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fntdata" ContentType="application/x-fontdata"/>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53"/>
  </p:notesMasterIdLst>
  <p:sldIdLst>
    <p:sldId id="257" r:id="rId2"/>
    <p:sldId id="697" r:id="rId3"/>
    <p:sldId id="676" r:id="rId4"/>
    <p:sldId id="405" r:id="rId5"/>
    <p:sldId id="406" r:id="rId6"/>
    <p:sldId id="404" r:id="rId7"/>
    <p:sldId id="407" r:id="rId8"/>
    <p:sldId id="408" r:id="rId9"/>
    <p:sldId id="409" r:id="rId10"/>
    <p:sldId id="410" r:id="rId11"/>
    <p:sldId id="411" r:id="rId12"/>
    <p:sldId id="698" r:id="rId13"/>
    <p:sldId id="416" r:id="rId14"/>
    <p:sldId id="417" r:id="rId15"/>
    <p:sldId id="420" r:id="rId16"/>
    <p:sldId id="421" r:id="rId17"/>
    <p:sldId id="423" r:id="rId18"/>
    <p:sldId id="425" r:id="rId19"/>
    <p:sldId id="426" r:id="rId20"/>
    <p:sldId id="429" r:id="rId21"/>
    <p:sldId id="430" r:id="rId22"/>
    <p:sldId id="679" r:id="rId23"/>
    <p:sldId id="432" r:id="rId24"/>
    <p:sldId id="686" r:id="rId25"/>
    <p:sldId id="687" r:id="rId26"/>
    <p:sldId id="700" r:id="rId27"/>
    <p:sldId id="688" r:id="rId28"/>
    <p:sldId id="436" r:id="rId29"/>
    <p:sldId id="437" r:id="rId30"/>
    <p:sldId id="438" r:id="rId31"/>
    <p:sldId id="439" r:id="rId32"/>
    <p:sldId id="441" r:id="rId33"/>
    <p:sldId id="442" r:id="rId34"/>
    <p:sldId id="444" r:id="rId35"/>
    <p:sldId id="448" r:id="rId36"/>
    <p:sldId id="699" r:id="rId37"/>
    <p:sldId id="682" r:id="rId38"/>
    <p:sldId id="683" r:id="rId39"/>
    <p:sldId id="453" r:id="rId40"/>
    <p:sldId id="456" r:id="rId41"/>
    <p:sldId id="466" r:id="rId42"/>
    <p:sldId id="467" r:id="rId43"/>
    <p:sldId id="468" r:id="rId44"/>
    <p:sldId id="469" r:id="rId45"/>
    <p:sldId id="470" r:id="rId46"/>
    <p:sldId id="471" r:id="rId47"/>
    <p:sldId id="701" r:id="rId48"/>
    <p:sldId id="478" r:id="rId49"/>
    <p:sldId id="703" r:id="rId50"/>
    <p:sldId id="702" r:id="rId51"/>
    <p:sldId id="483" r:id="rId52"/>
    <p:sldId id="484" r:id="rId53"/>
    <p:sldId id="485" r:id="rId54"/>
    <p:sldId id="486" r:id="rId55"/>
    <p:sldId id="489" r:id="rId56"/>
    <p:sldId id="490" r:id="rId57"/>
    <p:sldId id="492" r:id="rId58"/>
    <p:sldId id="493" r:id="rId59"/>
    <p:sldId id="494" r:id="rId60"/>
    <p:sldId id="495" r:id="rId61"/>
    <p:sldId id="496" r:id="rId62"/>
    <p:sldId id="497" r:id="rId63"/>
    <p:sldId id="498" r:id="rId64"/>
    <p:sldId id="500" r:id="rId65"/>
    <p:sldId id="501" r:id="rId66"/>
    <p:sldId id="685" r:id="rId67"/>
    <p:sldId id="502" r:id="rId68"/>
    <p:sldId id="689" r:id="rId69"/>
    <p:sldId id="690" r:id="rId70"/>
    <p:sldId id="504" r:id="rId71"/>
    <p:sldId id="507" r:id="rId72"/>
    <p:sldId id="508" r:id="rId73"/>
    <p:sldId id="509" r:id="rId74"/>
    <p:sldId id="510" r:id="rId75"/>
    <p:sldId id="512" r:id="rId76"/>
    <p:sldId id="513" r:id="rId77"/>
    <p:sldId id="514" r:id="rId78"/>
    <p:sldId id="515" r:id="rId79"/>
    <p:sldId id="516" r:id="rId80"/>
    <p:sldId id="704" r:id="rId81"/>
    <p:sldId id="705" r:id="rId82"/>
    <p:sldId id="706" r:id="rId83"/>
    <p:sldId id="707" r:id="rId84"/>
    <p:sldId id="523" r:id="rId85"/>
    <p:sldId id="708" r:id="rId86"/>
    <p:sldId id="525" r:id="rId87"/>
    <p:sldId id="526" r:id="rId88"/>
    <p:sldId id="527" r:id="rId89"/>
    <p:sldId id="528" r:id="rId90"/>
    <p:sldId id="529" r:id="rId91"/>
    <p:sldId id="530" r:id="rId92"/>
    <p:sldId id="531" r:id="rId93"/>
    <p:sldId id="710" r:id="rId94"/>
    <p:sldId id="600" r:id="rId95"/>
    <p:sldId id="602" r:id="rId96"/>
    <p:sldId id="603" r:id="rId97"/>
    <p:sldId id="604" r:id="rId98"/>
    <p:sldId id="606" r:id="rId99"/>
    <p:sldId id="608" r:id="rId100"/>
    <p:sldId id="609" r:id="rId101"/>
    <p:sldId id="610" r:id="rId102"/>
    <p:sldId id="711" r:id="rId103"/>
    <p:sldId id="612" r:id="rId104"/>
    <p:sldId id="712" r:id="rId105"/>
    <p:sldId id="713" r:id="rId106"/>
    <p:sldId id="616" r:id="rId107"/>
    <p:sldId id="693" r:id="rId108"/>
    <p:sldId id="694" r:id="rId109"/>
    <p:sldId id="695" r:id="rId110"/>
    <p:sldId id="696" r:id="rId111"/>
    <p:sldId id="714" r:id="rId112"/>
    <p:sldId id="624" r:id="rId113"/>
    <p:sldId id="715" r:id="rId114"/>
    <p:sldId id="627" r:id="rId115"/>
    <p:sldId id="628" r:id="rId116"/>
    <p:sldId id="629" r:id="rId117"/>
    <p:sldId id="630" r:id="rId118"/>
    <p:sldId id="716" r:id="rId119"/>
    <p:sldId id="633" r:id="rId120"/>
    <p:sldId id="717" r:id="rId121"/>
    <p:sldId id="718" r:id="rId122"/>
    <p:sldId id="719" r:id="rId123"/>
    <p:sldId id="641" r:id="rId124"/>
    <p:sldId id="643" r:id="rId125"/>
    <p:sldId id="644" r:id="rId126"/>
    <p:sldId id="645" r:id="rId127"/>
    <p:sldId id="646" r:id="rId128"/>
    <p:sldId id="647" r:id="rId129"/>
    <p:sldId id="650" r:id="rId130"/>
    <p:sldId id="651" r:id="rId131"/>
    <p:sldId id="652" r:id="rId132"/>
    <p:sldId id="653" r:id="rId133"/>
    <p:sldId id="654" r:id="rId134"/>
    <p:sldId id="655" r:id="rId135"/>
    <p:sldId id="657" r:id="rId136"/>
    <p:sldId id="659" r:id="rId137"/>
    <p:sldId id="660" r:id="rId138"/>
    <p:sldId id="661" r:id="rId139"/>
    <p:sldId id="662" r:id="rId140"/>
    <p:sldId id="720" r:id="rId141"/>
    <p:sldId id="664" r:id="rId142"/>
    <p:sldId id="665" r:id="rId143"/>
    <p:sldId id="666" r:id="rId144"/>
    <p:sldId id="667" r:id="rId145"/>
    <p:sldId id="668" r:id="rId146"/>
    <p:sldId id="670" r:id="rId147"/>
    <p:sldId id="671" r:id="rId148"/>
    <p:sldId id="672" r:id="rId149"/>
    <p:sldId id="673" r:id="rId150"/>
    <p:sldId id="674" r:id="rId151"/>
    <p:sldId id="675" r:id="rId152"/>
  </p:sldIdLst>
  <p:sldSz cx="9144000" cy="5143500" type="screen16x9"/>
  <p:notesSz cx="6858000" cy="9144000"/>
  <p:embeddedFontLst>
    <p:embeddedFont>
      <p:font typeface="Arial Rounded MT Bold" panose="020F0704030504030204" pitchFamily="34" charset="0"/>
      <p:regular r:id="rId154"/>
    </p:embeddedFont>
    <p:embeddedFont>
      <p:font typeface="黑体" panose="02010609060101010101" pitchFamily="49" charset="-122"/>
      <p:regular r:id="rId155"/>
    </p:embeddedFont>
    <p:embeddedFont>
      <p:font typeface="Calibri" panose="020F0502020204030204" pitchFamily="34" charset="0"/>
      <p:regular r:id="rId156"/>
      <p:bold r:id="rId157"/>
      <p:italic r:id="rId158"/>
      <p:boldItalic r:id="rId159"/>
    </p:embeddedFont>
    <p:embeddedFont>
      <p:font typeface="微软雅黑" panose="020B0503020204020204" pitchFamily="34" charset="-122"/>
      <p:regular r:id="rId160"/>
      <p:bold r:id="rId161"/>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00"/>
    <a:srgbClr val="C3E3F9"/>
    <a:srgbClr val="FFFF99"/>
    <a:srgbClr val="000099"/>
    <a:srgbClr val="9900CC"/>
    <a:srgbClr val="FFCC66"/>
    <a:srgbClr val="FF9933"/>
    <a:srgbClr val="FFCC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69347" autoAdjust="0"/>
  </p:normalViewPr>
  <p:slideViewPr>
    <p:cSldViewPr snapToGrid="0">
      <p:cViewPr varScale="1">
        <p:scale>
          <a:sx n="100" d="100"/>
          <a:sy n="100" d="100"/>
        </p:scale>
        <p:origin x="192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font" Target="fonts/font6.fntdata"/><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font" Target="fonts/font7.fntdata"/><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font" Target="fonts/font3.fntdata"/><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font" Target="fonts/font4.fntdata"/><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font" Target="fonts/font1.fntdata"/><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tableStyles" Target="tableStyle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font" Target="fonts/font2.fntdata"/></Relationships>
</file>

<file path=ppt/diagrams/_rels/data5.xml.rels><?xml version="1.0" encoding="UTF-8" standalone="yes"?>
<Relationships xmlns="http://schemas.openxmlformats.org/package/2006/relationships"><Relationship Id="rId1" Type="http://schemas.openxmlformats.org/officeDocument/2006/relationships/image" Target="../media/image20.jpeg"/></Relationships>
</file>

<file path=ppt/diagrams/_rels/drawing5.xml.rels><?xml version="1.0" encoding="UTF-8" standalone="yes"?>
<Relationships xmlns="http://schemas.openxmlformats.org/package/2006/relationships"><Relationship Id="rId1" Type="http://schemas.openxmlformats.org/officeDocument/2006/relationships/image" Target="../media/image20.jpe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AC7329-3741-4C0E-A67D-ED7BCFA4EB35}" type="doc">
      <dgm:prSet loTypeId="urn:microsoft.com/office/officeart/2005/8/layout/lProcess2" loCatId="list" qsTypeId="urn:microsoft.com/office/officeart/2005/8/quickstyle/simple3" qsCatId="simple" csTypeId="urn:microsoft.com/office/officeart/2005/8/colors/colorful3" csCatId="colorful" phldr="1"/>
      <dgm:spPr/>
      <dgm:t>
        <a:bodyPr/>
        <a:lstStyle/>
        <a:p>
          <a:endParaRPr lang="zh-CN" altLang="en-US"/>
        </a:p>
      </dgm:t>
    </dgm:pt>
    <dgm:pt modelId="{C3415912-6BFA-43BA-B0BE-472A84C43443}">
      <dgm:prSet phldrT="[文本]" custT="1"/>
      <dgm:spPr>
        <a:solidFill>
          <a:srgbClr val="33CCFF"/>
        </a:solidFill>
      </dgm:spPr>
      <dgm:t>
        <a:bodyPr/>
        <a:lstStyle/>
        <a:p>
          <a:r>
            <a:rPr lang="zh-CN" altLang="en-US" sz="1600" b="1" dirty="0" smtClean="0">
              <a:solidFill>
                <a:srgbClr val="000099"/>
              </a:solidFill>
              <a:latin typeface="微软雅黑" panose="020B0503020204020204" pitchFamily="34" charset="-122"/>
              <a:ea typeface="微软雅黑" panose="020B0503020204020204" pitchFamily="34" charset="-122"/>
            </a:rPr>
            <a:t>提供不可靠的交付服务</a:t>
          </a:r>
          <a:endParaRPr lang="zh-CN" altLang="en-US" sz="1600" b="1" dirty="0">
            <a:solidFill>
              <a:srgbClr val="000099"/>
            </a:solidFill>
            <a:latin typeface="微软雅黑" panose="020B0503020204020204" pitchFamily="34" charset="-122"/>
            <a:ea typeface="微软雅黑" panose="020B0503020204020204" pitchFamily="34" charset="-122"/>
          </a:endParaRPr>
        </a:p>
      </dgm:t>
    </dgm:pt>
    <dgm:pt modelId="{26D7D0C8-7A9E-4BDC-A8E7-283557320225}" type="parTrans" cxnId="{949ECB46-AD1B-406F-818E-5DD7F5F78998}">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BC7FB8C0-759E-4CAC-B09E-84355EA0FAA4}" type="sibTrans" cxnId="{949ECB46-AD1B-406F-818E-5DD7F5F78998}">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3C67F560-D67B-48BB-827D-06E36A44522A}">
      <dgm:prSet phldrT="[文本]" custT="1"/>
      <dgm:spPr/>
      <dgm:t>
        <a:bodyPr/>
        <a:lstStyle/>
        <a:p>
          <a:pPr algn="l"/>
          <a:r>
            <a:rPr lang="zh-CN" altLang="en-US" sz="1600" b="1" dirty="0" smtClean="0">
              <a:latin typeface="微软雅黑" panose="020B0503020204020204" pitchFamily="34" charset="-122"/>
              <a:ea typeface="微软雅黑" panose="020B0503020204020204" pitchFamily="34" charset="-122"/>
            </a:rPr>
            <a:t>尽最大努力的交付。</a:t>
          </a:r>
          <a:endParaRPr lang="zh-CN" altLang="en-US" sz="1600" b="1" dirty="0">
            <a:latin typeface="微软雅黑" panose="020B0503020204020204" pitchFamily="34" charset="-122"/>
            <a:ea typeface="微软雅黑" panose="020B0503020204020204" pitchFamily="34" charset="-122"/>
          </a:endParaRPr>
        </a:p>
      </dgm:t>
    </dgm:pt>
    <dgm:pt modelId="{2A16A0A4-8D09-4ECB-A864-FEDD60939668}" type="parTrans" cxnId="{9054E268-1B08-40B7-AEE4-DB6D9104DD40}">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B2FCA8E6-EB9F-4F72-8BA3-6056C684A9E4}" type="sibTrans" cxnId="{9054E268-1B08-40B7-AEE4-DB6D9104DD40}">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066FFD90-D646-4BB9-8342-A97242F7268A}">
      <dgm:prSet phldrT="[文本]" custT="1"/>
      <dgm:spPr/>
      <dgm:t>
        <a:bodyPr/>
        <a:lstStyle/>
        <a:p>
          <a:pPr algn="l"/>
          <a:r>
            <a:rPr lang="zh-CN" altLang="en-US" sz="1600" b="1" dirty="0" smtClean="0">
              <a:latin typeface="微软雅黑" panose="020B0503020204020204" pitchFamily="34" charset="-122"/>
              <a:ea typeface="微软雅黑" panose="020B0503020204020204" pitchFamily="34" charset="-122"/>
            </a:rPr>
            <a:t>对有差错帧是否需要重传则由高层来决定。</a:t>
          </a:r>
          <a:endParaRPr lang="zh-CN" altLang="en-US" sz="1600" b="1" dirty="0">
            <a:latin typeface="微软雅黑" panose="020B0503020204020204" pitchFamily="34" charset="-122"/>
            <a:ea typeface="微软雅黑" panose="020B0503020204020204" pitchFamily="34" charset="-122"/>
          </a:endParaRPr>
        </a:p>
      </dgm:t>
    </dgm:pt>
    <dgm:pt modelId="{C4A9E9E6-7CD3-45D2-A23D-DCD5CE71D674}" type="parTrans" cxnId="{06E4A7B9-CA84-479D-8332-8682144AF1D8}">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035A007F-C280-4651-B968-3CE799C43B3C}" type="sibTrans" cxnId="{06E4A7B9-CA84-479D-8332-8682144AF1D8}">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EA7E0DEF-8E31-46A1-8BBF-59B1595A8275}">
      <dgm:prSet phldrT="[文本]" custT="1"/>
      <dgm:spPr>
        <a:solidFill>
          <a:srgbClr val="33CCFF"/>
        </a:solidFill>
      </dgm:spPr>
      <dgm:t>
        <a:bodyPr/>
        <a:lstStyle/>
        <a:p>
          <a:pPr algn="ctr"/>
          <a:r>
            <a:rPr lang="zh-CN" altLang="en-US" sz="1600" b="1" dirty="0" smtClean="0">
              <a:solidFill>
                <a:srgbClr val="000099"/>
              </a:solidFill>
              <a:latin typeface="微软雅黑" panose="020B0503020204020204" pitchFamily="34" charset="-122"/>
              <a:ea typeface="微软雅黑" panose="020B0503020204020204" pitchFamily="34" charset="-122"/>
            </a:rPr>
            <a:t>同一时间只能允许一台计算机发送</a:t>
          </a:r>
          <a:endParaRPr lang="zh-CN" altLang="en-US" sz="1600" b="1" dirty="0">
            <a:solidFill>
              <a:srgbClr val="000099"/>
            </a:solidFill>
            <a:latin typeface="微软雅黑" panose="020B0503020204020204" pitchFamily="34" charset="-122"/>
            <a:ea typeface="微软雅黑" panose="020B0503020204020204" pitchFamily="34" charset="-122"/>
          </a:endParaRPr>
        </a:p>
      </dgm:t>
    </dgm:pt>
    <dgm:pt modelId="{C2A1B27B-E137-4975-922B-C6D522DA155A}" type="parTrans" cxnId="{B869C928-3616-4986-A87F-F816AB638D6F}">
      <dgm:prSet/>
      <dgm:spPr/>
      <dgm:t>
        <a:bodyPr/>
        <a:lstStyle/>
        <a:p>
          <a:pPr algn="l"/>
          <a:endParaRPr lang="zh-CN" altLang="en-US"/>
        </a:p>
      </dgm:t>
    </dgm:pt>
    <dgm:pt modelId="{6766F69F-049F-4D92-BA7F-91106E33B26A}" type="sibTrans" cxnId="{B869C928-3616-4986-A87F-F816AB638D6F}">
      <dgm:prSet/>
      <dgm:spPr/>
      <dgm:t>
        <a:bodyPr/>
        <a:lstStyle/>
        <a:p>
          <a:pPr algn="l"/>
          <a:endParaRPr lang="zh-CN" altLang="en-US"/>
        </a:p>
      </dgm:t>
    </dgm:pt>
    <dgm:pt modelId="{D52BF3F9-9ABA-4241-AC77-8DC56655DE25}">
      <dgm:prSet phldrT="[文本]" custT="1"/>
      <dgm:spPr/>
      <dgm:t>
        <a:bodyPr/>
        <a:lstStyle/>
        <a:p>
          <a:pPr algn="l"/>
          <a:r>
            <a:rPr lang="zh-CN" altLang="en-US" sz="1600" b="1" dirty="0" smtClean="0">
              <a:latin typeface="微软雅黑" panose="020B0503020204020204" pitchFamily="34" charset="-122"/>
              <a:ea typeface="微软雅黑" panose="020B0503020204020204" pitchFamily="34" charset="-122"/>
            </a:rPr>
            <a:t>以太网采用最简单的随机接入。</a:t>
          </a:r>
          <a:endParaRPr lang="zh-CN" altLang="en-US" sz="1600" b="1" dirty="0">
            <a:latin typeface="微软雅黑" panose="020B0503020204020204" pitchFamily="34" charset="-122"/>
            <a:ea typeface="微软雅黑" panose="020B0503020204020204" pitchFamily="34" charset="-122"/>
          </a:endParaRPr>
        </a:p>
      </dgm:t>
    </dgm:pt>
    <dgm:pt modelId="{44393429-9FEA-41FC-9460-EE4061EC3C8F}" type="parTrans" cxnId="{1141F3DF-C711-4D48-9CE7-A488451BDA01}">
      <dgm:prSet/>
      <dgm:spPr/>
      <dgm:t>
        <a:bodyPr/>
        <a:lstStyle/>
        <a:p>
          <a:endParaRPr lang="zh-CN" altLang="en-US"/>
        </a:p>
      </dgm:t>
    </dgm:pt>
    <dgm:pt modelId="{F5368824-92C1-4D9E-AB74-3319C6317F2D}" type="sibTrans" cxnId="{1141F3DF-C711-4D48-9CE7-A488451BDA01}">
      <dgm:prSet/>
      <dgm:spPr/>
      <dgm:t>
        <a:bodyPr/>
        <a:lstStyle/>
        <a:p>
          <a:endParaRPr lang="zh-CN" altLang="en-US"/>
        </a:p>
      </dgm:t>
    </dgm:pt>
    <dgm:pt modelId="{47F9F22B-E4CE-49CC-8AD5-F7DDB9797057}">
      <dgm:prSet custT="1"/>
      <dgm:spPr/>
      <dgm:t>
        <a:bodyPr/>
        <a:lstStyle/>
        <a:p>
          <a:pPr algn="l"/>
          <a:r>
            <a:rPr lang="zh-CN" altLang="en-US" sz="1600" b="1" dirty="0" smtClean="0">
              <a:latin typeface="微软雅黑" panose="020B0503020204020204" pitchFamily="34" charset="-122"/>
              <a:ea typeface="微软雅黑" panose="020B0503020204020204" pitchFamily="34" charset="-122"/>
            </a:rPr>
            <a:t>使用 </a:t>
          </a:r>
          <a:r>
            <a:rPr lang="en-US" altLang="en-US" sz="1600" b="1" dirty="0" smtClean="0">
              <a:latin typeface="微软雅黑" panose="020B0503020204020204" pitchFamily="34" charset="-122"/>
              <a:ea typeface="微软雅黑" panose="020B0503020204020204" pitchFamily="34" charset="-122"/>
            </a:rPr>
            <a:t>CSMA/CD </a:t>
          </a:r>
          <a:r>
            <a:rPr lang="zh-CN" altLang="en-US" sz="1600" b="1" dirty="0" smtClean="0">
              <a:latin typeface="微软雅黑" panose="020B0503020204020204" pitchFamily="34" charset="-122"/>
              <a:ea typeface="微软雅黑" panose="020B0503020204020204" pitchFamily="34" charset="-122"/>
            </a:rPr>
            <a:t>协议减少冲突发生的概率。</a:t>
          </a:r>
          <a:endParaRPr lang="zh-CN" altLang="en-US" sz="1600" b="1" dirty="0">
            <a:latin typeface="微软雅黑" panose="020B0503020204020204" pitchFamily="34" charset="-122"/>
            <a:ea typeface="微软雅黑" panose="020B0503020204020204" pitchFamily="34" charset="-122"/>
          </a:endParaRPr>
        </a:p>
      </dgm:t>
    </dgm:pt>
    <dgm:pt modelId="{18B6DC75-4E1D-422C-BE2D-E83930CC0AF5}" type="parTrans" cxnId="{70F06C26-AD3B-4C0A-8AAF-108DC156DB05}">
      <dgm:prSet/>
      <dgm:spPr/>
      <dgm:t>
        <a:bodyPr/>
        <a:lstStyle/>
        <a:p>
          <a:endParaRPr lang="zh-CN" altLang="en-US"/>
        </a:p>
      </dgm:t>
    </dgm:pt>
    <dgm:pt modelId="{EDB25EB7-5941-4B33-9159-A506803AC255}" type="sibTrans" cxnId="{70F06C26-AD3B-4C0A-8AAF-108DC156DB05}">
      <dgm:prSet/>
      <dgm:spPr/>
      <dgm:t>
        <a:bodyPr/>
        <a:lstStyle/>
        <a:p>
          <a:endParaRPr lang="zh-CN" altLang="en-US"/>
        </a:p>
      </dgm:t>
    </dgm:pt>
    <dgm:pt modelId="{8F53F22D-2D58-4C71-BDAA-873CB882D5F3}" type="pres">
      <dgm:prSet presAssocID="{CFAC7329-3741-4C0E-A67D-ED7BCFA4EB35}" presName="theList" presStyleCnt="0">
        <dgm:presLayoutVars>
          <dgm:dir/>
          <dgm:animLvl val="lvl"/>
          <dgm:resizeHandles val="exact"/>
        </dgm:presLayoutVars>
      </dgm:prSet>
      <dgm:spPr/>
      <dgm:t>
        <a:bodyPr/>
        <a:lstStyle/>
        <a:p>
          <a:endParaRPr lang="zh-CN" altLang="en-US"/>
        </a:p>
      </dgm:t>
    </dgm:pt>
    <dgm:pt modelId="{C065151E-AC7B-4C64-A608-21968640FB41}" type="pres">
      <dgm:prSet presAssocID="{C3415912-6BFA-43BA-B0BE-472A84C43443}" presName="compNode" presStyleCnt="0"/>
      <dgm:spPr/>
    </dgm:pt>
    <dgm:pt modelId="{5CCE0585-D949-4566-BF76-D02D180BBC12}" type="pres">
      <dgm:prSet presAssocID="{C3415912-6BFA-43BA-B0BE-472A84C43443}" presName="aNode" presStyleLbl="bgShp" presStyleIdx="0" presStyleCnt="2"/>
      <dgm:spPr/>
      <dgm:t>
        <a:bodyPr/>
        <a:lstStyle/>
        <a:p>
          <a:endParaRPr lang="zh-CN" altLang="en-US"/>
        </a:p>
      </dgm:t>
    </dgm:pt>
    <dgm:pt modelId="{F75CC956-7E04-492A-912D-FC34FFB91C97}" type="pres">
      <dgm:prSet presAssocID="{C3415912-6BFA-43BA-B0BE-472A84C43443}" presName="textNode" presStyleLbl="bgShp" presStyleIdx="0" presStyleCnt="2"/>
      <dgm:spPr/>
      <dgm:t>
        <a:bodyPr/>
        <a:lstStyle/>
        <a:p>
          <a:endParaRPr lang="zh-CN" altLang="en-US"/>
        </a:p>
      </dgm:t>
    </dgm:pt>
    <dgm:pt modelId="{0416AFC6-B581-462D-8DDE-C303F0CC9F6F}" type="pres">
      <dgm:prSet presAssocID="{C3415912-6BFA-43BA-B0BE-472A84C43443}" presName="compChildNode" presStyleCnt="0"/>
      <dgm:spPr/>
    </dgm:pt>
    <dgm:pt modelId="{FF0FC2CC-5B09-487D-9A1F-D8D2C77B9663}" type="pres">
      <dgm:prSet presAssocID="{C3415912-6BFA-43BA-B0BE-472A84C43443}" presName="theInnerList" presStyleCnt="0"/>
      <dgm:spPr/>
    </dgm:pt>
    <dgm:pt modelId="{D183681B-6788-4510-8244-33ABDB9FA7A6}" type="pres">
      <dgm:prSet presAssocID="{3C67F560-D67B-48BB-827D-06E36A44522A}" presName="childNode" presStyleLbl="node1" presStyleIdx="0" presStyleCnt="4" custScaleX="111455">
        <dgm:presLayoutVars>
          <dgm:bulletEnabled val="1"/>
        </dgm:presLayoutVars>
      </dgm:prSet>
      <dgm:spPr/>
      <dgm:t>
        <a:bodyPr/>
        <a:lstStyle/>
        <a:p>
          <a:endParaRPr lang="zh-CN" altLang="en-US"/>
        </a:p>
      </dgm:t>
    </dgm:pt>
    <dgm:pt modelId="{8AD3A303-C6AA-4DBD-9D8F-7FE8D03E85AA}" type="pres">
      <dgm:prSet presAssocID="{3C67F560-D67B-48BB-827D-06E36A44522A}" presName="aSpace2" presStyleCnt="0"/>
      <dgm:spPr/>
    </dgm:pt>
    <dgm:pt modelId="{D871E045-0D3A-446B-875E-5BEA2EC2B98B}" type="pres">
      <dgm:prSet presAssocID="{066FFD90-D646-4BB9-8342-A97242F7268A}" presName="childNode" presStyleLbl="node1" presStyleIdx="1" presStyleCnt="4" custScaleX="111455">
        <dgm:presLayoutVars>
          <dgm:bulletEnabled val="1"/>
        </dgm:presLayoutVars>
      </dgm:prSet>
      <dgm:spPr/>
      <dgm:t>
        <a:bodyPr/>
        <a:lstStyle/>
        <a:p>
          <a:endParaRPr lang="zh-CN" altLang="en-US"/>
        </a:p>
      </dgm:t>
    </dgm:pt>
    <dgm:pt modelId="{D006BA4A-CFDC-42C3-A22E-6773F69E63C3}" type="pres">
      <dgm:prSet presAssocID="{C3415912-6BFA-43BA-B0BE-472A84C43443}" presName="aSpace" presStyleCnt="0"/>
      <dgm:spPr/>
    </dgm:pt>
    <dgm:pt modelId="{75F40420-7778-4C0C-80A2-4B27179AFCF0}" type="pres">
      <dgm:prSet presAssocID="{EA7E0DEF-8E31-46A1-8BBF-59B1595A8275}" presName="compNode" presStyleCnt="0"/>
      <dgm:spPr/>
    </dgm:pt>
    <dgm:pt modelId="{7585489D-9D2F-4D31-9D4C-5AB50C9A29FA}" type="pres">
      <dgm:prSet presAssocID="{EA7E0DEF-8E31-46A1-8BBF-59B1595A8275}" presName="aNode" presStyleLbl="bgShp" presStyleIdx="1" presStyleCnt="2" custLinFactNeighborY="476"/>
      <dgm:spPr/>
      <dgm:t>
        <a:bodyPr/>
        <a:lstStyle/>
        <a:p>
          <a:endParaRPr lang="zh-CN" altLang="en-US"/>
        </a:p>
      </dgm:t>
    </dgm:pt>
    <dgm:pt modelId="{4998B580-DF37-45D3-BBDA-B2B85FE9A112}" type="pres">
      <dgm:prSet presAssocID="{EA7E0DEF-8E31-46A1-8BBF-59B1595A8275}" presName="textNode" presStyleLbl="bgShp" presStyleIdx="1" presStyleCnt="2"/>
      <dgm:spPr/>
      <dgm:t>
        <a:bodyPr/>
        <a:lstStyle/>
        <a:p>
          <a:endParaRPr lang="zh-CN" altLang="en-US"/>
        </a:p>
      </dgm:t>
    </dgm:pt>
    <dgm:pt modelId="{C3BAEA19-DDA7-48E6-A503-5600CE08E564}" type="pres">
      <dgm:prSet presAssocID="{EA7E0DEF-8E31-46A1-8BBF-59B1595A8275}" presName="compChildNode" presStyleCnt="0"/>
      <dgm:spPr/>
    </dgm:pt>
    <dgm:pt modelId="{D09523D3-8970-471E-AEA7-60F681A853D6}" type="pres">
      <dgm:prSet presAssocID="{EA7E0DEF-8E31-46A1-8BBF-59B1595A8275}" presName="theInnerList" presStyleCnt="0"/>
      <dgm:spPr/>
    </dgm:pt>
    <dgm:pt modelId="{2308D4B3-8A94-4F01-A1CD-6D3FE0E6B3D3}" type="pres">
      <dgm:prSet presAssocID="{D52BF3F9-9ABA-4241-AC77-8DC56655DE25}" presName="childNode" presStyleLbl="node1" presStyleIdx="2" presStyleCnt="4" custScaleX="111455">
        <dgm:presLayoutVars>
          <dgm:bulletEnabled val="1"/>
        </dgm:presLayoutVars>
      </dgm:prSet>
      <dgm:spPr/>
      <dgm:t>
        <a:bodyPr/>
        <a:lstStyle/>
        <a:p>
          <a:endParaRPr lang="zh-CN" altLang="en-US"/>
        </a:p>
      </dgm:t>
    </dgm:pt>
    <dgm:pt modelId="{C6902A0F-2D66-4666-A151-BF293D009642}" type="pres">
      <dgm:prSet presAssocID="{D52BF3F9-9ABA-4241-AC77-8DC56655DE25}" presName="aSpace2" presStyleCnt="0"/>
      <dgm:spPr/>
    </dgm:pt>
    <dgm:pt modelId="{33ECD6FF-F077-4874-B06E-403BF190822C}" type="pres">
      <dgm:prSet presAssocID="{47F9F22B-E4CE-49CC-8AD5-F7DDB9797057}" presName="childNode" presStyleLbl="node1" presStyleIdx="3" presStyleCnt="4" custScaleX="111455">
        <dgm:presLayoutVars>
          <dgm:bulletEnabled val="1"/>
        </dgm:presLayoutVars>
      </dgm:prSet>
      <dgm:spPr/>
      <dgm:t>
        <a:bodyPr/>
        <a:lstStyle/>
        <a:p>
          <a:endParaRPr lang="zh-CN" altLang="en-US"/>
        </a:p>
      </dgm:t>
    </dgm:pt>
  </dgm:ptLst>
  <dgm:cxnLst>
    <dgm:cxn modelId="{210D98AC-0117-4B9C-8872-01F2E95AD1F0}" type="presOf" srcId="{3C67F560-D67B-48BB-827D-06E36A44522A}" destId="{D183681B-6788-4510-8244-33ABDB9FA7A6}" srcOrd="0" destOrd="0" presId="urn:microsoft.com/office/officeart/2005/8/layout/lProcess2"/>
    <dgm:cxn modelId="{6C7C8955-AEC1-4FCE-B432-0E3F1C0E16A2}" type="presOf" srcId="{47F9F22B-E4CE-49CC-8AD5-F7DDB9797057}" destId="{33ECD6FF-F077-4874-B06E-403BF190822C}" srcOrd="0" destOrd="0" presId="urn:microsoft.com/office/officeart/2005/8/layout/lProcess2"/>
    <dgm:cxn modelId="{728B4ED7-2032-459C-ACF0-19134C7FD833}" type="presOf" srcId="{CFAC7329-3741-4C0E-A67D-ED7BCFA4EB35}" destId="{8F53F22D-2D58-4C71-BDAA-873CB882D5F3}" srcOrd="0" destOrd="0" presId="urn:microsoft.com/office/officeart/2005/8/layout/lProcess2"/>
    <dgm:cxn modelId="{B869C928-3616-4986-A87F-F816AB638D6F}" srcId="{CFAC7329-3741-4C0E-A67D-ED7BCFA4EB35}" destId="{EA7E0DEF-8E31-46A1-8BBF-59B1595A8275}" srcOrd="1" destOrd="0" parTransId="{C2A1B27B-E137-4975-922B-C6D522DA155A}" sibTransId="{6766F69F-049F-4D92-BA7F-91106E33B26A}"/>
    <dgm:cxn modelId="{949ECB46-AD1B-406F-818E-5DD7F5F78998}" srcId="{CFAC7329-3741-4C0E-A67D-ED7BCFA4EB35}" destId="{C3415912-6BFA-43BA-B0BE-472A84C43443}" srcOrd="0" destOrd="0" parTransId="{26D7D0C8-7A9E-4BDC-A8E7-283557320225}" sibTransId="{BC7FB8C0-759E-4CAC-B09E-84355EA0FAA4}"/>
    <dgm:cxn modelId="{70F06C26-AD3B-4C0A-8AAF-108DC156DB05}" srcId="{EA7E0DEF-8E31-46A1-8BBF-59B1595A8275}" destId="{47F9F22B-E4CE-49CC-8AD5-F7DDB9797057}" srcOrd="1" destOrd="0" parTransId="{18B6DC75-4E1D-422C-BE2D-E83930CC0AF5}" sibTransId="{EDB25EB7-5941-4B33-9159-A506803AC255}"/>
    <dgm:cxn modelId="{FD010EAE-F711-439C-94AF-68D5FFB3A4BC}" type="presOf" srcId="{EA7E0DEF-8E31-46A1-8BBF-59B1595A8275}" destId="{4998B580-DF37-45D3-BBDA-B2B85FE9A112}" srcOrd="1" destOrd="0" presId="urn:microsoft.com/office/officeart/2005/8/layout/lProcess2"/>
    <dgm:cxn modelId="{06E4A7B9-CA84-479D-8332-8682144AF1D8}" srcId="{C3415912-6BFA-43BA-B0BE-472A84C43443}" destId="{066FFD90-D646-4BB9-8342-A97242F7268A}" srcOrd="1" destOrd="0" parTransId="{C4A9E9E6-7CD3-45D2-A23D-DCD5CE71D674}" sibTransId="{035A007F-C280-4651-B968-3CE799C43B3C}"/>
    <dgm:cxn modelId="{4938A2C8-8F26-44C3-B657-B10E764D9DD5}" type="presOf" srcId="{EA7E0DEF-8E31-46A1-8BBF-59B1595A8275}" destId="{7585489D-9D2F-4D31-9D4C-5AB50C9A29FA}" srcOrd="0" destOrd="0" presId="urn:microsoft.com/office/officeart/2005/8/layout/lProcess2"/>
    <dgm:cxn modelId="{1141F3DF-C711-4D48-9CE7-A488451BDA01}" srcId="{EA7E0DEF-8E31-46A1-8BBF-59B1595A8275}" destId="{D52BF3F9-9ABA-4241-AC77-8DC56655DE25}" srcOrd="0" destOrd="0" parTransId="{44393429-9FEA-41FC-9460-EE4061EC3C8F}" sibTransId="{F5368824-92C1-4D9E-AB74-3319C6317F2D}"/>
    <dgm:cxn modelId="{222EBBC2-39C2-485E-8654-609B1A8BA243}" type="presOf" srcId="{C3415912-6BFA-43BA-B0BE-472A84C43443}" destId="{5CCE0585-D949-4566-BF76-D02D180BBC12}" srcOrd="0" destOrd="0" presId="urn:microsoft.com/office/officeart/2005/8/layout/lProcess2"/>
    <dgm:cxn modelId="{FB6FD507-77CC-4ED2-84F7-461EA49771E2}" type="presOf" srcId="{C3415912-6BFA-43BA-B0BE-472A84C43443}" destId="{F75CC956-7E04-492A-912D-FC34FFB91C97}" srcOrd="1" destOrd="0" presId="urn:microsoft.com/office/officeart/2005/8/layout/lProcess2"/>
    <dgm:cxn modelId="{9054E268-1B08-40B7-AEE4-DB6D9104DD40}" srcId="{C3415912-6BFA-43BA-B0BE-472A84C43443}" destId="{3C67F560-D67B-48BB-827D-06E36A44522A}" srcOrd="0" destOrd="0" parTransId="{2A16A0A4-8D09-4ECB-A864-FEDD60939668}" sibTransId="{B2FCA8E6-EB9F-4F72-8BA3-6056C684A9E4}"/>
    <dgm:cxn modelId="{4885A6CA-12A8-4D9D-BDAF-7F48A159AD45}" type="presOf" srcId="{D52BF3F9-9ABA-4241-AC77-8DC56655DE25}" destId="{2308D4B3-8A94-4F01-A1CD-6D3FE0E6B3D3}" srcOrd="0" destOrd="0" presId="urn:microsoft.com/office/officeart/2005/8/layout/lProcess2"/>
    <dgm:cxn modelId="{2041490C-EA3D-4666-A100-67796E105073}" type="presOf" srcId="{066FFD90-D646-4BB9-8342-A97242F7268A}" destId="{D871E045-0D3A-446B-875E-5BEA2EC2B98B}" srcOrd="0" destOrd="0" presId="urn:microsoft.com/office/officeart/2005/8/layout/lProcess2"/>
    <dgm:cxn modelId="{7A467E5F-11D3-448E-A73B-9E6635575FE2}" type="presParOf" srcId="{8F53F22D-2D58-4C71-BDAA-873CB882D5F3}" destId="{C065151E-AC7B-4C64-A608-21968640FB41}" srcOrd="0" destOrd="0" presId="urn:microsoft.com/office/officeart/2005/8/layout/lProcess2"/>
    <dgm:cxn modelId="{5EE82450-8CA0-4AC1-90DD-FA11CCF996F7}" type="presParOf" srcId="{C065151E-AC7B-4C64-A608-21968640FB41}" destId="{5CCE0585-D949-4566-BF76-D02D180BBC12}" srcOrd="0" destOrd="0" presId="urn:microsoft.com/office/officeart/2005/8/layout/lProcess2"/>
    <dgm:cxn modelId="{21119237-F77C-4ACF-BA85-1384DBB358F3}" type="presParOf" srcId="{C065151E-AC7B-4C64-A608-21968640FB41}" destId="{F75CC956-7E04-492A-912D-FC34FFB91C97}" srcOrd="1" destOrd="0" presId="urn:microsoft.com/office/officeart/2005/8/layout/lProcess2"/>
    <dgm:cxn modelId="{4F9282FC-DBD2-4970-9C10-C274EDEBE6A5}" type="presParOf" srcId="{C065151E-AC7B-4C64-A608-21968640FB41}" destId="{0416AFC6-B581-462D-8DDE-C303F0CC9F6F}" srcOrd="2" destOrd="0" presId="urn:microsoft.com/office/officeart/2005/8/layout/lProcess2"/>
    <dgm:cxn modelId="{74BB2A31-A510-4CE1-94EF-B5D3F03358A5}" type="presParOf" srcId="{0416AFC6-B581-462D-8DDE-C303F0CC9F6F}" destId="{FF0FC2CC-5B09-487D-9A1F-D8D2C77B9663}" srcOrd="0" destOrd="0" presId="urn:microsoft.com/office/officeart/2005/8/layout/lProcess2"/>
    <dgm:cxn modelId="{55550BCE-48F0-40C2-815B-4B27E9639F13}" type="presParOf" srcId="{FF0FC2CC-5B09-487D-9A1F-D8D2C77B9663}" destId="{D183681B-6788-4510-8244-33ABDB9FA7A6}" srcOrd="0" destOrd="0" presId="urn:microsoft.com/office/officeart/2005/8/layout/lProcess2"/>
    <dgm:cxn modelId="{536C29EE-4C38-42BB-BAC5-55FAA45C7CD9}" type="presParOf" srcId="{FF0FC2CC-5B09-487D-9A1F-D8D2C77B9663}" destId="{8AD3A303-C6AA-4DBD-9D8F-7FE8D03E85AA}" srcOrd="1" destOrd="0" presId="urn:microsoft.com/office/officeart/2005/8/layout/lProcess2"/>
    <dgm:cxn modelId="{B13FCFCE-8AF8-4351-BEAE-1E63445E20B4}" type="presParOf" srcId="{FF0FC2CC-5B09-487D-9A1F-D8D2C77B9663}" destId="{D871E045-0D3A-446B-875E-5BEA2EC2B98B}" srcOrd="2" destOrd="0" presId="urn:microsoft.com/office/officeart/2005/8/layout/lProcess2"/>
    <dgm:cxn modelId="{E9B13334-8F96-4380-84BC-39DF525FDC9B}" type="presParOf" srcId="{8F53F22D-2D58-4C71-BDAA-873CB882D5F3}" destId="{D006BA4A-CFDC-42C3-A22E-6773F69E63C3}" srcOrd="1" destOrd="0" presId="urn:microsoft.com/office/officeart/2005/8/layout/lProcess2"/>
    <dgm:cxn modelId="{88D6A59D-F48C-45DC-8ED3-5ED00AA37790}" type="presParOf" srcId="{8F53F22D-2D58-4C71-BDAA-873CB882D5F3}" destId="{75F40420-7778-4C0C-80A2-4B27179AFCF0}" srcOrd="2" destOrd="0" presId="urn:microsoft.com/office/officeart/2005/8/layout/lProcess2"/>
    <dgm:cxn modelId="{7F64A8B4-0F2B-408B-991F-EB9B70B81638}" type="presParOf" srcId="{75F40420-7778-4C0C-80A2-4B27179AFCF0}" destId="{7585489D-9D2F-4D31-9D4C-5AB50C9A29FA}" srcOrd="0" destOrd="0" presId="urn:microsoft.com/office/officeart/2005/8/layout/lProcess2"/>
    <dgm:cxn modelId="{9F8374B0-E2E3-41BE-BDA2-54ABB70B355B}" type="presParOf" srcId="{75F40420-7778-4C0C-80A2-4B27179AFCF0}" destId="{4998B580-DF37-45D3-BBDA-B2B85FE9A112}" srcOrd="1" destOrd="0" presId="urn:microsoft.com/office/officeart/2005/8/layout/lProcess2"/>
    <dgm:cxn modelId="{3D990148-1609-4FCB-BF29-A9569C2416C1}" type="presParOf" srcId="{75F40420-7778-4C0C-80A2-4B27179AFCF0}" destId="{C3BAEA19-DDA7-48E6-A503-5600CE08E564}" srcOrd="2" destOrd="0" presId="urn:microsoft.com/office/officeart/2005/8/layout/lProcess2"/>
    <dgm:cxn modelId="{B1139D54-A856-453E-97A8-45E031EFA8CE}" type="presParOf" srcId="{C3BAEA19-DDA7-48E6-A503-5600CE08E564}" destId="{D09523D3-8970-471E-AEA7-60F681A853D6}" srcOrd="0" destOrd="0" presId="urn:microsoft.com/office/officeart/2005/8/layout/lProcess2"/>
    <dgm:cxn modelId="{E6AAA26F-F86E-4EB0-896D-723D6EA5C977}" type="presParOf" srcId="{D09523D3-8970-471E-AEA7-60F681A853D6}" destId="{2308D4B3-8A94-4F01-A1CD-6D3FE0E6B3D3}" srcOrd="0" destOrd="0" presId="urn:microsoft.com/office/officeart/2005/8/layout/lProcess2"/>
    <dgm:cxn modelId="{5917E27F-5EA0-4E13-9262-ED5B509BF984}" type="presParOf" srcId="{D09523D3-8970-471E-AEA7-60F681A853D6}" destId="{C6902A0F-2D66-4666-A151-BF293D009642}" srcOrd="1" destOrd="0" presId="urn:microsoft.com/office/officeart/2005/8/layout/lProcess2"/>
    <dgm:cxn modelId="{35281C20-420C-4C92-AEF8-182D3214174C}" type="presParOf" srcId="{D09523D3-8970-471E-AEA7-60F681A853D6}" destId="{33ECD6FF-F077-4874-B06E-403BF190822C}"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60E09E93-5AB1-4261-AEAE-CB593B269BDB}"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zh-CN" altLang="en-US"/>
        </a:p>
      </dgm:t>
    </dgm:pt>
    <dgm:pt modelId="{814DDA82-02C9-4ADF-8722-1E1CBBD0D5CE}">
      <dgm:prSet phldrT="[文本]" custT="1"/>
      <dgm:spPr/>
      <dgm:t>
        <a:bodyPr/>
        <a:lstStyle/>
        <a:p>
          <a:r>
            <a:rPr lang="zh-CN" altLang="zh-CN" sz="1800" b="1" dirty="0" smtClean="0">
              <a:latin typeface="微软雅黑" panose="020B0503020204020204" pitchFamily="34" charset="-122"/>
              <a:ea typeface="微软雅黑" panose="020B0503020204020204" pitchFamily="34" charset="-122"/>
            </a:rPr>
            <a:t>单播 </a:t>
          </a:r>
          <a:r>
            <a:rPr lang="en-US" altLang="zh-CN" sz="1800" b="1" dirty="0" smtClean="0">
              <a:latin typeface="微软雅黑" panose="020B0503020204020204" pitchFamily="34" charset="-122"/>
              <a:ea typeface="微软雅黑" panose="020B0503020204020204" pitchFamily="34" charset="-122"/>
            </a:rPr>
            <a:t>(unicast) </a:t>
          </a:r>
          <a:r>
            <a:rPr lang="zh-CN" altLang="zh-CN" sz="1800" b="1" dirty="0" smtClean="0">
              <a:latin typeface="微软雅黑" panose="020B0503020204020204" pitchFamily="34" charset="-122"/>
              <a:ea typeface="微软雅黑" panose="020B0503020204020204" pitchFamily="34" charset="-122"/>
            </a:rPr>
            <a:t>帧（一对一）</a:t>
          </a:r>
          <a:endParaRPr lang="zh-CN" altLang="en-US" sz="1800" b="1" dirty="0">
            <a:latin typeface="微软雅黑" panose="020B0503020204020204" pitchFamily="34" charset="-122"/>
            <a:ea typeface="微软雅黑" panose="020B0503020204020204" pitchFamily="34" charset="-122"/>
          </a:endParaRPr>
        </a:p>
      </dgm:t>
    </dgm:pt>
    <dgm:pt modelId="{5431ADCE-8D4B-49DA-B071-51C35FDB9551}" type="parTrans" cxnId="{5CD593E9-1844-4D8A-BA5C-5AAE0AE8B0A4}">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24F1CDB1-D5B6-4328-B5C2-8A9757ED04D5}" type="sibTrans" cxnId="{5CD593E9-1844-4D8A-BA5C-5AAE0AE8B0A4}">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E81E2DF3-F714-4132-99E0-7B247481705A}">
      <dgm:prSet phldrT="[文本]" custT="1"/>
      <dgm:spPr>
        <a:solidFill>
          <a:srgbClr val="0070C0"/>
        </a:solidFill>
      </dgm:spPr>
      <dgm:t>
        <a:bodyPr/>
        <a:lstStyle/>
        <a:p>
          <a:r>
            <a:rPr lang="zh-CN" altLang="en-US" sz="1800" b="1" dirty="0" smtClean="0">
              <a:latin typeface="微软雅黑" panose="020B0503020204020204" pitchFamily="34" charset="-122"/>
              <a:ea typeface="微软雅黑" panose="020B0503020204020204" pitchFamily="34" charset="-122"/>
            </a:rPr>
            <a:t>“发往本站的帧”包括以下 </a:t>
          </a:r>
          <a:r>
            <a:rPr lang="en-US" altLang="zh-CN" sz="1800" b="1" dirty="0" smtClean="0">
              <a:latin typeface="微软雅黑" panose="020B0503020204020204" pitchFamily="34" charset="-122"/>
              <a:ea typeface="微软雅黑" panose="020B0503020204020204" pitchFamily="34" charset="-122"/>
            </a:rPr>
            <a:t>3 </a:t>
          </a:r>
          <a:r>
            <a:rPr lang="zh-CN" altLang="en-US" sz="1800" b="1" dirty="0" smtClean="0">
              <a:latin typeface="微软雅黑" panose="020B0503020204020204" pitchFamily="34" charset="-122"/>
              <a:ea typeface="微软雅黑" panose="020B0503020204020204" pitchFamily="34" charset="-122"/>
            </a:rPr>
            <a:t>种帧： </a:t>
          </a:r>
          <a:endParaRPr lang="zh-CN" altLang="en-US" sz="1800" b="1" dirty="0">
            <a:latin typeface="微软雅黑" panose="020B0503020204020204" pitchFamily="34" charset="-122"/>
            <a:ea typeface="微软雅黑" panose="020B0503020204020204" pitchFamily="34" charset="-122"/>
          </a:endParaRPr>
        </a:p>
      </dgm:t>
    </dgm:pt>
    <dgm:pt modelId="{655199EF-37C3-4D4B-951C-30B68E8B9B33}" type="sibTrans" cxnId="{22A407D0-AE68-432F-86AA-AE9841E075D6}">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92C60B28-42D6-4C66-936B-EE0A71B910CF}" type="parTrans" cxnId="{22A407D0-AE68-432F-86AA-AE9841E075D6}">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ABF2317D-AD3C-4AD9-AE85-DBE5729F1846}">
      <dgm:prSet custT="1"/>
      <dgm:spPr/>
      <dgm:t>
        <a:bodyPr/>
        <a:lstStyle/>
        <a:p>
          <a:r>
            <a:rPr lang="zh-CN" altLang="zh-CN" sz="1800" b="1" dirty="0" smtClean="0">
              <a:latin typeface="微软雅黑" panose="020B0503020204020204" pitchFamily="34" charset="-122"/>
              <a:ea typeface="微软雅黑" panose="020B0503020204020204" pitchFamily="34" charset="-122"/>
            </a:rPr>
            <a:t>广播 </a:t>
          </a:r>
          <a:r>
            <a:rPr lang="en-US" altLang="zh-CN" sz="1800" b="1" dirty="0" smtClean="0">
              <a:latin typeface="微软雅黑" panose="020B0503020204020204" pitchFamily="34" charset="-122"/>
              <a:ea typeface="微软雅黑" panose="020B0503020204020204" pitchFamily="34" charset="-122"/>
            </a:rPr>
            <a:t>(broadcast) </a:t>
          </a:r>
          <a:r>
            <a:rPr lang="zh-CN" altLang="zh-CN" sz="1800" b="1" dirty="0" smtClean="0">
              <a:latin typeface="微软雅黑" panose="020B0503020204020204" pitchFamily="34" charset="-122"/>
              <a:ea typeface="微软雅黑" panose="020B0503020204020204" pitchFamily="34" charset="-122"/>
            </a:rPr>
            <a:t>帧（一对全体）</a:t>
          </a:r>
        </a:p>
      </dgm:t>
    </dgm:pt>
    <dgm:pt modelId="{F7BAAF36-FE67-4405-9685-739F3659DB5F}" type="parTrans" cxnId="{E6D0FBD8-DDF4-4266-9A45-2EC5E574CAB6}">
      <dgm:prSet/>
      <dgm:spPr/>
      <dgm:t>
        <a:bodyPr/>
        <a:lstStyle/>
        <a:p>
          <a:endParaRPr lang="zh-CN" altLang="en-US"/>
        </a:p>
      </dgm:t>
    </dgm:pt>
    <dgm:pt modelId="{1EC0D9CC-79C7-4C3D-A786-B40C14115161}" type="sibTrans" cxnId="{E6D0FBD8-DDF4-4266-9A45-2EC5E574CAB6}">
      <dgm:prSet/>
      <dgm:spPr/>
      <dgm:t>
        <a:bodyPr/>
        <a:lstStyle/>
        <a:p>
          <a:endParaRPr lang="zh-CN" altLang="en-US"/>
        </a:p>
      </dgm:t>
    </dgm:pt>
    <dgm:pt modelId="{386FF01E-390A-44A6-A66D-EE71BD678925}">
      <dgm:prSet custT="1"/>
      <dgm:spPr/>
      <dgm:t>
        <a:bodyPr/>
        <a:lstStyle/>
        <a:p>
          <a:r>
            <a:rPr lang="zh-CN" altLang="zh-CN" sz="1800" b="1" dirty="0" smtClean="0">
              <a:latin typeface="微软雅黑" panose="020B0503020204020204" pitchFamily="34" charset="-122"/>
              <a:ea typeface="微软雅黑" panose="020B0503020204020204" pitchFamily="34" charset="-122"/>
            </a:rPr>
            <a:t>多播 </a:t>
          </a:r>
          <a:r>
            <a:rPr lang="en-US" altLang="zh-CN" sz="1800" b="1" dirty="0" smtClean="0">
              <a:latin typeface="微软雅黑" panose="020B0503020204020204" pitchFamily="34" charset="-122"/>
              <a:ea typeface="微软雅黑" panose="020B0503020204020204" pitchFamily="34" charset="-122"/>
            </a:rPr>
            <a:t>(multicast) </a:t>
          </a:r>
          <a:r>
            <a:rPr lang="zh-CN" altLang="zh-CN" sz="1800" b="1" dirty="0" smtClean="0">
              <a:latin typeface="微软雅黑" panose="020B0503020204020204" pitchFamily="34" charset="-122"/>
              <a:ea typeface="微软雅黑" panose="020B0503020204020204" pitchFamily="34" charset="-122"/>
            </a:rPr>
            <a:t>帧（一对多）</a:t>
          </a:r>
        </a:p>
      </dgm:t>
    </dgm:pt>
    <dgm:pt modelId="{91B801CD-97E8-439B-AA5E-04C754F0DB58}" type="parTrans" cxnId="{3D06C642-BE45-46D0-A4D5-343FDA0F1C04}">
      <dgm:prSet/>
      <dgm:spPr/>
      <dgm:t>
        <a:bodyPr/>
        <a:lstStyle/>
        <a:p>
          <a:endParaRPr lang="zh-CN" altLang="en-US"/>
        </a:p>
      </dgm:t>
    </dgm:pt>
    <dgm:pt modelId="{8A64F0E4-6D3F-4682-8767-B036188D4E64}" type="sibTrans" cxnId="{3D06C642-BE45-46D0-A4D5-343FDA0F1C04}">
      <dgm:prSet/>
      <dgm:spPr/>
      <dgm:t>
        <a:bodyPr/>
        <a:lstStyle/>
        <a:p>
          <a:endParaRPr lang="zh-CN" altLang="en-US"/>
        </a:p>
      </dgm:t>
    </dgm:pt>
    <dgm:pt modelId="{7005B1A2-4915-4249-B479-F76E326A33A1}">
      <dgm:prSet custT="1"/>
      <dgm:spPr/>
      <dgm:t>
        <a:bodyPr/>
        <a:lstStyle/>
        <a:p>
          <a:endParaRPr lang="zh-CN" altLang="zh-CN" sz="1800" b="1" dirty="0" smtClean="0">
            <a:latin typeface="微软雅黑" panose="020B0503020204020204" pitchFamily="34" charset="-122"/>
            <a:ea typeface="微软雅黑" panose="020B0503020204020204" pitchFamily="34" charset="-122"/>
          </a:endParaRPr>
        </a:p>
      </dgm:t>
    </dgm:pt>
    <dgm:pt modelId="{E346561B-5429-41D5-AB9F-51E409A03B3D}" type="parTrans" cxnId="{F569808E-F0DD-4D5D-9813-079ED3F58845}">
      <dgm:prSet/>
      <dgm:spPr/>
      <dgm:t>
        <a:bodyPr/>
        <a:lstStyle/>
        <a:p>
          <a:endParaRPr lang="zh-CN" altLang="en-US"/>
        </a:p>
      </dgm:t>
    </dgm:pt>
    <dgm:pt modelId="{DD924269-C999-418F-BACE-8AF6966A5AED}" type="sibTrans" cxnId="{F569808E-F0DD-4D5D-9813-079ED3F58845}">
      <dgm:prSet/>
      <dgm:spPr/>
      <dgm:t>
        <a:bodyPr/>
        <a:lstStyle/>
        <a:p>
          <a:endParaRPr lang="zh-CN" altLang="en-US"/>
        </a:p>
      </dgm:t>
    </dgm:pt>
    <dgm:pt modelId="{5D25DB41-AB17-40CD-A5C8-D74BBC46D094}" type="pres">
      <dgm:prSet presAssocID="{60E09E93-5AB1-4261-AEAE-CB593B269BDB}" presName="linear" presStyleCnt="0">
        <dgm:presLayoutVars>
          <dgm:animLvl val="lvl"/>
          <dgm:resizeHandles val="exact"/>
        </dgm:presLayoutVars>
      </dgm:prSet>
      <dgm:spPr/>
      <dgm:t>
        <a:bodyPr/>
        <a:lstStyle/>
        <a:p>
          <a:endParaRPr lang="zh-CN" altLang="en-US"/>
        </a:p>
      </dgm:t>
    </dgm:pt>
    <dgm:pt modelId="{FCBF3E09-C6D2-4B4D-8FF3-4B7A8731524F}" type="pres">
      <dgm:prSet presAssocID="{E81E2DF3-F714-4132-99E0-7B247481705A}" presName="parentText" presStyleLbl="node1" presStyleIdx="0" presStyleCnt="1">
        <dgm:presLayoutVars>
          <dgm:chMax val="0"/>
          <dgm:bulletEnabled val="1"/>
        </dgm:presLayoutVars>
      </dgm:prSet>
      <dgm:spPr/>
      <dgm:t>
        <a:bodyPr/>
        <a:lstStyle/>
        <a:p>
          <a:endParaRPr lang="zh-CN" altLang="en-US"/>
        </a:p>
      </dgm:t>
    </dgm:pt>
    <dgm:pt modelId="{1F13495D-0B08-4550-9742-9E4B2CBA3D51}" type="pres">
      <dgm:prSet presAssocID="{E81E2DF3-F714-4132-99E0-7B247481705A}" presName="childText" presStyleLbl="revTx" presStyleIdx="0" presStyleCnt="1">
        <dgm:presLayoutVars>
          <dgm:bulletEnabled val="1"/>
        </dgm:presLayoutVars>
      </dgm:prSet>
      <dgm:spPr/>
      <dgm:t>
        <a:bodyPr/>
        <a:lstStyle/>
        <a:p>
          <a:endParaRPr lang="zh-CN" altLang="en-US"/>
        </a:p>
      </dgm:t>
    </dgm:pt>
  </dgm:ptLst>
  <dgm:cxnLst>
    <dgm:cxn modelId="{81779289-DA97-46ED-A707-02EC85C7D4CF}" type="presOf" srcId="{386FF01E-390A-44A6-A66D-EE71BD678925}" destId="{1F13495D-0B08-4550-9742-9E4B2CBA3D51}" srcOrd="0" destOrd="2" presId="urn:microsoft.com/office/officeart/2005/8/layout/vList2"/>
    <dgm:cxn modelId="{3F0F825B-C835-44E7-8D0C-7EE8A3599830}" type="presOf" srcId="{60E09E93-5AB1-4261-AEAE-CB593B269BDB}" destId="{5D25DB41-AB17-40CD-A5C8-D74BBC46D094}" srcOrd="0" destOrd="0" presId="urn:microsoft.com/office/officeart/2005/8/layout/vList2"/>
    <dgm:cxn modelId="{E6D0FBD8-DDF4-4266-9A45-2EC5E574CAB6}" srcId="{E81E2DF3-F714-4132-99E0-7B247481705A}" destId="{ABF2317D-AD3C-4AD9-AE85-DBE5729F1846}" srcOrd="1" destOrd="0" parTransId="{F7BAAF36-FE67-4405-9685-739F3659DB5F}" sibTransId="{1EC0D9CC-79C7-4C3D-A786-B40C14115161}"/>
    <dgm:cxn modelId="{B248C787-04BA-493A-9E5F-5675DBD70FFE}" type="presOf" srcId="{ABF2317D-AD3C-4AD9-AE85-DBE5729F1846}" destId="{1F13495D-0B08-4550-9742-9E4B2CBA3D51}" srcOrd="0" destOrd="1" presId="urn:microsoft.com/office/officeart/2005/8/layout/vList2"/>
    <dgm:cxn modelId="{4FC8115D-4049-4305-9653-B961D649BC02}" type="presOf" srcId="{E81E2DF3-F714-4132-99E0-7B247481705A}" destId="{FCBF3E09-C6D2-4B4D-8FF3-4B7A8731524F}" srcOrd="0" destOrd="0" presId="urn:microsoft.com/office/officeart/2005/8/layout/vList2"/>
    <dgm:cxn modelId="{0DEE3817-B42F-4773-8E6F-377F4BBF3650}" type="presOf" srcId="{814DDA82-02C9-4ADF-8722-1E1CBBD0D5CE}" destId="{1F13495D-0B08-4550-9742-9E4B2CBA3D51}" srcOrd="0" destOrd="0" presId="urn:microsoft.com/office/officeart/2005/8/layout/vList2"/>
    <dgm:cxn modelId="{F569808E-F0DD-4D5D-9813-079ED3F58845}" srcId="{E81E2DF3-F714-4132-99E0-7B247481705A}" destId="{7005B1A2-4915-4249-B479-F76E326A33A1}" srcOrd="3" destOrd="0" parTransId="{E346561B-5429-41D5-AB9F-51E409A03B3D}" sibTransId="{DD924269-C999-418F-BACE-8AF6966A5AED}"/>
    <dgm:cxn modelId="{3D06C642-BE45-46D0-A4D5-343FDA0F1C04}" srcId="{E81E2DF3-F714-4132-99E0-7B247481705A}" destId="{386FF01E-390A-44A6-A66D-EE71BD678925}" srcOrd="2" destOrd="0" parTransId="{91B801CD-97E8-439B-AA5E-04C754F0DB58}" sibTransId="{8A64F0E4-6D3F-4682-8767-B036188D4E64}"/>
    <dgm:cxn modelId="{ECF7CD60-75D6-4E7B-A722-F894DE16D276}" type="presOf" srcId="{7005B1A2-4915-4249-B479-F76E326A33A1}" destId="{1F13495D-0B08-4550-9742-9E4B2CBA3D51}" srcOrd="0" destOrd="3" presId="urn:microsoft.com/office/officeart/2005/8/layout/vList2"/>
    <dgm:cxn modelId="{5CD593E9-1844-4D8A-BA5C-5AAE0AE8B0A4}" srcId="{E81E2DF3-F714-4132-99E0-7B247481705A}" destId="{814DDA82-02C9-4ADF-8722-1E1CBBD0D5CE}" srcOrd="0" destOrd="0" parTransId="{5431ADCE-8D4B-49DA-B071-51C35FDB9551}" sibTransId="{24F1CDB1-D5B6-4328-B5C2-8A9757ED04D5}"/>
    <dgm:cxn modelId="{22A407D0-AE68-432F-86AA-AE9841E075D6}" srcId="{60E09E93-5AB1-4261-AEAE-CB593B269BDB}" destId="{E81E2DF3-F714-4132-99E0-7B247481705A}" srcOrd="0" destOrd="0" parTransId="{92C60B28-42D6-4C66-936B-EE0A71B910CF}" sibTransId="{655199EF-37C3-4D4B-951C-30B68E8B9B33}"/>
    <dgm:cxn modelId="{E7DC66BB-487F-4E80-A30E-DF78DB368140}" type="presParOf" srcId="{5D25DB41-AB17-40CD-A5C8-D74BBC46D094}" destId="{FCBF3E09-C6D2-4B4D-8FF3-4B7A8731524F}" srcOrd="0" destOrd="0" presId="urn:microsoft.com/office/officeart/2005/8/layout/vList2"/>
    <dgm:cxn modelId="{4311DF70-B61F-467D-B59D-4074370EC5D0}" type="presParOf" srcId="{5D25DB41-AB17-40CD-A5C8-D74BBC46D094}" destId="{1F13495D-0B08-4550-9742-9E4B2CBA3D51}"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A26E1E43-DC77-4DF5-97A7-BE8297102B40}"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zh-CN" altLang="en-US"/>
        </a:p>
      </dgm:t>
    </dgm:pt>
    <dgm:pt modelId="{6FBF0F2B-6D0C-470E-9DD6-ED4327E19036}">
      <dgm:prSet phldrT="[文本]" custT="1"/>
      <dgm:spPr/>
      <dgm: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网桥</a:t>
          </a:r>
          <a:endParaRPr lang="zh-CN" altLang="en-US" sz="2000" b="1" dirty="0">
            <a:solidFill>
              <a:schemeClr val="bg1"/>
            </a:solidFill>
            <a:latin typeface="微软雅黑" panose="020B0503020204020204" pitchFamily="34" charset="-122"/>
            <a:ea typeface="微软雅黑" panose="020B0503020204020204" pitchFamily="34" charset="-122"/>
          </a:endParaRPr>
        </a:p>
      </dgm:t>
    </dgm:pt>
    <dgm:pt modelId="{88BDFA9A-37DB-4F5E-803F-36858AF92B53}" type="parTrans" cxnId="{9F9E1816-7136-4EAD-AC7B-9FC12B651495}">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076E0799-1C77-48E7-9F8F-2029D02A2294}" type="sibTrans" cxnId="{9F9E1816-7136-4EAD-AC7B-9FC12B651495}">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10A4438E-047E-4453-A74F-8BBAE67749BE}">
      <dgm:prSet phldrT="[文本]" custT="1"/>
      <dgm:spPr/>
      <dgm:t>
        <a:bodyPr/>
        <a:lstStyle/>
        <a:p>
          <a:pPr>
            <a:spcAft>
              <a:spcPts val="0"/>
            </a:spcAft>
          </a:pPr>
          <a:r>
            <a:rPr lang="zh-CN" altLang="en-US" sz="2000" b="1" dirty="0" smtClean="0">
              <a:latin typeface="微软雅黑" panose="020B0503020204020204" pitchFamily="34" charset="-122"/>
              <a:ea typeface="微软雅黑" panose="020B0503020204020204" pitchFamily="34" charset="-122"/>
            </a:rPr>
            <a:t>工作在数据链路层。</a:t>
          </a:r>
          <a:endParaRPr lang="zh-CN" altLang="en-US" sz="2000" b="1" dirty="0">
            <a:latin typeface="微软雅黑" panose="020B0503020204020204" pitchFamily="34" charset="-122"/>
            <a:ea typeface="微软雅黑" panose="020B0503020204020204" pitchFamily="34" charset="-122"/>
          </a:endParaRPr>
        </a:p>
      </dgm:t>
    </dgm:pt>
    <dgm:pt modelId="{9FF74A6E-8CAC-4097-BF5F-980512A618B4}" type="parTrans" cxnId="{236BF05C-B0D3-4D96-B6CF-CADF31483E55}">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D63E8B67-C16E-4E14-8DC0-DFFE8C0FF7CB}" type="sibTrans" cxnId="{236BF05C-B0D3-4D96-B6CF-CADF31483E55}">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0EA28F79-6C66-41FE-8EEA-7BA2A33C4C1F}">
      <dgm:prSet phldrT="[文本]" custT="1"/>
      <dgm:spPr/>
      <dgm:t>
        <a:bodyPr/>
        <a:lstStyle/>
        <a:p>
          <a:r>
            <a:rPr lang="zh-CN" altLang="en-US" sz="2000" b="1" dirty="0" smtClean="0">
              <a:solidFill>
                <a:srgbClr val="000099"/>
              </a:solidFill>
              <a:latin typeface="微软雅黑" panose="020B0503020204020204" pitchFamily="34" charset="-122"/>
              <a:ea typeface="微软雅黑" panose="020B0503020204020204" pitchFamily="34" charset="-122"/>
            </a:rPr>
            <a:t>交换机</a:t>
          </a:r>
          <a:endParaRPr lang="zh-CN" altLang="en-US" sz="2000" b="1" dirty="0">
            <a:solidFill>
              <a:srgbClr val="000099"/>
            </a:solidFill>
            <a:latin typeface="微软雅黑" panose="020B0503020204020204" pitchFamily="34" charset="-122"/>
            <a:ea typeface="微软雅黑" panose="020B0503020204020204" pitchFamily="34" charset="-122"/>
          </a:endParaRPr>
        </a:p>
      </dgm:t>
    </dgm:pt>
    <dgm:pt modelId="{6BC136E0-9821-4AF8-88BF-F27F534C7EEF}" type="parTrans" cxnId="{B9577611-7E7C-46DA-9037-70DF80DEC04E}">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CA98B8E7-1B61-4028-8C74-2FCF2DACC316}" type="sibTrans" cxnId="{B9577611-7E7C-46DA-9037-70DF80DEC04E}">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508E7C3E-5AAC-4C93-8613-7B550324E44B}">
      <dgm:prSet phldrT="[文本]" custT="1"/>
      <dgm:spPr/>
      <dgm:t>
        <a:bodyPr/>
        <a:lstStyle/>
        <a:p>
          <a:pPr>
            <a:spcAft>
              <a:spcPts val="0"/>
            </a:spcAft>
          </a:pPr>
          <a:r>
            <a:rPr lang="zh-CN" altLang="en-US" sz="2000" b="1" dirty="0" smtClean="0">
              <a:latin typeface="微软雅黑" panose="020B0503020204020204" pitchFamily="34" charset="-122"/>
              <a:ea typeface="微软雅黑" panose="020B0503020204020204" pitchFamily="34" charset="-122"/>
            </a:rPr>
            <a:t>工作在数据链路层。</a:t>
          </a:r>
          <a:endParaRPr lang="zh-CN" altLang="en-US" sz="2000" b="1" dirty="0">
            <a:latin typeface="微软雅黑" panose="020B0503020204020204" pitchFamily="34" charset="-122"/>
            <a:ea typeface="微软雅黑" panose="020B0503020204020204" pitchFamily="34" charset="-122"/>
          </a:endParaRPr>
        </a:p>
      </dgm:t>
    </dgm:pt>
    <dgm:pt modelId="{3CDDBB60-C89F-4A41-A453-3CA57823F549}" type="parTrans" cxnId="{60FFE8D7-693C-4210-A06C-B45306C8DC48}">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AD349BA6-01D1-498C-9A8E-6D50ABB32740}" type="sibTrans" cxnId="{60FFE8D7-693C-4210-A06C-B45306C8DC48}">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3D7A24BD-CC73-4BA6-95AB-A6BEC47ABE9C}">
      <dgm:prSet custT="1"/>
      <dgm:spPr/>
      <dgm:t>
        <a:bodyPr/>
        <a:lstStyle/>
        <a:p>
          <a:pPr>
            <a:spcAft>
              <a:spcPts val="0"/>
            </a:spcAft>
          </a:pPr>
          <a:r>
            <a:rPr lang="zh-CN" altLang="en-US" sz="2000" b="1" dirty="0" smtClean="0">
              <a:latin typeface="微软雅黑" panose="020B0503020204020204" pitchFamily="34" charset="-122"/>
              <a:ea typeface="微软雅黑" panose="020B0503020204020204" pitchFamily="34" charset="-122"/>
            </a:rPr>
            <a:t>根据 </a:t>
          </a:r>
          <a:r>
            <a:rPr lang="en-US" altLang="en-US" sz="2000" b="1" dirty="0" smtClean="0">
              <a:latin typeface="微软雅黑" panose="020B0503020204020204" pitchFamily="34" charset="-122"/>
              <a:ea typeface="微软雅黑" panose="020B0503020204020204" pitchFamily="34" charset="-122"/>
            </a:rPr>
            <a:t>MAC </a:t>
          </a:r>
          <a:r>
            <a:rPr lang="zh-CN" altLang="en-US" sz="2000" b="1" dirty="0" smtClean="0">
              <a:latin typeface="微软雅黑" panose="020B0503020204020204" pitchFamily="34" charset="-122"/>
              <a:ea typeface="微软雅黑" panose="020B0503020204020204" pitchFamily="34" charset="-122"/>
            </a:rPr>
            <a:t>帧的目的地址对收到的帧进行转发和过滤。或者转发，或者丢弃。</a:t>
          </a:r>
          <a:endParaRPr lang="zh-CN" altLang="en-US" sz="2000" b="1" dirty="0">
            <a:latin typeface="微软雅黑" panose="020B0503020204020204" pitchFamily="34" charset="-122"/>
            <a:ea typeface="微软雅黑" panose="020B0503020204020204" pitchFamily="34" charset="-122"/>
          </a:endParaRPr>
        </a:p>
      </dgm:t>
    </dgm:pt>
    <dgm:pt modelId="{D7B48A78-DEB0-4EDB-90B4-146D17F1650B}" type="parTrans" cxnId="{0059E5B1-A948-4057-BDA0-098347C66CE4}">
      <dgm:prSet/>
      <dgm:spPr/>
      <dgm:t>
        <a:bodyPr/>
        <a:lstStyle/>
        <a:p>
          <a:endParaRPr lang="zh-CN" altLang="en-US"/>
        </a:p>
      </dgm:t>
    </dgm:pt>
    <dgm:pt modelId="{A6B9A87C-0357-4A4A-95E8-7C8F56560CD6}" type="sibTrans" cxnId="{0059E5B1-A948-4057-BDA0-098347C66CE4}">
      <dgm:prSet/>
      <dgm:spPr/>
      <dgm:t>
        <a:bodyPr/>
        <a:lstStyle/>
        <a:p>
          <a:endParaRPr lang="zh-CN" altLang="en-US"/>
        </a:p>
      </dgm:t>
    </dgm:pt>
    <dgm:pt modelId="{CCF474DB-4B52-4B17-8863-D5594EEB30F4}">
      <dgm:prSet phldrT="[文本]" custT="1"/>
      <dgm:spPr/>
      <dgm:t>
        <a:bodyPr/>
        <a:lstStyle/>
        <a:p>
          <a:pPr>
            <a:spcAft>
              <a:spcPts val="0"/>
            </a:spcAft>
          </a:pPr>
          <a:r>
            <a:rPr lang="zh-CN" altLang="en-US" sz="2000" b="1" dirty="0" smtClean="0">
              <a:latin typeface="微软雅黑" panose="020B0503020204020204" pitchFamily="34" charset="-122"/>
              <a:ea typeface="微软雅黑" panose="020B0503020204020204" pitchFamily="34" charset="-122"/>
            </a:rPr>
            <a:t>可明显地提高以太网的性能。</a:t>
          </a:r>
          <a:endParaRPr lang="zh-CN" altLang="en-US" sz="2000" b="1" dirty="0">
            <a:latin typeface="微软雅黑" panose="020B0503020204020204" pitchFamily="34" charset="-122"/>
            <a:ea typeface="微软雅黑" panose="020B0503020204020204" pitchFamily="34" charset="-122"/>
          </a:endParaRPr>
        </a:p>
      </dgm:t>
    </dgm:pt>
    <dgm:pt modelId="{26E9EE1F-97A9-47B9-8B5D-92A6BE25297A}" type="parTrans" cxnId="{145DE3B4-3E47-4A3B-8525-0AE54736F53F}">
      <dgm:prSet/>
      <dgm:spPr/>
      <dgm:t>
        <a:bodyPr/>
        <a:lstStyle/>
        <a:p>
          <a:endParaRPr lang="zh-CN" altLang="en-US"/>
        </a:p>
      </dgm:t>
    </dgm:pt>
    <dgm:pt modelId="{687FEC73-C92A-4C08-AF12-D730BE1878A2}" type="sibTrans" cxnId="{145DE3B4-3E47-4A3B-8525-0AE54736F53F}">
      <dgm:prSet/>
      <dgm:spPr/>
      <dgm:t>
        <a:bodyPr/>
        <a:lstStyle/>
        <a:p>
          <a:endParaRPr lang="zh-CN" altLang="en-US"/>
        </a:p>
      </dgm:t>
    </dgm:pt>
    <dgm:pt modelId="{B6984FD9-D334-4A52-823F-25C182ED128B}">
      <dgm:prSet phldrT="[文本]" custT="1"/>
      <dgm:spPr/>
      <dgm:t>
        <a:bodyPr/>
        <a:lstStyle/>
        <a:p>
          <a:pPr>
            <a:spcAft>
              <a:spcPts val="0"/>
            </a:spcAft>
          </a:pPr>
          <a:r>
            <a:rPr lang="zh-CN" altLang="en-US" sz="2000" b="1" dirty="0" smtClean="0">
              <a:latin typeface="微软雅黑" panose="020B0503020204020204" pitchFamily="34" charset="-122"/>
              <a:ea typeface="微软雅黑" panose="020B0503020204020204" pitchFamily="34" charset="-122"/>
            </a:rPr>
            <a:t>多端口的网桥。</a:t>
          </a:r>
          <a:endParaRPr lang="zh-CN" altLang="en-US" sz="2000" b="1" dirty="0">
            <a:latin typeface="微软雅黑" panose="020B0503020204020204" pitchFamily="34" charset="-122"/>
            <a:ea typeface="微软雅黑" panose="020B0503020204020204" pitchFamily="34" charset="-122"/>
          </a:endParaRPr>
        </a:p>
      </dgm:t>
    </dgm:pt>
    <dgm:pt modelId="{4EF3C34F-B5CA-4734-9D3C-574CB54A5FC8}" type="parTrans" cxnId="{E46C9F91-678A-4C9D-B0BF-C806F52D9990}">
      <dgm:prSet/>
      <dgm:spPr/>
      <dgm:t>
        <a:bodyPr/>
        <a:lstStyle/>
        <a:p>
          <a:endParaRPr lang="zh-CN" altLang="en-US"/>
        </a:p>
      </dgm:t>
    </dgm:pt>
    <dgm:pt modelId="{459714D1-69EB-492E-9AF1-96D91B7CAC59}" type="sibTrans" cxnId="{E46C9F91-678A-4C9D-B0BF-C806F52D9990}">
      <dgm:prSet/>
      <dgm:spPr/>
      <dgm:t>
        <a:bodyPr/>
        <a:lstStyle/>
        <a:p>
          <a:endParaRPr lang="zh-CN" altLang="en-US"/>
        </a:p>
      </dgm:t>
    </dgm:pt>
    <dgm:pt modelId="{52B1A874-96A1-4E35-B958-0A7974A8C513}" type="pres">
      <dgm:prSet presAssocID="{A26E1E43-DC77-4DF5-97A7-BE8297102B40}" presName="Name0" presStyleCnt="0">
        <dgm:presLayoutVars>
          <dgm:dir/>
          <dgm:animLvl val="lvl"/>
          <dgm:resizeHandles val="exact"/>
        </dgm:presLayoutVars>
      </dgm:prSet>
      <dgm:spPr/>
      <dgm:t>
        <a:bodyPr/>
        <a:lstStyle/>
        <a:p>
          <a:endParaRPr lang="zh-CN" altLang="en-US"/>
        </a:p>
      </dgm:t>
    </dgm:pt>
    <dgm:pt modelId="{C00594F7-61AA-4B92-AD62-502AF1A711D7}" type="pres">
      <dgm:prSet presAssocID="{6FBF0F2B-6D0C-470E-9DD6-ED4327E19036}" presName="linNode" presStyleCnt="0"/>
      <dgm:spPr/>
    </dgm:pt>
    <dgm:pt modelId="{B903DF94-6FEE-4401-9797-6C1F42B1C9CC}" type="pres">
      <dgm:prSet presAssocID="{6FBF0F2B-6D0C-470E-9DD6-ED4327E19036}" presName="parentText" presStyleLbl="node1" presStyleIdx="0" presStyleCnt="2" custScaleX="56275">
        <dgm:presLayoutVars>
          <dgm:chMax val="1"/>
          <dgm:bulletEnabled val="1"/>
        </dgm:presLayoutVars>
      </dgm:prSet>
      <dgm:spPr/>
      <dgm:t>
        <a:bodyPr/>
        <a:lstStyle/>
        <a:p>
          <a:endParaRPr lang="zh-CN" altLang="en-US"/>
        </a:p>
      </dgm:t>
    </dgm:pt>
    <dgm:pt modelId="{CD1D3161-44F0-46C8-9775-F9F619010D1C}" type="pres">
      <dgm:prSet presAssocID="{6FBF0F2B-6D0C-470E-9DD6-ED4327E19036}" presName="descendantText" presStyleLbl="alignAccFollowNode1" presStyleIdx="0" presStyleCnt="2" custScaleX="110167">
        <dgm:presLayoutVars>
          <dgm:bulletEnabled val="1"/>
        </dgm:presLayoutVars>
      </dgm:prSet>
      <dgm:spPr/>
      <dgm:t>
        <a:bodyPr/>
        <a:lstStyle/>
        <a:p>
          <a:endParaRPr lang="zh-CN" altLang="en-US"/>
        </a:p>
      </dgm:t>
    </dgm:pt>
    <dgm:pt modelId="{D73C84C0-9DCB-4A15-B103-427A9A97A5FD}" type="pres">
      <dgm:prSet presAssocID="{076E0799-1C77-48E7-9F8F-2029D02A2294}" presName="sp" presStyleCnt="0"/>
      <dgm:spPr/>
    </dgm:pt>
    <dgm:pt modelId="{05F9B76C-DE49-4BF3-91D3-F8EBF7E3EB09}" type="pres">
      <dgm:prSet presAssocID="{0EA28F79-6C66-41FE-8EEA-7BA2A33C4C1F}" presName="linNode" presStyleCnt="0"/>
      <dgm:spPr/>
    </dgm:pt>
    <dgm:pt modelId="{E226D937-2558-4357-B724-B830C97D69FA}" type="pres">
      <dgm:prSet presAssocID="{0EA28F79-6C66-41FE-8EEA-7BA2A33C4C1F}" presName="parentText" presStyleLbl="node1" presStyleIdx="1" presStyleCnt="2" custScaleX="56275">
        <dgm:presLayoutVars>
          <dgm:chMax val="1"/>
          <dgm:bulletEnabled val="1"/>
        </dgm:presLayoutVars>
      </dgm:prSet>
      <dgm:spPr/>
      <dgm:t>
        <a:bodyPr/>
        <a:lstStyle/>
        <a:p>
          <a:endParaRPr lang="zh-CN" altLang="en-US"/>
        </a:p>
      </dgm:t>
    </dgm:pt>
    <dgm:pt modelId="{49D409B5-470A-4824-A486-F28F43FEC9BC}" type="pres">
      <dgm:prSet presAssocID="{0EA28F79-6C66-41FE-8EEA-7BA2A33C4C1F}" presName="descendantText" presStyleLbl="alignAccFollowNode1" presStyleIdx="1" presStyleCnt="2" custScaleX="110167">
        <dgm:presLayoutVars>
          <dgm:bulletEnabled val="1"/>
        </dgm:presLayoutVars>
      </dgm:prSet>
      <dgm:spPr/>
      <dgm:t>
        <a:bodyPr/>
        <a:lstStyle/>
        <a:p>
          <a:endParaRPr lang="zh-CN" altLang="en-US"/>
        </a:p>
      </dgm:t>
    </dgm:pt>
  </dgm:ptLst>
  <dgm:cxnLst>
    <dgm:cxn modelId="{EAFBFE3B-4024-474C-A029-9E0DB22BD2F4}" type="presOf" srcId="{508E7C3E-5AAC-4C93-8613-7B550324E44B}" destId="{49D409B5-470A-4824-A486-F28F43FEC9BC}" srcOrd="0" destOrd="0" presId="urn:microsoft.com/office/officeart/2005/8/layout/vList5"/>
    <dgm:cxn modelId="{145DE3B4-3E47-4A3B-8525-0AE54736F53F}" srcId="{0EA28F79-6C66-41FE-8EEA-7BA2A33C4C1F}" destId="{CCF474DB-4B52-4B17-8863-D5594EEB30F4}" srcOrd="2" destOrd="0" parTransId="{26E9EE1F-97A9-47B9-8B5D-92A6BE25297A}" sibTransId="{687FEC73-C92A-4C08-AF12-D730BE1878A2}"/>
    <dgm:cxn modelId="{328E1074-5789-4D41-8FEE-CDC1DF8C4C74}" type="presOf" srcId="{A26E1E43-DC77-4DF5-97A7-BE8297102B40}" destId="{52B1A874-96A1-4E35-B958-0A7974A8C513}" srcOrd="0" destOrd="0" presId="urn:microsoft.com/office/officeart/2005/8/layout/vList5"/>
    <dgm:cxn modelId="{AFAF0979-7DDA-44A4-989A-A1CC45DA5A15}" type="presOf" srcId="{B6984FD9-D334-4A52-823F-25C182ED128B}" destId="{49D409B5-470A-4824-A486-F28F43FEC9BC}" srcOrd="0" destOrd="1" presId="urn:microsoft.com/office/officeart/2005/8/layout/vList5"/>
    <dgm:cxn modelId="{236BF05C-B0D3-4D96-B6CF-CADF31483E55}" srcId="{6FBF0F2B-6D0C-470E-9DD6-ED4327E19036}" destId="{10A4438E-047E-4453-A74F-8BBAE67749BE}" srcOrd="0" destOrd="0" parTransId="{9FF74A6E-8CAC-4097-BF5F-980512A618B4}" sibTransId="{D63E8B67-C16E-4E14-8DC0-DFFE8C0FF7CB}"/>
    <dgm:cxn modelId="{F83CFA0F-D71B-4951-87AB-35C9A3566FC9}" type="presOf" srcId="{10A4438E-047E-4453-A74F-8BBAE67749BE}" destId="{CD1D3161-44F0-46C8-9775-F9F619010D1C}" srcOrd="0" destOrd="0" presId="urn:microsoft.com/office/officeart/2005/8/layout/vList5"/>
    <dgm:cxn modelId="{F7D5F396-DB31-41D8-8AA3-D46BE1E69D9A}" type="presOf" srcId="{CCF474DB-4B52-4B17-8863-D5594EEB30F4}" destId="{49D409B5-470A-4824-A486-F28F43FEC9BC}" srcOrd="0" destOrd="2" presId="urn:microsoft.com/office/officeart/2005/8/layout/vList5"/>
    <dgm:cxn modelId="{0059E5B1-A948-4057-BDA0-098347C66CE4}" srcId="{6FBF0F2B-6D0C-470E-9DD6-ED4327E19036}" destId="{3D7A24BD-CC73-4BA6-95AB-A6BEC47ABE9C}" srcOrd="1" destOrd="0" parTransId="{D7B48A78-DEB0-4EDB-90B4-146D17F1650B}" sibTransId="{A6B9A87C-0357-4A4A-95E8-7C8F56560CD6}"/>
    <dgm:cxn modelId="{60FFE8D7-693C-4210-A06C-B45306C8DC48}" srcId="{0EA28F79-6C66-41FE-8EEA-7BA2A33C4C1F}" destId="{508E7C3E-5AAC-4C93-8613-7B550324E44B}" srcOrd="0" destOrd="0" parTransId="{3CDDBB60-C89F-4A41-A453-3CA57823F549}" sibTransId="{AD349BA6-01D1-498C-9A8E-6D50ABB32740}"/>
    <dgm:cxn modelId="{9F9E1816-7136-4EAD-AC7B-9FC12B651495}" srcId="{A26E1E43-DC77-4DF5-97A7-BE8297102B40}" destId="{6FBF0F2B-6D0C-470E-9DD6-ED4327E19036}" srcOrd="0" destOrd="0" parTransId="{88BDFA9A-37DB-4F5E-803F-36858AF92B53}" sibTransId="{076E0799-1C77-48E7-9F8F-2029D02A2294}"/>
    <dgm:cxn modelId="{DF1FA171-AFF5-4AAA-9D90-F26069DEEC5D}" type="presOf" srcId="{6FBF0F2B-6D0C-470E-9DD6-ED4327E19036}" destId="{B903DF94-6FEE-4401-9797-6C1F42B1C9CC}" srcOrd="0" destOrd="0" presId="urn:microsoft.com/office/officeart/2005/8/layout/vList5"/>
    <dgm:cxn modelId="{9607B858-EBDB-47D5-9016-2BD702F588AD}" type="presOf" srcId="{3D7A24BD-CC73-4BA6-95AB-A6BEC47ABE9C}" destId="{CD1D3161-44F0-46C8-9775-F9F619010D1C}" srcOrd="0" destOrd="1" presId="urn:microsoft.com/office/officeart/2005/8/layout/vList5"/>
    <dgm:cxn modelId="{37FA9762-D989-4850-9B32-CCE71EA5FE64}" type="presOf" srcId="{0EA28F79-6C66-41FE-8EEA-7BA2A33C4C1F}" destId="{E226D937-2558-4357-B724-B830C97D69FA}" srcOrd="0" destOrd="0" presId="urn:microsoft.com/office/officeart/2005/8/layout/vList5"/>
    <dgm:cxn modelId="{B9577611-7E7C-46DA-9037-70DF80DEC04E}" srcId="{A26E1E43-DC77-4DF5-97A7-BE8297102B40}" destId="{0EA28F79-6C66-41FE-8EEA-7BA2A33C4C1F}" srcOrd="1" destOrd="0" parTransId="{6BC136E0-9821-4AF8-88BF-F27F534C7EEF}" sibTransId="{CA98B8E7-1B61-4028-8C74-2FCF2DACC316}"/>
    <dgm:cxn modelId="{E46C9F91-678A-4C9D-B0BF-C806F52D9990}" srcId="{0EA28F79-6C66-41FE-8EEA-7BA2A33C4C1F}" destId="{B6984FD9-D334-4A52-823F-25C182ED128B}" srcOrd="1" destOrd="0" parTransId="{4EF3C34F-B5CA-4734-9D3C-574CB54A5FC8}" sibTransId="{459714D1-69EB-492E-9AF1-96D91B7CAC59}"/>
    <dgm:cxn modelId="{47FFF8B7-6129-4A67-B236-C27689EBA1CA}" type="presParOf" srcId="{52B1A874-96A1-4E35-B958-0A7974A8C513}" destId="{C00594F7-61AA-4B92-AD62-502AF1A711D7}" srcOrd="0" destOrd="0" presId="urn:microsoft.com/office/officeart/2005/8/layout/vList5"/>
    <dgm:cxn modelId="{D9D6C643-95FA-4D7A-BAF5-3909BD32DFA5}" type="presParOf" srcId="{C00594F7-61AA-4B92-AD62-502AF1A711D7}" destId="{B903DF94-6FEE-4401-9797-6C1F42B1C9CC}" srcOrd="0" destOrd="0" presId="urn:microsoft.com/office/officeart/2005/8/layout/vList5"/>
    <dgm:cxn modelId="{22761CC4-18BC-4BC1-A323-8ED1D0F99AC2}" type="presParOf" srcId="{C00594F7-61AA-4B92-AD62-502AF1A711D7}" destId="{CD1D3161-44F0-46C8-9775-F9F619010D1C}" srcOrd="1" destOrd="0" presId="urn:microsoft.com/office/officeart/2005/8/layout/vList5"/>
    <dgm:cxn modelId="{DB072BE1-65A5-4775-98DF-4AC90F7D1D56}" type="presParOf" srcId="{52B1A874-96A1-4E35-B958-0A7974A8C513}" destId="{D73C84C0-9DCB-4A15-B103-427A9A97A5FD}" srcOrd="1" destOrd="0" presId="urn:microsoft.com/office/officeart/2005/8/layout/vList5"/>
    <dgm:cxn modelId="{56A5CD03-F2BD-4CD6-BAE2-B3E90C79C641}" type="presParOf" srcId="{52B1A874-96A1-4E35-B958-0A7974A8C513}" destId="{05F9B76C-DE49-4BF3-91D3-F8EBF7E3EB09}" srcOrd="2" destOrd="0" presId="urn:microsoft.com/office/officeart/2005/8/layout/vList5"/>
    <dgm:cxn modelId="{CE35B43C-66F9-41A1-B924-623A233AC40F}" type="presParOf" srcId="{05F9B76C-DE49-4BF3-91D3-F8EBF7E3EB09}" destId="{E226D937-2558-4357-B724-B830C97D69FA}" srcOrd="0" destOrd="0" presId="urn:microsoft.com/office/officeart/2005/8/layout/vList5"/>
    <dgm:cxn modelId="{996B1104-13A5-4C45-9AE3-1E7D44118FAE}" type="presParOf" srcId="{05F9B76C-DE49-4BF3-91D3-F8EBF7E3EB09}" destId="{49D409B5-470A-4824-A486-F28F43FEC9B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CC27A94-954A-4481-B3F6-B83EA60541B3}" type="doc">
      <dgm:prSet loTypeId="urn:microsoft.com/office/officeart/2005/8/layout/hierarchy3" loCatId="relationship" qsTypeId="urn:microsoft.com/office/officeart/2005/8/quickstyle/simple1" qsCatId="simple" csTypeId="urn:microsoft.com/office/officeart/2005/8/colors/colorful2" csCatId="colorful" phldr="1"/>
      <dgm:spPr/>
      <dgm:t>
        <a:bodyPr/>
        <a:lstStyle/>
        <a:p>
          <a:endParaRPr lang="zh-CN" altLang="en-US"/>
        </a:p>
      </dgm:t>
    </dgm:pt>
    <dgm:pt modelId="{40C0455D-1064-49E4-9A00-983B5767CA01}">
      <dgm:prSet phldrT="[文本]" custT="1"/>
      <dgm:spPr/>
      <dgm: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早期</a:t>
          </a:r>
          <a:endParaRPr lang="zh-CN" altLang="en-US" sz="2000" b="1" dirty="0">
            <a:solidFill>
              <a:schemeClr val="bg1"/>
            </a:solidFill>
            <a:latin typeface="微软雅黑" panose="020B0503020204020204" pitchFamily="34" charset="-122"/>
            <a:ea typeface="微软雅黑" panose="020B0503020204020204" pitchFamily="34" charset="-122"/>
          </a:endParaRPr>
        </a:p>
      </dgm:t>
    </dgm:pt>
    <dgm:pt modelId="{9270F241-DEC4-45A1-8F48-2E8EE913E24D}" type="parTrans" cxnId="{F64C3117-CF70-4429-91CD-12C70AB9B0B7}">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5ED0F908-9F7D-4CFB-AD0A-9312A1B5543B}" type="sibTrans" cxnId="{F64C3117-CF70-4429-91CD-12C70AB9B0B7}">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6DCB5387-8A23-4403-AA53-ED0AAC4F56E3}">
      <dgm:prSet phldrT="[文本]" custT="1"/>
      <dgm:spPr/>
      <dgm:t>
        <a:bodyPr/>
        <a:lstStyle/>
        <a:p>
          <a:r>
            <a:rPr lang="zh-CN" altLang="en-US" sz="1600" b="1" dirty="0" smtClean="0">
              <a:latin typeface="微软雅黑" panose="020B0503020204020204" pitchFamily="34" charset="-122"/>
              <a:ea typeface="微软雅黑" panose="020B0503020204020204" pitchFamily="34" charset="-122"/>
            </a:rPr>
            <a:t>采用无源的总线结构。</a:t>
          </a:r>
          <a:endParaRPr lang="zh-CN" altLang="en-US" sz="1600" b="1" dirty="0">
            <a:latin typeface="微软雅黑" panose="020B0503020204020204" pitchFamily="34" charset="-122"/>
            <a:ea typeface="微软雅黑" panose="020B0503020204020204" pitchFamily="34" charset="-122"/>
          </a:endParaRPr>
        </a:p>
      </dgm:t>
    </dgm:pt>
    <dgm:pt modelId="{1455E256-19AB-4BF8-88B2-38A6D002FD26}" type="parTrans" cxnId="{96F688E7-5334-454E-9EB5-36B21C3CAFD5}">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D2DB5380-26FF-4C9B-BC9B-69ED9090CD8A}" type="sibTrans" cxnId="{96F688E7-5334-454E-9EB5-36B21C3CAFD5}">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C281F5AC-ACE7-413D-A360-E152D1ADBBA0}">
      <dgm:prSet phldrT="[文本]" custT="1"/>
      <dgm:spPr/>
      <dgm:t>
        <a:bodyPr/>
        <a:lstStyle/>
        <a:p>
          <a:pPr algn="l"/>
          <a:r>
            <a:rPr lang="zh-CN" altLang="en-US" sz="1600" b="1" dirty="0" smtClean="0">
              <a:latin typeface="微软雅黑" panose="020B0503020204020204" pitchFamily="34" charset="-122"/>
              <a:ea typeface="微软雅黑" panose="020B0503020204020204" pitchFamily="34" charset="-122"/>
            </a:rPr>
            <a:t>使用 </a:t>
          </a:r>
          <a:r>
            <a:rPr lang="en-US" altLang="en-US" sz="1600" b="1" dirty="0" smtClean="0">
              <a:latin typeface="微软雅黑" panose="020B0503020204020204" pitchFamily="34" charset="-122"/>
              <a:ea typeface="微软雅黑" panose="020B0503020204020204" pitchFamily="34" charset="-122"/>
            </a:rPr>
            <a:t>CSMA/CD </a:t>
          </a:r>
          <a:r>
            <a:rPr lang="zh-CN" altLang="en-US" sz="1600" b="1" dirty="0" smtClean="0">
              <a:latin typeface="微软雅黑" panose="020B0503020204020204" pitchFamily="34" charset="-122"/>
              <a:ea typeface="微软雅黑" panose="020B0503020204020204" pitchFamily="34" charset="-122"/>
            </a:rPr>
            <a:t>协议，以半双工方式工作。</a:t>
          </a:r>
          <a:endParaRPr lang="zh-CN" altLang="en-US" sz="1600" b="1" dirty="0">
            <a:latin typeface="微软雅黑" panose="020B0503020204020204" pitchFamily="34" charset="-122"/>
            <a:ea typeface="微软雅黑" panose="020B0503020204020204" pitchFamily="34" charset="-122"/>
          </a:endParaRPr>
        </a:p>
      </dgm:t>
    </dgm:pt>
    <dgm:pt modelId="{0B141FF8-619E-43C3-861C-D65B2AF7407B}" type="parTrans" cxnId="{CD8AEAFE-4DC4-4BAA-AF5A-A365173EF378}">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E53734F9-9C96-4E12-AFBA-E5113155A612}" type="sibTrans" cxnId="{CD8AEAFE-4DC4-4BAA-AF5A-A365173EF378}">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E3F0BA53-C6FA-410C-BBC4-1AC1D02879E4}">
      <dgm:prSet phldrT="[文本]" custT="1"/>
      <dgm:spPr/>
      <dgm:t>
        <a:bodyPr/>
        <a:lstStyle/>
        <a:p>
          <a:r>
            <a:rPr lang="zh-CN" altLang="en-US" sz="2000" b="1" dirty="0" smtClean="0">
              <a:solidFill>
                <a:schemeClr val="tx1"/>
              </a:solidFill>
              <a:latin typeface="微软雅黑" panose="020B0503020204020204" pitchFamily="34" charset="-122"/>
              <a:ea typeface="微软雅黑" panose="020B0503020204020204" pitchFamily="34" charset="-122"/>
            </a:rPr>
            <a:t>现在</a:t>
          </a:r>
          <a:endParaRPr lang="zh-CN" altLang="en-US" sz="2000" b="1" dirty="0">
            <a:solidFill>
              <a:schemeClr val="tx1"/>
            </a:solidFill>
            <a:latin typeface="微软雅黑" panose="020B0503020204020204" pitchFamily="34" charset="-122"/>
            <a:ea typeface="微软雅黑" panose="020B0503020204020204" pitchFamily="34" charset="-122"/>
          </a:endParaRPr>
        </a:p>
      </dgm:t>
    </dgm:pt>
    <dgm:pt modelId="{ED485591-0D13-4BB0-ACA3-A60D1D638C8D}" type="parTrans" cxnId="{BC5CD081-0762-4131-8C45-5576913AFE7A}">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454CFAF2-1BC3-4E27-88C6-BE56B27F6856}" type="sibTrans" cxnId="{BC5CD081-0762-4131-8C45-5576913AFE7A}">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52F70EC7-A9E3-4B72-B63F-A840A6D294D4}">
      <dgm:prSet phldrT="[文本]" custT="1"/>
      <dgm:spPr/>
      <dgm:t>
        <a:bodyPr/>
        <a:lstStyle/>
        <a:p>
          <a:r>
            <a:rPr lang="zh-CN" altLang="en-US" sz="1600" b="1" dirty="0" smtClean="0">
              <a:latin typeface="微软雅黑" panose="020B0503020204020204" pitchFamily="34" charset="-122"/>
              <a:ea typeface="微软雅黑" panose="020B0503020204020204" pitchFamily="34" charset="-122"/>
            </a:rPr>
            <a:t>以太网交换机为中心的星形结构</a:t>
          </a:r>
          <a:endParaRPr lang="zh-CN" altLang="en-US" sz="1600" b="1" dirty="0">
            <a:latin typeface="微软雅黑" panose="020B0503020204020204" pitchFamily="34" charset="-122"/>
            <a:ea typeface="微软雅黑" panose="020B0503020204020204" pitchFamily="34" charset="-122"/>
          </a:endParaRPr>
        </a:p>
      </dgm:t>
    </dgm:pt>
    <dgm:pt modelId="{A9645F84-0C8B-412D-9939-024B1CD43472}" type="parTrans" cxnId="{7EDADEB5-7972-47EC-A6D1-D857E7A5686D}">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E27C14EC-0644-4590-8A24-3CF9AA1E7052}" type="sibTrans" cxnId="{7EDADEB5-7972-47EC-A6D1-D857E7A5686D}">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47DCDF8E-1547-4F7A-8491-8BC7A9CC6377}">
      <dgm:prSet phldrT="[文本]" custT="1"/>
      <dgm:spPr/>
      <dgm:t>
        <a:bodyPr/>
        <a:lstStyle/>
        <a:p>
          <a:pPr algn="l"/>
          <a:r>
            <a:rPr lang="zh-CN" altLang="en-US" sz="1600" b="1" dirty="0" smtClean="0">
              <a:latin typeface="微软雅黑" panose="020B0503020204020204" pitchFamily="34" charset="-122"/>
              <a:ea typeface="微软雅黑" panose="020B0503020204020204" pitchFamily="34" charset="-122"/>
            </a:rPr>
            <a:t>不使用共享总线，没有碰撞问题，不使用 </a:t>
          </a:r>
          <a:r>
            <a:rPr lang="en-US" altLang="en-US" sz="1600" b="1" dirty="0" smtClean="0">
              <a:latin typeface="微软雅黑" panose="020B0503020204020204" pitchFamily="34" charset="-122"/>
              <a:ea typeface="微软雅黑" panose="020B0503020204020204" pitchFamily="34" charset="-122"/>
            </a:rPr>
            <a:t>CSMA/CD </a:t>
          </a:r>
          <a:r>
            <a:rPr lang="zh-CN" altLang="en-US" sz="1600" b="1" dirty="0" smtClean="0">
              <a:latin typeface="微软雅黑" panose="020B0503020204020204" pitchFamily="34" charset="-122"/>
              <a:ea typeface="微软雅黑" panose="020B0503020204020204" pitchFamily="34" charset="-122"/>
            </a:rPr>
            <a:t>协议，以全双工方式工作。但仍然采用以太网的帧结构。</a:t>
          </a:r>
          <a:endParaRPr lang="zh-CN" altLang="en-US" sz="1600" b="1" dirty="0">
            <a:latin typeface="微软雅黑" panose="020B0503020204020204" pitchFamily="34" charset="-122"/>
            <a:ea typeface="微软雅黑" panose="020B0503020204020204" pitchFamily="34" charset="-122"/>
          </a:endParaRPr>
        </a:p>
      </dgm:t>
    </dgm:pt>
    <dgm:pt modelId="{B61E462D-432B-487E-9ED1-CA5C6F17EB66}" type="parTrans" cxnId="{18781BDE-274E-4806-B567-665833A09241}">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BB18B872-5B8D-4E4C-B0F1-DD7FBA2067F0}" type="sibTrans" cxnId="{18781BDE-274E-4806-B567-665833A09241}">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18108C2C-254F-4821-A52D-ABC4FFE4C654}" type="pres">
      <dgm:prSet presAssocID="{9CC27A94-954A-4481-B3F6-B83EA60541B3}" presName="diagram" presStyleCnt="0">
        <dgm:presLayoutVars>
          <dgm:chPref val="1"/>
          <dgm:dir/>
          <dgm:animOne val="branch"/>
          <dgm:animLvl val="lvl"/>
          <dgm:resizeHandles/>
        </dgm:presLayoutVars>
      </dgm:prSet>
      <dgm:spPr/>
      <dgm:t>
        <a:bodyPr/>
        <a:lstStyle/>
        <a:p>
          <a:endParaRPr lang="zh-CN" altLang="en-US"/>
        </a:p>
      </dgm:t>
    </dgm:pt>
    <dgm:pt modelId="{4C245170-3BF4-45EA-8BB5-32DE6F52F1D7}" type="pres">
      <dgm:prSet presAssocID="{40C0455D-1064-49E4-9A00-983B5767CA01}" presName="root" presStyleCnt="0"/>
      <dgm:spPr/>
    </dgm:pt>
    <dgm:pt modelId="{BB30EBE4-29AF-4D48-A64B-3BF641F236A4}" type="pres">
      <dgm:prSet presAssocID="{40C0455D-1064-49E4-9A00-983B5767CA01}" presName="rootComposite" presStyleCnt="0"/>
      <dgm:spPr/>
    </dgm:pt>
    <dgm:pt modelId="{F85169B6-4EC1-4540-AA86-FA8B88FF50A0}" type="pres">
      <dgm:prSet presAssocID="{40C0455D-1064-49E4-9A00-983B5767CA01}" presName="rootText" presStyleLbl="node1" presStyleIdx="0" presStyleCnt="2"/>
      <dgm:spPr/>
      <dgm:t>
        <a:bodyPr/>
        <a:lstStyle/>
        <a:p>
          <a:endParaRPr lang="zh-CN" altLang="en-US"/>
        </a:p>
      </dgm:t>
    </dgm:pt>
    <dgm:pt modelId="{0425CC3C-0CCB-4691-A203-BE5A451AB0E3}" type="pres">
      <dgm:prSet presAssocID="{40C0455D-1064-49E4-9A00-983B5767CA01}" presName="rootConnector" presStyleLbl="node1" presStyleIdx="0" presStyleCnt="2"/>
      <dgm:spPr/>
      <dgm:t>
        <a:bodyPr/>
        <a:lstStyle/>
        <a:p>
          <a:endParaRPr lang="zh-CN" altLang="en-US"/>
        </a:p>
      </dgm:t>
    </dgm:pt>
    <dgm:pt modelId="{645A1321-FFAE-4BD0-B911-8B9C1810FD87}" type="pres">
      <dgm:prSet presAssocID="{40C0455D-1064-49E4-9A00-983B5767CA01}" presName="childShape" presStyleCnt="0"/>
      <dgm:spPr/>
    </dgm:pt>
    <dgm:pt modelId="{919FD86C-7BEC-4278-B7AD-1913682A2F37}" type="pres">
      <dgm:prSet presAssocID="{1455E256-19AB-4BF8-88B2-38A6D002FD26}" presName="Name13" presStyleLbl="parChTrans1D2" presStyleIdx="0" presStyleCnt="4"/>
      <dgm:spPr/>
      <dgm:t>
        <a:bodyPr/>
        <a:lstStyle/>
        <a:p>
          <a:endParaRPr lang="zh-CN" altLang="en-US"/>
        </a:p>
      </dgm:t>
    </dgm:pt>
    <dgm:pt modelId="{B13B4698-642A-467F-B72A-FD3C89710013}" type="pres">
      <dgm:prSet presAssocID="{6DCB5387-8A23-4403-AA53-ED0AAC4F56E3}" presName="childText" presStyleLbl="bgAcc1" presStyleIdx="0" presStyleCnt="4" custScaleX="556723" custScaleY="100913" custLinFactNeighborY="29368">
        <dgm:presLayoutVars>
          <dgm:bulletEnabled val="1"/>
        </dgm:presLayoutVars>
      </dgm:prSet>
      <dgm:spPr/>
      <dgm:t>
        <a:bodyPr/>
        <a:lstStyle/>
        <a:p>
          <a:endParaRPr lang="zh-CN" altLang="en-US"/>
        </a:p>
      </dgm:t>
    </dgm:pt>
    <dgm:pt modelId="{CA079974-B685-4555-B2E2-4F39DD6E80BF}" type="pres">
      <dgm:prSet presAssocID="{0B141FF8-619E-43C3-861C-D65B2AF7407B}" presName="Name13" presStyleLbl="parChTrans1D2" presStyleIdx="1" presStyleCnt="4"/>
      <dgm:spPr/>
      <dgm:t>
        <a:bodyPr/>
        <a:lstStyle/>
        <a:p>
          <a:endParaRPr lang="zh-CN" altLang="en-US"/>
        </a:p>
      </dgm:t>
    </dgm:pt>
    <dgm:pt modelId="{36FCCA39-B41D-47A5-A52E-DF17978138FB}" type="pres">
      <dgm:prSet presAssocID="{C281F5AC-ACE7-413D-A360-E152D1ADBBA0}" presName="childText" presStyleLbl="bgAcc1" presStyleIdx="1" presStyleCnt="4" custScaleX="556723" custScaleY="256870" custLinFactNeighborY="39937">
        <dgm:presLayoutVars>
          <dgm:bulletEnabled val="1"/>
        </dgm:presLayoutVars>
      </dgm:prSet>
      <dgm:spPr/>
      <dgm:t>
        <a:bodyPr/>
        <a:lstStyle/>
        <a:p>
          <a:endParaRPr lang="zh-CN" altLang="en-US"/>
        </a:p>
      </dgm:t>
    </dgm:pt>
    <dgm:pt modelId="{FAD24F39-3424-4080-9A4E-1B4E474EF911}" type="pres">
      <dgm:prSet presAssocID="{E3F0BA53-C6FA-410C-BBC4-1AC1D02879E4}" presName="root" presStyleCnt="0"/>
      <dgm:spPr/>
    </dgm:pt>
    <dgm:pt modelId="{789A283C-A483-45F9-9E23-DE4858FE30BC}" type="pres">
      <dgm:prSet presAssocID="{E3F0BA53-C6FA-410C-BBC4-1AC1D02879E4}" presName="rootComposite" presStyleCnt="0"/>
      <dgm:spPr/>
    </dgm:pt>
    <dgm:pt modelId="{D4267040-A3DC-45E3-9016-9C9CBF8A9C8F}" type="pres">
      <dgm:prSet presAssocID="{E3F0BA53-C6FA-410C-BBC4-1AC1D02879E4}" presName="rootText" presStyleLbl="node1" presStyleIdx="1" presStyleCnt="2"/>
      <dgm:spPr/>
      <dgm:t>
        <a:bodyPr/>
        <a:lstStyle/>
        <a:p>
          <a:endParaRPr lang="zh-CN" altLang="en-US"/>
        </a:p>
      </dgm:t>
    </dgm:pt>
    <dgm:pt modelId="{B04C9F55-A052-4CA7-9658-B5BC6AF0C82A}" type="pres">
      <dgm:prSet presAssocID="{E3F0BA53-C6FA-410C-BBC4-1AC1D02879E4}" presName="rootConnector" presStyleLbl="node1" presStyleIdx="1" presStyleCnt="2"/>
      <dgm:spPr/>
      <dgm:t>
        <a:bodyPr/>
        <a:lstStyle/>
        <a:p>
          <a:endParaRPr lang="zh-CN" altLang="en-US"/>
        </a:p>
      </dgm:t>
    </dgm:pt>
    <dgm:pt modelId="{3BACF1F0-26CD-443A-8A21-97BD07D6B88B}" type="pres">
      <dgm:prSet presAssocID="{E3F0BA53-C6FA-410C-BBC4-1AC1D02879E4}" presName="childShape" presStyleCnt="0"/>
      <dgm:spPr/>
    </dgm:pt>
    <dgm:pt modelId="{C3CC8B47-F884-4F30-BCE7-1832CF640A69}" type="pres">
      <dgm:prSet presAssocID="{A9645F84-0C8B-412D-9939-024B1CD43472}" presName="Name13" presStyleLbl="parChTrans1D2" presStyleIdx="2" presStyleCnt="4"/>
      <dgm:spPr/>
      <dgm:t>
        <a:bodyPr/>
        <a:lstStyle/>
        <a:p>
          <a:endParaRPr lang="zh-CN" altLang="en-US"/>
        </a:p>
      </dgm:t>
    </dgm:pt>
    <dgm:pt modelId="{36229D57-F712-4EBC-9B8C-05B74EB642B6}" type="pres">
      <dgm:prSet presAssocID="{52F70EC7-A9E3-4B72-B63F-A840A6D294D4}" presName="childText" presStyleLbl="bgAcc1" presStyleIdx="2" presStyleCnt="4" custScaleX="556723" custScaleY="100913" custLinFactNeighborY="29368">
        <dgm:presLayoutVars>
          <dgm:bulletEnabled val="1"/>
        </dgm:presLayoutVars>
      </dgm:prSet>
      <dgm:spPr/>
      <dgm:t>
        <a:bodyPr/>
        <a:lstStyle/>
        <a:p>
          <a:endParaRPr lang="zh-CN" altLang="en-US"/>
        </a:p>
      </dgm:t>
    </dgm:pt>
    <dgm:pt modelId="{150860FB-44A7-4B9F-8034-51864D54BB4B}" type="pres">
      <dgm:prSet presAssocID="{B61E462D-432B-487E-9ED1-CA5C6F17EB66}" presName="Name13" presStyleLbl="parChTrans1D2" presStyleIdx="3" presStyleCnt="4"/>
      <dgm:spPr/>
      <dgm:t>
        <a:bodyPr/>
        <a:lstStyle/>
        <a:p>
          <a:endParaRPr lang="zh-CN" altLang="en-US"/>
        </a:p>
      </dgm:t>
    </dgm:pt>
    <dgm:pt modelId="{ECA36131-525A-42DC-A052-C434DEDDC7FB}" type="pres">
      <dgm:prSet presAssocID="{47DCDF8E-1547-4F7A-8491-8BC7A9CC6377}" presName="childText" presStyleLbl="bgAcc1" presStyleIdx="3" presStyleCnt="4" custScaleX="556723" custScaleY="256870" custLinFactNeighborY="42245">
        <dgm:presLayoutVars>
          <dgm:bulletEnabled val="1"/>
        </dgm:presLayoutVars>
      </dgm:prSet>
      <dgm:spPr/>
      <dgm:t>
        <a:bodyPr/>
        <a:lstStyle/>
        <a:p>
          <a:endParaRPr lang="zh-CN" altLang="en-US"/>
        </a:p>
      </dgm:t>
    </dgm:pt>
  </dgm:ptLst>
  <dgm:cxnLst>
    <dgm:cxn modelId="{9CEB597B-C1CF-4FB4-B400-790E7F7523D9}" type="presOf" srcId="{52F70EC7-A9E3-4B72-B63F-A840A6D294D4}" destId="{36229D57-F712-4EBC-9B8C-05B74EB642B6}" srcOrd="0" destOrd="0" presId="urn:microsoft.com/office/officeart/2005/8/layout/hierarchy3"/>
    <dgm:cxn modelId="{04603072-B5A2-4655-AE42-4A59B68382E5}" type="presOf" srcId="{E3F0BA53-C6FA-410C-BBC4-1AC1D02879E4}" destId="{B04C9F55-A052-4CA7-9658-B5BC6AF0C82A}" srcOrd="1" destOrd="0" presId="urn:microsoft.com/office/officeart/2005/8/layout/hierarchy3"/>
    <dgm:cxn modelId="{BBA0A574-7335-4C76-9B4A-EDE3DB65A809}" type="presOf" srcId="{40C0455D-1064-49E4-9A00-983B5767CA01}" destId="{F85169B6-4EC1-4540-AA86-FA8B88FF50A0}" srcOrd="0" destOrd="0" presId="urn:microsoft.com/office/officeart/2005/8/layout/hierarchy3"/>
    <dgm:cxn modelId="{7EDADEB5-7972-47EC-A6D1-D857E7A5686D}" srcId="{E3F0BA53-C6FA-410C-BBC4-1AC1D02879E4}" destId="{52F70EC7-A9E3-4B72-B63F-A840A6D294D4}" srcOrd="0" destOrd="0" parTransId="{A9645F84-0C8B-412D-9939-024B1CD43472}" sibTransId="{E27C14EC-0644-4590-8A24-3CF9AA1E7052}"/>
    <dgm:cxn modelId="{18781BDE-274E-4806-B567-665833A09241}" srcId="{E3F0BA53-C6FA-410C-BBC4-1AC1D02879E4}" destId="{47DCDF8E-1547-4F7A-8491-8BC7A9CC6377}" srcOrd="1" destOrd="0" parTransId="{B61E462D-432B-487E-9ED1-CA5C6F17EB66}" sibTransId="{BB18B872-5B8D-4E4C-B0F1-DD7FBA2067F0}"/>
    <dgm:cxn modelId="{F64C3117-CF70-4429-91CD-12C70AB9B0B7}" srcId="{9CC27A94-954A-4481-B3F6-B83EA60541B3}" destId="{40C0455D-1064-49E4-9A00-983B5767CA01}" srcOrd="0" destOrd="0" parTransId="{9270F241-DEC4-45A1-8F48-2E8EE913E24D}" sibTransId="{5ED0F908-9F7D-4CFB-AD0A-9312A1B5543B}"/>
    <dgm:cxn modelId="{E8377A6C-21AA-4B9A-8261-180113802782}" type="presOf" srcId="{B61E462D-432B-487E-9ED1-CA5C6F17EB66}" destId="{150860FB-44A7-4B9F-8034-51864D54BB4B}" srcOrd="0" destOrd="0" presId="urn:microsoft.com/office/officeart/2005/8/layout/hierarchy3"/>
    <dgm:cxn modelId="{BC5CD081-0762-4131-8C45-5576913AFE7A}" srcId="{9CC27A94-954A-4481-B3F6-B83EA60541B3}" destId="{E3F0BA53-C6FA-410C-BBC4-1AC1D02879E4}" srcOrd="1" destOrd="0" parTransId="{ED485591-0D13-4BB0-ACA3-A60D1D638C8D}" sibTransId="{454CFAF2-1BC3-4E27-88C6-BE56B27F6856}"/>
    <dgm:cxn modelId="{3CB193C7-BCD2-4D40-82BD-E760890270DF}" type="presOf" srcId="{47DCDF8E-1547-4F7A-8491-8BC7A9CC6377}" destId="{ECA36131-525A-42DC-A052-C434DEDDC7FB}" srcOrd="0" destOrd="0" presId="urn:microsoft.com/office/officeart/2005/8/layout/hierarchy3"/>
    <dgm:cxn modelId="{59BEEB5B-2F36-473A-B9A2-625B0FA5431A}" type="presOf" srcId="{40C0455D-1064-49E4-9A00-983B5767CA01}" destId="{0425CC3C-0CCB-4691-A203-BE5A451AB0E3}" srcOrd="1" destOrd="0" presId="urn:microsoft.com/office/officeart/2005/8/layout/hierarchy3"/>
    <dgm:cxn modelId="{0D0BDD20-879A-45D5-B4CC-475FDF5F25B8}" type="presOf" srcId="{1455E256-19AB-4BF8-88B2-38A6D002FD26}" destId="{919FD86C-7BEC-4278-B7AD-1913682A2F37}" srcOrd="0" destOrd="0" presId="urn:microsoft.com/office/officeart/2005/8/layout/hierarchy3"/>
    <dgm:cxn modelId="{96F688E7-5334-454E-9EB5-36B21C3CAFD5}" srcId="{40C0455D-1064-49E4-9A00-983B5767CA01}" destId="{6DCB5387-8A23-4403-AA53-ED0AAC4F56E3}" srcOrd="0" destOrd="0" parTransId="{1455E256-19AB-4BF8-88B2-38A6D002FD26}" sibTransId="{D2DB5380-26FF-4C9B-BC9B-69ED9090CD8A}"/>
    <dgm:cxn modelId="{CD8AEAFE-4DC4-4BAA-AF5A-A365173EF378}" srcId="{40C0455D-1064-49E4-9A00-983B5767CA01}" destId="{C281F5AC-ACE7-413D-A360-E152D1ADBBA0}" srcOrd="1" destOrd="0" parTransId="{0B141FF8-619E-43C3-861C-D65B2AF7407B}" sibTransId="{E53734F9-9C96-4E12-AFBA-E5113155A612}"/>
    <dgm:cxn modelId="{D927FB32-BCD1-45FA-9F2B-B864F8424D5D}" type="presOf" srcId="{C281F5AC-ACE7-413D-A360-E152D1ADBBA0}" destId="{36FCCA39-B41D-47A5-A52E-DF17978138FB}" srcOrd="0" destOrd="0" presId="urn:microsoft.com/office/officeart/2005/8/layout/hierarchy3"/>
    <dgm:cxn modelId="{D336C69A-EC58-44DF-8D23-41F18260B332}" type="presOf" srcId="{A9645F84-0C8B-412D-9939-024B1CD43472}" destId="{C3CC8B47-F884-4F30-BCE7-1832CF640A69}" srcOrd="0" destOrd="0" presId="urn:microsoft.com/office/officeart/2005/8/layout/hierarchy3"/>
    <dgm:cxn modelId="{010BE159-0BD1-4DE7-804C-EF80E1C540C9}" type="presOf" srcId="{0B141FF8-619E-43C3-861C-D65B2AF7407B}" destId="{CA079974-B685-4555-B2E2-4F39DD6E80BF}" srcOrd="0" destOrd="0" presId="urn:microsoft.com/office/officeart/2005/8/layout/hierarchy3"/>
    <dgm:cxn modelId="{BBB6E45E-A189-472D-A111-E0718EF1A02B}" type="presOf" srcId="{9CC27A94-954A-4481-B3F6-B83EA60541B3}" destId="{18108C2C-254F-4821-A52D-ABC4FFE4C654}" srcOrd="0" destOrd="0" presId="urn:microsoft.com/office/officeart/2005/8/layout/hierarchy3"/>
    <dgm:cxn modelId="{D2BC289E-E153-4E48-86D6-7B36CB35AB9D}" type="presOf" srcId="{6DCB5387-8A23-4403-AA53-ED0AAC4F56E3}" destId="{B13B4698-642A-467F-B72A-FD3C89710013}" srcOrd="0" destOrd="0" presId="urn:microsoft.com/office/officeart/2005/8/layout/hierarchy3"/>
    <dgm:cxn modelId="{09DC199B-93BA-47F5-A542-6E682305D5EB}" type="presOf" srcId="{E3F0BA53-C6FA-410C-BBC4-1AC1D02879E4}" destId="{D4267040-A3DC-45E3-9016-9C9CBF8A9C8F}" srcOrd="0" destOrd="0" presId="urn:microsoft.com/office/officeart/2005/8/layout/hierarchy3"/>
    <dgm:cxn modelId="{EED22B5F-061D-414D-8838-AB97EDAC0C7B}" type="presParOf" srcId="{18108C2C-254F-4821-A52D-ABC4FFE4C654}" destId="{4C245170-3BF4-45EA-8BB5-32DE6F52F1D7}" srcOrd="0" destOrd="0" presId="urn:microsoft.com/office/officeart/2005/8/layout/hierarchy3"/>
    <dgm:cxn modelId="{09079DBD-8281-4AC1-B781-60B2AB08E333}" type="presParOf" srcId="{4C245170-3BF4-45EA-8BB5-32DE6F52F1D7}" destId="{BB30EBE4-29AF-4D48-A64B-3BF641F236A4}" srcOrd="0" destOrd="0" presId="urn:microsoft.com/office/officeart/2005/8/layout/hierarchy3"/>
    <dgm:cxn modelId="{973D5A60-0460-4781-8942-A15BCA45AE1C}" type="presParOf" srcId="{BB30EBE4-29AF-4D48-A64B-3BF641F236A4}" destId="{F85169B6-4EC1-4540-AA86-FA8B88FF50A0}" srcOrd="0" destOrd="0" presId="urn:microsoft.com/office/officeart/2005/8/layout/hierarchy3"/>
    <dgm:cxn modelId="{1FBC76EF-2AFA-4C3F-8697-D6AFAF489339}" type="presParOf" srcId="{BB30EBE4-29AF-4D48-A64B-3BF641F236A4}" destId="{0425CC3C-0CCB-4691-A203-BE5A451AB0E3}" srcOrd="1" destOrd="0" presId="urn:microsoft.com/office/officeart/2005/8/layout/hierarchy3"/>
    <dgm:cxn modelId="{F5E8574F-4E65-4FE5-8511-D15EF0085117}" type="presParOf" srcId="{4C245170-3BF4-45EA-8BB5-32DE6F52F1D7}" destId="{645A1321-FFAE-4BD0-B911-8B9C1810FD87}" srcOrd="1" destOrd="0" presId="urn:microsoft.com/office/officeart/2005/8/layout/hierarchy3"/>
    <dgm:cxn modelId="{AC8AF1C3-269E-49E4-A88C-8D9EE0F58B53}" type="presParOf" srcId="{645A1321-FFAE-4BD0-B911-8B9C1810FD87}" destId="{919FD86C-7BEC-4278-B7AD-1913682A2F37}" srcOrd="0" destOrd="0" presId="urn:microsoft.com/office/officeart/2005/8/layout/hierarchy3"/>
    <dgm:cxn modelId="{7F16B33B-FD35-4556-BC65-7D0B763E6979}" type="presParOf" srcId="{645A1321-FFAE-4BD0-B911-8B9C1810FD87}" destId="{B13B4698-642A-467F-B72A-FD3C89710013}" srcOrd="1" destOrd="0" presId="urn:microsoft.com/office/officeart/2005/8/layout/hierarchy3"/>
    <dgm:cxn modelId="{41B6DE02-E373-4F77-8559-1605CBAF5C54}" type="presParOf" srcId="{645A1321-FFAE-4BD0-B911-8B9C1810FD87}" destId="{CA079974-B685-4555-B2E2-4F39DD6E80BF}" srcOrd="2" destOrd="0" presId="urn:microsoft.com/office/officeart/2005/8/layout/hierarchy3"/>
    <dgm:cxn modelId="{ED0A62AE-46DA-4AA1-844B-E7F72634BC24}" type="presParOf" srcId="{645A1321-FFAE-4BD0-B911-8B9C1810FD87}" destId="{36FCCA39-B41D-47A5-A52E-DF17978138FB}" srcOrd="3" destOrd="0" presId="urn:microsoft.com/office/officeart/2005/8/layout/hierarchy3"/>
    <dgm:cxn modelId="{167BD0C0-47DE-4454-8F53-C9407B918A35}" type="presParOf" srcId="{18108C2C-254F-4821-A52D-ABC4FFE4C654}" destId="{FAD24F39-3424-4080-9A4E-1B4E474EF911}" srcOrd="1" destOrd="0" presId="urn:microsoft.com/office/officeart/2005/8/layout/hierarchy3"/>
    <dgm:cxn modelId="{19D8D2AA-6120-440A-BD17-4730DCE5F44B}" type="presParOf" srcId="{FAD24F39-3424-4080-9A4E-1B4E474EF911}" destId="{789A283C-A483-45F9-9E23-DE4858FE30BC}" srcOrd="0" destOrd="0" presId="urn:microsoft.com/office/officeart/2005/8/layout/hierarchy3"/>
    <dgm:cxn modelId="{F1117DC7-7967-470C-8EDC-F47C59B70ABE}" type="presParOf" srcId="{789A283C-A483-45F9-9E23-DE4858FE30BC}" destId="{D4267040-A3DC-45E3-9016-9C9CBF8A9C8F}" srcOrd="0" destOrd="0" presId="urn:microsoft.com/office/officeart/2005/8/layout/hierarchy3"/>
    <dgm:cxn modelId="{640386B1-9420-41C8-8042-564A0DA48743}" type="presParOf" srcId="{789A283C-A483-45F9-9E23-DE4858FE30BC}" destId="{B04C9F55-A052-4CA7-9658-B5BC6AF0C82A}" srcOrd="1" destOrd="0" presId="urn:microsoft.com/office/officeart/2005/8/layout/hierarchy3"/>
    <dgm:cxn modelId="{E0EFCC1A-75A9-4643-8EFD-AE21673D2F3D}" type="presParOf" srcId="{FAD24F39-3424-4080-9A4E-1B4E474EF911}" destId="{3BACF1F0-26CD-443A-8A21-97BD07D6B88B}" srcOrd="1" destOrd="0" presId="urn:microsoft.com/office/officeart/2005/8/layout/hierarchy3"/>
    <dgm:cxn modelId="{212BBA16-710F-491F-B84A-C3BBDA26B34E}" type="presParOf" srcId="{3BACF1F0-26CD-443A-8A21-97BD07D6B88B}" destId="{C3CC8B47-F884-4F30-BCE7-1832CF640A69}" srcOrd="0" destOrd="0" presId="urn:microsoft.com/office/officeart/2005/8/layout/hierarchy3"/>
    <dgm:cxn modelId="{BB969424-6A67-47EB-ABD7-A3ECAF63B4B6}" type="presParOf" srcId="{3BACF1F0-26CD-443A-8A21-97BD07D6B88B}" destId="{36229D57-F712-4EBC-9B8C-05B74EB642B6}" srcOrd="1" destOrd="0" presId="urn:microsoft.com/office/officeart/2005/8/layout/hierarchy3"/>
    <dgm:cxn modelId="{E9FB926C-599D-46D7-8540-B40A916CB5C8}" type="presParOf" srcId="{3BACF1F0-26CD-443A-8A21-97BD07D6B88B}" destId="{150860FB-44A7-4B9F-8034-51864D54BB4B}" srcOrd="2" destOrd="0" presId="urn:microsoft.com/office/officeart/2005/8/layout/hierarchy3"/>
    <dgm:cxn modelId="{EF6B00F7-3F34-4F9C-B452-D74D0781FEC8}" type="presParOf" srcId="{3BACF1F0-26CD-443A-8A21-97BD07D6B88B}" destId="{ECA36131-525A-42DC-A052-C434DEDDC7FB}"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96ED680-18EC-43E7-B724-4EC3EAF692AF}" type="doc">
      <dgm:prSet loTypeId="urn:microsoft.com/office/officeart/2008/layout/PictureAccentList" loCatId="list" qsTypeId="urn:microsoft.com/office/officeart/2005/8/quickstyle/simple1" qsCatId="simple" csTypeId="urn:microsoft.com/office/officeart/2005/8/colors/colorful4" csCatId="colorful" phldr="1"/>
      <dgm:spPr/>
      <dgm:t>
        <a:bodyPr/>
        <a:lstStyle/>
        <a:p>
          <a:endParaRPr lang="zh-CN" altLang="en-US"/>
        </a:p>
      </dgm:t>
    </dgm:pt>
    <dgm:pt modelId="{9C4D550C-952F-41F3-8AFD-1A5114351F84}">
      <dgm:prSet phldrT="[文本]" custT="1"/>
      <dgm:spPr/>
      <dgm:t>
        <a:bodyPr/>
        <a:lstStyle/>
        <a:p>
          <a:r>
            <a:rPr lang="zh-CN" altLang="en-US" sz="2000" b="1" dirty="0" smtClean="0">
              <a:solidFill>
                <a:schemeClr val="tx1"/>
              </a:solidFill>
              <a:latin typeface="微软雅黑" panose="020B0503020204020204" pitchFamily="34" charset="-122"/>
              <a:ea typeface="微软雅黑" panose="020B0503020204020204" pitchFamily="34" charset="-122"/>
            </a:rPr>
            <a:t>以太网存在的主要问题</a:t>
          </a:r>
          <a:endParaRPr lang="zh-CN" altLang="en-US" sz="2000" b="1" dirty="0">
            <a:solidFill>
              <a:schemeClr val="tx1"/>
            </a:solidFill>
            <a:latin typeface="微软雅黑" panose="020B0503020204020204" pitchFamily="34" charset="-122"/>
            <a:ea typeface="微软雅黑" panose="020B0503020204020204" pitchFamily="34" charset="-122"/>
          </a:endParaRPr>
        </a:p>
      </dgm:t>
    </dgm:pt>
    <dgm:pt modelId="{5A496ED4-914D-473E-B167-A03488A6A798}" type="parTrans" cxnId="{CC8B0642-A782-4EBC-B070-8B9E797C7BBE}">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24C9B543-4E31-455A-8177-B38A791E6442}" type="sibTrans" cxnId="{CC8B0642-A782-4EBC-B070-8B9E797C7BBE}">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01B1CED8-968B-46B9-9CA3-29F4A640EC64}">
      <dgm:prSet phldrT="[文本]" custT="1"/>
      <dgm:spPr/>
      <dgm: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广播风暴</a:t>
          </a:r>
          <a:endParaRPr lang="zh-CN" altLang="en-US" sz="2000" b="1" dirty="0">
            <a:solidFill>
              <a:schemeClr val="bg1"/>
            </a:solidFill>
            <a:latin typeface="微软雅黑" panose="020B0503020204020204" pitchFamily="34" charset="-122"/>
            <a:ea typeface="微软雅黑" panose="020B0503020204020204" pitchFamily="34" charset="-122"/>
          </a:endParaRPr>
        </a:p>
      </dgm:t>
    </dgm:pt>
    <dgm:pt modelId="{FC1F6C29-B248-4D27-8483-6FBEF4C09964}" type="parTrans" cxnId="{D66CFE62-B6A7-4810-BA12-6F2FD58D163D}">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76F71E51-8775-4246-91CC-34B522EBF644}" type="sibTrans" cxnId="{D66CFE62-B6A7-4810-BA12-6F2FD58D163D}">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5DE122D9-0EFD-4A0E-AD9B-558EA3DB6689}">
      <dgm:prSet phldrT="[文本]" custT="1"/>
      <dgm:spPr/>
      <dgm: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管理困难 等 </a:t>
          </a:r>
          <a:endParaRPr lang="zh-CN" altLang="en-US" sz="2000" b="1" dirty="0">
            <a:solidFill>
              <a:schemeClr val="bg1"/>
            </a:solidFill>
            <a:latin typeface="微软雅黑" panose="020B0503020204020204" pitchFamily="34" charset="-122"/>
            <a:ea typeface="微软雅黑" panose="020B0503020204020204" pitchFamily="34" charset="-122"/>
          </a:endParaRPr>
        </a:p>
      </dgm:t>
    </dgm:pt>
    <dgm:pt modelId="{7BCD9CB7-11CD-408A-9D13-E0C0261A3AFB}" type="parTrans" cxnId="{B2D28C54-4450-4029-B292-E7D17FEA6A02}">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82D0D590-9E76-48C3-8C71-49F6FF9D2593}" type="sibTrans" cxnId="{B2D28C54-4450-4029-B292-E7D17FEA6A02}">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70DF90B9-BB31-4832-9E88-471FA32447B7}">
      <dgm:prSet custT="1"/>
      <dgm:spPr/>
      <dgm: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安全问题</a:t>
          </a:r>
          <a:endParaRPr lang="zh-CN" altLang="en-US" sz="2000" b="1" dirty="0">
            <a:solidFill>
              <a:schemeClr val="bg1"/>
            </a:solidFill>
            <a:latin typeface="微软雅黑" panose="020B0503020204020204" pitchFamily="34" charset="-122"/>
            <a:ea typeface="微软雅黑" panose="020B0503020204020204" pitchFamily="34" charset="-122"/>
          </a:endParaRPr>
        </a:p>
      </dgm:t>
    </dgm:pt>
    <dgm:pt modelId="{10F25385-DE1A-44C7-878E-6797F5421568}" type="parTrans" cxnId="{0A5C9FFC-3EDC-4CB3-A3F0-6752C4FDDF42}">
      <dgm:prSet/>
      <dgm:spPr/>
      <dgm:t>
        <a:bodyPr/>
        <a:lstStyle/>
        <a:p>
          <a:endParaRPr lang="zh-CN" altLang="en-US">
            <a:solidFill>
              <a:schemeClr val="tx1"/>
            </a:solidFill>
          </a:endParaRPr>
        </a:p>
      </dgm:t>
    </dgm:pt>
    <dgm:pt modelId="{D33064F6-ACB6-4772-9009-6D745DAF31EF}" type="sibTrans" cxnId="{0A5C9FFC-3EDC-4CB3-A3F0-6752C4FDDF42}">
      <dgm:prSet/>
      <dgm:spPr/>
      <dgm:t>
        <a:bodyPr/>
        <a:lstStyle/>
        <a:p>
          <a:endParaRPr lang="zh-CN" altLang="en-US">
            <a:solidFill>
              <a:schemeClr val="tx1"/>
            </a:solidFill>
          </a:endParaRPr>
        </a:p>
      </dgm:t>
    </dgm:pt>
    <dgm:pt modelId="{A0E0D025-DCA6-425F-8E0B-8EA5BF59390A}" type="pres">
      <dgm:prSet presAssocID="{696ED680-18EC-43E7-B724-4EC3EAF692AF}" presName="layout" presStyleCnt="0">
        <dgm:presLayoutVars>
          <dgm:chMax/>
          <dgm:chPref/>
          <dgm:dir/>
          <dgm:animOne val="branch"/>
          <dgm:animLvl val="lvl"/>
          <dgm:resizeHandles/>
        </dgm:presLayoutVars>
      </dgm:prSet>
      <dgm:spPr/>
      <dgm:t>
        <a:bodyPr/>
        <a:lstStyle/>
        <a:p>
          <a:endParaRPr lang="zh-CN" altLang="en-US"/>
        </a:p>
      </dgm:t>
    </dgm:pt>
    <dgm:pt modelId="{9E5F89C5-C991-4647-8E03-02567A5B47C5}" type="pres">
      <dgm:prSet presAssocID="{9C4D550C-952F-41F3-8AFD-1A5114351F84}" presName="root" presStyleCnt="0">
        <dgm:presLayoutVars>
          <dgm:chMax/>
          <dgm:chPref val="4"/>
        </dgm:presLayoutVars>
      </dgm:prSet>
      <dgm:spPr/>
    </dgm:pt>
    <dgm:pt modelId="{21D66B4D-424B-43DD-97D8-E7DC36D2F88E}" type="pres">
      <dgm:prSet presAssocID="{9C4D550C-952F-41F3-8AFD-1A5114351F84}" presName="rootComposite" presStyleCnt="0">
        <dgm:presLayoutVars/>
      </dgm:prSet>
      <dgm:spPr/>
    </dgm:pt>
    <dgm:pt modelId="{1DB1E9D0-3339-4A9D-B405-729BDEBEF42B}" type="pres">
      <dgm:prSet presAssocID="{9C4D550C-952F-41F3-8AFD-1A5114351F84}" presName="rootText" presStyleLbl="node0" presStyleIdx="0" presStyleCnt="1">
        <dgm:presLayoutVars>
          <dgm:chMax/>
          <dgm:chPref val="4"/>
        </dgm:presLayoutVars>
      </dgm:prSet>
      <dgm:spPr/>
      <dgm:t>
        <a:bodyPr/>
        <a:lstStyle/>
        <a:p>
          <a:endParaRPr lang="zh-CN" altLang="en-US"/>
        </a:p>
      </dgm:t>
    </dgm:pt>
    <dgm:pt modelId="{93DC03D1-82A4-42CA-84E3-171835A27C76}" type="pres">
      <dgm:prSet presAssocID="{9C4D550C-952F-41F3-8AFD-1A5114351F84}" presName="childShape" presStyleCnt="0">
        <dgm:presLayoutVars>
          <dgm:chMax val="0"/>
          <dgm:chPref val="0"/>
        </dgm:presLayoutVars>
      </dgm:prSet>
      <dgm:spPr/>
    </dgm:pt>
    <dgm:pt modelId="{6EBC4C0D-CD50-4FE7-BE3F-DE01CF00D802}" type="pres">
      <dgm:prSet presAssocID="{01B1CED8-968B-46B9-9CA3-29F4A640EC64}" presName="childComposite" presStyleCnt="0">
        <dgm:presLayoutVars>
          <dgm:chMax val="0"/>
          <dgm:chPref val="0"/>
        </dgm:presLayoutVars>
      </dgm:prSet>
      <dgm:spPr/>
    </dgm:pt>
    <dgm:pt modelId="{CD749DB9-A3DA-4BAE-A943-A6CBF8D11D51}" type="pres">
      <dgm:prSet presAssocID="{01B1CED8-968B-46B9-9CA3-29F4A640EC64}" presName="Image" presStyleLbl="node1" presStyleIdx="0"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00C2F456-D28D-4B2C-B6C1-C950F98B60F5}" type="pres">
      <dgm:prSet presAssocID="{01B1CED8-968B-46B9-9CA3-29F4A640EC64}" presName="childText" presStyleLbl="lnNode1" presStyleIdx="0" presStyleCnt="3">
        <dgm:presLayoutVars>
          <dgm:chMax val="0"/>
          <dgm:chPref val="0"/>
          <dgm:bulletEnabled val="1"/>
        </dgm:presLayoutVars>
      </dgm:prSet>
      <dgm:spPr/>
      <dgm:t>
        <a:bodyPr/>
        <a:lstStyle/>
        <a:p>
          <a:endParaRPr lang="zh-CN" altLang="en-US"/>
        </a:p>
      </dgm:t>
    </dgm:pt>
    <dgm:pt modelId="{64CF024C-F4A1-483B-B464-7122D4F00D95}" type="pres">
      <dgm:prSet presAssocID="{70DF90B9-BB31-4832-9E88-471FA32447B7}" presName="childComposite" presStyleCnt="0">
        <dgm:presLayoutVars>
          <dgm:chMax val="0"/>
          <dgm:chPref val="0"/>
        </dgm:presLayoutVars>
      </dgm:prSet>
      <dgm:spPr/>
    </dgm:pt>
    <dgm:pt modelId="{B5E1697C-B7F9-432F-8B8C-2C72CB3A8DB2}" type="pres">
      <dgm:prSet presAssocID="{70DF90B9-BB31-4832-9E88-471FA32447B7}" presName="Image" presStyleLbl="node1" presStyleIdx="1"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CC7DA71B-6517-4DAC-B756-9D99ECEF317E}" type="pres">
      <dgm:prSet presAssocID="{70DF90B9-BB31-4832-9E88-471FA32447B7}" presName="childText" presStyleLbl="lnNode1" presStyleIdx="1" presStyleCnt="3">
        <dgm:presLayoutVars>
          <dgm:chMax val="0"/>
          <dgm:chPref val="0"/>
          <dgm:bulletEnabled val="1"/>
        </dgm:presLayoutVars>
      </dgm:prSet>
      <dgm:spPr/>
      <dgm:t>
        <a:bodyPr/>
        <a:lstStyle/>
        <a:p>
          <a:endParaRPr lang="zh-CN" altLang="en-US"/>
        </a:p>
      </dgm:t>
    </dgm:pt>
    <dgm:pt modelId="{D538157A-0694-48D5-9E5D-9DEFC0066D95}" type="pres">
      <dgm:prSet presAssocID="{5DE122D9-0EFD-4A0E-AD9B-558EA3DB6689}" presName="childComposite" presStyleCnt="0">
        <dgm:presLayoutVars>
          <dgm:chMax val="0"/>
          <dgm:chPref val="0"/>
        </dgm:presLayoutVars>
      </dgm:prSet>
      <dgm:spPr/>
    </dgm:pt>
    <dgm:pt modelId="{14191CB4-CBF2-4672-8D7E-4805CD0EC527}" type="pres">
      <dgm:prSet presAssocID="{5DE122D9-0EFD-4A0E-AD9B-558EA3DB6689}" presName="Image" presStyleLbl="node1" presStyleIdx="2"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FF45535F-D8E0-422C-ADEA-B4B65A834513}" type="pres">
      <dgm:prSet presAssocID="{5DE122D9-0EFD-4A0E-AD9B-558EA3DB6689}" presName="childText" presStyleLbl="lnNode1" presStyleIdx="2" presStyleCnt="3">
        <dgm:presLayoutVars>
          <dgm:chMax val="0"/>
          <dgm:chPref val="0"/>
          <dgm:bulletEnabled val="1"/>
        </dgm:presLayoutVars>
      </dgm:prSet>
      <dgm:spPr/>
      <dgm:t>
        <a:bodyPr/>
        <a:lstStyle/>
        <a:p>
          <a:endParaRPr lang="zh-CN" altLang="en-US"/>
        </a:p>
      </dgm:t>
    </dgm:pt>
  </dgm:ptLst>
  <dgm:cxnLst>
    <dgm:cxn modelId="{0A5C9FFC-3EDC-4CB3-A3F0-6752C4FDDF42}" srcId="{9C4D550C-952F-41F3-8AFD-1A5114351F84}" destId="{70DF90B9-BB31-4832-9E88-471FA32447B7}" srcOrd="1" destOrd="0" parTransId="{10F25385-DE1A-44C7-878E-6797F5421568}" sibTransId="{D33064F6-ACB6-4772-9009-6D745DAF31EF}"/>
    <dgm:cxn modelId="{39FB5AF3-32C2-49BF-9A75-D17EAA83D1FF}" type="presOf" srcId="{70DF90B9-BB31-4832-9E88-471FA32447B7}" destId="{CC7DA71B-6517-4DAC-B756-9D99ECEF317E}" srcOrd="0" destOrd="0" presId="urn:microsoft.com/office/officeart/2008/layout/PictureAccentList"/>
    <dgm:cxn modelId="{CC8B0642-A782-4EBC-B070-8B9E797C7BBE}" srcId="{696ED680-18EC-43E7-B724-4EC3EAF692AF}" destId="{9C4D550C-952F-41F3-8AFD-1A5114351F84}" srcOrd="0" destOrd="0" parTransId="{5A496ED4-914D-473E-B167-A03488A6A798}" sibTransId="{24C9B543-4E31-455A-8177-B38A791E6442}"/>
    <dgm:cxn modelId="{7F6C3970-45D9-4CCB-907A-61BFACA2604D}" type="presOf" srcId="{01B1CED8-968B-46B9-9CA3-29F4A640EC64}" destId="{00C2F456-D28D-4B2C-B6C1-C950F98B60F5}" srcOrd="0" destOrd="0" presId="urn:microsoft.com/office/officeart/2008/layout/PictureAccentList"/>
    <dgm:cxn modelId="{D66CFE62-B6A7-4810-BA12-6F2FD58D163D}" srcId="{9C4D550C-952F-41F3-8AFD-1A5114351F84}" destId="{01B1CED8-968B-46B9-9CA3-29F4A640EC64}" srcOrd="0" destOrd="0" parTransId="{FC1F6C29-B248-4D27-8483-6FBEF4C09964}" sibTransId="{76F71E51-8775-4246-91CC-34B522EBF644}"/>
    <dgm:cxn modelId="{9573A513-6738-42F3-B049-9E40CEAC3F7E}" type="presOf" srcId="{5DE122D9-0EFD-4A0E-AD9B-558EA3DB6689}" destId="{FF45535F-D8E0-422C-ADEA-B4B65A834513}" srcOrd="0" destOrd="0" presId="urn:microsoft.com/office/officeart/2008/layout/PictureAccentList"/>
    <dgm:cxn modelId="{B846E990-322F-4243-B232-6CCAEFD9D40A}" type="presOf" srcId="{9C4D550C-952F-41F3-8AFD-1A5114351F84}" destId="{1DB1E9D0-3339-4A9D-B405-729BDEBEF42B}" srcOrd="0" destOrd="0" presId="urn:microsoft.com/office/officeart/2008/layout/PictureAccentList"/>
    <dgm:cxn modelId="{B2D28C54-4450-4029-B292-E7D17FEA6A02}" srcId="{9C4D550C-952F-41F3-8AFD-1A5114351F84}" destId="{5DE122D9-0EFD-4A0E-AD9B-558EA3DB6689}" srcOrd="2" destOrd="0" parTransId="{7BCD9CB7-11CD-408A-9D13-E0C0261A3AFB}" sibTransId="{82D0D590-9E76-48C3-8C71-49F6FF9D2593}"/>
    <dgm:cxn modelId="{182E9B62-5127-419F-AD80-04071B938B1F}" type="presOf" srcId="{696ED680-18EC-43E7-B724-4EC3EAF692AF}" destId="{A0E0D025-DCA6-425F-8E0B-8EA5BF59390A}" srcOrd="0" destOrd="0" presId="urn:microsoft.com/office/officeart/2008/layout/PictureAccentList"/>
    <dgm:cxn modelId="{A7D65854-1CE7-44F7-B108-4B049E23B1BD}" type="presParOf" srcId="{A0E0D025-DCA6-425F-8E0B-8EA5BF59390A}" destId="{9E5F89C5-C991-4647-8E03-02567A5B47C5}" srcOrd="0" destOrd="0" presId="urn:microsoft.com/office/officeart/2008/layout/PictureAccentList"/>
    <dgm:cxn modelId="{6A5FEA5E-82E3-4F74-AA35-48F034BC38FC}" type="presParOf" srcId="{9E5F89C5-C991-4647-8E03-02567A5B47C5}" destId="{21D66B4D-424B-43DD-97D8-E7DC36D2F88E}" srcOrd="0" destOrd="0" presId="urn:microsoft.com/office/officeart/2008/layout/PictureAccentList"/>
    <dgm:cxn modelId="{D812BCC8-BD4F-4A73-A280-DD8205407045}" type="presParOf" srcId="{21D66B4D-424B-43DD-97D8-E7DC36D2F88E}" destId="{1DB1E9D0-3339-4A9D-B405-729BDEBEF42B}" srcOrd="0" destOrd="0" presId="urn:microsoft.com/office/officeart/2008/layout/PictureAccentList"/>
    <dgm:cxn modelId="{6CF3A7D8-3DFE-44AD-AFFC-8F9FF8BB039A}" type="presParOf" srcId="{9E5F89C5-C991-4647-8E03-02567A5B47C5}" destId="{93DC03D1-82A4-42CA-84E3-171835A27C76}" srcOrd="1" destOrd="0" presId="urn:microsoft.com/office/officeart/2008/layout/PictureAccentList"/>
    <dgm:cxn modelId="{DE93CFAC-3F29-419C-A482-BB4233E3AA36}" type="presParOf" srcId="{93DC03D1-82A4-42CA-84E3-171835A27C76}" destId="{6EBC4C0D-CD50-4FE7-BE3F-DE01CF00D802}" srcOrd="0" destOrd="0" presId="urn:microsoft.com/office/officeart/2008/layout/PictureAccentList"/>
    <dgm:cxn modelId="{0477ADDD-6DC1-405C-919E-D1A54FD2CFF0}" type="presParOf" srcId="{6EBC4C0D-CD50-4FE7-BE3F-DE01CF00D802}" destId="{CD749DB9-A3DA-4BAE-A943-A6CBF8D11D51}" srcOrd="0" destOrd="0" presId="urn:microsoft.com/office/officeart/2008/layout/PictureAccentList"/>
    <dgm:cxn modelId="{2E80B807-8DDE-4B4D-9D44-D7DDAF4E06FF}" type="presParOf" srcId="{6EBC4C0D-CD50-4FE7-BE3F-DE01CF00D802}" destId="{00C2F456-D28D-4B2C-B6C1-C950F98B60F5}" srcOrd="1" destOrd="0" presId="urn:microsoft.com/office/officeart/2008/layout/PictureAccentList"/>
    <dgm:cxn modelId="{890A0312-603E-47AC-92C9-9213D31F944D}" type="presParOf" srcId="{93DC03D1-82A4-42CA-84E3-171835A27C76}" destId="{64CF024C-F4A1-483B-B464-7122D4F00D95}" srcOrd="1" destOrd="0" presId="urn:microsoft.com/office/officeart/2008/layout/PictureAccentList"/>
    <dgm:cxn modelId="{3BB59801-491B-4ED3-9755-24C5FA9FD7A3}" type="presParOf" srcId="{64CF024C-F4A1-483B-B464-7122D4F00D95}" destId="{B5E1697C-B7F9-432F-8B8C-2C72CB3A8DB2}" srcOrd="0" destOrd="0" presId="urn:microsoft.com/office/officeart/2008/layout/PictureAccentList"/>
    <dgm:cxn modelId="{1BE2E497-67F5-408E-B664-1AE175812B81}" type="presParOf" srcId="{64CF024C-F4A1-483B-B464-7122D4F00D95}" destId="{CC7DA71B-6517-4DAC-B756-9D99ECEF317E}" srcOrd="1" destOrd="0" presId="urn:microsoft.com/office/officeart/2008/layout/PictureAccentList"/>
    <dgm:cxn modelId="{496B06E8-FAC2-4D87-BB55-90839E837D5E}" type="presParOf" srcId="{93DC03D1-82A4-42CA-84E3-171835A27C76}" destId="{D538157A-0694-48D5-9E5D-9DEFC0066D95}" srcOrd="2" destOrd="0" presId="urn:microsoft.com/office/officeart/2008/layout/PictureAccentList"/>
    <dgm:cxn modelId="{74A747A4-7CDE-4D9D-B76A-3AEDB33805EE}" type="presParOf" srcId="{D538157A-0694-48D5-9E5D-9DEFC0066D95}" destId="{14191CB4-CBF2-4672-8D7E-4805CD0EC527}" srcOrd="0" destOrd="0" presId="urn:microsoft.com/office/officeart/2008/layout/PictureAccentList"/>
    <dgm:cxn modelId="{46D7AD81-B44F-4AF8-BDCB-8594AB078C1C}" type="presParOf" srcId="{D538157A-0694-48D5-9E5D-9DEFC0066D95}" destId="{FF45535F-D8E0-422C-ADEA-B4B65A834513}" srcOrd="1"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CE0585-D949-4566-BF76-D02D180BBC12}">
      <dsp:nvSpPr>
        <dsp:cNvPr id="0" name=""/>
        <dsp:cNvSpPr/>
      </dsp:nvSpPr>
      <dsp:spPr>
        <a:xfrm>
          <a:off x="3641" y="0"/>
          <a:ext cx="3503230" cy="2120994"/>
        </a:xfrm>
        <a:prstGeom prst="roundRect">
          <a:avLst>
            <a:gd name="adj" fmla="val 10000"/>
          </a:avLst>
        </a:prstGeom>
        <a:solidFill>
          <a:srgbClr val="33CCFF"/>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b="1" kern="1200" dirty="0" smtClean="0">
              <a:solidFill>
                <a:srgbClr val="000099"/>
              </a:solidFill>
              <a:latin typeface="微软雅黑" panose="020B0503020204020204" pitchFamily="34" charset="-122"/>
              <a:ea typeface="微软雅黑" panose="020B0503020204020204" pitchFamily="34" charset="-122"/>
            </a:rPr>
            <a:t>提供不可靠的交付服务</a:t>
          </a:r>
          <a:endParaRPr lang="zh-CN" altLang="en-US" sz="1600" b="1" kern="1200" dirty="0">
            <a:solidFill>
              <a:srgbClr val="000099"/>
            </a:solidFill>
            <a:latin typeface="微软雅黑" panose="020B0503020204020204" pitchFamily="34" charset="-122"/>
            <a:ea typeface="微软雅黑" panose="020B0503020204020204" pitchFamily="34" charset="-122"/>
          </a:endParaRPr>
        </a:p>
      </dsp:txBody>
      <dsp:txXfrm>
        <a:off x="3641" y="0"/>
        <a:ext cx="3503230" cy="636298"/>
      </dsp:txXfrm>
    </dsp:sp>
    <dsp:sp modelId="{D183681B-6788-4510-8244-33ABDB9FA7A6}">
      <dsp:nvSpPr>
        <dsp:cNvPr id="0" name=""/>
        <dsp:cNvSpPr/>
      </dsp:nvSpPr>
      <dsp:spPr>
        <a:xfrm>
          <a:off x="193446" y="636919"/>
          <a:ext cx="3123620" cy="639508"/>
        </a:xfrm>
        <a:prstGeom prst="roundRect">
          <a:avLst>
            <a:gd name="adj" fmla="val 1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30480" rIns="40640" bIns="30480" numCol="1" spcCol="1270" anchor="ctr" anchorCtr="0">
          <a:noAutofit/>
        </a:bodyPr>
        <a:lstStyle/>
        <a:p>
          <a:pPr lvl="0" algn="l"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尽最大努力的交付。</a:t>
          </a:r>
          <a:endParaRPr lang="zh-CN" altLang="en-US" sz="1600" b="1" kern="1200" dirty="0">
            <a:latin typeface="微软雅黑" panose="020B0503020204020204" pitchFamily="34" charset="-122"/>
            <a:ea typeface="微软雅黑" panose="020B0503020204020204" pitchFamily="34" charset="-122"/>
          </a:endParaRPr>
        </a:p>
      </dsp:txBody>
      <dsp:txXfrm>
        <a:off x="212177" y="655650"/>
        <a:ext cx="3086158" cy="602046"/>
      </dsp:txXfrm>
    </dsp:sp>
    <dsp:sp modelId="{D871E045-0D3A-446B-875E-5BEA2EC2B98B}">
      <dsp:nvSpPr>
        <dsp:cNvPr id="0" name=""/>
        <dsp:cNvSpPr/>
      </dsp:nvSpPr>
      <dsp:spPr>
        <a:xfrm>
          <a:off x="193446" y="1374814"/>
          <a:ext cx="3123620" cy="639508"/>
        </a:xfrm>
        <a:prstGeom prst="roundRect">
          <a:avLst>
            <a:gd name="adj" fmla="val 10000"/>
          </a:avLst>
        </a:prstGeom>
        <a:gradFill rotWithShape="0">
          <a:gsLst>
            <a:gs pos="0">
              <a:schemeClr val="accent3">
                <a:hueOff val="3750088"/>
                <a:satOff val="-5627"/>
                <a:lumOff val="-915"/>
                <a:alphaOff val="0"/>
                <a:tint val="50000"/>
                <a:satMod val="300000"/>
              </a:schemeClr>
            </a:gs>
            <a:gs pos="35000">
              <a:schemeClr val="accent3">
                <a:hueOff val="3750088"/>
                <a:satOff val="-5627"/>
                <a:lumOff val="-915"/>
                <a:alphaOff val="0"/>
                <a:tint val="37000"/>
                <a:satMod val="300000"/>
              </a:schemeClr>
            </a:gs>
            <a:gs pos="100000">
              <a:schemeClr val="accent3">
                <a:hueOff val="3750088"/>
                <a:satOff val="-5627"/>
                <a:lumOff val="-91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30480" rIns="40640" bIns="30480" numCol="1" spcCol="1270" anchor="ctr" anchorCtr="0">
          <a:noAutofit/>
        </a:bodyPr>
        <a:lstStyle/>
        <a:p>
          <a:pPr lvl="0" algn="l"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对有差错帧是否需要重传则由高层来决定。</a:t>
          </a:r>
          <a:endParaRPr lang="zh-CN" altLang="en-US" sz="1600" b="1" kern="1200" dirty="0">
            <a:latin typeface="微软雅黑" panose="020B0503020204020204" pitchFamily="34" charset="-122"/>
            <a:ea typeface="微软雅黑" panose="020B0503020204020204" pitchFamily="34" charset="-122"/>
          </a:endParaRPr>
        </a:p>
      </dsp:txBody>
      <dsp:txXfrm>
        <a:off x="212177" y="1393545"/>
        <a:ext cx="3086158" cy="602046"/>
      </dsp:txXfrm>
    </dsp:sp>
    <dsp:sp modelId="{7585489D-9D2F-4D31-9D4C-5AB50C9A29FA}">
      <dsp:nvSpPr>
        <dsp:cNvPr id="0" name=""/>
        <dsp:cNvSpPr/>
      </dsp:nvSpPr>
      <dsp:spPr>
        <a:xfrm>
          <a:off x="3769614" y="0"/>
          <a:ext cx="3503230" cy="2120994"/>
        </a:xfrm>
        <a:prstGeom prst="roundRect">
          <a:avLst>
            <a:gd name="adj" fmla="val 10000"/>
          </a:avLst>
        </a:prstGeom>
        <a:solidFill>
          <a:srgbClr val="33CCFF"/>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b="1" kern="1200" dirty="0" smtClean="0">
              <a:solidFill>
                <a:srgbClr val="000099"/>
              </a:solidFill>
              <a:latin typeface="微软雅黑" panose="020B0503020204020204" pitchFamily="34" charset="-122"/>
              <a:ea typeface="微软雅黑" panose="020B0503020204020204" pitchFamily="34" charset="-122"/>
            </a:rPr>
            <a:t>同一时间只能允许一台计算机发送</a:t>
          </a:r>
          <a:endParaRPr lang="zh-CN" altLang="en-US" sz="1600" b="1" kern="1200" dirty="0">
            <a:solidFill>
              <a:srgbClr val="000099"/>
            </a:solidFill>
            <a:latin typeface="微软雅黑" panose="020B0503020204020204" pitchFamily="34" charset="-122"/>
            <a:ea typeface="微软雅黑" panose="020B0503020204020204" pitchFamily="34" charset="-122"/>
          </a:endParaRPr>
        </a:p>
      </dsp:txBody>
      <dsp:txXfrm>
        <a:off x="3769614" y="0"/>
        <a:ext cx="3503230" cy="636298"/>
      </dsp:txXfrm>
    </dsp:sp>
    <dsp:sp modelId="{2308D4B3-8A94-4F01-A1CD-6D3FE0E6B3D3}">
      <dsp:nvSpPr>
        <dsp:cNvPr id="0" name=""/>
        <dsp:cNvSpPr/>
      </dsp:nvSpPr>
      <dsp:spPr>
        <a:xfrm>
          <a:off x="3959419" y="636919"/>
          <a:ext cx="3123620" cy="639508"/>
        </a:xfrm>
        <a:prstGeom prst="roundRect">
          <a:avLst>
            <a:gd name="adj" fmla="val 10000"/>
          </a:avLst>
        </a:prstGeom>
        <a:gradFill rotWithShape="0">
          <a:gsLst>
            <a:gs pos="0">
              <a:schemeClr val="accent3">
                <a:hueOff val="7500176"/>
                <a:satOff val="-11253"/>
                <a:lumOff val="-1830"/>
                <a:alphaOff val="0"/>
                <a:tint val="50000"/>
                <a:satMod val="300000"/>
              </a:schemeClr>
            </a:gs>
            <a:gs pos="35000">
              <a:schemeClr val="accent3">
                <a:hueOff val="7500176"/>
                <a:satOff val="-11253"/>
                <a:lumOff val="-1830"/>
                <a:alphaOff val="0"/>
                <a:tint val="37000"/>
                <a:satMod val="300000"/>
              </a:schemeClr>
            </a:gs>
            <a:gs pos="100000">
              <a:schemeClr val="accent3">
                <a:hueOff val="7500176"/>
                <a:satOff val="-11253"/>
                <a:lumOff val="-183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30480" rIns="40640" bIns="30480" numCol="1" spcCol="1270" anchor="ctr" anchorCtr="0">
          <a:noAutofit/>
        </a:bodyPr>
        <a:lstStyle/>
        <a:p>
          <a:pPr lvl="0" algn="l"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以太网采用最简单的随机接入。</a:t>
          </a:r>
          <a:endParaRPr lang="zh-CN" altLang="en-US" sz="1600" b="1" kern="1200" dirty="0">
            <a:latin typeface="微软雅黑" panose="020B0503020204020204" pitchFamily="34" charset="-122"/>
            <a:ea typeface="微软雅黑" panose="020B0503020204020204" pitchFamily="34" charset="-122"/>
          </a:endParaRPr>
        </a:p>
      </dsp:txBody>
      <dsp:txXfrm>
        <a:off x="3978150" y="655650"/>
        <a:ext cx="3086158" cy="602046"/>
      </dsp:txXfrm>
    </dsp:sp>
    <dsp:sp modelId="{33ECD6FF-F077-4874-B06E-403BF190822C}">
      <dsp:nvSpPr>
        <dsp:cNvPr id="0" name=""/>
        <dsp:cNvSpPr/>
      </dsp:nvSpPr>
      <dsp:spPr>
        <a:xfrm>
          <a:off x="3959419" y="1374814"/>
          <a:ext cx="3123620" cy="639508"/>
        </a:xfrm>
        <a:prstGeom prst="roundRect">
          <a:avLst>
            <a:gd name="adj" fmla="val 10000"/>
          </a:avLst>
        </a:prstGeom>
        <a:gradFill rotWithShape="0">
          <a:gsLst>
            <a:gs pos="0">
              <a:schemeClr val="accent3">
                <a:hueOff val="11250264"/>
                <a:satOff val="-16880"/>
                <a:lumOff val="-2745"/>
                <a:alphaOff val="0"/>
                <a:tint val="50000"/>
                <a:satMod val="300000"/>
              </a:schemeClr>
            </a:gs>
            <a:gs pos="35000">
              <a:schemeClr val="accent3">
                <a:hueOff val="11250264"/>
                <a:satOff val="-16880"/>
                <a:lumOff val="-2745"/>
                <a:alphaOff val="0"/>
                <a:tint val="37000"/>
                <a:satMod val="300000"/>
              </a:schemeClr>
            </a:gs>
            <a:gs pos="100000">
              <a:schemeClr val="accent3">
                <a:hueOff val="11250264"/>
                <a:satOff val="-16880"/>
                <a:lumOff val="-274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30480" rIns="40640" bIns="30480" numCol="1" spcCol="1270" anchor="ctr" anchorCtr="0">
          <a:noAutofit/>
        </a:bodyPr>
        <a:lstStyle/>
        <a:p>
          <a:pPr lvl="0" algn="l"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使用 </a:t>
          </a:r>
          <a:r>
            <a:rPr lang="en-US" altLang="en-US" sz="1600" b="1" kern="1200" dirty="0" smtClean="0">
              <a:latin typeface="微软雅黑" panose="020B0503020204020204" pitchFamily="34" charset="-122"/>
              <a:ea typeface="微软雅黑" panose="020B0503020204020204" pitchFamily="34" charset="-122"/>
            </a:rPr>
            <a:t>CSMA/CD </a:t>
          </a:r>
          <a:r>
            <a:rPr lang="zh-CN" altLang="en-US" sz="1600" b="1" kern="1200" dirty="0" smtClean="0">
              <a:latin typeface="微软雅黑" panose="020B0503020204020204" pitchFamily="34" charset="-122"/>
              <a:ea typeface="微软雅黑" panose="020B0503020204020204" pitchFamily="34" charset="-122"/>
            </a:rPr>
            <a:t>协议减少冲突发生的概率。</a:t>
          </a:r>
          <a:endParaRPr lang="zh-CN" altLang="en-US" sz="1600" b="1" kern="1200" dirty="0">
            <a:latin typeface="微软雅黑" panose="020B0503020204020204" pitchFamily="34" charset="-122"/>
            <a:ea typeface="微软雅黑" panose="020B0503020204020204" pitchFamily="34" charset="-122"/>
          </a:endParaRPr>
        </a:p>
      </dsp:txBody>
      <dsp:txXfrm>
        <a:off x="3978150" y="1393545"/>
        <a:ext cx="3086158" cy="6020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BF3E09-C6D2-4B4D-8FF3-4B7A8731524F}">
      <dsp:nvSpPr>
        <dsp:cNvPr id="0" name=""/>
        <dsp:cNvSpPr/>
      </dsp:nvSpPr>
      <dsp:spPr>
        <a:xfrm>
          <a:off x="0" y="1660"/>
          <a:ext cx="4849092" cy="455477"/>
        </a:xfrm>
        <a:prstGeom prst="roundRect">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zh-CN" altLang="en-US" sz="1800" b="1" kern="1200" dirty="0" smtClean="0">
              <a:latin typeface="微软雅黑" panose="020B0503020204020204" pitchFamily="34" charset="-122"/>
              <a:ea typeface="微软雅黑" panose="020B0503020204020204" pitchFamily="34" charset="-122"/>
            </a:rPr>
            <a:t>“发往本站的帧”包括以下 </a:t>
          </a:r>
          <a:r>
            <a:rPr lang="en-US" altLang="zh-CN" sz="1800" b="1" kern="1200" dirty="0" smtClean="0">
              <a:latin typeface="微软雅黑" panose="020B0503020204020204" pitchFamily="34" charset="-122"/>
              <a:ea typeface="微软雅黑" panose="020B0503020204020204" pitchFamily="34" charset="-122"/>
            </a:rPr>
            <a:t>3 </a:t>
          </a:r>
          <a:r>
            <a:rPr lang="zh-CN" altLang="en-US" sz="1800" b="1" kern="1200" dirty="0" smtClean="0">
              <a:latin typeface="微软雅黑" panose="020B0503020204020204" pitchFamily="34" charset="-122"/>
              <a:ea typeface="微软雅黑" panose="020B0503020204020204" pitchFamily="34" charset="-122"/>
            </a:rPr>
            <a:t>种帧： </a:t>
          </a:r>
          <a:endParaRPr lang="zh-CN" altLang="en-US" sz="1800" b="1" kern="1200" dirty="0">
            <a:latin typeface="微软雅黑" panose="020B0503020204020204" pitchFamily="34" charset="-122"/>
            <a:ea typeface="微软雅黑" panose="020B0503020204020204" pitchFamily="34" charset="-122"/>
          </a:endParaRPr>
        </a:p>
      </dsp:txBody>
      <dsp:txXfrm>
        <a:off x="22235" y="23895"/>
        <a:ext cx="4804622" cy="411007"/>
      </dsp:txXfrm>
    </dsp:sp>
    <dsp:sp modelId="{1F13495D-0B08-4550-9742-9E4B2CBA3D51}">
      <dsp:nvSpPr>
        <dsp:cNvPr id="0" name=""/>
        <dsp:cNvSpPr/>
      </dsp:nvSpPr>
      <dsp:spPr>
        <a:xfrm>
          <a:off x="0" y="457138"/>
          <a:ext cx="4849092" cy="1405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959"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zh-CN" altLang="zh-CN" sz="1800" b="1" kern="1200" dirty="0" smtClean="0">
              <a:latin typeface="微软雅黑" panose="020B0503020204020204" pitchFamily="34" charset="-122"/>
              <a:ea typeface="微软雅黑" panose="020B0503020204020204" pitchFamily="34" charset="-122"/>
            </a:rPr>
            <a:t>单播 </a:t>
          </a:r>
          <a:r>
            <a:rPr lang="en-US" altLang="zh-CN" sz="1800" b="1" kern="1200" dirty="0" smtClean="0">
              <a:latin typeface="微软雅黑" panose="020B0503020204020204" pitchFamily="34" charset="-122"/>
              <a:ea typeface="微软雅黑" panose="020B0503020204020204" pitchFamily="34" charset="-122"/>
            </a:rPr>
            <a:t>(unicast) </a:t>
          </a:r>
          <a:r>
            <a:rPr lang="zh-CN" altLang="zh-CN" sz="1800" b="1" kern="1200" dirty="0" smtClean="0">
              <a:latin typeface="微软雅黑" panose="020B0503020204020204" pitchFamily="34" charset="-122"/>
              <a:ea typeface="微软雅黑" panose="020B0503020204020204" pitchFamily="34" charset="-122"/>
            </a:rPr>
            <a:t>帧（一对一）</a:t>
          </a:r>
          <a:endParaRPr lang="zh-CN" altLang="en-US" sz="1800" b="1" kern="1200" dirty="0">
            <a:latin typeface="微软雅黑" panose="020B0503020204020204" pitchFamily="34" charset="-122"/>
            <a:ea typeface="微软雅黑" panose="020B0503020204020204" pitchFamily="34" charset="-122"/>
          </a:endParaRPr>
        </a:p>
        <a:p>
          <a:pPr marL="171450" lvl="1" indent="-171450" algn="l" defTabSz="800100">
            <a:lnSpc>
              <a:spcPct val="90000"/>
            </a:lnSpc>
            <a:spcBef>
              <a:spcPct val="0"/>
            </a:spcBef>
            <a:spcAft>
              <a:spcPct val="20000"/>
            </a:spcAft>
            <a:buChar char="••"/>
          </a:pPr>
          <a:r>
            <a:rPr lang="zh-CN" altLang="zh-CN" sz="1800" b="1" kern="1200" dirty="0" smtClean="0">
              <a:latin typeface="微软雅黑" panose="020B0503020204020204" pitchFamily="34" charset="-122"/>
              <a:ea typeface="微软雅黑" panose="020B0503020204020204" pitchFamily="34" charset="-122"/>
            </a:rPr>
            <a:t>广播 </a:t>
          </a:r>
          <a:r>
            <a:rPr lang="en-US" altLang="zh-CN" sz="1800" b="1" kern="1200" dirty="0" smtClean="0">
              <a:latin typeface="微软雅黑" panose="020B0503020204020204" pitchFamily="34" charset="-122"/>
              <a:ea typeface="微软雅黑" panose="020B0503020204020204" pitchFamily="34" charset="-122"/>
            </a:rPr>
            <a:t>(broadcast) </a:t>
          </a:r>
          <a:r>
            <a:rPr lang="zh-CN" altLang="zh-CN" sz="1800" b="1" kern="1200" dirty="0" smtClean="0">
              <a:latin typeface="微软雅黑" panose="020B0503020204020204" pitchFamily="34" charset="-122"/>
              <a:ea typeface="微软雅黑" panose="020B0503020204020204" pitchFamily="34" charset="-122"/>
            </a:rPr>
            <a:t>帧（一对全体）</a:t>
          </a:r>
        </a:p>
        <a:p>
          <a:pPr marL="171450" lvl="1" indent="-171450" algn="l" defTabSz="800100">
            <a:lnSpc>
              <a:spcPct val="90000"/>
            </a:lnSpc>
            <a:spcBef>
              <a:spcPct val="0"/>
            </a:spcBef>
            <a:spcAft>
              <a:spcPct val="20000"/>
            </a:spcAft>
            <a:buChar char="••"/>
          </a:pPr>
          <a:r>
            <a:rPr lang="zh-CN" altLang="zh-CN" sz="1800" b="1" kern="1200" dirty="0" smtClean="0">
              <a:latin typeface="微软雅黑" panose="020B0503020204020204" pitchFamily="34" charset="-122"/>
              <a:ea typeface="微软雅黑" panose="020B0503020204020204" pitchFamily="34" charset="-122"/>
            </a:rPr>
            <a:t>多播 </a:t>
          </a:r>
          <a:r>
            <a:rPr lang="en-US" altLang="zh-CN" sz="1800" b="1" kern="1200" dirty="0" smtClean="0">
              <a:latin typeface="微软雅黑" panose="020B0503020204020204" pitchFamily="34" charset="-122"/>
              <a:ea typeface="微软雅黑" panose="020B0503020204020204" pitchFamily="34" charset="-122"/>
            </a:rPr>
            <a:t>(multicast) </a:t>
          </a:r>
          <a:r>
            <a:rPr lang="zh-CN" altLang="zh-CN" sz="1800" b="1" kern="1200" dirty="0" smtClean="0">
              <a:latin typeface="微软雅黑" panose="020B0503020204020204" pitchFamily="34" charset="-122"/>
              <a:ea typeface="微软雅黑" panose="020B0503020204020204" pitchFamily="34" charset="-122"/>
            </a:rPr>
            <a:t>帧（一对多）</a:t>
          </a:r>
        </a:p>
        <a:p>
          <a:pPr marL="171450" lvl="1" indent="-171450" algn="l" defTabSz="800100">
            <a:lnSpc>
              <a:spcPct val="90000"/>
            </a:lnSpc>
            <a:spcBef>
              <a:spcPct val="0"/>
            </a:spcBef>
            <a:spcAft>
              <a:spcPct val="20000"/>
            </a:spcAft>
            <a:buChar char="••"/>
          </a:pPr>
          <a:endParaRPr lang="zh-CN" altLang="zh-CN" sz="1800" b="1" kern="1200" dirty="0" smtClean="0">
            <a:latin typeface="微软雅黑" panose="020B0503020204020204" pitchFamily="34" charset="-122"/>
            <a:ea typeface="微软雅黑" panose="020B0503020204020204" pitchFamily="34" charset="-122"/>
          </a:endParaRPr>
        </a:p>
      </dsp:txBody>
      <dsp:txXfrm>
        <a:off x="0" y="457138"/>
        <a:ext cx="4849092" cy="14059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1D3161-44F0-46C8-9775-F9F619010D1C}">
      <dsp:nvSpPr>
        <dsp:cNvPr id="0" name=""/>
        <dsp:cNvSpPr/>
      </dsp:nvSpPr>
      <dsp:spPr>
        <a:xfrm rot="5400000">
          <a:off x="4315412" y="-2120981"/>
          <a:ext cx="1232686" cy="5782897"/>
        </a:xfrm>
        <a:prstGeom prst="round2Same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ts val="0"/>
            </a:spcAft>
            <a:buChar char="••"/>
          </a:pPr>
          <a:r>
            <a:rPr lang="zh-CN" altLang="en-US" sz="2000" b="1" kern="1200" dirty="0" smtClean="0">
              <a:latin typeface="微软雅黑" panose="020B0503020204020204" pitchFamily="34" charset="-122"/>
              <a:ea typeface="微软雅黑" panose="020B0503020204020204" pitchFamily="34" charset="-122"/>
            </a:rPr>
            <a:t>工作在数据链路层。</a:t>
          </a:r>
          <a:endParaRPr lang="zh-CN" altLang="en-US" sz="2000" b="1" kern="1200" dirty="0">
            <a:latin typeface="微软雅黑" panose="020B0503020204020204" pitchFamily="34" charset="-122"/>
            <a:ea typeface="微软雅黑" panose="020B0503020204020204" pitchFamily="34" charset="-122"/>
          </a:endParaRPr>
        </a:p>
        <a:p>
          <a:pPr marL="228600" lvl="1" indent="-228600" algn="l" defTabSz="889000">
            <a:lnSpc>
              <a:spcPct val="90000"/>
            </a:lnSpc>
            <a:spcBef>
              <a:spcPct val="0"/>
            </a:spcBef>
            <a:spcAft>
              <a:spcPts val="0"/>
            </a:spcAft>
            <a:buChar char="••"/>
          </a:pPr>
          <a:r>
            <a:rPr lang="zh-CN" altLang="en-US" sz="2000" b="1" kern="1200" dirty="0" smtClean="0">
              <a:latin typeface="微软雅黑" panose="020B0503020204020204" pitchFamily="34" charset="-122"/>
              <a:ea typeface="微软雅黑" panose="020B0503020204020204" pitchFamily="34" charset="-122"/>
            </a:rPr>
            <a:t>根据 </a:t>
          </a:r>
          <a:r>
            <a:rPr lang="en-US" altLang="en-US" sz="2000" b="1" kern="1200" dirty="0" smtClean="0">
              <a:latin typeface="微软雅黑" panose="020B0503020204020204" pitchFamily="34" charset="-122"/>
              <a:ea typeface="微软雅黑" panose="020B0503020204020204" pitchFamily="34" charset="-122"/>
            </a:rPr>
            <a:t>MAC </a:t>
          </a:r>
          <a:r>
            <a:rPr lang="zh-CN" altLang="en-US" sz="2000" b="1" kern="1200" dirty="0" smtClean="0">
              <a:latin typeface="微软雅黑" panose="020B0503020204020204" pitchFamily="34" charset="-122"/>
              <a:ea typeface="微软雅黑" panose="020B0503020204020204" pitchFamily="34" charset="-122"/>
            </a:rPr>
            <a:t>帧的目的地址对收到的帧进行转发和过滤。或者转发，或者丢弃。</a:t>
          </a:r>
          <a:endParaRPr lang="zh-CN" altLang="en-US" sz="2000" b="1" kern="1200" dirty="0">
            <a:latin typeface="微软雅黑" panose="020B0503020204020204" pitchFamily="34" charset="-122"/>
            <a:ea typeface="微软雅黑" panose="020B0503020204020204" pitchFamily="34" charset="-122"/>
          </a:endParaRPr>
        </a:p>
      </dsp:txBody>
      <dsp:txXfrm rot="-5400000">
        <a:off x="2040307" y="214299"/>
        <a:ext cx="5722722" cy="1112336"/>
      </dsp:txXfrm>
    </dsp:sp>
    <dsp:sp modelId="{B903DF94-6FEE-4401-9797-6C1F42B1C9CC}">
      <dsp:nvSpPr>
        <dsp:cNvPr id="0" name=""/>
        <dsp:cNvSpPr/>
      </dsp:nvSpPr>
      <dsp:spPr>
        <a:xfrm>
          <a:off x="378686" y="38"/>
          <a:ext cx="1661621" cy="1540857"/>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chemeClr val="bg1"/>
              </a:solidFill>
              <a:latin typeface="微软雅黑" panose="020B0503020204020204" pitchFamily="34" charset="-122"/>
              <a:ea typeface="微软雅黑" panose="020B0503020204020204" pitchFamily="34" charset="-122"/>
            </a:rPr>
            <a:t>网桥</a:t>
          </a:r>
          <a:endParaRPr lang="zh-CN" altLang="en-US" sz="2000" b="1" kern="1200" dirty="0">
            <a:solidFill>
              <a:schemeClr val="bg1"/>
            </a:solidFill>
            <a:latin typeface="微软雅黑" panose="020B0503020204020204" pitchFamily="34" charset="-122"/>
            <a:ea typeface="微软雅黑" panose="020B0503020204020204" pitchFamily="34" charset="-122"/>
          </a:endParaRPr>
        </a:p>
      </dsp:txBody>
      <dsp:txXfrm>
        <a:off x="453904" y="75256"/>
        <a:ext cx="1511185" cy="1390421"/>
      </dsp:txXfrm>
    </dsp:sp>
    <dsp:sp modelId="{49D409B5-470A-4824-A486-F28F43FEC9BC}">
      <dsp:nvSpPr>
        <dsp:cNvPr id="0" name=""/>
        <dsp:cNvSpPr/>
      </dsp:nvSpPr>
      <dsp:spPr>
        <a:xfrm rot="5400000">
          <a:off x="4315412" y="-503080"/>
          <a:ext cx="1232686" cy="5782897"/>
        </a:xfrm>
        <a:prstGeom prst="round2SameRect">
          <a:avLst/>
        </a:prstGeom>
        <a:solidFill>
          <a:schemeClr val="accent5">
            <a:tint val="40000"/>
            <a:alpha val="90000"/>
            <a:hueOff val="-10740482"/>
            <a:satOff val="48253"/>
            <a:lumOff val="3317"/>
            <a:alphaOff val="0"/>
          </a:schemeClr>
        </a:solidFill>
        <a:ln w="25400" cap="flat" cmpd="sng" algn="ctr">
          <a:solidFill>
            <a:schemeClr val="accent5">
              <a:tint val="40000"/>
              <a:alpha val="90000"/>
              <a:hueOff val="-10740482"/>
              <a:satOff val="48253"/>
              <a:lumOff val="33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ts val="0"/>
            </a:spcAft>
            <a:buChar char="••"/>
          </a:pPr>
          <a:r>
            <a:rPr lang="zh-CN" altLang="en-US" sz="2000" b="1" kern="1200" dirty="0" smtClean="0">
              <a:latin typeface="微软雅黑" panose="020B0503020204020204" pitchFamily="34" charset="-122"/>
              <a:ea typeface="微软雅黑" panose="020B0503020204020204" pitchFamily="34" charset="-122"/>
            </a:rPr>
            <a:t>工作在数据链路层。</a:t>
          </a:r>
          <a:endParaRPr lang="zh-CN" altLang="en-US" sz="2000" b="1" kern="1200" dirty="0">
            <a:latin typeface="微软雅黑" panose="020B0503020204020204" pitchFamily="34" charset="-122"/>
            <a:ea typeface="微软雅黑" panose="020B0503020204020204" pitchFamily="34" charset="-122"/>
          </a:endParaRPr>
        </a:p>
        <a:p>
          <a:pPr marL="228600" lvl="1" indent="-228600" algn="l" defTabSz="889000">
            <a:lnSpc>
              <a:spcPct val="90000"/>
            </a:lnSpc>
            <a:spcBef>
              <a:spcPct val="0"/>
            </a:spcBef>
            <a:spcAft>
              <a:spcPts val="0"/>
            </a:spcAft>
            <a:buChar char="••"/>
          </a:pPr>
          <a:r>
            <a:rPr lang="zh-CN" altLang="en-US" sz="2000" b="1" kern="1200" dirty="0" smtClean="0">
              <a:latin typeface="微软雅黑" panose="020B0503020204020204" pitchFamily="34" charset="-122"/>
              <a:ea typeface="微软雅黑" panose="020B0503020204020204" pitchFamily="34" charset="-122"/>
            </a:rPr>
            <a:t>多端口的网桥。</a:t>
          </a:r>
          <a:endParaRPr lang="zh-CN" altLang="en-US" sz="2000" b="1" kern="1200" dirty="0">
            <a:latin typeface="微软雅黑" panose="020B0503020204020204" pitchFamily="34" charset="-122"/>
            <a:ea typeface="微软雅黑" panose="020B0503020204020204" pitchFamily="34" charset="-122"/>
          </a:endParaRPr>
        </a:p>
        <a:p>
          <a:pPr marL="228600" lvl="1" indent="-228600" algn="l" defTabSz="889000">
            <a:lnSpc>
              <a:spcPct val="90000"/>
            </a:lnSpc>
            <a:spcBef>
              <a:spcPct val="0"/>
            </a:spcBef>
            <a:spcAft>
              <a:spcPts val="0"/>
            </a:spcAft>
            <a:buChar char="••"/>
          </a:pPr>
          <a:r>
            <a:rPr lang="zh-CN" altLang="en-US" sz="2000" b="1" kern="1200" dirty="0" smtClean="0">
              <a:latin typeface="微软雅黑" panose="020B0503020204020204" pitchFamily="34" charset="-122"/>
              <a:ea typeface="微软雅黑" panose="020B0503020204020204" pitchFamily="34" charset="-122"/>
            </a:rPr>
            <a:t>可明显地提高以太网的性能。</a:t>
          </a:r>
          <a:endParaRPr lang="zh-CN" altLang="en-US" sz="2000" b="1" kern="1200" dirty="0">
            <a:latin typeface="微软雅黑" panose="020B0503020204020204" pitchFamily="34" charset="-122"/>
            <a:ea typeface="微软雅黑" panose="020B0503020204020204" pitchFamily="34" charset="-122"/>
          </a:endParaRPr>
        </a:p>
      </dsp:txBody>
      <dsp:txXfrm rot="-5400000">
        <a:off x="2040307" y="1832200"/>
        <a:ext cx="5722722" cy="1112336"/>
      </dsp:txXfrm>
    </dsp:sp>
    <dsp:sp modelId="{E226D937-2558-4357-B724-B830C97D69FA}">
      <dsp:nvSpPr>
        <dsp:cNvPr id="0" name=""/>
        <dsp:cNvSpPr/>
      </dsp:nvSpPr>
      <dsp:spPr>
        <a:xfrm>
          <a:off x="378686" y="1617939"/>
          <a:ext cx="1661621" cy="1540857"/>
        </a:xfrm>
        <a:prstGeom prst="round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rgbClr val="000099"/>
              </a:solidFill>
              <a:latin typeface="微软雅黑" panose="020B0503020204020204" pitchFamily="34" charset="-122"/>
              <a:ea typeface="微软雅黑" panose="020B0503020204020204" pitchFamily="34" charset="-122"/>
            </a:rPr>
            <a:t>交换机</a:t>
          </a:r>
          <a:endParaRPr lang="zh-CN" altLang="en-US" sz="2000" b="1" kern="1200" dirty="0">
            <a:solidFill>
              <a:srgbClr val="000099"/>
            </a:solidFill>
            <a:latin typeface="微软雅黑" panose="020B0503020204020204" pitchFamily="34" charset="-122"/>
            <a:ea typeface="微软雅黑" panose="020B0503020204020204" pitchFamily="34" charset="-122"/>
          </a:endParaRPr>
        </a:p>
      </dsp:txBody>
      <dsp:txXfrm>
        <a:off x="453904" y="1693157"/>
        <a:ext cx="1511185" cy="139042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5169B6-4EC1-4540-AA86-FA8B88FF50A0}">
      <dsp:nvSpPr>
        <dsp:cNvPr id="0" name=""/>
        <dsp:cNvSpPr/>
      </dsp:nvSpPr>
      <dsp:spPr>
        <a:xfrm>
          <a:off x="1851" y="289654"/>
          <a:ext cx="784833" cy="392416"/>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chemeClr val="bg1"/>
              </a:solidFill>
              <a:latin typeface="微软雅黑" panose="020B0503020204020204" pitchFamily="34" charset="-122"/>
              <a:ea typeface="微软雅黑" panose="020B0503020204020204" pitchFamily="34" charset="-122"/>
            </a:rPr>
            <a:t>早期</a:t>
          </a:r>
          <a:endParaRPr lang="zh-CN" altLang="en-US" sz="2000" b="1" kern="1200" dirty="0">
            <a:solidFill>
              <a:schemeClr val="bg1"/>
            </a:solidFill>
            <a:latin typeface="微软雅黑" panose="020B0503020204020204" pitchFamily="34" charset="-122"/>
            <a:ea typeface="微软雅黑" panose="020B0503020204020204" pitchFamily="34" charset="-122"/>
          </a:endParaRPr>
        </a:p>
      </dsp:txBody>
      <dsp:txXfrm>
        <a:off x="13344" y="301147"/>
        <a:ext cx="761847" cy="369430"/>
      </dsp:txXfrm>
    </dsp:sp>
    <dsp:sp modelId="{919FD86C-7BEC-4278-B7AD-1913682A2F37}">
      <dsp:nvSpPr>
        <dsp:cNvPr id="0" name=""/>
        <dsp:cNvSpPr/>
      </dsp:nvSpPr>
      <dsp:spPr>
        <a:xfrm>
          <a:off x="34614" y="682071"/>
          <a:ext cx="91440" cy="411348"/>
        </a:xfrm>
        <a:custGeom>
          <a:avLst/>
          <a:gdLst/>
          <a:ahLst/>
          <a:cxnLst/>
          <a:rect l="0" t="0" r="0" b="0"/>
          <a:pathLst>
            <a:path>
              <a:moveTo>
                <a:pt x="45720" y="0"/>
              </a:moveTo>
              <a:lnTo>
                <a:pt x="45720" y="411348"/>
              </a:lnTo>
              <a:lnTo>
                <a:pt x="124203" y="41134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3B4698-642A-467F-B72A-FD3C89710013}">
      <dsp:nvSpPr>
        <dsp:cNvPr id="0" name=""/>
        <dsp:cNvSpPr/>
      </dsp:nvSpPr>
      <dsp:spPr>
        <a:xfrm>
          <a:off x="158818" y="895420"/>
          <a:ext cx="3495479" cy="395999"/>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采用无源的总线结构。</a:t>
          </a:r>
          <a:endParaRPr lang="zh-CN" altLang="en-US" sz="1600" b="1" kern="1200" dirty="0">
            <a:latin typeface="微软雅黑" panose="020B0503020204020204" pitchFamily="34" charset="-122"/>
            <a:ea typeface="微软雅黑" panose="020B0503020204020204" pitchFamily="34" charset="-122"/>
          </a:endParaRPr>
        </a:p>
      </dsp:txBody>
      <dsp:txXfrm>
        <a:off x="170416" y="907018"/>
        <a:ext cx="3472283" cy="372803"/>
      </dsp:txXfrm>
    </dsp:sp>
    <dsp:sp modelId="{CA079974-B685-4555-B2E2-4F39DD6E80BF}">
      <dsp:nvSpPr>
        <dsp:cNvPr id="0" name=""/>
        <dsp:cNvSpPr/>
      </dsp:nvSpPr>
      <dsp:spPr>
        <a:xfrm>
          <a:off x="34614" y="682071"/>
          <a:ext cx="91440" cy="1252927"/>
        </a:xfrm>
        <a:custGeom>
          <a:avLst/>
          <a:gdLst/>
          <a:ahLst/>
          <a:cxnLst/>
          <a:rect l="0" t="0" r="0" b="0"/>
          <a:pathLst>
            <a:path>
              <a:moveTo>
                <a:pt x="45720" y="0"/>
              </a:moveTo>
              <a:lnTo>
                <a:pt x="45720" y="1252927"/>
              </a:lnTo>
              <a:lnTo>
                <a:pt x="124203" y="1252927"/>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FCCA39-B41D-47A5-A52E-DF17978138FB}">
      <dsp:nvSpPr>
        <dsp:cNvPr id="0" name=""/>
        <dsp:cNvSpPr/>
      </dsp:nvSpPr>
      <dsp:spPr>
        <a:xfrm>
          <a:off x="158818" y="1430998"/>
          <a:ext cx="3495479" cy="1008000"/>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1560506"/>
              <a:satOff val="-1946"/>
              <a:lumOff val="45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l"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使用 </a:t>
          </a:r>
          <a:r>
            <a:rPr lang="en-US" altLang="en-US" sz="1600" b="1" kern="1200" dirty="0" smtClean="0">
              <a:latin typeface="微软雅黑" panose="020B0503020204020204" pitchFamily="34" charset="-122"/>
              <a:ea typeface="微软雅黑" panose="020B0503020204020204" pitchFamily="34" charset="-122"/>
            </a:rPr>
            <a:t>CSMA/CD </a:t>
          </a:r>
          <a:r>
            <a:rPr lang="zh-CN" altLang="en-US" sz="1600" b="1" kern="1200" dirty="0" smtClean="0">
              <a:latin typeface="微软雅黑" panose="020B0503020204020204" pitchFamily="34" charset="-122"/>
              <a:ea typeface="微软雅黑" panose="020B0503020204020204" pitchFamily="34" charset="-122"/>
            </a:rPr>
            <a:t>协议，以半双工方式工作。</a:t>
          </a:r>
          <a:endParaRPr lang="zh-CN" altLang="en-US" sz="1600" b="1" kern="1200" dirty="0">
            <a:latin typeface="微软雅黑" panose="020B0503020204020204" pitchFamily="34" charset="-122"/>
            <a:ea typeface="微软雅黑" panose="020B0503020204020204" pitchFamily="34" charset="-122"/>
          </a:endParaRPr>
        </a:p>
      </dsp:txBody>
      <dsp:txXfrm>
        <a:off x="188341" y="1460521"/>
        <a:ext cx="3436433" cy="948954"/>
      </dsp:txXfrm>
    </dsp:sp>
    <dsp:sp modelId="{D4267040-A3DC-45E3-9016-9C9CBF8A9C8F}">
      <dsp:nvSpPr>
        <dsp:cNvPr id="0" name=""/>
        <dsp:cNvSpPr/>
      </dsp:nvSpPr>
      <dsp:spPr>
        <a:xfrm>
          <a:off x="3693538" y="289654"/>
          <a:ext cx="784833" cy="392416"/>
        </a:xfrm>
        <a:prstGeom prst="roundRect">
          <a:avLst>
            <a:gd name="adj" fmla="val 10000"/>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chemeClr val="tx1"/>
              </a:solidFill>
              <a:latin typeface="微软雅黑" panose="020B0503020204020204" pitchFamily="34" charset="-122"/>
              <a:ea typeface="微软雅黑" panose="020B0503020204020204" pitchFamily="34" charset="-122"/>
            </a:rPr>
            <a:t>现在</a:t>
          </a:r>
          <a:endParaRPr lang="zh-CN" altLang="en-US" sz="2000" b="1" kern="1200" dirty="0">
            <a:solidFill>
              <a:schemeClr val="tx1"/>
            </a:solidFill>
            <a:latin typeface="微软雅黑" panose="020B0503020204020204" pitchFamily="34" charset="-122"/>
            <a:ea typeface="微软雅黑" panose="020B0503020204020204" pitchFamily="34" charset="-122"/>
          </a:endParaRPr>
        </a:p>
      </dsp:txBody>
      <dsp:txXfrm>
        <a:off x="3705031" y="301147"/>
        <a:ext cx="761847" cy="369430"/>
      </dsp:txXfrm>
    </dsp:sp>
    <dsp:sp modelId="{C3CC8B47-F884-4F30-BCE7-1832CF640A69}">
      <dsp:nvSpPr>
        <dsp:cNvPr id="0" name=""/>
        <dsp:cNvSpPr/>
      </dsp:nvSpPr>
      <dsp:spPr>
        <a:xfrm>
          <a:off x="3726302" y="682071"/>
          <a:ext cx="91440" cy="411348"/>
        </a:xfrm>
        <a:custGeom>
          <a:avLst/>
          <a:gdLst/>
          <a:ahLst/>
          <a:cxnLst/>
          <a:rect l="0" t="0" r="0" b="0"/>
          <a:pathLst>
            <a:path>
              <a:moveTo>
                <a:pt x="45720" y="0"/>
              </a:moveTo>
              <a:lnTo>
                <a:pt x="45720" y="411348"/>
              </a:lnTo>
              <a:lnTo>
                <a:pt x="124203" y="41134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229D57-F712-4EBC-9B8C-05B74EB642B6}">
      <dsp:nvSpPr>
        <dsp:cNvPr id="0" name=""/>
        <dsp:cNvSpPr/>
      </dsp:nvSpPr>
      <dsp:spPr>
        <a:xfrm>
          <a:off x="3850505" y="895420"/>
          <a:ext cx="3495479" cy="395999"/>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3121013"/>
              <a:satOff val="-3893"/>
              <a:lumOff val="91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以太网交换机为中心的星形结构</a:t>
          </a:r>
          <a:endParaRPr lang="zh-CN" altLang="en-US" sz="1600" b="1" kern="1200" dirty="0">
            <a:latin typeface="微软雅黑" panose="020B0503020204020204" pitchFamily="34" charset="-122"/>
            <a:ea typeface="微软雅黑" panose="020B0503020204020204" pitchFamily="34" charset="-122"/>
          </a:endParaRPr>
        </a:p>
      </dsp:txBody>
      <dsp:txXfrm>
        <a:off x="3862103" y="907018"/>
        <a:ext cx="3472283" cy="372803"/>
      </dsp:txXfrm>
    </dsp:sp>
    <dsp:sp modelId="{150860FB-44A7-4B9F-8034-51864D54BB4B}">
      <dsp:nvSpPr>
        <dsp:cNvPr id="0" name=""/>
        <dsp:cNvSpPr/>
      </dsp:nvSpPr>
      <dsp:spPr>
        <a:xfrm>
          <a:off x="3726302" y="682071"/>
          <a:ext cx="91440" cy="1261984"/>
        </a:xfrm>
        <a:custGeom>
          <a:avLst/>
          <a:gdLst/>
          <a:ahLst/>
          <a:cxnLst/>
          <a:rect l="0" t="0" r="0" b="0"/>
          <a:pathLst>
            <a:path>
              <a:moveTo>
                <a:pt x="45720" y="0"/>
              </a:moveTo>
              <a:lnTo>
                <a:pt x="45720" y="1261984"/>
              </a:lnTo>
              <a:lnTo>
                <a:pt x="124203" y="1261984"/>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A36131-525A-42DC-A052-C434DEDDC7FB}">
      <dsp:nvSpPr>
        <dsp:cNvPr id="0" name=""/>
        <dsp:cNvSpPr/>
      </dsp:nvSpPr>
      <dsp:spPr>
        <a:xfrm>
          <a:off x="3850505" y="1440055"/>
          <a:ext cx="3495479" cy="1008000"/>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l"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不使用共享总线，没有碰撞问题，不使用 </a:t>
          </a:r>
          <a:r>
            <a:rPr lang="en-US" altLang="en-US" sz="1600" b="1" kern="1200" dirty="0" smtClean="0">
              <a:latin typeface="微软雅黑" panose="020B0503020204020204" pitchFamily="34" charset="-122"/>
              <a:ea typeface="微软雅黑" panose="020B0503020204020204" pitchFamily="34" charset="-122"/>
            </a:rPr>
            <a:t>CSMA/CD </a:t>
          </a:r>
          <a:r>
            <a:rPr lang="zh-CN" altLang="en-US" sz="1600" b="1" kern="1200" dirty="0" smtClean="0">
              <a:latin typeface="微软雅黑" panose="020B0503020204020204" pitchFamily="34" charset="-122"/>
              <a:ea typeface="微软雅黑" panose="020B0503020204020204" pitchFamily="34" charset="-122"/>
            </a:rPr>
            <a:t>协议，以全双工方式工作。但仍然采用以太网的帧结构。</a:t>
          </a:r>
          <a:endParaRPr lang="zh-CN" altLang="en-US" sz="1600" b="1" kern="1200" dirty="0">
            <a:latin typeface="微软雅黑" panose="020B0503020204020204" pitchFamily="34" charset="-122"/>
            <a:ea typeface="微软雅黑" panose="020B0503020204020204" pitchFamily="34" charset="-122"/>
          </a:endParaRPr>
        </a:p>
      </dsp:txBody>
      <dsp:txXfrm>
        <a:off x="3880028" y="1469578"/>
        <a:ext cx="3436433" cy="94895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B1E9D0-3339-4A9D-B405-729BDEBEF42B}">
      <dsp:nvSpPr>
        <dsp:cNvPr id="0" name=""/>
        <dsp:cNvSpPr/>
      </dsp:nvSpPr>
      <dsp:spPr>
        <a:xfrm>
          <a:off x="246147" y="754"/>
          <a:ext cx="4651683" cy="453702"/>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chemeClr val="tx1"/>
              </a:solidFill>
              <a:latin typeface="微软雅黑" panose="020B0503020204020204" pitchFamily="34" charset="-122"/>
              <a:ea typeface="微软雅黑" panose="020B0503020204020204" pitchFamily="34" charset="-122"/>
            </a:rPr>
            <a:t>以太网存在的主要问题</a:t>
          </a:r>
          <a:endParaRPr lang="zh-CN" altLang="en-US" sz="2000" b="1" kern="1200" dirty="0">
            <a:solidFill>
              <a:schemeClr val="tx1"/>
            </a:solidFill>
            <a:latin typeface="微软雅黑" panose="020B0503020204020204" pitchFamily="34" charset="-122"/>
            <a:ea typeface="微软雅黑" panose="020B0503020204020204" pitchFamily="34" charset="-122"/>
          </a:endParaRPr>
        </a:p>
      </dsp:txBody>
      <dsp:txXfrm>
        <a:off x="259435" y="14042"/>
        <a:ext cx="4625107" cy="427126"/>
      </dsp:txXfrm>
    </dsp:sp>
    <dsp:sp modelId="{CD749DB9-A3DA-4BAE-A943-A6CBF8D11D51}">
      <dsp:nvSpPr>
        <dsp:cNvPr id="0" name=""/>
        <dsp:cNvSpPr/>
      </dsp:nvSpPr>
      <dsp:spPr>
        <a:xfrm>
          <a:off x="246147" y="536123"/>
          <a:ext cx="453702" cy="453702"/>
        </a:xfrm>
        <a:prstGeom prst="roundRect">
          <a:avLst>
            <a:gd name="adj" fmla="val 1667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C2F456-D28D-4B2C-B6C1-C950F98B60F5}">
      <dsp:nvSpPr>
        <dsp:cNvPr id="0" name=""/>
        <dsp:cNvSpPr/>
      </dsp:nvSpPr>
      <dsp:spPr>
        <a:xfrm>
          <a:off x="727072" y="536123"/>
          <a:ext cx="4170758" cy="453702"/>
        </a:xfrm>
        <a:prstGeom prst="roundRect">
          <a:avLst>
            <a:gd name="adj" fmla="val 1667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chemeClr val="bg1"/>
              </a:solidFill>
              <a:latin typeface="微软雅黑" panose="020B0503020204020204" pitchFamily="34" charset="-122"/>
              <a:ea typeface="微软雅黑" panose="020B0503020204020204" pitchFamily="34" charset="-122"/>
            </a:rPr>
            <a:t>广播风暴</a:t>
          </a:r>
          <a:endParaRPr lang="zh-CN" altLang="en-US" sz="2000" b="1" kern="1200" dirty="0">
            <a:solidFill>
              <a:schemeClr val="bg1"/>
            </a:solidFill>
            <a:latin typeface="微软雅黑" panose="020B0503020204020204" pitchFamily="34" charset="-122"/>
            <a:ea typeface="微软雅黑" panose="020B0503020204020204" pitchFamily="34" charset="-122"/>
          </a:endParaRPr>
        </a:p>
      </dsp:txBody>
      <dsp:txXfrm>
        <a:off x="749224" y="558275"/>
        <a:ext cx="4126454" cy="409398"/>
      </dsp:txXfrm>
    </dsp:sp>
    <dsp:sp modelId="{B5E1697C-B7F9-432F-8B8C-2C72CB3A8DB2}">
      <dsp:nvSpPr>
        <dsp:cNvPr id="0" name=""/>
        <dsp:cNvSpPr/>
      </dsp:nvSpPr>
      <dsp:spPr>
        <a:xfrm>
          <a:off x="246147" y="1044270"/>
          <a:ext cx="453702" cy="453702"/>
        </a:xfrm>
        <a:prstGeom prst="roundRect">
          <a:avLst>
            <a:gd name="adj" fmla="val 1667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7DA71B-6517-4DAC-B756-9D99ECEF317E}">
      <dsp:nvSpPr>
        <dsp:cNvPr id="0" name=""/>
        <dsp:cNvSpPr/>
      </dsp:nvSpPr>
      <dsp:spPr>
        <a:xfrm>
          <a:off x="727072" y="1044270"/>
          <a:ext cx="4170758" cy="453702"/>
        </a:xfrm>
        <a:prstGeom prst="roundRect">
          <a:avLst>
            <a:gd name="adj" fmla="val 16670"/>
          </a:avLst>
        </a:prstGeom>
        <a:solidFill>
          <a:schemeClr val="accent4">
            <a:hueOff val="-2232385"/>
            <a:satOff val="13449"/>
            <a:lumOff val="10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chemeClr val="bg1"/>
              </a:solidFill>
              <a:latin typeface="微软雅黑" panose="020B0503020204020204" pitchFamily="34" charset="-122"/>
              <a:ea typeface="微软雅黑" panose="020B0503020204020204" pitchFamily="34" charset="-122"/>
            </a:rPr>
            <a:t>安全问题</a:t>
          </a:r>
          <a:endParaRPr lang="zh-CN" altLang="en-US" sz="2000" b="1" kern="1200" dirty="0">
            <a:solidFill>
              <a:schemeClr val="bg1"/>
            </a:solidFill>
            <a:latin typeface="微软雅黑" panose="020B0503020204020204" pitchFamily="34" charset="-122"/>
            <a:ea typeface="微软雅黑" panose="020B0503020204020204" pitchFamily="34" charset="-122"/>
          </a:endParaRPr>
        </a:p>
      </dsp:txBody>
      <dsp:txXfrm>
        <a:off x="749224" y="1066422"/>
        <a:ext cx="4126454" cy="409398"/>
      </dsp:txXfrm>
    </dsp:sp>
    <dsp:sp modelId="{14191CB4-CBF2-4672-8D7E-4805CD0EC527}">
      <dsp:nvSpPr>
        <dsp:cNvPr id="0" name=""/>
        <dsp:cNvSpPr/>
      </dsp:nvSpPr>
      <dsp:spPr>
        <a:xfrm>
          <a:off x="246147" y="1552417"/>
          <a:ext cx="453702" cy="453702"/>
        </a:xfrm>
        <a:prstGeom prst="roundRect">
          <a:avLst>
            <a:gd name="adj" fmla="val 1667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45535F-D8E0-422C-ADEA-B4B65A834513}">
      <dsp:nvSpPr>
        <dsp:cNvPr id="0" name=""/>
        <dsp:cNvSpPr/>
      </dsp:nvSpPr>
      <dsp:spPr>
        <a:xfrm>
          <a:off x="727072" y="1552417"/>
          <a:ext cx="4170758" cy="453702"/>
        </a:xfrm>
        <a:prstGeom prst="roundRect">
          <a:avLst>
            <a:gd name="adj" fmla="val 16670"/>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chemeClr val="bg1"/>
              </a:solidFill>
              <a:latin typeface="微软雅黑" panose="020B0503020204020204" pitchFamily="34" charset="-122"/>
              <a:ea typeface="微软雅黑" panose="020B0503020204020204" pitchFamily="34" charset="-122"/>
            </a:rPr>
            <a:t>管理困难 等 </a:t>
          </a:r>
          <a:endParaRPr lang="zh-CN" altLang="en-US" sz="2000" b="1" kern="1200" dirty="0">
            <a:solidFill>
              <a:schemeClr val="bg1"/>
            </a:solidFill>
            <a:latin typeface="微软雅黑" panose="020B0503020204020204" pitchFamily="34" charset="-122"/>
            <a:ea typeface="微软雅黑" panose="020B0503020204020204" pitchFamily="34" charset="-122"/>
          </a:endParaRPr>
        </a:p>
      </dsp:txBody>
      <dsp:txXfrm>
        <a:off x="749224" y="1574569"/>
        <a:ext cx="4126454" cy="409398"/>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F7A0F7-AD19-4993-8574-730EC50C92A6}" type="datetimeFigureOut">
              <a:rPr lang="zh-CN" altLang="en-US" smtClean="0"/>
              <a:pPr/>
              <a:t>2021/3/4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14BD24-89E3-4C51-B736-BCCE6C13A884}" type="slidenum">
              <a:rPr lang="zh-CN" altLang="en-US" smtClean="0"/>
              <a:pPr/>
              <a:t>‹#›</a:t>
            </a:fld>
            <a:endParaRPr lang="zh-CN" altLang="en-US"/>
          </a:p>
        </p:txBody>
      </p:sp>
    </p:spTree>
    <p:extLst>
      <p:ext uri="{BB962C8B-B14F-4D97-AF65-F5344CB8AC3E}">
        <p14:creationId xmlns:p14="http://schemas.microsoft.com/office/powerpoint/2010/main" val="2173373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12</a:t>
            </a:fld>
            <a:endParaRPr lang="zh-CN" altLang="en-US"/>
          </a:p>
        </p:txBody>
      </p:sp>
    </p:spTree>
    <p:extLst>
      <p:ext uri="{BB962C8B-B14F-4D97-AF65-F5344CB8AC3E}">
        <p14:creationId xmlns:p14="http://schemas.microsoft.com/office/powerpoint/2010/main" val="12848844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74</a:t>
            </a:fld>
            <a:endParaRPr lang="zh-CN" altLang="en-US"/>
          </a:p>
        </p:txBody>
      </p:sp>
    </p:spTree>
    <p:extLst>
      <p:ext uri="{BB962C8B-B14F-4D97-AF65-F5344CB8AC3E}">
        <p14:creationId xmlns:p14="http://schemas.microsoft.com/office/powerpoint/2010/main" val="2752123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77</a:t>
            </a:fld>
            <a:endParaRPr lang="zh-CN" altLang="en-US"/>
          </a:p>
        </p:txBody>
      </p:sp>
    </p:spTree>
    <p:extLst>
      <p:ext uri="{BB962C8B-B14F-4D97-AF65-F5344CB8AC3E}">
        <p14:creationId xmlns:p14="http://schemas.microsoft.com/office/powerpoint/2010/main" val="11126598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80</a:t>
            </a:fld>
            <a:endParaRPr lang="zh-CN" altLang="en-US"/>
          </a:p>
        </p:txBody>
      </p:sp>
    </p:spTree>
    <p:extLst>
      <p:ext uri="{BB962C8B-B14F-4D97-AF65-F5344CB8AC3E}">
        <p14:creationId xmlns:p14="http://schemas.microsoft.com/office/powerpoint/2010/main" val="2675780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83</a:t>
            </a:fld>
            <a:endParaRPr lang="zh-CN" altLang="en-US"/>
          </a:p>
        </p:txBody>
      </p:sp>
    </p:spTree>
    <p:extLst>
      <p:ext uri="{BB962C8B-B14F-4D97-AF65-F5344CB8AC3E}">
        <p14:creationId xmlns:p14="http://schemas.microsoft.com/office/powerpoint/2010/main" val="37517276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104</a:t>
            </a:fld>
            <a:endParaRPr lang="zh-CN" altLang="en-US"/>
          </a:p>
        </p:txBody>
      </p:sp>
    </p:spTree>
    <p:extLst>
      <p:ext uri="{BB962C8B-B14F-4D97-AF65-F5344CB8AC3E}">
        <p14:creationId xmlns:p14="http://schemas.microsoft.com/office/powerpoint/2010/main" val="24369302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106</a:t>
            </a:fld>
            <a:endParaRPr lang="zh-CN" altLang="en-US"/>
          </a:p>
        </p:txBody>
      </p:sp>
    </p:spTree>
    <p:extLst>
      <p:ext uri="{BB962C8B-B14F-4D97-AF65-F5344CB8AC3E}">
        <p14:creationId xmlns:p14="http://schemas.microsoft.com/office/powerpoint/2010/main" val="36266808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110</a:t>
            </a:fld>
            <a:endParaRPr lang="zh-CN" altLang="en-US"/>
          </a:p>
        </p:txBody>
      </p:sp>
    </p:spTree>
    <p:extLst>
      <p:ext uri="{BB962C8B-B14F-4D97-AF65-F5344CB8AC3E}">
        <p14:creationId xmlns:p14="http://schemas.microsoft.com/office/powerpoint/2010/main" val="42141787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111</a:t>
            </a:fld>
            <a:endParaRPr lang="zh-CN" altLang="en-US"/>
          </a:p>
        </p:txBody>
      </p:sp>
    </p:spTree>
    <p:extLst>
      <p:ext uri="{BB962C8B-B14F-4D97-AF65-F5344CB8AC3E}">
        <p14:creationId xmlns:p14="http://schemas.microsoft.com/office/powerpoint/2010/main" val="38082423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121</a:t>
            </a:fld>
            <a:endParaRPr lang="zh-CN" altLang="en-US"/>
          </a:p>
        </p:txBody>
      </p:sp>
    </p:spTree>
    <p:extLst>
      <p:ext uri="{BB962C8B-B14F-4D97-AF65-F5344CB8AC3E}">
        <p14:creationId xmlns:p14="http://schemas.microsoft.com/office/powerpoint/2010/main" val="1498184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122</a:t>
            </a:fld>
            <a:endParaRPr lang="zh-CN" altLang="en-US"/>
          </a:p>
        </p:txBody>
      </p:sp>
    </p:spTree>
    <p:extLst>
      <p:ext uri="{BB962C8B-B14F-4D97-AF65-F5344CB8AC3E}">
        <p14:creationId xmlns:p14="http://schemas.microsoft.com/office/powerpoint/2010/main" val="4114048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18</a:t>
            </a:fld>
            <a:endParaRPr lang="zh-CN" altLang="en-US"/>
          </a:p>
        </p:txBody>
      </p:sp>
    </p:spTree>
    <p:extLst>
      <p:ext uri="{BB962C8B-B14F-4D97-AF65-F5344CB8AC3E}">
        <p14:creationId xmlns:p14="http://schemas.microsoft.com/office/powerpoint/2010/main" val="42612074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135</a:t>
            </a:fld>
            <a:endParaRPr lang="zh-CN" altLang="en-US"/>
          </a:p>
        </p:txBody>
      </p:sp>
    </p:spTree>
    <p:extLst>
      <p:ext uri="{BB962C8B-B14F-4D97-AF65-F5344CB8AC3E}">
        <p14:creationId xmlns:p14="http://schemas.microsoft.com/office/powerpoint/2010/main" val="10293373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141</a:t>
            </a:fld>
            <a:endParaRPr lang="zh-CN" altLang="en-US"/>
          </a:p>
        </p:txBody>
      </p:sp>
    </p:spTree>
    <p:extLst>
      <p:ext uri="{BB962C8B-B14F-4D97-AF65-F5344CB8AC3E}">
        <p14:creationId xmlns:p14="http://schemas.microsoft.com/office/powerpoint/2010/main" val="41559323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142</a:t>
            </a:fld>
            <a:endParaRPr lang="zh-CN" altLang="en-US"/>
          </a:p>
        </p:txBody>
      </p:sp>
    </p:spTree>
    <p:extLst>
      <p:ext uri="{BB962C8B-B14F-4D97-AF65-F5344CB8AC3E}">
        <p14:creationId xmlns:p14="http://schemas.microsoft.com/office/powerpoint/2010/main" val="15916742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144</a:t>
            </a:fld>
            <a:endParaRPr lang="zh-CN" altLang="en-US"/>
          </a:p>
        </p:txBody>
      </p:sp>
    </p:spTree>
    <p:extLst>
      <p:ext uri="{BB962C8B-B14F-4D97-AF65-F5344CB8AC3E}">
        <p14:creationId xmlns:p14="http://schemas.microsoft.com/office/powerpoint/2010/main" val="25839074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147</a:t>
            </a:fld>
            <a:endParaRPr lang="zh-CN" altLang="en-US"/>
          </a:p>
        </p:txBody>
      </p:sp>
    </p:spTree>
    <p:extLst>
      <p:ext uri="{BB962C8B-B14F-4D97-AF65-F5344CB8AC3E}">
        <p14:creationId xmlns:p14="http://schemas.microsoft.com/office/powerpoint/2010/main" val="9657765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148</a:t>
            </a:fld>
            <a:endParaRPr lang="zh-CN" altLang="en-US"/>
          </a:p>
        </p:txBody>
      </p:sp>
    </p:spTree>
    <p:extLst>
      <p:ext uri="{BB962C8B-B14F-4D97-AF65-F5344CB8AC3E}">
        <p14:creationId xmlns:p14="http://schemas.microsoft.com/office/powerpoint/2010/main" val="39482671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151</a:t>
            </a:fld>
            <a:endParaRPr lang="zh-CN" altLang="en-US"/>
          </a:p>
        </p:txBody>
      </p:sp>
    </p:spTree>
    <p:extLst>
      <p:ext uri="{BB962C8B-B14F-4D97-AF65-F5344CB8AC3E}">
        <p14:creationId xmlns:p14="http://schemas.microsoft.com/office/powerpoint/2010/main" val="986577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20</a:t>
            </a:fld>
            <a:endParaRPr lang="zh-CN" altLang="en-US"/>
          </a:p>
        </p:txBody>
      </p:sp>
    </p:spTree>
    <p:extLst>
      <p:ext uri="{BB962C8B-B14F-4D97-AF65-F5344CB8AC3E}">
        <p14:creationId xmlns:p14="http://schemas.microsoft.com/office/powerpoint/2010/main" val="1263568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34</a:t>
            </a:fld>
            <a:endParaRPr lang="zh-CN" altLang="en-US"/>
          </a:p>
        </p:txBody>
      </p:sp>
    </p:spTree>
    <p:extLst>
      <p:ext uri="{BB962C8B-B14F-4D97-AF65-F5344CB8AC3E}">
        <p14:creationId xmlns:p14="http://schemas.microsoft.com/office/powerpoint/2010/main" val="1329560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37</a:t>
            </a:fld>
            <a:endParaRPr lang="zh-CN" altLang="en-US"/>
          </a:p>
        </p:txBody>
      </p:sp>
    </p:spTree>
    <p:extLst>
      <p:ext uri="{BB962C8B-B14F-4D97-AF65-F5344CB8AC3E}">
        <p14:creationId xmlns:p14="http://schemas.microsoft.com/office/powerpoint/2010/main" val="1660636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38</a:t>
            </a:fld>
            <a:endParaRPr lang="zh-CN" altLang="en-US"/>
          </a:p>
        </p:txBody>
      </p:sp>
    </p:spTree>
    <p:extLst>
      <p:ext uri="{BB962C8B-B14F-4D97-AF65-F5344CB8AC3E}">
        <p14:creationId xmlns:p14="http://schemas.microsoft.com/office/powerpoint/2010/main" val="140776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44</a:t>
            </a:fld>
            <a:endParaRPr lang="zh-CN" altLang="en-US"/>
          </a:p>
        </p:txBody>
      </p:sp>
    </p:spTree>
    <p:extLst>
      <p:ext uri="{BB962C8B-B14F-4D97-AF65-F5344CB8AC3E}">
        <p14:creationId xmlns:p14="http://schemas.microsoft.com/office/powerpoint/2010/main" val="31261110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48</a:t>
            </a:fld>
            <a:endParaRPr lang="zh-CN" altLang="en-US"/>
          </a:p>
        </p:txBody>
      </p:sp>
    </p:spTree>
    <p:extLst>
      <p:ext uri="{BB962C8B-B14F-4D97-AF65-F5344CB8AC3E}">
        <p14:creationId xmlns:p14="http://schemas.microsoft.com/office/powerpoint/2010/main" val="591772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49</a:t>
            </a:fld>
            <a:endParaRPr lang="zh-CN" altLang="en-US"/>
          </a:p>
        </p:txBody>
      </p:sp>
    </p:spTree>
    <p:extLst>
      <p:ext uri="{BB962C8B-B14F-4D97-AF65-F5344CB8AC3E}">
        <p14:creationId xmlns:p14="http://schemas.microsoft.com/office/powerpoint/2010/main" val="284205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946058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152"/>
            <a:ext cx="8229600" cy="3394472"/>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2021/3/4</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91694695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2021/3/4</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31530805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76425886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2021/3/4</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249966742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2021/3/4</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00640014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6"/>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8" y="1151336"/>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8"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2021/3/4</a:t>
            </a:fld>
            <a:endParaRPr lang="zh-CN" altLang="en-US"/>
          </a:p>
        </p:txBody>
      </p:sp>
      <p:sp>
        <p:nvSpPr>
          <p:cNvPr id="8" name="页脚占位符 7"/>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99226848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2021/3/4</a:t>
            </a:fld>
            <a:endParaRPr lang="zh-CN" altLang="en-US"/>
          </a:p>
        </p:txBody>
      </p:sp>
      <p:sp>
        <p:nvSpPr>
          <p:cNvPr id="4" name="页脚占位符 3"/>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261718659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2021/3/4</a:t>
            </a:fld>
            <a:endParaRPr lang="zh-CN" alt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59130246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7"/>
            <a:ext cx="3008313" cy="8715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9"/>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3" y="1076327"/>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2021/3/4</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92285257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4"/>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2021/3/4</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71567477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gi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Line 3"/>
          <p:cNvSpPr>
            <a:spLocks noChangeShapeType="1"/>
          </p:cNvSpPr>
          <p:nvPr userDrawn="1"/>
        </p:nvSpPr>
        <p:spPr bwMode="auto">
          <a:xfrm>
            <a:off x="0" y="428092"/>
            <a:ext cx="9144000" cy="0"/>
          </a:xfrm>
          <a:prstGeom prst="line">
            <a:avLst/>
          </a:prstGeom>
          <a:noFill/>
          <a:ln w="25400" algn="ctr">
            <a:solidFill>
              <a:srgbClr val="85D1F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矩形 7"/>
          <p:cNvSpPr/>
          <p:nvPr userDrawn="1"/>
        </p:nvSpPr>
        <p:spPr>
          <a:xfrm>
            <a:off x="4262908" y="123478"/>
            <a:ext cx="598868" cy="4655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Line 3"/>
          <p:cNvSpPr>
            <a:spLocks noChangeShapeType="1"/>
          </p:cNvSpPr>
          <p:nvPr userDrawn="1"/>
        </p:nvSpPr>
        <p:spPr bwMode="auto">
          <a:xfrm>
            <a:off x="0" y="301530"/>
            <a:ext cx="2835464" cy="0"/>
          </a:xfrm>
          <a:prstGeom prst="line">
            <a:avLst/>
          </a:prstGeom>
          <a:noFill/>
          <a:ln w="12700" algn="ctr">
            <a:solidFill>
              <a:srgbClr val="00CC00"/>
            </a:solidFill>
            <a:round/>
            <a:headEnd/>
            <a:tailEnd/>
          </a:ln>
          <a:extLst>
            <a:ext uri="{909E8E84-426E-40DD-AFC4-6F175D3DCCD1}">
              <a14:hiddenFill xmlns:a14="http://schemas.microsoft.com/office/drawing/2010/main">
                <a:noFill/>
              </a14:hiddenFill>
            </a:ext>
          </a:extLst>
        </p:spPr>
        <p:txBody>
          <a:bodyPr/>
          <a:lstStyle/>
          <a:p>
            <a:pPr lvl="0"/>
            <a:endParaRPr lang="zh-CN" altLang="en-US"/>
          </a:p>
        </p:txBody>
      </p:sp>
      <p:sp>
        <p:nvSpPr>
          <p:cNvPr id="10" name="Rectangle 4"/>
          <p:cNvSpPr>
            <a:spLocks noChangeArrowheads="1"/>
          </p:cNvSpPr>
          <p:nvPr userDrawn="1"/>
        </p:nvSpPr>
        <p:spPr bwMode="auto">
          <a:xfrm>
            <a:off x="4810742" y="164227"/>
            <a:ext cx="1065212" cy="2616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fr-FR" sz="1100" b="1" dirty="0">
                <a:solidFill>
                  <a:srgbClr val="0070C0"/>
                </a:solidFill>
                <a:latin typeface="微软雅黑" pitchFamily="34" charset="-122"/>
                <a:ea typeface="微软雅黑" pitchFamily="34" charset="-122"/>
              </a:rPr>
              <a:t>谢希仁 编著</a:t>
            </a:r>
          </a:p>
        </p:txBody>
      </p:sp>
      <p:sp>
        <p:nvSpPr>
          <p:cNvPr id="11" name="Rectangle 5"/>
          <p:cNvSpPr>
            <a:spLocks noChangeArrowheads="1"/>
          </p:cNvSpPr>
          <p:nvPr userDrawn="1"/>
        </p:nvSpPr>
        <p:spPr bwMode="auto">
          <a:xfrm>
            <a:off x="2835464" y="164857"/>
            <a:ext cx="1492716" cy="2616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r>
              <a:rPr lang="fr-FR" sz="1100" b="1" dirty="0" smtClean="0">
                <a:solidFill>
                  <a:srgbClr val="0070C0"/>
                </a:solidFill>
                <a:latin typeface="微软雅黑" pitchFamily="34" charset="-122"/>
                <a:ea typeface="微软雅黑" pitchFamily="34" charset="-122"/>
              </a:rPr>
              <a:t>计算机网络 </a:t>
            </a:r>
            <a:r>
              <a:rPr lang="en-US" altLang="zh-CN" sz="1100" b="1" dirty="0" smtClean="0">
                <a:solidFill>
                  <a:srgbClr val="0070C0"/>
                </a:solidFill>
                <a:latin typeface="微软雅黑" pitchFamily="34" charset="-122"/>
                <a:ea typeface="微软雅黑" pitchFamily="34" charset="-122"/>
              </a:rPr>
              <a:t>(</a:t>
            </a:r>
            <a:r>
              <a:rPr lang="zh-CN" altLang="en-US" sz="1100" b="1" dirty="0" smtClean="0">
                <a:solidFill>
                  <a:srgbClr val="0070C0"/>
                </a:solidFill>
                <a:latin typeface="微软雅黑" pitchFamily="34" charset="-122"/>
                <a:ea typeface="微软雅黑" pitchFamily="34" charset="-122"/>
              </a:rPr>
              <a:t>第 </a:t>
            </a:r>
            <a:r>
              <a:rPr lang="en-US" altLang="zh-CN" sz="1100" b="1" dirty="0" smtClean="0">
                <a:solidFill>
                  <a:srgbClr val="0070C0"/>
                </a:solidFill>
                <a:latin typeface="微软雅黑" pitchFamily="34" charset="-122"/>
                <a:ea typeface="微软雅黑" pitchFamily="34" charset="-122"/>
              </a:rPr>
              <a:t>8 </a:t>
            </a:r>
            <a:r>
              <a:rPr lang="zh-CN" altLang="en-US" sz="1100" b="1" dirty="0" smtClean="0">
                <a:solidFill>
                  <a:srgbClr val="0070C0"/>
                </a:solidFill>
                <a:latin typeface="微软雅黑" pitchFamily="34" charset="-122"/>
                <a:ea typeface="微软雅黑" pitchFamily="34" charset="-122"/>
              </a:rPr>
              <a:t>版</a:t>
            </a:r>
            <a:r>
              <a:rPr lang="en-US" altLang="zh-CN" sz="1100" b="1" dirty="0" smtClean="0">
                <a:solidFill>
                  <a:srgbClr val="0070C0"/>
                </a:solidFill>
                <a:latin typeface="微软雅黑" pitchFamily="34" charset="-122"/>
                <a:ea typeface="微软雅黑" pitchFamily="34" charset="-122"/>
              </a:rPr>
              <a:t>)</a:t>
            </a:r>
            <a:endParaRPr lang="fr-FR" sz="1100" b="1" dirty="0">
              <a:solidFill>
                <a:srgbClr val="0070C0"/>
              </a:solidFill>
              <a:latin typeface="微软雅黑" pitchFamily="34" charset="-122"/>
              <a:ea typeface="微软雅黑" pitchFamily="34" charset="-122"/>
            </a:endParaRPr>
          </a:p>
        </p:txBody>
      </p:sp>
      <p:sp>
        <p:nvSpPr>
          <p:cNvPr id="12" name="椭圆 11"/>
          <p:cNvSpPr/>
          <p:nvPr userDrawn="1"/>
        </p:nvSpPr>
        <p:spPr>
          <a:xfrm>
            <a:off x="2793115" y="259181"/>
            <a:ext cx="84698" cy="84698"/>
          </a:xfrm>
          <a:prstGeom prst="ellipse">
            <a:avLst/>
          </a:prstGeom>
          <a:solidFill>
            <a:schemeClr val="bg1"/>
          </a:solidFill>
          <a:ln w="12700" algn="ctr">
            <a:solidFill>
              <a:srgbClr val="00B050"/>
            </a:solidFill>
            <a:round/>
            <a:headEnd/>
            <a:tailEnd/>
          </a:ln>
        </p:spPr>
        <p:txBody>
          <a:bodyPr/>
          <a:lstStyle/>
          <a:p>
            <a:pPr lvl="0"/>
            <a:endParaRPr lang="zh-CN" altLang="en-US">
              <a:solidFill>
                <a:schemeClr val="tx1"/>
              </a:solidFill>
              <a:latin typeface="Arial" charset="0"/>
              <a:ea typeface="宋体" charset="-122"/>
            </a:endParaRPr>
          </a:p>
        </p:txBody>
      </p:sp>
      <p:sp>
        <p:nvSpPr>
          <p:cNvPr id="13" name="Line 3"/>
          <p:cNvSpPr>
            <a:spLocks noChangeShapeType="1"/>
          </p:cNvSpPr>
          <p:nvPr userDrawn="1"/>
        </p:nvSpPr>
        <p:spPr bwMode="auto">
          <a:xfrm>
            <a:off x="5713428" y="301530"/>
            <a:ext cx="3430572" cy="0"/>
          </a:xfrm>
          <a:prstGeom prst="line">
            <a:avLst/>
          </a:prstGeom>
          <a:noFill/>
          <a:ln w="12700" algn="ctr">
            <a:solidFill>
              <a:srgbClr val="00CC00"/>
            </a:solidFill>
            <a:round/>
            <a:headEnd/>
            <a:tailEnd/>
          </a:ln>
          <a:extLst>
            <a:ext uri="{909E8E84-426E-40DD-AFC4-6F175D3DCCD1}">
              <a14:hiddenFill xmlns:a14="http://schemas.microsoft.com/office/drawing/2010/main">
                <a:noFill/>
              </a14:hiddenFill>
            </a:ext>
          </a:extLst>
        </p:spPr>
        <p:txBody>
          <a:bodyPr/>
          <a:lstStyle/>
          <a:p>
            <a:pPr lvl="0"/>
            <a:endParaRPr lang="zh-CN" altLang="en-US"/>
          </a:p>
        </p:txBody>
      </p:sp>
      <p:sp>
        <p:nvSpPr>
          <p:cNvPr id="14" name="椭圆 13"/>
          <p:cNvSpPr/>
          <p:nvPr userDrawn="1"/>
        </p:nvSpPr>
        <p:spPr>
          <a:xfrm>
            <a:off x="5710547" y="259181"/>
            <a:ext cx="84698" cy="84698"/>
          </a:xfrm>
          <a:prstGeom prst="ellipse">
            <a:avLst/>
          </a:prstGeom>
          <a:solidFill>
            <a:schemeClr val="bg1"/>
          </a:solidFill>
          <a:ln w="12700" algn="ctr">
            <a:solidFill>
              <a:srgbClr val="00B050"/>
            </a:solidFill>
            <a:round/>
            <a:headEnd/>
            <a:tailEnd/>
          </a:ln>
        </p:spPr>
        <p:txBody>
          <a:bodyPr/>
          <a:lstStyle/>
          <a:p>
            <a:pPr lvl="0"/>
            <a:endParaRPr lang="zh-CN" altLang="en-US">
              <a:solidFill>
                <a:schemeClr val="tx1"/>
              </a:solidFill>
              <a:latin typeface="Arial" charset="0"/>
              <a:ea typeface="宋体" charset="-122"/>
            </a:endParaRPr>
          </a:p>
        </p:txBody>
      </p:sp>
      <p:pic>
        <p:nvPicPr>
          <p:cNvPr id="16" name="图片 15"/>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41223" y="4662544"/>
            <a:ext cx="1125345" cy="267703"/>
          </a:xfrm>
          <a:prstGeom prst="rect">
            <a:avLst/>
          </a:prstGeom>
        </p:spPr>
      </p:pic>
      <p:sp>
        <p:nvSpPr>
          <p:cNvPr id="17" name="Line 3"/>
          <p:cNvSpPr>
            <a:spLocks noChangeShapeType="1"/>
          </p:cNvSpPr>
          <p:nvPr userDrawn="1"/>
        </p:nvSpPr>
        <p:spPr bwMode="auto">
          <a:xfrm>
            <a:off x="1266568" y="4803998"/>
            <a:ext cx="6942395" cy="0"/>
          </a:xfrm>
          <a:prstGeom prst="line">
            <a:avLst/>
          </a:prstGeom>
          <a:noFill/>
          <a:ln w="19050" algn="ctr">
            <a:solidFill>
              <a:srgbClr val="85D1F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Rectangle 9"/>
          <p:cNvSpPr>
            <a:spLocks noChangeArrowheads="1"/>
          </p:cNvSpPr>
          <p:nvPr userDrawn="1"/>
        </p:nvSpPr>
        <p:spPr bwMode="auto">
          <a:xfrm>
            <a:off x="8208962" y="4394656"/>
            <a:ext cx="609917" cy="609917"/>
          </a:xfrm>
          <a:prstGeom prst="rect">
            <a:avLst/>
          </a:prstGeom>
          <a:solidFill>
            <a:schemeClr val="bg1"/>
          </a:solidFill>
          <a:ln w="25400" algn="ctr">
            <a:solidFill>
              <a:srgbClr val="85D1F7"/>
            </a:solidFill>
            <a:miter lim="800000"/>
            <a:headEnd/>
            <a:tailEnd/>
          </a:ln>
        </p:spPr>
        <p:txBody>
          <a:bodyPr wrap="none" anchor="ctr"/>
          <a:lstStyle/>
          <a:p>
            <a:pPr algn="ctr" eaLnBrk="0" hangingPunct="0"/>
            <a:endParaRPr lang="fr-FR">
              <a:cs typeface="Arial" charset="0"/>
            </a:endParaRPr>
          </a:p>
        </p:txBody>
      </p:sp>
      <p:pic>
        <p:nvPicPr>
          <p:cNvPr id="19" name="图片 18"/>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8262049" y="4419021"/>
            <a:ext cx="503429" cy="559959"/>
          </a:xfrm>
          <a:prstGeom prst="rect">
            <a:avLst/>
          </a:prstGeom>
        </p:spPr>
      </p:pic>
      <p:pic>
        <p:nvPicPr>
          <p:cNvPr id="15" name="图片 14"/>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388612" y="149234"/>
            <a:ext cx="358346" cy="458684"/>
          </a:xfrm>
          <a:prstGeom prst="rect">
            <a:avLst/>
          </a:prstGeom>
        </p:spPr>
      </p:pic>
    </p:spTree>
    <p:extLst>
      <p:ext uri="{BB962C8B-B14F-4D97-AF65-F5344CB8AC3E}">
        <p14:creationId xmlns:p14="http://schemas.microsoft.com/office/powerpoint/2010/main" val="691602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7.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9.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9.wmf"/></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4.wmf"/></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5.wmf"/><Relationship Id="rId4" Type="http://schemas.openxmlformats.org/officeDocument/2006/relationships/oleObject" Target="../embeddings/oleObject2.bin"/></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6.wm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3.wm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9.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9.wmf"/><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矩形 6"/>
          <p:cNvSpPr/>
          <p:nvPr/>
        </p:nvSpPr>
        <p:spPr>
          <a:xfrm>
            <a:off x="4285818" y="2219222"/>
            <a:ext cx="3897221" cy="938719"/>
          </a:xfrm>
          <a:prstGeom prst="rect">
            <a:avLst/>
          </a:prstGeom>
        </p:spPr>
        <p:txBody>
          <a:bodyPr wrap="none">
            <a:spAutoFit/>
          </a:bodyPr>
          <a:lstStyle/>
          <a:p>
            <a:pPr algn="ctr" eaLnBrk="0" hangingPunct="0"/>
            <a:r>
              <a:rPr lang="zh-CN" altLang="en-US" sz="5500" b="1" dirty="0" smtClean="0">
                <a:solidFill>
                  <a:schemeClr val="bg1"/>
                </a:solidFill>
                <a:latin typeface="微软雅黑" pitchFamily="34" charset="-122"/>
                <a:ea typeface="微软雅黑" pitchFamily="34" charset="-122"/>
              </a:rPr>
              <a:t>数</a:t>
            </a:r>
            <a:r>
              <a:rPr lang="zh-CN" altLang="en-US" sz="1200" b="1" dirty="0" smtClean="0">
                <a:solidFill>
                  <a:schemeClr val="bg1"/>
                </a:solidFill>
                <a:latin typeface="微软雅黑" pitchFamily="34" charset="-122"/>
                <a:ea typeface="微软雅黑" pitchFamily="34" charset="-122"/>
              </a:rPr>
              <a:t> </a:t>
            </a:r>
            <a:r>
              <a:rPr lang="zh-CN" altLang="en-US" sz="5500" b="1" dirty="0" smtClean="0">
                <a:solidFill>
                  <a:schemeClr val="bg1"/>
                </a:solidFill>
                <a:latin typeface="微软雅黑" pitchFamily="34" charset="-122"/>
                <a:ea typeface="微软雅黑" pitchFamily="34" charset="-122"/>
              </a:rPr>
              <a:t>据</a:t>
            </a:r>
            <a:r>
              <a:rPr lang="zh-CN" altLang="en-US" sz="1200" b="1" dirty="0" smtClean="0">
                <a:solidFill>
                  <a:schemeClr val="bg1"/>
                </a:solidFill>
                <a:latin typeface="微软雅黑" pitchFamily="34" charset="-122"/>
                <a:ea typeface="微软雅黑" pitchFamily="34" charset="-122"/>
              </a:rPr>
              <a:t> </a:t>
            </a:r>
            <a:r>
              <a:rPr lang="zh-CN" altLang="en-US" sz="5500" b="1" dirty="0" smtClean="0">
                <a:solidFill>
                  <a:schemeClr val="bg1"/>
                </a:solidFill>
                <a:latin typeface="微软雅黑" pitchFamily="34" charset="-122"/>
                <a:ea typeface="微软雅黑" pitchFamily="34" charset="-122"/>
              </a:rPr>
              <a:t>链</a:t>
            </a:r>
            <a:r>
              <a:rPr lang="zh-CN" altLang="en-US" sz="1200" b="1" dirty="0" smtClean="0">
                <a:solidFill>
                  <a:schemeClr val="bg1"/>
                </a:solidFill>
                <a:latin typeface="微软雅黑" pitchFamily="34" charset="-122"/>
                <a:ea typeface="微软雅黑" pitchFamily="34" charset="-122"/>
              </a:rPr>
              <a:t> </a:t>
            </a:r>
            <a:r>
              <a:rPr lang="zh-CN" altLang="en-US" sz="5500" b="1" dirty="0" smtClean="0">
                <a:solidFill>
                  <a:schemeClr val="bg1"/>
                </a:solidFill>
                <a:latin typeface="微软雅黑" pitchFamily="34" charset="-122"/>
                <a:ea typeface="微软雅黑" pitchFamily="34" charset="-122"/>
              </a:rPr>
              <a:t>路</a:t>
            </a:r>
            <a:r>
              <a:rPr lang="zh-CN" altLang="en-US" sz="1200" b="1" dirty="0" smtClean="0">
                <a:solidFill>
                  <a:schemeClr val="bg1"/>
                </a:solidFill>
                <a:latin typeface="微软雅黑" pitchFamily="34" charset="-122"/>
                <a:ea typeface="微软雅黑" pitchFamily="34" charset="-122"/>
              </a:rPr>
              <a:t> </a:t>
            </a:r>
            <a:r>
              <a:rPr lang="zh-CN" altLang="en-US" sz="5500" b="1" dirty="0" smtClean="0">
                <a:solidFill>
                  <a:schemeClr val="bg1"/>
                </a:solidFill>
                <a:latin typeface="微软雅黑" pitchFamily="34" charset="-122"/>
                <a:ea typeface="微软雅黑" pitchFamily="34" charset="-122"/>
              </a:rPr>
              <a:t>层</a:t>
            </a:r>
            <a:endParaRPr lang="fr-FR" altLang="zh-CN" sz="5500" b="1" dirty="0">
              <a:solidFill>
                <a:schemeClr val="bg1"/>
              </a:solidFill>
              <a:latin typeface="微软雅黑" pitchFamily="34" charset="-122"/>
              <a:ea typeface="微软雅黑" pitchFamily="34" charset="-122"/>
            </a:endParaRPr>
          </a:p>
        </p:txBody>
      </p:sp>
      <p:sp>
        <p:nvSpPr>
          <p:cNvPr id="8" name="矩形 7"/>
          <p:cNvSpPr/>
          <p:nvPr/>
        </p:nvSpPr>
        <p:spPr>
          <a:xfrm>
            <a:off x="5565012" y="1736604"/>
            <a:ext cx="1338828" cy="523220"/>
          </a:xfrm>
          <a:prstGeom prst="rect">
            <a:avLst/>
          </a:prstGeom>
        </p:spPr>
        <p:txBody>
          <a:bodyPr wrap="none">
            <a:spAutoFit/>
          </a:bodyPr>
          <a:lstStyle/>
          <a:p>
            <a:pPr algn="ctr" eaLnBrk="0" hangingPunct="0"/>
            <a:r>
              <a:rPr lang="fr-FR" altLang="zh-CN" sz="2800" b="1" dirty="0" smtClean="0">
                <a:solidFill>
                  <a:schemeClr val="bg1"/>
                </a:solidFill>
                <a:latin typeface="微软雅黑" pitchFamily="34" charset="-122"/>
                <a:ea typeface="微软雅黑" pitchFamily="34" charset="-122"/>
              </a:rPr>
              <a:t>第 </a:t>
            </a:r>
            <a:r>
              <a:rPr lang="fr-FR" altLang="zh-CN" sz="2800" b="1" dirty="0">
                <a:solidFill>
                  <a:schemeClr val="bg1"/>
                </a:solidFill>
                <a:latin typeface="微软雅黑" pitchFamily="34" charset="-122"/>
                <a:ea typeface="微软雅黑" pitchFamily="34" charset="-122"/>
              </a:rPr>
              <a:t>3</a:t>
            </a:r>
            <a:r>
              <a:rPr lang="fr-FR" altLang="zh-CN" sz="2800" b="1" dirty="0" smtClean="0">
                <a:solidFill>
                  <a:schemeClr val="bg1"/>
                </a:solidFill>
                <a:latin typeface="微软雅黑" pitchFamily="34" charset="-122"/>
                <a:ea typeface="微软雅黑" pitchFamily="34" charset="-122"/>
              </a:rPr>
              <a:t> 章</a:t>
            </a:r>
            <a:endParaRPr lang="fr-FR" altLang="zh-CN" sz="2800" b="1" dirty="0">
              <a:solidFill>
                <a:schemeClr val="bg1"/>
              </a:solidFill>
              <a:latin typeface="微软雅黑" pitchFamily="34" charset="-122"/>
              <a:ea typeface="微软雅黑" pitchFamily="34" charset="-122"/>
            </a:endParaRPr>
          </a:p>
        </p:txBody>
      </p:sp>
      <p:sp>
        <p:nvSpPr>
          <p:cNvPr id="11" name="Rectangle 4"/>
          <p:cNvSpPr>
            <a:spLocks noChangeArrowheads="1"/>
          </p:cNvSpPr>
          <p:nvPr/>
        </p:nvSpPr>
        <p:spPr bwMode="auto">
          <a:xfrm>
            <a:off x="663253" y="2583673"/>
            <a:ext cx="1206500"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fr-FR" sz="1200" b="1" dirty="0">
                <a:solidFill>
                  <a:srgbClr val="00B0F0"/>
                </a:solidFill>
                <a:latin typeface="微软雅黑" pitchFamily="34" charset="-122"/>
                <a:ea typeface="微软雅黑" pitchFamily="34" charset="-122"/>
              </a:rPr>
              <a:t>谢希仁  编著</a:t>
            </a:r>
          </a:p>
        </p:txBody>
      </p:sp>
      <p:sp>
        <p:nvSpPr>
          <p:cNvPr id="12" name="Rectangle 6"/>
          <p:cNvSpPr>
            <a:spLocks noChangeArrowheads="1"/>
          </p:cNvSpPr>
          <p:nvPr/>
        </p:nvSpPr>
        <p:spPr bwMode="auto">
          <a:xfrm>
            <a:off x="10302" y="2239963"/>
            <a:ext cx="2512403" cy="338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eaLnBrk="0" hangingPunct="0">
              <a:spcBef>
                <a:spcPts val="1000"/>
              </a:spcBef>
            </a:pPr>
            <a:r>
              <a:rPr lang="fr-FR" sz="1600" b="1" dirty="0">
                <a:solidFill>
                  <a:srgbClr val="00B0F0"/>
                </a:solidFill>
                <a:latin typeface="微软雅黑" pitchFamily="34" charset="-122"/>
                <a:ea typeface="微软雅黑" pitchFamily="34" charset="-122"/>
              </a:rPr>
              <a:t>计算机网络（</a:t>
            </a:r>
            <a:r>
              <a:rPr lang="fr-FR" sz="1600" b="1" dirty="0" smtClean="0">
                <a:solidFill>
                  <a:srgbClr val="00B0F0"/>
                </a:solidFill>
                <a:latin typeface="微软雅黑" pitchFamily="34" charset="-122"/>
                <a:ea typeface="微软雅黑" pitchFamily="34" charset="-122"/>
              </a:rPr>
              <a:t>第 8 版</a:t>
            </a:r>
            <a:r>
              <a:rPr lang="fr-FR" sz="1600" b="1" dirty="0">
                <a:solidFill>
                  <a:srgbClr val="00B0F0"/>
                </a:solidFill>
                <a:latin typeface="微软雅黑" pitchFamily="34" charset="-122"/>
                <a:ea typeface="微软雅黑" pitchFamily="34" charset="-122"/>
              </a:rPr>
              <a:t>）</a:t>
            </a:r>
          </a:p>
        </p:txBody>
      </p:sp>
      <p:cxnSp>
        <p:nvCxnSpPr>
          <p:cNvPr id="13" name="直接连接符 12"/>
          <p:cNvCxnSpPr/>
          <p:nvPr/>
        </p:nvCxnSpPr>
        <p:spPr>
          <a:xfrm>
            <a:off x="0" y="2236788"/>
            <a:ext cx="2749685" cy="3175"/>
          </a:xfrm>
          <a:prstGeom prst="line">
            <a:avLst/>
          </a:prstGeom>
          <a:ln w="19050">
            <a:solidFill>
              <a:srgbClr val="6DAAE1"/>
            </a:solidFill>
          </a:ln>
        </p:spPr>
        <p:style>
          <a:lnRef idx="1">
            <a:schemeClr val="accent1"/>
          </a:lnRef>
          <a:fillRef idx="0">
            <a:schemeClr val="accent1"/>
          </a:fillRef>
          <a:effectRef idx="0">
            <a:schemeClr val="accent1"/>
          </a:effectRef>
          <a:fontRef idx="minor">
            <a:schemeClr val="tx1"/>
          </a:fontRef>
        </p:style>
      </p:cxnSp>
      <p:pic>
        <p:nvPicPr>
          <p:cNvPr id="14" name="图片 9"/>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222" y="2955148"/>
            <a:ext cx="1198563"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056010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9"/>
          <p:cNvSpPr>
            <a:spLocks noChangeArrowheads="1"/>
          </p:cNvSpPr>
          <p:nvPr/>
        </p:nvSpPr>
        <p:spPr bwMode="auto">
          <a:xfrm>
            <a:off x="2629135" y="1363059"/>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3" name="Rectangle 10"/>
          <p:cNvSpPr>
            <a:spLocks noChangeArrowheads="1"/>
          </p:cNvSpPr>
          <p:nvPr/>
        </p:nvSpPr>
        <p:spPr bwMode="auto">
          <a:xfrm>
            <a:off x="2629135" y="1969484"/>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5" name="Line 16"/>
          <p:cNvSpPr>
            <a:spLocks noChangeShapeType="1"/>
          </p:cNvSpPr>
          <p:nvPr/>
        </p:nvSpPr>
        <p:spPr bwMode="auto">
          <a:xfrm>
            <a:off x="3637198" y="1291621"/>
            <a:ext cx="0" cy="1800225"/>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Rectangle 8"/>
          <p:cNvSpPr>
            <a:spLocks noChangeArrowheads="1"/>
          </p:cNvSpPr>
          <p:nvPr/>
        </p:nvSpPr>
        <p:spPr bwMode="auto">
          <a:xfrm>
            <a:off x="2700573" y="1109059"/>
            <a:ext cx="5630627"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3.1.1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数据链路</a:t>
            </a:r>
            <a:r>
              <a:rPr lang="zh-CN" altLang="en-US" sz="2000" b="1" dirty="0">
                <a:solidFill>
                  <a:schemeClr val="bg1"/>
                </a:solidFill>
                <a:latin typeface="微软雅黑" pitchFamily="34" charset="-122"/>
                <a:ea typeface="微软雅黑" pitchFamily="34" charset="-122"/>
              </a:rPr>
              <a:t>和帧</a:t>
            </a:r>
          </a:p>
          <a:p>
            <a:pPr eaLnBrk="0" hangingPunct="0">
              <a:lnSpc>
                <a:spcPct val="200000"/>
              </a:lnSpc>
            </a:pPr>
            <a:r>
              <a:rPr lang="en-US" altLang="zh-CN" sz="2000" b="1" dirty="0">
                <a:solidFill>
                  <a:schemeClr val="bg1"/>
                </a:solidFill>
                <a:latin typeface="微软雅黑" pitchFamily="34" charset="-122"/>
                <a:ea typeface="微软雅黑" pitchFamily="34" charset="-122"/>
              </a:rPr>
              <a:t>3.1.2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三</a:t>
            </a:r>
            <a:r>
              <a:rPr lang="zh-CN" altLang="en-US" sz="2000" b="1" dirty="0">
                <a:solidFill>
                  <a:schemeClr val="bg1"/>
                </a:solidFill>
                <a:latin typeface="微软雅黑" pitchFamily="34" charset="-122"/>
                <a:ea typeface="微软雅黑" pitchFamily="34" charset="-122"/>
              </a:rPr>
              <a:t>个基本问题</a:t>
            </a:r>
          </a:p>
        </p:txBody>
      </p:sp>
      <p:sp>
        <p:nvSpPr>
          <p:cNvPr id="7" name="Rectangle 27"/>
          <p:cNvSpPr>
            <a:spLocks noChangeArrowheads="1"/>
          </p:cNvSpPr>
          <p:nvPr/>
        </p:nvSpPr>
        <p:spPr bwMode="auto">
          <a:xfrm>
            <a:off x="639730" y="1363059"/>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8" name="Rectangle 29"/>
          <p:cNvSpPr>
            <a:spLocks noChangeArrowheads="1"/>
          </p:cNvSpPr>
          <p:nvPr/>
        </p:nvSpPr>
        <p:spPr bwMode="auto">
          <a:xfrm>
            <a:off x="648619" y="1457991"/>
            <a:ext cx="1627651" cy="1323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itchFamily="34" charset="-122"/>
                <a:ea typeface="微软雅黑" pitchFamily="34" charset="-122"/>
              </a:rPr>
              <a:t>3.1</a:t>
            </a:r>
          </a:p>
          <a:p>
            <a:pPr eaLnBrk="0" hangingPunct="0"/>
            <a:r>
              <a:rPr lang="zh-CN" altLang="en-US" sz="2000" b="1" dirty="0">
                <a:solidFill>
                  <a:schemeClr val="bg1"/>
                </a:solidFill>
                <a:latin typeface="微软雅黑" pitchFamily="34" charset="-122"/>
                <a:ea typeface="微软雅黑" pitchFamily="34" charset="-122"/>
              </a:rPr>
              <a:t>使用点对点信道的数据链路层</a:t>
            </a:r>
            <a:endParaRPr lang="zh-CN" altLang="fr-FR"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23546104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5"/>
          <p:cNvSpPr>
            <a:spLocks noChangeArrowheads="1"/>
          </p:cNvSpPr>
          <p:nvPr/>
        </p:nvSpPr>
        <p:spPr bwMode="auto">
          <a:xfrm>
            <a:off x="502919" y="64756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Rectangle 6"/>
          <p:cNvSpPr>
            <a:spLocks noChangeArrowheads="1"/>
          </p:cNvSpPr>
          <p:nvPr/>
        </p:nvSpPr>
        <p:spPr bwMode="auto">
          <a:xfrm>
            <a:off x="3320579" y="624470"/>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网桥与以太网交换机</a:t>
            </a:r>
            <a:endParaRPr lang="fr-FR" altLang="zh-CN" sz="2000" b="1" dirty="0">
              <a:solidFill>
                <a:schemeClr val="bg1"/>
              </a:solidFill>
              <a:latin typeface="微软雅黑" pitchFamily="34" charset="-122"/>
              <a:ea typeface="微软雅黑" pitchFamily="34" charset="-122"/>
            </a:endParaRPr>
          </a:p>
        </p:txBody>
      </p:sp>
      <p:graphicFrame>
        <p:nvGraphicFramePr>
          <p:cNvPr id="2" name="图示 1"/>
          <p:cNvGraphicFramePr/>
          <p:nvPr>
            <p:extLst>
              <p:ext uri="{D42A27DB-BD31-4B8C-83A1-F6EECF244321}">
                <p14:modId xmlns:p14="http://schemas.microsoft.com/office/powerpoint/2010/main" val="1070580474"/>
              </p:ext>
            </p:extLst>
          </p:nvPr>
        </p:nvGraphicFramePr>
        <p:xfrm>
          <a:off x="184726" y="1136073"/>
          <a:ext cx="8201891" cy="31588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991151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19" y="1007648"/>
            <a:ext cx="8129015" cy="3323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实质上是</a:t>
            </a:r>
            <a:r>
              <a:rPr lang="zh-CN" altLang="en-US" sz="2000" b="1" dirty="0">
                <a:latin typeface="微软雅黑" pitchFamily="34" charset="-122"/>
                <a:ea typeface="微软雅黑" pitchFamily="34" charset="-122"/>
              </a:rPr>
              <a:t>一个</a:t>
            </a:r>
            <a:r>
              <a:rPr lang="zh-CN" altLang="en-US" sz="2000" b="1" dirty="0">
                <a:solidFill>
                  <a:srgbClr val="0000FF"/>
                </a:solidFill>
                <a:latin typeface="微软雅黑" pitchFamily="34" charset="-122"/>
                <a:ea typeface="微软雅黑" pitchFamily="34" charset="-122"/>
              </a:rPr>
              <a:t>多</a:t>
            </a:r>
            <a:r>
              <a:rPr lang="zh-CN" altLang="en-US" sz="2000" b="1" dirty="0" smtClean="0">
                <a:solidFill>
                  <a:srgbClr val="0000FF"/>
                </a:solidFill>
                <a:latin typeface="微软雅黑" pitchFamily="34" charset="-122"/>
                <a:ea typeface="微软雅黑" pitchFamily="34" charset="-122"/>
              </a:rPr>
              <a:t>接口网桥</a:t>
            </a:r>
            <a:r>
              <a:rPr lang="zh-CN" altLang="en-US" sz="2000" b="1" dirty="0">
                <a:latin typeface="微软雅黑" pitchFamily="34" charset="-122"/>
                <a:ea typeface="微软雅黑" pitchFamily="34" charset="-122"/>
              </a:rPr>
              <a:t>。</a:t>
            </a:r>
          </a:p>
          <a:p>
            <a:pPr marL="598488" lvl="1" indent="-342900">
              <a:lnSpc>
                <a:spcPts val="3000"/>
              </a:lnSpc>
              <a:buClr>
                <a:srgbClr val="7030A0"/>
              </a:buClr>
              <a:buSzPct val="75000"/>
              <a:buFont typeface="Wingdings" pitchFamily="2" charset="2"/>
              <a:buChar char="u"/>
            </a:pPr>
            <a:r>
              <a:rPr lang="zh-CN" altLang="en-US" b="1" dirty="0" smtClean="0">
                <a:latin typeface="微软雅黑" pitchFamily="34" charset="-122"/>
                <a:ea typeface="微软雅黑" pitchFamily="34" charset="-122"/>
              </a:rPr>
              <a:t>通常有</a:t>
            </a:r>
            <a:r>
              <a:rPr lang="zh-CN" altLang="en-US" b="1" dirty="0">
                <a:latin typeface="微软雅黑" pitchFamily="34" charset="-122"/>
                <a:ea typeface="微软雅黑" pitchFamily="34" charset="-122"/>
              </a:rPr>
              <a:t>十几个或更多的接口。</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每个接口都直接与一个单台主机或另一个以太网交换机相连，并且一般都工作在</a:t>
            </a:r>
            <a:r>
              <a:rPr lang="zh-CN" altLang="en-US" sz="2000" b="1" dirty="0">
                <a:solidFill>
                  <a:srgbClr val="0000FF"/>
                </a:solidFill>
                <a:latin typeface="微软雅黑" pitchFamily="34" charset="-122"/>
                <a:ea typeface="微软雅黑" pitchFamily="34" charset="-122"/>
              </a:rPr>
              <a:t>全双工</a:t>
            </a:r>
            <a:r>
              <a:rPr lang="zh-CN" altLang="en-US" sz="2000" b="1" dirty="0">
                <a:latin typeface="微软雅黑" pitchFamily="34" charset="-122"/>
                <a:ea typeface="微软雅黑" pitchFamily="34" charset="-122"/>
              </a:rPr>
              <a:t>方式。</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以太网交换机具有</a:t>
            </a:r>
            <a:r>
              <a:rPr lang="zh-CN" altLang="en-US" sz="2000" b="1" dirty="0">
                <a:solidFill>
                  <a:srgbClr val="0000FF"/>
                </a:solidFill>
                <a:latin typeface="微软雅黑" pitchFamily="34" charset="-122"/>
                <a:ea typeface="微软雅黑" pitchFamily="34" charset="-122"/>
              </a:rPr>
              <a:t>并行性</a:t>
            </a:r>
            <a:r>
              <a:rPr lang="zh-CN" altLang="en-US" sz="2000" b="1" dirty="0">
                <a:latin typeface="微软雅黑" pitchFamily="34" charset="-122"/>
                <a:ea typeface="微软雅黑" pitchFamily="34" charset="-122"/>
              </a:rPr>
              <a:t>。</a:t>
            </a:r>
          </a:p>
          <a:p>
            <a:pPr marL="598488" lvl="1" indent="-342900">
              <a:lnSpc>
                <a:spcPts val="3000"/>
              </a:lnSpc>
              <a:buClr>
                <a:srgbClr val="7030A0"/>
              </a:buClr>
              <a:buSzPct val="75000"/>
              <a:buFont typeface="Wingdings" pitchFamily="2" charset="2"/>
              <a:buChar char="u"/>
            </a:pPr>
            <a:r>
              <a:rPr lang="zh-CN" altLang="en-US" b="1" dirty="0">
                <a:latin typeface="微软雅黑" pitchFamily="34" charset="-122"/>
                <a:ea typeface="微软雅黑" pitchFamily="34" charset="-122"/>
              </a:rPr>
              <a:t>能同时连通多对接口，使多对主机能同时通信</a:t>
            </a:r>
            <a:r>
              <a:rPr lang="zh-CN" altLang="en-US" b="1" dirty="0" smtClean="0">
                <a:latin typeface="微软雅黑" pitchFamily="34" charset="-122"/>
                <a:ea typeface="微软雅黑" pitchFamily="34" charset="-122"/>
              </a:rPr>
              <a:t>。</a:t>
            </a:r>
            <a:endParaRPr lang="en-US" altLang="zh-CN" b="1" dirty="0" smtClean="0">
              <a:latin typeface="微软雅黑" pitchFamily="34" charset="-122"/>
              <a:ea typeface="微软雅黑" pitchFamily="34" charset="-122"/>
            </a:endParaRPr>
          </a:p>
          <a:p>
            <a:pPr marL="598488" lvl="1" indent="-342900">
              <a:lnSpc>
                <a:spcPts val="3000"/>
              </a:lnSpc>
              <a:buClr>
                <a:srgbClr val="7030A0"/>
              </a:buClr>
              <a:buSzPct val="75000"/>
              <a:buFont typeface="Wingdings" pitchFamily="2" charset="2"/>
              <a:buChar char="u"/>
            </a:pPr>
            <a:r>
              <a:rPr lang="zh-CN" altLang="en-US" b="1" dirty="0">
                <a:latin typeface="微软雅黑" pitchFamily="34" charset="-122"/>
                <a:ea typeface="微软雅黑" pitchFamily="34" charset="-122"/>
              </a:rPr>
              <a:t>相互通信的主机</a:t>
            </a:r>
            <a:r>
              <a:rPr lang="zh-CN" altLang="en-US" b="1" dirty="0" smtClean="0">
                <a:latin typeface="微软雅黑" pitchFamily="34" charset="-122"/>
                <a:ea typeface="微软雅黑" pitchFamily="34" charset="-122"/>
              </a:rPr>
              <a:t>都独占</a:t>
            </a:r>
            <a:r>
              <a:rPr lang="zh-CN" altLang="en-US" b="1" dirty="0">
                <a:latin typeface="微软雅黑" pitchFamily="34" charset="-122"/>
                <a:ea typeface="微软雅黑" pitchFamily="34" charset="-122"/>
              </a:rPr>
              <a:t>传输媒体，无碰撞地传输数据</a:t>
            </a:r>
            <a:r>
              <a:rPr lang="zh-CN" altLang="en-US" b="1" dirty="0" smtClean="0">
                <a:latin typeface="微软雅黑" pitchFamily="34" charset="-122"/>
                <a:ea typeface="微软雅黑" pitchFamily="34" charset="-122"/>
              </a:rPr>
              <a:t>。</a:t>
            </a:r>
            <a:endParaRPr lang="en-US" altLang="zh-CN" b="1" dirty="0" smtClean="0">
              <a:latin typeface="微软雅黑" pitchFamily="34" charset="-122"/>
              <a:ea typeface="微软雅黑" pitchFamily="34" charset="-122"/>
            </a:endParaRPr>
          </a:p>
          <a:p>
            <a:pPr marL="598488" lvl="1" indent="-342900">
              <a:lnSpc>
                <a:spcPts val="3000"/>
              </a:lnSpc>
              <a:buClr>
                <a:srgbClr val="7030A0"/>
              </a:buClr>
              <a:buSzPct val="75000"/>
              <a:buFont typeface="Wingdings" pitchFamily="2" charset="2"/>
              <a:buChar char="u"/>
            </a:pPr>
            <a:r>
              <a:rPr lang="zh-CN" altLang="en-US" b="1" dirty="0">
                <a:latin typeface="微软雅黑" pitchFamily="34" charset="-122"/>
                <a:ea typeface="微软雅黑" pitchFamily="34" charset="-122"/>
              </a:rPr>
              <a:t>每一个端口和连接到端口的主机构成了一个碰撞</a:t>
            </a:r>
            <a:r>
              <a:rPr lang="zh-CN" altLang="en-US" b="1" dirty="0" smtClean="0">
                <a:latin typeface="微软雅黑" pitchFamily="34" charset="-122"/>
                <a:ea typeface="微软雅黑" pitchFamily="34" charset="-122"/>
              </a:rPr>
              <a:t>域</a:t>
            </a:r>
            <a:r>
              <a:rPr lang="zh-CN" altLang="en-US" b="1" dirty="0">
                <a:latin typeface="微软雅黑" pitchFamily="34" charset="-122"/>
                <a:ea typeface="微软雅黑" pitchFamily="34" charset="-122"/>
              </a:rPr>
              <a:t>。</a:t>
            </a:r>
          </a:p>
        </p:txBody>
      </p:sp>
      <p:sp>
        <p:nvSpPr>
          <p:cNvPr id="8" name="AutoShape 5"/>
          <p:cNvSpPr>
            <a:spLocks noChangeArrowheads="1"/>
          </p:cNvSpPr>
          <p:nvPr/>
        </p:nvSpPr>
        <p:spPr bwMode="auto">
          <a:xfrm>
            <a:off x="502919" y="649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65889" y="625934"/>
            <a:ext cx="28023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以太网交换机的特点</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8300893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20" y="1127323"/>
            <a:ext cx="8129015" cy="2540439"/>
          </a:xfrm>
          <a:prstGeom prst="roundRect">
            <a:avLst>
              <a:gd name="adj" fmla="val 12392"/>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AutoShape 5"/>
          <p:cNvSpPr>
            <a:spLocks noChangeArrowheads="1"/>
          </p:cNvSpPr>
          <p:nvPr/>
        </p:nvSpPr>
        <p:spPr bwMode="auto">
          <a:xfrm>
            <a:off x="502919" y="649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65889" y="625934"/>
            <a:ext cx="28023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以太网交换机的特点</a:t>
            </a:r>
            <a:endParaRPr lang="fr-FR" altLang="zh-CN" sz="2000" b="1" dirty="0">
              <a:solidFill>
                <a:schemeClr val="bg1"/>
              </a:solidFill>
              <a:latin typeface="微软雅黑" pitchFamily="34" charset="-122"/>
              <a:ea typeface="微软雅黑" pitchFamily="34" charset="-122"/>
            </a:endParaRPr>
          </a:p>
        </p:txBody>
      </p:sp>
      <p:sp>
        <p:nvSpPr>
          <p:cNvPr id="6" name="Text Box 49"/>
          <p:cNvSpPr txBox="1">
            <a:spLocks noChangeArrowheads="1"/>
          </p:cNvSpPr>
          <p:nvPr/>
        </p:nvSpPr>
        <p:spPr bwMode="auto">
          <a:xfrm>
            <a:off x="3697878" y="1168841"/>
            <a:ext cx="155480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latin typeface="微软雅黑" pitchFamily="34" charset="-122"/>
                <a:ea typeface="微软雅黑" pitchFamily="34" charset="-122"/>
              </a:rPr>
              <a:t>以太网交换机</a:t>
            </a:r>
            <a:endParaRPr kumimoji="1" lang="zh-CN" altLang="en-US" sz="1200" b="1" dirty="0">
              <a:latin typeface="微软雅黑" pitchFamily="34" charset="-122"/>
              <a:ea typeface="微软雅黑" pitchFamily="34" charset="-122"/>
            </a:endParaRPr>
          </a:p>
        </p:txBody>
      </p:sp>
      <p:sp>
        <p:nvSpPr>
          <p:cNvPr id="10" name="泪滴形 9"/>
          <p:cNvSpPr/>
          <p:nvPr/>
        </p:nvSpPr>
        <p:spPr>
          <a:xfrm rot="476968">
            <a:off x="1677666" y="1769625"/>
            <a:ext cx="1942249" cy="1303283"/>
          </a:xfrm>
          <a:prstGeom prst="teardrop">
            <a:avLst>
              <a:gd name="adj" fmla="val 163728"/>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泪滴形 10"/>
          <p:cNvSpPr/>
          <p:nvPr/>
        </p:nvSpPr>
        <p:spPr>
          <a:xfrm rot="21033367" flipH="1">
            <a:off x="5319737" y="1694299"/>
            <a:ext cx="2096174" cy="1350439"/>
          </a:xfrm>
          <a:prstGeom prst="teardrop">
            <a:avLst>
              <a:gd name="adj" fmla="val 151929"/>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4684572" y="1626846"/>
            <a:ext cx="2081250" cy="1191418"/>
            <a:chOff x="4668477" y="2337063"/>
            <a:chExt cx="2081250" cy="1191418"/>
          </a:xfrm>
        </p:grpSpPr>
        <p:sp>
          <p:nvSpPr>
            <p:cNvPr id="13" name="Line 44"/>
            <p:cNvSpPr>
              <a:spLocks noChangeShapeType="1"/>
            </p:cNvSpPr>
            <p:nvPr/>
          </p:nvSpPr>
          <p:spPr bwMode="auto">
            <a:xfrm>
              <a:off x="4668477" y="2337063"/>
              <a:ext cx="1375569" cy="70629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4" name="Line 69"/>
            <p:cNvSpPr>
              <a:spLocks noChangeShapeType="1"/>
            </p:cNvSpPr>
            <p:nvPr/>
          </p:nvSpPr>
          <p:spPr bwMode="auto">
            <a:xfrm flipH="1">
              <a:off x="5712245" y="3044330"/>
              <a:ext cx="305115"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5" name="Line 71"/>
            <p:cNvSpPr>
              <a:spLocks noChangeShapeType="1"/>
            </p:cNvSpPr>
            <p:nvPr/>
          </p:nvSpPr>
          <p:spPr bwMode="auto">
            <a:xfrm>
              <a:off x="6189215" y="3098000"/>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6" name="Line 72"/>
            <p:cNvSpPr>
              <a:spLocks noChangeShapeType="1"/>
            </p:cNvSpPr>
            <p:nvPr/>
          </p:nvSpPr>
          <p:spPr bwMode="auto">
            <a:xfrm>
              <a:off x="6274415" y="3088723"/>
              <a:ext cx="300746"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7" name="Line 73"/>
            <p:cNvSpPr>
              <a:spLocks noChangeShapeType="1"/>
            </p:cNvSpPr>
            <p:nvPr/>
          </p:nvSpPr>
          <p:spPr bwMode="auto">
            <a:xfrm flipH="1">
              <a:off x="5996243" y="3048967"/>
              <a:ext cx="82286"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18" name="Picture 7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5903761" y="2905847"/>
              <a:ext cx="527945"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25381"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03534"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91566"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9598" y="3258352"/>
              <a:ext cx="270129" cy="270129"/>
            </a:xfrm>
            <a:prstGeom prst="rect">
              <a:avLst/>
            </a:prstGeom>
            <a:noFill/>
            <a:extLst>
              <a:ext uri="{909E8E84-426E-40DD-AFC4-6F175D3DCCD1}">
                <a14:hiddenFill xmlns:a14="http://schemas.microsoft.com/office/drawing/2010/main">
                  <a:solidFill>
                    <a:srgbClr val="FFFFFF"/>
                  </a:solidFill>
                </a14:hiddenFill>
              </a:ext>
            </a:extLst>
          </p:spPr>
        </p:pic>
        <p:sp>
          <p:nvSpPr>
            <p:cNvPr id="23" name="Text Box 49"/>
            <p:cNvSpPr txBox="1">
              <a:spLocks noChangeArrowheads="1"/>
            </p:cNvSpPr>
            <p:nvPr/>
          </p:nvSpPr>
          <p:spPr bwMode="auto">
            <a:xfrm>
              <a:off x="5842960" y="2700338"/>
              <a:ext cx="71915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000" b="1" dirty="0" smtClean="0">
                  <a:latin typeface="微软雅黑" pitchFamily="34" charset="-122"/>
                  <a:ea typeface="微软雅黑" pitchFamily="34" charset="-122"/>
                </a:rPr>
                <a:t>集线器</a:t>
              </a:r>
              <a:endParaRPr kumimoji="1" lang="zh-CN" altLang="en-US" sz="1000" b="1" dirty="0">
                <a:latin typeface="微软雅黑" pitchFamily="34" charset="-122"/>
                <a:ea typeface="微软雅黑" pitchFamily="34" charset="-122"/>
              </a:endParaRPr>
            </a:p>
          </p:txBody>
        </p:sp>
      </p:grpSp>
      <p:sp>
        <p:nvSpPr>
          <p:cNvPr id="24" name="泪滴形 23"/>
          <p:cNvSpPr/>
          <p:nvPr/>
        </p:nvSpPr>
        <p:spPr>
          <a:xfrm rot="18339832">
            <a:off x="3760326" y="2100046"/>
            <a:ext cx="1552286" cy="1284668"/>
          </a:xfrm>
          <a:prstGeom prst="teardrop">
            <a:avLst>
              <a:gd name="adj" fmla="val 117943"/>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2352822" y="1658376"/>
            <a:ext cx="1851608" cy="1159888"/>
            <a:chOff x="2336727" y="2368593"/>
            <a:chExt cx="1851608" cy="1159888"/>
          </a:xfrm>
        </p:grpSpPr>
        <p:grpSp>
          <p:nvGrpSpPr>
            <p:cNvPr id="26" name="组合 25"/>
            <p:cNvGrpSpPr/>
            <p:nvPr/>
          </p:nvGrpSpPr>
          <p:grpSpPr>
            <a:xfrm>
              <a:off x="2336727" y="2368593"/>
              <a:ext cx="1851608" cy="1159888"/>
              <a:chOff x="2336727" y="2368593"/>
              <a:chExt cx="1851608" cy="1159888"/>
            </a:xfrm>
          </p:grpSpPr>
          <p:sp>
            <p:nvSpPr>
              <p:cNvPr id="28" name="Line 43"/>
              <p:cNvSpPr>
                <a:spLocks noChangeShapeType="1"/>
              </p:cNvSpPr>
              <p:nvPr/>
            </p:nvSpPr>
            <p:spPr bwMode="auto">
              <a:xfrm flipH="1">
                <a:off x="3030003" y="2368593"/>
                <a:ext cx="1158332" cy="64109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29" name="Line 51"/>
              <p:cNvSpPr>
                <a:spLocks noChangeShapeType="1"/>
              </p:cNvSpPr>
              <p:nvPr/>
            </p:nvSpPr>
            <p:spPr bwMode="auto">
              <a:xfrm flipH="1">
                <a:off x="2452519" y="3044330"/>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0" name="Line 53"/>
              <p:cNvSpPr>
                <a:spLocks noChangeShapeType="1"/>
              </p:cNvSpPr>
              <p:nvPr/>
            </p:nvSpPr>
            <p:spPr bwMode="auto">
              <a:xfrm>
                <a:off x="2929490" y="3098000"/>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1" name="Line 54"/>
              <p:cNvSpPr>
                <a:spLocks noChangeShapeType="1"/>
              </p:cNvSpPr>
              <p:nvPr/>
            </p:nvSpPr>
            <p:spPr bwMode="auto">
              <a:xfrm>
                <a:off x="3014689" y="3088723"/>
                <a:ext cx="300747"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2" name="Line 55"/>
              <p:cNvSpPr>
                <a:spLocks noChangeShapeType="1"/>
              </p:cNvSpPr>
              <p:nvPr/>
            </p:nvSpPr>
            <p:spPr bwMode="auto">
              <a:xfrm flipH="1">
                <a:off x="2736517" y="3048967"/>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33" name="Picture 5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2644036" y="2905847"/>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6727"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14880"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02912"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0944" y="3258352"/>
                <a:ext cx="270129" cy="270129"/>
              </a:xfrm>
              <a:prstGeom prst="rect">
                <a:avLst/>
              </a:prstGeom>
              <a:noFill/>
              <a:extLst>
                <a:ext uri="{909E8E84-426E-40DD-AFC4-6F175D3DCCD1}">
                  <a14:hiddenFill xmlns:a14="http://schemas.microsoft.com/office/drawing/2010/main">
                    <a:solidFill>
                      <a:srgbClr val="FFFFFF"/>
                    </a:solidFill>
                  </a14:hiddenFill>
                </a:ext>
              </a:extLst>
            </p:spPr>
          </p:pic>
        </p:grpSp>
        <p:sp>
          <p:nvSpPr>
            <p:cNvPr id="27" name="Text Box 49"/>
            <p:cNvSpPr txBox="1">
              <a:spLocks noChangeArrowheads="1"/>
            </p:cNvSpPr>
            <p:nvPr/>
          </p:nvSpPr>
          <p:spPr bwMode="auto">
            <a:xfrm>
              <a:off x="2498460" y="2699895"/>
              <a:ext cx="71915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000" b="1" dirty="0" smtClean="0">
                  <a:latin typeface="微软雅黑" pitchFamily="34" charset="-122"/>
                  <a:ea typeface="微软雅黑" pitchFamily="34" charset="-122"/>
                </a:rPr>
                <a:t>集线器</a:t>
              </a:r>
              <a:endParaRPr kumimoji="1" lang="zh-CN" altLang="en-US" sz="1000" b="1" dirty="0">
                <a:latin typeface="微软雅黑" pitchFamily="34" charset="-122"/>
                <a:ea typeface="微软雅黑" pitchFamily="34" charset="-122"/>
              </a:endParaRPr>
            </a:p>
          </p:txBody>
        </p:sp>
      </p:grpSp>
      <p:grpSp>
        <p:nvGrpSpPr>
          <p:cNvPr id="38" name="组合 37"/>
          <p:cNvGrpSpPr/>
          <p:nvPr/>
        </p:nvGrpSpPr>
        <p:grpSpPr>
          <a:xfrm>
            <a:off x="3995796" y="1637355"/>
            <a:ext cx="1156664" cy="1307029"/>
            <a:chOff x="3979701" y="2347572"/>
            <a:chExt cx="1156664" cy="1307029"/>
          </a:xfrm>
        </p:grpSpPr>
        <p:grpSp>
          <p:nvGrpSpPr>
            <p:cNvPr id="39" name="组合 38"/>
            <p:cNvGrpSpPr/>
            <p:nvPr/>
          </p:nvGrpSpPr>
          <p:grpSpPr>
            <a:xfrm>
              <a:off x="3979701" y="2347572"/>
              <a:ext cx="1124346" cy="1307029"/>
              <a:chOff x="3979701" y="2347572"/>
              <a:chExt cx="1124346" cy="1307029"/>
            </a:xfrm>
          </p:grpSpPr>
          <p:sp>
            <p:nvSpPr>
              <p:cNvPr id="41" name="Line 45"/>
              <p:cNvSpPr>
                <a:spLocks noChangeShapeType="1"/>
              </p:cNvSpPr>
              <p:nvPr/>
            </p:nvSpPr>
            <p:spPr bwMode="auto">
              <a:xfrm>
                <a:off x="4436440" y="2347572"/>
                <a:ext cx="109446" cy="7504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2" name="Line 60"/>
              <p:cNvSpPr>
                <a:spLocks noChangeShapeType="1"/>
              </p:cNvSpPr>
              <p:nvPr/>
            </p:nvSpPr>
            <p:spPr bwMode="auto">
              <a:xfrm flipH="1">
                <a:off x="4070155" y="3170450"/>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3" name="Line 62"/>
              <p:cNvSpPr>
                <a:spLocks noChangeShapeType="1"/>
              </p:cNvSpPr>
              <p:nvPr/>
            </p:nvSpPr>
            <p:spPr bwMode="auto">
              <a:xfrm>
                <a:off x="4547125" y="3224120"/>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4" name="Line 63"/>
              <p:cNvSpPr>
                <a:spLocks noChangeShapeType="1"/>
              </p:cNvSpPr>
              <p:nvPr/>
            </p:nvSpPr>
            <p:spPr bwMode="auto">
              <a:xfrm>
                <a:off x="4632325" y="3214843"/>
                <a:ext cx="300018"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5" name="Line 64"/>
              <p:cNvSpPr>
                <a:spLocks noChangeShapeType="1"/>
              </p:cNvSpPr>
              <p:nvPr/>
            </p:nvSpPr>
            <p:spPr bwMode="auto">
              <a:xfrm flipH="1">
                <a:off x="4354153" y="3175087"/>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46" name="Picture 6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4261672" y="3031967"/>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79701" y="338447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57854" y="338447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45886" y="338447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33918" y="3384472"/>
                <a:ext cx="270129" cy="270129"/>
              </a:xfrm>
              <a:prstGeom prst="rect">
                <a:avLst/>
              </a:prstGeom>
              <a:noFill/>
              <a:extLst>
                <a:ext uri="{909E8E84-426E-40DD-AFC4-6F175D3DCCD1}">
                  <a14:hiddenFill xmlns:a14="http://schemas.microsoft.com/office/drawing/2010/main">
                    <a:solidFill>
                      <a:srgbClr val="FFFFFF"/>
                    </a:solidFill>
                  </a14:hiddenFill>
                </a:ext>
              </a:extLst>
            </p:spPr>
          </p:pic>
        </p:grpSp>
        <p:sp>
          <p:nvSpPr>
            <p:cNvPr id="40" name="Text Box 49"/>
            <p:cNvSpPr txBox="1">
              <a:spLocks noChangeArrowheads="1"/>
            </p:cNvSpPr>
            <p:nvPr/>
          </p:nvSpPr>
          <p:spPr bwMode="auto">
            <a:xfrm>
              <a:off x="4417213" y="2818465"/>
              <a:ext cx="71915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000" b="1" dirty="0" smtClean="0">
                  <a:latin typeface="微软雅黑" pitchFamily="34" charset="-122"/>
                  <a:ea typeface="微软雅黑" pitchFamily="34" charset="-122"/>
                </a:rPr>
                <a:t>集线器</a:t>
              </a:r>
              <a:endParaRPr kumimoji="1" lang="zh-CN" altLang="en-US" sz="1000" b="1" dirty="0">
                <a:latin typeface="微软雅黑" pitchFamily="34" charset="-122"/>
                <a:ea typeface="微软雅黑" pitchFamily="34" charset="-122"/>
              </a:endParaRPr>
            </a:p>
          </p:txBody>
        </p:sp>
      </p:grpSp>
      <p:sp>
        <p:nvSpPr>
          <p:cNvPr id="51" name="Text Box 50"/>
          <p:cNvSpPr txBox="1">
            <a:spLocks noChangeArrowheads="1"/>
          </p:cNvSpPr>
          <p:nvPr/>
        </p:nvSpPr>
        <p:spPr bwMode="auto">
          <a:xfrm>
            <a:off x="6713808" y="2026336"/>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smtClean="0">
                <a:solidFill>
                  <a:srgbClr val="CC00CC"/>
                </a:solidFill>
                <a:latin typeface="微软雅黑" pitchFamily="34" charset="-122"/>
                <a:ea typeface="微软雅黑" pitchFamily="34" charset="-122"/>
              </a:rPr>
              <a:t>碰撞</a:t>
            </a:r>
            <a:r>
              <a:rPr kumimoji="1" lang="zh-CN" altLang="en-US" sz="1200" b="1" dirty="0">
                <a:solidFill>
                  <a:srgbClr val="CC00CC"/>
                </a:solidFill>
                <a:latin typeface="微软雅黑" pitchFamily="34" charset="-122"/>
                <a:ea typeface="微软雅黑" pitchFamily="34" charset="-122"/>
              </a:rPr>
              <a:t>域</a:t>
            </a:r>
          </a:p>
        </p:txBody>
      </p:sp>
      <p:sp>
        <p:nvSpPr>
          <p:cNvPr id="52" name="Text Box 50"/>
          <p:cNvSpPr txBox="1">
            <a:spLocks noChangeArrowheads="1"/>
          </p:cNvSpPr>
          <p:nvPr/>
        </p:nvSpPr>
        <p:spPr bwMode="auto">
          <a:xfrm>
            <a:off x="1706491" y="2194637"/>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smtClean="0">
                <a:solidFill>
                  <a:srgbClr val="CC00CC"/>
                </a:solidFill>
                <a:latin typeface="微软雅黑" pitchFamily="34" charset="-122"/>
                <a:ea typeface="微软雅黑" pitchFamily="34" charset="-122"/>
              </a:rPr>
              <a:t>碰撞</a:t>
            </a:r>
            <a:r>
              <a:rPr kumimoji="1" lang="zh-CN" altLang="en-US" sz="1200" b="1" dirty="0">
                <a:solidFill>
                  <a:srgbClr val="CC00CC"/>
                </a:solidFill>
                <a:latin typeface="微软雅黑" pitchFamily="34" charset="-122"/>
                <a:ea typeface="微软雅黑" pitchFamily="34" charset="-122"/>
              </a:rPr>
              <a:t>域</a:t>
            </a:r>
          </a:p>
        </p:txBody>
      </p:sp>
      <p:sp>
        <p:nvSpPr>
          <p:cNvPr id="53" name="Text Box 50"/>
          <p:cNvSpPr txBox="1">
            <a:spLocks noChangeArrowheads="1"/>
          </p:cNvSpPr>
          <p:nvPr/>
        </p:nvSpPr>
        <p:spPr bwMode="auto">
          <a:xfrm>
            <a:off x="4120652" y="3079569"/>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smtClean="0">
                <a:solidFill>
                  <a:srgbClr val="CC00CC"/>
                </a:solidFill>
                <a:latin typeface="微软雅黑" pitchFamily="34" charset="-122"/>
                <a:ea typeface="微软雅黑" pitchFamily="34" charset="-122"/>
              </a:rPr>
              <a:t>碰撞</a:t>
            </a:r>
            <a:r>
              <a:rPr kumimoji="1" lang="zh-CN" altLang="en-US" sz="1200" b="1" dirty="0">
                <a:solidFill>
                  <a:srgbClr val="CC00CC"/>
                </a:solidFill>
                <a:latin typeface="微软雅黑" pitchFamily="34" charset="-122"/>
                <a:ea typeface="微软雅黑" pitchFamily="34" charset="-122"/>
              </a:rPr>
              <a:t>域</a:t>
            </a:r>
          </a:p>
        </p:txBody>
      </p:sp>
      <p:sp>
        <p:nvSpPr>
          <p:cNvPr id="54" name="modem"/>
          <p:cNvSpPr>
            <a:spLocks noEditPoints="1" noChangeArrowheads="1"/>
          </p:cNvSpPr>
          <p:nvPr/>
        </p:nvSpPr>
        <p:spPr bwMode="auto">
          <a:xfrm>
            <a:off x="3973041" y="1435777"/>
            <a:ext cx="990656" cy="25036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chemeClr val="bg1">
              <a:lumMod val="65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dirty="0"/>
          </a:p>
        </p:txBody>
      </p:sp>
      <p:sp>
        <p:nvSpPr>
          <p:cNvPr id="55" name="Rectangle 6"/>
          <p:cNvSpPr>
            <a:spLocks noChangeArrowheads="1"/>
          </p:cNvSpPr>
          <p:nvPr/>
        </p:nvSpPr>
        <p:spPr bwMode="auto">
          <a:xfrm>
            <a:off x="1961804" y="3690820"/>
            <a:ext cx="477865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zh-CN" altLang="en-US" b="1" dirty="0" smtClean="0">
                <a:latin typeface="微软雅黑" pitchFamily="34" charset="-122"/>
                <a:ea typeface="微软雅黑" pitchFamily="34" charset="-122"/>
              </a:rPr>
              <a:t>以太网</a:t>
            </a:r>
            <a:r>
              <a:rPr lang="zh-CN" altLang="en-US" b="1" dirty="0">
                <a:latin typeface="微软雅黑" pitchFamily="34" charset="-122"/>
                <a:ea typeface="微软雅黑" pitchFamily="34" charset="-122"/>
              </a:rPr>
              <a:t>交换机</a:t>
            </a:r>
            <a:r>
              <a:rPr lang="zh-CN" altLang="en-US" b="1" dirty="0" smtClean="0">
                <a:latin typeface="微软雅黑" pitchFamily="34" charset="-122"/>
                <a:ea typeface="微软雅黑" pitchFamily="34" charset="-122"/>
              </a:rPr>
              <a:t>的每个接口都是一个碰撞域</a:t>
            </a:r>
            <a:endParaRPr lang="fr-FR" altLang="zh-CN" b="1" dirty="0">
              <a:latin typeface="微软雅黑" pitchFamily="34" charset="-122"/>
              <a:ea typeface="微软雅黑" pitchFamily="34" charset="-122"/>
            </a:endParaRPr>
          </a:p>
        </p:txBody>
      </p:sp>
    </p:spTree>
    <p:extLst>
      <p:ext uri="{BB962C8B-B14F-4D97-AF65-F5344CB8AC3E}">
        <p14:creationId xmlns:p14="http://schemas.microsoft.com/office/powerpoint/2010/main" val="396016115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withEffect">
                                  <p:stCondLst>
                                    <p:cond delay="0"/>
                                  </p:stCondLst>
                                  <p:endCondLst>
                                    <p:cond evt="onNext" delay="0">
                                      <p:tgtEl>
                                        <p:sldTgt/>
                                      </p:tgtEl>
                                    </p:cond>
                                  </p:endCondLst>
                                  <p:childTnLst>
                                    <p:anim calcmode="discrete" valueType="str">
                                      <p:cBhvr>
                                        <p:cTn id="6" dur="1000" fill="hold"/>
                                        <p:tgtEl>
                                          <p:spTgt spid="10"/>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grpId="0" nodeType="withEffect">
                                  <p:stCondLst>
                                    <p:cond delay="0"/>
                                  </p:stCondLst>
                                  <p:endCondLst>
                                    <p:cond evt="onNext" delay="0">
                                      <p:tgtEl>
                                        <p:sldTgt/>
                                      </p:tgtEl>
                                    </p:cond>
                                  </p:endCondLst>
                                  <p:childTnLst>
                                    <p:anim calcmode="discrete" valueType="str">
                                      <p:cBhvr>
                                        <p:cTn id="8" dur="1000" fill="hold"/>
                                        <p:tgtEl>
                                          <p:spTgt spid="24"/>
                                        </p:tgtEl>
                                        <p:attrNameLst>
                                          <p:attrName>style.visibility</p:attrName>
                                        </p:attrNameLst>
                                      </p:cBhvr>
                                      <p:tavLst>
                                        <p:tav tm="0">
                                          <p:val>
                                            <p:strVal val="hidden"/>
                                          </p:val>
                                        </p:tav>
                                        <p:tav tm="50000">
                                          <p:val>
                                            <p:strVal val="visible"/>
                                          </p:val>
                                        </p:tav>
                                      </p:tavLst>
                                    </p:anim>
                                  </p:childTnLst>
                                </p:cTn>
                              </p:par>
                              <p:par>
                                <p:cTn id="9" presetID="35" presetClass="emph" presetSubtype="0" repeatCount="indefinite" fill="hold" grpId="0" nodeType="withEffect">
                                  <p:stCondLst>
                                    <p:cond delay="0"/>
                                  </p:stCondLst>
                                  <p:endCondLst>
                                    <p:cond evt="onNext" delay="0">
                                      <p:tgtEl>
                                        <p:sldTgt/>
                                      </p:tgtEl>
                                    </p:cond>
                                  </p:endCondLst>
                                  <p:childTnLst>
                                    <p:anim calcmode="discrete" valueType="str">
                                      <p:cBhvr>
                                        <p:cTn id="10" dur="1000" fill="hold"/>
                                        <p:tgtEl>
                                          <p:spTgt spid="1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24"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19" y="1004233"/>
            <a:ext cx="8129015"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接口</a:t>
            </a:r>
            <a:r>
              <a:rPr lang="zh-CN" altLang="en-US" sz="2000" b="1" dirty="0">
                <a:solidFill>
                  <a:srgbClr val="0000FF"/>
                </a:solidFill>
                <a:latin typeface="微软雅黑" pitchFamily="34" charset="-122"/>
                <a:ea typeface="微软雅黑" pitchFamily="34" charset="-122"/>
              </a:rPr>
              <a:t>有</a:t>
            </a:r>
            <a:r>
              <a:rPr lang="zh-CN" altLang="en-US" sz="2000" b="1" dirty="0" smtClean="0">
                <a:solidFill>
                  <a:srgbClr val="0000FF"/>
                </a:solidFill>
                <a:latin typeface="微软雅黑" pitchFamily="34" charset="-122"/>
                <a:ea typeface="微软雅黑" pitchFamily="34" charset="-122"/>
              </a:rPr>
              <a:t>存储器</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solidFill>
                  <a:srgbClr val="0000FF"/>
                </a:solidFill>
                <a:latin typeface="微软雅黑" pitchFamily="34" charset="-122"/>
                <a:ea typeface="微软雅黑" pitchFamily="34" charset="-122"/>
              </a:rPr>
              <a:t>即</a:t>
            </a:r>
            <a:r>
              <a:rPr lang="zh-CN" altLang="en-US" sz="2000" b="1" dirty="0">
                <a:solidFill>
                  <a:srgbClr val="0000FF"/>
                </a:solidFill>
                <a:latin typeface="微软雅黑" pitchFamily="34" charset="-122"/>
                <a:ea typeface="微软雅黑" pitchFamily="34" charset="-122"/>
              </a:rPr>
              <a:t>插即</a:t>
            </a:r>
            <a:r>
              <a:rPr lang="zh-CN" altLang="en-US" sz="2000" b="1" dirty="0" smtClean="0">
                <a:solidFill>
                  <a:srgbClr val="0000FF"/>
                </a:solidFill>
                <a:latin typeface="微软雅黑" pitchFamily="34" charset="-122"/>
                <a:ea typeface="微软雅黑" pitchFamily="34" charset="-122"/>
              </a:rPr>
              <a:t>用。</a:t>
            </a:r>
            <a:r>
              <a:rPr lang="zh-CN" altLang="en-US" sz="2000" b="1" dirty="0" smtClean="0">
                <a:latin typeface="微软雅黑" pitchFamily="34" charset="-122"/>
                <a:ea typeface="微软雅黑" pitchFamily="34" charset="-122"/>
              </a:rPr>
              <a:t>其</a:t>
            </a:r>
            <a:r>
              <a:rPr lang="zh-CN" altLang="en-US" sz="2000" b="1" dirty="0">
                <a:latin typeface="微软雅黑" pitchFamily="34" charset="-122"/>
                <a:ea typeface="微软雅黑" pitchFamily="34" charset="-122"/>
              </a:rPr>
              <a:t>内部的帧</a:t>
            </a:r>
            <a:r>
              <a:rPr lang="zh-CN" altLang="en-US" sz="2000" b="1" dirty="0">
                <a:solidFill>
                  <a:srgbClr val="C00000"/>
                </a:solidFill>
                <a:latin typeface="微软雅黑" pitchFamily="34" charset="-122"/>
                <a:ea typeface="微软雅黑" pitchFamily="34" charset="-122"/>
              </a:rPr>
              <a:t>交换表</a:t>
            </a:r>
            <a:r>
              <a:rPr lang="zh-CN" altLang="en-US" sz="2000" b="1" dirty="0">
                <a:latin typeface="微软雅黑" pitchFamily="34" charset="-122"/>
                <a:ea typeface="微软雅黑" pitchFamily="34" charset="-122"/>
              </a:rPr>
              <a:t>（又称为</a:t>
            </a:r>
            <a:r>
              <a:rPr lang="zh-CN" altLang="en-US" sz="2000" b="1" dirty="0">
                <a:solidFill>
                  <a:srgbClr val="0000FF"/>
                </a:solidFill>
                <a:latin typeface="微软雅黑" pitchFamily="34" charset="-122"/>
                <a:ea typeface="微软雅黑" pitchFamily="34" charset="-122"/>
              </a:rPr>
              <a:t>地址表</a:t>
            </a:r>
            <a:r>
              <a:rPr lang="zh-CN" altLang="en-US" sz="2000" b="1" dirty="0">
                <a:latin typeface="微软雅黑" pitchFamily="34" charset="-122"/>
                <a:ea typeface="微软雅黑" pitchFamily="34" charset="-122"/>
              </a:rPr>
              <a:t>）是通过</a:t>
            </a:r>
            <a:r>
              <a:rPr lang="zh-CN" altLang="en-US" sz="2000" b="1" dirty="0">
                <a:solidFill>
                  <a:srgbClr val="C00000"/>
                </a:solidFill>
                <a:latin typeface="微软雅黑" pitchFamily="34" charset="-122"/>
                <a:ea typeface="微软雅黑" pitchFamily="34" charset="-122"/>
              </a:rPr>
              <a:t>自学习算法</a:t>
            </a:r>
            <a:r>
              <a:rPr lang="zh-CN" altLang="en-US" sz="2000" b="1" dirty="0">
                <a:latin typeface="微软雅黑" pitchFamily="34" charset="-122"/>
                <a:ea typeface="微软雅黑" pitchFamily="34" charset="-122"/>
              </a:rPr>
              <a:t>自动地逐渐建立起来的。这种交换表就是一个内容可寻址存储器</a:t>
            </a:r>
            <a:r>
              <a:rPr lang="en-US" altLang="zh-CN" sz="2000" b="1" dirty="0">
                <a:latin typeface="微软雅黑" pitchFamily="34" charset="-122"/>
                <a:ea typeface="微软雅黑" pitchFamily="34" charset="-122"/>
              </a:rPr>
              <a:t>CAM (Content addressable Memory</a:t>
            </a:r>
            <a:r>
              <a:rPr lang="en-US" altLang="zh-CN" sz="2000" b="1" dirty="0" smtClean="0">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使用</a:t>
            </a:r>
            <a:r>
              <a:rPr lang="zh-CN" altLang="en-US" sz="2000" b="1" dirty="0" smtClean="0">
                <a:solidFill>
                  <a:srgbClr val="0000FF"/>
                </a:solidFill>
                <a:latin typeface="微软雅黑" pitchFamily="34" charset="-122"/>
                <a:ea typeface="微软雅黑" pitchFamily="34" charset="-122"/>
              </a:rPr>
              <a:t>专用</a:t>
            </a:r>
            <a:r>
              <a:rPr lang="zh-CN" altLang="en-US" sz="2000" b="1" dirty="0">
                <a:solidFill>
                  <a:srgbClr val="0000FF"/>
                </a:solidFill>
                <a:latin typeface="微软雅黑" pitchFamily="34" charset="-122"/>
                <a:ea typeface="微软雅黑" pitchFamily="34" charset="-122"/>
              </a:rPr>
              <a:t>的交换结构芯片</a:t>
            </a:r>
            <a:r>
              <a:rPr lang="zh-CN" altLang="en-US" sz="2000" b="1" dirty="0">
                <a:latin typeface="微软雅黑" pitchFamily="34" charset="-122"/>
                <a:ea typeface="微软雅黑" pitchFamily="34" charset="-122"/>
              </a:rPr>
              <a:t>，用硬件转发，其转发速率要比使用软件转发的网桥快很多</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p:txBody>
      </p:sp>
      <p:sp>
        <p:nvSpPr>
          <p:cNvPr id="8" name="AutoShape 5"/>
          <p:cNvSpPr>
            <a:spLocks noChangeArrowheads="1"/>
          </p:cNvSpPr>
          <p:nvPr/>
        </p:nvSpPr>
        <p:spPr bwMode="auto">
          <a:xfrm>
            <a:off x="502919" y="649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65889" y="625934"/>
            <a:ext cx="28023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以太网交换机的特点</a:t>
            </a:r>
            <a:endParaRPr lang="fr-FR" altLang="zh-CN" sz="2000" b="1" dirty="0">
              <a:solidFill>
                <a:schemeClr val="bg1"/>
              </a:solidFill>
              <a:latin typeface="微软雅黑" pitchFamily="34" charset="-122"/>
              <a:ea typeface="微软雅黑" pitchFamily="34" charset="-122"/>
            </a:endParaRPr>
          </a:p>
        </p:txBody>
      </p:sp>
      <p:sp>
        <p:nvSpPr>
          <p:cNvPr id="3" name="矩形 2"/>
          <p:cNvSpPr/>
          <p:nvPr/>
        </p:nvSpPr>
        <p:spPr>
          <a:xfrm>
            <a:off x="895620" y="3727327"/>
            <a:ext cx="7342908" cy="40011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zh-CN" altLang="en-US" sz="2000" b="1" dirty="0">
                <a:latin typeface="微软雅黑" panose="020B0503020204020204" pitchFamily="34" charset="-122"/>
                <a:ea typeface="微软雅黑" panose="020B0503020204020204" pitchFamily="34" charset="-122"/>
              </a:rPr>
              <a:t>以太网交换机的性能远远超过普通的集线器，而且价格并不贵。</a:t>
            </a:r>
          </a:p>
        </p:txBody>
      </p:sp>
    </p:spTree>
    <p:extLst>
      <p:ext uri="{BB962C8B-B14F-4D97-AF65-F5344CB8AC3E}">
        <p14:creationId xmlns:p14="http://schemas.microsoft.com/office/powerpoint/2010/main" val="158257888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02919" y="649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Rectangle 6"/>
          <p:cNvSpPr>
            <a:spLocks noChangeArrowheads="1"/>
          </p:cNvSpPr>
          <p:nvPr/>
        </p:nvSpPr>
        <p:spPr bwMode="auto">
          <a:xfrm>
            <a:off x="3320579" y="625934"/>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以太网交换机的优点</a:t>
            </a:r>
            <a:endParaRPr lang="fr-FR" altLang="zh-CN" sz="2000" b="1" dirty="0">
              <a:solidFill>
                <a:schemeClr val="bg1"/>
              </a:solidFill>
              <a:latin typeface="微软雅黑" pitchFamily="34" charset="-122"/>
              <a:ea typeface="微软雅黑" pitchFamily="34" charset="-122"/>
            </a:endParaRPr>
          </a:p>
        </p:txBody>
      </p:sp>
      <p:sp>
        <p:nvSpPr>
          <p:cNvPr id="4" name="AutoShape 42"/>
          <p:cNvSpPr>
            <a:spLocks noChangeArrowheads="1"/>
          </p:cNvSpPr>
          <p:nvPr/>
        </p:nvSpPr>
        <p:spPr bwMode="auto">
          <a:xfrm>
            <a:off x="502919" y="1526103"/>
            <a:ext cx="3944943" cy="1916447"/>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5" name="Text Box 49"/>
          <p:cNvSpPr txBox="1">
            <a:spLocks noChangeArrowheads="1"/>
          </p:cNvSpPr>
          <p:nvPr/>
        </p:nvSpPr>
        <p:spPr bwMode="auto">
          <a:xfrm>
            <a:off x="2209705" y="1697548"/>
            <a:ext cx="109731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latin typeface="微软雅黑" pitchFamily="34" charset="-122"/>
                <a:ea typeface="微软雅黑" pitchFamily="34" charset="-122"/>
              </a:rPr>
              <a:t>集线器</a:t>
            </a:r>
            <a:endParaRPr kumimoji="1" lang="zh-CN" altLang="en-US" sz="1200" b="1" dirty="0">
              <a:latin typeface="微软雅黑" pitchFamily="34" charset="-122"/>
              <a:ea typeface="微软雅黑" pitchFamily="34" charset="-122"/>
            </a:endParaRPr>
          </a:p>
        </p:txBody>
      </p:sp>
      <p:sp>
        <p:nvSpPr>
          <p:cNvPr id="6" name="Line 60"/>
          <p:cNvSpPr>
            <a:spLocks noChangeShapeType="1"/>
          </p:cNvSpPr>
          <p:nvPr/>
        </p:nvSpPr>
        <p:spPr bwMode="auto">
          <a:xfrm flipH="1">
            <a:off x="1249184" y="2155585"/>
            <a:ext cx="1186006" cy="7042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7" name="Line 62"/>
          <p:cNvSpPr>
            <a:spLocks noChangeShapeType="1"/>
          </p:cNvSpPr>
          <p:nvPr/>
        </p:nvSpPr>
        <p:spPr bwMode="auto">
          <a:xfrm>
            <a:off x="2730652" y="2155585"/>
            <a:ext cx="267380" cy="6883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8" name="Line 63"/>
          <p:cNvSpPr>
            <a:spLocks noChangeShapeType="1"/>
          </p:cNvSpPr>
          <p:nvPr/>
        </p:nvSpPr>
        <p:spPr bwMode="auto">
          <a:xfrm>
            <a:off x="2824263" y="2155584"/>
            <a:ext cx="926603" cy="7348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9" name="Line 64"/>
          <p:cNvSpPr>
            <a:spLocks noChangeShapeType="1"/>
          </p:cNvSpPr>
          <p:nvPr/>
        </p:nvSpPr>
        <p:spPr bwMode="auto">
          <a:xfrm flipH="1">
            <a:off x="2050433" y="2155585"/>
            <a:ext cx="384756" cy="7348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10" name="Picture 6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744748">
            <a:off x="2224037" y="1910097"/>
            <a:ext cx="929488" cy="417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5023" y="2768375"/>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62580" y="2768375"/>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24263" y="2768375"/>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26705" y="2768375"/>
            <a:ext cx="448323" cy="448323"/>
          </a:xfrm>
          <a:prstGeom prst="rect">
            <a:avLst/>
          </a:prstGeom>
          <a:noFill/>
          <a:extLst>
            <a:ext uri="{909E8E84-426E-40DD-AFC4-6F175D3DCCD1}">
              <a14:hiddenFill xmlns:a14="http://schemas.microsoft.com/office/drawing/2010/main">
                <a:solidFill>
                  <a:srgbClr val="FFFFFF"/>
                </a:solidFill>
              </a14:hiddenFill>
            </a:ext>
          </a:extLst>
        </p:spPr>
      </p:pic>
      <p:sp>
        <p:nvSpPr>
          <p:cNvPr id="15" name="AutoShape 42"/>
          <p:cNvSpPr>
            <a:spLocks noChangeArrowheads="1"/>
          </p:cNvSpPr>
          <p:nvPr/>
        </p:nvSpPr>
        <p:spPr bwMode="auto">
          <a:xfrm>
            <a:off x="4642792" y="1526104"/>
            <a:ext cx="3989143" cy="1916447"/>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6" name="Text Box 49"/>
          <p:cNvSpPr txBox="1">
            <a:spLocks noChangeArrowheads="1"/>
          </p:cNvSpPr>
          <p:nvPr/>
        </p:nvSpPr>
        <p:spPr bwMode="auto">
          <a:xfrm>
            <a:off x="6237825" y="1711404"/>
            <a:ext cx="109731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latin typeface="微软雅黑" pitchFamily="34" charset="-122"/>
                <a:ea typeface="微软雅黑" pitchFamily="34" charset="-122"/>
              </a:rPr>
              <a:t>交换机</a:t>
            </a:r>
            <a:endParaRPr kumimoji="1" lang="zh-CN" altLang="en-US" sz="1200" b="1" dirty="0">
              <a:latin typeface="微软雅黑" pitchFamily="34" charset="-122"/>
              <a:ea typeface="微软雅黑" pitchFamily="34" charset="-122"/>
            </a:endParaRPr>
          </a:p>
        </p:txBody>
      </p:sp>
      <p:sp>
        <p:nvSpPr>
          <p:cNvPr id="17" name="Line 60"/>
          <p:cNvSpPr>
            <a:spLocks noChangeShapeType="1"/>
          </p:cNvSpPr>
          <p:nvPr/>
        </p:nvSpPr>
        <p:spPr bwMode="auto">
          <a:xfrm flipH="1">
            <a:off x="5374289" y="2155586"/>
            <a:ext cx="1186006" cy="7042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8" name="Line 62"/>
          <p:cNvSpPr>
            <a:spLocks noChangeShapeType="1"/>
          </p:cNvSpPr>
          <p:nvPr/>
        </p:nvSpPr>
        <p:spPr bwMode="auto">
          <a:xfrm>
            <a:off x="6855757" y="2155586"/>
            <a:ext cx="267380" cy="6883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9" name="Line 63"/>
          <p:cNvSpPr>
            <a:spLocks noChangeShapeType="1"/>
          </p:cNvSpPr>
          <p:nvPr/>
        </p:nvSpPr>
        <p:spPr bwMode="auto">
          <a:xfrm>
            <a:off x="6949368" y="2155585"/>
            <a:ext cx="926603" cy="7348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20" name="Line 64"/>
          <p:cNvSpPr>
            <a:spLocks noChangeShapeType="1"/>
          </p:cNvSpPr>
          <p:nvPr/>
        </p:nvSpPr>
        <p:spPr bwMode="auto">
          <a:xfrm flipH="1">
            <a:off x="6175538" y="2155586"/>
            <a:ext cx="384756" cy="7348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21"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50128" y="2768376"/>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87685" y="2768376"/>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9368" y="2768376"/>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51810" y="2768376"/>
            <a:ext cx="448323" cy="448323"/>
          </a:xfrm>
          <a:prstGeom prst="rect">
            <a:avLst/>
          </a:prstGeom>
          <a:noFill/>
          <a:extLst>
            <a:ext uri="{909E8E84-426E-40DD-AFC4-6F175D3DCCD1}">
              <a14:hiddenFill xmlns:a14="http://schemas.microsoft.com/office/drawing/2010/main">
                <a:solidFill>
                  <a:srgbClr val="FFFFFF"/>
                </a:solidFill>
              </a14:hiddenFill>
            </a:ext>
          </a:extLst>
        </p:spPr>
      </p:pic>
      <p:sp>
        <p:nvSpPr>
          <p:cNvPr id="25" name="modem"/>
          <p:cNvSpPr>
            <a:spLocks noEditPoints="1" noChangeArrowheads="1"/>
          </p:cNvSpPr>
          <p:nvPr/>
        </p:nvSpPr>
        <p:spPr bwMode="auto">
          <a:xfrm>
            <a:off x="6280216" y="1993430"/>
            <a:ext cx="990656" cy="25036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chemeClr val="bg1">
              <a:lumMod val="65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dirty="0"/>
          </a:p>
        </p:txBody>
      </p:sp>
      <p:sp>
        <p:nvSpPr>
          <p:cNvPr id="26" name="矩形 25"/>
          <p:cNvSpPr/>
          <p:nvPr/>
        </p:nvSpPr>
        <p:spPr>
          <a:xfrm>
            <a:off x="683491" y="3455419"/>
            <a:ext cx="4013624" cy="656590"/>
          </a:xfrm>
          <a:prstGeom prst="rect">
            <a:avLst/>
          </a:prstGeom>
        </p:spPr>
        <p:txBody>
          <a:bodyPr wrap="square">
            <a:spAutoFit/>
          </a:bodyPr>
          <a:lstStyle/>
          <a:p>
            <a:pPr marL="285750" indent="-285750">
              <a:lnSpc>
                <a:spcPts val="2200"/>
              </a:lnSpc>
              <a:buClr>
                <a:srgbClr val="3366FF"/>
              </a:buClr>
              <a:buFont typeface="Wingdings" pitchFamily="2" charset="2"/>
              <a:buChar char="l"/>
            </a:pPr>
            <a:r>
              <a:rPr lang="en-US" altLang="zh-CN" sz="1600" b="1" dirty="0">
                <a:latin typeface="微软雅黑" pitchFamily="34" charset="-122"/>
                <a:ea typeface="微软雅黑" pitchFamily="34" charset="-122"/>
              </a:rPr>
              <a:t>N </a:t>
            </a:r>
            <a:r>
              <a:rPr lang="zh-CN" altLang="en-US" sz="1600" b="1" dirty="0">
                <a:latin typeface="微软雅黑" pitchFamily="34" charset="-122"/>
                <a:ea typeface="微软雅黑" pitchFamily="34" charset="-122"/>
              </a:rPr>
              <a:t>个用户共享集线器提供的带宽 </a:t>
            </a:r>
            <a:r>
              <a:rPr lang="en-US" altLang="zh-CN" sz="1600" b="1" dirty="0">
                <a:latin typeface="微软雅黑" pitchFamily="34" charset="-122"/>
                <a:ea typeface="微软雅黑" pitchFamily="34" charset="-122"/>
              </a:rPr>
              <a:t>B</a:t>
            </a:r>
            <a:r>
              <a:rPr lang="zh-CN" altLang="en-US" sz="1600" b="1" dirty="0">
                <a:latin typeface="微软雅黑" pitchFamily="34" charset="-122"/>
                <a:ea typeface="微软雅黑" pitchFamily="34" charset="-122"/>
              </a:rPr>
              <a:t>。</a:t>
            </a:r>
            <a:endParaRPr lang="en-US" altLang="zh-CN" sz="1600" b="1" dirty="0">
              <a:latin typeface="微软雅黑" pitchFamily="34" charset="-122"/>
              <a:ea typeface="微软雅黑" pitchFamily="34" charset="-122"/>
            </a:endParaRPr>
          </a:p>
          <a:p>
            <a:pPr marL="285750" indent="-285750">
              <a:lnSpc>
                <a:spcPts val="2200"/>
              </a:lnSpc>
              <a:buClr>
                <a:srgbClr val="3366FF"/>
              </a:buClr>
              <a:buFont typeface="Wingdings" pitchFamily="2" charset="2"/>
              <a:buChar char="l"/>
            </a:pPr>
            <a:r>
              <a:rPr lang="zh-CN" altLang="en-US" sz="1600" b="1" dirty="0">
                <a:latin typeface="微软雅黑" pitchFamily="34" charset="-122"/>
                <a:ea typeface="微软雅黑" pitchFamily="34" charset="-122"/>
              </a:rPr>
              <a:t>平均每个用户仅占有 </a:t>
            </a:r>
            <a:r>
              <a:rPr lang="en-US" altLang="zh-CN" sz="1600" b="1" dirty="0">
                <a:latin typeface="微软雅黑" pitchFamily="34" charset="-122"/>
                <a:ea typeface="微软雅黑" pitchFamily="34" charset="-122"/>
              </a:rPr>
              <a:t>B/N </a:t>
            </a:r>
            <a:r>
              <a:rPr lang="zh-CN" altLang="en-US" sz="1600" b="1" dirty="0">
                <a:latin typeface="微软雅黑" pitchFamily="34" charset="-122"/>
                <a:ea typeface="微软雅黑" pitchFamily="34" charset="-122"/>
              </a:rPr>
              <a:t>的带宽。</a:t>
            </a:r>
          </a:p>
        </p:txBody>
      </p:sp>
      <p:sp>
        <p:nvSpPr>
          <p:cNvPr id="27" name="矩形 26"/>
          <p:cNvSpPr/>
          <p:nvPr/>
        </p:nvSpPr>
        <p:spPr>
          <a:xfrm>
            <a:off x="4858650" y="3456729"/>
            <a:ext cx="3537205" cy="938719"/>
          </a:xfrm>
          <a:prstGeom prst="rect">
            <a:avLst/>
          </a:prstGeom>
        </p:spPr>
        <p:txBody>
          <a:bodyPr wrap="square">
            <a:spAutoFit/>
          </a:bodyPr>
          <a:lstStyle/>
          <a:p>
            <a:pPr marL="285750" indent="-285750">
              <a:lnSpc>
                <a:spcPts val="2200"/>
              </a:lnSpc>
              <a:buClr>
                <a:srgbClr val="3366FF"/>
              </a:buClr>
              <a:buFont typeface="Wingdings" pitchFamily="2" charset="2"/>
              <a:buChar char="l"/>
            </a:pPr>
            <a:r>
              <a:rPr lang="zh-CN" altLang="en-US" sz="1600" b="1" dirty="0" smtClean="0">
                <a:latin typeface="微软雅黑" pitchFamily="34" charset="-122"/>
                <a:ea typeface="微软雅黑" pitchFamily="34" charset="-122"/>
              </a:rPr>
              <a:t>交换机为每个端口提供带宽 </a:t>
            </a:r>
            <a:r>
              <a:rPr lang="en-US" altLang="zh-CN" sz="1600" b="1" dirty="0">
                <a:latin typeface="微软雅黑" pitchFamily="34" charset="-122"/>
                <a:ea typeface="微软雅黑" pitchFamily="34" charset="-122"/>
              </a:rPr>
              <a:t>B</a:t>
            </a:r>
            <a:r>
              <a:rPr lang="zh-CN" altLang="en-US" sz="1600" b="1" dirty="0">
                <a:latin typeface="微软雅黑" pitchFamily="34" charset="-122"/>
                <a:ea typeface="微软雅黑" pitchFamily="34" charset="-122"/>
              </a:rPr>
              <a:t>。</a:t>
            </a:r>
            <a:endParaRPr lang="en-US" altLang="zh-CN" sz="1600" b="1" dirty="0">
              <a:latin typeface="微软雅黑" pitchFamily="34" charset="-122"/>
              <a:ea typeface="微软雅黑" pitchFamily="34" charset="-122"/>
            </a:endParaRPr>
          </a:p>
          <a:p>
            <a:pPr marL="285750" indent="-285750">
              <a:lnSpc>
                <a:spcPts val="2200"/>
              </a:lnSpc>
              <a:buClr>
                <a:srgbClr val="3366FF"/>
              </a:buClr>
              <a:buFont typeface="Wingdings" pitchFamily="2" charset="2"/>
              <a:buChar char="l"/>
            </a:pPr>
            <a:r>
              <a:rPr lang="en-US" altLang="zh-CN" sz="1600" b="1" dirty="0" smtClean="0">
                <a:latin typeface="微软雅黑" pitchFamily="34" charset="-122"/>
                <a:ea typeface="微软雅黑" pitchFamily="34" charset="-122"/>
              </a:rPr>
              <a:t>N </a:t>
            </a:r>
            <a:r>
              <a:rPr lang="zh-CN" altLang="en-US" sz="1600" b="1" dirty="0" smtClean="0">
                <a:latin typeface="微软雅黑" pitchFamily="34" charset="-122"/>
                <a:ea typeface="微软雅黑" pitchFamily="34" charset="-122"/>
              </a:rPr>
              <a:t>个用户，每个用户独占带宽 </a:t>
            </a:r>
            <a:r>
              <a:rPr lang="en-US" altLang="zh-CN" sz="1600" b="1" dirty="0" smtClean="0">
                <a:latin typeface="微软雅黑" pitchFamily="34" charset="-122"/>
                <a:ea typeface="微软雅黑" pitchFamily="34" charset="-122"/>
              </a:rPr>
              <a:t>B</a:t>
            </a:r>
            <a:r>
              <a:rPr lang="zh-CN" altLang="en-US" sz="1600" b="1" dirty="0" smtClean="0">
                <a:latin typeface="微软雅黑" pitchFamily="34" charset="-122"/>
                <a:ea typeface="微软雅黑" pitchFamily="34" charset="-122"/>
              </a:rPr>
              <a:t>。</a:t>
            </a:r>
            <a:endParaRPr lang="en-US" altLang="zh-CN" sz="1600" b="1" dirty="0" smtClean="0">
              <a:latin typeface="微软雅黑" pitchFamily="34" charset="-122"/>
              <a:ea typeface="微软雅黑" pitchFamily="34" charset="-122"/>
            </a:endParaRPr>
          </a:p>
          <a:p>
            <a:pPr marL="285750" indent="-285750">
              <a:lnSpc>
                <a:spcPts val="2200"/>
              </a:lnSpc>
              <a:buClr>
                <a:srgbClr val="3366FF"/>
              </a:buClr>
              <a:buFont typeface="Wingdings" pitchFamily="2" charset="2"/>
              <a:buChar char="l"/>
            </a:pPr>
            <a:r>
              <a:rPr lang="zh-CN" altLang="en-US" sz="1600" b="1" dirty="0" smtClean="0">
                <a:latin typeface="微软雅黑" pitchFamily="34" charset="-122"/>
                <a:ea typeface="微软雅黑" pitchFamily="34" charset="-122"/>
              </a:rPr>
              <a:t>交换机</a:t>
            </a:r>
            <a:r>
              <a:rPr lang="zh-CN" altLang="en-US" sz="1600" b="1" dirty="0">
                <a:latin typeface="微软雅黑" pitchFamily="34" charset="-122"/>
                <a:ea typeface="微软雅黑" pitchFamily="34" charset="-122"/>
              </a:rPr>
              <a:t>总容量达 </a:t>
            </a:r>
            <a:r>
              <a:rPr lang="en-US" altLang="zh-CN" sz="1600" b="1" dirty="0" smtClean="0">
                <a:latin typeface="微软雅黑" pitchFamily="34" charset="-122"/>
                <a:ea typeface="微软雅黑" pitchFamily="34" charset="-122"/>
              </a:rPr>
              <a:t>B</a:t>
            </a:r>
            <a:r>
              <a:rPr lang="zh-CN" altLang="en-US" sz="1600" b="1" dirty="0">
                <a:latin typeface="微软雅黑" pitchFamily="34" charset="-122"/>
                <a:ea typeface="微软雅黑" pitchFamily="34" charset="-122"/>
              </a:rPr>
              <a:t> </a:t>
            </a:r>
            <a:r>
              <a:rPr lang="en-US" altLang="zh-CN" sz="1600" b="1" dirty="0">
                <a:latin typeface="微软雅黑" pitchFamily="34" charset="-122"/>
                <a:ea typeface="微软雅黑" pitchFamily="34" charset="-122"/>
              </a:rPr>
              <a:t>× N </a:t>
            </a:r>
            <a:r>
              <a:rPr lang="zh-CN" altLang="en-US" sz="1600" b="1" dirty="0" smtClean="0">
                <a:latin typeface="微软雅黑" pitchFamily="34" charset="-122"/>
                <a:ea typeface="微软雅黑" pitchFamily="34" charset="-122"/>
              </a:rPr>
              <a:t>。</a:t>
            </a:r>
            <a:endParaRPr lang="zh-CN" altLang="en-US" sz="1600" b="1" dirty="0">
              <a:latin typeface="微软雅黑" pitchFamily="34" charset="-122"/>
              <a:ea typeface="微软雅黑" pitchFamily="34" charset="-122"/>
            </a:endParaRPr>
          </a:p>
        </p:txBody>
      </p:sp>
      <p:sp>
        <p:nvSpPr>
          <p:cNvPr id="28" name="矩形 27"/>
          <p:cNvSpPr/>
          <p:nvPr/>
        </p:nvSpPr>
        <p:spPr>
          <a:xfrm>
            <a:off x="2503055" y="1057734"/>
            <a:ext cx="4221018" cy="369332"/>
          </a:xfrm>
          <a:prstGeom prst="rect">
            <a:avLst/>
          </a:prstGeom>
          <a:solidFill>
            <a:srgbClr val="0000CC"/>
          </a:solidFill>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每个用户独享带宽，增加了总</a:t>
            </a:r>
            <a:r>
              <a:rPr lang="zh-CN" altLang="en-US" b="1" dirty="0" smtClean="0">
                <a:solidFill>
                  <a:schemeClr val="bg1"/>
                </a:solidFill>
                <a:latin typeface="微软雅黑" panose="020B0503020204020204" pitchFamily="34" charset="-122"/>
                <a:ea typeface="微软雅黑" panose="020B0503020204020204" pitchFamily="34" charset="-122"/>
              </a:rPr>
              <a:t>容量</a:t>
            </a:r>
            <a:endParaRPr lang="zh-CN" altLang="en-US"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9241044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19" y="1004233"/>
            <a:ext cx="8129015" cy="8590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存储转发方式</a:t>
            </a:r>
          </a:p>
          <a:p>
            <a:pPr marL="598488" lvl="1" indent="-342900">
              <a:lnSpc>
                <a:spcPts val="3000"/>
              </a:lnSpc>
              <a:buClr>
                <a:srgbClr val="7030A0"/>
              </a:buClr>
              <a:buSzPct val="75000"/>
              <a:buFont typeface="Wingdings" pitchFamily="2" charset="2"/>
              <a:buChar char="u"/>
            </a:pPr>
            <a:r>
              <a:rPr lang="zh-CN" altLang="en-US" b="1" dirty="0">
                <a:latin typeface="微软雅黑" pitchFamily="34" charset="-122"/>
                <a:ea typeface="微软雅黑" pitchFamily="34" charset="-122"/>
              </a:rPr>
              <a:t>把整个数据帧先</a:t>
            </a:r>
            <a:r>
              <a:rPr lang="zh-CN" altLang="en-US" b="1" dirty="0" smtClean="0">
                <a:latin typeface="微软雅黑" pitchFamily="34" charset="-122"/>
                <a:ea typeface="微软雅黑" pitchFamily="34" charset="-122"/>
              </a:rPr>
              <a:t>缓存，再</a:t>
            </a:r>
            <a:r>
              <a:rPr lang="zh-CN" altLang="en-US" b="1" dirty="0">
                <a:latin typeface="微软雅黑" pitchFamily="34" charset="-122"/>
                <a:ea typeface="微软雅黑" pitchFamily="34" charset="-122"/>
              </a:rPr>
              <a:t>进行处理。</a:t>
            </a:r>
          </a:p>
        </p:txBody>
      </p:sp>
      <p:sp>
        <p:nvSpPr>
          <p:cNvPr id="8" name="AutoShape 5"/>
          <p:cNvSpPr>
            <a:spLocks noChangeArrowheads="1"/>
          </p:cNvSpPr>
          <p:nvPr/>
        </p:nvSpPr>
        <p:spPr bwMode="auto">
          <a:xfrm>
            <a:off x="502919" y="649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064098" y="625934"/>
            <a:ext cx="300595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以太网交换机的交换方式</a:t>
            </a:r>
            <a:endParaRPr lang="fr-FR" altLang="zh-CN" sz="2000" b="1" dirty="0">
              <a:solidFill>
                <a:schemeClr val="bg1"/>
              </a:solidFill>
              <a:latin typeface="微软雅黑" pitchFamily="34" charset="-122"/>
              <a:ea typeface="微软雅黑" pitchFamily="34" charset="-122"/>
            </a:endParaRPr>
          </a:p>
        </p:txBody>
      </p:sp>
      <p:sp>
        <p:nvSpPr>
          <p:cNvPr id="6" name="Rectangle 46"/>
          <p:cNvSpPr>
            <a:spLocks noChangeArrowheads="1"/>
          </p:cNvSpPr>
          <p:nvPr/>
        </p:nvSpPr>
        <p:spPr bwMode="auto">
          <a:xfrm>
            <a:off x="502919" y="2173509"/>
            <a:ext cx="5242099" cy="20544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直通 </a:t>
            </a:r>
            <a:r>
              <a:rPr lang="en-US" altLang="zh-CN" sz="2000" b="1" dirty="0">
                <a:solidFill>
                  <a:srgbClr val="0000FF"/>
                </a:solidFill>
                <a:latin typeface="微软雅黑" pitchFamily="34" charset="-122"/>
                <a:ea typeface="微软雅黑" pitchFamily="34" charset="-122"/>
              </a:rPr>
              <a:t>(cut-through) </a:t>
            </a:r>
            <a:r>
              <a:rPr lang="zh-CN" altLang="en-US" sz="2000" b="1" dirty="0">
                <a:solidFill>
                  <a:srgbClr val="0000FF"/>
                </a:solidFill>
                <a:latin typeface="微软雅黑" pitchFamily="34" charset="-122"/>
                <a:ea typeface="微软雅黑" pitchFamily="34" charset="-122"/>
              </a:rPr>
              <a:t>方式</a:t>
            </a:r>
          </a:p>
          <a:p>
            <a:pPr marL="598488" lvl="1" indent="-342900">
              <a:lnSpc>
                <a:spcPts val="3000"/>
              </a:lnSpc>
              <a:buClr>
                <a:srgbClr val="7030A0"/>
              </a:buClr>
              <a:buSzPct val="75000"/>
              <a:buFont typeface="Wingdings" pitchFamily="2" charset="2"/>
              <a:buChar char="u"/>
            </a:pPr>
            <a:r>
              <a:rPr lang="zh-CN" altLang="en-US" b="1" dirty="0">
                <a:latin typeface="微软雅黑" pitchFamily="34" charset="-122"/>
                <a:ea typeface="微软雅黑" pitchFamily="34" charset="-122"/>
              </a:rPr>
              <a:t>接收数据帧的</a:t>
            </a:r>
            <a:r>
              <a:rPr lang="zh-CN" altLang="en-US" b="1" dirty="0" smtClean="0">
                <a:latin typeface="微软雅黑" pitchFamily="34" charset="-122"/>
                <a:ea typeface="微软雅黑" pitchFamily="34" charset="-122"/>
              </a:rPr>
              <a:t>同时立即</a:t>
            </a:r>
            <a:r>
              <a:rPr lang="zh-CN" altLang="en-US" b="1" dirty="0">
                <a:latin typeface="微软雅黑" pitchFamily="34" charset="-122"/>
                <a:ea typeface="微软雅黑" pitchFamily="34" charset="-122"/>
              </a:rPr>
              <a:t>按数据帧的目的 </a:t>
            </a:r>
            <a:r>
              <a:rPr lang="en-US" altLang="zh-CN" b="1" dirty="0">
                <a:latin typeface="微软雅黑" pitchFamily="34" charset="-122"/>
                <a:ea typeface="微软雅黑" pitchFamily="34" charset="-122"/>
              </a:rPr>
              <a:t>MAC </a:t>
            </a:r>
            <a:r>
              <a:rPr lang="zh-CN" altLang="en-US" b="1" dirty="0">
                <a:latin typeface="微软雅黑" pitchFamily="34" charset="-122"/>
                <a:ea typeface="微软雅黑" pitchFamily="34" charset="-122"/>
              </a:rPr>
              <a:t>地址决定该帧的转发</a:t>
            </a:r>
            <a:r>
              <a:rPr lang="zh-CN" altLang="en-US" b="1" dirty="0" smtClean="0">
                <a:latin typeface="微软雅黑" pitchFamily="34" charset="-122"/>
                <a:ea typeface="微软雅黑" pitchFamily="34" charset="-122"/>
              </a:rPr>
              <a:t>接口。</a:t>
            </a:r>
            <a:endParaRPr lang="zh-CN" altLang="en-US" b="1" dirty="0">
              <a:latin typeface="微软雅黑" pitchFamily="34" charset="-122"/>
              <a:ea typeface="微软雅黑" pitchFamily="34" charset="-122"/>
            </a:endParaRPr>
          </a:p>
          <a:p>
            <a:pPr marL="598488" lvl="1" indent="-342900">
              <a:lnSpc>
                <a:spcPts val="3000"/>
              </a:lnSpc>
              <a:buClr>
                <a:srgbClr val="7030A0"/>
              </a:buClr>
              <a:buSzPct val="75000"/>
              <a:buFont typeface="Wingdings" pitchFamily="2" charset="2"/>
              <a:buChar char="u"/>
            </a:pPr>
            <a:r>
              <a:rPr lang="zh-CN" altLang="en-US" b="1" dirty="0" smtClean="0">
                <a:latin typeface="微软雅黑" pitchFamily="34" charset="-122"/>
                <a:ea typeface="微软雅黑" pitchFamily="34" charset="-122"/>
              </a:rPr>
              <a:t>缺点：不</a:t>
            </a:r>
            <a:r>
              <a:rPr lang="zh-CN" altLang="en-US" b="1" dirty="0">
                <a:latin typeface="微软雅黑" pitchFamily="34" charset="-122"/>
                <a:ea typeface="微软雅黑" pitchFamily="34" charset="-122"/>
              </a:rPr>
              <a:t>检查差错就直接将帧转发出去</a:t>
            </a:r>
            <a:r>
              <a:rPr lang="zh-CN" altLang="en-US" b="1" dirty="0" smtClean="0">
                <a:latin typeface="微软雅黑" pitchFamily="34" charset="-122"/>
                <a:ea typeface="微软雅黑" pitchFamily="34" charset="-122"/>
              </a:rPr>
              <a:t>，有可能转发无效帧。</a:t>
            </a:r>
            <a:endParaRPr lang="zh-CN" altLang="en-US" b="1" dirty="0">
              <a:latin typeface="微软雅黑" pitchFamily="34" charset="-122"/>
              <a:ea typeface="微软雅黑" pitchFamily="34" charset="-122"/>
            </a:endParaRPr>
          </a:p>
        </p:txBody>
      </p:sp>
      <p:sp>
        <p:nvSpPr>
          <p:cNvPr id="7" name="Line 9"/>
          <p:cNvSpPr>
            <a:spLocks noChangeShapeType="1"/>
          </p:cNvSpPr>
          <p:nvPr/>
        </p:nvSpPr>
        <p:spPr bwMode="auto">
          <a:xfrm>
            <a:off x="6054461" y="1707628"/>
            <a:ext cx="762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 name="Line 10"/>
          <p:cNvSpPr>
            <a:spLocks noChangeShapeType="1"/>
          </p:cNvSpPr>
          <p:nvPr/>
        </p:nvSpPr>
        <p:spPr bwMode="auto">
          <a:xfrm flipH="1">
            <a:off x="7689296" y="1711093"/>
            <a:ext cx="85898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 name="Rectangle 4"/>
          <p:cNvSpPr>
            <a:spLocks noChangeArrowheads="1"/>
          </p:cNvSpPr>
          <p:nvPr/>
        </p:nvSpPr>
        <p:spPr bwMode="auto">
          <a:xfrm>
            <a:off x="6636344" y="1552062"/>
            <a:ext cx="1080000" cy="367121"/>
          </a:xfrm>
          <a:prstGeom prst="rect">
            <a:avLst/>
          </a:prstGeom>
          <a:solidFill>
            <a:srgbClr val="00FF99"/>
          </a:solidFill>
          <a:ln w="9525">
            <a:solidFill>
              <a:schemeClr val="tx1"/>
            </a:solidFill>
            <a:prstDash val="sysDash"/>
            <a:miter lim="800000"/>
            <a:headEnd/>
            <a:tailEnd/>
          </a:ln>
          <a:effectLst/>
          <a:scene3d>
            <a:camera prst="legacyObliqueTopRight"/>
            <a:lightRig rig="legacyFlat3" dir="l"/>
          </a:scene3d>
          <a:sp3d extrusionH="430200" contourW="6350" prstMaterial="translucentPowder">
            <a:bevelT w="13500" h="13500" prst="angle"/>
            <a:bevelB w="13500" h="13500" prst="angle"/>
            <a:contourClr>
              <a:schemeClr val="tx1"/>
            </a:contourClr>
          </a:sp3d>
          <a:extLst/>
        </p:spPr>
        <p:txBody>
          <a:bodyPr wrap="none" anchor="ctr">
            <a:flatTx/>
          </a:bodyPr>
          <a:lstStyle/>
          <a:p>
            <a:endParaRPr lang="zh-CN" altLang="en-US">
              <a:ea typeface="宋体" pitchFamily="2" charset="-122"/>
            </a:endParaRPr>
          </a:p>
        </p:txBody>
      </p:sp>
      <p:grpSp>
        <p:nvGrpSpPr>
          <p:cNvPr id="12" name="组合 11"/>
          <p:cNvGrpSpPr/>
          <p:nvPr/>
        </p:nvGrpSpPr>
        <p:grpSpPr>
          <a:xfrm>
            <a:off x="5887560" y="1600612"/>
            <a:ext cx="652463" cy="180000"/>
            <a:chOff x="7412182" y="737129"/>
            <a:chExt cx="652463" cy="114300"/>
          </a:xfrm>
        </p:grpSpPr>
        <p:sp>
          <p:nvSpPr>
            <p:cNvPr id="13" name="Rectangle 18"/>
            <p:cNvSpPr>
              <a:spLocks noChangeArrowheads="1"/>
            </p:cNvSpPr>
            <p:nvPr/>
          </p:nvSpPr>
          <p:spPr bwMode="auto">
            <a:xfrm>
              <a:off x="7412182" y="737129"/>
              <a:ext cx="652463" cy="114300"/>
            </a:xfrm>
            <a:prstGeom prst="rect">
              <a:avLst/>
            </a:prstGeom>
            <a:solidFill>
              <a:srgbClr val="FF0000"/>
            </a:solidFill>
            <a:ln>
              <a:noFill/>
            </a:ln>
            <a:effectLst/>
            <a:extLst>
              <a:ext uri="{91240B29-F687-4F45-9708-019B960494DF}">
                <a14:hiddenLine xmlns:a14="http://schemas.microsoft.com/office/drawing/2010/main" w="3810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4" name="Rectangle 19"/>
            <p:cNvSpPr>
              <a:spLocks noChangeArrowheads="1"/>
            </p:cNvSpPr>
            <p:nvPr/>
          </p:nvSpPr>
          <p:spPr bwMode="auto">
            <a:xfrm>
              <a:off x="7869382" y="737129"/>
              <a:ext cx="195263" cy="114300"/>
            </a:xfrm>
            <a:prstGeom prst="rect">
              <a:avLst/>
            </a:prstGeom>
            <a:solidFill>
              <a:srgbClr val="0000FF"/>
            </a:solidFill>
            <a:ln>
              <a:noFill/>
            </a:ln>
            <a:effectLst/>
            <a:extLst>
              <a:ext uri="{91240B29-F687-4F45-9708-019B960494DF}">
                <a14:hiddenLine xmlns:a14="http://schemas.microsoft.com/office/drawing/2010/main" w="3810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grpSp>
      <p:sp>
        <p:nvSpPr>
          <p:cNvPr id="15" name="Line 9"/>
          <p:cNvSpPr>
            <a:spLocks noChangeShapeType="1"/>
          </p:cNvSpPr>
          <p:nvPr/>
        </p:nvSpPr>
        <p:spPr bwMode="auto">
          <a:xfrm>
            <a:off x="6054461" y="3254453"/>
            <a:ext cx="762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 name="Line 10"/>
          <p:cNvSpPr>
            <a:spLocks noChangeShapeType="1"/>
          </p:cNvSpPr>
          <p:nvPr/>
        </p:nvSpPr>
        <p:spPr bwMode="auto">
          <a:xfrm flipH="1">
            <a:off x="7689296" y="3257918"/>
            <a:ext cx="85898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 name="Rectangle 4"/>
          <p:cNvSpPr>
            <a:spLocks noChangeArrowheads="1"/>
          </p:cNvSpPr>
          <p:nvPr/>
        </p:nvSpPr>
        <p:spPr bwMode="auto">
          <a:xfrm>
            <a:off x="6636344" y="3085032"/>
            <a:ext cx="1080000" cy="367121"/>
          </a:xfrm>
          <a:prstGeom prst="rect">
            <a:avLst/>
          </a:prstGeom>
          <a:solidFill>
            <a:srgbClr val="00FF99"/>
          </a:solidFill>
          <a:ln w="9525">
            <a:solidFill>
              <a:schemeClr val="tx1"/>
            </a:solidFill>
            <a:prstDash val="sysDash"/>
            <a:miter lim="800000"/>
            <a:headEnd/>
            <a:tailEnd/>
          </a:ln>
          <a:effectLst/>
          <a:scene3d>
            <a:camera prst="legacyObliqueTopRight"/>
            <a:lightRig rig="legacyFlat3" dir="l"/>
          </a:scene3d>
          <a:sp3d extrusionH="430200" contourW="6350" prstMaterial="translucentPowder">
            <a:bevelT w="13500" h="13500" prst="angle"/>
            <a:bevelB w="13500" h="13500" prst="angle"/>
            <a:contourClr>
              <a:schemeClr val="tx1"/>
            </a:contourClr>
          </a:sp3d>
          <a:extLst/>
        </p:spPr>
        <p:txBody>
          <a:bodyPr wrap="none" anchor="ctr">
            <a:flatTx/>
          </a:bodyPr>
          <a:lstStyle/>
          <a:p>
            <a:endParaRPr lang="zh-CN" altLang="en-US">
              <a:ea typeface="宋体" pitchFamily="2" charset="-122"/>
            </a:endParaRPr>
          </a:p>
        </p:txBody>
      </p:sp>
      <p:grpSp>
        <p:nvGrpSpPr>
          <p:cNvPr id="18" name="组合 17"/>
          <p:cNvGrpSpPr/>
          <p:nvPr/>
        </p:nvGrpSpPr>
        <p:grpSpPr>
          <a:xfrm>
            <a:off x="5887560" y="3133582"/>
            <a:ext cx="652463" cy="180000"/>
            <a:chOff x="7412182" y="737129"/>
            <a:chExt cx="652463" cy="114300"/>
          </a:xfrm>
        </p:grpSpPr>
        <p:sp>
          <p:nvSpPr>
            <p:cNvPr id="19" name="Rectangle 18"/>
            <p:cNvSpPr>
              <a:spLocks noChangeArrowheads="1"/>
            </p:cNvSpPr>
            <p:nvPr/>
          </p:nvSpPr>
          <p:spPr bwMode="auto">
            <a:xfrm>
              <a:off x="7412182" y="737129"/>
              <a:ext cx="652463" cy="114300"/>
            </a:xfrm>
            <a:prstGeom prst="rect">
              <a:avLst/>
            </a:prstGeom>
            <a:solidFill>
              <a:srgbClr val="FF0000"/>
            </a:solidFill>
            <a:ln>
              <a:noFill/>
            </a:ln>
            <a:effectLst/>
            <a:extLst>
              <a:ext uri="{91240B29-F687-4F45-9708-019B960494DF}">
                <a14:hiddenLine xmlns:a14="http://schemas.microsoft.com/office/drawing/2010/main" w="3810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20" name="Rectangle 19"/>
            <p:cNvSpPr>
              <a:spLocks noChangeArrowheads="1"/>
            </p:cNvSpPr>
            <p:nvPr/>
          </p:nvSpPr>
          <p:spPr bwMode="auto">
            <a:xfrm>
              <a:off x="7869382" y="737129"/>
              <a:ext cx="195263" cy="114300"/>
            </a:xfrm>
            <a:prstGeom prst="rect">
              <a:avLst/>
            </a:prstGeom>
            <a:solidFill>
              <a:srgbClr val="0000FF"/>
            </a:solidFill>
            <a:ln>
              <a:noFill/>
            </a:ln>
            <a:effectLst/>
            <a:extLst>
              <a:ext uri="{91240B29-F687-4F45-9708-019B960494DF}">
                <a14:hiddenLine xmlns:a14="http://schemas.microsoft.com/office/drawing/2010/main" w="3810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grpSp>
      <p:sp>
        <p:nvSpPr>
          <p:cNvPr id="21" name="矩形 20"/>
          <p:cNvSpPr/>
          <p:nvPr/>
        </p:nvSpPr>
        <p:spPr>
          <a:xfrm>
            <a:off x="6733346" y="1108179"/>
            <a:ext cx="1107996" cy="276999"/>
          </a:xfrm>
          <a:prstGeom prst="rect">
            <a:avLst/>
          </a:prstGeom>
        </p:spPr>
        <p:txBody>
          <a:bodyPr wrap="none">
            <a:spAutoFit/>
          </a:bodyPr>
          <a:lstStyle/>
          <a:p>
            <a:r>
              <a:rPr lang="zh-CN" altLang="en-US" sz="1200" b="1" dirty="0">
                <a:latin typeface="微软雅黑" pitchFamily="34" charset="-122"/>
                <a:ea typeface="微软雅黑" pitchFamily="34" charset="-122"/>
              </a:rPr>
              <a:t>存储转发方式</a:t>
            </a:r>
            <a:endParaRPr lang="zh-CN" altLang="en-US" sz="1200" dirty="0"/>
          </a:p>
        </p:txBody>
      </p:sp>
      <p:sp>
        <p:nvSpPr>
          <p:cNvPr id="22" name="矩形 21"/>
          <p:cNvSpPr/>
          <p:nvPr/>
        </p:nvSpPr>
        <p:spPr>
          <a:xfrm>
            <a:off x="6885751" y="2650651"/>
            <a:ext cx="800219" cy="276999"/>
          </a:xfrm>
          <a:prstGeom prst="rect">
            <a:avLst/>
          </a:prstGeom>
        </p:spPr>
        <p:txBody>
          <a:bodyPr wrap="none">
            <a:spAutoFit/>
          </a:bodyPr>
          <a:lstStyle/>
          <a:p>
            <a:r>
              <a:rPr lang="zh-CN" altLang="en-US" sz="1200" b="1" dirty="0">
                <a:latin typeface="微软雅黑" pitchFamily="34" charset="-122"/>
                <a:ea typeface="微软雅黑" pitchFamily="34" charset="-122"/>
              </a:rPr>
              <a:t>直通</a:t>
            </a:r>
            <a:r>
              <a:rPr lang="zh-CN" altLang="en-US" sz="1200" b="1" dirty="0" smtClean="0">
                <a:latin typeface="微软雅黑" pitchFamily="34" charset="-122"/>
                <a:ea typeface="微软雅黑" pitchFamily="34" charset="-122"/>
              </a:rPr>
              <a:t>方式</a:t>
            </a:r>
            <a:endParaRPr lang="zh-CN" altLang="en-US" sz="1200" dirty="0"/>
          </a:p>
        </p:txBody>
      </p:sp>
    </p:spTree>
    <p:extLst>
      <p:ext uri="{BB962C8B-B14F-4D97-AF65-F5344CB8AC3E}">
        <p14:creationId xmlns:p14="http://schemas.microsoft.com/office/powerpoint/2010/main" val="366117315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3.88889E-6 -3.7037E-6 L 0.10921 -3.7037E-6 " pathEditMode="relative" rAng="0" ptsTypes="AA">
                                      <p:cBhvr>
                                        <p:cTn id="6" dur="2000" fill="hold"/>
                                        <p:tgtEl>
                                          <p:spTgt spid="12"/>
                                        </p:tgtEl>
                                        <p:attrNameLst>
                                          <p:attrName>ppt_x</p:attrName>
                                          <p:attrName>ppt_y</p:attrName>
                                        </p:attrNameLst>
                                      </p:cBhvr>
                                      <p:rCtr x="5451" y="0"/>
                                    </p:animMotion>
                                  </p:childTnLst>
                                </p:cTn>
                              </p:par>
                            </p:childTnLst>
                          </p:cTn>
                        </p:par>
                        <p:par>
                          <p:cTn id="7" fill="hold">
                            <p:stCondLst>
                              <p:cond delay="2000"/>
                            </p:stCondLst>
                            <p:childTnLst>
                              <p:par>
                                <p:cTn id="8" presetID="63" presetClass="path" presetSubtype="0" accel="50000" decel="50000" fill="hold" nodeType="afterEffect">
                                  <p:stCondLst>
                                    <p:cond delay="400"/>
                                  </p:stCondLst>
                                  <p:childTnLst>
                                    <p:animMotion origin="layout" path="M 0.10921 -3.7037E-6 L 0.25469 -3.7037E-6 " pathEditMode="relative" rAng="0" ptsTypes="AA">
                                      <p:cBhvr>
                                        <p:cTn id="9" dur="3100" fill="hold"/>
                                        <p:tgtEl>
                                          <p:spTgt spid="12"/>
                                        </p:tgtEl>
                                        <p:attrNameLst>
                                          <p:attrName>ppt_x</p:attrName>
                                          <p:attrName>ppt_y</p:attrName>
                                        </p:attrNameLst>
                                      </p:cBhvr>
                                      <p:rCtr x="7274" y="0"/>
                                    </p:animMotion>
                                  </p:childTnLst>
                                </p:cTn>
                              </p:par>
                            </p:childTnLst>
                          </p:cTn>
                        </p:par>
                      </p:childTnLst>
                    </p:cTn>
                  </p:par>
                  <p:par>
                    <p:cTn id="10" fill="hold">
                      <p:stCondLst>
                        <p:cond delay="indefinite"/>
                      </p:stCondLst>
                      <p:childTnLst>
                        <p:par>
                          <p:cTn id="11" fill="hold">
                            <p:stCondLst>
                              <p:cond delay="0"/>
                            </p:stCondLst>
                            <p:childTnLst>
                              <p:par>
                                <p:cTn id="12" presetID="63" presetClass="path" presetSubtype="0" accel="50000" decel="50000" fill="hold" nodeType="clickEffect">
                                  <p:stCondLst>
                                    <p:cond delay="0"/>
                                  </p:stCondLst>
                                  <p:childTnLst>
                                    <p:animMotion origin="layout" path="M -3.88889E-6 -3.20988E-6 L 0.04375 0.00093 " pathEditMode="relative" rAng="0" ptsTypes="AA">
                                      <p:cBhvr>
                                        <p:cTn id="13" dur="2000" fill="hold"/>
                                        <p:tgtEl>
                                          <p:spTgt spid="18"/>
                                        </p:tgtEl>
                                        <p:attrNameLst>
                                          <p:attrName>ppt_x</p:attrName>
                                          <p:attrName>ppt_y</p:attrName>
                                        </p:attrNameLst>
                                      </p:cBhvr>
                                      <p:rCtr x="2187" y="31"/>
                                    </p:animMotion>
                                  </p:childTnLst>
                                </p:cTn>
                              </p:par>
                            </p:childTnLst>
                          </p:cTn>
                        </p:par>
                        <p:par>
                          <p:cTn id="14" fill="hold">
                            <p:stCondLst>
                              <p:cond delay="2000"/>
                            </p:stCondLst>
                            <p:childTnLst>
                              <p:par>
                                <p:cTn id="15" presetID="63" presetClass="path" presetSubtype="0" accel="50000" decel="50000" fill="hold" nodeType="afterEffect">
                                  <p:stCondLst>
                                    <p:cond delay="0"/>
                                  </p:stCondLst>
                                  <p:childTnLst>
                                    <p:animMotion origin="layout" path="M 0.04375 0.00093 L 0.24827 0.00093 " pathEditMode="relative" rAng="0" ptsTypes="AA">
                                      <p:cBhvr>
                                        <p:cTn id="16" dur="2000" fill="hold"/>
                                        <p:tgtEl>
                                          <p:spTgt spid="18"/>
                                        </p:tgtEl>
                                        <p:attrNameLst>
                                          <p:attrName>ppt_x</p:attrName>
                                          <p:attrName>ppt_y</p:attrName>
                                        </p:attrNameLst>
                                      </p:cBhvr>
                                      <p:rCtr x="1022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116499"/>
            <a:ext cx="8129015" cy="289301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609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623005"/>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以太网交换机的自学习功能</a:t>
            </a:r>
            <a:endParaRPr lang="fr-FR" altLang="zh-CN" sz="2000" b="1" dirty="0">
              <a:solidFill>
                <a:schemeClr val="bg1"/>
              </a:solidFill>
              <a:latin typeface="微软雅黑" pitchFamily="34" charset="-122"/>
              <a:ea typeface="微软雅黑" pitchFamily="34" charset="-122"/>
            </a:endParaRPr>
          </a:p>
        </p:txBody>
      </p:sp>
      <p:grpSp>
        <p:nvGrpSpPr>
          <p:cNvPr id="2" name="组合 1"/>
          <p:cNvGrpSpPr/>
          <p:nvPr/>
        </p:nvGrpSpPr>
        <p:grpSpPr>
          <a:xfrm>
            <a:off x="2620631" y="1180734"/>
            <a:ext cx="3390896" cy="2732188"/>
            <a:chOff x="2620631" y="1493842"/>
            <a:chExt cx="3390896" cy="2732188"/>
          </a:xfrm>
        </p:grpSpPr>
        <p:sp>
          <p:nvSpPr>
            <p:cNvPr id="55" name="矩形 54"/>
            <p:cNvSpPr/>
            <p:nvPr/>
          </p:nvSpPr>
          <p:spPr>
            <a:xfrm>
              <a:off x="3746732" y="18087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6" name="直接连接符 55"/>
            <p:cNvCxnSpPr>
              <a:stCxn id="69" idx="1"/>
            </p:cNvCxnSpPr>
            <p:nvPr/>
          </p:nvCxnSpPr>
          <p:spPr>
            <a:xfrm flipH="1">
              <a:off x="3075066" y="36068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endCxn id="66" idx="1"/>
            </p:cNvCxnSpPr>
            <p:nvPr/>
          </p:nvCxnSpPr>
          <p:spPr>
            <a:xfrm>
              <a:off x="3075066" y="25289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72" idx="1"/>
            </p:cNvCxnSpPr>
            <p:nvPr/>
          </p:nvCxnSpPr>
          <p:spPr>
            <a:xfrm flipH="1">
              <a:off x="3097939" y="30527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endCxn id="64" idx="1"/>
            </p:cNvCxnSpPr>
            <p:nvPr/>
          </p:nvCxnSpPr>
          <p:spPr>
            <a:xfrm>
              <a:off x="3075066" y="19732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4202623" y="1493842"/>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a:t>
              </a:r>
              <a:endParaRPr kumimoji="1" lang="en-US" altLang="zh-CN" sz="1400" b="1" dirty="0">
                <a:solidFill>
                  <a:srgbClr val="0000FF"/>
                </a:solidFill>
                <a:latin typeface="微软雅黑" pitchFamily="34" charset="-122"/>
                <a:ea typeface="微软雅黑" pitchFamily="34" charset="-122"/>
              </a:endParaRPr>
            </a:p>
          </p:txBody>
        </p:sp>
        <p:sp>
          <p:nvSpPr>
            <p:cNvPr id="61" name="Rectangle 34"/>
            <p:cNvSpPr>
              <a:spLocks noChangeArrowheads="1"/>
            </p:cNvSpPr>
            <p:nvPr/>
          </p:nvSpPr>
          <p:spPr bwMode="auto">
            <a:xfrm>
              <a:off x="2627339" y="17715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62" name="组合 57"/>
            <p:cNvGrpSpPr>
              <a:grpSpLocks/>
            </p:cNvGrpSpPr>
            <p:nvPr/>
          </p:nvGrpSpPr>
          <p:grpSpPr bwMode="auto">
            <a:xfrm>
              <a:off x="3737593" y="1836021"/>
              <a:ext cx="277321" cy="274434"/>
              <a:chOff x="2255844" y="1268760"/>
              <a:chExt cx="360915" cy="356296"/>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65" name="组合 58"/>
            <p:cNvGrpSpPr>
              <a:grpSpLocks/>
            </p:cNvGrpSpPr>
            <p:nvPr/>
          </p:nvGrpSpPr>
          <p:grpSpPr bwMode="auto">
            <a:xfrm>
              <a:off x="3746736" y="2399933"/>
              <a:ext cx="277321" cy="274434"/>
              <a:chOff x="2267744" y="1280668"/>
              <a:chExt cx="360915" cy="357388"/>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7"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68" name="组合 61"/>
            <p:cNvGrpSpPr>
              <a:grpSpLocks/>
            </p:cNvGrpSpPr>
            <p:nvPr/>
          </p:nvGrpSpPr>
          <p:grpSpPr bwMode="auto">
            <a:xfrm>
              <a:off x="3717616" y="3477835"/>
              <a:ext cx="277321" cy="274434"/>
              <a:chOff x="2244074" y="1280668"/>
              <a:chExt cx="358931" cy="357388"/>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71" name="组合 64"/>
            <p:cNvGrpSpPr>
              <a:grpSpLocks/>
            </p:cNvGrpSpPr>
            <p:nvPr/>
          </p:nvGrpSpPr>
          <p:grpSpPr bwMode="auto">
            <a:xfrm>
              <a:off x="3726760" y="2913924"/>
              <a:ext cx="277321" cy="274434"/>
              <a:chOff x="2255909" y="1268760"/>
              <a:chExt cx="358931" cy="355702"/>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3"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74" name="Rectangle 34"/>
            <p:cNvSpPr>
              <a:spLocks noChangeArrowheads="1"/>
            </p:cNvSpPr>
            <p:nvPr/>
          </p:nvSpPr>
          <p:spPr bwMode="auto">
            <a:xfrm>
              <a:off x="2638857" y="34308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75" name="Rectangle 34"/>
            <p:cNvSpPr>
              <a:spLocks noChangeArrowheads="1"/>
            </p:cNvSpPr>
            <p:nvPr/>
          </p:nvSpPr>
          <p:spPr bwMode="auto">
            <a:xfrm>
              <a:off x="2636957" y="28650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76" name="组合 75"/>
            <p:cNvGrpSpPr/>
            <p:nvPr/>
          </p:nvGrpSpPr>
          <p:grpSpPr>
            <a:xfrm>
              <a:off x="4065622" y="2068590"/>
              <a:ext cx="1945905" cy="1377898"/>
              <a:chOff x="2208968" y="2283000"/>
              <a:chExt cx="1945905" cy="1377898"/>
            </a:xfrm>
          </p:grpSpPr>
          <p:sp>
            <p:nvSpPr>
              <p:cNvPr id="77"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7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smtClean="0">
                    <a:solidFill>
                      <a:srgbClr val="0000FF"/>
                    </a:solidFill>
                    <a:latin typeface="微软雅黑" pitchFamily="34" charset="-122"/>
                    <a:ea typeface="微软雅黑" pitchFamily="34" charset="-122"/>
                  </a:rPr>
                  <a:t>MAC </a:t>
                </a:r>
                <a:r>
                  <a:rPr kumimoji="1" lang="zh-CN" altLang="en-US" sz="1100" b="1" dirty="0" smtClean="0">
                    <a:solidFill>
                      <a:srgbClr val="0000FF"/>
                    </a:solidFill>
                    <a:latin typeface="微软雅黑" pitchFamily="34" charset="-122"/>
                    <a:ea typeface="微软雅黑" pitchFamily="34" charset="-122"/>
                  </a:rPr>
                  <a:t>地址  接口   有效时间</a:t>
                </a:r>
                <a:endParaRPr kumimoji="1" lang="zh-CN" altLang="en-US" sz="1100" b="1" dirty="0">
                  <a:solidFill>
                    <a:srgbClr val="0000FF"/>
                  </a:solidFill>
                  <a:latin typeface="微软雅黑" pitchFamily="34" charset="-122"/>
                  <a:ea typeface="微软雅黑" pitchFamily="34" charset="-122"/>
                </a:endParaRPr>
              </a:p>
              <a:p>
                <a:pPr defTabSz="762000" eaLnBrk="0" hangingPunct="0">
                  <a:lnSpc>
                    <a:spcPct val="115000"/>
                  </a:lnSpc>
                </a:pPr>
                <a:r>
                  <a:rPr kumimoji="1" lang="zh-CN" altLang="en-US" sz="1100" b="1" dirty="0">
                    <a:solidFill>
                      <a:srgbClr val="0000FF"/>
                    </a:solidFill>
                    <a:latin typeface="微软雅黑" pitchFamily="34" charset="-122"/>
                    <a:ea typeface="微软雅黑" pitchFamily="34" charset="-122"/>
                  </a:rPr>
                  <a:t>   </a:t>
                </a:r>
                <a:endParaRPr kumimoji="1" lang="en-US" altLang="zh-CN" sz="1100" b="1" baseline="-25000" dirty="0">
                  <a:solidFill>
                    <a:srgbClr val="0000FF"/>
                  </a:solidFill>
                  <a:latin typeface="微软雅黑" pitchFamily="34" charset="-122"/>
                  <a:ea typeface="微软雅黑" pitchFamily="34" charset="-122"/>
                </a:endParaRPr>
              </a:p>
            </p:txBody>
          </p:sp>
          <p:sp>
            <p:nvSpPr>
              <p:cNvPr id="79"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0"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1"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2"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3"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4"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85"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86" name="Rectangle 34"/>
            <p:cNvSpPr>
              <a:spLocks noChangeArrowheads="1"/>
            </p:cNvSpPr>
            <p:nvPr/>
          </p:nvSpPr>
          <p:spPr bwMode="auto">
            <a:xfrm>
              <a:off x="2620631" y="23245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8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6224" y="17565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6224" y="23073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6224" y="28283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6224" y="3393034"/>
              <a:ext cx="437685" cy="437685"/>
            </a:xfrm>
            <a:prstGeom prst="rect">
              <a:avLst/>
            </a:prstGeom>
            <a:noFill/>
            <a:extLst>
              <a:ext uri="{909E8E84-426E-40DD-AFC4-6F175D3DCCD1}">
                <a14:hiddenFill xmlns:a14="http://schemas.microsoft.com/office/drawing/2010/main">
                  <a:solidFill>
                    <a:srgbClr val="FFFFFF"/>
                  </a:solidFill>
                </a14:hiddenFill>
              </a:ext>
            </a:extLst>
          </p:spPr>
        </p:pic>
        <p:sp>
          <p:nvSpPr>
            <p:cNvPr id="42" name="矩形 41"/>
            <p:cNvSpPr/>
            <p:nvPr/>
          </p:nvSpPr>
          <p:spPr>
            <a:xfrm>
              <a:off x="3754833" y="3887476"/>
              <a:ext cx="2236510" cy="338554"/>
            </a:xfrm>
            <a:prstGeom prst="rect">
              <a:avLst/>
            </a:prstGeom>
          </p:spPr>
          <p:txBody>
            <a:bodyPr wrap="none">
              <a:spAutoFit/>
            </a:bodyPr>
            <a:lstStyle/>
            <a:p>
              <a:pPr algn="ctr"/>
              <a:r>
                <a:rPr lang="zh-CN" altLang="en-US" sz="1600" b="1" dirty="0" smtClean="0">
                  <a:latin typeface="微软雅黑" pitchFamily="34" charset="-122"/>
                  <a:ea typeface="微软雅黑" pitchFamily="34" charset="-122"/>
                </a:rPr>
                <a:t>开始时，交换表是</a:t>
              </a:r>
              <a:r>
                <a:rPr lang="zh-CN" altLang="en-US" sz="1600" b="1" dirty="0">
                  <a:latin typeface="微软雅黑" pitchFamily="34" charset="-122"/>
                  <a:ea typeface="微软雅黑" pitchFamily="34" charset="-122"/>
                </a:rPr>
                <a:t>空的</a:t>
              </a:r>
            </a:p>
          </p:txBody>
        </p:sp>
      </p:grpSp>
    </p:spTree>
    <p:extLst>
      <p:ext uri="{BB962C8B-B14F-4D97-AF65-F5344CB8AC3E}">
        <p14:creationId xmlns:p14="http://schemas.microsoft.com/office/powerpoint/2010/main" val="218872593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113931"/>
            <a:ext cx="8129015" cy="29938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353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620445"/>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以太网交换机的自学习功能</a:t>
            </a:r>
            <a:endParaRPr lang="fr-FR" altLang="zh-CN" sz="2000" b="1" dirty="0">
              <a:solidFill>
                <a:schemeClr val="bg1"/>
              </a:solidFill>
              <a:latin typeface="微软雅黑" pitchFamily="34" charset="-122"/>
              <a:ea typeface="微软雅黑" pitchFamily="34" charset="-122"/>
            </a:endParaRPr>
          </a:p>
        </p:txBody>
      </p:sp>
      <p:sp>
        <p:nvSpPr>
          <p:cNvPr id="12" name="矩形 11"/>
          <p:cNvSpPr/>
          <p:nvPr/>
        </p:nvSpPr>
        <p:spPr>
          <a:xfrm>
            <a:off x="1945498" y="1637426"/>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14" name="直接连接符 13"/>
          <p:cNvCxnSpPr>
            <a:stCxn id="39" idx="1"/>
          </p:cNvCxnSpPr>
          <p:nvPr/>
        </p:nvCxnSpPr>
        <p:spPr>
          <a:xfrm flipH="1">
            <a:off x="1273832" y="3435582"/>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273832" y="2357680"/>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296705" y="2881426"/>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273832" y="1801957"/>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401389" y="1322561"/>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a:t>
            </a:r>
            <a:endParaRPr kumimoji="1" lang="en-US" altLang="zh-CN" sz="1400" b="1" dirty="0">
              <a:solidFill>
                <a:srgbClr val="0000FF"/>
              </a:solidFill>
              <a:latin typeface="微软雅黑" pitchFamily="34" charset="-122"/>
              <a:ea typeface="微软雅黑" pitchFamily="34" charset="-122"/>
            </a:endParaRPr>
          </a:p>
        </p:txBody>
      </p:sp>
      <p:sp>
        <p:nvSpPr>
          <p:cNvPr id="21" name="Rectangle 34"/>
          <p:cNvSpPr>
            <a:spLocks noChangeArrowheads="1"/>
          </p:cNvSpPr>
          <p:nvPr/>
        </p:nvSpPr>
        <p:spPr bwMode="auto">
          <a:xfrm>
            <a:off x="826105" y="1600312"/>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3" name="组合 57"/>
          <p:cNvGrpSpPr>
            <a:grpSpLocks/>
          </p:cNvGrpSpPr>
          <p:nvPr/>
        </p:nvGrpSpPr>
        <p:grpSpPr bwMode="auto">
          <a:xfrm>
            <a:off x="1936359" y="1664740"/>
            <a:ext cx="277321" cy="274434"/>
            <a:chOff x="2255844" y="1268760"/>
            <a:chExt cx="360915" cy="356296"/>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4" name="组合 58"/>
          <p:cNvGrpSpPr>
            <a:grpSpLocks/>
          </p:cNvGrpSpPr>
          <p:nvPr/>
        </p:nvGrpSpPr>
        <p:grpSpPr bwMode="auto">
          <a:xfrm>
            <a:off x="1945502" y="2228652"/>
            <a:ext cx="277321" cy="274434"/>
            <a:chOff x="2267744" y="1280668"/>
            <a:chExt cx="360915" cy="357388"/>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2"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8" name="组合 61"/>
          <p:cNvGrpSpPr>
            <a:grpSpLocks/>
          </p:cNvGrpSpPr>
          <p:nvPr/>
        </p:nvGrpSpPr>
        <p:grpSpPr bwMode="auto">
          <a:xfrm>
            <a:off x="1916382" y="3306554"/>
            <a:ext cx="277321" cy="274434"/>
            <a:chOff x="2244074" y="1280668"/>
            <a:chExt cx="358931" cy="357388"/>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9" name="组合 64"/>
          <p:cNvGrpSpPr>
            <a:grpSpLocks/>
          </p:cNvGrpSpPr>
          <p:nvPr/>
        </p:nvGrpSpPr>
        <p:grpSpPr bwMode="auto">
          <a:xfrm>
            <a:off x="1925526" y="2742643"/>
            <a:ext cx="277321" cy="274434"/>
            <a:chOff x="2255909" y="1268760"/>
            <a:chExt cx="358931" cy="355702"/>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38"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30" name="Rectangle 34"/>
          <p:cNvSpPr>
            <a:spLocks noChangeArrowheads="1"/>
          </p:cNvSpPr>
          <p:nvPr/>
        </p:nvSpPr>
        <p:spPr bwMode="auto">
          <a:xfrm>
            <a:off x="837623" y="3259549"/>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33" name="Rectangle 34"/>
          <p:cNvSpPr>
            <a:spLocks noChangeArrowheads="1"/>
          </p:cNvSpPr>
          <p:nvPr/>
        </p:nvSpPr>
        <p:spPr bwMode="auto">
          <a:xfrm>
            <a:off x="835723" y="2693774"/>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10" name="组合 57"/>
          <p:cNvGrpSpPr/>
          <p:nvPr/>
        </p:nvGrpSpPr>
        <p:grpSpPr>
          <a:xfrm>
            <a:off x="2264388" y="1897309"/>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1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itchFamily="34" charset="-122"/>
                  <a:ea typeface="微软雅黑" pitchFamily="34" charset="-122"/>
                </a:rPr>
                <a:t>MAC</a:t>
              </a:r>
              <a:r>
                <a:rPr kumimoji="1" lang="zh-CN" altLang="en-US" sz="1100" b="1" dirty="0">
                  <a:solidFill>
                    <a:srgbClr val="0000FF"/>
                  </a:solidFill>
                  <a:latin typeface="微软雅黑" pitchFamily="34" charset="-122"/>
                  <a:ea typeface="微软雅黑" pitchFamily="34" charset="-122"/>
                </a:rPr>
                <a:t>地址  </a:t>
              </a:r>
              <a:r>
                <a:rPr kumimoji="1" lang="zh-CN" altLang="en-US" sz="1100" b="1" dirty="0" smtClean="0">
                  <a:solidFill>
                    <a:srgbClr val="0000FF"/>
                  </a:solidFill>
                  <a:latin typeface="微软雅黑" pitchFamily="34" charset="-122"/>
                  <a:ea typeface="微软雅黑" pitchFamily="34" charset="-122"/>
                </a:rPr>
                <a:t> 接口   有效时间</a:t>
              </a:r>
              <a:endParaRPr kumimoji="1" lang="zh-CN" altLang="en-US" sz="1100" b="1" dirty="0">
                <a:solidFill>
                  <a:srgbClr val="0000FF"/>
                </a:solidFill>
                <a:latin typeface="微软雅黑" pitchFamily="34" charset="-122"/>
                <a:ea typeface="微软雅黑" pitchFamily="34" charset="-122"/>
              </a:endParaRPr>
            </a:p>
            <a:p>
              <a:pPr defTabSz="762000" eaLnBrk="0" hangingPunct="0">
                <a:lnSpc>
                  <a:spcPct val="115000"/>
                </a:lnSpc>
              </a:pPr>
              <a:r>
                <a:rPr kumimoji="1" lang="zh-CN" altLang="en-US" sz="1100" b="1" dirty="0">
                  <a:solidFill>
                    <a:srgbClr val="0000FF"/>
                  </a:solidFill>
                  <a:latin typeface="微软雅黑" pitchFamily="34" charset="-122"/>
                  <a:ea typeface="微软雅黑" pitchFamily="34" charset="-122"/>
                </a:rPr>
                <a:t>   </a:t>
              </a:r>
              <a:endParaRPr kumimoji="1" lang="en-US" altLang="zh-CN" sz="1100" b="1" baseline="-25000" dirty="0">
                <a:solidFill>
                  <a:srgbClr val="0000FF"/>
                </a:solidFill>
                <a:latin typeface="微软雅黑" pitchFamily="34" charset="-122"/>
                <a:ea typeface="微软雅黑"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8"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35" name="Rectangle 34"/>
          <p:cNvSpPr>
            <a:spLocks noChangeArrowheads="1"/>
          </p:cNvSpPr>
          <p:nvPr/>
        </p:nvSpPr>
        <p:spPr bwMode="auto">
          <a:xfrm>
            <a:off x="819397" y="2153314"/>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5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1585275"/>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2136105"/>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2657068"/>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3221753"/>
            <a:ext cx="437685" cy="437685"/>
          </a:xfrm>
          <a:prstGeom prst="rect">
            <a:avLst/>
          </a:prstGeom>
          <a:noFill/>
          <a:extLst>
            <a:ext uri="{909E8E84-426E-40DD-AFC4-6F175D3DCCD1}">
              <a14:hiddenFill xmlns:a14="http://schemas.microsoft.com/office/drawing/2010/main">
                <a:solidFill>
                  <a:srgbClr val="FFFFFF"/>
                </a:solidFill>
              </a14:hiddenFill>
            </a:ext>
          </a:extLst>
        </p:spPr>
      </p:pic>
      <p:cxnSp>
        <p:nvCxnSpPr>
          <p:cNvPr id="60" name="直接箭头连接符 59"/>
          <p:cNvCxnSpPr/>
          <p:nvPr/>
        </p:nvCxnSpPr>
        <p:spPr>
          <a:xfrm>
            <a:off x="1534240" y="1710702"/>
            <a:ext cx="322270" cy="0"/>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63" name="表格 62"/>
          <p:cNvGraphicFramePr>
            <a:graphicFrameLocks noGrp="1"/>
          </p:cNvGraphicFramePr>
          <p:nvPr>
            <p:extLst>
              <p:ext uri="{D42A27DB-BD31-4B8C-83A1-F6EECF244321}">
                <p14:modId xmlns:p14="http://schemas.microsoft.com/office/powerpoint/2010/main" val="2439781583"/>
              </p:ext>
            </p:extLst>
          </p:nvPr>
        </p:nvGraphicFramePr>
        <p:xfrm>
          <a:off x="4682837" y="1452195"/>
          <a:ext cx="3380509" cy="548640"/>
        </p:xfrm>
        <a:graphic>
          <a:graphicData uri="http://schemas.openxmlformats.org/drawingml/2006/table">
            <a:tbl>
              <a:tblPr>
                <a:tableStyleId>{5C22544A-7EE6-4342-B048-85BDC9FD1C3A}</a:tableStyleId>
              </a:tblPr>
              <a:tblGrid>
                <a:gridCol w="818178">
                  <a:extLst>
                    <a:ext uri="{9D8B030D-6E8A-4147-A177-3AD203B41FA5}">
                      <a16:colId xmlns:a16="http://schemas.microsoft.com/office/drawing/2014/main" val="20000"/>
                    </a:ext>
                  </a:extLst>
                </a:gridCol>
                <a:gridCol w="864830">
                  <a:extLst>
                    <a:ext uri="{9D8B030D-6E8A-4147-A177-3AD203B41FA5}">
                      <a16:colId xmlns:a16="http://schemas.microsoft.com/office/drawing/2014/main" val="20001"/>
                    </a:ext>
                  </a:extLst>
                </a:gridCol>
                <a:gridCol w="589137">
                  <a:extLst>
                    <a:ext uri="{9D8B030D-6E8A-4147-A177-3AD203B41FA5}">
                      <a16:colId xmlns:a16="http://schemas.microsoft.com/office/drawing/2014/main" val="20002"/>
                    </a:ext>
                  </a:extLst>
                </a:gridCol>
                <a:gridCol w="628932">
                  <a:extLst>
                    <a:ext uri="{9D8B030D-6E8A-4147-A177-3AD203B41FA5}">
                      <a16:colId xmlns:a16="http://schemas.microsoft.com/office/drawing/2014/main" val="20003"/>
                    </a:ext>
                  </a:extLst>
                </a:gridCol>
                <a:gridCol w="479432">
                  <a:extLst>
                    <a:ext uri="{9D8B030D-6E8A-4147-A177-3AD203B41FA5}">
                      <a16:colId xmlns:a16="http://schemas.microsoft.com/office/drawing/2014/main" val="20004"/>
                    </a:ext>
                  </a:extLst>
                </a:gridCol>
              </a:tblGrid>
              <a:tr h="236412">
                <a:tc>
                  <a:txBody>
                    <a:bodyPr/>
                    <a:lstStyle/>
                    <a:p>
                      <a:pPr algn="ctr"/>
                      <a:r>
                        <a:rPr lang="zh-CN" altLang="en-US" sz="1200" b="1" dirty="0" smtClean="0">
                          <a:ln>
                            <a:noFill/>
                          </a:ln>
                          <a:latin typeface="微软雅黑" pitchFamily="34" charset="-122"/>
                          <a:ea typeface="微软雅黑" pitchFamily="34" charset="-122"/>
                        </a:rPr>
                        <a:t>目的地址</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itchFamily="34" charset="-122"/>
                          <a:ea typeface="微软雅黑" pitchFamily="34" charset="-122"/>
                        </a:rPr>
                        <a:t>源地址</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itchFamily="34" charset="-122"/>
                          <a:ea typeface="微软雅黑" pitchFamily="34" charset="-122"/>
                        </a:rPr>
                        <a:t>类型</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itchFamily="34" charset="-122"/>
                          <a:ea typeface="微软雅黑" pitchFamily="34" charset="-122"/>
                        </a:rPr>
                        <a:t>数据</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ln>
                            <a:noFill/>
                          </a:ln>
                          <a:latin typeface="微软雅黑" pitchFamily="34" charset="-122"/>
                          <a:ea typeface="微软雅黑" pitchFamily="34" charset="-122"/>
                        </a:rPr>
                        <a:t>FCS</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36412">
                <a:tc>
                  <a:txBody>
                    <a:bodyPr/>
                    <a:lstStyle/>
                    <a:p>
                      <a:pPr algn="ctr"/>
                      <a:endParaRPr lang="zh-CN" altLang="en-US" sz="12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64" name="Rectangle 24"/>
          <p:cNvSpPr>
            <a:spLocks noChangeArrowheads="1"/>
          </p:cNvSpPr>
          <p:nvPr/>
        </p:nvSpPr>
        <p:spPr bwMode="auto">
          <a:xfrm>
            <a:off x="5929606" y="1174097"/>
            <a:ext cx="79829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200" b="1" dirty="0" smtClean="0">
                <a:latin typeface="微软雅黑" pitchFamily="34" charset="-122"/>
                <a:ea typeface="微软雅黑" pitchFamily="34" charset="-122"/>
              </a:rPr>
              <a:t>以太网帧</a:t>
            </a:r>
            <a:endParaRPr kumimoji="1" lang="en-US" altLang="zh-CN" sz="1200" b="1" dirty="0">
              <a:latin typeface="微软雅黑" pitchFamily="34" charset="-122"/>
              <a:ea typeface="微软雅黑" pitchFamily="34" charset="-122"/>
            </a:endParaRPr>
          </a:p>
        </p:txBody>
      </p:sp>
      <p:sp>
        <p:nvSpPr>
          <p:cNvPr id="65" name="矩形 64"/>
          <p:cNvSpPr/>
          <p:nvPr/>
        </p:nvSpPr>
        <p:spPr>
          <a:xfrm>
            <a:off x="4567074" y="2493857"/>
            <a:ext cx="3884680" cy="523220"/>
          </a:xfrm>
          <a:prstGeom prst="rect">
            <a:avLst/>
          </a:prstGeom>
        </p:spPr>
        <p:txBody>
          <a:bodyPr wrap="square">
            <a:spAutoFit/>
          </a:bodyPr>
          <a:lstStyle/>
          <a:p>
            <a:r>
              <a:rPr lang="zh-CN" altLang="en-US" sz="1400" b="1" dirty="0">
                <a:latin typeface="微软雅黑" pitchFamily="34" charset="-122"/>
                <a:ea typeface="微软雅黑" pitchFamily="34" charset="-122"/>
              </a:rPr>
              <a:t>交换机收到帧后，先查找交换表。没有查到应从哪个接口转发这个</a:t>
            </a:r>
            <a:r>
              <a:rPr lang="zh-CN" altLang="en-US" sz="1400" b="1" dirty="0" smtClean="0">
                <a:latin typeface="微软雅黑" pitchFamily="34" charset="-122"/>
                <a:ea typeface="微软雅黑" pitchFamily="34" charset="-122"/>
              </a:rPr>
              <a:t>帧给 </a:t>
            </a:r>
            <a:r>
              <a:rPr lang="en-US" altLang="zh-CN" sz="1400" b="1" dirty="0" smtClean="0">
                <a:latin typeface="微软雅黑" pitchFamily="34" charset="-122"/>
                <a:ea typeface="微软雅黑" pitchFamily="34" charset="-122"/>
              </a:rPr>
              <a:t>B</a:t>
            </a:r>
            <a:r>
              <a:rPr lang="zh-CN" altLang="en-US" sz="1400" b="1" dirty="0" smtClean="0">
                <a:latin typeface="微软雅黑" pitchFamily="34" charset="-122"/>
                <a:ea typeface="微软雅黑" pitchFamily="34" charset="-122"/>
              </a:rPr>
              <a:t>。</a:t>
            </a:r>
            <a:endParaRPr lang="zh-CN" altLang="en-US" sz="1400" b="1" dirty="0">
              <a:latin typeface="微软雅黑" pitchFamily="34" charset="-122"/>
              <a:ea typeface="微软雅黑" pitchFamily="34" charset="-122"/>
            </a:endParaRPr>
          </a:p>
        </p:txBody>
      </p:sp>
      <p:sp>
        <p:nvSpPr>
          <p:cNvPr id="66" name="矩形 65"/>
          <p:cNvSpPr/>
          <p:nvPr/>
        </p:nvSpPr>
        <p:spPr>
          <a:xfrm>
            <a:off x="4567074" y="2152310"/>
            <a:ext cx="4064860" cy="307777"/>
          </a:xfrm>
          <a:prstGeom prst="rect">
            <a:avLst/>
          </a:prstGeom>
        </p:spPr>
        <p:txBody>
          <a:bodyPr wrap="square">
            <a:spAutoFit/>
          </a:bodyPr>
          <a:lstStyle/>
          <a:p>
            <a:r>
              <a:rPr lang="en-US" altLang="zh-CN" sz="1400" b="1" dirty="0">
                <a:latin typeface="微软雅黑" pitchFamily="34" charset="-122"/>
                <a:ea typeface="微软雅黑" pitchFamily="34" charset="-122"/>
              </a:rPr>
              <a:t>A </a:t>
            </a:r>
            <a:r>
              <a:rPr lang="zh-CN" altLang="en-US" sz="1400" b="1" dirty="0">
                <a:latin typeface="微软雅黑" pitchFamily="34" charset="-122"/>
                <a:ea typeface="微软雅黑" pitchFamily="34" charset="-122"/>
              </a:rPr>
              <a:t>先向 </a:t>
            </a:r>
            <a:r>
              <a:rPr lang="en-US" altLang="zh-CN" sz="1400" b="1" dirty="0">
                <a:latin typeface="微软雅黑" pitchFamily="34" charset="-122"/>
                <a:ea typeface="微软雅黑" pitchFamily="34" charset="-122"/>
              </a:rPr>
              <a:t>B </a:t>
            </a:r>
            <a:r>
              <a:rPr lang="zh-CN" altLang="en-US" sz="1400" b="1" dirty="0">
                <a:latin typeface="微软雅黑" pitchFamily="34" charset="-122"/>
                <a:ea typeface="微软雅黑" pitchFamily="34" charset="-122"/>
              </a:rPr>
              <a:t>发送一帧</a:t>
            </a:r>
            <a:r>
              <a:rPr lang="zh-CN" altLang="en-US" sz="1400" b="1" dirty="0" smtClean="0">
                <a:latin typeface="微软雅黑" pitchFamily="34" charset="-122"/>
                <a:ea typeface="微软雅黑" pitchFamily="34" charset="-122"/>
              </a:rPr>
              <a:t>。该帧从</a:t>
            </a:r>
            <a:r>
              <a:rPr lang="zh-CN" altLang="en-US" sz="1400" b="1" dirty="0">
                <a:latin typeface="微软雅黑" pitchFamily="34" charset="-122"/>
                <a:ea typeface="微软雅黑" pitchFamily="34" charset="-122"/>
              </a:rPr>
              <a:t>接口 </a:t>
            </a:r>
            <a:r>
              <a:rPr lang="en-US" altLang="zh-CN" sz="1400" b="1" dirty="0">
                <a:latin typeface="微软雅黑" pitchFamily="34" charset="-122"/>
                <a:ea typeface="微软雅黑" pitchFamily="34" charset="-122"/>
              </a:rPr>
              <a:t>1 </a:t>
            </a:r>
            <a:r>
              <a:rPr lang="zh-CN" altLang="en-US" sz="1400" b="1" dirty="0">
                <a:latin typeface="微软雅黑" pitchFamily="34" charset="-122"/>
                <a:ea typeface="微软雅黑" pitchFamily="34" charset="-122"/>
              </a:rPr>
              <a:t>进入到交换机</a:t>
            </a:r>
            <a:r>
              <a:rPr lang="zh-CN" altLang="en-US" sz="1400" b="1" dirty="0" smtClean="0">
                <a:latin typeface="微软雅黑" pitchFamily="34" charset="-122"/>
                <a:ea typeface="微软雅黑" pitchFamily="34" charset="-122"/>
              </a:rPr>
              <a:t>。</a:t>
            </a:r>
            <a:endParaRPr lang="zh-CN" altLang="en-US" sz="1400" b="1" dirty="0">
              <a:latin typeface="微软雅黑" pitchFamily="34" charset="-122"/>
              <a:ea typeface="微软雅黑" pitchFamily="34" charset="-122"/>
            </a:endParaRPr>
          </a:p>
        </p:txBody>
      </p:sp>
      <p:sp>
        <p:nvSpPr>
          <p:cNvPr id="67" name="矩形 66"/>
          <p:cNvSpPr/>
          <p:nvPr/>
        </p:nvSpPr>
        <p:spPr>
          <a:xfrm>
            <a:off x="4567074" y="3052665"/>
            <a:ext cx="3884680" cy="523220"/>
          </a:xfrm>
          <a:prstGeom prst="rect">
            <a:avLst/>
          </a:prstGeom>
        </p:spPr>
        <p:txBody>
          <a:bodyPr wrap="square">
            <a:spAutoFit/>
          </a:bodyPr>
          <a:lstStyle/>
          <a:p>
            <a:r>
              <a:rPr lang="zh-CN" altLang="en-US" sz="1400" b="1" dirty="0">
                <a:latin typeface="微软雅黑" pitchFamily="34" charset="-122"/>
                <a:ea typeface="微软雅黑" pitchFamily="34" charset="-122"/>
              </a:rPr>
              <a:t>交换机把这个帧的源地址 </a:t>
            </a:r>
            <a:r>
              <a:rPr lang="en-US" altLang="zh-CN" sz="1400" b="1" dirty="0">
                <a:latin typeface="微软雅黑" pitchFamily="34" charset="-122"/>
                <a:ea typeface="微软雅黑" pitchFamily="34" charset="-122"/>
              </a:rPr>
              <a:t>A </a:t>
            </a:r>
            <a:r>
              <a:rPr lang="zh-CN" altLang="en-US" sz="1400" b="1" dirty="0">
                <a:latin typeface="微软雅黑" pitchFamily="34" charset="-122"/>
                <a:ea typeface="微软雅黑" pitchFamily="34" charset="-122"/>
              </a:rPr>
              <a:t>和接口 </a:t>
            </a:r>
            <a:r>
              <a:rPr lang="en-US" altLang="zh-CN" sz="1400" b="1" dirty="0">
                <a:latin typeface="微软雅黑" pitchFamily="34" charset="-122"/>
                <a:ea typeface="微软雅黑" pitchFamily="34" charset="-122"/>
              </a:rPr>
              <a:t>1 </a:t>
            </a:r>
            <a:r>
              <a:rPr lang="zh-CN" altLang="en-US" sz="1400" b="1" dirty="0">
                <a:latin typeface="微软雅黑" pitchFamily="34" charset="-122"/>
                <a:ea typeface="微软雅黑" pitchFamily="34" charset="-122"/>
              </a:rPr>
              <a:t>写入交换表</a:t>
            </a:r>
            <a:r>
              <a:rPr lang="zh-CN" altLang="en-US" sz="1400" b="1" dirty="0" smtClean="0">
                <a:latin typeface="微软雅黑" pitchFamily="34" charset="-122"/>
                <a:ea typeface="微软雅黑" pitchFamily="34" charset="-122"/>
              </a:rPr>
              <a:t>中。</a:t>
            </a:r>
            <a:endParaRPr lang="zh-CN" altLang="en-US" sz="1400" b="1" dirty="0">
              <a:latin typeface="微软雅黑" pitchFamily="34" charset="-122"/>
              <a:ea typeface="微软雅黑" pitchFamily="34" charset="-122"/>
            </a:endParaRPr>
          </a:p>
        </p:txBody>
      </p:sp>
      <p:sp>
        <p:nvSpPr>
          <p:cNvPr id="68" name="矩形 67"/>
          <p:cNvSpPr/>
          <p:nvPr/>
        </p:nvSpPr>
        <p:spPr>
          <a:xfrm>
            <a:off x="4567074" y="3645627"/>
            <a:ext cx="4064860" cy="307777"/>
          </a:xfrm>
          <a:prstGeom prst="rect">
            <a:avLst/>
          </a:prstGeom>
        </p:spPr>
        <p:txBody>
          <a:bodyPr wrap="square">
            <a:spAutoFit/>
          </a:bodyPr>
          <a:lstStyle/>
          <a:p>
            <a:r>
              <a:rPr lang="zh-CN" altLang="en-US" sz="1400" b="1" dirty="0" smtClean="0">
                <a:latin typeface="微软雅黑" pitchFamily="34" charset="-122"/>
                <a:ea typeface="微软雅黑" pitchFamily="34" charset="-122"/>
              </a:rPr>
              <a:t>交换机向</a:t>
            </a:r>
            <a:r>
              <a:rPr lang="zh-CN" altLang="en-US" sz="1400" b="1" dirty="0">
                <a:latin typeface="微软雅黑" pitchFamily="34" charset="-122"/>
                <a:ea typeface="微软雅黑" pitchFamily="34" charset="-122"/>
              </a:rPr>
              <a:t>除</a:t>
            </a:r>
            <a:r>
              <a:rPr lang="zh-CN" altLang="en-US" sz="1400" b="1" dirty="0" smtClean="0">
                <a:latin typeface="微软雅黑" pitchFamily="34" charset="-122"/>
                <a:ea typeface="微软雅黑" pitchFamily="34" charset="-122"/>
              </a:rPr>
              <a:t>接口 </a:t>
            </a:r>
            <a:r>
              <a:rPr lang="en-US" altLang="zh-CN" sz="1400" b="1" dirty="0" smtClean="0">
                <a:latin typeface="微软雅黑" pitchFamily="34" charset="-122"/>
                <a:ea typeface="微软雅黑" pitchFamily="34" charset="-122"/>
              </a:rPr>
              <a:t>1 </a:t>
            </a:r>
            <a:r>
              <a:rPr lang="zh-CN" altLang="en-US" sz="1400" b="1" dirty="0" smtClean="0">
                <a:latin typeface="微软雅黑" pitchFamily="34" charset="-122"/>
                <a:ea typeface="微软雅黑" pitchFamily="34" charset="-122"/>
              </a:rPr>
              <a:t>以外</a:t>
            </a:r>
            <a:r>
              <a:rPr lang="zh-CN" altLang="en-US" sz="1400" b="1" dirty="0">
                <a:latin typeface="微软雅黑" pitchFamily="34" charset="-122"/>
                <a:ea typeface="微软雅黑" pitchFamily="34" charset="-122"/>
              </a:rPr>
              <a:t>的所有的接口广播这个帧。</a:t>
            </a:r>
          </a:p>
        </p:txBody>
      </p:sp>
      <p:sp>
        <p:nvSpPr>
          <p:cNvPr id="70" name="矩形 69"/>
          <p:cNvSpPr/>
          <p:nvPr/>
        </p:nvSpPr>
        <p:spPr>
          <a:xfrm>
            <a:off x="2498126" y="2360145"/>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A </a:t>
            </a:r>
            <a:r>
              <a:rPr lang="en-US" altLang="zh-CN" sz="1100" b="1" dirty="0" smtClean="0">
                <a:latin typeface="微软雅黑" pitchFamily="34" charset="-122"/>
                <a:ea typeface="微软雅黑" pitchFamily="34" charset="-122"/>
              </a:rPr>
              <a:t>            1</a:t>
            </a:r>
            <a:endParaRPr lang="zh-CN" altLang="en-US" sz="1100" b="1" dirty="0">
              <a:latin typeface="微软雅黑" pitchFamily="34" charset="-122"/>
              <a:ea typeface="微软雅黑" pitchFamily="34" charset="-122"/>
            </a:endParaRPr>
          </a:p>
        </p:txBody>
      </p:sp>
      <p:cxnSp>
        <p:nvCxnSpPr>
          <p:cNvPr id="71" name="直接箭头连接符 70"/>
          <p:cNvCxnSpPr/>
          <p:nvPr/>
        </p:nvCxnSpPr>
        <p:spPr>
          <a:xfrm>
            <a:off x="1534240" y="2274532"/>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a:off x="1534240" y="2812065"/>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a:off x="1534240" y="3360908"/>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组合 2"/>
          <p:cNvGrpSpPr/>
          <p:nvPr/>
        </p:nvGrpSpPr>
        <p:grpSpPr>
          <a:xfrm>
            <a:off x="4974334" y="1721211"/>
            <a:ext cx="1090436" cy="276999"/>
            <a:chOff x="4974334" y="1978909"/>
            <a:chExt cx="1090436" cy="276999"/>
          </a:xfrm>
        </p:grpSpPr>
        <p:sp>
          <p:nvSpPr>
            <p:cNvPr id="2" name="TextBox 1"/>
            <p:cNvSpPr txBox="1"/>
            <p:nvPr/>
          </p:nvSpPr>
          <p:spPr>
            <a:xfrm>
              <a:off x="4974334" y="1978909"/>
              <a:ext cx="270328" cy="276999"/>
            </a:xfrm>
            <a:prstGeom prst="rect">
              <a:avLst/>
            </a:prstGeom>
            <a:noFill/>
          </p:spPr>
          <p:txBody>
            <a:bodyPr wrap="square" rtlCol="0">
              <a:spAutoFit/>
            </a:bodyPr>
            <a:lstStyle/>
            <a:p>
              <a:r>
                <a:rPr lang="en-US" altLang="zh-CN" sz="1200" b="1" dirty="0" smtClean="0">
                  <a:solidFill>
                    <a:srgbClr val="CC00CC"/>
                  </a:solidFill>
                  <a:latin typeface="微软雅黑" pitchFamily="34" charset="-122"/>
                  <a:ea typeface="微软雅黑" pitchFamily="34" charset="-122"/>
                </a:rPr>
                <a:t>B</a:t>
              </a:r>
              <a:endParaRPr lang="zh-CN" altLang="en-US" sz="1200" b="1" dirty="0">
                <a:solidFill>
                  <a:srgbClr val="CC00CC"/>
                </a:solidFill>
                <a:latin typeface="微软雅黑" pitchFamily="34" charset="-122"/>
                <a:ea typeface="微软雅黑" pitchFamily="34" charset="-122"/>
              </a:endParaRPr>
            </a:p>
          </p:txBody>
        </p:sp>
        <p:sp>
          <p:nvSpPr>
            <p:cNvPr id="55" name="TextBox 54"/>
            <p:cNvSpPr txBox="1"/>
            <p:nvPr/>
          </p:nvSpPr>
          <p:spPr>
            <a:xfrm>
              <a:off x="5794442" y="1978909"/>
              <a:ext cx="270328" cy="276999"/>
            </a:xfrm>
            <a:prstGeom prst="rect">
              <a:avLst/>
            </a:prstGeom>
            <a:noFill/>
          </p:spPr>
          <p:txBody>
            <a:bodyPr wrap="square" rtlCol="0">
              <a:spAutoFit/>
            </a:bodyPr>
            <a:lstStyle/>
            <a:p>
              <a:r>
                <a:rPr lang="en-US" altLang="zh-CN" sz="1200" b="1" dirty="0">
                  <a:solidFill>
                    <a:srgbClr val="CC00CC"/>
                  </a:solidFill>
                  <a:latin typeface="微软雅黑" pitchFamily="34" charset="-122"/>
                  <a:ea typeface="微软雅黑" pitchFamily="34" charset="-122"/>
                </a:rPr>
                <a:t>A</a:t>
              </a:r>
              <a:endParaRPr lang="zh-CN" altLang="en-US" sz="1200" b="1" dirty="0">
                <a:solidFill>
                  <a:srgbClr val="CC00CC"/>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16239444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up)">
                                      <p:cBhvr>
                                        <p:cTn id="7" dur="2000"/>
                                        <p:tgtEl>
                                          <p:spTgt spid="66"/>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000"/>
                                        <p:tgtEl>
                                          <p:spTgt spid="11"/>
                                        </p:tgtEl>
                                      </p:cBhvr>
                                    </p:animEffect>
                                  </p:childTnLst>
                                </p:cTn>
                              </p:par>
                              <p:par>
                                <p:cTn id="12" presetID="22" presetClass="entr" presetSubtype="8" fill="hold" nodeType="withEffect">
                                  <p:stCondLst>
                                    <p:cond delay="500"/>
                                  </p:stCondLst>
                                  <p:childTnLst>
                                    <p:set>
                                      <p:cBhvr>
                                        <p:cTn id="13" dur="1" fill="hold">
                                          <p:stCondLst>
                                            <p:cond delay="0"/>
                                          </p:stCondLst>
                                        </p:cTn>
                                        <p:tgtEl>
                                          <p:spTgt spid="60"/>
                                        </p:tgtEl>
                                        <p:attrNameLst>
                                          <p:attrName>style.visibility</p:attrName>
                                        </p:attrNameLst>
                                      </p:cBhvr>
                                      <p:to>
                                        <p:strVal val="visible"/>
                                      </p:to>
                                    </p:set>
                                    <p:animEffect transition="in" filter="wipe(left)">
                                      <p:cBhvr>
                                        <p:cTn id="14" dur="3000"/>
                                        <p:tgtEl>
                                          <p:spTgt spid="60"/>
                                        </p:tgtEl>
                                      </p:cBhvr>
                                    </p:animEffect>
                                  </p:childTnLst>
                                </p:cTn>
                              </p:par>
                            </p:childTnLst>
                          </p:cTn>
                        </p:par>
                        <p:par>
                          <p:cTn id="15" fill="hold">
                            <p:stCondLst>
                              <p:cond delay="5500"/>
                            </p:stCondLst>
                            <p:childTnLst>
                              <p:par>
                                <p:cTn id="16" presetID="22" presetClass="entr" presetSubtype="1" fill="hold" grpId="0" nodeType="afterEffect">
                                  <p:stCondLst>
                                    <p:cond delay="1000"/>
                                  </p:stCondLst>
                                  <p:childTnLst>
                                    <p:set>
                                      <p:cBhvr>
                                        <p:cTn id="17" dur="1" fill="hold">
                                          <p:stCondLst>
                                            <p:cond delay="0"/>
                                          </p:stCondLst>
                                        </p:cTn>
                                        <p:tgtEl>
                                          <p:spTgt spid="65"/>
                                        </p:tgtEl>
                                        <p:attrNameLst>
                                          <p:attrName>style.visibility</p:attrName>
                                        </p:attrNameLst>
                                      </p:cBhvr>
                                      <p:to>
                                        <p:strVal val="visible"/>
                                      </p:to>
                                    </p:set>
                                    <p:animEffect transition="in" filter="wipe(up)">
                                      <p:cBhvr>
                                        <p:cTn id="18" dur="2000"/>
                                        <p:tgtEl>
                                          <p:spTgt spid="65"/>
                                        </p:tgtEl>
                                      </p:cBhvr>
                                    </p:animEffect>
                                  </p:childTnLst>
                                </p:cTn>
                              </p:par>
                            </p:childTnLst>
                          </p:cTn>
                        </p:par>
                        <p:par>
                          <p:cTn id="19" fill="hold">
                            <p:stCondLst>
                              <p:cond delay="8500"/>
                            </p:stCondLst>
                            <p:childTnLst>
                              <p:par>
                                <p:cTn id="20" presetID="22" presetClass="entr" presetSubtype="1" fill="hold" grpId="0" nodeType="afterEffect">
                                  <p:stCondLst>
                                    <p:cond delay="2000"/>
                                  </p:stCondLst>
                                  <p:childTnLst>
                                    <p:set>
                                      <p:cBhvr>
                                        <p:cTn id="21" dur="1" fill="hold">
                                          <p:stCondLst>
                                            <p:cond delay="0"/>
                                          </p:stCondLst>
                                        </p:cTn>
                                        <p:tgtEl>
                                          <p:spTgt spid="67"/>
                                        </p:tgtEl>
                                        <p:attrNameLst>
                                          <p:attrName>style.visibility</p:attrName>
                                        </p:attrNameLst>
                                      </p:cBhvr>
                                      <p:to>
                                        <p:strVal val="visible"/>
                                      </p:to>
                                    </p:set>
                                    <p:animEffect transition="in" filter="wipe(up)">
                                      <p:cBhvr>
                                        <p:cTn id="22" dur="2000"/>
                                        <p:tgtEl>
                                          <p:spTgt spid="67"/>
                                        </p:tgtEl>
                                      </p:cBhvr>
                                    </p:animEffect>
                                  </p:childTnLst>
                                </p:cTn>
                              </p:par>
                            </p:childTnLst>
                          </p:cTn>
                        </p:par>
                        <p:par>
                          <p:cTn id="23" fill="hold">
                            <p:stCondLst>
                              <p:cond delay="12500"/>
                            </p:stCondLst>
                            <p:childTnLst>
                              <p:par>
                                <p:cTn id="24" presetID="1" presetClass="entr" presetSubtype="0" fill="hold" grpId="0" nodeType="afterEffect">
                                  <p:stCondLst>
                                    <p:cond delay="0"/>
                                  </p:stCondLst>
                                  <p:childTnLst>
                                    <p:set>
                                      <p:cBhvr>
                                        <p:cTn id="25" dur="1" fill="hold">
                                          <p:stCondLst>
                                            <p:cond delay="0"/>
                                          </p:stCondLst>
                                        </p:cTn>
                                        <p:tgtEl>
                                          <p:spTgt spid="70"/>
                                        </p:tgtEl>
                                        <p:attrNameLst>
                                          <p:attrName>style.visibility</p:attrName>
                                        </p:attrNameLst>
                                      </p:cBhvr>
                                      <p:to>
                                        <p:strVal val="visible"/>
                                      </p:to>
                                    </p:set>
                                  </p:childTnLst>
                                </p:cTn>
                              </p:par>
                              <p:par>
                                <p:cTn id="26" presetID="35" presetClass="emph" presetSubtype="0" repeatCount="4000" fill="hold" grpId="1" nodeType="withEffect">
                                  <p:stCondLst>
                                    <p:cond delay="0"/>
                                  </p:stCondLst>
                                  <p:childTnLst>
                                    <p:anim calcmode="discrete" valueType="str">
                                      <p:cBhvr>
                                        <p:cTn id="27" dur="1000" fill="hold"/>
                                        <p:tgtEl>
                                          <p:spTgt spid="70"/>
                                        </p:tgtEl>
                                        <p:attrNameLst>
                                          <p:attrName>style.visibility</p:attrName>
                                        </p:attrNameLst>
                                      </p:cBhvr>
                                      <p:tavLst>
                                        <p:tav tm="0">
                                          <p:val>
                                            <p:strVal val="hidden"/>
                                          </p:val>
                                        </p:tav>
                                        <p:tav tm="50000">
                                          <p:val>
                                            <p:strVal val="visible"/>
                                          </p:val>
                                        </p:tav>
                                      </p:tavLst>
                                    </p:anim>
                                  </p:childTnLst>
                                </p:cTn>
                              </p:par>
                            </p:childTnLst>
                          </p:cTn>
                        </p:par>
                        <p:par>
                          <p:cTn id="28" fill="hold">
                            <p:stCondLst>
                              <p:cond delay="16500"/>
                            </p:stCondLst>
                            <p:childTnLst>
                              <p:par>
                                <p:cTn id="29" presetID="22" presetClass="entr" presetSubtype="1" fill="hold" grpId="0" nodeType="afterEffect">
                                  <p:stCondLst>
                                    <p:cond delay="1000"/>
                                  </p:stCondLst>
                                  <p:childTnLst>
                                    <p:set>
                                      <p:cBhvr>
                                        <p:cTn id="30" dur="1" fill="hold">
                                          <p:stCondLst>
                                            <p:cond delay="0"/>
                                          </p:stCondLst>
                                        </p:cTn>
                                        <p:tgtEl>
                                          <p:spTgt spid="68"/>
                                        </p:tgtEl>
                                        <p:attrNameLst>
                                          <p:attrName>style.visibility</p:attrName>
                                        </p:attrNameLst>
                                      </p:cBhvr>
                                      <p:to>
                                        <p:strVal val="visible"/>
                                      </p:to>
                                    </p:set>
                                    <p:animEffect transition="in" filter="wipe(up)">
                                      <p:cBhvr>
                                        <p:cTn id="31" dur="2000"/>
                                        <p:tgtEl>
                                          <p:spTgt spid="68"/>
                                        </p:tgtEl>
                                      </p:cBhvr>
                                    </p:animEffect>
                                  </p:childTnLst>
                                </p:cTn>
                              </p:par>
                              <p:par>
                                <p:cTn id="32" presetID="22" presetClass="entr" presetSubtype="2" fill="hold" nodeType="withEffect">
                                  <p:stCondLst>
                                    <p:cond delay="2000"/>
                                  </p:stCondLst>
                                  <p:childTnLst>
                                    <p:set>
                                      <p:cBhvr>
                                        <p:cTn id="33" dur="1" fill="hold">
                                          <p:stCondLst>
                                            <p:cond delay="0"/>
                                          </p:stCondLst>
                                        </p:cTn>
                                        <p:tgtEl>
                                          <p:spTgt spid="71"/>
                                        </p:tgtEl>
                                        <p:attrNameLst>
                                          <p:attrName>style.visibility</p:attrName>
                                        </p:attrNameLst>
                                      </p:cBhvr>
                                      <p:to>
                                        <p:strVal val="visible"/>
                                      </p:to>
                                    </p:set>
                                    <p:animEffect transition="in" filter="wipe(right)">
                                      <p:cBhvr>
                                        <p:cTn id="34" dur="3000"/>
                                        <p:tgtEl>
                                          <p:spTgt spid="71"/>
                                        </p:tgtEl>
                                      </p:cBhvr>
                                    </p:animEffect>
                                  </p:childTnLst>
                                </p:cTn>
                              </p:par>
                              <p:par>
                                <p:cTn id="35" presetID="22" presetClass="entr" presetSubtype="2" fill="hold" nodeType="withEffect">
                                  <p:stCondLst>
                                    <p:cond delay="2000"/>
                                  </p:stCondLst>
                                  <p:childTnLst>
                                    <p:set>
                                      <p:cBhvr>
                                        <p:cTn id="36" dur="1" fill="hold">
                                          <p:stCondLst>
                                            <p:cond delay="0"/>
                                          </p:stCondLst>
                                        </p:cTn>
                                        <p:tgtEl>
                                          <p:spTgt spid="72"/>
                                        </p:tgtEl>
                                        <p:attrNameLst>
                                          <p:attrName>style.visibility</p:attrName>
                                        </p:attrNameLst>
                                      </p:cBhvr>
                                      <p:to>
                                        <p:strVal val="visible"/>
                                      </p:to>
                                    </p:set>
                                    <p:animEffect transition="in" filter="wipe(right)">
                                      <p:cBhvr>
                                        <p:cTn id="37" dur="3000"/>
                                        <p:tgtEl>
                                          <p:spTgt spid="72"/>
                                        </p:tgtEl>
                                      </p:cBhvr>
                                    </p:animEffect>
                                  </p:childTnLst>
                                </p:cTn>
                              </p:par>
                              <p:par>
                                <p:cTn id="38" presetID="22" presetClass="entr" presetSubtype="2" fill="hold" nodeType="withEffect">
                                  <p:stCondLst>
                                    <p:cond delay="2000"/>
                                  </p:stCondLst>
                                  <p:childTnLst>
                                    <p:set>
                                      <p:cBhvr>
                                        <p:cTn id="39" dur="1" fill="hold">
                                          <p:stCondLst>
                                            <p:cond delay="0"/>
                                          </p:stCondLst>
                                        </p:cTn>
                                        <p:tgtEl>
                                          <p:spTgt spid="73"/>
                                        </p:tgtEl>
                                        <p:attrNameLst>
                                          <p:attrName>style.visibility</p:attrName>
                                        </p:attrNameLst>
                                      </p:cBhvr>
                                      <p:to>
                                        <p:strVal val="visible"/>
                                      </p:to>
                                    </p:set>
                                    <p:animEffect transition="in" filter="wipe(right)">
                                      <p:cBhvr>
                                        <p:cTn id="40" dur="30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p:bldP spid="67" grpId="0"/>
      <p:bldP spid="68" grpId="0"/>
      <p:bldP spid="70" grpId="0"/>
      <p:bldP spid="70" grpId="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113933"/>
            <a:ext cx="8129015" cy="29938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620443"/>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以太网交换机的自学习功能</a:t>
            </a:r>
            <a:endParaRPr lang="fr-FR" altLang="zh-CN" sz="2000" b="1" dirty="0">
              <a:solidFill>
                <a:schemeClr val="bg1"/>
              </a:solidFill>
              <a:latin typeface="微软雅黑" pitchFamily="34" charset="-122"/>
              <a:ea typeface="微软雅黑" pitchFamily="34" charset="-122"/>
            </a:endParaRPr>
          </a:p>
        </p:txBody>
      </p:sp>
      <p:sp>
        <p:nvSpPr>
          <p:cNvPr id="12" name="矩形 11"/>
          <p:cNvSpPr/>
          <p:nvPr/>
        </p:nvSpPr>
        <p:spPr>
          <a:xfrm>
            <a:off x="1945498" y="1637428"/>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14" name="直接连接符 13"/>
          <p:cNvCxnSpPr>
            <a:stCxn id="39" idx="1"/>
          </p:cNvCxnSpPr>
          <p:nvPr/>
        </p:nvCxnSpPr>
        <p:spPr>
          <a:xfrm flipH="1">
            <a:off x="1273832" y="3435584"/>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273832" y="2357682"/>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296705" y="2881428"/>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273832" y="1801959"/>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401389" y="1322563"/>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a:t>
            </a:r>
            <a:endParaRPr kumimoji="1" lang="en-US" altLang="zh-CN" sz="1400" b="1" dirty="0">
              <a:solidFill>
                <a:srgbClr val="0000FF"/>
              </a:solidFill>
              <a:latin typeface="微软雅黑" pitchFamily="34" charset="-122"/>
              <a:ea typeface="微软雅黑" pitchFamily="34" charset="-122"/>
            </a:endParaRPr>
          </a:p>
        </p:txBody>
      </p:sp>
      <p:sp>
        <p:nvSpPr>
          <p:cNvPr id="21" name="Rectangle 34"/>
          <p:cNvSpPr>
            <a:spLocks noChangeArrowheads="1"/>
          </p:cNvSpPr>
          <p:nvPr/>
        </p:nvSpPr>
        <p:spPr bwMode="auto">
          <a:xfrm>
            <a:off x="826105" y="1600314"/>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3" name="组合 57"/>
          <p:cNvGrpSpPr>
            <a:grpSpLocks/>
          </p:cNvGrpSpPr>
          <p:nvPr/>
        </p:nvGrpSpPr>
        <p:grpSpPr bwMode="auto">
          <a:xfrm>
            <a:off x="1936359" y="1664742"/>
            <a:ext cx="277321" cy="274434"/>
            <a:chOff x="2255844" y="1268760"/>
            <a:chExt cx="360915" cy="356296"/>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4" name="组合 58"/>
          <p:cNvGrpSpPr>
            <a:grpSpLocks/>
          </p:cNvGrpSpPr>
          <p:nvPr/>
        </p:nvGrpSpPr>
        <p:grpSpPr bwMode="auto">
          <a:xfrm>
            <a:off x="1945502" y="2228654"/>
            <a:ext cx="277321" cy="274434"/>
            <a:chOff x="2267744" y="1280668"/>
            <a:chExt cx="360915" cy="357388"/>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2"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8" name="组合 61"/>
          <p:cNvGrpSpPr>
            <a:grpSpLocks/>
          </p:cNvGrpSpPr>
          <p:nvPr/>
        </p:nvGrpSpPr>
        <p:grpSpPr bwMode="auto">
          <a:xfrm>
            <a:off x="1916382" y="3306556"/>
            <a:ext cx="277321" cy="274434"/>
            <a:chOff x="2244074" y="1280668"/>
            <a:chExt cx="358931" cy="357388"/>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9" name="组合 64"/>
          <p:cNvGrpSpPr>
            <a:grpSpLocks/>
          </p:cNvGrpSpPr>
          <p:nvPr/>
        </p:nvGrpSpPr>
        <p:grpSpPr bwMode="auto">
          <a:xfrm>
            <a:off x="1925526" y="2742645"/>
            <a:ext cx="277321" cy="274434"/>
            <a:chOff x="2255909" y="1268760"/>
            <a:chExt cx="358931" cy="355702"/>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38"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30" name="Rectangle 34"/>
          <p:cNvSpPr>
            <a:spLocks noChangeArrowheads="1"/>
          </p:cNvSpPr>
          <p:nvPr/>
        </p:nvSpPr>
        <p:spPr bwMode="auto">
          <a:xfrm>
            <a:off x="837623" y="3259551"/>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33" name="Rectangle 34"/>
          <p:cNvSpPr>
            <a:spLocks noChangeArrowheads="1"/>
          </p:cNvSpPr>
          <p:nvPr/>
        </p:nvSpPr>
        <p:spPr bwMode="auto">
          <a:xfrm>
            <a:off x="835723" y="2693776"/>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10" name="组合 57"/>
          <p:cNvGrpSpPr/>
          <p:nvPr/>
        </p:nvGrpSpPr>
        <p:grpSpPr>
          <a:xfrm>
            <a:off x="2264388" y="1897311"/>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1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itchFamily="34" charset="-122"/>
                  <a:ea typeface="微软雅黑" pitchFamily="34" charset="-122"/>
                </a:rPr>
                <a:t>MAC</a:t>
              </a:r>
              <a:r>
                <a:rPr kumimoji="1" lang="zh-CN" altLang="en-US" sz="1100" b="1" dirty="0">
                  <a:solidFill>
                    <a:srgbClr val="0000FF"/>
                  </a:solidFill>
                  <a:latin typeface="微软雅黑" pitchFamily="34" charset="-122"/>
                  <a:ea typeface="微软雅黑" pitchFamily="34" charset="-122"/>
                </a:rPr>
                <a:t>地址  </a:t>
              </a:r>
              <a:r>
                <a:rPr kumimoji="1" lang="zh-CN" altLang="en-US" sz="1100" b="1" dirty="0" smtClean="0">
                  <a:solidFill>
                    <a:srgbClr val="0000FF"/>
                  </a:solidFill>
                  <a:latin typeface="微软雅黑" pitchFamily="34" charset="-122"/>
                  <a:ea typeface="微软雅黑" pitchFamily="34" charset="-122"/>
                </a:rPr>
                <a:t> 接口   有效时间</a:t>
              </a:r>
              <a:endParaRPr kumimoji="1" lang="zh-CN" altLang="en-US" sz="1100" b="1" dirty="0">
                <a:solidFill>
                  <a:srgbClr val="0000FF"/>
                </a:solidFill>
                <a:latin typeface="微软雅黑" pitchFamily="34" charset="-122"/>
                <a:ea typeface="微软雅黑" pitchFamily="34" charset="-122"/>
              </a:endParaRPr>
            </a:p>
            <a:p>
              <a:pPr defTabSz="762000" eaLnBrk="0" hangingPunct="0">
                <a:lnSpc>
                  <a:spcPct val="115000"/>
                </a:lnSpc>
              </a:pPr>
              <a:r>
                <a:rPr kumimoji="1" lang="zh-CN" altLang="en-US" sz="1100" b="1" dirty="0">
                  <a:solidFill>
                    <a:srgbClr val="0000FF"/>
                  </a:solidFill>
                  <a:latin typeface="微软雅黑" pitchFamily="34" charset="-122"/>
                  <a:ea typeface="微软雅黑" pitchFamily="34" charset="-122"/>
                </a:rPr>
                <a:t>   </a:t>
              </a:r>
              <a:endParaRPr kumimoji="1" lang="en-US" altLang="zh-CN" sz="1100" b="1" baseline="-25000" dirty="0">
                <a:solidFill>
                  <a:srgbClr val="0000FF"/>
                </a:solidFill>
                <a:latin typeface="微软雅黑" pitchFamily="34" charset="-122"/>
                <a:ea typeface="微软雅黑"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8"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35" name="Rectangle 34"/>
          <p:cNvSpPr>
            <a:spLocks noChangeArrowheads="1"/>
          </p:cNvSpPr>
          <p:nvPr/>
        </p:nvSpPr>
        <p:spPr bwMode="auto">
          <a:xfrm>
            <a:off x="819397" y="2153316"/>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5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1585277"/>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2136107"/>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2657070"/>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3221755"/>
            <a:ext cx="437685" cy="437685"/>
          </a:xfrm>
          <a:prstGeom prst="rect">
            <a:avLst/>
          </a:prstGeom>
          <a:noFill/>
          <a:extLst>
            <a:ext uri="{909E8E84-426E-40DD-AFC4-6F175D3DCCD1}">
              <a14:hiddenFill xmlns:a14="http://schemas.microsoft.com/office/drawing/2010/main">
                <a:solidFill>
                  <a:srgbClr val="FFFFFF"/>
                </a:solidFill>
              </a14:hiddenFill>
            </a:ext>
          </a:extLst>
        </p:spPr>
      </p:pic>
      <p:cxnSp>
        <p:nvCxnSpPr>
          <p:cNvPr id="60" name="直接箭头连接符 59"/>
          <p:cNvCxnSpPr/>
          <p:nvPr/>
        </p:nvCxnSpPr>
        <p:spPr>
          <a:xfrm>
            <a:off x="1534240" y="1710704"/>
            <a:ext cx="322270" cy="0"/>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63" name="表格 62"/>
          <p:cNvGraphicFramePr>
            <a:graphicFrameLocks noGrp="1"/>
          </p:cNvGraphicFramePr>
          <p:nvPr>
            <p:extLst>
              <p:ext uri="{D42A27DB-BD31-4B8C-83A1-F6EECF244321}">
                <p14:modId xmlns:p14="http://schemas.microsoft.com/office/powerpoint/2010/main" val="2608319686"/>
              </p:ext>
            </p:extLst>
          </p:nvPr>
        </p:nvGraphicFramePr>
        <p:xfrm>
          <a:off x="4682837" y="1452197"/>
          <a:ext cx="3380509" cy="548640"/>
        </p:xfrm>
        <a:graphic>
          <a:graphicData uri="http://schemas.openxmlformats.org/drawingml/2006/table">
            <a:tbl>
              <a:tblPr>
                <a:tableStyleId>{5C22544A-7EE6-4342-B048-85BDC9FD1C3A}</a:tableStyleId>
              </a:tblPr>
              <a:tblGrid>
                <a:gridCol w="818178">
                  <a:extLst>
                    <a:ext uri="{9D8B030D-6E8A-4147-A177-3AD203B41FA5}">
                      <a16:colId xmlns:a16="http://schemas.microsoft.com/office/drawing/2014/main" val="20000"/>
                    </a:ext>
                  </a:extLst>
                </a:gridCol>
                <a:gridCol w="864830">
                  <a:extLst>
                    <a:ext uri="{9D8B030D-6E8A-4147-A177-3AD203B41FA5}">
                      <a16:colId xmlns:a16="http://schemas.microsoft.com/office/drawing/2014/main" val="20001"/>
                    </a:ext>
                  </a:extLst>
                </a:gridCol>
                <a:gridCol w="589137">
                  <a:extLst>
                    <a:ext uri="{9D8B030D-6E8A-4147-A177-3AD203B41FA5}">
                      <a16:colId xmlns:a16="http://schemas.microsoft.com/office/drawing/2014/main" val="20002"/>
                    </a:ext>
                  </a:extLst>
                </a:gridCol>
                <a:gridCol w="628932">
                  <a:extLst>
                    <a:ext uri="{9D8B030D-6E8A-4147-A177-3AD203B41FA5}">
                      <a16:colId xmlns:a16="http://schemas.microsoft.com/office/drawing/2014/main" val="20003"/>
                    </a:ext>
                  </a:extLst>
                </a:gridCol>
                <a:gridCol w="479432">
                  <a:extLst>
                    <a:ext uri="{9D8B030D-6E8A-4147-A177-3AD203B41FA5}">
                      <a16:colId xmlns:a16="http://schemas.microsoft.com/office/drawing/2014/main" val="20004"/>
                    </a:ext>
                  </a:extLst>
                </a:gridCol>
              </a:tblGrid>
              <a:tr h="236412">
                <a:tc>
                  <a:txBody>
                    <a:bodyPr/>
                    <a:lstStyle/>
                    <a:p>
                      <a:pPr algn="ctr"/>
                      <a:r>
                        <a:rPr lang="zh-CN" altLang="en-US" sz="1200" b="1" dirty="0" smtClean="0">
                          <a:ln>
                            <a:noFill/>
                          </a:ln>
                          <a:latin typeface="微软雅黑" pitchFamily="34" charset="-122"/>
                          <a:ea typeface="微软雅黑" pitchFamily="34" charset="-122"/>
                        </a:rPr>
                        <a:t>目的地址</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itchFamily="34" charset="-122"/>
                          <a:ea typeface="微软雅黑" pitchFamily="34" charset="-122"/>
                        </a:rPr>
                        <a:t>源地址</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itchFamily="34" charset="-122"/>
                          <a:ea typeface="微软雅黑" pitchFamily="34" charset="-122"/>
                        </a:rPr>
                        <a:t>类型</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itchFamily="34" charset="-122"/>
                          <a:ea typeface="微软雅黑" pitchFamily="34" charset="-122"/>
                        </a:rPr>
                        <a:t>数据</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ln>
                            <a:noFill/>
                          </a:ln>
                          <a:latin typeface="微软雅黑" pitchFamily="34" charset="-122"/>
                          <a:ea typeface="微软雅黑" pitchFamily="34" charset="-122"/>
                        </a:rPr>
                        <a:t>FCS</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36412">
                <a:tc>
                  <a:txBody>
                    <a:bodyPr/>
                    <a:lstStyle/>
                    <a:p>
                      <a:pPr algn="ctr"/>
                      <a:endParaRPr lang="zh-CN" altLang="en-US" sz="12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64" name="Rectangle 24"/>
          <p:cNvSpPr>
            <a:spLocks noChangeArrowheads="1"/>
          </p:cNvSpPr>
          <p:nvPr/>
        </p:nvSpPr>
        <p:spPr bwMode="auto">
          <a:xfrm>
            <a:off x="5929606" y="1174099"/>
            <a:ext cx="79829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200" b="1" dirty="0" smtClean="0">
                <a:latin typeface="微软雅黑" pitchFamily="34" charset="-122"/>
                <a:ea typeface="微软雅黑" pitchFamily="34" charset="-122"/>
              </a:rPr>
              <a:t>以太网帧</a:t>
            </a:r>
            <a:endParaRPr kumimoji="1" lang="en-US" altLang="zh-CN" sz="1200" b="1" dirty="0">
              <a:latin typeface="微软雅黑" pitchFamily="34" charset="-122"/>
              <a:ea typeface="微软雅黑" pitchFamily="34" charset="-122"/>
            </a:endParaRPr>
          </a:p>
        </p:txBody>
      </p:sp>
      <p:sp>
        <p:nvSpPr>
          <p:cNvPr id="66" name="矩形 65"/>
          <p:cNvSpPr/>
          <p:nvPr/>
        </p:nvSpPr>
        <p:spPr>
          <a:xfrm>
            <a:off x="4567074" y="2152312"/>
            <a:ext cx="4064860" cy="523220"/>
          </a:xfrm>
          <a:prstGeom prst="rect">
            <a:avLst/>
          </a:prstGeom>
        </p:spPr>
        <p:txBody>
          <a:bodyPr wrap="square">
            <a:spAutoFit/>
          </a:bodyPr>
          <a:lstStyle/>
          <a:p>
            <a:r>
              <a:rPr lang="zh-CN" altLang="en-US" sz="1400" b="1" dirty="0" smtClean="0">
                <a:latin typeface="微软雅黑" pitchFamily="34" charset="-122"/>
                <a:ea typeface="微软雅黑" pitchFamily="34" charset="-122"/>
              </a:rPr>
              <a:t>由于与该帧的目的地址不相符，</a:t>
            </a:r>
            <a:r>
              <a:rPr lang="en-US" altLang="zh-CN" sz="1400" b="1" dirty="0" smtClean="0">
                <a:latin typeface="微软雅黑" pitchFamily="34" charset="-122"/>
                <a:ea typeface="微软雅黑" pitchFamily="34" charset="-122"/>
              </a:rPr>
              <a:t>C </a:t>
            </a:r>
            <a:r>
              <a:rPr lang="zh-CN" altLang="en-US" sz="1400" b="1" dirty="0" smtClean="0">
                <a:latin typeface="微软雅黑" pitchFamily="34" charset="-122"/>
                <a:ea typeface="微软雅黑" pitchFamily="34" charset="-122"/>
              </a:rPr>
              <a:t>和 </a:t>
            </a:r>
            <a:r>
              <a:rPr lang="en-US" altLang="zh-CN" sz="1400" b="1" dirty="0" smtClean="0">
                <a:latin typeface="微软雅黑" pitchFamily="34" charset="-122"/>
                <a:ea typeface="微软雅黑" pitchFamily="34" charset="-122"/>
              </a:rPr>
              <a:t>D </a:t>
            </a:r>
            <a:r>
              <a:rPr lang="zh-CN" altLang="en-US" sz="1400" b="1" dirty="0" smtClean="0">
                <a:latin typeface="微软雅黑" pitchFamily="34" charset="-122"/>
                <a:ea typeface="微软雅黑" pitchFamily="34" charset="-122"/>
              </a:rPr>
              <a:t>将丢弃该帧。</a:t>
            </a:r>
            <a:endParaRPr lang="zh-CN" altLang="en-US" sz="1400" b="1" dirty="0">
              <a:latin typeface="微软雅黑" pitchFamily="34" charset="-122"/>
              <a:ea typeface="微软雅黑" pitchFamily="34" charset="-122"/>
            </a:endParaRPr>
          </a:p>
        </p:txBody>
      </p:sp>
      <p:sp>
        <p:nvSpPr>
          <p:cNvPr id="70" name="矩形 69"/>
          <p:cNvSpPr/>
          <p:nvPr/>
        </p:nvSpPr>
        <p:spPr>
          <a:xfrm>
            <a:off x="2498126" y="2360147"/>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A </a:t>
            </a:r>
            <a:r>
              <a:rPr lang="en-US" altLang="zh-CN" sz="1100" b="1" dirty="0" smtClean="0">
                <a:latin typeface="微软雅黑" pitchFamily="34" charset="-122"/>
                <a:ea typeface="微软雅黑" pitchFamily="34" charset="-122"/>
              </a:rPr>
              <a:t>            1</a:t>
            </a:r>
            <a:endParaRPr lang="zh-CN" altLang="en-US" sz="1100" b="1" dirty="0">
              <a:latin typeface="微软雅黑" pitchFamily="34" charset="-122"/>
              <a:ea typeface="微软雅黑" pitchFamily="34" charset="-122"/>
            </a:endParaRPr>
          </a:p>
        </p:txBody>
      </p:sp>
      <p:cxnSp>
        <p:nvCxnSpPr>
          <p:cNvPr id="71" name="直接箭头连接符 70"/>
          <p:cNvCxnSpPr/>
          <p:nvPr/>
        </p:nvCxnSpPr>
        <p:spPr>
          <a:xfrm>
            <a:off x="1534240" y="2274534"/>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a:off x="1534240" y="2812067"/>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a:off x="1534240" y="3360910"/>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组合 2"/>
          <p:cNvGrpSpPr/>
          <p:nvPr/>
        </p:nvGrpSpPr>
        <p:grpSpPr>
          <a:xfrm>
            <a:off x="4974334" y="1721213"/>
            <a:ext cx="1090436" cy="276999"/>
            <a:chOff x="4974334" y="1978909"/>
            <a:chExt cx="1090436" cy="276999"/>
          </a:xfrm>
        </p:grpSpPr>
        <p:sp>
          <p:nvSpPr>
            <p:cNvPr id="2" name="TextBox 1"/>
            <p:cNvSpPr txBox="1"/>
            <p:nvPr/>
          </p:nvSpPr>
          <p:spPr>
            <a:xfrm>
              <a:off x="4974334" y="1978909"/>
              <a:ext cx="270328" cy="276999"/>
            </a:xfrm>
            <a:prstGeom prst="rect">
              <a:avLst/>
            </a:prstGeom>
            <a:noFill/>
          </p:spPr>
          <p:txBody>
            <a:bodyPr wrap="square" rtlCol="0">
              <a:spAutoFit/>
            </a:bodyPr>
            <a:lstStyle/>
            <a:p>
              <a:r>
                <a:rPr lang="en-US" altLang="zh-CN" sz="1200" b="1" dirty="0" smtClean="0">
                  <a:solidFill>
                    <a:srgbClr val="CC00CC"/>
                  </a:solidFill>
                  <a:latin typeface="微软雅黑" pitchFamily="34" charset="-122"/>
                  <a:ea typeface="微软雅黑" pitchFamily="34" charset="-122"/>
                </a:rPr>
                <a:t>B</a:t>
              </a:r>
              <a:endParaRPr lang="zh-CN" altLang="en-US" sz="1200" b="1" dirty="0">
                <a:solidFill>
                  <a:srgbClr val="CC00CC"/>
                </a:solidFill>
                <a:latin typeface="微软雅黑" pitchFamily="34" charset="-122"/>
                <a:ea typeface="微软雅黑" pitchFamily="34" charset="-122"/>
              </a:endParaRPr>
            </a:p>
          </p:txBody>
        </p:sp>
        <p:sp>
          <p:nvSpPr>
            <p:cNvPr id="55" name="TextBox 54"/>
            <p:cNvSpPr txBox="1"/>
            <p:nvPr/>
          </p:nvSpPr>
          <p:spPr>
            <a:xfrm>
              <a:off x="5794442" y="1978909"/>
              <a:ext cx="270328" cy="276999"/>
            </a:xfrm>
            <a:prstGeom prst="rect">
              <a:avLst/>
            </a:prstGeom>
            <a:noFill/>
          </p:spPr>
          <p:txBody>
            <a:bodyPr wrap="square" rtlCol="0">
              <a:spAutoFit/>
            </a:bodyPr>
            <a:lstStyle/>
            <a:p>
              <a:r>
                <a:rPr lang="en-US" altLang="zh-CN" sz="1200" b="1" dirty="0">
                  <a:solidFill>
                    <a:srgbClr val="CC00CC"/>
                  </a:solidFill>
                  <a:latin typeface="微软雅黑" pitchFamily="34" charset="-122"/>
                  <a:ea typeface="微软雅黑" pitchFamily="34" charset="-122"/>
                </a:rPr>
                <a:t>A</a:t>
              </a:r>
              <a:endParaRPr lang="zh-CN" altLang="en-US" sz="1200" b="1" dirty="0">
                <a:solidFill>
                  <a:srgbClr val="CC00CC"/>
                </a:solidFill>
                <a:latin typeface="微软雅黑" pitchFamily="34" charset="-122"/>
                <a:ea typeface="微软雅黑" pitchFamily="34" charset="-122"/>
              </a:endParaRPr>
            </a:p>
          </p:txBody>
        </p:sp>
      </p:grpSp>
      <p:sp>
        <p:nvSpPr>
          <p:cNvPr id="56" name="Rectangle 24"/>
          <p:cNvSpPr>
            <a:spLocks noChangeArrowheads="1"/>
          </p:cNvSpPr>
          <p:nvPr/>
        </p:nvSpPr>
        <p:spPr bwMode="auto">
          <a:xfrm>
            <a:off x="231983" y="2124397"/>
            <a:ext cx="629980" cy="305212"/>
          </a:xfrm>
          <a:prstGeom prst="rect">
            <a:avLst/>
          </a:prstGeom>
          <a:solidFill>
            <a:srgbClr val="272CFD"/>
          </a:solidFill>
          <a:ln>
            <a:noFill/>
          </a:ln>
          <a:extLst/>
        </p:spPr>
        <p:txBody>
          <a:bodyPr wrap="square" lIns="90488" tIns="44450" rIns="90488" bIns="44450">
            <a:spAutoFit/>
          </a:bodyPr>
          <a:lstStyle/>
          <a:p>
            <a:pPr algn="ctr" defTabSz="762000" eaLnBrk="0" hangingPunct="0"/>
            <a:r>
              <a:rPr kumimoji="1" lang="zh-CN" altLang="en-US" sz="1400" b="1" dirty="0" smtClean="0">
                <a:solidFill>
                  <a:schemeClr val="bg1"/>
                </a:solidFill>
                <a:latin typeface="微软雅黑" pitchFamily="34" charset="-122"/>
                <a:ea typeface="微软雅黑" pitchFamily="34" charset="-122"/>
              </a:rPr>
              <a:t>丢弃</a:t>
            </a:r>
            <a:endParaRPr kumimoji="1" lang="en-US" altLang="zh-CN" sz="1400" b="1" dirty="0">
              <a:solidFill>
                <a:schemeClr val="bg1"/>
              </a:solidFill>
              <a:latin typeface="微软雅黑" pitchFamily="34" charset="-122"/>
              <a:ea typeface="微软雅黑" pitchFamily="34" charset="-122"/>
            </a:endParaRPr>
          </a:p>
        </p:txBody>
      </p:sp>
      <p:sp>
        <p:nvSpPr>
          <p:cNvPr id="57" name="Rectangle 24"/>
          <p:cNvSpPr>
            <a:spLocks noChangeArrowheads="1"/>
          </p:cNvSpPr>
          <p:nvPr/>
        </p:nvSpPr>
        <p:spPr bwMode="auto">
          <a:xfrm>
            <a:off x="231983" y="3216888"/>
            <a:ext cx="629980" cy="305212"/>
          </a:xfrm>
          <a:prstGeom prst="rect">
            <a:avLst/>
          </a:prstGeom>
          <a:solidFill>
            <a:srgbClr val="272CFD"/>
          </a:solidFill>
          <a:ln>
            <a:noFill/>
          </a:ln>
          <a:extLst/>
        </p:spPr>
        <p:txBody>
          <a:bodyPr wrap="square" lIns="90488" tIns="44450" rIns="90488" bIns="44450">
            <a:spAutoFit/>
          </a:bodyPr>
          <a:lstStyle/>
          <a:p>
            <a:pPr algn="ctr" defTabSz="762000" eaLnBrk="0" hangingPunct="0"/>
            <a:r>
              <a:rPr kumimoji="1" lang="zh-CN" altLang="en-US" sz="1400" b="1" dirty="0" smtClean="0">
                <a:solidFill>
                  <a:schemeClr val="bg1"/>
                </a:solidFill>
                <a:latin typeface="微软雅黑" pitchFamily="34" charset="-122"/>
                <a:ea typeface="微软雅黑" pitchFamily="34" charset="-122"/>
              </a:rPr>
              <a:t>丢弃</a:t>
            </a:r>
            <a:endParaRPr kumimoji="1" lang="en-US" altLang="zh-CN" sz="1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08454114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par>
                                <p:cTn id="9" presetID="35" presetClass="emph" presetSubtype="0" repeatCount="indefinite" fill="hold" grpId="0" nodeType="withEffect">
                                  <p:stCondLst>
                                    <p:cond delay="0"/>
                                  </p:stCondLst>
                                  <p:endCondLst>
                                    <p:cond evt="onNext" delay="0">
                                      <p:tgtEl>
                                        <p:sldTgt/>
                                      </p:tgtEl>
                                    </p:cond>
                                  </p:endCondLst>
                                  <p:childTnLst>
                                    <p:anim calcmode="discrete" valueType="str">
                                      <p:cBhvr>
                                        <p:cTn id="10" dur="1000" fill="hold"/>
                                        <p:tgtEl>
                                          <p:spTgt spid="56"/>
                                        </p:tgtEl>
                                        <p:attrNameLst>
                                          <p:attrName>style.visibility</p:attrName>
                                        </p:attrNameLst>
                                      </p:cBhvr>
                                      <p:tavLst>
                                        <p:tav tm="0">
                                          <p:val>
                                            <p:strVal val="hidden"/>
                                          </p:val>
                                        </p:tav>
                                        <p:tav tm="50000">
                                          <p:val>
                                            <p:strVal val="visible"/>
                                          </p:val>
                                        </p:tav>
                                      </p:tavLst>
                                    </p:anim>
                                  </p:childTnLst>
                                </p:cTn>
                              </p:par>
                              <p:par>
                                <p:cTn id="11" presetID="35" presetClass="emph" presetSubtype="0" repeatCount="indefinite" fill="hold" grpId="0" nodeType="withEffect">
                                  <p:stCondLst>
                                    <p:cond delay="0"/>
                                  </p:stCondLst>
                                  <p:endCondLst>
                                    <p:cond evt="onNext" delay="0">
                                      <p:tgtEl>
                                        <p:sldTgt/>
                                      </p:tgtEl>
                                    </p:cond>
                                  </p:endCondLst>
                                  <p:childTnLst>
                                    <p:anim calcmode="discrete" valueType="str">
                                      <p:cBhvr>
                                        <p:cTn id="12" dur="1000" fill="hold"/>
                                        <p:tgtEl>
                                          <p:spTgt spid="5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6" grpId="1" animBg="1"/>
      <p:bldP spid="57" grpId="0" animBg="1"/>
      <p:bldP spid="57" grpId="1"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19" y="1113931"/>
            <a:ext cx="8129015" cy="29938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620443"/>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以太网交换机的自学习功能</a:t>
            </a:r>
            <a:endParaRPr lang="fr-FR" altLang="zh-CN" sz="2000" b="1" dirty="0">
              <a:solidFill>
                <a:schemeClr val="bg1"/>
              </a:solidFill>
              <a:latin typeface="微软雅黑" pitchFamily="34" charset="-122"/>
              <a:ea typeface="微软雅黑" pitchFamily="34" charset="-122"/>
            </a:endParaRPr>
          </a:p>
        </p:txBody>
      </p:sp>
      <p:sp>
        <p:nvSpPr>
          <p:cNvPr id="12" name="矩形 11"/>
          <p:cNvSpPr/>
          <p:nvPr/>
        </p:nvSpPr>
        <p:spPr>
          <a:xfrm>
            <a:off x="1945498" y="1637426"/>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14" name="直接连接符 13"/>
          <p:cNvCxnSpPr>
            <a:stCxn id="39" idx="1"/>
          </p:cNvCxnSpPr>
          <p:nvPr/>
        </p:nvCxnSpPr>
        <p:spPr>
          <a:xfrm flipH="1">
            <a:off x="1273832" y="3435582"/>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273832" y="2357680"/>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296705" y="2881426"/>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273832" y="1801957"/>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401389" y="1322561"/>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a:t>
            </a:r>
            <a:endParaRPr kumimoji="1" lang="en-US" altLang="zh-CN" sz="1400" b="1" dirty="0">
              <a:solidFill>
                <a:srgbClr val="0000FF"/>
              </a:solidFill>
              <a:latin typeface="微软雅黑" pitchFamily="34" charset="-122"/>
              <a:ea typeface="微软雅黑" pitchFamily="34" charset="-122"/>
            </a:endParaRPr>
          </a:p>
        </p:txBody>
      </p:sp>
      <p:sp>
        <p:nvSpPr>
          <p:cNvPr id="21" name="Rectangle 34"/>
          <p:cNvSpPr>
            <a:spLocks noChangeArrowheads="1"/>
          </p:cNvSpPr>
          <p:nvPr/>
        </p:nvSpPr>
        <p:spPr bwMode="auto">
          <a:xfrm>
            <a:off x="826105" y="1600312"/>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2" name="组合 57"/>
          <p:cNvGrpSpPr>
            <a:grpSpLocks/>
          </p:cNvGrpSpPr>
          <p:nvPr/>
        </p:nvGrpSpPr>
        <p:grpSpPr bwMode="auto">
          <a:xfrm>
            <a:off x="1936359" y="1664740"/>
            <a:ext cx="277321" cy="274434"/>
            <a:chOff x="2255844" y="1268760"/>
            <a:chExt cx="360915" cy="356296"/>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3" name="组合 58"/>
          <p:cNvGrpSpPr>
            <a:grpSpLocks/>
          </p:cNvGrpSpPr>
          <p:nvPr/>
        </p:nvGrpSpPr>
        <p:grpSpPr bwMode="auto">
          <a:xfrm>
            <a:off x="1945502" y="2228652"/>
            <a:ext cx="277321" cy="274434"/>
            <a:chOff x="2267744" y="1280668"/>
            <a:chExt cx="360915" cy="357388"/>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2"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4" name="组合 61"/>
          <p:cNvGrpSpPr>
            <a:grpSpLocks/>
          </p:cNvGrpSpPr>
          <p:nvPr/>
        </p:nvGrpSpPr>
        <p:grpSpPr bwMode="auto">
          <a:xfrm>
            <a:off x="1916382" y="3306554"/>
            <a:ext cx="277321" cy="274434"/>
            <a:chOff x="2244074" y="1280668"/>
            <a:chExt cx="358931" cy="357388"/>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8" name="组合 64"/>
          <p:cNvGrpSpPr>
            <a:grpSpLocks/>
          </p:cNvGrpSpPr>
          <p:nvPr/>
        </p:nvGrpSpPr>
        <p:grpSpPr bwMode="auto">
          <a:xfrm>
            <a:off x="1925526" y="2742643"/>
            <a:ext cx="277321" cy="274434"/>
            <a:chOff x="2255909" y="1268760"/>
            <a:chExt cx="358931" cy="355702"/>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38"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30" name="Rectangle 34"/>
          <p:cNvSpPr>
            <a:spLocks noChangeArrowheads="1"/>
          </p:cNvSpPr>
          <p:nvPr/>
        </p:nvSpPr>
        <p:spPr bwMode="auto">
          <a:xfrm>
            <a:off x="837623" y="3259549"/>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33" name="Rectangle 34"/>
          <p:cNvSpPr>
            <a:spLocks noChangeArrowheads="1"/>
          </p:cNvSpPr>
          <p:nvPr/>
        </p:nvSpPr>
        <p:spPr bwMode="auto">
          <a:xfrm>
            <a:off x="835723" y="2693774"/>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9" name="组合 57"/>
          <p:cNvGrpSpPr/>
          <p:nvPr/>
        </p:nvGrpSpPr>
        <p:grpSpPr>
          <a:xfrm>
            <a:off x="2264388" y="1897309"/>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1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itchFamily="34" charset="-122"/>
                  <a:ea typeface="微软雅黑" pitchFamily="34" charset="-122"/>
                </a:rPr>
                <a:t>MAC</a:t>
              </a:r>
              <a:r>
                <a:rPr kumimoji="1" lang="zh-CN" altLang="en-US" sz="1100" b="1" dirty="0">
                  <a:solidFill>
                    <a:srgbClr val="0000FF"/>
                  </a:solidFill>
                  <a:latin typeface="微软雅黑" pitchFamily="34" charset="-122"/>
                  <a:ea typeface="微软雅黑" pitchFamily="34" charset="-122"/>
                </a:rPr>
                <a:t>地址  </a:t>
              </a:r>
              <a:r>
                <a:rPr kumimoji="1" lang="zh-CN" altLang="en-US" sz="1100" b="1" dirty="0" smtClean="0">
                  <a:solidFill>
                    <a:srgbClr val="0000FF"/>
                  </a:solidFill>
                  <a:latin typeface="微软雅黑" pitchFamily="34" charset="-122"/>
                  <a:ea typeface="微软雅黑" pitchFamily="34" charset="-122"/>
                </a:rPr>
                <a:t> 接口   有效时间</a:t>
              </a:r>
              <a:endParaRPr kumimoji="1" lang="zh-CN" altLang="en-US" sz="1100" b="1" dirty="0">
                <a:solidFill>
                  <a:srgbClr val="0000FF"/>
                </a:solidFill>
                <a:latin typeface="微软雅黑" pitchFamily="34" charset="-122"/>
                <a:ea typeface="微软雅黑" pitchFamily="34" charset="-122"/>
              </a:endParaRPr>
            </a:p>
            <a:p>
              <a:pPr defTabSz="762000" eaLnBrk="0" hangingPunct="0">
                <a:lnSpc>
                  <a:spcPct val="115000"/>
                </a:lnSpc>
              </a:pPr>
              <a:r>
                <a:rPr kumimoji="1" lang="zh-CN" altLang="en-US" sz="1100" b="1" dirty="0">
                  <a:solidFill>
                    <a:srgbClr val="0000FF"/>
                  </a:solidFill>
                  <a:latin typeface="微软雅黑" pitchFamily="34" charset="-122"/>
                  <a:ea typeface="微软雅黑" pitchFamily="34" charset="-122"/>
                </a:rPr>
                <a:t>   </a:t>
              </a:r>
              <a:endParaRPr kumimoji="1" lang="en-US" altLang="zh-CN" sz="1100" b="1" baseline="-25000" dirty="0">
                <a:solidFill>
                  <a:srgbClr val="0000FF"/>
                </a:solidFill>
                <a:latin typeface="微软雅黑" pitchFamily="34" charset="-122"/>
                <a:ea typeface="微软雅黑"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8"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35" name="Rectangle 34"/>
          <p:cNvSpPr>
            <a:spLocks noChangeArrowheads="1"/>
          </p:cNvSpPr>
          <p:nvPr/>
        </p:nvSpPr>
        <p:spPr bwMode="auto">
          <a:xfrm>
            <a:off x="819397" y="2153314"/>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5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1585275"/>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2136105"/>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2657068"/>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3221753"/>
            <a:ext cx="437685" cy="437685"/>
          </a:xfrm>
          <a:prstGeom prst="rect">
            <a:avLst/>
          </a:prstGeom>
          <a:noFill/>
          <a:extLst>
            <a:ext uri="{909E8E84-426E-40DD-AFC4-6F175D3DCCD1}">
              <a14:hiddenFill xmlns:a14="http://schemas.microsoft.com/office/drawing/2010/main">
                <a:solidFill>
                  <a:srgbClr val="FFFFFF"/>
                </a:solidFill>
              </a14:hiddenFill>
            </a:ext>
          </a:extLst>
        </p:spPr>
      </p:pic>
      <p:cxnSp>
        <p:nvCxnSpPr>
          <p:cNvPr id="60" name="直接箭头连接符 59"/>
          <p:cNvCxnSpPr/>
          <p:nvPr/>
        </p:nvCxnSpPr>
        <p:spPr>
          <a:xfrm>
            <a:off x="1534240" y="2822300"/>
            <a:ext cx="322270" cy="0"/>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5" name="矩形 64"/>
          <p:cNvSpPr/>
          <p:nvPr/>
        </p:nvSpPr>
        <p:spPr>
          <a:xfrm>
            <a:off x="4567074" y="2493857"/>
            <a:ext cx="3884680" cy="954107"/>
          </a:xfrm>
          <a:prstGeom prst="rect">
            <a:avLst/>
          </a:prstGeom>
        </p:spPr>
        <p:txBody>
          <a:bodyPr wrap="square">
            <a:spAutoFit/>
          </a:bodyPr>
          <a:lstStyle/>
          <a:p>
            <a:r>
              <a:rPr lang="zh-CN" altLang="en-US" sz="1400" b="1" dirty="0">
                <a:latin typeface="微软雅黑" pitchFamily="34" charset="-122"/>
                <a:ea typeface="微软雅黑" pitchFamily="34" charset="-122"/>
              </a:rPr>
              <a:t>交换机收到帧后，先查找交换表。发现交换表中的 </a:t>
            </a:r>
            <a:r>
              <a:rPr lang="en-US" altLang="zh-CN" sz="1400" b="1" dirty="0">
                <a:latin typeface="微软雅黑" pitchFamily="34" charset="-122"/>
                <a:ea typeface="微软雅黑" pitchFamily="34" charset="-122"/>
              </a:rPr>
              <a:t>MAC </a:t>
            </a:r>
            <a:r>
              <a:rPr lang="zh-CN" altLang="en-US" sz="1400" b="1" dirty="0">
                <a:latin typeface="微软雅黑" pitchFamily="34" charset="-122"/>
                <a:ea typeface="微软雅黑" pitchFamily="34" charset="-122"/>
              </a:rPr>
              <a:t>地址有 </a:t>
            </a:r>
            <a:r>
              <a:rPr lang="en-US" altLang="zh-CN" sz="1400" b="1" dirty="0" smtClean="0">
                <a:latin typeface="微软雅黑" pitchFamily="34" charset="-122"/>
                <a:ea typeface="微软雅黑" pitchFamily="34" charset="-122"/>
              </a:rPr>
              <a:t>A</a:t>
            </a:r>
            <a:r>
              <a:rPr lang="zh-CN" altLang="en-US" sz="1400" b="1" dirty="0" smtClean="0">
                <a:latin typeface="微软雅黑" pitchFamily="34" charset="-122"/>
                <a:ea typeface="微软雅黑" pitchFamily="34" charset="-122"/>
              </a:rPr>
              <a:t>，表明</a:t>
            </a:r>
            <a:r>
              <a:rPr lang="zh-CN" altLang="en-US" sz="1400" b="1" dirty="0">
                <a:latin typeface="微软雅黑" pitchFamily="34" charset="-122"/>
                <a:ea typeface="微软雅黑" pitchFamily="34" charset="-122"/>
              </a:rPr>
              <a:t>要发送</a:t>
            </a:r>
            <a:r>
              <a:rPr lang="zh-CN" altLang="en-US" sz="1400" b="1" dirty="0" smtClean="0">
                <a:latin typeface="微软雅黑" pitchFamily="34" charset="-122"/>
                <a:ea typeface="微软雅黑" pitchFamily="34" charset="-122"/>
              </a:rPr>
              <a:t>给 </a:t>
            </a:r>
            <a:r>
              <a:rPr lang="en-US" altLang="zh-CN" sz="1400" b="1" dirty="0" smtClean="0">
                <a:latin typeface="微软雅黑" pitchFamily="34" charset="-122"/>
                <a:ea typeface="微软雅黑" pitchFamily="34" charset="-122"/>
              </a:rPr>
              <a:t>A </a:t>
            </a:r>
            <a:r>
              <a:rPr lang="zh-CN" altLang="en-US" sz="1400" b="1" dirty="0" smtClean="0">
                <a:latin typeface="微软雅黑" pitchFamily="34" charset="-122"/>
                <a:ea typeface="微软雅黑" pitchFamily="34" charset="-122"/>
              </a:rPr>
              <a:t>的</a:t>
            </a:r>
            <a:r>
              <a:rPr lang="zh-CN" altLang="en-US" sz="1400" b="1" dirty="0">
                <a:latin typeface="微软雅黑" pitchFamily="34" charset="-122"/>
                <a:ea typeface="微软雅黑" pitchFamily="34" charset="-122"/>
              </a:rPr>
              <a:t>帧应从</a:t>
            </a:r>
            <a:r>
              <a:rPr lang="zh-CN" altLang="en-US" sz="1400" b="1" dirty="0" smtClean="0">
                <a:latin typeface="微软雅黑" pitchFamily="34" charset="-122"/>
                <a:ea typeface="微软雅黑" pitchFamily="34" charset="-122"/>
              </a:rPr>
              <a:t>接口 </a:t>
            </a:r>
            <a:r>
              <a:rPr lang="en-US" altLang="zh-CN" sz="1400" b="1" dirty="0" smtClean="0">
                <a:latin typeface="微软雅黑" pitchFamily="34" charset="-122"/>
                <a:ea typeface="微软雅黑" pitchFamily="34" charset="-122"/>
              </a:rPr>
              <a:t>1 </a:t>
            </a:r>
            <a:r>
              <a:rPr lang="zh-CN" altLang="en-US" sz="1400" b="1" dirty="0" smtClean="0">
                <a:latin typeface="微软雅黑" pitchFamily="34" charset="-122"/>
                <a:ea typeface="微软雅黑" pitchFamily="34" charset="-122"/>
              </a:rPr>
              <a:t>转发</a:t>
            </a:r>
            <a:r>
              <a:rPr lang="zh-CN" altLang="en-US" sz="1400" b="1" dirty="0">
                <a:latin typeface="微软雅黑" pitchFamily="34" charset="-122"/>
                <a:ea typeface="微软雅黑" pitchFamily="34" charset="-122"/>
              </a:rPr>
              <a:t>出去。于是就把这个帧传送到接口 </a:t>
            </a:r>
            <a:r>
              <a:rPr lang="en-US" altLang="zh-CN" sz="1400" b="1" dirty="0">
                <a:latin typeface="微软雅黑" pitchFamily="34" charset="-122"/>
                <a:ea typeface="微软雅黑" pitchFamily="34" charset="-122"/>
              </a:rPr>
              <a:t>1 </a:t>
            </a:r>
            <a:r>
              <a:rPr lang="zh-CN" altLang="en-US" sz="1400" b="1" dirty="0">
                <a:latin typeface="微软雅黑" pitchFamily="34" charset="-122"/>
                <a:ea typeface="微软雅黑" pitchFamily="34" charset="-122"/>
              </a:rPr>
              <a:t>转发给 </a:t>
            </a:r>
            <a:r>
              <a:rPr lang="en-US" altLang="zh-CN" sz="1400" b="1" dirty="0">
                <a:latin typeface="微软雅黑" pitchFamily="34" charset="-122"/>
                <a:ea typeface="微软雅黑" pitchFamily="34" charset="-122"/>
              </a:rPr>
              <a:t>A</a:t>
            </a:r>
            <a:r>
              <a:rPr lang="zh-CN" altLang="en-US" sz="1400" b="1" dirty="0">
                <a:latin typeface="微软雅黑" pitchFamily="34" charset="-122"/>
                <a:ea typeface="微软雅黑" pitchFamily="34" charset="-122"/>
              </a:rPr>
              <a:t>。</a:t>
            </a:r>
          </a:p>
        </p:txBody>
      </p:sp>
      <p:sp>
        <p:nvSpPr>
          <p:cNvPr id="66" name="矩形 65"/>
          <p:cNvSpPr/>
          <p:nvPr/>
        </p:nvSpPr>
        <p:spPr>
          <a:xfrm>
            <a:off x="4567074" y="2152310"/>
            <a:ext cx="3884680" cy="307777"/>
          </a:xfrm>
          <a:prstGeom prst="rect">
            <a:avLst/>
          </a:prstGeom>
        </p:spPr>
        <p:txBody>
          <a:bodyPr wrap="square">
            <a:spAutoFit/>
          </a:bodyPr>
          <a:lstStyle/>
          <a:p>
            <a:r>
              <a:rPr lang="en-US" altLang="zh-CN" sz="1400" b="1" dirty="0" smtClean="0">
                <a:latin typeface="微软雅黑" pitchFamily="34" charset="-122"/>
                <a:ea typeface="微软雅黑" pitchFamily="34" charset="-122"/>
              </a:rPr>
              <a:t>B </a:t>
            </a:r>
            <a:r>
              <a:rPr lang="zh-CN" altLang="en-US" sz="1400" b="1" dirty="0" smtClean="0">
                <a:latin typeface="微软雅黑" pitchFamily="34" charset="-122"/>
                <a:ea typeface="微软雅黑" pitchFamily="34" charset="-122"/>
              </a:rPr>
              <a:t>向 </a:t>
            </a:r>
            <a:r>
              <a:rPr lang="en-US" altLang="zh-CN" sz="1400" b="1" dirty="0" smtClean="0">
                <a:latin typeface="微软雅黑" pitchFamily="34" charset="-122"/>
                <a:ea typeface="微软雅黑" pitchFamily="34" charset="-122"/>
              </a:rPr>
              <a:t>A </a:t>
            </a:r>
            <a:r>
              <a:rPr lang="zh-CN" altLang="en-US" sz="1400" b="1" dirty="0">
                <a:latin typeface="微软雅黑" pitchFamily="34" charset="-122"/>
                <a:ea typeface="微软雅黑" pitchFamily="34" charset="-122"/>
              </a:rPr>
              <a:t>发送一帧</a:t>
            </a:r>
            <a:r>
              <a:rPr lang="zh-CN" altLang="en-US" sz="1400" b="1" dirty="0" smtClean="0">
                <a:latin typeface="微软雅黑" pitchFamily="34" charset="-122"/>
                <a:ea typeface="微软雅黑" pitchFamily="34" charset="-122"/>
              </a:rPr>
              <a:t>。该帧从</a:t>
            </a:r>
            <a:r>
              <a:rPr lang="zh-CN" altLang="en-US" sz="1400" b="1" dirty="0">
                <a:latin typeface="微软雅黑" pitchFamily="34" charset="-122"/>
                <a:ea typeface="微软雅黑" pitchFamily="34" charset="-122"/>
              </a:rPr>
              <a:t>接口 </a:t>
            </a:r>
            <a:r>
              <a:rPr lang="en-US" altLang="zh-CN" sz="1400" b="1" dirty="0">
                <a:latin typeface="微软雅黑" pitchFamily="34" charset="-122"/>
                <a:ea typeface="微软雅黑" pitchFamily="34" charset="-122"/>
              </a:rPr>
              <a:t>3</a:t>
            </a:r>
            <a:r>
              <a:rPr lang="en-US" altLang="zh-CN" sz="1400" b="1" dirty="0" smtClean="0">
                <a:latin typeface="微软雅黑" pitchFamily="34" charset="-122"/>
                <a:ea typeface="微软雅黑" pitchFamily="34" charset="-122"/>
              </a:rPr>
              <a:t> </a:t>
            </a:r>
            <a:r>
              <a:rPr lang="zh-CN" altLang="en-US" sz="1400" b="1" dirty="0">
                <a:latin typeface="微软雅黑" pitchFamily="34" charset="-122"/>
                <a:ea typeface="微软雅黑" pitchFamily="34" charset="-122"/>
              </a:rPr>
              <a:t>进入到交换机</a:t>
            </a:r>
            <a:r>
              <a:rPr lang="zh-CN" altLang="en-US" sz="1400" b="1" dirty="0" smtClean="0">
                <a:latin typeface="微软雅黑" pitchFamily="34" charset="-122"/>
                <a:ea typeface="微软雅黑" pitchFamily="34" charset="-122"/>
              </a:rPr>
              <a:t>。</a:t>
            </a:r>
            <a:endParaRPr lang="zh-CN" altLang="en-US" sz="1400" b="1" dirty="0">
              <a:latin typeface="微软雅黑" pitchFamily="34" charset="-122"/>
              <a:ea typeface="微软雅黑" pitchFamily="34" charset="-122"/>
            </a:endParaRPr>
          </a:p>
        </p:txBody>
      </p:sp>
      <p:sp>
        <p:nvSpPr>
          <p:cNvPr id="67" name="矩形 66"/>
          <p:cNvSpPr/>
          <p:nvPr/>
        </p:nvSpPr>
        <p:spPr>
          <a:xfrm>
            <a:off x="4567074" y="3482961"/>
            <a:ext cx="3884680" cy="523220"/>
          </a:xfrm>
          <a:prstGeom prst="rect">
            <a:avLst/>
          </a:prstGeom>
        </p:spPr>
        <p:txBody>
          <a:bodyPr wrap="square">
            <a:spAutoFit/>
          </a:bodyPr>
          <a:lstStyle/>
          <a:p>
            <a:r>
              <a:rPr lang="zh-CN" altLang="en-US" sz="1400" b="1" dirty="0">
                <a:latin typeface="微软雅黑" pitchFamily="34" charset="-122"/>
                <a:ea typeface="微软雅黑" pitchFamily="34" charset="-122"/>
              </a:rPr>
              <a:t>交换机把这个帧的源地址 </a:t>
            </a:r>
            <a:r>
              <a:rPr lang="en-US" altLang="zh-CN" sz="1400" b="1" dirty="0" smtClean="0">
                <a:latin typeface="微软雅黑" pitchFamily="34" charset="-122"/>
                <a:ea typeface="微软雅黑" pitchFamily="34" charset="-122"/>
              </a:rPr>
              <a:t>B </a:t>
            </a:r>
            <a:r>
              <a:rPr lang="zh-CN" altLang="en-US" sz="1400" b="1" dirty="0">
                <a:latin typeface="微软雅黑" pitchFamily="34" charset="-122"/>
                <a:ea typeface="微软雅黑" pitchFamily="34" charset="-122"/>
              </a:rPr>
              <a:t>和接口 </a:t>
            </a:r>
            <a:r>
              <a:rPr lang="en-US" altLang="zh-CN" sz="1400" b="1" dirty="0" smtClean="0">
                <a:latin typeface="微软雅黑" pitchFamily="34" charset="-122"/>
                <a:ea typeface="微软雅黑" pitchFamily="34" charset="-122"/>
              </a:rPr>
              <a:t>3 </a:t>
            </a:r>
            <a:r>
              <a:rPr lang="zh-CN" altLang="en-US" sz="1400" b="1" dirty="0">
                <a:latin typeface="微软雅黑" pitchFamily="34" charset="-122"/>
                <a:ea typeface="微软雅黑" pitchFamily="34" charset="-122"/>
              </a:rPr>
              <a:t>写入交换表</a:t>
            </a:r>
            <a:r>
              <a:rPr lang="zh-CN" altLang="en-US" sz="1400" b="1" dirty="0" smtClean="0">
                <a:latin typeface="微软雅黑" pitchFamily="34" charset="-122"/>
                <a:ea typeface="微软雅黑" pitchFamily="34" charset="-122"/>
              </a:rPr>
              <a:t>中。</a:t>
            </a:r>
            <a:endParaRPr lang="zh-CN" altLang="en-US" sz="1400" b="1" dirty="0">
              <a:latin typeface="微软雅黑" pitchFamily="34" charset="-122"/>
              <a:ea typeface="微软雅黑" pitchFamily="34" charset="-122"/>
            </a:endParaRPr>
          </a:p>
        </p:txBody>
      </p:sp>
      <p:sp>
        <p:nvSpPr>
          <p:cNvPr id="70" name="矩形 69"/>
          <p:cNvSpPr/>
          <p:nvPr/>
        </p:nvSpPr>
        <p:spPr>
          <a:xfrm>
            <a:off x="2498126" y="2360145"/>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A </a:t>
            </a:r>
            <a:r>
              <a:rPr lang="en-US" altLang="zh-CN" sz="1100" b="1" dirty="0" smtClean="0">
                <a:latin typeface="微软雅黑" pitchFamily="34" charset="-122"/>
                <a:ea typeface="微软雅黑" pitchFamily="34" charset="-122"/>
              </a:rPr>
              <a:t>            1</a:t>
            </a:r>
            <a:endParaRPr lang="zh-CN" altLang="en-US" sz="1100" b="1" dirty="0">
              <a:latin typeface="微软雅黑" pitchFamily="34" charset="-122"/>
              <a:ea typeface="微软雅黑" pitchFamily="34" charset="-122"/>
            </a:endParaRPr>
          </a:p>
        </p:txBody>
      </p:sp>
      <p:cxnSp>
        <p:nvCxnSpPr>
          <p:cNvPr id="71" name="直接箭头连接符 70"/>
          <p:cNvCxnSpPr/>
          <p:nvPr/>
        </p:nvCxnSpPr>
        <p:spPr>
          <a:xfrm>
            <a:off x="1534240" y="1718733"/>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2498126" y="2615908"/>
            <a:ext cx="1588970" cy="261610"/>
          </a:xfrm>
          <a:prstGeom prst="rect">
            <a:avLst/>
          </a:prstGeom>
        </p:spPr>
        <p:txBody>
          <a:bodyPr wrap="square">
            <a:spAutoFit/>
          </a:bodyPr>
          <a:lstStyle/>
          <a:p>
            <a:r>
              <a:rPr lang="en-US" altLang="zh-CN" sz="1100" b="1" dirty="0" smtClean="0">
                <a:latin typeface="微软雅黑" pitchFamily="34" charset="-122"/>
                <a:ea typeface="微软雅黑" pitchFamily="34" charset="-122"/>
              </a:rPr>
              <a:t>B             3</a:t>
            </a:r>
            <a:endParaRPr lang="zh-CN" altLang="en-US" sz="1100" b="1" dirty="0">
              <a:latin typeface="微软雅黑" pitchFamily="34" charset="-122"/>
              <a:ea typeface="微软雅黑" pitchFamily="34" charset="-122"/>
            </a:endParaRPr>
          </a:p>
        </p:txBody>
      </p:sp>
      <p:graphicFrame>
        <p:nvGraphicFramePr>
          <p:cNvPr id="69" name="表格 68"/>
          <p:cNvGraphicFramePr>
            <a:graphicFrameLocks noGrp="1"/>
          </p:cNvGraphicFramePr>
          <p:nvPr>
            <p:extLst>
              <p:ext uri="{D42A27DB-BD31-4B8C-83A1-F6EECF244321}">
                <p14:modId xmlns:p14="http://schemas.microsoft.com/office/powerpoint/2010/main" val="2147417041"/>
              </p:ext>
            </p:extLst>
          </p:nvPr>
        </p:nvGraphicFramePr>
        <p:xfrm>
          <a:off x="4682837" y="1452195"/>
          <a:ext cx="3380509" cy="548640"/>
        </p:xfrm>
        <a:graphic>
          <a:graphicData uri="http://schemas.openxmlformats.org/drawingml/2006/table">
            <a:tbl>
              <a:tblPr>
                <a:tableStyleId>{5C22544A-7EE6-4342-B048-85BDC9FD1C3A}</a:tableStyleId>
              </a:tblPr>
              <a:tblGrid>
                <a:gridCol w="818178">
                  <a:extLst>
                    <a:ext uri="{9D8B030D-6E8A-4147-A177-3AD203B41FA5}">
                      <a16:colId xmlns:a16="http://schemas.microsoft.com/office/drawing/2014/main" val="20000"/>
                    </a:ext>
                  </a:extLst>
                </a:gridCol>
                <a:gridCol w="864830">
                  <a:extLst>
                    <a:ext uri="{9D8B030D-6E8A-4147-A177-3AD203B41FA5}">
                      <a16:colId xmlns:a16="http://schemas.microsoft.com/office/drawing/2014/main" val="20001"/>
                    </a:ext>
                  </a:extLst>
                </a:gridCol>
                <a:gridCol w="589137">
                  <a:extLst>
                    <a:ext uri="{9D8B030D-6E8A-4147-A177-3AD203B41FA5}">
                      <a16:colId xmlns:a16="http://schemas.microsoft.com/office/drawing/2014/main" val="20002"/>
                    </a:ext>
                  </a:extLst>
                </a:gridCol>
                <a:gridCol w="628932">
                  <a:extLst>
                    <a:ext uri="{9D8B030D-6E8A-4147-A177-3AD203B41FA5}">
                      <a16:colId xmlns:a16="http://schemas.microsoft.com/office/drawing/2014/main" val="20003"/>
                    </a:ext>
                  </a:extLst>
                </a:gridCol>
                <a:gridCol w="479432">
                  <a:extLst>
                    <a:ext uri="{9D8B030D-6E8A-4147-A177-3AD203B41FA5}">
                      <a16:colId xmlns:a16="http://schemas.microsoft.com/office/drawing/2014/main" val="20004"/>
                    </a:ext>
                  </a:extLst>
                </a:gridCol>
              </a:tblGrid>
              <a:tr h="236412">
                <a:tc>
                  <a:txBody>
                    <a:bodyPr/>
                    <a:lstStyle/>
                    <a:p>
                      <a:pPr algn="ctr"/>
                      <a:r>
                        <a:rPr lang="zh-CN" altLang="en-US" sz="1200" b="1" dirty="0" smtClean="0">
                          <a:ln>
                            <a:noFill/>
                          </a:ln>
                          <a:latin typeface="微软雅黑" pitchFamily="34" charset="-122"/>
                          <a:ea typeface="微软雅黑" pitchFamily="34" charset="-122"/>
                        </a:rPr>
                        <a:t>目的地址</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itchFamily="34" charset="-122"/>
                          <a:ea typeface="微软雅黑" pitchFamily="34" charset="-122"/>
                        </a:rPr>
                        <a:t>源地址</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itchFamily="34" charset="-122"/>
                          <a:ea typeface="微软雅黑" pitchFamily="34" charset="-122"/>
                        </a:rPr>
                        <a:t>类型</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itchFamily="34" charset="-122"/>
                          <a:ea typeface="微软雅黑" pitchFamily="34" charset="-122"/>
                        </a:rPr>
                        <a:t>数据</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ln>
                            <a:noFill/>
                          </a:ln>
                          <a:latin typeface="微软雅黑" pitchFamily="34" charset="-122"/>
                          <a:ea typeface="微软雅黑" pitchFamily="34" charset="-122"/>
                        </a:rPr>
                        <a:t>FCS</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36412">
                <a:tc>
                  <a:txBody>
                    <a:bodyPr/>
                    <a:lstStyle/>
                    <a:p>
                      <a:pPr algn="ctr"/>
                      <a:endParaRPr lang="zh-CN" altLang="en-US" sz="12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72" name="Rectangle 24"/>
          <p:cNvSpPr>
            <a:spLocks noChangeArrowheads="1"/>
          </p:cNvSpPr>
          <p:nvPr/>
        </p:nvSpPr>
        <p:spPr bwMode="auto">
          <a:xfrm>
            <a:off x="5929606" y="1174097"/>
            <a:ext cx="79829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200" b="1" dirty="0" smtClean="0">
                <a:latin typeface="微软雅黑" pitchFamily="34" charset="-122"/>
                <a:ea typeface="微软雅黑" pitchFamily="34" charset="-122"/>
              </a:rPr>
              <a:t>以太网帧</a:t>
            </a:r>
            <a:endParaRPr kumimoji="1" lang="en-US" altLang="zh-CN" sz="1200" b="1" dirty="0">
              <a:latin typeface="微软雅黑" pitchFamily="34" charset="-122"/>
              <a:ea typeface="微软雅黑" pitchFamily="34" charset="-122"/>
            </a:endParaRPr>
          </a:p>
        </p:txBody>
      </p:sp>
      <p:grpSp>
        <p:nvGrpSpPr>
          <p:cNvPr id="10" name="组合 72"/>
          <p:cNvGrpSpPr/>
          <p:nvPr/>
        </p:nvGrpSpPr>
        <p:grpSpPr>
          <a:xfrm>
            <a:off x="4974334" y="1721211"/>
            <a:ext cx="1090436" cy="276999"/>
            <a:chOff x="4974334" y="1978909"/>
            <a:chExt cx="1090436" cy="276999"/>
          </a:xfrm>
        </p:grpSpPr>
        <p:sp>
          <p:nvSpPr>
            <p:cNvPr id="74" name="TextBox 73"/>
            <p:cNvSpPr txBox="1"/>
            <p:nvPr/>
          </p:nvSpPr>
          <p:spPr>
            <a:xfrm>
              <a:off x="4974334" y="1978909"/>
              <a:ext cx="270328" cy="276999"/>
            </a:xfrm>
            <a:prstGeom prst="rect">
              <a:avLst/>
            </a:prstGeom>
            <a:noFill/>
          </p:spPr>
          <p:txBody>
            <a:bodyPr wrap="square" rtlCol="0">
              <a:spAutoFit/>
            </a:bodyPr>
            <a:lstStyle/>
            <a:p>
              <a:r>
                <a:rPr lang="en-US" altLang="zh-CN" sz="1200" b="1" dirty="0" smtClean="0">
                  <a:solidFill>
                    <a:srgbClr val="CC00CC"/>
                  </a:solidFill>
                  <a:latin typeface="微软雅黑" pitchFamily="34" charset="-122"/>
                  <a:ea typeface="微软雅黑" pitchFamily="34" charset="-122"/>
                </a:rPr>
                <a:t>A</a:t>
              </a:r>
              <a:endParaRPr lang="zh-CN" altLang="en-US" sz="1200" b="1" dirty="0">
                <a:solidFill>
                  <a:srgbClr val="CC00CC"/>
                </a:solidFill>
                <a:latin typeface="微软雅黑" pitchFamily="34" charset="-122"/>
                <a:ea typeface="微软雅黑" pitchFamily="34" charset="-122"/>
              </a:endParaRPr>
            </a:p>
          </p:txBody>
        </p:sp>
        <p:sp>
          <p:nvSpPr>
            <p:cNvPr id="75" name="TextBox 74"/>
            <p:cNvSpPr txBox="1"/>
            <p:nvPr/>
          </p:nvSpPr>
          <p:spPr>
            <a:xfrm>
              <a:off x="5794442" y="1978909"/>
              <a:ext cx="270328" cy="276999"/>
            </a:xfrm>
            <a:prstGeom prst="rect">
              <a:avLst/>
            </a:prstGeom>
            <a:noFill/>
          </p:spPr>
          <p:txBody>
            <a:bodyPr wrap="square" rtlCol="0">
              <a:spAutoFit/>
            </a:bodyPr>
            <a:lstStyle/>
            <a:p>
              <a:r>
                <a:rPr lang="en-US" altLang="zh-CN" sz="1200" b="1" dirty="0" smtClean="0">
                  <a:solidFill>
                    <a:srgbClr val="CC00CC"/>
                  </a:solidFill>
                  <a:latin typeface="微软雅黑" pitchFamily="34" charset="-122"/>
                  <a:ea typeface="微软雅黑" pitchFamily="34" charset="-122"/>
                </a:rPr>
                <a:t>B</a:t>
              </a:r>
              <a:endParaRPr lang="zh-CN" altLang="en-US" sz="1200" b="1" dirty="0">
                <a:solidFill>
                  <a:srgbClr val="CC00CC"/>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31556721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up)">
                                      <p:cBhvr>
                                        <p:cTn id="7" dur="2000"/>
                                        <p:tgtEl>
                                          <p:spTgt spid="66"/>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childTnLst>
                                </p:cTn>
                              </p:par>
                              <p:par>
                                <p:cTn id="12" presetID="22" presetClass="entr" presetSubtype="8" fill="hold" nodeType="withEffect">
                                  <p:stCondLst>
                                    <p:cond delay="500"/>
                                  </p:stCondLst>
                                  <p:childTnLst>
                                    <p:set>
                                      <p:cBhvr>
                                        <p:cTn id="13" dur="1" fill="hold">
                                          <p:stCondLst>
                                            <p:cond delay="0"/>
                                          </p:stCondLst>
                                        </p:cTn>
                                        <p:tgtEl>
                                          <p:spTgt spid="60"/>
                                        </p:tgtEl>
                                        <p:attrNameLst>
                                          <p:attrName>style.visibility</p:attrName>
                                        </p:attrNameLst>
                                      </p:cBhvr>
                                      <p:to>
                                        <p:strVal val="visible"/>
                                      </p:to>
                                    </p:set>
                                    <p:animEffect transition="in" filter="wipe(left)">
                                      <p:cBhvr>
                                        <p:cTn id="14" dur="3000"/>
                                        <p:tgtEl>
                                          <p:spTgt spid="60"/>
                                        </p:tgtEl>
                                      </p:cBhvr>
                                    </p:animEffect>
                                  </p:childTnLst>
                                </p:cTn>
                              </p:par>
                            </p:childTnLst>
                          </p:cTn>
                        </p:par>
                        <p:par>
                          <p:cTn id="15" fill="hold">
                            <p:stCondLst>
                              <p:cond delay="5500"/>
                            </p:stCondLst>
                            <p:childTnLst>
                              <p:par>
                                <p:cTn id="16" presetID="22" presetClass="entr" presetSubtype="1" fill="hold" grpId="0" nodeType="afterEffect">
                                  <p:stCondLst>
                                    <p:cond delay="0"/>
                                  </p:stCondLst>
                                  <p:childTnLst>
                                    <p:set>
                                      <p:cBhvr>
                                        <p:cTn id="17" dur="1" fill="hold">
                                          <p:stCondLst>
                                            <p:cond delay="0"/>
                                          </p:stCondLst>
                                        </p:cTn>
                                        <p:tgtEl>
                                          <p:spTgt spid="65"/>
                                        </p:tgtEl>
                                        <p:attrNameLst>
                                          <p:attrName>style.visibility</p:attrName>
                                        </p:attrNameLst>
                                      </p:cBhvr>
                                      <p:to>
                                        <p:strVal val="visible"/>
                                      </p:to>
                                    </p:set>
                                    <p:animEffect transition="in" filter="wipe(up)">
                                      <p:cBhvr>
                                        <p:cTn id="18" dur="3000"/>
                                        <p:tgtEl>
                                          <p:spTgt spid="65"/>
                                        </p:tgtEl>
                                      </p:cBhvr>
                                    </p:animEffect>
                                  </p:childTnLst>
                                </p:cTn>
                              </p:par>
                              <p:par>
                                <p:cTn id="19" presetID="22" presetClass="entr" presetSubtype="2" fill="hold" nodeType="withEffect">
                                  <p:stCondLst>
                                    <p:cond delay="2000"/>
                                  </p:stCondLst>
                                  <p:childTnLst>
                                    <p:set>
                                      <p:cBhvr>
                                        <p:cTn id="20" dur="1" fill="hold">
                                          <p:stCondLst>
                                            <p:cond delay="0"/>
                                          </p:stCondLst>
                                        </p:cTn>
                                        <p:tgtEl>
                                          <p:spTgt spid="71"/>
                                        </p:tgtEl>
                                        <p:attrNameLst>
                                          <p:attrName>style.visibility</p:attrName>
                                        </p:attrNameLst>
                                      </p:cBhvr>
                                      <p:to>
                                        <p:strVal val="visible"/>
                                      </p:to>
                                    </p:set>
                                    <p:animEffect transition="in" filter="wipe(right)">
                                      <p:cBhvr>
                                        <p:cTn id="21" dur="4000"/>
                                        <p:tgtEl>
                                          <p:spTgt spid="71"/>
                                        </p:tgtEl>
                                      </p:cBhvr>
                                    </p:animEffect>
                                  </p:childTnLst>
                                </p:cTn>
                              </p:par>
                            </p:childTnLst>
                          </p:cTn>
                        </p:par>
                        <p:par>
                          <p:cTn id="22" fill="hold">
                            <p:stCondLst>
                              <p:cond delay="11500"/>
                            </p:stCondLst>
                            <p:childTnLst>
                              <p:par>
                                <p:cTn id="23" presetID="22" presetClass="entr" presetSubtype="1" fill="hold" grpId="0" nodeType="after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wipe(up)">
                                      <p:cBhvr>
                                        <p:cTn id="25" dur="2000"/>
                                        <p:tgtEl>
                                          <p:spTgt spid="67"/>
                                        </p:tgtEl>
                                      </p:cBhvr>
                                    </p:animEffect>
                                  </p:childTnLst>
                                </p:cTn>
                              </p:par>
                            </p:childTnLst>
                          </p:cTn>
                        </p:par>
                        <p:par>
                          <p:cTn id="26" fill="hold">
                            <p:stCondLst>
                              <p:cond delay="13500"/>
                            </p:stCondLst>
                            <p:childTnLst>
                              <p:par>
                                <p:cTn id="27" presetID="1" presetClass="entr" presetSubtype="0" fill="hold" grpId="0" nodeType="after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par>
                                <p:cTn id="29" presetID="35" presetClass="emph" presetSubtype="0" repeatCount="3000" fill="hold" grpId="1" nodeType="withEffect">
                                  <p:stCondLst>
                                    <p:cond delay="0"/>
                                  </p:stCondLst>
                                  <p:childTnLst>
                                    <p:anim calcmode="discrete" valueType="str">
                                      <p:cBhvr>
                                        <p:cTn id="30" dur="1000" fill="hold"/>
                                        <p:tgtEl>
                                          <p:spTgt spid="5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p:bldP spid="67" grpId="0"/>
      <p:bldP spid="55" grpId="0"/>
      <p:bldP spid="55"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6345" y="623028"/>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3" name="Rectangle 6"/>
          <p:cNvSpPr>
            <a:spLocks noChangeArrowheads="1"/>
          </p:cNvSpPr>
          <p:nvPr/>
        </p:nvSpPr>
        <p:spPr bwMode="auto">
          <a:xfrm>
            <a:off x="3093071" y="571613"/>
            <a:ext cx="29578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3.1.1  </a:t>
            </a:r>
            <a:r>
              <a:rPr lang="zh-CN" altLang="en-US" sz="2400" b="1" dirty="0">
                <a:solidFill>
                  <a:schemeClr val="bg1"/>
                </a:solidFill>
                <a:latin typeface="微软雅黑" pitchFamily="34" charset="-122"/>
                <a:ea typeface="微软雅黑" pitchFamily="34" charset="-122"/>
              </a:rPr>
              <a:t>数据链路和</a:t>
            </a:r>
            <a:r>
              <a:rPr lang="zh-CN" altLang="en-US" sz="2400" b="1" dirty="0" smtClean="0">
                <a:solidFill>
                  <a:schemeClr val="bg1"/>
                </a:solidFill>
                <a:latin typeface="微软雅黑" pitchFamily="34" charset="-122"/>
                <a:ea typeface="微软雅黑" pitchFamily="34" charset="-122"/>
              </a:rPr>
              <a:t>帧</a:t>
            </a:r>
            <a:endParaRPr lang="zh-CN" altLang="en-US" sz="2400" b="1" dirty="0">
              <a:solidFill>
                <a:schemeClr val="bg1"/>
              </a:solidFill>
              <a:latin typeface="微软雅黑" pitchFamily="34" charset="-122"/>
              <a:ea typeface="微软雅黑" pitchFamily="34" charset="-122"/>
            </a:endParaRPr>
          </a:p>
        </p:txBody>
      </p:sp>
      <p:sp>
        <p:nvSpPr>
          <p:cNvPr id="4" name="Rectangle 8"/>
          <p:cNvSpPr>
            <a:spLocks noChangeArrowheads="1"/>
          </p:cNvSpPr>
          <p:nvPr/>
        </p:nvSpPr>
        <p:spPr bwMode="auto">
          <a:xfrm>
            <a:off x="466345" y="999477"/>
            <a:ext cx="8129015" cy="3554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0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链路 </a:t>
            </a:r>
            <a:r>
              <a:rPr lang="en-US" altLang="zh-CN" sz="2000" b="1" dirty="0">
                <a:solidFill>
                  <a:srgbClr val="C00000"/>
                </a:solidFill>
                <a:latin typeface="微软雅黑" pitchFamily="34" charset="-122"/>
                <a:ea typeface="微软雅黑" pitchFamily="34" charset="-122"/>
              </a:rPr>
              <a:t>(link) </a:t>
            </a:r>
            <a:r>
              <a:rPr lang="zh-CN" altLang="en-US" sz="2000" b="1" dirty="0" smtClean="0">
                <a:solidFill>
                  <a:srgbClr val="C00000"/>
                </a:solidFill>
                <a:latin typeface="微软雅黑" pitchFamily="34" charset="-122"/>
                <a:ea typeface="微软雅黑" pitchFamily="34" charset="-122"/>
              </a:rPr>
              <a:t>：</a:t>
            </a:r>
            <a:endParaRPr lang="en-US" altLang="zh-CN" sz="2000" b="1" dirty="0" smtClean="0">
              <a:solidFill>
                <a:srgbClr val="C00000"/>
              </a:solidFill>
              <a:latin typeface="微软雅黑" pitchFamily="34" charset="-122"/>
              <a:ea typeface="微软雅黑" pitchFamily="34" charset="-122"/>
            </a:endParaRPr>
          </a:p>
          <a:p>
            <a:pPr marL="598488"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一条无源的点到点的物理线路段，中间</a:t>
            </a:r>
            <a:r>
              <a:rPr lang="zh-CN" altLang="en-US" sz="2000" b="1" dirty="0">
                <a:solidFill>
                  <a:srgbClr val="0000FF"/>
                </a:solidFill>
                <a:latin typeface="微软雅黑" pitchFamily="34" charset="-122"/>
                <a:ea typeface="微软雅黑" pitchFamily="34" charset="-122"/>
              </a:rPr>
              <a:t>没有</a:t>
            </a:r>
            <a:r>
              <a:rPr lang="zh-CN" altLang="en-US" sz="2000" b="1" dirty="0">
                <a:latin typeface="微软雅黑" pitchFamily="34" charset="-122"/>
                <a:ea typeface="微软雅黑" pitchFamily="34" charset="-122"/>
              </a:rPr>
              <a:t>任何其他的交换结点。</a:t>
            </a:r>
          </a:p>
          <a:p>
            <a:pPr marL="598488"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一条链路只是一条通路的一个组成部分</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598488" indent="-342900">
              <a:lnSpc>
                <a:spcPts val="3000"/>
              </a:lnSpc>
              <a:buClr>
                <a:srgbClr val="7030A0"/>
              </a:buClr>
              <a:buSzPct val="75000"/>
              <a:buFont typeface="Wingdings" pitchFamily="2" charset="2"/>
              <a:buChar char="u"/>
            </a:pPr>
            <a:r>
              <a:rPr lang="zh-CN" altLang="en-US" sz="2000" b="1" dirty="0" smtClean="0">
                <a:latin typeface="微软雅黑" pitchFamily="34" charset="-122"/>
                <a:ea typeface="微软雅黑" pitchFamily="34" charset="-122"/>
              </a:rPr>
              <a:t>或</a:t>
            </a:r>
            <a:r>
              <a:rPr lang="zh-CN" altLang="en-US" sz="2000" b="1" dirty="0" smtClean="0">
                <a:solidFill>
                  <a:srgbClr val="0000FF"/>
                </a:solidFill>
                <a:latin typeface="微软雅黑" pitchFamily="34" charset="-122"/>
                <a:ea typeface="微软雅黑" pitchFamily="34" charset="-122"/>
              </a:rPr>
              <a:t>物理链路。</a:t>
            </a:r>
            <a:endParaRPr lang="en-US" altLang="zh-CN" sz="2000" b="1" dirty="0" smtClean="0">
              <a:solidFill>
                <a:srgbClr val="0000FF"/>
              </a:solidFill>
              <a:latin typeface="微软雅黑" pitchFamily="34" charset="-122"/>
              <a:ea typeface="微软雅黑" pitchFamily="34" charset="-122"/>
            </a:endParaRPr>
          </a:p>
          <a:p>
            <a:pPr marL="268288" indent="-268288">
              <a:lnSpc>
                <a:spcPts val="3000"/>
              </a:lnSpc>
              <a:buClr>
                <a:srgbClr val="0070C0"/>
              </a:buClr>
              <a:buSzPct val="75000"/>
              <a:buFont typeface="Wingdings" pitchFamily="2" charset="2"/>
              <a:buChar char="l"/>
            </a:pPr>
            <a:r>
              <a:rPr lang="zh-CN" altLang="en-US" sz="2000" b="1" dirty="0">
                <a:solidFill>
                  <a:srgbClr val="C00000"/>
                </a:solidFill>
                <a:latin typeface="微软雅黑" pitchFamily="34" charset="-122"/>
                <a:ea typeface="微软雅黑" pitchFamily="34" charset="-122"/>
              </a:rPr>
              <a:t>数据链路 </a:t>
            </a:r>
            <a:r>
              <a:rPr lang="en-US" altLang="zh-CN" sz="2000" b="1" dirty="0">
                <a:solidFill>
                  <a:srgbClr val="C00000"/>
                </a:solidFill>
                <a:latin typeface="微软雅黑" pitchFamily="34" charset="-122"/>
                <a:ea typeface="微软雅黑" pitchFamily="34" charset="-122"/>
              </a:rPr>
              <a:t>(data link)</a:t>
            </a:r>
            <a:r>
              <a:rPr lang="zh-CN" altLang="en-US" sz="2000" b="1" dirty="0">
                <a:solidFill>
                  <a:srgbClr val="C00000"/>
                </a:solidFill>
                <a:latin typeface="微软雅黑" pitchFamily="34" charset="-122"/>
                <a:ea typeface="微软雅黑" pitchFamily="34" charset="-122"/>
              </a:rPr>
              <a:t>：</a:t>
            </a:r>
            <a:endParaRPr lang="en-US" altLang="zh-CN" sz="2000" b="1" dirty="0">
              <a:solidFill>
                <a:srgbClr val="C00000"/>
              </a:solidFill>
              <a:latin typeface="微软雅黑" pitchFamily="34" charset="-122"/>
              <a:ea typeface="微软雅黑" pitchFamily="34" charset="-122"/>
            </a:endParaRPr>
          </a:p>
          <a:p>
            <a:pPr marL="598488"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把实现</a:t>
            </a:r>
            <a:r>
              <a:rPr lang="zh-CN" altLang="en-US" sz="2000" b="1" dirty="0" smtClean="0">
                <a:latin typeface="微软雅黑" pitchFamily="34" charset="-122"/>
                <a:ea typeface="微软雅黑" pitchFamily="34" charset="-122"/>
              </a:rPr>
              <a:t>控制数据传输的协议</a:t>
            </a:r>
            <a:r>
              <a:rPr lang="zh-CN" altLang="en-US" sz="2000" b="1" dirty="0">
                <a:latin typeface="微软雅黑" pitchFamily="34" charset="-122"/>
                <a:ea typeface="微软雅黑" pitchFamily="34" charset="-122"/>
              </a:rPr>
              <a:t>的硬件和软件加到链路上，就构成了</a:t>
            </a:r>
            <a:r>
              <a:rPr lang="zh-CN" altLang="en-US" sz="2000" b="1" dirty="0" smtClean="0">
                <a:latin typeface="微软雅黑" pitchFamily="34" charset="-122"/>
                <a:ea typeface="微软雅黑" pitchFamily="34" charset="-122"/>
              </a:rPr>
              <a:t>数据链路</a:t>
            </a:r>
            <a:r>
              <a:rPr lang="zh-CN" altLang="en-US" sz="2000" b="1" dirty="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598488" indent="-342900">
              <a:lnSpc>
                <a:spcPts val="3000"/>
              </a:lnSpc>
              <a:buClr>
                <a:srgbClr val="7030A0"/>
              </a:buClr>
              <a:buSzPct val="75000"/>
              <a:buFont typeface="Wingdings" pitchFamily="2" charset="2"/>
              <a:buChar char="u"/>
            </a:pPr>
            <a:r>
              <a:rPr lang="zh-CN" altLang="en-US" sz="2000" b="1" dirty="0" smtClean="0">
                <a:latin typeface="微软雅黑" pitchFamily="34" charset="-122"/>
                <a:ea typeface="微软雅黑" pitchFamily="34" charset="-122"/>
              </a:rPr>
              <a:t>或</a:t>
            </a:r>
            <a:r>
              <a:rPr lang="zh-CN" altLang="en-US" sz="2000" b="1" dirty="0" smtClean="0">
                <a:solidFill>
                  <a:srgbClr val="0000FF"/>
                </a:solidFill>
                <a:latin typeface="微软雅黑" pitchFamily="34" charset="-122"/>
                <a:ea typeface="微软雅黑" pitchFamily="34" charset="-122"/>
              </a:rPr>
              <a:t>逻辑链路。</a:t>
            </a:r>
            <a:endParaRPr lang="zh-CN" altLang="en-US" sz="2000" b="1" dirty="0">
              <a:solidFill>
                <a:srgbClr val="0000FF"/>
              </a:solidFill>
              <a:latin typeface="微软雅黑" pitchFamily="34" charset="-122"/>
              <a:ea typeface="微软雅黑" pitchFamily="34" charset="-122"/>
            </a:endParaRPr>
          </a:p>
          <a:p>
            <a:pPr marL="598488" indent="-342900">
              <a:lnSpc>
                <a:spcPts val="3000"/>
              </a:lnSpc>
              <a:buClr>
                <a:srgbClr val="7030A0"/>
              </a:buClr>
              <a:buSzPct val="75000"/>
              <a:buFont typeface="Wingdings" pitchFamily="2" charset="2"/>
              <a:buChar char="u"/>
            </a:pPr>
            <a:r>
              <a:rPr lang="zh-CN" altLang="en-US" sz="2000" b="1" dirty="0" smtClean="0">
                <a:latin typeface="微软雅黑" pitchFamily="34" charset="-122"/>
                <a:ea typeface="微软雅黑" pitchFamily="34" charset="-122"/>
              </a:rPr>
              <a:t>典型实现：</a:t>
            </a:r>
            <a:r>
              <a:rPr lang="zh-CN" altLang="en-US" sz="2000" b="1" dirty="0">
                <a:latin typeface="微软雅黑" pitchFamily="34" charset="-122"/>
                <a:ea typeface="微软雅黑" pitchFamily="34" charset="-122"/>
              </a:rPr>
              <a:t>适配器（即</a:t>
            </a:r>
            <a:r>
              <a:rPr lang="zh-CN" altLang="en-US" sz="2000" b="1" dirty="0" smtClean="0">
                <a:latin typeface="微软雅黑" pitchFamily="34" charset="-122"/>
                <a:ea typeface="微软雅黑" pitchFamily="34" charset="-122"/>
              </a:rPr>
              <a:t>网卡）</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val="87250107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圆角矩形 49"/>
          <p:cNvSpPr/>
          <p:nvPr/>
        </p:nvSpPr>
        <p:spPr>
          <a:xfrm>
            <a:off x="502919" y="1113933"/>
            <a:ext cx="8129015" cy="29938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620443"/>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以太网交换机的自学习功能</a:t>
            </a:r>
            <a:endParaRPr lang="fr-FR" altLang="zh-CN" sz="2000" b="1" dirty="0">
              <a:solidFill>
                <a:schemeClr val="bg1"/>
              </a:solidFill>
              <a:latin typeface="微软雅黑" pitchFamily="34" charset="-122"/>
              <a:ea typeface="微软雅黑" pitchFamily="34" charset="-122"/>
            </a:endParaRPr>
          </a:p>
        </p:txBody>
      </p:sp>
      <p:sp>
        <p:nvSpPr>
          <p:cNvPr id="12" name="矩形 11"/>
          <p:cNvSpPr/>
          <p:nvPr/>
        </p:nvSpPr>
        <p:spPr>
          <a:xfrm>
            <a:off x="1945498" y="1638274"/>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14" name="直接连接符 13"/>
          <p:cNvCxnSpPr>
            <a:stCxn id="39" idx="1"/>
          </p:cNvCxnSpPr>
          <p:nvPr/>
        </p:nvCxnSpPr>
        <p:spPr>
          <a:xfrm flipH="1">
            <a:off x="1273832" y="3436430"/>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273832" y="2358528"/>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296705" y="2882274"/>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273832" y="1802805"/>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401389" y="1323409"/>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a:t>
            </a:r>
            <a:endParaRPr kumimoji="1" lang="en-US" altLang="zh-CN" sz="1400" b="1" dirty="0">
              <a:solidFill>
                <a:srgbClr val="0000FF"/>
              </a:solidFill>
              <a:latin typeface="微软雅黑" pitchFamily="34" charset="-122"/>
              <a:ea typeface="微软雅黑" pitchFamily="34" charset="-122"/>
            </a:endParaRPr>
          </a:p>
        </p:txBody>
      </p:sp>
      <p:sp>
        <p:nvSpPr>
          <p:cNvPr id="21" name="Rectangle 34"/>
          <p:cNvSpPr>
            <a:spLocks noChangeArrowheads="1"/>
          </p:cNvSpPr>
          <p:nvPr/>
        </p:nvSpPr>
        <p:spPr bwMode="auto">
          <a:xfrm>
            <a:off x="826105" y="1601160"/>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2" name="组合 57"/>
          <p:cNvGrpSpPr>
            <a:grpSpLocks/>
          </p:cNvGrpSpPr>
          <p:nvPr/>
        </p:nvGrpSpPr>
        <p:grpSpPr bwMode="auto">
          <a:xfrm>
            <a:off x="1936359" y="1665588"/>
            <a:ext cx="277321" cy="274434"/>
            <a:chOff x="2255844" y="1268760"/>
            <a:chExt cx="360915" cy="356296"/>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3" name="组合 58"/>
          <p:cNvGrpSpPr>
            <a:grpSpLocks/>
          </p:cNvGrpSpPr>
          <p:nvPr/>
        </p:nvGrpSpPr>
        <p:grpSpPr bwMode="auto">
          <a:xfrm>
            <a:off x="1945502" y="2229500"/>
            <a:ext cx="277321" cy="274434"/>
            <a:chOff x="2267744" y="1280668"/>
            <a:chExt cx="360915" cy="357388"/>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2"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4" name="组合 61"/>
          <p:cNvGrpSpPr>
            <a:grpSpLocks/>
          </p:cNvGrpSpPr>
          <p:nvPr/>
        </p:nvGrpSpPr>
        <p:grpSpPr bwMode="auto">
          <a:xfrm>
            <a:off x="1916382" y="3307402"/>
            <a:ext cx="277321" cy="274434"/>
            <a:chOff x="2244074" y="1280668"/>
            <a:chExt cx="358931" cy="357388"/>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8" name="组合 64"/>
          <p:cNvGrpSpPr>
            <a:grpSpLocks/>
          </p:cNvGrpSpPr>
          <p:nvPr/>
        </p:nvGrpSpPr>
        <p:grpSpPr bwMode="auto">
          <a:xfrm>
            <a:off x="1925526" y="2743491"/>
            <a:ext cx="277321" cy="274434"/>
            <a:chOff x="2255909" y="1268760"/>
            <a:chExt cx="358931" cy="355702"/>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38"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30" name="Rectangle 34"/>
          <p:cNvSpPr>
            <a:spLocks noChangeArrowheads="1"/>
          </p:cNvSpPr>
          <p:nvPr/>
        </p:nvSpPr>
        <p:spPr bwMode="auto">
          <a:xfrm>
            <a:off x="837623" y="3260397"/>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33" name="Rectangle 34"/>
          <p:cNvSpPr>
            <a:spLocks noChangeArrowheads="1"/>
          </p:cNvSpPr>
          <p:nvPr/>
        </p:nvSpPr>
        <p:spPr bwMode="auto">
          <a:xfrm>
            <a:off x="835723" y="2694622"/>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9" name="组合 57"/>
          <p:cNvGrpSpPr/>
          <p:nvPr/>
        </p:nvGrpSpPr>
        <p:grpSpPr>
          <a:xfrm>
            <a:off x="2264388" y="1898157"/>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1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itchFamily="34" charset="-122"/>
                  <a:ea typeface="微软雅黑" pitchFamily="34" charset="-122"/>
                </a:rPr>
                <a:t>MAC</a:t>
              </a:r>
              <a:r>
                <a:rPr kumimoji="1" lang="zh-CN" altLang="en-US" sz="1100" b="1" dirty="0">
                  <a:solidFill>
                    <a:srgbClr val="0000FF"/>
                  </a:solidFill>
                  <a:latin typeface="微软雅黑" pitchFamily="34" charset="-122"/>
                  <a:ea typeface="微软雅黑" pitchFamily="34" charset="-122"/>
                </a:rPr>
                <a:t>地址  </a:t>
              </a:r>
              <a:r>
                <a:rPr kumimoji="1" lang="zh-CN" altLang="en-US" sz="1100" b="1" dirty="0" smtClean="0">
                  <a:solidFill>
                    <a:srgbClr val="0000FF"/>
                  </a:solidFill>
                  <a:latin typeface="微软雅黑" pitchFamily="34" charset="-122"/>
                  <a:ea typeface="微软雅黑" pitchFamily="34" charset="-122"/>
                </a:rPr>
                <a:t> 接口   有效时间</a:t>
              </a:r>
              <a:endParaRPr kumimoji="1" lang="zh-CN" altLang="en-US" sz="1100" b="1" dirty="0">
                <a:solidFill>
                  <a:srgbClr val="0000FF"/>
                </a:solidFill>
                <a:latin typeface="微软雅黑" pitchFamily="34" charset="-122"/>
                <a:ea typeface="微软雅黑" pitchFamily="34" charset="-122"/>
              </a:endParaRPr>
            </a:p>
            <a:p>
              <a:pPr defTabSz="762000" eaLnBrk="0" hangingPunct="0">
                <a:lnSpc>
                  <a:spcPct val="115000"/>
                </a:lnSpc>
              </a:pPr>
              <a:r>
                <a:rPr kumimoji="1" lang="zh-CN" altLang="en-US" sz="1100" b="1" dirty="0">
                  <a:solidFill>
                    <a:srgbClr val="0000FF"/>
                  </a:solidFill>
                  <a:latin typeface="微软雅黑" pitchFamily="34" charset="-122"/>
                  <a:ea typeface="微软雅黑" pitchFamily="34" charset="-122"/>
                </a:rPr>
                <a:t>   </a:t>
              </a:r>
              <a:endParaRPr kumimoji="1" lang="en-US" altLang="zh-CN" sz="1100" b="1" baseline="-25000" dirty="0">
                <a:solidFill>
                  <a:srgbClr val="0000FF"/>
                </a:solidFill>
                <a:latin typeface="微软雅黑" pitchFamily="34" charset="-122"/>
                <a:ea typeface="微软雅黑"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8"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35" name="Rectangle 34"/>
          <p:cNvSpPr>
            <a:spLocks noChangeArrowheads="1"/>
          </p:cNvSpPr>
          <p:nvPr/>
        </p:nvSpPr>
        <p:spPr bwMode="auto">
          <a:xfrm>
            <a:off x="819397" y="2154162"/>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5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4990" y="1586123"/>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4990" y="2136953"/>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4990" y="265791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4990" y="3222601"/>
            <a:ext cx="437685" cy="437685"/>
          </a:xfrm>
          <a:prstGeom prst="rect">
            <a:avLst/>
          </a:prstGeom>
          <a:noFill/>
          <a:extLst>
            <a:ext uri="{909E8E84-426E-40DD-AFC4-6F175D3DCCD1}">
              <a14:hiddenFill xmlns:a14="http://schemas.microsoft.com/office/drawing/2010/main">
                <a:solidFill>
                  <a:srgbClr val="FFFFFF"/>
                </a:solidFill>
              </a14:hiddenFill>
            </a:ext>
          </a:extLst>
        </p:spPr>
      </p:pic>
      <p:sp>
        <p:nvSpPr>
          <p:cNvPr id="70" name="矩形 69"/>
          <p:cNvSpPr/>
          <p:nvPr/>
        </p:nvSpPr>
        <p:spPr>
          <a:xfrm>
            <a:off x="2498126" y="2360993"/>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A </a:t>
            </a:r>
            <a:r>
              <a:rPr lang="en-US" altLang="zh-CN" sz="1100" b="1" dirty="0" smtClean="0">
                <a:latin typeface="微软雅黑" pitchFamily="34" charset="-122"/>
                <a:ea typeface="微软雅黑" pitchFamily="34" charset="-122"/>
              </a:rPr>
              <a:t>            1</a:t>
            </a:r>
            <a:endParaRPr lang="zh-CN" altLang="en-US" sz="1100" b="1" dirty="0">
              <a:latin typeface="微软雅黑" pitchFamily="34" charset="-122"/>
              <a:ea typeface="微软雅黑" pitchFamily="34" charset="-122"/>
            </a:endParaRPr>
          </a:p>
        </p:txBody>
      </p:sp>
      <p:sp>
        <p:nvSpPr>
          <p:cNvPr id="55" name="矩形 54"/>
          <p:cNvSpPr/>
          <p:nvPr/>
        </p:nvSpPr>
        <p:spPr>
          <a:xfrm>
            <a:off x="2498126" y="2616756"/>
            <a:ext cx="1588970" cy="261610"/>
          </a:xfrm>
          <a:prstGeom prst="rect">
            <a:avLst/>
          </a:prstGeom>
        </p:spPr>
        <p:txBody>
          <a:bodyPr wrap="square">
            <a:spAutoFit/>
          </a:bodyPr>
          <a:lstStyle/>
          <a:p>
            <a:r>
              <a:rPr lang="en-US" altLang="zh-CN" sz="1100" b="1" dirty="0" smtClean="0">
                <a:latin typeface="微软雅黑" pitchFamily="34" charset="-122"/>
                <a:ea typeface="微软雅黑" pitchFamily="34" charset="-122"/>
              </a:rPr>
              <a:t>B             3</a:t>
            </a:r>
            <a:endParaRPr lang="zh-CN" altLang="en-US" sz="1100" b="1" dirty="0">
              <a:latin typeface="微软雅黑" pitchFamily="34" charset="-122"/>
              <a:ea typeface="微软雅黑" pitchFamily="34" charset="-122"/>
            </a:endParaRPr>
          </a:p>
        </p:txBody>
      </p:sp>
      <p:sp>
        <p:nvSpPr>
          <p:cNvPr id="56" name="矩形 55"/>
          <p:cNvSpPr/>
          <p:nvPr/>
        </p:nvSpPr>
        <p:spPr>
          <a:xfrm>
            <a:off x="4972922" y="1743479"/>
            <a:ext cx="3339692" cy="1785104"/>
          </a:xfrm>
          <a:prstGeom prst="rect">
            <a:avLst/>
          </a:prstGeom>
          <a:solidFill>
            <a:schemeClr val="bg1"/>
          </a:solidFill>
          <a:ln w="12700">
            <a:solidFill>
              <a:schemeClr val="tx1"/>
            </a:solidFill>
          </a:ln>
        </p:spPr>
        <p:txBody>
          <a:bodyPr wrap="square">
            <a:spAutoFit/>
          </a:bodyPr>
          <a:lstStyle/>
          <a:p>
            <a:pPr>
              <a:lnSpc>
                <a:spcPts val="2200"/>
              </a:lnSpc>
            </a:pPr>
            <a:r>
              <a:rPr lang="zh-CN" altLang="zh-CN" sz="1600" b="1" dirty="0" smtClean="0">
                <a:latin typeface="微软雅黑" pitchFamily="34" charset="-122"/>
                <a:ea typeface="微软雅黑" pitchFamily="34" charset="-122"/>
              </a:rPr>
              <a:t>考虑到可能有时要在交换机的接口更换主机，或者主机要更换其网络适配器，这就需要更改交换表中的项目。为此，在交换表中每个项目都设有一定的</a:t>
            </a:r>
            <a:r>
              <a:rPr lang="zh-CN" altLang="zh-CN" sz="1600" b="1" dirty="0">
                <a:solidFill>
                  <a:srgbClr val="C00000"/>
                </a:solidFill>
                <a:latin typeface="微软雅黑" pitchFamily="34" charset="-122"/>
                <a:ea typeface="微软雅黑" pitchFamily="34" charset="-122"/>
              </a:rPr>
              <a:t>有效时间。</a:t>
            </a:r>
            <a:r>
              <a:rPr lang="zh-CN" altLang="zh-CN" sz="1600" b="1" dirty="0" smtClean="0">
                <a:solidFill>
                  <a:srgbClr val="0000FF"/>
                </a:solidFill>
                <a:latin typeface="微软雅黑" pitchFamily="34" charset="-122"/>
                <a:ea typeface="微软雅黑" pitchFamily="34" charset="-122"/>
              </a:rPr>
              <a:t>过期的项目就自动被删除。</a:t>
            </a:r>
            <a:endParaRPr lang="zh-CN" altLang="en-US" sz="1600" b="1" dirty="0">
              <a:solidFill>
                <a:srgbClr val="0000FF"/>
              </a:solidFill>
              <a:latin typeface="微软雅黑" pitchFamily="34" charset="-122"/>
              <a:ea typeface="微软雅黑" pitchFamily="34" charset="-122"/>
            </a:endParaRPr>
          </a:p>
        </p:txBody>
      </p:sp>
      <p:cxnSp>
        <p:nvCxnSpPr>
          <p:cNvPr id="57" name="直接箭头连接符 56"/>
          <p:cNvCxnSpPr>
            <a:stCxn id="56" idx="1"/>
          </p:cNvCxnSpPr>
          <p:nvPr/>
        </p:nvCxnSpPr>
        <p:spPr bwMode="auto">
          <a:xfrm flipH="1" flipV="1">
            <a:off x="4017818" y="2275380"/>
            <a:ext cx="955104" cy="360651"/>
          </a:xfrm>
          <a:prstGeom prst="straightConnector1">
            <a:avLst/>
          </a:prstGeom>
          <a:solidFill>
            <a:schemeClr val="accent1"/>
          </a:solidFill>
          <a:ln w="28575"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矩形 60"/>
          <p:cNvSpPr/>
          <p:nvPr/>
        </p:nvSpPr>
        <p:spPr>
          <a:xfrm>
            <a:off x="979053" y="4122113"/>
            <a:ext cx="7278254" cy="369332"/>
          </a:xfrm>
          <a:prstGeom prst="rect">
            <a:avLst/>
          </a:prstGeom>
        </p:spPr>
        <p:txBody>
          <a:bodyPr wrap="square">
            <a:spAutoFit/>
          </a:bodyPr>
          <a:lstStyle/>
          <a:p>
            <a:pPr algn="ctr"/>
            <a:r>
              <a:rPr lang="zh-CN" altLang="en-US" b="1" dirty="0" smtClean="0">
                <a:solidFill>
                  <a:srgbClr val="C00000"/>
                </a:solidFill>
                <a:latin typeface="微软雅黑" pitchFamily="34" charset="-122"/>
                <a:ea typeface="微软雅黑" pitchFamily="34" charset="-122"/>
              </a:rPr>
              <a:t>这种</a:t>
            </a:r>
            <a:r>
              <a:rPr lang="zh-CN" altLang="en-US" b="1" dirty="0">
                <a:solidFill>
                  <a:srgbClr val="0000FF"/>
                </a:solidFill>
                <a:latin typeface="微软雅黑" pitchFamily="34" charset="-122"/>
                <a:ea typeface="微软雅黑" pitchFamily="34" charset="-122"/>
              </a:rPr>
              <a:t>自学习</a:t>
            </a:r>
            <a:r>
              <a:rPr lang="zh-CN" altLang="en-US" b="1" dirty="0">
                <a:solidFill>
                  <a:srgbClr val="C00000"/>
                </a:solidFill>
                <a:latin typeface="微软雅黑" pitchFamily="34" charset="-122"/>
                <a:ea typeface="微软雅黑" pitchFamily="34" charset="-122"/>
              </a:rPr>
              <a:t>方法使得以太网交换机能够即插即用，不必人工进行</a:t>
            </a:r>
            <a:r>
              <a:rPr lang="zh-CN" altLang="en-US" b="1" dirty="0" smtClean="0">
                <a:solidFill>
                  <a:srgbClr val="C00000"/>
                </a:solidFill>
                <a:latin typeface="微软雅黑" pitchFamily="34" charset="-122"/>
                <a:ea typeface="微软雅黑" pitchFamily="34" charset="-122"/>
              </a:rPr>
              <a:t>配置。</a:t>
            </a:r>
            <a:endParaRPr lang="zh-CN" altLang="en-US" b="1" dirty="0">
              <a:solidFill>
                <a:srgbClr val="C00000"/>
              </a:solidFill>
              <a:latin typeface="微软雅黑" pitchFamily="34" charset="-122"/>
              <a:ea typeface="微软雅黑" pitchFamily="34" charset="-122"/>
            </a:endParaRPr>
          </a:p>
        </p:txBody>
      </p:sp>
    </p:spTree>
    <p:extLst>
      <p:ext uri="{BB962C8B-B14F-4D97-AF65-F5344CB8AC3E}">
        <p14:creationId xmlns:p14="http://schemas.microsoft.com/office/powerpoint/2010/main" val="105960446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551137" y="620443"/>
            <a:ext cx="403187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交换机自学习和转发帧的步骤归纳</a:t>
            </a:r>
            <a:endParaRPr lang="fr-FR" altLang="zh-CN" sz="2000" b="1" dirty="0">
              <a:solidFill>
                <a:schemeClr val="bg1"/>
              </a:solidFill>
              <a:latin typeface="微软雅黑" pitchFamily="34" charset="-122"/>
              <a:ea typeface="微软雅黑" pitchFamily="34" charset="-122"/>
            </a:endParaRPr>
          </a:p>
        </p:txBody>
      </p:sp>
      <p:grpSp>
        <p:nvGrpSpPr>
          <p:cNvPr id="49" name="组合 48"/>
          <p:cNvGrpSpPr/>
          <p:nvPr/>
        </p:nvGrpSpPr>
        <p:grpSpPr>
          <a:xfrm>
            <a:off x="559688" y="1078925"/>
            <a:ext cx="7472852" cy="3274130"/>
            <a:chOff x="453492" y="1003987"/>
            <a:chExt cx="8369232" cy="3666867"/>
          </a:xfrm>
        </p:grpSpPr>
        <p:sp>
          <p:nvSpPr>
            <p:cNvPr id="58" name="矩形 57"/>
            <p:cNvSpPr/>
            <p:nvPr/>
          </p:nvSpPr>
          <p:spPr>
            <a:xfrm>
              <a:off x="2658520" y="1300549"/>
              <a:ext cx="1503099" cy="407773"/>
            </a:xfrm>
            <a:prstGeom prst="rect">
              <a:avLst/>
            </a:prstGeom>
            <a:solidFill>
              <a:srgbClr val="99FF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itchFamily="34" charset="-122"/>
                  <a:ea typeface="微软雅黑" pitchFamily="34" charset="-122"/>
                </a:rPr>
                <a:t>从接收的帧中取出</a:t>
              </a:r>
              <a:endParaRPr lang="en-US" altLang="zh-CN" sz="1000" b="1" dirty="0" smtClean="0">
                <a:solidFill>
                  <a:schemeClr val="tx1"/>
                </a:solidFill>
                <a:latin typeface="微软雅黑" pitchFamily="34" charset="-122"/>
                <a:ea typeface="微软雅黑" pitchFamily="34" charset="-122"/>
              </a:endParaRPr>
            </a:p>
            <a:p>
              <a:pPr algn="ctr"/>
              <a:r>
                <a:rPr lang="zh-CN" altLang="en-US" sz="1000" b="1" dirty="0" smtClean="0">
                  <a:solidFill>
                    <a:schemeClr val="tx1"/>
                  </a:solidFill>
                  <a:latin typeface="微软雅黑" pitchFamily="34" charset="-122"/>
                  <a:ea typeface="微软雅黑" pitchFamily="34" charset="-122"/>
                </a:rPr>
                <a:t>源地址</a:t>
              </a:r>
              <a:endParaRPr lang="zh-CN" altLang="en-US" sz="1000" b="1" dirty="0">
                <a:solidFill>
                  <a:schemeClr val="tx1"/>
                </a:solidFill>
                <a:latin typeface="微软雅黑" pitchFamily="34" charset="-122"/>
                <a:ea typeface="微软雅黑" pitchFamily="34" charset="-122"/>
              </a:endParaRPr>
            </a:p>
          </p:txBody>
        </p:sp>
        <p:sp>
          <p:nvSpPr>
            <p:cNvPr id="59" name="流程图: 决策 58"/>
            <p:cNvSpPr/>
            <p:nvPr/>
          </p:nvSpPr>
          <p:spPr>
            <a:xfrm>
              <a:off x="2440064" y="2236572"/>
              <a:ext cx="1940010" cy="469556"/>
            </a:xfrm>
            <a:prstGeom prst="flowChartDecision">
              <a:avLst/>
            </a:prstGeom>
            <a:solidFill>
              <a:srgbClr val="99CCF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itchFamily="34" charset="-122"/>
                  <a:ea typeface="微软雅黑" pitchFamily="34" charset="-122"/>
                </a:rPr>
                <a:t>交换表中有该地址吗？</a:t>
              </a:r>
              <a:endParaRPr lang="zh-CN" altLang="en-US" sz="1000" b="1" dirty="0">
                <a:solidFill>
                  <a:schemeClr val="tx1"/>
                </a:solidFill>
                <a:latin typeface="微软雅黑" pitchFamily="34" charset="-122"/>
                <a:ea typeface="微软雅黑" pitchFamily="34" charset="-122"/>
              </a:endParaRPr>
            </a:p>
          </p:txBody>
        </p:sp>
        <p:sp>
          <p:nvSpPr>
            <p:cNvPr id="60" name="矩形 59"/>
            <p:cNvSpPr/>
            <p:nvPr/>
          </p:nvSpPr>
          <p:spPr>
            <a:xfrm>
              <a:off x="2658519" y="3212748"/>
              <a:ext cx="1503100" cy="642552"/>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rgbClr val="C00000"/>
                  </a:solidFill>
                  <a:latin typeface="微软雅黑" pitchFamily="34" charset="-122"/>
                  <a:ea typeface="微软雅黑" pitchFamily="34" charset="-122"/>
                </a:rPr>
                <a:t>更新</a:t>
              </a:r>
              <a:r>
                <a:rPr lang="zh-CN" altLang="en-US" sz="1000" b="1" dirty="0" smtClean="0">
                  <a:solidFill>
                    <a:schemeClr val="tx1"/>
                  </a:solidFill>
                  <a:latin typeface="微软雅黑" pitchFamily="34" charset="-122"/>
                  <a:ea typeface="微软雅黑" pitchFamily="34" charset="-122"/>
                </a:rPr>
                <a:t>交换表中的该地址项</a:t>
              </a:r>
              <a:endParaRPr lang="en-US" altLang="zh-CN" sz="1000" b="1" dirty="0" smtClean="0">
                <a:solidFill>
                  <a:schemeClr val="tx1"/>
                </a:solidFill>
                <a:latin typeface="微软雅黑" pitchFamily="34" charset="-122"/>
                <a:ea typeface="微软雅黑" pitchFamily="34" charset="-122"/>
              </a:endParaRPr>
            </a:p>
            <a:p>
              <a:pPr algn="ctr"/>
              <a:r>
                <a:rPr lang="zh-CN" altLang="en-US" sz="1000" b="1" dirty="0">
                  <a:solidFill>
                    <a:schemeClr val="tx1"/>
                  </a:solidFill>
                  <a:latin typeface="微软雅黑" pitchFamily="34" charset="-122"/>
                  <a:ea typeface="微软雅黑" pitchFamily="34" charset="-122"/>
                </a:rPr>
                <a:t>（</a:t>
              </a:r>
              <a:r>
                <a:rPr lang="zh-CN" altLang="en-US" sz="1000" b="1" dirty="0" smtClean="0">
                  <a:solidFill>
                    <a:schemeClr val="tx1"/>
                  </a:solidFill>
                  <a:latin typeface="微软雅黑" pitchFamily="34" charset="-122"/>
                  <a:ea typeface="微软雅黑" pitchFamily="34" charset="-122"/>
                </a:rPr>
                <a:t>接口和有效时间</a:t>
              </a:r>
              <a:r>
                <a:rPr lang="zh-CN" altLang="en-US" sz="1000" b="1" dirty="0">
                  <a:solidFill>
                    <a:schemeClr val="tx1"/>
                  </a:solidFill>
                  <a:latin typeface="微软雅黑" pitchFamily="34" charset="-122"/>
                  <a:ea typeface="微软雅黑" pitchFamily="34" charset="-122"/>
                </a:rPr>
                <a:t>）</a:t>
              </a:r>
            </a:p>
          </p:txBody>
        </p:sp>
        <p:sp>
          <p:nvSpPr>
            <p:cNvPr id="62" name="矩形 61"/>
            <p:cNvSpPr/>
            <p:nvPr/>
          </p:nvSpPr>
          <p:spPr>
            <a:xfrm>
              <a:off x="453492" y="2125362"/>
              <a:ext cx="1560658" cy="691977"/>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itchFamily="34" charset="-122"/>
                  <a:ea typeface="微软雅黑" pitchFamily="34" charset="-122"/>
                </a:rPr>
                <a:t>将该地址</a:t>
              </a:r>
              <a:r>
                <a:rPr lang="zh-CN" altLang="en-US" sz="1000" b="1" dirty="0" smtClean="0">
                  <a:solidFill>
                    <a:srgbClr val="C00000"/>
                  </a:solidFill>
                  <a:latin typeface="微软雅黑" pitchFamily="34" charset="-122"/>
                  <a:ea typeface="微软雅黑" pitchFamily="34" charset="-122"/>
                </a:rPr>
                <a:t>加入</a:t>
              </a:r>
              <a:r>
                <a:rPr lang="zh-CN" altLang="en-US" sz="1000" b="1" dirty="0" smtClean="0">
                  <a:solidFill>
                    <a:schemeClr val="tx1"/>
                  </a:solidFill>
                  <a:latin typeface="微软雅黑" pitchFamily="34" charset="-122"/>
                  <a:ea typeface="微软雅黑" pitchFamily="34" charset="-122"/>
                </a:rPr>
                <a:t>交换表</a:t>
              </a:r>
              <a:endParaRPr lang="en-US" altLang="zh-CN" sz="1000" b="1" dirty="0" smtClean="0">
                <a:solidFill>
                  <a:schemeClr val="tx1"/>
                </a:solidFill>
                <a:latin typeface="微软雅黑" pitchFamily="34" charset="-122"/>
                <a:ea typeface="微软雅黑" pitchFamily="34" charset="-122"/>
              </a:endParaRPr>
            </a:p>
            <a:p>
              <a:pPr algn="ctr"/>
              <a:r>
                <a:rPr lang="zh-CN" altLang="en-US" sz="1000" b="1" dirty="0" smtClean="0">
                  <a:solidFill>
                    <a:schemeClr val="tx1"/>
                  </a:solidFill>
                  <a:latin typeface="微软雅黑" pitchFamily="34" charset="-122"/>
                  <a:ea typeface="微软雅黑" pitchFamily="34" charset="-122"/>
                </a:rPr>
                <a:t>（地址、接口和有效时间</a:t>
              </a:r>
              <a:r>
                <a:rPr lang="zh-CN" altLang="en-US" sz="1000" b="1" dirty="0">
                  <a:solidFill>
                    <a:schemeClr val="tx1"/>
                  </a:solidFill>
                  <a:latin typeface="微软雅黑" pitchFamily="34" charset="-122"/>
                  <a:ea typeface="微软雅黑" pitchFamily="34" charset="-122"/>
                </a:rPr>
                <a:t>）</a:t>
              </a:r>
            </a:p>
          </p:txBody>
        </p:sp>
        <p:sp>
          <p:nvSpPr>
            <p:cNvPr id="63" name="矩形 62"/>
            <p:cNvSpPr/>
            <p:nvPr/>
          </p:nvSpPr>
          <p:spPr>
            <a:xfrm>
              <a:off x="5124992" y="1303640"/>
              <a:ext cx="1503099" cy="407773"/>
            </a:xfrm>
            <a:prstGeom prst="rect">
              <a:avLst/>
            </a:prstGeom>
            <a:solidFill>
              <a:srgbClr val="CC00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bg1"/>
                  </a:solidFill>
                  <a:latin typeface="微软雅黑" pitchFamily="34" charset="-122"/>
                  <a:ea typeface="微软雅黑" pitchFamily="34" charset="-122"/>
                </a:rPr>
                <a:t>从接收的帧中取出</a:t>
              </a:r>
              <a:endParaRPr lang="en-US" altLang="zh-CN" sz="1000" b="1" dirty="0" smtClean="0">
                <a:solidFill>
                  <a:schemeClr val="bg1"/>
                </a:solidFill>
                <a:latin typeface="微软雅黑" pitchFamily="34" charset="-122"/>
                <a:ea typeface="微软雅黑" pitchFamily="34" charset="-122"/>
              </a:endParaRPr>
            </a:p>
            <a:p>
              <a:pPr algn="ctr"/>
              <a:r>
                <a:rPr lang="zh-CN" altLang="en-US" sz="1000" b="1" dirty="0" smtClean="0">
                  <a:solidFill>
                    <a:schemeClr val="bg1"/>
                  </a:solidFill>
                  <a:latin typeface="微软雅黑" pitchFamily="34" charset="-122"/>
                  <a:ea typeface="微软雅黑" pitchFamily="34" charset="-122"/>
                </a:rPr>
                <a:t>目的地址</a:t>
              </a:r>
              <a:endParaRPr lang="zh-CN" altLang="en-US" sz="1000" b="1" dirty="0">
                <a:solidFill>
                  <a:schemeClr val="bg1"/>
                </a:solidFill>
                <a:latin typeface="微软雅黑" pitchFamily="34" charset="-122"/>
                <a:ea typeface="微软雅黑" pitchFamily="34" charset="-122"/>
              </a:endParaRPr>
            </a:p>
          </p:txBody>
        </p:sp>
        <p:sp>
          <p:nvSpPr>
            <p:cNvPr id="64" name="流程图: 决策 63"/>
            <p:cNvSpPr/>
            <p:nvPr/>
          </p:nvSpPr>
          <p:spPr>
            <a:xfrm>
              <a:off x="4906536" y="1952367"/>
              <a:ext cx="1940010" cy="469556"/>
            </a:xfrm>
            <a:prstGeom prst="flowChartDecision">
              <a:avLst/>
            </a:prstGeom>
            <a:solidFill>
              <a:srgbClr val="99CCF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itchFamily="34" charset="-122"/>
                  <a:ea typeface="微软雅黑" pitchFamily="34" charset="-122"/>
                </a:rPr>
                <a:t>交换表中有该地址吗？</a:t>
              </a:r>
              <a:endParaRPr lang="zh-CN" altLang="en-US" sz="1000" b="1" dirty="0">
                <a:solidFill>
                  <a:schemeClr val="tx1"/>
                </a:solidFill>
                <a:latin typeface="微软雅黑" pitchFamily="34" charset="-122"/>
                <a:ea typeface="微软雅黑" pitchFamily="34" charset="-122"/>
              </a:endParaRPr>
            </a:p>
          </p:txBody>
        </p:sp>
        <p:sp>
          <p:nvSpPr>
            <p:cNvPr id="65" name="矩形 64"/>
            <p:cNvSpPr/>
            <p:nvPr/>
          </p:nvSpPr>
          <p:spPr>
            <a:xfrm>
              <a:off x="7217256" y="2916192"/>
              <a:ext cx="890988" cy="407773"/>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itchFamily="34" charset="-122"/>
                  <a:ea typeface="微软雅黑" pitchFamily="34" charset="-122"/>
                </a:rPr>
                <a:t>向指定接口转发</a:t>
              </a:r>
              <a:endParaRPr lang="zh-CN" altLang="en-US" sz="1000" b="1" dirty="0">
                <a:solidFill>
                  <a:schemeClr val="tx1"/>
                </a:solidFill>
                <a:latin typeface="微软雅黑" pitchFamily="34" charset="-122"/>
                <a:ea typeface="微软雅黑" pitchFamily="34" charset="-122"/>
              </a:endParaRPr>
            </a:p>
          </p:txBody>
        </p:sp>
        <p:sp>
          <p:nvSpPr>
            <p:cNvPr id="66" name="矩形 65"/>
            <p:cNvSpPr/>
            <p:nvPr/>
          </p:nvSpPr>
          <p:spPr>
            <a:xfrm>
              <a:off x="7217256" y="1983259"/>
              <a:ext cx="1605468" cy="407773"/>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itchFamily="34" charset="-122"/>
                  <a:ea typeface="微软雅黑" pitchFamily="34" charset="-122"/>
                </a:rPr>
                <a:t>向</a:t>
              </a:r>
              <a:r>
                <a:rPr lang="zh-CN" altLang="en-US" sz="1000" b="1" dirty="0">
                  <a:solidFill>
                    <a:schemeClr val="tx1"/>
                  </a:solidFill>
                  <a:latin typeface="微软雅黑" pitchFamily="34" charset="-122"/>
                  <a:ea typeface="微软雅黑" pitchFamily="34" charset="-122"/>
                </a:rPr>
                <a:t>所有其他</a:t>
              </a:r>
              <a:r>
                <a:rPr lang="zh-CN" altLang="en-US" sz="1000" b="1" dirty="0" smtClean="0">
                  <a:solidFill>
                    <a:schemeClr val="tx1"/>
                  </a:solidFill>
                  <a:latin typeface="微软雅黑" pitchFamily="34" charset="-122"/>
                  <a:ea typeface="微软雅黑" pitchFamily="34" charset="-122"/>
                </a:rPr>
                <a:t>接口</a:t>
              </a:r>
              <a:r>
                <a:rPr lang="zh-CN" altLang="en-US" sz="1000" b="1" dirty="0">
                  <a:solidFill>
                    <a:schemeClr val="tx1"/>
                  </a:solidFill>
                  <a:latin typeface="微软雅黑" pitchFamily="34" charset="-122"/>
                  <a:ea typeface="微软雅黑" pitchFamily="34" charset="-122"/>
                </a:rPr>
                <a:t>转发</a:t>
              </a:r>
              <a:r>
                <a:rPr lang="zh-CN" altLang="en-US" sz="1000" b="1" dirty="0" smtClean="0">
                  <a:solidFill>
                    <a:schemeClr val="tx1"/>
                  </a:solidFill>
                  <a:latin typeface="微软雅黑" pitchFamily="34" charset="-122"/>
                  <a:ea typeface="微软雅黑" pitchFamily="34" charset="-122"/>
                </a:rPr>
                <a:t>（</a:t>
              </a:r>
              <a:r>
                <a:rPr lang="zh-CN" altLang="en-US" sz="1000" b="1" dirty="0">
                  <a:solidFill>
                    <a:schemeClr val="tx1"/>
                  </a:solidFill>
                  <a:latin typeface="微软雅黑" pitchFamily="34" charset="-122"/>
                  <a:ea typeface="微软雅黑" pitchFamily="34" charset="-122"/>
                </a:rPr>
                <a:t>进入的接口除外</a:t>
              </a:r>
              <a:r>
                <a:rPr lang="zh-CN" altLang="en-US" sz="1000" b="1" dirty="0" smtClean="0">
                  <a:solidFill>
                    <a:schemeClr val="tx1"/>
                  </a:solidFill>
                  <a:latin typeface="微软雅黑" pitchFamily="34" charset="-122"/>
                  <a:ea typeface="微软雅黑" pitchFamily="34" charset="-122"/>
                </a:rPr>
                <a:t>）</a:t>
              </a:r>
              <a:endParaRPr lang="zh-CN" altLang="en-US" sz="1000" b="1" dirty="0">
                <a:solidFill>
                  <a:schemeClr val="tx1"/>
                </a:solidFill>
                <a:latin typeface="微软雅黑" pitchFamily="34" charset="-122"/>
                <a:ea typeface="微软雅黑" pitchFamily="34" charset="-122"/>
              </a:endParaRPr>
            </a:p>
          </p:txBody>
        </p:sp>
        <p:sp>
          <p:nvSpPr>
            <p:cNvPr id="67" name="流程图: 决策 66"/>
            <p:cNvSpPr/>
            <p:nvPr/>
          </p:nvSpPr>
          <p:spPr>
            <a:xfrm>
              <a:off x="4906536" y="2755553"/>
              <a:ext cx="1940010" cy="729050"/>
            </a:xfrm>
            <a:prstGeom prst="flowChartDecision">
              <a:avLst/>
            </a:prstGeom>
            <a:solidFill>
              <a:srgbClr val="99CCF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itchFamily="34" charset="-122"/>
                  <a:ea typeface="微软雅黑" pitchFamily="34" charset="-122"/>
                </a:rPr>
                <a:t>其接口与帧进入的接口相同吗？</a:t>
              </a:r>
              <a:endParaRPr lang="zh-CN" altLang="en-US" sz="1000" b="1" dirty="0">
                <a:solidFill>
                  <a:schemeClr val="tx1"/>
                </a:solidFill>
                <a:latin typeface="微软雅黑" pitchFamily="34" charset="-122"/>
                <a:ea typeface="微软雅黑" pitchFamily="34" charset="-122"/>
              </a:endParaRPr>
            </a:p>
          </p:txBody>
        </p:sp>
        <p:sp>
          <p:nvSpPr>
            <p:cNvPr id="68" name="矩形 67"/>
            <p:cNvSpPr/>
            <p:nvPr/>
          </p:nvSpPr>
          <p:spPr>
            <a:xfrm>
              <a:off x="5124991" y="3781162"/>
              <a:ext cx="1503100" cy="407773"/>
            </a:xfrm>
            <a:prstGeom prst="rect">
              <a:avLst/>
            </a:prstGeom>
            <a:solidFill>
              <a:srgbClr val="00B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丢弃</a:t>
              </a:r>
              <a:endParaRPr lang="zh-CN" altLang="en-US" sz="1400" b="1" dirty="0">
                <a:solidFill>
                  <a:schemeClr val="bg1"/>
                </a:solidFill>
                <a:latin typeface="微软雅黑" pitchFamily="34" charset="-122"/>
                <a:ea typeface="微软雅黑" pitchFamily="34" charset="-122"/>
              </a:endParaRPr>
            </a:p>
          </p:txBody>
        </p:sp>
        <p:sp>
          <p:nvSpPr>
            <p:cNvPr id="69" name="圆角矩形 68"/>
            <p:cNvSpPr/>
            <p:nvPr/>
          </p:nvSpPr>
          <p:spPr>
            <a:xfrm>
              <a:off x="887834" y="1300549"/>
              <a:ext cx="914400" cy="407773"/>
            </a:xfrm>
            <a:prstGeom prst="roundRect">
              <a:avLst/>
            </a:prstGeom>
            <a:solidFill>
              <a:srgbClr val="33CC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tx1"/>
                  </a:solidFill>
                  <a:latin typeface="微软雅黑" pitchFamily="34" charset="-122"/>
                  <a:ea typeface="微软雅黑" pitchFamily="34" charset="-122"/>
                </a:rPr>
                <a:t>开始</a:t>
              </a:r>
              <a:endParaRPr lang="zh-CN" altLang="en-US" sz="1400" b="1" dirty="0">
                <a:solidFill>
                  <a:schemeClr val="tx1"/>
                </a:solidFill>
                <a:latin typeface="微软雅黑" pitchFamily="34" charset="-122"/>
                <a:ea typeface="微软雅黑" pitchFamily="34" charset="-122"/>
              </a:endParaRPr>
            </a:p>
          </p:txBody>
        </p:sp>
        <p:sp>
          <p:nvSpPr>
            <p:cNvPr id="71" name="圆角矩形 70"/>
            <p:cNvSpPr/>
            <p:nvPr/>
          </p:nvSpPr>
          <p:spPr>
            <a:xfrm>
              <a:off x="7873470" y="4263081"/>
              <a:ext cx="914400" cy="407773"/>
            </a:xfrm>
            <a:prstGeom prst="roundRect">
              <a:avLst/>
            </a:prstGeom>
            <a:solidFill>
              <a:srgbClr val="33CC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tx1"/>
                  </a:solidFill>
                  <a:latin typeface="微软雅黑" pitchFamily="34" charset="-122"/>
                  <a:ea typeface="微软雅黑" pitchFamily="34" charset="-122"/>
                </a:rPr>
                <a:t>结束</a:t>
              </a:r>
              <a:endParaRPr lang="zh-CN" altLang="en-US" sz="1400" b="1" dirty="0">
                <a:solidFill>
                  <a:schemeClr val="tx1"/>
                </a:solidFill>
                <a:latin typeface="微软雅黑" pitchFamily="34" charset="-122"/>
                <a:ea typeface="微软雅黑" pitchFamily="34" charset="-122"/>
              </a:endParaRPr>
            </a:p>
          </p:txBody>
        </p:sp>
        <p:cxnSp>
          <p:nvCxnSpPr>
            <p:cNvPr id="72" name="直接箭头连接符 71"/>
            <p:cNvCxnSpPr>
              <a:stCxn id="58" idx="2"/>
              <a:endCxn id="59" idx="0"/>
            </p:cNvCxnSpPr>
            <p:nvPr/>
          </p:nvCxnSpPr>
          <p:spPr>
            <a:xfrm flipH="1">
              <a:off x="3410069" y="1708322"/>
              <a:ext cx="1" cy="52825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59" idx="2"/>
              <a:endCxn id="60" idx="0"/>
            </p:cNvCxnSpPr>
            <p:nvPr/>
          </p:nvCxnSpPr>
          <p:spPr>
            <a:xfrm>
              <a:off x="3410069" y="2706128"/>
              <a:ext cx="0" cy="50662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a:stCxn id="63" idx="2"/>
              <a:endCxn id="64" idx="0"/>
            </p:cNvCxnSpPr>
            <p:nvPr/>
          </p:nvCxnSpPr>
          <p:spPr>
            <a:xfrm flipH="1">
              <a:off x="5876541" y="1711413"/>
              <a:ext cx="1" cy="240954"/>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64" idx="2"/>
              <a:endCxn id="67" idx="0"/>
            </p:cNvCxnSpPr>
            <p:nvPr/>
          </p:nvCxnSpPr>
          <p:spPr>
            <a:xfrm>
              <a:off x="5876541" y="2421923"/>
              <a:ext cx="0" cy="33363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a:stCxn id="67" idx="2"/>
              <a:endCxn id="68" idx="0"/>
            </p:cNvCxnSpPr>
            <p:nvPr/>
          </p:nvCxnSpPr>
          <p:spPr>
            <a:xfrm>
              <a:off x="5876541" y="3484603"/>
              <a:ext cx="0" cy="296559"/>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a:stCxn id="59" idx="1"/>
              <a:endCxn id="62" idx="3"/>
            </p:cNvCxnSpPr>
            <p:nvPr/>
          </p:nvCxnSpPr>
          <p:spPr>
            <a:xfrm flipH="1">
              <a:off x="2014150" y="2471350"/>
              <a:ext cx="425914"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a:stCxn id="64" idx="3"/>
              <a:endCxn id="66" idx="1"/>
            </p:cNvCxnSpPr>
            <p:nvPr/>
          </p:nvCxnSpPr>
          <p:spPr>
            <a:xfrm>
              <a:off x="6846546" y="2187145"/>
              <a:ext cx="370710"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a:stCxn id="67" idx="3"/>
              <a:endCxn id="65" idx="1"/>
            </p:cNvCxnSpPr>
            <p:nvPr/>
          </p:nvCxnSpPr>
          <p:spPr>
            <a:xfrm>
              <a:off x="6846546" y="3120078"/>
              <a:ext cx="370710"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a:stCxn id="69" idx="3"/>
              <a:endCxn id="58" idx="1"/>
            </p:cNvCxnSpPr>
            <p:nvPr/>
          </p:nvCxnSpPr>
          <p:spPr>
            <a:xfrm>
              <a:off x="1802234" y="1504436"/>
              <a:ext cx="856286" cy="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a:stCxn id="60" idx="2"/>
            </p:cNvCxnSpPr>
            <p:nvPr/>
          </p:nvCxnSpPr>
          <p:spPr>
            <a:xfrm>
              <a:off x="3410069" y="3855300"/>
              <a:ext cx="0" cy="40778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a:stCxn id="62" idx="2"/>
            </p:cNvCxnSpPr>
            <p:nvPr/>
          </p:nvCxnSpPr>
          <p:spPr>
            <a:xfrm>
              <a:off x="1233821" y="2817339"/>
              <a:ext cx="0" cy="1445742"/>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1221464" y="4263081"/>
              <a:ext cx="3321249" cy="0"/>
            </a:xfrm>
            <a:prstGeom prst="line">
              <a:avLst/>
            </a:prstGeom>
            <a:ln w="1905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V="1">
              <a:off x="4542713" y="1013253"/>
              <a:ext cx="0" cy="3249829"/>
            </a:xfrm>
            <a:prstGeom prst="line">
              <a:avLst/>
            </a:prstGeom>
            <a:ln w="1905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4542713" y="1013253"/>
              <a:ext cx="1333830" cy="0"/>
            </a:xfrm>
            <a:prstGeom prst="line">
              <a:avLst/>
            </a:prstGeom>
            <a:ln w="1905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a:endCxn id="63" idx="0"/>
            </p:cNvCxnSpPr>
            <p:nvPr/>
          </p:nvCxnSpPr>
          <p:spPr>
            <a:xfrm flipH="1">
              <a:off x="5876542" y="1003987"/>
              <a:ext cx="1" cy="299653"/>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p:nvPr/>
          </p:nvCxnSpPr>
          <p:spPr>
            <a:xfrm>
              <a:off x="8516025" y="2391032"/>
              <a:ext cx="0" cy="1872049"/>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p:nvPr/>
          </p:nvCxnSpPr>
          <p:spPr>
            <a:xfrm>
              <a:off x="6641355" y="3985047"/>
              <a:ext cx="1874670"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p:nvPr/>
          </p:nvCxnSpPr>
          <p:spPr>
            <a:xfrm>
              <a:off x="8120601" y="3120079"/>
              <a:ext cx="395424"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90" name="Rectangle 24"/>
            <p:cNvSpPr>
              <a:spLocks noChangeArrowheads="1"/>
            </p:cNvSpPr>
            <p:nvPr/>
          </p:nvSpPr>
          <p:spPr bwMode="auto">
            <a:xfrm>
              <a:off x="2984438" y="2718477"/>
              <a:ext cx="348287" cy="272883"/>
            </a:xfrm>
            <a:prstGeom prst="rect">
              <a:avLst/>
            </a:prstGeom>
            <a:solidFill>
              <a:srgbClr val="3333FF"/>
            </a:solidFill>
            <a:ln w="6350">
              <a:solidFill>
                <a:srgbClr val="000000"/>
              </a:solidFill>
              <a:miter lim="800000"/>
              <a:headEnd/>
              <a:tailEnd/>
            </a:ln>
            <a:extLst/>
          </p:spPr>
          <p:txBody>
            <a:bodyPr wrap="none" lIns="90488" tIns="44450" rIns="90488" bIns="44450">
              <a:spAutoFit/>
            </a:bodyPr>
            <a:lstStyle/>
            <a:p>
              <a:pPr algn="ctr" defTabSz="762000" eaLnBrk="0" hangingPunct="0"/>
              <a:r>
                <a:rPr kumimoji="1" lang="zh-CN" altLang="en-US" sz="1000" b="1" dirty="0">
                  <a:solidFill>
                    <a:schemeClr val="bg1"/>
                  </a:solidFill>
                  <a:latin typeface="微软雅黑" pitchFamily="34" charset="-122"/>
                  <a:ea typeface="微软雅黑" pitchFamily="34" charset="-122"/>
                </a:rPr>
                <a:t>有</a:t>
              </a:r>
              <a:endParaRPr kumimoji="1" lang="en-US" altLang="zh-CN" sz="1000" b="1" dirty="0">
                <a:solidFill>
                  <a:schemeClr val="bg1"/>
                </a:solidFill>
                <a:latin typeface="微软雅黑" pitchFamily="34" charset="-122"/>
                <a:ea typeface="微软雅黑" pitchFamily="34" charset="-122"/>
              </a:endParaRPr>
            </a:p>
          </p:txBody>
        </p:sp>
        <p:sp>
          <p:nvSpPr>
            <p:cNvPr id="91" name="Rectangle 24"/>
            <p:cNvSpPr>
              <a:spLocks noChangeArrowheads="1"/>
            </p:cNvSpPr>
            <p:nvPr/>
          </p:nvSpPr>
          <p:spPr bwMode="auto">
            <a:xfrm>
              <a:off x="2138022" y="2104968"/>
              <a:ext cx="348287" cy="272883"/>
            </a:xfrm>
            <a:prstGeom prst="rect">
              <a:avLst/>
            </a:prstGeom>
            <a:solidFill>
              <a:srgbClr val="FFFF00"/>
            </a:solidFill>
            <a:ln w="6350">
              <a:solidFill>
                <a:srgbClr val="000000"/>
              </a:solidFill>
              <a:miter lim="800000"/>
              <a:headEnd/>
              <a:tailEnd/>
            </a:ln>
            <a:extLst/>
          </p:spPr>
          <p:txBody>
            <a:bodyPr wrap="none" lIns="90488" tIns="44450" rIns="90488" bIns="44450">
              <a:spAutoFit/>
            </a:bodyPr>
            <a:lstStyle/>
            <a:p>
              <a:pPr algn="ctr" defTabSz="762000" eaLnBrk="0" hangingPunct="0"/>
              <a:r>
                <a:rPr kumimoji="1" lang="zh-CN" altLang="en-US" sz="1000" b="1" dirty="0" smtClean="0">
                  <a:latin typeface="微软雅黑" pitchFamily="34" charset="-122"/>
                  <a:ea typeface="微软雅黑" pitchFamily="34" charset="-122"/>
                </a:rPr>
                <a:t>无</a:t>
              </a:r>
              <a:endParaRPr kumimoji="1" lang="en-US" altLang="zh-CN" sz="1000" b="1" dirty="0">
                <a:latin typeface="微软雅黑" pitchFamily="34" charset="-122"/>
                <a:ea typeface="微软雅黑" pitchFamily="34" charset="-122"/>
              </a:endParaRPr>
            </a:p>
          </p:txBody>
        </p:sp>
        <p:sp>
          <p:nvSpPr>
            <p:cNvPr id="92" name="Rectangle 24"/>
            <p:cNvSpPr>
              <a:spLocks noChangeArrowheads="1"/>
            </p:cNvSpPr>
            <p:nvPr/>
          </p:nvSpPr>
          <p:spPr bwMode="auto">
            <a:xfrm>
              <a:off x="6828828" y="1847946"/>
              <a:ext cx="348287" cy="272883"/>
            </a:xfrm>
            <a:prstGeom prst="rect">
              <a:avLst/>
            </a:prstGeom>
            <a:solidFill>
              <a:srgbClr val="FFFF00"/>
            </a:solidFill>
            <a:ln w="6350">
              <a:solidFill>
                <a:srgbClr val="000000"/>
              </a:solidFill>
              <a:miter lim="800000"/>
              <a:headEnd/>
              <a:tailEnd/>
            </a:ln>
            <a:extLst/>
          </p:spPr>
          <p:txBody>
            <a:bodyPr wrap="none" lIns="90488" tIns="44450" rIns="90488" bIns="44450">
              <a:spAutoFit/>
            </a:bodyPr>
            <a:lstStyle/>
            <a:p>
              <a:pPr algn="ctr" defTabSz="762000" eaLnBrk="0" hangingPunct="0"/>
              <a:r>
                <a:rPr kumimoji="1" lang="zh-CN" altLang="en-US" sz="1000" b="1" dirty="0" smtClean="0">
                  <a:latin typeface="微软雅黑" pitchFamily="34" charset="-122"/>
                  <a:ea typeface="微软雅黑" pitchFamily="34" charset="-122"/>
                </a:rPr>
                <a:t>无</a:t>
              </a:r>
              <a:endParaRPr kumimoji="1" lang="en-US" altLang="zh-CN" sz="1000" b="1" dirty="0">
                <a:latin typeface="微软雅黑" pitchFamily="34" charset="-122"/>
                <a:ea typeface="微软雅黑" pitchFamily="34" charset="-122"/>
              </a:endParaRPr>
            </a:p>
          </p:txBody>
        </p:sp>
        <p:sp>
          <p:nvSpPr>
            <p:cNvPr id="93" name="Rectangle 24"/>
            <p:cNvSpPr>
              <a:spLocks noChangeArrowheads="1"/>
            </p:cNvSpPr>
            <p:nvPr/>
          </p:nvSpPr>
          <p:spPr bwMode="auto">
            <a:xfrm>
              <a:off x="5438554" y="2418207"/>
              <a:ext cx="348287" cy="272883"/>
            </a:xfrm>
            <a:prstGeom prst="rect">
              <a:avLst/>
            </a:prstGeom>
            <a:solidFill>
              <a:srgbClr val="3333FF"/>
            </a:solidFill>
            <a:ln w="6350">
              <a:solidFill>
                <a:srgbClr val="000000"/>
              </a:solidFill>
              <a:miter lim="800000"/>
              <a:headEnd/>
              <a:tailEnd/>
            </a:ln>
            <a:extLst/>
          </p:spPr>
          <p:txBody>
            <a:bodyPr wrap="none" lIns="90488" tIns="44450" rIns="90488" bIns="44450">
              <a:spAutoFit/>
            </a:bodyPr>
            <a:lstStyle/>
            <a:p>
              <a:pPr algn="ctr" defTabSz="762000" eaLnBrk="0" hangingPunct="0"/>
              <a:r>
                <a:rPr kumimoji="1" lang="zh-CN" altLang="en-US" sz="1000" b="1" dirty="0">
                  <a:solidFill>
                    <a:schemeClr val="bg1"/>
                  </a:solidFill>
                  <a:latin typeface="微软雅黑" pitchFamily="34" charset="-122"/>
                  <a:ea typeface="微软雅黑" pitchFamily="34" charset="-122"/>
                </a:rPr>
                <a:t>有</a:t>
              </a:r>
              <a:endParaRPr kumimoji="1" lang="en-US" altLang="zh-CN" sz="1000" b="1" dirty="0">
                <a:solidFill>
                  <a:schemeClr val="bg1"/>
                </a:solidFill>
                <a:latin typeface="微软雅黑" pitchFamily="34" charset="-122"/>
                <a:ea typeface="微软雅黑" pitchFamily="34" charset="-122"/>
              </a:endParaRPr>
            </a:p>
          </p:txBody>
        </p:sp>
        <p:sp>
          <p:nvSpPr>
            <p:cNvPr id="94" name="Rectangle 24"/>
            <p:cNvSpPr>
              <a:spLocks noChangeArrowheads="1"/>
            </p:cNvSpPr>
            <p:nvPr/>
          </p:nvSpPr>
          <p:spPr bwMode="auto">
            <a:xfrm>
              <a:off x="5304956" y="3463592"/>
              <a:ext cx="491910" cy="272883"/>
            </a:xfrm>
            <a:prstGeom prst="rect">
              <a:avLst/>
            </a:prstGeom>
            <a:solidFill>
              <a:srgbClr val="3333FF"/>
            </a:solidFill>
            <a:ln w="6350">
              <a:solidFill>
                <a:srgbClr val="000000"/>
              </a:solidFill>
              <a:miter lim="800000"/>
              <a:headEnd/>
              <a:tailEnd/>
            </a:ln>
            <a:extLst/>
          </p:spPr>
          <p:txBody>
            <a:bodyPr wrap="none" lIns="90488" tIns="44450" rIns="90488" bIns="44450">
              <a:spAutoFit/>
            </a:bodyPr>
            <a:lstStyle/>
            <a:p>
              <a:pPr algn="ctr" defTabSz="762000" eaLnBrk="0" hangingPunct="0"/>
              <a:r>
                <a:rPr kumimoji="1" lang="zh-CN" altLang="en-US" sz="1000" b="1" dirty="0" smtClean="0">
                  <a:solidFill>
                    <a:schemeClr val="bg1"/>
                  </a:solidFill>
                  <a:latin typeface="微软雅黑" pitchFamily="34" charset="-122"/>
                  <a:ea typeface="微软雅黑" pitchFamily="34" charset="-122"/>
                </a:rPr>
                <a:t>相同</a:t>
              </a:r>
              <a:endParaRPr kumimoji="1" lang="en-US" altLang="zh-CN" sz="1000" b="1" dirty="0">
                <a:solidFill>
                  <a:schemeClr val="bg1"/>
                </a:solidFill>
                <a:latin typeface="微软雅黑" pitchFamily="34" charset="-122"/>
                <a:ea typeface="微软雅黑" pitchFamily="34" charset="-122"/>
              </a:endParaRPr>
            </a:p>
          </p:txBody>
        </p:sp>
        <p:sp>
          <p:nvSpPr>
            <p:cNvPr id="95" name="Rectangle 24"/>
            <p:cNvSpPr>
              <a:spLocks noChangeArrowheads="1"/>
            </p:cNvSpPr>
            <p:nvPr/>
          </p:nvSpPr>
          <p:spPr bwMode="auto">
            <a:xfrm>
              <a:off x="6736517" y="2758017"/>
              <a:ext cx="491910" cy="272883"/>
            </a:xfrm>
            <a:prstGeom prst="rect">
              <a:avLst/>
            </a:prstGeom>
            <a:solidFill>
              <a:srgbClr val="FFFF00"/>
            </a:solidFill>
            <a:ln w="6350">
              <a:solidFill>
                <a:srgbClr val="000000"/>
              </a:solidFill>
              <a:miter lim="800000"/>
              <a:headEnd/>
              <a:tailEnd/>
            </a:ln>
            <a:extLst/>
          </p:spPr>
          <p:txBody>
            <a:bodyPr wrap="none" lIns="90488" tIns="44450" rIns="90488" bIns="44450">
              <a:spAutoFit/>
            </a:bodyPr>
            <a:lstStyle/>
            <a:p>
              <a:pPr algn="ctr" defTabSz="762000" eaLnBrk="0" hangingPunct="0"/>
              <a:r>
                <a:rPr kumimoji="1" lang="zh-CN" altLang="en-US" sz="1000" b="1" dirty="0" smtClean="0">
                  <a:latin typeface="微软雅黑" pitchFamily="34" charset="-122"/>
                  <a:ea typeface="微软雅黑" pitchFamily="34" charset="-122"/>
                </a:rPr>
                <a:t>不同</a:t>
              </a:r>
              <a:endParaRPr kumimoji="1" lang="en-US" altLang="zh-CN" sz="1000" b="1" dirty="0">
                <a:latin typeface="微软雅黑" pitchFamily="34" charset="-122"/>
                <a:ea typeface="微软雅黑" pitchFamily="34" charset="-122"/>
              </a:endParaRPr>
            </a:p>
          </p:txBody>
        </p:sp>
      </p:grpSp>
    </p:spTree>
    <p:extLst>
      <p:ext uri="{BB962C8B-B14F-4D97-AF65-F5344CB8AC3E}">
        <p14:creationId xmlns:p14="http://schemas.microsoft.com/office/powerpoint/2010/main" val="124697454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072992"/>
            <a:ext cx="8129015" cy="33176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202762" y="620443"/>
            <a:ext cx="27286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2 </a:t>
            </a:r>
            <a:r>
              <a:rPr lang="zh-CN" altLang="en-US" sz="2000" b="1" dirty="0" smtClean="0">
                <a:solidFill>
                  <a:schemeClr val="bg1"/>
                </a:solidFill>
                <a:latin typeface="微软雅黑" pitchFamily="34" charset="-122"/>
                <a:ea typeface="微软雅黑" pitchFamily="34" charset="-122"/>
              </a:rPr>
              <a:t>台以太网交换机互连</a:t>
            </a:r>
            <a:endParaRPr lang="fr-FR" altLang="zh-CN" sz="2000" b="1" dirty="0">
              <a:solidFill>
                <a:schemeClr val="bg1"/>
              </a:solidFill>
              <a:latin typeface="微软雅黑" pitchFamily="34" charset="-122"/>
              <a:ea typeface="微软雅黑" pitchFamily="34" charset="-122"/>
            </a:endParaRPr>
          </a:p>
        </p:txBody>
      </p:sp>
      <p:cxnSp>
        <p:nvCxnSpPr>
          <p:cNvPr id="9" name="直接连接符 8"/>
          <p:cNvCxnSpPr/>
          <p:nvPr/>
        </p:nvCxnSpPr>
        <p:spPr>
          <a:xfrm>
            <a:off x="3704586" y="1637522"/>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306576" y="1164279"/>
            <a:ext cx="3159985" cy="2358340"/>
            <a:chOff x="5467217" y="1688855"/>
            <a:chExt cx="3159985" cy="2358340"/>
          </a:xfrm>
        </p:grpSpPr>
        <p:sp>
          <p:nvSpPr>
            <p:cNvPr id="51" name="矩形 50"/>
            <p:cNvSpPr/>
            <p:nvPr/>
          </p:nvSpPr>
          <p:spPr>
            <a:xfrm>
              <a:off x="5481206"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2" name="直接连接符 51"/>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Rectangle 24"/>
            <p:cNvSpPr>
              <a:spLocks noChangeArrowheads="1"/>
            </p:cNvSpPr>
            <p:nvPr/>
          </p:nvSpPr>
          <p:spPr bwMode="auto">
            <a:xfrm>
              <a:off x="5801643" y="1688855"/>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a:t>
              </a:r>
              <a:r>
                <a:rPr kumimoji="1" lang="zh-CN" altLang="en-US" sz="1400" b="1" dirty="0" smtClean="0">
                  <a:solidFill>
                    <a:srgbClr val="0000FF"/>
                  </a:solidFill>
                  <a:latin typeface="微软雅黑" pitchFamily="34" charset="-122"/>
                  <a:ea typeface="微软雅黑" pitchFamily="34" charset="-122"/>
                </a:rPr>
                <a:t>交换机 </a:t>
              </a:r>
              <a:r>
                <a:rPr kumimoji="1" lang="en-US" altLang="zh-CN" sz="1400" b="1" dirty="0" smtClean="0">
                  <a:solidFill>
                    <a:srgbClr val="0000FF"/>
                  </a:solidFill>
                  <a:latin typeface="微软雅黑" pitchFamily="34" charset="-122"/>
                  <a:ea typeface="微软雅黑" pitchFamily="34" charset="-122"/>
                </a:rPr>
                <a:t>S2</a:t>
              </a:r>
              <a:endParaRPr kumimoji="1" lang="en-US" altLang="zh-CN" sz="1400" b="1" dirty="0">
                <a:solidFill>
                  <a:srgbClr val="0000FF"/>
                </a:solidFill>
                <a:latin typeface="微软雅黑" pitchFamily="34" charset="-122"/>
                <a:ea typeface="微软雅黑" pitchFamily="34" charset="-122"/>
              </a:endParaRPr>
            </a:p>
          </p:txBody>
        </p:sp>
        <p:sp>
          <p:nvSpPr>
            <p:cNvPr id="93" name="Rectangle 34"/>
            <p:cNvSpPr>
              <a:spLocks noChangeArrowheads="1"/>
            </p:cNvSpPr>
            <p:nvPr/>
          </p:nvSpPr>
          <p:spPr bwMode="auto">
            <a:xfrm>
              <a:off x="8349882" y="1958293"/>
              <a:ext cx="27090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E</a:t>
              </a:r>
              <a:endParaRPr kumimoji="1" lang="en-US" altLang="zh-CN" sz="1200" b="1" dirty="0">
                <a:latin typeface="微软雅黑" pitchFamily="34" charset="-122"/>
                <a:ea typeface="微软雅黑" pitchFamily="34" charset="-122"/>
              </a:endParaRPr>
            </a:p>
          </p:txBody>
        </p:sp>
        <p:grpSp>
          <p:nvGrpSpPr>
            <p:cNvPr id="94" name="组合 57"/>
            <p:cNvGrpSpPr>
              <a:grpSpLocks/>
            </p:cNvGrpSpPr>
            <p:nvPr/>
          </p:nvGrpSpPr>
          <p:grpSpPr bwMode="auto">
            <a:xfrm>
              <a:off x="7460289" y="2022721"/>
              <a:ext cx="277321" cy="274434"/>
              <a:chOff x="2255844" y="1268760"/>
              <a:chExt cx="360915" cy="356296"/>
            </a:xfrm>
          </p:grpSpPr>
          <p:sp>
            <p:nvSpPr>
              <p:cNvPr id="127" name="矩形 126"/>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8"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95" name="组合 58"/>
            <p:cNvGrpSpPr>
              <a:grpSpLocks/>
            </p:cNvGrpSpPr>
            <p:nvPr/>
          </p:nvGrpSpPr>
          <p:grpSpPr bwMode="auto">
            <a:xfrm>
              <a:off x="7469432" y="2586633"/>
              <a:ext cx="277321" cy="274434"/>
              <a:chOff x="2267744" y="1280668"/>
              <a:chExt cx="360915" cy="357388"/>
            </a:xfrm>
          </p:grpSpPr>
          <p:sp>
            <p:nvSpPr>
              <p:cNvPr id="125" name="矩形 12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6"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96" name="组合 61"/>
            <p:cNvGrpSpPr>
              <a:grpSpLocks/>
            </p:cNvGrpSpPr>
            <p:nvPr/>
          </p:nvGrpSpPr>
          <p:grpSpPr bwMode="auto">
            <a:xfrm>
              <a:off x="7440312" y="3664535"/>
              <a:ext cx="277321" cy="274434"/>
              <a:chOff x="2244074" y="1280668"/>
              <a:chExt cx="358931" cy="357388"/>
            </a:xfrm>
          </p:grpSpPr>
          <p:sp>
            <p:nvSpPr>
              <p:cNvPr id="123" name="矩形 1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97" name="组合 64"/>
            <p:cNvGrpSpPr>
              <a:grpSpLocks/>
            </p:cNvGrpSpPr>
            <p:nvPr/>
          </p:nvGrpSpPr>
          <p:grpSpPr bwMode="auto">
            <a:xfrm>
              <a:off x="7449456" y="3100624"/>
              <a:ext cx="277321" cy="274434"/>
              <a:chOff x="2255909" y="1268760"/>
              <a:chExt cx="358931" cy="355702"/>
            </a:xfrm>
          </p:grpSpPr>
          <p:sp>
            <p:nvSpPr>
              <p:cNvPr id="121" name="矩形 120"/>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2"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98" name="Rectangle 34"/>
            <p:cNvSpPr>
              <a:spLocks noChangeArrowheads="1"/>
            </p:cNvSpPr>
            <p:nvPr/>
          </p:nvSpPr>
          <p:spPr bwMode="auto">
            <a:xfrm>
              <a:off x="8317821" y="3617530"/>
              <a:ext cx="30938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H</a:t>
              </a:r>
              <a:endParaRPr kumimoji="1" lang="en-US" altLang="zh-CN" sz="1200" b="1" baseline="-25000" dirty="0">
                <a:latin typeface="微软雅黑" pitchFamily="34" charset="-122"/>
                <a:ea typeface="微软雅黑" pitchFamily="34" charset="-122"/>
              </a:endParaRPr>
            </a:p>
          </p:txBody>
        </p:sp>
        <p:sp>
          <p:nvSpPr>
            <p:cNvPr id="99" name="Rectangle 34"/>
            <p:cNvSpPr>
              <a:spLocks noChangeArrowheads="1"/>
            </p:cNvSpPr>
            <p:nvPr/>
          </p:nvSpPr>
          <p:spPr bwMode="auto">
            <a:xfrm>
              <a:off x="8311410" y="3051755"/>
              <a:ext cx="299763"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G</a:t>
              </a:r>
              <a:endParaRPr kumimoji="1" lang="en-US" altLang="zh-CN" sz="1200" b="1" baseline="-25000" dirty="0">
                <a:latin typeface="微软雅黑" pitchFamily="34" charset="-122"/>
                <a:ea typeface="微软雅黑" pitchFamily="34" charset="-122"/>
              </a:endParaRPr>
            </a:p>
          </p:txBody>
        </p:sp>
        <p:grpSp>
          <p:nvGrpSpPr>
            <p:cNvPr id="100" name="组合 99"/>
            <p:cNvGrpSpPr/>
            <p:nvPr/>
          </p:nvGrpSpPr>
          <p:grpSpPr>
            <a:xfrm>
              <a:off x="5567372" y="2255290"/>
              <a:ext cx="1968560" cy="1377898"/>
              <a:chOff x="1976244" y="2283000"/>
              <a:chExt cx="1968560" cy="1377898"/>
            </a:xfrm>
          </p:grpSpPr>
          <p:sp>
            <p:nvSpPr>
              <p:cNvPr id="112" name="Rectangle 44"/>
              <p:cNvSpPr>
                <a:spLocks noChangeArrowheads="1"/>
              </p:cNvSpPr>
              <p:nvPr/>
            </p:nvSpPr>
            <p:spPr bwMode="auto">
              <a:xfrm>
                <a:off x="1976244"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113" name="Rectangle 49"/>
              <p:cNvSpPr>
                <a:spLocks noChangeArrowheads="1"/>
              </p:cNvSpPr>
              <p:nvPr/>
            </p:nvSpPr>
            <p:spPr bwMode="auto">
              <a:xfrm>
                <a:off x="1998899" y="2521979"/>
                <a:ext cx="1945905" cy="46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050" b="1" dirty="0">
                    <a:solidFill>
                      <a:srgbClr val="0000FF"/>
                    </a:solidFill>
                    <a:latin typeface="微软雅黑" pitchFamily="34" charset="-122"/>
                    <a:ea typeface="微软雅黑" pitchFamily="34" charset="-122"/>
                  </a:rPr>
                  <a:t>MAC</a:t>
                </a:r>
                <a:r>
                  <a:rPr kumimoji="1" lang="zh-CN" altLang="en-US" sz="1050" b="1" dirty="0">
                    <a:solidFill>
                      <a:srgbClr val="0000FF"/>
                    </a:solidFill>
                    <a:latin typeface="微软雅黑" pitchFamily="34" charset="-122"/>
                    <a:ea typeface="微软雅黑" pitchFamily="34" charset="-122"/>
                  </a:rPr>
                  <a:t>地址  </a:t>
                </a:r>
                <a:r>
                  <a:rPr kumimoji="1" lang="zh-CN" altLang="en-US" sz="1050" b="1" dirty="0" smtClean="0">
                    <a:solidFill>
                      <a:srgbClr val="0000FF"/>
                    </a:solidFill>
                    <a:latin typeface="微软雅黑" pitchFamily="34" charset="-122"/>
                    <a:ea typeface="微软雅黑" pitchFamily="34" charset="-122"/>
                  </a:rPr>
                  <a:t> 接口    有效时间</a:t>
                </a:r>
                <a:endParaRPr kumimoji="1" lang="zh-CN" altLang="en-US" sz="1050" b="1" dirty="0">
                  <a:solidFill>
                    <a:srgbClr val="0000FF"/>
                  </a:solidFill>
                  <a:latin typeface="微软雅黑" pitchFamily="34" charset="-122"/>
                  <a:ea typeface="微软雅黑" pitchFamily="34" charset="-122"/>
                </a:endParaRPr>
              </a:p>
              <a:p>
                <a:pPr defTabSz="762000" eaLnBrk="0" hangingPunct="0">
                  <a:lnSpc>
                    <a:spcPct val="115000"/>
                  </a:lnSpc>
                </a:pPr>
                <a:r>
                  <a:rPr kumimoji="1" lang="zh-CN" altLang="en-US" sz="1050" b="1" dirty="0">
                    <a:solidFill>
                      <a:srgbClr val="0000FF"/>
                    </a:solidFill>
                    <a:latin typeface="微软雅黑" pitchFamily="34" charset="-122"/>
                    <a:ea typeface="微软雅黑" pitchFamily="34" charset="-122"/>
                  </a:rPr>
                  <a:t>   </a:t>
                </a:r>
                <a:endParaRPr kumimoji="1" lang="en-US" altLang="zh-CN" sz="1050" b="1" baseline="-25000" dirty="0">
                  <a:solidFill>
                    <a:srgbClr val="0000FF"/>
                  </a:solidFill>
                  <a:latin typeface="微软雅黑" pitchFamily="34" charset="-122"/>
                  <a:ea typeface="微软雅黑" pitchFamily="34" charset="-122"/>
                </a:endParaRPr>
              </a:p>
            </p:txBody>
          </p:sp>
          <p:sp>
            <p:nvSpPr>
              <p:cNvPr id="114" name="Line 50"/>
              <p:cNvSpPr>
                <a:spLocks noChangeShapeType="1"/>
              </p:cNvSpPr>
              <p:nvPr/>
            </p:nvSpPr>
            <p:spPr bwMode="auto">
              <a:xfrm>
                <a:off x="2745876"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15" name="Line 45"/>
              <p:cNvSpPr>
                <a:spLocks noChangeShapeType="1"/>
              </p:cNvSpPr>
              <p:nvPr/>
            </p:nvSpPr>
            <p:spPr bwMode="auto">
              <a:xfrm>
                <a:off x="1976244"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16" name="Line 46"/>
              <p:cNvSpPr>
                <a:spLocks noChangeShapeType="1"/>
              </p:cNvSpPr>
              <p:nvPr/>
            </p:nvSpPr>
            <p:spPr bwMode="auto">
              <a:xfrm>
                <a:off x="1976244"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17" name="Line 47"/>
              <p:cNvSpPr>
                <a:spLocks noChangeShapeType="1"/>
              </p:cNvSpPr>
              <p:nvPr/>
            </p:nvSpPr>
            <p:spPr bwMode="auto">
              <a:xfrm>
                <a:off x="1976244"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18" name="Line 66"/>
              <p:cNvSpPr>
                <a:spLocks noChangeShapeType="1"/>
              </p:cNvSpPr>
              <p:nvPr/>
            </p:nvSpPr>
            <p:spPr bwMode="auto">
              <a:xfrm>
                <a:off x="1976244"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19" name="Rectangle 24"/>
              <p:cNvSpPr>
                <a:spLocks noChangeArrowheads="1"/>
              </p:cNvSpPr>
              <p:nvPr/>
            </p:nvSpPr>
            <p:spPr bwMode="auto">
              <a:xfrm>
                <a:off x="2474841"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120" name="Line 50"/>
              <p:cNvSpPr>
                <a:spLocks noChangeShapeType="1"/>
              </p:cNvSpPr>
              <p:nvPr/>
            </p:nvSpPr>
            <p:spPr bwMode="auto">
              <a:xfrm>
                <a:off x="3198295"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101" name="Rectangle 34"/>
            <p:cNvSpPr>
              <a:spLocks noChangeArrowheads="1"/>
            </p:cNvSpPr>
            <p:nvPr/>
          </p:nvSpPr>
          <p:spPr bwMode="auto">
            <a:xfrm>
              <a:off x="8340264" y="2511295"/>
              <a:ext cx="26930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F</a:t>
              </a:r>
              <a:endParaRPr kumimoji="1" lang="en-US" altLang="zh-CN" sz="1200" b="1" baseline="-25000" dirty="0">
                <a:latin typeface="微软雅黑" pitchFamily="34" charset="-122"/>
                <a:ea typeface="微软雅黑" pitchFamily="34" charset="-122"/>
              </a:endParaRPr>
            </a:p>
          </p:txBody>
        </p:sp>
        <p:pic>
          <p:nvPicPr>
            <p:cNvPr id="10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06" name="组合 61"/>
            <p:cNvGrpSpPr>
              <a:grpSpLocks/>
            </p:cNvGrpSpPr>
            <p:nvPr/>
          </p:nvGrpSpPr>
          <p:grpSpPr bwMode="auto">
            <a:xfrm>
              <a:off x="5467219" y="2034606"/>
              <a:ext cx="277321" cy="274434"/>
              <a:chOff x="2244074" y="1280668"/>
              <a:chExt cx="358931" cy="357388"/>
            </a:xfrm>
          </p:grpSpPr>
          <p:sp>
            <p:nvSpPr>
              <p:cNvPr id="110" name="矩形 10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11"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107" name="组合 61"/>
            <p:cNvGrpSpPr>
              <a:grpSpLocks/>
            </p:cNvGrpSpPr>
            <p:nvPr/>
          </p:nvGrpSpPr>
          <p:grpSpPr bwMode="auto">
            <a:xfrm>
              <a:off x="5467217" y="3696386"/>
              <a:ext cx="277321" cy="274434"/>
              <a:chOff x="2244078" y="1280673"/>
              <a:chExt cx="358932" cy="357390"/>
            </a:xfrm>
          </p:grpSpPr>
          <p:sp>
            <p:nvSpPr>
              <p:cNvPr id="108" name="矩形 10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09"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6</a:t>
                </a:r>
                <a:endParaRPr kumimoji="1" lang="en-US" altLang="zh-CN" sz="1200" b="1" dirty="0">
                  <a:latin typeface="微软雅黑" pitchFamily="34" charset="-122"/>
                  <a:ea typeface="微软雅黑" pitchFamily="34" charset="-122"/>
                </a:endParaRPr>
              </a:p>
            </p:txBody>
          </p:sp>
        </p:grpSp>
      </p:grpSp>
      <p:grpSp>
        <p:nvGrpSpPr>
          <p:cNvPr id="3" name="组合 2"/>
          <p:cNvGrpSpPr/>
          <p:nvPr/>
        </p:nvGrpSpPr>
        <p:grpSpPr>
          <a:xfrm>
            <a:off x="683505" y="1164279"/>
            <a:ext cx="3193184" cy="2358340"/>
            <a:chOff x="893574" y="1688855"/>
            <a:chExt cx="3193184" cy="2358340"/>
          </a:xfrm>
        </p:grpSpPr>
        <p:sp>
          <p:nvSpPr>
            <p:cNvPr id="55" name="矩形 54"/>
            <p:cNvSpPr/>
            <p:nvPr/>
          </p:nvSpPr>
          <p:spPr>
            <a:xfrm>
              <a:off x="1821963"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6" name="直接连接符 55"/>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2142400" y="1688855"/>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a:t>
              </a:r>
              <a:r>
                <a:rPr kumimoji="1" lang="zh-CN" altLang="en-US" sz="1400" b="1" dirty="0" smtClean="0">
                  <a:solidFill>
                    <a:srgbClr val="0000FF"/>
                  </a:solidFill>
                  <a:latin typeface="微软雅黑" pitchFamily="34" charset="-122"/>
                  <a:ea typeface="微软雅黑" pitchFamily="34" charset="-122"/>
                </a:rPr>
                <a:t>交换机 </a:t>
              </a:r>
              <a:r>
                <a:rPr kumimoji="1" lang="en-US" altLang="zh-CN" sz="1400" b="1" dirty="0" smtClean="0">
                  <a:solidFill>
                    <a:srgbClr val="0000FF"/>
                  </a:solidFill>
                  <a:latin typeface="微软雅黑" pitchFamily="34" charset="-122"/>
                  <a:ea typeface="微软雅黑" pitchFamily="34" charset="-122"/>
                </a:rPr>
                <a:t>S1</a:t>
              </a:r>
              <a:endParaRPr kumimoji="1" lang="en-US" altLang="zh-CN" sz="1400" b="1" dirty="0">
                <a:solidFill>
                  <a:srgbClr val="0000FF"/>
                </a:solidFill>
                <a:latin typeface="微软雅黑" pitchFamily="34" charset="-122"/>
                <a:ea typeface="微软雅黑" pitchFamily="34" charset="-122"/>
              </a:endParaRPr>
            </a:p>
          </p:txBody>
        </p:sp>
        <p:sp>
          <p:nvSpPr>
            <p:cNvPr id="61" name="Rectangle 34"/>
            <p:cNvSpPr>
              <a:spLocks noChangeArrowheads="1"/>
            </p:cNvSpPr>
            <p:nvPr/>
          </p:nvSpPr>
          <p:spPr bwMode="auto">
            <a:xfrm>
              <a:off x="900282" y="19582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62" name="组合 57"/>
            <p:cNvGrpSpPr>
              <a:grpSpLocks/>
            </p:cNvGrpSpPr>
            <p:nvPr/>
          </p:nvGrpSpPr>
          <p:grpSpPr bwMode="auto">
            <a:xfrm>
              <a:off x="1812824" y="2022721"/>
              <a:ext cx="277321" cy="274434"/>
              <a:chOff x="2255844" y="1268760"/>
              <a:chExt cx="360915" cy="356296"/>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65" name="组合 58"/>
            <p:cNvGrpSpPr>
              <a:grpSpLocks/>
            </p:cNvGrpSpPr>
            <p:nvPr/>
          </p:nvGrpSpPr>
          <p:grpSpPr bwMode="auto">
            <a:xfrm>
              <a:off x="1821967" y="2586633"/>
              <a:ext cx="277321" cy="274434"/>
              <a:chOff x="2267744" y="1280668"/>
              <a:chExt cx="360915" cy="357388"/>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7"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68" name="组合 61"/>
            <p:cNvGrpSpPr>
              <a:grpSpLocks/>
            </p:cNvGrpSpPr>
            <p:nvPr/>
          </p:nvGrpSpPr>
          <p:grpSpPr bwMode="auto">
            <a:xfrm>
              <a:off x="1792847" y="3664535"/>
              <a:ext cx="277321" cy="274434"/>
              <a:chOff x="2244074" y="1280668"/>
              <a:chExt cx="358931" cy="357388"/>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71" name="组合 64"/>
            <p:cNvGrpSpPr>
              <a:grpSpLocks/>
            </p:cNvGrpSpPr>
            <p:nvPr/>
          </p:nvGrpSpPr>
          <p:grpSpPr bwMode="auto">
            <a:xfrm>
              <a:off x="1801991" y="3100624"/>
              <a:ext cx="277321" cy="274434"/>
              <a:chOff x="2255909" y="1268760"/>
              <a:chExt cx="358931" cy="355702"/>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3"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74" name="Rectangle 34"/>
            <p:cNvSpPr>
              <a:spLocks noChangeArrowheads="1"/>
            </p:cNvSpPr>
            <p:nvPr/>
          </p:nvSpPr>
          <p:spPr bwMode="auto">
            <a:xfrm>
              <a:off x="911800" y="36175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75" name="Rectangle 34"/>
            <p:cNvSpPr>
              <a:spLocks noChangeArrowheads="1"/>
            </p:cNvSpPr>
            <p:nvPr/>
          </p:nvSpPr>
          <p:spPr bwMode="auto">
            <a:xfrm>
              <a:off x="909900" y="30517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76" name="组合 75"/>
            <p:cNvGrpSpPr/>
            <p:nvPr/>
          </p:nvGrpSpPr>
          <p:grpSpPr>
            <a:xfrm>
              <a:off x="2140853" y="2255290"/>
              <a:ext cx="1945905" cy="1377898"/>
              <a:chOff x="2208968" y="2283000"/>
              <a:chExt cx="1945905" cy="1377898"/>
            </a:xfrm>
          </p:grpSpPr>
          <p:sp>
            <p:nvSpPr>
              <p:cNvPr id="77"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78" name="Rectangle 49"/>
              <p:cNvSpPr>
                <a:spLocks noChangeArrowheads="1"/>
              </p:cNvSpPr>
              <p:nvPr/>
            </p:nvSpPr>
            <p:spPr bwMode="auto">
              <a:xfrm>
                <a:off x="2208968" y="2521979"/>
                <a:ext cx="1945905" cy="46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050" b="1" dirty="0">
                    <a:solidFill>
                      <a:srgbClr val="0000FF"/>
                    </a:solidFill>
                    <a:latin typeface="微软雅黑" pitchFamily="34" charset="-122"/>
                    <a:ea typeface="微软雅黑" pitchFamily="34" charset="-122"/>
                  </a:rPr>
                  <a:t>MAC</a:t>
                </a:r>
                <a:r>
                  <a:rPr kumimoji="1" lang="zh-CN" altLang="en-US" sz="1050" b="1" dirty="0">
                    <a:solidFill>
                      <a:srgbClr val="0000FF"/>
                    </a:solidFill>
                    <a:latin typeface="微软雅黑" pitchFamily="34" charset="-122"/>
                    <a:ea typeface="微软雅黑" pitchFamily="34" charset="-122"/>
                  </a:rPr>
                  <a:t>地址  </a:t>
                </a:r>
                <a:r>
                  <a:rPr kumimoji="1" lang="zh-CN" altLang="en-US" sz="1050" b="1" dirty="0" smtClean="0">
                    <a:solidFill>
                      <a:srgbClr val="0000FF"/>
                    </a:solidFill>
                    <a:latin typeface="微软雅黑" pitchFamily="34" charset="-122"/>
                    <a:ea typeface="微软雅黑" pitchFamily="34" charset="-122"/>
                  </a:rPr>
                  <a:t> 接口    有效时间</a:t>
                </a:r>
                <a:endParaRPr kumimoji="1" lang="zh-CN" altLang="en-US" sz="1050" b="1" dirty="0">
                  <a:solidFill>
                    <a:srgbClr val="0000FF"/>
                  </a:solidFill>
                  <a:latin typeface="微软雅黑" pitchFamily="34" charset="-122"/>
                  <a:ea typeface="微软雅黑" pitchFamily="34" charset="-122"/>
                </a:endParaRPr>
              </a:p>
              <a:p>
                <a:pPr defTabSz="762000" eaLnBrk="0" hangingPunct="0">
                  <a:lnSpc>
                    <a:spcPct val="115000"/>
                  </a:lnSpc>
                </a:pPr>
                <a:r>
                  <a:rPr kumimoji="1" lang="zh-CN" altLang="en-US" sz="1050" b="1" dirty="0">
                    <a:solidFill>
                      <a:srgbClr val="0000FF"/>
                    </a:solidFill>
                    <a:latin typeface="微软雅黑" pitchFamily="34" charset="-122"/>
                    <a:ea typeface="微软雅黑" pitchFamily="34" charset="-122"/>
                  </a:rPr>
                  <a:t>   </a:t>
                </a:r>
                <a:endParaRPr kumimoji="1" lang="en-US" altLang="zh-CN" sz="1050" b="1" baseline="-25000" dirty="0">
                  <a:solidFill>
                    <a:srgbClr val="0000FF"/>
                  </a:solidFill>
                  <a:latin typeface="微软雅黑" pitchFamily="34" charset="-122"/>
                  <a:ea typeface="微软雅黑" pitchFamily="34" charset="-122"/>
                </a:endParaRPr>
              </a:p>
            </p:txBody>
          </p:sp>
          <p:sp>
            <p:nvSpPr>
              <p:cNvPr id="79"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0"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1"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2"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3"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4"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85"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86" name="Rectangle 34"/>
            <p:cNvSpPr>
              <a:spLocks noChangeArrowheads="1"/>
            </p:cNvSpPr>
            <p:nvPr/>
          </p:nvSpPr>
          <p:spPr bwMode="auto">
            <a:xfrm>
              <a:off x="893574" y="25112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8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组合 61"/>
            <p:cNvGrpSpPr>
              <a:grpSpLocks/>
            </p:cNvGrpSpPr>
            <p:nvPr/>
          </p:nvGrpSpPr>
          <p:grpSpPr bwMode="auto">
            <a:xfrm>
              <a:off x="3785096" y="2034606"/>
              <a:ext cx="277321" cy="274434"/>
              <a:chOff x="2244074" y="1280668"/>
              <a:chExt cx="358931" cy="357388"/>
            </a:xfrm>
          </p:grpSpPr>
          <p:sp>
            <p:nvSpPr>
              <p:cNvPr id="43" name="矩形 4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46" name="组合 61"/>
            <p:cNvGrpSpPr>
              <a:grpSpLocks/>
            </p:cNvGrpSpPr>
            <p:nvPr/>
          </p:nvGrpSpPr>
          <p:grpSpPr bwMode="auto">
            <a:xfrm>
              <a:off x="3785094" y="3696386"/>
              <a:ext cx="277321" cy="274434"/>
              <a:chOff x="2244078" y="1280673"/>
              <a:chExt cx="358932" cy="357390"/>
            </a:xfrm>
          </p:grpSpPr>
          <p:sp>
            <p:nvSpPr>
              <p:cNvPr id="47" name="矩形 4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8"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6</a:t>
                </a:r>
                <a:endParaRPr kumimoji="1" lang="en-US" altLang="zh-CN" sz="1200" b="1" dirty="0">
                  <a:latin typeface="微软雅黑" pitchFamily="34" charset="-122"/>
                  <a:ea typeface="微软雅黑" pitchFamily="34" charset="-122"/>
                </a:endParaRPr>
              </a:p>
            </p:txBody>
          </p:sp>
        </p:grpSp>
      </p:grpSp>
      <p:sp>
        <p:nvSpPr>
          <p:cNvPr id="10" name="矩形 9"/>
          <p:cNvSpPr/>
          <p:nvPr/>
        </p:nvSpPr>
        <p:spPr>
          <a:xfrm>
            <a:off x="1582778" y="3639245"/>
            <a:ext cx="6521672" cy="707886"/>
          </a:xfrm>
          <a:prstGeom prst="rect">
            <a:avLst/>
          </a:prstGeom>
        </p:spPr>
        <p:txBody>
          <a:bodyPr wrap="square">
            <a:spAutoFit/>
          </a:bodyPr>
          <a:lstStyle/>
          <a:p>
            <a:pPr>
              <a:lnSpc>
                <a:spcPts val="2400"/>
              </a:lnSpc>
            </a:pPr>
            <a:r>
              <a:rPr lang="zh-CN" altLang="en-US" sz="1600" b="1" dirty="0" smtClean="0">
                <a:latin typeface="微软雅黑" pitchFamily="34" charset="-122"/>
                <a:ea typeface="微软雅黑" pitchFamily="34" charset="-122"/>
              </a:rPr>
              <a:t>假设</a:t>
            </a:r>
            <a:r>
              <a:rPr lang="zh-CN" altLang="en-US" sz="1600" b="1" dirty="0">
                <a:latin typeface="微软雅黑" pitchFamily="34" charset="-122"/>
                <a:ea typeface="微软雅黑" pitchFamily="34" charset="-122"/>
              </a:rPr>
              <a:t>：</a:t>
            </a:r>
            <a:r>
              <a:rPr lang="en-US" altLang="zh-CN" sz="1600" b="1" dirty="0" smtClean="0">
                <a:latin typeface="微软雅黑" pitchFamily="34" charset="-122"/>
                <a:ea typeface="微软雅黑" pitchFamily="34" charset="-122"/>
              </a:rPr>
              <a:t>A </a:t>
            </a:r>
            <a:r>
              <a:rPr lang="zh-CN" altLang="en-US" sz="1600" b="1" dirty="0" smtClean="0">
                <a:latin typeface="微软雅黑" pitchFamily="34" charset="-122"/>
                <a:ea typeface="微软雅黑" pitchFamily="34" charset="-122"/>
              </a:rPr>
              <a:t>向 </a:t>
            </a:r>
            <a:r>
              <a:rPr lang="en-US" altLang="zh-CN" sz="1600" b="1" dirty="0" smtClean="0">
                <a:latin typeface="微软雅黑" pitchFamily="34" charset="-122"/>
                <a:ea typeface="微软雅黑" pitchFamily="34" charset="-122"/>
              </a:rPr>
              <a:t>B </a:t>
            </a:r>
            <a:r>
              <a:rPr lang="zh-CN" altLang="en-US" sz="1600" b="1" dirty="0" smtClean="0">
                <a:latin typeface="微软雅黑" pitchFamily="34" charset="-122"/>
                <a:ea typeface="微软雅黑" pitchFamily="34" charset="-122"/>
              </a:rPr>
              <a:t>发送</a:t>
            </a:r>
            <a:r>
              <a:rPr lang="zh-CN" altLang="en-US" sz="1600" b="1" dirty="0">
                <a:latin typeface="微软雅黑" pitchFamily="34" charset="-122"/>
                <a:ea typeface="微软雅黑" pitchFamily="34" charset="-122"/>
              </a:rPr>
              <a:t>了一帧，</a:t>
            </a:r>
            <a:r>
              <a:rPr lang="en-US" altLang="zh-CN" sz="1600" b="1" dirty="0" smtClean="0">
                <a:latin typeface="微软雅黑" pitchFamily="34" charset="-122"/>
                <a:ea typeface="微软雅黑" pitchFamily="34" charset="-122"/>
              </a:rPr>
              <a:t>C </a:t>
            </a:r>
            <a:r>
              <a:rPr lang="zh-CN" altLang="en-US" sz="1600" b="1" dirty="0" smtClean="0">
                <a:latin typeface="微软雅黑" pitchFamily="34" charset="-122"/>
                <a:ea typeface="微软雅黑" pitchFamily="34" charset="-122"/>
              </a:rPr>
              <a:t>向 </a:t>
            </a:r>
            <a:r>
              <a:rPr lang="en-US" altLang="zh-CN" sz="1600" b="1" dirty="0" smtClean="0">
                <a:latin typeface="微软雅黑" pitchFamily="34" charset="-122"/>
                <a:ea typeface="微软雅黑" pitchFamily="34" charset="-122"/>
              </a:rPr>
              <a:t>E </a:t>
            </a:r>
            <a:r>
              <a:rPr lang="zh-CN" altLang="en-US" sz="1600" b="1" dirty="0" smtClean="0">
                <a:latin typeface="微软雅黑" pitchFamily="34" charset="-122"/>
                <a:ea typeface="微软雅黑" pitchFamily="34" charset="-122"/>
              </a:rPr>
              <a:t>发送</a:t>
            </a:r>
            <a:r>
              <a:rPr lang="zh-CN" altLang="en-US" sz="1600" b="1" dirty="0">
                <a:latin typeface="微软雅黑" pitchFamily="34" charset="-122"/>
                <a:ea typeface="微软雅黑" pitchFamily="34" charset="-122"/>
              </a:rPr>
              <a:t>了一帧，</a:t>
            </a:r>
            <a:r>
              <a:rPr lang="en-US" altLang="zh-CN" sz="1600" b="1" dirty="0" smtClean="0">
                <a:latin typeface="微软雅黑" pitchFamily="34" charset="-122"/>
                <a:ea typeface="微软雅黑" pitchFamily="34" charset="-122"/>
              </a:rPr>
              <a:t>E </a:t>
            </a:r>
            <a:r>
              <a:rPr lang="zh-CN" altLang="en-US" sz="1600" b="1" dirty="0" smtClean="0">
                <a:latin typeface="微软雅黑" pitchFamily="34" charset="-122"/>
                <a:ea typeface="微软雅黑" pitchFamily="34" charset="-122"/>
              </a:rPr>
              <a:t>向 </a:t>
            </a:r>
            <a:r>
              <a:rPr lang="en-US" altLang="zh-CN" sz="1600" b="1" dirty="0" smtClean="0">
                <a:latin typeface="微软雅黑" pitchFamily="34" charset="-122"/>
                <a:ea typeface="微软雅黑" pitchFamily="34" charset="-122"/>
              </a:rPr>
              <a:t>A </a:t>
            </a:r>
            <a:r>
              <a:rPr lang="zh-CN" altLang="en-US" sz="1600" b="1" dirty="0" smtClean="0">
                <a:latin typeface="微软雅黑" pitchFamily="34" charset="-122"/>
                <a:ea typeface="微软雅黑" pitchFamily="34" charset="-122"/>
              </a:rPr>
              <a:t>发送</a:t>
            </a:r>
            <a:r>
              <a:rPr lang="zh-CN" altLang="en-US" sz="1600" b="1" dirty="0">
                <a:latin typeface="微软雅黑" pitchFamily="34" charset="-122"/>
                <a:ea typeface="微软雅黑" pitchFamily="34" charset="-122"/>
              </a:rPr>
              <a:t>了一帧</a:t>
            </a:r>
            <a:r>
              <a:rPr lang="zh-CN" altLang="en-US" sz="1600" b="1" dirty="0" smtClean="0">
                <a:latin typeface="微软雅黑" pitchFamily="34" charset="-122"/>
                <a:ea typeface="微软雅黑" pitchFamily="34" charset="-122"/>
              </a:rPr>
              <a:t>。</a:t>
            </a:r>
            <a:endParaRPr lang="en-US" altLang="zh-CN" sz="1600" b="1" dirty="0" smtClean="0">
              <a:latin typeface="微软雅黑" pitchFamily="34" charset="-122"/>
              <a:ea typeface="微软雅黑" pitchFamily="34" charset="-122"/>
            </a:endParaRPr>
          </a:p>
          <a:p>
            <a:pPr>
              <a:lnSpc>
                <a:spcPts val="2400"/>
              </a:lnSpc>
            </a:pPr>
            <a:r>
              <a:rPr lang="zh-CN" altLang="en-US" sz="1600" b="1" dirty="0" smtClean="0">
                <a:solidFill>
                  <a:srgbClr val="0000FF"/>
                </a:solidFill>
                <a:latin typeface="微软雅黑" pitchFamily="34" charset="-122"/>
                <a:ea typeface="微软雅黑" pitchFamily="34" charset="-122"/>
              </a:rPr>
              <a:t>请分析：</a:t>
            </a:r>
            <a:r>
              <a:rPr lang="zh-CN" altLang="en-US" sz="1600" b="1" dirty="0" smtClean="0">
                <a:latin typeface="微软雅黑" pitchFamily="34" charset="-122"/>
                <a:ea typeface="微软雅黑" pitchFamily="34" charset="-122"/>
              </a:rPr>
              <a:t>此时</a:t>
            </a:r>
            <a:r>
              <a:rPr lang="zh-CN" altLang="en-US" sz="1600" b="1" dirty="0">
                <a:latin typeface="微软雅黑" pitchFamily="34" charset="-122"/>
                <a:ea typeface="微软雅黑" pitchFamily="34" charset="-122"/>
              </a:rPr>
              <a:t>，</a:t>
            </a:r>
            <a:r>
              <a:rPr lang="en-US" altLang="zh-CN" sz="1600" b="1" dirty="0" smtClean="0">
                <a:latin typeface="微软雅黑" pitchFamily="34" charset="-122"/>
                <a:ea typeface="微软雅黑" pitchFamily="34" charset="-122"/>
              </a:rPr>
              <a:t>S1 </a:t>
            </a:r>
            <a:r>
              <a:rPr lang="zh-CN" altLang="en-US" sz="1600" b="1" dirty="0" smtClean="0">
                <a:latin typeface="微软雅黑" pitchFamily="34" charset="-122"/>
                <a:ea typeface="微软雅黑" pitchFamily="34" charset="-122"/>
              </a:rPr>
              <a:t>和 </a:t>
            </a:r>
            <a:r>
              <a:rPr lang="en-US" altLang="zh-CN" sz="1600" b="1" dirty="0" smtClean="0">
                <a:latin typeface="微软雅黑" pitchFamily="34" charset="-122"/>
                <a:ea typeface="微软雅黑" pitchFamily="34" charset="-122"/>
              </a:rPr>
              <a:t>S2 </a:t>
            </a:r>
            <a:r>
              <a:rPr lang="zh-CN" altLang="en-US" sz="1600" b="1" dirty="0" smtClean="0">
                <a:latin typeface="微软雅黑" pitchFamily="34" charset="-122"/>
                <a:ea typeface="微软雅黑" pitchFamily="34" charset="-122"/>
              </a:rPr>
              <a:t>的</a:t>
            </a:r>
            <a:r>
              <a:rPr lang="zh-CN" altLang="en-US" sz="1600" b="1" dirty="0">
                <a:latin typeface="微软雅黑" pitchFamily="34" charset="-122"/>
                <a:ea typeface="微软雅黑" pitchFamily="34" charset="-122"/>
              </a:rPr>
              <a:t>交换表内容分别是什么？</a:t>
            </a:r>
          </a:p>
        </p:txBody>
      </p:sp>
    </p:spTree>
    <p:extLst>
      <p:ext uri="{BB962C8B-B14F-4D97-AF65-F5344CB8AC3E}">
        <p14:creationId xmlns:p14="http://schemas.microsoft.com/office/powerpoint/2010/main" val="351619897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202762" y="620443"/>
            <a:ext cx="27286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2 </a:t>
            </a:r>
            <a:r>
              <a:rPr lang="zh-CN" altLang="en-US" sz="2000" b="1" dirty="0" smtClean="0">
                <a:solidFill>
                  <a:schemeClr val="bg1"/>
                </a:solidFill>
                <a:latin typeface="微软雅黑" pitchFamily="34" charset="-122"/>
                <a:ea typeface="微软雅黑" pitchFamily="34" charset="-122"/>
              </a:rPr>
              <a:t>台以太网交换机互连</a:t>
            </a:r>
            <a:endParaRPr lang="fr-FR" altLang="zh-CN" sz="2000" b="1" dirty="0">
              <a:solidFill>
                <a:schemeClr val="bg1"/>
              </a:solidFill>
              <a:latin typeface="微软雅黑" pitchFamily="34" charset="-122"/>
              <a:ea typeface="微软雅黑" pitchFamily="34" charset="-122"/>
            </a:endParaRPr>
          </a:p>
        </p:txBody>
      </p:sp>
      <p:sp>
        <p:nvSpPr>
          <p:cNvPr id="129" name="圆角矩形 128"/>
          <p:cNvSpPr/>
          <p:nvPr/>
        </p:nvSpPr>
        <p:spPr>
          <a:xfrm>
            <a:off x="502919" y="1078752"/>
            <a:ext cx="8129015" cy="33176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30" name="直接连接符 129"/>
          <p:cNvCxnSpPr/>
          <p:nvPr/>
        </p:nvCxnSpPr>
        <p:spPr>
          <a:xfrm>
            <a:off x="3704586" y="1638437"/>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1" name="组合 130"/>
          <p:cNvGrpSpPr/>
          <p:nvPr/>
        </p:nvGrpSpPr>
        <p:grpSpPr>
          <a:xfrm>
            <a:off x="5306576" y="1156881"/>
            <a:ext cx="3159985" cy="2366653"/>
            <a:chOff x="5467217" y="1680542"/>
            <a:chExt cx="3159985" cy="2366653"/>
          </a:xfrm>
        </p:grpSpPr>
        <p:sp>
          <p:nvSpPr>
            <p:cNvPr id="132" name="矩形 131"/>
            <p:cNvSpPr/>
            <p:nvPr/>
          </p:nvSpPr>
          <p:spPr>
            <a:xfrm>
              <a:off x="5481206"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133" name="直接连接符 132"/>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7" name="Rectangle 24"/>
            <p:cNvSpPr>
              <a:spLocks noChangeArrowheads="1"/>
            </p:cNvSpPr>
            <p:nvPr/>
          </p:nvSpPr>
          <p:spPr bwMode="auto">
            <a:xfrm>
              <a:off x="5801643"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a:t>
              </a:r>
              <a:r>
                <a:rPr kumimoji="1" lang="zh-CN" altLang="en-US" sz="1400" b="1" dirty="0" smtClean="0">
                  <a:solidFill>
                    <a:srgbClr val="0000FF"/>
                  </a:solidFill>
                  <a:latin typeface="微软雅黑" pitchFamily="34" charset="-122"/>
                  <a:ea typeface="微软雅黑" pitchFamily="34" charset="-122"/>
                </a:rPr>
                <a:t>交换机 </a:t>
              </a:r>
              <a:r>
                <a:rPr kumimoji="1" lang="en-US" altLang="zh-CN" sz="1400" b="1" dirty="0" smtClean="0">
                  <a:solidFill>
                    <a:srgbClr val="0000FF"/>
                  </a:solidFill>
                  <a:latin typeface="微软雅黑" pitchFamily="34" charset="-122"/>
                  <a:ea typeface="微软雅黑" pitchFamily="34" charset="-122"/>
                </a:rPr>
                <a:t>S2</a:t>
              </a:r>
              <a:endParaRPr kumimoji="1" lang="en-US" altLang="zh-CN" sz="1400" b="1" dirty="0">
                <a:solidFill>
                  <a:srgbClr val="0000FF"/>
                </a:solidFill>
                <a:latin typeface="微软雅黑" pitchFamily="34" charset="-122"/>
                <a:ea typeface="微软雅黑" pitchFamily="34" charset="-122"/>
              </a:endParaRPr>
            </a:p>
          </p:txBody>
        </p:sp>
        <p:sp>
          <p:nvSpPr>
            <p:cNvPr id="138" name="Rectangle 34"/>
            <p:cNvSpPr>
              <a:spLocks noChangeArrowheads="1"/>
            </p:cNvSpPr>
            <p:nvPr/>
          </p:nvSpPr>
          <p:spPr bwMode="auto">
            <a:xfrm>
              <a:off x="8349882" y="1958293"/>
              <a:ext cx="27090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E</a:t>
              </a:r>
              <a:endParaRPr kumimoji="1" lang="en-US" altLang="zh-CN" sz="1200" b="1" dirty="0">
                <a:latin typeface="微软雅黑" pitchFamily="34" charset="-122"/>
                <a:ea typeface="微软雅黑" pitchFamily="34" charset="-122"/>
              </a:endParaRPr>
            </a:p>
          </p:txBody>
        </p:sp>
        <p:grpSp>
          <p:nvGrpSpPr>
            <p:cNvPr id="139" name="组合 57"/>
            <p:cNvGrpSpPr>
              <a:grpSpLocks/>
            </p:cNvGrpSpPr>
            <p:nvPr/>
          </p:nvGrpSpPr>
          <p:grpSpPr bwMode="auto">
            <a:xfrm>
              <a:off x="7460289" y="2022721"/>
              <a:ext cx="277321" cy="274434"/>
              <a:chOff x="2255844" y="1268760"/>
              <a:chExt cx="360915" cy="356296"/>
            </a:xfrm>
          </p:grpSpPr>
          <p:sp>
            <p:nvSpPr>
              <p:cNvPr id="172" name="矩形 171"/>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73"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140" name="组合 58"/>
            <p:cNvGrpSpPr>
              <a:grpSpLocks/>
            </p:cNvGrpSpPr>
            <p:nvPr/>
          </p:nvGrpSpPr>
          <p:grpSpPr bwMode="auto">
            <a:xfrm>
              <a:off x="7469432" y="2586633"/>
              <a:ext cx="277321" cy="274434"/>
              <a:chOff x="2267744" y="1280668"/>
              <a:chExt cx="360915" cy="357388"/>
            </a:xfrm>
          </p:grpSpPr>
          <p:sp>
            <p:nvSpPr>
              <p:cNvPr id="170" name="矩形 16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71"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141" name="组合 61"/>
            <p:cNvGrpSpPr>
              <a:grpSpLocks/>
            </p:cNvGrpSpPr>
            <p:nvPr/>
          </p:nvGrpSpPr>
          <p:grpSpPr bwMode="auto">
            <a:xfrm>
              <a:off x="7440312" y="3664535"/>
              <a:ext cx="277321" cy="274434"/>
              <a:chOff x="2244074" y="1280668"/>
              <a:chExt cx="358931" cy="357388"/>
            </a:xfrm>
          </p:grpSpPr>
          <p:sp>
            <p:nvSpPr>
              <p:cNvPr id="168" name="矩形 16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69"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142" name="组合 64"/>
            <p:cNvGrpSpPr>
              <a:grpSpLocks/>
            </p:cNvGrpSpPr>
            <p:nvPr/>
          </p:nvGrpSpPr>
          <p:grpSpPr bwMode="auto">
            <a:xfrm>
              <a:off x="7449456" y="3100624"/>
              <a:ext cx="277321" cy="274434"/>
              <a:chOff x="2255909" y="1268760"/>
              <a:chExt cx="358931" cy="355702"/>
            </a:xfrm>
          </p:grpSpPr>
          <p:sp>
            <p:nvSpPr>
              <p:cNvPr id="166" name="矩形 165"/>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67"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143" name="Rectangle 34"/>
            <p:cNvSpPr>
              <a:spLocks noChangeArrowheads="1"/>
            </p:cNvSpPr>
            <p:nvPr/>
          </p:nvSpPr>
          <p:spPr bwMode="auto">
            <a:xfrm>
              <a:off x="8317821" y="3617530"/>
              <a:ext cx="30938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H</a:t>
              </a:r>
              <a:endParaRPr kumimoji="1" lang="en-US" altLang="zh-CN" sz="1200" b="1" baseline="-25000" dirty="0">
                <a:latin typeface="微软雅黑" pitchFamily="34" charset="-122"/>
                <a:ea typeface="微软雅黑" pitchFamily="34" charset="-122"/>
              </a:endParaRPr>
            </a:p>
          </p:txBody>
        </p:sp>
        <p:sp>
          <p:nvSpPr>
            <p:cNvPr id="144" name="Rectangle 34"/>
            <p:cNvSpPr>
              <a:spLocks noChangeArrowheads="1"/>
            </p:cNvSpPr>
            <p:nvPr/>
          </p:nvSpPr>
          <p:spPr bwMode="auto">
            <a:xfrm>
              <a:off x="8311410" y="3051755"/>
              <a:ext cx="299763"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G</a:t>
              </a:r>
              <a:endParaRPr kumimoji="1" lang="en-US" altLang="zh-CN" sz="1200" b="1" baseline="-25000" dirty="0">
                <a:latin typeface="微软雅黑" pitchFamily="34" charset="-122"/>
                <a:ea typeface="微软雅黑" pitchFamily="34" charset="-122"/>
              </a:endParaRPr>
            </a:p>
          </p:txBody>
        </p:sp>
        <p:grpSp>
          <p:nvGrpSpPr>
            <p:cNvPr id="145" name="组合 144"/>
            <p:cNvGrpSpPr/>
            <p:nvPr/>
          </p:nvGrpSpPr>
          <p:grpSpPr>
            <a:xfrm>
              <a:off x="5567372" y="2255290"/>
              <a:ext cx="1968560" cy="1377898"/>
              <a:chOff x="1976244" y="2283000"/>
              <a:chExt cx="1968560" cy="1377898"/>
            </a:xfrm>
          </p:grpSpPr>
          <p:sp>
            <p:nvSpPr>
              <p:cNvPr id="157" name="Rectangle 44"/>
              <p:cNvSpPr>
                <a:spLocks noChangeArrowheads="1"/>
              </p:cNvSpPr>
              <p:nvPr/>
            </p:nvSpPr>
            <p:spPr bwMode="auto">
              <a:xfrm>
                <a:off x="1976244"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158" name="Rectangle 49"/>
              <p:cNvSpPr>
                <a:spLocks noChangeArrowheads="1"/>
              </p:cNvSpPr>
              <p:nvPr/>
            </p:nvSpPr>
            <p:spPr bwMode="auto">
              <a:xfrm>
                <a:off x="1998899" y="2521979"/>
                <a:ext cx="1945905" cy="46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050" b="1" dirty="0">
                    <a:solidFill>
                      <a:srgbClr val="0000FF"/>
                    </a:solidFill>
                    <a:latin typeface="微软雅黑" pitchFamily="34" charset="-122"/>
                    <a:ea typeface="微软雅黑" pitchFamily="34" charset="-122"/>
                  </a:rPr>
                  <a:t>MAC</a:t>
                </a:r>
                <a:r>
                  <a:rPr kumimoji="1" lang="zh-CN" altLang="en-US" sz="1050" b="1" dirty="0">
                    <a:solidFill>
                      <a:srgbClr val="0000FF"/>
                    </a:solidFill>
                    <a:latin typeface="微软雅黑" pitchFamily="34" charset="-122"/>
                    <a:ea typeface="微软雅黑" pitchFamily="34" charset="-122"/>
                  </a:rPr>
                  <a:t>地址  </a:t>
                </a:r>
                <a:r>
                  <a:rPr kumimoji="1" lang="zh-CN" altLang="en-US" sz="1050" b="1" dirty="0" smtClean="0">
                    <a:solidFill>
                      <a:srgbClr val="0000FF"/>
                    </a:solidFill>
                    <a:latin typeface="微软雅黑" pitchFamily="34" charset="-122"/>
                    <a:ea typeface="微软雅黑" pitchFamily="34" charset="-122"/>
                  </a:rPr>
                  <a:t> 接口    有效时间</a:t>
                </a:r>
                <a:endParaRPr kumimoji="1" lang="zh-CN" altLang="en-US" sz="1050" b="1" dirty="0">
                  <a:solidFill>
                    <a:srgbClr val="0000FF"/>
                  </a:solidFill>
                  <a:latin typeface="微软雅黑" pitchFamily="34" charset="-122"/>
                  <a:ea typeface="微软雅黑" pitchFamily="34" charset="-122"/>
                </a:endParaRPr>
              </a:p>
              <a:p>
                <a:pPr defTabSz="762000" eaLnBrk="0" hangingPunct="0">
                  <a:lnSpc>
                    <a:spcPct val="115000"/>
                  </a:lnSpc>
                </a:pPr>
                <a:r>
                  <a:rPr kumimoji="1" lang="zh-CN" altLang="en-US" sz="1050" b="1" dirty="0">
                    <a:solidFill>
                      <a:srgbClr val="0000FF"/>
                    </a:solidFill>
                    <a:latin typeface="微软雅黑" pitchFamily="34" charset="-122"/>
                    <a:ea typeface="微软雅黑" pitchFamily="34" charset="-122"/>
                  </a:rPr>
                  <a:t>   </a:t>
                </a:r>
                <a:endParaRPr kumimoji="1" lang="en-US" altLang="zh-CN" sz="1050" b="1" baseline="-25000" dirty="0">
                  <a:solidFill>
                    <a:srgbClr val="0000FF"/>
                  </a:solidFill>
                  <a:latin typeface="微软雅黑" pitchFamily="34" charset="-122"/>
                  <a:ea typeface="微软雅黑" pitchFamily="34" charset="-122"/>
                </a:endParaRPr>
              </a:p>
            </p:txBody>
          </p:sp>
          <p:sp>
            <p:nvSpPr>
              <p:cNvPr id="159" name="Line 50"/>
              <p:cNvSpPr>
                <a:spLocks noChangeShapeType="1"/>
              </p:cNvSpPr>
              <p:nvPr/>
            </p:nvSpPr>
            <p:spPr bwMode="auto">
              <a:xfrm>
                <a:off x="2745876"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60" name="Line 45"/>
              <p:cNvSpPr>
                <a:spLocks noChangeShapeType="1"/>
              </p:cNvSpPr>
              <p:nvPr/>
            </p:nvSpPr>
            <p:spPr bwMode="auto">
              <a:xfrm>
                <a:off x="1976244"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61" name="Line 46"/>
              <p:cNvSpPr>
                <a:spLocks noChangeShapeType="1"/>
              </p:cNvSpPr>
              <p:nvPr/>
            </p:nvSpPr>
            <p:spPr bwMode="auto">
              <a:xfrm>
                <a:off x="1976244"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62" name="Line 47"/>
              <p:cNvSpPr>
                <a:spLocks noChangeShapeType="1"/>
              </p:cNvSpPr>
              <p:nvPr/>
            </p:nvSpPr>
            <p:spPr bwMode="auto">
              <a:xfrm>
                <a:off x="1976244"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63" name="Line 66"/>
              <p:cNvSpPr>
                <a:spLocks noChangeShapeType="1"/>
              </p:cNvSpPr>
              <p:nvPr/>
            </p:nvSpPr>
            <p:spPr bwMode="auto">
              <a:xfrm>
                <a:off x="1976244"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64" name="Rectangle 24"/>
              <p:cNvSpPr>
                <a:spLocks noChangeArrowheads="1"/>
              </p:cNvSpPr>
              <p:nvPr/>
            </p:nvSpPr>
            <p:spPr bwMode="auto">
              <a:xfrm>
                <a:off x="2474841"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165" name="Line 50"/>
              <p:cNvSpPr>
                <a:spLocks noChangeShapeType="1"/>
              </p:cNvSpPr>
              <p:nvPr/>
            </p:nvSpPr>
            <p:spPr bwMode="auto">
              <a:xfrm>
                <a:off x="3198295"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146" name="Rectangle 34"/>
            <p:cNvSpPr>
              <a:spLocks noChangeArrowheads="1"/>
            </p:cNvSpPr>
            <p:nvPr/>
          </p:nvSpPr>
          <p:spPr bwMode="auto">
            <a:xfrm>
              <a:off x="8340264" y="2511295"/>
              <a:ext cx="26930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F</a:t>
              </a:r>
              <a:endParaRPr kumimoji="1" lang="en-US" altLang="zh-CN" sz="1200" b="1" baseline="-25000" dirty="0">
                <a:latin typeface="微软雅黑" pitchFamily="34" charset="-122"/>
                <a:ea typeface="微软雅黑" pitchFamily="34" charset="-122"/>
              </a:endParaRPr>
            </a:p>
          </p:txBody>
        </p:sp>
        <p:pic>
          <p:nvPicPr>
            <p:cNvPr id="14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4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4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5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51" name="组合 61"/>
            <p:cNvGrpSpPr>
              <a:grpSpLocks/>
            </p:cNvGrpSpPr>
            <p:nvPr/>
          </p:nvGrpSpPr>
          <p:grpSpPr bwMode="auto">
            <a:xfrm>
              <a:off x="5467219" y="2034606"/>
              <a:ext cx="277321" cy="274434"/>
              <a:chOff x="2244074" y="1280668"/>
              <a:chExt cx="358931" cy="357388"/>
            </a:xfrm>
          </p:grpSpPr>
          <p:sp>
            <p:nvSpPr>
              <p:cNvPr id="155" name="矩形 15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56"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152" name="组合 61"/>
            <p:cNvGrpSpPr>
              <a:grpSpLocks/>
            </p:cNvGrpSpPr>
            <p:nvPr/>
          </p:nvGrpSpPr>
          <p:grpSpPr bwMode="auto">
            <a:xfrm>
              <a:off x="5467217" y="3696386"/>
              <a:ext cx="277321" cy="274434"/>
              <a:chOff x="2244078" y="1280673"/>
              <a:chExt cx="358932" cy="357390"/>
            </a:xfrm>
          </p:grpSpPr>
          <p:sp>
            <p:nvSpPr>
              <p:cNvPr id="153" name="矩形 15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54"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6</a:t>
                </a:r>
                <a:endParaRPr kumimoji="1" lang="en-US" altLang="zh-CN" sz="1200" b="1" dirty="0">
                  <a:latin typeface="微软雅黑" pitchFamily="34" charset="-122"/>
                  <a:ea typeface="微软雅黑" pitchFamily="34" charset="-122"/>
                </a:endParaRPr>
              </a:p>
            </p:txBody>
          </p:sp>
        </p:grpSp>
      </p:grpSp>
      <p:grpSp>
        <p:nvGrpSpPr>
          <p:cNvPr id="174" name="组合 173"/>
          <p:cNvGrpSpPr/>
          <p:nvPr/>
        </p:nvGrpSpPr>
        <p:grpSpPr>
          <a:xfrm>
            <a:off x="683505" y="1156881"/>
            <a:ext cx="3193184" cy="2366653"/>
            <a:chOff x="893574" y="1680542"/>
            <a:chExt cx="3193184" cy="2366653"/>
          </a:xfrm>
        </p:grpSpPr>
        <p:sp>
          <p:nvSpPr>
            <p:cNvPr id="175" name="矩形 174"/>
            <p:cNvSpPr/>
            <p:nvPr/>
          </p:nvSpPr>
          <p:spPr>
            <a:xfrm>
              <a:off x="1821963"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176" name="直接连接符 175"/>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直接连接符 177"/>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0" name="Rectangle 24"/>
            <p:cNvSpPr>
              <a:spLocks noChangeArrowheads="1"/>
            </p:cNvSpPr>
            <p:nvPr/>
          </p:nvSpPr>
          <p:spPr bwMode="auto">
            <a:xfrm>
              <a:off x="2142400"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a:t>
              </a:r>
              <a:r>
                <a:rPr kumimoji="1" lang="zh-CN" altLang="en-US" sz="1400" b="1" dirty="0" smtClean="0">
                  <a:solidFill>
                    <a:srgbClr val="0000FF"/>
                  </a:solidFill>
                  <a:latin typeface="微软雅黑" pitchFamily="34" charset="-122"/>
                  <a:ea typeface="微软雅黑" pitchFamily="34" charset="-122"/>
                </a:rPr>
                <a:t>交换机 </a:t>
              </a:r>
              <a:r>
                <a:rPr kumimoji="1" lang="en-US" altLang="zh-CN" sz="1400" b="1" dirty="0" smtClean="0">
                  <a:solidFill>
                    <a:srgbClr val="0000FF"/>
                  </a:solidFill>
                  <a:latin typeface="微软雅黑" pitchFamily="34" charset="-122"/>
                  <a:ea typeface="微软雅黑" pitchFamily="34" charset="-122"/>
                </a:rPr>
                <a:t>S1</a:t>
              </a:r>
              <a:endParaRPr kumimoji="1" lang="en-US" altLang="zh-CN" sz="1400" b="1" dirty="0">
                <a:solidFill>
                  <a:srgbClr val="0000FF"/>
                </a:solidFill>
                <a:latin typeface="微软雅黑" pitchFamily="34" charset="-122"/>
                <a:ea typeface="微软雅黑" pitchFamily="34" charset="-122"/>
              </a:endParaRPr>
            </a:p>
          </p:txBody>
        </p:sp>
        <p:sp>
          <p:nvSpPr>
            <p:cNvPr id="181" name="Rectangle 34"/>
            <p:cNvSpPr>
              <a:spLocks noChangeArrowheads="1"/>
            </p:cNvSpPr>
            <p:nvPr/>
          </p:nvSpPr>
          <p:spPr bwMode="auto">
            <a:xfrm>
              <a:off x="900282" y="19582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182" name="组合 57"/>
            <p:cNvGrpSpPr>
              <a:grpSpLocks/>
            </p:cNvGrpSpPr>
            <p:nvPr/>
          </p:nvGrpSpPr>
          <p:grpSpPr bwMode="auto">
            <a:xfrm>
              <a:off x="1812824" y="2022721"/>
              <a:ext cx="277321" cy="274434"/>
              <a:chOff x="2255844" y="1268760"/>
              <a:chExt cx="360915" cy="356296"/>
            </a:xfrm>
          </p:grpSpPr>
          <p:sp>
            <p:nvSpPr>
              <p:cNvPr id="215" name="矩形 214"/>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216"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183" name="组合 58"/>
            <p:cNvGrpSpPr>
              <a:grpSpLocks/>
            </p:cNvGrpSpPr>
            <p:nvPr/>
          </p:nvGrpSpPr>
          <p:grpSpPr bwMode="auto">
            <a:xfrm>
              <a:off x="1821967" y="2586633"/>
              <a:ext cx="277321" cy="274434"/>
              <a:chOff x="2267744" y="1280668"/>
              <a:chExt cx="360915" cy="357388"/>
            </a:xfrm>
          </p:grpSpPr>
          <p:sp>
            <p:nvSpPr>
              <p:cNvPr id="213" name="矩形 21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214"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184" name="组合 61"/>
            <p:cNvGrpSpPr>
              <a:grpSpLocks/>
            </p:cNvGrpSpPr>
            <p:nvPr/>
          </p:nvGrpSpPr>
          <p:grpSpPr bwMode="auto">
            <a:xfrm>
              <a:off x="1792847" y="3664535"/>
              <a:ext cx="277321" cy="274434"/>
              <a:chOff x="2244074" y="1280668"/>
              <a:chExt cx="358931" cy="357388"/>
            </a:xfrm>
          </p:grpSpPr>
          <p:sp>
            <p:nvSpPr>
              <p:cNvPr id="211" name="矩形 21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212"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185" name="组合 64"/>
            <p:cNvGrpSpPr>
              <a:grpSpLocks/>
            </p:cNvGrpSpPr>
            <p:nvPr/>
          </p:nvGrpSpPr>
          <p:grpSpPr bwMode="auto">
            <a:xfrm>
              <a:off x="1801991" y="3100624"/>
              <a:ext cx="277321" cy="274434"/>
              <a:chOff x="2255909" y="1268760"/>
              <a:chExt cx="358931" cy="355702"/>
            </a:xfrm>
          </p:grpSpPr>
          <p:sp>
            <p:nvSpPr>
              <p:cNvPr id="209" name="矩形 208"/>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210"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186" name="Rectangle 34"/>
            <p:cNvSpPr>
              <a:spLocks noChangeArrowheads="1"/>
            </p:cNvSpPr>
            <p:nvPr/>
          </p:nvSpPr>
          <p:spPr bwMode="auto">
            <a:xfrm>
              <a:off x="911800" y="36175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187" name="Rectangle 34"/>
            <p:cNvSpPr>
              <a:spLocks noChangeArrowheads="1"/>
            </p:cNvSpPr>
            <p:nvPr/>
          </p:nvSpPr>
          <p:spPr bwMode="auto">
            <a:xfrm>
              <a:off x="909900" y="30517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188" name="组合 187"/>
            <p:cNvGrpSpPr/>
            <p:nvPr/>
          </p:nvGrpSpPr>
          <p:grpSpPr>
            <a:xfrm>
              <a:off x="2140853" y="2255290"/>
              <a:ext cx="1945905" cy="1377898"/>
              <a:chOff x="2208968" y="2283000"/>
              <a:chExt cx="1945905" cy="1377898"/>
            </a:xfrm>
          </p:grpSpPr>
          <p:sp>
            <p:nvSpPr>
              <p:cNvPr id="200"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201" name="Rectangle 49"/>
              <p:cNvSpPr>
                <a:spLocks noChangeArrowheads="1"/>
              </p:cNvSpPr>
              <p:nvPr/>
            </p:nvSpPr>
            <p:spPr bwMode="auto">
              <a:xfrm>
                <a:off x="2208968" y="2521979"/>
                <a:ext cx="1945905" cy="46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050" b="1" dirty="0">
                    <a:solidFill>
                      <a:srgbClr val="0000FF"/>
                    </a:solidFill>
                    <a:latin typeface="微软雅黑" pitchFamily="34" charset="-122"/>
                    <a:ea typeface="微软雅黑" pitchFamily="34" charset="-122"/>
                  </a:rPr>
                  <a:t>MAC</a:t>
                </a:r>
                <a:r>
                  <a:rPr kumimoji="1" lang="zh-CN" altLang="en-US" sz="1050" b="1" dirty="0">
                    <a:solidFill>
                      <a:srgbClr val="0000FF"/>
                    </a:solidFill>
                    <a:latin typeface="微软雅黑" pitchFamily="34" charset="-122"/>
                    <a:ea typeface="微软雅黑" pitchFamily="34" charset="-122"/>
                  </a:rPr>
                  <a:t>地址  </a:t>
                </a:r>
                <a:r>
                  <a:rPr kumimoji="1" lang="zh-CN" altLang="en-US" sz="1050" b="1" dirty="0" smtClean="0">
                    <a:solidFill>
                      <a:srgbClr val="0000FF"/>
                    </a:solidFill>
                    <a:latin typeface="微软雅黑" pitchFamily="34" charset="-122"/>
                    <a:ea typeface="微软雅黑" pitchFamily="34" charset="-122"/>
                  </a:rPr>
                  <a:t> 接口    有效时间</a:t>
                </a:r>
                <a:endParaRPr kumimoji="1" lang="zh-CN" altLang="en-US" sz="1050" b="1" dirty="0">
                  <a:solidFill>
                    <a:srgbClr val="0000FF"/>
                  </a:solidFill>
                  <a:latin typeface="微软雅黑" pitchFamily="34" charset="-122"/>
                  <a:ea typeface="微软雅黑" pitchFamily="34" charset="-122"/>
                </a:endParaRPr>
              </a:p>
              <a:p>
                <a:pPr defTabSz="762000" eaLnBrk="0" hangingPunct="0">
                  <a:lnSpc>
                    <a:spcPct val="115000"/>
                  </a:lnSpc>
                </a:pPr>
                <a:r>
                  <a:rPr kumimoji="1" lang="zh-CN" altLang="en-US" sz="1050" b="1" dirty="0">
                    <a:solidFill>
                      <a:srgbClr val="0000FF"/>
                    </a:solidFill>
                    <a:latin typeface="微软雅黑" pitchFamily="34" charset="-122"/>
                    <a:ea typeface="微软雅黑" pitchFamily="34" charset="-122"/>
                  </a:rPr>
                  <a:t>   </a:t>
                </a:r>
                <a:endParaRPr kumimoji="1" lang="en-US" altLang="zh-CN" sz="1050" b="1" baseline="-25000" dirty="0">
                  <a:solidFill>
                    <a:srgbClr val="0000FF"/>
                  </a:solidFill>
                  <a:latin typeface="微软雅黑" pitchFamily="34" charset="-122"/>
                  <a:ea typeface="微软雅黑" pitchFamily="34" charset="-122"/>
                </a:endParaRPr>
              </a:p>
            </p:txBody>
          </p:sp>
          <p:sp>
            <p:nvSpPr>
              <p:cNvPr id="202"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03"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04"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05"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06"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07"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208"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189" name="Rectangle 34"/>
            <p:cNvSpPr>
              <a:spLocks noChangeArrowheads="1"/>
            </p:cNvSpPr>
            <p:nvPr/>
          </p:nvSpPr>
          <p:spPr bwMode="auto">
            <a:xfrm>
              <a:off x="893574" y="25112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19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9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9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9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94" name="组合 61"/>
            <p:cNvGrpSpPr>
              <a:grpSpLocks/>
            </p:cNvGrpSpPr>
            <p:nvPr/>
          </p:nvGrpSpPr>
          <p:grpSpPr bwMode="auto">
            <a:xfrm>
              <a:off x="3785096" y="2034606"/>
              <a:ext cx="277321" cy="274434"/>
              <a:chOff x="2244074" y="1280668"/>
              <a:chExt cx="358931" cy="357388"/>
            </a:xfrm>
          </p:grpSpPr>
          <p:sp>
            <p:nvSpPr>
              <p:cNvPr id="198" name="矩形 19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99"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195" name="组合 61"/>
            <p:cNvGrpSpPr>
              <a:grpSpLocks/>
            </p:cNvGrpSpPr>
            <p:nvPr/>
          </p:nvGrpSpPr>
          <p:grpSpPr bwMode="auto">
            <a:xfrm>
              <a:off x="3785094" y="3696386"/>
              <a:ext cx="277321" cy="274434"/>
              <a:chOff x="2244078" y="1280673"/>
              <a:chExt cx="358932" cy="357390"/>
            </a:xfrm>
          </p:grpSpPr>
          <p:sp>
            <p:nvSpPr>
              <p:cNvPr id="196" name="矩形 19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97"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6</a:t>
                </a:r>
                <a:endParaRPr kumimoji="1" lang="en-US" altLang="zh-CN" sz="1200" b="1" dirty="0">
                  <a:latin typeface="微软雅黑" pitchFamily="34" charset="-122"/>
                  <a:ea typeface="微软雅黑" pitchFamily="34" charset="-122"/>
                </a:endParaRPr>
              </a:p>
            </p:txBody>
          </p:sp>
        </p:grpSp>
      </p:grpSp>
      <p:sp>
        <p:nvSpPr>
          <p:cNvPr id="217" name="矩形 216"/>
          <p:cNvSpPr/>
          <p:nvPr/>
        </p:nvSpPr>
        <p:spPr>
          <a:xfrm>
            <a:off x="1582778" y="3631958"/>
            <a:ext cx="6463942" cy="707886"/>
          </a:xfrm>
          <a:prstGeom prst="rect">
            <a:avLst/>
          </a:prstGeom>
        </p:spPr>
        <p:txBody>
          <a:bodyPr wrap="square">
            <a:spAutoFit/>
          </a:bodyPr>
          <a:lstStyle/>
          <a:p>
            <a:pPr>
              <a:lnSpc>
                <a:spcPts val="2400"/>
              </a:lnSpc>
            </a:pPr>
            <a:r>
              <a:rPr lang="zh-CN" altLang="en-US" sz="1600" b="1" dirty="0" smtClean="0">
                <a:latin typeface="微软雅黑" pitchFamily="34" charset="-122"/>
                <a:ea typeface="微软雅黑" pitchFamily="34" charset="-122"/>
              </a:rPr>
              <a:t>假设</a:t>
            </a:r>
            <a:r>
              <a:rPr lang="zh-CN" altLang="en-US" sz="1600" b="1" dirty="0">
                <a:latin typeface="微软雅黑" pitchFamily="34" charset="-122"/>
                <a:ea typeface="微软雅黑" pitchFamily="34" charset="-122"/>
              </a:rPr>
              <a:t>：</a:t>
            </a:r>
            <a:r>
              <a:rPr lang="en-US" altLang="zh-CN" sz="1600" b="1" dirty="0" smtClean="0">
                <a:latin typeface="微软雅黑" pitchFamily="34" charset="-122"/>
                <a:ea typeface="微软雅黑" pitchFamily="34" charset="-122"/>
              </a:rPr>
              <a:t>A </a:t>
            </a:r>
            <a:r>
              <a:rPr lang="zh-CN" altLang="en-US" sz="1600" b="1" dirty="0" smtClean="0">
                <a:latin typeface="微软雅黑" pitchFamily="34" charset="-122"/>
                <a:ea typeface="微软雅黑" pitchFamily="34" charset="-122"/>
              </a:rPr>
              <a:t>向 </a:t>
            </a:r>
            <a:r>
              <a:rPr lang="en-US" altLang="zh-CN" sz="1600" b="1" dirty="0" smtClean="0">
                <a:latin typeface="微软雅黑" pitchFamily="34" charset="-122"/>
                <a:ea typeface="微软雅黑" pitchFamily="34" charset="-122"/>
              </a:rPr>
              <a:t>B </a:t>
            </a:r>
            <a:r>
              <a:rPr lang="zh-CN" altLang="en-US" sz="1600" b="1" dirty="0" smtClean="0">
                <a:latin typeface="微软雅黑" pitchFamily="34" charset="-122"/>
                <a:ea typeface="微软雅黑" pitchFamily="34" charset="-122"/>
              </a:rPr>
              <a:t>发送</a:t>
            </a:r>
            <a:r>
              <a:rPr lang="zh-CN" altLang="en-US" sz="1600" b="1" dirty="0">
                <a:latin typeface="微软雅黑" pitchFamily="34" charset="-122"/>
                <a:ea typeface="微软雅黑" pitchFamily="34" charset="-122"/>
              </a:rPr>
              <a:t>了一帧，</a:t>
            </a:r>
            <a:r>
              <a:rPr lang="en-US" altLang="zh-CN" sz="1600" b="1" dirty="0" smtClean="0">
                <a:latin typeface="微软雅黑" pitchFamily="34" charset="-122"/>
                <a:ea typeface="微软雅黑" pitchFamily="34" charset="-122"/>
              </a:rPr>
              <a:t>C </a:t>
            </a:r>
            <a:r>
              <a:rPr lang="zh-CN" altLang="en-US" sz="1600" b="1" dirty="0" smtClean="0">
                <a:latin typeface="微软雅黑" pitchFamily="34" charset="-122"/>
                <a:ea typeface="微软雅黑" pitchFamily="34" charset="-122"/>
              </a:rPr>
              <a:t>向 </a:t>
            </a:r>
            <a:r>
              <a:rPr lang="en-US" altLang="zh-CN" sz="1600" b="1" dirty="0" smtClean="0">
                <a:latin typeface="微软雅黑" pitchFamily="34" charset="-122"/>
                <a:ea typeface="微软雅黑" pitchFamily="34" charset="-122"/>
              </a:rPr>
              <a:t>E </a:t>
            </a:r>
            <a:r>
              <a:rPr lang="zh-CN" altLang="en-US" sz="1600" b="1" dirty="0" smtClean="0">
                <a:latin typeface="微软雅黑" pitchFamily="34" charset="-122"/>
                <a:ea typeface="微软雅黑" pitchFamily="34" charset="-122"/>
              </a:rPr>
              <a:t>发送</a:t>
            </a:r>
            <a:r>
              <a:rPr lang="zh-CN" altLang="en-US" sz="1600" b="1" dirty="0">
                <a:latin typeface="微软雅黑" pitchFamily="34" charset="-122"/>
                <a:ea typeface="微软雅黑" pitchFamily="34" charset="-122"/>
              </a:rPr>
              <a:t>了一帧，</a:t>
            </a:r>
            <a:r>
              <a:rPr lang="en-US" altLang="zh-CN" sz="1600" b="1" dirty="0" smtClean="0">
                <a:latin typeface="微软雅黑" pitchFamily="34" charset="-122"/>
                <a:ea typeface="微软雅黑" pitchFamily="34" charset="-122"/>
              </a:rPr>
              <a:t>E </a:t>
            </a:r>
            <a:r>
              <a:rPr lang="zh-CN" altLang="en-US" sz="1600" b="1" dirty="0" smtClean="0">
                <a:latin typeface="微软雅黑" pitchFamily="34" charset="-122"/>
                <a:ea typeface="微软雅黑" pitchFamily="34" charset="-122"/>
              </a:rPr>
              <a:t>向 </a:t>
            </a:r>
            <a:r>
              <a:rPr lang="en-US" altLang="zh-CN" sz="1600" b="1" dirty="0" smtClean="0">
                <a:latin typeface="微软雅黑" pitchFamily="34" charset="-122"/>
                <a:ea typeface="微软雅黑" pitchFamily="34" charset="-122"/>
              </a:rPr>
              <a:t>A </a:t>
            </a:r>
            <a:r>
              <a:rPr lang="zh-CN" altLang="en-US" sz="1600" b="1" dirty="0" smtClean="0">
                <a:latin typeface="微软雅黑" pitchFamily="34" charset="-122"/>
                <a:ea typeface="微软雅黑" pitchFamily="34" charset="-122"/>
              </a:rPr>
              <a:t>发送</a:t>
            </a:r>
            <a:r>
              <a:rPr lang="zh-CN" altLang="en-US" sz="1600" b="1" dirty="0">
                <a:latin typeface="微软雅黑" pitchFamily="34" charset="-122"/>
                <a:ea typeface="微软雅黑" pitchFamily="34" charset="-122"/>
              </a:rPr>
              <a:t>了一帧</a:t>
            </a:r>
            <a:r>
              <a:rPr lang="zh-CN" altLang="en-US" sz="1600" b="1" dirty="0" smtClean="0">
                <a:latin typeface="微软雅黑" pitchFamily="34" charset="-122"/>
                <a:ea typeface="微软雅黑" pitchFamily="34" charset="-122"/>
              </a:rPr>
              <a:t>。</a:t>
            </a:r>
            <a:endParaRPr lang="en-US" altLang="zh-CN" sz="1600" b="1" dirty="0" smtClean="0">
              <a:latin typeface="微软雅黑" pitchFamily="34" charset="-122"/>
              <a:ea typeface="微软雅黑" pitchFamily="34" charset="-122"/>
            </a:endParaRPr>
          </a:p>
          <a:p>
            <a:pPr>
              <a:lnSpc>
                <a:spcPts val="2400"/>
              </a:lnSpc>
            </a:pPr>
            <a:r>
              <a:rPr lang="zh-CN" altLang="en-US" sz="1600" b="1" dirty="0" smtClean="0">
                <a:solidFill>
                  <a:srgbClr val="0000FF"/>
                </a:solidFill>
                <a:latin typeface="微软雅黑" pitchFamily="34" charset="-122"/>
                <a:ea typeface="微软雅黑" pitchFamily="34" charset="-122"/>
              </a:rPr>
              <a:t>请分析：</a:t>
            </a:r>
            <a:r>
              <a:rPr lang="zh-CN" altLang="en-US" sz="1600" b="1" dirty="0" smtClean="0">
                <a:latin typeface="微软雅黑" pitchFamily="34" charset="-122"/>
                <a:ea typeface="微软雅黑" pitchFamily="34" charset="-122"/>
              </a:rPr>
              <a:t>此时</a:t>
            </a:r>
            <a:r>
              <a:rPr lang="zh-CN" altLang="en-US" sz="1600" b="1" dirty="0">
                <a:latin typeface="微软雅黑" pitchFamily="34" charset="-122"/>
                <a:ea typeface="微软雅黑" pitchFamily="34" charset="-122"/>
              </a:rPr>
              <a:t>，</a:t>
            </a:r>
            <a:r>
              <a:rPr lang="en-US" altLang="zh-CN" sz="1600" b="1" dirty="0" smtClean="0">
                <a:latin typeface="微软雅黑" pitchFamily="34" charset="-122"/>
                <a:ea typeface="微软雅黑" pitchFamily="34" charset="-122"/>
              </a:rPr>
              <a:t>S1 </a:t>
            </a:r>
            <a:r>
              <a:rPr lang="zh-CN" altLang="en-US" sz="1600" b="1" dirty="0" smtClean="0">
                <a:latin typeface="微软雅黑" pitchFamily="34" charset="-122"/>
                <a:ea typeface="微软雅黑" pitchFamily="34" charset="-122"/>
              </a:rPr>
              <a:t>和 </a:t>
            </a:r>
            <a:r>
              <a:rPr lang="en-US" altLang="zh-CN" sz="1600" b="1" dirty="0" smtClean="0">
                <a:latin typeface="微软雅黑" pitchFamily="34" charset="-122"/>
                <a:ea typeface="微软雅黑" pitchFamily="34" charset="-122"/>
              </a:rPr>
              <a:t>S2 </a:t>
            </a:r>
            <a:r>
              <a:rPr lang="zh-CN" altLang="en-US" sz="1600" b="1" dirty="0" smtClean="0">
                <a:latin typeface="微软雅黑" pitchFamily="34" charset="-122"/>
                <a:ea typeface="微软雅黑" pitchFamily="34" charset="-122"/>
              </a:rPr>
              <a:t>的</a:t>
            </a:r>
            <a:r>
              <a:rPr lang="zh-CN" altLang="en-US" sz="1600" b="1" dirty="0">
                <a:latin typeface="微软雅黑" pitchFamily="34" charset="-122"/>
                <a:ea typeface="微软雅黑" pitchFamily="34" charset="-122"/>
              </a:rPr>
              <a:t>交换表内容分别是什么？</a:t>
            </a:r>
          </a:p>
        </p:txBody>
      </p:sp>
      <p:sp>
        <p:nvSpPr>
          <p:cNvPr id="218" name="矩形 217"/>
          <p:cNvSpPr/>
          <p:nvPr/>
        </p:nvSpPr>
        <p:spPr>
          <a:xfrm>
            <a:off x="2140325" y="2212569"/>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A</a:t>
            </a:r>
            <a:r>
              <a:rPr lang="en-US" altLang="zh-CN" sz="1100" b="1" dirty="0" smtClean="0">
                <a:latin typeface="微软雅黑" pitchFamily="34" charset="-122"/>
                <a:ea typeface="微软雅黑" pitchFamily="34" charset="-122"/>
              </a:rPr>
              <a:t>             1</a:t>
            </a:r>
            <a:endParaRPr lang="zh-CN" altLang="en-US" sz="1100" b="1" dirty="0">
              <a:latin typeface="微软雅黑" pitchFamily="34" charset="-122"/>
              <a:ea typeface="微软雅黑" pitchFamily="34" charset="-122"/>
            </a:endParaRPr>
          </a:p>
        </p:txBody>
      </p:sp>
      <p:sp>
        <p:nvSpPr>
          <p:cNvPr id="219" name="矩形 218"/>
          <p:cNvSpPr/>
          <p:nvPr/>
        </p:nvSpPr>
        <p:spPr>
          <a:xfrm>
            <a:off x="5595258" y="2212569"/>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A</a:t>
            </a:r>
            <a:r>
              <a:rPr lang="en-US" altLang="zh-CN" sz="1100" b="1" dirty="0" smtClean="0">
                <a:latin typeface="微软雅黑" pitchFamily="34" charset="-122"/>
                <a:ea typeface="微软雅黑" pitchFamily="34" charset="-122"/>
              </a:rPr>
              <a:t>             5</a:t>
            </a:r>
            <a:endParaRPr lang="zh-CN" altLang="en-US" sz="1100" b="1" dirty="0">
              <a:latin typeface="微软雅黑" pitchFamily="34" charset="-122"/>
              <a:ea typeface="微软雅黑" pitchFamily="34" charset="-122"/>
            </a:endParaRPr>
          </a:p>
        </p:txBody>
      </p:sp>
      <p:sp>
        <p:nvSpPr>
          <p:cNvPr id="220" name="矩形 219"/>
          <p:cNvSpPr/>
          <p:nvPr/>
        </p:nvSpPr>
        <p:spPr>
          <a:xfrm>
            <a:off x="2140325" y="2424201"/>
            <a:ext cx="1588970" cy="261610"/>
          </a:xfrm>
          <a:prstGeom prst="rect">
            <a:avLst/>
          </a:prstGeom>
        </p:spPr>
        <p:txBody>
          <a:bodyPr wrap="square">
            <a:spAutoFit/>
          </a:bodyPr>
          <a:lstStyle/>
          <a:p>
            <a:r>
              <a:rPr lang="en-US" altLang="zh-CN" sz="1100" b="1" dirty="0" smtClean="0">
                <a:latin typeface="微软雅黑" pitchFamily="34" charset="-122"/>
                <a:ea typeface="微软雅黑" pitchFamily="34" charset="-122"/>
              </a:rPr>
              <a:t>C             2</a:t>
            </a:r>
            <a:endParaRPr lang="zh-CN" altLang="en-US" sz="1100" b="1" dirty="0">
              <a:latin typeface="微软雅黑" pitchFamily="34" charset="-122"/>
              <a:ea typeface="微软雅黑" pitchFamily="34" charset="-122"/>
            </a:endParaRPr>
          </a:p>
        </p:txBody>
      </p:sp>
      <p:sp>
        <p:nvSpPr>
          <p:cNvPr id="221" name="矩形 220"/>
          <p:cNvSpPr/>
          <p:nvPr/>
        </p:nvSpPr>
        <p:spPr>
          <a:xfrm>
            <a:off x="5595258" y="2436558"/>
            <a:ext cx="1588970" cy="261610"/>
          </a:xfrm>
          <a:prstGeom prst="rect">
            <a:avLst/>
          </a:prstGeom>
        </p:spPr>
        <p:txBody>
          <a:bodyPr wrap="square">
            <a:spAutoFit/>
          </a:bodyPr>
          <a:lstStyle/>
          <a:p>
            <a:r>
              <a:rPr lang="en-US" altLang="zh-CN" sz="1100" b="1" dirty="0" smtClean="0">
                <a:latin typeface="微软雅黑" pitchFamily="34" charset="-122"/>
                <a:ea typeface="微软雅黑" pitchFamily="34" charset="-122"/>
              </a:rPr>
              <a:t>C             5</a:t>
            </a:r>
            <a:endParaRPr lang="zh-CN" altLang="en-US" sz="1100" b="1" dirty="0">
              <a:latin typeface="微软雅黑" pitchFamily="34" charset="-122"/>
              <a:ea typeface="微软雅黑" pitchFamily="34" charset="-122"/>
            </a:endParaRPr>
          </a:p>
        </p:txBody>
      </p:sp>
      <p:sp>
        <p:nvSpPr>
          <p:cNvPr id="222" name="矩形 221"/>
          <p:cNvSpPr/>
          <p:nvPr/>
        </p:nvSpPr>
        <p:spPr>
          <a:xfrm>
            <a:off x="5595258" y="2668377"/>
            <a:ext cx="1588970" cy="261610"/>
          </a:xfrm>
          <a:prstGeom prst="rect">
            <a:avLst/>
          </a:prstGeom>
        </p:spPr>
        <p:txBody>
          <a:bodyPr wrap="square">
            <a:spAutoFit/>
          </a:bodyPr>
          <a:lstStyle/>
          <a:p>
            <a:r>
              <a:rPr lang="en-US" altLang="zh-CN" sz="1100" b="1" dirty="0" smtClean="0">
                <a:latin typeface="微软雅黑" pitchFamily="34" charset="-122"/>
                <a:ea typeface="微软雅黑" pitchFamily="34" charset="-122"/>
              </a:rPr>
              <a:t>E             1</a:t>
            </a:r>
            <a:endParaRPr lang="zh-CN" altLang="en-US" sz="1100" b="1" dirty="0">
              <a:latin typeface="微软雅黑" pitchFamily="34" charset="-122"/>
              <a:ea typeface="微软雅黑" pitchFamily="34" charset="-122"/>
            </a:endParaRPr>
          </a:p>
        </p:txBody>
      </p:sp>
      <p:sp>
        <p:nvSpPr>
          <p:cNvPr id="223" name="矩形 222"/>
          <p:cNvSpPr/>
          <p:nvPr/>
        </p:nvSpPr>
        <p:spPr>
          <a:xfrm>
            <a:off x="2140325" y="2647801"/>
            <a:ext cx="1588970" cy="261610"/>
          </a:xfrm>
          <a:prstGeom prst="rect">
            <a:avLst/>
          </a:prstGeom>
        </p:spPr>
        <p:txBody>
          <a:bodyPr wrap="square">
            <a:spAutoFit/>
          </a:bodyPr>
          <a:lstStyle/>
          <a:p>
            <a:r>
              <a:rPr lang="en-US" altLang="zh-CN" sz="1100" b="1" dirty="0" smtClean="0">
                <a:latin typeface="微软雅黑" pitchFamily="34" charset="-122"/>
                <a:ea typeface="微软雅黑" pitchFamily="34" charset="-122"/>
              </a:rPr>
              <a:t>E             5</a:t>
            </a:r>
            <a:endParaRPr lang="zh-CN" altLang="en-US" sz="1100" b="1" dirty="0">
              <a:latin typeface="微软雅黑" pitchFamily="34" charset="-122"/>
              <a:ea typeface="微软雅黑" pitchFamily="34" charset="-122"/>
            </a:endParaRPr>
          </a:p>
        </p:txBody>
      </p:sp>
    </p:spTree>
    <p:extLst>
      <p:ext uri="{BB962C8B-B14F-4D97-AF65-F5344CB8AC3E}">
        <p14:creationId xmlns:p14="http://schemas.microsoft.com/office/powerpoint/2010/main" val="414926220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076329"/>
            <a:ext cx="8129015" cy="33176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5199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448820" y="628904"/>
            <a:ext cx="2236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存在的问题：</a:t>
            </a:r>
            <a:r>
              <a:rPr lang="zh-CN" altLang="en-US" sz="2000" b="1" dirty="0" smtClean="0">
                <a:solidFill>
                  <a:srgbClr val="FFFF00"/>
                </a:solidFill>
                <a:latin typeface="微软雅黑" pitchFamily="34" charset="-122"/>
                <a:ea typeface="微软雅黑" pitchFamily="34" charset="-122"/>
              </a:rPr>
              <a:t>回路</a:t>
            </a:r>
            <a:endParaRPr lang="fr-FR" altLang="zh-CN" sz="2000" b="1" dirty="0">
              <a:solidFill>
                <a:srgbClr val="FFFF00"/>
              </a:solidFill>
              <a:latin typeface="微软雅黑" pitchFamily="34" charset="-122"/>
              <a:ea typeface="微软雅黑" pitchFamily="34" charset="-122"/>
            </a:endParaRPr>
          </a:p>
        </p:txBody>
      </p:sp>
      <p:cxnSp>
        <p:nvCxnSpPr>
          <p:cNvPr id="9" name="直接连接符 8"/>
          <p:cNvCxnSpPr/>
          <p:nvPr/>
        </p:nvCxnSpPr>
        <p:spPr>
          <a:xfrm>
            <a:off x="3704586" y="1643658"/>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582778" y="3643867"/>
            <a:ext cx="6003334" cy="679801"/>
          </a:xfrm>
          <a:prstGeom prst="rect">
            <a:avLst/>
          </a:prstGeom>
        </p:spPr>
        <p:txBody>
          <a:bodyPr wrap="square">
            <a:spAutoFit/>
          </a:bodyPr>
          <a:lstStyle/>
          <a:p>
            <a:pPr>
              <a:lnSpc>
                <a:spcPts val="2400"/>
              </a:lnSpc>
            </a:pPr>
            <a:r>
              <a:rPr lang="zh-CN" altLang="en-US" sz="1600" b="1" dirty="0" smtClean="0">
                <a:latin typeface="微软雅黑" pitchFamily="34" charset="-122"/>
                <a:ea typeface="微软雅黑" pitchFamily="34" charset="-122"/>
              </a:rPr>
              <a:t>假定</a:t>
            </a:r>
            <a:r>
              <a:rPr lang="zh-CN" altLang="en-US" sz="1600" b="1" dirty="0">
                <a:latin typeface="微软雅黑" pitchFamily="34" charset="-122"/>
                <a:ea typeface="微软雅黑" pitchFamily="34" charset="-122"/>
              </a:rPr>
              <a:t>开始时，交换机 </a:t>
            </a:r>
            <a:r>
              <a:rPr lang="en-US" altLang="zh-CN" sz="1600" b="1" dirty="0">
                <a:latin typeface="微软雅黑" pitchFamily="34" charset="-122"/>
                <a:ea typeface="微软雅黑" pitchFamily="34" charset="-122"/>
              </a:rPr>
              <a:t>S1 </a:t>
            </a:r>
            <a:r>
              <a:rPr lang="zh-CN" altLang="en-US" sz="1600" b="1" dirty="0">
                <a:latin typeface="微软雅黑" pitchFamily="34" charset="-122"/>
                <a:ea typeface="微软雅黑" pitchFamily="34" charset="-122"/>
              </a:rPr>
              <a:t>和 </a:t>
            </a:r>
            <a:r>
              <a:rPr lang="en-US" altLang="zh-CN" sz="1600" b="1" dirty="0">
                <a:latin typeface="微软雅黑" pitchFamily="34" charset="-122"/>
                <a:ea typeface="微软雅黑" pitchFamily="34" charset="-122"/>
              </a:rPr>
              <a:t>S2 </a:t>
            </a:r>
            <a:r>
              <a:rPr lang="zh-CN" altLang="en-US" sz="1600" b="1" dirty="0">
                <a:latin typeface="微软雅黑" pitchFamily="34" charset="-122"/>
                <a:ea typeface="微软雅黑" pitchFamily="34" charset="-122"/>
              </a:rPr>
              <a:t>的交换表都是空</a:t>
            </a:r>
            <a:r>
              <a:rPr lang="zh-CN" altLang="en-US" sz="1600" b="1" dirty="0" smtClean="0">
                <a:latin typeface="微软雅黑" pitchFamily="34" charset="-122"/>
                <a:ea typeface="微软雅黑" pitchFamily="34" charset="-122"/>
              </a:rPr>
              <a:t>的。</a:t>
            </a:r>
            <a:endParaRPr lang="en-US" altLang="zh-CN" sz="1600" b="1" dirty="0" smtClean="0">
              <a:latin typeface="微软雅黑" pitchFamily="34" charset="-122"/>
              <a:ea typeface="微软雅黑" pitchFamily="34" charset="-122"/>
            </a:endParaRPr>
          </a:p>
          <a:p>
            <a:pPr>
              <a:lnSpc>
                <a:spcPts val="2400"/>
              </a:lnSpc>
            </a:pPr>
            <a:r>
              <a:rPr lang="zh-CN" altLang="en-US" sz="1600" b="1" dirty="0" smtClean="0">
                <a:latin typeface="微软雅黑" pitchFamily="34" charset="-122"/>
                <a:ea typeface="微软雅黑" pitchFamily="34" charset="-122"/>
              </a:rPr>
              <a:t>假定：主机 </a:t>
            </a: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向主机 </a:t>
            </a:r>
            <a:r>
              <a:rPr lang="en-US" altLang="zh-CN" sz="1600" b="1" dirty="0" smtClean="0">
                <a:latin typeface="微软雅黑" pitchFamily="34" charset="-122"/>
                <a:ea typeface="微软雅黑" pitchFamily="34" charset="-122"/>
              </a:rPr>
              <a:t>E </a:t>
            </a:r>
            <a:r>
              <a:rPr lang="zh-CN" altLang="en-US" sz="1600" b="1" dirty="0">
                <a:latin typeface="微软雅黑" pitchFamily="34" charset="-122"/>
                <a:ea typeface="微软雅黑" pitchFamily="34" charset="-122"/>
              </a:rPr>
              <a:t>发送一帧</a:t>
            </a:r>
            <a:r>
              <a:rPr lang="zh-CN" altLang="en-US" sz="1600" b="1" dirty="0" smtClean="0">
                <a:latin typeface="微软雅黑" pitchFamily="34" charset="-122"/>
                <a:ea typeface="微软雅黑" pitchFamily="34" charset="-122"/>
              </a:rPr>
              <a:t>。</a:t>
            </a:r>
            <a:endParaRPr lang="zh-CN" altLang="en-US" sz="1600" b="1" dirty="0">
              <a:latin typeface="微软雅黑" pitchFamily="34" charset="-122"/>
              <a:ea typeface="微软雅黑" pitchFamily="34" charset="-122"/>
            </a:endParaRPr>
          </a:p>
        </p:txBody>
      </p:sp>
      <p:cxnSp>
        <p:nvCxnSpPr>
          <p:cNvPr id="129" name="直接连接符 128"/>
          <p:cNvCxnSpPr/>
          <p:nvPr/>
        </p:nvCxnSpPr>
        <p:spPr>
          <a:xfrm>
            <a:off x="3704586" y="3326185"/>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306576" y="1162102"/>
            <a:ext cx="3159985" cy="2366653"/>
            <a:chOff x="5467217" y="1680542"/>
            <a:chExt cx="3159985" cy="2366653"/>
          </a:xfrm>
        </p:grpSpPr>
        <p:sp>
          <p:nvSpPr>
            <p:cNvPr id="51" name="矩形 50"/>
            <p:cNvSpPr/>
            <p:nvPr/>
          </p:nvSpPr>
          <p:spPr>
            <a:xfrm>
              <a:off x="5481206"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2" name="直接连接符 51"/>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Rectangle 24"/>
            <p:cNvSpPr>
              <a:spLocks noChangeArrowheads="1"/>
            </p:cNvSpPr>
            <p:nvPr/>
          </p:nvSpPr>
          <p:spPr bwMode="auto">
            <a:xfrm>
              <a:off x="5801643"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a:t>
              </a:r>
              <a:r>
                <a:rPr kumimoji="1" lang="zh-CN" altLang="en-US" sz="1400" b="1" dirty="0" smtClean="0">
                  <a:solidFill>
                    <a:srgbClr val="0000FF"/>
                  </a:solidFill>
                  <a:latin typeface="微软雅黑" pitchFamily="34" charset="-122"/>
                  <a:ea typeface="微软雅黑" pitchFamily="34" charset="-122"/>
                </a:rPr>
                <a:t>交换机 </a:t>
              </a:r>
              <a:r>
                <a:rPr kumimoji="1" lang="en-US" altLang="zh-CN" sz="1400" b="1" dirty="0" smtClean="0">
                  <a:solidFill>
                    <a:srgbClr val="0000FF"/>
                  </a:solidFill>
                  <a:latin typeface="微软雅黑" pitchFamily="34" charset="-122"/>
                  <a:ea typeface="微软雅黑" pitchFamily="34" charset="-122"/>
                </a:rPr>
                <a:t>S2</a:t>
              </a:r>
              <a:endParaRPr kumimoji="1" lang="en-US" altLang="zh-CN" sz="1400" b="1" dirty="0">
                <a:solidFill>
                  <a:srgbClr val="0000FF"/>
                </a:solidFill>
                <a:latin typeface="微软雅黑" pitchFamily="34" charset="-122"/>
                <a:ea typeface="微软雅黑" pitchFamily="34" charset="-122"/>
              </a:endParaRPr>
            </a:p>
          </p:txBody>
        </p:sp>
        <p:sp>
          <p:nvSpPr>
            <p:cNvPr id="93" name="Rectangle 34"/>
            <p:cNvSpPr>
              <a:spLocks noChangeArrowheads="1"/>
            </p:cNvSpPr>
            <p:nvPr/>
          </p:nvSpPr>
          <p:spPr bwMode="auto">
            <a:xfrm>
              <a:off x="8349882" y="1958293"/>
              <a:ext cx="27090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E</a:t>
              </a:r>
              <a:endParaRPr kumimoji="1" lang="en-US" altLang="zh-CN" sz="1200" b="1" dirty="0">
                <a:latin typeface="微软雅黑" pitchFamily="34" charset="-122"/>
                <a:ea typeface="微软雅黑" pitchFamily="34" charset="-122"/>
              </a:endParaRPr>
            </a:p>
          </p:txBody>
        </p:sp>
        <p:grpSp>
          <p:nvGrpSpPr>
            <p:cNvPr id="94" name="组合 57"/>
            <p:cNvGrpSpPr>
              <a:grpSpLocks/>
            </p:cNvGrpSpPr>
            <p:nvPr/>
          </p:nvGrpSpPr>
          <p:grpSpPr bwMode="auto">
            <a:xfrm>
              <a:off x="7460289" y="2022721"/>
              <a:ext cx="277321" cy="274434"/>
              <a:chOff x="2255844" y="1268760"/>
              <a:chExt cx="360915" cy="356296"/>
            </a:xfrm>
          </p:grpSpPr>
          <p:sp>
            <p:nvSpPr>
              <p:cNvPr id="127" name="矩形 126"/>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8"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95" name="组合 58"/>
            <p:cNvGrpSpPr>
              <a:grpSpLocks/>
            </p:cNvGrpSpPr>
            <p:nvPr/>
          </p:nvGrpSpPr>
          <p:grpSpPr bwMode="auto">
            <a:xfrm>
              <a:off x="7469432" y="2586633"/>
              <a:ext cx="277321" cy="274434"/>
              <a:chOff x="2267744" y="1280668"/>
              <a:chExt cx="360915" cy="357388"/>
            </a:xfrm>
          </p:grpSpPr>
          <p:sp>
            <p:nvSpPr>
              <p:cNvPr id="125" name="矩形 12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6"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96" name="组合 61"/>
            <p:cNvGrpSpPr>
              <a:grpSpLocks/>
            </p:cNvGrpSpPr>
            <p:nvPr/>
          </p:nvGrpSpPr>
          <p:grpSpPr bwMode="auto">
            <a:xfrm>
              <a:off x="7440312" y="3664535"/>
              <a:ext cx="277321" cy="274434"/>
              <a:chOff x="2244074" y="1280668"/>
              <a:chExt cx="358931" cy="357388"/>
            </a:xfrm>
          </p:grpSpPr>
          <p:sp>
            <p:nvSpPr>
              <p:cNvPr id="123" name="矩形 1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97" name="组合 64"/>
            <p:cNvGrpSpPr>
              <a:grpSpLocks/>
            </p:cNvGrpSpPr>
            <p:nvPr/>
          </p:nvGrpSpPr>
          <p:grpSpPr bwMode="auto">
            <a:xfrm>
              <a:off x="7449456" y="3100624"/>
              <a:ext cx="277321" cy="274434"/>
              <a:chOff x="2255909" y="1268760"/>
              <a:chExt cx="358931" cy="355702"/>
            </a:xfrm>
          </p:grpSpPr>
          <p:sp>
            <p:nvSpPr>
              <p:cNvPr id="121" name="矩形 120"/>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2"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98" name="Rectangle 34"/>
            <p:cNvSpPr>
              <a:spLocks noChangeArrowheads="1"/>
            </p:cNvSpPr>
            <p:nvPr/>
          </p:nvSpPr>
          <p:spPr bwMode="auto">
            <a:xfrm>
              <a:off x="8317821" y="3617530"/>
              <a:ext cx="30938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H</a:t>
              </a:r>
              <a:endParaRPr kumimoji="1" lang="en-US" altLang="zh-CN" sz="1200" b="1" baseline="-25000" dirty="0">
                <a:latin typeface="微软雅黑" pitchFamily="34" charset="-122"/>
                <a:ea typeface="微软雅黑" pitchFamily="34" charset="-122"/>
              </a:endParaRPr>
            </a:p>
          </p:txBody>
        </p:sp>
        <p:sp>
          <p:nvSpPr>
            <p:cNvPr id="99" name="Rectangle 34"/>
            <p:cNvSpPr>
              <a:spLocks noChangeArrowheads="1"/>
            </p:cNvSpPr>
            <p:nvPr/>
          </p:nvSpPr>
          <p:spPr bwMode="auto">
            <a:xfrm>
              <a:off x="8311410" y="3051755"/>
              <a:ext cx="299763"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G</a:t>
              </a:r>
              <a:endParaRPr kumimoji="1" lang="en-US" altLang="zh-CN" sz="1200" b="1" baseline="-25000" dirty="0">
                <a:latin typeface="微软雅黑" pitchFamily="34" charset="-122"/>
                <a:ea typeface="微软雅黑" pitchFamily="34" charset="-122"/>
              </a:endParaRPr>
            </a:p>
          </p:txBody>
        </p:sp>
        <p:sp>
          <p:nvSpPr>
            <p:cNvPr id="101" name="Rectangle 34"/>
            <p:cNvSpPr>
              <a:spLocks noChangeArrowheads="1"/>
            </p:cNvSpPr>
            <p:nvPr/>
          </p:nvSpPr>
          <p:spPr bwMode="auto">
            <a:xfrm>
              <a:off x="8340264" y="2511295"/>
              <a:ext cx="26930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F</a:t>
              </a:r>
              <a:endParaRPr kumimoji="1" lang="en-US" altLang="zh-CN" sz="1200" b="1" baseline="-25000" dirty="0">
                <a:latin typeface="微软雅黑" pitchFamily="34" charset="-122"/>
                <a:ea typeface="微软雅黑" pitchFamily="34" charset="-122"/>
              </a:endParaRPr>
            </a:p>
          </p:txBody>
        </p:sp>
        <p:pic>
          <p:nvPicPr>
            <p:cNvPr id="10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06" name="组合 61"/>
            <p:cNvGrpSpPr>
              <a:grpSpLocks/>
            </p:cNvGrpSpPr>
            <p:nvPr/>
          </p:nvGrpSpPr>
          <p:grpSpPr bwMode="auto">
            <a:xfrm>
              <a:off x="5467219" y="2034606"/>
              <a:ext cx="277321" cy="274434"/>
              <a:chOff x="2244074" y="1280668"/>
              <a:chExt cx="358931" cy="357388"/>
            </a:xfrm>
          </p:grpSpPr>
          <p:sp>
            <p:nvSpPr>
              <p:cNvPr id="110" name="矩形 10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11"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107" name="组合 61"/>
            <p:cNvGrpSpPr>
              <a:grpSpLocks/>
            </p:cNvGrpSpPr>
            <p:nvPr/>
          </p:nvGrpSpPr>
          <p:grpSpPr bwMode="auto">
            <a:xfrm>
              <a:off x="5467217" y="3696386"/>
              <a:ext cx="277321" cy="274434"/>
              <a:chOff x="2244078" y="1280673"/>
              <a:chExt cx="358932" cy="357390"/>
            </a:xfrm>
          </p:grpSpPr>
          <p:sp>
            <p:nvSpPr>
              <p:cNvPr id="108" name="矩形 10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09"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6</a:t>
                </a:r>
                <a:endParaRPr kumimoji="1" lang="en-US" altLang="zh-CN" sz="1200" b="1" dirty="0">
                  <a:latin typeface="微软雅黑" pitchFamily="34" charset="-122"/>
                  <a:ea typeface="微软雅黑" pitchFamily="34" charset="-122"/>
                </a:endParaRPr>
              </a:p>
            </p:txBody>
          </p:sp>
        </p:grpSp>
      </p:grpSp>
      <p:grpSp>
        <p:nvGrpSpPr>
          <p:cNvPr id="3" name="组合 2"/>
          <p:cNvGrpSpPr/>
          <p:nvPr/>
        </p:nvGrpSpPr>
        <p:grpSpPr>
          <a:xfrm>
            <a:off x="683505" y="1162102"/>
            <a:ext cx="3168843" cy="2366653"/>
            <a:chOff x="893574" y="1680542"/>
            <a:chExt cx="3168843" cy="2366653"/>
          </a:xfrm>
        </p:grpSpPr>
        <p:sp>
          <p:nvSpPr>
            <p:cNvPr id="55" name="矩形 54"/>
            <p:cNvSpPr/>
            <p:nvPr/>
          </p:nvSpPr>
          <p:spPr>
            <a:xfrm>
              <a:off x="1821963"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6" name="直接连接符 55"/>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2142400"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a:t>
              </a:r>
              <a:r>
                <a:rPr kumimoji="1" lang="zh-CN" altLang="en-US" sz="1400" b="1" dirty="0" smtClean="0">
                  <a:solidFill>
                    <a:srgbClr val="0000FF"/>
                  </a:solidFill>
                  <a:latin typeface="微软雅黑" pitchFamily="34" charset="-122"/>
                  <a:ea typeface="微软雅黑" pitchFamily="34" charset="-122"/>
                </a:rPr>
                <a:t>交换机 </a:t>
              </a:r>
              <a:r>
                <a:rPr kumimoji="1" lang="en-US" altLang="zh-CN" sz="1400" b="1" dirty="0" smtClean="0">
                  <a:solidFill>
                    <a:srgbClr val="0000FF"/>
                  </a:solidFill>
                  <a:latin typeface="微软雅黑" pitchFamily="34" charset="-122"/>
                  <a:ea typeface="微软雅黑" pitchFamily="34" charset="-122"/>
                </a:rPr>
                <a:t>S1</a:t>
              </a:r>
              <a:endParaRPr kumimoji="1" lang="en-US" altLang="zh-CN" sz="1400" b="1" dirty="0">
                <a:solidFill>
                  <a:srgbClr val="0000FF"/>
                </a:solidFill>
                <a:latin typeface="微软雅黑" pitchFamily="34" charset="-122"/>
                <a:ea typeface="微软雅黑" pitchFamily="34" charset="-122"/>
              </a:endParaRPr>
            </a:p>
          </p:txBody>
        </p:sp>
        <p:sp>
          <p:nvSpPr>
            <p:cNvPr id="61" name="Rectangle 34"/>
            <p:cNvSpPr>
              <a:spLocks noChangeArrowheads="1"/>
            </p:cNvSpPr>
            <p:nvPr/>
          </p:nvSpPr>
          <p:spPr bwMode="auto">
            <a:xfrm>
              <a:off x="900282" y="19582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62" name="组合 57"/>
            <p:cNvGrpSpPr>
              <a:grpSpLocks/>
            </p:cNvGrpSpPr>
            <p:nvPr/>
          </p:nvGrpSpPr>
          <p:grpSpPr bwMode="auto">
            <a:xfrm>
              <a:off x="1812824" y="2022721"/>
              <a:ext cx="277321" cy="274434"/>
              <a:chOff x="2255844" y="1268760"/>
              <a:chExt cx="360915" cy="356296"/>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65" name="组合 58"/>
            <p:cNvGrpSpPr>
              <a:grpSpLocks/>
            </p:cNvGrpSpPr>
            <p:nvPr/>
          </p:nvGrpSpPr>
          <p:grpSpPr bwMode="auto">
            <a:xfrm>
              <a:off x="1821967" y="2586633"/>
              <a:ext cx="277321" cy="274434"/>
              <a:chOff x="2267744" y="1280668"/>
              <a:chExt cx="360915" cy="357388"/>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7"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68" name="组合 61"/>
            <p:cNvGrpSpPr>
              <a:grpSpLocks/>
            </p:cNvGrpSpPr>
            <p:nvPr/>
          </p:nvGrpSpPr>
          <p:grpSpPr bwMode="auto">
            <a:xfrm>
              <a:off x="1792847" y="3664535"/>
              <a:ext cx="277321" cy="274434"/>
              <a:chOff x="2244074" y="1280668"/>
              <a:chExt cx="358931" cy="357388"/>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71" name="组合 64"/>
            <p:cNvGrpSpPr>
              <a:grpSpLocks/>
            </p:cNvGrpSpPr>
            <p:nvPr/>
          </p:nvGrpSpPr>
          <p:grpSpPr bwMode="auto">
            <a:xfrm>
              <a:off x="1801991" y="3100624"/>
              <a:ext cx="277321" cy="274434"/>
              <a:chOff x="2255909" y="1268760"/>
              <a:chExt cx="358931" cy="355702"/>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3"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74" name="Rectangle 34"/>
            <p:cNvSpPr>
              <a:spLocks noChangeArrowheads="1"/>
            </p:cNvSpPr>
            <p:nvPr/>
          </p:nvSpPr>
          <p:spPr bwMode="auto">
            <a:xfrm>
              <a:off x="911800" y="36175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75" name="Rectangle 34"/>
            <p:cNvSpPr>
              <a:spLocks noChangeArrowheads="1"/>
            </p:cNvSpPr>
            <p:nvPr/>
          </p:nvSpPr>
          <p:spPr bwMode="auto">
            <a:xfrm>
              <a:off x="909900" y="30517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sp>
          <p:nvSpPr>
            <p:cNvPr id="86" name="Rectangle 34"/>
            <p:cNvSpPr>
              <a:spLocks noChangeArrowheads="1"/>
            </p:cNvSpPr>
            <p:nvPr/>
          </p:nvSpPr>
          <p:spPr bwMode="auto">
            <a:xfrm>
              <a:off x="893574" y="25112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8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组合 61"/>
            <p:cNvGrpSpPr>
              <a:grpSpLocks/>
            </p:cNvGrpSpPr>
            <p:nvPr/>
          </p:nvGrpSpPr>
          <p:grpSpPr bwMode="auto">
            <a:xfrm>
              <a:off x="3785096" y="2034606"/>
              <a:ext cx="277321" cy="274434"/>
              <a:chOff x="2244074" y="1280668"/>
              <a:chExt cx="358931" cy="357388"/>
            </a:xfrm>
          </p:grpSpPr>
          <p:sp>
            <p:nvSpPr>
              <p:cNvPr id="43" name="矩形 4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46" name="组合 61"/>
            <p:cNvGrpSpPr>
              <a:grpSpLocks/>
            </p:cNvGrpSpPr>
            <p:nvPr/>
          </p:nvGrpSpPr>
          <p:grpSpPr bwMode="auto">
            <a:xfrm>
              <a:off x="3785094" y="3696386"/>
              <a:ext cx="277321" cy="274434"/>
              <a:chOff x="2244078" y="1280673"/>
              <a:chExt cx="358932" cy="357390"/>
            </a:xfrm>
          </p:grpSpPr>
          <p:sp>
            <p:nvSpPr>
              <p:cNvPr id="47" name="矩形 4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8"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6</a:t>
                </a:r>
                <a:endParaRPr kumimoji="1" lang="en-US" altLang="zh-CN" sz="1200" b="1" dirty="0">
                  <a:latin typeface="微软雅黑" pitchFamily="34" charset="-122"/>
                  <a:ea typeface="微软雅黑" pitchFamily="34" charset="-122"/>
                </a:endParaRPr>
              </a:p>
            </p:txBody>
          </p:sp>
        </p:grpSp>
      </p:grpSp>
      <p:grpSp>
        <p:nvGrpSpPr>
          <p:cNvPr id="8" name="组合 7"/>
          <p:cNvGrpSpPr/>
          <p:nvPr/>
        </p:nvGrpSpPr>
        <p:grpSpPr>
          <a:xfrm>
            <a:off x="2500053" y="1522322"/>
            <a:ext cx="934439" cy="269169"/>
            <a:chOff x="3983552" y="1463022"/>
            <a:chExt cx="934439" cy="269169"/>
          </a:xfrm>
        </p:grpSpPr>
        <p:sp>
          <p:nvSpPr>
            <p:cNvPr id="5" name="矩形 4"/>
            <p:cNvSpPr/>
            <p:nvPr/>
          </p:nvSpPr>
          <p:spPr>
            <a:xfrm>
              <a:off x="3983552" y="1463023"/>
              <a:ext cx="885010" cy="26916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4662487" y="1463022"/>
              <a:ext cx="255504" cy="269169"/>
            </a:xfrm>
            <a:prstGeom prst="rect">
              <a:avLst/>
            </a:prstGeom>
            <a:solidFill>
              <a:srgbClr val="FF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40802027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8.33333E-7 -3.58025E-6 L 0.35 -3.58025E-6 " pathEditMode="relative" rAng="0" ptsTypes="AA">
                                      <p:cBhvr>
                                        <p:cTn id="6" dur="2000" fill="hold"/>
                                        <p:tgtEl>
                                          <p:spTgt spid="8"/>
                                        </p:tgtEl>
                                        <p:attrNameLst>
                                          <p:attrName>ppt_x</p:attrName>
                                          <p:attrName>ppt_y</p:attrName>
                                        </p:attrNameLst>
                                      </p:cBhvr>
                                      <p:rCtr x="17500" y="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0.35 -3.58025E-6 L 0.35 0.32253 " pathEditMode="relative" rAng="0" ptsTypes="AA">
                                      <p:cBhvr>
                                        <p:cTn id="10" dur="2000" fill="hold"/>
                                        <p:tgtEl>
                                          <p:spTgt spid="8"/>
                                        </p:tgtEl>
                                        <p:attrNameLst>
                                          <p:attrName>ppt_x</p:attrName>
                                          <p:attrName>ppt_y</p:attrName>
                                        </p:attrNameLst>
                                      </p:cBhvr>
                                      <p:rCtr x="0" y="16111"/>
                                    </p:animMotion>
                                  </p:childTnLst>
                                </p:cTn>
                              </p:par>
                            </p:childTnLst>
                          </p:cTn>
                        </p:par>
                      </p:childTnLst>
                    </p:cTn>
                  </p:par>
                  <p:par>
                    <p:cTn id="11" fill="hold">
                      <p:stCondLst>
                        <p:cond delay="indefinite"/>
                      </p:stCondLst>
                      <p:childTnLst>
                        <p:par>
                          <p:cTn id="12" fill="hold">
                            <p:stCondLst>
                              <p:cond delay="0"/>
                            </p:stCondLst>
                            <p:childTnLst>
                              <p:par>
                                <p:cTn id="13" presetID="35" presetClass="path" presetSubtype="0" accel="50000" decel="50000" fill="hold" nodeType="clickEffect">
                                  <p:stCondLst>
                                    <p:cond delay="0"/>
                                  </p:stCondLst>
                                  <p:childTnLst>
                                    <p:animMotion origin="layout" path="M 0.35 0.32253 L -0.00139 0.325 " pathEditMode="relative" rAng="0" ptsTypes="AA">
                                      <p:cBhvr>
                                        <p:cTn id="14" dur="2000" fill="hold"/>
                                        <p:tgtEl>
                                          <p:spTgt spid="8"/>
                                        </p:tgtEl>
                                        <p:attrNameLst>
                                          <p:attrName>ppt_x</p:attrName>
                                          <p:attrName>ppt_y</p:attrName>
                                        </p:attrNameLst>
                                      </p:cBhvr>
                                      <p:rCtr x="-17569" y="123"/>
                                    </p:animMotion>
                                  </p:childTnLst>
                                </p:cTn>
                              </p:par>
                            </p:childTnLst>
                          </p:cTn>
                        </p:par>
                      </p:childTnLst>
                    </p:cTn>
                  </p:par>
                  <p:par>
                    <p:cTn id="15" fill="hold">
                      <p:stCondLst>
                        <p:cond delay="indefinite"/>
                      </p:stCondLst>
                      <p:childTnLst>
                        <p:par>
                          <p:cTn id="16" fill="hold">
                            <p:stCondLst>
                              <p:cond delay="0"/>
                            </p:stCondLst>
                            <p:childTnLst>
                              <p:par>
                                <p:cTn id="17" presetID="64" presetClass="path" presetSubtype="0" accel="50000" decel="50000" fill="hold" nodeType="clickEffect">
                                  <p:stCondLst>
                                    <p:cond delay="0"/>
                                  </p:stCondLst>
                                  <p:childTnLst>
                                    <p:animMotion origin="layout" path="M -0.00139 0.325 L 8.33333E-7 -3.58025E-6 " pathEditMode="relative" rAng="0" ptsTypes="AA">
                                      <p:cBhvr>
                                        <p:cTn id="18" dur="2000" fill="hold"/>
                                        <p:tgtEl>
                                          <p:spTgt spid="8"/>
                                        </p:tgtEl>
                                        <p:attrNameLst>
                                          <p:attrName>ppt_x</p:attrName>
                                          <p:attrName>ppt_y</p:attrName>
                                        </p:attrNameLst>
                                      </p:cBhvr>
                                      <p:rCtr x="69" y="-16265"/>
                                    </p:animMotion>
                                  </p:childTnLst>
                                </p:cTn>
                              </p:par>
                            </p:childTnLst>
                          </p:cTn>
                        </p:par>
                        <p:par>
                          <p:cTn id="19" fill="hold">
                            <p:stCondLst>
                              <p:cond delay="2000"/>
                            </p:stCondLst>
                            <p:childTnLst>
                              <p:par>
                                <p:cTn id="20" presetID="63" presetClass="path" presetSubtype="0" accel="50000" decel="50000" fill="hold" nodeType="afterEffect">
                                  <p:stCondLst>
                                    <p:cond delay="0"/>
                                  </p:stCondLst>
                                  <p:childTnLst>
                                    <p:animMotion origin="layout" path="M 8.33333E-7 -3.58025E-6 L 0.35 -3.58025E-6 " pathEditMode="relative" rAng="0" ptsTypes="AA">
                                      <p:cBhvr>
                                        <p:cTn id="21" dur="2000" fill="hold"/>
                                        <p:tgtEl>
                                          <p:spTgt spid="8"/>
                                        </p:tgtEl>
                                        <p:attrNameLst>
                                          <p:attrName>ppt_x</p:attrName>
                                          <p:attrName>ppt_y</p:attrName>
                                        </p:attrNameLst>
                                      </p:cBhvr>
                                      <p:rCtr x="17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076328"/>
            <a:ext cx="8129015" cy="33176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9" name="直接连接符 8"/>
          <p:cNvCxnSpPr/>
          <p:nvPr/>
        </p:nvCxnSpPr>
        <p:spPr>
          <a:xfrm>
            <a:off x="3704586" y="1643657"/>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582778" y="3643866"/>
            <a:ext cx="6003334" cy="707886"/>
          </a:xfrm>
          <a:prstGeom prst="rect">
            <a:avLst/>
          </a:prstGeom>
        </p:spPr>
        <p:txBody>
          <a:bodyPr wrap="square">
            <a:spAutoFit/>
          </a:bodyPr>
          <a:lstStyle/>
          <a:p>
            <a:pPr>
              <a:lnSpc>
                <a:spcPts val="2400"/>
              </a:lnSpc>
            </a:pPr>
            <a:r>
              <a:rPr lang="zh-CN" altLang="en-US" sz="1600" b="1" dirty="0" smtClean="0">
                <a:latin typeface="微软雅黑" pitchFamily="34" charset="-122"/>
                <a:ea typeface="微软雅黑" pitchFamily="34" charset="-122"/>
              </a:rPr>
              <a:t>假定</a:t>
            </a:r>
            <a:r>
              <a:rPr lang="zh-CN" altLang="en-US" sz="1600" b="1" dirty="0">
                <a:latin typeface="微软雅黑" pitchFamily="34" charset="-122"/>
                <a:ea typeface="微软雅黑" pitchFamily="34" charset="-122"/>
              </a:rPr>
              <a:t>开始时，交换机 </a:t>
            </a:r>
            <a:r>
              <a:rPr lang="en-US" altLang="zh-CN" sz="1600" b="1" dirty="0">
                <a:latin typeface="微软雅黑" pitchFamily="34" charset="-122"/>
                <a:ea typeface="微软雅黑" pitchFamily="34" charset="-122"/>
              </a:rPr>
              <a:t>S1 </a:t>
            </a:r>
            <a:r>
              <a:rPr lang="zh-CN" altLang="en-US" sz="1600" b="1" dirty="0">
                <a:latin typeface="微软雅黑" pitchFamily="34" charset="-122"/>
                <a:ea typeface="微软雅黑" pitchFamily="34" charset="-122"/>
              </a:rPr>
              <a:t>和 </a:t>
            </a:r>
            <a:r>
              <a:rPr lang="en-US" altLang="zh-CN" sz="1600" b="1" dirty="0">
                <a:latin typeface="微软雅黑" pitchFamily="34" charset="-122"/>
                <a:ea typeface="微软雅黑" pitchFamily="34" charset="-122"/>
              </a:rPr>
              <a:t>S2 </a:t>
            </a:r>
            <a:r>
              <a:rPr lang="zh-CN" altLang="en-US" sz="1600" b="1" dirty="0">
                <a:latin typeface="微软雅黑" pitchFamily="34" charset="-122"/>
                <a:ea typeface="微软雅黑" pitchFamily="34" charset="-122"/>
              </a:rPr>
              <a:t>的交换表都是空</a:t>
            </a:r>
            <a:r>
              <a:rPr lang="zh-CN" altLang="en-US" sz="1600" b="1" dirty="0" smtClean="0">
                <a:latin typeface="微软雅黑" pitchFamily="34" charset="-122"/>
                <a:ea typeface="微软雅黑" pitchFamily="34" charset="-122"/>
              </a:rPr>
              <a:t>的。</a:t>
            </a:r>
            <a:endParaRPr lang="en-US" altLang="zh-CN" sz="1600" b="1" dirty="0" smtClean="0">
              <a:latin typeface="微软雅黑" pitchFamily="34" charset="-122"/>
              <a:ea typeface="微软雅黑" pitchFamily="34" charset="-122"/>
            </a:endParaRPr>
          </a:p>
          <a:p>
            <a:pPr>
              <a:lnSpc>
                <a:spcPts val="2400"/>
              </a:lnSpc>
            </a:pPr>
            <a:r>
              <a:rPr lang="zh-CN" altLang="en-US" sz="1600" b="1" dirty="0" smtClean="0">
                <a:latin typeface="微软雅黑" pitchFamily="34" charset="-122"/>
                <a:ea typeface="微软雅黑" pitchFamily="34" charset="-122"/>
              </a:rPr>
              <a:t>假定：主机 </a:t>
            </a: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向主机 </a:t>
            </a:r>
            <a:r>
              <a:rPr lang="en-US" altLang="zh-CN" sz="1600" b="1" dirty="0" smtClean="0">
                <a:latin typeface="微软雅黑" pitchFamily="34" charset="-122"/>
                <a:ea typeface="微软雅黑" pitchFamily="34" charset="-122"/>
              </a:rPr>
              <a:t>E </a:t>
            </a:r>
            <a:r>
              <a:rPr lang="zh-CN" altLang="en-US" sz="1600" b="1" dirty="0">
                <a:latin typeface="微软雅黑" pitchFamily="34" charset="-122"/>
                <a:ea typeface="微软雅黑" pitchFamily="34" charset="-122"/>
              </a:rPr>
              <a:t>发送一帧</a:t>
            </a:r>
            <a:r>
              <a:rPr lang="zh-CN" altLang="en-US" sz="1600" b="1" dirty="0" smtClean="0">
                <a:latin typeface="微软雅黑" pitchFamily="34" charset="-122"/>
                <a:ea typeface="微软雅黑" pitchFamily="34" charset="-122"/>
              </a:rPr>
              <a:t>。</a:t>
            </a:r>
            <a:endParaRPr lang="zh-CN" altLang="en-US" sz="1600" b="1" dirty="0">
              <a:latin typeface="微软雅黑" pitchFamily="34" charset="-122"/>
              <a:ea typeface="微软雅黑" pitchFamily="34" charset="-122"/>
            </a:endParaRPr>
          </a:p>
        </p:txBody>
      </p:sp>
      <p:cxnSp>
        <p:nvCxnSpPr>
          <p:cNvPr id="129" name="直接连接符 128"/>
          <p:cNvCxnSpPr/>
          <p:nvPr/>
        </p:nvCxnSpPr>
        <p:spPr>
          <a:xfrm>
            <a:off x="3704586" y="3326184"/>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306576" y="1162101"/>
            <a:ext cx="3159985" cy="2366653"/>
            <a:chOff x="5467217" y="1680542"/>
            <a:chExt cx="3159985" cy="2366653"/>
          </a:xfrm>
        </p:grpSpPr>
        <p:sp>
          <p:nvSpPr>
            <p:cNvPr id="51" name="矩形 50"/>
            <p:cNvSpPr/>
            <p:nvPr/>
          </p:nvSpPr>
          <p:spPr>
            <a:xfrm>
              <a:off x="5481206"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2" name="直接连接符 51"/>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Rectangle 24"/>
            <p:cNvSpPr>
              <a:spLocks noChangeArrowheads="1"/>
            </p:cNvSpPr>
            <p:nvPr/>
          </p:nvSpPr>
          <p:spPr bwMode="auto">
            <a:xfrm>
              <a:off x="5801643"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a:t>
              </a:r>
              <a:r>
                <a:rPr kumimoji="1" lang="zh-CN" altLang="en-US" sz="1400" b="1" dirty="0" smtClean="0">
                  <a:solidFill>
                    <a:srgbClr val="0000FF"/>
                  </a:solidFill>
                  <a:latin typeface="微软雅黑" pitchFamily="34" charset="-122"/>
                  <a:ea typeface="微软雅黑" pitchFamily="34" charset="-122"/>
                </a:rPr>
                <a:t>交换机 </a:t>
              </a:r>
              <a:r>
                <a:rPr kumimoji="1" lang="en-US" altLang="zh-CN" sz="1400" b="1" dirty="0" smtClean="0">
                  <a:solidFill>
                    <a:srgbClr val="0000FF"/>
                  </a:solidFill>
                  <a:latin typeface="微软雅黑" pitchFamily="34" charset="-122"/>
                  <a:ea typeface="微软雅黑" pitchFamily="34" charset="-122"/>
                </a:rPr>
                <a:t>S2</a:t>
              </a:r>
              <a:endParaRPr kumimoji="1" lang="en-US" altLang="zh-CN" sz="1400" b="1" dirty="0">
                <a:solidFill>
                  <a:srgbClr val="0000FF"/>
                </a:solidFill>
                <a:latin typeface="微软雅黑" pitchFamily="34" charset="-122"/>
                <a:ea typeface="微软雅黑" pitchFamily="34" charset="-122"/>
              </a:endParaRPr>
            </a:p>
          </p:txBody>
        </p:sp>
        <p:sp>
          <p:nvSpPr>
            <p:cNvPr id="93" name="Rectangle 34"/>
            <p:cNvSpPr>
              <a:spLocks noChangeArrowheads="1"/>
            </p:cNvSpPr>
            <p:nvPr/>
          </p:nvSpPr>
          <p:spPr bwMode="auto">
            <a:xfrm>
              <a:off x="8349882" y="1958293"/>
              <a:ext cx="27090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E</a:t>
              </a:r>
              <a:endParaRPr kumimoji="1" lang="en-US" altLang="zh-CN" sz="1200" b="1" dirty="0">
                <a:latin typeface="微软雅黑" pitchFamily="34" charset="-122"/>
                <a:ea typeface="微软雅黑" pitchFamily="34" charset="-122"/>
              </a:endParaRPr>
            </a:p>
          </p:txBody>
        </p:sp>
        <p:grpSp>
          <p:nvGrpSpPr>
            <p:cNvPr id="94" name="组合 57"/>
            <p:cNvGrpSpPr>
              <a:grpSpLocks/>
            </p:cNvGrpSpPr>
            <p:nvPr/>
          </p:nvGrpSpPr>
          <p:grpSpPr bwMode="auto">
            <a:xfrm>
              <a:off x="7460289" y="2022721"/>
              <a:ext cx="277321" cy="274434"/>
              <a:chOff x="2255844" y="1268760"/>
              <a:chExt cx="360915" cy="356296"/>
            </a:xfrm>
          </p:grpSpPr>
          <p:sp>
            <p:nvSpPr>
              <p:cNvPr id="127" name="矩形 126"/>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8"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95" name="组合 58"/>
            <p:cNvGrpSpPr>
              <a:grpSpLocks/>
            </p:cNvGrpSpPr>
            <p:nvPr/>
          </p:nvGrpSpPr>
          <p:grpSpPr bwMode="auto">
            <a:xfrm>
              <a:off x="7469432" y="2586633"/>
              <a:ext cx="277321" cy="274434"/>
              <a:chOff x="2267744" y="1280668"/>
              <a:chExt cx="360915" cy="357388"/>
            </a:xfrm>
          </p:grpSpPr>
          <p:sp>
            <p:nvSpPr>
              <p:cNvPr id="125" name="矩形 12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6"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96" name="组合 61"/>
            <p:cNvGrpSpPr>
              <a:grpSpLocks/>
            </p:cNvGrpSpPr>
            <p:nvPr/>
          </p:nvGrpSpPr>
          <p:grpSpPr bwMode="auto">
            <a:xfrm>
              <a:off x="7440312" y="3664535"/>
              <a:ext cx="277321" cy="274434"/>
              <a:chOff x="2244074" y="1280668"/>
              <a:chExt cx="358931" cy="357388"/>
            </a:xfrm>
          </p:grpSpPr>
          <p:sp>
            <p:nvSpPr>
              <p:cNvPr id="123" name="矩形 1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97" name="组合 64"/>
            <p:cNvGrpSpPr>
              <a:grpSpLocks/>
            </p:cNvGrpSpPr>
            <p:nvPr/>
          </p:nvGrpSpPr>
          <p:grpSpPr bwMode="auto">
            <a:xfrm>
              <a:off x="7449456" y="3100624"/>
              <a:ext cx="277321" cy="274434"/>
              <a:chOff x="2255909" y="1268760"/>
              <a:chExt cx="358931" cy="355702"/>
            </a:xfrm>
          </p:grpSpPr>
          <p:sp>
            <p:nvSpPr>
              <p:cNvPr id="121" name="矩形 120"/>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2"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98" name="Rectangle 34"/>
            <p:cNvSpPr>
              <a:spLocks noChangeArrowheads="1"/>
            </p:cNvSpPr>
            <p:nvPr/>
          </p:nvSpPr>
          <p:spPr bwMode="auto">
            <a:xfrm>
              <a:off x="8317821" y="3617530"/>
              <a:ext cx="30938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H</a:t>
              </a:r>
              <a:endParaRPr kumimoji="1" lang="en-US" altLang="zh-CN" sz="1200" b="1" baseline="-25000" dirty="0">
                <a:latin typeface="微软雅黑" pitchFamily="34" charset="-122"/>
                <a:ea typeface="微软雅黑" pitchFamily="34" charset="-122"/>
              </a:endParaRPr>
            </a:p>
          </p:txBody>
        </p:sp>
        <p:sp>
          <p:nvSpPr>
            <p:cNvPr id="99" name="Rectangle 34"/>
            <p:cNvSpPr>
              <a:spLocks noChangeArrowheads="1"/>
            </p:cNvSpPr>
            <p:nvPr/>
          </p:nvSpPr>
          <p:spPr bwMode="auto">
            <a:xfrm>
              <a:off x="8311410" y="3051755"/>
              <a:ext cx="299763"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G</a:t>
              </a:r>
              <a:endParaRPr kumimoji="1" lang="en-US" altLang="zh-CN" sz="1200" b="1" baseline="-25000" dirty="0">
                <a:latin typeface="微软雅黑" pitchFamily="34" charset="-122"/>
                <a:ea typeface="微软雅黑" pitchFamily="34" charset="-122"/>
              </a:endParaRPr>
            </a:p>
          </p:txBody>
        </p:sp>
        <p:sp>
          <p:nvSpPr>
            <p:cNvPr id="101" name="Rectangle 34"/>
            <p:cNvSpPr>
              <a:spLocks noChangeArrowheads="1"/>
            </p:cNvSpPr>
            <p:nvPr/>
          </p:nvSpPr>
          <p:spPr bwMode="auto">
            <a:xfrm>
              <a:off x="8340264" y="2511295"/>
              <a:ext cx="26930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F</a:t>
              </a:r>
              <a:endParaRPr kumimoji="1" lang="en-US" altLang="zh-CN" sz="1200" b="1" baseline="-25000" dirty="0">
                <a:latin typeface="微软雅黑" pitchFamily="34" charset="-122"/>
                <a:ea typeface="微软雅黑" pitchFamily="34" charset="-122"/>
              </a:endParaRPr>
            </a:p>
          </p:txBody>
        </p:sp>
        <p:pic>
          <p:nvPicPr>
            <p:cNvPr id="10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06" name="组合 61"/>
            <p:cNvGrpSpPr>
              <a:grpSpLocks/>
            </p:cNvGrpSpPr>
            <p:nvPr/>
          </p:nvGrpSpPr>
          <p:grpSpPr bwMode="auto">
            <a:xfrm>
              <a:off x="5467219" y="2034606"/>
              <a:ext cx="277321" cy="274434"/>
              <a:chOff x="2244074" y="1280668"/>
              <a:chExt cx="358931" cy="357388"/>
            </a:xfrm>
          </p:grpSpPr>
          <p:sp>
            <p:nvSpPr>
              <p:cNvPr id="110" name="矩形 10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11"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107" name="组合 61"/>
            <p:cNvGrpSpPr>
              <a:grpSpLocks/>
            </p:cNvGrpSpPr>
            <p:nvPr/>
          </p:nvGrpSpPr>
          <p:grpSpPr bwMode="auto">
            <a:xfrm>
              <a:off x="5467217" y="3696386"/>
              <a:ext cx="277321" cy="274434"/>
              <a:chOff x="2244078" y="1280673"/>
              <a:chExt cx="358932" cy="357390"/>
            </a:xfrm>
          </p:grpSpPr>
          <p:sp>
            <p:nvSpPr>
              <p:cNvPr id="108" name="矩形 10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09"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6</a:t>
                </a:r>
                <a:endParaRPr kumimoji="1" lang="en-US" altLang="zh-CN" sz="1200" b="1" dirty="0">
                  <a:latin typeface="微软雅黑" pitchFamily="34" charset="-122"/>
                  <a:ea typeface="微软雅黑" pitchFamily="34" charset="-122"/>
                </a:endParaRPr>
              </a:p>
            </p:txBody>
          </p:sp>
        </p:grpSp>
      </p:grpSp>
      <p:grpSp>
        <p:nvGrpSpPr>
          <p:cNvPr id="3" name="组合 2"/>
          <p:cNvGrpSpPr/>
          <p:nvPr/>
        </p:nvGrpSpPr>
        <p:grpSpPr>
          <a:xfrm>
            <a:off x="683505" y="1162101"/>
            <a:ext cx="3168843" cy="2366653"/>
            <a:chOff x="893574" y="1680542"/>
            <a:chExt cx="3168843" cy="2366653"/>
          </a:xfrm>
        </p:grpSpPr>
        <p:sp>
          <p:nvSpPr>
            <p:cNvPr id="55" name="矩形 54"/>
            <p:cNvSpPr/>
            <p:nvPr/>
          </p:nvSpPr>
          <p:spPr>
            <a:xfrm>
              <a:off x="1821963"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6" name="直接连接符 55"/>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2142400"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a:t>
              </a:r>
              <a:r>
                <a:rPr kumimoji="1" lang="zh-CN" altLang="en-US" sz="1400" b="1" dirty="0" smtClean="0">
                  <a:solidFill>
                    <a:srgbClr val="0000FF"/>
                  </a:solidFill>
                  <a:latin typeface="微软雅黑" pitchFamily="34" charset="-122"/>
                  <a:ea typeface="微软雅黑" pitchFamily="34" charset="-122"/>
                </a:rPr>
                <a:t>交换机 </a:t>
              </a:r>
              <a:r>
                <a:rPr kumimoji="1" lang="en-US" altLang="zh-CN" sz="1400" b="1" dirty="0" smtClean="0">
                  <a:solidFill>
                    <a:srgbClr val="0000FF"/>
                  </a:solidFill>
                  <a:latin typeface="微软雅黑" pitchFamily="34" charset="-122"/>
                  <a:ea typeface="微软雅黑" pitchFamily="34" charset="-122"/>
                </a:rPr>
                <a:t>S1</a:t>
              </a:r>
              <a:endParaRPr kumimoji="1" lang="en-US" altLang="zh-CN" sz="1400" b="1" dirty="0">
                <a:solidFill>
                  <a:srgbClr val="0000FF"/>
                </a:solidFill>
                <a:latin typeface="微软雅黑" pitchFamily="34" charset="-122"/>
                <a:ea typeface="微软雅黑" pitchFamily="34" charset="-122"/>
              </a:endParaRPr>
            </a:p>
          </p:txBody>
        </p:sp>
        <p:sp>
          <p:nvSpPr>
            <p:cNvPr id="61" name="Rectangle 34"/>
            <p:cNvSpPr>
              <a:spLocks noChangeArrowheads="1"/>
            </p:cNvSpPr>
            <p:nvPr/>
          </p:nvSpPr>
          <p:spPr bwMode="auto">
            <a:xfrm>
              <a:off x="900282" y="19582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62" name="组合 57"/>
            <p:cNvGrpSpPr>
              <a:grpSpLocks/>
            </p:cNvGrpSpPr>
            <p:nvPr/>
          </p:nvGrpSpPr>
          <p:grpSpPr bwMode="auto">
            <a:xfrm>
              <a:off x="1812824" y="2022721"/>
              <a:ext cx="277321" cy="274434"/>
              <a:chOff x="2255844" y="1268760"/>
              <a:chExt cx="360915" cy="356296"/>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65" name="组合 58"/>
            <p:cNvGrpSpPr>
              <a:grpSpLocks/>
            </p:cNvGrpSpPr>
            <p:nvPr/>
          </p:nvGrpSpPr>
          <p:grpSpPr bwMode="auto">
            <a:xfrm>
              <a:off x="1821967" y="2586633"/>
              <a:ext cx="277321" cy="274434"/>
              <a:chOff x="2267744" y="1280668"/>
              <a:chExt cx="360915" cy="357388"/>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7"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68" name="组合 61"/>
            <p:cNvGrpSpPr>
              <a:grpSpLocks/>
            </p:cNvGrpSpPr>
            <p:nvPr/>
          </p:nvGrpSpPr>
          <p:grpSpPr bwMode="auto">
            <a:xfrm>
              <a:off x="1792847" y="3664535"/>
              <a:ext cx="277321" cy="274434"/>
              <a:chOff x="2244074" y="1280668"/>
              <a:chExt cx="358931" cy="357388"/>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71" name="组合 64"/>
            <p:cNvGrpSpPr>
              <a:grpSpLocks/>
            </p:cNvGrpSpPr>
            <p:nvPr/>
          </p:nvGrpSpPr>
          <p:grpSpPr bwMode="auto">
            <a:xfrm>
              <a:off x="1801991" y="3100624"/>
              <a:ext cx="277321" cy="274434"/>
              <a:chOff x="2255909" y="1268760"/>
              <a:chExt cx="358931" cy="355702"/>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3"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74" name="Rectangle 34"/>
            <p:cNvSpPr>
              <a:spLocks noChangeArrowheads="1"/>
            </p:cNvSpPr>
            <p:nvPr/>
          </p:nvSpPr>
          <p:spPr bwMode="auto">
            <a:xfrm>
              <a:off x="911800" y="36175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75" name="Rectangle 34"/>
            <p:cNvSpPr>
              <a:spLocks noChangeArrowheads="1"/>
            </p:cNvSpPr>
            <p:nvPr/>
          </p:nvSpPr>
          <p:spPr bwMode="auto">
            <a:xfrm>
              <a:off x="909900" y="30517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sp>
          <p:nvSpPr>
            <p:cNvPr id="86" name="Rectangle 34"/>
            <p:cNvSpPr>
              <a:spLocks noChangeArrowheads="1"/>
            </p:cNvSpPr>
            <p:nvPr/>
          </p:nvSpPr>
          <p:spPr bwMode="auto">
            <a:xfrm>
              <a:off x="893574" y="25112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8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组合 61"/>
            <p:cNvGrpSpPr>
              <a:grpSpLocks/>
            </p:cNvGrpSpPr>
            <p:nvPr/>
          </p:nvGrpSpPr>
          <p:grpSpPr bwMode="auto">
            <a:xfrm>
              <a:off x="3785096" y="2034606"/>
              <a:ext cx="277321" cy="274434"/>
              <a:chOff x="2244074" y="1280668"/>
              <a:chExt cx="358931" cy="357388"/>
            </a:xfrm>
          </p:grpSpPr>
          <p:sp>
            <p:nvSpPr>
              <p:cNvPr id="43" name="矩形 4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46" name="组合 61"/>
            <p:cNvGrpSpPr>
              <a:grpSpLocks/>
            </p:cNvGrpSpPr>
            <p:nvPr/>
          </p:nvGrpSpPr>
          <p:grpSpPr bwMode="auto">
            <a:xfrm>
              <a:off x="3785094" y="3696386"/>
              <a:ext cx="277321" cy="274434"/>
              <a:chOff x="2244078" y="1280673"/>
              <a:chExt cx="358932" cy="357390"/>
            </a:xfrm>
          </p:grpSpPr>
          <p:sp>
            <p:nvSpPr>
              <p:cNvPr id="47" name="矩形 4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8"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6</a:t>
                </a:r>
                <a:endParaRPr kumimoji="1" lang="en-US" altLang="zh-CN" sz="1200" b="1" dirty="0">
                  <a:latin typeface="微软雅黑" pitchFamily="34" charset="-122"/>
                  <a:ea typeface="微软雅黑" pitchFamily="34" charset="-122"/>
                </a:endParaRPr>
              </a:p>
            </p:txBody>
          </p:sp>
        </p:grpSp>
      </p:grpSp>
      <p:grpSp>
        <p:nvGrpSpPr>
          <p:cNvPr id="8" name="组合 7"/>
          <p:cNvGrpSpPr/>
          <p:nvPr/>
        </p:nvGrpSpPr>
        <p:grpSpPr>
          <a:xfrm>
            <a:off x="2500053" y="1522321"/>
            <a:ext cx="934439" cy="269169"/>
            <a:chOff x="3983552" y="1463022"/>
            <a:chExt cx="934439" cy="269169"/>
          </a:xfrm>
        </p:grpSpPr>
        <p:sp>
          <p:nvSpPr>
            <p:cNvPr id="5" name="矩形 4"/>
            <p:cNvSpPr/>
            <p:nvPr/>
          </p:nvSpPr>
          <p:spPr>
            <a:xfrm>
              <a:off x="3983552" y="1463023"/>
              <a:ext cx="885010" cy="26916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4662487" y="1463022"/>
              <a:ext cx="255504" cy="269169"/>
            </a:xfrm>
            <a:prstGeom prst="rect">
              <a:avLst/>
            </a:prstGeom>
            <a:solidFill>
              <a:srgbClr val="FF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8" name="AutoShape 5"/>
          <p:cNvSpPr>
            <a:spLocks noChangeArrowheads="1"/>
          </p:cNvSpPr>
          <p:nvPr/>
        </p:nvSpPr>
        <p:spPr bwMode="auto">
          <a:xfrm>
            <a:off x="502919" y="65199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 name="Rectangle 6"/>
          <p:cNvSpPr>
            <a:spLocks noChangeArrowheads="1"/>
          </p:cNvSpPr>
          <p:nvPr/>
        </p:nvSpPr>
        <p:spPr bwMode="auto">
          <a:xfrm>
            <a:off x="3448820" y="628904"/>
            <a:ext cx="2236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rgbClr val="FFFF00"/>
                </a:solidFill>
                <a:latin typeface="微软雅黑" pitchFamily="34" charset="-122"/>
                <a:ea typeface="微软雅黑" pitchFamily="34" charset="-122"/>
              </a:rPr>
              <a:t>存在的问题：回路</a:t>
            </a:r>
            <a:endParaRPr lang="fr-FR" altLang="zh-CN" sz="2000" b="1" dirty="0">
              <a:solidFill>
                <a:srgbClr val="FFFF00"/>
              </a:solidFill>
              <a:latin typeface="微软雅黑" pitchFamily="34" charset="-122"/>
              <a:ea typeface="微软雅黑" pitchFamily="34" charset="-122"/>
            </a:endParaRPr>
          </a:p>
        </p:txBody>
      </p:sp>
    </p:spTree>
    <p:extLst>
      <p:ext uri="{BB962C8B-B14F-4D97-AF65-F5344CB8AC3E}">
        <p14:creationId xmlns:p14="http://schemas.microsoft.com/office/powerpoint/2010/main" val="355278528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path" presetSubtype="0" repeatCount="indefinite" accel="50000" decel="50000" fill="hold" nodeType="afterEffect">
                                  <p:stCondLst>
                                    <p:cond delay="0"/>
                                  </p:stCondLst>
                                  <p:endCondLst>
                                    <p:cond evt="onNext" delay="0">
                                      <p:tgtEl>
                                        <p:sldTgt/>
                                      </p:tgtEl>
                                    </p:cond>
                                  </p:endCondLst>
                                  <p:childTnLst>
                                    <p:animMotion origin="layout" path="M 8.33333E-7 -3.58025E-6 L 0.34462 -3.58025E-6 L 0.34462 0.32223 L 8.33333E-7 0.32223 L 8.33333E-7 -3.58025E-6 Z " pathEditMode="relative" rAng="0" ptsTypes="AAAAA">
                                      <p:cBhvr>
                                        <p:cTn id="6" dur="5000" fill="hold"/>
                                        <p:tgtEl>
                                          <p:spTgt spid="8"/>
                                        </p:tgtEl>
                                        <p:attrNameLst>
                                          <p:attrName>ppt_x</p:attrName>
                                          <p:attrName>ppt_y</p:attrName>
                                        </p:attrNameLst>
                                      </p:cBhvr>
                                      <p:rCtr x="17222" y="1611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02920" y="1014399"/>
            <a:ext cx="8092440" cy="1246495"/>
          </a:xfrm>
          <a:prstGeom prst="rect">
            <a:avLst/>
          </a:prstGeom>
        </p:spPr>
        <p:txBody>
          <a:bodyPr wrap="square">
            <a:spAutoFit/>
          </a:bodyPr>
          <a:lstStyle/>
          <a:p>
            <a:pPr marL="285750" indent="-285750">
              <a:lnSpc>
                <a:spcPts val="30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生成</a:t>
            </a:r>
            <a:r>
              <a:rPr lang="zh-CN" altLang="en-US" sz="2000" b="1" dirty="0">
                <a:solidFill>
                  <a:srgbClr val="C00000"/>
                </a:solidFill>
                <a:latin typeface="微软雅黑" pitchFamily="34" charset="-122"/>
                <a:ea typeface="微软雅黑" pitchFamily="34" charset="-122"/>
              </a:rPr>
              <a:t>树协议 </a:t>
            </a:r>
            <a:r>
              <a:rPr lang="en-US" altLang="zh-CN" sz="2000" b="1" dirty="0">
                <a:solidFill>
                  <a:srgbClr val="C00000"/>
                </a:solidFill>
                <a:latin typeface="微软雅黑" pitchFamily="34" charset="-122"/>
                <a:ea typeface="微软雅黑" pitchFamily="34" charset="-122"/>
              </a:rPr>
              <a:t>STP  </a:t>
            </a:r>
            <a:r>
              <a:rPr lang="en-US" altLang="zh-CN" sz="2000" b="1" dirty="0">
                <a:latin typeface="微软雅黑" pitchFamily="34" charset="-122"/>
                <a:ea typeface="微软雅黑" pitchFamily="34" charset="-122"/>
              </a:rPr>
              <a:t>(Spanning Tree Protocol</a:t>
            </a: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要点：</a:t>
            </a:r>
            <a:endParaRPr lang="zh-CN" altLang="en-US" sz="2000" b="1" dirty="0">
              <a:latin typeface="微软雅黑" pitchFamily="34" charset="-122"/>
              <a:ea typeface="微软雅黑" pitchFamily="34" charset="-122"/>
            </a:endParaRPr>
          </a:p>
          <a:p>
            <a:pPr>
              <a:lnSpc>
                <a:spcPts val="3000"/>
              </a:lnSpc>
              <a:buClr>
                <a:srgbClr val="0070C0"/>
              </a:buClr>
            </a:pPr>
            <a:r>
              <a:rPr lang="zh-CN" altLang="en-US" sz="2000" b="1" dirty="0" smtClean="0">
                <a:solidFill>
                  <a:srgbClr val="CC00CC"/>
                </a:solidFill>
                <a:latin typeface="微软雅黑" pitchFamily="34" charset="-122"/>
                <a:ea typeface="微软雅黑" pitchFamily="34" charset="-122"/>
              </a:rPr>
              <a:t>   </a:t>
            </a:r>
            <a:r>
              <a:rPr lang="zh-CN" altLang="en-US" sz="2000" b="1" dirty="0" smtClean="0">
                <a:solidFill>
                  <a:srgbClr val="0000FF"/>
                </a:solidFill>
                <a:latin typeface="微软雅黑" pitchFamily="34" charset="-122"/>
                <a:ea typeface="微软雅黑" pitchFamily="34" charset="-122"/>
              </a:rPr>
              <a:t>不</a:t>
            </a:r>
            <a:r>
              <a:rPr lang="zh-CN" altLang="en-US" sz="2000" b="1" dirty="0">
                <a:solidFill>
                  <a:srgbClr val="0000FF"/>
                </a:solidFill>
                <a:latin typeface="微软雅黑" pitchFamily="34" charset="-122"/>
                <a:ea typeface="微软雅黑" pitchFamily="34" charset="-122"/>
              </a:rPr>
              <a:t>改变</a:t>
            </a:r>
            <a:r>
              <a:rPr lang="zh-CN" altLang="en-US" sz="2000" b="1" dirty="0">
                <a:latin typeface="微软雅黑" pitchFamily="34" charset="-122"/>
                <a:ea typeface="微软雅黑" pitchFamily="34" charset="-122"/>
              </a:rPr>
              <a:t>网络的实际拓扑，但</a:t>
            </a:r>
            <a:r>
              <a:rPr lang="zh-CN" altLang="en-US" sz="2000" b="1" dirty="0">
                <a:solidFill>
                  <a:srgbClr val="0000FF"/>
                </a:solidFill>
                <a:latin typeface="微软雅黑" pitchFamily="34" charset="-122"/>
                <a:ea typeface="微软雅黑" pitchFamily="34" charset="-122"/>
              </a:rPr>
              <a:t>在逻辑上</a:t>
            </a:r>
            <a:r>
              <a:rPr lang="zh-CN" altLang="en-US" sz="2000" b="1" dirty="0">
                <a:latin typeface="微软雅黑" pitchFamily="34" charset="-122"/>
                <a:ea typeface="微软雅黑" pitchFamily="34" charset="-122"/>
              </a:rPr>
              <a:t>则切断某些链路，使得从一台主机到所有其他主机的路径是</a:t>
            </a:r>
            <a:r>
              <a:rPr lang="zh-CN" altLang="en-US" sz="2000" b="1" dirty="0">
                <a:solidFill>
                  <a:srgbClr val="0000FF"/>
                </a:solidFill>
                <a:latin typeface="微软雅黑" pitchFamily="34" charset="-122"/>
                <a:ea typeface="微软雅黑" pitchFamily="34" charset="-122"/>
              </a:rPr>
              <a:t>无环路的树状结构，</a:t>
            </a:r>
            <a:r>
              <a:rPr lang="zh-CN" altLang="en-US" sz="2000" b="1" dirty="0">
                <a:latin typeface="微软雅黑" pitchFamily="34" charset="-122"/>
                <a:ea typeface="微软雅黑" pitchFamily="34" charset="-122"/>
              </a:rPr>
              <a:t>从而消除了兜圈子现象。</a:t>
            </a:r>
          </a:p>
        </p:txBody>
      </p:sp>
      <p:sp>
        <p:nvSpPr>
          <p:cNvPr id="5" name="AutoShape 5"/>
          <p:cNvSpPr>
            <a:spLocks noChangeArrowheads="1"/>
          </p:cNvSpPr>
          <p:nvPr/>
        </p:nvSpPr>
        <p:spPr bwMode="auto">
          <a:xfrm>
            <a:off x="502919" y="65120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2260728" y="628112"/>
            <a:ext cx="441499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消除回路：使用生成</a:t>
            </a:r>
            <a:r>
              <a:rPr lang="zh-CN" altLang="en-US" sz="2000" b="1" dirty="0">
                <a:solidFill>
                  <a:schemeClr val="bg1"/>
                </a:solidFill>
                <a:latin typeface="微软雅黑" pitchFamily="34" charset="-122"/>
                <a:ea typeface="微软雅黑" pitchFamily="34" charset="-122"/>
              </a:rPr>
              <a:t>树</a:t>
            </a:r>
            <a:r>
              <a:rPr lang="zh-CN" altLang="en-US" sz="2000" b="1" dirty="0" smtClean="0">
                <a:solidFill>
                  <a:schemeClr val="bg1"/>
                </a:solidFill>
                <a:latin typeface="微软雅黑" pitchFamily="34" charset="-122"/>
                <a:ea typeface="微软雅黑" pitchFamily="34" charset="-122"/>
              </a:rPr>
              <a:t>协议（</a:t>
            </a:r>
            <a:r>
              <a:rPr lang="en-US" altLang="zh-CN" sz="2000" b="1" dirty="0" smtClean="0">
                <a:solidFill>
                  <a:schemeClr val="bg1"/>
                </a:solidFill>
                <a:latin typeface="微软雅黑" pitchFamily="34" charset="-122"/>
                <a:ea typeface="微软雅黑" pitchFamily="34" charset="-122"/>
              </a:rPr>
              <a:t>SPT</a:t>
            </a:r>
            <a:r>
              <a:rPr lang="zh-CN" altLang="en-US" sz="2000" b="1" dirty="0" smtClean="0">
                <a:solidFill>
                  <a:schemeClr val="bg1"/>
                </a:solidFill>
                <a:latin typeface="微软雅黑" pitchFamily="34" charset="-122"/>
                <a:ea typeface="微软雅黑" pitchFamily="34" charset="-122"/>
              </a:rPr>
              <a:t>）</a:t>
            </a:r>
            <a:endParaRPr lang="fr-FR" altLang="zh-CN" sz="2000" b="1" dirty="0">
              <a:solidFill>
                <a:schemeClr val="bg1"/>
              </a:solidFill>
              <a:latin typeface="微软雅黑" pitchFamily="34" charset="-122"/>
              <a:ea typeface="微软雅黑" pitchFamily="34" charset="-122"/>
            </a:endParaRPr>
          </a:p>
        </p:txBody>
      </p:sp>
      <p:sp>
        <p:nvSpPr>
          <p:cNvPr id="28" name="AutoShape 22"/>
          <p:cNvSpPr>
            <a:spLocks noChangeArrowheads="1"/>
          </p:cNvSpPr>
          <p:nvPr/>
        </p:nvSpPr>
        <p:spPr bwMode="auto">
          <a:xfrm>
            <a:off x="4334689" y="3070331"/>
            <a:ext cx="742594" cy="303329"/>
          </a:xfrm>
          <a:prstGeom prst="rightArrow">
            <a:avLst>
              <a:gd name="adj1" fmla="val 50000"/>
              <a:gd name="adj2" fmla="val 63535"/>
            </a:avLst>
          </a:prstGeom>
          <a:solidFill>
            <a:srgbClr val="0000FF"/>
          </a:solidFill>
          <a:ln w="9525" algn="ctr">
            <a:solidFill>
              <a:schemeClr val="tx1"/>
            </a:solidFill>
            <a:miter lim="800000"/>
            <a:headEnd/>
            <a:tailEnd/>
          </a:ln>
          <a:effectLst/>
          <a:extLst/>
        </p:spPr>
        <p:txBody>
          <a:bodyPr wrap="none" anchor="ctr"/>
          <a:lstStyle/>
          <a:p>
            <a:endParaRPr lang="zh-CN" altLang="en-US">
              <a:ea typeface="宋体" pitchFamily="2" charset="-122"/>
            </a:endParaRPr>
          </a:p>
        </p:txBody>
      </p:sp>
      <p:grpSp>
        <p:nvGrpSpPr>
          <p:cNvPr id="3" name="组合 2"/>
          <p:cNvGrpSpPr/>
          <p:nvPr/>
        </p:nvGrpSpPr>
        <p:grpSpPr>
          <a:xfrm>
            <a:off x="2172989" y="2549195"/>
            <a:ext cx="1829253" cy="1495392"/>
            <a:chOff x="3099132" y="2827144"/>
            <a:chExt cx="1829253" cy="1495392"/>
          </a:xfrm>
        </p:grpSpPr>
        <p:sp>
          <p:nvSpPr>
            <p:cNvPr id="18" name="Line 12"/>
            <p:cNvSpPr>
              <a:spLocks noChangeShapeType="1"/>
            </p:cNvSpPr>
            <p:nvPr/>
          </p:nvSpPr>
          <p:spPr bwMode="auto">
            <a:xfrm flipH="1">
              <a:off x="3824155" y="2947730"/>
              <a:ext cx="264355" cy="51022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13"/>
            <p:cNvSpPr>
              <a:spLocks noChangeShapeType="1"/>
            </p:cNvSpPr>
            <p:nvPr/>
          </p:nvSpPr>
          <p:spPr bwMode="auto">
            <a:xfrm>
              <a:off x="4142770" y="2944033"/>
              <a:ext cx="661849" cy="4588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15"/>
            <p:cNvSpPr>
              <a:spLocks noChangeShapeType="1"/>
            </p:cNvSpPr>
            <p:nvPr/>
          </p:nvSpPr>
          <p:spPr bwMode="auto">
            <a:xfrm>
              <a:off x="3824156" y="3449201"/>
              <a:ext cx="724342" cy="68592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16"/>
            <p:cNvSpPr>
              <a:spLocks noChangeShapeType="1"/>
            </p:cNvSpPr>
            <p:nvPr/>
          </p:nvSpPr>
          <p:spPr bwMode="auto">
            <a:xfrm flipH="1">
              <a:off x="4661096" y="3457951"/>
              <a:ext cx="143521" cy="723545"/>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17"/>
            <p:cNvSpPr>
              <a:spLocks noChangeShapeType="1"/>
            </p:cNvSpPr>
            <p:nvPr/>
          </p:nvSpPr>
          <p:spPr bwMode="auto">
            <a:xfrm>
              <a:off x="4142770" y="3028984"/>
              <a:ext cx="472730" cy="108296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18"/>
            <p:cNvSpPr>
              <a:spLocks noChangeShapeType="1"/>
            </p:cNvSpPr>
            <p:nvPr/>
          </p:nvSpPr>
          <p:spPr bwMode="auto">
            <a:xfrm flipV="1">
              <a:off x="3272328" y="3495568"/>
              <a:ext cx="483897" cy="49997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19"/>
            <p:cNvSpPr>
              <a:spLocks noChangeShapeType="1"/>
            </p:cNvSpPr>
            <p:nvPr/>
          </p:nvSpPr>
          <p:spPr bwMode="auto">
            <a:xfrm flipH="1" flipV="1">
              <a:off x="3811796" y="3429210"/>
              <a:ext cx="55835" cy="70924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Line 20"/>
            <p:cNvSpPr>
              <a:spLocks noChangeShapeType="1"/>
            </p:cNvSpPr>
            <p:nvPr/>
          </p:nvSpPr>
          <p:spPr bwMode="auto">
            <a:xfrm flipH="1" flipV="1">
              <a:off x="3272327" y="4051815"/>
              <a:ext cx="551827" cy="86635"/>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Oval 5"/>
            <p:cNvSpPr>
              <a:spLocks noChangeArrowheads="1"/>
            </p:cNvSpPr>
            <p:nvPr/>
          </p:nvSpPr>
          <p:spPr bwMode="auto">
            <a:xfrm>
              <a:off x="3985504" y="2827144"/>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3" name="Oval 7"/>
            <p:cNvSpPr>
              <a:spLocks noChangeArrowheads="1"/>
            </p:cNvSpPr>
            <p:nvPr/>
          </p:nvSpPr>
          <p:spPr bwMode="auto">
            <a:xfrm>
              <a:off x="4680854" y="3312322"/>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5" name="Oval 9"/>
            <p:cNvSpPr>
              <a:spLocks noChangeArrowheads="1"/>
            </p:cNvSpPr>
            <p:nvPr/>
          </p:nvSpPr>
          <p:spPr bwMode="auto">
            <a:xfrm>
              <a:off x="4526165" y="4088760"/>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6" name="Oval 10"/>
            <p:cNvSpPr>
              <a:spLocks noChangeArrowheads="1"/>
            </p:cNvSpPr>
            <p:nvPr/>
          </p:nvSpPr>
          <p:spPr bwMode="auto">
            <a:xfrm>
              <a:off x="3099132" y="3935411"/>
              <a:ext cx="247531" cy="232810"/>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7" name="Oval 11"/>
            <p:cNvSpPr>
              <a:spLocks noChangeArrowheads="1"/>
            </p:cNvSpPr>
            <p:nvPr/>
          </p:nvSpPr>
          <p:spPr bwMode="auto">
            <a:xfrm>
              <a:off x="3756225" y="4046245"/>
              <a:ext cx="247531" cy="232810"/>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4" name="Oval 8"/>
            <p:cNvSpPr>
              <a:spLocks noChangeArrowheads="1"/>
            </p:cNvSpPr>
            <p:nvPr/>
          </p:nvSpPr>
          <p:spPr bwMode="auto">
            <a:xfrm>
              <a:off x="3700391" y="3348280"/>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grpSp>
      <p:grpSp>
        <p:nvGrpSpPr>
          <p:cNvPr id="2" name="组合 1"/>
          <p:cNvGrpSpPr/>
          <p:nvPr/>
        </p:nvGrpSpPr>
        <p:grpSpPr>
          <a:xfrm>
            <a:off x="5299243" y="2549195"/>
            <a:ext cx="1829253" cy="1495392"/>
            <a:chOff x="6484883" y="2827144"/>
            <a:chExt cx="1829253" cy="1495392"/>
          </a:xfrm>
        </p:grpSpPr>
        <p:sp>
          <p:nvSpPr>
            <p:cNvPr id="48" name="Line 12"/>
            <p:cNvSpPr>
              <a:spLocks noChangeShapeType="1"/>
            </p:cNvSpPr>
            <p:nvPr/>
          </p:nvSpPr>
          <p:spPr bwMode="auto">
            <a:xfrm flipH="1">
              <a:off x="7209906" y="2947730"/>
              <a:ext cx="264355" cy="51022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Line 13"/>
            <p:cNvSpPr>
              <a:spLocks noChangeShapeType="1"/>
            </p:cNvSpPr>
            <p:nvPr/>
          </p:nvSpPr>
          <p:spPr bwMode="auto">
            <a:xfrm>
              <a:off x="7528521" y="2944033"/>
              <a:ext cx="661849" cy="4588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Line 15"/>
            <p:cNvSpPr>
              <a:spLocks noChangeShapeType="1"/>
            </p:cNvSpPr>
            <p:nvPr/>
          </p:nvSpPr>
          <p:spPr bwMode="auto">
            <a:xfrm>
              <a:off x="7209907" y="3449201"/>
              <a:ext cx="724342" cy="685928"/>
            </a:xfrm>
            <a:prstGeom prst="line">
              <a:avLst/>
            </a:prstGeom>
            <a:noFill/>
            <a:ln w="19050">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Line 16"/>
            <p:cNvSpPr>
              <a:spLocks noChangeShapeType="1"/>
            </p:cNvSpPr>
            <p:nvPr/>
          </p:nvSpPr>
          <p:spPr bwMode="auto">
            <a:xfrm flipH="1">
              <a:off x="8046847" y="3457951"/>
              <a:ext cx="143521" cy="723545"/>
            </a:xfrm>
            <a:prstGeom prst="line">
              <a:avLst/>
            </a:prstGeom>
            <a:noFill/>
            <a:ln w="19050">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Line 17"/>
            <p:cNvSpPr>
              <a:spLocks noChangeShapeType="1"/>
            </p:cNvSpPr>
            <p:nvPr/>
          </p:nvSpPr>
          <p:spPr bwMode="auto">
            <a:xfrm>
              <a:off x="7528521" y="3028984"/>
              <a:ext cx="472730" cy="108296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Line 18"/>
            <p:cNvSpPr>
              <a:spLocks noChangeShapeType="1"/>
            </p:cNvSpPr>
            <p:nvPr/>
          </p:nvSpPr>
          <p:spPr bwMode="auto">
            <a:xfrm flipV="1">
              <a:off x="6658079" y="3495568"/>
              <a:ext cx="483897" cy="49997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Line 19"/>
            <p:cNvSpPr>
              <a:spLocks noChangeShapeType="1"/>
            </p:cNvSpPr>
            <p:nvPr/>
          </p:nvSpPr>
          <p:spPr bwMode="auto">
            <a:xfrm flipH="1" flipV="1">
              <a:off x="7197547" y="3429210"/>
              <a:ext cx="55835" cy="70924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Line 20"/>
            <p:cNvSpPr>
              <a:spLocks noChangeShapeType="1"/>
            </p:cNvSpPr>
            <p:nvPr/>
          </p:nvSpPr>
          <p:spPr bwMode="auto">
            <a:xfrm flipH="1" flipV="1">
              <a:off x="6658078" y="4051815"/>
              <a:ext cx="551827" cy="86635"/>
            </a:xfrm>
            <a:prstGeom prst="line">
              <a:avLst/>
            </a:prstGeom>
            <a:noFill/>
            <a:ln w="19050">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Oval 5"/>
            <p:cNvSpPr>
              <a:spLocks noChangeArrowheads="1"/>
            </p:cNvSpPr>
            <p:nvPr/>
          </p:nvSpPr>
          <p:spPr bwMode="auto">
            <a:xfrm>
              <a:off x="7371255" y="2827144"/>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57" name="Oval 7"/>
            <p:cNvSpPr>
              <a:spLocks noChangeArrowheads="1"/>
            </p:cNvSpPr>
            <p:nvPr/>
          </p:nvSpPr>
          <p:spPr bwMode="auto">
            <a:xfrm>
              <a:off x="8066605" y="3312322"/>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58" name="Oval 9"/>
            <p:cNvSpPr>
              <a:spLocks noChangeArrowheads="1"/>
            </p:cNvSpPr>
            <p:nvPr/>
          </p:nvSpPr>
          <p:spPr bwMode="auto">
            <a:xfrm>
              <a:off x="7911916" y="4088760"/>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59" name="Oval 10"/>
            <p:cNvSpPr>
              <a:spLocks noChangeArrowheads="1"/>
            </p:cNvSpPr>
            <p:nvPr/>
          </p:nvSpPr>
          <p:spPr bwMode="auto">
            <a:xfrm>
              <a:off x="6484883" y="3935411"/>
              <a:ext cx="247531" cy="232810"/>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60" name="Oval 11"/>
            <p:cNvSpPr>
              <a:spLocks noChangeArrowheads="1"/>
            </p:cNvSpPr>
            <p:nvPr/>
          </p:nvSpPr>
          <p:spPr bwMode="auto">
            <a:xfrm>
              <a:off x="7141976" y="4046245"/>
              <a:ext cx="247531" cy="232810"/>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61" name="Oval 8"/>
            <p:cNvSpPr>
              <a:spLocks noChangeArrowheads="1"/>
            </p:cNvSpPr>
            <p:nvPr/>
          </p:nvSpPr>
          <p:spPr bwMode="auto">
            <a:xfrm>
              <a:off x="7086142" y="3348280"/>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grpSp>
    </p:spTree>
    <p:extLst>
      <p:ext uri="{BB962C8B-B14F-4D97-AF65-F5344CB8AC3E}">
        <p14:creationId xmlns:p14="http://schemas.microsoft.com/office/powerpoint/2010/main" val="158837238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02919" y="64953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6"/>
          <p:cNvSpPr>
            <a:spLocks noChangeArrowheads="1"/>
          </p:cNvSpPr>
          <p:nvPr/>
        </p:nvSpPr>
        <p:spPr bwMode="auto">
          <a:xfrm>
            <a:off x="2781168" y="626441"/>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3. </a:t>
            </a:r>
            <a:r>
              <a:rPr lang="zh-CN" altLang="en-US" sz="2000" b="1" dirty="0">
                <a:solidFill>
                  <a:schemeClr val="bg1"/>
                </a:solidFill>
                <a:latin typeface="微软雅黑" pitchFamily="34" charset="-122"/>
                <a:ea typeface="微软雅黑" pitchFamily="34" charset="-122"/>
              </a:rPr>
              <a:t>从总线以太网到星形以太网</a:t>
            </a:r>
            <a:endParaRPr lang="fr-FR" altLang="zh-CN" sz="2000" b="1" dirty="0">
              <a:solidFill>
                <a:schemeClr val="bg1"/>
              </a:solidFill>
              <a:latin typeface="微软雅黑" pitchFamily="34" charset="-122"/>
              <a:ea typeface="微软雅黑" pitchFamily="34" charset="-122"/>
            </a:endParaRPr>
          </a:p>
        </p:txBody>
      </p:sp>
      <p:graphicFrame>
        <p:nvGraphicFramePr>
          <p:cNvPr id="2" name="图示 1"/>
          <p:cNvGraphicFramePr/>
          <p:nvPr>
            <p:extLst>
              <p:ext uri="{D42A27DB-BD31-4B8C-83A1-F6EECF244321}">
                <p14:modId xmlns:p14="http://schemas.microsoft.com/office/powerpoint/2010/main" val="3208373749"/>
              </p:ext>
            </p:extLst>
          </p:nvPr>
        </p:nvGraphicFramePr>
        <p:xfrm>
          <a:off x="1029546" y="864916"/>
          <a:ext cx="7347836" cy="25719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组合 4"/>
          <p:cNvGrpSpPr/>
          <p:nvPr/>
        </p:nvGrpSpPr>
        <p:grpSpPr>
          <a:xfrm>
            <a:off x="5396677" y="3436851"/>
            <a:ext cx="2537362" cy="1086997"/>
            <a:chOff x="5368965" y="3639168"/>
            <a:chExt cx="2398816" cy="911465"/>
          </a:xfrm>
        </p:grpSpPr>
        <p:sp>
          <p:nvSpPr>
            <p:cNvPr id="41" name="AutoShape 42"/>
            <p:cNvSpPr>
              <a:spLocks noChangeArrowheads="1"/>
            </p:cNvSpPr>
            <p:nvPr/>
          </p:nvSpPr>
          <p:spPr bwMode="auto">
            <a:xfrm>
              <a:off x="5368965" y="3639168"/>
              <a:ext cx="2398816" cy="911465"/>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grpSp>
          <p:nvGrpSpPr>
            <p:cNvPr id="49" name="组合 48"/>
            <p:cNvGrpSpPr/>
            <p:nvPr/>
          </p:nvGrpSpPr>
          <p:grpSpPr>
            <a:xfrm>
              <a:off x="5619959" y="3682008"/>
              <a:ext cx="1953810" cy="778278"/>
              <a:chOff x="5082233" y="3157599"/>
              <a:chExt cx="2455725" cy="1315197"/>
            </a:xfrm>
          </p:grpSpPr>
          <p:sp>
            <p:nvSpPr>
              <p:cNvPr id="50" name="Text Box 49"/>
              <p:cNvSpPr txBox="1">
                <a:spLocks noChangeArrowheads="1"/>
              </p:cNvSpPr>
              <p:nvPr/>
            </p:nvSpPr>
            <p:spPr bwMode="auto">
              <a:xfrm>
                <a:off x="5693245" y="3157599"/>
                <a:ext cx="1229495" cy="392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solidFill>
                      <a:srgbClr val="C00000"/>
                    </a:solidFill>
                    <a:latin typeface="微软雅黑" pitchFamily="34" charset="-122"/>
                    <a:ea typeface="微软雅黑" pitchFamily="34" charset="-122"/>
                  </a:rPr>
                  <a:t>交换机</a:t>
                </a:r>
                <a:endParaRPr kumimoji="1" lang="zh-CN" altLang="en-US" sz="1200" b="1" dirty="0">
                  <a:solidFill>
                    <a:srgbClr val="C00000"/>
                  </a:solidFill>
                  <a:latin typeface="微软雅黑" pitchFamily="34" charset="-122"/>
                  <a:ea typeface="微软雅黑" pitchFamily="34" charset="-122"/>
                </a:endParaRPr>
              </a:p>
            </p:txBody>
          </p:sp>
          <p:sp>
            <p:nvSpPr>
              <p:cNvPr id="51" name="Line 60"/>
              <p:cNvSpPr>
                <a:spLocks noChangeShapeType="1"/>
              </p:cNvSpPr>
              <p:nvPr/>
            </p:nvSpPr>
            <p:spPr bwMode="auto">
              <a:xfrm flipH="1">
                <a:off x="5412258" y="3683538"/>
                <a:ext cx="746501" cy="38444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2" name="Line 62"/>
              <p:cNvSpPr>
                <a:spLocks noChangeShapeType="1"/>
              </p:cNvSpPr>
              <p:nvPr/>
            </p:nvSpPr>
            <p:spPr bwMode="auto">
              <a:xfrm>
                <a:off x="6454223" y="3683537"/>
                <a:ext cx="157131" cy="56509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3" name="Line 63"/>
              <p:cNvSpPr>
                <a:spLocks noChangeShapeType="1"/>
              </p:cNvSpPr>
              <p:nvPr/>
            </p:nvSpPr>
            <p:spPr bwMode="auto">
              <a:xfrm>
                <a:off x="6597263" y="3683537"/>
                <a:ext cx="716534" cy="56509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4" name="Line 64"/>
              <p:cNvSpPr>
                <a:spLocks noChangeShapeType="1"/>
              </p:cNvSpPr>
              <p:nvPr/>
            </p:nvSpPr>
            <p:spPr bwMode="auto">
              <a:xfrm flipH="1">
                <a:off x="5946238" y="3683537"/>
                <a:ext cx="212521" cy="56509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55" name="Picture 239" descr="jisuanj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82233"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39" descr="jisuanj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722078"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39" descr="jisuanj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387193"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39" descr="jisuanj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089635" y="4024473"/>
                <a:ext cx="448323" cy="448323"/>
              </a:xfrm>
              <a:prstGeom prst="rect">
                <a:avLst/>
              </a:prstGeom>
              <a:noFill/>
              <a:extLst>
                <a:ext uri="{909E8E84-426E-40DD-AFC4-6F175D3DCCD1}">
                  <a14:hiddenFill xmlns:a14="http://schemas.microsoft.com/office/drawing/2010/main">
                    <a:solidFill>
                      <a:srgbClr val="FFFFFF"/>
                    </a:solidFill>
                  </a14:hiddenFill>
                </a:ext>
              </a:extLst>
            </p:spPr>
          </p:pic>
          <p:sp>
            <p:nvSpPr>
              <p:cNvPr id="59" name="modem"/>
              <p:cNvSpPr>
                <a:spLocks noEditPoints="1" noChangeArrowheads="1"/>
              </p:cNvSpPr>
              <p:nvPr/>
            </p:nvSpPr>
            <p:spPr bwMode="auto">
              <a:xfrm>
                <a:off x="5829254" y="3521381"/>
                <a:ext cx="990656" cy="25036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3399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dirty="0"/>
              </a:p>
            </p:txBody>
          </p:sp>
        </p:grpSp>
      </p:grpSp>
      <p:grpSp>
        <p:nvGrpSpPr>
          <p:cNvPr id="3" name="组合 2"/>
          <p:cNvGrpSpPr/>
          <p:nvPr/>
        </p:nvGrpSpPr>
        <p:grpSpPr>
          <a:xfrm>
            <a:off x="1788000" y="3436851"/>
            <a:ext cx="2354335" cy="1086997"/>
            <a:chOff x="1788000" y="3629932"/>
            <a:chExt cx="2225783" cy="911465"/>
          </a:xfrm>
        </p:grpSpPr>
        <p:sp>
          <p:nvSpPr>
            <p:cNvPr id="60" name="AutoShape 42"/>
            <p:cNvSpPr>
              <a:spLocks noChangeArrowheads="1"/>
            </p:cNvSpPr>
            <p:nvPr/>
          </p:nvSpPr>
          <p:spPr bwMode="auto">
            <a:xfrm>
              <a:off x="1788000" y="3629932"/>
              <a:ext cx="2225783" cy="911465"/>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grpSp>
          <p:nvGrpSpPr>
            <p:cNvPr id="61" name="组合 60"/>
            <p:cNvGrpSpPr/>
            <p:nvPr/>
          </p:nvGrpSpPr>
          <p:grpSpPr>
            <a:xfrm>
              <a:off x="1962770" y="3809171"/>
              <a:ext cx="1860326" cy="604936"/>
              <a:chOff x="1238454" y="3514514"/>
              <a:chExt cx="2520000" cy="958282"/>
            </a:xfrm>
          </p:grpSpPr>
          <p:sp>
            <p:nvSpPr>
              <p:cNvPr id="62" name="AutoShape 9"/>
              <p:cNvSpPr>
                <a:spLocks noChangeArrowheads="1"/>
              </p:cNvSpPr>
              <p:nvPr/>
            </p:nvSpPr>
            <p:spPr bwMode="auto">
              <a:xfrm rot="16200000">
                <a:off x="2426454" y="2326514"/>
                <a:ext cx="144000" cy="2520000"/>
              </a:xfrm>
              <a:prstGeom prst="can">
                <a:avLst>
                  <a:gd name="adj" fmla="val 56771"/>
                </a:avLst>
              </a:prstGeom>
              <a:solidFill>
                <a:srgbClr val="FFFF99"/>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63" name="Line 48"/>
              <p:cNvSpPr>
                <a:spLocks noChangeShapeType="1"/>
              </p:cNvSpPr>
              <p:nvPr/>
            </p:nvSpPr>
            <p:spPr bwMode="auto">
              <a:xfrm>
                <a:off x="1469580" y="3579685"/>
                <a:ext cx="2110898"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64" name="组合 63"/>
              <p:cNvGrpSpPr/>
              <p:nvPr/>
            </p:nvGrpSpPr>
            <p:grpSpPr>
              <a:xfrm>
                <a:off x="1695654" y="3580767"/>
                <a:ext cx="1682067" cy="632774"/>
                <a:chOff x="1695654" y="3580767"/>
                <a:chExt cx="1682067" cy="381000"/>
              </a:xfrm>
            </p:grpSpPr>
            <p:sp>
              <p:nvSpPr>
                <p:cNvPr id="69" name="Line 48"/>
                <p:cNvSpPr>
                  <a:spLocks noChangeShapeType="1"/>
                </p:cNvSpPr>
                <p:nvPr/>
              </p:nvSpPr>
              <p:spPr bwMode="auto">
                <a:xfrm flipV="1">
                  <a:off x="1695654"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 name="Line 48"/>
                <p:cNvSpPr>
                  <a:spLocks noChangeShapeType="1"/>
                </p:cNvSpPr>
                <p:nvPr/>
              </p:nvSpPr>
              <p:spPr bwMode="auto">
                <a:xfrm flipV="1">
                  <a:off x="2253970"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 name="Line 48"/>
                <p:cNvSpPr>
                  <a:spLocks noChangeShapeType="1"/>
                </p:cNvSpPr>
                <p:nvPr/>
              </p:nvSpPr>
              <p:spPr bwMode="auto">
                <a:xfrm flipV="1">
                  <a:off x="2831762"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 name="Line 48"/>
                <p:cNvSpPr>
                  <a:spLocks noChangeShapeType="1"/>
                </p:cNvSpPr>
                <p:nvPr/>
              </p:nvSpPr>
              <p:spPr bwMode="auto">
                <a:xfrm flipV="1">
                  <a:off x="3377721"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pic>
            <p:nvPicPr>
              <p:cNvPr id="65" name="Picture 239" descr="jisuanj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476208"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39" descr="jisuanj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29554"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39" descr="jisuanj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608170"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39" descr="jisuanj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162328" y="4024473"/>
                <a:ext cx="448323" cy="448323"/>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73" name="AutoShape 22"/>
          <p:cNvSpPr>
            <a:spLocks noChangeArrowheads="1"/>
          </p:cNvSpPr>
          <p:nvPr/>
        </p:nvSpPr>
        <p:spPr bwMode="auto">
          <a:xfrm>
            <a:off x="4393965" y="3782620"/>
            <a:ext cx="742594" cy="303329"/>
          </a:xfrm>
          <a:prstGeom prst="rightArrow">
            <a:avLst>
              <a:gd name="adj1" fmla="val 50000"/>
              <a:gd name="adj2" fmla="val 63535"/>
            </a:avLst>
          </a:prstGeom>
          <a:solidFill>
            <a:srgbClr val="0000FF"/>
          </a:solidFill>
          <a:ln>
            <a:noFill/>
          </a:ln>
          <a:effectLst/>
          <a:extLst>
            <a:ext uri="{91240B29-F687-4F45-9708-019B960494DF}">
              <a14:hiddenLine xmlns:a14="http://schemas.microsoft.com/office/drawing/2010/main" w="3810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Tree>
    <p:extLst>
      <p:ext uri="{BB962C8B-B14F-4D97-AF65-F5344CB8AC3E}">
        <p14:creationId xmlns:p14="http://schemas.microsoft.com/office/powerpoint/2010/main" val="312950815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19" y="633953"/>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 name="Rectangle 6"/>
          <p:cNvSpPr>
            <a:spLocks noChangeArrowheads="1"/>
          </p:cNvSpPr>
          <p:nvPr/>
        </p:nvSpPr>
        <p:spPr bwMode="auto">
          <a:xfrm>
            <a:off x="3238398" y="582538"/>
            <a:ext cx="26500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3.4.3  </a:t>
            </a:r>
            <a:r>
              <a:rPr lang="zh-CN" altLang="en-US" sz="2400" b="1" dirty="0">
                <a:solidFill>
                  <a:schemeClr val="bg1"/>
                </a:solidFill>
                <a:latin typeface="微软雅黑" pitchFamily="34" charset="-122"/>
                <a:ea typeface="微软雅黑" pitchFamily="34" charset="-122"/>
              </a:rPr>
              <a:t>虚拟局域网</a:t>
            </a:r>
          </a:p>
        </p:txBody>
      </p:sp>
      <p:graphicFrame>
        <p:nvGraphicFramePr>
          <p:cNvPr id="3" name="图示 2"/>
          <p:cNvGraphicFramePr/>
          <p:nvPr>
            <p:extLst>
              <p:ext uri="{D42A27DB-BD31-4B8C-83A1-F6EECF244321}">
                <p14:modId xmlns:p14="http://schemas.microsoft.com/office/powerpoint/2010/main" val="1110434002"/>
              </p:ext>
            </p:extLst>
          </p:nvPr>
        </p:nvGraphicFramePr>
        <p:xfrm>
          <a:off x="1991451" y="1197217"/>
          <a:ext cx="5143978" cy="2006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903395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19" y="63600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961781" y="61291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广播风暴</a:t>
            </a:r>
            <a:endParaRPr lang="fr-FR" altLang="zh-CN" sz="2000" b="1" dirty="0">
              <a:solidFill>
                <a:schemeClr val="bg1"/>
              </a:solidFill>
              <a:latin typeface="微软雅黑" pitchFamily="34" charset="-122"/>
              <a:ea typeface="微软雅黑" pitchFamily="34" charset="-122"/>
            </a:endParaRPr>
          </a:p>
        </p:txBody>
      </p:sp>
      <p:sp>
        <p:nvSpPr>
          <p:cNvPr id="2" name="矩形 1"/>
          <p:cNvSpPr/>
          <p:nvPr/>
        </p:nvSpPr>
        <p:spPr>
          <a:xfrm>
            <a:off x="3111008" y="1093783"/>
            <a:ext cx="3005951" cy="400110"/>
          </a:xfrm>
          <a:prstGeom prst="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wrap="none">
            <a:spAutoFit/>
          </a:bodyPr>
          <a:lstStyle/>
          <a:p>
            <a:r>
              <a:rPr lang="zh-CN" altLang="en-US" sz="2000" b="1" dirty="0">
                <a:latin typeface="微软雅黑" panose="020B0503020204020204" pitchFamily="34" charset="-122"/>
                <a:ea typeface="微软雅黑" panose="020B0503020204020204" pitchFamily="34" charset="-122"/>
              </a:rPr>
              <a:t>一个以太网是一个广播域</a:t>
            </a:r>
          </a:p>
        </p:txBody>
      </p:sp>
      <p:sp>
        <p:nvSpPr>
          <p:cNvPr id="49" name="AutoShape 42"/>
          <p:cNvSpPr>
            <a:spLocks noChangeArrowheads="1"/>
          </p:cNvSpPr>
          <p:nvPr/>
        </p:nvSpPr>
        <p:spPr bwMode="auto">
          <a:xfrm>
            <a:off x="4703162" y="1589337"/>
            <a:ext cx="3871464" cy="1807152"/>
          </a:xfrm>
          <a:prstGeom prst="roundRect">
            <a:avLst>
              <a:gd name="adj" fmla="val 16667"/>
            </a:avLst>
          </a:prstGeom>
          <a:solidFill>
            <a:srgbClr val="66FFFF"/>
          </a:solidFill>
          <a:ln w="1270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72" name="矩形 71"/>
          <p:cNvSpPr/>
          <p:nvPr/>
        </p:nvSpPr>
        <p:spPr>
          <a:xfrm>
            <a:off x="5604520" y="3405175"/>
            <a:ext cx="2159566" cy="307777"/>
          </a:xfrm>
          <a:prstGeom prst="rect">
            <a:avLst/>
          </a:prstGeom>
        </p:spPr>
        <p:txBody>
          <a:bodyPr wrap="none">
            <a:spAutoFit/>
          </a:bodyPr>
          <a:lstStyle/>
          <a:p>
            <a:r>
              <a:rPr lang="zh-CN" altLang="en-US" sz="1400" b="1" dirty="0" smtClean="0">
                <a:latin typeface="微软雅黑" pitchFamily="34" charset="-122"/>
                <a:ea typeface="微软雅黑" pitchFamily="34" charset="-122"/>
              </a:rPr>
              <a:t>使用</a:t>
            </a:r>
            <a:r>
              <a:rPr lang="zh-CN" altLang="en-US" sz="1400" b="1" dirty="0">
                <a:latin typeface="微软雅黑" pitchFamily="34" charset="-122"/>
                <a:ea typeface="微软雅黑" pitchFamily="34" charset="-122"/>
              </a:rPr>
              <a:t>交换机</a:t>
            </a:r>
            <a:r>
              <a:rPr lang="zh-CN" altLang="en-US" sz="1400" b="1" dirty="0" smtClean="0">
                <a:latin typeface="微软雅黑" pitchFamily="34" charset="-122"/>
                <a:ea typeface="微软雅黑" pitchFamily="34" charset="-122"/>
              </a:rPr>
              <a:t>的星形以太网</a:t>
            </a:r>
            <a:endParaRPr lang="zh-CN" altLang="en-US" sz="1400" b="1" dirty="0">
              <a:latin typeface="微软雅黑" pitchFamily="34" charset="-122"/>
              <a:ea typeface="微软雅黑" pitchFamily="34" charset="-122"/>
            </a:endParaRPr>
          </a:p>
        </p:txBody>
      </p:sp>
      <p:sp>
        <p:nvSpPr>
          <p:cNvPr id="73" name="AutoShape 42"/>
          <p:cNvSpPr>
            <a:spLocks noChangeArrowheads="1"/>
          </p:cNvSpPr>
          <p:nvPr/>
        </p:nvSpPr>
        <p:spPr bwMode="auto">
          <a:xfrm>
            <a:off x="659020" y="1589337"/>
            <a:ext cx="3720350" cy="1807152"/>
          </a:xfrm>
          <a:prstGeom prst="roundRect">
            <a:avLst>
              <a:gd name="adj" fmla="val 16667"/>
            </a:avLst>
          </a:prstGeom>
          <a:solidFill>
            <a:srgbClr val="66FFFF"/>
          </a:solidFill>
          <a:ln w="1270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96" name="矩形 95"/>
          <p:cNvSpPr/>
          <p:nvPr/>
        </p:nvSpPr>
        <p:spPr>
          <a:xfrm>
            <a:off x="1900140" y="3409331"/>
            <a:ext cx="1261884" cy="307777"/>
          </a:xfrm>
          <a:prstGeom prst="rect">
            <a:avLst/>
          </a:prstGeom>
        </p:spPr>
        <p:txBody>
          <a:bodyPr wrap="none">
            <a:spAutoFit/>
          </a:bodyPr>
          <a:lstStyle/>
          <a:p>
            <a:r>
              <a:rPr lang="zh-CN" altLang="en-US" sz="1400" b="1" dirty="0">
                <a:latin typeface="微软雅黑" pitchFamily="34" charset="-122"/>
                <a:ea typeface="微软雅黑" pitchFamily="34" charset="-122"/>
              </a:rPr>
              <a:t>总</a:t>
            </a:r>
            <a:r>
              <a:rPr lang="zh-CN" altLang="en-US" sz="1400" b="1" dirty="0" smtClean="0">
                <a:latin typeface="微软雅黑" pitchFamily="34" charset="-122"/>
                <a:ea typeface="微软雅黑" pitchFamily="34" charset="-122"/>
              </a:rPr>
              <a:t>线形以太网</a:t>
            </a:r>
            <a:endParaRPr lang="zh-CN" altLang="en-US" sz="1400" b="1" dirty="0">
              <a:latin typeface="微软雅黑" pitchFamily="34" charset="-122"/>
              <a:ea typeface="微软雅黑" pitchFamily="34" charset="-122"/>
            </a:endParaRPr>
          </a:p>
        </p:txBody>
      </p:sp>
      <p:sp>
        <p:nvSpPr>
          <p:cNvPr id="97" name="Text Box 50"/>
          <p:cNvSpPr txBox="1">
            <a:spLocks noChangeArrowheads="1"/>
          </p:cNvSpPr>
          <p:nvPr/>
        </p:nvSpPr>
        <p:spPr bwMode="auto">
          <a:xfrm>
            <a:off x="2197461" y="3091687"/>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00000"/>
                </a:solidFill>
                <a:latin typeface="微软雅黑" pitchFamily="34" charset="-122"/>
                <a:ea typeface="微软雅黑" pitchFamily="34" charset="-122"/>
              </a:rPr>
              <a:t>广播域</a:t>
            </a:r>
            <a:endParaRPr kumimoji="1" lang="zh-CN" altLang="en-US" sz="1400" b="1" dirty="0">
              <a:solidFill>
                <a:srgbClr val="C00000"/>
              </a:solidFill>
              <a:latin typeface="微软雅黑" pitchFamily="34" charset="-122"/>
              <a:ea typeface="微软雅黑" pitchFamily="34" charset="-122"/>
            </a:endParaRPr>
          </a:p>
        </p:txBody>
      </p:sp>
      <p:grpSp>
        <p:nvGrpSpPr>
          <p:cNvPr id="5" name="组合 4"/>
          <p:cNvGrpSpPr/>
          <p:nvPr/>
        </p:nvGrpSpPr>
        <p:grpSpPr>
          <a:xfrm>
            <a:off x="1020257" y="2063781"/>
            <a:ext cx="2729707" cy="781022"/>
            <a:chOff x="1020257" y="2128433"/>
            <a:chExt cx="2931006" cy="932074"/>
          </a:xfrm>
        </p:grpSpPr>
        <p:sp>
          <p:nvSpPr>
            <p:cNvPr id="74" name="Line 7"/>
            <p:cNvSpPr>
              <a:spLocks noChangeShapeType="1"/>
            </p:cNvSpPr>
            <p:nvPr/>
          </p:nvSpPr>
          <p:spPr bwMode="auto">
            <a:xfrm flipV="1">
              <a:off x="1092388" y="2202548"/>
              <a:ext cx="2786743"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5" name="Rectangle 9"/>
            <p:cNvSpPr>
              <a:spLocks noChangeArrowheads="1"/>
            </p:cNvSpPr>
            <p:nvPr/>
          </p:nvSpPr>
          <p:spPr bwMode="auto">
            <a:xfrm>
              <a:off x="3807001" y="2128433"/>
              <a:ext cx="144262" cy="142164"/>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6" name="Rectangle 9"/>
            <p:cNvSpPr>
              <a:spLocks noChangeArrowheads="1"/>
            </p:cNvSpPr>
            <p:nvPr/>
          </p:nvSpPr>
          <p:spPr bwMode="auto">
            <a:xfrm>
              <a:off x="1020257" y="2128433"/>
              <a:ext cx="144262" cy="142164"/>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7" name="Line 5"/>
            <p:cNvSpPr>
              <a:spLocks noChangeShapeType="1"/>
            </p:cNvSpPr>
            <p:nvPr/>
          </p:nvSpPr>
          <p:spPr bwMode="auto">
            <a:xfrm rot="16200000" flipV="1">
              <a:off x="3048655" y="2530042"/>
              <a:ext cx="663408" cy="613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8" name="Freeform 14"/>
            <p:cNvSpPr>
              <a:spLocks/>
            </p:cNvSpPr>
            <p:nvPr/>
          </p:nvSpPr>
          <p:spPr bwMode="auto">
            <a:xfrm>
              <a:off x="2661026" y="2201781"/>
              <a:ext cx="2663" cy="644133"/>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0" name="Line 12"/>
            <p:cNvSpPr>
              <a:spLocks noChangeShapeType="1"/>
            </p:cNvSpPr>
            <p:nvPr/>
          </p:nvSpPr>
          <p:spPr bwMode="auto">
            <a:xfrm rot="16200000" flipV="1">
              <a:off x="1419607" y="2530042"/>
              <a:ext cx="663408" cy="613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71978" y="2653377"/>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4681" y="2653377"/>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82744" y="2653377"/>
              <a:ext cx="407130" cy="407130"/>
            </a:xfrm>
            <a:prstGeom prst="rect">
              <a:avLst/>
            </a:prstGeom>
            <a:noFill/>
            <a:extLst>
              <a:ext uri="{909E8E84-426E-40DD-AFC4-6F175D3DCCD1}">
                <a14:hiddenFill xmlns:a14="http://schemas.microsoft.com/office/drawing/2010/main">
                  <a:solidFill>
                    <a:srgbClr val="FFFFFF"/>
                  </a:solidFill>
                </a14:hiddenFill>
              </a:ext>
            </a:extLst>
          </p:spPr>
        </p:pic>
        <p:cxnSp>
          <p:nvCxnSpPr>
            <p:cNvPr id="115" name="直接连接符 114"/>
            <p:cNvCxnSpPr/>
            <p:nvPr/>
          </p:nvCxnSpPr>
          <p:spPr>
            <a:xfrm flipV="1">
              <a:off x="3284097" y="2287127"/>
              <a:ext cx="0" cy="366250"/>
            </a:xfrm>
            <a:prstGeom prst="line">
              <a:avLst/>
            </a:prstGeom>
            <a:ln w="38100">
              <a:solidFill>
                <a:srgbClr val="CC33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19" name="组合 118"/>
          <p:cNvGrpSpPr/>
          <p:nvPr/>
        </p:nvGrpSpPr>
        <p:grpSpPr>
          <a:xfrm>
            <a:off x="1779819" y="2187645"/>
            <a:ext cx="1357958" cy="269827"/>
            <a:chOff x="1825998" y="2572784"/>
            <a:chExt cx="1458099" cy="354900"/>
          </a:xfrm>
        </p:grpSpPr>
        <p:cxnSp>
          <p:nvCxnSpPr>
            <p:cNvPr id="120" name="直接连接符 119"/>
            <p:cNvCxnSpPr/>
            <p:nvPr/>
          </p:nvCxnSpPr>
          <p:spPr>
            <a:xfrm>
              <a:off x="2771992" y="2572784"/>
              <a:ext cx="0" cy="35490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a:off x="1825998" y="2573791"/>
              <a:ext cx="1458099" cy="0"/>
            </a:xfrm>
            <a:prstGeom prst="line">
              <a:avLst/>
            </a:prstGeom>
            <a:ln w="381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1842433" y="2572784"/>
              <a:ext cx="0" cy="35490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4" name="组合 3"/>
          <p:cNvGrpSpPr/>
          <p:nvPr/>
        </p:nvGrpSpPr>
        <p:grpSpPr>
          <a:xfrm>
            <a:off x="5843726" y="1993558"/>
            <a:ext cx="1924725" cy="737618"/>
            <a:chOff x="5908378" y="2104390"/>
            <a:chExt cx="2066662" cy="880276"/>
          </a:xfrm>
        </p:grpSpPr>
        <p:cxnSp>
          <p:nvCxnSpPr>
            <p:cNvPr id="117" name="直接连接符 116"/>
            <p:cNvCxnSpPr/>
            <p:nvPr/>
          </p:nvCxnSpPr>
          <p:spPr>
            <a:xfrm flipV="1">
              <a:off x="5908378" y="2159180"/>
              <a:ext cx="673208" cy="308753"/>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flipH="1" flipV="1">
              <a:off x="7338518" y="2104390"/>
              <a:ext cx="636522" cy="338829"/>
            </a:xfrm>
            <a:prstGeom prst="line">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a:off x="5982519" y="2716090"/>
              <a:ext cx="134440" cy="213874"/>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a:off x="7042380" y="2269804"/>
              <a:ext cx="67220" cy="242721"/>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a:off x="7253096" y="2677048"/>
              <a:ext cx="300368" cy="252916"/>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flipH="1">
              <a:off x="6638894" y="2758163"/>
              <a:ext cx="108095" cy="226503"/>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28" name="Text Box 50"/>
          <p:cNvSpPr txBox="1">
            <a:spLocks noChangeArrowheads="1"/>
          </p:cNvSpPr>
          <p:nvPr/>
        </p:nvSpPr>
        <p:spPr bwMode="auto">
          <a:xfrm>
            <a:off x="6229669" y="3091687"/>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00000"/>
                </a:solidFill>
                <a:latin typeface="微软雅黑" pitchFamily="34" charset="-122"/>
                <a:ea typeface="微软雅黑" pitchFamily="34" charset="-122"/>
              </a:rPr>
              <a:t>广播域</a:t>
            </a:r>
            <a:endParaRPr kumimoji="1" lang="zh-CN" altLang="en-US" sz="1400" b="1" dirty="0">
              <a:solidFill>
                <a:srgbClr val="C00000"/>
              </a:solidFill>
              <a:latin typeface="微软雅黑" pitchFamily="34" charset="-122"/>
              <a:ea typeface="微软雅黑" pitchFamily="34" charset="-122"/>
            </a:endParaRPr>
          </a:p>
        </p:txBody>
      </p:sp>
      <p:grpSp>
        <p:nvGrpSpPr>
          <p:cNvPr id="6" name="组合 5"/>
          <p:cNvGrpSpPr/>
          <p:nvPr/>
        </p:nvGrpSpPr>
        <p:grpSpPr>
          <a:xfrm>
            <a:off x="4963097" y="1638292"/>
            <a:ext cx="3110515" cy="1422640"/>
            <a:chOff x="4963097" y="1694014"/>
            <a:chExt cx="3339896" cy="1697782"/>
          </a:xfrm>
        </p:grpSpPr>
        <p:sp>
          <p:nvSpPr>
            <p:cNvPr id="52" name="Line 43"/>
            <p:cNvSpPr>
              <a:spLocks noChangeShapeType="1"/>
            </p:cNvSpPr>
            <p:nvPr/>
          </p:nvSpPr>
          <p:spPr bwMode="auto">
            <a:xfrm flipH="1">
              <a:off x="5789824" y="2214507"/>
              <a:ext cx="985254" cy="4015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4" name="Line 45"/>
            <p:cNvSpPr>
              <a:spLocks noChangeShapeType="1"/>
            </p:cNvSpPr>
            <p:nvPr/>
          </p:nvSpPr>
          <p:spPr bwMode="auto">
            <a:xfrm>
              <a:off x="6928728" y="2237698"/>
              <a:ext cx="96123" cy="37237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7" name="Text Box 49"/>
            <p:cNvSpPr txBox="1">
              <a:spLocks noChangeArrowheads="1"/>
            </p:cNvSpPr>
            <p:nvPr/>
          </p:nvSpPr>
          <p:spPr bwMode="auto">
            <a:xfrm>
              <a:off x="6435487" y="1694014"/>
              <a:ext cx="1097313" cy="276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latin typeface="微软雅黑" pitchFamily="34" charset="-122"/>
                  <a:ea typeface="微软雅黑" pitchFamily="34" charset="-122"/>
                </a:rPr>
                <a:t>交换机</a:t>
              </a:r>
              <a:endParaRPr kumimoji="1" lang="zh-CN" altLang="en-US" sz="1200" b="1" dirty="0">
                <a:latin typeface="微软雅黑" pitchFamily="34" charset="-122"/>
                <a:ea typeface="微软雅黑" pitchFamily="34" charset="-122"/>
              </a:endParaRPr>
            </a:p>
          </p:txBody>
        </p:sp>
        <p:sp>
          <p:nvSpPr>
            <p:cNvPr id="62" name="Line 51"/>
            <p:cNvSpPr>
              <a:spLocks noChangeShapeType="1"/>
            </p:cNvSpPr>
            <p:nvPr/>
          </p:nvSpPr>
          <p:spPr bwMode="auto">
            <a:xfrm flipH="1">
              <a:off x="5282622" y="2671696"/>
              <a:ext cx="308403" cy="41567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3" name="Line 54"/>
            <p:cNvSpPr>
              <a:spLocks noChangeShapeType="1"/>
            </p:cNvSpPr>
            <p:nvPr/>
          </p:nvSpPr>
          <p:spPr bwMode="auto">
            <a:xfrm>
              <a:off x="5848080" y="2716090"/>
              <a:ext cx="268879" cy="37128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64" name="Picture 5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497188">
              <a:off x="5477427" y="2533214"/>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 name="Line 60"/>
            <p:cNvSpPr>
              <a:spLocks noChangeShapeType="1"/>
            </p:cNvSpPr>
            <p:nvPr/>
          </p:nvSpPr>
          <p:spPr bwMode="auto">
            <a:xfrm flipH="1">
              <a:off x="6684302" y="2671697"/>
              <a:ext cx="198549" cy="51653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6" name="Line 63"/>
            <p:cNvSpPr>
              <a:spLocks noChangeShapeType="1"/>
            </p:cNvSpPr>
            <p:nvPr/>
          </p:nvSpPr>
          <p:spPr bwMode="auto">
            <a:xfrm>
              <a:off x="7139905" y="2716090"/>
              <a:ext cx="413559" cy="37128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67" name="Picture 6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497188">
              <a:off x="6769253" y="2533214"/>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8" name="Line 72"/>
            <p:cNvSpPr>
              <a:spLocks noChangeShapeType="1"/>
            </p:cNvSpPr>
            <p:nvPr/>
          </p:nvSpPr>
          <p:spPr bwMode="auto">
            <a:xfrm>
              <a:off x="7176820" y="2129104"/>
              <a:ext cx="914868" cy="48097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69" name="Picture 7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497188">
              <a:off x="6613418" y="2001152"/>
              <a:ext cx="705625" cy="31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79058" y="298466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13394" y="298466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15564" y="298466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49900" y="298466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95863" y="2512525"/>
              <a:ext cx="407130" cy="407130"/>
            </a:xfrm>
            <a:prstGeom prst="rect">
              <a:avLst/>
            </a:prstGeom>
            <a:noFill/>
            <a:extLst>
              <a:ext uri="{909E8E84-426E-40DD-AFC4-6F175D3DCCD1}">
                <a14:hiddenFill xmlns:a14="http://schemas.microsoft.com/office/drawing/2010/main">
                  <a:solidFill>
                    <a:srgbClr val="FFFFFF"/>
                  </a:solidFill>
                </a14:hiddenFill>
              </a:ext>
            </a:extLst>
          </p:spPr>
        </p:pic>
        <p:cxnSp>
          <p:nvCxnSpPr>
            <p:cNvPr id="116" name="直接连接符 115"/>
            <p:cNvCxnSpPr/>
            <p:nvPr/>
          </p:nvCxnSpPr>
          <p:spPr>
            <a:xfrm flipV="1">
              <a:off x="5286000" y="2728447"/>
              <a:ext cx="148281" cy="185642"/>
            </a:xfrm>
            <a:prstGeom prst="line">
              <a:avLst/>
            </a:prstGeom>
            <a:ln w="38100">
              <a:solidFill>
                <a:srgbClr val="CC33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9" name="Text Box 49"/>
            <p:cNvSpPr txBox="1">
              <a:spLocks noChangeArrowheads="1"/>
            </p:cNvSpPr>
            <p:nvPr/>
          </p:nvSpPr>
          <p:spPr bwMode="auto">
            <a:xfrm>
              <a:off x="4963097" y="2288228"/>
              <a:ext cx="75011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latin typeface="微软雅黑" pitchFamily="34" charset="-122"/>
                  <a:ea typeface="微软雅黑" pitchFamily="34" charset="-122"/>
                </a:rPr>
                <a:t>集线器</a:t>
              </a:r>
              <a:endParaRPr kumimoji="1" lang="zh-CN" altLang="en-US" sz="1200" b="1" dirty="0">
                <a:latin typeface="微软雅黑" pitchFamily="34" charset="-122"/>
                <a:ea typeface="微软雅黑" pitchFamily="34" charset="-122"/>
              </a:endParaRPr>
            </a:p>
          </p:txBody>
        </p:sp>
      </p:grpSp>
      <p:sp>
        <p:nvSpPr>
          <p:cNvPr id="7" name="矩形 6"/>
          <p:cNvSpPr/>
          <p:nvPr/>
        </p:nvSpPr>
        <p:spPr>
          <a:xfrm>
            <a:off x="1231576" y="3746308"/>
            <a:ext cx="6887191" cy="759182"/>
          </a:xfrm>
          <a:prstGeom prst="rect">
            <a:avLst/>
          </a:prstGeom>
          <a:ln>
            <a:solidFill>
              <a:srgbClr val="009900"/>
            </a:solidFill>
          </a:ln>
        </p:spPr>
        <p:style>
          <a:lnRef idx="2">
            <a:schemeClr val="accent3"/>
          </a:lnRef>
          <a:fillRef idx="1">
            <a:schemeClr val="lt1"/>
          </a:fillRef>
          <a:effectRef idx="0">
            <a:schemeClr val="accent3"/>
          </a:effectRef>
          <a:fontRef idx="minor">
            <a:schemeClr val="dk1"/>
          </a:fontRef>
        </p:style>
        <p:txBody>
          <a:bodyPr wrap="square">
            <a:spAutoFit/>
          </a:bodyPr>
          <a:lstStyle/>
          <a:p>
            <a:pPr>
              <a:lnSpc>
                <a:spcPts val="2600"/>
              </a:lnSpc>
            </a:pPr>
            <a:r>
              <a:rPr lang="zh-CN" altLang="en-US" b="1" dirty="0">
                <a:solidFill>
                  <a:srgbClr val="C00000"/>
                </a:solidFill>
                <a:latin typeface="微软雅黑" panose="020B0503020204020204" pitchFamily="34" charset="-122"/>
                <a:ea typeface="微软雅黑" panose="020B0503020204020204" pitchFamily="34" charset="-122"/>
              </a:rPr>
              <a:t>广播域</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broadcast domain</a:t>
            </a:r>
            <a:r>
              <a:rPr lang="zh-CN" altLang="en-US" b="1" dirty="0">
                <a:latin typeface="微软雅黑" panose="020B0503020204020204" pitchFamily="34" charset="-122"/>
                <a:ea typeface="微软雅黑" panose="020B0503020204020204" pitchFamily="34" charset="-122"/>
              </a:rPr>
              <a:t>）：指这样一部分网络，其中任何一台设备发出的广播通信都能被该部分网络中的所有其他设备所接收。</a:t>
            </a:r>
          </a:p>
        </p:txBody>
      </p:sp>
    </p:spTree>
    <p:extLst>
      <p:ext uri="{BB962C8B-B14F-4D97-AF65-F5344CB8AC3E}">
        <p14:creationId xmlns:p14="http://schemas.microsoft.com/office/powerpoint/2010/main" val="369850097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endCondLst>
                                    <p:cond evt="onNext" delay="0">
                                      <p:tgtEl>
                                        <p:sldTgt/>
                                      </p:tgtEl>
                                    </p:cond>
                                  </p:endCondLst>
                                  <p:childTnLst>
                                    <p:anim calcmode="discrete" valueType="str">
                                      <p:cBhvr>
                                        <p:cTn id="6" dur="1000" fill="hold"/>
                                        <p:tgtEl>
                                          <p:spTgt spid="119"/>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nodeType="withEffect">
                                  <p:stCondLst>
                                    <p:cond delay="0"/>
                                  </p:stCondLst>
                                  <p:endCondLst>
                                    <p:cond evt="onNext" delay="0">
                                      <p:tgtEl>
                                        <p:sldTgt/>
                                      </p:tgtEl>
                                    </p:cond>
                                  </p:endCondLst>
                                  <p:childTnLst>
                                    <p:anim calcmode="discrete" valueType="str">
                                      <p:cBhvr>
                                        <p:cTn id="8" dur="10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16547"/>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2803899" y="593457"/>
            <a:ext cx="3518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smtClean="0">
                <a:solidFill>
                  <a:schemeClr val="bg1"/>
                </a:solidFill>
                <a:ea typeface="微软雅黑" pitchFamily="34" charset="-122"/>
              </a:rPr>
              <a:t>数据链路层协议数据单元：帧</a:t>
            </a:r>
            <a:endParaRPr lang="zh-CN" altLang="en-US" sz="2000" b="1" dirty="0">
              <a:solidFill>
                <a:schemeClr val="bg1"/>
              </a:solidFill>
              <a:ea typeface="微软雅黑" pitchFamily="34" charset="-122"/>
            </a:endParaRPr>
          </a:p>
        </p:txBody>
      </p:sp>
      <p:sp>
        <p:nvSpPr>
          <p:cNvPr id="7" name="圆角矩形 6"/>
          <p:cNvSpPr/>
          <p:nvPr/>
        </p:nvSpPr>
        <p:spPr>
          <a:xfrm>
            <a:off x="466344" y="1064541"/>
            <a:ext cx="8129015" cy="31841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a:off x="2643121" y="4242340"/>
            <a:ext cx="3861998" cy="369332"/>
          </a:xfrm>
          <a:prstGeom prst="rect">
            <a:avLst/>
          </a:prstGeom>
        </p:spPr>
        <p:txBody>
          <a:bodyPr wrap="square">
            <a:spAutoFit/>
          </a:bodyPr>
          <a:lstStyle/>
          <a:p>
            <a:pPr algn="ctr"/>
            <a:r>
              <a:rPr lang="zh-CN" altLang="en-US" b="1" dirty="0">
                <a:latin typeface="微软雅黑" pitchFamily="34" charset="-122"/>
                <a:ea typeface="微软雅黑" pitchFamily="34" charset="-122"/>
              </a:rPr>
              <a:t>使用点对点信道的数据链路层</a:t>
            </a:r>
          </a:p>
        </p:txBody>
      </p:sp>
      <p:grpSp>
        <p:nvGrpSpPr>
          <p:cNvPr id="132" name="组合 131"/>
          <p:cNvGrpSpPr/>
          <p:nvPr/>
        </p:nvGrpSpPr>
        <p:grpSpPr>
          <a:xfrm>
            <a:off x="1728464" y="3185056"/>
            <a:ext cx="5303095" cy="925407"/>
            <a:chOff x="301636" y="4509120"/>
            <a:chExt cx="9433361" cy="1646150"/>
          </a:xfrm>
        </p:grpSpPr>
        <p:sp>
          <p:nvSpPr>
            <p:cNvPr id="133" name="Freeform 19"/>
            <p:cNvSpPr>
              <a:spLocks/>
            </p:cNvSpPr>
            <p:nvPr/>
          </p:nvSpPr>
          <p:spPr bwMode="auto">
            <a:xfrm>
              <a:off x="3416482" y="5586241"/>
              <a:ext cx="5162815" cy="4763"/>
            </a:xfrm>
            <a:custGeom>
              <a:avLst/>
              <a:gdLst>
                <a:gd name="T0" fmla="*/ 0 w 3002"/>
                <a:gd name="T1" fmla="*/ 0 h 3"/>
                <a:gd name="T2" fmla="*/ 3002 w 3002"/>
                <a:gd name="T3" fmla="*/ 3 h 3"/>
              </a:gdLst>
              <a:ahLst/>
              <a:cxnLst>
                <a:cxn ang="0">
                  <a:pos x="T0" y="T1"/>
                </a:cxn>
                <a:cxn ang="0">
                  <a:pos x="T2" y="T3"/>
                </a:cxn>
              </a:cxnLst>
              <a:rect l="0" t="0" r="r" b="b"/>
              <a:pathLst>
                <a:path w="3002" h="3">
                  <a:moveTo>
                    <a:pt x="0" y="0"/>
                  </a:moveTo>
                  <a:lnTo>
                    <a:pt x="3002" y="3"/>
                  </a:lnTo>
                </a:path>
              </a:pathLst>
            </a:custGeom>
            <a:noFill/>
            <a:ln w="38100" cap="flat" cmpd="sng">
              <a:solidFill>
                <a:schemeClr val="tx1"/>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34" name="Rectangle 20"/>
            <p:cNvSpPr>
              <a:spLocks noChangeArrowheads="1"/>
            </p:cNvSpPr>
            <p:nvPr/>
          </p:nvSpPr>
          <p:spPr bwMode="auto">
            <a:xfrm>
              <a:off x="7556020" y="4971879"/>
              <a:ext cx="2178977" cy="758825"/>
            </a:xfrm>
            <a:prstGeom prst="rect">
              <a:avLst/>
            </a:prstGeom>
            <a:solidFill>
              <a:srgbClr val="0070C0"/>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35" name="Rectangle 47"/>
            <p:cNvSpPr>
              <a:spLocks noChangeArrowheads="1"/>
            </p:cNvSpPr>
            <p:nvPr/>
          </p:nvSpPr>
          <p:spPr bwMode="auto">
            <a:xfrm>
              <a:off x="301636" y="4948067"/>
              <a:ext cx="1077864" cy="761916"/>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100" b="1" dirty="0">
                  <a:latin typeface="微软雅黑" pitchFamily="34" charset="-122"/>
                  <a:ea typeface="微软雅黑" pitchFamily="34" charset="-122"/>
                </a:rPr>
                <a:t>数据</a:t>
              </a:r>
            </a:p>
            <a:p>
              <a:pPr algn="ctr" defTabSz="762000" eaLnBrk="0" hangingPunct="0"/>
              <a:r>
                <a:rPr kumimoji="1" lang="zh-CN" altLang="en-US" sz="1100" b="1" dirty="0">
                  <a:latin typeface="微软雅黑" pitchFamily="34" charset="-122"/>
                  <a:ea typeface="微软雅黑" pitchFamily="34" charset="-122"/>
                </a:rPr>
                <a:t>链路层</a:t>
              </a:r>
            </a:p>
          </p:txBody>
        </p:sp>
        <p:sp>
          <p:nvSpPr>
            <p:cNvPr id="136" name="Rectangle 48"/>
            <p:cNvSpPr>
              <a:spLocks noChangeArrowheads="1"/>
            </p:cNvSpPr>
            <p:nvPr/>
          </p:nvSpPr>
          <p:spPr bwMode="auto">
            <a:xfrm>
              <a:off x="1344132" y="4971879"/>
              <a:ext cx="2178977" cy="758825"/>
            </a:xfrm>
            <a:prstGeom prst="rect">
              <a:avLst/>
            </a:prstGeom>
            <a:solidFill>
              <a:srgbClr val="008000"/>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37" name="Rectangle 49"/>
            <p:cNvSpPr>
              <a:spLocks noChangeArrowheads="1"/>
            </p:cNvSpPr>
            <p:nvPr/>
          </p:nvSpPr>
          <p:spPr bwMode="auto">
            <a:xfrm>
              <a:off x="1928665" y="4509120"/>
              <a:ext cx="1160558"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结点 </a:t>
              </a:r>
              <a:r>
                <a:rPr kumimoji="1" lang="en-US" altLang="zh-CN" sz="1200" b="1" dirty="0">
                  <a:latin typeface="微软雅黑" pitchFamily="34" charset="-122"/>
                  <a:ea typeface="微软雅黑" pitchFamily="34" charset="-122"/>
                </a:rPr>
                <a:t>A</a:t>
              </a:r>
            </a:p>
          </p:txBody>
        </p:sp>
        <p:sp>
          <p:nvSpPr>
            <p:cNvPr id="138" name="Rectangle 50"/>
            <p:cNvSpPr>
              <a:spLocks noChangeArrowheads="1"/>
            </p:cNvSpPr>
            <p:nvPr/>
          </p:nvSpPr>
          <p:spPr bwMode="auto">
            <a:xfrm>
              <a:off x="8121354" y="4509120"/>
              <a:ext cx="1143449"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结点 </a:t>
              </a:r>
              <a:r>
                <a:rPr kumimoji="1" lang="en-US" altLang="zh-CN" sz="1200" b="1" dirty="0">
                  <a:latin typeface="微软雅黑" pitchFamily="34" charset="-122"/>
                  <a:ea typeface="微软雅黑" pitchFamily="34" charset="-122"/>
                </a:rPr>
                <a:t>B</a:t>
              </a:r>
            </a:p>
          </p:txBody>
        </p:sp>
        <p:grpSp>
          <p:nvGrpSpPr>
            <p:cNvPr id="139" name="Group 51"/>
            <p:cNvGrpSpPr>
              <a:grpSpLocks/>
            </p:cNvGrpSpPr>
            <p:nvPr/>
          </p:nvGrpSpPr>
          <p:grpSpPr bwMode="auto">
            <a:xfrm>
              <a:off x="2948698" y="5143335"/>
              <a:ext cx="1059392" cy="438150"/>
              <a:chOff x="1701" y="2652"/>
              <a:chExt cx="616" cy="276"/>
            </a:xfrm>
          </p:grpSpPr>
          <p:grpSp>
            <p:nvGrpSpPr>
              <p:cNvPr id="149" name="Group 52"/>
              <p:cNvGrpSpPr>
                <a:grpSpLocks/>
              </p:cNvGrpSpPr>
              <p:nvPr/>
            </p:nvGrpSpPr>
            <p:grpSpPr bwMode="auto">
              <a:xfrm>
                <a:off x="1701" y="2694"/>
                <a:ext cx="616" cy="192"/>
                <a:chOff x="1701" y="2694"/>
                <a:chExt cx="616" cy="192"/>
              </a:xfrm>
            </p:grpSpPr>
            <p:sp>
              <p:nvSpPr>
                <p:cNvPr id="151" name="AutoShape 53"/>
                <p:cNvSpPr>
                  <a:spLocks noChangeArrowheads="1"/>
                </p:cNvSpPr>
                <p:nvPr/>
              </p:nvSpPr>
              <p:spPr bwMode="auto">
                <a:xfrm>
                  <a:off x="2045" y="2731"/>
                  <a:ext cx="272" cy="136"/>
                </a:xfrm>
                <a:prstGeom prst="rightArrow">
                  <a:avLst>
                    <a:gd name="adj1" fmla="val 50000"/>
                    <a:gd name="adj2" fmla="val 50000"/>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52" name="Rectangle 54"/>
                <p:cNvSpPr>
                  <a:spLocks noChangeArrowheads="1"/>
                </p:cNvSpPr>
                <p:nvPr/>
              </p:nvSpPr>
              <p:spPr bwMode="auto">
                <a:xfrm>
                  <a:off x="1701" y="2694"/>
                  <a:ext cx="408" cy="192"/>
                </a:xfrm>
                <a:prstGeom prst="rect">
                  <a:avLst/>
                </a:prstGeom>
                <a:solidFill>
                  <a:schemeClr val="bg1"/>
                </a:solidFill>
                <a:ln w="12700">
                  <a:solidFill>
                    <a:schemeClr val="tx1"/>
                  </a:solidFill>
                  <a:miter lim="800000"/>
                  <a:headEnd/>
                  <a:tailEnd/>
                </a:ln>
                <a:effectLst/>
              </p:spPr>
              <p:txBody>
                <a:bodyPr wrap="none" anchor="ctr"/>
                <a:lstStyle/>
                <a:p>
                  <a:pPr algn="ctr" defTabSz="762000" eaLnBrk="0" hangingPunct="0"/>
                  <a:endParaRPr kumimoji="1" lang="zh-CN" altLang="zh-CN" sz="1200" b="1">
                    <a:solidFill>
                      <a:srgbClr val="000099"/>
                    </a:solidFill>
                    <a:latin typeface="微软雅黑" pitchFamily="34" charset="-122"/>
                    <a:ea typeface="微软雅黑" pitchFamily="34" charset="-122"/>
                  </a:endParaRPr>
                </a:p>
              </p:txBody>
            </p:sp>
          </p:grpSp>
          <p:sp>
            <p:nvSpPr>
              <p:cNvPr id="150" name="Text Box 55"/>
              <p:cNvSpPr txBox="1">
                <a:spLocks noChangeArrowheads="1"/>
              </p:cNvSpPr>
              <p:nvPr/>
            </p:nvSpPr>
            <p:spPr bwMode="auto">
              <a:xfrm>
                <a:off x="1742" y="2652"/>
                <a:ext cx="324" cy="276"/>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000" b="1" dirty="0">
                    <a:solidFill>
                      <a:srgbClr val="CC00CC"/>
                    </a:solidFill>
                    <a:latin typeface="微软雅黑" pitchFamily="34" charset="-122"/>
                    <a:ea typeface="微软雅黑" pitchFamily="34" charset="-122"/>
                  </a:rPr>
                  <a:t>帧</a:t>
                </a:r>
              </a:p>
            </p:txBody>
          </p:sp>
        </p:grpSp>
        <p:sp>
          <p:nvSpPr>
            <p:cNvPr id="140" name="Rectangle 57"/>
            <p:cNvSpPr>
              <a:spLocks noChangeArrowheads="1"/>
            </p:cNvSpPr>
            <p:nvPr/>
          </p:nvSpPr>
          <p:spPr bwMode="auto">
            <a:xfrm>
              <a:off x="3578899" y="5667096"/>
              <a:ext cx="390439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en-US" altLang="zh-CN" sz="1200" b="1" dirty="0">
                  <a:solidFill>
                    <a:srgbClr val="000099"/>
                  </a:solidFill>
                  <a:latin typeface="微软雅黑" pitchFamily="34" charset="-122"/>
                  <a:ea typeface="微软雅黑" pitchFamily="34" charset="-122"/>
                </a:rPr>
                <a:t>(b</a:t>
              </a:r>
              <a:r>
                <a:rPr kumimoji="1" lang="en-US" altLang="zh-CN" sz="1200" b="1" dirty="0" smtClean="0">
                  <a:solidFill>
                    <a:srgbClr val="000099"/>
                  </a:solidFill>
                  <a:latin typeface="微软雅黑" pitchFamily="34" charset="-122"/>
                  <a:ea typeface="微软雅黑" pitchFamily="34" charset="-122"/>
                </a:rPr>
                <a:t>) </a:t>
              </a:r>
              <a:r>
                <a:rPr kumimoji="1" lang="zh-CN" altLang="en-US" sz="1200" b="1" dirty="0" smtClean="0">
                  <a:solidFill>
                    <a:srgbClr val="000099"/>
                  </a:solidFill>
                  <a:latin typeface="微软雅黑" pitchFamily="34" charset="-122"/>
                  <a:ea typeface="微软雅黑" pitchFamily="34" charset="-122"/>
                </a:rPr>
                <a:t>只考虑数据链路层</a:t>
              </a:r>
              <a:endParaRPr kumimoji="1" lang="en-US" altLang="zh-CN" sz="1200" b="1" dirty="0">
                <a:solidFill>
                  <a:srgbClr val="000099"/>
                </a:solidFill>
                <a:latin typeface="微软雅黑" pitchFamily="34" charset="-122"/>
                <a:ea typeface="微软雅黑" pitchFamily="34" charset="-122"/>
              </a:endParaRPr>
            </a:p>
          </p:txBody>
        </p:sp>
        <p:sp>
          <p:nvSpPr>
            <p:cNvPr id="141" name="Rectangle 58"/>
            <p:cNvSpPr>
              <a:spLocks noChangeArrowheads="1"/>
            </p:cNvSpPr>
            <p:nvPr/>
          </p:nvSpPr>
          <p:spPr bwMode="auto">
            <a:xfrm>
              <a:off x="3572983" y="4832497"/>
              <a:ext cx="87255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发送</a:t>
              </a:r>
            </a:p>
          </p:txBody>
        </p:sp>
        <p:grpSp>
          <p:nvGrpSpPr>
            <p:cNvPr id="142" name="Group 59"/>
            <p:cNvGrpSpPr>
              <a:grpSpLocks/>
            </p:cNvGrpSpPr>
            <p:nvPr/>
          </p:nvGrpSpPr>
          <p:grpSpPr bwMode="auto">
            <a:xfrm>
              <a:off x="7115753" y="5143335"/>
              <a:ext cx="1059392" cy="438150"/>
              <a:chOff x="1701" y="2652"/>
              <a:chExt cx="616" cy="276"/>
            </a:xfrm>
          </p:grpSpPr>
          <p:grpSp>
            <p:nvGrpSpPr>
              <p:cNvPr id="145" name="Group 60"/>
              <p:cNvGrpSpPr>
                <a:grpSpLocks/>
              </p:cNvGrpSpPr>
              <p:nvPr/>
            </p:nvGrpSpPr>
            <p:grpSpPr bwMode="auto">
              <a:xfrm>
                <a:off x="1701" y="2694"/>
                <a:ext cx="616" cy="192"/>
                <a:chOff x="1701" y="2694"/>
                <a:chExt cx="616" cy="192"/>
              </a:xfrm>
            </p:grpSpPr>
            <p:sp>
              <p:nvSpPr>
                <p:cNvPr id="147" name="AutoShape 61"/>
                <p:cNvSpPr>
                  <a:spLocks noChangeArrowheads="1"/>
                </p:cNvSpPr>
                <p:nvPr/>
              </p:nvSpPr>
              <p:spPr bwMode="auto">
                <a:xfrm>
                  <a:off x="2045" y="2731"/>
                  <a:ext cx="272" cy="136"/>
                </a:xfrm>
                <a:prstGeom prst="rightArrow">
                  <a:avLst>
                    <a:gd name="adj1" fmla="val 50000"/>
                    <a:gd name="adj2" fmla="val 50000"/>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48" name="Rectangle 62"/>
                <p:cNvSpPr>
                  <a:spLocks noChangeArrowheads="1"/>
                </p:cNvSpPr>
                <p:nvPr/>
              </p:nvSpPr>
              <p:spPr bwMode="auto">
                <a:xfrm>
                  <a:off x="1701" y="2694"/>
                  <a:ext cx="408" cy="192"/>
                </a:xfrm>
                <a:prstGeom prst="rect">
                  <a:avLst/>
                </a:prstGeom>
                <a:solidFill>
                  <a:schemeClr val="bg1"/>
                </a:solidFill>
                <a:ln w="12700">
                  <a:solidFill>
                    <a:schemeClr val="tx1"/>
                  </a:solidFill>
                  <a:miter lim="800000"/>
                  <a:headEnd/>
                  <a:tailEnd/>
                </a:ln>
                <a:effectLst/>
              </p:spPr>
              <p:txBody>
                <a:bodyPr wrap="none" anchor="ctr"/>
                <a:lstStyle/>
                <a:p>
                  <a:pPr algn="ctr" defTabSz="762000" eaLnBrk="0" hangingPunct="0"/>
                  <a:endParaRPr kumimoji="1" lang="zh-CN" altLang="zh-CN" sz="1200" b="1">
                    <a:solidFill>
                      <a:srgbClr val="000099"/>
                    </a:solidFill>
                    <a:latin typeface="微软雅黑" pitchFamily="34" charset="-122"/>
                    <a:ea typeface="微软雅黑" pitchFamily="34" charset="-122"/>
                  </a:endParaRPr>
                </a:p>
              </p:txBody>
            </p:sp>
          </p:grpSp>
          <p:sp>
            <p:nvSpPr>
              <p:cNvPr id="146" name="Text Box 63"/>
              <p:cNvSpPr txBox="1">
                <a:spLocks noChangeArrowheads="1"/>
              </p:cNvSpPr>
              <p:nvPr/>
            </p:nvSpPr>
            <p:spPr bwMode="auto">
              <a:xfrm>
                <a:off x="1742" y="2652"/>
                <a:ext cx="324" cy="276"/>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000" b="1" dirty="0">
                    <a:solidFill>
                      <a:srgbClr val="CC00CC"/>
                    </a:solidFill>
                    <a:latin typeface="微软雅黑" pitchFamily="34" charset="-122"/>
                    <a:ea typeface="微软雅黑" pitchFamily="34" charset="-122"/>
                  </a:rPr>
                  <a:t>帧</a:t>
                </a:r>
              </a:p>
            </p:txBody>
          </p:sp>
        </p:grpSp>
        <p:sp>
          <p:nvSpPr>
            <p:cNvPr id="143" name="Rectangle 64"/>
            <p:cNvSpPr>
              <a:spLocks noChangeArrowheads="1"/>
            </p:cNvSpPr>
            <p:nvPr/>
          </p:nvSpPr>
          <p:spPr bwMode="auto">
            <a:xfrm>
              <a:off x="6756398" y="4797890"/>
              <a:ext cx="87255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接收</a:t>
              </a:r>
            </a:p>
          </p:txBody>
        </p:sp>
        <p:sp>
          <p:nvSpPr>
            <p:cNvPr id="144" name="Rectangle 65"/>
            <p:cNvSpPr>
              <a:spLocks noChangeArrowheads="1"/>
            </p:cNvSpPr>
            <p:nvPr/>
          </p:nvSpPr>
          <p:spPr bwMode="auto">
            <a:xfrm>
              <a:off x="5141008" y="5078099"/>
              <a:ext cx="87255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C00000"/>
                  </a:solidFill>
                  <a:latin typeface="微软雅黑" pitchFamily="34" charset="-122"/>
                  <a:ea typeface="微软雅黑" pitchFamily="34" charset="-122"/>
                </a:rPr>
                <a:t>链路</a:t>
              </a:r>
            </a:p>
          </p:txBody>
        </p:sp>
      </p:grpSp>
      <p:grpSp>
        <p:nvGrpSpPr>
          <p:cNvPr id="153" name="组合 152"/>
          <p:cNvGrpSpPr/>
          <p:nvPr/>
        </p:nvGrpSpPr>
        <p:grpSpPr>
          <a:xfrm>
            <a:off x="993305" y="1097960"/>
            <a:ext cx="6161831" cy="1943054"/>
            <a:chOff x="-601486" y="1052736"/>
            <a:chExt cx="10365718" cy="3268692"/>
          </a:xfrm>
        </p:grpSpPr>
        <p:sp>
          <p:nvSpPr>
            <p:cNvPr id="154" name="Rectangle 4"/>
            <p:cNvSpPr>
              <a:spLocks noChangeArrowheads="1"/>
            </p:cNvSpPr>
            <p:nvPr/>
          </p:nvSpPr>
          <p:spPr bwMode="auto">
            <a:xfrm>
              <a:off x="7411119" y="1498029"/>
              <a:ext cx="2353113" cy="1828800"/>
            </a:xfrm>
            <a:prstGeom prst="rect">
              <a:avLst/>
            </a:prstGeom>
            <a:solidFill>
              <a:srgbClr val="0070C0"/>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55" name="Rectangle 5"/>
            <p:cNvSpPr>
              <a:spLocks noChangeArrowheads="1"/>
            </p:cNvSpPr>
            <p:nvPr/>
          </p:nvSpPr>
          <p:spPr bwMode="auto">
            <a:xfrm>
              <a:off x="7426917" y="2107630"/>
              <a:ext cx="2325278" cy="609600"/>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56" name="Line 6"/>
            <p:cNvSpPr>
              <a:spLocks noChangeShapeType="1"/>
            </p:cNvSpPr>
            <p:nvPr/>
          </p:nvSpPr>
          <p:spPr bwMode="auto">
            <a:xfrm>
              <a:off x="7426917" y="2107630"/>
              <a:ext cx="23338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57" name="Rectangle 7"/>
            <p:cNvSpPr>
              <a:spLocks noChangeArrowheads="1"/>
            </p:cNvSpPr>
            <p:nvPr/>
          </p:nvSpPr>
          <p:spPr bwMode="auto">
            <a:xfrm>
              <a:off x="7917176" y="2260030"/>
              <a:ext cx="1506538" cy="304800"/>
            </a:xfrm>
            <a:prstGeom prst="rect">
              <a:avLst/>
            </a:prstGeom>
            <a:solidFill>
              <a:srgbClr val="0000FF"/>
            </a:solidFill>
            <a:ln w="12700">
              <a:solidFill>
                <a:schemeClr val="tx1"/>
              </a:solidFill>
              <a:miter lim="800000"/>
              <a:headEnd/>
              <a:tailEnd/>
            </a:ln>
            <a:effectLst/>
          </p:spPr>
          <p:txBody>
            <a:bodyPr wrap="none" anchor="ctr"/>
            <a:lstStyle/>
            <a:p>
              <a:pPr algn="ctr" defTabSz="762000" eaLnBrk="0" hangingPunct="0"/>
              <a:endParaRPr kumimoji="1" lang="zh-CN" altLang="zh-CN" sz="1200" b="1">
                <a:solidFill>
                  <a:srgbClr val="000099"/>
                </a:solidFill>
                <a:latin typeface="微软雅黑" pitchFamily="34" charset="-122"/>
                <a:ea typeface="微软雅黑" pitchFamily="34" charset="-122"/>
              </a:endParaRPr>
            </a:p>
          </p:txBody>
        </p:sp>
        <p:sp>
          <p:nvSpPr>
            <p:cNvPr id="158" name="Line 8"/>
            <p:cNvSpPr>
              <a:spLocks noChangeShapeType="1"/>
            </p:cNvSpPr>
            <p:nvPr/>
          </p:nvSpPr>
          <p:spPr bwMode="auto">
            <a:xfrm>
              <a:off x="7426917" y="2717230"/>
              <a:ext cx="23338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59" name="Rectangle 9"/>
            <p:cNvSpPr>
              <a:spLocks noChangeArrowheads="1"/>
            </p:cNvSpPr>
            <p:nvPr/>
          </p:nvSpPr>
          <p:spPr bwMode="auto">
            <a:xfrm>
              <a:off x="8128120" y="1650431"/>
              <a:ext cx="1073150" cy="304799"/>
            </a:xfrm>
            <a:prstGeom prst="rect">
              <a:avLst/>
            </a:prstGeom>
            <a:solidFill>
              <a:schemeClr val="bg1"/>
            </a:solidFill>
            <a:ln w="12700">
              <a:solidFill>
                <a:schemeClr val="tx1"/>
              </a:solidFill>
              <a:miter lim="800000"/>
              <a:headEnd/>
              <a:tailEnd/>
            </a:ln>
            <a:effectLst/>
          </p:spPr>
          <p:txBody>
            <a:bodyPr wrap="none" anchor="ctr"/>
            <a:lstStyle/>
            <a:p>
              <a:pPr algn="ctr" defTabSz="762000" eaLnBrk="0" hangingPunct="0"/>
              <a:r>
                <a:rPr kumimoji="1" lang="en-US" altLang="zh-CN" sz="900" b="1" dirty="0">
                  <a:latin typeface="微软雅黑" pitchFamily="34" charset="-122"/>
                  <a:ea typeface="微软雅黑" pitchFamily="34" charset="-122"/>
                </a:rPr>
                <a:t>IP </a:t>
              </a:r>
              <a:r>
                <a:rPr kumimoji="1" lang="zh-CN" altLang="en-US" sz="900" b="1" dirty="0">
                  <a:latin typeface="微软雅黑" pitchFamily="34" charset="-122"/>
                  <a:ea typeface="微软雅黑" pitchFamily="34" charset="-122"/>
                </a:rPr>
                <a:t>数据报</a:t>
              </a:r>
            </a:p>
          </p:txBody>
        </p:sp>
        <p:sp>
          <p:nvSpPr>
            <p:cNvPr id="160" name="Rectangle 10"/>
            <p:cNvSpPr>
              <a:spLocks noChangeArrowheads="1"/>
            </p:cNvSpPr>
            <p:nvPr/>
          </p:nvSpPr>
          <p:spPr bwMode="auto">
            <a:xfrm>
              <a:off x="7910297" y="2869630"/>
              <a:ext cx="1520296" cy="304800"/>
            </a:xfrm>
            <a:prstGeom prst="rect">
              <a:avLst/>
            </a:prstGeom>
            <a:solidFill>
              <a:schemeClr val="bg1"/>
            </a:solidFill>
            <a:ln w="12700">
              <a:solidFill>
                <a:schemeClr val="tx1"/>
              </a:solidFill>
              <a:miter lim="800000"/>
              <a:headEnd/>
              <a:tailEnd/>
            </a:ln>
            <a:effectLst/>
          </p:spPr>
          <p:txBody>
            <a:bodyPr wrap="none" anchor="ctr"/>
            <a:lstStyle/>
            <a:p>
              <a:pPr algn="ctr" defTabSz="762000" eaLnBrk="0" hangingPunct="0"/>
              <a:endParaRPr kumimoji="1" lang="zh-CN" altLang="zh-CN" sz="1200" b="1">
                <a:solidFill>
                  <a:srgbClr val="000099"/>
                </a:solidFill>
                <a:latin typeface="微软雅黑" pitchFamily="34" charset="-122"/>
                <a:ea typeface="微软雅黑" pitchFamily="34" charset="-122"/>
              </a:endParaRPr>
            </a:p>
          </p:txBody>
        </p:sp>
        <p:sp>
          <p:nvSpPr>
            <p:cNvPr id="161" name="Rectangle 11"/>
            <p:cNvSpPr>
              <a:spLocks noChangeArrowheads="1"/>
            </p:cNvSpPr>
            <p:nvPr/>
          </p:nvSpPr>
          <p:spPr bwMode="auto">
            <a:xfrm>
              <a:off x="7808778" y="2871419"/>
              <a:ext cx="1742034" cy="349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5000"/>
                </a:lnSpc>
              </a:pPr>
              <a:r>
                <a:rPr kumimoji="1" lang="en-US" altLang="zh-CN" sz="900" b="1" dirty="0">
                  <a:latin typeface="微软雅黑" pitchFamily="34" charset="-122"/>
                  <a:ea typeface="微软雅黑" pitchFamily="34" charset="-122"/>
                </a:rPr>
                <a:t>1010…  …0110</a:t>
              </a:r>
            </a:p>
          </p:txBody>
        </p:sp>
        <p:sp>
          <p:nvSpPr>
            <p:cNvPr id="162" name="AutoShape 12"/>
            <p:cNvSpPr>
              <a:spLocks noChangeArrowheads="1"/>
            </p:cNvSpPr>
            <p:nvPr/>
          </p:nvSpPr>
          <p:spPr bwMode="auto">
            <a:xfrm flipV="1">
              <a:off x="8529422" y="2612455"/>
              <a:ext cx="330200" cy="334962"/>
            </a:xfrm>
            <a:prstGeom prst="downArrow">
              <a:avLst>
                <a:gd name="adj1" fmla="val 50000"/>
                <a:gd name="adj2" fmla="val 43231"/>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1200" b="1">
                <a:solidFill>
                  <a:srgbClr val="000099"/>
                </a:solidFill>
                <a:latin typeface="微软雅黑" pitchFamily="34" charset="-122"/>
                <a:ea typeface="微软雅黑" pitchFamily="34" charset="-122"/>
              </a:endParaRPr>
            </a:p>
          </p:txBody>
        </p:sp>
        <p:sp>
          <p:nvSpPr>
            <p:cNvPr id="163" name="Rectangle 13"/>
            <p:cNvSpPr>
              <a:spLocks noChangeArrowheads="1"/>
            </p:cNvSpPr>
            <p:nvPr/>
          </p:nvSpPr>
          <p:spPr bwMode="auto">
            <a:xfrm>
              <a:off x="8132149" y="2280465"/>
              <a:ext cx="1073150" cy="280987"/>
            </a:xfrm>
            <a:prstGeom prst="rect">
              <a:avLst/>
            </a:prstGeom>
            <a:solidFill>
              <a:srgbClr val="00B05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64" name="AutoShape 14"/>
            <p:cNvSpPr>
              <a:spLocks noChangeArrowheads="1"/>
            </p:cNvSpPr>
            <p:nvPr/>
          </p:nvSpPr>
          <p:spPr bwMode="auto">
            <a:xfrm flipV="1">
              <a:off x="8128710" y="1901255"/>
              <a:ext cx="1073150" cy="369887"/>
            </a:xfrm>
            <a:prstGeom prst="downArrow">
              <a:avLst>
                <a:gd name="adj1" fmla="val 65389"/>
                <a:gd name="adj2" fmla="val 39394"/>
              </a:avLst>
            </a:prstGeom>
            <a:solidFill>
              <a:srgbClr val="FFFF00"/>
            </a:solidFill>
            <a:ln w="12700">
              <a:solidFill>
                <a:schemeClr val="tx1"/>
              </a:solidFill>
              <a:miter lim="800000"/>
              <a:headEnd/>
              <a:tailEnd/>
            </a:ln>
            <a:effectLst/>
          </p:spPr>
          <p:txBody>
            <a:bodyPr vert="eaVert" wrap="none" anchor="ctr"/>
            <a:lstStyle/>
            <a:p>
              <a:endParaRPr lang="zh-CN" altLang="en-US" sz="1200" b="1">
                <a:solidFill>
                  <a:srgbClr val="000099"/>
                </a:solidFill>
                <a:latin typeface="微软雅黑" pitchFamily="34" charset="-122"/>
                <a:ea typeface="微软雅黑" pitchFamily="34" charset="-122"/>
              </a:endParaRPr>
            </a:p>
          </p:txBody>
        </p:sp>
        <p:sp>
          <p:nvSpPr>
            <p:cNvPr id="165" name="Text Box 15"/>
            <p:cNvSpPr txBox="1">
              <a:spLocks noChangeArrowheads="1"/>
            </p:cNvSpPr>
            <p:nvPr/>
          </p:nvSpPr>
          <p:spPr bwMode="auto">
            <a:xfrm>
              <a:off x="7387220" y="2170355"/>
              <a:ext cx="569531" cy="46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200" b="1" dirty="0">
                  <a:solidFill>
                    <a:srgbClr val="CC00CC"/>
                  </a:solidFill>
                  <a:latin typeface="微软雅黑" pitchFamily="34" charset="-122"/>
                  <a:ea typeface="微软雅黑" pitchFamily="34" charset="-122"/>
                </a:rPr>
                <a:t>帧</a:t>
              </a:r>
            </a:p>
          </p:txBody>
        </p:sp>
        <p:sp>
          <p:nvSpPr>
            <p:cNvPr id="166" name="Rectangle 16"/>
            <p:cNvSpPr>
              <a:spLocks noChangeArrowheads="1"/>
            </p:cNvSpPr>
            <p:nvPr/>
          </p:nvSpPr>
          <p:spPr bwMode="auto">
            <a:xfrm>
              <a:off x="8309581" y="1905171"/>
              <a:ext cx="695736" cy="384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latin typeface="微软雅黑" pitchFamily="34" charset="-122"/>
                  <a:ea typeface="微软雅黑" pitchFamily="34" charset="-122"/>
                </a:rPr>
                <a:t>取出</a:t>
              </a:r>
            </a:p>
          </p:txBody>
        </p:sp>
        <p:sp>
          <p:nvSpPr>
            <p:cNvPr id="167" name="Line 17"/>
            <p:cNvSpPr>
              <a:spLocks noChangeShapeType="1"/>
            </p:cNvSpPr>
            <p:nvPr/>
          </p:nvSpPr>
          <p:spPr bwMode="auto">
            <a:xfrm>
              <a:off x="8126990" y="2264792"/>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68" name="Line 18"/>
            <p:cNvSpPr>
              <a:spLocks noChangeShapeType="1"/>
            </p:cNvSpPr>
            <p:nvPr/>
          </p:nvSpPr>
          <p:spPr bwMode="auto">
            <a:xfrm>
              <a:off x="9200140" y="2266380"/>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69" name="Freeform 21"/>
            <p:cNvSpPr>
              <a:spLocks/>
            </p:cNvSpPr>
            <p:nvPr/>
          </p:nvSpPr>
          <p:spPr bwMode="auto">
            <a:xfrm>
              <a:off x="2417281" y="3158555"/>
              <a:ext cx="6273800" cy="609600"/>
            </a:xfrm>
            <a:custGeom>
              <a:avLst/>
              <a:gdLst>
                <a:gd name="T0" fmla="*/ 0 w 2736"/>
                <a:gd name="T1" fmla="*/ 0 h 480"/>
                <a:gd name="T2" fmla="*/ 0 w 2736"/>
                <a:gd name="T3" fmla="*/ 480 h 480"/>
                <a:gd name="T4" fmla="*/ 2736 w 2736"/>
                <a:gd name="T5" fmla="*/ 480 h 480"/>
                <a:gd name="T6" fmla="*/ 2736 w 2736"/>
                <a:gd name="T7" fmla="*/ 0 h 480"/>
              </a:gdLst>
              <a:ahLst/>
              <a:cxnLst>
                <a:cxn ang="0">
                  <a:pos x="T0" y="T1"/>
                </a:cxn>
                <a:cxn ang="0">
                  <a:pos x="T2" y="T3"/>
                </a:cxn>
                <a:cxn ang="0">
                  <a:pos x="T4" y="T5"/>
                </a:cxn>
                <a:cxn ang="0">
                  <a:pos x="T6" y="T7"/>
                </a:cxn>
              </a:cxnLst>
              <a:rect l="0" t="0" r="r" b="b"/>
              <a:pathLst>
                <a:path w="2736" h="480">
                  <a:moveTo>
                    <a:pt x="0" y="0"/>
                  </a:moveTo>
                  <a:lnTo>
                    <a:pt x="0" y="480"/>
                  </a:lnTo>
                  <a:lnTo>
                    <a:pt x="2736" y="480"/>
                  </a:lnTo>
                  <a:lnTo>
                    <a:pt x="2736" y="0"/>
                  </a:lnTo>
                </a:path>
              </a:pathLst>
            </a:custGeom>
            <a:noFill/>
            <a:ln w="38100" cap="flat" cmpd="sng">
              <a:solidFill>
                <a:schemeClr val="tx1"/>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70" name="Rectangle 22"/>
            <p:cNvSpPr>
              <a:spLocks noChangeArrowheads="1"/>
            </p:cNvSpPr>
            <p:nvPr/>
          </p:nvSpPr>
          <p:spPr bwMode="auto">
            <a:xfrm>
              <a:off x="-601486" y="2169677"/>
              <a:ext cx="1674606" cy="435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1100" b="1" dirty="0" smtClean="0">
                  <a:latin typeface="微软雅黑" pitchFamily="34" charset="-122"/>
                  <a:ea typeface="微软雅黑" pitchFamily="34" charset="-122"/>
                </a:rPr>
                <a:t>数据链路层</a:t>
              </a:r>
              <a:endParaRPr kumimoji="1" lang="zh-CN" altLang="en-US" sz="1100" b="1" dirty="0">
                <a:latin typeface="微软雅黑" pitchFamily="34" charset="-122"/>
                <a:ea typeface="微软雅黑" pitchFamily="34" charset="-122"/>
              </a:endParaRPr>
            </a:p>
          </p:txBody>
        </p:sp>
        <p:sp>
          <p:nvSpPr>
            <p:cNvPr id="171" name="Rectangle 23"/>
            <p:cNvSpPr>
              <a:spLocks noChangeArrowheads="1"/>
            </p:cNvSpPr>
            <p:nvPr/>
          </p:nvSpPr>
          <p:spPr bwMode="auto">
            <a:xfrm>
              <a:off x="53786" y="1634555"/>
              <a:ext cx="1019334" cy="39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lnSpc>
                  <a:spcPct val="85000"/>
                </a:lnSpc>
              </a:pPr>
              <a:r>
                <a:rPr kumimoji="1" lang="zh-CN" altLang="en-US" sz="1100" b="1" dirty="0">
                  <a:latin typeface="微软雅黑" pitchFamily="34" charset="-122"/>
                  <a:ea typeface="微软雅黑" pitchFamily="34" charset="-122"/>
                </a:rPr>
                <a:t>网络层</a:t>
              </a:r>
            </a:p>
          </p:txBody>
        </p:sp>
        <p:sp>
          <p:nvSpPr>
            <p:cNvPr id="172" name="Rectangle 24"/>
            <p:cNvSpPr>
              <a:spLocks noChangeArrowheads="1"/>
            </p:cNvSpPr>
            <p:nvPr/>
          </p:nvSpPr>
          <p:spPr bwMode="auto">
            <a:xfrm>
              <a:off x="5141432" y="3299135"/>
              <a:ext cx="82517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smtClean="0">
                  <a:solidFill>
                    <a:srgbClr val="C00000"/>
                  </a:solidFill>
                  <a:latin typeface="微软雅黑" pitchFamily="34" charset="-122"/>
                  <a:ea typeface="微软雅黑" pitchFamily="34" charset="-122"/>
                </a:rPr>
                <a:t>链路</a:t>
              </a:r>
              <a:endParaRPr kumimoji="1" lang="zh-CN" altLang="en-US" sz="1200" b="1" dirty="0">
                <a:solidFill>
                  <a:srgbClr val="C00000"/>
                </a:solidFill>
                <a:latin typeface="微软雅黑" pitchFamily="34" charset="-122"/>
                <a:ea typeface="微软雅黑" pitchFamily="34" charset="-122"/>
              </a:endParaRPr>
            </a:p>
          </p:txBody>
        </p:sp>
        <p:sp>
          <p:nvSpPr>
            <p:cNvPr id="173" name="Rectangle 25"/>
            <p:cNvSpPr>
              <a:spLocks noChangeArrowheads="1"/>
            </p:cNvSpPr>
            <p:nvPr/>
          </p:nvSpPr>
          <p:spPr bwMode="auto">
            <a:xfrm>
              <a:off x="1928666" y="1052736"/>
              <a:ext cx="10975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结点 </a:t>
              </a:r>
              <a:r>
                <a:rPr kumimoji="1" lang="en-US" altLang="zh-CN" sz="1200" b="1" dirty="0">
                  <a:latin typeface="微软雅黑" pitchFamily="34" charset="-122"/>
                  <a:ea typeface="微软雅黑" pitchFamily="34" charset="-122"/>
                </a:rPr>
                <a:t>A</a:t>
              </a:r>
            </a:p>
          </p:txBody>
        </p:sp>
        <p:sp>
          <p:nvSpPr>
            <p:cNvPr id="174" name="Rectangle 26"/>
            <p:cNvSpPr>
              <a:spLocks noChangeArrowheads="1"/>
            </p:cNvSpPr>
            <p:nvPr/>
          </p:nvSpPr>
          <p:spPr bwMode="auto">
            <a:xfrm>
              <a:off x="8121353" y="1052736"/>
              <a:ext cx="10813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结点 </a:t>
              </a:r>
              <a:r>
                <a:rPr kumimoji="1" lang="en-US" altLang="zh-CN" sz="1200" b="1" dirty="0">
                  <a:latin typeface="微软雅黑" pitchFamily="34" charset="-122"/>
                  <a:ea typeface="微软雅黑" pitchFamily="34" charset="-122"/>
                </a:rPr>
                <a:t>B</a:t>
              </a:r>
            </a:p>
          </p:txBody>
        </p:sp>
        <p:sp>
          <p:nvSpPr>
            <p:cNvPr id="175" name="Rectangle 27"/>
            <p:cNvSpPr>
              <a:spLocks noChangeArrowheads="1"/>
            </p:cNvSpPr>
            <p:nvPr/>
          </p:nvSpPr>
          <p:spPr bwMode="auto">
            <a:xfrm>
              <a:off x="53786" y="2853755"/>
              <a:ext cx="1019334" cy="39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lnSpc>
                  <a:spcPct val="85000"/>
                </a:lnSpc>
              </a:pPr>
              <a:r>
                <a:rPr kumimoji="1" lang="zh-CN" altLang="en-US" sz="1100" b="1" dirty="0">
                  <a:latin typeface="微软雅黑" pitchFamily="34" charset="-122"/>
                  <a:ea typeface="微软雅黑" pitchFamily="34" charset="-122"/>
                </a:rPr>
                <a:t>物理层</a:t>
              </a:r>
            </a:p>
          </p:txBody>
        </p:sp>
        <p:sp>
          <p:nvSpPr>
            <p:cNvPr id="176" name="Rectangle 28"/>
            <p:cNvSpPr>
              <a:spLocks noChangeArrowheads="1"/>
            </p:cNvSpPr>
            <p:nvPr/>
          </p:nvSpPr>
          <p:spPr bwMode="auto">
            <a:xfrm>
              <a:off x="249983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77" name="Rectangle 29"/>
            <p:cNvSpPr>
              <a:spLocks noChangeArrowheads="1"/>
            </p:cNvSpPr>
            <p:nvPr/>
          </p:nvSpPr>
          <p:spPr bwMode="auto">
            <a:xfrm>
              <a:off x="266493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78" name="Rectangle 30"/>
            <p:cNvSpPr>
              <a:spLocks noChangeArrowheads="1"/>
            </p:cNvSpPr>
            <p:nvPr/>
          </p:nvSpPr>
          <p:spPr bwMode="auto">
            <a:xfrm>
              <a:off x="415083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79" name="Rectangle 31"/>
            <p:cNvSpPr>
              <a:spLocks noChangeArrowheads="1"/>
            </p:cNvSpPr>
            <p:nvPr/>
          </p:nvSpPr>
          <p:spPr bwMode="auto">
            <a:xfrm>
              <a:off x="431593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0" name="Rectangle 32"/>
            <p:cNvSpPr>
              <a:spLocks noChangeArrowheads="1"/>
            </p:cNvSpPr>
            <p:nvPr/>
          </p:nvSpPr>
          <p:spPr bwMode="auto">
            <a:xfrm>
              <a:off x="62145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1" name="Rectangle 33"/>
            <p:cNvSpPr>
              <a:spLocks noChangeArrowheads="1"/>
            </p:cNvSpPr>
            <p:nvPr/>
          </p:nvSpPr>
          <p:spPr bwMode="auto">
            <a:xfrm>
              <a:off x="63796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2" name="Rectangle 34"/>
            <p:cNvSpPr>
              <a:spLocks noChangeArrowheads="1"/>
            </p:cNvSpPr>
            <p:nvPr/>
          </p:nvSpPr>
          <p:spPr bwMode="auto">
            <a:xfrm>
              <a:off x="80306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3" name="Rectangle 35"/>
            <p:cNvSpPr>
              <a:spLocks noChangeArrowheads="1"/>
            </p:cNvSpPr>
            <p:nvPr/>
          </p:nvSpPr>
          <p:spPr bwMode="auto">
            <a:xfrm>
              <a:off x="81957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4" name="Rectangle 36"/>
            <p:cNvSpPr>
              <a:spLocks noChangeArrowheads="1"/>
            </p:cNvSpPr>
            <p:nvPr/>
          </p:nvSpPr>
          <p:spPr bwMode="auto">
            <a:xfrm>
              <a:off x="83608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5" name="Rectangle 37"/>
            <p:cNvSpPr>
              <a:spLocks noChangeArrowheads="1"/>
            </p:cNvSpPr>
            <p:nvPr/>
          </p:nvSpPr>
          <p:spPr bwMode="auto">
            <a:xfrm>
              <a:off x="85259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6" name="Line 38"/>
            <p:cNvSpPr>
              <a:spLocks noChangeShapeType="1"/>
            </p:cNvSpPr>
            <p:nvPr/>
          </p:nvSpPr>
          <p:spPr bwMode="auto">
            <a:xfrm>
              <a:off x="4481032" y="3615755"/>
              <a:ext cx="33020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87" name="Line 39"/>
            <p:cNvSpPr>
              <a:spLocks noChangeShapeType="1"/>
            </p:cNvSpPr>
            <p:nvPr/>
          </p:nvSpPr>
          <p:spPr bwMode="auto">
            <a:xfrm rot="5400000">
              <a:off x="2388707" y="3349055"/>
              <a:ext cx="30480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88" name="Line 40"/>
            <p:cNvSpPr>
              <a:spLocks noChangeShapeType="1"/>
            </p:cNvSpPr>
            <p:nvPr/>
          </p:nvSpPr>
          <p:spPr bwMode="auto">
            <a:xfrm rot="16200000" flipV="1">
              <a:off x="8414857" y="3387155"/>
              <a:ext cx="30480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grpSp>
          <p:nvGrpSpPr>
            <p:cNvPr id="189" name="Group 41"/>
            <p:cNvGrpSpPr>
              <a:grpSpLocks/>
            </p:cNvGrpSpPr>
            <p:nvPr/>
          </p:nvGrpSpPr>
          <p:grpSpPr bwMode="auto">
            <a:xfrm>
              <a:off x="2830032" y="3539555"/>
              <a:ext cx="1155700" cy="152400"/>
              <a:chOff x="1344" y="912"/>
              <a:chExt cx="672" cy="96"/>
            </a:xfrm>
            <a:solidFill>
              <a:srgbClr val="FFC000"/>
            </a:solidFill>
          </p:grpSpPr>
          <p:sp>
            <p:nvSpPr>
              <p:cNvPr id="209" name="Line 42"/>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10" name="Freeform 43"/>
              <p:cNvSpPr>
                <a:spLocks/>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solidFill>
                <a:srgbClr val="FF00FF"/>
              </a:solid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grpSp>
        <p:grpSp>
          <p:nvGrpSpPr>
            <p:cNvPr id="190" name="Group 44"/>
            <p:cNvGrpSpPr>
              <a:grpSpLocks/>
            </p:cNvGrpSpPr>
            <p:nvPr/>
          </p:nvGrpSpPr>
          <p:grpSpPr bwMode="auto">
            <a:xfrm>
              <a:off x="6627332" y="3539555"/>
              <a:ext cx="1155700" cy="157162"/>
              <a:chOff x="4080" y="3676"/>
              <a:chExt cx="672" cy="99"/>
            </a:xfrm>
            <a:solidFill>
              <a:srgbClr val="FFC000"/>
            </a:solidFill>
          </p:grpSpPr>
          <p:sp>
            <p:nvSpPr>
              <p:cNvPr id="207" name="Line 45"/>
              <p:cNvSpPr>
                <a:spLocks noChangeShapeType="1"/>
              </p:cNvSpPr>
              <p:nvPr/>
            </p:nvSpPr>
            <p:spPr bwMode="auto">
              <a:xfrm>
                <a:off x="4080" y="3727"/>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08" name="Freeform 46"/>
              <p:cNvSpPr>
                <a:spLocks/>
              </p:cNvSpPr>
              <p:nvPr/>
            </p:nvSpPr>
            <p:spPr bwMode="auto">
              <a:xfrm>
                <a:off x="4128" y="3676"/>
                <a:ext cx="576" cy="99"/>
              </a:xfrm>
              <a:custGeom>
                <a:avLst/>
                <a:gdLst>
                  <a:gd name="T0" fmla="*/ 0 w 576"/>
                  <a:gd name="T1" fmla="*/ 51 h 99"/>
                  <a:gd name="T2" fmla="*/ 0 w 576"/>
                  <a:gd name="T3" fmla="*/ 3 h 99"/>
                  <a:gd name="T4" fmla="*/ 135 w 576"/>
                  <a:gd name="T5" fmla="*/ 3 h 99"/>
                  <a:gd name="T6" fmla="*/ 138 w 576"/>
                  <a:gd name="T7" fmla="*/ 99 h 99"/>
                  <a:gd name="T8" fmla="*/ 264 w 576"/>
                  <a:gd name="T9" fmla="*/ 98 h 99"/>
                  <a:gd name="T10" fmla="*/ 264 w 576"/>
                  <a:gd name="T11" fmla="*/ 0 h 99"/>
                  <a:gd name="T12" fmla="*/ 426 w 576"/>
                  <a:gd name="T13" fmla="*/ 0 h 99"/>
                  <a:gd name="T14" fmla="*/ 426 w 576"/>
                  <a:gd name="T15" fmla="*/ 99 h 99"/>
                  <a:gd name="T16" fmla="*/ 480 w 576"/>
                  <a:gd name="T17" fmla="*/ 99 h 99"/>
                  <a:gd name="T18" fmla="*/ 480 w 576"/>
                  <a:gd name="T19" fmla="*/ 3 h 99"/>
                  <a:gd name="T20" fmla="*/ 576 w 576"/>
                  <a:gd name="T21" fmla="*/ 3 h 99"/>
                  <a:gd name="T22" fmla="*/ 576 w 576"/>
                  <a:gd name="T23" fmla="*/ 51 h 99"/>
                  <a:gd name="T24" fmla="*/ 0 w 576"/>
                  <a:gd name="T25" fmla="*/ 5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99">
                    <a:moveTo>
                      <a:pt x="0" y="51"/>
                    </a:moveTo>
                    <a:lnTo>
                      <a:pt x="0" y="3"/>
                    </a:lnTo>
                    <a:lnTo>
                      <a:pt x="135" y="3"/>
                    </a:lnTo>
                    <a:lnTo>
                      <a:pt x="138" y="99"/>
                    </a:lnTo>
                    <a:lnTo>
                      <a:pt x="264" y="98"/>
                    </a:lnTo>
                    <a:lnTo>
                      <a:pt x="264" y="0"/>
                    </a:lnTo>
                    <a:lnTo>
                      <a:pt x="426" y="0"/>
                    </a:lnTo>
                    <a:lnTo>
                      <a:pt x="426" y="99"/>
                    </a:lnTo>
                    <a:lnTo>
                      <a:pt x="480" y="99"/>
                    </a:lnTo>
                    <a:lnTo>
                      <a:pt x="480" y="3"/>
                    </a:lnTo>
                    <a:lnTo>
                      <a:pt x="576" y="3"/>
                    </a:lnTo>
                    <a:lnTo>
                      <a:pt x="576" y="51"/>
                    </a:lnTo>
                    <a:lnTo>
                      <a:pt x="0" y="51"/>
                    </a:lnTo>
                    <a:close/>
                  </a:path>
                </a:pathLst>
              </a:custGeom>
              <a:solidFill>
                <a:srgbClr val="FF00FF"/>
              </a:solid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grpSp>
        <p:sp>
          <p:nvSpPr>
            <p:cNvPr id="191" name="Rectangle 56"/>
            <p:cNvSpPr>
              <a:spLocks noChangeArrowheads="1"/>
            </p:cNvSpPr>
            <p:nvPr/>
          </p:nvSpPr>
          <p:spPr bwMode="auto">
            <a:xfrm>
              <a:off x="3743124" y="3833254"/>
              <a:ext cx="3595018"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en-US" altLang="zh-CN" sz="1200" b="1" dirty="0">
                  <a:solidFill>
                    <a:srgbClr val="000099"/>
                  </a:solidFill>
                  <a:latin typeface="微软雅黑" pitchFamily="34" charset="-122"/>
                  <a:ea typeface="微软雅黑" pitchFamily="34" charset="-122"/>
                </a:rPr>
                <a:t>(a</a:t>
              </a:r>
              <a:r>
                <a:rPr kumimoji="1" lang="en-US" altLang="zh-CN" sz="1200" b="1" dirty="0" smtClean="0">
                  <a:solidFill>
                    <a:srgbClr val="000099"/>
                  </a:solidFill>
                  <a:latin typeface="微软雅黑" pitchFamily="34" charset="-122"/>
                  <a:ea typeface="微软雅黑" pitchFamily="34" charset="-122"/>
                </a:rPr>
                <a:t>) </a:t>
              </a:r>
              <a:r>
                <a:rPr kumimoji="1" lang="zh-CN" altLang="en-US" sz="1200" b="1" dirty="0" smtClean="0">
                  <a:solidFill>
                    <a:srgbClr val="000099"/>
                  </a:solidFill>
                  <a:latin typeface="微软雅黑" pitchFamily="34" charset="-122"/>
                  <a:ea typeface="微软雅黑" pitchFamily="34" charset="-122"/>
                </a:rPr>
                <a:t>三层的简化模型</a:t>
              </a:r>
              <a:endParaRPr kumimoji="1" lang="en-US" altLang="zh-CN" sz="1200" b="1" dirty="0">
                <a:solidFill>
                  <a:srgbClr val="000099"/>
                </a:solidFill>
                <a:latin typeface="微软雅黑" pitchFamily="34" charset="-122"/>
                <a:ea typeface="微软雅黑" pitchFamily="34" charset="-122"/>
              </a:endParaRPr>
            </a:p>
          </p:txBody>
        </p:sp>
        <p:sp>
          <p:nvSpPr>
            <p:cNvPr id="192" name="Rectangle 67"/>
            <p:cNvSpPr>
              <a:spLocks noChangeArrowheads="1"/>
            </p:cNvSpPr>
            <p:nvPr/>
          </p:nvSpPr>
          <p:spPr bwMode="auto">
            <a:xfrm>
              <a:off x="1054950" y="1482156"/>
              <a:ext cx="2468160" cy="1828800"/>
            </a:xfrm>
            <a:prstGeom prst="rect">
              <a:avLst/>
            </a:prstGeom>
            <a:solidFill>
              <a:srgbClr val="008000"/>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93" name="Rectangle 68"/>
            <p:cNvSpPr>
              <a:spLocks noChangeArrowheads="1"/>
            </p:cNvSpPr>
            <p:nvPr/>
          </p:nvSpPr>
          <p:spPr bwMode="auto">
            <a:xfrm>
              <a:off x="1054952" y="2091756"/>
              <a:ext cx="2456121" cy="609600"/>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94" name="Line 69"/>
            <p:cNvSpPr>
              <a:spLocks noChangeShapeType="1"/>
            </p:cNvSpPr>
            <p:nvPr/>
          </p:nvSpPr>
          <p:spPr bwMode="auto">
            <a:xfrm>
              <a:off x="1054950" y="2091756"/>
              <a:ext cx="246471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95" name="Rectangle 70"/>
            <p:cNvSpPr>
              <a:spLocks noChangeArrowheads="1"/>
            </p:cNvSpPr>
            <p:nvPr/>
          </p:nvSpPr>
          <p:spPr bwMode="auto">
            <a:xfrm>
              <a:off x="1676052" y="2244155"/>
              <a:ext cx="1506538" cy="304800"/>
            </a:xfrm>
            <a:prstGeom prst="rect">
              <a:avLst/>
            </a:prstGeom>
            <a:solidFill>
              <a:srgbClr val="0000FF"/>
            </a:solidFill>
            <a:ln w="12700">
              <a:solidFill>
                <a:schemeClr val="tx1"/>
              </a:solidFill>
              <a:miter lim="800000"/>
              <a:headEnd/>
              <a:tailEnd/>
            </a:ln>
            <a:effectLst/>
          </p:spPr>
          <p:txBody>
            <a:bodyPr wrap="none" anchor="ctr"/>
            <a:lstStyle/>
            <a:p>
              <a:pPr algn="ctr" defTabSz="762000" eaLnBrk="0" hangingPunct="0"/>
              <a:endParaRPr kumimoji="1" lang="zh-CN" altLang="zh-CN" sz="1200" b="1">
                <a:solidFill>
                  <a:srgbClr val="000099"/>
                </a:solidFill>
                <a:latin typeface="微软雅黑" pitchFamily="34" charset="-122"/>
                <a:ea typeface="微软雅黑" pitchFamily="34" charset="-122"/>
              </a:endParaRPr>
            </a:p>
          </p:txBody>
        </p:sp>
        <p:sp>
          <p:nvSpPr>
            <p:cNvPr id="196" name="Line 71"/>
            <p:cNvSpPr>
              <a:spLocks noChangeShapeType="1"/>
            </p:cNvSpPr>
            <p:nvPr/>
          </p:nvSpPr>
          <p:spPr bwMode="auto">
            <a:xfrm>
              <a:off x="1054950" y="2701356"/>
              <a:ext cx="246471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97" name="Rectangle 72"/>
            <p:cNvSpPr>
              <a:spLocks noChangeArrowheads="1"/>
            </p:cNvSpPr>
            <p:nvPr/>
          </p:nvSpPr>
          <p:spPr bwMode="auto">
            <a:xfrm>
              <a:off x="1897905" y="1634555"/>
              <a:ext cx="1073150" cy="304800"/>
            </a:xfrm>
            <a:prstGeom prst="rect">
              <a:avLst/>
            </a:prstGeom>
            <a:solidFill>
              <a:schemeClr val="bg1"/>
            </a:solidFill>
            <a:ln w="12700">
              <a:solidFill>
                <a:schemeClr val="tx1"/>
              </a:solidFill>
              <a:miter lim="800000"/>
              <a:headEnd/>
              <a:tailEnd/>
            </a:ln>
            <a:effectLst/>
          </p:spPr>
          <p:txBody>
            <a:bodyPr wrap="none" anchor="ctr"/>
            <a:lstStyle/>
            <a:p>
              <a:pPr algn="ctr" defTabSz="762000" eaLnBrk="0" hangingPunct="0"/>
              <a:r>
                <a:rPr kumimoji="1" lang="en-US" altLang="zh-CN" sz="900" b="1" dirty="0">
                  <a:latin typeface="微软雅黑" pitchFamily="34" charset="-122"/>
                  <a:ea typeface="微软雅黑" pitchFamily="34" charset="-122"/>
                </a:rPr>
                <a:t>IP </a:t>
              </a:r>
              <a:r>
                <a:rPr kumimoji="1" lang="zh-CN" altLang="en-US" sz="900" b="1" dirty="0">
                  <a:latin typeface="微软雅黑" pitchFamily="34" charset="-122"/>
                  <a:ea typeface="微软雅黑" pitchFamily="34" charset="-122"/>
                </a:rPr>
                <a:t>数据报</a:t>
              </a:r>
            </a:p>
          </p:txBody>
        </p:sp>
        <p:sp>
          <p:nvSpPr>
            <p:cNvPr id="198" name="Rectangle 73"/>
            <p:cNvSpPr>
              <a:spLocks noChangeArrowheads="1"/>
            </p:cNvSpPr>
            <p:nvPr/>
          </p:nvSpPr>
          <p:spPr bwMode="auto">
            <a:xfrm>
              <a:off x="1669173" y="2853755"/>
              <a:ext cx="1520296" cy="304800"/>
            </a:xfrm>
            <a:prstGeom prst="rect">
              <a:avLst/>
            </a:prstGeom>
            <a:solidFill>
              <a:srgbClr val="99FFCC"/>
            </a:solidFill>
            <a:ln w="12700">
              <a:solidFill>
                <a:schemeClr val="tx1"/>
              </a:solidFill>
              <a:miter lim="800000"/>
              <a:headEnd/>
              <a:tailEnd/>
            </a:ln>
            <a:effectLst/>
          </p:spPr>
          <p:txBody>
            <a:bodyPr wrap="none" anchor="ctr"/>
            <a:lstStyle/>
            <a:p>
              <a:pPr algn="ctr" defTabSz="762000" eaLnBrk="0" hangingPunct="0"/>
              <a:endParaRPr kumimoji="1" lang="zh-CN" altLang="zh-CN" sz="1200" b="1">
                <a:solidFill>
                  <a:srgbClr val="000099"/>
                </a:solidFill>
                <a:latin typeface="微软雅黑" pitchFamily="34" charset="-122"/>
                <a:ea typeface="微软雅黑" pitchFamily="34" charset="-122"/>
              </a:endParaRPr>
            </a:p>
          </p:txBody>
        </p:sp>
        <p:sp>
          <p:nvSpPr>
            <p:cNvPr id="199" name="Rectangle 74"/>
            <p:cNvSpPr>
              <a:spLocks noChangeArrowheads="1"/>
            </p:cNvSpPr>
            <p:nvPr/>
          </p:nvSpPr>
          <p:spPr bwMode="auto">
            <a:xfrm>
              <a:off x="1529915" y="2855547"/>
              <a:ext cx="1842062" cy="369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defTabSz="762000" eaLnBrk="0" hangingPunct="0">
                <a:lnSpc>
                  <a:spcPct val="85000"/>
                </a:lnSpc>
              </a:pPr>
              <a:r>
                <a:rPr kumimoji="1" lang="en-US" altLang="zh-CN" sz="900" b="1" dirty="0">
                  <a:latin typeface="微软雅黑" pitchFamily="34" charset="-122"/>
                  <a:ea typeface="微软雅黑" pitchFamily="34" charset="-122"/>
                </a:rPr>
                <a:t>1010…  …0110</a:t>
              </a:r>
            </a:p>
          </p:txBody>
        </p:sp>
        <p:sp>
          <p:nvSpPr>
            <p:cNvPr id="200" name="AutoShape 75"/>
            <p:cNvSpPr>
              <a:spLocks noChangeArrowheads="1"/>
            </p:cNvSpPr>
            <p:nvPr/>
          </p:nvSpPr>
          <p:spPr bwMode="auto">
            <a:xfrm>
              <a:off x="2267661" y="2701355"/>
              <a:ext cx="330200" cy="334962"/>
            </a:xfrm>
            <a:prstGeom prst="downArrow">
              <a:avLst>
                <a:gd name="adj1" fmla="val 50000"/>
                <a:gd name="adj2" fmla="val 43231"/>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1200" b="1">
                <a:solidFill>
                  <a:srgbClr val="000099"/>
                </a:solidFill>
                <a:latin typeface="微软雅黑" pitchFamily="34" charset="-122"/>
                <a:ea typeface="微软雅黑" pitchFamily="34" charset="-122"/>
              </a:endParaRPr>
            </a:p>
          </p:txBody>
        </p:sp>
        <p:sp>
          <p:nvSpPr>
            <p:cNvPr id="201" name="Rectangle 76"/>
            <p:cNvSpPr>
              <a:spLocks noChangeArrowheads="1"/>
            </p:cNvSpPr>
            <p:nvPr/>
          </p:nvSpPr>
          <p:spPr bwMode="auto">
            <a:xfrm>
              <a:off x="1891026" y="2269218"/>
              <a:ext cx="1073150" cy="280987"/>
            </a:xfrm>
            <a:prstGeom prst="rect">
              <a:avLst/>
            </a:prstGeom>
            <a:solidFill>
              <a:srgbClr val="00B0F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202" name="AutoShape 77"/>
            <p:cNvSpPr>
              <a:spLocks noChangeArrowheads="1"/>
            </p:cNvSpPr>
            <p:nvPr/>
          </p:nvSpPr>
          <p:spPr bwMode="auto">
            <a:xfrm>
              <a:off x="1897905" y="1948881"/>
              <a:ext cx="1073150" cy="369887"/>
            </a:xfrm>
            <a:prstGeom prst="downArrow">
              <a:avLst>
                <a:gd name="adj1" fmla="val 65389"/>
                <a:gd name="adj2" fmla="val 39394"/>
              </a:avLst>
            </a:prstGeom>
            <a:solidFill>
              <a:srgbClr val="FFFF00"/>
            </a:solidFill>
            <a:ln w="12700">
              <a:solidFill>
                <a:schemeClr val="tx1"/>
              </a:solidFill>
              <a:miter lim="800000"/>
              <a:headEnd/>
              <a:tailEnd/>
            </a:ln>
            <a:effectLst/>
          </p:spPr>
          <p:txBody>
            <a:bodyPr vert="eaVert" wrap="none" anchor="ctr"/>
            <a:lstStyle/>
            <a:p>
              <a:endParaRPr lang="zh-CN" altLang="en-US" sz="1200" b="1">
                <a:solidFill>
                  <a:srgbClr val="000099"/>
                </a:solidFill>
                <a:latin typeface="微软雅黑" pitchFamily="34" charset="-122"/>
                <a:ea typeface="微软雅黑" pitchFamily="34" charset="-122"/>
              </a:endParaRPr>
            </a:p>
          </p:txBody>
        </p:sp>
        <p:sp>
          <p:nvSpPr>
            <p:cNvPr id="203" name="Text Box 78"/>
            <p:cNvSpPr txBox="1">
              <a:spLocks noChangeArrowheads="1"/>
            </p:cNvSpPr>
            <p:nvPr/>
          </p:nvSpPr>
          <p:spPr bwMode="auto">
            <a:xfrm>
              <a:off x="1047911" y="2165391"/>
              <a:ext cx="569531" cy="46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200" b="1" dirty="0">
                  <a:solidFill>
                    <a:srgbClr val="CC00CC"/>
                  </a:solidFill>
                  <a:latin typeface="微软雅黑" pitchFamily="34" charset="-122"/>
                  <a:ea typeface="微软雅黑" pitchFamily="34" charset="-122"/>
                </a:rPr>
                <a:t>帧</a:t>
              </a:r>
            </a:p>
          </p:txBody>
        </p:sp>
        <p:sp>
          <p:nvSpPr>
            <p:cNvPr id="204" name="Rectangle 79"/>
            <p:cNvSpPr>
              <a:spLocks noChangeArrowheads="1"/>
            </p:cNvSpPr>
            <p:nvPr/>
          </p:nvSpPr>
          <p:spPr bwMode="auto">
            <a:xfrm>
              <a:off x="2068457" y="1889294"/>
              <a:ext cx="695736" cy="384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latin typeface="微软雅黑" pitchFamily="34" charset="-122"/>
                  <a:ea typeface="微软雅黑" pitchFamily="34" charset="-122"/>
                </a:rPr>
                <a:t>装入</a:t>
              </a:r>
            </a:p>
          </p:txBody>
        </p:sp>
        <p:sp>
          <p:nvSpPr>
            <p:cNvPr id="205" name="Line 80"/>
            <p:cNvSpPr>
              <a:spLocks noChangeShapeType="1"/>
            </p:cNvSpPr>
            <p:nvPr/>
          </p:nvSpPr>
          <p:spPr bwMode="auto">
            <a:xfrm>
              <a:off x="1885867" y="2248917"/>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06" name="Line 81"/>
            <p:cNvSpPr>
              <a:spLocks noChangeShapeType="1"/>
            </p:cNvSpPr>
            <p:nvPr/>
          </p:nvSpPr>
          <p:spPr bwMode="auto">
            <a:xfrm>
              <a:off x="2959017" y="2250505"/>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73466255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endCondLst>
                                    <p:cond evt="onNext" delay="0">
                                      <p:tgtEl>
                                        <p:sldTgt/>
                                      </p:tgtEl>
                                    </p:cond>
                                  </p:endCondLst>
                                  <p:childTnLst>
                                    <p:set>
                                      <p:cBhvr rctx="PPT">
                                        <p:cTn id="6" dur="indefinite"/>
                                        <p:tgtEl>
                                          <p:spTgt spid="153"/>
                                        </p:tgtEl>
                                        <p:attrNameLst>
                                          <p:attrName>style.opacity</p:attrName>
                                        </p:attrNameLst>
                                      </p:cBhvr>
                                      <p:to>
                                        <p:strVal val="0.25"/>
                                      </p:to>
                                    </p:set>
                                    <p:animEffect filter="image" prLst="opacity: 0.25">
                                      <p:cBhvr rctx="IE">
                                        <p:cTn id="7" dur="indefinite"/>
                                        <p:tgtEl>
                                          <p:spTgt spid="153"/>
                                        </p:tgtEl>
                                      </p:cBhvr>
                                    </p:animEffect>
                                  </p:childTnLst>
                                </p:cTn>
                              </p:par>
                            </p:childTnLst>
                          </p:cTn>
                        </p:par>
                        <p:par>
                          <p:cTn id="8" fill="hold">
                            <p:stCondLst>
                              <p:cond delay="0"/>
                            </p:stCondLst>
                            <p:childTnLst>
                              <p:par>
                                <p:cTn id="9" presetID="22" presetClass="entr" presetSubtype="1" fill="hold" nodeType="afterEffect">
                                  <p:stCondLst>
                                    <p:cond delay="0"/>
                                  </p:stCondLst>
                                  <p:childTnLst>
                                    <p:set>
                                      <p:cBhvr>
                                        <p:cTn id="10" dur="1" fill="hold">
                                          <p:stCondLst>
                                            <p:cond delay="0"/>
                                          </p:stCondLst>
                                        </p:cTn>
                                        <p:tgtEl>
                                          <p:spTgt spid="132"/>
                                        </p:tgtEl>
                                        <p:attrNameLst>
                                          <p:attrName>style.visibility</p:attrName>
                                        </p:attrNameLst>
                                      </p:cBhvr>
                                      <p:to>
                                        <p:strVal val="visible"/>
                                      </p:to>
                                    </p:set>
                                    <p:animEffect transition="in" filter="wipe(up)">
                                      <p:cBhvr>
                                        <p:cTn id="11" dur="1000"/>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19" y="63600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961781" y="61291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广播风暴</a:t>
            </a:r>
            <a:endParaRPr lang="fr-FR" altLang="zh-CN" sz="2000" b="1" dirty="0">
              <a:solidFill>
                <a:schemeClr val="bg1"/>
              </a:solidFill>
              <a:latin typeface="微软雅黑" pitchFamily="34" charset="-122"/>
              <a:ea typeface="微软雅黑" pitchFamily="34" charset="-122"/>
            </a:endParaRPr>
          </a:p>
        </p:txBody>
      </p:sp>
      <p:sp>
        <p:nvSpPr>
          <p:cNvPr id="2" name="矩形 1"/>
          <p:cNvSpPr/>
          <p:nvPr/>
        </p:nvSpPr>
        <p:spPr>
          <a:xfrm>
            <a:off x="3111008" y="1093783"/>
            <a:ext cx="3005951" cy="400110"/>
          </a:xfrm>
          <a:prstGeom prst="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wrap="none">
            <a:spAutoFit/>
          </a:bodyPr>
          <a:lstStyle/>
          <a:p>
            <a:r>
              <a:rPr lang="zh-CN" altLang="en-US" sz="2000" b="1" dirty="0">
                <a:latin typeface="微软雅黑" panose="020B0503020204020204" pitchFamily="34" charset="-122"/>
                <a:ea typeface="微软雅黑" panose="020B0503020204020204" pitchFamily="34" charset="-122"/>
              </a:rPr>
              <a:t>一个以太网是一个广播域</a:t>
            </a:r>
          </a:p>
        </p:txBody>
      </p:sp>
      <p:sp>
        <p:nvSpPr>
          <p:cNvPr id="49" name="AutoShape 42"/>
          <p:cNvSpPr>
            <a:spLocks noChangeArrowheads="1"/>
          </p:cNvSpPr>
          <p:nvPr/>
        </p:nvSpPr>
        <p:spPr bwMode="auto">
          <a:xfrm>
            <a:off x="1025236" y="1589337"/>
            <a:ext cx="7093528" cy="2095972"/>
          </a:xfrm>
          <a:prstGeom prst="roundRect">
            <a:avLst>
              <a:gd name="adj" fmla="val 16667"/>
            </a:avLst>
          </a:prstGeom>
          <a:solidFill>
            <a:srgbClr val="66FFFF"/>
          </a:solidFill>
          <a:ln w="1270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96" name="矩形 95"/>
          <p:cNvSpPr/>
          <p:nvPr/>
        </p:nvSpPr>
        <p:spPr>
          <a:xfrm>
            <a:off x="2389903" y="3722392"/>
            <a:ext cx="4629734" cy="369332"/>
          </a:xfrm>
          <a:prstGeom prst="rect">
            <a:avLst/>
          </a:prstGeom>
        </p:spPr>
        <p:txBody>
          <a:bodyPr wrap="square">
            <a:spAutoFit/>
          </a:bodyPr>
          <a:lstStyle/>
          <a:p>
            <a:pPr algn="ctr"/>
            <a:r>
              <a:rPr lang="zh-CN" altLang="en-US" b="1" dirty="0" smtClean="0">
                <a:latin typeface="微软雅黑" pitchFamily="34" charset="-122"/>
                <a:ea typeface="微软雅黑" pitchFamily="34" charset="-122"/>
              </a:rPr>
              <a:t>交换机之间的冗余链路形成广播风暴</a:t>
            </a:r>
            <a:endParaRPr lang="zh-CN" altLang="en-US" b="1" dirty="0">
              <a:latin typeface="微软雅黑" pitchFamily="34" charset="-122"/>
              <a:ea typeface="微软雅黑" pitchFamily="34" charset="-122"/>
            </a:endParaRPr>
          </a:p>
        </p:txBody>
      </p:sp>
      <p:sp>
        <p:nvSpPr>
          <p:cNvPr id="128" name="Text Box 50"/>
          <p:cNvSpPr txBox="1">
            <a:spLocks noChangeArrowheads="1"/>
          </p:cNvSpPr>
          <p:nvPr/>
        </p:nvSpPr>
        <p:spPr bwMode="auto">
          <a:xfrm>
            <a:off x="1421374" y="3377532"/>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00000"/>
                </a:solidFill>
                <a:latin typeface="微软雅黑" pitchFamily="34" charset="-122"/>
                <a:ea typeface="微软雅黑" pitchFamily="34" charset="-122"/>
              </a:rPr>
              <a:t>广播域</a:t>
            </a:r>
            <a:endParaRPr kumimoji="1" lang="zh-CN" altLang="en-US" sz="1400" b="1" dirty="0">
              <a:solidFill>
                <a:srgbClr val="C00000"/>
              </a:solidFill>
              <a:latin typeface="微软雅黑" pitchFamily="34" charset="-122"/>
              <a:ea typeface="微软雅黑" pitchFamily="34" charset="-122"/>
            </a:endParaRPr>
          </a:p>
        </p:txBody>
      </p:sp>
      <p:grpSp>
        <p:nvGrpSpPr>
          <p:cNvPr id="11" name="组合 10"/>
          <p:cNvGrpSpPr/>
          <p:nvPr/>
        </p:nvGrpSpPr>
        <p:grpSpPr>
          <a:xfrm>
            <a:off x="2389902" y="1686720"/>
            <a:ext cx="4182457" cy="1882998"/>
            <a:chOff x="1724891" y="1677484"/>
            <a:chExt cx="4182457" cy="1882998"/>
          </a:xfrm>
        </p:grpSpPr>
        <p:sp>
          <p:nvSpPr>
            <p:cNvPr id="89" name="Line 53"/>
            <p:cNvSpPr>
              <a:spLocks noChangeShapeType="1"/>
            </p:cNvSpPr>
            <p:nvPr/>
          </p:nvSpPr>
          <p:spPr bwMode="auto">
            <a:xfrm flipH="1" flipV="1">
              <a:off x="2010940" y="3078466"/>
              <a:ext cx="871042"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90" name="Line 54"/>
            <p:cNvSpPr>
              <a:spLocks noChangeShapeType="1"/>
            </p:cNvSpPr>
            <p:nvPr/>
          </p:nvSpPr>
          <p:spPr bwMode="auto">
            <a:xfrm flipH="1" flipV="1">
              <a:off x="1967768" y="2206020"/>
              <a:ext cx="944892" cy="81186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7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24891" y="2912660"/>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24891" y="2038411"/>
              <a:ext cx="413730" cy="413730"/>
            </a:xfrm>
            <a:prstGeom prst="rect">
              <a:avLst/>
            </a:prstGeom>
            <a:noFill/>
            <a:extLst>
              <a:ext uri="{909E8E84-426E-40DD-AFC4-6F175D3DCCD1}">
                <a14:hiddenFill xmlns:a14="http://schemas.microsoft.com/office/drawing/2010/main">
                  <a:solidFill>
                    <a:srgbClr val="FFFFFF"/>
                  </a:solidFill>
                </a14:hiddenFill>
              </a:ext>
            </a:extLst>
          </p:spPr>
        </p:pic>
        <p:sp>
          <p:nvSpPr>
            <p:cNvPr id="82" name="Line 48"/>
            <p:cNvSpPr>
              <a:spLocks noChangeShapeType="1"/>
            </p:cNvSpPr>
            <p:nvPr/>
          </p:nvSpPr>
          <p:spPr bwMode="auto">
            <a:xfrm>
              <a:off x="3008105" y="3096710"/>
              <a:ext cx="1652473"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 name="矩形 84"/>
            <p:cNvSpPr/>
            <p:nvPr/>
          </p:nvSpPr>
          <p:spPr>
            <a:xfrm>
              <a:off x="2599052" y="3283483"/>
              <a:ext cx="646331" cy="276999"/>
            </a:xfrm>
            <a:prstGeom prst="rect">
              <a:avLst/>
            </a:prstGeom>
          </p:spPr>
          <p:txBody>
            <a:bodyPr wrap="none">
              <a:spAutoFit/>
            </a:bodyPr>
            <a:lstStyle/>
            <a:p>
              <a:r>
                <a:rPr lang="zh-CN" altLang="en-US" sz="1200" b="1" dirty="0" smtClean="0">
                  <a:solidFill>
                    <a:srgbClr val="0000FF"/>
                  </a:solidFill>
                  <a:latin typeface="微软雅黑" pitchFamily="34" charset="-122"/>
                  <a:ea typeface="微软雅黑" pitchFamily="34" charset="-122"/>
                </a:rPr>
                <a:t>交换机</a:t>
              </a:r>
              <a:endParaRPr lang="zh-CN" altLang="en-US" sz="1200" b="1" dirty="0">
                <a:solidFill>
                  <a:srgbClr val="0000FF"/>
                </a:solidFill>
                <a:latin typeface="微软雅黑" pitchFamily="34" charset="-122"/>
                <a:ea typeface="微软雅黑" pitchFamily="34" charset="-122"/>
              </a:endParaRPr>
            </a:p>
          </p:txBody>
        </p:sp>
        <p:sp>
          <p:nvSpPr>
            <p:cNvPr id="86" name="矩形 85"/>
            <p:cNvSpPr/>
            <p:nvPr/>
          </p:nvSpPr>
          <p:spPr>
            <a:xfrm>
              <a:off x="4337414" y="3283483"/>
              <a:ext cx="646331" cy="276999"/>
            </a:xfrm>
            <a:prstGeom prst="rect">
              <a:avLst/>
            </a:prstGeom>
          </p:spPr>
          <p:txBody>
            <a:bodyPr wrap="none">
              <a:spAutoFit/>
            </a:bodyPr>
            <a:lstStyle/>
            <a:p>
              <a:r>
                <a:rPr lang="zh-CN" altLang="en-US" sz="1200" b="1" dirty="0" smtClean="0">
                  <a:solidFill>
                    <a:srgbClr val="0000FF"/>
                  </a:solidFill>
                  <a:latin typeface="微软雅黑" pitchFamily="34" charset="-122"/>
                  <a:ea typeface="微软雅黑" pitchFamily="34" charset="-122"/>
                </a:rPr>
                <a:t>交换机</a:t>
              </a:r>
              <a:endParaRPr lang="zh-CN" altLang="en-US" sz="1200" b="1" dirty="0">
                <a:solidFill>
                  <a:srgbClr val="0000FF"/>
                </a:solidFill>
                <a:latin typeface="微软雅黑" pitchFamily="34" charset="-122"/>
                <a:ea typeface="微软雅黑" pitchFamily="34" charset="-122"/>
              </a:endParaRPr>
            </a:p>
          </p:txBody>
        </p:sp>
        <p:sp>
          <p:nvSpPr>
            <p:cNvPr id="102" name="矩形 101"/>
            <p:cNvSpPr/>
            <p:nvPr/>
          </p:nvSpPr>
          <p:spPr>
            <a:xfrm>
              <a:off x="3649202" y="1677484"/>
              <a:ext cx="646331" cy="276999"/>
            </a:xfrm>
            <a:prstGeom prst="rect">
              <a:avLst/>
            </a:prstGeom>
          </p:spPr>
          <p:txBody>
            <a:bodyPr wrap="none">
              <a:spAutoFit/>
            </a:bodyPr>
            <a:lstStyle/>
            <a:p>
              <a:r>
                <a:rPr lang="zh-CN" altLang="en-US" sz="1200" b="1" dirty="0" smtClean="0">
                  <a:solidFill>
                    <a:srgbClr val="0000FF"/>
                  </a:solidFill>
                  <a:latin typeface="微软雅黑" pitchFamily="34" charset="-122"/>
                  <a:ea typeface="微软雅黑" pitchFamily="34" charset="-122"/>
                </a:rPr>
                <a:t>交换机</a:t>
              </a:r>
              <a:endParaRPr lang="zh-CN" altLang="en-US" sz="1200" b="1" dirty="0">
                <a:solidFill>
                  <a:srgbClr val="0000FF"/>
                </a:solidFill>
                <a:latin typeface="微软雅黑" pitchFamily="34" charset="-122"/>
                <a:ea typeface="微软雅黑" pitchFamily="34" charset="-122"/>
              </a:endParaRPr>
            </a:p>
          </p:txBody>
        </p:sp>
        <p:sp>
          <p:nvSpPr>
            <p:cNvPr id="103" name="Line 48"/>
            <p:cNvSpPr>
              <a:spLocks noChangeShapeType="1"/>
            </p:cNvSpPr>
            <p:nvPr/>
          </p:nvSpPr>
          <p:spPr bwMode="auto">
            <a:xfrm flipV="1">
              <a:off x="3111007" y="2191432"/>
              <a:ext cx="778567" cy="826459"/>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 name="Line 48"/>
            <p:cNvSpPr>
              <a:spLocks noChangeShapeType="1"/>
            </p:cNvSpPr>
            <p:nvPr/>
          </p:nvSpPr>
          <p:spPr bwMode="auto">
            <a:xfrm flipH="1" flipV="1">
              <a:off x="3961781" y="2191432"/>
              <a:ext cx="773174" cy="82645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84"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4636" y="2919547"/>
              <a:ext cx="603452" cy="4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 name="Line 53"/>
            <p:cNvSpPr>
              <a:spLocks noChangeShapeType="1"/>
            </p:cNvSpPr>
            <p:nvPr/>
          </p:nvSpPr>
          <p:spPr bwMode="auto">
            <a:xfrm flipV="1">
              <a:off x="4819084" y="3078466"/>
              <a:ext cx="871042"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06" name="Line 54"/>
            <p:cNvSpPr>
              <a:spLocks noChangeShapeType="1"/>
            </p:cNvSpPr>
            <p:nvPr/>
          </p:nvSpPr>
          <p:spPr bwMode="auto">
            <a:xfrm>
              <a:off x="3961781" y="2120288"/>
              <a:ext cx="1423019"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10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93618" y="2912660"/>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84384" y="1927498"/>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6070" y="1933213"/>
              <a:ext cx="603452" cy="4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2471" y="2919547"/>
              <a:ext cx="603452" cy="4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椭圆 9"/>
          <p:cNvSpPr/>
          <p:nvPr/>
        </p:nvSpPr>
        <p:spPr>
          <a:xfrm>
            <a:off x="4002974" y="2600479"/>
            <a:ext cx="322443" cy="31869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左箭头 11"/>
          <p:cNvSpPr/>
          <p:nvPr/>
        </p:nvSpPr>
        <p:spPr>
          <a:xfrm>
            <a:off x="5172369" y="1924508"/>
            <a:ext cx="406395" cy="197027"/>
          </a:xfrm>
          <a:prstGeom prst="leftArrow">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3346839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right)">
                                      <p:cBhvr>
                                        <p:cTn id="7" dur="2000"/>
                                        <p:tgtEl>
                                          <p:spTgt spid="12"/>
                                        </p:tgtEl>
                                      </p:cBhvr>
                                    </p:animEffect>
                                  </p:childTnLst>
                                </p:cTn>
                              </p:par>
                            </p:childTnLst>
                          </p:cTn>
                        </p:par>
                        <p:par>
                          <p:cTn id="8" fill="hold">
                            <p:stCondLst>
                              <p:cond delay="2000"/>
                            </p:stCondLst>
                            <p:childTnLst>
                              <p:par>
                                <p:cTn id="9" presetID="1" presetClass="entr" presetSubtype="0" fill="hold" grpId="1" nodeType="after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par>
                          <p:cTn id="11" fill="hold">
                            <p:stCondLst>
                              <p:cond delay="2000"/>
                            </p:stCondLst>
                            <p:childTnLst>
                              <p:par>
                                <p:cTn id="12" presetID="13" presetClass="path" presetSubtype="0" repeatCount="indefinite" fill="hold" grpId="0" nodeType="afterEffect">
                                  <p:stCondLst>
                                    <p:cond delay="0"/>
                                  </p:stCondLst>
                                  <p:endCondLst>
                                    <p:cond evt="onNext" delay="0">
                                      <p:tgtEl>
                                        <p:sldTgt/>
                                      </p:tgtEl>
                                    </p:cond>
                                  </p:endCondLst>
                                  <p:childTnLst>
                                    <p:animMotion origin="layout" path="M 0.04427 -0.07068 L 0.11163 0.04444 L -0.02205 0.04444 L 0.04427 -0.07068 Z " pathEditMode="relative" rAng="0" ptsTypes="AAAA">
                                      <p:cBhvr>
                                        <p:cTn id="13" dur="3000" fill="hold"/>
                                        <p:tgtEl>
                                          <p:spTgt spid="10"/>
                                        </p:tgtEl>
                                        <p:attrNameLst>
                                          <p:attrName>ppt_x</p:attrName>
                                          <p:attrName>ppt_y</p:attrName>
                                        </p:attrNameLst>
                                      </p:cBhvr>
                                      <p:rCtr x="52" y="574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2"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19" y="63600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961781" y="61291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安全问题</a:t>
            </a:r>
            <a:endParaRPr lang="fr-FR" altLang="zh-CN" sz="2000" b="1" dirty="0">
              <a:solidFill>
                <a:schemeClr val="bg1"/>
              </a:solidFill>
              <a:latin typeface="微软雅黑" pitchFamily="34" charset="-122"/>
              <a:ea typeface="微软雅黑" pitchFamily="34" charset="-122"/>
            </a:endParaRPr>
          </a:p>
        </p:txBody>
      </p:sp>
      <p:sp>
        <p:nvSpPr>
          <p:cNvPr id="2" name="矩形 1"/>
          <p:cNvSpPr/>
          <p:nvPr/>
        </p:nvSpPr>
        <p:spPr>
          <a:xfrm>
            <a:off x="1482811" y="1060531"/>
            <a:ext cx="6116594" cy="707886"/>
          </a:xfrm>
          <a:prstGeom prst="rect">
            <a:avLst/>
          </a:prstGeom>
          <a:solidFill>
            <a:srgbClr val="FFCC66"/>
          </a:solidFill>
          <a:ln>
            <a:noFill/>
          </a:ln>
        </p:spPr>
        <p:style>
          <a:lnRef idx="1">
            <a:schemeClr val="accent2"/>
          </a:lnRef>
          <a:fillRef idx="3">
            <a:schemeClr val="accent2"/>
          </a:fillRef>
          <a:effectRef idx="2">
            <a:schemeClr val="accent2"/>
          </a:effectRef>
          <a:fontRef idx="minor">
            <a:schemeClr val="lt1"/>
          </a:fontRef>
        </p:style>
        <p:txBody>
          <a:bodyPr wrap="square">
            <a:spAutoFit/>
          </a:bodyPr>
          <a:lstStyle/>
          <a:p>
            <a:pPr>
              <a:lnSpc>
                <a:spcPts val="2400"/>
              </a:lnSpc>
            </a:pPr>
            <a:r>
              <a:rPr lang="zh-CN" altLang="en-US" b="1" dirty="0" smtClean="0">
                <a:solidFill>
                  <a:schemeClr val="tx1"/>
                </a:solidFill>
                <a:latin typeface="微软雅黑" panose="020B0503020204020204" pitchFamily="34" charset="-122"/>
                <a:ea typeface="微软雅黑" panose="020B0503020204020204" pitchFamily="34" charset="-122"/>
              </a:rPr>
              <a:t>交换机每个</a:t>
            </a:r>
            <a:r>
              <a:rPr lang="zh-CN" altLang="en-US" b="1" dirty="0">
                <a:solidFill>
                  <a:schemeClr val="tx1"/>
                </a:solidFill>
                <a:latin typeface="微软雅黑" panose="020B0503020204020204" pitchFamily="34" charset="-122"/>
                <a:ea typeface="微软雅黑" panose="020B0503020204020204" pitchFamily="34" charset="-122"/>
              </a:rPr>
              <a:t>接口都处于一个</a:t>
            </a:r>
            <a:r>
              <a:rPr lang="zh-CN" altLang="en-US" b="1" dirty="0">
                <a:solidFill>
                  <a:srgbClr val="0000FF"/>
                </a:solidFill>
                <a:latin typeface="微软雅黑" panose="020B0503020204020204" pitchFamily="34" charset="-122"/>
                <a:ea typeface="微软雅黑" panose="020B0503020204020204" pitchFamily="34" charset="-122"/>
              </a:rPr>
              <a:t>独立的碰撞域</a:t>
            </a:r>
            <a:r>
              <a:rPr lang="zh-CN" altLang="en-US" b="1" dirty="0">
                <a:solidFill>
                  <a:schemeClr val="tx1"/>
                </a:solidFill>
                <a:latin typeface="微软雅黑" panose="020B0503020204020204" pitchFamily="34" charset="-122"/>
                <a:ea typeface="微软雅黑" panose="020B0503020204020204" pitchFamily="34" charset="-122"/>
              </a:rPr>
              <a:t>（或冲突域）中，但所有计算机都处于</a:t>
            </a:r>
            <a:r>
              <a:rPr lang="zh-CN" altLang="en-US" b="1" dirty="0">
                <a:solidFill>
                  <a:srgbClr val="0000FF"/>
                </a:solidFill>
                <a:latin typeface="微软雅黑" panose="020B0503020204020204" pitchFamily="34" charset="-122"/>
                <a:ea typeface="微软雅黑" panose="020B0503020204020204" pitchFamily="34" charset="-122"/>
              </a:rPr>
              <a:t>同一个广播域中</a:t>
            </a:r>
            <a:r>
              <a:rPr lang="zh-CN" altLang="en-US" b="1" dirty="0" smtClean="0">
                <a:solidFill>
                  <a:srgbClr val="0000FF"/>
                </a:solidFill>
                <a:latin typeface="微软雅黑" panose="020B0503020204020204" pitchFamily="34" charset="-122"/>
                <a:ea typeface="微软雅黑" panose="020B0503020204020204" pitchFamily="34" charset="-122"/>
              </a:rPr>
              <a:t>。</a:t>
            </a:r>
            <a:endParaRPr lang="zh-CN" altLang="en-US" b="1" dirty="0">
              <a:solidFill>
                <a:srgbClr val="0000FF"/>
              </a:solidFill>
              <a:latin typeface="微软雅黑" panose="020B0503020204020204" pitchFamily="34" charset="-122"/>
              <a:ea typeface="微软雅黑" panose="020B0503020204020204" pitchFamily="34" charset="-122"/>
            </a:endParaRPr>
          </a:p>
        </p:txBody>
      </p:sp>
      <p:sp>
        <p:nvSpPr>
          <p:cNvPr id="96" name="矩形 95"/>
          <p:cNvSpPr/>
          <p:nvPr/>
        </p:nvSpPr>
        <p:spPr>
          <a:xfrm>
            <a:off x="2399140" y="4265488"/>
            <a:ext cx="4629734" cy="369332"/>
          </a:xfrm>
          <a:prstGeom prst="rect">
            <a:avLst/>
          </a:prstGeom>
        </p:spPr>
        <p:txBody>
          <a:bodyPr wrap="square">
            <a:spAutoFit/>
          </a:bodyPr>
          <a:lstStyle/>
          <a:p>
            <a:pPr algn="ctr"/>
            <a:r>
              <a:rPr lang="zh-CN" altLang="en-US" b="1" dirty="0" smtClean="0">
                <a:latin typeface="微软雅黑" pitchFamily="34" charset="-122"/>
                <a:ea typeface="微软雅黑" pitchFamily="34" charset="-122"/>
              </a:rPr>
              <a:t>无法隔离不同部门的通信</a:t>
            </a:r>
            <a:endParaRPr lang="zh-CN" altLang="en-US" b="1" dirty="0">
              <a:latin typeface="微软雅黑" pitchFamily="34" charset="-122"/>
              <a:ea typeface="微软雅黑" pitchFamily="34" charset="-122"/>
            </a:endParaRPr>
          </a:p>
        </p:txBody>
      </p:sp>
      <p:sp>
        <p:nvSpPr>
          <p:cNvPr id="28" name="AutoShape 42"/>
          <p:cNvSpPr>
            <a:spLocks noChangeArrowheads="1"/>
          </p:cNvSpPr>
          <p:nvPr/>
        </p:nvSpPr>
        <p:spPr bwMode="auto">
          <a:xfrm>
            <a:off x="1482811" y="1884072"/>
            <a:ext cx="6116594" cy="2373888"/>
          </a:xfrm>
          <a:prstGeom prst="roundRect">
            <a:avLst>
              <a:gd name="adj" fmla="val 16667"/>
            </a:avLst>
          </a:prstGeom>
          <a:solidFill>
            <a:srgbClr val="66FFFF"/>
          </a:solidFill>
          <a:ln w="1270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9" name="Line 51"/>
          <p:cNvSpPr>
            <a:spLocks noChangeShapeType="1"/>
          </p:cNvSpPr>
          <p:nvPr/>
        </p:nvSpPr>
        <p:spPr bwMode="auto">
          <a:xfrm>
            <a:off x="5611516" y="3110349"/>
            <a:ext cx="832240" cy="66398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0" name="Line 53"/>
          <p:cNvSpPr>
            <a:spLocks noChangeShapeType="1"/>
          </p:cNvSpPr>
          <p:nvPr/>
        </p:nvSpPr>
        <p:spPr bwMode="auto">
          <a:xfrm flipV="1">
            <a:off x="5524734" y="3072786"/>
            <a:ext cx="101290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1" name="Line 54"/>
          <p:cNvSpPr>
            <a:spLocks noChangeShapeType="1"/>
          </p:cNvSpPr>
          <p:nvPr/>
        </p:nvSpPr>
        <p:spPr bwMode="auto">
          <a:xfrm flipV="1">
            <a:off x="5611516" y="2329413"/>
            <a:ext cx="832240" cy="7186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3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30774" y="3651549"/>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30774" y="2889123"/>
            <a:ext cx="413730" cy="413730"/>
          </a:xfrm>
          <a:prstGeom prst="rect">
            <a:avLst/>
          </a:prstGeom>
          <a:noFill/>
          <a:extLst>
            <a:ext uri="{909E8E84-426E-40DD-AFC4-6F175D3DCCD1}">
              <a14:hiddenFill xmlns:a14="http://schemas.microsoft.com/office/drawing/2010/main">
                <a:solidFill>
                  <a:srgbClr val="FFFFFF"/>
                </a:solidFill>
              </a14:hiddenFill>
            </a:ext>
          </a:extLst>
        </p:spPr>
      </p:pic>
      <p:sp>
        <p:nvSpPr>
          <p:cNvPr id="34" name="Line 51"/>
          <p:cNvSpPr>
            <a:spLocks noChangeShapeType="1"/>
          </p:cNvSpPr>
          <p:nvPr/>
        </p:nvSpPr>
        <p:spPr bwMode="auto">
          <a:xfrm flipH="1">
            <a:off x="2580826" y="3110349"/>
            <a:ext cx="832240" cy="66398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5" name="Line 53"/>
          <p:cNvSpPr>
            <a:spLocks noChangeShapeType="1"/>
          </p:cNvSpPr>
          <p:nvPr/>
        </p:nvSpPr>
        <p:spPr bwMode="auto">
          <a:xfrm flipH="1" flipV="1">
            <a:off x="2543922" y="3083186"/>
            <a:ext cx="84119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6" name="Line 54"/>
          <p:cNvSpPr>
            <a:spLocks noChangeShapeType="1"/>
          </p:cNvSpPr>
          <p:nvPr/>
        </p:nvSpPr>
        <p:spPr bwMode="auto">
          <a:xfrm flipH="1" flipV="1">
            <a:off x="2580826" y="2329413"/>
            <a:ext cx="832240" cy="7186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3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7058" y="2913837"/>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7058" y="2122550"/>
            <a:ext cx="413730" cy="413730"/>
          </a:xfrm>
          <a:prstGeom prst="rect">
            <a:avLst/>
          </a:prstGeom>
          <a:noFill/>
          <a:extLst>
            <a:ext uri="{909E8E84-426E-40DD-AFC4-6F175D3DCCD1}">
              <a14:hiddenFill xmlns:a14="http://schemas.microsoft.com/office/drawing/2010/main">
                <a:solidFill>
                  <a:srgbClr val="FFFFFF"/>
                </a:solidFill>
              </a14:hiddenFill>
            </a:ext>
          </a:extLst>
        </p:spPr>
      </p:pic>
      <p:sp>
        <p:nvSpPr>
          <p:cNvPr id="39" name="Line 48"/>
          <p:cNvSpPr>
            <a:spLocks noChangeShapeType="1"/>
          </p:cNvSpPr>
          <p:nvPr/>
        </p:nvSpPr>
        <p:spPr bwMode="auto">
          <a:xfrm>
            <a:off x="3539189" y="3044181"/>
            <a:ext cx="169595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矩形 39"/>
          <p:cNvSpPr/>
          <p:nvPr/>
        </p:nvSpPr>
        <p:spPr>
          <a:xfrm>
            <a:off x="3200775" y="2349704"/>
            <a:ext cx="646331" cy="461665"/>
          </a:xfrm>
          <a:prstGeom prst="rect">
            <a:avLst/>
          </a:prstGeom>
        </p:spPr>
        <p:txBody>
          <a:bodyPr wrap="none">
            <a:spAutoFit/>
          </a:bodyPr>
          <a:lstStyle/>
          <a:p>
            <a:r>
              <a:rPr lang="zh-CN" altLang="en-US" sz="1200" b="1" dirty="0">
                <a:latin typeface="微软雅黑" pitchFamily="34" charset="-122"/>
                <a:ea typeface="微软雅黑" pitchFamily="34" charset="-122"/>
              </a:rPr>
              <a:t>以太网</a:t>
            </a:r>
          </a:p>
          <a:p>
            <a:r>
              <a:rPr lang="zh-CN" altLang="en-US" sz="1200" b="1" dirty="0" smtClean="0">
                <a:latin typeface="微软雅黑" pitchFamily="34" charset="-122"/>
                <a:ea typeface="微软雅黑" pitchFamily="34" charset="-122"/>
              </a:rPr>
              <a:t>交换机</a:t>
            </a:r>
            <a:endParaRPr lang="zh-CN" altLang="en-US" sz="1200" b="1" dirty="0">
              <a:latin typeface="微软雅黑" pitchFamily="34" charset="-122"/>
              <a:ea typeface="微软雅黑" pitchFamily="34" charset="-122"/>
            </a:endParaRPr>
          </a:p>
        </p:txBody>
      </p:sp>
      <p:sp>
        <p:nvSpPr>
          <p:cNvPr id="41" name="矩形 40"/>
          <p:cNvSpPr/>
          <p:nvPr/>
        </p:nvSpPr>
        <p:spPr>
          <a:xfrm>
            <a:off x="5235139" y="2349704"/>
            <a:ext cx="646331" cy="461665"/>
          </a:xfrm>
          <a:prstGeom prst="rect">
            <a:avLst/>
          </a:prstGeom>
        </p:spPr>
        <p:txBody>
          <a:bodyPr wrap="none">
            <a:spAutoFit/>
          </a:bodyPr>
          <a:lstStyle/>
          <a:p>
            <a:r>
              <a:rPr lang="zh-CN" altLang="en-US" sz="1200" b="1" dirty="0">
                <a:latin typeface="微软雅黑" pitchFamily="34" charset="-122"/>
                <a:ea typeface="微软雅黑" pitchFamily="34" charset="-122"/>
              </a:rPr>
              <a:t>以太网</a:t>
            </a:r>
          </a:p>
          <a:p>
            <a:r>
              <a:rPr lang="zh-CN" altLang="en-US" sz="1200" b="1" dirty="0" smtClean="0">
                <a:latin typeface="微软雅黑" pitchFamily="34" charset="-122"/>
                <a:ea typeface="微软雅黑" pitchFamily="34" charset="-122"/>
              </a:rPr>
              <a:t>交换机</a:t>
            </a:r>
            <a:endParaRPr lang="zh-CN" altLang="en-US" sz="1200" b="1" dirty="0">
              <a:latin typeface="微软雅黑" pitchFamily="34" charset="-122"/>
              <a:ea typeface="微软雅黑" pitchFamily="34" charset="-122"/>
            </a:endParaRPr>
          </a:p>
        </p:txBody>
      </p:sp>
      <p:grpSp>
        <p:nvGrpSpPr>
          <p:cNvPr id="55" name="Group 202"/>
          <p:cNvGrpSpPr>
            <a:grpSpLocks/>
          </p:cNvGrpSpPr>
          <p:nvPr/>
        </p:nvGrpSpPr>
        <p:grpSpPr bwMode="auto">
          <a:xfrm>
            <a:off x="2324701" y="3549986"/>
            <a:ext cx="446578" cy="442268"/>
            <a:chOff x="630" y="3200"/>
            <a:chExt cx="627" cy="604"/>
          </a:xfrm>
        </p:grpSpPr>
        <p:sp>
          <p:nvSpPr>
            <p:cNvPr id="56" name="Freeform 203"/>
            <p:cNvSpPr>
              <a:spLocks/>
            </p:cNvSpPr>
            <p:nvPr/>
          </p:nvSpPr>
          <p:spPr bwMode="auto">
            <a:xfrm>
              <a:off x="666" y="3200"/>
              <a:ext cx="560" cy="456"/>
            </a:xfrm>
            <a:custGeom>
              <a:avLst/>
              <a:gdLst>
                <a:gd name="T0" fmla="*/ 529 w 10643"/>
                <a:gd name="T1" fmla="*/ 0 h 8672"/>
                <a:gd name="T2" fmla="*/ 534 w 10643"/>
                <a:gd name="T3" fmla="*/ 1 h 8672"/>
                <a:gd name="T4" fmla="*/ 539 w 10643"/>
                <a:gd name="T5" fmla="*/ 2 h 8672"/>
                <a:gd name="T6" fmla="*/ 543 w 10643"/>
                <a:gd name="T7" fmla="*/ 4 h 8672"/>
                <a:gd name="T8" fmla="*/ 547 w 10643"/>
                <a:gd name="T9" fmla="*/ 7 h 8672"/>
                <a:gd name="T10" fmla="*/ 551 w 10643"/>
                <a:gd name="T11" fmla="*/ 10 h 8672"/>
                <a:gd name="T12" fmla="*/ 554 w 10643"/>
                <a:gd name="T13" fmla="*/ 13 h 8672"/>
                <a:gd name="T14" fmla="*/ 556 w 10643"/>
                <a:gd name="T15" fmla="*/ 17 h 8672"/>
                <a:gd name="T16" fmla="*/ 558 w 10643"/>
                <a:gd name="T17" fmla="*/ 21 h 8672"/>
                <a:gd name="T18" fmla="*/ 559 w 10643"/>
                <a:gd name="T19" fmla="*/ 26 h 8672"/>
                <a:gd name="T20" fmla="*/ 560 w 10643"/>
                <a:gd name="T21" fmla="*/ 31 h 8672"/>
                <a:gd name="T22" fmla="*/ 560 w 10643"/>
                <a:gd name="T23" fmla="*/ 425 h 8672"/>
                <a:gd name="T24" fmla="*/ 559 w 10643"/>
                <a:gd name="T25" fmla="*/ 430 h 8672"/>
                <a:gd name="T26" fmla="*/ 558 w 10643"/>
                <a:gd name="T27" fmla="*/ 435 h 8672"/>
                <a:gd name="T28" fmla="*/ 556 w 10643"/>
                <a:gd name="T29" fmla="*/ 439 h 8672"/>
                <a:gd name="T30" fmla="*/ 554 w 10643"/>
                <a:gd name="T31" fmla="*/ 443 h 8672"/>
                <a:gd name="T32" fmla="*/ 551 w 10643"/>
                <a:gd name="T33" fmla="*/ 446 h 8672"/>
                <a:gd name="T34" fmla="*/ 547 w 10643"/>
                <a:gd name="T35" fmla="*/ 449 h 8672"/>
                <a:gd name="T36" fmla="*/ 543 w 10643"/>
                <a:gd name="T37" fmla="*/ 452 h 8672"/>
                <a:gd name="T38" fmla="*/ 539 w 10643"/>
                <a:gd name="T39" fmla="*/ 454 h 8672"/>
                <a:gd name="T40" fmla="*/ 534 w 10643"/>
                <a:gd name="T41" fmla="*/ 455 h 8672"/>
                <a:gd name="T42" fmla="*/ 529 w 10643"/>
                <a:gd name="T43" fmla="*/ 456 h 8672"/>
                <a:gd name="T44" fmla="*/ 31 w 10643"/>
                <a:gd name="T45" fmla="*/ 456 h 8672"/>
                <a:gd name="T46" fmla="*/ 26 w 10643"/>
                <a:gd name="T47" fmla="*/ 455 h 8672"/>
                <a:gd name="T48" fmla="*/ 21 w 10643"/>
                <a:gd name="T49" fmla="*/ 454 h 8672"/>
                <a:gd name="T50" fmla="*/ 17 w 10643"/>
                <a:gd name="T51" fmla="*/ 452 h 8672"/>
                <a:gd name="T52" fmla="*/ 13 w 10643"/>
                <a:gd name="T53" fmla="*/ 449 h 8672"/>
                <a:gd name="T54" fmla="*/ 10 w 10643"/>
                <a:gd name="T55" fmla="*/ 446 h 8672"/>
                <a:gd name="T56" fmla="*/ 6 w 10643"/>
                <a:gd name="T57" fmla="*/ 443 h 8672"/>
                <a:gd name="T58" fmla="*/ 4 w 10643"/>
                <a:gd name="T59" fmla="*/ 439 h 8672"/>
                <a:gd name="T60" fmla="*/ 2 w 10643"/>
                <a:gd name="T61" fmla="*/ 435 h 8672"/>
                <a:gd name="T62" fmla="*/ 1 w 10643"/>
                <a:gd name="T63" fmla="*/ 430 h 8672"/>
                <a:gd name="T64" fmla="*/ 0 w 10643"/>
                <a:gd name="T65" fmla="*/ 425 h 8672"/>
                <a:gd name="T66" fmla="*/ 0 w 10643"/>
                <a:gd name="T67" fmla="*/ 31 h 8672"/>
                <a:gd name="T68" fmla="*/ 1 w 10643"/>
                <a:gd name="T69" fmla="*/ 26 h 8672"/>
                <a:gd name="T70" fmla="*/ 2 w 10643"/>
                <a:gd name="T71" fmla="*/ 21 h 8672"/>
                <a:gd name="T72" fmla="*/ 4 w 10643"/>
                <a:gd name="T73" fmla="*/ 17 h 8672"/>
                <a:gd name="T74" fmla="*/ 6 w 10643"/>
                <a:gd name="T75" fmla="*/ 13 h 8672"/>
                <a:gd name="T76" fmla="*/ 10 w 10643"/>
                <a:gd name="T77" fmla="*/ 10 h 8672"/>
                <a:gd name="T78" fmla="*/ 13 w 10643"/>
                <a:gd name="T79" fmla="*/ 7 h 8672"/>
                <a:gd name="T80" fmla="*/ 17 w 10643"/>
                <a:gd name="T81" fmla="*/ 4 h 8672"/>
                <a:gd name="T82" fmla="*/ 21 w 10643"/>
                <a:gd name="T83" fmla="*/ 2 h 8672"/>
                <a:gd name="T84" fmla="*/ 26 w 10643"/>
                <a:gd name="T85" fmla="*/ 1 h 8672"/>
                <a:gd name="T86" fmla="*/ 31 w 10643"/>
                <a:gd name="T87" fmla="*/ 0 h 86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643" h="8672">
                  <a:moveTo>
                    <a:pt x="617" y="0"/>
                  </a:moveTo>
                  <a:lnTo>
                    <a:pt x="10027" y="0"/>
                  </a:lnTo>
                  <a:lnTo>
                    <a:pt x="10058" y="1"/>
                  </a:lnTo>
                  <a:lnTo>
                    <a:pt x="10089" y="3"/>
                  </a:lnTo>
                  <a:lnTo>
                    <a:pt x="10120" y="8"/>
                  </a:lnTo>
                  <a:lnTo>
                    <a:pt x="10150" y="13"/>
                  </a:lnTo>
                  <a:lnTo>
                    <a:pt x="10180" y="20"/>
                  </a:lnTo>
                  <a:lnTo>
                    <a:pt x="10210" y="28"/>
                  </a:lnTo>
                  <a:lnTo>
                    <a:pt x="10238" y="38"/>
                  </a:lnTo>
                  <a:lnTo>
                    <a:pt x="10266" y="49"/>
                  </a:lnTo>
                  <a:lnTo>
                    <a:pt x="10294" y="62"/>
                  </a:lnTo>
                  <a:lnTo>
                    <a:pt x="10320" y="75"/>
                  </a:lnTo>
                  <a:lnTo>
                    <a:pt x="10345" y="91"/>
                  </a:lnTo>
                  <a:lnTo>
                    <a:pt x="10370" y="106"/>
                  </a:lnTo>
                  <a:lnTo>
                    <a:pt x="10395" y="124"/>
                  </a:lnTo>
                  <a:lnTo>
                    <a:pt x="10418" y="141"/>
                  </a:lnTo>
                  <a:lnTo>
                    <a:pt x="10441" y="161"/>
                  </a:lnTo>
                  <a:lnTo>
                    <a:pt x="10463" y="182"/>
                  </a:lnTo>
                  <a:lnTo>
                    <a:pt x="10482" y="203"/>
                  </a:lnTo>
                  <a:lnTo>
                    <a:pt x="10502" y="225"/>
                  </a:lnTo>
                  <a:lnTo>
                    <a:pt x="10521" y="249"/>
                  </a:lnTo>
                  <a:lnTo>
                    <a:pt x="10537" y="273"/>
                  </a:lnTo>
                  <a:lnTo>
                    <a:pt x="10554" y="298"/>
                  </a:lnTo>
                  <a:lnTo>
                    <a:pt x="10569" y="324"/>
                  </a:lnTo>
                  <a:lnTo>
                    <a:pt x="10582" y="351"/>
                  </a:lnTo>
                  <a:lnTo>
                    <a:pt x="10595" y="378"/>
                  </a:lnTo>
                  <a:lnTo>
                    <a:pt x="10606" y="406"/>
                  </a:lnTo>
                  <a:lnTo>
                    <a:pt x="10615" y="434"/>
                  </a:lnTo>
                  <a:lnTo>
                    <a:pt x="10624" y="464"/>
                  </a:lnTo>
                  <a:lnTo>
                    <a:pt x="10631" y="493"/>
                  </a:lnTo>
                  <a:lnTo>
                    <a:pt x="10636" y="523"/>
                  </a:lnTo>
                  <a:lnTo>
                    <a:pt x="10640" y="554"/>
                  </a:lnTo>
                  <a:lnTo>
                    <a:pt x="10642" y="585"/>
                  </a:lnTo>
                  <a:lnTo>
                    <a:pt x="10643" y="618"/>
                  </a:lnTo>
                  <a:lnTo>
                    <a:pt x="10643" y="8054"/>
                  </a:lnTo>
                  <a:lnTo>
                    <a:pt x="10642" y="8087"/>
                  </a:lnTo>
                  <a:lnTo>
                    <a:pt x="10640" y="8118"/>
                  </a:lnTo>
                  <a:lnTo>
                    <a:pt x="10636" y="8149"/>
                  </a:lnTo>
                  <a:lnTo>
                    <a:pt x="10631" y="8179"/>
                  </a:lnTo>
                  <a:lnTo>
                    <a:pt x="10624" y="8208"/>
                  </a:lnTo>
                  <a:lnTo>
                    <a:pt x="10615" y="8238"/>
                  </a:lnTo>
                  <a:lnTo>
                    <a:pt x="10606" y="8266"/>
                  </a:lnTo>
                  <a:lnTo>
                    <a:pt x="10595" y="8294"/>
                  </a:lnTo>
                  <a:lnTo>
                    <a:pt x="10582" y="8322"/>
                  </a:lnTo>
                  <a:lnTo>
                    <a:pt x="10569" y="8348"/>
                  </a:lnTo>
                  <a:lnTo>
                    <a:pt x="10554" y="8374"/>
                  </a:lnTo>
                  <a:lnTo>
                    <a:pt x="10537" y="8399"/>
                  </a:lnTo>
                  <a:lnTo>
                    <a:pt x="10521" y="8423"/>
                  </a:lnTo>
                  <a:lnTo>
                    <a:pt x="10502" y="8446"/>
                  </a:lnTo>
                  <a:lnTo>
                    <a:pt x="10482" y="8469"/>
                  </a:lnTo>
                  <a:lnTo>
                    <a:pt x="10463" y="8490"/>
                  </a:lnTo>
                  <a:lnTo>
                    <a:pt x="10441" y="8511"/>
                  </a:lnTo>
                  <a:lnTo>
                    <a:pt x="10418" y="8530"/>
                  </a:lnTo>
                  <a:lnTo>
                    <a:pt x="10395" y="8548"/>
                  </a:lnTo>
                  <a:lnTo>
                    <a:pt x="10370" y="8566"/>
                  </a:lnTo>
                  <a:lnTo>
                    <a:pt x="10345" y="8582"/>
                  </a:lnTo>
                  <a:lnTo>
                    <a:pt x="10320" y="8597"/>
                  </a:lnTo>
                  <a:lnTo>
                    <a:pt x="10294" y="8610"/>
                  </a:lnTo>
                  <a:lnTo>
                    <a:pt x="10266" y="8623"/>
                  </a:lnTo>
                  <a:lnTo>
                    <a:pt x="10238" y="8634"/>
                  </a:lnTo>
                  <a:lnTo>
                    <a:pt x="10210" y="8644"/>
                  </a:lnTo>
                  <a:lnTo>
                    <a:pt x="10180" y="8652"/>
                  </a:lnTo>
                  <a:lnTo>
                    <a:pt x="10150" y="8659"/>
                  </a:lnTo>
                  <a:lnTo>
                    <a:pt x="10120" y="8664"/>
                  </a:lnTo>
                  <a:lnTo>
                    <a:pt x="10089" y="8668"/>
                  </a:lnTo>
                  <a:lnTo>
                    <a:pt x="10058" y="8671"/>
                  </a:lnTo>
                  <a:lnTo>
                    <a:pt x="10027" y="8672"/>
                  </a:lnTo>
                  <a:lnTo>
                    <a:pt x="617" y="8672"/>
                  </a:lnTo>
                  <a:lnTo>
                    <a:pt x="585" y="8671"/>
                  </a:lnTo>
                  <a:lnTo>
                    <a:pt x="554" y="8668"/>
                  </a:lnTo>
                  <a:lnTo>
                    <a:pt x="524" y="8664"/>
                  </a:lnTo>
                  <a:lnTo>
                    <a:pt x="493" y="8659"/>
                  </a:lnTo>
                  <a:lnTo>
                    <a:pt x="464" y="8652"/>
                  </a:lnTo>
                  <a:lnTo>
                    <a:pt x="435" y="8644"/>
                  </a:lnTo>
                  <a:lnTo>
                    <a:pt x="406" y="8634"/>
                  </a:lnTo>
                  <a:lnTo>
                    <a:pt x="378" y="8623"/>
                  </a:lnTo>
                  <a:lnTo>
                    <a:pt x="351" y="8610"/>
                  </a:lnTo>
                  <a:lnTo>
                    <a:pt x="324" y="8597"/>
                  </a:lnTo>
                  <a:lnTo>
                    <a:pt x="298" y="8582"/>
                  </a:lnTo>
                  <a:lnTo>
                    <a:pt x="273" y="8566"/>
                  </a:lnTo>
                  <a:lnTo>
                    <a:pt x="249" y="8548"/>
                  </a:lnTo>
                  <a:lnTo>
                    <a:pt x="225" y="8530"/>
                  </a:lnTo>
                  <a:lnTo>
                    <a:pt x="203" y="8511"/>
                  </a:lnTo>
                  <a:lnTo>
                    <a:pt x="182" y="8490"/>
                  </a:lnTo>
                  <a:lnTo>
                    <a:pt x="161" y="8469"/>
                  </a:lnTo>
                  <a:lnTo>
                    <a:pt x="141" y="8446"/>
                  </a:lnTo>
                  <a:lnTo>
                    <a:pt x="123" y="8423"/>
                  </a:lnTo>
                  <a:lnTo>
                    <a:pt x="106" y="8399"/>
                  </a:lnTo>
                  <a:lnTo>
                    <a:pt x="90" y="8374"/>
                  </a:lnTo>
                  <a:lnTo>
                    <a:pt x="75" y="8348"/>
                  </a:lnTo>
                  <a:lnTo>
                    <a:pt x="61" y="8322"/>
                  </a:lnTo>
                  <a:lnTo>
                    <a:pt x="49" y="8294"/>
                  </a:lnTo>
                  <a:lnTo>
                    <a:pt x="37" y="8266"/>
                  </a:lnTo>
                  <a:lnTo>
                    <a:pt x="28" y="8238"/>
                  </a:lnTo>
                  <a:lnTo>
                    <a:pt x="20" y="8208"/>
                  </a:lnTo>
                  <a:lnTo>
                    <a:pt x="12" y="8179"/>
                  </a:lnTo>
                  <a:lnTo>
                    <a:pt x="7" y="8149"/>
                  </a:lnTo>
                  <a:lnTo>
                    <a:pt x="3" y="8118"/>
                  </a:lnTo>
                  <a:lnTo>
                    <a:pt x="1" y="8087"/>
                  </a:lnTo>
                  <a:lnTo>
                    <a:pt x="0" y="8054"/>
                  </a:lnTo>
                  <a:lnTo>
                    <a:pt x="0" y="618"/>
                  </a:lnTo>
                  <a:lnTo>
                    <a:pt x="1" y="585"/>
                  </a:lnTo>
                  <a:lnTo>
                    <a:pt x="3" y="554"/>
                  </a:lnTo>
                  <a:lnTo>
                    <a:pt x="7" y="523"/>
                  </a:lnTo>
                  <a:lnTo>
                    <a:pt x="12" y="493"/>
                  </a:lnTo>
                  <a:lnTo>
                    <a:pt x="20" y="464"/>
                  </a:lnTo>
                  <a:lnTo>
                    <a:pt x="28" y="434"/>
                  </a:lnTo>
                  <a:lnTo>
                    <a:pt x="37" y="406"/>
                  </a:lnTo>
                  <a:lnTo>
                    <a:pt x="49" y="378"/>
                  </a:lnTo>
                  <a:lnTo>
                    <a:pt x="61" y="351"/>
                  </a:lnTo>
                  <a:lnTo>
                    <a:pt x="75" y="324"/>
                  </a:lnTo>
                  <a:lnTo>
                    <a:pt x="90" y="298"/>
                  </a:lnTo>
                  <a:lnTo>
                    <a:pt x="106" y="273"/>
                  </a:lnTo>
                  <a:lnTo>
                    <a:pt x="123" y="249"/>
                  </a:lnTo>
                  <a:lnTo>
                    <a:pt x="141" y="225"/>
                  </a:lnTo>
                  <a:lnTo>
                    <a:pt x="161" y="203"/>
                  </a:lnTo>
                  <a:lnTo>
                    <a:pt x="182" y="182"/>
                  </a:lnTo>
                  <a:lnTo>
                    <a:pt x="203" y="161"/>
                  </a:lnTo>
                  <a:lnTo>
                    <a:pt x="225" y="141"/>
                  </a:lnTo>
                  <a:lnTo>
                    <a:pt x="249" y="124"/>
                  </a:lnTo>
                  <a:lnTo>
                    <a:pt x="273" y="106"/>
                  </a:lnTo>
                  <a:lnTo>
                    <a:pt x="298" y="91"/>
                  </a:lnTo>
                  <a:lnTo>
                    <a:pt x="324" y="75"/>
                  </a:lnTo>
                  <a:lnTo>
                    <a:pt x="351" y="62"/>
                  </a:lnTo>
                  <a:lnTo>
                    <a:pt x="378" y="49"/>
                  </a:lnTo>
                  <a:lnTo>
                    <a:pt x="406" y="38"/>
                  </a:lnTo>
                  <a:lnTo>
                    <a:pt x="435" y="28"/>
                  </a:lnTo>
                  <a:lnTo>
                    <a:pt x="464" y="20"/>
                  </a:lnTo>
                  <a:lnTo>
                    <a:pt x="493" y="13"/>
                  </a:lnTo>
                  <a:lnTo>
                    <a:pt x="524" y="8"/>
                  </a:lnTo>
                  <a:lnTo>
                    <a:pt x="554" y="3"/>
                  </a:lnTo>
                  <a:lnTo>
                    <a:pt x="585" y="1"/>
                  </a:lnTo>
                  <a:lnTo>
                    <a:pt x="617"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57" name="Rectangle 204"/>
            <p:cNvSpPr>
              <a:spLocks noChangeArrowheads="1"/>
            </p:cNvSpPr>
            <p:nvPr/>
          </p:nvSpPr>
          <p:spPr bwMode="auto">
            <a:xfrm>
              <a:off x="693" y="3240"/>
              <a:ext cx="503" cy="377"/>
            </a:xfrm>
            <a:prstGeom prst="rect">
              <a:avLst/>
            </a:prstGeom>
            <a:solidFill>
              <a:srgbClr val="1A10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58" name="Rectangle 205"/>
            <p:cNvSpPr>
              <a:spLocks noChangeArrowheads="1"/>
            </p:cNvSpPr>
            <p:nvPr/>
          </p:nvSpPr>
          <p:spPr bwMode="auto">
            <a:xfrm>
              <a:off x="716" y="3660"/>
              <a:ext cx="480" cy="12"/>
            </a:xfrm>
            <a:prstGeom prst="rect">
              <a:avLst/>
            </a:prstGeom>
            <a:solidFill>
              <a:srgbClr val="3253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59" name="Rectangle 206"/>
            <p:cNvSpPr>
              <a:spLocks noChangeArrowheads="1"/>
            </p:cNvSpPr>
            <p:nvPr/>
          </p:nvSpPr>
          <p:spPr bwMode="auto">
            <a:xfrm>
              <a:off x="630" y="3788"/>
              <a:ext cx="627" cy="16"/>
            </a:xfrm>
            <a:prstGeom prst="rect">
              <a:avLst/>
            </a:prstGeom>
            <a:solidFill>
              <a:srgbClr val="5781A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60" name="Freeform 207"/>
            <p:cNvSpPr>
              <a:spLocks/>
            </p:cNvSpPr>
            <p:nvPr/>
          </p:nvSpPr>
          <p:spPr bwMode="auto">
            <a:xfrm>
              <a:off x="105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30" y="376"/>
                  </a:lnTo>
                  <a:lnTo>
                    <a:pt x="247" y="372"/>
                  </a:lnTo>
                  <a:lnTo>
                    <a:pt x="265" y="366"/>
                  </a:lnTo>
                  <a:lnTo>
                    <a:pt x="282" y="357"/>
                  </a:lnTo>
                  <a:lnTo>
                    <a:pt x="297" y="348"/>
                  </a:lnTo>
                  <a:lnTo>
                    <a:pt x="312" y="337"/>
                  </a:lnTo>
                  <a:lnTo>
                    <a:pt x="325" y="324"/>
                  </a:lnTo>
                  <a:lnTo>
                    <a:pt x="338" y="311"/>
                  </a:lnTo>
                  <a:lnTo>
                    <a:pt x="349" y="296"/>
                  </a:lnTo>
                  <a:lnTo>
                    <a:pt x="358" y="281"/>
                  </a:lnTo>
                  <a:lnTo>
                    <a:pt x="367" y="264"/>
                  </a:lnTo>
                  <a:lnTo>
                    <a:pt x="373" y="246"/>
                  </a:lnTo>
                  <a:lnTo>
                    <a:pt x="377" y="229"/>
                  </a:lnTo>
                  <a:lnTo>
                    <a:pt x="380" y="209"/>
                  </a:lnTo>
                  <a:lnTo>
                    <a:pt x="381" y="190"/>
                  </a:lnTo>
                  <a:lnTo>
                    <a:pt x="380" y="171"/>
                  </a:lnTo>
                  <a:lnTo>
                    <a:pt x="377" y="152"/>
                  </a:lnTo>
                  <a:lnTo>
                    <a:pt x="373" y="133"/>
                  </a:lnTo>
                  <a:lnTo>
                    <a:pt x="367" y="116"/>
                  </a:lnTo>
                  <a:lnTo>
                    <a:pt x="358" y="99"/>
                  </a:lnTo>
                  <a:lnTo>
                    <a:pt x="349" y="84"/>
                  </a:lnTo>
                  <a:lnTo>
                    <a:pt x="338" y="69"/>
                  </a:lnTo>
                  <a:lnTo>
                    <a:pt x="325" y="56"/>
                  </a:lnTo>
                  <a:lnTo>
                    <a:pt x="312" y="43"/>
                  </a:lnTo>
                  <a:lnTo>
                    <a:pt x="297" y="33"/>
                  </a:lnTo>
                  <a:lnTo>
                    <a:pt x="282" y="22"/>
                  </a:lnTo>
                  <a:lnTo>
                    <a:pt x="265" y="15"/>
                  </a:lnTo>
                  <a:lnTo>
                    <a:pt x="247" y="8"/>
                  </a:lnTo>
                  <a:lnTo>
                    <a:pt x="230" y="4"/>
                  </a:lnTo>
                  <a:lnTo>
                    <a:pt x="210" y="1"/>
                  </a:lnTo>
                  <a:lnTo>
                    <a:pt x="191" y="0"/>
                  </a:lnTo>
                  <a:lnTo>
                    <a:pt x="172" y="1"/>
                  </a:lnTo>
                  <a:lnTo>
                    <a:pt x="153" y="4"/>
                  </a:lnTo>
                  <a:lnTo>
                    <a:pt x="134" y="8"/>
                  </a:lnTo>
                  <a:lnTo>
                    <a:pt x="117" y="15"/>
                  </a:lnTo>
                  <a:lnTo>
                    <a:pt x="100" y="22"/>
                  </a:lnTo>
                  <a:lnTo>
                    <a:pt x="84" y="33"/>
                  </a:lnTo>
                  <a:lnTo>
                    <a:pt x="70" y="43"/>
                  </a:lnTo>
                  <a:lnTo>
                    <a:pt x="56" y="56"/>
                  </a:lnTo>
                  <a:lnTo>
                    <a:pt x="44" y="69"/>
                  </a:lnTo>
                  <a:lnTo>
                    <a:pt x="33" y="84"/>
                  </a:lnTo>
                  <a:lnTo>
                    <a:pt x="23" y="99"/>
                  </a:lnTo>
                  <a:lnTo>
                    <a:pt x="16" y="116"/>
                  </a:lnTo>
                  <a:lnTo>
                    <a:pt x="9" y="133"/>
                  </a:lnTo>
                  <a:lnTo>
                    <a:pt x="4" y="152"/>
                  </a:lnTo>
                  <a:lnTo>
                    <a:pt x="1" y="171"/>
                  </a:lnTo>
                  <a:lnTo>
                    <a:pt x="0" y="190"/>
                  </a:lnTo>
                  <a:lnTo>
                    <a:pt x="1" y="209"/>
                  </a:lnTo>
                  <a:lnTo>
                    <a:pt x="4" y="229"/>
                  </a:lnTo>
                  <a:lnTo>
                    <a:pt x="9" y="246"/>
                  </a:lnTo>
                  <a:lnTo>
                    <a:pt x="16" y="264"/>
                  </a:lnTo>
                  <a:lnTo>
                    <a:pt x="23" y="281"/>
                  </a:lnTo>
                  <a:lnTo>
                    <a:pt x="33" y="296"/>
                  </a:lnTo>
                  <a:lnTo>
                    <a:pt x="44" y="311"/>
                  </a:lnTo>
                  <a:lnTo>
                    <a:pt x="56" y="324"/>
                  </a:lnTo>
                  <a:lnTo>
                    <a:pt x="70" y="337"/>
                  </a:lnTo>
                  <a:lnTo>
                    <a:pt x="84" y="348"/>
                  </a:lnTo>
                  <a:lnTo>
                    <a:pt x="100" y="357"/>
                  </a:lnTo>
                  <a:lnTo>
                    <a:pt x="117" y="366"/>
                  </a:lnTo>
                  <a:lnTo>
                    <a:pt x="134" y="372"/>
                  </a:lnTo>
                  <a:lnTo>
                    <a:pt x="153" y="376"/>
                  </a:lnTo>
                  <a:lnTo>
                    <a:pt x="172"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61" name="Freeform 208"/>
            <p:cNvSpPr>
              <a:spLocks/>
            </p:cNvSpPr>
            <p:nvPr/>
          </p:nvSpPr>
          <p:spPr bwMode="auto">
            <a:xfrm>
              <a:off x="108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0" y="380"/>
                  </a:moveTo>
                  <a:lnTo>
                    <a:pt x="209" y="379"/>
                  </a:lnTo>
                  <a:lnTo>
                    <a:pt x="228" y="376"/>
                  </a:lnTo>
                  <a:lnTo>
                    <a:pt x="247" y="372"/>
                  </a:lnTo>
                  <a:lnTo>
                    <a:pt x="264" y="366"/>
                  </a:lnTo>
                  <a:lnTo>
                    <a:pt x="281" y="357"/>
                  </a:lnTo>
                  <a:lnTo>
                    <a:pt x="297" y="348"/>
                  </a:lnTo>
                  <a:lnTo>
                    <a:pt x="311" y="337"/>
                  </a:lnTo>
                  <a:lnTo>
                    <a:pt x="325" y="324"/>
                  </a:lnTo>
                  <a:lnTo>
                    <a:pt x="337" y="311"/>
                  </a:lnTo>
                  <a:lnTo>
                    <a:pt x="348" y="296"/>
                  </a:lnTo>
                  <a:lnTo>
                    <a:pt x="358" y="281"/>
                  </a:lnTo>
                  <a:lnTo>
                    <a:pt x="365" y="264"/>
                  </a:lnTo>
                  <a:lnTo>
                    <a:pt x="372" y="246"/>
                  </a:lnTo>
                  <a:lnTo>
                    <a:pt x="376" y="229"/>
                  </a:lnTo>
                  <a:lnTo>
                    <a:pt x="380" y="209"/>
                  </a:lnTo>
                  <a:lnTo>
                    <a:pt x="381" y="190"/>
                  </a:lnTo>
                  <a:lnTo>
                    <a:pt x="380" y="171"/>
                  </a:lnTo>
                  <a:lnTo>
                    <a:pt x="376" y="152"/>
                  </a:lnTo>
                  <a:lnTo>
                    <a:pt x="372" y="133"/>
                  </a:lnTo>
                  <a:lnTo>
                    <a:pt x="365" y="116"/>
                  </a:lnTo>
                  <a:lnTo>
                    <a:pt x="358" y="99"/>
                  </a:lnTo>
                  <a:lnTo>
                    <a:pt x="348" y="84"/>
                  </a:lnTo>
                  <a:lnTo>
                    <a:pt x="337" y="69"/>
                  </a:lnTo>
                  <a:lnTo>
                    <a:pt x="325" y="56"/>
                  </a:lnTo>
                  <a:lnTo>
                    <a:pt x="311" y="43"/>
                  </a:lnTo>
                  <a:lnTo>
                    <a:pt x="297" y="33"/>
                  </a:lnTo>
                  <a:lnTo>
                    <a:pt x="281" y="22"/>
                  </a:lnTo>
                  <a:lnTo>
                    <a:pt x="264" y="15"/>
                  </a:lnTo>
                  <a:lnTo>
                    <a:pt x="247" y="8"/>
                  </a:lnTo>
                  <a:lnTo>
                    <a:pt x="228" y="4"/>
                  </a:lnTo>
                  <a:lnTo>
                    <a:pt x="209" y="1"/>
                  </a:lnTo>
                  <a:lnTo>
                    <a:pt x="190" y="0"/>
                  </a:lnTo>
                  <a:lnTo>
                    <a:pt x="171" y="1"/>
                  </a:lnTo>
                  <a:lnTo>
                    <a:pt x="151" y="4"/>
                  </a:lnTo>
                  <a:lnTo>
                    <a:pt x="134" y="8"/>
                  </a:lnTo>
                  <a:lnTo>
                    <a:pt x="116" y="15"/>
                  </a:lnTo>
                  <a:lnTo>
                    <a:pt x="99" y="22"/>
                  </a:lnTo>
                  <a:lnTo>
                    <a:pt x="84" y="33"/>
                  </a:lnTo>
                  <a:lnTo>
                    <a:pt x="69" y="43"/>
                  </a:lnTo>
                  <a:lnTo>
                    <a:pt x="56" y="56"/>
                  </a:lnTo>
                  <a:lnTo>
                    <a:pt x="43" y="69"/>
                  </a:lnTo>
                  <a:lnTo>
                    <a:pt x="32" y="84"/>
                  </a:lnTo>
                  <a:lnTo>
                    <a:pt x="23" y="99"/>
                  </a:lnTo>
                  <a:lnTo>
                    <a:pt x="14" y="116"/>
                  </a:lnTo>
                  <a:lnTo>
                    <a:pt x="8" y="133"/>
                  </a:lnTo>
                  <a:lnTo>
                    <a:pt x="4" y="152"/>
                  </a:lnTo>
                  <a:lnTo>
                    <a:pt x="1" y="171"/>
                  </a:lnTo>
                  <a:lnTo>
                    <a:pt x="0" y="190"/>
                  </a:lnTo>
                  <a:lnTo>
                    <a:pt x="1" y="209"/>
                  </a:lnTo>
                  <a:lnTo>
                    <a:pt x="4" y="229"/>
                  </a:lnTo>
                  <a:lnTo>
                    <a:pt x="8" y="246"/>
                  </a:lnTo>
                  <a:lnTo>
                    <a:pt x="14" y="264"/>
                  </a:lnTo>
                  <a:lnTo>
                    <a:pt x="23" y="281"/>
                  </a:lnTo>
                  <a:lnTo>
                    <a:pt x="32" y="296"/>
                  </a:lnTo>
                  <a:lnTo>
                    <a:pt x="43" y="311"/>
                  </a:lnTo>
                  <a:lnTo>
                    <a:pt x="56" y="324"/>
                  </a:lnTo>
                  <a:lnTo>
                    <a:pt x="69" y="337"/>
                  </a:lnTo>
                  <a:lnTo>
                    <a:pt x="84" y="348"/>
                  </a:lnTo>
                  <a:lnTo>
                    <a:pt x="99" y="357"/>
                  </a:lnTo>
                  <a:lnTo>
                    <a:pt x="116" y="366"/>
                  </a:lnTo>
                  <a:lnTo>
                    <a:pt x="134" y="372"/>
                  </a:lnTo>
                  <a:lnTo>
                    <a:pt x="151" y="376"/>
                  </a:lnTo>
                  <a:lnTo>
                    <a:pt x="171" y="379"/>
                  </a:lnTo>
                  <a:lnTo>
                    <a:pt x="190"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62" name="Freeform 209"/>
            <p:cNvSpPr>
              <a:spLocks/>
            </p:cNvSpPr>
            <p:nvPr/>
          </p:nvSpPr>
          <p:spPr bwMode="auto">
            <a:xfrm>
              <a:off x="1115" y="3623"/>
              <a:ext cx="21" cy="20"/>
            </a:xfrm>
            <a:custGeom>
              <a:avLst/>
              <a:gdLst>
                <a:gd name="T0" fmla="*/ 12 w 381"/>
                <a:gd name="T1" fmla="*/ 20 h 380"/>
                <a:gd name="T2" fmla="*/ 14 w 381"/>
                <a:gd name="T3" fmla="*/ 20 h 380"/>
                <a:gd name="T4" fmla="*/ 15 w 381"/>
                <a:gd name="T5" fmla="*/ 19 h 380"/>
                <a:gd name="T6" fmla="*/ 17 w 381"/>
                <a:gd name="T7" fmla="*/ 18 h 380"/>
                <a:gd name="T8" fmla="*/ 19 w 381"/>
                <a:gd name="T9" fmla="*/ 16 h 380"/>
                <a:gd name="T10" fmla="*/ 20 w 381"/>
                <a:gd name="T11" fmla="*/ 15 h 380"/>
                <a:gd name="T12" fmla="*/ 21 w 381"/>
                <a:gd name="T13" fmla="*/ 13 h 380"/>
                <a:gd name="T14" fmla="*/ 21 w 381"/>
                <a:gd name="T15" fmla="*/ 11 h 380"/>
                <a:gd name="T16" fmla="*/ 21 w 381"/>
                <a:gd name="T17" fmla="*/ 9 h 380"/>
                <a:gd name="T18" fmla="*/ 21 w 381"/>
                <a:gd name="T19" fmla="*/ 7 h 380"/>
                <a:gd name="T20" fmla="*/ 20 w 381"/>
                <a:gd name="T21" fmla="*/ 5 h 380"/>
                <a:gd name="T22" fmla="*/ 19 w 381"/>
                <a:gd name="T23" fmla="*/ 4 h 380"/>
                <a:gd name="T24" fmla="*/ 17 w 381"/>
                <a:gd name="T25" fmla="*/ 2 h 380"/>
                <a:gd name="T26" fmla="*/ 15 w 381"/>
                <a:gd name="T27" fmla="*/ 1 h 380"/>
                <a:gd name="T28" fmla="*/ 14 w 381"/>
                <a:gd name="T29" fmla="*/ 0 h 380"/>
                <a:gd name="T30" fmla="*/ 12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29" y="376"/>
                  </a:lnTo>
                  <a:lnTo>
                    <a:pt x="247" y="372"/>
                  </a:lnTo>
                  <a:lnTo>
                    <a:pt x="264" y="366"/>
                  </a:lnTo>
                  <a:lnTo>
                    <a:pt x="281" y="357"/>
                  </a:lnTo>
                  <a:lnTo>
                    <a:pt x="296" y="348"/>
                  </a:lnTo>
                  <a:lnTo>
                    <a:pt x="311" y="337"/>
                  </a:lnTo>
                  <a:lnTo>
                    <a:pt x="326" y="324"/>
                  </a:lnTo>
                  <a:lnTo>
                    <a:pt x="337" y="311"/>
                  </a:lnTo>
                  <a:lnTo>
                    <a:pt x="348" y="296"/>
                  </a:lnTo>
                  <a:lnTo>
                    <a:pt x="358" y="281"/>
                  </a:lnTo>
                  <a:lnTo>
                    <a:pt x="366" y="264"/>
                  </a:lnTo>
                  <a:lnTo>
                    <a:pt x="372" y="246"/>
                  </a:lnTo>
                  <a:lnTo>
                    <a:pt x="377" y="229"/>
                  </a:lnTo>
                  <a:lnTo>
                    <a:pt x="379" y="209"/>
                  </a:lnTo>
                  <a:lnTo>
                    <a:pt x="381" y="190"/>
                  </a:lnTo>
                  <a:lnTo>
                    <a:pt x="379" y="171"/>
                  </a:lnTo>
                  <a:lnTo>
                    <a:pt x="377" y="152"/>
                  </a:lnTo>
                  <a:lnTo>
                    <a:pt x="372" y="133"/>
                  </a:lnTo>
                  <a:lnTo>
                    <a:pt x="366" y="116"/>
                  </a:lnTo>
                  <a:lnTo>
                    <a:pt x="358" y="99"/>
                  </a:lnTo>
                  <a:lnTo>
                    <a:pt x="348" y="84"/>
                  </a:lnTo>
                  <a:lnTo>
                    <a:pt x="337" y="69"/>
                  </a:lnTo>
                  <a:lnTo>
                    <a:pt x="326" y="56"/>
                  </a:lnTo>
                  <a:lnTo>
                    <a:pt x="311" y="43"/>
                  </a:lnTo>
                  <a:lnTo>
                    <a:pt x="296" y="33"/>
                  </a:lnTo>
                  <a:lnTo>
                    <a:pt x="281" y="22"/>
                  </a:lnTo>
                  <a:lnTo>
                    <a:pt x="264" y="15"/>
                  </a:lnTo>
                  <a:lnTo>
                    <a:pt x="247" y="8"/>
                  </a:lnTo>
                  <a:lnTo>
                    <a:pt x="229" y="4"/>
                  </a:lnTo>
                  <a:lnTo>
                    <a:pt x="210" y="1"/>
                  </a:lnTo>
                  <a:lnTo>
                    <a:pt x="191" y="0"/>
                  </a:lnTo>
                  <a:lnTo>
                    <a:pt x="171" y="1"/>
                  </a:lnTo>
                  <a:lnTo>
                    <a:pt x="152" y="4"/>
                  </a:lnTo>
                  <a:lnTo>
                    <a:pt x="133" y="8"/>
                  </a:lnTo>
                  <a:lnTo>
                    <a:pt x="116" y="15"/>
                  </a:lnTo>
                  <a:lnTo>
                    <a:pt x="99" y="22"/>
                  </a:lnTo>
                  <a:lnTo>
                    <a:pt x="84" y="33"/>
                  </a:lnTo>
                  <a:lnTo>
                    <a:pt x="69" y="43"/>
                  </a:lnTo>
                  <a:lnTo>
                    <a:pt x="56" y="56"/>
                  </a:lnTo>
                  <a:lnTo>
                    <a:pt x="43" y="69"/>
                  </a:lnTo>
                  <a:lnTo>
                    <a:pt x="33" y="84"/>
                  </a:lnTo>
                  <a:lnTo>
                    <a:pt x="22" y="99"/>
                  </a:lnTo>
                  <a:lnTo>
                    <a:pt x="15" y="116"/>
                  </a:lnTo>
                  <a:lnTo>
                    <a:pt x="9" y="133"/>
                  </a:lnTo>
                  <a:lnTo>
                    <a:pt x="4" y="152"/>
                  </a:lnTo>
                  <a:lnTo>
                    <a:pt x="1" y="171"/>
                  </a:lnTo>
                  <a:lnTo>
                    <a:pt x="0" y="190"/>
                  </a:lnTo>
                  <a:lnTo>
                    <a:pt x="1" y="209"/>
                  </a:lnTo>
                  <a:lnTo>
                    <a:pt x="4" y="229"/>
                  </a:lnTo>
                  <a:lnTo>
                    <a:pt x="9" y="246"/>
                  </a:lnTo>
                  <a:lnTo>
                    <a:pt x="15" y="264"/>
                  </a:lnTo>
                  <a:lnTo>
                    <a:pt x="22" y="281"/>
                  </a:lnTo>
                  <a:lnTo>
                    <a:pt x="33" y="296"/>
                  </a:lnTo>
                  <a:lnTo>
                    <a:pt x="43" y="311"/>
                  </a:lnTo>
                  <a:lnTo>
                    <a:pt x="56" y="324"/>
                  </a:lnTo>
                  <a:lnTo>
                    <a:pt x="69" y="337"/>
                  </a:lnTo>
                  <a:lnTo>
                    <a:pt x="84" y="348"/>
                  </a:lnTo>
                  <a:lnTo>
                    <a:pt x="99" y="357"/>
                  </a:lnTo>
                  <a:lnTo>
                    <a:pt x="116" y="366"/>
                  </a:lnTo>
                  <a:lnTo>
                    <a:pt x="133" y="372"/>
                  </a:lnTo>
                  <a:lnTo>
                    <a:pt x="152" y="376"/>
                  </a:lnTo>
                  <a:lnTo>
                    <a:pt x="171"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63" name="Freeform 210"/>
            <p:cNvSpPr>
              <a:spLocks/>
            </p:cNvSpPr>
            <p:nvPr/>
          </p:nvSpPr>
          <p:spPr bwMode="auto">
            <a:xfrm>
              <a:off x="630" y="3678"/>
              <a:ext cx="627" cy="110"/>
            </a:xfrm>
            <a:custGeom>
              <a:avLst/>
              <a:gdLst>
                <a:gd name="T0" fmla="*/ 58 w 11914"/>
                <a:gd name="T1" fmla="*/ 0 h 2078"/>
                <a:gd name="T2" fmla="*/ 0 w 11914"/>
                <a:gd name="T3" fmla="*/ 110 h 2078"/>
                <a:gd name="T4" fmla="*/ 627 w 11914"/>
                <a:gd name="T5" fmla="*/ 110 h 2078"/>
                <a:gd name="T6" fmla="*/ 600 w 11914"/>
                <a:gd name="T7" fmla="*/ 0 h 2078"/>
                <a:gd name="T8" fmla="*/ 58 w 11914"/>
                <a:gd name="T9" fmla="*/ 0 h 2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914" h="2078">
                  <a:moveTo>
                    <a:pt x="1096" y="0"/>
                  </a:moveTo>
                  <a:lnTo>
                    <a:pt x="0" y="2078"/>
                  </a:lnTo>
                  <a:lnTo>
                    <a:pt x="11914" y="2078"/>
                  </a:lnTo>
                  <a:lnTo>
                    <a:pt x="11395" y="0"/>
                  </a:lnTo>
                  <a:lnTo>
                    <a:pt x="1096" y="0"/>
                  </a:lnTo>
                  <a:close/>
                </a:path>
              </a:pathLst>
            </a:custGeom>
            <a:gradFill flip="none" rotWithShape="1">
              <a:gsLst>
                <a:gs pos="0">
                  <a:schemeClr val="tx1">
                    <a:tint val="66000"/>
                    <a:satMod val="160000"/>
                  </a:schemeClr>
                </a:gs>
                <a:gs pos="61000">
                  <a:schemeClr val="tx1">
                    <a:tint val="44500"/>
                    <a:satMod val="160000"/>
                  </a:schemeClr>
                </a:gs>
                <a:gs pos="100000">
                  <a:schemeClr val="tx1">
                    <a:tint val="23500"/>
                    <a:satMod val="160000"/>
                  </a:schemeClr>
                </a:gs>
              </a:gsLst>
              <a:path path="circle">
                <a:fillToRect r="100000" b="100000"/>
              </a:path>
              <a:tileRect l="-100000" t="-100000"/>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grpSp>
      <p:grpSp>
        <p:nvGrpSpPr>
          <p:cNvPr id="64" name="Group 202"/>
          <p:cNvGrpSpPr>
            <a:grpSpLocks/>
          </p:cNvGrpSpPr>
          <p:nvPr/>
        </p:nvGrpSpPr>
        <p:grpSpPr bwMode="auto">
          <a:xfrm>
            <a:off x="6318417" y="2053004"/>
            <a:ext cx="446578" cy="442268"/>
            <a:chOff x="630" y="3200"/>
            <a:chExt cx="627" cy="604"/>
          </a:xfrm>
        </p:grpSpPr>
        <p:sp>
          <p:nvSpPr>
            <p:cNvPr id="65" name="Freeform 203"/>
            <p:cNvSpPr>
              <a:spLocks/>
            </p:cNvSpPr>
            <p:nvPr/>
          </p:nvSpPr>
          <p:spPr bwMode="auto">
            <a:xfrm>
              <a:off x="666" y="3200"/>
              <a:ext cx="560" cy="456"/>
            </a:xfrm>
            <a:custGeom>
              <a:avLst/>
              <a:gdLst>
                <a:gd name="T0" fmla="*/ 529 w 10643"/>
                <a:gd name="T1" fmla="*/ 0 h 8672"/>
                <a:gd name="T2" fmla="*/ 534 w 10643"/>
                <a:gd name="T3" fmla="*/ 1 h 8672"/>
                <a:gd name="T4" fmla="*/ 539 w 10643"/>
                <a:gd name="T5" fmla="*/ 2 h 8672"/>
                <a:gd name="T6" fmla="*/ 543 w 10643"/>
                <a:gd name="T7" fmla="*/ 4 h 8672"/>
                <a:gd name="T8" fmla="*/ 547 w 10643"/>
                <a:gd name="T9" fmla="*/ 7 h 8672"/>
                <a:gd name="T10" fmla="*/ 551 w 10643"/>
                <a:gd name="T11" fmla="*/ 10 h 8672"/>
                <a:gd name="T12" fmla="*/ 554 w 10643"/>
                <a:gd name="T13" fmla="*/ 13 h 8672"/>
                <a:gd name="T14" fmla="*/ 556 w 10643"/>
                <a:gd name="T15" fmla="*/ 17 h 8672"/>
                <a:gd name="T16" fmla="*/ 558 w 10643"/>
                <a:gd name="T17" fmla="*/ 21 h 8672"/>
                <a:gd name="T18" fmla="*/ 559 w 10643"/>
                <a:gd name="T19" fmla="*/ 26 h 8672"/>
                <a:gd name="T20" fmla="*/ 560 w 10643"/>
                <a:gd name="T21" fmla="*/ 31 h 8672"/>
                <a:gd name="T22" fmla="*/ 560 w 10643"/>
                <a:gd name="T23" fmla="*/ 425 h 8672"/>
                <a:gd name="T24" fmla="*/ 559 w 10643"/>
                <a:gd name="T25" fmla="*/ 430 h 8672"/>
                <a:gd name="T26" fmla="*/ 558 w 10643"/>
                <a:gd name="T27" fmla="*/ 435 h 8672"/>
                <a:gd name="T28" fmla="*/ 556 w 10643"/>
                <a:gd name="T29" fmla="*/ 439 h 8672"/>
                <a:gd name="T30" fmla="*/ 554 w 10643"/>
                <a:gd name="T31" fmla="*/ 443 h 8672"/>
                <a:gd name="T32" fmla="*/ 551 w 10643"/>
                <a:gd name="T33" fmla="*/ 446 h 8672"/>
                <a:gd name="T34" fmla="*/ 547 w 10643"/>
                <a:gd name="T35" fmla="*/ 449 h 8672"/>
                <a:gd name="T36" fmla="*/ 543 w 10643"/>
                <a:gd name="T37" fmla="*/ 452 h 8672"/>
                <a:gd name="T38" fmla="*/ 539 w 10643"/>
                <a:gd name="T39" fmla="*/ 454 h 8672"/>
                <a:gd name="T40" fmla="*/ 534 w 10643"/>
                <a:gd name="T41" fmla="*/ 455 h 8672"/>
                <a:gd name="T42" fmla="*/ 529 w 10643"/>
                <a:gd name="T43" fmla="*/ 456 h 8672"/>
                <a:gd name="T44" fmla="*/ 31 w 10643"/>
                <a:gd name="T45" fmla="*/ 456 h 8672"/>
                <a:gd name="T46" fmla="*/ 26 w 10643"/>
                <a:gd name="T47" fmla="*/ 455 h 8672"/>
                <a:gd name="T48" fmla="*/ 21 w 10643"/>
                <a:gd name="T49" fmla="*/ 454 h 8672"/>
                <a:gd name="T50" fmla="*/ 17 w 10643"/>
                <a:gd name="T51" fmla="*/ 452 h 8672"/>
                <a:gd name="T52" fmla="*/ 13 w 10643"/>
                <a:gd name="T53" fmla="*/ 449 h 8672"/>
                <a:gd name="T54" fmla="*/ 10 w 10643"/>
                <a:gd name="T55" fmla="*/ 446 h 8672"/>
                <a:gd name="T56" fmla="*/ 6 w 10643"/>
                <a:gd name="T57" fmla="*/ 443 h 8672"/>
                <a:gd name="T58" fmla="*/ 4 w 10643"/>
                <a:gd name="T59" fmla="*/ 439 h 8672"/>
                <a:gd name="T60" fmla="*/ 2 w 10643"/>
                <a:gd name="T61" fmla="*/ 435 h 8672"/>
                <a:gd name="T62" fmla="*/ 1 w 10643"/>
                <a:gd name="T63" fmla="*/ 430 h 8672"/>
                <a:gd name="T64" fmla="*/ 0 w 10643"/>
                <a:gd name="T65" fmla="*/ 425 h 8672"/>
                <a:gd name="T66" fmla="*/ 0 w 10643"/>
                <a:gd name="T67" fmla="*/ 31 h 8672"/>
                <a:gd name="T68" fmla="*/ 1 w 10643"/>
                <a:gd name="T69" fmla="*/ 26 h 8672"/>
                <a:gd name="T70" fmla="*/ 2 w 10643"/>
                <a:gd name="T71" fmla="*/ 21 h 8672"/>
                <a:gd name="T72" fmla="*/ 4 w 10643"/>
                <a:gd name="T73" fmla="*/ 17 h 8672"/>
                <a:gd name="T74" fmla="*/ 6 w 10643"/>
                <a:gd name="T75" fmla="*/ 13 h 8672"/>
                <a:gd name="T76" fmla="*/ 10 w 10643"/>
                <a:gd name="T77" fmla="*/ 10 h 8672"/>
                <a:gd name="T78" fmla="*/ 13 w 10643"/>
                <a:gd name="T79" fmla="*/ 7 h 8672"/>
                <a:gd name="T80" fmla="*/ 17 w 10643"/>
                <a:gd name="T81" fmla="*/ 4 h 8672"/>
                <a:gd name="T82" fmla="*/ 21 w 10643"/>
                <a:gd name="T83" fmla="*/ 2 h 8672"/>
                <a:gd name="T84" fmla="*/ 26 w 10643"/>
                <a:gd name="T85" fmla="*/ 1 h 8672"/>
                <a:gd name="T86" fmla="*/ 31 w 10643"/>
                <a:gd name="T87" fmla="*/ 0 h 86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643" h="8672">
                  <a:moveTo>
                    <a:pt x="617" y="0"/>
                  </a:moveTo>
                  <a:lnTo>
                    <a:pt x="10027" y="0"/>
                  </a:lnTo>
                  <a:lnTo>
                    <a:pt x="10058" y="1"/>
                  </a:lnTo>
                  <a:lnTo>
                    <a:pt x="10089" y="3"/>
                  </a:lnTo>
                  <a:lnTo>
                    <a:pt x="10120" y="8"/>
                  </a:lnTo>
                  <a:lnTo>
                    <a:pt x="10150" y="13"/>
                  </a:lnTo>
                  <a:lnTo>
                    <a:pt x="10180" y="20"/>
                  </a:lnTo>
                  <a:lnTo>
                    <a:pt x="10210" y="28"/>
                  </a:lnTo>
                  <a:lnTo>
                    <a:pt x="10238" y="38"/>
                  </a:lnTo>
                  <a:lnTo>
                    <a:pt x="10266" y="49"/>
                  </a:lnTo>
                  <a:lnTo>
                    <a:pt x="10294" y="62"/>
                  </a:lnTo>
                  <a:lnTo>
                    <a:pt x="10320" y="75"/>
                  </a:lnTo>
                  <a:lnTo>
                    <a:pt x="10345" y="91"/>
                  </a:lnTo>
                  <a:lnTo>
                    <a:pt x="10370" y="106"/>
                  </a:lnTo>
                  <a:lnTo>
                    <a:pt x="10395" y="124"/>
                  </a:lnTo>
                  <a:lnTo>
                    <a:pt x="10418" y="141"/>
                  </a:lnTo>
                  <a:lnTo>
                    <a:pt x="10441" y="161"/>
                  </a:lnTo>
                  <a:lnTo>
                    <a:pt x="10463" y="182"/>
                  </a:lnTo>
                  <a:lnTo>
                    <a:pt x="10482" y="203"/>
                  </a:lnTo>
                  <a:lnTo>
                    <a:pt x="10502" y="225"/>
                  </a:lnTo>
                  <a:lnTo>
                    <a:pt x="10521" y="249"/>
                  </a:lnTo>
                  <a:lnTo>
                    <a:pt x="10537" y="273"/>
                  </a:lnTo>
                  <a:lnTo>
                    <a:pt x="10554" y="298"/>
                  </a:lnTo>
                  <a:lnTo>
                    <a:pt x="10569" y="324"/>
                  </a:lnTo>
                  <a:lnTo>
                    <a:pt x="10582" y="351"/>
                  </a:lnTo>
                  <a:lnTo>
                    <a:pt x="10595" y="378"/>
                  </a:lnTo>
                  <a:lnTo>
                    <a:pt x="10606" y="406"/>
                  </a:lnTo>
                  <a:lnTo>
                    <a:pt x="10615" y="434"/>
                  </a:lnTo>
                  <a:lnTo>
                    <a:pt x="10624" y="464"/>
                  </a:lnTo>
                  <a:lnTo>
                    <a:pt x="10631" y="493"/>
                  </a:lnTo>
                  <a:lnTo>
                    <a:pt x="10636" y="523"/>
                  </a:lnTo>
                  <a:lnTo>
                    <a:pt x="10640" y="554"/>
                  </a:lnTo>
                  <a:lnTo>
                    <a:pt x="10642" y="585"/>
                  </a:lnTo>
                  <a:lnTo>
                    <a:pt x="10643" y="618"/>
                  </a:lnTo>
                  <a:lnTo>
                    <a:pt x="10643" y="8054"/>
                  </a:lnTo>
                  <a:lnTo>
                    <a:pt x="10642" y="8087"/>
                  </a:lnTo>
                  <a:lnTo>
                    <a:pt x="10640" y="8118"/>
                  </a:lnTo>
                  <a:lnTo>
                    <a:pt x="10636" y="8149"/>
                  </a:lnTo>
                  <a:lnTo>
                    <a:pt x="10631" y="8179"/>
                  </a:lnTo>
                  <a:lnTo>
                    <a:pt x="10624" y="8208"/>
                  </a:lnTo>
                  <a:lnTo>
                    <a:pt x="10615" y="8238"/>
                  </a:lnTo>
                  <a:lnTo>
                    <a:pt x="10606" y="8266"/>
                  </a:lnTo>
                  <a:lnTo>
                    <a:pt x="10595" y="8294"/>
                  </a:lnTo>
                  <a:lnTo>
                    <a:pt x="10582" y="8322"/>
                  </a:lnTo>
                  <a:lnTo>
                    <a:pt x="10569" y="8348"/>
                  </a:lnTo>
                  <a:lnTo>
                    <a:pt x="10554" y="8374"/>
                  </a:lnTo>
                  <a:lnTo>
                    <a:pt x="10537" y="8399"/>
                  </a:lnTo>
                  <a:lnTo>
                    <a:pt x="10521" y="8423"/>
                  </a:lnTo>
                  <a:lnTo>
                    <a:pt x="10502" y="8446"/>
                  </a:lnTo>
                  <a:lnTo>
                    <a:pt x="10482" y="8469"/>
                  </a:lnTo>
                  <a:lnTo>
                    <a:pt x="10463" y="8490"/>
                  </a:lnTo>
                  <a:lnTo>
                    <a:pt x="10441" y="8511"/>
                  </a:lnTo>
                  <a:lnTo>
                    <a:pt x="10418" y="8530"/>
                  </a:lnTo>
                  <a:lnTo>
                    <a:pt x="10395" y="8548"/>
                  </a:lnTo>
                  <a:lnTo>
                    <a:pt x="10370" y="8566"/>
                  </a:lnTo>
                  <a:lnTo>
                    <a:pt x="10345" y="8582"/>
                  </a:lnTo>
                  <a:lnTo>
                    <a:pt x="10320" y="8597"/>
                  </a:lnTo>
                  <a:lnTo>
                    <a:pt x="10294" y="8610"/>
                  </a:lnTo>
                  <a:lnTo>
                    <a:pt x="10266" y="8623"/>
                  </a:lnTo>
                  <a:lnTo>
                    <a:pt x="10238" y="8634"/>
                  </a:lnTo>
                  <a:lnTo>
                    <a:pt x="10210" y="8644"/>
                  </a:lnTo>
                  <a:lnTo>
                    <a:pt x="10180" y="8652"/>
                  </a:lnTo>
                  <a:lnTo>
                    <a:pt x="10150" y="8659"/>
                  </a:lnTo>
                  <a:lnTo>
                    <a:pt x="10120" y="8664"/>
                  </a:lnTo>
                  <a:lnTo>
                    <a:pt x="10089" y="8668"/>
                  </a:lnTo>
                  <a:lnTo>
                    <a:pt x="10058" y="8671"/>
                  </a:lnTo>
                  <a:lnTo>
                    <a:pt x="10027" y="8672"/>
                  </a:lnTo>
                  <a:lnTo>
                    <a:pt x="617" y="8672"/>
                  </a:lnTo>
                  <a:lnTo>
                    <a:pt x="585" y="8671"/>
                  </a:lnTo>
                  <a:lnTo>
                    <a:pt x="554" y="8668"/>
                  </a:lnTo>
                  <a:lnTo>
                    <a:pt x="524" y="8664"/>
                  </a:lnTo>
                  <a:lnTo>
                    <a:pt x="493" y="8659"/>
                  </a:lnTo>
                  <a:lnTo>
                    <a:pt x="464" y="8652"/>
                  </a:lnTo>
                  <a:lnTo>
                    <a:pt x="435" y="8644"/>
                  </a:lnTo>
                  <a:lnTo>
                    <a:pt x="406" y="8634"/>
                  </a:lnTo>
                  <a:lnTo>
                    <a:pt x="378" y="8623"/>
                  </a:lnTo>
                  <a:lnTo>
                    <a:pt x="351" y="8610"/>
                  </a:lnTo>
                  <a:lnTo>
                    <a:pt x="324" y="8597"/>
                  </a:lnTo>
                  <a:lnTo>
                    <a:pt x="298" y="8582"/>
                  </a:lnTo>
                  <a:lnTo>
                    <a:pt x="273" y="8566"/>
                  </a:lnTo>
                  <a:lnTo>
                    <a:pt x="249" y="8548"/>
                  </a:lnTo>
                  <a:lnTo>
                    <a:pt x="225" y="8530"/>
                  </a:lnTo>
                  <a:lnTo>
                    <a:pt x="203" y="8511"/>
                  </a:lnTo>
                  <a:lnTo>
                    <a:pt x="182" y="8490"/>
                  </a:lnTo>
                  <a:lnTo>
                    <a:pt x="161" y="8469"/>
                  </a:lnTo>
                  <a:lnTo>
                    <a:pt x="141" y="8446"/>
                  </a:lnTo>
                  <a:lnTo>
                    <a:pt x="123" y="8423"/>
                  </a:lnTo>
                  <a:lnTo>
                    <a:pt x="106" y="8399"/>
                  </a:lnTo>
                  <a:lnTo>
                    <a:pt x="90" y="8374"/>
                  </a:lnTo>
                  <a:lnTo>
                    <a:pt x="75" y="8348"/>
                  </a:lnTo>
                  <a:lnTo>
                    <a:pt x="61" y="8322"/>
                  </a:lnTo>
                  <a:lnTo>
                    <a:pt x="49" y="8294"/>
                  </a:lnTo>
                  <a:lnTo>
                    <a:pt x="37" y="8266"/>
                  </a:lnTo>
                  <a:lnTo>
                    <a:pt x="28" y="8238"/>
                  </a:lnTo>
                  <a:lnTo>
                    <a:pt x="20" y="8208"/>
                  </a:lnTo>
                  <a:lnTo>
                    <a:pt x="12" y="8179"/>
                  </a:lnTo>
                  <a:lnTo>
                    <a:pt x="7" y="8149"/>
                  </a:lnTo>
                  <a:lnTo>
                    <a:pt x="3" y="8118"/>
                  </a:lnTo>
                  <a:lnTo>
                    <a:pt x="1" y="8087"/>
                  </a:lnTo>
                  <a:lnTo>
                    <a:pt x="0" y="8054"/>
                  </a:lnTo>
                  <a:lnTo>
                    <a:pt x="0" y="618"/>
                  </a:lnTo>
                  <a:lnTo>
                    <a:pt x="1" y="585"/>
                  </a:lnTo>
                  <a:lnTo>
                    <a:pt x="3" y="554"/>
                  </a:lnTo>
                  <a:lnTo>
                    <a:pt x="7" y="523"/>
                  </a:lnTo>
                  <a:lnTo>
                    <a:pt x="12" y="493"/>
                  </a:lnTo>
                  <a:lnTo>
                    <a:pt x="20" y="464"/>
                  </a:lnTo>
                  <a:lnTo>
                    <a:pt x="28" y="434"/>
                  </a:lnTo>
                  <a:lnTo>
                    <a:pt x="37" y="406"/>
                  </a:lnTo>
                  <a:lnTo>
                    <a:pt x="49" y="378"/>
                  </a:lnTo>
                  <a:lnTo>
                    <a:pt x="61" y="351"/>
                  </a:lnTo>
                  <a:lnTo>
                    <a:pt x="75" y="324"/>
                  </a:lnTo>
                  <a:lnTo>
                    <a:pt x="90" y="298"/>
                  </a:lnTo>
                  <a:lnTo>
                    <a:pt x="106" y="273"/>
                  </a:lnTo>
                  <a:lnTo>
                    <a:pt x="123" y="249"/>
                  </a:lnTo>
                  <a:lnTo>
                    <a:pt x="141" y="225"/>
                  </a:lnTo>
                  <a:lnTo>
                    <a:pt x="161" y="203"/>
                  </a:lnTo>
                  <a:lnTo>
                    <a:pt x="182" y="182"/>
                  </a:lnTo>
                  <a:lnTo>
                    <a:pt x="203" y="161"/>
                  </a:lnTo>
                  <a:lnTo>
                    <a:pt x="225" y="141"/>
                  </a:lnTo>
                  <a:lnTo>
                    <a:pt x="249" y="124"/>
                  </a:lnTo>
                  <a:lnTo>
                    <a:pt x="273" y="106"/>
                  </a:lnTo>
                  <a:lnTo>
                    <a:pt x="298" y="91"/>
                  </a:lnTo>
                  <a:lnTo>
                    <a:pt x="324" y="75"/>
                  </a:lnTo>
                  <a:lnTo>
                    <a:pt x="351" y="62"/>
                  </a:lnTo>
                  <a:lnTo>
                    <a:pt x="378" y="49"/>
                  </a:lnTo>
                  <a:lnTo>
                    <a:pt x="406" y="38"/>
                  </a:lnTo>
                  <a:lnTo>
                    <a:pt x="435" y="28"/>
                  </a:lnTo>
                  <a:lnTo>
                    <a:pt x="464" y="20"/>
                  </a:lnTo>
                  <a:lnTo>
                    <a:pt x="493" y="13"/>
                  </a:lnTo>
                  <a:lnTo>
                    <a:pt x="524" y="8"/>
                  </a:lnTo>
                  <a:lnTo>
                    <a:pt x="554" y="3"/>
                  </a:lnTo>
                  <a:lnTo>
                    <a:pt x="585" y="1"/>
                  </a:lnTo>
                  <a:lnTo>
                    <a:pt x="617"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66" name="Rectangle 204"/>
            <p:cNvSpPr>
              <a:spLocks noChangeArrowheads="1"/>
            </p:cNvSpPr>
            <p:nvPr/>
          </p:nvSpPr>
          <p:spPr bwMode="auto">
            <a:xfrm>
              <a:off x="693" y="3240"/>
              <a:ext cx="503" cy="377"/>
            </a:xfrm>
            <a:prstGeom prst="rect">
              <a:avLst/>
            </a:prstGeom>
            <a:solidFill>
              <a:srgbClr val="1A10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67" name="Rectangle 205"/>
            <p:cNvSpPr>
              <a:spLocks noChangeArrowheads="1"/>
            </p:cNvSpPr>
            <p:nvPr/>
          </p:nvSpPr>
          <p:spPr bwMode="auto">
            <a:xfrm>
              <a:off x="716" y="3660"/>
              <a:ext cx="480" cy="12"/>
            </a:xfrm>
            <a:prstGeom prst="rect">
              <a:avLst/>
            </a:prstGeom>
            <a:solidFill>
              <a:srgbClr val="3253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68" name="Rectangle 206"/>
            <p:cNvSpPr>
              <a:spLocks noChangeArrowheads="1"/>
            </p:cNvSpPr>
            <p:nvPr/>
          </p:nvSpPr>
          <p:spPr bwMode="auto">
            <a:xfrm>
              <a:off x="630" y="3788"/>
              <a:ext cx="627" cy="16"/>
            </a:xfrm>
            <a:prstGeom prst="rect">
              <a:avLst/>
            </a:prstGeom>
            <a:solidFill>
              <a:srgbClr val="5781A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69" name="Freeform 207"/>
            <p:cNvSpPr>
              <a:spLocks/>
            </p:cNvSpPr>
            <p:nvPr/>
          </p:nvSpPr>
          <p:spPr bwMode="auto">
            <a:xfrm>
              <a:off x="105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30" y="376"/>
                  </a:lnTo>
                  <a:lnTo>
                    <a:pt x="247" y="372"/>
                  </a:lnTo>
                  <a:lnTo>
                    <a:pt x="265" y="366"/>
                  </a:lnTo>
                  <a:lnTo>
                    <a:pt x="282" y="357"/>
                  </a:lnTo>
                  <a:lnTo>
                    <a:pt x="297" y="348"/>
                  </a:lnTo>
                  <a:lnTo>
                    <a:pt x="312" y="337"/>
                  </a:lnTo>
                  <a:lnTo>
                    <a:pt x="325" y="324"/>
                  </a:lnTo>
                  <a:lnTo>
                    <a:pt x="338" y="311"/>
                  </a:lnTo>
                  <a:lnTo>
                    <a:pt x="349" y="296"/>
                  </a:lnTo>
                  <a:lnTo>
                    <a:pt x="358" y="281"/>
                  </a:lnTo>
                  <a:lnTo>
                    <a:pt x="367" y="264"/>
                  </a:lnTo>
                  <a:lnTo>
                    <a:pt x="373" y="246"/>
                  </a:lnTo>
                  <a:lnTo>
                    <a:pt x="377" y="229"/>
                  </a:lnTo>
                  <a:lnTo>
                    <a:pt x="380" y="209"/>
                  </a:lnTo>
                  <a:lnTo>
                    <a:pt x="381" y="190"/>
                  </a:lnTo>
                  <a:lnTo>
                    <a:pt x="380" y="171"/>
                  </a:lnTo>
                  <a:lnTo>
                    <a:pt x="377" y="152"/>
                  </a:lnTo>
                  <a:lnTo>
                    <a:pt x="373" y="133"/>
                  </a:lnTo>
                  <a:lnTo>
                    <a:pt x="367" y="116"/>
                  </a:lnTo>
                  <a:lnTo>
                    <a:pt x="358" y="99"/>
                  </a:lnTo>
                  <a:lnTo>
                    <a:pt x="349" y="84"/>
                  </a:lnTo>
                  <a:lnTo>
                    <a:pt x="338" y="69"/>
                  </a:lnTo>
                  <a:lnTo>
                    <a:pt x="325" y="56"/>
                  </a:lnTo>
                  <a:lnTo>
                    <a:pt x="312" y="43"/>
                  </a:lnTo>
                  <a:lnTo>
                    <a:pt x="297" y="33"/>
                  </a:lnTo>
                  <a:lnTo>
                    <a:pt x="282" y="22"/>
                  </a:lnTo>
                  <a:lnTo>
                    <a:pt x="265" y="15"/>
                  </a:lnTo>
                  <a:lnTo>
                    <a:pt x="247" y="8"/>
                  </a:lnTo>
                  <a:lnTo>
                    <a:pt x="230" y="4"/>
                  </a:lnTo>
                  <a:lnTo>
                    <a:pt x="210" y="1"/>
                  </a:lnTo>
                  <a:lnTo>
                    <a:pt x="191" y="0"/>
                  </a:lnTo>
                  <a:lnTo>
                    <a:pt x="172" y="1"/>
                  </a:lnTo>
                  <a:lnTo>
                    <a:pt x="153" y="4"/>
                  </a:lnTo>
                  <a:lnTo>
                    <a:pt x="134" y="8"/>
                  </a:lnTo>
                  <a:lnTo>
                    <a:pt x="117" y="15"/>
                  </a:lnTo>
                  <a:lnTo>
                    <a:pt x="100" y="22"/>
                  </a:lnTo>
                  <a:lnTo>
                    <a:pt x="84" y="33"/>
                  </a:lnTo>
                  <a:lnTo>
                    <a:pt x="70" y="43"/>
                  </a:lnTo>
                  <a:lnTo>
                    <a:pt x="56" y="56"/>
                  </a:lnTo>
                  <a:lnTo>
                    <a:pt x="44" y="69"/>
                  </a:lnTo>
                  <a:lnTo>
                    <a:pt x="33" y="84"/>
                  </a:lnTo>
                  <a:lnTo>
                    <a:pt x="23" y="99"/>
                  </a:lnTo>
                  <a:lnTo>
                    <a:pt x="16" y="116"/>
                  </a:lnTo>
                  <a:lnTo>
                    <a:pt x="9" y="133"/>
                  </a:lnTo>
                  <a:lnTo>
                    <a:pt x="4" y="152"/>
                  </a:lnTo>
                  <a:lnTo>
                    <a:pt x="1" y="171"/>
                  </a:lnTo>
                  <a:lnTo>
                    <a:pt x="0" y="190"/>
                  </a:lnTo>
                  <a:lnTo>
                    <a:pt x="1" y="209"/>
                  </a:lnTo>
                  <a:lnTo>
                    <a:pt x="4" y="229"/>
                  </a:lnTo>
                  <a:lnTo>
                    <a:pt x="9" y="246"/>
                  </a:lnTo>
                  <a:lnTo>
                    <a:pt x="16" y="264"/>
                  </a:lnTo>
                  <a:lnTo>
                    <a:pt x="23" y="281"/>
                  </a:lnTo>
                  <a:lnTo>
                    <a:pt x="33" y="296"/>
                  </a:lnTo>
                  <a:lnTo>
                    <a:pt x="44" y="311"/>
                  </a:lnTo>
                  <a:lnTo>
                    <a:pt x="56" y="324"/>
                  </a:lnTo>
                  <a:lnTo>
                    <a:pt x="70" y="337"/>
                  </a:lnTo>
                  <a:lnTo>
                    <a:pt x="84" y="348"/>
                  </a:lnTo>
                  <a:lnTo>
                    <a:pt x="100" y="357"/>
                  </a:lnTo>
                  <a:lnTo>
                    <a:pt x="117" y="366"/>
                  </a:lnTo>
                  <a:lnTo>
                    <a:pt x="134" y="372"/>
                  </a:lnTo>
                  <a:lnTo>
                    <a:pt x="153" y="376"/>
                  </a:lnTo>
                  <a:lnTo>
                    <a:pt x="172"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70" name="Freeform 208"/>
            <p:cNvSpPr>
              <a:spLocks/>
            </p:cNvSpPr>
            <p:nvPr/>
          </p:nvSpPr>
          <p:spPr bwMode="auto">
            <a:xfrm>
              <a:off x="108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0" y="380"/>
                  </a:moveTo>
                  <a:lnTo>
                    <a:pt x="209" y="379"/>
                  </a:lnTo>
                  <a:lnTo>
                    <a:pt x="228" y="376"/>
                  </a:lnTo>
                  <a:lnTo>
                    <a:pt x="247" y="372"/>
                  </a:lnTo>
                  <a:lnTo>
                    <a:pt x="264" y="366"/>
                  </a:lnTo>
                  <a:lnTo>
                    <a:pt x="281" y="357"/>
                  </a:lnTo>
                  <a:lnTo>
                    <a:pt x="297" y="348"/>
                  </a:lnTo>
                  <a:lnTo>
                    <a:pt x="311" y="337"/>
                  </a:lnTo>
                  <a:lnTo>
                    <a:pt x="325" y="324"/>
                  </a:lnTo>
                  <a:lnTo>
                    <a:pt x="337" y="311"/>
                  </a:lnTo>
                  <a:lnTo>
                    <a:pt x="348" y="296"/>
                  </a:lnTo>
                  <a:lnTo>
                    <a:pt x="358" y="281"/>
                  </a:lnTo>
                  <a:lnTo>
                    <a:pt x="365" y="264"/>
                  </a:lnTo>
                  <a:lnTo>
                    <a:pt x="372" y="246"/>
                  </a:lnTo>
                  <a:lnTo>
                    <a:pt x="376" y="229"/>
                  </a:lnTo>
                  <a:lnTo>
                    <a:pt x="380" y="209"/>
                  </a:lnTo>
                  <a:lnTo>
                    <a:pt x="381" y="190"/>
                  </a:lnTo>
                  <a:lnTo>
                    <a:pt x="380" y="171"/>
                  </a:lnTo>
                  <a:lnTo>
                    <a:pt x="376" y="152"/>
                  </a:lnTo>
                  <a:lnTo>
                    <a:pt x="372" y="133"/>
                  </a:lnTo>
                  <a:lnTo>
                    <a:pt x="365" y="116"/>
                  </a:lnTo>
                  <a:lnTo>
                    <a:pt x="358" y="99"/>
                  </a:lnTo>
                  <a:lnTo>
                    <a:pt x="348" y="84"/>
                  </a:lnTo>
                  <a:lnTo>
                    <a:pt x="337" y="69"/>
                  </a:lnTo>
                  <a:lnTo>
                    <a:pt x="325" y="56"/>
                  </a:lnTo>
                  <a:lnTo>
                    <a:pt x="311" y="43"/>
                  </a:lnTo>
                  <a:lnTo>
                    <a:pt x="297" y="33"/>
                  </a:lnTo>
                  <a:lnTo>
                    <a:pt x="281" y="22"/>
                  </a:lnTo>
                  <a:lnTo>
                    <a:pt x="264" y="15"/>
                  </a:lnTo>
                  <a:lnTo>
                    <a:pt x="247" y="8"/>
                  </a:lnTo>
                  <a:lnTo>
                    <a:pt x="228" y="4"/>
                  </a:lnTo>
                  <a:lnTo>
                    <a:pt x="209" y="1"/>
                  </a:lnTo>
                  <a:lnTo>
                    <a:pt x="190" y="0"/>
                  </a:lnTo>
                  <a:lnTo>
                    <a:pt x="171" y="1"/>
                  </a:lnTo>
                  <a:lnTo>
                    <a:pt x="151" y="4"/>
                  </a:lnTo>
                  <a:lnTo>
                    <a:pt x="134" y="8"/>
                  </a:lnTo>
                  <a:lnTo>
                    <a:pt x="116" y="15"/>
                  </a:lnTo>
                  <a:lnTo>
                    <a:pt x="99" y="22"/>
                  </a:lnTo>
                  <a:lnTo>
                    <a:pt x="84" y="33"/>
                  </a:lnTo>
                  <a:lnTo>
                    <a:pt x="69" y="43"/>
                  </a:lnTo>
                  <a:lnTo>
                    <a:pt x="56" y="56"/>
                  </a:lnTo>
                  <a:lnTo>
                    <a:pt x="43" y="69"/>
                  </a:lnTo>
                  <a:lnTo>
                    <a:pt x="32" y="84"/>
                  </a:lnTo>
                  <a:lnTo>
                    <a:pt x="23" y="99"/>
                  </a:lnTo>
                  <a:lnTo>
                    <a:pt x="14" y="116"/>
                  </a:lnTo>
                  <a:lnTo>
                    <a:pt x="8" y="133"/>
                  </a:lnTo>
                  <a:lnTo>
                    <a:pt x="4" y="152"/>
                  </a:lnTo>
                  <a:lnTo>
                    <a:pt x="1" y="171"/>
                  </a:lnTo>
                  <a:lnTo>
                    <a:pt x="0" y="190"/>
                  </a:lnTo>
                  <a:lnTo>
                    <a:pt x="1" y="209"/>
                  </a:lnTo>
                  <a:lnTo>
                    <a:pt x="4" y="229"/>
                  </a:lnTo>
                  <a:lnTo>
                    <a:pt x="8" y="246"/>
                  </a:lnTo>
                  <a:lnTo>
                    <a:pt x="14" y="264"/>
                  </a:lnTo>
                  <a:lnTo>
                    <a:pt x="23" y="281"/>
                  </a:lnTo>
                  <a:lnTo>
                    <a:pt x="32" y="296"/>
                  </a:lnTo>
                  <a:lnTo>
                    <a:pt x="43" y="311"/>
                  </a:lnTo>
                  <a:lnTo>
                    <a:pt x="56" y="324"/>
                  </a:lnTo>
                  <a:lnTo>
                    <a:pt x="69" y="337"/>
                  </a:lnTo>
                  <a:lnTo>
                    <a:pt x="84" y="348"/>
                  </a:lnTo>
                  <a:lnTo>
                    <a:pt x="99" y="357"/>
                  </a:lnTo>
                  <a:lnTo>
                    <a:pt x="116" y="366"/>
                  </a:lnTo>
                  <a:lnTo>
                    <a:pt x="134" y="372"/>
                  </a:lnTo>
                  <a:lnTo>
                    <a:pt x="151" y="376"/>
                  </a:lnTo>
                  <a:lnTo>
                    <a:pt x="171" y="379"/>
                  </a:lnTo>
                  <a:lnTo>
                    <a:pt x="190"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71" name="Freeform 209"/>
            <p:cNvSpPr>
              <a:spLocks/>
            </p:cNvSpPr>
            <p:nvPr/>
          </p:nvSpPr>
          <p:spPr bwMode="auto">
            <a:xfrm>
              <a:off x="1115" y="3623"/>
              <a:ext cx="21" cy="20"/>
            </a:xfrm>
            <a:custGeom>
              <a:avLst/>
              <a:gdLst>
                <a:gd name="T0" fmla="*/ 12 w 381"/>
                <a:gd name="T1" fmla="*/ 20 h 380"/>
                <a:gd name="T2" fmla="*/ 14 w 381"/>
                <a:gd name="T3" fmla="*/ 20 h 380"/>
                <a:gd name="T4" fmla="*/ 15 w 381"/>
                <a:gd name="T5" fmla="*/ 19 h 380"/>
                <a:gd name="T6" fmla="*/ 17 w 381"/>
                <a:gd name="T7" fmla="*/ 18 h 380"/>
                <a:gd name="T8" fmla="*/ 19 w 381"/>
                <a:gd name="T9" fmla="*/ 16 h 380"/>
                <a:gd name="T10" fmla="*/ 20 w 381"/>
                <a:gd name="T11" fmla="*/ 15 h 380"/>
                <a:gd name="T12" fmla="*/ 21 w 381"/>
                <a:gd name="T13" fmla="*/ 13 h 380"/>
                <a:gd name="T14" fmla="*/ 21 w 381"/>
                <a:gd name="T15" fmla="*/ 11 h 380"/>
                <a:gd name="T16" fmla="*/ 21 w 381"/>
                <a:gd name="T17" fmla="*/ 9 h 380"/>
                <a:gd name="T18" fmla="*/ 21 w 381"/>
                <a:gd name="T19" fmla="*/ 7 h 380"/>
                <a:gd name="T20" fmla="*/ 20 w 381"/>
                <a:gd name="T21" fmla="*/ 5 h 380"/>
                <a:gd name="T22" fmla="*/ 19 w 381"/>
                <a:gd name="T23" fmla="*/ 4 h 380"/>
                <a:gd name="T24" fmla="*/ 17 w 381"/>
                <a:gd name="T25" fmla="*/ 2 h 380"/>
                <a:gd name="T26" fmla="*/ 15 w 381"/>
                <a:gd name="T27" fmla="*/ 1 h 380"/>
                <a:gd name="T28" fmla="*/ 14 w 381"/>
                <a:gd name="T29" fmla="*/ 0 h 380"/>
                <a:gd name="T30" fmla="*/ 12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29" y="376"/>
                  </a:lnTo>
                  <a:lnTo>
                    <a:pt x="247" y="372"/>
                  </a:lnTo>
                  <a:lnTo>
                    <a:pt x="264" y="366"/>
                  </a:lnTo>
                  <a:lnTo>
                    <a:pt x="281" y="357"/>
                  </a:lnTo>
                  <a:lnTo>
                    <a:pt x="296" y="348"/>
                  </a:lnTo>
                  <a:lnTo>
                    <a:pt x="311" y="337"/>
                  </a:lnTo>
                  <a:lnTo>
                    <a:pt x="326" y="324"/>
                  </a:lnTo>
                  <a:lnTo>
                    <a:pt x="337" y="311"/>
                  </a:lnTo>
                  <a:lnTo>
                    <a:pt x="348" y="296"/>
                  </a:lnTo>
                  <a:lnTo>
                    <a:pt x="358" y="281"/>
                  </a:lnTo>
                  <a:lnTo>
                    <a:pt x="366" y="264"/>
                  </a:lnTo>
                  <a:lnTo>
                    <a:pt x="372" y="246"/>
                  </a:lnTo>
                  <a:lnTo>
                    <a:pt x="377" y="229"/>
                  </a:lnTo>
                  <a:lnTo>
                    <a:pt x="379" y="209"/>
                  </a:lnTo>
                  <a:lnTo>
                    <a:pt x="381" y="190"/>
                  </a:lnTo>
                  <a:lnTo>
                    <a:pt x="379" y="171"/>
                  </a:lnTo>
                  <a:lnTo>
                    <a:pt x="377" y="152"/>
                  </a:lnTo>
                  <a:lnTo>
                    <a:pt x="372" y="133"/>
                  </a:lnTo>
                  <a:lnTo>
                    <a:pt x="366" y="116"/>
                  </a:lnTo>
                  <a:lnTo>
                    <a:pt x="358" y="99"/>
                  </a:lnTo>
                  <a:lnTo>
                    <a:pt x="348" y="84"/>
                  </a:lnTo>
                  <a:lnTo>
                    <a:pt x="337" y="69"/>
                  </a:lnTo>
                  <a:lnTo>
                    <a:pt x="326" y="56"/>
                  </a:lnTo>
                  <a:lnTo>
                    <a:pt x="311" y="43"/>
                  </a:lnTo>
                  <a:lnTo>
                    <a:pt x="296" y="33"/>
                  </a:lnTo>
                  <a:lnTo>
                    <a:pt x="281" y="22"/>
                  </a:lnTo>
                  <a:lnTo>
                    <a:pt x="264" y="15"/>
                  </a:lnTo>
                  <a:lnTo>
                    <a:pt x="247" y="8"/>
                  </a:lnTo>
                  <a:lnTo>
                    <a:pt x="229" y="4"/>
                  </a:lnTo>
                  <a:lnTo>
                    <a:pt x="210" y="1"/>
                  </a:lnTo>
                  <a:lnTo>
                    <a:pt x="191" y="0"/>
                  </a:lnTo>
                  <a:lnTo>
                    <a:pt x="171" y="1"/>
                  </a:lnTo>
                  <a:lnTo>
                    <a:pt x="152" y="4"/>
                  </a:lnTo>
                  <a:lnTo>
                    <a:pt x="133" y="8"/>
                  </a:lnTo>
                  <a:lnTo>
                    <a:pt x="116" y="15"/>
                  </a:lnTo>
                  <a:lnTo>
                    <a:pt x="99" y="22"/>
                  </a:lnTo>
                  <a:lnTo>
                    <a:pt x="84" y="33"/>
                  </a:lnTo>
                  <a:lnTo>
                    <a:pt x="69" y="43"/>
                  </a:lnTo>
                  <a:lnTo>
                    <a:pt x="56" y="56"/>
                  </a:lnTo>
                  <a:lnTo>
                    <a:pt x="43" y="69"/>
                  </a:lnTo>
                  <a:lnTo>
                    <a:pt x="33" y="84"/>
                  </a:lnTo>
                  <a:lnTo>
                    <a:pt x="22" y="99"/>
                  </a:lnTo>
                  <a:lnTo>
                    <a:pt x="15" y="116"/>
                  </a:lnTo>
                  <a:lnTo>
                    <a:pt x="9" y="133"/>
                  </a:lnTo>
                  <a:lnTo>
                    <a:pt x="4" y="152"/>
                  </a:lnTo>
                  <a:lnTo>
                    <a:pt x="1" y="171"/>
                  </a:lnTo>
                  <a:lnTo>
                    <a:pt x="0" y="190"/>
                  </a:lnTo>
                  <a:lnTo>
                    <a:pt x="1" y="209"/>
                  </a:lnTo>
                  <a:lnTo>
                    <a:pt x="4" y="229"/>
                  </a:lnTo>
                  <a:lnTo>
                    <a:pt x="9" y="246"/>
                  </a:lnTo>
                  <a:lnTo>
                    <a:pt x="15" y="264"/>
                  </a:lnTo>
                  <a:lnTo>
                    <a:pt x="22" y="281"/>
                  </a:lnTo>
                  <a:lnTo>
                    <a:pt x="33" y="296"/>
                  </a:lnTo>
                  <a:lnTo>
                    <a:pt x="43" y="311"/>
                  </a:lnTo>
                  <a:lnTo>
                    <a:pt x="56" y="324"/>
                  </a:lnTo>
                  <a:lnTo>
                    <a:pt x="69" y="337"/>
                  </a:lnTo>
                  <a:lnTo>
                    <a:pt x="84" y="348"/>
                  </a:lnTo>
                  <a:lnTo>
                    <a:pt x="99" y="357"/>
                  </a:lnTo>
                  <a:lnTo>
                    <a:pt x="116" y="366"/>
                  </a:lnTo>
                  <a:lnTo>
                    <a:pt x="133" y="372"/>
                  </a:lnTo>
                  <a:lnTo>
                    <a:pt x="152" y="376"/>
                  </a:lnTo>
                  <a:lnTo>
                    <a:pt x="171"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72" name="Freeform 210"/>
            <p:cNvSpPr>
              <a:spLocks/>
            </p:cNvSpPr>
            <p:nvPr/>
          </p:nvSpPr>
          <p:spPr bwMode="auto">
            <a:xfrm>
              <a:off x="630" y="3678"/>
              <a:ext cx="627" cy="110"/>
            </a:xfrm>
            <a:custGeom>
              <a:avLst/>
              <a:gdLst>
                <a:gd name="T0" fmla="*/ 58 w 11914"/>
                <a:gd name="T1" fmla="*/ 0 h 2078"/>
                <a:gd name="T2" fmla="*/ 0 w 11914"/>
                <a:gd name="T3" fmla="*/ 110 h 2078"/>
                <a:gd name="T4" fmla="*/ 627 w 11914"/>
                <a:gd name="T5" fmla="*/ 110 h 2078"/>
                <a:gd name="T6" fmla="*/ 600 w 11914"/>
                <a:gd name="T7" fmla="*/ 0 h 2078"/>
                <a:gd name="T8" fmla="*/ 58 w 11914"/>
                <a:gd name="T9" fmla="*/ 0 h 2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914" h="2078">
                  <a:moveTo>
                    <a:pt x="1096" y="0"/>
                  </a:moveTo>
                  <a:lnTo>
                    <a:pt x="0" y="2078"/>
                  </a:lnTo>
                  <a:lnTo>
                    <a:pt x="11914" y="2078"/>
                  </a:lnTo>
                  <a:lnTo>
                    <a:pt x="11395" y="0"/>
                  </a:lnTo>
                  <a:lnTo>
                    <a:pt x="1096" y="0"/>
                  </a:lnTo>
                  <a:close/>
                </a:path>
              </a:pathLst>
            </a:custGeom>
            <a:gradFill flip="none" rotWithShape="1">
              <a:gsLst>
                <a:gs pos="0">
                  <a:schemeClr val="tx1">
                    <a:tint val="66000"/>
                    <a:satMod val="160000"/>
                  </a:schemeClr>
                </a:gs>
                <a:gs pos="61000">
                  <a:schemeClr val="tx1">
                    <a:tint val="44500"/>
                    <a:satMod val="160000"/>
                  </a:schemeClr>
                </a:gs>
                <a:gs pos="100000">
                  <a:schemeClr val="tx1">
                    <a:tint val="23500"/>
                    <a:satMod val="160000"/>
                  </a:schemeClr>
                </a:gs>
              </a:gsLst>
              <a:path path="circle">
                <a:fillToRect r="100000" b="100000"/>
              </a:path>
              <a:tileRect l="-100000" t="-100000"/>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grpSp>
      <p:sp>
        <p:nvSpPr>
          <p:cNvPr id="73" name="Text Box 50"/>
          <p:cNvSpPr txBox="1">
            <a:spLocks noChangeArrowheads="1"/>
          </p:cNvSpPr>
          <p:nvPr/>
        </p:nvSpPr>
        <p:spPr bwMode="auto">
          <a:xfrm>
            <a:off x="4205437" y="3885489"/>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00000"/>
                </a:solidFill>
                <a:latin typeface="微软雅黑" pitchFamily="34" charset="-122"/>
                <a:ea typeface="微软雅黑" pitchFamily="34" charset="-122"/>
              </a:rPr>
              <a:t>广播域</a:t>
            </a:r>
            <a:endParaRPr kumimoji="1" lang="zh-CN" altLang="en-US" sz="1400" b="1" dirty="0">
              <a:solidFill>
                <a:srgbClr val="C00000"/>
              </a:solidFill>
              <a:latin typeface="微软雅黑" pitchFamily="34" charset="-122"/>
              <a:ea typeface="微软雅黑" pitchFamily="34" charset="-122"/>
            </a:endParaRPr>
          </a:p>
        </p:txBody>
      </p:sp>
      <p:cxnSp>
        <p:nvCxnSpPr>
          <p:cNvPr id="74" name="直接连接符 73"/>
          <p:cNvCxnSpPr/>
          <p:nvPr/>
        </p:nvCxnSpPr>
        <p:spPr>
          <a:xfrm flipH="1" flipV="1">
            <a:off x="5802761" y="3401704"/>
            <a:ext cx="482741" cy="404194"/>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75" name="组合 74"/>
          <p:cNvGrpSpPr/>
          <p:nvPr/>
        </p:nvGrpSpPr>
        <p:grpSpPr>
          <a:xfrm>
            <a:off x="5869113" y="2329413"/>
            <a:ext cx="428746" cy="664225"/>
            <a:chOff x="5869113" y="2595031"/>
            <a:chExt cx="428746" cy="664225"/>
          </a:xfrm>
        </p:grpSpPr>
        <p:cxnSp>
          <p:nvCxnSpPr>
            <p:cNvPr id="76" name="直接连接符 75"/>
            <p:cNvCxnSpPr/>
            <p:nvPr/>
          </p:nvCxnSpPr>
          <p:spPr>
            <a:xfrm>
              <a:off x="5948853" y="3259256"/>
              <a:ext cx="349006" cy="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flipH="1">
              <a:off x="5869113" y="2595031"/>
              <a:ext cx="404032" cy="353962"/>
            </a:xfrm>
            <a:prstGeom prst="line">
              <a:avLst/>
            </a:prstGeom>
            <a:ln w="38100">
              <a:solidFill>
                <a:srgbClr val="CC00CC"/>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8" name="组合 77"/>
          <p:cNvGrpSpPr/>
          <p:nvPr/>
        </p:nvGrpSpPr>
        <p:grpSpPr>
          <a:xfrm>
            <a:off x="2759384" y="2366484"/>
            <a:ext cx="2288266" cy="1102886"/>
            <a:chOff x="2759384" y="2632102"/>
            <a:chExt cx="2288266" cy="1102886"/>
          </a:xfrm>
        </p:grpSpPr>
        <p:cxnSp>
          <p:nvCxnSpPr>
            <p:cNvPr id="80" name="直接连接符 79"/>
            <p:cNvCxnSpPr/>
            <p:nvPr/>
          </p:nvCxnSpPr>
          <p:spPr>
            <a:xfrm flipH="1">
              <a:off x="2783637" y="3485104"/>
              <a:ext cx="333762" cy="249884"/>
            </a:xfrm>
            <a:prstGeom prst="line">
              <a:avLst/>
            </a:prstGeom>
            <a:ln w="38100">
              <a:solidFill>
                <a:srgbClr val="CC00CC"/>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3966519" y="3215942"/>
              <a:ext cx="1081131" cy="1"/>
            </a:xfrm>
            <a:prstGeom prst="line">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flipH="1">
              <a:off x="2776015" y="3259256"/>
              <a:ext cx="349006" cy="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2759384" y="2632102"/>
              <a:ext cx="434599" cy="359334"/>
            </a:xfrm>
            <a:prstGeom prst="line">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2" name="Text Box 50"/>
          <p:cNvSpPr txBox="1">
            <a:spLocks noChangeArrowheads="1"/>
          </p:cNvSpPr>
          <p:nvPr/>
        </p:nvSpPr>
        <p:spPr bwMode="auto">
          <a:xfrm>
            <a:off x="6764995" y="2890009"/>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0000FF"/>
                </a:solidFill>
                <a:latin typeface="微软雅黑" pitchFamily="34" charset="-122"/>
                <a:ea typeface="微软雅黑" pitchFamily="34" charset="-122"/>
              </a:rPr>
              <a:t>研发部</a:t>
            </a:r>
            <a:endParaRPr kumimoji="1" lang="zh-CN" altLang="en-US" sz="1400" b="1" dirty="0">
              <a:solidFill>
                <a:srgbClr val="0000FF"/>
              </a:solidFill>
              <a:latin typeface="微软雅黑" pitchFamily="34" charset="-122"/>
              <a:ea typeface="微软雅黑" pitchFamily="34" charset="-122"/>
            </a:endParaRPr>
          </a:p>
        </p:txBody>
      </p:sp>
      <p:sp>
        <p:nvSpPr>
          <p:cNvPr id="93" name="Text Box 50"/>
          <p:cNvSpPr txBox="1">
            <a:spLocks noChangeArrowheads="1"/>
          </p:cNvSpPr>
          <p:nvPr/>
        </p:nvSpPr>
        <p:spPr bwMode="auto">
          <a:xfrm>
            <a:off x="6764995" y="2072516"/>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9900CC"/>
                </a:solidFill>
                <a:latin typeface="微软雅黑" pitchFamily="34" charset="-122"/>
                <a:ea typeface="微软雅黑" pitchFamily="34" charset="-122"/>
              </a:rPr>
              <a:t>市场部</a:t>
            </a:r>
            <a:endParaRPr kumimoji="1" lang="zh-CN" altLang="en-US" sz="1400" b="1" dirty="0">
              <a:solidFill>
                <a:srgbClr val="9900CC"/>
              </a:solidFill>
              <a:latin typeface="微软雅黑" pitchFamily="34" charset="-122"/>
              <a:ea typeface="微软雅黑" pitchFamily="34" charset="-122"/>
            </a:endParaRPr>
          </a:p>
        </p:txBody>
      </p:sp>
      <p:sp>
        <p:nvSpPr>
          <p:cNvPr id="94" name="Text Box 50"/>
          <p:cNvSpPr txBox="1">
            <a:spLocks noChangeArrowheads="1"/>
          </p:cNvSpPr>
          <p:nvPr/>
        </p:nvSpPr>
        <p:spPr bwMode="auto">
          <a:xfrm>
            <a:off x="6764995" y="3656223"/>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0000FF"/>
                </a:solidFill>
                <a:latin typeface="微软雅黑" pitchFamily="34" charset="-122"/>
                <a:ea typeface="微软雅黑" pitchFamily="34" charset="-122"/>
              </a:rPr>
              <a:t>研发部</a:t>
            </a:r>
            <a:endParaRPr kumimoji="1" lang="zh-CN" altLang="en-US" sz="1400" b="1" dirty="0">
              <a:solidFill>
                <a:srgbClr val="0000FF"/>
              </a:solidFill>
              <a:latin typeface="微软雅黑" pitchFamily="34" charset="-122"/>
              <a:ea typeface="微软雅黑" pitchFamily="34" charset="-122"/>
            </a:endParaRPr>
          </a:p>
        </p:txBody>
      </p:sp>
      <p:sp>
        <p:nvSpPr>
          <p:cNvPr id="95" name="Text Box 50"/>
          <p:cNvSpPr txBox="1">
            <a:spLocks noChangeArrowheads="1"/>
          </p:cNvSpPr>
          <p:nvPr/>
        </p:nvSpPr>
        <p:spPr bwMode="auto">
          <a:xfrm>
            <a:off x="1627802" y="3568154"/>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9900CC"/>
                </a:solidFill>
                <a:latin typeface="微软雅黑" pitchFamily="34" charset="-122"/>
                <a:ea typeface="微软雅黑" pitchFamily="34" charset="-122"/>
              </a:rPr>
              <a:t>市场部</a:t>
            </a:r>
            <a:endParaRPr kumimoji="1" lang="zh-CN" altLang="en-US" sz="1400" b="1" dirty="0">
              <a:solidFill>
                <a:srgbClr val="9900CC"/>
              </a:solidFill>
              <a:latin typeface="微软雅黑" pitchFamily="34" charset="-122"/>
              <a:ea typeface="微软雅黑" pitchFamily="34" charset="-122"/>
            </a:endParaRPr>
          </a:p>
        </p:txBody>
      </p:sp>
      <p:sp>
        <p:nvSpPr>
          <p:cNvPr id="97" name="Text Box 50"/>
          <p:cNvSpPr txBox="1">
            <a:spLocks noChangeArrowheads="1"/>
          </p:cNvSpPr>
          <p:nvPr/>
        </p:nvSpPr>
        <p:spPr bwMode="auto">
          <a:xfrm>
            <a:off x="1627803" y="2136152"/>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0000FF"/>
                </a:solidFill>
                <a:latin typeface="微软雅黑" pitchFamily="34" charset="-122"/>
                <a:ea typeface="微软雅黑" pitchFamily="34" charset="-122"/>
              </a:rPr>
              <a:t>研发部</a:t>
            </a:r>
            <a:endParaRPr kumimoji="1" lang="zh-CN" altLang="en-US" sz="1400" b="1" dirty="0">
              <a:solidFill>
                <a:srgbClr val="0000FF"/>
              </a:solidFill>
              <a:latin typeface="微软雅黑" pitchFamily="34" charset="-122"/>
              <a:ea typeface="微软雅黑" pitchFamily="34" charset="-122"/>
            </a:endParaRPr>
          </a:p>
        </p:txBody>
      </p:sp>
      <p:sp>
        <p:nvSpPr>
          <p:cNvPr id="98" name="Text Box 50"/>
          <p:cNvSpPr txBox="1">
            <a:spLocks noChangeArrowheads="1"/>
          </p:cNvSpPr>
          <p:nvPr/>
        </p:nvSpPr>
        <p:spPr bwMode="auto">
          <a:xfrm>
            <a:off x="1627803" y="2902366"/>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0000FF"/>
                </a:solidFill>
                <a:latin typeface="微软雅黑" pitchFamily="34" charset="-122"/>
                <a:ea typeface="微软雅黑" pitchFamily="34" charset="-122"/>
              </a:rPr>
              <a:t>研发部</a:t>
            </a:r>
            <a:endParaRPr kumimoji="1" lang="zh-CN" altLang="en-US" sz="1400" b="1" dirty="0">
              <a:solidFill>
                <a:srgbClr val="0000FF"/>
              </a:solidFill>
              <a:latin typeface="微软雅黑" pitchFamily="34" charset="-122"/>
              <a:ea typeface="微软雅黑" pitchFamily="34" charset="-122"/>
            </a:endParaRPr>
          </a:p>
        </p:txBody>
      </p:sp>
      <p:pic>
        <p:nvPicPr>
          <p:cNvPr id="99" name="Picture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4385" y="2827457"/>
            <a:ext cx="676282" cy="450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 name="Picture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1270" y="2827456"/>
            <a:ext cx="676282" cy="450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381113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1000"/>
                                  </p:stCondLst>
                                  <p:childTnLst>
                                    <p:set>
                                      <p:cBhvr>
                                        <p:cTn id="6" dur="1" fill="hold">
                                          <p:stCondLst>
                                            <p:cond delay="0"/>
                                          </p:stCondLst>
                                        </p:cTn>
                                        <p:tgtEl>
                                          <p:spTgt spid="74"/>
                                        </p:tgtEl>
                                        <p:attrNameLst>
                                          <p:attrName>style.visibility</p:attrName>
                                        </p:attrNameLst>
                                      </p:cBhvr>
                                      <p:to>
                                        <p:strVal val="visible"/>
                                      </p:to>
                                    </p:set>
                                    <p:animEffect transition="in" filter="wipe(down)">
                                      <p:cBhvr>
                                        <p:cTn id="7" dur="2000"/>
                                        <p:tgtEl>
                                          <p:spTgt spid="74"/>
                                        </p:tgtEl>
                                      </p:cBhvr>
                                    </p:animEffect>
                                  </p:childTnLst>
                                </p:cTn>
                              </p:par>
                            </p:childTnLst>
                          </p:cTn>
                        </p:par>
                        <p:par>
                          <p:cTn id="8" fill="hold">
                            <p:stCondLst>
                              <p:cond delay="3000"/>
                            </p:stCondLst>
                            <p:childTnLst>
                              <p:par>
                                <p:cTn id="9" presetID="22" presetClass="entr" presetSubtype="2" fill="hold" nodeType="afterEffect">
                                  <p:stCondLst>
                                    <p:cond delay="0"/>
                                  </p:stCondLst>
                                  <p:childTnLst>
                                    <p:set>
                                      <p:cBhvr>
                                        <p:cTn id="10" dur="1" fill="hold">
                                          <p:stCondLst>
                                            <p:cond delay="0"/>
                                          </p:stCondLst>
                                        </p:cTn>
                                        <p:tgtEl>
                                          <p:spTgt spid="78"/>
                                        </p:tgtEl>
                                        <p:attrNameLst>
                                          <p:attrName>style.visibility</p:attrName>
                                        </p:attrNameLst>
                                      </p:cBhvr>
                                      <p:to>
                                        <p:strVal val="visible"/>
                                      </p:to>
                                    </p:set>
                                    <p:animEffect transition="in" filter="wipe(right)">
                                      <p:cBhvr>
                                        <p:cTn id="11" dur="2000"/>
                                        <p:tgtEl>
                                          <p:spTgt spid="78"/>
                                        </p:tgtEl>
                                      </p:cBhvr>
                                    </p:animEffect>
                                  </p:childTnLst>
                                </p:cTn>
                              </p:par>
                              <p:par>
                                <p:cTn id="12" presetID="22" presetClass="entr" presetSubtype="8" fill="hold" nodeType="withEffect">
                                  <p:stCondLst>
                                    <p:cond delay="0"/>
                                  </p:stCondLst>
                                  <p:childTnLst>
                                    <p:set>
                                      <p:cBhvr>
                                        <p:cTn id="13" dur="1" fill="hold">
                                          <p:stCondLst>
                                            <p:cond delay="0"/>
                                          </p:stCondLst>
                                        </p:cTn>
                                        <p:tgtEl>
                                          <p:spTgt spid="75"/>
                                        </p:tgtEl>
                                        <p:attrNameLst>
                                          <p:attrName>style.visibility</p:attrName>
                                        </p:attrNameLst>
                                      </p:cBhvr>
                                      <p:to>
                                        <p:strVal val="visible"/>
                                      </p:to>
                                    </p:set>
                                    <p:animEffect transition="in" filter="wipe(left)">
                                      <p:cBhvr>
                                        <p:cTn id="14" dur="20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19" y="63600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424775" y="612914"/>
            <a:ext cx="2284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虚拟</a:t>
            </a:r>
            <a:r>
              <a:rPr lang="zh-CN" altLang="en-US" sz="2000" b="1" dirty="0" smtClean="0">
                <a:solidFill>
                  <a:schemeClr val="bg1"/>
                </a:solidFill>
                <a:latin typeface="微软雅黑" pitchFamily="34" charset="-122"/>
                <a:ea typeface="微软雅黑" pitchFamily="34" charset="-122"/>
              </a:rPr>
              <a:t>局域网 </a:t>
            </a:r>
            <a:r>
              <a:rPr lang="en-US" altLang="zh-CN" sz="2000" b="1" dirty="0" smtClean="0">
                <a:solidFill>
                  <a:schemeClr val="bg1"/>
                </a:solidFill>
                <a:latin typeface="微软雅黑" pitchFamily="34" charset="-122"/>
                <a:ea typeface="微软雅黑" pitchFamily="34" charset="-122"/>
              </a:rPr>
              <a:t>VLAN</a:t>
            </a:r>
            <a:endParaRPr lang="fr-FR" altLang="zh-CN" sz="2000" b="1" dirty="0">
              <a:solidFill>
                <a:schemeClr val="bg1"/>
              </a:solidFill>
              <a:latin typeface="微软雅黑" pitchFamily="34" charset="-122"/>
              <a:ea typeface="微软雅黑" pitchFamily="34" charset="-122"/>
            </a:endParaRPr>
          </a:p>
        </p:txBody>
      </p:sp>
      <p:sp>
        <p:nvSpPr>
          <p:cNvPr id="79" name="Rectangle 8"/>
          <p:cNvSpPr>
            <a:spLocks noChangeArrowheads="1"/>
          </p:cNvSpPr>
          <p:nvPr/>
        </p:nvSpPr>
        <p:spPr bwMode="auto">
          <a:xfrm>
            <a:off x="502919" y="1001140"/>
            <a:ext cx="8129015" cy="2015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000"/>
              </a:lnSpc>
              <a:buClr>
                <a:srgbClr val="0070C0"/>
              </a:buClr>
              <a:buFont typeface="Wingdings" pitchFamily="2" charset="2"/>
              <a:buChar char="l"/>
            </a:pPr>
            <a:r>
              <a:rPr lang="zh-CN" altLang="en-US" sz="1900" b="1" dirty="0">
                <a:latin typeface="微软雅黑" pitchFamily="34" charset="-122"/>
                <a:ea typeface="微软雅黑" pitchFamily="34" charset="-122"/>
              </a:rPr>
              <a:t>利用以太网交换机可以很方便地实现虚拟局域网 </a:t>
            </a:r>
            <a:r>
              <a:rPr lang="en-US" altLang="zh-CN" sz="1900" b="1" dirty="0">
                <a:latin typeface="微软雅黑" pitchFamily="34" charset="-122"/>
                <a:ea typeface="微软雅黑" pitchFamily="34" charset="-122"/>
              </a:rPr>
              <a:t>VLAN (Virtual LAN)</a:t>
            </a:r>
            <a:r>
              <a:rPr lang="zh-CN" altLang="en-US" sz="1900" b="1" dirty="0">
                <a:latin typeface="微软雅黑" pitchFamily="34" charset="-122"/>
                <a:ea typeface="微软雅黑" pitchFamily="34" charset="-122"/>
              </a:rPr>
              <a:t>。</a:t>
            </a:r>
          </a:p>
          <a:p>
            <a:pPr marL="268288" indent="-268288">
              <a:lnSpc>
                <a:spcPts val="3000"/>
              </a:lnSpc>
              <a:buClr>
                <a:srgbClr val="0070C0"/>
              </a:buClr>
              <a:buFont typeface="Wingdings" pitchFamily="2" charset="2"/>
              <a:buChar char="l"/>
            </a:pPr>
            <a:r>
              <a:rPr lang="en-US" altLang="zh-CN" sz="1900" b="1" dirty="0">
                <a:solidFill>
                  <a:srgbClr val="0000FF"/>
                </a:solidFill>
                <a:latin typeface="微软雅黑" pitchFamily="34" charset="-122"/>
                <a:ea typeface="微软雅黑" pitchFamily="34" charset="-122"/>
              </a:rPr>
              <a:t>IEEE </a:t>
            </a:r>
            <a:r>
              <a:rPr lang="en-US" altLang="zh-CN" sz="1900" b="1" dirty="0" smtClean="0">
                <a:solidFill>
                  <a:srgbClr val="0000FF"/>
                </a:solidFill>
                <a:latin typeface="微软雅黑" pitchFamily="34" charset="-122"/>
                <a:ea typeface="微软雅黑" pitchFamily="34" charset="-122"/>
              </a:rPr>
              <a:t>802.1Q </a:t>
            </a:r>
            <a:r>
              <a:rPr lang="zh-CN" altLang="en-US" sz="1900" b="1" dirty="0" smtClean="0">
                <a:latin typeface="微软雅黑" pitchFamily="34" charset="-122"/>
                <a:ea typeface="微软雅黑" pitchFamily="34" charset="-122"/>
              </a:rPr>
              <a:t>对</a:t>
            </a:r>
            <a:r>
              <a:rPr lang="zh-CN" altLang="en-US" sz="1900" b="1" dirty="0">
                <a:latin typeface="微软雅黑" pitchFamily="34" charset="-122"/>
                <a:ea typeface="微软雅黑" pitchFamily="34" charset="-122"/>
              </a:rPr>
              <a:t>虚拟</a:t>
            </a:r>
            <a:r>
              <a:rPr lang="zh-CN" altLang="en-US" sz="1900" b="1" dirty="0" smtClean="0">
                <a:latin typeface="微软雅黑" pitchFamily="34" charset="-122"/>
                <a:ea typeface="微软雅黑" pitchFamily="34" charset="-122"/>
              </a:rPr>
              <a:t>局域网 </a:t>
            </a:r>
            <a:r>
              <a:rPr lang="en-US" altLang="zh-CN" sz="1900" b="1" dirty="0" smtClean="0">
                <a:solidFill>
                  <a:srgbClr val="0000FF"/>
                </a:solidFill>
                <a:latin typeface="微软雅黑" pitchFamily="34" charset="-122"/>
                <a:ea typeface="微软雅黑" pitchFamily="34" charset="-122"/>
              </a:rPr>
              <a:t>VLAN </a:t>
            </a:r>
            <a:r>
              <a:rPr lang="zh-CN" altLang="en-US" sz="1900" b="1" dirty="0" smtClean="0">
                <a:solidFill>
                  <a:srgbClr val="0000FF"/>
                </a:solidFill>
                <a:latin typeface="微软雅黑" pitchFamily="34" charset="-122"/>
                <a:ea typeface="微软雅黑" pitchFamily="34" charset="-122"/>
              </a:rPr>
              <a:t>的</a:t>
            </a:r>
            <a:r>
              <a:rPr lang="zh-CN" altLang="en-US" sz="1900" b="1" dirty="0">
                <a:solidFill>
                  <a:srgbClr val="0000FF"/>
                </a:solidFill>
                <a:latin typeface="微软雅黑" pitchFamily="34" charset="-122"/>
                <a:ea typeface="微软雅黑" pitchFamily="34" charset="-122"/>
              </a:rPr>
              <a:t>定义：</a:t>
            </a:r>
            <a:endParaRPr lang="en-US" altLang="zh-CN" sz="1900" b="1" dirty="0">
              <a:solidFill>
                <a:srgbClr val="0000FF"/>
              </a:solidFill>
              <a:latin typeface="微软雅黑" pitchFamily="34" charset="-122"/>
              <a:ea typeface="微软雅黑" pitchFamily="34" charset="-122"/>
            </a:endParaRPr>
          </a:p>
          <a:p>
            <a:pPr marL="271463">
              <a:lnSpc>
                <a:spcPts val="3000"/>
              </a:lnSpc>
              <a:buClr>
                <a:srgbClr val="0070C0"/>
              </a:buClr>
            </a:pPr>
            <a:r>
              <a:rPr lang="zh-CN" altLang="en-US" sz="1900" b="1" dirty="0" smtClean="0">
                <a:solidFill>
                  <a:srgbClr val="C00000"/>
                </a:solidFill>
                <a:latin typeface="微软雅黑" pitchFamily="34" charset="-122"/>
                <a:ea typeface="微软雅黑" pitchFamily="34" charset="-122"/>
              </a:rPr>
              <a:t>虚拟</a:t>
            </a:r>
            <a:r>
              <a:rPr lang="zh-CN" altLang="en-US" sz="1900" b="1" dirty="0">
                <a:solidFill>
                  <a:srgbClr val="C00000"/>
                </a:solidFill>
                <a:latin typeface="微软雅黑" pitchFamily="34" charset="-122"/>
                <a:ea typeface="微软雅黑" pitchFamily="34" charset="-122"/>
              </a:rPr>
              <a:t>局域网 </a:t>
            </a:r>
            <a:r>
              <a:rPr lang="en-US" altLang="zh-CN" sz="1900" b="1" dirty="0">
                <a:solidFill>
                  <a:srgbClr val="C00000"/>
                </a:solidFill>
                <a:latin typeface="微软雅黑" pitchFamily="34" charset="-122"/>
                <a:ea typeface="微软雅黑" pitchFamily="34" charset="-122"/>
              </a:rPr>
              <a:t>VLAN </a:t>
            </a:r>
            <a:r>
              <a:rPr lang="zh-CN" altLang="en-US" sz="1900" b="1" dirty="0">
                <a:latin typeface="微软雅黑" pitchFamily="34" charset="-122"/>
                <a:ea typeface="微软雅黑" pitchFamily="34" charset="-122"/>
              </a:rPr>
              <a:t>是由一些局域网网段构成的</a:t>
            </a:r>
            <a:r>
              <a:rPr lang="zh-CN" altLang="en-US" sz="1900" b="1" dirty="0">
                <a:solidFill>
                  <a:srgbClr val="C00000"/>
                </a:solidFill>
                <a:latin typeface="微软雅黑" pitchFamily="34" charset="-122"/>
                <a:ea typeface="微软雅黑" pitchFamily="34" charset="-122"/>
              </a:rPr>
              <a:t>与物理位置无关的逻辑组</a:t>
            </a:r>
            <a:r>
              <a:rPr lang="zh-CN" altLang="en-US" sz="1900" b="1" dirty="0">
                <a:latin typeface="微软雅黑" pitchFamily="34" charset="-122"/>
                <a:ea typeface="微软雅黑" pitchFamily="34" charset="-122"/>
              </a:rPr>
              <a:t>，而这些网段具有某些共同的需求。每一个 </a:t>
            </a:r>
            <a:r>
              <a:rPr lang="en-US" altLang="zh-CN" sz="1900" b="1" dirty="0">
                <a:latin typeface="微软雅黑" pitchFamily="34" charset="-122"/>
                <a:ea typeface="微软雅黑" pitchFamily="34" charset="-122"/>
              </a:rPr>
              <a:t>VLAN </a:t>
            </a:r>
            <a:r>
              <a:rPr lang="zh-CN" altLang="en-US" sz="1900" b="1" dirty="0">
                <a:latin typeface="微软雅黑" pitchFamily="34" charset="-122"/>
                <a:ea typeface="微软雅黑" pitchFamily="34" charset="-122"/>
              </a:rPr>
              <a:t>的帧都有一个明确的标识符，指明发送这个帧的计算机是属于哪一个 </a:t>
            </a:r>
            <a:r>
              <a:rPr lang="en-US" altLang="zh-CN" sz="1900" b="1" dirty="0">
                <a:latin typeface="微软雅黑" pitchFamily="34" charset="-122"/>
                <a:ea typeface="微软雅黑" pitchFamily="34" charset="-122"/>
              </a:rPr>
              <a:t>VLAN</a:t>
            </a:r>
            <a:r>
              <a:rPr lang="zh-CN" altLang="en-US" sz="1900" b="1" dirty="0" smtClean="0">
                <a:latin typeface="微软雅黑" pitchFamily="34" charset="-122"/>
                <a:ea typeface="微软雅黑" pitchFamily="34" charset="-122"/>
              </a:rPr>
              <a:t>。</a:t>
            </a:r>
            <a:endParaRPr lang="zh-CN" altLang="en-US" sz="1900" b="1" dirty="0">
              <a:latin typeface="微软雅黑" pitchFamily="34" charset="-122"/>
              <a:ea typeface="微软雅黑" pitchFamily="34" charset="-122"/>
            </a:endParaRPr>
          </a:p>
        </p:txBody>
      </p:sp>
      <p:sp>
        <p:nvSpPr>
          <p:cNvPr id="81" name="对角圆角矩形 80"/>
          <p:cNvSpPr/>
          <p:nvPr/>
        </p:nvSpPr>
        <p:spPr>
          <a:xfrm>
            <a:off x="1219200" y="3090147"/>
            <a:ext cx="6428509" cy="955386"/>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 name="矩形 2"/>
          <p:cNvSpPr/>
          <p:nvPr/>
        </p:nvSpPr>
        <p:spPr>
          <a:xfrm>
            <a:off x="1450110" y="3212346"/>
            <a:ext cx="6197599" cy="759182"/>
          </a:xfrm>
          <a:prstGeom prst="rect">
            <a:avLst/>
          </a:prstGeom>
        </p:spPr>
        <p:txBody>
          <a:bodyPr wrap="square">
            <a:spAutoFit/>
          </a:bodyPr>
          <a:lstStyle/>
          <a:p>
            <a:pPr>
              <a:lnSpc>
                <a:spcPts val="2600"/>
              </a:lnSpc>
            </a:pPr>
            <a:r>
              <a:rPr lang="zh-CN" altLang="en-US" sz="2000" b="1" dirty="0">
                <a:solidFill>
                  <a:schemeClr val="bg1"/>
                </a:solidFill>
                <a:latin typeface="微软雅黑" panose="020B0503020204020204" pitchFamily="34" charset="-122"/>
                <a:ea typeface="微软雅黑" panose="020B0503020204020204" pitchFamily="34" charset="-122"/>
              </a:rPr>
              <a:t>虚拟局域网其实只是局域网给用户提供的一种</a:t>
            </a:r>
            <a:r>
              <a:rPr lang="zh-CN" altLang="en-US" sz="2000" b="1" dirty="0">
                <a:solidFill>
                  <a:srgbClr val="FFFF00"/>
                </a:solidFill>
                <a:latin typeface="微软雅黑" panose="020B0503020204020204" pitchFamily="34" charset="-122"/>
                <a:ea typeface="微软雅黑" panose="020B0503020204020204" pitchFamily="34" charset="-122"/>
              </a:rPr>
              <a:t>服务</a:t>
            </a:r>
            <a:r>
              <a:rPr lang="zh-CN" altLang="en-US" sz="2000" b="1" dirty="0" smtClean="0">
                <a:solidFill>
                  <a:srgbClr val="FFFF00"/>
                </a:solidFill>
                <a:latin typeface="微软雅黑" panose="020B0503020204020204" pitchFamily="34" charset="-122"/>
                <a:ea typeface="微软雅黑" panose="020B0503020204020204" pitchFamily="34" charset="-122"/>
              </a:rPr>
              <a:t>，</a:t>
            </a:r>
            <a:r>
              <a:rPr lang="zh-CN" altLang="en-US" sz="2000" b="1" dirty="0" smtClean="0">
                <a:solidFill>
                  <a:schemeClr val="bg1"/>
                </a:solidFill>
                <a:latin typeface="微软雅黑" panose="020B0503020204020204" pitchFamily="34" charset="-122"/>
                <a:ea typeface="微软雅黑" panose="020B0503020204020204" pitchFamily="34" charset="-122"/>
              </a:rPr>
              <a:t>并</a:t>
            </a:r>
            <a:r>
              <a:rPr lang="zh-CN" altLang="en-US" sz="2000" b="1" dirty="0" smtClean="0">
                <a:solidFill>
                  <a:srgbClr val="FFFF00"/>
                </a:solidFill>
                <a:latin typeface="微软雅黑" panose="020B0503020204020204" pitchFamily="34" charset="-122"/>
                <a:ea typeface="微软雅黑" panose="020B0503020204020204" pitchFamily="34" charset="-122"/>
              </a:rPr>
              <a:t>不是</a:t>
            </a:r>
            <a:r>
              <a:rPr lang="zh-CN" altLang="en-US" sz="2000" b="1" dirty="0">
                <a:solidFill>
                  <a:schemeClr val="bg1"/>
                </a:solidFill>
                <a:latin typeface="微软雅黑" panose="020B0503020204020204" pitchFamily="34" charset="-122"/>
                <a:ea typeface="微软雅黑" panose="020B0503020204020204" pitchFamily="34" charset="-122"/>
              </a:rPr>
              <a:t>一种新型局域网。</a:t>
            </a:r>
          </a:p>
        </p:txBody>
      </p:sp>
    </p:spTree>
    <p:extLst>
      <p:ext uri="{BB962C8B-B14F-4D97-AF65-F5344CB8AC3E}">
        <p14:creationId xmlns:p14="http://schemas.microsoft.com/office/powerpoint/2010/main" val="73143616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1"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2" name="Line 3"/>
          <p:cNvSpPr>
            <a:spLocks noChangeShapeType="1"/>
          </p:cNvSpPr>
          <p:nvPr/>
        </p:nvSpPr>
        <p:spPr bwMode="auto">
          <a:xfrm>
            <a:off x="3223749" y="3997197"/>
            <a:ext cx="40947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3"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4"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5" name="Line 6"/>
          <p:cNvSpPr>
            <a:spLocks noChangeShapeType="1"/>
          </p:cNvSpPr>
          <p:nvPr/>
        </p:nvSpPr>
        <p:spPr bwMode="auto">
          <a:xfrm>
            <a:off x="3466401" y="1001251"/>
            <a:ext cx="220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6" name="Line 7"/>
          <p:cNvSpPr>
            <a:spLocks noChangeShapeType="1"/>
          </p:cNvSpPr>
          <p:nvPr/>
        </p:nvSpPr>
        <p:spPr bwMode="auto">
          <a:xfrm>
            <a:off x="3550260" y="1081953"/>
            <a:ext cx="132745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7" name="Line 8"/>
          <p:cNvSpPr>
            <a:spLocks noChangeShapeType="1"/>
          </p:cNvSpPr>
          <p:nvPr/>
        </p:nvSpPr>
        <p:spPr bwMode="auto">
          <a:xfrm>
            <a:off x="3633226" y="1161830"/>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8" name="Line 9"/>
          <p:cNvSpPr>
            <a:spLocks noChangeShapeType="1"/>
          </p:cNvSpPr>
          <p:nvPr/>
        </p:nvSpPr>
        <p:spPr bwMode="auto">
          <a:xfrm>
            <a:off x="3633226" y="2169773"/>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9" name="Line 10"/>
          <p:cNvSpPr>
            <a:spLocks noChangeShapeType="1"/>
          </p:cNvSpPr>
          <p:nvPr/>
        </p:nvSpPr>
        <p:spPr bwMode="auto">
          <a:xfrm>
            <a:off x="3550260" y="2048721"/>
            <a:ext cx="14701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0" name="Line 11"/>
          <p:cNvSpPr>
            <a:spLocks noChangeShapeType="1"/>
          </p:cNvSpPr>
          <p:nvPr/>
        </p:nvSpPr>
        <p:spPr bwMode="auto">
          <a:xfrm>
            <a:off x="3425365" y="1927669"/>
            <a:ext cx="22356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1" name="Line 12"/>
          <p:cNvSpPr>
            <a:spLocks noChangeShapeType="1"/>
          </p:cNvSpPr>
          <p:nvPr/>
        </p:nvSpPr>
        <p:spPr bwMode="auto">
          <a:xfrm>
            <a:off x="3508331" y="3096191"/>
            <a:ext cx="7912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2" name="Line 13"/>
          <p:cNvSpPr>
            <a:spLocks noChangeShapeType="1"/>
          </p:cNvSpPr>
          <p:nvPr/>
        </p:nvSpPr>
        <p:spPr bwMode="auto">
          <a:xfrm>
            <a:off x="3508331" y="3176892"/>
            <a:ext cx="41929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3" name="Line 14"/>
          <p:cNvSpPr>
            <a:spLocks noChangeShapeType="1"/>
          </p:cNvSpPr>
          <p:nvPr/>
        </p:nvSpPr>
        <p:spPr bwMode="auto">
          <a:xfrm>
            <a:off x="3312068" y="2935612"/>
            <a:ext cx="238370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4" name="Line 15"/>
          <p:cNvSpPr>
            <a:spLocks noChangeShapeType="1"/>
          </p:cNvSpPr>
          <p:nvPr/>
        </p:nvSpPr>
        <p:spPr bwMode="auto">
          <a:xfrm>
            <a:off x="3425365" y="3016313"/>
            <a:ext cx="148535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5"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71"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72" name="Line 23"/>
          <p:cNvSpPr>
            <a:spLocks noChangeShapeType="1"/>
          </p:cNvSpPr>
          <p:nvPr/>
        </p:nvSpPr>
        <p:spPr bwMode="auto">
          <a:xfrm>
            <a:off x="2841927" y="1128068"/>
            <a:ext cx="0" cy="261291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3" name="Line 24"/>
          <p:cNvSpPr>
            <a:spLocks noChangeShapeType="1"/>
          </p:cNvSpPr>
          <p:nvPr/>
        </p:nvSpPr>
        <p:spPr bwMode="auto">
          <a:xfrm>
            <a:off x="2833899" y="1122303"/>
            <a:ext cx="25781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5"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a:latin typeface="微软雅黑" pitchFamily="34" charset="-122"/>
                <a:ea typeface="微软雅黑" pitchFamily="34" charset="-122"/>
              </a:rPr>
              <a:t>以太网</a:t>
            </a:r>
          </a:p>
          <a:p>
            <a:pPr algn="ctr"/>
            <a:r>
              <a:rPr kumimoji="1" lang="zh-CN" altLang="en-US" sz="1100" b="1">
                <a:latin typeface="微软雅黑" pitchFamily="34" charset="-122"/>
                <a:ea typeface="微软雅黑" pitchFamily="34" charset="-122"/>
              </a:rPr>
              <a:t>交换机</a:t>
            </a:r>
          </a:p>
        </p:txBody>
      </p:sp>
      <p:sp>
        <p:nvSpPr>
          <p:cNvPr id="96" name="Line 47"/>
          <p:cNvSpPr>
            <a:spLocks noChangeShapeType="1"/>
          </p:cNvSpPr>
          <p:nvPr/>
        </p:nvSpPr>
        <p:spPr bwMode="auto">
          <a:xfrm>
            <a:off x="2924893" y="2085778"/>
            <a:ext cx="0" cy="173590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7" name="Line 48"/>
          <p:cNvSpPr>
            <a:spLocks noChangeShapeType="1"/>
          </p:cNvSpPr>
          <p:nvPr/>
        </p:nvSpPr>
        <p:spPr bwMode="auto">
          <a:xfrm>
            <a:off x="2917757" y="2089072"/>
            <a:ext cx="15522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8" name="Line 49"/>
          <p:cNvSpPr>
            <a:spLocks noChangeShapeType="1"/>
          </p:cNvSpPr>
          <p:nvPr/>
        </p:nvSpPr>
        <p:spPr bwMode="auto">
          <a:xfrm>
            <a:off x="3008752" y="3116778"/>
            <a:ext cx="0" cy="78560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9" name="Line 50"/>
          <p:cNvSpPr>
            <a:spLocks noChangeShapeType="1"/>
          </p:cNvSpPr>
          <p:nvPr/>
        </p:nvSpPr>
        <p:spPr bwMode="auto">
          <a:xfrm>
            <a:off x="3000722" y="3116778"/>
            <a:ext cx="8564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0"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101" name="Text Box 52"/>
          <p:cNvSpPr txBox="1">
            <a:spLocks noChangeArrowheads="1"/>
          </p:cNvSpPr>
          <p:nvPr/>
        </p:nvSpPr>
        <p:spPr bwMode="auto">
          <a:xfrm>
            <a:off x="3736191" y="3652866"/>
            <a:ext cx="3022409" cy="523220"/>
          </a:xfrm>
          <a:prstGeom prst="rect">
            <a:avLst/>
          </a:prstGeom>
          <a:solidFill>
            <a:srgbClr val="0000CC"/>
          </a:solidFill>
          <a:ln>
            <a:solidFill>
              <a:srgbClr val="000099"/>
            </a:solidFill>
          </a:ln>
          <a:effectLst/>
        </p:spPr>
        <p:txBody>
          <a:bodyPr wrap="square">
            <a:spAutoFit/>
          </a:bodyPr>
          <a:lstStyle/>
          <a:p>
            <a:r>
              <a:rPr lang="en-US" altLang="zh-CN" sz="1400" b="1" dirty="0" smtClean="0">
                <a:solidFill>
                  <a:schemeClr val="bg1"/>
                </a:solidFill>
                <a:latin typeface="微软雅黑" pitchFamily="34" charset="-122"/>
                <a:ea typeface="微软雅黑" pitchFamily="34" charset="-122"/>
              </a:rPr>
              <a:t>10 </a:t>
            </a:r>
            <a:r>
              <a:rPr lang="zh-CN" altLang="en-US" sz="1400" b="1" dirty="0" smtClean="0">
                <a:solidFill>
                  <a:schemeClr val="bg1"/>
                </a:solidFill>
                <a:latin typeface="微软雅黑" pitchFamily="34" charset="-122"/>
                <a:ea typeface="微软雅黑" pitchFamily="34" charset="-122"/>
              </a:rPr>
              <a:t>台计算机划分为三</a:t>
            </a:r>
            <a:r>
              <a:rPr lang="zh-CN" altLang="en-US" sz="1400" b="1" dirty="0">
                <a:solidFill>
                  <a:schemeClr val="bg1"/>
                </a:solidFill>
                <a:latin typeface="微软雅黑" pitchFamily="34" charset="-122"/>
                <a:ea typeface="微软雅黑" pitchFamily="34" charset="-122"/>
              </a:rPr>
              <a:t>个虚拟</a:t>
            </a:r>
            <a:r>
              <a:rPr lang="zh-CN" altLang="en-US" sz="1400" b="1" dirty="0" smtClean="0">
                <a:solidFill>
                  <a:schemeClr val="bg1"/>
                </a:solidFill>
                <a:latin typeface="微软雅黑" pitchFamily="34" charset="-122"/>
                <a:ea typeface="微软雅黑" pitchFamily="34" charset="-122"/>
              </a:rPr>
              <a:t>局域网：</a:t>
            </a:r>
            <a:endParaRPr lang="en-US" altLang="zh-CN" sz="1400" b="1" dirty="0">
              <a:solidFill>
                <a:schemeClr val="bg1"/>
              </a:solidFill>
              <a:latin typeface="微软雅黑" pitchFamily="34" charset="-122"/>
              <a:ea typeface="微软雅黑" pitchFamily="34" charset="-122"/>
            </a:endParaRPr>
          </a:p>
          <a:p>
            <a:r>
              <a:rPr lang="en-US" altLang="zh-CN" sz="1400" b="1" dirty="0">
                <a:solidFill>
                  <a:schemeClr val="bg1"/>
                </a:solidFill>
                <a:latin typeface="微软雅黑" pitchFamily="34" charset="-122"/>
                <a:ea typeface="微软雅黑" pitchFamily="34" charset="-122"/>
              </a:rPr>
              <a:t> VLAN</a:t>
            </a:r>
            <a:r>
              <a:rPr lang="en-US" altLang="zh-CN" sz="1400" b="1" baseline="-25000" dirty="0">
                <a:solidFill>
                  <a:schemeClr val="bg1"/>
                </a:solidFill>
                <a:latin typeface="微软雅黑" pitchFamily="34" charset="-122"/>
                <a:ea typeface="微软雅黑" pitchFamily="34" charset="-122"/>
              </a:rPr>
              <a:t>1</a:t>
            </a:r>
            <a:r>
              <a:rPr lang="en-US" altLang="zh-CN" sz="1400" b="1" dirty="0">
                <a:solidFill>
                  <a:schemeClr val="bg1"/>
                </a:solidFill>
                <a:latin typeface="微软雅黑" pitchFamily="34" charset="-122"/>
                <a:ea typeface="微软雅黑" pitchFamily="34" charset="-122"/>
              </a:rPr>
              <a:t>, VLAN</a:t>
            </a:r>
            <a:r>
              <a:rPr lang="en-US" altLang="zh-CN" sz="1400" b="1" baseline="-25000" dirty="0">
                <a:solidFill>
                  <a:schemeClr val="bg1"/>
                </a:solidFill>
                <a:latin typeface="微软雅黑" pitchFamily="34" charset="-122"/>
                <a:ea typeface="微软雅黑" pitchFamily="34" charset="-122"/>
              </a:rPr>
              <a:t>2 </a:t>
            </a:r>
            <a:r>
              <a:rPr lang="zh-CN" altLang="en-US" sz="1400" b="1" dirty="0">
                <a:solidFill>
                  <a:schemeClr val="bg1"/>
                </a:solidFill>
                <a:latin typeface="微软雅黑" pitchFamily="34" charset="-122"/>
                <a:ea typeface="微软雅黑" pitchFamily="34" charset="-122"/>
              </a:rPr>
              <a:t>和 </a:t>
            </a:r>
            <a:r>
              <a:rPr lang="en-US" altLang="zh-CN" sz="1400" b="1" dirty="0">
                <a:solidFill>
                  <a:schemeClr val="bg1"/>
                </a:solidFill>
                <a:latin typeface="微软雅黑" pitchFamily="34" charset="-122"/>
                <a:ea typeface="微软雅黑" pitchFamily="34" charset="-122"/>
              </a:rPr>
              <a:t>VLAN</a:t>
            </a:r>
            <a:r>
              <a:rPr lang="en-US" altLang="zh-CN" sz="1400" b="1" baseline="-25000" dirty="0">
                <a:solidFill>
                  <a:schemeClr val="bg1"/>
                </a:solidFill>
                <a:latin typeface="微软雅黑" pitchFamily="34" charset="-122"/>
                <a:ea typeface="微软雅黑" pitchFamily="34" charset="-122"/>
              </a:rPr>
              <a:t>3</a:t>
            </a:r>
            <a:endParaRPr lang="en-US" altLang="zh-CN" sz="1400" b="1" dirty="0">
              <a:solidFill>
                <a:schemeClr val="bg1"/>
              </a:solidFill>
              <a:latin typeface="微软雅黑" pitchFamily="34" charset="-122"/>
              <a:ea typeface="微软雅黑" pitchFamily="34" charset="-122"/>
            </a:endParaRPr>
          </a:p>
        </p:txBody>
      </p:sp>
      <p:grpSp>
        <p:nvGrpSpPr>
          <p:cNvPr id="5" name="组合 4"/>
          <p:cNvGrpSpPr/>
          <p:nvPr/>
        </p:nvGrpSpPr>
        <p:grpSpPr>
          <a:xfrm>
            <a:off x="5464599" y="839849"/>
            <a:ext cx="691856" cy="2377394"/>
            <a:chOff x="5479461" y="839849"/>
            <a:chExt cx="691856" cy="2377394"/>
          </a:xfrm>
        </p:grpSpPr>
        <p:sp>
          <p:nvSpPr>
            <p:cNvPr id="70"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4"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3</a:t>
              </a:r>
              <a:endParaRPr kumimoji="1" lang="en-US" altLang="zh-CN" sz="1200" b="1" dirty="0">
                <a:solidFill>
                  <a:srgbClr val="3333FF"/>
                </a:solidFill>
                <a:latin typeface="微软雅黑" pitchFamily="34" charset="-122"/>
                <a:ea typeface="微软雅黑" pitchFamily="34" charset="-122"/>
              </a:endParaRPr>
            </a:p>
          </p:txBody>
        </p:sp>
      </p:grpSp>
      <p:grpSp>
        <p:nvGrpSpPr>
          <p:cNvPr id="2" name="组合 1"/>
          <p:cNvGrpSpPr/>
          <p:nvPr/>
        </p:nvGrpSpPr>
        <p:grpSpPr>
          <a:xfrm>
            <a:off x="3785188" y="920551"/>
            <a:ext cx="875156" cy="2659849"/>
            <a:chOff x="3800050" y="920551"/>
            <a:chExt cx="875156" cy="2659849"/>
          </a:xfrm>
        </p:grpSpPr>
        <p:sp>
          <p:nvSpPr>
            <p:cNvPr id="67"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7"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1</a:t>
              </a:r>
              <a:endParaRPr kumimoji="1" lang="en-US" altLang="zh-CN" sz="1200" b="1" dirty="0">
                <a:solidFill>
                  <a:srgbClr val="3333FF"/>
                </a:solidFill>
                <a:latin typeface="微软雅黑" pitchFamily="34" charset="-122"/>
                <a:ea typeface="微软雅黑" pitchFamily="34" charset="-122"/>
              </a:endParaRPr>
            </a:p>
          </p:txBody>
        </p:sp>
      </p:grpSp>
      <p:grpSp>
        <p:nvGrpSpPr>
          <p:cNvPr id="3" name="组合 2"/>
          <p:cNvGrpSpPr/>
          <p:nvPr/>
        </p:nvGrpSpPr>
        <p:grpSpPr>
          <a:xfrm>
            <a:off x="4719691" y="920550"/>
            <a:ext cx="691856" cy="2377394"/>
            <a:chOff x="4734553" y="920550"/>
            <a:chExt cx="691856" cy="2377394"/>
          </a:xfrm>
        </p:grpSpPr>
        <p:sp>
          <p:nvSpPr>
            <p:cNvPr id="66"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8"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2</a:t>
              </a:r>
              <a:endParaRPr kumimoji="1" lang="en-US" altLang="zh-CN" sz="1200" b="1" dirty="0">
                <a:solidFill>
                  <a:srgbClr val="3333FF"/>
                </a:solidFill>
                <a:latin typeface="微软雅黑" pitchFamily="34" charset="-122"/>
                <a:ea typeface="微软雅黑" pitchFamily="34" charset="-122"/>
              </a:endParaRPr>
            </a:p>
          </p:txBody>
        </p:sp>
      </p:grpSp>
      <p:grpSp>
        <p:nvGrpSpPr>
          <p:cNvPr id="6" name="组合 5"/>
          <p:cNvGrpSpPr/>
          <p:nvPr/>
        </p:nvGrpSpPr>
        <p:grpSpPr>
          <a:xfrm>
            <a:off x="3845014" y="885681"/>
            <a:ext cx="2307061" cy="2675492"/>
            <a:chOff x="3845014" y="885681"/>
            <a:chExt cx="2307061" cy="2675492"/>
          </a:xfrm>
        </p:grpSpPr>
        <p:sp>
          <p:nvSpPr>
            <p:cNvPr id="68"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4</a:t>
              </a:r>
              <a:endParaRPr kumimoji="1" lang="en-US" altLang="zh-CN" sz="1200" b="1" dirty="0">
                <a:latin typeface="微软雅黑" pitchFamily="34" charset="-122"/>
                <a:ea typeface="微软雅黑" pitchFamily="34" charset="-122"/>
              </a:endParaRPr>
            </a:p>
          </p:txBody>
        </p:sp>
        <p:sp>
          <p:nvSpPr>
            <p:cNvPr id="69"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75"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76"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B</a:t>
              </a:r>
              <a:r>
                <a:rPr kumimoji="1" lang="en-US" altLang="zh-CN" sz="1200" b="1" baseline="-25000">
                  <a:latin typeface="微软雅黑" pitchFamily="34" charset="-122"/>
                  <a:ea typeface="微软雅黑" pitchFamily="34" charset="-122"/>
                </a:rPr>
                <a:t>3</a:t>
              </a:r>
              <a:endParaRPr kumimoji="1" lang="en-US" altLang="zh-CN" sz="1200" b="1">
                <a:latin typeface="微软雅黑" pitchFamily="34" charset="-122"/>
                <a:ea typeface="微软雅黑" pitchFamily="34" charset="-122"/>
              </a:endParaRPr>
            </a:p>
          </p:txBody>
        </p:sp>
        <p:sp>
          <p:nvSpPr>
            <p:cNvPr id="79"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C</a:t>
              </a:r>
              <a:r>
                <a:rPr kumimoji="1" lang="en-US" altLang="zh-CN" sz="1200" b="1" baseline="-25000">
                  <a:latin typeface="微软雅黑" pitchFamily="34" charset="-122"/>
                  <a:ea typeface="微软雅黑" pitchFamily="34" charset="-122"/>
                </a:rPr>
                <a:t>1</a:t>
              </a:r>
              <a:endParaRPr kumimoji="1" lang="en-US" altLang="zh-CN" sz="1200" b="1">
                <a:latin typeface="微软雅黑" pitchFamily="34" charset="-122"/>
                <a:ea typeface="微软雅黑" pitchFamily="34" charset="-122"/>
              </a:endParaRPr>
            </a:p>
          </p:txBody>
        </p:sp>
        <p:sp>
          <p:nvSpPr>
            <p:cNvPr id="80"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2</a:t>
              </a:r>
              <a:endParaRPr kumimoji="1" lang="en-US" altLang="zh-CN" sz="1200" b="1">
                <a:latin typeface="微软雅黑" pitchFamily="34" charset="-122"/>
                <a:ea typeface="微软雅黑" pitchFamily="34" charset="-122"/>
              </a:endParaRPr>
            </a:p>
          </p:txBody>
        </p:sp>
        <p:sp>
          <p:nvSpPr>
            <p:cNvPr id="81"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82"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83"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sp>
          <p:nvSpPr>
            <p:cNvPr id="84"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pic>
          <p:nvPicPr>
            <p:cNvPr id="10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93413153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2000"/>
                                        <p:tgtEl>
                                          <p:spTgt spid="2"/>
                                        </p:tgtEl>
                                      </p:cBhvr>
                                    </p:animEffect>
                                  </p:childTnLst>
                                </p:cTn>
                              </p:par>
                              <p:par>
                                <p:cTn id="8" presetID="22" presetClass="entr" presetSubtype="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2000"/>
                                        <p:tgtEl>
                                          <p:spTgt spid="3"/>
                                        </p:tgtEl>
                                      </p:cBhvr>
                                    </p:animEffect>
                                  </p:childTnLst>
                                </p:cTn>
                              </p:par>
                              <p:par>
                                <p:cTn id="11" presetID="22" presetClass="entr" presetSubtype="1"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2000"/>
                                        <p:tgtEl>
                                          <p:spTgt spid="5"/>
                                        </p:tgtEl>
                                      </p:cBhvr>
                                    </p:animEffect>
                                  </p:childTnLst>
                                </p:cTn>
                              </p:par>
                              <p:par>
                                <p:cTn id="14" presetID="1" presetClass="entr" presetSubtype="0" fill="hold" grpId="0" nodeType="withEffect">
                                  <p:stCondLst>
                                    <p:cond delay="1000"/>
                                  </p:stCondLst>
                                  <p:childTnLst>
                                    <p:set>
                                      <p:cBhvr>
                                        <p:cTn id="15"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Text Box 52"/>
          <p:cNvSpPr txBox="1">
            <a:spLocks noChangeArrowheads="1"/>
          </p:cNvSpPr>
          <p:nvPr/>
        </p:nvSpPr>
        <p:spPr bwMode="auto">
          <a:xfrm>
            <a:off x="3736192" y="3652866"/>
            <a:ext cx="4073278" cy="605294"/>
          </a:xfrm>
          <a:prstGeom prst="rect">
            <a:avLst/>
          </a:prstGeom>
          <a:solidFill>
            <a:srgbClr val="0000CC"/>
          </a:solidFill>
          <a:ln>
            <a:solidFill>
              <a:srgbClr val="000099"/>
            </a:solidFill>
          </a:ln>
          <a:effectLst/>
        </p:spPr>
        <p:txBody>
          <a:bodyPr wrap="square">
            <a:spAutoFit/>
          </a:bodyPr>
          <a:lstStyle/>
          <a:p>
            <a:pPr>
              <a:lnSpc>
                <a:spcPts val="2000"/>
              </a:lnSpc>
            </a:pPr>
            <a:r>
              <a:rPr lang="zh-CN" altLang="en-US" sz="1400" b="1" dirty="0">
                <a:solidFill>
                  <a:schemeClr val="bg1"/>
                </a:solidFill>
                <a:latin typeface="微软雅黑" pitchFamily="34" charset="-122"/>
                <a:ea typeface="微软雅黑" pitchFamily="34" charset="-122"/>
              </a:rPr>
              <a:t>每个虚拟局域网是一个广播域</a:t>
            </a:r>
            <a:r>
              <a:rPr lang="zh-CN" altLang="en-US" sz="1400" b="1" dirty="0" smtClean="0">
                <a:solidFill>
                  <a:schemeClr val="bg1"/>
                </a:solidFill>
                <a:latin typeface="微软雅黑" pitchFamily="34" charset="-122"/>
                <a:ea typeface="微软雅黑" pitchFamily="34" charset="-122"/>
              </a:rPr>
              <a:t>。</a:t>
            </a:r>
            <a:endParaRPr lang="en-US" altLang="zh-CN" sz="1400" b="1" dirty="0" smtClean="0">
              <a:solidFill>
                <a:schemeClr val="bg1"/>
              </a:solidFill>
              <a:latin typeface="微软雅黑" pitchFamily="34" charset="-122"/>
              <a:ea typeface="微软雅黑" pitchFamily="34" charset="-122"/>
            </a:endParaRPr>
          </a:p>
          <a:p>
            <a:pPr>
              <a:lnSpc>
                <a:spcPts val="2000"/>
              </a:lnSpc>
            </a:pPr>
            <a:r>
              <a:rPr lang="en-US" altLang="zh-CN" sz="1400" b="1" dirty="0">
                <a:solidFill>
                  <a:schemeClr val="bg1"/>
                </a:solidFill>
                <a:latin typeface="微软雅黑" pitchFamily="34" charset="-122"/>
                <a:ea typeface="微软雅黑" pitchFamily="34" charset="-122"/>
              </a:rPr>
              <a:t>VLAN</a:t>
            </a:r>
            <a:r>
              <a:rPr lang="en-US" altLang="zh-CN" sz="1400" b="1" baseline="-25000" dirty="0">
                <a:solidFill>
                  <a:schemeClr val="bg1"/>
                </a:solidFill>
                <a:latin typeface="微软雅黑" pitchFamily="34" charset="-122"/>
                <a:ea typeface="微软雅黑" pitchFamily="34" charset="-122"/>
              </a:rPr>
              <a:t>1</a:t>
            </a:r>
            <a:r>
              <a:rPr lang="en-US" altLang="zh-CN" sz="1400" b="1" dirty="0">
                <a:solidFill>
                  <a:schemeClr val="bg1"/>
                </a:solidFill>
                <a:latin typeface="微软雅黑" pitchFamily="34" charset="-122"/>
                <a:ea typeface="微软雅黑" pitchFamily="34" charset="-122"/>
              </a:rPr>
              <a:t>, VLAN</a:t>
            </a:r>
            <a:r>
              <a:rPr lang="en-US" altLang="zh-CN" sz="1400" b="1" baseline="-25000" dirty="0">
                <a:solidFill>
                  <a:schemeClr val="bg1"/>
                </a:solidFill>
                <a:latin typeface="微软雅黑" pitchFamily="34" charset="-122"/>
                <a:ea typeface="微软雅黑" pitchFamily="34" charset="-122"/>
              </a:rPr>
              <a:t>2 </a:t>
            </a:r>
            <a:r>
              <a:rPr lang="zh-CN" altLang="en-US" sz="1400" b="1" dirty="0">
                <a:solidFill>
                  <a:schemeClr val="bg1"/>
                </a:solidFill>
                <a:latin typeface="微软雅黑" pitchFamily="34" charset="-122"/>
                <a:ea typeface="微软雅黑" pitchFamily="34" charset="-122"/>
              </a:rPr>
              <a:t>和 </a:t>
            </a:r>
            <a:r>
              <a:rPr lang="en-US" altLang="zh-CN" sz="1400" b="1" dirty="0" smtClean="0">
                <a:solidFill>
                  <a:schemeClr val="bg1"/>
                </a:solidFill>
                <a:latin typeface="微软雅黑" pitchFamily="34" charset="-122"/>
                <a:ea typeface="微软雅黑" pitchFamily="34" charset="-122"/>
              </a:rPr>
              <a:t>VLAN</a:t>
            </a:r>
            <a:r>
              <a:rPr lang="en-US" altLang="zh-CN" sz="1400" b="1" baseline="-25000" dirty="0" smtClean="0">
                <a:solidFill>
                  <a:schemeClr val="bg1"/>
                </a:solidFill>
                <a:latin typeface="微软雅黑" pitchFamily="34" charset="-122"/>
                <a:ea typeface="微软雅黑" pitchFamily="34" charset="-122"/>
              </a:rPr>
              <a:t>3 </a:t>
            </a:r>
            <a:r>
              <a:rPr lang="zh-CN" altLang="en-US" sz="1400" b="1" dirty="0" smtClean="0">
                <a:solidFill>
                  <a:schemeClr val="bg1"/>
                </a:solidFill>
                <a:latin typeface="微软雅黑" pitchFamily="34" charset="-122"/>
                <a:ea typeface="微软雅黑" pitchFamily="34" charset="-122"/>
              </a:rPr>
              <a:t>是三个不同的广播域。</a:t>
            </a:r>
            <a:endParaRPr lang="zh-CN" altLang="en-US" sz="1400" b="1" dirty="0">
              <a:solidFill>
                <a:schemeClr val="bg1"/>
              </a:solidFill>
              <a:latin typeface="微软雅黑" pitchFamily="34" charset="-122"/>
              <a:ea typeface="微软雅黑" pitchFamily="34" charset="-122"/>
            </a:endParaRPr>
          </a:p>
        </p:txBody>
      </p:sp>
      <p:sp>
        <p:nvSpPr>
          <p:cNvPr id="120"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1" name="Line 3"/>
          <p:cNvSpPr>
            <a:spLocks noChangeShapeType="1"/>
          </p:cNvSpPr>
          <p:nvPr/>
        </p:nvSpPr>
        <p:spPr bwMode="auto">
          <a:xfrm>
            <a:off x="3223749" y="3997197"/>
            <a:ext cx="40947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2"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3"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4" name="Line 6"/>
          <p:cNvSpPr>
            <a:spLocks noChangeShapeType="1"/>
          </p:cNvSpPr>
          <p:nvPr/>
        </p:nvSpPr>
        <p:spPr bwMode="auto">
          <a:xfrm>
            <a:off x="3466401" y="1001251"/>
            <a:ext cx="220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5" name="Line 7"/>
          <p:cNvSpPr>
            <a:spLocks noChangeShapeType="1"/>
          </p:cNvSpPr>
          <p:nvPr/>
        </p:nvSpPr>
        <p:spPr bwMode="auto">
          <a:xfrm>
            <a:off x="3550260" y="1081953"/>
            <a:ext cx="132745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6" name="Line 8"/>
          <p:cNvSpPr>
            <a:spLocks noChangeShapeType="1"/>
          </p:cNvSpPr>
          <p:nvPr/>
        </p:nvSpPr>
        <p:spPr bwMode="auto">
          <a:xfrm>
            <a:off x="3633226" y="1161830"/>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7" name="Line 9"/>
          <p:cNvSpPr>
            <a:spLocks noChangeShapeType="1"/>
          </p:cNvSpPr>
          <p:nvPr/>
        </p:nvSpPr>
        <p:spPr bwMode="auto">
          <a:xfrm>
            <a:off x="3633226" y="2169773"/>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8" name="Line 10"/>
          <p:cNvSpPr>
            <a:spLocks noChangeShapeType="1"/>
          </p:cNvSpPr>
          <p:nvPr/>
        </p:nvSpPr>
        <p:spPr bwMode="auto">
          <a:xfrm>
            <a:off x="3550260" y="2048721"/>
            <a:ext cx="14701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9" name="Line 11"/>
          <p:cNvSpPr>
            <a:spLocks noChangeShapeType="1"/>
          </p:cNvSpPr>
          <p:nvPr/>
        </p:nvSpPr>
        <p:spPr bwMode="auto">
          <a:xfrm>
            <a:off x="3425365" y="1927669"/>
            <a:ext cx="22356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0" name="Line 12"/>
          <p:cNvSpPr>
            <a:spLocks noChangeShapeType="1"/>
          </p:cNvSpPr>
          <p:nvPr/>
        </p:nvSpPr>
        <p:spPr bwMode="auto">
          <a:xfrm>
            <a:off x="3508331" y="3096191"/>
            <a:ext cx="7912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1" name="Line 13"/>
          <p:cNvSpPr>
            <a:spLocks noChangeShapeType="1"/>
          </p:cNvSpPr>
          <p:nvPr/>
        </p:nvSpPr>
        <p:spPr bwMode="auto">
          <a:xfrm>
            <a:off x="3508331" y="3176892"/>
            <a:ext cx="41929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2" name="Line 14"/>
          <p:cNvSpPr>
            <a:spLocks noChangeShapeType="1"/>
          </p:cNvSpPr>
          <p:nvPr/>
        </p:nvSpPr>
        <p:spPr bwMode="auto">
          <a:xfrm>
            <a:off x="3312068" y="2935612"/>
            <a:ext cx="238370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3" name="Line 15"/>
          <p:cNvSpPr>
            <a:spLocks noChangeShapeType="1"/>
          </p:cNvSpPr>
          <p:nvPr/>
        </p:nvSpPr>
        <p:spPr bwMode="auto">
          <a:xfrm>
            <a:off x="3425365" y="3016313"/>
            <a:ext cx="148535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4"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135"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136" name="Line 23"/>
          <p:cNvSpPr>
            <a:spLocks noChangeShapeType="1"/>
          </p:cNvSpPr>
          <p:nvPr/>
        </p:nvSpPr>
        <p:spPr bwMode="auto">
          <a:xfrm>
            <a:off x="2841927" y="1128068"/>
            <a:ext cx="0" cy="261291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7" name="Line 24"/>
          <p:cNvSpPr>
            <a:spLocks noChangeShapeType="1"/>
          </p:cNvSpPr>
          <p:nvPr/>
        </p:nvSpPr>
        <p:spPr bwMode="auto">
          <a:xfrm>
            <a:off x="2833899" y="1122303"/>
            <a:ext cx="25781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8"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a:latin typeface="微软雅黑" pitchFamily="34" charset="-122"/>
                <a:ea typeface="微软雅黑" pitchFamily="34" charset="-122"/>
              </a:rPr>
              <a:t>以太网</a:t>
            </a:r>
          </a:p>
          <a:p>
            <a:pPr algn="ctr"/>
            <a:r>
              <a:rPr kumimoji="1" lang="zh-CN" altLang="en-US" sz="1100" b="1">
                <a:latin typeface="微软雅黑" pitchFamily="34" charset="-122"/>
                <a:ea typeface="微软雅黑" pitchFamily="34" charset="-122"/>
              </a:rPr>
              <a:t>交换机</a:t>
            </a:r>
          </a:p>
        </p:txBody>
      </p:sp>
      <p:sp>
        <p:nvSpPr>
          <p:cNvPr id="139" name="Line 47"/>
          <p:cNvSpPr>
            <a:spLocks noChangeShapeType="1"/>
          </p:cNvSpPr>
          <p:nvPr/>
        </p:nvSpPr>
        <p:spPr bwMode="auto">
          <a:xfrm>
            <a:off x="2924893" y="2085778"/>
            <a:ext cx="0" cy="173590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0" name="Line 48"/>
          <p:cNvSpPr>
            <a:spLocks noChangeShapeType="1"/>
          </p:cNvSpPr>
          <p:nvPr/>
        </p:nvSpPr>
        <p:spPr bwMode="auto">
          <a:xfrm>
            <a:off x="2917757" y="2089072"/>
            <a:ext cx="15522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1" name="Line 49"/>
          <p:cNvSpPr>
            <a:spLocks noChangeShapeType="1"/>
          </p:cNvSpPr>
          <p:nvPr/>
        </p:nvSpPr>
        <p:spPr bwMode="auto">
          <a:xfrm>
            <a:off x="3008752" y="3116778"/>
            <a:ext cx="0" cy="78560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2" name="Line 50"/>
          <p:cNvSpPr>
            <a:spLocks noChangeShapeType="1"/>
          </p:cNvSpPr>
          <p:nvPr/>
        </p:nvSpPr>
        <p:spPr bwMode="auto">
          <a:xfrm>
            <a:off x="3000722" y="3116778"/>
            <a:ext cx="8564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3"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grpSp>
        <p:nvGrpSpPr>
          <p:cNvPr id="144" name="组合 143"/>
          <p:cNvGrpSpPr/>
          <p:nvPr/>
        </p:nvGrpSpPr>
        <p:grpSpPr>
          <a:xfrm>
            <a:off x="5464599" y="839849"/>
            <a:ext cx="691856" cy="2377394"/>
            <a:chOff x="5479461" y="839849"/>
            <a:chExt cx="691856" cy="2377394"/>
          </a:xfrm>
        </p:grpSpPr>
        <p:sp>
          <p:nvSpPr>
            <p:cNvPr id="145"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6"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3</a:t>
              </a:r>
              <a:endParaRPr kumimoji="1" lang="en-US" altLang="zh-CN" sz="1200" b="1" dirty="0">
                <a:solidFill>
                  <a:srgbClr val="3333FF"/>
                </a:solidFill>
                <a:latin typeface="微软雅黑" pitchFamily="34" charset="-122"/>
                <a:ea typeface="微软雅黑" pitchFamily="34" charset="-122"/>
              </a:endParaRPr>
            </a:p>
          </p:txBody>
        </p:sp>
      </p:grpSp>
      <p:grpSp>
        <p:nvGrpSpPr>
          <p:cNvPr id="147" name="组合 146"/>
          <p:cNvGrpSpPr/>
          <p:nvPr/>
        </p:nvGrpSpPr>
        <p:grpSpPr>
          <a:xfrm>
            <a:off x="3785188" y="920551"/>
            <a:ext cx="875156" cy="2659849"/>
            <a:chOff x="3800050" y="920551"/>
            <a:chExt cx="875156" cy="2659849"/>
          </a:xfrm>
        </p:grpSpPr>
        <p:sp>
          <p:nvSpPr>
            <p:cNvPr id="148"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9"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1</a:t>
              </a:r>
              <a:endParaRPr kumimoji="1" lang="en-US" altLang="zh-CN" sz="1200" b="1" dirty="0">
                <a:solidFill>
                  <a:srgbClr val="3333FF"/>
                </a:solidFill>
                <a:latin typeface="微软雅黑" pitchFamily="34" charset="-122"/>
                <a:ea typeface="微软雅黑" pitchFamily="34" charset="-122"/>
              </a:endParaRPr>
            </a:p>
          </p:txBody>
        </p:sp>
      </p:grpSp>
      <p:grpSp>
        <p:nvGrpSpPr>
          <p:cNvPr id="150" name="组合 149"/>
          <p:cNvGrpSpPr/>
          <p:nvPr/>
        </p:nvGrpSpPr>
        <p:grpSpPr>
          <a:xfrm>
            <a:off x="4719691" y="920550"/>
            <a:ext cx="691856" cy="2377394"/>
            <a:chOff x="4734553" y="920550"/>
            <a:chExt cx="691856" cy="2377394"/>
          </a:xfrm>
        </p:grpSpPr>
        <p:sp>
          <p:nvSpPr>
            <p:cNvPr id="151"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52"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2</a:t>
              </a:r>
              <a:endParaRPr kumimoji="1" lang="en-US" altLang="zh-CN" sz="1200" b="1" dirty="0">
                <a:solidFill>
                  <a:srgbClr val="3333FF"/>
                </a:solidFill>
                <a:latin typeface="微软雅黑" pitchFamily="34" charset="-122"/>
                <a:ea typeface="微软雅黑" pitchFamily="34" charset="-122"/>
              </a:endParaRPr>
            </a:p>
          </p:txBody>
        </p:sp>
      </p:grpSp>
      <p:grpSp>
        <p:nvGrpSpPr>
          <p:cNvPr id="153" name="组合 152"/>
          <p:cNvGrpSpPr/>
          <p:nvPr/>
        </p:nvGrpSpPr>
        <p:grpSpPr>
          <a:xfrm>
            <a:off x="3845014" y="885681"/>
            <a:ext cx="2307061" cy="2675492"/>
            <a:chOff x="3845014" y="885681"/>
            <a:chExt cx="2307061" cy="2675492"/>
          </a:xfrm>
        </p:grpSpPr>
        <p:sp>
          <p:nvSpPr>
            <p:cNvPr id="154"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4</a:t>
              </a:r>
              <a:endParaRPr kumimoji="1" lang="en-US" altLang="zh-CN" sz="1200" b="1">
                <a:latin typeface="微软雅黑" pitchFamily="34" charset="-122"/>
                <a:ea typeface="微软雅黑" pitchFamily="34" charset="-122"/>
              </a:endParaRPr>
            </a:p>
          </p:txBody>
        </p:sp>
        <p:sp>
          <p:nvSpPr>
            <p:cNvPr id="155"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56"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57"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B</a:t>
              </a:r>
              <a:r>
                <a:rPr kumimoji="1" lang="en-US" altLang="zh-CN" sz="1200" b="1" baseline="-25000">
                  <a:latin typeface="微软雅黑" pitchFamily="34" charset="-122"/>
                  <a:ea typeface="微软雅黑" pitchFamily="34" charset="-122"/>
                </a:rPr>
                <a:t>3</a:t>
              </a:r>
              <a:endParaRPr kumimoji="1" lang="en-US" altLang="zh-CN" sz="1200" b="1">
                <a:latin typeface="微软雅黑" pitchFamily="34" charset="-122"/>
                <a:ea typeface="微软雅黑" pitchFamily="34" charset="-122"/>
              </a:endParaRPr>
            </a:p>
          </p:txBody>
        </p:sp>
        <p:sp>
          <p:nvSpPr>
            <p:cNvPr id="158"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C</a:t>
              </a:r>
              <a:r>
                <a:rPr kumimoji="1" lang="en-US" altLang="zh-CN" sz="1200" b="1" baseline="-25000">
                  <a:latin typeface="微软雅黑" pitchFamily="34" charset="-122"/>
                  <a:ea typeface="微软雅黑" pitchFamily="34" charset="-122"/>
                </a:rPr>
                <a:t>1</a:t>
              </a:r>
              <a:endParaRPr kumimoji="1" lang="en-US" altLang="zh-CN" sz="1200" b="1">
                <a:latin typeface="微软雅黑" pitchFamily="34" charset="-122"/>
                <a:ea typeface="微软雅黑" pitchFamily="34" charset="-122"/>
              </a:endParaRPr>
            </a:p>
          </p:txBody>
        </p:sp>
        <p:sp>
          <p:nvSpPr>
            <p:cNvPr id="159"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2</a:t>
              </a:r>
              <a:endParaRPr kumimoji="1" lang="en-US" altLang="zh-CN" sz="1200" b="1">
                <a:latin typeface="微软雅黑" pitchFamily="34" charset="-122"/>
                <a:ea typeface="微软雅黑" pitchFamily="34" charset="-122"/>
              </a:endParaRPr>
            </a:p>
          </p:txBody>
        </p:sp>
        <p:sp>
          <p:nvSpPr>
            <p:cNvPr id="160"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61"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62"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sp>
          <p:nvSpPr>
            <p:cNvPr id="163"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pic>
          <p:nvPicPr>
            <p:cNvPr id="16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7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7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7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7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3505651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endCondLst>
                                    <p:cond evt="onNext" delay="0">
                                      <p:tgtEl>
                                        <p:sldTgt/>
                                      </p:tgtEl>
                                    </p:cond>
                                  </p:endCondLst>
                                  <p:childTnLst>
                                    <p:anim calcmode="discrete" valueType="str">
                                      <p:cBhvr>
                                        <p:cTn id="6" dur="1000" fill="hold"/>
                                        <p:tgtEl>
                                          <p:spTgt spid="147"/>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nodeType="withEffect">
                                  <p:stCondLst>
                                    <p:cond delay="0"/>
                                  </p:stCondLst>
                                  <p:endCondLst>
                                    <p:cond evt="onNext" delay="0">
                                      <p:tgtEl>
                                        <p:sldTgt/>
                                      </p:tgtEl>
                                    </p:cond>
                                  </p:endCondLst>
                                  <p:childTnLst>
                                    <p:anim calcmode="discrete" valueType="str">
                                      <p:cBhvr>
                                        <p:cTn id="8" dur="1000" fill="hold"/>
                                        <p:tgtEl>
                                          <p:spTgt spid="150"/>
                                        </p:tgtEl>
                                        <p:attrNameLst>
                                          <p:attrName>style.visibility</p:attrName>
                                        </p:attrNameLst>
                                      </p:cBhvr>
                                      <p:tavLst>
                                        <p:tav tm="0">
                                          <p:val>
                                            <p:strVal val="hidden"/>
                                          </p:val>
                                        </p:tav>
                                        <p:tav tm="50000">
                                          <p:val>
                                            <p:strVal val="visible"/>
                                          </p:val>
                                        </p:tav>
                                      </p:tavLst>
                                    </p:anim>
                                  </p:childTnLst>
                                </p:cTn>
                              </p:par>
                              <p:par>
                                <p:cTn id="9" presetID="35" presetClass="emph" presetSubtype="0" repeatCount="indefinite" fill="hold" nodeType="withEffect">
                                  <p:stCondLst>
                                    <p:cond delay="0"/>
                                  </p:stCondLst>
                                  <p:endCondLst>
                                    <p:cond evt="onNext" delay="0">
                                      <p:tgtEl>
                                        <p:sldTgt/>
                                      </p:tgtEl>
                                    </p:cond>
                                  </p:endCondLst>
                                  <p:childTnLst>
                                    <p:anim calcmode="discrete" valueType="str">
                                      <p:cBhvr>
                                        <p:cTn id="10" dur="1000" fill="hold"/>
                                        <p:tgtEl>
                                          <p:spTgt spid="14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Text Box 52"/>
          <p:cNvSpPr txBox="1">
            <a:spLocks noChangeArrowheads="1"/>
          </p:cNvSpPr>
          <p:nvPr/>
        </p:nvSpPr>
        <p:spPr bwMode="auto">
          <a:xfrm>
            <a:off x="3736192" y="3652866"/>
            <a:ext cx="3610814" cy="605294"/>
          </a:xfrm>
          <a:prstGeom prst="rect">
            <a:avLst/>
          </a:prstGeom>
          <a:solidFill>
            <a:srgbClr val="0000CC"/>
          </a:solidFill>
          <a:ln>
            <a:solidFill>
              <a:srgbClr val="000099"/>
            </a:solidFill>
          </a:ln>
          <a:effectLst/>
        </p:spPr>
        <p:txBody>
          <a:bodyPr wrap="square">
            <a:spAutoFit/>
          </a:bodyPr>
          <a:lstStyle/>
          <a:p>
            <a:pPr>
              <a:lnSpc>
                <a:spcPts val="2000"/>
              </a:lnSpc>
            </a:pPr>
            <a:r>
              <a:rPr lang="zh-CN" altLang="en-US" sz="1400" b="1" dirty="0">
                <a:solidFill>
                  <a:schemeClr val="bg1"/>
                </a:solidFill>
                <a:latin typeface="微软雅黑" pitchFamily="34" charset="-122"/>
                <a:ea typeface="微软雅黑" pitchFamily="34" charset="-122"/>
              </a:rPr>
              <a:t>当 </a:t>
            </a:r>
            <a:r>
              <a:rPr lang="en-US" altLang="zh-CN" sz="1400" b="1" dirty="0">
                <a:solidFill>
                  <a:schemeClr val="bg1"/>
                </a:solidFill>
                <a:latin typeface="微软雅黑" pitchFamily="34" charset="-122"/>
                <a:ea typeface="微软雅黑" pitchFamily="34" charset="-122"/>
              </a:rPr>
              <a:t>B</a:t>
            </a:r>
            <a:r>
              <a:rPr lang="en-US" altLang="zh-CN" sz="1400" b="1" baseline="-25000" dirty="0">
                <a:solidFill>
                  <a:schemeClr val="bg1"/>
                </a:solidFill>
                <a:latin typeface="微软雅黑" pitchFamily="34" charset="-122"/>
                <a:ea typeface="微软雅黑" pitchFamily="34" charset="-122"/>
              </a:rPr>
              <a:t>1</a:t>
            </a:r>
            <a:r>
              <a:rPr lang="en-US"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向 </a:t>
            </a:r>
            <a:r>
              <a:rPr lang="en-US" altLang="zh-CN" sz="1400" b="1" dirty="0">
                <a:solidFill>
                  <a:schemeClr val="bg1"/>
                </a:solidFill>
                <a:latin typeface="微软雅黑" pitchFamily="34" charset="-122"/>
                <a:ea typeface="微软雅黑" pitchFamily="34" charset="-122"/>
              </a:rPr>
              <a:t>VLAN</a:t>
            </a:r>
            <a:r>
              <a:rPr lang="en-US" altLang="zh-CN" sz="1400" b="1" baseline="-25000" dirty="0">
                <a:solidFill>
                  <a:schemeClr val="bg1"/>
                </a:solidFill>
                <a:latin typeface="微软雅黑" pitchFamily="34" charset="-122"/>
                <a:ea typeface="微软雅黑" pitchFamily="34" charset="-122"/>
              </a:rPr>
              <a:t>2</a:t>
            </a:r>
            <a:r>
              <a:rPr lang="en-US"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工作组内成员发送数据时，</a:t>
            </a:r>
          </a:p>
          <a:p>
            <a:pPr>
              <a:lnSpc>
                <a:spcPts val="2000"/>
              </a:lnSpc>
            </a:pPr>
            <a:r>
              <a:rPr lang="zh-CN" altLang="en-US" sz="1400" b="1" dirty="0">
                <a:solidFill>
                  <a:schemeClr val="bg1"/>
                </a:solidFill>
                <a:latin typeface="微软雅黑" pitchFamily="34" charset="-122"/>
                <a:ea typeface="微软雅黑" pitchFamily="34" charset="-122"/>
              </a:rPr>
              <a:t>工作站 </a:t>
            </a:r>
            <a:r>
              <a:rPr lang="en-US" altLang="zh-CN" sz="1400" b="1" dirty="0">
                <a:solidFill>
                  <a:schemeClr val="bg1"/>
                </a:solidFill>
                <a:latin typeface="微软雅黑" pitchFamily="34" charset="-122"/>
                <a:ea typeface="微软雅黑" pitchFamily="34" charset="-122"/>
              </a:rPr>
              <a:t>B</a:t>
            </a:r>
            <a:r>
              <a:rPr lang="en-US" altLang="zh-CN" sz="1400" b="1" baseline="-25000" dirty="0">
                <a:solidFill>
                  <a:schemeClr val="bg1"/>
                </a:solidFill>
                <a:latin typeface="微软雅黑" pitchFamily="34" charset="-122"/>
                <a:ea typeface="微软雅黑" pitchFamily="34" charset="-122"/>
              </a:rPr>
              <a:t>2 </a:t>
            </a:r>
            <a:r>
              <a:rPr lang="zh-CN" altLang="en-US" sz="1400" b="1" dirty="0">
                <a:solidFill>
                  <a:schemeClr val="bg1"/>
                </a:solidFill>
                <a:latin typeface="微软雅黑" pitchFamily="34" charset="-122"/>
                <a:ea typeface="微软雅黑" pitchFamily="34" charset="-122"/>
              </a:rPr>
              <a:t>和 </a:t>
            </a:r>
            <a:r>
              <a:rPr lang="en-US" altLang="zh-CN" sz="1400" b="1" dirty="0">
                <a:solidFill>
                  <a:schemeClr val="bg1"/>
                </a:solidFill>
                <a:latin typeface="微软雅黑" pitchFamily="34" charset="-122"/>
                <a:ea typeface="微软雅黑" pitchFamily="34" charset="-122"/>
              </a:rPr>
              <a:t>B</a:t>
            </a:r>
            <a:r>
              <a:rPr lang="en-US" altLang="zh-CN" sz="1400" b="1" baseline="-25000" dirty="0">
                <a:solidFill>
                  <a:schemeClr val="bg1"/>
                </a:solidFill>
                <a:latin typeface="微软雅黑" pitchFamily="34" charset="-122"/>
                <a:ea typeface="微软雅黑" pitchFamily="34" charset="-122"/>
              </a:rPr>
              <a:t>3</a:t>
            </a:r>
            <a:r>
              <a:rPr lang="en-US"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将会</a:t>
            </a:r>
            <a:r>
              <a:rPr lang="zh-CN" altLang="en-US" sz="1400" b="1" dirty="0" smtClean="0">
                <a:solidFill>
                  <a:schemeClr val="bg1"/>
                </a:solidFill>
                <a:latin typeface="微软雅黑" pitchFamily="34" charset="-122"/>
                <a:ea typeface="微软雅黑" pitchFamily="34" charset="-122"/>
              </a:rPr>
              <a:t>收到其广播</a:t>
            </a:r>
            <a:r>
              <a:rPr lang="zh-CN" altLang="en-US" sz="1400" b="1" dirty="0">
                <a:solidFill>
                  <a:schemeClr val="bg1"/>
                </a:solidFill>
                <a:latin typeface="微软雅黑" pitchFamily="34" charset="-122"/>
                <a:ea typeface="微软雅黑" pitchFamily="34" charset="-122"/>
              </a:rPr>
              <a:t>的信息。</a:t>
            </a:r>
          </a:p>
        </p:txBody>
      </p:sp>
      <p:sp>
        <p:nvSpPr>
          <p:cNvPr id="66"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7" name="Line 3"/>
          <p:cNvSpPr>
            <a:spLocks noChangeShapeType="1"/>
          </p:cNvSpPr>
          <p:nvPr/>
        </p:nvSpPr>
        <p:spPr bwMode="auto">
          <a:xfrm>
            <a:off x="3223749" y="3997197"/>
            <a:ext cx="40947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8"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9"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0" name="Line 6"/>
          <p:cNvSpPr>
            <a:spLocks noChangeShapeType="1"/>
          </p:cNvSpPr>
          <p:nvPr/>
        </p:nvSpPr>
        <p:spPr bwMode="auto">
          <a:xfrm>
            <a:off x="3466401" y="1001251"/>
            <a:ext cx="220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1" name="Line 7"/>
          <p:cNvSpPr>
            <a:spLocks noChangeShapeType="1"/>
          </p:cNvSpPr>
          <p:nvPr/>
        </p:nvSpPr>
        <p:spPr bwMode="auto">
          <a:xfrm>
            <a:off x="3550260" y="1081953"/>
            <a:ext cx="132745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2" name="Line 8"/>
          <p:cNvSpPr>
            <a:spLocks noChangeShapeType="1"/>
          </p:cNvSpPr>
          <p:nvPr/>
        </p:nvSpPr>
        <p:spPr bwMode="auto">
          <a:xfrm>
            <a:off x="3633226" y="1161830"/>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3" name="Line 9"/>
          <p:cNvSpPr>
            <a:spLocks noChangeShapeType="1"/>
          </p:cNvSpPr>
          <p:nvPr/>
        </p:nvSpPr>
        <p:spPr bwMode="auto">
          <a:xfrm>
            <a:off x="3633226" y="2169773"/>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4" name="Line 10"/>
          <p:cNvSpPr>
            <a:spLocks noChangeShapeType="1"/>
          </p:cNvSpPr>
          <p:nvPr/>
        </p:nvSpPr>
        <p:spPr bwMode="auto">
          <a:xfrm>
            <a:off x="3550260" y="2048721"/>
            <a:ext cx="14701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5" name="Line 11"/>
          <p:cNvSpPr>
            <a:spLocks noChangeShapeType="1"/>
          </p:cNvSpPr>
          <p:nvPr/>
        </p:nvSpPr>
        <p:spPr bwMode="auto">
          <a:xfrm>
            <a:off x="3425365" y="1927669"/>
            <a:ext cx="22356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6" name="Line 12"/>
          <p:cNvSpPr>
            <a:spLocks noChangeShapeType="1"/>
          </p:cNvSpPr>
          <p:nvPr/>
        </p:nvSpPr>
        <p:spPr bwMode="auto">
          <a:xfrm>
            <a:off x="3508331" y="3096191"/>
            <a:ext cx="7912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7" name="Line 13"/>
          <p:cNvSpPr>
            <a:spLocks noChangeShapeType="1"/>
          </p:cNvSpPr>
          <p:nvPr/>
        </p:nvSpPr>
        <p:spPr bwMode="auto">
          <a:xfrm>
            <a:off x="3508331" y="3176892"/>
            <a:ext cx="41929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8" name="Line 14"/>
          <p:cNvSpPr>
            <a:spLocks noChangeShapeType="1"/>
          </p:cNvSpPr>
          <p:nvPr/>
        </p:nvSpPr>
        <p:spPr bwMode="auto">
          <a:xfrm>
            <a:off x="3312068" y="2935612"/>
            <a:ext cx="238370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9" name="Line 15"/>
          <p:cNvSpPr>
            <a:spLocks noChangeShapeType="1"/>
          </p:cNvSpPr>
          <p:nvPr/>
        </p:nvSpPr>
        <p:spPr bwMode="auto">
          <a:xfrm>
            <a:off x="3425365" y="3016313"/>
            <a:ext cx="148535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0"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81"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82" name="Line 23"/>
          <p:cNvSpPr>
            <a:spLocks noChangeShapeType="1"/>
          </p:cNvSpPr>
          <p:nvPr/>
        </p:nvSpPr>
        <p:spPr bwMode="auto">
          <a:xfrm>
            <a:off x="2841927" y="1128068"/>
            <a:ext cx="0" cy="261291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3" name="Line 24"/>
          <p:cNvSpPr>
            <a:spLocks noChangeShapeType="1"/>
          </p:cNvSpPr>
          <p:nvPr/>
        </p:nvSpPr>
        <p:spPr bwMode="auto">
          <a:xfrm>
            <a:off x="2833899" y="1122303"/>
            <a:ext cx="25781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4"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a:latin typeface="微软雅黑" pitchFamily="34" charset="-122"/>
                <a:ea typeface="微软雅黑" pitchFamily="34" charset="-122"/>
              </a:rPr>
              <a:t>以太网</a:t>
            </a:r>
          </a:p>
          <a:p>
            <a:pPr algn="ctr"/>
            <a:r>
              <a:rPr kumimoji="1" lang="zh-CN" altLang="en-US" sz="1100" b="1">
                <a:latin typeface="微软雅黑" pitchFamily="34" charset="-122"/>
                <a:ea typeface="微软雅黑" pitchFamily="34" charset="-122"/>
              </a:rPr>
              <a:t>交换机</a:t>
            </a:r>
          </a:p>
        </p:txBody>
      </p:sp>
      <p:sp>
        <p:nvSpPr>
          <p:cNvPr id="85" name="Line 47"/>
          <p:cNvSpPr>
            <a:spLocks noChangeShapeType="1"/>
          </p:cNvSpPr>
          <p:nvPr/>
        </p:nvSpPr>
        <p:spPr bwMode="auto">
          <a:xfrm>
            <a:off x="2924893" y="2085778"/>
            <a:ext cx="0" cy="173590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6" name="Line 48"/>
          <p:cNvSpPr>
            <a:spLocks noChangeShapeType="1"/>
          </p:cNvSpPr>
          <p:nvPr/>
        </p:nvSpPr>
        <p:spPr bwMode="auto">
          <a:xfrm>
            <a:off x="2917757" y="2089072"/>
            <a:ext cx="15522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7" name="Line 49"/>
          <p:cNvSpPr>
            <a:spLocks noChangeShapeType="1"/>
          </p:cNvSpPr>
          <p:nvPr/>
        </p:nvSpPr>
        <p:spPr bwMode="auto">
          <a:xfrm>
            <a:off x="3008752" y="3116778"/>
            <a:ext cx="0" cy="78560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8" name="Line 50"/>
          <p:cNvSpPr>
            <a:spLocks noChangeShapeType="1"/>
          </p:cNvSpPr>
          <p:nvPr/>
        </p:nvSpPr>
        <p:spPr bwMode="auto">
          <a:xfrm>
            <a:off x="3000722" y="3116778"/>
            <a:ext cx="8564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9"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grpSp>
        <p:nvGrpSpPr>
          <p:cNvPr id="90" name="组合 89"/>
          <p:cNvGrpSpPr/>
          <p:nvPr/>
        </p:nvGrpSpPr>
        <p:grpSpPr>
          <a:xfrm>
            <a:off x="5464599" y="839849"/>
            <a:ext cx="691856" cy="2377394"/>
            <a:chOff x="5479461" y="839849"/>
            <a:chExt cx="691856" cy="2377394"/>
          </a:xfrm>
        </p:grpSpPr>
        <p:sp>
          <p:nvSpPr>
            <p:cNvPr id="91"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2"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3</a:t>
              </a:r>
              <a:endParaRPr kumimoji="1" lang="en-US" altLang="zh-CN" sz="1200" b="1" dirty="0">
                <a:solidFill>
                  <a:srgbClr val="3333FF"/>
                </a:solidFill>
                <a:latin typeface="微软雅黑" pitchFamily="34" charset="-122"/>
                <a:ea typeface="微软雅黑" pitchFamily="34" charset="-122"/>
              </a:endParaRPr>
            </a:p>
          </p:txBody>
        </p:sp>
      </p:grpSp>
      <p:grpSp>
        <p:nvGrpSpPr>
          <p:cNvPr id="93" name="组合 92"/>
          <p:cNvGrpSpPr/>
          <p:nvPr/>
        </p:nvGrpSpPr>
        <p:grpSpPr>
          <a:xfrm>
            <a:off x="3785188" y="920551"/>
            <a:ext cx="875156" cy="2659849"/>
            <a:chOff x="3800050" y="920551"/>
            <a:chExt cx="875156" cy="2659849"/>
          </a:xfrm>
        </p:grpSpPr>
        <p:sp>
          <p:nvSpPr>
            <p:cNvPr id="94"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5"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1</a:t>
              </a:r>
              <a:endParaRPr kumimoji="1" lang="en-US" altLang="zh-CN" sz="1200" b="1" dirty="0">
                <a:solidFill>
                  <a:srgbClr val="3333FF"/>
                </a:solidFill>
                <a:latin typeface="微软雅黑" pitchFamily="34" charset="-122"/>
                <a:ea typeface="微软雅黑" pitchFamily="34" charset="-122"/>
              </a:endParaRPr>
            </a:p>
          </p:txBody>
        </p:sp>
      </p:grpSp>
      <p:grpSp>
        <p:nvGrpSpPr>
          <p:cNvPr id="96" name="组合 95"/>
          <p:cNvGrpSpPr/>
          <p:nvPr/>
        </p:nvGrpSpPr>
        <p:grpSpPr>
          <a:xfrm>
            <a:off x="4719691" y="920550"/>
            <a:ext cx="691856" cy="2377394"/>
            <a:chOff x="4734553" y="920550"/>
            <a:chExt cx="691856" cy="2377394"/>
          </a:xfrm>
        </p:grpSpPr>
        <p:sp>
          <p:nvSpPr>
            <p:cNvPr id="97"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8"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2</a:t>
              </a:r>
              <a:endParaRPr kumimoji="1" lang="en-US" altLang="zh-CN" sz="1200" b="1" dirty="0">
                <a:solidFill>
                  <a:srgbClr val="3333FF"/>
                </a:solidFill>
                <a:latin typeface="微软雅黑" pitchFamily="34" charset="-122"/>
                <a:ea typeface="微软雅黑" pitchFamily="34" charset="-122"/>
              </a:endParaRPr>
            </a:p>
          </p:txBody>
        </p:sp>
      </p:grpSp>
      <p:grpSp>
        <p:nvGrpSpPr>
          <p:cNvPr id="99" name="组合 98"/>
          <p:cNvGrpSpPr/>
          <p:nvPr/>
        </p:nvGrpSpPr>
        <p:grpSpPr>
          <a:xfrm>
            <a:off x="3845014" y="885681"/>
            <a:ext cx="2307061" cy="2675492"/>
            <a:chOff x="3845014" y="885681"/>
            <a:chExt cx="2307061" cy="2675492"/>
          </a:xfrm>
        </p:grpSpPr>
        <p:sp>
          <p:nvSpPr>
            <p:cNvPr id="100"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4</a:t>
              </a:r>
              <a:endParaRPr kumimoji="1" lang="en-US" altLang="zh-CN" sz="1200" b="1">
                <a:latin typeface="微软雅黑" pitchFamily="34" charset="-122"/>
                <a:ea typeface="微软雅黑" pitchFamily="34" charset="-122"/>
              </a:endParaRPr>
            </a:p>
          </p:txBody>
        </p:sp>
        <p:sp>
          <p:nvSpPr>
            <p:cNvPr id="101"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02"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03"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B</a:t>
              </a:r>
              <a:r>
                <a:rPr kumimoji="1" lang="en-US" altLang="zh-CN" sz="1200" b="1" baseline="-25000">
                  <a:latin typeface="微软雅黑" pitchFamily="34" charset="-122"/>
                  <a:ea typeface="微软雅黑" pitchFamily="34" charset="-122"/>
                </a:rPr>
                <a:t>3</a:t>
              </a:r>
              <a:endParaRPr kumimoji="1" lang="en-US" altLang="zh-CN" sz="1200" b="1">
                <a:latin typeface="微软雅黑" pitchFamily="34" charset="-122"/>
                <a:ea typeface="微软雅黑" pitchFamily="34" charset="-122"/>
              </a:endParaRPr>
            </a:p>
          </p:txBody>
        </p:sp>
        <p:sp>
          <p:nvSpPr>
            <p:cNvPr id="104"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C</a:t>
              </a:r>
              <a:r>
                <a:rPr kumimoji="1" lang="en-US" altLang="zh-CN" sz="1200" b="1" baseline="-25000">
                  <a:latin typeface="微软雅黑" pitchFamily="34" charset="-122"/>
                  <a:ea typeface="微软雅黑" pitchFamily="34" charset="-122"/>
                </a:rPr>
                <a:t>1</a:t>
              </a:r>
              <a:endParaRPr kumimoji="1" lang="en-US" altLang="zh-CN" sz="1200" b="1">
                <a:latin typeface="微软雅黑" pitchFamily="34" charset="-122"/>
                <a:ea typeface="微软雅黑" pitchFamily="34" charset="-122"/>
              </a:endParaRPr>
            </a:p>
          </p:txBody>
        </p:sp>
        <p:sp>
          <p:nvSpPr>
            <p:cNvPr id="105"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2</a:t>
              </a:r>
              <a:endParaRPr kumimoji="1" lang="en-US" altLang="zh-CN" sz="1200" b="1">
                <a:latin typeface="微软雅黑" pitchFamily="34" charset="-122"/>
                <a:ea typeface="微软雅黑" pitchFamily="34" charset="-122"/>
              </a:endParaRPr>
            </a:p>
          </p:txBody>
        </p:sp>
        <p:sp>
          <p:nvSpPr>
            <p:cNvPr id="106"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07"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08"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sp>
          <p:nvSpPr>
            <p:cNvPr id="109"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pic>
          <p:nvPicPr>
            <p:cNvPr id="11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57" name="直接连接符 56"/>
          <p:cNvCxnSpPr/>
          <p:nvPr/>
        </p:nvCxnSpPr>
        <p:spPr>
          <a:xfrm flipH="1">
            <a:off x="3630707" y="3003955"/>
            <a:ext cx="1185742" cy="0"/>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flipH="1">
            <a:off x="3643064" y="2039838"/>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a:off x="3643064" y="1070569"/>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116573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2000"/>
                                  </p:stCondLst>
                                  <p:childTnLst>
                                    <p:set>
                                      <p:cBhvr>
                                        <p:cTn id="6" dur="1" fill="hold">
                                          <p:stCondLst>
                                            <p:cond delay="0"/>
                                          </p:stCondLst>
                                        </p:cTn>
                                        <p:tgtEl>
                                          <p:spTgt spid="57"/>
                                        </p:tgtEl>
                                        <p:attrNameLst>
                                          <p:attrName>style.visibility</p:attrName>
                                        </p:attrNameLst>
                                      </p:cBhvr>
                                      <p:to>
                                        <p:strVal val="visible"/>
                                      </p:to>
                                    </p:set>
                                    <p:animEffect transition="in" filter="wipe(right)">
                                      <p:cBhvr>
                                        <p:cTn id="7" dur="2000"/>
                                        <p:tgtEl>
                                          <p:spTgt spid="57"/>
                                        </p:tgtEl>
                                      </p:cBhvr>
                                    </p:animEffect>
                                  </p:childTnLst>
                                </p:cTn>
                              </p:par>
                            </p:childTnLst>
                          </p:cTn>
                        </p:par>
                        <p:par>
                          <p:cTn id="8" fill="hold">
                            <p:stCondLst>
                              <p:cond delay="4000"/>
                            </p:stCondLst>
                            <p:childTnLst>
                              <p:par>
                                <p:cTn id="9" presetID="22" presetClass="entr" presetSubtype="8" fill="hold"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wipe(left)">
                                      <p:cBhvr>
                                        <p:cTn id="11" dur="2000"/>
                                        <p:tgtEl>
                                          <p:spTgt spid="64"/>
                                        </p:tgtEl>
                                      </p:cBhvr>
                                    </p:animEffect>
                                  </p:childTnLst>
                                </p:cTn>
                              </p:par>
                              <p:par>
                                <p:cTn id="12" presetID="22" presetClass="entr" presetSubtype="8" fill="hold" nodeType="withEffect">
                                  <p:stCondLst>
                                    <p:cond delay="0"/>
                                  </p:stCondLst>
                                  <p:childTnLst>
                                    <p:set>
                                      <p:cBhvr>
                                        <p:cTn id="13" dur="1" fill="hold">
                                          <p:stCondLst>
                                            <p:cond delay="0"/>
                                          </p:stCondLst>
                                        </p:cTn>
                                        <p:tgtEl>
                                          <p:spTgt spid="65"/>
                                        </p:tgtEl>
                                        <p:attrNameLst>
                                          <p:attrName>style.visibility</p:attrName>
                                        </p:attrNameLst>
                                      </p:cBhvr>
                                      <p:to>
                                        <p:strVal val="visible"/>
                                      </p:to>
                                    </p:set>
                                    <p:animEffect transition="in" filter="wipe(left)">
                                      <p:cBhvr>
                                        <p:cTn id="14" dur="20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Text Box 52"/>
          <p:cNvSpPr txBox="1">
            <a:spLocks noChangeArrowheads="1"/>
          </p:cNvSpPr>
          <p:nvPr/>
        </p:nvSpPr>
        <p:spPr bwMode="auto">
          <a:xfrm>
            <a:off x="3736192" y="3652866"/>
            <a:ext cx="4270986" cy="605294"/>
          </a:xfrm>
          <a:prstGeom prst="rect">
            <a:avLst/>
          </a:prstGeom>
          <a:solidFill>
            <a:srgbClr val="0000CC"/>
          </a:solidFill>
          <a:ln>
            <a:solidFill>
              <a:srgbClr val="000099"/>
            </a:solidFill>
          </a:ln>
          <a:effectLst/>
        </p:spPr>
        <p:txBody>
          <a:bodyPr wrap="square">
            <a:spAutoFit/>
          </a:bodyPr>
          <a:lstStyle/>
          <a:p>
            <a:pPr>
              <a:lnSpc>
                <a:spcPts val="2000"/>
              </a:lnSpc>
            </a:pPr>
            <a:r>
              <a:rPr lang="en-US" altLang="zh-CN" sz="1400" b="1" dirty="0" smtClean="0">
                <a:solidFill>
                  <a:schemeClr val="bg1"/>
                </a:solidFill>
                <a:latin typeface="微软雅黑" pitchFamily="34" charset="-122"/>
                <a:ea typeface="微软雅黑" pitchFamily="34" charset="-122"/>
              </a:rPr>
              <a:t>B</a:t>
            </a:r>
            <a:r>
              <a:rPr lang="en-US" altLang="zh-CN" sz="1400" b="1" baseline="-25000" dirty="0" smtClean="0">
                <a:solidFill>
                  <a:schemeClr val="bg1"/>
                </a:solidFill>
                <a:latin typeface="微软雅黑" pitchFamily="34" charset="-122"/>
                <a:ea typeface="微软雅黑" pitchFamily="34" charset="-122"/>
              </a:rPr>
              <a:t>1</a:t>
            </a:r>
            <a:r>
              <a:rPr lang="en-US" altLang="zh-CN" sz="1400" b="1" dirty="0" smtClean="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发送数据时</a:t>
            </a:r>
            <a:r>
              <a:rPr lang="zh-CN" altLang="en-US" sz="1400" b="1" dirty="0" smtClean="0">
                <a:solidFill>
                  <a:schemeClr val="bg1"/>
                </a:solidFill>
                <a:latin typeface="微软雅黑" pitchFamily="34" charset="-122"/>
                <a:ea typeface="微软雅黑" pitchFamily="34" charset="-122"/>
              </a:rPr>
              <a:t>，</a:t>
            </a:r>
            <a:r>
              <a:rPr lang="nl-NL" altLang="zh-CN" sz="1400" b="1" dirty="0" smtClean="0">
                <a:solidFill>
                  <a:schemeClr val="bg1"/>
                </a:solidFill>
                <a:latin typeface="微软雅黑" pitchFamily="34" charset="-122"/>
                <a:ea typeface="微软雅黑" pitchFamily="34" charset="-122"/>
              </a:rPr>
              <a:t>VLAN</a:t>
            </a:r>
            <a:r>
              <a:rPr lang="nl-NL" altLang="zh-CN" sz="1400" b="1" baseline="-25000" dirty="0" smtClean="0">
                <a:solidFill>
                  <a:schemeClr val="bg1"/>
                </a:solidFill>
                <a:latin typeface="微软雅黑" pitchFamily="34" charset="-122"/>
                <a:ea typeface="微软雅黑" pitchFamily="34" charset="-122"/>
              </a:rPr>
              <a:t>1</a:t>
            </a:r>
            <a:r>
              <a:rPr lang="nl-NL" altLang="zh-CN" sz="1400" b="1" dirty="0" smtClean="0">
                <a:solidFill>
                  <a:schemeClr val="bg1"/>
                </a:solidFill>
                <a:latin typeface="微软雅黑" pitchFamily="34" charset="-122"/>
                <a:ea typeface="微软雅黑" pitchFamily="34" charset="-122"/>
              </a:rPr>
              <a:t> </a:t>
            </a:r>
            <a:r>
              <a:rPr lang="zh-CN" altLang="nl-NL" sz="1400" b="1" dirty="0">
                <a:solidFill>
                  <a:schemeClr val="bg1"/>
                </a:solidFill>
                <a:latin typeface="微软雅黑" pitchFamily="34" charset="-122"/>
                <a:ea typeface="微软雅黑" pitchFamily="34" charset="-122"/>
              </a:rPr>
              <a:t>和 </a:t>
            </a:r>
            <a:r>
              <a:rPr lang="nl-NL" altLang="zh-CN" sz="1400" b="1" dirty="0">
                <a:solidFill>
                  <a:schemeClr val="bg1"/>
                </a:solidFill>
                <a:latin typeface="微软雅黑" pitchFamily="34" charset="-122"/>
                <a:ea typeface="微软雅黑" pitchFamily="34" charset="-122"/>
              </a:rPr>
              <a:t>VLAN</a:t>
            </a:r>
            <a:r>
              <a:rPr lang="nl-NL" altLang="zh-CN" sz="1400" b="1" baseline="-25000" dirty="0">
                <a:solidFill>
                  <a:schemeClr val="bg1"/>
                </a:solidFill>
                <a:latin typeface="微软雅黑" pitchFamily="34" charset="-122"/>
                <a:ea typeface="微软雅黑" pitchFamily="34" charset="-122"/>
              </a:rPr>
              <a:t>3</a:t>
            </a:r>
            <a:r>
              <a:rPr lang="nl-NL" altLang="zh-CN" sz="1400" b="1" dirty="0">
                <a:solidFill>
                  <a:schemeClr val="bg1"/>
                </a:solidFill>
                <a:latin typeface="微软雅黑" pitchFamily="34" charset="-122"/>
                <a:ea typeface="微软雅黑" pitchFamily="34" charset="-122"/>
              </a:rPr>
              <a:t> </a:t>
            </a:r>
            <a:r>
              <a:rPr lang="zh-CN" altLang="en-US" sz="1400" b="1" dirty="0" smtClean="0">
                <a:solidFill>
                  <a:schemeClr val="bg1"/>
                </a:solidFill>
                <a:latin typeface="微软雅黑" pitchFamily="34" charset="-122"/>
                <a:ea typeface="微软雅黑" pitchFamily="34" charset="-122"/>
              </a:rPr>
              <a:t>中的工作站 </a:t>
            </a:r>
            <a:r>
              <a:rPr lang="en-US" altLang="zh-CN" sz="1400" b="1" dirty="0">
                <a:solidFill>
                  <a:schemeClr val="bg1"/>
                </a:solidFill>
                <a:latin typeface="微软雅黑" pitchFamily="34" charset="-122"/>
                <a:ea typeface="微软雅黑" pitchFamily="34" charset="-122"/>
              </a:rPr>
              <a:t>A</a:t>
            </a:r>
            <a:r>
              <a:rPr lang="en-US" altLang="zh-CN" sz="1400" b="1" baseline="-25000" dirty="0">
                <a:solidFill>
                  <a:schemeClr val="bg1"/>
                </a:solidFill>
                <a:latin typeface="微软雅黑" pitchFamily="34" charset="-122"/>
                <a:ea typeface="微软雅黑" pitchFamily="34" charset="-122"/>
              </a:rPr>
              <a:t>1</a:t>
            </a:r>
            <a:r>
              <a:rPr lang="zh-CN" altLang="en-US" sz="1400" b="1" dirty="0">
                <a:solidFill>
                  <a:schemeClr val="bg1"/>
                </a:solidFill>
                <a:latin typeface="微软雅黑" pitchFamily="34" charset="-122"/>
                <a:ea typeface="微软雅黑" pitchFamily="34" charset="-122"/>
              </a:rPr>
              <a:t>，</a:t>
            </a:r>
            <a:r>
              <a:rPr lang="en-US" altLang="zh-CN" sz="1400" b="1" dirty="0">
                <a:solidFill>
                  <a:schemeClr val="bg1"/>
                </a:solidFill>
                <a:latin typeface="微软雅黑" pitchFamily="34" charset="-122"/>
                <a:ea typeface="微软雅黑" pitchFamily="34" charset="-122"/>
              </a:rPr>
              <a:t>A</a:t>
            </a:r>
            <a:r>
              <a:rPr lang="en-US" altLang="zh-CN" sz="1400" b="1" baseline="-25000" dirty="0">
                <a:solidFill>
                  <a:schemeClr val="bg1"/>
                </a:solidFill>
                <a:latin typeface="微软雅黑" pitchFamily="34" charset="-122"/>
                <a:ea typeface="微软雅黑" pitchFamily="34" charset="-122"/>
              </a:rPr>
              <a:t>2</a:t>
            </a:r>
            <a:r>
              <a:rPr lang="en-US"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和 </a:t>
            </a:r>
            <a:r>
              <a:rPr lang="en-US" altLang="zh-CN" sz="1400" b="1" dirty="0" smtClean="0">
                <a:solidFill>
                  <a:schemeClr val="bg1"/>
                </a:solidFill>
                <a:latin typeface="微软雅黑" pitchFamily="34" charset="-122"/>
                <a:ea typeface="微软雅黑" pitchFamily="34" charset="-122"/>
              </a:rPr>
              <a:t>C</a:t>
            </a:r>
            <a:r>
              <a:rPr lang="en-US" altLang="zh-CN" sz="1400" b="1" baseline="-25000" dirty="0" smtClean="0">
                <a:solidFill>
                  <a:schemeClr val="bg1"/>
                </a:solidFill>
                <a:latin typeface="微软雅黑" pitchFamily="34" charset="-122"/>
                <a:ea typeface="微软雅黑" pitchFamily="34" charset="-122"/>
              </a:rPr>
              <a:t>1</a:t>
            </a:r>
            <a:r>
              <a:rPr lang="en-US" altLang="zh-CN" sz="1400" b="1" dirty="0" smtClean="0">
                <a:solidFill>
                  <a:schemeClr val="bg1"/>
                </a:solidFill>
                <a:latin typeface="微软雅黑" pitchFamily="34" charset="-122"/>
                <a:ea typeface="微软雅黑" pitchFamily="34" charset="-122"/>
              </a:rPr>
              <a:t> </a:t>
            </a:r>
            <a:r>
              <a:rPr lang="zh-CN" altLang="en-US" sz="1400" b="1" dirty="0" smtClean="0">
                <a:solidFill>
                  <a:schemeClr val="bg1"/>
                </a:solidFill>
                <a:latin typeface="微软雅黑" pitchFamily="34" charset="-122"/>
                <a:ea typeface="微软雅黑" pitchFamily="34" charset="-122"/>
              </a:rPr>
              <a:t>等都</a:t>
            </a:r>
            <a:r>
              <a:rPr lang="zh-CN" altLang="en-US" sz="1400" b="1" dirty="0">
                <a:solidFill>
                  <a:schemeClr val="bg1"/>
                </a:solidFill>
                <a:latin typeface="微软雅黑" pitchFamily="34" charset="-122"/>
                <a:ea typeface="微软雅黑" pitchFamily="34" charset="-122"/>
              </a:rPr>
              <a:t>不会收到 </a:t>
            </a:r>
            <a:r>
              <a:rPr lang="en-US" altLang="zh-CN" sz="1400" b="1" dirty="0">
                <a:solidFill>
                  <a:schemeClr val="bg1"/>
                </a:solidFill>
                <a:latin typeface="微软雅黑" pitchFamily="34" charset="-122"/>
                <a:ea typeface="微软雅黑" pitchFamily="34" charset="-122"/>
              </a:rPr>
              <a:t>B</a:t>
            </a:r>
            <a:r>
              <a:rPr lang="en-US" altLang="zh-CN" sz="1400" b="1" baseline="-25000" dirty="0">
                <a:solidFill>
                  <a:schemeClr val="bg1"/>
                </a:solidFill>
                <a:latin typeface="微软雅黑" pitchFamily="34" charset="-122"/>
                <a:ea typeface="微软雅黑" pitchFamily="34" charset="-122"/>
              </a:rPr>
              <a:t>1</a:t>
            </a:r>
            <a:r>
              <a:rPr lang="en-US"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发出的广播信息。 </a:t>
            </a:r>
          </a:p>
        </p:txBody>
      </p:sp>
      <p:sp>
        <p:nvSpPr>
          <p:cNvPr id="59"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0" name="Line 3"/>
          <p:cNvSpPr>
            <a:spLocks noChangeShapeType="1"/>
          </p:cNvSpPr>
          <p:nvPr/>
        </p:nvSpPr>
        <p:spPr bwMode="auto">
          <a:xfrm>
            <a:off x="3223749" y="3997197"/>
            <a:ext cx="40947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1"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2"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3" name="Line 6"/>
          <p:cNvSpPr>
            <a:spLocks noChangeShapeType="1"/>
          </p:cNvSpPr>
          <p:nvPr/>
        </p:nvSpPr>
        <p:spPr bwMode="auto">
          <a:xfrm>
            <a:off x="3466401" y="1001251"/>
            <a:ext cx="220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6" name="Line 7"/>
          <p:cNvSpPr>
            <a:spLocks noChangeShapeType="1"/>
          </p:cNvSpPr>
          <p:nvPr/>
        </p:nvSpPr>
        <p:spPr bwMode="auto">
          <a:xfrm>
            <a:off x="3550260" y="1081953"/>
            <a:ext cx="132745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7" name="Line 8"/>
          <p:cNvSpPr>
            <a:spLocks noChangeShapeType="1"/>
          </p:cNvSpPr>
          <p:nvPr/>
        </p:nvSpPr>
        <p:spPr bwMode="auto">
          <a:xfrm>
            <a:off x="3633226" y="1161830"/>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8" name="Line 9"/>
          <p:cNvSpPr>
            <a:spLocks noChangeShapeType="1"/>
          </p:cNvSpPr>
          <p:nvPr/>
        </p:nvSpPr>
        <p:spPr bwMode="auto">
          <a:xfrm>
            <a:off x="3633226" y="2169773"/>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9" name="Line 10"/>
          <p:cNvSpPr>
            <a:spLocks noChangeShapeType="1"/>
          </p:cNvSpPr>
          <p:nvPr/>
        </p:nvSpPr>
        <p:spPr bwMode="auto">
          <a:xfrm>
            <a:off x="3550260" y="2048721"/>
            <a:ext cx="14701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0" name="Line 11"/>
          <p:cNvSpPr>
            <a:spLocks noChangeShapeType="1"/>
          </p:cNvSpPr>
          <p:nvPr/>
        </p:nvSpPr>
        <p:spPr bwMode="auto">
          <a:xfrm>
            <a:off x="3425365" y="1927669"/>
            <a:ext cx="22356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1" name="Line 12"/>
          <p:cNvSpPr>
            <a:spLocks noChangeShapeType="1"/>
          </p:cNvSpPr>
          <p:nvPr/>
        </p:nvSpPr>
        <p:spPr bwMode="auto">
          <a:xfrm>
            <a:off x="3508331" y="3096191"/>
            <a:ext cx="7912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2" name="Line 13"/>
          <p:cNvSpPr>
            <a:spLocks noChangeShapeType="1"/>
          </p:cNvSpPr>
          <p:nvPr/>
        </p:nvSpPr>
        <p:spPr bwMode="auto">
          <a:xfrm>
            <a:off x="3508331" y="3176892"/>
            <a:ext cx="41929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3" name="Line 14"/>
          <p:cNvSpPr>
            <a:spLocks noChangeShapeType="1"/>
          </p:cNvSpPr>
          <p:nvPr/>
        </p:nvSpPr>
        <p:spPr bwMode="auto">
          <a:xfrm>
            <a:off x="3312068" y="2935612"/>
            <a:ext cx="238370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4" name="Line 15"/>
          <p:cNvSpPr>
            <a:spLocks noChangeShapeType="1"/>
          </p:cNvSpPr>
          <p:nvPr/>
        </p:nvSpPr>
        <p:spPr bwMode="auto">
          <a:xfrm>
            <a:off x="3425365" y="3016313"/>
            <a:ext cx="148535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5"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76"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77" name="Line 23"/>
          <p:cNvSpPr>
            <a:spLocks noChangeShapeType="1"/>
          </p:cNvSpPr>
          <p:nvPr/>
        </p:nvSpPr>
        <p:spPr bwMode="auto">
          <a:xfrm>
            <a:off x="2841927" y="1128068"/>
            <a:ext cx="0" cy="261291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8" name="Line 24"/>
          <p:cNvSpPr>
            <a:spLocks noChangeShapeType="1"/>
          </p:cNvSpPr>
          <p:nvPr/>
        </p:nvSpPr>
        <p:spPr bwMode="auto">
          <a:xfrm>
            <a:off x="2833899" y="1122303"/>
            <a:ext cx="25781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9"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a:latin typeface="微软雅黑" pitchFamily="34" charset="-122"/>
                <a:ea typeface="微软雅黑" pitchFamily="34" charset="-122"/>
              </a:rPr>
              <a:t>以太网</a:t>
            </a:r>
          </a:p>
          <a:p>
            <a:pPr algn="ctr"/>
            <a:r>
              <a:rPr kumimoji="1" lang="zh-CN" altLang="en-US" sz="1100" b="1">
                <a:latin typeface="微软雅黑" pitchFamily="34" charset="-122"/>
                <a:ea typeface="微软雅黑" pitchFamily="34" charset="-122"/>
              </a:rPr>
              <a:t>交换机</a:t>
            </a:r>
          </a:p>
        </p:txBody>
      </p:sp>
      <p:sp>
        <p:nvSpPr>
          <p:cNvPr id="80" name="Line 47"/>
          <p:cNvSpPr>
            <a:spLocks noChangeShapeType="1"/>
          </p:cNvSpPr>
          <p:nvPr/>
        </p:nvSpPr>
        <p:spPr bwMode="auto">
          <a:xfrm>
            <a:off x="2924893" y="2085778"/>
            <a:ext cx="0" cy="173590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1" name="Line 48"/>
          <p:cNvSpPr>
            <a:spLocks noChangeShapeType="1"/>
          </p:cNvSpPr>
          <p:nvPr/>
        </p:nvSpPr>
        <p:spPr bwMode="auto">
          <a:xfrm>
            <a:off x="2917757" y="2089072"/>
            <a:ext cx="15522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2" name="Line 49"/>
          <p:cNvSpPr>
            <a:spLocks noChangeShapeType="1"/>
          </p:cNvSpPr>
          <p:nvPr/>
        </p:nvSpPr>
        <p:spPr bwMode="auto">
          <a:xfrm>
            <a:off x="3008752" y="3116778"/>
            <a:ext cx="0" cy="78560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3" name="Line 50"/>
          <p:cNvSpPr>
            <a:spLocks noChangeShapeType="1"/>
          </p:cNvSpPr>
          <p:nvPr/>
        </p:nvSpPr>
        <p:spPr bwMode="auto">
          <a:xfrm>
            <a:off x="3000722" y="3116778"/>
            <a:ext cx="8564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4"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grpSp>
        <p:nvGrpSpPr>
          <p:cNvPr id="85" name="组合 84"/>
          <p:cNvGrpSpPr/>
          <p:nvPr/>
        </p:nvGrpSpPr>
        <p:grpSpPr>
          <a:xfrm>
            <a:off x="5464599" y="839849"/>
            <a:ext cx="691856" cy="2377394"/>
            <a:chOff x="5479461" y="839849"/>
            <a:chExt cx="691856" cy="2377394"/>
          </a:xfrm>
        </p:grpSpPr>
        <p:sp>
          <p:nvSpPr>
            <p:cNvPr id="86"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7"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3</a:t>
              </a:r>
              <a:endParaRPr kumimoji="1" lang="en-US" altLang="zh-CN" sz="1200" b="1" dirty="0">
                <a:solidFill>
                  <a:srgbClr val="3333FF"/>
                </a:solidFill>
                <a:latin typeface="微软雅黑" pitchFamily="34" charset="-122"/>
                <a:ea typeface="微软雅黑" pitchFamily="34" charset="-122"/>
              </a:endParaRPr>
            </a:p>
          </p:txBody>
        </p:sp>
      </p:grpSp>
      <p:grpSp>
        <p:nvGrpSpPr>
          <p:cNvPr id="88" name="组合 87"/>
          <p:cNvGrpSpPr/>
          <p:nvPr/>
        </p:nvGrpSpPr>
        <p:grpSpPr>
          <a:xfrm>
            <a:off x="3785188" y="920551"/>
            <a:ext cx="875156" cy="2659849"/>
            <a:chOff x="3800050" y="920551"/>
            <a:chExt cx="875156" cy="2659849"/>
          </a:xfrm>
        </p:grpSpPr>
        <p:sp>
          <p:nvSpPr>
            <p:cNvPr id="89"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0"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1</a:t>
              </a:r>
              <a:endParaRPr kumimoji="1" lang="en-US" altLang="zh-CN" sz="1200" b="1" dirty="0">
                <a:solidFill>
                  <a:srgbClr val="3333FF"/>
                </a:solidFill>
                <a:latin typeface="微软雅黑" pitchFamily="34" charset="-122"/>
                <a:ea typeface="微软雅黑" pitchFamily="34" charset="-122"/>
              </a:endParaRPr>
            </a:p>
          </p:txBody>
        </p:sp>
      </p:grpSp>
      <p:grpSp>
        <p:nvGrpSpPr>
          <p:cNvPr id="91" name="组合 90"/>
          <p:cNvGrpSpPr/>
          <p:nvPr/>
        </p:nvGrpSpPr>
        <p:grpSpPr>
          <a:xfrm>
            <a:off x="4719691" y="920550"/>
            <a:ext cx="691856" cy="2377394"/>
            <a:chOff x="4734553" y="920550"/>
            <a:chExt cx="691856" cy="2377394"/>
          </a:xfrm>
        </p:grpSpPr>
        <p:sp>
          <p:nvSpPr>
            <p:cNvPr id="92"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3"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2</a:t>
              </a:r>
              <a:endParaRPr kumimoji="1" lang="en-US" altLang="zh-CN" sz="1200" b="1" dirty="0">
                <a:solidFill>
                  <a:srgbClr val="3333FF"/>
                </a:solidFill>
                <a:latin typeface="微软雅黑" pitchFamily="34" charset="-122"/>
                <a:ea typeface="微软雅黑" pitchFamily="34" charset="-122"/>
              </a:endParaRPr>
            </a:p>
          </p:txBody>
        </p:sp>
      </p:grpSp>
      <p:grpSp>
        <p:nvGrpSpPr>
          <p:cNvPr id="94" name="组合 93"/>
          <p:cNvGrpSpPr/>
          <p:nvPr/>
        </p:nvGrpSpPr>
        <p:grpSpPr>
          <a:xfrm>
            <a:off x="3845014" y="885681"/>
            <a:ext cx="2307061" cy="2675492"/>
            <a:chOff x="3845014" y="885681"/>
            <a:chExt cx="2307061" cy="2675492"/>
          </a:xfrm>
        </p:grpSpPr>
        <p:sp>
          <p:nvSpPr>
            <p:cNvPr id="95"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4</a:t>
              </a:r>
              <a:endParaRPr kumimoji="1" lang="en-US" altLang="zh-CN" sz="1200" b="1">
                <a:latin typeface="微软雅黑" pitchFamily="34" charset="-122"/>
                <a:ea typeface="微软雅黑" pitchFamily="34" charset="-122"/>
              </a:endParaRPr>
            </a:p>
          </p:txBody>
        </p:sp>
        <p:sp>
          <p:nvSpPr>
            <p:cNvPr id="96"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97"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98"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B</a:t>
              </a:r>
              <a:r>
                <a:rPr kumimoji="1" lang="en-US" altLang="zh-CN" sz="1200" b="1" baseline="-25000">
                  <a:latin typeface="微软雅黑" pitchFamily="34" charset="-122"/>
                  <a:ea typeface="微软雅黑" pitchFamily="34" charset="-122"/>
                </a:rPr>
                <a:t>3</a:t>
              </a:r>
              <a:endParaRPr kumimoji="1" lang="en-US" altLang="zh-CN" sz="1200" b="1">
                <a:latin typeface="微软雅黑" pitchFamily="34" charset="-122"/>
                <a:ea typeface="微软雅黑" pitchFamily="34" charset="-122"/>
              </a:endParaRPr>
            </a:p>
          </p:txBody>
        </p:sp>
        <p:sp>
          <p:nvSpPr>
            <p:cNvPr id="99"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C</a:t>
              </a:r>
              <a:r>
                <a:rPr kumimoji="1" lang="en-US" altLang="zh-CN" sz="1200" b="1" baseline="-25000">
                  <a:latin typeface="微软雅黑" pitchFamily="34" charset="-122"/>
                  <a:ea typeface="微软雅黑" pitchFamily="34" charset="-122"/>
                </a:rPr>
                <a:t>1</a:t>
              </a:r>
              <a:endParaRPr kumimoji="1" lang="en-US" altLang="zh-CN" sz="1200" b="1">
                <a:latin typeface="微软雅黑" pitchFamily="34" charset="-122"/>
                <a:ea typeface="微软雅黑" pitchFamily="34" charset="-122"/>
              </a:endParaRPr>
            </a:p>
          </p:txBody>
        </p:sp>
        <p:sp>
          <p:nvSpPr>
            <p:cNvPr id="100"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2</a:t>
              </a:r>
              <a:endParaRPr kumimoji="1" lang="en-US" altLang="zh-CN" sz="1200" b="1">
                <a:latin typeface="微软雅黑" pitchFamily="34" charset="-122"/>
                <a:ea typeface="微软雅黑" pitchFamily="34" charset="-122"/>
              </a:endParaRPr>
            </a:p>
          </p:txBody>
        </p:sp>
        <p:sp>
          <p:nvSpPr>
            <p:cNvPr id="101"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02"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03"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sp>
          <p:nvSpPr>
            <p:cNvPr id="104"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15" name="直接连接符 114"/>
          <p:cNvCxnSpPr/>
          <p:nvPr/>
        </p:nvCxnSpPr>
        <p:spPr>
          <a:xfrm flipH="1">
            <a:off x="3630707" y="3003955"/>
            <a:ext cx="1185742" cy="0"/>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flipH="1">
            <a:off x="3643064" y="2039838"/>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flipH="1">
            <a:off x="3643064" y="1070569"/>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937764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2000"/>
                                  </p:stCondLst>
                                  <p:childTnLst>
                                    <p:set>
                                      <p:cBhvr>
                                        <p:cTn id="6" dur="1" fill="hold">
                                          <p:stCondLst>
                                            <p:cond delay="0"/>
                                          </p:stCondLst>
                                        </p:cTn>
                                        <p:tgtEl>
                                          <p:spTgt spid="115"/>
                                        </p:tgtEl>
                                        <p:attrNameLst>
                                          <p:attrName>style.visibility</p:attrName>
                                        </p:attrNameLst>
                                      </p:cBhvr>
                                      <p:to>
                                        <p:strVal val="visible"/>
                                      </p:to>
                                    </p:set>
                                    <p:animEffect transition="in" filter="wipe(right)">
                                      <p:cBhvr>
                                        <p:cTn id="7" dur="1000"/>
                                        <p:tgtEl>
                                          <p:spTgt spid="115"/>
                                        </p:tgtEl>
                                      </p:cBhvr>
                                    </p:animEffect>
                                  </p:childTnLst>
                                </p:cTn>
                              </p:par>
                            </p:childTnLst>
                          </p:cTn>
                        </p:par>
                        <p:par>
                          <p:cTn id="8" fill="hold">
                            <p:stCondLst>
                              <p:cond delay="3000"/>
                            </p:stCondLst>
                            <p:childTnLst>
                              <p:par>
                                <p:cTn id="9" presetID="22" presetClass="entr" presetSubtype="8" fill="hold" nodeType="afterEffect">
                                  <p:stCondLst>
                                    <p:cond delay="0"/>
                                  </p:stCondLst>
                                  <p:childTnLst>
                                    <p:set>
                                      <p:cBhvr>
                                        <p:cTn id="10" dur="1" fill="hold">
                                          <p:stCondLst>
                                            <p:cond delay="0"/>
                                          </p:stCondLst>
                                        </p:cTn>
                                        <p:tgtEl>
                                          <p:spTgt spid="116"/>
                                        </p:tgtEl>
                                        <p:attrNameLst>
                                          <p:attrName>style.visibility</p:attrName>
                                        </p:attrNameLst>
                                      </p:cBhvr>
                                      <p:to>
                                        <p:strVal val="visible"/>
                                      </p:to>
                                    </p:set>
                                    <p:animEffect transition="in" filter="wipe(left)">
                                      <p:cBhvr>
                                        <p:cTn id="11" dur="1000"/>
                                        <p:tgtEl>
                                          <p:spTgt spid="116"/>
                                        </p:tgtEl>
                                      </p:cBhvr>
                                    </p:animEffect>
                                  </p:childTnLst>
                                </p:cTn>
                              </p:par>
                              <p:par>
                                <p:cTn id="12" presetID="22" presetClass="entr" presetSubtype="8" fill="hold" nodeType="withEffect">
                                  <p:stCondLst>
                                    <p:cond delay="0"/>
                                  </p:stCondLst>
                                  <p:childTnLst>
                                    <p:set>
                                      <p:cBhvr>
                                        <p:cTn id="13" dur="1" fill="hold">
                                          <p:stCondLst>
                                            <p:cond delay="0"/>
                                          </p:stCondLst>
                                        </p:cTn>
                                        <p:tgtEl>
                                          <p:spTgt spid="117"/>
                                        </p:tgtEl>
                                        <p:attrNameLst>
                                          <p:attrName>style.visibility</p:attrName>
                                        </p:attrNameLst>
                                      </p:cBhvr>
                                      <p:to>
                                        <p:strVal val="visible"/>
                                      </p:to>
                                    </p:set>
                                    <p:animEffect transition="in" filter="wipe(left)">
                                      <p:cBhvr>
                                        <p:cTn id="14" dur="10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圆角矩形 91"/>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Text Box 52"/>
          <p:cNvSpPr txBox="1">
            <a:spLocks noChangeArrowheads="1"/>
          </p:cNvSpPr>
          <p:nvPr/>
        </p:nvSpPr>
        <p:spPr bwMode="auto">
          <a:xfrm>
            <a:off x="3736190" y="3652866"/>
            <a:ext cx="4505767" cy="605294"/>
          </a:xfrm>
          <a:prstGeom prst="rect">
            <a:avLst/>
          </a:prstGeom>
          <a:solidFill>
            <a:srgbClr val="0000CC"/>
          </a:solidFill>
          <a:ln>
            <a:solidFill>
              <a:srgbClr val="000099"/>
            </a:solidFill>
          </a:ln>
          <a:effectLst/>
        </p:spPr>
        <p:txBody>
          <a:bodyPr wrap="square">
            <a:spAutoFit/>
          </a:bodyPr>
          <a:lstStyle>
            <a:defPPr>
              <a:defRPr lang="zh-CN"/>
            </a:defPPr>
            <a:lvl1pPr>
              <a:lnSpc>
                <a:spcPts val="2000"/>
              </a:lnSpc>
              <a:defRPr sz="1400" b="1">
                <a:solidFill>
                  <a:schemeClr val="bg1"/>
                </a:solidFill>
                <a:latin typeface="微软雅黑" pitchFamily="34" charset="-122"/>
                <a:ea typeface="微软雅黑" pitchFamily="34" charset="-122"/>
              </a:defRPr>
            </a:lvl1pPr>
          </a:lstStyle>
          <a:p>
            <a:r>
              <a:rPr lang="zh-CN" altLang="en-US" sz="1300" dirty="0"/>
              <a:t>虚拟局域网限制了接收广播信息的工作站数，使得网络不会因传播过多的广播</a:t>
            </a:r>
            <a:r>
              <a:rPr lang="zh-CN" altLang="en-US" sz="1300" dirty="0" smtClean="0"/>
              <a:t>信息 </a:t>
            </a:r>
            <a:r>
              <a:rPr lang="en-US" altLang="zh-CN" sz="1300" dirty="0" smtClean="0"/>
              <a:t>(</a:t>
            </a:r>
            <a:r>
              <a:rPr lang="zh-CN" altLang="en-US" sz="1300" dirty="0"/>
              <a:t>即“广播风暴”</a:t>
            </a:r>
            <a:r>
              <a:rPr lang="en-US" altLang="zh-CN" sz="1300" dirty="0" smtClean="0"/>
              <a:t>) </a:t>
            </a:r>
            <a:r>
              <a:rPr lang="zh-CN" altLang="en-US" sz="1300" dirty="0" smtClean="0"/>
              <a:t>而</a:t>
            </a:r>
            <a:r>
              <a:rPr lang="zh-CN" altLang="en-US" sz="1300" dirty="0"/>
              <a:t>引起性能恶化。 </a:t>
            </a:r>
          </a:p>
        </p:txBody>
      </p:sp>
      <p:sp>
        <p:nvSpPr>
          <p:cNvPr id="93"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4" name="Line 3"/>
          <p:cNvSpPr>
            <a:spLocks noChangeShapeType="1"/>
          </p:cNvSpPr>
          <p:nvPr/>
        </p:nvSpPr>
        <p:spPr bwMode="auto">
          <a:xfrm>
            <a:off x="3223749" y="3997197"/>
            <a:ext cx="40947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5"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6"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7" name="Line 6"/>
          <p:cNvSpPr>
            <a:spLocks noChangeShapeType="1"/>
          </p:cNvSpPr>
          <p:nvPr/>
        </p:nvSpPr>
        <p:spPr bwMode="auto">
          <a:xfrm>
            <a:off x="3466401" y="1001251"/>
            <a:ext cx="220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8" name="Line 7"/>
          <p:cNvSpPr>
            <a:spLocks noChangeShapeType="1"/>
          </p:cNvSpPr>
          <p:nvPr/>
        </p:nvSpPr>
        <p:spPr bwMode="auto">
          <a:xfrm>
            <a:off x="3550260" y="1081953"/>
            <a:ext cx="132745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9" name="Line 8"/>
          <p:cNvSpPr>
            <a:spLocks noChangeShapeType="1"/>
          </p:cNvSpPr>
          <p:nvPr/>
        </p:nvSpPr>
        <p:spPr bwMode="auto">
          <a:xfrm>
            <a:off x="3633226" y="1161830"/>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0" name="Line 9"/>
          <p:cNvSpPr>
            <a:spLocks noChangeShapeType="1"/>
          </p:cNvSpPr>
          <p:nvPr/>
        </p:nvSpPr>
        <p:spPr bwMode="auto">
          <a:xfrm>
            <a:off x="3633226" y="2169773"/>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1" name="Line 10"/>
          <p:cNvSpPr>
            <a:spLocks noChangeShapeType="1"/>
          </p:cNvSpPr>
          <p:nvPr/>
        </p:nvSpPr>
        <p:spPr bwMode="auto">
          <a:xfrm>
            <a:off x="3550260" y="2048721"/>
            <a:ext cx="14701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2" name="Line 11"/>
          <p:cNvSpPr>
            <a:spLocks noChangeShapeType="1"/>
          </p:cNvSpPr>
          <p:nvPr/>
        </p:nvSpPr>
        <p:spPr bwMode="auto">
          <a:xfrm>
            <a:off x="3425365" y="1927669"/>
            <a:ext cx="22356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3" name="Line 12"/>
          <p:cNvSpPr>
            <a:spLocks noChangeShapeType="1"/>
          </p:cNvSpPr>
          <p:nvPr/>
        </p:nvSpPr>
        <p:spPr bwMode="auto">
          <a:xfrm>
            <a:off x="3508331" y="3096191"/>
            <a:ext cx="7912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4" name="Line 13"/>
          <p:cNvSpPr>
            <a:spLocks noChangeShapeType="1"/>
          </p:cNvSpPr>
          <p:nvPr/>
        </p:nvSpPr>
        <p:spPr bwMode="auto">
          <a:xfrm>
            <a:off x="3508331" y="3176892"/>
            <a:ext cx="41929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5" name="Line 14"/>
          <p:cNvSpPr>
            <a:spLocks noChangeShapeType="1"/>
          </p:cNvSpPr>
          <p:nvPr/>
        </p:nvSpPr>
        <p:spPr bwMode="auto">
          <a:xfrm>
            <a:off x="3312068" y="2935612"/>
            <a:ext cx="238370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6" name="Line 15"/>
          <p:cNvSpPr>
            <a:spLocks noChangeShapeType="1"/>
          </p:cNvSpPr>
          <p:nvPr/>
        </p:nvSpPr>
        <p:spPr bwMode="auto">
          <a:xfrm>
            <a:off x="3425365" y="3016313"/>
            <a:ext cx="148535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7"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108"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109" name="Line 23"/>
          <p:cNvSpPr>
            <a:spLocks noChangeShapeType="1"/>
          </p:cNvSpPr>
          <p:nvPr/>
        </p:nvSpPr>
        <p:spPr bwMode="auto">
          <a:xfrm>
            <a:off x="2841927" y="1128068"/>
            <a:ext cx="0" cy="261291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0" name="Line 24"/>
          <p:cNvSpPr>
            <a:spLocks noChangeShapeType="1"/>
          </p:cNvSpPr>
          <p:nvPr/>
        </p:nvSpPr>
        <p:spPr bwMode="auto">
          <a:xfrm>
            <a:off x="2833899" y="1122303"/>
            <a:ext cx="25781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1"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a:latin typeface="微软雅黑" pitchFamily="34" charset="-122"/>
                <a:ea typeface="微软雅黑" pitchFamily="34" charset="-122"/>
              </a:rPr>
              <a:t>以太网</a:t>
            </a:r>
          </a:p>
          <a:p>
            <a:pPr algn="ctr"/>
            <a:r>
              <a:rPr kumimoji="1" lang="zh-CN" altLang="en-US" sz="1100" b="1">
                <a:latin typeface="微软雅黑" pitchFamily="34" charset="-122"/>
                <a:ea typeface="微软雅黑" pitchFamily="34" charset="-122"/>
              </a:rPr>
              <a:t>交换机</a:t>
            </a:r>
          </a:p>
        </p:txBody>
      </p:sp>
      <p:sp>
        <p:nvSpPr>
          <p:cNvPr id="112" name="Line 47"/>
          <p:cNvSpPr>
            <a:spLocks noChangeShapeType="1"/>
          </p:cNvSpPr>
          <p:nvPr/>
        </p:nvSpPr>
        <p:spPr bwMode="auto">
          <a:xfrm>
            <a:off x="2924893" y="2085778"/>
            <a:ext cx="0" cy="173590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3" name="Line 48"/>
          <p:cNvSpPr>
            <a:spLocks noChangeShapeType="1"/>
          </p:cNvSpPr>
          <p:nvPr/>
        </p:nvSpPr>
        <p:spPr bwMode="auto">
          <a:xfrm>
            <a:off x="2917757" y="2089072"/>
            <a:ext cx="15522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4" name="Line 49"/>
          <p:cNvSpPr>
            <a:spLocks noChangeShapeType="1"/>
          </p:cNvSpPr>
          <p:nvPr/>
        </p:nvSpPr>
        <p:spPr bwMode="auto">
          <a:xfrm>
            <a:off x="3008752" y="3116778"/>
            <a:ext cx="0" cy="78560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5" name="Line 50"/>
          <p:cNvSpPr>
            <a:spLocks noChangeShapeType="1"/>
          </p:cNvSpPr>
          <p:nvPr/>
        </p:nvSpPr>
        <p:spPr bwMode="auto">
          <a:xfrm>
            <a:off x="3000722" y="3116778"/>
            <a:ext cx="8564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6"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grpSp>
        <p:nvGrpSpPr>
          <p:cNvPr id="117" name="组合 116"/>
          <p:cNvGrpSpPr/>
          <p:nvPr/>
        </p:nvGrpSpPr>
        <p:grpSpPr>
          <a:xfrm>
            <a:off x="5464599" y="839849"/>
            <a:ext cx="691856" cy="2377394"/>
            <a:chOff x="5479461" y="839849"/>
            <a:chExt cx="691856" cy="2377394"/>
          </a:xfrm>
        </p:grpSpPr>
        <p:sp>
          <p:nvSpPr>
            <p:cNvPr id="118"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9"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3</a:t>
              </a:r>
              <a:endParaRPr kumimoji="1" lang="en-US" altLang="zh-CN" sz="1200" b="1" dirty="0">
                <a:solidFill>
                  <a:srgbClr val="3333FF"/>
                </a:solidFill>
                <a:latin typeface="微软雅黑" pitchFamily="34" charset="-122"/>
                <a:ea typeface="微软雅黑" pitchFamily="34" charset="-122"/>
              </a:endParaRPr>
            </a:p>
          </p:txBody>
        </p:sp>
      </p:grpSp>
      <p:grpSp>
        <p:nvGrpSpPr>
          <p:cNvPr id="120" name="组合 119"/>
          <p:cNvGrpSpPr/>
          <p:nvPr/>
        </p:nvGrpSpPr>
        <p:grpSpPr>
          <a:xfrm>
            <a:off x="3785188" y="920551"/>
            <a:ext cx="875156" cy="2659849"/>
            <a:chOff x="3800050" y="920551"/>
            <a:chExt cx="875156" cy="2659849"/>
          </a:xfrm>
        </p:grpSpPr>
        <p:sp>
          <p:nvSpPr>
            <p:cNvPr id="121"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2"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1</a:t>
              </a:r>
              <a:endParaRPr kumimoji="1" lang="en-US" altLang="zh-CN" sz="1200" b="1" dirty="0">
                <a:solidFill>
                  <a:srgbClr val="3333FF"/>
                </a:solidFill>
                <a:latin typeface="微软雅黑" pitchFamily="34" charset="-122"/>
                <a:ea typeface="微软雅黑" pitchFamily="34" charset="-122"/>
              </a:endParaRPr>
            </a:p>
          </p:txBody>
        </p:sp>
      </p:grpSp>
      <p:grpSp>
        <p:nvGrpSpPr>
          <p:cNvPr id="123" name="组合 122"/>
          <p:cNvGrpSpPr/>
          <p:nvPr/>
        </p:nvGrpSpPr>
        <p:grpSpPr>
          <a:xfrm>
            <a:off x="4719691" y="920550"/>
            <a:ext cx="691856" cy="2377394"/>
            <a:chOff x="4734553" y="920550"/>
            <a:chExt cx="691856" cy="2377394"/>
          </a:xfrm>
        </p:grpSpPr>
        <p:sp>
          <p:nvSpPr>
            <p:cNvPr id="124"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5"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2</a:t>
              </a:r>
              <a:endParaRPr kumimoji="1" lang="en-US" altLang="zh-CN" sz="1200" b="1" dirty="0">
                <a:solidFill>
                  <a:srgbClr val="3333FF"/>
                </a:solidFill>
                <a:latin typeface="微软雅黑" pitchFamily="34" charset="-122"/>
                <a:ea typeface="微软雅黑" pitchFamily="34" charset="-122"/>
              </a:endParaRPr>
            </a:p>
          </p:txBody>
        </p:sp>
      </p:grpSp>
      <p:grpSp>
        <p:nvGrpSpPr>
          <p:cNvPr id="126" name="组合 125"/>
          <p:cNvGrpSpPr/>
          <p:nvPr/>
        </p:nvGrpSpPr>
        <p:grpSpPr>
          <a:xfrm>
            <a:off x="3845014" y="885681"/>
            <a:ext cx="2307061" cy="2675492"/>
            <a:chOff x="3845014" y="885681"/>
            <a:chExt cx="2307061" cy="2675492"/>
          </a:xfrm>
        </p:grpSpPr>
        <p:sp>
          <p:nvSpPr>
            <p:cNvPr id="127"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4</a:t>
              </a:r>
              <a:endParaRPr kumimoji="1" lang="en-US" altLang="zh-CN" sz="1200" b="1">
                <a:latin typeface="微软雅黑" pitchFamily="34" charset="-122"/>
                <a:ea typeface="微软雅黑" pitchFamily="34" charset="-122"/>
              </a:endParaRPr>
            </a:p>
          </p:txBody>
        </p:sp>
        <p:sp>
          <p:nvSpPr>
            <p:cNvPr id="128"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29"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30"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B</a:t>
              </a:r>
              <a:r>
                <a:rPr kumimoji="1" lang="en-US" altLang="zh-CN" sz="1200" b="1" baseline="-25000">
                  <a:latin typeface="微软雅黑" pitchFamily="34" charset="-122"/>
                  <a:ea typeface="微软雅黑" pitchFamily="34" charset="-122"/>
                </a:rPr>
                <a:t>3</a:t>
              </a:r>
              <a:endParaRPr kumimoji="1" lang="en-US" altLang="zh-CN" sz="1200" b="1">
                <a:latin typeface="微软雅黑" pitchFamily="34" charset="-122"/>
                <a:ea typeface="微软雅黑" pitchFamily="34" charset="-122"/>
              </a:endParaRPr>
            </a:p>
          </p:txBody>
        </p:sp>
        <p:sp>
          <p:nvSpPr>
            <p:cNvPr id="131"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C</a:t>
              </a:r>
              <a:r>
                <a:rPr kumimoji="1" lang="en-US" altLang="zh-CN" sz="1200" b="1" baseline="-25000">
                  <a:latin typeface="微软雅黑" pitchFamily="34" charset="-122"/>
                  <a:ea typeface="微软雅黑" pitchFamily="34" charset="-122"/>
                </a:rPr>
                <a:t>1</a:t>
              </a:r>
              <a:endParaRPr kumimoji="1" lang="en-US" altLang="zh-CN" sz="1200" b="1">
                <a:latin typeface="微软雅黑" pitchFamily="34" charset="-122"/>
                <a:ea typeface="微软雅黑" pitchFamily="34" charset="-122"/>
              </a:endParaRPr>
            </a:p>
          </p:txBody>
        </p:sp>
        <p:sp>
          <p:nvSpPr>
            <p:cNvPr id="132"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2</a:t>
              </a:r>
              <a:endParaRPr kumimoji="1" lang="en-US" altLang="zh-CN" sz="1200" b="1">
                <a:latin typeface="微软雅黑" pitchFamily="34" charset="-122"/>
                <a:ea typeface="微软雅黑" pitchFamily="34" charset="-122"/>
              </a:endParaRPr>
            </a:p>
          </p:txBody>
        </p:sp>
        <p:sp>
          <p:nvSpPr>
            <p:cNvPr id="133"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34"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35"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sp>
          <p:nvSpPr>
            <p:cNvPr id="136"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pic>
          <p:nvPicPr>
            <p:cNvPr id="13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3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3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4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47" name="直接连接符 146"/>
          <p:cNvCxnSpPr/>
          <p:nvPr/>
        </p:nvCxnSpPr>
        <p:spPr>
          <a:xfrm flipH="1">
            <a:off x="3630707" y="3003955"/>
            <a:ext cx="1185742" cy="0"/>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flipH="1">
            <a:off x="3643064" y="2039838"/>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flipH="1">
            <a:off x="3643064" y="1070569"/>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405643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2000"/>
                                  </p:stCondLst>
                                  <p:childTnLst>
                                    <p:set>
                                      <p:cBhvr>
                                        <p:cTn id="6" dur="1" fill="hold">
                                          <p:stCondLst>
                                            <p:cond delay="0"/>
                                          </p:stCondLst>
                                        </p:cTn>
                                        <p:tgtEl>
                                          <p:spTgt spid="147"/>
                                        </p:tgtEl>
                                        <p:attrNameLst>
                                          <p:attrName>style.visibility</p:attrName>
                                        </p:attrNameLst>
                                      </p:cBhvr>
                                      <p:to>
                                        <p:strVal val="visible"/>
                                      </p:to>
                                    </p:set>
                                    <p:animEffect transition="in" filter="wipe(right)">
                                      <p:cBhvr>
                                        <p:cTn id="7" dur="1000"/>
                                        <p:tgtEl>
                                          <p:spTgt spid="147"/>
                                        </p:tgtEl>
                                      </p:cBhvr>
                                    </p:animEffect>
                                  </p:childTnLst>
                                </p:cTn>
                              </p:par>
                            </p:childTnLst>
                          </p:cTn>
                        </p:par>
                        <p:par>
                          <p:cTn id="8" fill="hold">
                            <p:stCondLst>
                              <p:cond delay="3000"/>
                            </p:stCondLst>
                            <p:childTnLst>
                              <p:par>
                                <p:cTn id="9" presetID="22" presetClass="entr" presetSubtype="8" fill="hold" nodeType="afterEffect">
                                  <p:stCondLst>
                                    <p:cond delay="0"/>
                                  </p:stCondLst>
                                  <p:childTnLst>
                                    <p:set>
                                      <p:cBhvr>
                                        <p:cTn id="10" dur="1" fill="hold">
                                          <p:stCondLst>
                                            <p:cond delay="0"/>
                                          </p:stCondLst>
                                        </p:cTn>
                                        <p:tgtEl>
                                          <p:spTgt spid="148"/>
                                        </p:tgtEl>
                                        <p:attrNameLst>
                                          <p:attrName>style.visibility</p:attrName>
                                        </p:attrNameLst>
                                      </p:cBhvr>
                                      <p:to>
                                        <p:strVal val="visible"/>
                                      </p:to>
                                    </p:set>
                                    <p:animEffect transition="in" filter="wipe(left)">
                                      <p:cBhvr>
                                        <p:cTn id="11" dur="1000"/>
                                        <p:tgtEl>
                                          <p:spTgt spid="148"/>
                                        </p:tgtEl>
                                      </p:cBhvr>
                                    </p:animEffect>
                                  </p:childTnLst>
                                </p:cTn>
                              </p:par>
                              <p:par>
                                <p:cTn id="12" presetID="22" presetClass="entr" presetSubtype="8" fill="hold" nodeType="withEffect">
                                  <p:stCondLst>
                                    <p:cond delay="0"/>
                                  </p:stCondLst>
                                  <p:childTnLst>
                                    <p:set>
                                      <p:cBhvr>
                                        <p:cTn id="13" dur="1" fill="hold">
                                          <p:stCondLst>
                                            <p:cond delay="0"/>
                                          </p:stCondLst>
                                        </p:cTn>
                                        <p:tgtEl>
                                          <p:spTgt spid="149"/>
                                        </p:tgtEl>
                                        <p:attrNameLst>
                                          <p:attrName>style.visibility</p:attrName>
                                        </p:attrNameLst>
                                      </p:cBhvr>
                                      <p:to>
                                        <p:strVal val="visible"/>
                                      </p:to>
                                    </p:set>
                                    <p:animEffect transition="in" filter="wipe(left)">
                                      <p:cBhvr>
                                        <p:cTn id="14" dur="10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3653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577060" y="613448"/>
            <a:ext cx="19800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虚拟</a:t>
            </a:r>
            <a:r>
              <a:rPr lang="zh-CN" altLang="en-US" sz="2000" b="1" dirty="0" smtClean="0">
                <a:solidFill>
                  <a:schemeClr val="bg1"/>
                </a:solidFill>
                <a:latin typeface="微软雅黑" pitchFamily="34" charset="-122"/>
                <a:ea typeface="微软雅黑" pitchFamily="34" charset="-122"/>
              </a:rPr>
              <a:t>局域网优点</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1001201"/>
            <a:ext cx="8116658"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虚拟</a:t>
            </a:r>
            <a:r>
              <a:rPr lang="zh-CN" altLang="en-US" sz="2000" b="1" dirty="0">
                <a:latin typeface="微软雅黑" pitchFamily="34" charset="-122"/>
                <a:ea typeface="微软雅黑" pitchFamily="34" charset="-122"/>
              </a:rPr>
              <a:t>局域网（</a:t>
            </a:r>
            <a:r>
              <a:rPr lang="en-US" altLang="zh-CN" sz="2000" b="1" dirty="0">
                <a:latin typeface="微软雅黑" pitchFamily="34" charset="-122"/>
                <a:ea typeface="微软雅黑" pitchFamily="34" charset="-122"/>
              </a:rPr>
              <a:t>VLAN</a:t>
            </a:r>
            <a:r>
              <a:rPr lang="zh-CN" altLang="en-US" sz="2000" b="1" dirty="0">
                <a:latin typeface="微软雅黑" pitchFamily="34" charset="-122"/>
                <a:ea typeface="微软雅黑" pitchFamily="34" charset="-122"/>
              </a:rPr>
              <a:t>）技术具有</a:t>
            </a:r>
            <a:r>
              <a:rPr lang="zh-CN" altLang="en-US" sz="2000" b="1" dirty="0" smtClean="0">
                <a:latin typeface="微软雅黑" pitchFamily="34" charset="-122"/>
                <a:ea typeface="微软雅黑" pitchFamily="34" charset="-122"/>
              </a:rPr>
              <a:t>以下主要优点：</a:t>
            </a:r>
            <a:endParaRPr lang="en-US" altLang="zh-CN" sz="2000" b="1" dirty="0" smtClean="0">
              <a:latin typeface="微软雅黑" pitchFamily="34" charset="-122"/>
              <a:ea typeface="微软雅黑" pitchFamily="34" charset="-122"/>
            </a:endParaRPr>
          </a:p>
          <a:p>
            <a:pPr marL="720725" indent="-360363" eaLnBrk="0" hangingPunct="0">
              <a:lnSpc>
                <a:spcPts val="3300"/>
              </a:lnSpc>
              <a:buClr>
                <a:srgbClr val="990099"/>
              </a:buClr>
              <a:buFont typeface="+mj-lt"/>
              <a:buAutoNum type="arabicPeriod"/>
            </a:pPr>
            <a:r>
              <a:rPr lang="zh-CN" altLang="en-US" sz="2000" b="1" dirty="0" smtClean="0">
                <a:latin typeface="微软雅黑" pitchFamily="34" charset="-122"/>
                <a:ea typeface="微软雅黑" pitchFamily="34" charset="-122"/>
              </a:rPr>
              <a:t>改善</a:t>
            </a:r>
            <a:r>
              <a:rPr lang="zh-CN" altLang="en-US" sz="2000" b="1" dirty="0">
                <a:latin typeface="微软雅黑" pitchFamily="34" charset="-122"/>
                <a:ea typeface="微软雅黑" pitchFamily="34" charset="-122"/>
              </a:rPr>
              <a:t>了</a:t>
            </a:r>
            <a:r>
              <a:rPr lang="zh-CN" altLang="en-US" sz="2000" b="1" dirty="0" smtClean="0">
                <a:latin typeface="微软雅黑" pitchFamily="34" charset="-122"/>
                <a:ea typeface="微软雅黑" pitchFamily="34" charset="-122"/>
              </a:rPr>
              <a:t>性能</a:t>
            </a:r>
            <a:endParaRPr lang="en-US" altLang="zh-CN" sz="2000" b="1" dirty="0">
              <a:latin typeface="微软雅黑" pitchFamily="34" charset="-122"/>
              <a:ea typeface="微软雅黑" pitchFamily="34" charset="-122"/>
            </a:endParaRPr>
          </a:p>
          <a:p>
            <a:pPr marL="720725" indent="-360363" eaLnBrk="0" hangingPunct="0">
              <a:lnSpc>
                <a:spcPts val="3300"/>
              </a:lnSpc>
              <a:buClr>
                <a:srgbClr val="990099"/>
              </a:buClr>
              <a:buFont typeface="+mj-lt"/>
              <a:buAutoNum type="arabicPeriod"/>
            </a:pPr>
            <a:r>
              <a:rPr lang="zh-CN" altLang="en-US" sz="2000" b="1" dirty="0" smtClean="0">
                <a:latin typeface="微软雅黑" pitchFamily="34" charset="-122"/>
                <a:ea typeface="微软雅黑" pitchFamily="34" charset="-122"/>
              </a:rPr>
              <a:t>简化</a:t>
            </a:r>
            <a:r>
              <a:rPr lang="zh-CN" altLang="en-US" sz="2000" b="1" dirty="0">
                <a:latin typeface="微软雅黑" pitchFamily="34" charset="-122"/>
                <a:ea typeface="微软雅黑" pitchFamily="34" charset="-122"/>
              </a:rPr>
              <a:t>了</a:t>
            </a:r>
            <a:r>
              <a:rPr lang="zh-CN" altLang="en-US" sz="2000" b="1" dirty="0" smtClean="0">
                <a:latin typeface="微软雅黑" pitchFamily="34" charset="-122"/>
                <a:ea typeface="微软雅黑" pitchFamily="34" charset="-122"/>
              </a:rPr>
              <a:t>管理</a:t>
            </a:r>
            <a:endParaRPr lang="en-US" altLang="zh-CN" sz="2000" b="1" dirty="0">
              <a:latin typeface="微软雅黑" pitchFamily="34" charset="-122"/>
              <a:ea typeface="微软雅黑" pitchFamily="34" charset="-122"/>
            </a:endParaRPr>
          </a:p>
          <a:p>
            <a:pPr marL="720725" indent="-360363" eaLnBrk="0" hangingPunct="0">
              <a:lnSpc>
                <a:spcPts val="3300"/>
              </a:lnSpc>
              <a:buClr>
                <a:srgbClr val="990099"/>
              </a:buClr>
              <a:buFont typeface="+mj-lt"/>
              <a:buAutoNum type="arabicPeriod"/>
            </a:pPr>
            <a:r>
              <a:rPr lang="zh-CN" altLang="en-US" sz="2000" b="1" dirty="0" smtClean="0">
                <a:latin typeface="微软雅黑" pitchFamily="34" charset="-122"/>
                <a:ea typeface="微软雅黑" pitchFamily="34" charset="-122"/>
              </a:rPr>
              <a:t>降低</a:t>
            </a:r>
            <a:r>
              <a:rPr lang="zh-CN" altLang="en-US" sz="2000" b="1" dirty="0">
                <a:latin typeface="微软雅黑" pitchFamily="34" charset="-122"/>
                <a:ea typeface="微软雅黑" pitchFamily="34" charset="-122"/>
              </a:rPr>
              <a:t>了</a:t>
            </a:r>
            <a:r>
              <a:rPr lang="zh-CN" altLang="en-US" sz="2000" b="1" dirty="0" smtClean="0">
                <a:latin typeface="微软雅黑" pitchFamily="34" charset="-122"/>
                <a:ea typeface="微软雅黑" pitchFamily="34" charset="-122"/>
              </a:rPr>
              <a:t>成本</a:t>
            </a:r>
            <a:endParaRPr lang="en-US" altLang="zh-CN" sz="2000" b="1" dirty="0" smtClean="0">
              <a:latin typeface="微软雅黑" pitchFamily="34" charset="-122"/>
              <a:ea typeface="微软雅黑" pitchFamily="34" charset="-122"/>
            </a:endParaRPr>
          </a:p>
          <a:p>
            <a:pPr marL="720725" indent="-360363" eaLnBrk="0" hangingPunct="0">
              <a:lnSpc>
                <a:spcPts val="3300"/>
              </a:lnSpc>
              <a:buClr>
                <a:srgbClr val="990099"/>
              </a:buClr>
              <a:buFont typeface="+mj-lt"/>
              <a:buAutoNum type="arabicPeriod"/>
            </a:pPr>
            <a:r>
              <a:rPr lang="zh-CN" altLang="en-US" sz="2000" b="1" dirty="0" smtClean="0">
                <a:latin typeface="微软雅黑" pitchFamily="34" charset="-122"/>
                <a:ea typeface="微软雅黑" pitchFamily="34" charset="-122"/>
              </a:rPr>
              <a:t>改善</a:t>
            </a:r>
            <a:r>
              <a:rPr lang="zh-CN" altLang="en-US" sz="2000" b="1" dirty="0">
                <a:latin typeface="微软雅黑" pitchFamily="34" charset="-122"/>
                <a:ea typeface="微软雅黑" pitchFamily="34" charset="-122"/>
              </a:rPr>
              <a:t>了</a:t>
            </a:r>
            <a:r>
              <a:rPr lang="zh-CN" altLang="en-US" sz="2000" b="1" dirty="0" smtClean="0">
                <a:latin typeface="微软雅黑" pitchFamily="34" charset="-122"/>
                <a:ea typeface="微软雅黑" pitchFamily="34" charset="-122"/>
              </a:rPr>
              <a:t>安全性</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val="52774585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3731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192339" y="614223"/>
            <a:ext cx="27494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划分虚拟局域网的方法</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1001976"/>
            <a:ext cx="8116658"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基于</a:t>
            </a:r>
            <a:r>
              <a:rPr lang="zh-CN" altLang="en-US" sz="2000" b="1" dirty="0">
                <a:latin typeface="微软雅黑" pitchFamily="34" charset="-122"/>
                <a:ea typeface="微软雅黑" pitchFamily="34" charset="-122"/>
              </a:rPr>
              <a:t>交换机</a:t>
            </a:r>
            <a:r>
              <a:rPr lang="zh-CN" altLang="en-US" sz="2000" b="1" dirty="0" smtClean="0">
                <a:latin typeface="微软雅黑" pitchFamily="34" charset="-122"/>
                <a:ea typeface="微软雅黑" pitchFamily="34" charset="-122"/>
              </a:rPr>
              <a:t>端口</a:t>
            </a:r>
            <a:endParaRPr lang="zh-CN" altLang="en-US"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基于</a:t>
            </a:r>
            <a:r>
              <a:rPr lang="zh-CN" altLang="en-US" sz="2000" b="1" dirty="0">
                <a:latin typeface="微软雅黑" pitchFamily="34" charset="-122"/>
                <a:ea typeface="微软雅黑" pitchFamily="34" charset="-122"/>
              </a:rPr>
              <a:t>计算机网卡</a:t>
            </a:r>
            <a:r>
              <a:rPr lang="zh-CN" altLang="en-US" sz="2000" b="1" dirty="0" smtClean="0">
                <a:latin typeface="微软雅黑" pitchFamily="34" charset="-122"/>
                <a:ea typeface="微软雅黑" pitchFamily="34" charset="-122"/>
              </a:rPr>
              <a:t>的 </a:t>
            </a:r>
            <a:r>
              <a:rPr lang="en-US" altLang="zh-CN" sz="2000" b="1" dirty="0" smtClean="0">
                <a:latin typeface="微软雅黑" pitchFamily="34" charset="-122"/>
                <a:ea typeface="微软雅黑" pitchFamily="34" charset="-122"/>
              </a:rPr>
              <a:t>MAC </a:t>
            </a:r>
            <a:r>
              <a:rPr lang="zh-CN" altLang="en-US" sz="2000" b="1" dirty="0" smtClean="0">
                <a:latin typeface="微软雅黑" pitchFamily="34" charset="-122"/>
                <a:ea typeface="微软雅黑" pitchFamily="34" charset="-122"/>
              </a:rPr>
              <a:t>地址</a:t>
            </a:r>
            <a:endParaRPr lang="zh-CN" altLang="en-US"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基于</a:t>
            </a:r>
            <a:r>
              <a:rPr lang="zh-CN" altLang="en-US" sz="2000" b="1" dirty="0">
                <a:latin typeface="微软雅黑" pitchFamily="34" charset="-122"/>
                <a:ea typeface="微软雅黑" pitchFamily="34" charset="-122"/>
              </a:rPr>
              <a:t>协议</a:t>
            </a:r>
            <a:r>
              <a:rPr lang="zh-CN" altLang="en-US" sz="2000" b="1" dirty="0" smtClean="0">
                <a:latin typeface="微软雅黑" pitchFamily="34" charset="-122"/>
                <a:ea typeface="微软雅黑" pitchFamily="34" charset="-122"/>
              </a:rPr>
              <a:t>类型</a:t>
            </a:r>
            <a:endParaRPr lang="zh-CN" altLang="en-US"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基于 </a:t>
            </a:r>
            <a:r>
              <a:rPr lang="en-US" altLang="zh-CN" sz="2000" b="1" dirty="0" smtClean="0">
                <a:latin typeface="微软雅黑" pitchFamily="34" charset="-122"/>
                <a:ea typeface="微软雅黑" pitchFamily="34" charset="-122"/>
              </a:rPr>
              <a:t>IP </a:t>
            </a:r>
            <a:r>
              <a:rPr lang="zh-CN" altLang="en-US" sz="2000" b="1" dirty="0" smtClean="0">
                <a:latin typeface="微软雅黑" pitchFamily="34" charset="-122"/>
                <a:ea typeface="微软雅黑" pitchFamily="34" charset="-122"/>
              </a:rPr>
              <a:t>子网地址</a:t>
            </a:r>
            <a:endParaRPr lang="zh-CN" altLang="en-US"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基于</a:t>
            </a:r>
            <a:r>
              <a:rPr lang="zh-CN" altLang="en-US" sz="2000" b="1" dirty="0">
                <a:latin typeface="微软雅黑" pitchFamily="34" charset="-122"/>
                <a:ea typeface="微软雅黑" pitchFamily="34" charset="-122"/>
              </a:rPr>
              <a:t>高层应用或</a:t>
            </a:r>
            <a:r>
              <a:rPr lang="zh-CN" altLang="en-US" sz="2000" b="1" dirty="0" smtClean="0">
                <a:latin typeface="微软雅黑" pitchFamily="34" charset="-122"/>
                <a:ea typeface="微软雅黑" pitchFamily="34" charset="-122"/>
              </a:rPr>
              <a:t>服务</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val="275463406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6345" y="620823"/>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3" name="Rectangle 6"/>
          <p:cNvSpPr>
            <a:spLocks noChangeArrowheads="1"/>
          </p:cNvSpPr>
          <p:nvPr/>
        </p:nvSpPr>
        <p:spPr bwMode="auto">
          <a:xfrm>
            <a:off x="3047385" y="578552"/>
            <a:ext cx="304923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3.1.2  </a:t>
            </a:r>
            <a:r>
              <a:rPr lang="zh-CN" altLang="en-US" sz="2400" b="1" dirty="0">
                <a:solidFill>
                  <a:schemeClr val="bg1"/>
                </a:solidFill>
                <a:latin typeface="微软雅黑" pitchFamily="34" charset="-122"/>
                <a:ea typeface="微软雅黑" pitchFamily="34" charset="-122"/>
              </a:rPr>
              <a:t>三个基本问题 </a:t>
            </a:r>
          </a:p>
        </p:txBody>
      </p:sp>
      <p:sp>
        <p:nvSpPr>
          <p:cNvPr id="4" name="Rectangle 8"/>
          <p:cNvSpPr>
            <a:spLocks noChangeArrowheads="1"/>
          </p:cNvSpPr>
          <p:nvPr/>
        </p:nvSpPr>
        <p:spPr bwMode="auto">
          <a:xfrm>
            <a:off x="466345" y="1014452"/>
            <a:ext cx="8129015" cy="1361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42913" indent="-34290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封装</a:t>
            </a:r>
            <a:r>
              <a:rPr lang="zh-CN" altLang="en-US" sz="2000" b="1" dirty="0">
                <a:latin typeface="微软雅黑" pitchFamily="34" charset="-122"/>
                <a:ea typeface="微软雅黑" pitchFamily="34" charset="-122"/>
              </a:rPr>
              <a:t>成帧</a:t>
            </a:r>
          </a:p>
          <a:p>
            <a:pPr marL="442913" indent="-34290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透明</a:t>
            </a:r>
            <a:r>
              <a:rPr lang="zh-CN" altLang="en-US" sz="2000" b="1" dirty="0">
                <a:latin typeface="微软雅黑" pitchFamily="34" charset="-122"/>
                <a:ea typeface="微软雅黑" pitchFamily="34" charset="-122"/>
              </a:rPr>
              <a:t>传输</a:t>
            </a:r>
          </a:p>
          <a:p>
            <a:pPr marL="442913" indent="-34290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差错控制 </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val="30006812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411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192339" y="618026"/>
            <a:ext cx="27494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基于交换机端口的</a:t>
            </a:r>
            <a:r>
              <a:rPr lang="zh-CN" altLang="en-US" sz="2000" b="1" dirty="0" smtClean="0">
                <a:solidFill>
                  <a:schemeClr val="bg1"/>
                </a:solidFill>
                <a:latin typeface="微软雅黑" pitchFamily="34" charset="-122"/>
                <a:ea typeface="微软雅黑" pitchFamily="34" charset="-122"/>
              </a:rPr>
              <a:t>方法</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1005779"/>
            <a:ext cx="8116658"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最简单、也是最常用的方法</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属于在</a:t>
            </a:r>
            <a:r>
              <a:rPr lang="zh-CN" altLang="en-US" sz="2000" b="1" dirty="0" smtClean="0">
                <a:latin typeface="微软雅黑" pitchFamily="34" charset="-122"/>
                <a:ea typeface="微软雅黑" pitchFamily="34" charset="-122"/>
              </a:rPr>
              <a:t>第 </a:t>
            </a:r>
            <a:r>
              <a:rPr lang="en-US" altLang="zh-CN" sz="2000" b="1" dirty="0" smtClean="0">
                <a:latin typeface="微软雅黑" pitchFamily="34" charset="-122"/>
                <a:ea typeface="微软雅黑" pitchFamily="34" charset="-122"/>
              </a:rPr>
              <a:t>1 </a:t>
            </a:r>
            <a:r>
              <a:rPr lang="zh-CN" altLang="en-US" sz="2000" b="1" dirty="0" smtClean="0">
                <a:latin typeface="微软雅黑" pitchFamily="34" charset="-122"/>
                <a:ea typeface="微软雅黑" pitchFamily="34" charset="-122"/>
              </a:rPr>
              <a:t>层</a:t>
            </a:r>
            <a:r>
              <a:rPr lang="zh-CN" altLang="en-US" sz="2000" b="1" dirty="0">
                <a:latin typeface="微软雅黑" pitchFamily="34" charset="-122"/>
                <a:ea typeface="微软雅黑" pitchFamily="34" charset="-122"/>
              </a:rPr>
              <a:t>划分虚拟</a:t>
            </a:r>
            <a:r>
              <a:rPr lang="zh-CN" altLang="en-US" sz="2000" b="1" dirty="0" smtClean="0">
                <a:latin typeface="微软雅黑" pitchFamily="34" charset="-122"/>
                <a:ea typeface="微软雅黑" pitchFamily="34" charset="-122"/>
              </a:rPr>
              <a:t>局域网的方法。</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缺点：</a:t>
            </a:r>
            <a:r>
              <a:rPr lang="zh-CN" altLang="en-US" sz="2000" b="1" dirty="0">
                <a:latin typeface="微软雅黑" pitchFamily="34" charset="-122"/>
                <a:ea typeface="微软雅黑" pitchFamily="34" charset="-122"/>
              </a:rPr>
              <a:t>不允许用户移动。</a:t>
            </a:r>
          </a:p>
        </p:txBody>
      </p:sp>
      <p:grpSp>
        <p:nvGrpSpPr>
          <p:cNvPr id="2" name="组合 1"/>
          <p:cNvGrpSpPr/>
          <p:nvPr/>
        </p:nvGrpSpPr>
        <p:grpSpPr>
          <a:xfrm>
            <a:off x="5257972" y="1322447"/>
            <a:ext cx="3081333" cy="2211718"/>
            <a:chOff x="4480268" y="1924108"/>
            <a:chExt cx="3081333" cy="2211718"/>
          </a:xfrm>
        </p:grpSpPr>
        <p:sp>
          <p:nvSpPr>
            <p:cNvPr id="13" name="Line 4"/>
            <p:cNvSpPr>
              <a:spLocks noChangeShapeType="1"/>
            </p:cNvSpPr>
            <p:nvPr/>
          </p:nvSpPr>
          <p:spPr bwMode="auto">
            <a:xfrm flipH="1">
              <a:off x="5103341" y="2517774"/>
              <a:ext cx="682396" cy="6858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5"/>
            <p:cNvSpPr>
              <a:spLocks noChangeShapeType="1"/>
            </p:cNvSpPr>
            <p:nvPr/>
          </p:nvSpPr>
          <p:spPr bwMode="auto">
            <a:xfrm>
              <a:off x="5956643" y="2517774"/>
              <a:ext cx="0" cy="9906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6"/>
            <p:cNvSpPr>
              <a:spLocks noChangeShapeType="1"/>
            </p:cNvSpPr>
            <p:nvPr/>
          </p:nvSpPr>
          <p:spPr bwMode="auto">
            <a:xfrm>
              <a:off x="6136615" y="2507474"/>
              <a:ext cx="994900" cy="1339454"/>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Text Box 7"/>
            <p:cNvSpPr txBox="1">
              <a:spLocks noChangeArrowheads="1"/>
            </p:cNvSpPr>
            <p:nvPr/>
          </p:nvSpPr>
          <p:spPr bwMode="auto">
            <a:xfrm>
              <a:off x="4480268" y="3187699"/>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latin typeface="微软雅黑" pitchFamily="34" charset="-122"/>
                  <a:ea typeface="微软雅黑" pitchFamily="34" charset="-122"/>
                </a:rPr>
                <a:t>VLAN 10</a:t>
              </a:r>
              <a:endParaRPr lang="en-US" altLang="zh-CN" sz="1400" b="1" dirty="0">
                <a:latin typeface="微软雅黑" pitchFamily="34" charset="-122"/>
                <a:ea typeface="微软雅黑" pitchFamily="34" charset="-122"/>
              </a:endParaRPr>
            </a:p>
          </p:txBody>
        </p:sp>
        <p:sp>
          <p:nvSpPr>
            <p:cNvPr id="17" name="Text Box 8"/>
            <p:cNvSpPr txBox="1">
              <a:spLocks noChangeArrowheads="1"/>
            </p:cNvSpPr>
            <p:nvPr/>
          </p:nvSpPr>
          <p:spPr bwMode="auto">
            <a:xfrm>
              <a:off x="5347043" y="3508374"/>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latin typeface="微软雅黑" pitchFamily="34" charset="-122"/>
                  <a:ea typeface="微软雅黑" pitchFamily="34" charset="-122"/>
                </a:rPr>
                <a:t>VLAN 20</a:t>
              </a:r>
              <a:endParaRPr lang="en-US" altLang="zh-CN" sz="1400" b="1" dirty="0">
                <a:latin typeface="微软雅黑" pitchFamily="34" charset="-122"/>
                <a:ea typeface="微软雅黑" pitchFamily="34" charset="-122"/>
              </a:endParaRPr>
            </a:p>
          </p:txBody>
        </p:sp>
        <p:sp>
          <p:nvSpPr>
            <p:cNvPr id="18" name="Text Box 9"/>
            <p:cNvSpPr txBox="1">
              <a:spLocks noChangeArrowheads="1"/>
            </p:cNvSpPr>
            <p:nvPr/>
          </p:nvSpPr>
          <p:spPr bwMode="auto">
            <a:xfrm>
              <a:off x="6585372" y="3828049"/>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latin typeface="微软雅黑" pitchFamily="34" charset="-122"/>
                  <a:ea typeface="微软雅黑" pitchFamily="34" charset="-122"/>
                </a:rPr>
                <a:t>VLAN 30</a:t>
              </a:r>
              <a:endParaRPr lang="en-US" altLang="zh-CN" sz="1400" b="1" dirty="0">
                <a:latin typeface="微软雅黑" pitchFamily="34" charset="-122"/>
                <a:ea typeface="微软雅黑" pitchFamily="34" charset="-122"/>
              </a:endParaRPr>
            </a:p>
          </p:txBody>
        </p:sp>
        <p:grpSp>
          <p:nvGrpSpPr>
            <p:cNvPr id="6" name="组合 5"/>
            <p:cNvGrpSpPr/>
            <p:nvPr/>
          </p:nvGrpSpPr>
          <p:grpSpPr>
            <a:xfrm>
              <a:off x="5573980" y="1924108"/>
              <a:ext cx="760374" cy="669866"/>
              <a:chOff x="7065949" y="3613937"/>
              <a:chExt cx="630195" cy="561943"/>
            </a:xfrm>
          </p:grpSpPr>
          <p:sp>
            <p:nvSpPr>
              <p:cNvPr id="7" name="矩形 6"/>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8" name="右箭头 7"/>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Text Box 7"/>
            <p:cNvSpPr txBox="1">
              <a:spLocks noChangeArrowheads="1"/>
            </p:cNvSpPr>
            <p:nvPr/>
          </p:nvSpPr>
          <p:spPr bwMode="auto">
            <a:xfrm>
              <a:off x="5282504" y="2579559"/>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solidFill>
                    <a:srgbClr val="3333FF"/>
                  </a:solidFill>
                  <a:latin typeface="微软雅黑" pitchFamily="34" charset="-122"/>
                  <a:ea typeface="微软雅黑" pitchFamily="34" charset="-122"/>
                </a:rPr>
                <a:t>2</a:t>
              </a:r>
              <a:endParaRPr lang="en-US" altLang="zh-CN" sz="1400" b="1" dirty="0">
                <a:solidFill>
                  <a:srgbClr val="3333FF"/>
                </a:solidFill>
                <a:latin typeface="微软雅黑" pitchFamily="34" charset="-122"/>
                <a:ea typeface="微软雅黑" pitchFamily="34" charset="-122"/>
              </a:endParaRPr>
            </a:p>
          </p:txBody>
        </p:sp>
        <p:sp>
          <p:nvSpPr>
            <p:cNvPr id="25" name="Text Box 7"/>
            <p:cNvSpPr txBox="1">
              <a:spLocks noChangeArrowheads="1"/>
            </p:cNvSpPr>
            <p:nvPr/>
          </p:nvSpPr>
          <p:spPr bwMode="auto">
            <a:xfrm>
              <a:off x="5706006" y="2579559"/>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solidFill>
                    <a:srgbClr val="3333FF"/>
                  </a:solidFill>
                  <a:latin typeface="微软雅黑" pitchFamily="34" charset="-122"/>
                  <a:ea typeface="微软雅黑" pitchFamily="34" charset="-122"/>
                </a:rPr>
                <a:t>4</a:t>
              </a:r>
              <a:endParaRPr lang="en-US" altLang="zh-CN" sz="1400" b="1" dirty="0">
                <a:solidFill>
                  <a:srgbClr val="3333FF"/>
                </a:solidFill>
                <a:latin typeface="微软雅黑" pitchFamily="34" charset="-122"/>
                <a:ea typeface="微软雅黑" pitchFamily="34" charset="-122"/>
              </a:endParaRPr>
            </a:p>
          </p:txBody>
        </p:sp>
        <p:sp>
          <p:nvSpPr>
            <p:cNvPr id="26" name="Text Box 7"/>
            <p:cNvSpPr txBox="1">
              <a:spLocks noChangeArrowheads="1"/>
            </p:cNvSpPr>
            <p:nvPr/>
          </p:nvSpPr>
          <p:spPr bwMode="auto">
            <a:xfrm>
              <a:off x="6054685" y="2579559"/>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solidFill>
                    <a:srgbClr val="3333FF"/>
                  </a:solidFill>
                  <a:latin typeface="微软雅黑" pitchFamily="34" charset="-122"/>
                  <a:ea typeface="微软雅黑" pitchFamily="34" charset="-122"/>
                </a:rPr>
                <a:t>6</a:t>
              </a:r>
              <a:endParaRPr lang="en-US" altLang="zh-CN" sz="1400" b="1" dirty="0">
                <a:solidFill>
                  <a:srgbClr val="3333FF"/>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70644031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4398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2417737" y="620890"/>
            <a:ext cx="429867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基于计算机网卡</a:t>
            </a:r>
            <a:r>
              <a:rPr lang="zh-CN" altLang="en-US" sz="2000" b="1" dirty="0" smtClean="0">
                <a:solidFill>
                  <a:schemeClr val="bg1"/>
                </a:solidFill>
                <a:latin typeface="微软雅黑" pitchFamily="34" charset="-122"/>
                <a:ea typeface="微软雅黑" pitchFamily="34" charset="-122"/>
              </a:rPr>
              <a:t>的 </a:t>
            </a:r>
            <a:r>
              <a:rPr lang="en-US" altLang="zh-CN" sz="2000" b="1" dirty="0" smtClean="0">
                <a:solidFill>
                  <a:schemeClr val="bg1"/>
                </a:solidFill>
                <a:latin typeface="微软雅黑" pitchFamily="34" charset="-122"/>
                <a:ea typeface="微软雅黑" pitchFamily="34" charset="-122"/>
              </a:rPr>
              <a:t>MAC </a:t>
            </a:r>
            <a:r>
              <a:rPr lang="zh-CN" altLang="en-US" sz="2000" b="1" dirty="0" smtClean="0">
                <a:solidFill>
                  <a:schemeClr val="bg1"/>
                </a:solidFill>
                <a:latin typeface="微软雅黑" pitchFamily="34" charset="-122"/>
                <a:ea typeface="微软雅黑" pitchFamily="34" charset="-122"/>
              </a:rPr>
              <a:t>地址</a:t>
            </a:r>
            <a:r>
              <a:rPr lang="zh-CN" altLang="en-US" sz="2000" b="1" dirty="0">
                <a:solidFill>
                  <a:schemeClr val="bg1"/>
                </a:solidFill>
                <a:latin typeface="微软雅黑" pitchFamily="34" charset="-122"/>
                <a:ea typeface="微软雅黑" pitchFamily="34" charset="-122"/>
              </a:rPr>
              <a:t>的</a:t>
            </a:r>
            <a:r>
              <a:rPr lang="zh-CN" altLang="en-US" sz="2000" b="1" dirty="0" smtClean="0">
                <a:solidFill>
                  <a:schemeClr val="bg1"/>
                </a:solidFill>
                <a:latin typeface="微软雅黑" pitchFamily="34" charset="-122"/>
                <a:ea typeface="微软雅黑" pitchFamily="34" charset="-122"/>
              </a:rPr>
              <a:t>方法</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990171"/>
            <a:ext cx="5935026"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根据</a:t>
            </a:r>
            <a:r>
              <a:rPr lang="zh-CN" altLang="en-US" sz="2000" b="1" dirty="0">
                <a:latin typeface="微软雅黑" pitchFamily="34" charset="-122"/>
                <a:ea typeface="微软雅黑" pitchFamily="34" charset="-122"/>
              </a:rPr>
              <a:t>用户计算机</a:t>
            </a:r>
            <a:r>
              <a:rPr lang="zh-CN" altLang="en-US" sz="2000" b="1" dirty="0" smtClean="0">
                <a:latin typeface="微软雅黑" pitchFamily="34" charset="-122"/>
                <a:ea typeface="微软雅黑" pitchFamily="34" charset="-122"/>
              </a:rPr>
              <a:t>的 </a:t>
            </a:r>
            <a:r>
              <a:rPr lang="en-US" altLang="zh-CN" sz="2000" b="1" dirty="0" smtClean="0">
                <a:solidFill>
                  <a:srgbClr val="C00000"/>
                </a:solidFill>
                <a:latin typeface="微软雅黑" pitchFamily="34" charset="-122"/>
                <a:ea typeface="微软雅黑" pitchFamily="34" charset="-122"/>
              </a:rPr>
              <a:t>MAC </a:t>
            </a:r>
            <a:r>
              <a:rPr lang="zh-CN" altLang="en-US" sz="2000" b="1" dirty="0" smtClean="0">
                <a:solidFill>
                  <a:srgbClr val="C00000"/>
                </a:solidFill>
                <a:latin typeface="微软雅黑" pitchFamily="34" charset="-122"/>
                <a:ea typeface="微软雅黑" pitchFamily="34" charset="-122"/>
              </a:rPr>
              <a:t>地址</a:t>
            </a:r>
            <a:r>
              <a:rPr lang="zh-CN" altLang="en-US" sz="2000" b="1" dirty="0">
                <a:latin typeface="微软雅黑" pitchFamily="34" charset="-122"/>
                <a:ea typeface="微软雅黑" pitchFamily="34" charset="-122"/>
              </a:rPr>
              <a:t>划分虚拟局域网</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属于</a:t>
            </a:r>
            <a:r>
              <a:rPr lang="zh-CN" altLang="en-US" sz="2000" b="1" dirty="0">
                <a:latin typeface="微软雅黑" pitchFamily="34" charset="-122"/>
                <a:ea typeface="微软雅黑" pitchFamily="34" charset="-122"/>
              </a:rPr>
              <a:t>在</a:t>
            </a:r>
            <a:r>
              <a:rPr lang="zh-CN" altLang="en-US" sz="2000" b="1" dirty="0" smtClean="0">
                <a:latin typeface="微软雅黑" pitchFamily="34" charset="-122"/>
                <a:ea typeface="微软雅黑" pitchFamily="34" charset="-122"/>
              </a:rPr>
              <a:t>第 </a:t>
            </a:r>
            <a:r>
              <a:rPr lang="en-US" altLang="zh-CN" sz="2000" b="1" dirty="0" smtClean="0">
                <a:latin typeface="微软雅黑" pitchFamily="34" charset="-122"/>
                <a:ea typeface="微软雅黑" pitchFamily="34" charset="-122"/>
              </a:rPr>
              <a:t>2 </a:t>
            </a:r>
            <a:r>
              <a:rPr lang="zh-CN" altLang="en-US" sz="2000" b="1" dirty="0" smtClean="0">
                <a:latin typeface="微软雅黑" pitchFamily="34" charset="-122"/>
                <a:ea typeface="微软雅黑" pitchFamily="34" charset="-122"/>
              </a:rPr>
              <a:t>层</a:t>
            </a:r>
            <a:r>
              <a:rPr lang="zh-CN" altLang="en-US" sz="2000" b="1" dirty="0">
                <a:latin typeface="微软雅黑" pitchFamily="34" charset="-122"/>
                <a:ea typeface="微软雅黑" pitchFamily="34" charset="-122"/>
              </a:rPr>
              <a:t>划分虚拟</a:t>
            </a:r>
            <a:r>
              <a:rPr lang="zh-CN" altLang="en-US" sz="2000" b="1" dirty="0" smtClean="0">
                <a:latin typeface="微软雅黑" pitchFamily="34" charset="-122"/>
                <a:ea typeface="微软雅黑" pitchFamily="34" charset="-122"/>
              </a:rPr>
              <a:t>局域网的方法。</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允许用户</a:t>
            </a:r>
            <a:r>
              <a:rPr lang="zh-CN" altLang="en-US" sz="2000" b="1" dirty="0" smtClean="0">
                <a:latin typeface="微软雅黑" pitchFamily="34" charset="-122"/>
                <a:ea typeface="微软雅黑" pitchFamily="34" charset="-122"/>
              </a:rPr>
              <a:t>移动。</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缺点：</a:t>
            </a:r>
            <a:r>
              <a:rPr lang="zh-CN" altLang="en-US" sz="2000" b="1" dirty="0" smtClean="0">
                <a:latin typeface="微软雅黑" pitchFamily="34" charset="-122"/>
                <a:ea typeface="微软雅黑" pitchFamily="34" charset="-122"/>
              </a:rPr>
              <a:t>需要</a:t>
            </a:r>
            <a:r>
              <a:rPr lang="zh-CN" altLang="en-US" sz="2000" b="1" dirty="0">
                <a:latin typeface="微软雅黑" pitchFamily="34" charset="-122"/>
                <a:ea typeface="微软雅黑" pitchFamily="34" charset="-122"/>
              </a:rPr>
              <a:t>输入和管理大量</a:t>
            </a:r>
            <a:r>
              <a:rPr lang="zh-CN" altLang="en-US" sz="2000" b="1" dirty="0" smtClean="0">
                <a:latin typeface="微软雅黑" pitchFamily="34" charset="-122"/>
                <a:ea typeface="微软雅黑" pitchFamily="34" charset="-122"/>
              </a:rPr>
              <a:t>的 </a:t>
            </a:r>
            <a:r>
              <a:rPr lang="en-US" altLang="zh-CN" sz="2000" b="1" dirty="0" smtClean="0">
                <a:latin typeface="微软雅黑" pitchFamily="34" charset="-122"/>
                <a:ea typeface="微软雅黑" pitchFamily="34" charset="-122"/>
              </a:rPr>
              <a:t>MAC </a:t>
            </a:r>
            <a:r>
              <a:rPr lang="zh-CN" altLang="en-US" sz="2000" b="1" dirty="0" smtClean="0">
                <a:latin typeface="微软雅黑" pitchFamily="34" charset="-122"/>
                <a:ea typeface="微软雅黑" pitchFamily="34" charset="-122"/>
              </a:rPr>
              <a:t>地址。如果</a:t>
            </a:r>
            <a:r>
              <a:rPr lang="zh-CN" altLang="en-US" sz="2000" b="1" dirty="0">
                <a:latin typeface="微软雅黑" pitchFamily="34" charset="-122"/>
                <a:ea typeface="微软雅黑" pitchFamily="34" charset="-122"/>
              </a:rPr>
              <a:t>用户</a:t>
            </a:r>
            <a:r>
              <a:rPr lang="zh-CN" altLang="en-US" sz="2000" b="1" dirty="0" smtClean="0">
                <a:latin typeface="微软雅黑" pitchFamily="34" charset="-122"/>
                <a:ea typeface="微软雅黑" pitchFamily="34" charset="-122"/>
              </a:rPr>
              <a:t>的 </a:t>
            </a:r>
            <a:r>
              <a:rPr lang="en-US" altLang="zh-CN" sz="2000" b="1" dirty="0" smtClean="0">
                <a:latin typeface="微软雅黑" pitchFamily="34" charset="-122"/>
                <a:ea typeface="微软雅黑" pitchFamily="34" charset="-122"/>
              </a:rPr>
              <a:t>MAC </a:t>
            </a:r>
            <a:r>
              <a:rPr lang="zh-CN" altLang="en-US" sz="2000" b="1" dirty="0" smtClean="0">
                <a:latin typeface="微软雅黑" pitchFamily="34" charset="-122"/>
                <a:ea typeface="微软雅黑" pitchFamily="34" charset="-122"/>
              </a:rPr>
              <a:t>地址</a:t>
            </a:r>
            <a:r>
              <a:rPr lang="zh-CN" altLang="en-US" sz="2000" b="1" dirty="0">
                <a:latin typeface="微软雅黑" pitchFamily="34" charset="-122"/>
                <a:ea typeface="微软雅黑" pitchFamily="34" charset="-122"/>
              </a:rPr>
              <a:t>改变了，则需要管理员重新配置</a:t>
            </a:r>
            <a:r>
              <a:rPr lang="en-US" altLang="zh-CN" sz="2000" b="1" dirty="0">
                <a:latin typeface="微软雅黑" pitchFamily="34" charset="-122"/>
                <a:ea typeface="微软雅黑" pitchFamily="34" charset="-122"/>
              </a:rPr>
              <a:t>VLAN</a:t>
            </a:r>
            <a:r>
              <a:rPr lang="zh-CN" altLang="en-US" sz="2000" b="1" dirty="0">
                <a:latin typeface="微软雅黑" pitchFamily="34" charset="-122"/>
                <a:ea typeface="微软雅黑" pitchFamily="34" charset="-122"/>
              </a:rPr>
              <a:t>。</a:t>
            </a:r>
          </a:p>
        </p:txBody>
      </p:sp>
      <p:grpSp>
        <p:nvGrpSpPr>
          <p:cNvPr id="4" name="组合 3"/>
          <p:cNvGrpSpPr/>
          <p:nvPr/>
        </p:nvGrpSpPr>
        <p:grpSpPr>
          <a:xfrm>
            <a:off x="5599418" y="1938032"/>
            <a:ext cx="2827892" cy="2240695"/>
            <a:chOff x="5599418" y="1929719"/>
            <a:chExt cx="2827892" cy="2240695"/>
          </a:xfrm>
        </p:grpSpPr>
        <p:sp>
          <p:nvSpPr>
            <p:cNvPr id="52" name="Line 4"/>
            <p:cNvSpPr>
              <a:spLocks noChangeShapeType="1"/>
            </p:cNvSpPr>
            <p:nvPr/>
          </p:nvSpPr>
          <p:spPr bwMode="auto">
            <a:xfrm flipH="1">
              <a:off x="6265393" y="2585169"/>
              <a:ext cx="528954" cy="788225"/>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6"/>
            <p:cNvSpPr>
              <a:spLocks noChangeShapeType="1"/>
            </p:cNvSpPr>
            <p:nvPr/>
          </p:nvSpPr>
          <p:spPr bwMode="auto">
            <a:xfrm>
              <a:off x="7145224" y="2574869"/>
              <a:ext cx="640963" cy="930439"/>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Text Box 7"/>
            <p:cNvSpPr txBox="1">
              <a:spLocks noChangeArrowheads="1"/>
            </p:cNvSpPr>
            <p:nvPr/>
          </p:nvSpPr>
          <p:spPr bwMode="auto">
            <a:xfrm>
              <a:off x="5760900" y="3862637"/>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latin typeface="微软雅黑" pitchFamily="34" charset="-122"/>
                  <a:ea typeface="微软雅黑" pitchFamily="34" charset="-122"/>
                </a:rPr>
                <a:t>VLAN 10</a:t>
              </a:r>
              <a:endParaRPr lang="en-US" altLang="zh-CN" sz="1400" b="1" dirty="0">
                <a:latin typeface="微软雅黑" pitchFamily="34" charset="-122"/>
                <a:ea typeface="微软雅黑" pitchFamily="34" charset="-122"/>
              </a:endParaRPr>
            </a:p>
          </p:txBody>
        </p:sp>
        <p:sp>
          <p:nvSpPr>
            <p:cNvPr id="57" name="Text Box 9"/>
            <p:cNvSpPr txBox="1">
              <a:spLocks noChangeArrowheads="1"/>
            </p:cNvSpPr>
            <p:nvPr/>
          </p:nvSpPr>
          <p:spPr bwMode="auto">
            <a:xfrm>
              <a:off x="7359199" y="3833660"/>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latin typeface="微软雅黑" pitchFamily="34" charset="-122"/>
                  <a:ea typeface="微软雅黑" pitchFamily="34" charset="-122"/>
                </a:rPr>
                <a:t>VLAN 30</a:t>
              </a:r>
              <a:endParaRPr lang="en-US" altLang="zh-CN" sz="1400" b="1" dirty="0">
                <a:latin typeface="微软雅黑" pitchFamily="34" charset="-122"/>
                <a:ea typeface="微软雅黑" pitchFamily="34" charset="-122"/>
              </a:endParaRPr>
            </a:p>
          </p:txBody>
        </p:sp>
        <p:grpSp>
          <p:nvGrpSpPr>
            <p:cNvPr id="58" name="组合 57"/>
            <p:cNvGrpSpPr/>
            <p:nvPr/>
          </p:nvGrpSpPr>
          <p:grpSpPr>
            <a:xfrm>
              <a:off x="6582590" y="1929719"/>
              <a:ext cx="760374" cy="669866"/>
              <a:chOff x="7065949" y="3613937"/>
              <a:chExt cx="630195" cy="561943"/>
            </a:xfrm>
          </p:grpSpPr>
          <p:sp>
            <p:nvSpPr>
              <p:cNvPr id="62" name="矩形 61"/>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3" name="右箭头 62"/>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右箭头 6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右箭头 6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99418" y="3198776"/>
              <a:ext cx="1282243"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31" name="Text Box 19"/>
            <p:cNvSpPr txBox="1">
              <a:spLocks noChangeArrowheads="1"/>
            </p:cNvSpPr>
            <p:nvPr/>
          </p:nvSpPr>
          <p:spPr bwMode="auto">
            <a:xfrm>
              <a:off x="5954892" y="3250262"/>
              <a:ext cx="62100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400" b="1" dirty="0">
                  <a:latin typeface="微软雅黑" pitchFamily="34" charset="-122"/>
                  <a:ea typeface="微软雅黑" pitchFamily="34" charset="-122"/>
                </a:rPr>
                <a:t>MAC</a:t>
              </a:r>
            </a:p>
            <a:p>
              <a:pPr algn="ctr"/>
              <a:r>
                <a:rPr lang="zh-CN" altLang="en-US" sz="1400" b="1" dirty="0" smtClean="0">
                  <a:latin typeface="微软雅黑" pitchFamily="34" charset="-122"/>
                  <a:ea typeface="微软雅黑" pitchFamily="34" charset="-122"/>
                </a:rPr>
                <a:t>地址</a:t>
              </a:r>
              <a:endParaRPr lang="en-US" altLang="zh-CN" sz="1400" b="1" dirty="0">
                <a:latin typeface="微软雅黑" pitchFamily="34" charset="-122"/>
                <a:ea typeface="微软雅黑" pitchFamily="34" charset="-122"/>
              </a:endParaRPr>
            </a:p>
          </p:txBody>
        </p:sp>
        <p:pic>
          <p:nvPicPr>
            <p:cNvPr id="32"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5067" y="3183154"/>
              <a:ext cx="1282243"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67" name="Text Box 19"/>
            <p:cNvSpPr txBox="1">
              <a:spLocks noChangeArrowheads="1"/>
            </p:cNvSpPr>
            <p:nvPr/>
          </p:nvSpPr>
          <p:spPr bwMode="auto">
            <a:xfrm>
              <a:off x="7497709" y="3254816"/>
              <a:ext cx="62100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400" b="1" dirty="0">
                  <a:latin typeface="微软雅黑" pitchFamily="34" charset="-122"/>
                  <a:ea typeface="微软雅黑" pitchFamily="34" charset="-122"/>
                </a:rPr>
                <a:t>MAC</a:t>
              </a:r>
            </a:p>
            <a:p>
              <a:pPr algn="ctr"/>
              <a:r>
                <a:rPr lang="zh-CN" altLang="en-US" sz="1400" b="1" dirty="0" smtClean="0">
                  <a:latin typeface="微软雅黑" pitchFamily="34" charset="-122"/>
                  <a:ea typeface="微软雅黑" pitchFamily="34" charset="-122"/>
                </a:rPr>
                <a:t>地址</a:t>
              </a:r>
              <a:endParaRPr lang="en-US" altLang="zh-CN" sz="1400" b="1" dirty="0">
                <a:latin typeface="微软雅黑" pitchFamily="34" charset="-122"/>
                <a:ea typeface="微软雅黑" pitchFamily="34" charset="-122"/>
              </a:endParaRPr>
            </a:p>
          </p:txBody>
        </p:sp>
      </p:grpSp>
      <p:graphicFrame>
        <p:nvGraphicFramePr>
          <p:cNvPr id="3" name="表格 2"/>
          <p:cNvGraphicFramePr>
            <a:graphicFrameLocks noGrp="1"/>
          </p:cNvGraphicFramePr>
          <p:nvPr>
            <p:extLst>
              <p:ext uri="{D42A27DB-BD31-4B8C-83A1-F6EECF244321}">
                <p14:modId xmlns:p14="http://schemas.microsoft.com/office/powerpoint/2010/main" val="2080910103"/>
              </p:ext>
            </p:extLst>
          </p:nvPr>
        </p:nvGraphicFramePr>
        <p:xfrm>
          <a:off x="2214914" y="3241799"/>
          <a:ext cx="3145735" cy="1219200"/>
        </p:xfrm>
        <a:graphic>
          <a:graphicData uri="http://schemas.openxmlformats.org/drawingml/2006/table">
            <a:tbl>
              <a:tblPr firstRow="1" bandRow="1">
                <a:tableStyleId>{5C22544A-7EE6-4342-B048-85BDC9FD1C3A}</a:tableStyleId>
              </a:tblPr>
              <a:tblGrid>
                <a:gridCol w="2207491">
                  <a:extLst>
                    <a:ext uri="{9D8B030D-6E8A-4147-A177-3AD203B41FA5}">
                      <a16:colId xmlns:a16="http://schemas.microsoft.com/office/drawing/2014/main" val="20000"/>
                    </a:ext>
                  </a:extLst>
                </a:gridCol>
                <a:gridCol w="938244">
                  <a:extLst>
                    <a:ext uri="{9D8B030D-6E8A-4147-A177-3AD203B41FA5}">
                      <a16:colId xmlns:a16="http://schemas.microsoft.com/office/drawing/2014/main" val="20001"/>
                    </a:ext>
                  </a:extLst>
                </a:gridCol>
              </a:tblGrid>
              <a:tr h="255185">
                <a:tc>
                  <a:txBody>
                    <a:bodyPr/>
                    <a:lstStyle/>
                    <a:p>
                      <a:pPr algn="ctr"/>
                      <a:r>
                        <a:rPr lang="en-US" altLang="zh-CN" sz="1400" b="1" dirty="0" smtClean="0">
                          <a:solidFill>
                            <a:schemeClr val="tx1"/>
                          </a:solidFill>
                          <a:latin typeface="微软雅黑" pitchFamily="34" charset="-122"/>
                          <a:ea typeface="微软雅黑" pitchFamily="34" charset="-122"/>
                        </a:rPr>
                        <a:t>MAC </a:t>
                      </a:r>
                      <a:r>
                        <a:rPr lang="zh-CN" altLang="en-US" sz="1400" b="1" dirty="0" smtClean="0">
                          <a:solidFill>
                            <a:schemeClr val="tx1"/>
                          </a:solidFill>
                          <a:latin typeface="微软雅黑" pitchFamily="34" charset="-122"/>
                          <a:ea typeface="微软雅黑" pitchFamily="34" charset="-122"/>
                        </a:rPr>
                        <a:t>地址</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altLang="zh-CN" sz="1400" b="1" dirty="0" smtClean="0">
                          <a:solidFill>
                            <a:schemeClr val="tx1"/>
                          </a:solidFill>
                          <a:latin typeface="微软雅黑" pitchFamily="34" charset="-122"/>
                          <a:ea typeface="微软雅黑" pitchFamily="34" charset="-122"/>
                        </a:rPr>
                        <a:t>VLAN</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extLst>
                  <a:ext uri="{0D108BD9-81ED-4DB2-BD59-A6C34878D82A}">
                    <a16:rowId xmlns:a16="http://schemas.microsoft.com/office/drawing/2014/main" val="10000"/>
                  </a:ext>
                </a:extLst>
              </a:tr>
              <a:tr h="255185">
                <a:tc>
                  <a:txBody>
                    <a:bodyPr/>
                    <a:lstStyle/>
                    <a:p>
                      <a:pPr algn="ctr"/>
                      <a:r>
                        <a:rPr lang="en-US" altLang="zh-CN" sz="1400" b="1" dirty="0" smtClean="0">
                          <a:solidFill>
                            <a:schemeClr val="tx1"/>
                          </a:solidFill>
                          <a:latin typeface="微软雅黑" pitchFamily="34" charset="-122"/>
                          <a:ea typeface="微软雅黑" pitchFamily="34" charset="-122"/>
                        </a:rPr>
                        <a:t>00-15-F5-CC-C8-14</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itchFamily="34" charset="-122"/>
                          <a:ea typeface="微软雅黑" pitchFamily="34" charset="-122"/>
                        </a:rPr>
                        <a:t>10</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55185">
                <a:tc>
                  <a:txBody>
                    <a:bodyPr/>
                    <a:lstStyle/>
                    <a:p>
                      <a:pPr algn="ctr"/>
                      <a:r>
                        <a:rPr lang="en-US" altLang="zh-CN" sz="1400" b="1" dirty="0" smtClean="0">
                          <a:solidFill>
                            <a:schemeClr val="tx1"/>
                          </a:solidFill>
                          <a:latin typeface="微软雅黑" pitchFamily="34" charset="-122"/>
                          <a:ea typeface="微软雅黑" pitchFamily="34" charset="-122"/>
                        </a:rPr>
                        <a:t>C0-AB-D5-00-18-F4</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itchFamily="34" charset="-122"/>
                          <a:ea typeface="微软雅黑" pitchFamily="34" charset="-122"/>
                        </a:rPr>
                        <a:t>10</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55185">
                <a:tc>
                  <a:txBody>
                    <a:bodyPr/>
                    <a:lstStyle/>
                    <a:p>
                      <a:pPr algn="ctr"/>
                      <a:r>
                        <a:rPr lang="en-US" altLang="zh-CN" sz="1400" b="1" dirty="0" smtClean="0">
                          <a:solidFill>
                            <a:schemeClr val="tx1"/>
                          </a:solidFill>
                          <a:latin typeface="微软雅黑" pitchFamily="34" charset="-122"/>
                          <a:ea typeface="微软雅黑" pitchFamily="34" charset="-122"/>
                        </a:rPr>
                        <a:t>C0-C5-18-DE-BC-E6</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itchFamily="34" charset="-122"/>
                          <a:ea typeface="微软雅黑" pitchFamily="34" charset="-122"/>
                        </a:rPr>
                        <a:t>30</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10651372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3714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320580" y="614059"/>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基于协议类型的</a:t>
            </a:r>
            <a:r>
              <a:rPr lang="zh-CN" altLang="en-US" sz="2000" b="1" dirty="0" smtClean="0">
                <a:solidFill>
                  <a:schemeClr val="bg1"/>
                </a:solidFill>
                <a:latin typeface="微软雅黑" pitchFamily="34" charset="-122"/>
                <a:ea typeface="微软雅黑" pitchFamily="34" charset="-122"/>
              </a:rPr>
              <a:t>方法</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1001812"/>
            <a:ext cx="5935026"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根据以太网</a:t>
            </a:r>
            <a:r>
              <a:rPr lang="zh-CN" altLang="en-US" sz="2000" b="1" dirty="0">
                <a:latin typeface="微软雅黑" pitchFamily="34" charset="-122"/>
                <a:ea typeface="微软雅黑" pitchFamily="34" charset="-122"/>
              </a:rPr>
              <a:t>帧的第三个字段</a:t>
            </a:r>
            <a:r>
              <a:rPr lang="zh-CN" altLang="en-US" sz="2000" b="1" dirty="0" smtClean="0">
                <a:solidFill>
                  <a:srgbClr val="C00000"/>
                </a:solidFill>
                <a:latin typeface="微软雅黑" pitchFamily="34" charset="-122"/>
                <a:ea typeface="微软雅黑" pitchFamily="34" charset="-122"/>
              </a:rPr>
              <a:t>“类型”</a:t>
            </a:r>
            <a:r>
              <a:rPr lang="zh-CN" altLang="en-US" sz="2000" b="1" dirty="0" smtClean="0">
                <a:latin typeface="微软雅黑" pitchFamily="34" charset="-122"/>
                <a:ea typeface="微软雅黑" pitchFamily="34" charset="-122"/>
              </a:rPr>
              <a:t>确定</a:t>
            </a:r>
            <a:r>
              <a:rPr lang="zh-CN" altLang="en-US" sz="2000" b="1" dirty="0">
                <a:latin typeface="微软雅黑" pitchFamily="34" charset="-122"/>
                <a:ea typeface="微软雅黑" pitchFamily="34" charset="-122"/>
              </a:rPr>
              <a:t>该类型的</a:t>
            </a:r>
            <a:r>
              <a:rPr lang="zh-CN" altLang="en-US" sz="2000" b="1" dirty="0" smtClean="0">
                <a:latin typeface="微软雅黑" pitchFamily="34" charset="-122"/>
                <a:ea typeface="微软雅黑" pitchFamily="34" charset="-122"/>
              </a:rPr>
              <a:t>协议属于</a:t>
            </a:r>
            <a:r>
              <a:rPr lang="zh-CN" altLang="en-US" sz="2000" b="1" dirty="0">
                <a:latin typeface="微软雅黑" pitchFamily="34" charset="-122"/>
                <a:ea typeface="微软雅黑" pitchFamily="34" charset="-122"/>
              </a:rPr>
              <a:t>哪一</a:t>
            </a:r>
            <a:r>
              <a:rPr lang="zh-CN" altLang="en-US" sz="2000" b="1" dirty="0" smtClean="0">
                <a:latin typeface="微软雅黑" pitchFamily="34" charset="-122"/>
                <a:ea typeface="微软雅黑" pitchFamily="34" charset="-122"/>
              </a:rPr>
              <a:t>个虚拟</a:t>
            </a:r>
            <a:r>
              <a:rPr lang="zh-CN" altLang="en-US" sz="2000" b="1" dirty="0">
                <a:latin typeface="微软雅黑" pitchFamily="34" charset="-122"/>
                <a:ea typeface="微软雅黑" pitchFamily="34" charset="-122"/>
              </a:rPr>
              <a:t>局域网</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属于</a:t>
            </a:r>
            <a:r>
              <a:rPr lang="zh-CN" altLang="en-US" sz="2000" b="1" dirty="0">
                <a:latin typeface="微软雅黑" pitchFamily="34" charset="-122"/>
                <a:ea typeface="微软雅黑" pitchFamily="34" charset="-122"/>
              </a:rPr>
              <a:t>在</a:t>
            </a:r>
            <a:r>
              <a:rPr lang="zh-CN" altLang="en-US" sz="2000" b="1" dirty="0" smtClean="0">
                <a:latin typeface="微软雅黑" pitchFamily="34" charset="-122"/>
                <a:ea typeface="微软雅黑" pitchFamily="34" charset="-122"/>
              </a:rPr>
              <a:t>第 </a:t>
            </a:r>
            <a:r>
              <a:rPr lang="en-US" altLang="zh-CN" sz="2000" b="1" dirty="0" smtClean="0">
                <a:latin typeface="微软雅黑" pitchFamily="34" charset="-122"/>
                <a:ea typeface="微软雅黑" pitchFamily="34" charset="-122"/>
              </a:rPr>
              <a:t>2 </a:t>
            </a:r>
            <a:r>
              <a:rPr lang="zh-CN" altLang="en-US" sz="2000" b="1" dirty="0" smtClean="0">
                <a:latin typeface="微软雅黑" pitchFamily="34" charset="-122"/>
                <a:ea typeface="微软雅黑" pitchFamily="34" charset="-122"/>
              </a:rPr>
              <a:t>层</a:t>
            </a:r>
            <a:r>
              <a:rPr lang="zh-CN" altLang="en-US" sz="2000" b="1" dirty="0">
                <a:latin typeface="微软雅黑" pitchFamily="34" charset="-122"/>
                <a:ea typeface="微软雅黑" pitchFamily="34" charset="-122"/>
              </a:rPr>
              <a:t>划分虚拟</a:t>
            </a:r>
            <a:r>
              <a:rPr lang="zh-CN" altLang="en-US" sz="2000" b="1" dirty="0" smtClean="0">
                <a:latin typeface="微软雅黑" pitchFamily="34" charset="-122"/>
                <a:ea typeface="微软雅黑" pitchFamily="34" charset="-122"/>
              </a:rPr>
              <a:t>局域网的方法。</a:t>
            </a:r>
            <a:endParaRPr lang="en-US" altLang="zh-CN" sz="2000" b="1" dirty="0" smtClean="0">
              <a:latin typeface="微软雅黑" pitchFamily="34" charset="-122"/>
              <a:ea typeface="微软雅黑" pitchFamily="34" charset="-122"/>
            </a:endParaRPr>
          </a:p>
        </p:txBody>
      </p:sp>
      <p:grpSp>
        <p:nvGrpSpPr>
          <p:cNvPr id="2" name="组合 1"/>
          <p:cNvGrpSpPr/>
          <p:nvPr/>
        </p:nvGrpSpPr>
        <p:grpSpPr>
          <a:xfrm>
            <a:off x="5599418" y="1483652"/>
            <a:ext cx="2827892" cy="2240695"/>
            <a:chOff x="5599418" y="1929719"/>
            <a:chExt cx="2827892" cy="2240695"/>
          </a:xfrm>
        </p:grpSpPr>
        <p:sp>
          <p:nvSpPr>
            <p:cNvPr id="52" name="Line 4"/>
            <p:cNvSpPr>
              <a:spLocks noChangeShapeType="1"/>
            </p:cNvSpPr>
            <p:nvPr/>
          </p:nvSpPr>
          <p:spPr bwMode="auto">
            <a:xfrm flipH="1">
              <a:off x="6265393" y="2585169"/>
              <a:ext cx="528954" cy="788225"/>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6"/>
            <p:cNvSpPr>
              <a:spLocks noChangeShapeType="1"/>
            </p:cNvSpPr>
            <p:nvPr/>
          </p:nvSpPr>
          <p:spPr bwMode="auto">
            <a:xfrm>
              <a:off x="7145224" y="2574869"/>
              <a:ext cx="640963" cy="930439"/>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Text Box 7"/>
            <p:cNvSpPr txBox="1">
              <a:spLocks noChangeArrowheads="1"/>
            </p:cNvSpPr>
            <p:nvPr/>
          </p:nvSpPr>
          <p:spPr bwMode="auto">
            <a:xfrm>
              <a:off x="5760900" y="3862637"/>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latin typeface="微软雅黑" pitchFamily="34" charset="-122"/>
                  <a:ea typeface="微软雅黑" pitchFamily="34" charset="-122"/>
                </a:rPr>
                <a:t>VLAN 10</a:t>
              </a:r>
              <a:endParaRPr lang="en-US" altLang="zh-CN" sz="1400" b="1" dirty="0">
                <a:latin typeface="微软雅黑" pitchFamily="34" charset="-122"/>
                <a:ea typeface="微软雅黑" pitchFamily="34" charset="-122"/>
              </a:endParaRPr>
            </a:p>
          </p:txBody>
        </p:sp>
        <p:sp>
          <p:nvSpPr>
            <p:cNvPr id="57" name="Text Box 9"/>
            <p:cNvSpPr txBox="1">
              <a:spLocks noChangeArrowheads="1"/>
            </p:cNvSpPr>
            <p:nvPr/>
          </p:nvSpPr>
          <p:spPr bwMode="auto">
            <a:xfrm>
              <a:off x="7359199" y="3833660"/>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latin typeface="微软雅黑" pitchFamily="34" charset="-122"/>
                  <a:ea typeface="微软雅黑" pitchFamily="34" charset="-122"/>
                </a:rPr>
                <a:t>VLAN 30</a:t>
              </a:r>
              <a:endParaRPr lang="en-US" altLang="zh-CN" sz="1400" b="1" dirty="0">
                <a:latin typeface="微软雅黑" pitchFamily="34" charset="-122"/>
                <a:ea typeface="微软雅黑" pitchFamily="34" charset="-122"/>
              </a:endParaRPr>
            </a:p>
          </p:txBody>
        </p:sp>
        <p:grpSp>
          <p:nvGrpSpPr>
            <p:cNvPr id="58" name="组合 57"/>
            <p:cNvGrpSpPr/>
            <p:nvPr/>
          </p:nvGrpSpPr>
          <p:grpSpPr>
            <a:xfrm>
              <a:off x="6582590" y="1929719"/>
              <a:ext cx="760374" cy="669866"/>
              <a:chOff x="7065949" y="3613937"/>
              <a:chExt cx="630195" cy="561943"/>
            </a:xfrm>
          </p:grpSpPr>
          <p:sp>
            <p:nvSpPr>
              <p:cNvPr id="62" name="矩形 61"/>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3" name="右箭头 62"/>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右箭头 6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右箭头 6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99418" y="3198776"/>
              <a:ext cx="1282243"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31" name="Text Box 19"/>
            <p:cNvSpPr txBox="1">
              <a:spLocks noChangeArrowheads="1"/>
            </p:cNvSpPr>
            <p:nvPr/>
          </p:nvSpPr>
          <p:spPr bwMode="auto">
            <a:xfrm>
              <a:off x="5993524" y="3250262"/>
              <a:ext cx="5437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zh-CN" altLang="en-US" sz="1400" b="1" dirty="0" smtClean="0">
                  <a:latin typeface="微软雅黑" pitchFamily="34" charset="-122"/>
                  <a:ea typeface="微软雅黑" pitchFamily="34" charset="-122"/>
                </a:rPr>
                <a:t>协议</a:t>
              </a:r>
              <a:endParaRPr lang="en-US" altLang="zh-CN" sz="1400" b="1" dirty="0" smtClean="0">
                <a:latin typeface="微软雅黑" pitchFamily="34" charset="-122"/>
                <a:ea typeface="微软雅黑" pitchFamily="34" charset="-122"/>
              </a:endParaRPr>
            </a:p>
            <a:p>
              <a:pPr algn="ctr"/>
              <a:r>
                <a:rPr lang="zh-CN" altLang="en-US" sz="1400" b="1" dirty="0" smtClean="0">
                  <a:latin typeface="微软雅黑" pitchFamily="34" charset="-122"/>
                  <a:ea typeface="微软雅黑" pitchFamily="34" charset="-122"/>
                </a:rPr>
                <a:t>类型</a:t>
              </a:r>
              <a:endParaRPr lang="en-US" altLang="zh-CN" sz="1400" b="1" dirty="0">
                <a:latin typeface="微软雅黑" pitchFamily="34" charset="-122"/>
                <a:ea typeface="微软雅黑" pitchFamily="34" charset="-122"/>
              </a:endParaRPr>
            </a:p>
          </p:txBody>
        </p:sp>
        <p:pic>
          <p:nvPicPr>
            <p:cNvPr id="32"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5067" y="3183154"/>
              <a:ext cx="1282243"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67" name="Text Box 19"/>
            <p:cNvSpPr txBox="1">
              <a:spLocks noChangeArrowheads="1"/>
            </p:cNvSpPr>
            <p:nvPr/>
          </p:nvSpPr>
          <p:spPr bwMode="auto">
            <a:xfrm>
              <a:off x="7536340" y="3254816"/>
              <a:ext cx="5437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zh-CN" altLang="en-US" sz="1400" b="1" dirty="0" smtClean="0">
                  <a:latin typeface="微软雅黑" pitchFamily="34" charset="-122"/>
                  <a:ea typeface="微软雅黑" pitchFamily="34" charset="-122"/>
                </a:rPr>
                <a:t>协议</a:t>
              </a:r>
              <a:endParaRPr lang="en-US" altLang="zh-CN" sz="1400" b="1" dirty="0" smtClean="0">
                <a:latin typeface="微软雅黑" pitchFamily="34" charset="-122"/>
                <a:ea typeface="微软雅黑" pitchFamily="34" charset="-122"/>
              </a:endParaRPr>
            </a:p>
            <a:p>
              <a:pPr algn="ctr"/>
              <a:r>
                <a:rPr lang="zh-CN" altLang="en-US" sz="1400" b="1" dirty="0">
                  <a:latin typeface="微软雅黑" pitchFamily="34" charset="-122"/>
                  <a:ea typeface="微软雅黑" pitchFamily="34" charset="-122"/>
                </a:rPr>
                <a:t>类型</a:t>
              </a:r>
              <a:endParaRPr lang="en-US" altLang="zh-CN" sz="1400" b="1" dirty="0">
                <a:latin typeface="微软雅黑" pitchFamily="34" charset="-122"/>
                <a:ea typeface="微软雅黑" pitchFamily="34" charset="-122"/>
              </a:endParaRPr>
            </a:p>
          </p:txBody>
        </p:sp>
      </p:grpSp>
      <p:graphicFrame>
        <p:nvGraphicFramePr>
          <p:cNvPr id="3" name="表格 2"/>
          <p:cNvGraphicFramePr>
            <a:graphicFrameLocks noGrp="1"/>
          </p:cNvGraphicFramePr>
          <p:nvPr>
            <p:extLst>
              <p:ext uri="{D42A27DB-BD31-4B8C-83A1-F6EECF244321}">
                <p14:modId xmlns:p14="http://schemas.microsoft.com/office/powerpoint/2010/main" val="4255036009"/>
              </p:ext>
            </p:extLst>
          </p:nvPr>
        </p:nvGraphicFramePr>
        <p:xfrm>
          <a:off x="1536468" y="2374456"/>
          <a:ext cx="2854412" cy="1219200"/>
        </p:xfrm>
        <a:graphic>
          <a:graphicData uri="http://schemas.openxmlformats.org/drawingml/2006/table">
            <a:tbl>
              <a:tblPr firstRow="1" bandRow="1">
                <a:tableStyleId>{5C22544A-7EE6-4342-B048-85BDC9FD1C3A}</a:tableStyleId>
              </a:tblPr>
              <a:tblGrid>
                <a:gridCol w="1927655">
                  <a:extLst>
                    <a:ext uri="{9D8B030D-6E8A-4147-A177-3AD203B41FA5}">
                      <a16:colId xmlns:a16="http://schemas.microsoft.com/office/drawing/2014/main" val="20000"/>
                    </a:ext>
                  </a:extLst>
                </a:gridCol>
                <a:gridCol w="926757">
                  <a:extLst>
                    <a:ext uri="{9D8B030D-6E8A-4147-A177-3AD203B41FA5}">
                      <a16:colId xmlns:a16="http://schemas.microsoft.com/office/drawing/2014/main" val="20001"/>
                    </a:ext>
                  </a:extLst>
                </a:gridCol>
              </a:tblGrid>
              <a:tr h="255185">
                <a:tc>
                  <a:txBody>
                    <a:bodyPr/>
                    <a:lstStyle/>
                    <a:p>
                      <a:pPr algn="ctr"/>
                      <a:r>
                        <a:rPr lang="zh-CN" altLang="en-US" sz="1400" b="1" dirty="0" smtClean="0">
                          <a:solidFill>
                            <a:schemeClr val="tx1"/>
                          </a:solidFill>
                          <a:latin typeface="微软雅黑" pitchFamily="34" charset="-122"/>
                          <a:ea typeface="微软雅黑" pitchFamily="34" charset="-122"/>
                        </a:rPr>
                        <a:t>“类型”</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altLang="zh-CN" sz="1400" b="1" dirty="0" smtClean="0">
                          <a:solidFill>
                            <a:schemeClr val="tx1"/>
                          </a:solidFill>
                          <a:latin typeface="微软雅黑" pitchFamily="34" charset="-122"/>
                          <a:ea typeface="微软雅黑" pitchFamily="34" charset="-122"/>
                        </a:rPr>
                        <a:t>VLAN</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extLst>
                  <a:ext uri="{0D108BD9-81ED-4DB2-BD59-A6C34878D82A}">
                    <a16:rowId xmlns:a16="http://schemas.microsoft.com/office/drawing/2014/main" val="10000"/>
                  </a:ext>
                </a:extLst>
              </a:tr>
              <a:tr h="255185">
                <a:tc>
                  <a:txBody>
                    <a:bodyPr/>
                    <a:lstStyle/>
                    <a:p>
                      <a:pPr algn="ctr"/>
                      <a:r>
                        <a:rPr lang="en-US" altLang="zh-CN" sz="1400" b="1" dirty="0" smtClean="0">
                          <a:solidFill>
                            <a:schemeClr val="tx1"/>
                          </a:solidFill>
                          <a:latin typeface="微软雅黑" pitchFamily="34" charset="-122"/>
                          <a:ea typeface="微软雅黑" pitchFamily="34" charset="-122"/>
                        </a:rPr>
                        <a:t>IP</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itchFamily="34" charset="-122"/>
                          <a:ea typeface="微软雅黑" pitchFamily="34" charset="-122"/>
                        </a:rPr>
                        <a:t>10</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55185">
                <a:tc>
                  <a:txBody>
                    <a:bodyPr/>
                    <a:lstStyle/>
                    <a:p>
                      <a:pPr algn="ctr"/>
                      <a:r>
                        <a:rPr lang="en-US" altLang="zh-CN" sz="1400" b="1" dirty="0" smtClean="0">
                          <a:solidFill>
                            <a:schemeClr val="tx1"/>
                          </a:solidFill>
                          <a:latin typeface="微软雅黑" pitchFamily="34" charset="-122"/>
                          <a:ea typeface="微软雅黑" pitchFamily="34" charset="-122"/>
                        </a:rPr>
                        <a:t>IPX</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itchFamily="34" charset="-122"/>
                          <a:ea typeface="微软雅黑" pitchFamily="34" charset="-122"/>
                        </a:rPr>
                        <a:t>30</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55185">
                <a:tc>
                  <a:txBody>
                    <a:bodyPr/>
                    <a:lstStyle/>
                    <a:p>
                      <a:pPr algn="ctr"/>
                      <a:r>
                        <a:rPr lang="en-US" altLang="zh-CN" sz="1400" b="1" dirty="0" smtClean="0">
                          <a:solidFill>
                            <a:schemeClr val="tx1"/>
                          </a:solidFill>
                          <a:latin typeface="微软雅黑" pitchFamily="34" charset="-122"/>
                          <a:ea typeface="微软雅黑" pitchFamily="34" charset="-122"/>
                        </a:rPr>
                        <a:t>……</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itchFamily="34" charset="-122"/>
                          <a:ea typeface="微软雅黑" pitchFamily="34" charset="-122"/>
                        </a:rPr>
                        <a:t>…</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8247112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4149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116197" y="618406"/>
            <a:ext cx="29017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基于 </a:t>
            </a:r>
            <a:r>
              <a:rPr lang="en-US" altLang="zh-CN" sz="2000" b="1" dirty="0" smtClean="0">
                <a:solidFill>
                  <a:schemeClr val="bg1"/>
                </a:solidFill>
                <a:latin typeface="微软雅黑" pitchFamily="34" charset="-122"/>
                <a:ea typeface="微软雅黑" pitchFamily="34" charset="-122"/>
              </a:rPr>
              <a:t>IP </a:t>
            </a:r>
            <a:r>
              <a:rPr lang="zh-CN" altLang="en-US" sz="2000" b="1" dirty="0" smtClean="0">
                <a:solidFill>
                  <a:schemeClr val="bg1"/>
                </a:solidFill>
                <a:latin typeface="微软雅黑" pitchFamily="34" charset="-122"/>
                <a:ea typeface="微软雅黑" pitchFamily="34" charset="-122"/>
              </a:rPr>
              <a:t>子网</a:t>
            </a:r>
            <a:r>
              <a:rPr lang="zh-CN" altLang="en-US" sz="2000" b="1" dirty="0">
                <a:solidFill>
                  <a:schemeClr val="bg1"/>
                </a:solidFill>
                <a:latin typeface="微软雅黑" pitchFamily="34" charset="-122"/>
                <a:ea typeface="微软雅黑" pitchFamily="34" charset="-122"/>
              </a:rPr>
              <a:t>地址的</a:t>
            </a:r>
            <a:r>
              <a:rPr lang="zh-CN" altLang="en-US" sz="2000" b="1" dirty="0" smtClean="0">
                <a:solidFill>
                  <a:schemeClr val="bg1"/>
                </a:solidFill>
                <a:latin typeface="微软雅黑" pitchFamily="34" charset="-122"/>
                <a:ea typeface="微软雅黑" pitchFamily="34" charset="-122"/>
              </a:rPr>
              <a:t>方法</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1006159"/>
            <a:ext cx="5891422"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根据以太网</a:t>
            </a:r>
            <a:r>
              <a:rPr lang="zh-CN" altLang="en-US" sz="2000" b="1" dirty="0">
                <a:latin typeface="微软雅黑" pitchFamily="34" charset="-122"/>
                <a:ea typeface="微软雅黑" pitchFamily="34" charset="-122"/>
              </a:rPr>
              <a:t>帧的第三个字段</a:t>
            </a:r>
            <a:r>
              <a:rPr lang="zh-CN" altLang="en-US" sz="2000" b="1" dirty="0" smtClean="0">
                <a:solidFill>
                  <a:srgbClr val="C00000"/>
                </a:solidFill>
                <a:latin typeface="微软雅黑" pitchFamily="34" charset="-122"/>
                <a:ea typeface="微软雅黑" pitchFamily="34" charset="-122"/>
              </a:rPr>
              <a:t>“类型”</a:t>
            </a:r>
            <a:r>
              <a:rPr lang="zh-CN" altLang="en-US" sz="2000" b="1" dirty="0" smtClean="0">
                <a:latin typeface="微软雅黑" pitchFamily="34" charset="-122"/>
                <a:ea typeface="微软雅黑" pitchFamily="34" charset="-122"/>
              </a:rPr>
              <a:t>和 </a:t>
            </a:r>
            <a:r>
              <a:rPr lang="en-US" altLang="zh-CN" sz="2000" b="1" dirty="0" smtClean="0">
                <a:latin typeface="微软雅黑" pitchFamily="34" charset="-122"/>
                <a:ea typeface="微软雅黑" pitchFamily="34" charset="-122"/>
              </a:rPr>
              <a:t>IP </a:t>
            </a:r>
            <a:r>
              <a:rPr lang="zh-CN" altLang="en-US" sz="2000" b="1" dirty="0" smtClean="0">
                <a:latin typeface="微软雅黑" pitchFamily="34" charset="-122"/>
                <a:ea typeface="微软雅黑" pitchFamily="34" charset="-122"/>
              </a:rPr>
              <a:t>分组</a:t>
            </a:r>
            <a:r>
              <a:rPr lang="zh-CN" altLang="en-US" sz="2000" b="1" dirty="0">
                <a:latin typeface="微软雅黑" pitchFamily="34" charset="-122"/>
                <a:ea typeface="微软雅黑" pitchFamily="34" charset="-122"/>
              </a:rPr>
              <a:t>首部中的</a:t>
            </a:r>
            <a:r>
              <a:rPr lang="zh-CN" altLang="en-US" sz="2000" b="1" dirty="0" smtClean="0">
                <a:solidFill>
                  <a:srgbClr val="C00000"/>
                </a:solidFill>
                <a:latin typeface="微软雅黑" pitchFamily="34" charset="-122"/>
                <a:ea typeface="微软雅黑" pitchFamily="34" charset="-122"/>
              </a:rPr>
              <a:t>源 </a:t>
            </a:r>
            <a:r>
              <a:rPr lang="en-US" altLang="zh-CN" sz="2000" b="1" dirty="0" smtClean="0">
                <a:solidFill>
                  <a:srgbClr val="C00000"/>
                </a:solidFill>
                <a:latin typeface="微软雅黑" pitchFamily="34" charset="-122"/>
                <a:ea typeface="微软雅黑" pitchFamily="34" charset="-122"/>
              </a:rPr>
              <a:t>IP </a:t>
            </a:r>
            <a:r>
              <a:rPr lang="zh-CN" altLang="en-US" sz="2000" b="1" dirty="0" smtClean="0">
                <a:solidFill>
                  <a:srgbClr val="C00000"/>
                </a:solidFill>
                <a:latin typeface="微软雅黑" pitchFamily="34" charset="-122"/>
                <a:ea typeface="微软雅黑" pitchFamily="34" charset="-122"/>
              </a:rPr>
              <a:t>地址</a:t>
            </a:r>
            <a:r>
              <a:rPr lang="zh-CN" altLang="en-US" sz="2000" b="1" dirty="0" smtClean="0">
                <a:latin typeface="微软雅黑" pitchFamily="34" charset="-122"/>
                <a:ea typeface="微软雅黑" pitchFamily="34" charset="-122"/>
              </a:rPr>
              <a:t>字段</a:t>
            </a:r>
            <a:r>
              <a:rPr lang="zh-CN" altLang="en-US" sz="2000" b="1" dirty="0">
                <a:latin typeface="微软雅黑" pitchFamily="34" charset="-122"/>
                <a:ea typeface="微软雅黑" pitchFamily="34" charset="-122"/>
              </a:rPr>
              <a:t>确定</a:t>
            </a:r>
            <a:r>
              <a:rPr lang="zh-CN" altLang="en-US" sz="2000" b="1" dirty="0" smtClean="0">
                <a:latin typeface="微软雅黑" pitchFamily="34" charset="-122"/>
                <a:ea typeface="微软雅黑" pitchFamily="34" charset="-122"/>
              </a:rPr>
              <a:t>该 </a:t>
            </a:r>
            <a:r>
              <a:rPr lang="en-US" altLang="zh-CN" sz="2000" b="1" dirty="0" smtClean="0">
                <a:latin typeface="微软雅黑" pitchFamily="34" charset="-122"/>
                <a:ea typeface="微软雅黑" pitchFamily="34" charset="-122"/>
              </a:rPr>
              <a:t>IP </a:t>
            </a:r>
            <a:r>
              <a:rPr lang="zh-CN" altLang="en-US" sz="2000" b="1" dirty="0" smtClean="0">
                <a:latin typeface="微软雅黑" pitchFamily="34" charset="-122"/>
                <a:ea typeface="微软雅黑" pitchFamily="34" charset="-122"/>
              </a:rPr>
              <a:t>分组属于</a:t>
            </a:r>
            <a:r>
              <a:rPr lang="zh-CN" altLang="en-US" sz="2000" b="1" dirty="0">
                <a:latin typeface="微软雅黑" pitchFamily="34" charset="-122"/>
                <a:ea typeface="微软雅黑" pitchFamily="34" charset="-122"/>
              </a:rPr>
              <a:t>哪一</a:t>
            </a:r>
            <a:r>
              <a:rPr lang="zh-CN" altLang="en-US" sz="2000" b="1" dirty="0" smtClean="0">
                <a:latin typeface="微软雅黑" pitchFamily="34" charset="-122"/>
                <a:ea typeface="微软雅黑" pitchFamily="34" charset="-122"/>
              </a:rPr>
              <a:t>个虚拟</a:t>
            </a:r>
            <a:r>
              <a:rPr lang="zh-CN" altLang="en-US" sz="2000" b="1" dirty="0">
                <a:latin typeface="微软雅黑" pitchFamily="34" charset="-122"/>
                <a:ea typeface="微软雅黑" pitchFamily="34" charset="-122"/>
              </a:rPr>
              <a:t>局域网</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属于</a:t>
            </a:r>
            <a:r>
              <a:rPr lang="zh-CN" altLang="en-US" sz="2000" b="1" dirty="0">
                <a:latin typeface="微软雅黑" pitchFamily="34" charset="-122"/>
                <a:ea typeface="微软雅黑" pitchFamily="34" charset="-122"/>
              </a:rPr>
              <a:t>在</a:t>
            </a:r>
            <a:r>
              <a:rPr lang="zh-CN" altLang="en-US" sz="2000" b="1" dirty="0" smtClean="0">
                <a:latin typeface="微软雅黑" pitchFamily="34" charset="-122"/>
                <a:ea typeface="微软雅黑" pitchFamily="34" charset="-122"/>
              </a:rPr>
              <a:t>第 </a:t>
            </a:r>
            <a:r>
              <a:rPr lang="en-US" altLang="zh-CN" sz="2000" b="1" dirty="0" smtClean="0">
                <a:latin typeface="微软雅黑" pitchFamily="34" charset="-122"/>
                <a:ea typeface="微软雅黑" pitchFamily="34" charset="-122"/>
              </a:rPr>
              <a:t>3 </a:t>
            </a:r>
            <a:r>
              <a:rPr lang="zh-CN" altLang="en-US" sz="2000" b="1" dirty="0" smtClean="0">
                <a:latin typeface="微软雅黑" pitchFamily="34" charset="-122"/>
                <a:ea typeface="微软雅黑" pitchFamily="34" charset="-122"/>
              </a:rPr>
              <a:t>层</a:t>
            </a:r>
            <a:r>
              <a:rPr lang="zh-CN" altLang="en-US" sz="2000" b="1" dirty="0">
                <a:latin typeface="微软雅黑" pitchFamily="34" charset="-122"/>
                <a:ea typeface="微软雅黑" pitchFamily="34" charset="-122"/>
              </a:rPr>
              <a:t>划分虚拟</a:t>
            </a:r>
            <a:r>
              <a:rPr lang="zh-CN" altLang="en-US" sz="2000" b="1" dirty="0" smtClean="0">
                <a:latin typeface="微软雅黑" pitchFamily="34" charset="-122"/>
                <a:ea typeface="微软雅黑" pitchFamily="34" charset="-122"/>
              </a:rPr>
              <a:t>局域网的方法。</a:t>
            </a:r>
            <a:endParaRPr lang="en-US" altLang="zh-CN" sz="2000" b="1" dirty="0" smtClean="0">
              <a:latin typeface="微软雅黑" pitchFamily="34" charset="-122"/>
              <a:ea typeface="微软雅黑" pitchFamily="34" charset="-122"/>
            </a:endParaRPr>
          </a:p>
        </p:txBody>
      </p:sp>
      <p:grpSp>
        <p:nvGrpSpPr>
          <p:cNvPr id="2" name="组合 1"/>
          <p:cNvGrpSpPr/>
          <p:nvPr/>
        </p:nvGrpSpPr>
        <p:grpSpPr>
          <a:xfrm>
            <a:off x="5574475" y="1735757"/>
            <a:ext cx="2922388" cy="2240695"/>
            <a:chOff x="5574475" y="1929719"/>
            <a:chExt cx="2922388" cy="2240695"/>
          </a:xfrm>
        </p:grpSpPr>
        <p:sp>
          <p:nvSpPr>
            <p:cNvPr id="52" name="Line 4"/>
            <p:cNvSpPr>
              <a:spLocks noChangeShapeType="1"/>
            </p:cNvSpPr>
            <p:nvPr/>
          </p:nvSpPr>
          <p:spPr bwMode="auto">
            <a:xfrm flipH="1">
              <a:off x="6265393" y="2585169"/>
              <a:ext cx="528954" cy="788225"/>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6"/>
            <p:cNvSpPr>
              <a:spLocks noChangeShapeType="1"/>
            </p:cNvSpPr>
            <p:nvPr/>
          </p:nvSpPr>
          <p:spPr bwMode="auto">
            <a:xfrm>
              <a:off x="7145224" y="2574869"/>
              <a:ext cx="640963" cy="930439"/>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Text Box 7"/>
            <p:cNvSpPr txBox="1">
              <a:spLocks noChangeArrowheads="1"/>
            </p:cNvSpPr>
            <p:nvPr/>
          </p:nvSpPr>
          <p:spPr bwMode="auto">
            <a:xfrm>
              <a:off x="5760900" y="3862637"/>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latin typeface="微软雅黑" pitchFamily="34" charset="-122"/>
                  <a:ea typeface="微软雅黑" pitchFamily="34" charset="-122"/>
                </a:rPr>
                <a:t>VLAN 10</a:t>
              </a:r>
              <a:endParaRPr lang="en-US" altLang="zh-CN" sz="1400" b="1" dirty="0">
                <a:latin typeface="微软雅黑" pitchFamily="34" charset="-122"/>
                <a:ea typeface="微软雅黑" pitchFamily="34" charset="-122"/>
              </a:endParaRPr>
            </a:p>
          </p:txBody>
        </p:sp>
        <p:sp>
          <p:nvSpPr>
            <p:cNvPr id="57" name="Text Box 9"/>
            <p:cNvSpPr txBox="1">
              <a:spLocks noChangeArrowheads="1"/>
            </p:cNvSpPr>
            <p:nvPr/>
          </p:nvSpPr>
          <p:spPr bwMode="auto">
            <a:xfrm>
              <a:off x="7359199" y="3833660"/>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latin typeface="微软雅黑" pitchFamily="34" charset="-122"/>
                  <a:ea typeface="微软雅黑" pitchFamily="34" charset="-122"/>
                </a:rPr>
                <a:t>VLAN 30</a:t>
              </a:r>
              <a:endParaRPr lang="en-US" altLang="zh-CN" sz="1400" b="1" dirty="0">
                <a:latin typeface="微软雅黑" pitchFamily="34" charset="-122"/>
                <a:ea typeface="微软雅黑" pitchFamily="34" charset="-122"/>
              </a:endParaRPr>
            </a:p>
          </p:txBody>
        </p:sp>
        <p:grpSp>
          <p:nvGrpSpPr>
            <p:cNvPr id="58" name="组合 57"/>
            <p:cNvGrpSpPr/>
            <p:nvPr/>
          </p:nvGrpSpPr>
          <p:grpSpPr>
            <a:xfrm>
              <a:off x="6582590" y="1929719"/>
              <a:ext cx="760374" cy="669866"/>
              <a:chOff x="7065949" y="3613937"/>
              <a:chExt cx="630195" cy="561943"/>
            </a:xfrm>
          </p:grpSpPr>
          <p:sp>
            <p:nvSpPr>
              <p:cNvPr id="62" name="矩形 61"/>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3" name="右箭头 62"/>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右箭头 6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右箭头 6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74704" y="3198776"/>
              <a:ext cx="1351796"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31" name="Text Box 19"/>
            <p:cNvSpPr txBox="1">
              <a:spLocks noChangeArrowheads="1"/>
            </p:cNvSpPr>
            <p:nvPr/>
          </p:nvSpPr>
          <p:spPr bwMode="auto">
            <a:xfrm>
              <a:off x="5574475" y="3273858"/>
              <a:ext cx="13324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200" b="1" dirty="0" smtClean="0">
                  <a:latin typeface="微软雅黑" pitchFamily="34" charset="-122"/>
                  <a:ea typeface="微软雅黑" pitchFamily="34" charset="-122"/>
                </a:rPr>
                <a:t>IP </a:t>
              </a:r>
              <a:r>
                <a:rPr lang="zh-CN" altLang="en-US" sz="1200" b="1" dirty="0" smtClean="0">
                  <a:latin typeface="微软雅黑" pitchFamily="34" charset="-122"/>
                  <a:ea typeface="微软雅黑" pitchFamily="34" charset="-122"/>
                </a:rPr>
                <a:t>子网</a:t>
              </a:r>
              <a:endParaRPr lang="en-US" altLang="zh-CN" sz="1200" b="1" dirty="0" smtClean="0">
                <a:latin typeface="微软雅黑" pitchFamily="34" charset="-122"/>
                <a:ea typeface="微软雅黑" pitchFamily="34" charset="-122"/>
              </a:endParaRPr>
            </a:p>
            <a:p>
              <a:pPr algn="ctr"/>
              <a:r>
                <a:rPr lang="en-US" altLang="zh-CN" sz="1200" b="1" dirty="0" smtClean="0">
                  <a:latin typeface="微软雅黑" pitchFamily="34" charset="-122"/>
                  <a:ea typeface="微软雅黑" pitchFamily="34" charset="-122"/>
                </a:rPr>
                <a:t>192.168.1.0/24</a:t>
              </a:r>
              <a:endParaRPr lang="en-US" altLang="zh-CN" sz="1200" b="1" dirty="0">
                <a:latin typeface="微软雅黑" pitchFamily="34" charset="-122"/>
                <a:ea typeface="微软雅黑" pitchFamily="34" charset="-122"/>
              </a:endParaRPr>
            </a:p>
          </p:txBody>
        </p:sp>
        <p:pic>
          <p:nvPicPr>
            <p:cNvPr id="32"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5067" y="3183154"/>
              <a:ext cx="1351796"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67" name="Text Box 19"/>
            <p:cNvSpPr txBox="1">
              <a:spLocks noChangeArrowheads="1"/>
            </p:cNvSpPr>
            <p:nvPr/>
          </p:nvSpPr>
          <p:spPr bwMode="auto">
            <a:xfrm>
              <a:off x="7142005" y="3278412"/>
              <a:ext cx="13324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200" b="1" dirty="0" smtClean="0">
                  <a:latin typeface="微软雅黑" pitchFamily="34" charset="-122"/>
                  <a:ea typeface="微软雅黑" pitchFamily="34" charset="-122"/>
                </a:rPr>
                <a:t>IP </a:t>
              </a:r>
              <a:r>
                <a:rPr lang="zh-CN" altLang="en-US" sz="1200" b="1" dirty="0" smtClean="0">
                  <a:latin typeface="微软雅黑" pitchFamily="34" charset="-122"/>
                  <a:ea typeface="微软雅黑" pitchFamily="34" charset="-122"/>
                </a:rPr>
                <a:t>子网</a:t>
              </a:r>
              <a:endParaRPr lang="en-US" altLang="zh-CN" sz="1200" b="1" dirty="0" smtClean="0">
                <a:latin typeface="微软雅黑" pitchFamily="34" charset="-122"/>
                <a:ea typeface="微软雅黑" pitchFamily="34" charset="-122"/>
              </a:endParaRPr>
            </a:p>
            <a:p>
              <a:pPr algn="ctr"/>
              <a:r>
                <a:rPr lang="en-US" altLang="zh-CN" sz="1200" b="1" dirty="0" smtClean="0">
                  <a:latin typeface="微软雅黑" pitchFamily="34" charset="-122"/>
                  <a:ea typeface="微软雅黑" pitchFamily="34" charset="-122"/>
                </a:rPr>
                <a:t>192.168.2.0/24</a:t>
              </a:r>
              <a:endParaRPr lang="en-US" altLang="zh-CN" sz="1200" b="1" dirty="0">
                <a:latin typeface="微软雅黑" pitchFamily="34" charset="-122"/>
                <a:ea typeface="微软雅黑" pitchFamily="34" charset="-122"/>
              </a:endParaRPr>
            </a:p>
          </p:txBody>
        </p:sp>
      </p:grpSp>
      <p:graphicFrame>
        <p:nvGraphicFramePr>
          <p:cNvPr id="3" name="表格 2"/>
          <p:cNvGraphicFramePr>
            <a:graphicFrameLocks noGrp="1"/>
          </p:cNvGraphicFramePr>
          <p:nvPr>
            <p:extLst>
              <p:ext uri="{D42A27DB-BD31-4B8C-83A1-F6EECF244321}">
                <p14:modId xmlns:p14="http://schemas.microsoft.com/office/powerpoint/2010/main" val="3093952734"/>
              </p:ext>
            </p:extLst>
          </p:nvPr>
        </p:nvGraphicFramePr>
        <p:xfrm>
          <a:off x="1638431" y="2801996"/>
          <a:ext cx="2854412" cy="1219200"/>
        </p:xfrm>
        <a:graphic>
          <a:graphicData uri="http://schemas.openxmlformats.org/drawingml/2006/table">
            <a:tbl>
              <a:tblPr firstRow="1" bandRow="1">
                <a:tableStyleId>{5C22544A-7EE6-4342-B048-85BDC9FD1C3A}</a:tableStyleId>
              </a:tblPr>
              <a:tblGrid>
                <a:gridCol w="1927655">
                  <a:extLst>
                    <a:ext uri="{9D8B030D-6E8A-4147-A177-3AD203B41FA5}">
                      <a16:colId xmlns:a16="http://schemas.microsoft.com/office/drawing/2014/main" val="20000"/>
                    </a:ext>
                  </a:extLst>
                </a:gridCol>
                <a:gridCol w="926757">
                  <a:extLst>
                    <a:ext uri="{9D8B030D-6E8A-4147-A177-3AD203B41FA5}">
                      <a16:colId xmlns:a16="http://schemas.microsoft.com/office/drawing/2014/main" val="20001"/>
                    </a:ext>
                  </a:extLst>
                </a:gridCol>
              </a:tblGrid>
              <a:tr h="255185">
                <a:tc>
                  <a:txBody>
                    <a:bodyPr/>
                    <a:lstStyle/>
                    <a:p>
                      <a:pPr algn="ctr"/>
                      <a:r>
                        <a:rPr lang="en-US" altLang="zh-CN" sz="1400" b="1" dirty="0" smtClean="0">
                          <a:solidFill>
                            <a:schemeClr val="tx1"/>
                          </a:solidFill>
                          <a:latin typeface="微软雅黑" pitchFamily="34" charset="-122"/>
                          <a:ea typeface="微软雅黑" pitchFamily="34" charset="-122"/>
                        </a:rPr>
                        <a:t>IP </a:t>
                      </a:r>
                      <a:r>
                        <a:rPr lang="zh-CN" altLang="en-US" sz="1400" b="1" dirty="0" smtClean="0">
                          <a:solidFill>
                            <a:schemeClr val="tx1"/>
                          </a:solidFill>
                          <a:latin typeface="微软雅黑" pitchFamily="34" charset="-122"/>
                          <a:ea typeface="微软雅黑" pitchFamily="34" charset="-122"/>
                        </a:rPr>
                        <a:t>子网</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altLang="zh-CN" sz="1400" b="1" dirty="0" smtClean="0">
                          <a:solidFill>
                            <a:schemeClr val="tx1"/>
                          </a:solidFill>
                          <a:latin typeface="微软雅黑" pitchFamily="34" charset="-122"/>
                          <a:ea typeface="微软雅黑" pitchFamily="34" charset="-122"/>
                        </a:rPr>
                        <a:t>VLAN</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extLst>
                  <a:ext uri="{0D108BD9-81ED-4DB2-BD59-A6C34878D82A}">
                    <a16:rowId xmlns:a16="http://schemas.microsoft.com/office/drawing/2014/main" val="10000"/>
                  </a:ext>
                </a:extLst>
              </a:tr>
              <a:tr h="255185">
                <a:tc>
                  <a:txBody>
                    <a:bodyPr/>
                    <a:lstStyle/>
                    <a:p>
                      <a:pPr algn="ctr"/>
                      <a:r>
                        <a:rPr lang="en-US" altLang="zh-CN" sz="1400" b="1" dirty="0" smtClean="0">
                          <a:solidFill>
                            <a:schemeClr val="tx1"/>
                          </a:solidFill>
                          <a:latin typeface="微软雅黑" pitchFamily="34" charset="-122"/>
                          <a:ea typeface="微软雅黑" pitchFamily="34" charset="-122"/>
                        </a:rPr>
                        <a:t>192.168.1.0/24</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itchFamily="34" charset="-122"/>
                          <a:ea typeface="微软雅黑" pitchFamily="34" charset="-122"/>
                        </a:rPr>
                        <a:t>10</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55185">
                <a:tc>
                  <a:txBody>
                    <a:bodyPr/>
                    <a:lstStyle/>
                    <a:p>
                      <a:pPr algn="ctr"/>
                      <a:r>
                        <a:rPr lang="en-US" altLang="zh-CN" sz="1400" b="1" dirty="0" smtClean="0">
                          <a:solidFill>
                            <a:schemeClr val="tx1"/>
                          </a:solidFill>
                          <a:latin typeface="微软雅黑" pitchFamily="34" charset="-122"/>
                          <a:ea typeface="微软雅黑" pitchFamily="34" charset="-122"/>
                        </a:rPr>
                        <a:t>192.168.2.0/24</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itchFamily="34" charset="-122"/>
                          <a:ea typeface="微软雅黑" pitchFamily="34" charset="-122"/>
                        </a:rPr>
                        <a:t>30</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55185">
                <a:tc>
                  <a:txBody>
                    <a:bodyPr/>
                    <a:lstStyle/>
                    <a:p>
                      <a:pPr algn="ctr"/>
                      <a:r>
                        <a:rPr lang="en-US" altLang="zh-CN" sz="1400" b="1" dirty="0" smtClean="0">
                          <a:solidFill>
                            <a:schemeClr val="tx1"/>
                          </a:solidFill>
                          <a:latin typeface="微软雅黑" pitchFamily="34" charset="-122"/>
                          <a:ea typeface="微软雅黑" pitchFamily="34" charset="-122"/>
                        </a:rPr>
                        <a:t>……</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itchFamily="34" charset="-122"/>
                          <a:ea typeface="微软雅黑" pitchFamily="34" charset="-122"/>
                        </a:rPr>
                        <a:t>…</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04946608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4018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2935859" y="617092"/>
            <a:ext cx="32624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基于高层应用或服务的</a:t>
            </a:r>
            <a:r>
              <a:rPr lang="zh-CN" altLang="en-US" sz="2000" b="1" dirty="0" smtClean="0">
                <a:solidFill>
                  <a:schemeClr val="bg1"/>
                </a:solidFill>
                <a:latin typeface="微软雅黑" pitchFamily="34" charset="-122"/>
                <a:ea typeface="微软雅黑" pitchFamily="34" charset="-122"/>
              </a:rPr>
              <a:t>方法</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1004845"/>
            <a:ext cx="5706721"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根据高层</a:t>
            </a:r>
            <a:r>
              <a:rPr lang="zh-CN" altLang="en-US" sz="2000" b="1" dirty="0">
                <a:latin typeface="微软雅黑" pitchFamily="34" charset="-122"/>
                <a:ea typeface="微软雅黑" pitchFamily="34" charset="-122"/>
              </a:rPr>
              <a:t>应用或</a:t>
            </a:r>
            <a:r>
              <a:rPr lang="zh-CN" altLang="en-US" sz="2000" b="1" dirty="0" smtClean="0">
                <a:latin typeface="微软雅黑" pitchFamily="34" charset="-122"/>
                <a:ea typeface="微软雅黑" pitchFamily="34" charset="-122"/>
              </a:rPr>
              <a:t>服务</a:t>
            </a:r>
            <a:r>
              <a:rPr lang="zh-CN" altLang="en-US" sz="2000" b="1" dirty="0">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或者</a:t>
            </a:r>
            <a:r>
              <a:rPr lang="zh-CN" altLang="en-US" sz="2000" b="1" dirty="0">
                <a:latin typeface="微软雅黑" pitchFamily="34" charset="-122"/>
                <a:ea typeface="微软雅黑" pitchFamily="34" charset="-122"/>
              </a:rPr>
              <a:t>它们的组合划分虚拟局域网</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更加</a:t>
            </a:r>
            <a:r>
              <a:rPr lang="zh-CN" altLang="en-US" sz="2000" b="1" dirty="0" smtClean="0">
                <a:latin typeface="微软雅黑" pitchFamily="34" charset="-122"/>
                <a:ea typeface="微软雅黑" pitchFamily="34" charset="-122"/>
              </a:rPr>
              <a:t>灵活，但更加复杂。</a:t>
            </a:r>
            <a:endParaRPr lang="en-US" altLang="zh-CN" sz="2000" b="1" dirty="0" smtClean="0">
              <a:latin typeface="微软雅黑" pitchFamily="34" charset="-122"/>
              <a:ea typeface="微软雅黑" pitchFamily="34" charset="-122"/>
            </a:endParaRPr>
          </a:p>
        </p:txBody>
      </p:sp>
      <p:grpSp>
        <p:nvGrpSpPr>
          <p:cNvPr id="4" name="组合 3"/>
          <p:cNvGrpSpPr/>
          <p:nvPr/>
        </p:nvGrpSpPr>
        <p:grpSpPr>
          <a:xfrm>
            <a:off x="5207038" y="1415897"/>
            <a:ext cx="3383948" cy="2240695"/>
            <a:chOff x="5207038" y="1415897"/>
            <a:chExt cx="3383948" cy="2240695"/>
          </a:xfrm>
        </p:grpSpPr>
        <p:sp>
          <p:nvSpPr>
            <p:cNvPr id="52" name="Line 4"/>
            <p:cNvSpPr>
              <a:spLocks noChangeShapeType="1"/>
            </p:cNvSpPr>
            <p:nvPr/>
          </p:nvSpPr>
          <p:spPr bwMode="auto">
            <a:xfrm flipH="1">
              <a:off x="6070726" y="2071347"/>
              <a:ext cx="528954" cy="788225"/>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6"/>
            <p:cNvSpPr>
              <a:spLocks noChangeShapeType="1"/>
            </p:cNvSpPr>
            <p:nvPr/>
          </p:nvSpPr>
          <p:spPr bwMode="auto">
            <a:xfrm>
              <a:off x="6950557" y="2061047"/>
              <a:ext cx="640963" cy="930439"/>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Text Box 7"/>
            <p:cNvSpPr txBox="1">
              <a:spLocks noChangeArrowheads="1"/>
            </p:cNvSpPr>
            <p:nvPr/>
          </p:nvSpPr>
          <p:spPr bwMode="auto">
            <a:xfrm>
              <a:off x="5566233" y="3348815"/>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latin typeface="微软雅黑" pitchFamily="34" charset="-122"/>
                  <a:ea typeface="微软雅黑" pitchFamily="34" charset="-122"/>
                </a:rPr>
                <a:t>VLAN 10</a:t>
              </a:r>
              <a:endParaRPr lang="en-US" altLang="zh-CN" sz="1400" b="1" dirty="0">
                <a:latin typeface="微软雅黑" pitchFamily="34" charset="-122"/>
                <a:ea typeface="微软雅黑" pitchFamily="34" charset="-122"/>
              </a:endParaRPr>
            </a:p>
          </p:txBody>
        </p:sp>
        <p:sp>
          <p:nvSpPr>
            <p:cNvPr id="57" name="Text Box 9"/>
            <p:cNvSpPr txBox="1">
              <a:spLocks noChangeArrowheads="1"/>
            </p:cNvSpPr>
            <p:nvPr/>
          </p:nvSpPr>
          <p:spPr bwMode="auto">
            <a:xfrm>
              <a:off x="7349887" y="3319838"/>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latin typeface="微软雅黑" pitchFamily="34" charset="-122"/>
                  <a:ea typeface="微软雅黑" pitchFamily="34" charset="-122"/>
                </a:rPr>
                <a:t>VLAN 30</a:t>
              </a:r>
              <a:endParaRPr lang="en-US" altLang="zh-CN" sz="1400" b="1" dirty="0">
                <a:latin typeface="微软雅黑" pitchFamily="34" charset="-122"/>
                <a:ea typeface="微软雅黑" pitchFamily="34" charset="-122"/>
              </a:endParaRPr>
            </a:p>
          </p:txBody>
        </p:sp>
        <p:grpSp>
          <p:nvGrpSpPr>
            <p:cNvPr id="58" name="组合 57"/>
            <p:cNvGrpSpPr/>
            <p:nvPr/>
          </p:nvGrpSpPr>
          <p:grpSpPr>
            <a:xfrm>
              <a:off x="6387923" y="1415897"/>
              <a:ext cx="760374" cy="669866"/>
              <a:chOff x="7065949" y="3613937"/>
              <a:chExt cx="630195" cy="561943"/>
            </a:xfrm>
          </p:grpSpPr>
          <p:sp>
            <p:nvSpPr>
              <p:cNvPr id="62" name="矩形 61"/>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3" name="右箭头 62"/>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右箭头 6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右箭头 6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07038" y="2684954"/>
              <a:ext cx="1640587"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31" name="Text Box 19"/>
            <p:cNvSpPr txBox="1">
              <a:spLocks noChangeArrowheads="1"/>
            </p:cNvSpPr>
            <p:nvPr/>
          </p:nvSpPr>
          <p:spPr bwMode="auto">
            <a:xfrm>
              <a:off x="5415075" y="2736440"/>
              <a:ext cx="12618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400" b="1" dirty="0" smtClean="0">
                  <a:latin typeface="微软雅黑" pitchFamily="34" charset="-122"/>
                  <a:ea typeface="微软雅黑" pitchFamily="34" charset="-122"/>
                </a:rPr>
                <a:t>FTP</a:t>
              </a:r>
            </a:p>
            <a:p>
              <a:pPr algn="ctr"/>
              <a:r>
                <a:rPr lang="zh-CN" altLang="en-US" sz="1400" b="1" dirty="0" smtClean="0">
                  <a:latin typeface="微软雅黑" pitchFamily="34" charset="-122"/>
                  <a:ea typeface="微软雅黑" pitchFamily="34" charset="-122"/>
                </a:rPr>
                <a:t>文件传输服务</a:t>
              </a:r>
              <a:endParaRPr lang="en-US" altLang="zh-CN" sz="1400" b="1" dirty="0">
                <a:latin typeface="微软雅黑" pitchFamily="34" charset="-122"/>
                <a:ea typeface="微软雅黑" pitchFamily="34" charset="-122"/>
              </a:endParaRPr>
            </a:p>
          </p:txBody>
        </p:sp>
        <p:pic>
          <p:nvPicPr>
            <p:cNvPr id="32"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50399" y="2669332"/>
              <a:ext cx="1640587"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67" name="Text Box 19"/>
            <p:cNvSpPr txBox="1">
              <a:spLocks noChangeArrowheads="1"/>
            </p:cNvSpPr>
            <p:nvPr/>
          </p:nvSpPr>
          <p:spPr bwMode="auto">
            <a:xfrm>
              <a:off x="7359849" y="2728637"/>
              <a:ext cx="9028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400" b="1" dirty="0" smtClean="0">
                  <a:latin typeface="微软雅黑" pitchFamily="34" charset="-122"/>
                  <a:ea typeface="微软雅黑" pitchFamily="34" charset="-122"/>
                </a:rPr>
                <a:t>TELNET</a:t>
              </a:r>
            </a:p>
            <a:p>
              <a:pPr algn="ctr"/>
              <a:r>
                <a:rPr lang="zh-CN" altLang="en-US" sz="1400" b="1" dirty="0" smtClean="0">
                  <a:latin typeface="微软雅黑" pitchFamily="34" charset="-122"/>
                  <a:ea typeface="微软雅黑" pitchFamily="34" charset="-122"/>
                </a:rPr>
                <a:t>远程终端</a:t>
              </a:r>
              <a:endParaRPr lang="en-US" altLang="zh-CN" sz="1400" b="1" dirty="0">
                <a:latin typeface="微软雅黑" pitchFamily="34" charset="-122"/>
                <a:ea typeface="微软雅黑" pitchFamily="34" charset="-122"/>
              </a:endParaRPr>
            </a:p>
          </p:txBody>
        </p:sp>
      </p:grpSp>
      <p:graphicFrame>
        <p:nvGraphicFramePr>
          <p:cNvPr id="3" name="表格 2"/>
          <p:cNvGraphicFramePr>
            <a:graphicFrameLocks noGrp="1"/>
          </p:cNvGraphicFramePr>
          <p:nvPr>
            <p:extLst>
              <p:ext uri="{D42A27DB-BD31-4B8C-83A1-F6EECF244321}">
                <p14:modId xmlns:p14="http://schemas.microsoft.com/office/powerpoint/2010/main" val="1282995454"/>
              </p:ext>
            </p:extLst>
          </p:nvPr>
        </p:nvGraphicFramePr>
        <p:xfrm>
          <a:off x="1461283" y="2377489"/>
          <a:ext cx="2854412" cy="1219200"/>
        </p:xfrm>
        <a:graphic>
          <a:graphicData uri="http://schemas.openxmlformats.org/drawingml/2006/table">
            <a:tbl>
              <a:tblPr firstRow="1" bandRow="1">
                <a:tableStyleId>{5C22544A-7EE6-4342-B048-85BDC9FD1C3A}</a:tableStyleId>
              </a:tblPr>
              <a:tblGrid>
                <a:gridCol w="1927655">
                  <a:extLst>
                    <a:ext uri="{9D8B030D-6E8A-4147-A177-3AD203B41FA5}">
                      <a16:colId xmlns:a16="http://schemas.microsoft.com/office/drawing/2014/main" val="20000"/>
                    </a:ext>
                  </a:extLst>
                </a:gridCol>
                <a:gridCol w="926757">
                  <a:extLst>
                    <a:ext uri="{9D8B030D-6E8A-4147-A177-3AD203B41FA5}">
                      <a16:colId xmlns:a16="http://schemas.microsoft.com/office/drawing/2014/main" val="20001"/>
                    </a:ext>
                  </a:extLst>
                </a:gridCol>
              </a:tblGrid>
              <a:tr h="255185">
                <a:tc>
                  <a:txBody>
                    <a:bodyPr/>
                    <a:lstStyle/>
                    <a:p>
                      <a:pPr algn="ctr"/>
                      <a:r>
                        <a:rPr lang="zh-CN" altLang="en-US" sz="1400" b="1" dirty="0" smtClean="0">
                          <a:solidFill>
                            <a:schemeClr val="tx1"/>
                          </a:solidFill>
                          <a:latin typeface="微软雅黑" pitchFamily="34" charset="-122"/>
                          <a:ea typeface="微软雅黑" pitchFamily="34" charset="-122"/>
                        </a:rPr>
                        <a:t>应用</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altLang="zh-CN" sz="1400" b="1" dirty="0" smtClean="0">
                          <a:solidFill>
                            <a:schemeClr val="tx1"/>
                          </a:solidFill>
                          <a:latin typeface="微软雅黑" pitchFamily="34" charset="-122"/>
                          <a:ea typeface="微软雅黑" pitchFamily="34" charset="-122"/>
                        </a:rPr>
                        <a:t>VLAN</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extLst>
                  <a:ext uri="{0D108BD9-81ED-4DB2-BD59-A6C34878D82A}">
                    <a16:rowId xmlns:a16="http://schemas.microsoft.com/office/drawing/2014/main" val="10000"/>
                  </a:ext>
                </a:extLst>
              </a:tr>
              <a:tr h="255185">
                <a:tc>
                  <a:txBody>
                    <a:bodyPr/>
                    <a:lstStyle/>
                    <a:p>
                      <a:pPr algn="ctr"/>
                      <a:r>
                        <a:rPr lang="en-US" altLang="zh-CN" sz="1400" b="1" dirty="0" smtClean="0">
                          <a:solidFill>
                            <a:schemeClr val="tx1"/>
                          </a:solidFill>
                          <a:latin typeface="微软雅黑" pitchFamily="34" charset="-122"/>
                          <a:ea typeface="微软雅黑" pitchFamily="34" charset="-122"/>
                        </a:rPr>
                        <a:t>FTP</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itchFamily="34" charset="-122"/>
                          <a:ea typeface="微软雅黑" pitchFamily="34" charset="-122"/>
                        </a:rPr>
                        <a:t>10</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55185">
                <a:tc>
                  <a:txBody>
                    <a:bodyPr/>
                    <a:lstStyle/>
                    <a:p>
                      <a:pPr algn="ctr"/>
                      <a:r>
                        <a:rPr lang="en-US" altLang="zh-CN" sz="1400" b="1" dirty="0" smtClean="0">
                          <a:solidFill>
                            <a:schemeClr val="tx1"/>
                          </a:solidFill>
                          <a:latin typeface="微软雅黑" pitchFamily="34" charset="-122"/>
                          <a:ea typeface="微软雅黑" pitchFamily="34" charset="-122"/>
                        </a:rPr>
                        <a:t>TELNET</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itchFamily="34" charset="-122"/>
                          <a:ea typeface="微软雅黑" pitchFamily="34" charset="-122"/>
                        </a:rPr>
                        <a:t>30</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55185">
                <a:tc>
                  <a:txBody>
                    <a:bodyPr/>
                    <a:lstStyle/>
                    <a:p>
                      <a:pPr algn="ctr"/>
                      <a:r>
                        <a:rPr lang="en-US" altLang="zh-CN" sz="1400" b="1" dirty="0" smtClean="0">
                          <a:solidFill>
                            <a:schemeClr val="tx1"/>
                          </a:solidFill>
                          <a:latin typeface="微软雅黑" pitchFamily="34" charset="-122"/>
                          <a:ea typeface="微软雅黑" pitchFamily="34" charset="-122"/>
                        </a:rPr>
                        <a:t>……</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itchFamily="34" charset="-122"/>
                          <a:ea typeface="微软雅黑" pitchFamily="34" charset="-122"/>
                        </a:rPr>
                        <a:t>…</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4104856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a:xfrm>
            <a:off x="502919" y="1050138"/>
            <a:ext cx="8129015" cy="293997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矩形 32"/>
          <p:cNvSpPr/>
          <p:nvPr/>
        </p:nvSpPr>
        <p:spPr>
          <a:xfrm>
            <a:off x="5138169" y="1734692"/>
            <a:ext cx="1131716" cy="4243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1482046" y="4034669"/>
            <a:ext cx="5837382" cy="584775"/>
          </a:xfrm>
          <a:prstGeom prst="rect">
            <a:avLst/>
          </a:prstGeom>
        </p:spPr>
        <p:txBody>
          <a:bodyPr wrap="square">
            <a:spAutoFit/>
          </a:bodyPr>
          <a:lstStyle/>
          <a:p>
            <a:pPr algn="ctr"/>
            <a:r>
              <a:rPr lang="zh-CN" altLang="en-US" sz="1600" b="1" dirty="0" smtClean="0">
                <a:latin typeface="微软雅黑" pitchFamily="34" charset="-122"/>
                <a:ea typeface="微软雅黑" pitchFamily="34" charset="-122"/>
              </a:rPr>
              <a:t>标准以太网帧插入 </a:t>
            </a:r>
            <a:r>
              <a:rPr lang="en-US" altLang="zh-CN" sz="1600" b="1" dirty="0" smtClean="0">
                <a:latin typeface="微软雅黑" pitchFamily="34" charset="-122"/>
                <a:ea typeface="微软雅黑" pitchFamily="34" charset="-122"/>
              </a:rPr>
              <a:t>4 </a:t>
            </a:r>
            <a:r>
              <a:rPr lang="zh-CN" altLang="en-US" sz="1600" b="1" dirty="0" smtClean="0">
                <a:latin typeface="微软雅黑" pitchFamily="34" charset="-122"/>
                <a:ea typeface="微软雅黑" pitchFamily="34" charset="-122"/>
              </a:rPr>
              <a:t>字节的 </a:t>
            </a:r>
            <a:r>
              <a:rPr lang="en-US" altLang="zh-CN" sz="1600" b="1" dirty="0" smtClean="0">
                <a:latin typeface="微软雅黑" pitchFamily="34" charset="-122"/>
                <a:ea typeface="微软雅黑" pitchFamily="34" charset="-122"/>
              </a:rPr>
              <a:t>VLAN </a:t>
            </a:r>
            <a:r>
              <a:rPr lang="zh-CN" altLang="en-US" sz="1600" b="1" dirty="0">
                <a:latin typeface="微软雅黑" pitchFamily="34" charset="-122"/>
                <a:ea typeface="微软雅黑" pitchFamily="34" charset="-122"/>
              </a:rPr>
              <a:t>标记后变成了 </a:t>
            </a:r>
            <a:r>
              <a:rPr lang="en-US" altLang="zh-CN" sz="1600" b="1" dirty="0">
                <a:latin typeface="微软雅黑" pitchFamily="34" charset="-122"/>
                <a:ea typeface="微软雅黑" pitchFamily="34" charset="-122"/>
              </a:rPr>
              <a:t>802.1Q </a:t>
            </a:r>
            <a:r>
              <a:rPr lang="zh-CN" altLang="en-US" sz="1600" b="1" dirty="0" smtClean="0">
                <a:latin typeface="微软雅黑" pitchFamily="34" charset="-122"/>
                <a:ea typeface="微软雅黑" pitchFamily="34" charset="-122"/>
              </a:rPr>
              <a:t>帧（或</a:t>
            </a:r>
            <a:r>
              <a:rPr lang="zh-CN" altLang="en-US" sz="1600" b="1" dirty="0">
                <a:solidFill>
                  <a:srgbClr val="C00000"/>
                </a:solidFill>
                <a:latin typeface="微软雅黑" pitchFamily="34" charset="-122"/>
                <a:ea typeface="微软雅黑" pitchFamily="34" charset="-122"/>
              </a:rPr>
              <a:t>带标记</a:t>
            </a:r>
            <a:r>
              <a:rPr lang="zh-CN" altLang="en-US" sz="1600" b="1" dirty="0">
                <a:latin typeface="微软雅黑" pitchFamily="34" charset="-122"/>
                <a:ea typeface="微软雅黑" pitchFamily="34" charset="-122"/>
              </a:rPr>
              <a:t>的以太网</a:t>
            </a:r>
            <a:r>
              <a:rPr lang="zh-CN" altLang="en-US" sz="1600" b="1" dirty="0" smtClean="0">
                <a:latin typeface="微软雅黑" pitchFamily="34" charset="-122"/>
                <a:ea typeface="微软雅黑" pitchFamily="34" charset="-122"/>
              </a:rPr>
              <a:t>帧）</a:t>
            </a:r>
            <a:endParaRPr lang="zh-CN" altLang="en-US" sz="1600" b="1" dirty="0">
              <a:latin typeface="微软雅黑" pitchFamily="34" charset="-122"/>
              <a:ea typeface="微软雅黑" pitchFamily="34" charset="-122"/>
            </a:endParaRPr>
          </a:p>
        </p:txBody>
      </p:sp>
      <p:grpSp>
        <p:nvGrpSpPr>
          <p:cNvPr id="32" name="组合 31"/>
          <p:cNvGrpSpPr/>
          <p:nvPr/>
        </p:nvGrpSpPr>
        <p:grpSpPr>
          <a:xfrm>
            <a:off x="1482046" y="1218689"/>
            <a:ext cx="6636717" cy="2614752"/>
            <a:chOff x="317356" y="1097692"/>
            <a:chExt cx="10724625" cy="4225323"/>
          </a:xfrm>
        </p:grpSpPr>
        <p:grpSp>
          <p:nvGrpSpPr>
            <p:cNvPr id="81" name="组合 80"/>
            <p:cNvGrpSpPr/>
            <p:nvPr/>
          </p:nvGrpSpPr>
          <p:grpSpPr>
            <a:xfrm>
              <a:off x="317356" y="1097692"/>
              <a:ext cx="9685685" cy="4225323"/>
              <a:chOff x="533380" y="1097692"/>
              <a:chExt cx="9685685" cy="4225323"/>
            </a:xfrm>
          </p:grpSpPr>
          <p:grpSp>
            <p:nvGrpSpPr>
              <p:cNvPr id="82" name="组合 81"/>
              <p:cNvGrpSpPr/>
              <p:nvPr/>
            </p:nvGrpSpPr>
            <p:grpSpPr>
              <a:xfrm>
                <a:off x="533380" y="1546339"/>
                <a:ext cx="9685685" cy="3776676"/>
                <a:chOff x="533380" y="1484784"/>
                <a:chExt cx="9685685" cy="3776676"/>
              </a:xfrm>
            </p:grpSpPr>
            <p:sp>
              <p:nvSpPr>
                <p:cNvPr id="86" name="Rectangle 4"/>
                <p:cNvSpPr>
                  <a:spLocks noChangeArrowheads="1"/>
                </p:cNvSpPr>
                <p:nvPr/>
              </p:nvSpPr>
              <p:spPr bwMode="auto">
                <a:xfrm>
                  <a:off x="533380" y="2030883"/>
                  <a:ext cx="1080189" cy="582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80000"/>
                    </a:lnSpc>
                  </a:pPr>
                  <a:r>
                    <a:rPr kumimoji="1" lang="zh-CN" altLang="en-US" sz="1100" b="1" dirty="0" smtClean="0">
                      <a:latin typeface="微软雅黑" pitchFamily="34" charset="-122"/>
                      <a:ea typeface="微软雅黑" pitchFamily="34" charset="-122"/>
                    </a:rPr>
                    <a:t>以太网</a:t>
                  </a:r>
                  <a:endParaRPr kumimoji="1" lang="en-US" altLang="zh-CN" sz="1100" b="1" dirty="0" smtClean="0">
                    <a:latin typeface="微软雅黑" pitchFamily="34" charset="-122"/>
                    <a:ea typeface="微软雅黑" pitchFamily="34" charset="-122"/>
                  </a:endParaRPr>
                </a:p>
                <a:p>
                  <a:pPr algn="ctr" defTabSz="762000">
                    <a:lnSpc>
                      <a:spcPct val="80000"/>
                    </a:lnSpc>
                  </a:pPr>
                  <a:r>
                    <a:rPr kumimoji="1" lang="en-US" altLang="zh-CN" sz="1100" b="1" dirty="0" smtClean="0">
                      <a:latin typeface="微软雅黑" pitchFamily="34" charset="-122"/>
                      <a:ea typeface="微软雅黑" pitchFamily="34" charset="-122"/>
                    </a:rPr>
                    <a:t>MAC</a:t>
                  </a:r>
                  <a:r>
                    <a:rPr kumimoji="1" lang="zh-CN" altLang="en-US" sz="1100" b="1" dirty="0" smtClean="0">
                      <a:latin typeface="微软雅黑" pitchFamily="34" charset="-122"/>
                      <a:ea typeface="微软雅黑" pitchFamily="34" charset="-122"/>
                    </a:rPr>
                    <a:t>帧</a:t>
                  </a:r>
                  <a:endParaRPr kumimoji="1" lang="zh-CN" altLang="en-US" sz="1100" b="1" dirty="0">
                    <a:latin typeface="微软雅黑" pitchFamily="34" charset="-122"/>
                    <a:ea typeface="微软雅黑" pitchFamily="34" charset="-122"/>
                  </a:endParaRPr>
                </a:p>
              </p:txBody>
            </p:sp>
            <p:sp>
              <p:nvSpPr>
                <p:cNvPr id="87" name="Rectangle 5"/>
                <p:cNvSpPr>
                  <a:spLocks noChangeArrowheads="1"/>
                </p:cNvSpPr>
                <p:nvPr/>
              </p:nvSpPr>
              <p:spPr bwMode="auto">
                <a:xfrm>
                  <a:off x="887526" y="1495238"/>
                  <a:ext cx="751211"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1100" b="1" dirty="0" smtClean="0">
                      <a:latin typeface="微软雅黑" pitchFamily="34" charset="-122"/>
                      <a:ea typeface="微软雅黑" pitchFamily="34" charset="-122"/>
                    </a:rPr>
                    <a:t>字节</a:t>
                  </a:r>
                  <a:endParaRPr kumimoji="1" lang="en-US" altLang="zh-CN" sz="1100" b="1" dirty="0">
                    <a:latin typeface="微软雅黑" pitchFamily="34" charset="-122"/>
                    <a:ea typeface="微软雅黑" pitchFamily="34" charset="-122"/>
                  </a:endParaRPr>
                </a:p>
              </p:txBody>
            </p:sp>
            <p:sp>
              <p:nvSpPr>
                <p:cNvPr id="88" name="Rectangle 6"/>
                <p:cNvSpPr>
                  <a:spLocks noChangeArrowheads="1"/>
                </p:cNvSpPr>
                <p:nvPr/>
              </p:nvSpPr>
              <p:spPr bwMode="auto">
                <a:xfrm>
                  <a:off x="1963964" y="1487959"/>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a:latin typeface="微软雅黑" pitchFamily="34" charset="-122"/>
                      <a:ea typeface="微软雅黑" pitchFamily="34" charset="-122"/>
                    </a:rPr>
                    <a:t>6</a:t>
                  </a:r>
                </a:p>
              </p:txBody>
            </p:sp>
            <p:sp>
              <p:nvSpPr>
                <p:cNvPr id="89" name="Rectangle 7"/>
                <p:cNvSpPr>
                  <a:spLocks noChangeArrowheads="1"/>
                </p:cNvSpPr>
                <p:nvPr/>
              </p:nvSpPr>
              <p:spPr bwMode="auto">
                <a:xfrm>
                  <a:off x="3175444" y="1487959"/>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6</a:t>
                  </a:r>
                </a:p>
              </p:txBody>
            </p:sp>
            <p:sp>
              <p:nvSpPr>
                <p:cNvPr id="90" name="Rectangle 8"/>
                <p:cNvSpPr>
                  <a:spLocks noChangeArrowheads="1"/>
                </p:cNvSpPr>
                <p:nvPr/>
              </p:nvSpPr>
              <p:spPr bwMode="auto">
                <a:xfrm>
                  <a:off x="5537646" y="1487959"/>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2</a:t>
                  </a:r>
                </a:p>
              </p:txBody>
            </p:sp>
            <p:sp>
              <p:nvSpPr>
                <p:cNvPr id="91" name="Rectangle 9"/>
                <p:cNvSpPr>
                  <a:spLocks noChangeArrowheads="1"/>
                </p:cNvSpPr>
                <p:nvPr/>
              </p:nvSpPr>
              <p:spPr bwMode="auto">
                <a:xfrm>
                  <a:off x="6596894" y="1487959"/>
                  <a:ext cx="1442843"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smtClean="0">
                      <a:latin typeface="微软雅黑" pitchFamily="34" charset="-122"/>
                      <a:ea typeface="微软雅黑" pitchFamily="34" charset="-122"/>
                    </a:rPr>
                    <a:t>42 </a:t>
                  </a:r>
                  <a:r>
                    <a:rPr kumimoji="1" lang="en-US" altLang="zh-CN" sz="1100" b="1" dirty="0">
                      <a:latin typeface="微软雅黑" pitchFamily="34" charset="-122"/>
                      <a:ea typeface="微软雅黑" pitchFamily="34" charset="-122"/>
                    </a:rPr>
                    <a:t>~ 1500</a:t>
                  </a:r>
                </a:p>
              </p:txBody>
            </p:sp>
            <p:sp>
              <p:nvSpPr>
                <p:cNvPr id="92" name="Rectangle 10"/>
                <p:cNvSpPr>
                  <a:spLocks noChangeArrowheads="1"/>
                </p:cNvSpPr>
                <p:nvPr/>
              </p:nvSpPr>
              <p:spPr bwMode="auto">
                <a:xfrm>
                  <a:off x="8657653" y="1487959"/>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4</a:t>
                  </a:r>
                </a:p>
              </p:txBody>
            </p:sp>
            <p:sp>
              <p:nvSpPr>
                <p:cNvPr id="93" name="Freeform 11"/>
                <p:cNvSpPr>
                  <a:spLocks/>
                </p:cNvSpPr>
                <p:nvPr/>
              </p:nvSpPr>
              <p:spPr bwMode="auto">
                <a:xfrm>
                  <a:off x="1564134" y="2555776"/>
                  <a:ext cx="6302375" cy="604838"/>
                </a:xfrm>
                <a:custGeom>
                  <a:avLst/>
                  <a:gdLst>
                    <a:gd name="T0" fmla="*/ 2147483647 w 3970"/>
                    <a:gd name="T1" fmla="*/ 10080633 h 381"/>
                    <a:gd name="T2" fmla="*/ 2147483647 w 3970"/>
                    <a:gd name="T3" fmla="*/ 0 h 381"/>
                    <a:gd name="T4" fmla="*/ 2147483647 w 3970"/>
                    <a:gd name="T5" fmla="*/ 960181119 h 381"/>
                    <a:gd name="T6" fmla="*/ 0 w 3970"/>
                    <a:gd name="T7" fmla="*/ 960181119 h 381"/>
                    <a:gd name="T8" fmla="*/ 2147483647 w 3970"/>
                    <a:gd name="T9" fmla="*/ 10080633 h 3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70" h="381">
                      <a:moveTo>
                        <a:pt x="1543" y="4"/>
                      </a:moveTo>
                      <a:lnTo>
                        <a:pt x="2242" y="0"/>
                      </a:lnTo>
                      <a:lnTo>
                        <a:pt x="3970" y="381"/>
                      </a:lnTo>
                      <a:lnTo>
                        <a:pt x="0" y="381"/>
                      </a:lnTo>
                      <a:lnTo>
                        <a:pt x="1543" y="4"/>
                      </a:lnTo>
                      <a:close/>
                    </a:path>
                  </a:pathLst>
                </a:custGeom>
                <a:gradFill rotWithShape="1">
                  <a:gsLst>
                    <a:gs pos="100000">
                      <a:srgbClr val="00FF99"/>
                    </a:gs>
                    <a:gs pos="0">
                      <a:srgbClr val="00FF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94" name="Rectangle 13"/>
                <p:cNvSpPr>
                  <a:spLocks noChangeArrowheads="1"/>
                </p:cNvSpPr>
                <p:nvPr/>
              </p:nvSpPr>
              <p:spPr bwMode="auto">
                <a:xfrm>
                  <a:off x="6209426" y="4519575"/>
                  <a:ext cx="4009639" cy="741885"/>
                </a:xfrm>
                <a:prstGeom prst="rect">
                  <a:avLst/>
                </a:prstGeom>
                <a:noFill/>
                <a:ln w="12700">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a:r>
                    <a:rPr lang="en-US" altLang="zh-CN" sz="1200" b="1" dirty="0" smtClean="0">
                      <a:solidFill>
                        <a:srgbClr val="C00000"/>
                      </a:solidFill>
                      <a:latin typeface="微软雅黑" pitchFamily="34" charset="-122"/>
                      <a:ea typeface="微软雅黑" pitchFamily="34" charset="-122"/>
                    </a:rPr>
                    <a:t>VLAN </a:t>
                  </a:r>
                  <a:r>
                    <a:rPr lang="zh-CN" altLang="zh-CN" sz="1200" b="1" dirty="0" smtClean="0">
                      <a:solidFill>
                        <a:srgbClr val="C00000"/>
                      </a:solidFill>
                      <a:latin typeface="微软雅黑" pitchFamily="34" charset="-122"/>
                      <a:ea typeface="微软雅黑" pitchFamily="34" charset="-122"/>
                    </a:rPr>
                    <a:t>标识符</a:t>
                  </a:r>
                  <a:r>
                    <a:rPr lang="en-US" altLang="zh-CN" sz="1200" b="1" dirty="0" smtClean="0">
                      <a:solidFill>
                        <a:srgbClr val="C00000"/>
                      </a:solidFill>
                      <a:latin typeface="微软雅黑" pitchFamily="34" charset="-122"/>
                      <a:ea typeface="微软雅黑" pitchFamily="34" charset="-122"/>
                    </a:rPr>
                    <a:t> </a:t>
                  </a:r>
                  <a:r>
                    <a:rPr kumimoji="1" lang="en-US" altLang="zh-CN" sz="1200" b="1" dirty="0" smtClean="0">
                      <a:latin typeface="微软雅黑" pitchFamily="34" charset="-122"/>
                      <a:ea typeface="微软雅黑" pitchFamily="34" charset="-122"/>
                    </a:rPr>
                    <a:t>12 </a:t>
                  </a:r>
                  <a:r>
                    <a:rPr kumimoji="1" lang="zh-CN" altLang="en-US" sz="1200" b="1" dirty="0" smtClean="0">
                      <a:latin typeface="微软雅黑" pitchFamily="34" charset="-122"/>
                      <a:ea typeface="微软雅黑" pitchFamily="34" charset="-122"/>
                    </a:rPr>
                    <a:t>位</a:t>
                  </a:r>
                  <a:r>
                    <a:rPr kumimoji="1" lang="en-US" altLang="zh-CN" sz="1200" b="1" dirty="0" smtClean="0">
                      <a:latin typeface="微软雅黑" pitchFamily="34" charset="-122"/>
                      <a:ea typeface="微软雅黑" pitchFamily="34" charset="-122"/>
                    </a:rPr>
                    <a:t> </a:t>
                  </a:r>
                </a:p>
                <a:p>
                  <a:pPr algn="ctr" defTabSz="762000"/>
                  <a:r>
                    <a:rPr kumimoji="1" lang="en-US" altLang="zh-CN" sz="1200" b="1" dirty="0" smtClean="0">
                      <a:latin typeface="微软雅黑" pitchFamily="34" charset="-122"/>
                      <a:ea typeface="微软雅黑" pitchFamily="34" charset="-122"/>
                    </a:rPr>
                    <a:t>(</a:t>
                  </a:r>
                  <a:r>
                    <a:rPr kumimoji="1" lang="zh-CN" altLang="en-US" sz="1200" b="1" dirty="0" smtClean="0">
                      <a:latin typeface="微软雅黑" pitchFamily="34" charset="-122"/>
                      <a:ea typeface="微软雅黑" pitchFamily="34" charset="-122"/>
                    </a:rPr>
                    <a:t>最多允许 </a:t>
                  </a:r>
                  <a:r>
                    <a:rPr kumimoji="1" lang="en-US" altLang="zh-CN" sz="1200" b="1" dirty="0" smtClean="0">
                      <a:latin typeface="微软雅黑" pitchFamily="34" charset="-122"/>
                      <a:ea typeface="微软雅黑" pitchFamily="34" charset="-122"/>
                    </a:rPr>
                    <a:t>4096 </a:t>
                  </a:r>
                  <a:r>
                    <a:rPr kumimoji="1" lang="zh-CN" altLang="en-US" sz="1200" b="1" dirty="0" smtClean="0">
                      <a:latin typeface="微软雅黑" pitchFamily="34" charset="-122"/>
                      <a:ea typeface="微软雅黑" pitchFamily="34" charset="-122"/>
                    </a:rPr>
                    <a:t>个 </a:t>
                  </a:r>
                  <a:r>
                    <a:rPr kumimoji="1" lang="en-US" altLang="zh-CN" sz="1200" b="1" dirty="0" smtClean="0">
                      <a:latin typeface="微软雅黑" pitchFamily="34" charset="-122"/>
                      <a:ea typeface="微软雅黑" pitchFamily="34" charset="-122"/>
                    </a:rPr>
                    <a:t>VLAN)</a:t>
                  </a:r>
                  <a:endParaRPr kumimoji="1" lang="en-US" altLang="zh-CN" sz="1200" b="1" dirty="0">
                    <a:latin typeface="微软雅黑" pitchFamily="34" charset="-122"/>
                    <a:ea typeface="微软雅黑" pitchFamily="34" charset="-122"/>
                  </a:endParaRPr>
                </a:p>
              </p:txBody>
            </p:sp>
            <p:sp>
              <p:nvSpPr>
                <p:cNvPr id="95" name="Rectangle 14"/>
                <p:cNvSpPr>
                  <a:spLocks noChangeArrowheads="1"/>
                </p:cNvSpPr>
                <p:nvPr/>
              </p:nvSpPr>
              <p:spPr bwMode="auto">
                <a:xfrm>
                  <a:off x="4318447" y="1484784"/>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4</a:t>
                  </a:r>
                </a:p>
              </p:txBody>
            </p:sp>
            <p:sp>
              <p:nvSpPr>
                <p:cNvPr id="96" name="Rectangle 18"/>
                <p:cNvSpPr>
                  <a:spLocks noChangeArrowheads="1"/>
                </p:cNvSpPr>
                <p:nvPr/>
              </p:nvSpPr>
              <p:spPr bwMode="auto">
                <a:xfrm>
                  <a:off x="2460073" y="4388461"/>
                  <a:ext cx="2375794" cy="443473"/>
                </a:xfrm>
                <a:prstGeom prst="rect">
                  <a:avLst/>
                </a:prstGeom>
                <a:noFill/>
                <a:ln w="12700">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a:r>
                    <a:rPr kumimoji="1" lang="zh-CN" altLang="en-US" sz="1200" b="1" dirty="0" smtClean="0">
                      <a:latin typeface="微软雅黑" pitchFamily="34" charset="-122"/>
                      <a:ea typeface="微软雅黑" pitchFamily="34" charset="-122"/>
                    </a:rPr>
                    <a:t>用户优先级 </a:t>
                  </a:r>
                  <a:r>
                    <a:rPr kumimoji="1" lang="en-US" altLang="zh-CN" sz="1200" b="1" dirty="0" smtClean="0">
                      <a:latin typeface="微软雅黑" pitchFamily="34" charset="-122"/>
                      <a:ea typeface="微软雅黑" pitchFamily="34" charset="-122"/>
                    </a:rPr>
                    <a:t>3 </a:t>
                  </a:r>
                  <a:r>
                    <a:rPr kumimoji="1" lang="zh-CN" altLang="en-US" sz="1200" b="1" dirty="0" smtClean="0">
                      <a:latin typeface="微软雅黑" pitchFamily="34" charset="-122"/>
                      <a:ea typeface="微软雅黑" pitchFamily="34" charset="-122"/>
                    </a:rPr>
                    <a:t>位</a:t>
                  </a:r>
                  <a:endParaRPr kumimoji="1" lang="en-US" altLang="zh-CN" sz="1200" b="1" dirty="0">
                    <a:latin typeface="微软雅黑" pitchFamily="34" charset="-122"/>
                    <a:ea typeface="微软雅黑" pitchFamily="34" charset="-122"/>
                  </a:endParaRPr>
                </a:p>
              </p:txBody>
            </p:sp>
            <p:sp>
              <p:nvSpPr>
                <p:cNvPr id="97" name="Rectangle 21"/>
                <p:cNvSpPr>
                  <a:spLocks noChangeArrowheads="1"/>
                </p:cNvSpPr>
                <p:nvPr/>
              </p:nvSpPr>
              <p:spPr bwMode="auto">
                <a:xfrm>
                  <a:off x="2016382" y="4801987"/>
                  <a:ext cx="3326928" cy="443473"/>
                </a:xfrm>
                <a:prstGeom prst="rect">
                  <a:avLst/>
                </a:prstGeom>
                <a:noFill/>
                <a:ln w="12700">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a:r>
                    <a:rPr lang="zh-CN" altLang="zh-CN" sz="1200" b="1" dirty="0">
                      <a:latin typeface="微软雅黑" pitchFamily="34" charset="-122"/>
                      <a:ea typeface="微软雅黑" pitchFamily="34" charset="-122"/>
                    </a:rPr>
                    <a:t>规范格式指示符</a:t>
                  </a:r>
                  <a:r>
                    <a:rPr kumimoji="1" lang="en-US" altLang="zh-CN" sz="1200" b="1" dirty="0" smtClean="0">
                      <a:latin typeface="微软雅黑" pitchFamily="34" charset="-122"/>
                      <a:ea typeface="微软雅黑" pitchFamily="34" charset="-122"/>
                    </a:rPr>
                    <a:t>( </a:t>
                  </a:r>
                  <a:r>
                    <a:rPr kumimoji="1" lang="en-US" altLang="zh-CN" sz="1200" b="1" dirty="0">
                      <a:latin typeface="微软雅黑" pitchFamily="34" charset="-122"/>
                      <a:ea typeface="微软雅黑" pitchFamily="34" charset="-122"/>
                    </a:rPr>
                    <a:t>CFI </a:t>
                  </a:r>
                  <a:r>
                    <a:rPr kumimoji="1" lang="en-US" altLang="zh-CN" sz="1200" b="1" dirty="0" smtClean="0">
                      <a:latin typeface="微软雅黑" pitchFamily="34" charset="-122"/>
                      <a:ea typeface="微软雅黑" pitchFamily="34" charset="-122"/>
                    </a:rPr>
                    <a:t>) 1 </a:t>
                  </a:r>
                  <a:r>
                    <a:rPr kumimoji="1" lang="zh-CN" altLang="en-US" sz="1200" b="1" dirty="0" smtClean="0">
                      <a:latin typeface="微软雅黑" pitchFamily="34" charset="-122"/>
                      <a:ea typeface="微软雅黑" pitchFamily="34" charset="-122"/>
                    </a:rPr>
                    <a:t>位</a:t>
                  </a:r>
                  <a:r>
                    <a:rPr kumimoji="1" lang="en-US" altLang="zh-CN" sz="1200" b="1" dirty="0" smtClean="0">
                      <a:latin typeface="微软雅黑" pitchFamily="34" charset="-122"/>
                      <a:ea typeface="微软雅黑" pitchFamily="34" charset="-122"/>
                    </a:rPr>
                    <a:t> </a:t>
                  </a:r>
                  <a:endParaRPr kumimoji="1" lang="en-US" altLang="zh-CN" sz="1200" b="1" dirty="0">
                    <a:latin typeface="微软雅黑" pitchFamily="34" charset="-122"/>
                    <a:ea typeface="微软雅黑" pitchFamily="34" charset="-122"/>
                  </a:endParaRPr>
                </a:p>
              </p:txBody>
            </p:sp>
            <p:sp>
              <p:nvSpPr>
                <p:cNvPr id="98" name="Rectangle 22"/>
                <p:cNvSpPr>
                  <a:spLocks noChangeArrowheads="1"/>
                </p:cNvSpPr>
                <p:nvPr/>
              </p:nvSpPr>
              <p:spPr bwMode="auto">
                <a:xfrm>
                  <a:off x="1590900" y="1869976"/>
                  <a:ext cx="1197197" cy="685800"/>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目地</a:t>
                  </a:r>
                  <a:r>
                    <a:rPr kumimoji="1" lang="zh-CN" altLang="en-US" sz="1200" b="1" dirty="0" smtClean="0">
                      <a:solidFill>
                        <a:schemeClr val="bg1"/>
                      </a:solidFill>
                      <a:latin typeface="微软雅黑" pitchFamily="34" charset="-122"/>
                      <a:ea typeface="微软雅黑" pitchFamily="34" charset="-122"/>
                    </a:rPr>
                    <a:t>地址  </a:t>
                  </a:r>
                  <a:endParaRPr kumimoji="1" lang="zh-CN" altLang="en-US" sz="1200" b="1" dirty="0">
                    <a:solidFill>
                      <a:schemeClr val="bg1"/>
                    </a:solidFill>
                    <a:latin typeface="微软雅黑" pitchFamily="34" charset="-122"/>
                    <a:ea typeface="微软雅黑" pitchFamily="34" charset="-122"/>
                  </a:endParaRPr>
                </a:p>
              </p:txBody>
            </p:sp>
            <p:sp>
              <p:nvSpPr>
                <p:cNvPr id="99" name="Rectangle 23"/>
                <p:cNvSpPr>
                  <a:spLocks noChangeArrowheads="1"/>
                </p:cNvSpPr>
                <p:nvPr/>
              </p:nvSpPr>
              <p:spPr bwMode="auto">
                <a:xfrm>
                  <a:off x="2788096" y="1869976"/>
                  <a:ext cx="1143000" cy="685800"/>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源地址</a:t>
                  </a:r>
                </a:p>
              </p:txBody>
            </p:sp>
            <p:sp>
              <p:nvSpPr>
                <p:cNvPr id="100" name="Rectangle 24"/>
                <p:cNvSpPr>
                  <a:spLocks noChangeArrowheads="1"/>
                </p:cNvSpPr>
                <p:nvPr/>
              </p:nvSpPr>
              <p:spPr bwMode="auto">
                <a:xfrm>
                  <a:off x="3931096" y="1869976"/>
                  <a:ext cx="1219200" cy="685800"/>
                </a:xfrm>
                <a:prstGeom prst="rect">
                  <a:avLst/>
                </a:prstGeom>
                <a:solidFill>
                  <a:srgbClr val="00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itchFamily="34" charset="-122"/>
                      <a:ea typeface="微软雅黑" pitchFamily="34" charset="-122"/>
                    </a:rPr>
                    <a:t>802.1Q</a:t>
                  </a:r>
                </a:p>
                <a:p>
                  <a:pPr algn="ctr"/>
                  <a:r>
                    <a:rPr lang="zh-CN" altLang="en-US" sz="1200" b="1" dirty="0" smtClean="0">
                      <a:latin typeface="微软雅黑" pitchFamily="34" charset="-122"/>
                      <a:ea typeface="微软雅黑" pitchFamily="34" charset="-122"/>
                    </a:rPr>
                    <a:t>标记</a:t>
                  </a:r>
                  <a:endParaRPr lang="en-US" altLang="zh-CN" sz="1200" b="1" dirty="0">
                    <a:latin typeface="微软雅黑" pitchFamily="34" charset="-122"/>
                    <a:ea typeface="微软雅黑" pitchFamily="34" charset="-122"/>
                  </a:endParaRPr>
                </a:p>
              </p:txBody>
            </p:sp>
            <p:sp>
              <p:nvSpPr>
                <p:cNvPr id="101" name="Rectangle 25"/>
                <p:cNvSpPr>
                  <a:spLocks noChangeArrowheads="1"/>
                </p:cNvSpPr>
                <p:nvPr/>
              </p:nvSpPr>
              <p:spPr bwMode="auto">
                <a:xfrm>
                  <a:off x="5150296" y="1869976"/>
                  <a:ext cx="1291208" cy="685800"/>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长度</a:t>
                  </a:r>
                  <a:r>
                    <a:rPr kumimoji="1" lang="en-US" altLang="zh-CN" sz="1200" b="1" dirty="0">
                      <a:solidFill>
                        <a:schemeClr val="bg1"/>
                      </a:solidFill>
                      <a:latin typeface="微软雅黑" pitchFamily="34" charset="-122"/>
                      <a:ea typeface="微软雅黑" pitchFamily="34" charset="-122"/>
                    </a:rPr>
                    <a:t>/</a:t>
                  </a:r>
                  <a:r>
                    <a:rPr kumimoji="1" lang="zh-CN" altLang="en-US" sz="1200" b="1" dirty="0">
                      <a:solidFill>
                        <a:schemeClr val="bg1"/>
                      </a:solidFill>
                      <a:latin typeface="微软雅黑" pitchFamily="34" charset="-122"/>
                      <a:ea typeface="微软雅黑" pitchFamily="34" charset="-122"/>
                    </a:rPr>
                    <a:t>类型</a:t>
                  </a:r>
                </a:p>
              </p:txBody>
            </p:sp>
            <p:sp>
              <p:nvSpPr>
                <p:cNvPr id="102" name="Rectangle 26"/>
                <p:cNvSpPr>
                  <a:spLocks noChangeArrowheads="1"/>
                </p:cNvSpPr>
                <p:nvPr/>
              </p:nvSpPr>
              <p:spPr bwMode="auto">
                <a:xfrm>
                  <a:off x="6441504" y="1869976"/>
                  <a:ext cx="1828800" cy="685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CC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200" b="1" dirty="0">
                      <a:solidFill>
                        <a:schemeClr val="bg1"/>
                      </a:solidFill>
                      <a:latin typeface="微软雅黑" pitchFamily="34" charset="-122"/>
                      <a:ea typeface="微软雅黑" pitchFamily="34" charset="-122"/>
                    </a:rPr>
                    <a:t>数      </a:t>
                  </a:r>
                  <a:r>
                    <a:rPr kumimoji="1" lang="zh-CN" altLang="en-US" sz="1200" b="1" dirty="0" smtClean="0">
                      <a:solidFill>
                        <a:schemeClr val="bg1"/>
                      </a:solidFill>
                      <a:latin typeface="微软雅黑" pitchFamily="34" charset="-122"/>
                      <a:ea typeface="微软雅黑" pitchFamily="34" charset="-122"/>
                    </a:rPr>
                    <a:t>据</a:t>
                  </a:r>
                  <a:endParaRPr kumimoji="1" lang="zh-CN" altLang="en-US" sz="1200" b="1" dirty="0">
                    <a:solidFill>
                      <a:schemeClr val="bg1"/>
                    </a:solidFill>
                    <a:latin typeface="微软雅黑" pitchFamily="34" charset="-122"/>
                    <a:ea typeface="微软雅黑" pitchFamily="34" charset="-122"/>
                  </a:endParaRPr>
                </a:p>
              </p:txBody>
            </p:sp>
            <p:sp>
              <p:nvSpPr>
                <p:cNvPr id="103" name="Rectangle 27"/>
                <p:cNvSpPr>
                  <a:spLocks noChangeArrowheads="1"/>
                </p:cNvSpPr>
                <p:nvPr/>
              </p:nvSpPr>
              <p:spPr bwMode="auto">
                <a:xfrm>
                  <a:off x="8270304" y="1869976"/>
                  <a:ext cx="1219200" cy="685800"/>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smtClean="0">
                      <a:solidFill>
                        <a:schemeClr val="bg1"/>
                      </a:solidFill>
                      <a:latin typeface="微软雅黑" pitchFamily="34" charset="-122"/>
                      <a:ea typeface="微软雅黑" pitchFamily="34" charset="-122"/>
                    </a:rPr>
                    <a:t>FCS</a:t>
                  </a:r>
                  <a:endParaRPr lang="en-US" altLang="zh-CN" sz="1200" b="1" dirty="0">
                    <a:solidFill>
                      <a:schemeClr val="bg1"/>
                    </a:solidFill>
                    <a:latin typeface="微软雅黑" pitchFamily="34" charset="-122"/>
                    <a:ea typeface="微软雅黑" pitchFamily="34" charset="-122"/>
                  </a:endParaRPr>
                </a:p>
              </p:txBody>
            </p:sp>
            <p:sp>
              <p:nvSpPr>
                <p:cNvPr id="104" name="Rectangle 33"/>
                <p:cNvSpPr>
                  <a:spLocks noChangeArrowheads="1"/>
                </p:cNvSpPr>
                <p:nvPr/>
              </p:nvSpPr>
              <p:spPr bwMode="auto">
                <a:xfrm>
                  <a:off x="2864768" y="2756326"/>
                  <a:ext cx="1034624" cy="44842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200" b="1" dirty="0">
                      <a:solidFill>
                        <a:srgbClr val="C00000"/>
                      </a:solidFill>
                      <a:latin typeface="微软雅黑" pitchFamily="34" charset="-122"/>
                      <a:ea typeface="微软雅黑" pitchFamily="34" charset="-122"/>
                    </a:rPr>
                    <a:t>2 </a:t>
                  </a:r>
                  <a:r>
                    <a:rPr kumimoji="1" lang="zh-CN" altLang="en-US" sz="1200" b="1" dirty="0" smtClean="0">
                      <a:solidFill>
                        <a:srgbClr val="C00000"/>
                      </a:solidFill>
                      <a:latin typeface="微软雅黑" pitchFamily="34" charset="-122"/>
                      <a:ea typeface="微软雅黑" pitchFamily="34" charset="-122"/>
                    </a:rPr>
                    <a:t>字节</a:t>
                  </a:r>
                  <a:endParaRPr kumimoji="1" lang="en-US" altLang="zh-CN" sz="1200" b="1" dirty="0">
                    <a:solidFill>
                      <a:srgbClr val="C00000"/>
                    </a:solidFill>
                    <a:latin typeface="微软雅黑" pitchFamily="34" charset="-122"/>
                    <a:ea typeface="微软雅黑" pitchFamily="34" charset="-122"/>
                  </a:endParaRPr>
                </a:p>
              </p:txBody>
            </p:sp>
            <p:sp>
              <p:nvSpPr>
                <p:cNvPr id="105" name="Rectangle 34"/>
                <p:cNvSpPr>
                  <a:spLocks noChangeArrowheads="1"/>
                </p:cNvSpPr>
                <p:nvPr/>
              </p:nvSpPr>
              <p:spPr bwMode="auto">
                <a:xfrm>
                  <a:off x="5743433" y="2756326"/>
                  <a:ext cx="1034624" cy="44842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200" b="1" dirty="0">
                      <a:solidFill>
                        <a:srgbClr val="C00000"/>
                      </a:solidFill>
                      <a:latin typeface="微软雅黑" pitchFamily="34" charset="-122"/>
                      <a:ea typeface="微软雅黑" pitchFamily="34" charset="-122"/>
                    </a:rPr>
                    <a:t>2 </a:t>
                  </a:r>
                  <a:r>
                    <a:rPr kumimoji="1" lang="zh-CN" altLang="en-US" sz="1200" b="1" dirty="0" smtClean="0">
                      <a:solidFill>
                        <a:srgbClr val="C00000"/>
                      </a:solidFill>
                      <a:latin typeface="微软雅黑" pitchFamily="34" charset="-122"/>
                      <a:ea typeface="微软雅黑" pitchFamily="34" charset="-122"/>
                    </a:rPr>
                    <a:t>字节</a:t>
                  </a:r>
                  <a:endParaRPr kumimoji="1" lang="en-US" altLang="zh-CN" sz="1200" b="1" dirty="0">
                    <a:solidFill>
                      <a:srgbClr val="C00000"/>
                    </a:solidFill>
                    <a:latin typeface="微软雅黑" pitchFamily="34" charset="-122"/>
                    <a:ea typeface="微软雅黑" pitchFamily="34" charset="-122"/>
                  </a:endParaRPr>
                </a:p>
              </p:txBody>
            </p:sp>
            <p:grpSp>
              <p:nvGrpSpPr>
                <p:cNvPr id="106" name="组合 105"/>
                <p:cNvGrpSpPr/>
                <p:nvPr/>
              </p:nvGrpSpPr>
              <p:grpSpPr>
                <a:xfrm>
                  <a:off x="1568896" y="3165376"/>
                  <a:ext cx="6296025" cy="1151075"/>
                  <a:chOff x="1568896" y="3165376"/>
                  <a:chExt cx="6296025" cy="1151075"/>
                </a:xfrm>
              </p:grpSpPr>
              <p:sp>
                <p:nvSpPr>
                  <p:cNvPr id="110" name="Rectangle 3"/>
                  <p:cNvSpPr>
                    <a:spLocks noChangeArrowheads="1"/>
                  </p:cNvSpPr>
                  <p:nvPr/>
                </p:nvSpPr>
                <p:spPr bwMode="auto">
                  <a:xfrm>
                    <a:off x="1568896" y="3165376"/>
                    <a:ext cx="6286500" cy="1066800"/>
                  </a:xfrm>
                  <a:prstGeom prst="rect">
                    <a:avLst/>
                  </a:prstGeom>
                  <a:solidFill>
                    <a:srgbClr val="99FFCC"/>
                  </a:solidFill>
                  <a:ln w="19050">
                    <a:solidFill>
                      <a:schemeClr val="tx1"/>
                    </a:solidFill>
                    <a:miter lim="800000"/>
                    <a:headEnd/>
                    <a:tailEnd/>
                  </a:ln>
                  <a:effectLst/>
                </p:spPr>
                <p:txBody>
                  <a:bodyPr wrap="none" anchor="ctr"/>
                  <a:lstStyle/>
                  <a:p>
                    <a:endParaRPr lang="zh-CN" altLang="en-US" sz="1200">
                      <a:latin typeface="微软雅黑" pitchFamily="34" charset="-122"/>
                      <a:ea typeface="微软雅黑" pitchFamily="34" charset="-122"/>
                    </a:endParaRPr>
                  </a:p>
                </p:txBody>
              </p:sp>
              <p:sp>
                <p:nvSpPr>
                  <p:cNvPr id="111" name="Line 12"/>
                  <p:cNvSpPr>
                    <a:spLocks noChangeShapeType="1"/>
                  </p:cNvSpPr>
                  <p:nvPr/>
                </p:nvSpPr>
                <p:spPr bwMode="auto">
                  <a:xfrm>
                    <a:off x="4816921" y="3165376"/>
                    <a:ext cx="0" cy="1066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112" name="Line 15"/>
                  <p:cNvSpPr>
                    <a:spLocks noChangeShapeType="1"/>
                  </p:cNvSpPr>
                  <p:nvPr/>
                </p:nvSpPr>
                <p:spPr bwMode="auto">
                  <a:xfrm>
                    <a:off x="1568896" y="3645024"/>
                    <a:ext cx="629602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113" name="Line 16"/>
                  <p:cNvSpPr>
                    <a:spLocks noChangeShapeType="1"/>
                  </p:cNvSpPr>
                  <p:nvPr/>
                </p:nvSpPr>
                <p:spPr bwMode="auto">
                  <a:xfrm flipH="1">
                    <a:off x="5534470" y="3645024"/>
                    <a:ext cx="3175" cy="5871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114" name="Line 17"/>
                  <p:cNvSpPr>
                    <a:spLocks noChangeShapeType="1"/>
                  </p:cNvSpPr>
                  <p:nvPr/>
                </p:nvSpPr>
                <p:spPr bwMode="auto">
                  <a:xfrm>
                    <a:off x="5321746" y="3645024"/>
                    <a:ext cx="0" cy="5871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115" name="Text Box 28"/>
                  <p:cNvSpPr txBox="1">
                    <a:spLocks noChangeArrowheads="1"/>
                  </p:cNvSpPr>
                  <p:nvPr/>
                </p:nvSpPr>
                <p:spPr bwMode="auto">
                  <a:xfrm>
                    <a:off x="2288703" y="3212976"/>
                    <a:ext cx="2292404" cy="452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200" b="1" dirty="0" smtClean="0">
                        <a:latin typeface="微软雅黑" pitchFamily="34" charset="-122"/>
                        <a:ea typeface="微软雅黑" pitchFamily="34" charset="-122"/>
                      </a:rPr>
                      <a:t>802.1Q </a:t>
                    </a:r>
                    <a:r>
                      <a:rPr lang="zh-CN" altLang="en-US" sz="1200" b="1" dirty="0" smtClean="0">
                        <a:latin typeface="微软雅黑" pitchFamily="34" charset="-122"/>
                        <a:ea typeface="微软雅黑" pitchFamily="34" charset="-122"/>
                      </a:rPr>
                      <a:t>标记类型</a:t>
                    </a:r>
                    <a:endParaRPr lang="en-US" altLang="zh-CN" sz="1200" b="1" dirty="0">
                      <a:latin typeface="微软雅黑" pitchFamily="34" charset="-122"/>
                      <a:ea typeface="微软雅黑" pitchFamily="34" charset="-122"/>
                    </a:endParaRPr>
                  </a:p>
                </p:txBody>
              </p:sp>
              <p:sp>
                <p:nvSpPr>
                  <p:cNvPr id="116" name="Text Box 29"/>
                  <p:cNvSpPr txBox="1">
                    <a:spLocks noChangeArrowheads="1"/>
                  </p:cNvSpPr>
                  <p:nvPr/>
                </p:nvSpPr>
                <p:spPr bwMode="auto">
                  <a:xfrm>
                    <a:off x="1590899" y="3645025"/>
                    <a:ext cx="3226022" cy="671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200" b="1" dirty="0" smtClean="0">
                        <a:latin typeface="微软雅黑" pitchFamily="34" charset="-122"/>
                        <a:ea typeface="微软雅黑" pitchFamily="34" charset="-122"/>
                      </a:rPr>
                      <a:t>0X8100</a:t>
                    </a:r>
                  </a:p>
                  <a:p>
                    <a:pPr algn="ctr"/>
                    <a:r>
                      <a:rPr kumimoji="1" lang="en-US" altLang="zh-CN" sz="900" b="1" dirty="0">
                        <a:latin typeface="微软雅黑" pitchFamily="34" charset="-122"/>
                        <a:ea typeface="微软雅黑" pitchFamily="34" charset="-122"/>
                      </a:rPr>
                      <a:t>(</a:t>
                    </a:r>
                    <a:r>
                      <a:rPr kumimoji="1" lang="en-US" altLang="zh-CN" sz="900" b="1" dirty="0" smtClean="0">
                        <a:latin typeface="微软雅黑" pitchFamily="34" charset="-122"/>
                        <a:ea typeface="微软雅黑" pitchFamily="34" charset="-122"/>
                      </a:rPr>
                      <a:t>1 </a:t>
                    </a:r>
                    <a:r>
                      <a:rPr kumimoji="1" lang="en-US" altLang="zh-CN" sz="900" b="1" dirty="0">
                        <a:latin typeface="微软雅黑" pitchFamily="34" charset="-122"/>
                        <a:ea typeface="微软雅黑" pitchFamily="34" charset="-122"/>
                      </a:rPr>
                      <a:t>0 0 0 0 0 0 1  0 0 0 0 0 0 0 </a:t>
                    </a:r>
                    <a:r>
                      <a:rPr kumimoji="1" lang="en-US" altLang="zh-CN" sz="900" b="1" dirty="0" smtClean="0">
                        <a:latin typeface="微软雅黑" pitchFamily="34" charset="-122"/>
                        <a:ea typeface="微软雅黑" pitchFamily="34" charset="-122"/>
                      </a:rPr>
                      <a:t>0)</a:t>
                    </a:r>
                    <a:endParaRPr lang="en-US" altLang="zh-CN" sz="900" b="1" dirty="0">
                      <a:latin typeface="微软雅黑" pitchFamily="34" charset="-122"/>
                      <a:ea typeface="微软雅黑" pitchFamily="34" charset="-122"/>
                    </a:endParaRPr>
                  </a:p>
                </p:txBody>
              </p:sp>
              <p:sp>
                <p:nvSpPr>
                  <p:cNvPr id="117" name="Text Box 30"/>
                  <p:cNvSpPr txBox="1">
                    <a:spLocks noChangeArrowheads="1"/>
                  </p:cNvSpPr>
                  <p:nvPr/>
                </p:nvSpPr>
                <p:spPr bwMode="auto">
                  <a:xfrm>
                    <a:off x="4707424" y="3717031"/>
                    <a:ext cx="718052" cy="447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200" b="1" dirty="0">
                        <a:latin typeface="微软雅黑" pitchFamily="34" charset="-122"/>
                        <a:ea typeface="微软雅黑" pitchFamily="34" charset="-122"/>
                      </a:rPr>
                      <a:t>PRI</a:t>
                    </a:r>
                  </a:p>
                </p:txBody>
              </p:sp>
              <p:sp>
                <p:nvSpPr>
                  <p:cNvPr id="118" name="Text Box 31"/>
                  <p:cNvSpPr txBox="1">
                    <a:spLocks noChangeArrowheads="1"/>
                  </p:cNvSpPr>
                  <p:nvPr/>
                </p:nvSpPr>
                <p:spPr bwMode="auto">
                  <a:xfrm>
                    <a:off x="5985755" y="3717031"/>
                    <a:ext cx="1367796" cy="452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200" b="1" dirty="0">
                        <a:latin typeface="微软雅黑" pitchFamily="34" charset="-122"/>
                        <a:ea typeface="微软雅黑" pitchFamily="34" charset="-122"/>
                      </a:rPr>
                      <a:t>VLAN ID</a:t>
                    </a:r>
                  </a:p>
                </p:txBody>
              </p:sp>
              <p:sp>
                <p:nvSpPr>
                  <p:cNvPr id="119" name="Text Box 35"/>
                  <p:cNvSpPr txBox="1">
                    <a:spLocks noChangeArrowheads="1"/>
                  </p:cNvSpPr>
                  <p:nvPr/>
                </p:nvSpPr>
                <p:spPr bwMode="auto">
                  <a:xfrm>
                    <a:off x="4921697" y="3212976"/>
                    <a:ext cx="2695600" cy="452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200" b="1" dirty="0">
                        <a:latin typeface="微软雅黑" pitchFamily="34" charset="-122"/>
                        <a:ea typeface="微软雅黑" pitchFamily="34" charset="-122"/>
                      </a:rPr>
                      <a:t>TCI (</a:t>
                    </a:r>
                    <a:r>
                      <a:rPr lang="zh-CN" altLang="en-US" sz="1200" b="1" dirty="0">
                        <a:latin typeface="微软雅黑" pitchFamily="34" charset="-122"/>
                        <a:ea typeface="微软雅黑" pitchFamily="34" charset="-122"/>
                      </a:rPr>
                      <a:t>标记控制信息</a:t>
                    </a:r>
                    <a:r>
                      <a:rPr lang="en-US" altLang="zh-CN" sz="1200" b="1" dirty="0">
                        <a:latin typeface="微软雅黑" pitchFamily="34" charset="-122"/>
                        <a:ea typeface="微软雅黑" pitchFamily="34" charset="-122"/>
                      </a:rPr>
                      <a:t>)</a:t>
                    </a:r>
                  </a:p>
                </p:txBody>
              </p:sp>
            </p:grpSp>
            <p:sp>
              <p:nvSpPr>
                <p:cNvPr id="107" name="Line 20"/>
                <p:cNvSpPr>
                  <a:spLocks noChangeShapeType="1"/>
                </p:cNvSpPr>
                <p:nvPr/>
              </p:nvSpPr>
              <p:spPr bwMode="auto">
                <a:xfrm flipV="1">
                  <a:off x="5118066" y="4084189"/>
                  <a:ext cx="318774" cy="747745"/>
                </a:xfrm>
                <a:prstGeom prst="line">
                  <a:avLst/>
                </a:prstGeom>
                <a:noFill/>
                <a:ln w="1270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108" name="Line 32"/>
                <p:cNvSpPr>
                  <a:spLocks noChangeShapeType="1"/>
                </p:cNvSpPr>
                <p:nvPr/>
              </p:nvSpPr>
              <p:spPr bwMode="auto">
                <a:xfrm flipH="1" flipV="1">
                  <a:off x="7308304" y="4015517"/>
                  <a:ext cx="381000" cy="533400"/>
                </a:xfrm>
                <a:prstGeom prst="line">
                  <a:avLst/>
                </a:prstGeom>
                <a:noFill/>
                <a:ln w="1270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109" name="Line 19"/>
                <p:cNvSpPr>
                  <a:spLocks noChangeShapeType="1"/>
                </p:cNvSpPr>
                <p:nvPr/>
              </p:nvSpPr>
              <p:spPr bwMode="auto">
                <a:xfrm flipV="1">
                  <a:off x="4540695" y="4077071"/>
                  <a:ext cx="439882" cy="533126"/>
                </a:xfrm>
                <a:prstGeom prst="line">
                  <a:avLst/>
                </a:prstGeom>
                <a:noFill/>
                <a:ln w="1270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grpSp>
          <p:grpSp>
            <p:nvGrpSpPr>
              <p:cNvPr id="83" name="组合 82"/>
              <p:cNvGrpSpPr/>
              <p:nvPr/>
            </p:nvGrpSpPr>
            <p:grpSpPr>
              <a:xfrm>
                <a:off x="1568624" y="1097692"/>
                <a:ext cx="7920880" cy="443473"/>
                <a:chOff x="1568624" y="1097692"/>
                <a:chExt cx="7920880" cy="443473"/>
              </a:xfrm>
            </p:grpSpPr>
            <p:cxnSp>
              <p:nvCxnSpPr>
                <p:cNvPr id="84" name="直接连接符 43"/>
                <p:cNvCxnSpPr>
                  <a:cxnSpLocks noChangeShapeType="1"/>
                </p:cNvCxnSpPr>
                <p:nvPr/>
              </p:nvCxnSpPr>
              <p:spPr bwMode="auto">
                <a:xfrm>
                  <a:off x="1568624" y="1313334"/>
                  <a:ext cx="7920880" cy="0"/>
                </a:xfrm>
                <a:prstGeom prst="line">
                  <a:avLst/>
                </a:prstGeom>
                <a:noFill/>
                <a:ln w="19050" algn="ctr">
                  <a:solidFill>
                    <a:schemeClr val="tx1"/>
                  </a:solidFill>
                  <a:round/>
                  <a:headEnd type="triangle" w="med" len="lg"/>
                  <a:tailEnd type="triangle" w="med" len="lg"/>
                </a:ln>
              </p:spPr>
            </p:cxnSp>
            <p:sp>
              <p:nvSpPr>
                <p:cNvPr id="85" name="Rectangle 50"/>
                <p:cNvSpPr>
                  <a:spLocks noChangeArrowheads="1"/>
                </p:cNvSpPr>
                <p:nvPr/>
              </p:nvSpPr>
              <p:spPr bwMode="auto">
                <a:xfrm>
                  <a:off x="4625331" y="1097692"/>
                  <a:ext cx="1505012" cy="443473"/>
                </a:xfrm>
                <a:prstGeom prst="rect">
                  <a:avLst/>
                </a:prstGeom>
                <a:solidFill>
                  <a:srgbClr val="C3E3F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lang="en-US" altLang="zh-CN" sz="1200" b="1" dirty="0">
                      <a:solidFill>
                        <a:srgbClr val="0000CC"/>
                      </a:solidFill>
                      <a:latin typeface="微软雅黑" pitchFamily="34" charset="-122"/>
                      <a:ea typeface="微软雅黑" pitchFamily="34" charset="-122"/>
                    </a:rPr>
                    <a:t>802.1Q </a:t>
                  </a:r>
                  <a:r>
                    <a:rPr lang="zh-CN" altLang="en-US" sz="1200" b="1" dirty="0">
                      <a:solidFill>
                        <a:srgbClr val="0000CC"/>
                      </a:solidFill>
                      <a:latin typeface="微软雅黑" pitchFamily="34" charset="-122"/>
                      <a:ea typeface="微软雅黑" pitchFamily="34" charset="-122"/>
                    </a:rPr>
                    <a:t>帧</a:t>
                  </a:r>
                </a:p>
              </p:txBody>
            </p:sp>
          </p:grpSp>
        </p:grpSp>
        <p:sp>
          <p:nvSpPr>
            <p:cNvPr id="120" name="矩形 119"/>
            <p:cNvSpPr/>
            <p:nvPr/>
          </p:nvSpPr>
          <p:spPr>
            <a:xfrm>
              <a:off x="7776862" y="2943466"/>
              <a:ext cx="3265119" cy="1392588"/>
            </a:xfrm>
            <a:prstGeom prst="rect">
              <a:avLst/>
            </a:prstGeom>
            <a:solidFill>
              <a:schemeClr val="bg1"/>
            </a:solidFill>
          </p:spPr>
          <p:txBody>
            <a:bodyPr wrap="square">
              <a:spAutoFit/>
            </a:bodyPr>
            <a:lstStyle/>
            <a:p>
              <a:pPr>
                <a:lnSpc>
                  <a:spcPts val="2000"/>
                </a:lnSpc>
              </a:pPr>
              <a:r>
                <a:rPr lang="zh-CN" altLang="zh-CN" sz="1200" b="1" dirty="0" smtClean="0">
                  <a:latin typeface="微软雅黑" pitchFamily="34" charset="-122"/>
                  <a:ea typeface="微软雅黑" pitchFamily="34" charset="-122"/>
                </a:rPr>
                <a:t>以太网</a:t>
              </a:r>
              <a:r>
                <a:rPr lang="en-US" altLang="zh-CN" sz="1200" b="1" dirty="0" smtClean="0">
                  <a:latin typeface="微软雅黑" pitchFamily="34" charset="-122"/>
                  <a:ea typeface="微软雅黑" pitchFamily="34" charset="-122"/>
                </a:rPr>
                <a:t> MAC </a:t>
              </a:r>
              <a:r>
                <a:rPr lang="zh-CN" altLang="en-US" sz="1200" b="1" dirty="0" smtClean="0">
                  <a:latin typeface="微软雅黑" pitchFamily="34" charset="-122"/>
                  <a:ea typeface="微软雅黑" pitchFamily="34" charset="-122"/>
                </a:rPr>
                <a:t>帧</a:t>
              </a:r>
              <a:r>
                <a:rPr lang="zh-CN" altLang="zh-CN" sz="1200" b="1" dirty="0" smtClean="0">
                  <a:latin typeface="微软雅黑" pitchFamily="34" charset="-122"/>
                  <a:ea typeface="微软雅黑" pitchFamily="34" charset="-122"/>
                </a:rPr>
                <a:t>的</a:t>
              </a:r>
              <a:r>
                <a:rPr lang="zh-CN" altLang="zh-CN" sz="1200" b="1" dirty="0">
                  <a:latin typeface="微软雅黑" pitchFamily="34" charset="-122"/>
                  <a:ea typeface="微软雅黑" pitchFamily="34" charset="-122"/>
                </a:rPr>
                <a:t>最大帧长从原来</a:t>
              </a:r>
              <a:r>
                <a:rPr lang="zh-CN" altLang="zh-CN" sz="1200" b="1" dirty="0" smtClean="0">
                  <a:latin typeface="微软雅黑" pitchFamily="34" charset="-122"/>
                  <a:ea typeface="微软雅黑" pitchFamily="34" charset="-122"/>
                </a:rPr>
                <a:t>的</a:t>
              </a:r>
              <a:r>
                <a:rPr lang="en-US" altLang="zh-CN" sz="1200" b="1" dirty="0" smtClean="0">
                  <a:latin typeface="微软雅黑" pitchFamily="34" charset="-122"/>
                  <a:ea typeface="微软雅黑" pitchFamily="34" charset="-122"/>
                </a:rPr>
                <a:t> 1518 </a:t>
              </a:r>
              <a:r>
                <a:rPr lang="zh-CN" altLang="zh-CN" sz="1200" b="1" dirty="0" smtClean="0">
                  <a:latin typeface="微软雅黑" pitchFamily="34" charset="-122"/>
                  <a:ea typeface="微软雅黑" pitchFamily="34" charset="-122"/>
                </a:rPr>
                <a:t>字节变为</a:t>
              </a:r>
              <a:r>
                <a:rPr lang="en-US" altLang="zh-CN" sz="1200" b="1" dirty="0" smtClean="0">
                  <a:latin typeface="微软雅黑" pitchFamily="34" charset="-122"/>
                  <a:ea typeface="微软雅黑" pitchFamily="34" charset="-122"/>
                </a:rPr>
                <a:t> 1522 </a:t>
              </a:r>
              <a:r>
                <a:rPr lang="zh-CN" altLang="zh-CN" sz="1200" b="1" dirty="0" smtClean="0">
                  <a:latin typeface="微软雅黑" pitchFamily="34" charset="-122"/>
                  <a:ea typeface="微软雅黑" pitchFamily="34" charset="-122"/>
                </a:rPr>
                <a:t>字节</a:t>
              </a:r>
              <a:r>
                <a:rPr lang="zh-CN" altLang="en-US" sz="1200" b="1" dirty="0" smtClean="0">
                  <a:latin typeface="微软雅黑" pitchFamily="34" charset="-122"/>
                  <a:ea typeface="微软雅黑" pitchFamily="34" charset="-122"/>
                </a:rPr>
                <a:t>。</a:t>
              </a:r>
              <a:endParaRPr lang="zh-CN" altLang="en-US" sz="1200" b="1" dirty="0">
                <a:latin typeface="微软雅黑" pitchFamily="34" charset="-122"/>
                <a:ea typeface="微软雅黑" pitchFamily="34" charset="-122"/>
              </a:endParaRPr>
            </a:p>
          </p:txBody>
        </p:sp>
      </p:grpSp>
      <p:sp>
        <p:nvSpPr>
          <p:cNvPr id="48" name="AutoShape 5"/>
          <p:cNvSpPr>
            <a:spLocks noChangeArrowheads="1"/>
          </p:cNvSpPr>
          <p:nvPr/>
        </p:nvSpPr>
        <p:spPr bwMode="auto">
          <a:xfrm>
            <a:off x="502919" y="6386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Rectangle 6"/>
          <p:cNvSpPr>
            <a:spLocks noChangeArrowheads="1"/>
          </p:cNvSpPr>
          <p:nvPr/>
        </p:nvSpPr>
        <p:spPr bwMode="auto">
          <a:xfrm>
            <a:off x="2679377" y="615526"/>
            <a:ext cx="37753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虚拟局域网使用的以太网帧格式</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78384044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a:xfrm>
            <a:off x="502919" y="1045789"/>
            <a:ext cx="8129015" cy="339690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9" name="组合 8"/>
          <p:cNvGrpSpPr/>
          <p:nvPr/>
        </p:nvGrpSpPr>
        <p:grpSpPr>
          <a:xfrm>
            <a:off x="1135224" y="3395552"/>
            <a:ext cx="6058864" cy="981753"/>
            <a:chOff x="2298999" y="3659690"/>
            <a:chExt cx="6058864" cy="981753"/>
          </a:xfrm>
        </p:grpSpPr>
        <p:sp>
          <p:nvSpPr>
            <p:cNvPr id="33" name="矩形 32"/>
            <p:cNvSpPr/>
            <p:nvPr/>
          </p:nvSpPr>
          <p:spPr>
            <a:xfrm>
              <a:off x="6471670" y="3659690"/>
              <a:ext cx="1131716" cy="4243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Rectangle 4"/>
            <p:cNvSpPr>
              <a:spLocks noChangeArrowheads="1"/>
            </p:cNvSpPr>
            <p:nvPr/>
          </p:nvSpPr>
          <p:spPr bwMode="auto">
            <a:xfrm>
              <a:off x="2298999" y="3685123"/>
              <a:ext cx="1178114" cy="428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a:r>
                <a:rPr kumimoji="1" lang="zh-CN" altLang="en-US" sz="1100" b="1" dirty="0" smtClean="0">
                  <a:latin typeface="微软雅黑" pitchFamily="34" charset="-122"/>
                  <a:ea typeface="微软雅黑" pitchFamily="34" charset="-122"/>
                </a:rPr>
                <a:t>带标记的以太网</a:t>
              </a:r>
              <a:endParaRPr kumimoji="1" lang="en-US" altLang="zh-CN" sz="1100" b="1" dirty="0" smtClean="0">
                <a:latin typeface="微软雅黑" pitchFamily="34" charset="-122"/>
                <a:ea typeface="微软雅黑" pitchFamily="34" charset="-122"/>
              </a:endParaRPr>
            </a:p>
            <a:p>
              <a:pPr algn="ctr" defTabSz="762000"/>
              <a:r>
                <a:rPr kumimoji="1" lang="en-US" altLang="zh-CN" sz="1100" b="1" dirty="0" smtClean="0">
                  <a:latin typeface="微软雅黑" pitchFamily="34" charset="-122"/>
                  <a:ea typeface="微软雅黑" pitchFamily="34" charset="-122"/>
                </a:rPr>
                <a:t>MAC </a:t>
              </a:r>
              <a:r>
                <a:rPr kumimoji="1" lang="zh-CN" altLang="en-US" sz="1100" b="1" dirty="0" smtClean="0">
                  <a:latin typeface="微软雅黑" pitchFamily="34" charset="-122"/>
                  <a:ea typeface="微软雅黑" pitchFamily="34" charset="-122"/>
                </a:rPr>
                <a:t>帧</a:t>
              </a:r>
              <a:endParaRPr kumimoji="1" lang="zh-CN" altLang="en-US" sz="1100" b="1" dirty="0">
                <a:latin typeface="微软雅黑" pitchFamily="34" charset="-122"/>
                <a:ea typeface="微软雅黑" pitchFamily="34" charset="-122"/>
              </a:endParaRPr>
            </a:p>
          </p:txBody>
        </p:sp>
        <p:sp>
          <p:nvSpPr>
            <p:cNvPr id="87" name="Rectangle 5"/>
            <p:cNvSpPr>
              <a:spLocks noChangeArrowheads="1"/>
            </p:cNvSpPr>
            <p:nvPr/>
          </p:nvSpPr>
          <p:spPr bwMode="auto">
            <a:xfrm>
              <a:off x="3034703" y="4087778"/>
              <a:ext cx="46487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1100" b="1" dirty="0" smtClean="0">
                  <a:latin typeface="微软雅黑" pitchFamily="34" charset="-122"/>
                  <a:ea typeface="微软雅黑" pitchFamily="34" charset="-122"/>
                </a:rPr>
                <a:t>字节</a:t>
              </a:r>
              <a:endParaRPr kumimoji="1" lang="en-US" altLang="zh-CN" sz="1100" b="1" dirty="0">
                <a:latin typeface="微软雅黑" pitchFamily="34" charset="-122"/>
                <a:ea typeface="微软雅黑" pitchFamily="34" charset="-122"/>
              </a:endParaRPr>
            </a:p>
          </p:txBody>
        </p:sp>
        <p:sp>
          <p:nvSpPr>
            <p:cNvPr id="88" name="Rectangle 6"/>
            <p:cNvSpPr>
              <a:spLocks noChangeArrowheads="1"/>
            </p:cNvSpPr>
            <p:nvPr/>
          </p:nvSpPr>
          <p:spPr bwMode="auto">
            <a:xfrm>
              <a:off x="3700835" y="4083274"/>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a:latin typeface="微软雅黑" pitchFamily="34" charset="-122"/>
                  <a:ea typeface="微软雅黑" pitchFamily="34" charset="-122"/>
                </a:rPr>
                <a:t>6</a:t>
              </a:r>
            </a:p>
          </p:txBody>
        </p:sp>
        <p:sp>
          <p:nvSpPr>
            <p:cNvPr id="89" name="Rectangle 7"/>
            <p:cNvSpPr>
              <a:spLocks noChangeArrowheads="1"/>
            </p:cNvSpPr>
            <p:nvPr/>
          </p:nvSpPr>
          <p:spPr bwMode="auto">
            <a:xfrm>
              <a:off x="4450535" y="4083274"/>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6</a:t>
              </a:r>
            </a:p>
          </p:txBody>
        </p:sp>
        <p:sp>
          <p:nvSpPr>
            <p:cNvPr id="90" name="Rectangle 8"/>
            <p:cNvSpPr>
              <a:spLocks noChangeArrowheads="1"/>
            </p:cNvSpPr>
            <p:nvPr/>
          </p:nvSpPr>
          <p:spPr bwMode="auto">
            <a:xfrm>
              <a:off x="5912336" y="4083274"/>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2</a:t>
              </a:r>
            </a:p>
          </p:txBody>
        </p:sp>
        <p:sp>
          <p:nvSpPr>
            <p:cNvPr id="91" name="Rectangle 9"/>
            <p:cNvSpPr>
              <a:spLocks noChangeArrowheads="1"/>
            </p:cNvSpPr>
            <p:nvPr/>
          </p:nvSpPr>
          <p:spPr bwMode="auto">
            <a:xfrm>
              <a:off x="6567830" y="4083274"/>
              <a:ext cx="892874"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smtClean="0">
                  <a:latin typeface="微软雅黑" pitchFamily="34" charset="-122"/>
                  <a:ea typeface="微软雅黑" pitchFamily="34" charset="-122"/>
                </a:rPr>
                <a:t>42 </a:t>
              </a:r>
              <a:r>
                <a:rPr kumimoji="1" lang="en-US" altLang="zh-CN" sz="1100" b="1" dirty="0">
                  <a:latin typeface="微软雅黑" pitchFamily="34" charset="-122"/>
                  <a:ea typeface="微软雅黑" pitchFamily="34" charset="-122"/>
                </a:rPr>
                <a:t>~ 1500</a:t>
              </a:r>
            </a:p>
          </p:txBody>
        </p:sp>
        <p:sp>
          <p:nvSpPr>
            <p:cNvPr id="92" name="Rectangle 10"/>
            <p:cNvSpPr>
              <a:spLocks noChangeArrowheads="1"/>
            </p:cNvSpPr>
            <p:nvPr/>
          </p:nvSpPr>
          <p:spPr bwMode="auto">
            <a:xfrm>
              <a:off x="7843089" y="4083274"/>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4</a:t>
              </a:r>
            </a:p>
          </p:txBody>
        </p:sp>
        <p:sp>
          <p:nvSpPr>
            <p:cNvPr id="95" name="Rectangle 14"/>
            <p:cNvSpPr>
              <a:spLocks noChangeArrowheads="1"/>
            </p:cNvSpPr>
            <p:nvPr/>
          </p:nvSpPr>
          <p:spPr bwMode="auto">
            <a:xfrm>
              <a:off x="5157859" y="4081309"/>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4</a:t>
              </a:r>
            </a:p>
          </p:txBody>
        </p:sp>
        <p:sp>
          <p:nvSpPr>
            <p:cNvPr id="98" name="Rectangle 22"/>
            <p:cNvSpPr>
              <a:spLocks noChangeArrowheads="1"/>
            </p:cNvSpPr>
            <p:nvPr/>
          </p:nvSpPr>
          <p:spPr bwMode="auto">
            <a:xfrm>
              <a:off x="3469972" y="3659691"/>
              <a:ext cx="740861"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目地</a:t>
              </a:r>
              <a:r>
                <a:rPr kumimoji="1" lang="zh-CN" altLang="en-US" sz="1200" b="1" dirty="0" smtClean="0">
                  <a:solidFill>
                    <a:schemeClr val="bg1"/>
                  </a:solidFill>
                  <a:latin typeface="微软雅黑" pitchFamily="34" charset="-122"/>
                  <a:ea typeface="微软雅黑" pitchFamily="34" charset="-122"/>
                </a:rPr>
                <a:t>地址  </a:t>
              </a:r>
              <a:endParaRPr kumimoji="1" lang="zh-CN" altLang="en-US" sz="1200" b="1" dirty="0">
                <a:solidFill>
                  <a:schemeClr val="bg1"/>
                </a:solidFill>
                <a:latin typeface="微软雅黑" pitchFamily="34" charset="-122"/>
                <a:ea typeface="微软雅黑" pitchFamily="34" charset="-122"/>
              </a:endParaRPr>
            </a:p>
          </p:txBody>
        </p:sp>
        <p:sp>
          <p:nvSpPr>
            <p:cNvPr id="99" name="Rectangle 23"/>
            <p:cNvSpPr>
              <a:spLocks noChangeArrowheads="1"/>
            </p:cNvSpPr>
            <p:nvPr/>
          </p:nvSpPr>
          <p:spPr bwMode="auto">
            <a:xfrm>
              <a:off x="4210832" y="3659691"/>
              <a:ext cx="707322"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源地址</a:t>
              </a:r>
            </a:p>
          </p:txBody>
        </p:sp>
        <p:sp>
          <p:nvSpPr>
            <p:cNvPr id="100" name="Rectangle 24"/>
            <p:cNvSpPr>
              <a:spLocks noChangeArrowheads="1"/>
            </p:cNvSpPr>
            <p:nvPr/>
          </p:nvSpPr>
          <p:spPr bwMode="auto">
            <a:xfrm>
              <a:off x="4918155" y="3659691"/>
              <a:ext cx="754477" cy="424393"/>
            </a:xfrm>
            <a:prstGeom prst="rect">
              <a:avLst/>
            </a:prstGeom>
            <a:solidFill>
              <a:srgbClr val="00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itchFamily="34" charset="-122"/>
                  <a:ea typeface="微软雅黑" pitchFamily="34" charset="-122"/>
                </a:rPr>
                <a:t>802.1Q</a:t>
              </a:r>
            </a:p>
            <a:p>
              <a:pPr algn="ctr"/>
              <a:r>
                <a:rPr lang="zh-CN" altLang="en-US" sz="1200" b="1" dirty="0" smtClean="0">
                  <a:latin typeface="微软雅黑" pitchFamily="34" charset="-122"/>
                  <a:ea typeface="微软雅黑" pitchFamily="34" charset="-122"/>
                </a:rPr>
                <a:t>标记</a:t>
              </a:r>
              <a:endParaRPr lang="en-US" altLang="zh-CN" sz="1200" b="1" dirty="0">
                <a:latin typeface="微软雅黑" pitchFamily="34" charset="-122"/>
                <a:ea typeface="微软雅黑" pitchFamily="34" charset="-122"/>
              </a:endParaRPr>
            </a:p>
          </p:txBody>
        </p:sp>
        <p:sp>
          <p:nvSpPr>
            <p:cNvPr id="101" name="Rectangle 25"/>
            <p:cNvSpPr>
              <a:spLocks noChangeArrowheads="1"/>
            </p:cNvSpPr>
            <p:nvPr/>
          </p:nvSpPr>
          <p:spPr bwMode="auto">
            <a:xfrm>
              <a:off x="5672632" y="3659691"/>
              <a:ext cx="799038"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长度</a:t>
              </a:r>
              <a:r>
                <a:rPr kumimoji="1" lang="en-US" altLang="zh-CN" sz="1200" b="1" dirty="0">
                  <a:solidFill>
                    <a:schemeClr val="bg1"/>
                  </a:solidFill>
                  <a:latin typeface="微软雅黑" pitchFamily="34" charset="-122"/>
                  <a:ea typeface="微软雅黑" pitchFamily="34" charset="-122"/>
                </a:rPr>
                <a:t>/</a:t>
              </a:r>
              <a:r>
                <a:rPr kumimoji="1" lang="zh-CN" altLang="en-US" sz="1200" b="1" dirty="0">
                  <a:solidFill>
                    <a:schemeClr val="bg1"/>
                  </a:solidFill>
                  <a:latin typeface="微软雅黑" pitchFamily="34" charset="-122"/>
                  <a:ea typeface="微软雅黑" pitchFamily="34" charset="-122"/>
                </a:rPr>
                <a:t>类型</a:t>
              </a:r>
            </a:p>
          </p:txBody>
        </p:sp>
        <p:sp>
          <p:nvSpPr>
            <p:cNvPr id="102" name="Rectangle 26"/>
            <p:cNvSpPr>
              <a:spLocks noChangeArrowheads="1"/>
            </p:cNvSpPr>
            <p:nvPr/>
          </p:nvSpPr>
          <p:spPr bwMode="auto">
            <a:xfrm>
              <a:off x="6471670" y="3659691"/>
              <a:ext cx="1131716" cy="424393"/>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CC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200" b="1" dirty="0">
                  <a:solidFill>
                    <a:schemeClr val="bg1"/>
                  </a:solidFill>
                  <a:latin typeface="微软雅黑" pitchFamily="34" charset="-122"/>
                  <a:ea typeface="微软雅黑" pitchFamily="34" charset="-122"/>
                </a:rPr>
                <a:t>数      </a:t>
              </a:r>
              <a:r>
                <a:rPr kumimoji="1" lang="zh-CN" altLang="en-US" sz="1200" b="1" dirty="0" smtClean="0">
                  <a:solidFill>
                    <a:schemeClr val="bg1"/>
                  </a:solidFill>
                  <a:latin typeface="微软雅黑" pitchFamily="34" charset="-122"/>
                  <a:ea typeface="微软雅黑" pitchFamily="34" charset="-122"/>
                </a:rPr>
                <a:t>据</a:t>
              </a:r>
              <a:endParaRPr kumimoji="1" lang="zh-CN" altLang="en-US" sz="1200" b="1" dirty="0">
                <a:solidFill>
                  <a:schemeClr val="bg1"/>
                </a:solidFill>
                <a:latin typeface="微软雅黑" pitchFamily="34" charset="-122"/>
                <a:ea typeface="微软雅黑" pitchFamily="34" charset="-122"/>
              </a:endParaRPr>
            </a:p>
          </p:txBody>
        </p:sp>
        <p:sp>
          <p:nvSpPr>
            <p:cNvPr id="103" name="Rectangle 27"/>
            <p:cNvSpPr>
              <a:spLocks noChangeArrowheads="1"/>
            </p:cNvSpPr>
            <p:nvPr/>
          </p:nvSpPr>
          <p:spPr bwMode="auto">
            <a:xfrm>
              <a:off x="7603386" y="3659691"/>
              <a:ext cx="754477"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smtClean="0">
                  <a:solidFill>
                    <a:schemeClr val="bg1"/>
                  </a:solidFill>
                  <a:latin typeface="微软雅黑" pitchFamily="34" charset="-122"/>
                  <a:ea typeface="微软雅黑" pitchFamily="34" charset="-122"/>
                </a:rPr>
                <a:t>FCS</a:t>
              </a:r>
              <a:endParaRPr lang="en-US" altLang="zh-CN" sz="1200" b="1" dirty="0">
                <a:solidFill>
                  <a:schemeClr val="bg1"/>
                </a:solidFill>
                <a:latin typeface="微软雅黑" pitchFamily="34" charset="-122"/>
                <a:ea typeface="微软雅黑" pitchFamily="34" charset="-122"/>
              </a:endParaRPr>
            </a:p>
          </p:txBody>
        </p:sp>
        <p:grpSp>
          <p:nvGrpSpPr>
            <p:cNvPr id="83" name="组合 82"/>
            <p:cNvGrpSpPr/>
            <p:nvPr/>
          </p:nvGrpSpPr>
          <p:grpSpPr>
            <a:xfrm>
              <a:off x="3456187" y="4367009"/>
              <a:ext cx="4901676" cy="274434"/>
              <a:chOff x="1568624" y="1097692"/>
              <a:chExt cx="7920880" cy="443473"/>
            </a:xfrm>
          </p:grpSpPr>
          <p:cxnSp>
            <p:nvCxnSpPr>
              <p:cNvPr id="84" name="直接连接符 43"/>
              <p:cNvCxnSpPr>
                <a:cxnSpLocks noChangeShapeType="1"/>
              </p:cNvCxnSpPr>
              <p:nvPr/>
            </p:nvCxnSpPr>
            <p:spPr bwMode="auto">
              <a:xfrm>
                <a:off x="1568624" y="1313334"/>
                <a:ext cx="7920880" cy="0"/>
              </a:xfrm>
              <a:prstGeom prst="line">
                <a:avLst/>
              </a:prstGeom>
              <a:noFill/>
              <a:ln w="19050" algn="ctr">
                <a:solidFill>
                  <a:schemeClr val="tx1"/>
                </a:solidFill>
                <a:round/>
                <a:headEnd type="triangle" w="med" len="lg"/>
                <a:tailEnd type="triangle" w="med" len="lg"/>
              </a:ln>
            </p:spPr>
          </p:cxnSp>
          <p:sp>
            <p:nvSpPr>
              <p:cNvPr id="85" name="Rectangle 50"/>
              <p:cNvSpPr>
                <a:spLocks noChangeArrowheads="1"/>
              </p:cNvSpPr>
              <p:nvPr/>
            </p:nvSpPr>
            <p:spPr bwMode="auto">
              <a:xfrm>
                <a:off x="4625331" y="1097692"/>
                <a:ext cx="1505012" cy="443473"/>
              </a:xfrm>
              <a:prstGeom prst="rect">
                <a:avLst/>
              </a:prstGeom>
              <a:solidFill>
                <a:srgbClr val="C3E3F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lang="en-US" altLang="zh-CN" sz="1200" b="1" dirty="0">
                    <a:solidFill>
                      <a:srgbClr val="0000CC"/>
                    </a:solidFill>
                    <a:latin typeface="微软雅黑" pitchFamily="34" charset="-122"/>
                    <a:ea typeface="微软雅黑" pitchFamily="34" charset="-122"/>
                  </a:rPr>
                  <a:t>802.1Q </a:t>
                </a:r>
                <a:r>
                  <a:rPr lang="zh-CN" altLang="en-US" sz="1200" b="1" dirty="0">
                    <a:solidFill>
                      <a:srgbClr val="0000CC"/>
                    </a:solidFill>
                    <a:latin typeface="微软雅黑" pitchFamily="34" charset="-122"/>
                    <a:ea typeface="微软雅黑" pitchFamily="34" charset="-122"/>
                  </a:rPr>
                  <a:t>帧</a:t>
                </a:r>
              </a:p>
            </p:txBody>
          </p:sp>
        </p:grpSp>
      </p:grpSp>
      <p:sp>
        <p:nvSpPr>
          <p:cNvPr id="71" name="AutoShape 5"/>
          <p:cNvSpPr>
            <a:spLocks noChangeArrowheads="1"/>
          </p:cNvSpPr>
          <p:nvPr/>
        </p:nvSpPr>
        <p:spPr bwMode="auto">
          <a:xfrm>
            <a:off x="502919" y="6386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 name="Rectangle 6"/>
          <p:cNvSpPr>
            <a:spLocks noChangeArrowheads="1"/>
          </p:cNvSpPr>
          <p:nvPr/>
        </p:nvSpPr>
        <p:spPr bwMode="auto">
          <a:xfrm>
            <a:off x="2679377" y="615526"/>
            <a:ext cx="37753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虚拟局域网使用的以太网帧格式</a:t>
            </a:r>
            <a:endParaRPr lang="fr-FR" altLang="zh-CN" sz="2000" b="1" dirty="0">
              <a:solidFill>
                <a:schemeClr val="bg1"/>
              </a:solidFill>
              <a:latin typeface="微软雅黑" pitchFamily="34" charset="-122"/>
              <a:ea typeface="微软雅黑" pitchFamily="34" charset="-122"/>
            </a:endParaRPr>
          </a:p>
        </p:txBody>
      </p:sp>
      <p:sp>
        <p:nvSpPr>
          <p:cNvPr id="6" name="上箭头 5"/>
          <p:cNvSpPr/>
          <p:nvPr/>
        </p:nvSpPr>
        <p:spPr>
          <a:xfrm flipV="1">
            <a:off x="4374423" y="3082228"/>
            <a:ext cx="176501" cy="266792"/>
          </a:xfrm>
          <a:prstGeom prst="upArrow">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566284" y="1119934"/>
            <a:ext cx="4747593" cy="945047"/>
            <a:chOff x="1035850" y="1204307"/>
            <a:chExt cx="4747593" cy="945047"/>
          </a:xfrm>
        </p:grpSpPr>
        <p:sp>
          <p:nvSpPr>
            <p:cNvPr id="48" name="矩形 47"/>
            <p:cNvSpPr/>
            <p:nvPr/>
          </p:nvSpPr>
          <p:spPr>
            <a:xfrm>
              <a:off x="3897250" y="1695599"/>
              <a:ext cx="1131716" cy="4243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Rectangle 4"/>
            <p:cNvSpPr>
              <a:spLocks noChangeArrowheads="1"/>
            </p:cNvSpPr>
            <p:nvPr/>
          </p:nvSpPr>
          <p:spPr bwMode="auto">
            <a:xfrm>
              <a:off x="1035850" y="1721032"/>
              <a:ext cx="710132" cy="428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r>
                <a:rPr kumimoji="1" lang="zh-CN" altLang="en-US" sz="1100" b="1" dirty="0" smtClean="0">
                  <a:latin typeface="微软雅黑" pitchFamily="34" charset="-122"/>
                  <a:ea typeface="微软雅黑" pitchFamily="34" charset="-122"/>
                </a:rPr>
                <a:t>以太网</a:t>
              </a:r>
              <a:endParaRPr kumimoji="1" lang="en-US" altLang="zh-CN" sz="1100" b="1" dirty="0" smtClean="0">
                <a:latin typeface="微软雅黑" pitchFamily="34" charset="-122"/>
                <a:ea typeface="微软雅黑" pitchFamily="34" charset="-122"/>
              </a:endParaRPr>
            </a:p>
            <a:p>
              <a:pPr algn="ctr" defTabSz="762000"/>
              <a:r>
                <a:rPr kumimoji="1" lang="en-US" altLang="zh-CN" sz="1100" b="1" dirty="0" smtClean="0">
                  <a:latin typeface="微软雅黑" pitchFamily="34" charset="-122"/>
                  <a:ea typeface="微软雅黑" pitchFamily="34" charset="-122"/>
                </a:rPr>
                <a:t>MAC </a:t>
              </a:r>
              <a:r>
                <a:rPr kumimoji="1" lang="zh-CN" altLang="en-US" sz="1100" b="1" dirty="0" smtClean="0">
                  <a:latin typeface="微软雅黑" pitchFamily="34" charset="-122"/>
                  <a:ea typeface="微软雅黑" pitchFamily="34" charset="-122"/>
                </a:rPr>
                <a:t>帧</a:t>
              </a:r>
              <a:endParaRPr kumimoji="1" lang="zh-CN" altLang="en-US" sz="1100" b="1" dirty="0">
                <a:latin typeface="微软雅黑" pitchFamily="34" charset="-122"/>
                <a:ea typeface="微软雅黑" pitchFamily="34" charset="-122"/>
              </a:endParaRPr>
            </a:p>
          </p:txBody>
        </p:sp>
        <p:sp>
          <p:nvSpPr>
            <p:cNvPr id="50" name="Rectangle 5"/>
            <p:cNvSpPr>
              <a:spLocks noChangeArrowheads="1"/>
            </p:cNvSpPr>
            <p:nvPr/>
          </p:nvSpPr>
          <p:spPr bwMode="auto">
            <a:xfrm>
              <a:off x="1275845" y="1463701"/>
              <a:ext cx="46487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1100" b="1" dirty="0" smtClean="0">
                  <a:latin typeface="微软雅黑" pitchFamily="34" charset="-122"/>
                  <a:ea typeface="微软雅黑" pitchFamily="34" charset="-122"/>
                </a:rPr>
                <a:t>字节</a:t>
              </a:r>
              <a:endParaRPr kumimoji="1" lang="en-US" altLang="zh-CN" sz="1100" b="1" dirty="0">
                <a:latin typeface="微软雅黑" pitchFamily="34" charset="-122"/>
                <a:ea typeface="微软雅黑" pitchFamily="34" charset="-122"/>
              </a:endParaRPr>
            </a:p>
          </p:txBody>
        </p:sp>
        <p:sp>
          <p:nvSpPr>
            <p:cNvPr id="51" name="Rectangle 6"/>
            <p:cNvSpPr>
              <a:spLocks noChangeArrowheads="1"/>
            </p:cNvSpPr>
            <p:nvPr/>
          </p:nvSpPr>
          <p:spPr bwMode="auto">
            <a:xfrm>
              <a:off x="1941977" y="1459197"/>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a:latin typeface="微软雅黑" pitchFamily="34" charset="-122"/>
                  <a:ea typeface="微软雅黑" pitchFamily="34" charset="-122"/>
                </a:rPr>
                <a:t>6</a:t>
              </a:r>
            </a:p>
          </p:txBody>
        </p:sp>
        <p:sp>
          <p:nvSpPr>
            <p:cNvPr id="52" name="Rectangle 7"/>
            <p:cNvSpPr>
              <a:spLocks noChangeArrowheads="1"/>
            </p:cNvSpPr>
            <p:nvPr/>
          </p:nvSpPr>
          <p:spPr bwMode="auto">
            <a:xfrm>
              <a:off x="2691677" y="1459197"/>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6</a:t>
              </a:r>
            </a:p>
          </p:txBody>
        </p:sp>
        <p:sp>
          <p:nvSpPr>
            <p:cNvPr id="53" name="Rectangle 8"/>
            <p:cNvSpPr>
              <a:spLocks noChangeArrowheads="1"/>
            </p:cNvSpPr>
            <p:nvPr/>
          </p:nvSpPr>
          <p:spPr bwMode="auto">
            <a:xfrm>
              <a:off x="3337916" y="1459197"/>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2</a:t>
              </a:r>
            </a:p>
          </p:txBody>
        </p:sp>
        <p:sp>
          <p:nvSpPr>
            <p:cNvPr id="54" name="Rectangle 9"/>
            <p:cNvSpPr>
              <a:spLocks noChangeArrowheads="1"/>
            </p:cNvSpPr>
            <p:nvPr/>
          </p:nvSpPr>
          <p:spPr bwMode="auto">
            <a:xfrm>
              <a:off x="3993410" y="1459197"/>
              <a:ext cx="892874"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smtClean="0">
                  <a:latin typeface="微软雅黑" pitchFamily="34" charset="-122"/>
                  <a:ea typeface="微软雅黑" pitchFamily="34" charset="-122"/>
                </a:rPr>
                <a:t>42 </a:t>
              </a:r>
              <a:r>
                <a:rPr kumimoji="1" lang="en-US" altLang="zh-CN" sz="1100" b="1" dirty="0">
                  <a:latin typeface="微软雅黑" pitchFamily="34" charset="-122"/>
                  <a:ea typeface="微软雅黑" pitchFamily="34" charset="-122"/>
                </a:rPr>
                <a:t>~ 1500</a:t>
              </a:r>
            </a:p>
          </p:txBody>
        </p:sp>
        <p:sp>
          <p:nvSpPr>
            <p:cNvPr id="55" name="Rectangle 10"/>
            <p:cNvSpPr>
              <a:spLocks noChangeArrowheads="1"/>
            </p:cNvSpPr>
            <p:nvPr/>
          </p:nvSpPr>
          <p:spPr bwMode="auto">
            <a:xfrm>
              <a:off x="5268669" y="1459197"/>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4</a:t>
              </a:r>
            </a:p>
          </p:txBody>
        </p:sp>
        <p:sp>
          <p:nvSpPr>
            <p:cNvPr id="57" name="Rectangle 22"/>
            <p:cNvSpPr>
              <a:spLocks noChangeArrowheads="1"/>
            </p:cNvSpPr>
            <p:nvPr/>
          </p:nvSpPr>
          <p:spPr bwMode="auto">
            <a:xfrm>
              <a:off x="1711114" y="1695600"/>
              <a:ext cx="740861"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目地</a:t>
              </a:r>
              <a:r>
                <a:rPr kumimoji="1" lang="zh-CN" altLang="en-US" sz="1200" b="1" dirty="0" smtClean="0">
                  <a:solidFill>
                    <a:schemeClr val="bg1"/>
                  </a:solidFill>
                  <a:latin typeface="微软雅黑" pitchFamily="34" charset="-122"/>
                  <a:ea typeface="微软雅黑" pitchFamily="34" charset="-122"/>
                </a:rPr>
                <a:t>地址  </a:t>
              </a:r>
              <a:endParaRPr kumimoji="1" lang="zh-CN" altLang="en-US" sz="1200" b="1" dirty="0">
                <a:solidFill>
                  <a:schemeClr val="bg1"/>
                </a:solidFill>
                <a:latin typeface="微软雅黑" pitchFamily="34" charset="-122"/>
                <a:ea typeface="微软雅黑" pitchFamily="34" charset="-122"/>
              </a:endParaRPr>
            </a:p>
          </p:txBody>
        </p:sp>
        <p:sp>
          <p:nvSpPr>
            <p:cNvPr id="58" name="Rectangle 23"/>
            <p:cNvSpPr>
              <a:spLocks noChangeArrowheads="1"/>
            </p:cNvSpPr>
            <p:nvPr/>
          </p:nvSpPr>
          <p:spPr bwMode="auto">
            <a:xfrm>
              <a:off x="2451974" y="1695600"/>
              <a:ext cx="707322"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源地址</a:t>
              </a:r>
            </a:p>
          </p:txBody>
        </p:sp>
        <p:sp>
          <p:nvSpPr>
            <p:cNvPr id="60" name="Rectangle 25"/>
            <p:cNvSpPr>
              <a:spLocks noChangeArrowheads="1"/>
            </p:cNvSpPr>
            <p:nvPr/>
          </p:nvSpPr>
          <p:spPr bwMode="auto">
            <a:xfrm>
              <a:off x="3098212" y="1695600"/>
              <a:ext cx="799038"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长度</a:t>
              </a:r>
              <a:r>
                <a:rPr kumimoji="1" lang="en-US" altLang="zh-CN" sz="1200" b="1" dirty="0">
                  <a:solidFill>
                    <a:schemeClr val="bg1"/>
                  </a:solidFill>
                  <a:latin typeface="微软雅黑" pitchFamily="34" charset="-122"/>
                  <a:ea typeface="微软雅黑" pitchFamily="34" charset="-122"/>
                </a:rPr>
                <a:t>/</a:t>
              </a:r>
              <a:r>
                <a:rPr kumimoji="1" lang="zh-CN" altLang="en-US" sz="1200" b="1" dirty="0">
                  <a:solidFill>
                    <a:schemeClr val="bg1"/>
                  </a:solidFill>
                  <a:latin typeface="微软雅黑" pitchFamily="34" charset="-122"/>
                  <a:ea typeface="微软雅黑" pitchFamily="34" charset="-122"/>
                </a:rPr>
                <a:t>类型</a:t>
              </a:r>
            </a:p>
          </p:txBody>
        </p:sp>
        <p:sp>
          <p:nvSpPr>
            <p:cNvPr id="61" name="Rectangle 26"/>
            <p:cNvSpPr>
              <a:spLocks noChangeArrowheads="1"/>
            </p:cNvSpPr>
            <p:nvPr/>
          </p:nvSpPr>
          <p:spPr bwMode="auto">
            <a:xfrm>
              <a:off x="3897250" y="1695600"/>
              <a:ext cx="1131716" cy="424393"/>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CC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200" b="1" dirty="0">
                  <a:solidFill>
                    <a:schemeClr val="bg1"/>
                  </a:solidFill>
                  <a:latin typeface="微软雅黑" pitchFamily="34" charset="-122"/>
                  <a:ea typeface="微软雅黑" pitchFamily="34" charset="-122"/>
                </a:rPr>
                <a:t>数      </a:t>
              </a:r>
              <a:r>
                <a:rPr kumimoji="1" lang="zh-CN" altLang="en-US" sz="1200" b="1" dirty="0" smtClean="0">
                  <a:solidFill>
                    <a:schemeClr val="bg1"/>
                  </a:solidFill>
                  <a:latin typeface="微软雅黑" pitchFamily="34" charset="-122"/>
                  <a:ea typeface="微软雅黑" pitchFamily="34" charset="-122"/>
                </a:rPr>
                <a:t>据</a:t>
              </a:r>
              <a:endParaRPr kumimoji="1" lang="zh-CN" altLang="en-US" sz="1200" b="1" dirty="0">
                <a:solidFill>
                  <a:schemeClr val="bg1"/>
                </a:solidFill>
                <a:latin typeface="微软雅黑" pitchFamily="34" charset="-122"/>
                <a:ea typeface="微软雅黑" pitchFamily="34" charset="-122"/>
              </a:endParaRPr>
            </a:p>
          </p:txBody>
        </p:sp>
        <p:sp>
          <p:nvSpPr>
            <p:cNvPr id="62" name="Rectangle 27"/>
            <p:cNvSpPr>
              <a:spLocks noChangeArrowheads="1"/>
            </p:cNvSpPr>
            <p:nvPr/>
          </p:nvSpPr>
          <p:spPr bwMode="auto">
            <a:xfrm>
              <a:off x="5028966" y="1695600"/>
              <a:ext cx="754477"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smtClean="0">
                  <a:solidFill>
                    <a:schemeClr val="bg1"/>
                  </a:solidFill>
                  <a:latin typeface="微软雅黑" pitchFamily="34" charset="-122"/>
                  <a:ea typeface="微软雅黑" pitchFamily="34" charset="-122"/>
                </a:rPr>
                <a:t>FCS</a:t>
              </a:r>
              <a:endParaRPr lang="en-US" altLang="zh-CN" sz="1200" b="1" dirty="0">
                <a:solidFill>
                  <a:schemeClr val="bg1"/>
                </a:solidFill>
                <a:latin typeface="微软雅黑" pitchFamily="34" charset="-122"/>
                <a:ea typeface="微软雅黑" pitchFamily="34" charset="-122"/>
              </a:endParaRPr>
            </a:p>
          </p:txBody>
        </p:sp>
        <p:grpSp>
          <p:nvGrpSpPr>
            <p:cNvPr id="63" name="组合 62"/>
            <p:cNvGrpSpPr/>
            <p:nvPr/>
          </p:nvGrpSpPr>
          <p:grpSpPr>
            <a:xfrm>
              <a:off x="1711113" y="1204307"/>
              <a:ext cx="4072329" cy="274434"/>
              <a:chOff x="1568624" y="1124482"/>
              <a:chExt cx="7920880" cy="297476"/>
            </a:xfrm>
          </p:grpSpPr>
          <p:cxnSp>
            <p:nvCxnSpPr>
              <p:cNvPr id="64" name="直接连接符 43"/>
              <p:cNvCxnSpPr>
                <a:cxnSpLocks noChangeShapeType="1"/>
              </p:cNvCxnSpPr>
              <p:nvPr/>
            </p:nvCxnSpPr>
            <p:spPr bwMode="auto">
              <a:xfrm>
                <a:off x="1568624" y="1313334"/>
                <a:ext cx="7920880" cy="0"/>
              </a:xfrm>
              <a:prstGeom prst="line">
                <a:avLst/>
              </a:prstGeom>
              <a:noFill/>
              <a:ln w="19050" algn="ctr">
                <a:solidFill>
                  <a:schemeClr val="tx1"/>
                </a:solidFill>
                <a:round/>
                <a:headEnd type="triangle" w="med" len="lg"/>
                <a:tailEnd type="triangle" w="med" len="lg"/>
              </a:ln>
            </p:spPr>
          </p:cxnSp>
          <p:sp>
            <p:nvSpPr>
              <p:cNvPr id="65" name="Rectangle 50"/>
              <p:cNvSpPr>
                <a:spLocks noChangeArrowheads="1"/>
              </p:cNvSpPr>
              <p:nvPr/>
            </p:nvSpPr>
            <p:spPr bwMode="auto">
              <a:xfrm>
                <a:off x="4359820" y="1124482"/>
                <a:ext cx="2516326" cy="297476"/>
              </a:xfrm>
              <a:prstGeom prst="rect">
                <a:avLst/>
              </a:prstGeom>
              <a:solidFill>
                <a:srgbClr val="C3E3F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algn="ctr" defTabSz="762000" eaLnBrk="0" hangingPunct="0"/>
                <a:r>
                  <a:rPr lang="zh-CN" altLang="en-US" sz="1200" b="1" dirty="0" smtClean="0">
                    <a:solidFill>
                      <a:srgbClr val="0000CC"/>
                    </a:solidFill>
                    <a:latin typeface="微软雅黑" pitchFamily="34" charset="-122"/>
                    <a:ea typeface="微软雅黑" pitchFamily="34" charset="-122"/>
                  </a:rPr>
                  <a:t>标准的以太网帧</a:t>
                </a:r>
                <a:endParaRPr lang="zh-CN" altLang="en-US" sz="1200" b="1" dirty="0">
                  <a:solidFill>
                    <a:srgbClr val="0000CC"/>
                  </a:solidFill>
                  <a:latin typeface="微软雅黑" pitchFamily="34" charset="-122"/>
                  <a:ea typeface="微软雅黑" pitchFamily="34" charset="-122"/>
                </a:endParaRPr>
              </a:p>
            </p:txBody>
          </p:sp>
        </p:grpSp>
      </p:grpSp>
      <p:sp>
        <p:nvSpPr>
          <p:cNvPr id="175" name="上箭头 174"/>
          <p:cNvSpPr/>
          <p:nvPr/>
        </p:nvSpPr>
        <p:spPr>
          <a:xfrm>
            <a:off x="2115076" y="2066456"/>
            <a:ext cx="176501" cy="266792"/>
          </a:xfrm>
          <a:prstGeom prst="upArrow">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1630787" y="2328047"/>
            <a:ext cx="5624384" cy="762787"/>
            <a:chOff x="1630787" y="2328047"/>
            <a:chExt cx="5624384" cy="762787"/>
          </a:xfrm>
        </p:grpSpPr>
        <p:grpSp>
          <p:nvGrpSpPr>
            <p:cNvPr id="168" name="组合 167"/>
            <p:cNvGrpSpPr/>
            <p:nvPr/>
          </p:nvGrpSpPr>
          <p:grpSpPr>
            <a:xfrm>
              <a:off x="1726653" y="2328047"/>
              <a:ext cx="934439" cy="269169"/>
              <a:chOff x="3983552" y="1463022"/>
              <a:chExt cx="934439" cy="269169"/>
            </a:xfrm>
          </p:grpSpPr>
          <p:sp>
            <p:nvSpPr>
              <p:cNvPr id="169" name="矩形 168"/>
              <p:cNvSpPr/>
              <p:nvPr/>
            </p:nvSpPr>
            <p:spPr>
              <a:xfrm>
                <a:off x="3983552" y="1463023"/>
                <a:ext cx="885010" cy="269168"/>
              </a:xfrm>
              <a:prstGeom prst="rect">
                <a:avLst/>
              </a:prstGeom>
              <a:solidFill>
                <a:srgbClr val="66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矩形 169"/>
              <p:cNvSpPr/>
              <p:nvPr/>
            </p:nvSpPr>
            <p:spPr>
              <a:xfrm>
                <a:off x="4662487" y="1463022"/>
                <a:ext cx="255504" cy="269169"/>
              </a:xfrm>
              <a:prstGeom prst="rect">
                <a:avLst/>
              </a:prstGeom>
              <a:solidFill>
                <a:srgbClr val="FF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1" name="组合 170"/>
            <p:cNvGrpSpPr/>
            <p:nvPr/>
          </p:nvGrpSpPr>
          <p:grpSpPr>
            <a:xfrm rot="10800000">
              <a:off x="3996394" y="2821665"/>
              <a:ext cx="917277" cy="269169"/>
              <a:chOff x="3951285" y="1463022"/>
              <a:chExt cx="917277" cy="269169"/>
            </a:xfrm>
          </p:grpSpPr>
          <p:sp>
            <p:nvSpPr>
              <p:cNvPr id="172" name="矩形 171"/>
              <p:cNvSpPr/>
              <p:nvPr/>
            </p:nvSpPr>
            <p:spPr>
              <a:xfrm>
                <a:off x="3983552" y="1463023"/>
                <a:ext cx="885010" cy="269168"/>
              </a:xfrm>
              <a:prstGeom prst="rect">
                <a:avLst/>
              </a:prstGeom>
              <a:solidFill>
                <a:srgbClr val="66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矩形 172"/>
              <p:cNvSpPr/>
              <p:nvPr/>
            </p:nvSpPr>
            <p:spPr>
              <a:xfrm>
                <a:off x="3951285" y="1463022"/>
                <a:ext cx="255504" cy="269169"/>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2" name="直接箭头连接符 11"/>
            <p:cNvCxnSpPr/>
            <p:nvPr/>
          </p:nvCxnSpPr>
          <p:spPr>
            <a:xfrm>
              <a:off x="1630787" y="2753420"/>
              <a:ext cx="1107843" cy="0"/>
            </a:xfrm>
            <a:prstGeom prst="straightConnector1">
              <a:avLst/>
            </a:prstGeom>
            <a:ln w="38100">
              <a:solidFill>
                <a:srgbClr val="CC00CC"/>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176" name="直接箭头连接符 175"/>
            <p:cNvCxnSpPr/>
            <p:nvPr/>
          </p:nvCxnSpPr>
          <p:spPr>
            <a:xfrm flipH="1">
              <a:off x="3707136" y="2753420"/>
              <a:ext cx="1438297" cy="0"/>
            </a:xfrm>
            <a:prstGeom prst="straightConnector1">
              <a:avLst/>
            </a:prstGeom>
            <a:ln w="38100">
              <a:solidFill>
                <a:srgbClr val="C00000"/>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grpSp>
          <p:nvGrpSpPr>
            <p:cNvPr id="113" name="组合 112"/>
            <p:cNvGrpSpPr/>
            <p:nvPr/>
          </p:nvGrpSpPr>
          <p:grpSpPr>
            <a:xfrm>
              <a:off x="6243194" y="2328047"/>
              <a:ext cx="934439" cy="269169"/>
              <a:chOff x="3983552" y="1463022"/>
              <a:chExt cx="934439" cy="269169"/>
            </a:xfrm>
          </p:grpSpPr>
          <p:sp>
            <p:nvSpPr>
              <p:cNvPr id="114" name="矩形 113"/>
              <p:cNvSpPr/>
              <p:nvPr/>
            </p:nvSpPr>
            <p:spPr>
              <a:xfrm>
                <a:off x="3983552" y="1463023"/>
                <a:ext cx="885010" cy="269168"/>
              </a:xfrm>
              <a:prstGeom prst="rect">
                <a:avLst/>
              </a:prstGeom>
              <a:solidFill>
                <a:srgbClr val="66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矩形 114"/>
              <p:cNvSpPr/>
              <p:nvPr/>
            </p:nvSpPr>
            <p:spPr>
              <a:xfrm>
                <a:off x="4662487" y="1463022"/>
                <a:ext cx="255504" cy="269169"/>
              </a:xfrm>
              <a:prstGeom prst="rect">
                <a:avLst/>
              </a:prstGeom>
              <a:solidFill>
                <a:srgbClr val="FF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16" name="直接箭头连接符 115"/>
            <p:cNvCxnSpPr/>
            <p:nvPr/>
          </p:nvCxnSpPr>
          <p:spPr>
            <a:xfrm>
              <a:off x="6147328" y="2753420"/>
              <a:ext cx="1107843" cy="0"/>
            </a:xfrm>
            <a:prstGeom prst="straightConnector1">
              <a:avLst/>
            </a:prstGeom>
            <a:ln w="38100">
              <a:solidFill>
                <a:srgbClr val="CC00CC"/>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936737" y="2104545"/>
            <a:ext cx="7020648" cy="857904"/>
            <a:chOff x="936737" y="2104545"/>
            <a:chExt cx="7020648" cy="857904"/>
          </a:xfrm>
        </p:grpSpPr>
        <p:sp>
          <p:nvSpPr>
            <p:cNvPr id="75" name="Line 53"/>
            <p:cNvSpPr>
              <a:spLocks noChangeShapeType="1"/>
            </p:cNvSpPr>
            <p:nvPr/>
          </p:nvSpPr>
          <p:spPr bwMode="auto">
            <a:xfrm flipH="1" flipV="1">
              <a:off x="1271150" y="2665646"/>
              <a:ext cx="205873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7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7944" y="2454726"/>
              <a:ext cx="480015" cy="480015"/>
            </a:xfrm>
            <a:prstGeom prst="rect">
              <a:avLst/>
            </a:prstGeom>
            <a:noFill/>
            <a:extLst>
              <a:ext uri="{909E8E84-426E-40DD-AFC4-6F175D3DCCD1}">
                <a14:hiddenFill xmlns:a14="http://schemas.microsoft.com/office/drawing/2010/main">
                  <a:solidFill>
                    <a:srgbClr val="FFFFFF"/>
                  </a:solidFill>
                </a14:hiddenFill>
              </a:ext>
            </a:extLst>
          </p:spPr>
        </p:pic>
        <p:sp>
          <p:nvSpPr>
            <p:cNvPr id="79" name="Line 48"/>
            <p:cNvSpPr>
              <a:spLocks noChangeShapeType="1"/>
            </p:cNvSpPr>
            <p:nvPr/>
          </p:nvSpPr>
          <p:spPr bwMode="auto">
            <a:xfrm>
              <a:off x="3354352" y="2651355"/>
              <a:ext cx="2277268"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 name="矩形 79"/>
            <p:cNvSpPr/>
            <p:nvPr/>
          </p:nvSpPr>
          <p:spPr>
            <a:xfrm>
              <a:off x="2656928" y="2104545"/>
              <a:ext cx="1235755" cy="276999"/>
            </a:xfrm>
            <a:prstGeom prst="rect">
              <a:avLst/>
            </a:prstGeom>
          </p:spPr>
          <p:txBody>
            <a:bodyPr wrap="square">
              <a:spAutoFit/>
            </a:bodyPr>
            <a:lstStyle/>
            <a:p>
              <a:pPr algn="ctr"/>
              <a:r>
                <a:rPr lang="zh-CN" altLang="en-US" sz="1200" b="1" dirty="0" smtClean="0">
                  <a:latin typeface="微软雅黑" pitchFamily="34" charset="-122"/>
                  <a:ea typeface="微软雅黑" pitchFamily="34" charset="-122"/>
                </a:rPr>
                <a:t>交换机 </a:t>
              </a:r>
              <a:r>
                <a:rPr lang="en-US" altLang="zh-CN" sz="1200" b="1" dirty="0" smtClean="0">
                  <a:latin typeface="微软雅黑" pitchFamily="34" charset="-122"/>
                  <a:ea typeface="微软雅黑" pitchFamily="34" charset="-122"/>
                </a:rPr>
                <a:t>#1</a:t>
              </a:r>
              <a:endParaRPr lang="zh-CN" altLang="en-US" sz="1200" b="1" dirty="0">
                <a:latin typeface="微软雅黑" pitchFamily="34" charset="-122"/>
                <a:ea typeface="微软雅黑" pitchFamily="34" charset="-122"/>
              </a:endParaRPr>
            </a:p>
          </p:txBody>
        </p:sp>
        <p:sp>
          <p:nvSpPr>
            <p:cNvPr id="121" name="矩形 120"/>
            <p:cNvSpPr/>
            <p:nvPr/>
          </p:nvSpPr>
          <p:spPr>
            <a:xfrm>
              <a:off x="5134053" y="2104545"/>
              <a:ext cx="1120744" cy="276999"/>
            </a:xfrm>
            <a:prstGeom prst="rect">
              <a:avLst/>
            </a:prstGeom>
          </p:spPr>
          <p:txBody>
            <a:bodyPr wrap="square">
              <a:spAutoFit/>
            </a:bodyPr>
            <a:lstStyle/>
            <a:p>
              <a:pPr algn="ctr"/>
              <a:r>
                <a:rPr lang="zh-CN" altLang="en-US" sz="1200" b="1" dirty="0" smtClean="0">
                  <a:latin typeface="微软雅黑" pitchFamily="34" charset="-122"/>
                  <a:ea typeface="微软雅黑" pitchFamily="34" charset="-122"/>
                </a:rPr>
                <a:t>交换机 </a:t>
              </a:r>
              <a:r>
                <a:rPr lang="en-US" altLang="zh-CN" sz="1200" b="1" dirty="0" smtClean="0">
                  <a:latin typeface="微软雅黑" pitchFamily="34" charset="-122"/>
                  <a:ea typeface="微软雅黑" pitchFamily="34" charset="-122"/>
                </a:rPr>
                <a:t>#2</a:t>
              </a:r>
              <a:endParaRPr lang="zh-CN" altLang="en-US" sz="1200" b="1" dirty="0">
                <a:latin typeface="微软雅黑" pitchFamily="34" charset="-122"/>
                <a:ea typeface="微软雅黑" pitchFamily="34" charset="-122"/>
              </a:endParaRPr>
            </a:p>
          </p:txBody>
        </p:sp>
        <p:sp>
          <p:nvSpPr>
            <p:cNvPr id="70" name="矩形 69"/>
            <p:cNvSpPr/>
            <p:nvPr/>
          </p:nvSpPr>
          <p:spPr>
            <a:xfrm>
              <a:off x="936737" y="2141489"/>
              <a:ext cx="703002" cy="276999"/>
            </a:xfrm>
            <a:prstGeom prst="rect">
              <a:avLst/>
            </a:prstGeom>
          </p:spPr>
          <p:txBody>
            <a:bodyPr wrap="square">
              <a:spAutoFit/>
            </a:bodyPr>
            <a:lstStyle/>
            <a:p>
              <a:pPr algn="ctr"/>
              <a:r>
                <a:rPr lang="zh-CN" altLang="en-US" sz="1200" b="1" dirty="0">
                  <a:latin typeface="微软雅黑" pitchFamily="34" charset="-122"/>
                  <a:ea typeface="微软雅黑" pitchFamily="34" charset="-122"/>
                </a:rPr>
                <a:t>计算机</a:t>
              </a:r>
            </a:p>
          </p:txBody>
        </p:sp>
        <p:grpSp>
          <p:nvGrpSpPr>
            <p:cNvPr id="74" name="组合 73"/>
            <p:cNvGrpSpPr/>
            <p:nvPr/>
          </p:nvGrpSpPr>
          <p:grpSpPr>
            <a:xfrm>
              <a:off x="2897478" y="2384408"/>
              <a:ext cx="702995" cy="578041"/>
              <a:chOff x="7065949" y="3613937"/>
              <a:chExt cx="630195" cy="561943"/>
            </a:xfrm>
          </p:grpSpPr>
          <p:sp>
            <p:nvSpPr>
              <p:cNvPr id="76" name="矩形 75"/>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78" name="右箭头 77"/>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右箭头 80"/>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右箭头 81"/>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右箭头 92"/>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2" name="矩形 111"/>
            <p:cNvSpPr/>
            <p:nvPr/>
          </p:nvSpPr>
          <p:spPr>
            <a:xfrm>
              <a:off x="7254383" y="2141489"/>
              <a:ext cx="703002" cy="276999"/>
            </a:xfrm>
            <a:prstGeom prst="rect">
              <a:avLst/>
            </a:prstGeom>
          </p:spPr>
          <p:txBody>
            <a:bodyPr wrap="square">
              <a:spAutoFit/>
            </a:bodyPr>
            <a:lstStyle/>
            <a:p>
              <a:pPr algn="ctr"/>
              <a:r>
                <a:rPr lang="zh-CN" altLang="en-US" sz="1200" b="1" dirty="0">
                  <a:latin typeface="微软雅黑" pitchFamily="34" charset="-122"/>
                  <a:ea typeface="微软雅黑" pitchFamily="34" charset="-122"/>
                </a:rPr>
                <a:t>计算机</a:t>
              </a:r>
            </a:p>
          </p:txBody>
        </p:sp>
        <p:sp>
          <p:nvSpPr>
            <p:cNvPr id="117" name="Line 53"/>
            <p:cNvSpPr>
              <a:spLocks noChangeShapeType="1"/>
            </p:cNvSpPr>
            <p:nvPr/>
          </p:nvSpPr>
          <p:spPr bwMode="auto">
            <a:xfrm flipH="1" flipV="1">
              <a:off x="5651052" y="2665646"/>
              <a:ext cx="205873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nvGrpSpPr>
            <p:cNvPr id="94" name="组合 93"/>
            <p:cNvGrpSpPr/>
            <p:nvPr/>
          </p:nvGrpSpPr>
          <p:grpSpPr>
            <a:xfrm>
              <a:off x="5308636" y="2384408"/>
              <a:ext cx="702995" cy="578041"/>
              <a:chOff x="7065949" y="3613937"/>
              <a:chExt cx="630195" cy="561943"/>
            </a:xfrm>
          </p:grpSpPr>
          <p:sp>
            <p:nvSpPr>
              <p:cNvPr id="96" name="矩形 95"/>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97" name="右箭头 96"/>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右箭头 10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右箭头 10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右箭头 10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0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75590" y="2454726"/>
              <a:ext cx="480015" cy="480015"/>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3785340" y="2154056"/>
              <a:ext cx="1348713" cy="523220"/>
            </a:xfrm>
            <a:prstGeom prst="rect">
              <a:avLst/>
            </a:prstGeom>
          </p:spPr>
          <p:txBody>
            <a:bodyPr wrap="square">
              <a:spAutoFit/>
            </a:bodyPr>
            <a:lstStyle/>
            <a:p>
              <a:pPr algn="ctr"/>
              <a:r>
                <a:rPr lang="zh-CN" altLang="en-US" sz="1400" b="1" dirty="0">
                  <a:solidFill>
                    <a:srgbClr val="C00000"/>
                  </a:solidFill>
                  <a:latin typeface="微软雅黑" panose="020B0503020204020204" pitchFamily="34" charset="-122"/>
                  <a:ea typeface="微软雅黑" panose="020B0503020204020204" pitchFamily="34" charset="-122"/>
                </a:rPr>
                <a:t>汇聚</a:t>
              </a:r>
              <a:r>
                <a:rPr lang="zh-CN" altLang="en-US" sz="1400" b="1" dirty="0" smtClean="0">
                  <a:solidFill>
                    <a:srgbClr val="C00000"/>
                  </a:solidFill>
                  <a:latin typeface="微软雅黑" panose="020B0503020204020204" pitchFamily="34" charset="-122"/>
                  <a:ea typeface="微软雅黑" panose="020B0503020204020204" pitchFamily="34" charset="-122"/>
                </a:rPr>
                <a:t>链路 </a:t>
              </a:r>
              <a:endParaRPr lang="en-US" altLang="zh-CN" sz="1400" b="1" dirty="0" smtClean="0">
                <a:solidFill>
                  <a:srgbClr val="C00000"/>
                </a:solidFill>
                <a:latin typeface="微软雅黑" panose="020B0503020204020204" pitchFamily="34" charset="-122"/>
                <a:ea typeface="微软雅黑" panose="020B0503020204020204" pitchFamily="34" charset="-122"/>
              </a:endParaRPr>
            </a:p>
            <a:p>
              <a:pPr algn="ctr"/>
              <a:r>
                <a:rPr lang="en-US" altLang="zh-CN" sz="1400" b="1" dirty="0" smtClean="0">
                  <a:solidFill>
                    <a:srgbClr val="C00000"/>
                  </a:solidFill>
                  <a:latin typeface="微软雅黑" panose="020B0503020204020204" pitchFamily="34" charset="-122"/>
                  <a:ea typeface="微软雅黑" panose="020B0503020204020204" pitchFamily="34" charset="-122"/>
                </a:rPr>
                <a:t>(</a:t>
              </a:r>
              <a:r>
                <a:rPr lang="en-US" altLang="zh-CN" sz="1400" b="1" dirty="0">
                  <a:solidFill>
                    <a:srgbClr val="C00000"/>
                  </a:solidFill>
                  <a:latin typeface="微软雅黑" panose="020B0503020204020204" pitchFamily="34" charset="-122"/>
                  <a:ea typeface="微软雅黑" panose="020B0503020204020204" pitchFamily="34" charset="-122"/>
                </a:rPr>
                <a:t>trunk link)</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49104473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75"/>
                                        </p:tgtEl>
                                        <p:attrNameLst>
                                          <p:attrName>style.visibility</p:attrName>
                                        </p:attrNameLst>
                                      </p:cBhvr>
                                      <p:to>
                                        <p:strVal val="visible"/>
                                      </p:to>
                                    </p:set>
                                    <p:animEffect transition="in" filter="wipe(down)">
                                      <p:cBhvr>
                                        <p:cTn id="12" dur="1000"/>
                                        <p:tgtEl>
                                          <p:spTgt spid="175"/>
                                        </p:tgtEl>
                                      </p:cBhvr>
                                    </p:animEffect>
                                  </p:childTnLst>
                                </p:cTn>
                              </p:par>
                            </p:childTnLst>
                          </p:cTn>
                        </p:par>
                        <p:par>
                          <p:cTn id="13" fill="hold">
                            <p:stCondLst>
                              <p:cond delay="1000"/>
                            </p:stCondLst>
                            <p:childTnLst>
                              <p:par>
                                <p:cTn id="14" presetID="22" presetClass="entr" presetSubtype="4"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down)">
                                      <p:cBhvr>
                                        <p:cTn id="16" dur="10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up)">
                                      <p:cBhvr>
                                        <p:cTn id="21" dur="1000"/>
                                        <p:tgtEl>
                                          <p:spTgt spid="6"/>
                                        </p:tgtEl>
                                      </p:cBhvr>
                                    </p:animEffect>
                                  </p:childTnLst>
                                </p:cTn>
                              </p:par>
                            </p:childTnLst>
                          </p:cTn>
                        </p:par>
                        <p:par>
                          <p:cTn id="22" fill="hold">
                            <p:stCondLst>
                              <p:cond delay="1000"/>
                            </p:stCondLst>
                            <p:childTnLst>
                              <p:par>
                                <p:cTn id="23" presetID="22" presetClass="entr" presetSubtype="1"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up)">
                                      <p:cBhvr>
                                        <p:cTn id="2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75"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9"/>
          <p:cNvSpPr>
            <a:spLocks noChangeArrowheads="1"/>
          </p:cNvSpPr>
          <p:nvPr/>
        </p:nvSpPr>
        <p:spPr bwMode="auto">
          <a:xfrm>
            <a:off x="2629135" y="2515012"/>
            <a:ext cx="5807294"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39" name="Rectangle 9"/>
          <p:cNvSpPr>
            <a:spLocks noChangeArrowheads="1"/>
          </p:cNvSpPr>
          <p:nvPr/>
        </p:nvSpPr>
        <p:spPr bwMode="auto">
          <a:xfrm>
            <a:off x="2629135" y="1304708"/>
            <a:ext cx="5807294"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40" name="Rectangle 10"/>
          <p:cNvSpPr>
            <a:spLocks noChangeArrowheads="1"/>
          </p:cNvSpPr>
          <p:nvPr/>
        </p:nvSpPr>
        <p:spPr bwMode="auto">
          <a:xfrm>
            <a:off x="2629135" y="1911133"/>
            <a:ext cx="5807294"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41" name="Rectangle 27"/>
          <p:cNvSpPr>
            <a:spLocks noChangeArrowheads="1"/>
          </p:cNvSpPr>
          <p:nvPr/>
        </p:nvSpPr>
        <p:spPr bwMode="auto">
          <a:xfrm>
            <a:off x="639730" y="1304708"/>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42" name="Rectangle 29"/>
          <p:cNvSpPr>
            <a:spLocks noChangeArrowheads="1"/>
          </p:cNvSpPr>
          <p:nvPr/>
        </p:nvSpPr>
        <p:spPr bwMode="auto">
          <a:xfrm>
            <a:off x="648619" y="1399640"/>
            <a:ext cx="1627651" cy="707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itchFamily="34" charset="-122"/>
                <a:ea typeface="微软雅黑" pitchFamily="34" charset="-122"/>
              </a:rPr>
              <a:t>3.5</a:t>
            </a:r>
          </a:p>
          <a:p>
            <a:pPr eaLnBrk="0" hangingPunct="0"/>
            <a:r>
              <a:rPr lang="zh-CN" altLang="en-US" sz="2000" b="1" dirty="0">
                <a:solidFill>
                  <a:schemeClr val="bg1"/>
                </a:solidFill>
                <a:latin typeface="微软雅黑" pitchFamily="34" charset="-122"/>
                <a:ea typeface="微软雅黑" pitchFamily="34" charset="-122"/>
              </a:rPr>
              <a:t>高速以太网</a:t>
            </a:r>
            <a:endParaRPr lang="zh-CN" altLang="fr-FR" sz="2000" b="1" dirty="0">
              <a:solidFill>
                <a:schemeClr val="bg1"/>
              </a:solidFill>
              <a:latin typeface="微软雅黑" pitchFamily="34" charset="-122"/>
              <a:ea typeface="微软雅黑" pitchFamily="34" charset="-122"/>
            </a:endParaRPr>
          </a:p>
        </p:txBody>
      </p:sp>
      <p:sp>
        <p:nvSpPr>
          <p:cNvPr id="45" name="Rectangle 10"/>
          <p:cNvSpPr>
            <a:spLocks noChangeArrowheads="1"/>
          </p:cNvSpPr>
          <p:nvPr/>
        </p:nvSpPr>
        <p:spPr bwMode="auto">
          <a:xfrm>
            <a:off x="2629135" y="3123727"/>
            <a:ext cx="5807294"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43" name="Line 16"/>
          <p:cNvSpPr>
            <a:spLocks noChangeShapeType="1"/>
          </p:cNvSpPr>
          <p:nvPr/>
        </p:nvSpPr>
        <p:spPr bwMode="auto">
          <a:xfrm>
            <a:off x="3637198" y="1233270"/>
            <a:ext cx="0" cy="2347022"/>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 name="Rectangle 8"/>
          <p:cNvSpPr>
            <a:spLocks noChangeArrowheads="1"/>
          </p:cNvSpPr>
          <p:nvPr/>
        </p:nvSpPr>
        <p:spPr bwMode="auto">
          <a:xfrm>
            <a:off x="2700572" y="1050708"/>
            <a:ext cx="5821635"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3.5.1  </a:t>
            </a:r>
            <a:r>
              <a:rPr lang="en-US" altLang="zh-CN" sz="2000" b="1" dirty="0" smtClean="0">
                <a:solidFill>
                  <a:schemeClr val="bg1"/>
                </a:solidFill>
                <a:latin typeface="微软雅黑" pitchFamily="34" charset="-122"/>
                <a:ea typeface="微软雅黑" pitchFamily="34" charset="-122"/>
              </a:rPr>
              <a:t>                                  100BASE-T </a:t>
            </a:r>
            <a:r>
              <a:rPr lang="zh-CN" altLang="en-US" sz="2000" b="1" dirty="0">
                <a:solidFill>
                  <a:schemeClr val="bg1"/>
                </a:solidFill>
                <a:latin typeface="微软雅黑" pitchFamily="34" charset="-122"/>
                <a:ea typeface="微软雅黑" pitchFamily="34" charset="-122"/>
              </a:rPr>
              <a:t>以太网</a:t>
            </a:r>
          </a:p>
          <a:p>
            <a:pPr eaLnBrk="0" hangingPunct="0">
              <a:lnSpc>
                <a:spcPct val="200000"/>
              </a:lnSpc>
            </a:pPr>
            <a:r>
              <a:rPr lang="en-US" altLang="zh-CN" sz="2000" b="1" dirty="0">
                <a:solidFill>
                  <a:schemeClr val="bg1"/>
                </a:solidFill>
                <a:latin typeface="微软雅黑" pitchFamily="34" charset="-122"/>
                <a:ea typeface="微软雅黑" pitchFamily="34" charset="-122"/>
              </a:rPr>
              <a:t>3.5.2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吉</a:t>
            </a:r>
            <a:r>
              <a:rPr lang="zh-CN" altLang="en-US" sz="2000" b="1" dirty="0">
                <a:solidFill>
                  <a:schemeClr val="bg1"/>
                </a:solidFill>
                <a:latin typeface="微软雅黑" pitchFamily="34" charset="-122"/>
                <a:ea typeface="微软雅黑" pitchFamily="34" charset="-122"/>
              </a:rPr>
              <a:t>比特以太网</a:t>
            </a:r>
          </a:p>
          <a:p>
            <a:pPr eaLnBrk="0" hangingPunct="0">
              <a:lnSpc>
                <a:spcPct val="200000"/>
              </a:lnSpc>
            </a:pPr>
            <a:r>
              <a:rPr lang="en-US" altLang="zh-CN" sz="2000" b="1" dirty="0">
                <a:solidFill>
                  <a:schemeClr val="bg1"/>
                </a:solidFill>
                <a:latin typeface="微软雅黑" pitchFamily="34" charset="-122"/>
                <a:ea typeface="微软雅黑" pitchFamily="34" charset="-122"/>
              </a:rPr>
              <a:t>3.5.3  </a:t>
            </a:r>
            <a:r>
              <a:rPr lang="en-US" altLang="zh-CN" sz="2000" b="1" dirty="0" smtClean="0">
                <a:solidFill>
                  <a:schemeClr val="bg1"/>
                </a:solidFill>
                <a:latin typeface="微软雅黑" pitchFamily="34" charset="-122"/>
                <a:ea typeface="微软雅黑" pitchFamily="34" charset="-122"/>
              </a:rPr>
              <a:t>  10 </a:t>
            </a:r>
            <a:r>
              <a:rPr lang="zh-CN" altLang="en-US" sz="2000" b="1" dirty="0" smtClean="0">
                <a:solidFill>
                  <a:schemeClr val="bg1"/>
                </a:solidFill>
                <a:latin typeface="微软雅黑" pitchFamily="34" charset="-122"/>
                <a:ea typeface="微软雅黑" pitchFamily="34" charset="-122"/>
              </a:rPr>
              <a:t>吉</a:t>
            </a:r>
            <a:r>
              <a:rPr lang="zh-CN" altLang="en-US" sz="2000" b="1" dirty="0">
                <a:solidFill>
                  <a:schemeClr val="bg1"/>
                </a:solidFill>
                <a:latin typeface="微软雅黑" pitchFamily="34" charset="-122"/>
                <a:ea typeface="微软雅黑" pitchFamily="34" charset="-122"/>
              </a:rPr>
              <a:t>比特以太网 </a:t>
            </a:r>
            <a:r>
              <a:rPr lang="en-US" altLang="zh-CN" sz="2000" b="1" dirty="0">
                <a:solidFill>
                  <a:schemeClr val="bg1"/>
                </a:solidFill>
                <a:latin typeface="微软雅黑" pitchFamily="34" charset="-122"/>
                <a:ea typeface="微软雅黑" pitchFamily="34" charset="-122"/>
              </a:rPr>
              <a:t>(10GE) </a:t>
            </a:r>
            <a:r>
              <a:rPr lang="zh-CN" altLang="en-US" sz="2000" b="1" dirty="0">
                <a:solidFill>
                  <a:schemeClr val="bg1"/>
                </a:solidFill>
                <a:latin typeface="微软雅黑" pitchFamily="34" charset="-122"/>
                <a:ea typeface="微软雅黑" pitchFamily="34" charset="-122"/>
              </a:rPr>
              <a:t>和更快的以太网</a:t>
            </a:r>
          </a:p>
          <a:p>
            <a:pPr eaLnBrk="0" hangingPunct="0">
              <a:lnSpc>
                <a:spcPct val="200000"/>
              </a:lnSpc>
            </a:pPr>
            <a:r>
              <a:rPr lang="en-US" altLang="zh-CN" sz="2000" b="1" dirty="0">
                <a:solidFill>
                  <a:schemeClr val="bg1"/>
                </a:solidFill>
                <a:latin typeface="微软雅黑" pitchFamily="34" charset="-122"/>
                <a:ea typeface="微软雅黑" pitchFamily="34" charset="-122"/>
              </a:rPr>
              <a:t>3.5.4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使用</a:t>
            </a:r>
            <a:r>
              <a:rPr lang="zh-CN" altLang="en-US" sz="2000" b="1" dirty="0">
                <a:solidFill>
                  <a:schemeClr val="bg1"/>
                </a:solidFill>
                <a:latin typeface="微软雅黑" pitchFamily="34" charset="-122"/>
                <a:ea typeface="微软雅黑" pitchFamily="34" charset="-122"/>
              </a:rPr>
              <a:t>以太网进行宽带接入</a:t>
            </a:r>
          </a:p>
        </p:txBody>
      </p:sp>
    </p:spTree>
    <p:extLst>
      <p:ext uri="{BB962C8B-B14F-4D97-AF65-F5344CB8AC3E}">
        <p14:creationId xmlns:p14="http://schemas.microsoft.com/office/powerpoint/2010/main" val="70228041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AutoShape 5"/>
          <p:cNvSpPr>
            <a:spLocks noChangeArrowheads="1"/>
          </p:cNvSpPr>
          <p:nvPr/>
        </p:nvSpPr>
        <p:spPr bwMode="auto">
          <a:xfrm>
            <a:off x="502919" y="646038"/>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48" name="Rectangle 6"/>
          <p:cNvSpPr>
            <a:spLocks noChangeArrowheads="1"/>
          </p:cNvSpPr>
          <p:nvPr/>
        </p:nvSpPr>
        <p:spPr bwMode="auto">
          <a:xfrm>
            <a:off x="2651699" y="603767"/>
            <a:ext cx="3823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3.5.1  100BASE-T </a:t>
            </a:r>
            <a:r>
              <a:rPr lang="zh-CN" altLang="en-US" sz="2400" b="1" dirty="0">
                <a:solidFill>
                  <a:schemeClr val="bg1"/>
                </a:solidFill>
                <a:latin typeface="微软雅黑" pitchFamily="34" charset="-122"/>
                <a:ea typeface="微软雅黑" pitchFamily="34" charset="-122"/>
              </a:rPr>
              <a:t>以太网</a:t>
            </a:r>
          </a:p>
        </p:txBody>
      </p:sp>
      <p:sp>
        <p:nvSpPr>
          <p:cNvPr id="49" name="Rectangle 8"/>
          <p:cNvSpPr>
            <a:spLocks noChangeArrowheads="1"/>
          </p:cNvSpPr>
          <p:nvPr/>
        </p:nvSpPr>
        <p:spPr bwMode="auto">
          <a:xfrm>
            <a:off x="502919" y="1040013"/>
            <a:ext cx="8229601"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又称为</a:t>
            </a:r>
            <a:r>
              <a:rPr lang="zh-CN" altLang="en-US" sz="2000" b="1" dirty="0">
                <a:solidFill>
                  <a:srgbClr val="C00000"/>
                </a:solidFill>
                <a:latin typeface="微软雅黑" pitchFamily="34" charset="-122"/>
                <a:ea typeface="微软雅黑" pitchFamily="34" charset="-122"/>
              </a:rPr>
              <a:t>快速</a:t>
            </a:r>
            <a:r>
              <a:rPr lang="zh-CN" altLang="en-US" sz="2000" b="1" dirty="0" smtClean="0">
                <a:solidFill>
                  <a:srgbClr val="C00000"/>
                </a:solidFill>
                <a:latin typeface="微软雅黑" pitchFamily="34" charset="-122"/>
                <a:ea typeface="微软雅黑" pitchFamily="34" charset="-122"/>
              </a:rPr>
              <a:t>以太网 </a:t>
            </a:r>
            <a:r>
              <a:rPr lang="en-US" altLang="zh-CN" sz="2000" b="1" dirty="0" smtClean="0">
                <a:latin typeface="微软雅黑" pitchFamily="34" charset="-122"/>
                <a:ea typeface="微软雅黑" pitchFamily="34" charset="-122"/>
              </a:rPr>
              <a:t>(</a:t>
            </a:r>
            <a:r>
              <a:rPr lang="en-US" altLang="zh-CN" sz="2000" b="1" dirty="0">
                <a:latin typeface="微软雅黑" pitchFamily="34" charset="-122"/>
                <a:ea typeface="微软雅黑" pitchFamily="34" charset="-122"/>
              </a:rPr>
              <a:t>Fast Ethernet)</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在双绞线上</a:t>
            </a:r>
            <a:r>
              <a:rPr lang="zh-CN" altLang="en-US" sz="2000" b="1" dirty="0" smtClean="0">
                <a:latin typeface="微软雅黑" pitchFamily="34" charset="-122"/>
                <a:ea typeface="微软雅黑" pitchFamily="34" charset="-122"/>
              </a:rPr>
              <a:t>传送 </a:t>
            </a:r>
            <a:r>
              <a:rPr lang="en-US" altLang="zh-CN" sz="2000" b="1" dirty="0" smtClean="0">
                <a:latin typeface="微软雅黑" pitchFamily="34" charset="-122"/>
                <a:ea typeface="微软雅黑" pitchFamily="34" charset="-122"/>
              </a:rPr>
              <a:t>100 Mbit/s </a:t>
            </a:r>
            <a:r>
              <a:rPr lang="zh-CN" altLang="en-US" sz="2000" b="1" dirty="0" smtClean="0">
                <a:latin typeface="微软雅黑" pitchFamily="34" charset="-122"/>
                <a:ea typeface="微软雅黑" pitchFamily="34" charset="-122"/>
              </a:rPr>
              <a:t>基带信号</a:t>
            </a:r>
            <a:r>
              <a:rPr lang="zh-CN" altLang="en-US" sz="2000" b="1" dirty="0">
                <a:latin typeface="微软雅黑" pitchFamily="34" charset="-122"/>
                <a:ea typeface="微软雅黑" pitchFamily="34" charset="-122"/>
              </a:rPr>
              <a:t>的星形拓扑</a:t>
            </a:r>
            <a:r>
              <a:rPr lang="zh-CN" altLang="en-US" sz="2000" b="1" dirty="0" smtClean="0">
                <a:latin typeface="微软雅黑" pitchFamily="34" charset="-122"/>
                <a:ea typeface="微软雅黑" pitchFamily="34" charset="-122"/>
              </a:rPr>
              <a:t>以太网。</a:t>
            </a:r>
            <a:endParaRPr lang="en-US" altLang="zh-CN" sz="2000" b="1" dirty="0" smtClean="0">
              <a:latin typeface="微软雅黑" pitchFamily="34" charset="-122"/>
              <a:ea typeface="微软雅黑" pitchFamily="34" charset="-122"/>
            </a:endParaRPr>
          </a:p>
          <a:p>
            <a:pPr marL="268288" indent="-268288">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仍使用 </a:t>
            </a:r>
            <a:r>
              <a:rPr lang="en-US" altLang="zh-CN" sz="2000" b="1" dirty="0" smtClean="0">
                <a:latin typeface="微软雅黑" pitchFamily="34" charset="-122"/>
                <a:ea typeface="微软雅黑" pitchFamily="34" charset="-122"/>
              </a:rPr>
              <a:t>IEEE 802.3 </a:t>
            </a:r>
            <a:r>
              <a:rPr lang="zh-CN" altLang="en-US" sz="2000" b="1" dirty="0" smtClean="0">
                <a:latin typeface="微软雅黑" pitchFamily="34" charset="-122"/>
                <a:ea typeface="微软雅黑" pitchFamily="34" charset="-122"/>
              </a:rPr>
              <a:t>的 </a:t>
            </a:r>
            <a:r>
              <a:rPr lang="en-US" altLang="zh-CN" sz="2000" b="1" dirty="0" smtClean="0">
                <a:latin typeface="微软雅黑" pitchFamily="34" charset="-122"/>
                <a:ea typeface="微软雅黑" pitchFamily="34" charset="-122"/>
              </a:rPr>
              <a:t>CSMA/CD </a:t>
            </a:r>
            <a:r>
              <a:rPr lang="zh-CN" altLang="en-US" sz="2000" b="1" dirty="0" smtClean="0">
                <a:latin typeface="微软雅黑" pitchFamily="34" charset="-122"/>
                <a:ea typeface="微软雅黑" pitchFamily="34" charset="-122"/>
              </a:rPr>
              <a:t>协议。</a:t>
            </a:r>
            <a:endParaRPr lang="en-US" altLang="zh-CN" sz="2000" b="1" dirty="0" smtClean="0">
              <a:latin typeface="微软雅黑" pitchFamily="34" charset="-122"/>
              <a:ea typeface="微软雅黑" pitchFamily="34" charset="-122"/>
            </a:endParaRPr>
          </a:p>
          <a:p>
            <a:pPr marL="268288" indent="-268288">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1995 </a:t>
            </a:r>
            <a:r>
              <a:rPr lang="zh-CN" altLang="en-US" sz="2000" b="1" dirty="0" smtClean="0">
                <a:latin typeface="微软雅黑" pitchFamily="34" charset="-122"/>
                <a:ea typeface="微软雅黑" pitchFamily="34" charset="-122"/>
              </a:rPr>
              <a:t>定</a:t>
            </a:r>
            <a:r>
              <a:rPr lang="zh-CN" altLang="en-US" sz="2000" b="1" dirty="0">
                <a:latin typeface="微软雅黑" pitchFamily="34" charset="-122"/>
                <a:ea typeface="微软雅黑" pitchFamily="34" charset="-122"/>
              </a:rPr>
              <a:t>为正式</a:t>
            </a:r>
            <a:r>
              <a:rPr lang="zh-CN" altLang="en-US" sz="2000" b="1" dirty="0" smtClean="0">
                <a:latin typeface="微软雅黑" pitchFamily="34" charset="-122"/>
                <a:ea typeface="微软雅黑" pitchFamily="34" charset="-122"/>
              </a:rPr>
              <a:t>标准：</a:t>
            </a:r>
            <a:r>
              <a:rPr lang="en-US" altLang="zh-CN" sz="2000" b="1" dirty="0" smtClean="0">
                <a:latin typeface="微软雅黑" pitchFamily="34" charset="-122"/>
                <a:ea typeface="微软雅黑" pitchFamily="34" charset="-122"/>
              </a:rPr>
              <a:t>IEEE 802.3u</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p:txBody>
      </p:sp>
    </p:spTree>
    <p:extLst>
      <p:ext uri="{BB962C8B-B14F-4D97-AF65-F5344CB8AC3E}">
        <p14:creationId xmlns:p14="http://schemas.microsoft.com/office/powerpoint/2010/main" val="54146055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46"/>
          <p:cNvSpPr>
            <a:spLocks noChangeArrowheads="1"/>
          </p:cNvSpPr>
          <p:nvPr/>
        </p:nvSpPr>
        <p:spPr bwMode="auto">
          <a:xfrm>
            <a:off x="502919" y="1003151"/>
            <a:ext cx="8129015"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可在</a:t>
            </a:r>
            <a:r>
              <a:rPr lang="zh-CN" altLang="en-US" sz="2000" b="1" dirty="0">
                <a:solidFill>
                  <a:srgbClr val="0000FF"/>
                </a:solidFill>
                <a:latin typeface="微软雅黑" pitchFamily="34" charset="-122"/>
                <a:ea typeface="微软雅黑" pitchFamily="34" charset="-122"/>
              </a:rPr>
              <a:t>全双工</a:t>
            </a:r>
            <a:r>
              <a:rPr lang="zh-CN" altLang="en-US" sz="2000" b="1" dirty="0">
                <a:latin typeface="微软雅黑" pitchFamily="34" charset="-122"/>
                <a:ea typeface="微软雅黑" pitchFamily="34" charset="-122"/>
              </a:rPr>
              <a:t>方式下工作而无冲突发生</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在</a:t>
            </a:r>
            <a:r>
              <a:rPr lang="zh-CN" altLang="en-US" sz="2000" b="1" dirty="0">
                <a:latin typeface="微软雅黑" pitchFamily="34" charset="-122"/>
                <a:ea typeface="微软雅黑" pitchFamily="34" charset="-122"/>
              </a:rPr>
              <a:t>全双工方式下工作时，</a:t>
            </a:r>
            <a:r>
              <a:rPr lang="zh-CN" altLang="en-US" sz="2000" b="1" dirty="0">
                <a:solidFill>
                  <a:srgbClr val="0000FF"/>
                </a:solidFill>
                <a:latin typeface="微软雅黑" pitchFamily="34" charset="-122"/>
                <a:ea typeface="微软雅黑" pitchFamily="34" charset="-122"/>
              </a:rPr>
              <a:t>不使用 </a:t>
            </a:r>
            <a:r>
              <a:rPr lang="en-US" altLang="zh-CN" sz="2000" b="1" dirty="0">
                <a:solidFill>
                  <a:srgbClr val="0000FF"/>
                </a:solidFill>
                <a:latin typeface="微软雅黑" pitchFamily="34" charset="-122"/>
                <a:ea typeface="微软雅黑" pitchFamily="34" charset="-122"/>
              </a:rPr>
              <a:t>CSMA/CD </a:t>
            </a:r>
            <a:r>
              <a:rPr lang="zh-CN" altLang="en-US" sz="2000" b="1" dirty="0">
                <a:latin typeface="微软雅黑" pitchFamily="34" charset="-122"/>
                <a:ea typeface="微软雅黑" pitchFamily="34" charset="-122"/>
              </a:rPr>
              <a:t>协议。</a:t>
            </a: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使用 </a:t>
            </a:r>
            <a:r>
              <a:rPr lang="en-US" altLang="zh-CN" sz="2000" b="1" dirty="0">
                <a:solidFill>
                  <a:srgbClr val="0000FF"/>
                </a:solidFill>
                <a:latin typeface="微软雅黑" pitchFamily="34" charset="-122"/>
                <a:ea typeface="微软雅黑" pitchFamily="34" charset="-122"/>
              </a:rPr>
              <a:t>IEEE </a:t>
            </a:r>
            <a:r>
              <a:rPr lang="en-US" altLang="zh-CN" sz="2000" b="1" dirty="0" smtClean="0">
                <a:solidFill>
                  <a:srgbClr val="0000FF"/>
                </a:solidFill>
                <a:latin typeface="微软雅黑" pitchFamily="34" charset="-122"/>
                <a:ea typeface="微软雅黑" pitchFamily="34" charset="-122"/>
              </a:rPr>
              <a:t>802.3 </a:t>
            </a:r>
            <a:r>
              <a:rPr lang="zh-CN" altLang="en-US" sz="2000" b="1" dirty="0" smtClean="0">
                <a:solidFill>
                  <a:srgbClr val="0000FF"/>
                </a:solidFill>
                <a:latin typeface="微软雅黑" pitchFamily="34" charset="-122"/>
                <a:ea typeface="微软雅黑" pitchFamily="34" charset="-122"/>
              </a:rPr>
              <a:t>协议</a:t>
            </a:r>
            <a:r>
              <a:rPr lang="zh-CN" altLang="en-US" sz="2000" b="1" dirty="0">
                <a:solidFill>
                  <a:srgbClr val="0000FF"/>
                </a:solidFill>
                <a:latin typeface="微软雅黑" pitchFamily="34" charset="-122"/>
                <a:ea typeface="微软雅黑" pitchFamily="34" charset="-122"/>
              </a:rPr>
              <a:t>规定</a:t>
            </a:r>
            <a:r>
              <a:rPr lang="zh-CN" altLang="en-US" sz="2000" b="1" dirty="0" smtClean="0">
                <a:solidFill>
                  <a:srgbClr val="0000FF"/>
                </a:solidFill>
                <a:latin typeface="微软雅黑" pitchFamily="34" charset="-122"/>
                <a:ea typeface="微软雅黑" pitchFamily="34" charset="-122"/>
              </a:rPr>
              <a:t>的 </a:t>
            </a:r>
            <a:r>
              <a:rPr lang="en-US" altLang="zh-CN" sz="2000" b="1" dirty="0" smtClean="0">
                <a:solidFill>
                  <a:srgbClr val="0000FF"/>
                </a:solidFill>
                <a:latin typeface="微软雅黑" pitchFamily="34" charset="-122"/>
                <a:ea typeface="微软雅黑" pitchFamily="34" charset="-122"/>
              </a:rPr>
              <a:t>MAC </a:t>
            </a:r>
            <a:r>
              <a:rPr lang="zh-CN" altLang="en-US" sz="2000" b="1" dirty="0" smtClean="0">
                <a:solidFill>
                  <a:srgbClr val="0000FF"/>
                </a:solidFill>
                <a:latin typeface="微软雅黑" pitchFamily="34" charset="-122"/>
                <a:ea typeface="微软雅黑" pitchFamily="34" charset="-122"/>
              </a:rPr>
              <a:t>帧格式。</a:t>
            </a:r>
            <a:endParaRPr lang="zh-CN" altLang="en-US" sz="2000" b="1" dirty="0">
              <a:solidFill>
                <a:srgbClr val="0000FF"/>
              </a:solidFill>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保持最短帧长不变，但将一个网段的最大电缆长度</a:t>
            </a:r>
            <a:r>
              <a:rPr lang="zh-CN" altLang="en-US" sz="2000" b="1" dirty="0">
                <a:solidFill>
                  <a:srgbClr val="0000FF"/>
                </a:solidFill>
                <a:latin typeface="微软雅黑" pitchFamily="34" charset="-122"/>
                <a:ea typeface="微软雅黑" pitchFamily="34" charset="-122"/>
              </a:rPr>
              <a:t>减小</a:t>
            </a:r>
            <a:r>
              <a:rPr lang="zh-CN" altLang="en-US" sz="2000" b="1" dirty="0" smtClean="0">
                <a:solidFill>
                  <a:srgbClr val="0000FF"/>
                </a:solidFill>
                <a:latin typeface="微软雅黑" pitchFamily="34" charset="-122"/>
                <a:ea typeface="微软雅黑" pitchFamily="34" charset="-122"/>
              </a:rPr>
              <a:t>到 </a:t>
            </a:r>
            <a:r>
              <a:rPr lang="en-US" altLang="zh-CN" sz="2000" b="1" dirty="0" smtClean="0">
                <a:solidFill>
                  <a:srgbClr val="0000FF"/>
                </a:solidFill>
                <a:latin typeface="微软雅黑" pitchFamily="34" charset="-122"/>
                <a:ea typeface="微软雅黑" pitchFamily="34" charset="-122"/>
              </a:rPr>
              <a:t>100 </a:t>
            </a:r>
            <a:r>
              <a:rPr lang="zh-CN" altLang="en-US" sz="2000" b="1" dirty="0" smtClean="0">
                <a:solidFill>
                  <a:srgbClr val="0000FF"/>
                </a:solidFill>
                <a:latin typeface="微软雅黑" pitchFamily="34" charset="-122"/>
                <a:ea typeface="微软雅黑" pitchFamily="34" charset="-122"/>
              </a:rPr>
              <a:t>米。</a:t>
            </a:r>
            <a:endParaRPr lang="zh-CN" altLang="en-US" sz="2000" b="1" dirty="0">
              <a:solidFill>
                <a:srgbClr val="0000FF"/>
              </a:solidFill>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帧间时间间隔从原来的 </a:t>
            </a:r>
            <a:r>
              <a:rPr lang="en-US" altLang="zh-CN" sz="2000" b="1" dirty="0" smtClean="0">
                <a:latin typeface="微软雅黑" pitchFamily="34" charset="-122"/>
                <a:ea typeface="微软雅黑" pitchFamily="34" charset="-122"/>
              </a:rPr>
              <a:t>9.6</a:t>
            </a:r>
            <a:r>
              <a:rPr lang="en-US" altLang="zh-CN" sz="2000" b="1" dirty="0">
                <a:latin typeface="微软雅黑" pitchFamily="34" charset="-122"/>
                <a:ea typeface="微软雅黑" pitchFamily="34" charset="-122"/>
                <a:sym typeface="Symbol" pitchFamily="18" charset="2"/>
              </a:rPr>
              <a:t> </a:t>
            </a:r>
            <a:r>
              <a:rPr lang="en-US" altLang="zh-CN" sz="2000" b="1" dirty="0" smtClean="0">
                <a:latin typeface="微软雅黑" pitchFamily="34" charset="-122"/>
                <a:ea typeface="微软雅黑" pitchFamily="34" charset="-122"/>
                <a:sym typeface="Symbol" pitchFamily="18" charset="2"/>
              </a:rPr>
              <a:t></a:t>
            </a:r>
            <a:r>
              <a:rPr lang="en-US" altLang="zh-CN" sz="2000" b="1" dirty="0" smtClean="0">
                <a:latin typeface="微软雅黑" pitchFamily="34" charset="-122"/>
                <a:ea typeface="微软雅黑" pitchFamily="34" charset="-122"/>
              </a:rPr>
              <a:t>s </a:t>
            </a:r>
            <a:r>
              <a:rPr lang="zh-CN" altLang="en-US" sz="2000" b="1" dirty="0">
                <a:latin typeface="微软雅黑" pitchFamily="34" charset="-122"/>
                <a:ea typeface="微软雅黑" pitchFamily="34" charset="-122"/>
              </a:rPr>
              <a:t>改为现在的 </a:t>
            </a:r>
            <a:r>
              <a:rPr lang="en-US" altLang="zh-CN" sz="2000" b="1" dirty="0">
                <a:solidFill>
                  <a:srgbClr val="0000FF"/>
                </a:solidFill>
                <a:latin typeface="微软雅黑" pitchFamily="34" charset="-122"/>
                <a:ea typeface="微软雅黑" pitchFamily="34" charset="-122"/>
              </a:rPr>
              <a:t>0.96 </a:t>
            </a:r>
            <a:r>
              <a:rPr lang="en-US" altLang="zh-CN" sz="2000" b="1" dirty="0" smtClean="0">
                <a:solidFill>
                  <a:srgbClr val="0000FF"/>
                </a:solidFill>
                <a:latin typeface="微软雅黑" pitchFamily="34" charset="-122"/>
                <a:ea typeface="微软雅黑" pitchFamily="34" charset="-122"/>
                <a:sym typeface="Symbol" pitchFamily="18" charset="2"/>
              </a:rPr>
              <a:t></a:t>
            </a:r>
            <a:r>
              <a:rPr lang="en-US" altLang="zh-CN" sz="2000" b="1" dirty="0" smtClean="0">
                <a:solidFill>
                  <a:srgbClr val="0000FF"/>
                </a:solidFill>
                <a:latin typeface="微软雅黑" pitchFamily="34" charset="-122"/>
                <a:ea typeface="微软雅黑" pitchFamily="34" charset="-122"/>
              </a:rPr>
              <a:t>s</a:t>
            </a:r>
            <a:r>
              <a:rPr lang="zh-CN" altLang="en-US" sz="2000" b="1" dirty="0" smtClean="0">
                <a:solidFill>
                  <a:srgbClr val="0000FF"/>
                </a:solidFill>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 </a:t>
            </a:r>
            <a:endParaRPr lang="zh-CN" altLang="en-US" sz="2000" b="1" dirty="0">
              <a:latin typeface="微软雅黑" pitchFamily="34" charset="-122"/>
              <a:ea typeface="微软雅黑" pitchFamily="34" charset="-122"/>
            </a:endParaRPr>
          </a:p>
        </p:txBody>
      </p:sp>
      <p:sp>
        <p:nvSpPr>
          <p:cNvPr id="37" name="AutoShape 5"/>
          <p:cNvSpPr>
            <a:spLocks noChangeArrowheads="1"/>
          </p:cNvSpPr>
          <p:nvPr/>
        </p:nvSpPr>
        <p:spPr bwMode="auto">
          <a:xfrm>
            <a:off x="502919" y="6458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2959101" y="622734"/>
            <a:ext cx="321594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100BASE-T </a:t>
            </a:r>
            <a:r>
              <a:rPr lang="zh-CN" altLang="en-US" sz="2000" b="1" dirty="0">
                <a:solidFill>
                  <a:schemeClr val="bg1"/>
                </a:solidFill>
                <a:latin typeface="微软雅黑" pitchFamily="34" charset="-122"/>
                <a:ea typeface="微软雅黑" pitchFamily="34" charset="-122"/>
              </a:rPr>
              <a:t>以太网的特点</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405398077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圆角矩形 49"/>
          <p:cNvSpPr/>
          <p:nvPr/>
        </p:nvSpPr>
        <p:spPr>
          <a:xfrm>
            <a:off x="581891" y="1795399"/>
            <a:ext cx="5948218" cy="218548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Rectangle 46"/>
          <p:cNvSpPr>
            <a:spLocks noChangeArrowheads="1"/>
          </p:cNvSpPr>
          <p:nvPr/>
        </p:nvSpPr>
        <p:spPr bwMode="auto">
          <a:xfrm>
            <a:off x="466346" y="979840"/>
            <a:ext cx="8335910" cy="8104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800"/>
              </a:lnSpc>
              <a:buClr>
                <a:srgbClr val="0070C0"/>
              </a:buClr>
              <a:buFont typeface="Wingdings" pitchFamily="2" charset="2"/>
              <a:buChar char="l"/>
            </a:pPr>
            <a:r>
              <a:rPr lang="zh-CN" altLang="en-US" b="1" dirty="0">
                <a:solidFill>
                  <a:srgbClr val="C00000"/>
                </a:solidFill>
                <a:latin typeface="微软雅黑" pitchFamily="34" charset="-122"/>
                <a:ea typeface="微软雅黑" pitchFamily="34" charset="-122"/>
              </a:rPr>
              <a:t>封装成帧</a:t>
            </a:r>
            <a:r>
              <a:rPr lang="zh-CN" altLang="en-US" b="1" dirty="0">
                <a:solidFill>
                  <a:srgbClr val="0000FF"/>
                </a:solidFill>
                <a:latin typeface="微软雅黑" pitchFamily="34" charset="-122"/>
                <a:ea typeface="微软雅黑" pitchFamily="34" charset="-122"/>
              </a:rPr>
              <a:t> </a:t>
            </a:r>
            <a:r>
              <a:rPr lang="en-US" altLang="zh-CN" b="1" dirty="0">
                <a:latin typeface="微软雅黑" pitchFamily="34" charset="-122"/>
                <a:ea typeface="微软雅黑" pitchFamily="34" charset="-122"/>
              </a:rPr>
              <a:t>(framing</a:t>
            </a:r>
            <a:r>
              <a:rPr lang="en-US" altLang="zh-CN" b="1" dirty="0" smtClean="0">
                <a:latin typeface="微软雅黑" pitchFamily="34" charset="-122"/>
                <a:ea typeface="微软雅黑" pitchFamily="34" charset="-122"/>
              </a:rPr>
              <a:t>)</a:t>
            </a:r>
            <a:r>
              <a:rPr lang="zh-CN" altLang="en-US" b="1" dirty="0" smtClean="0">
                <a:latin typeface="微软雅黑" pitchFamily="34" charset="-122"/>
                <a:ea typeface="微软雅黑" pitchFamily="34" charset="-122"/>
              </a:rPr>
              <a:t>：在</a:t>
            </a:r>
            <a:r>
              <a:rPr lang="zh-CN" altLang="en-US" b="1" dirty="0">
                <a:latin typeface="微软雅黑" pitchFamily="34" charset="-122"/>
                <a:ea typeface="微软雅黑" pitchFamily="34" charset="-122"/>
              </a:rPr>
              <a:t>一段数据的前后分别添加首部和尾部</a:t>
            </a:r>
            <a:r>
              <a:rPr lang="zh-CN" altLang="en-US" b="1" dirty="0" smtClean="0">
                <a:latin typeface="微软雅黑" pitchFamily="34" charset="-122"/>
                <a:ea typeface="微软雅黑" pitchFamily="34" charset="-122"/>
              </a:rPr>
              <a:t>，构成一</a:t>
            </a:r>
            <a:r>
              <a:rPr lang="zh-CN" altLang="en-US" b="1" dirty="0">
                <a:latin typeface="微软雅黑" pitchFamily="34" charset="-122"/>
                <a:ea typeface="微软雅黑" pitchFamily="34" charset="-122"/>
              </a:rPr>
              <a:t>个帧</a:t>
            </a:r>
            <a:r>
              <a:rPr lang="zh-CN" altLang="en-US" b="1" dirty="0" smtClean="0">
                <a:latin typeface="微软雅黑" pitchFamily="34" charset="-122"/>
                <a:ea typeface="微软雅黑" pitchFamily="34" charset="-122"/>
              </a:rPr>
              <a:t>。</a:t>
            </a:r>
            <a:endParaRPr lang="en-US" altLang="zh-CN" b="1" dirty="0" smtClean="0">
              <a:latin typeface="微软雅黑" pitchFamily="34" charset="-122"/>
              <a:ea typeface="微软雅黑" pitchFamily="34" charset="-122"/>
            </a:endParaRPr>
          </a:p>
          <a:p>
            <a:pPr marL="342900" indent="-342900" eaLnBrk="0" hangingPunct="0">
              <a:lnSpc>
                <a:spcPts val="2800"/>
              </a:lnSpc>
              <a:buClr>
                <a:srgbClr val="0070C0"/>
              </a:buClr>
              <a:buFont typeface="Wingdings" pitchFamily="2" charset="2"/>
              <a:buChar char="l"/>
            </a:pPr>
            <a:r>
              <a:rPr lang="zh-CN" altLang="en-US" b="1" dirty="0" smtClean="0">
                <a:latin typeface="微软雅黑" pitchFamily="34" charset="-122"/>
                <a:ea typeface="微软雅黑" pitchFamily="34" charset="-122"/>
              </a:rPr>
              <a:t>首部</a:t>
            </a:r>
            <a:r>
              <a:rPr lang="zh-CN" altLang="en-US" b="1" dirty="0">
                <a:latin typeface="微软雅黑" pitchFamily="34" charset="-122"/>
                <a:ea typeface="微软雅黑" pitchFamily="34" charset="-122"/>
              </a:rPr>
              <a:t>和尾部的一个重要作用就是进行</a:t>
            </a:r>
            <a:r>
              <a:rPr lang="zh-CN" altLang="en-US" b="1" dirty="0">
                <a:solidFill>
                  <a:srgbClr val="0000FF"/>
                </a:solidFill>
                <a:latin typeface="微软雅黑" pitchFamily="34" charset="-122"/>
                <a:ea typeface="微软雅黑" pitchFamily="34" charset="-122"/>
              </a:rPr>
              <a:t>帧定界</a:t>
            </a:r>
            <a:r>
              <a:rPr lang="zh-CN" altLang="en-US" b="1" dirty="0">
                <a:latin typeface="微软雅黑" pitchFamily="34" charset="-122"/>
                <a:ea typeface="微软雅黑" pitchFamily="34" charset="-122"/>
              </a:rPr>
              <a:t>（即确定帧的界限）</a:t>
            </a:r>
            <a:r>
              <a:rPr lang="zh-CN" altLang="en-US" b="1" dirty="0" smtClean="0">
                <a:latin typeface="微软雅黑" pitchFamily="34" charset="-122"/>
                <a:ea typeface="微软雅黑" pitchFamily="34" charset="-122"/>
              </a:rPr>
              <a:t>。 </a:t>
            </a:r>
            <a:endParaRPr lang="zh-CN" altLang="en-US" b="1" dirty="0">
              <a:latin typeface="微软雅黑" pitchFamily="34" charset="-122"/>
              <a:ea typeface="微软雅黑" pitchFamily="34" charset="-122"/>
            </a:endParaRPr>
          </a:p>
        </p:txBody>
      </p:sp>
      <p:sp>
        <p:nvSpPr>
          <p:cNvPr id="15" name="AutoShape 5"/>
          <p:cNvSpPr>
            <a:spLocks noChangeArrowheads="1"/>
          </p:cNvSpPr>
          <p:nvPr/>
        </p:nvSpPr>
        <p:spPr bwMode="auto">
          <a:xfrm>
            <a:off x="466345" y="62164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Rectangle 6"/>
          <p:cNvSpPr>
            <a:spLocks noChangeArrowheads="1"/>
          </p:cNvSpPr>
          <p:nvPr/>
        </p:nvSpPr>
        <p:spPr bwMode="auto">
          <a:xfrm>
            <a:off x="3768616" y="588430"/>
            <a:ext cx="1596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封装成帧</a:t>
            </a:r>
            <a:endParaRPr lang="fr-FR" altLang="zh-CN" sz="2000" b="1" dirty="0">
              <a:solidFill>
                <a:schemeClr val="bg1"/>
              </a:solidFill>
              <a:latin typeface="微软雅黑" pitchFamily="34" charset="-122"/>
              <a:ea typeface="微软雅黑" pitchFamily="34" charset="-122"/>
            </a:endParaRPr>
          </a:p>
        </p:txBody>
      </p:sp>
      <p:grpSp>
        <p:nvGrpSpPr>
          <p:cNvPr id="3" name="组合 2"/>
          <p:cNvGrpSpPr/>
          <p:nvPr/>
        </p:nvGrpSpPr>
        <p:grpSpPr>
          <a:xfrm>
            <a:off x="901643" y="1999692"/>
            <a:ext cx="5282492" cy="1789102"/>
            <a:chOff x="901643" y="1999692"/>
            <a:chExt cx="5282492" cy="1789102"/>
          </a:xfrm>
        </p:grpSpPr>
        <p:sp>
          <p:nvSpPr>
            <p:cNvPr id="28" name="Text Box 4"/>
            <p:cNvSpPr txBox="1">
              <a:spLocks noChangeArrowheads="1"/>
            </p:cNvSpPr>
            <p:nvPr/>
          </p:nvSpPr>
          <p:spPr bwMode="auto">
            <a:xfrm>
              <a:off x="5537804" y="2068003"/>
              <a:ext cx="646331" cy="276999"/>
            </a:xfrm>
            <a:prstGeom prst="rect">
              <a:avLst/>
            </a:prstGeom>
            <a:noFill/>
            <a:ln>
              <a:noFill/>
            </a:ln>
            <a:effectLst/>
            <a:extLst/>
          </p:spPr>
          <p:txBody>
            <a:bodyPr wrap="none">
              <a:spAutoFit/>
            </a:bodyPr>
            <a:lstStyle/>
            <a:p>
              <a:pPr algn="ctr"/>
              <a:r>
                <a:rPr kumimoji="1" lang="zh-CN" altLang="en-US" sz="1200" b="1">
                  <a:solidFill>
                    <a:srgbClr val="0000FF"/>
                  </a:solidFill>
                  <a:latin typeface="微软雅黑" pitchFamily="34" charset="-122"/>
                  <a:ea typeface="微软雅黑" pitchFamily="34" charset="-122"/>
                </a:rPr>
                <a:t>帧结束</a:t>
              </a:r>
            </a:p>
          </p:txBody>
        </p:sp>
        <p:sp>
          <p:nvSpPr>
            <p:cNvPr id="29" name="Rectangle 5"/>
            <p:cNvSpPr>
              <a:spLocks noChangeArrowheads="1"/>
            </p:cNvSpPr>
            <p:nvPr/>
          </p:nvSpPr>
          <p:spPr bwMode="auto">
            <a:xfrm>
              <a:off x="1880429" y="2591723"/>
              <a:ext cx="713473" cy="329295"/>
            </a:xfrm>
            <a:prstGeom prst="rect">
              <a:avLst/>
            </a:prstGeom>
            <a:solidFill>
              <a:srgbClr val="0000FF"/>
            </a:solidFill>
            <a:ln w="12700">
              <a:solidFill>
                <a:schemeClr val="tx1"/>
              </a:solidFill>
              <a:miter lim="800000"/>
              <a:headEnd/>
              <a:tailEnd/>
            </a:ln>
            <a:effectLst/>
          </p:spPr>
          <p:txBody>
            <a:bodyPr wrap="none" anchor="ctr"/>
            <a:lstStyle/>
            <a:p>
              <a:pPr algn="ctr"/>
              <a:r>
                <a:rPr kumimoji="1" lang="zh-CN" altLang="en-US" sz="1200" b="1">
                  <a:solidFill>
                    <a:schemeClr val="bg1"/>
                  </a:solidFill>
                  <a:latin typeface="微软雅黑" pitchFamily="34" charset="-122"/>
                  <a:ea typeface="微软雅黑" pitchFamily="34" charset="-122"/>
                </a:rPr>
                <a:t>帧首部</a:t>
              </a:r>
            </a:p>
          </p:txBody>
        </p:sp>
        <p:sp>
          <p:nvSpPr>
            <p:cNvPr id="30" name="Rectangle 6"/>
            <p:cNvSpPr>
              <a:spLocks noChangeArrowheads="1"/>
            </p:cNvSpPr>
            <p:nvPr/>
          </p:nvSpPr>
          <p:spPr bwMode="auto">
            <a:xfrm>
              <a:off x="2593903" y="1999692"/>
              <a:ext cx="2556929" cy="329295"/>
            </a:xfrm>
            <a:prstGeom prst="rect">
              <a:avLst/>
            </a:prstGeom>
            <a:solidFill>
              <a:srgbClr val="00FF99"/>
            </a:solidFill>
            <a:ln w="12700">
              <a:solidFill>
                <a:schemeClr val="tx1"/>
              </a:solidFill>
              <a:miter lim="800000"/>
              <a:headEnd/>
              <a:tailEnd/>
            </a:ln>
            <a:effectLst/>
          </p:spPr>
          <p:txBody>
            <a:bodyPr wrap="none" anchor="ctr"/>
            <a:lstStyle/>
            <a:p>
              <a:pPr algn="ctr"/>
              <a:r>
                <a:rPr kumimoji="1" lang="en-US" altLang="zh-CN" sz="1200" b="1">
                  <a:latin typeface="微软雅黑" pitchFamily="34" charset="-122"/>
                  <a:ea typeface="微软雅黑" pitchFamily="34" charset="-122"/>
                </a:rPr>
                <a:t>IP </a:t>
              </a:r>
              <a:r>
                <a:rPr kumimoji="1" lang="zh-CN" altLang="en-US" sz="1200" b="1">
                  <a:latin typeface="微软雅黑" pitchFamily="34" charset="-122"/>
                  <a:ea typeface="微软雅黑" pitchFamily="34" charset="-122"/>
                </a:rPr>
                <a:t>数据报</a:t>
              </a:r>
            </a:p>
          </p:txBody>
        </p:sp>
        <p:sp>
          <p:nvSpPr>
            <p:cNvPr id="31" name="Rectangle 7"/>
            <p:cNvSpPr>
              <a:spLocks noChangeArrowheads="1"/>
            </p:cNvSpPr>
            <p:nvPr/>
          </p:nvSpPr>
          <p:spPr bwMode="auto">
            <a:xfrm>
              <a:off x="2593903" y="2591723"/>
              <a:ext cx="2556929" cy="329295"/>
            </a:xfrm>
            <a:prstGeom prst="rect">
              <a:avLst/>
            </a:prstGeom>
            <a:solidFill>
              <a:srgbClr val="00FF99"/>
            </a:solidFill>
            <a:ln w="12700">
              <a:solidFill>
                <a:schemeClr val="tx1"/>
              </a:solidFill>
              <a:miter lim="800000"/>
              <a:headEnd/>
              <a:tailEnd/>
            </a:ln>
            <a:effectLst/>
          </p:spPr>
          <p:txBody>
            <a:bodyPr wrap="none" anchor="ctr"/>
            <a:lstStyle/>
            <a:p>
              <a:pPr algn="ctr"/>
              <a:r>
                <a:rPr kumimoji="1" lang="zh-CN" altLang="en-US" sz="1200" b="1" dirty="0">
                  <a:latin typeface="微软雅黑" pitchFamily="34" charset="-122"/>
                  <a:ea typeface="微软雅黑" pitchFamily="34" charset="-122"/>
                </a:rPr>
                <a:t>帧的数据部分</a:t>
              </a:r>
            </a:p>
          </p:txBody>
        </p:sp>
        <p:sp>
          <p:nvSpPr>
            <p:cNvPr id="32" name="Rectangle 8"/>
            <p:cNvSpPr>
              <a:spLocks noChangeArrowheads="1"/>
            </p:cNvSpPr>
            <p:nvPr/>
          </p:nvSpPr>
          <p:spPr bwMode="auto">
            <a:xfrm>
              <a:off x="5150832" y="2591723"/>
              <a:ext cx="713473" cy="329295"/>
            </a:xfrm>
            <a:prstGeom prst="rect">
              <a:avLst/>
            </a:prstGeom>
            <a:solidFill>
              <a:srgbClr val="0000FF"/>
            </a:solidFill>
            <a:ln w="12700">
              <a:solidFill>
                <a:schemeClr val="tx1"/>
              </a:solidFill>
              <a:miter lim="800000"/>
              <a:headEnd/>
              <a:tailEnd/>
            </a:ln>
            <a:effectLst/>
          </p:spPr>
          <p:txBody>
            <a:bodyPr wrap="none" anchor="ctr"/>
            <a:lstStyle/>
            <a:p>
              <a:pPr algn="ctr"/>
              <a:r>
                <a:rPr kumimoji="1" lang="zh-CN" altLang="en-US" sz="1200" b="1">
                  <a:solidFill>
                    <a:schemeClr val="bg1"/>
                  </a:solidFill>
                  <a:latin typeface="微软雅黑" pitchFamily="34" charset="-122"/>
                  <a:ea typeface="微软雅黑" pitchFamily="34" charset="-122"/>
                </a:rPr>
                <a:t>帧尾部</a:t>
              </a:r>
            </a:p>
          </p:txBody>
        </p:sp>
        <p:sp>
          <p:nvSpPr>
            <p:cNvPr id="33" name="Line 9"/>
            <p:cNvSpPr>
              <a:spLocks noChangeShapeType="1"/>
            </p:cNvSpPr>
            <p:nvPr/>
          </p:nvSpPr>
          <p:spPr bwMode="auto">
            <a:xfrm>
              <a:off x="2593903" y="3085645"/>
              <a:ext cx="2556929"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4" name="Line 10"/>
            <p:cNvSpPr>
              <a:spLocks noChangeShapeType="1"/>
            </p:cNvSpPr>
            <p:nvPr/>
          </p:nvSpPr>
          <p:spPr bwMode="auto">
            <a:xfrm>
              <a:off x="1880429" y="3414106"/>
              <a:ext cx="3983875"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5" name="Line 11"/>
            <p:cNvSpPr>
              <a:spLocks noChangeShapeType="1"/>
            </p:cNvSpPr>
            <p:nvPr/>
          </p:nvSpPr>
          <p:spPr bwMode="auto">
            <a:xfrm>
              <a:off x="1880429" y="2962128"/>
              <a:ext cx="0" cy="592031"/>
            </a:xfrm>
            <a:prstGeom prst="line">
              <a:avLst/>
            </a:prstGeom>
            <a:noFill/>
            <a:ln w="28575">
              <a:solidFill>
                <a:srgbClr val="CC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6" name="Line 12"/>
            <p:cNvSpPr>
              <a:spLocks noChangeShapeType="1"/>
            </p:cNvSpPr>
            <p:nvPr/>
          </p:nvSpPr>
          <p:spPr bwMode="auto">
            <a:xfrm>
              <a:off x="5864305" y="2986702"/>
              <a:ext cx="0" cy="5920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7" name="Line 13"/>
            <p:cNvSpPr>
              <a:spLocks noChangeShapeType="1"/>
            </p:cNvSpPr>
            <p:nvPr/>
          </p:nvSpPr>
          <p:spPr bwMode="auto">
            <a:xfrm>
              <a:off x="2593902" y="2954277"/>
              <a:ext cx="0" cy="2636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8" name="Line 14"/>
            <p:cNvSpPr>
              <a:spLocks noChangeShapeType="1"/>
            </p:cNvSpPr>
            <p:nvPr/>
          </p:nvSpPr>
          <p:spPr bwMode="auto">
            <a:xfrm>
              <a:off x="5150831" y="2954277"/>
              <a:ext cx="0" cy="2636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9" name="Text Box 15"/>
            <p:cNvSpPr txBox="1">
              <a:spLocks noChangeArrowheads="1"/>
            </p:cNvSpPr>
            <p:nvPr/>
          </p:nvSpPr>
          <p:spPr bwMode="auto">
            <a:xfrm>
              <a:off x="3564923" y="2949899"/>
              <a:ext cx="691215" cy="276999"/>
            </a:xfrm>
            <a:prstGeom prst="rect">
              <a:avLst/>
            </a:prstGeom>
            <a:solidFill>
              <a:srgbClr val="C3E3F9"/>
            </a:solidFill>
            <a:ln>
              <a:noFill/>
            </a:ln>
            <a:effectLst/>
            <a:extLst/>
          </p:spPr>
          <p:txBody>
            <a:bodyPr wrap="none">
              <a:spAutoFit/>
            </a:bodyPr>
            <a:lstStyle/>
            <a:p>
              <a:pPr algn="ctr"/>
              <a:r>
                <a:rPr kumimoji="1" lang="en-US" altLang="zh-CN" sz="1200" b="1" dirty="0">
                  <a:solidFill>
                    <a:srgbClr val="0000FF"/>
                  </a:solidFill>
                  <a:latin typeface="微软雅黑" pitchFamily="34" charset="-122"/>
                  <a:ea typeface="微软雅黑" pitchFamily="34" charset="-122"/>
                  <a:sym typeface="Symbol" pitchFamily="18" charset="2"/>
                </a:rPr>
                <a:t> </a:t>
              </a:r>
              <a:r>
                <a:rPr kumimoji="1" lang="en-US" altLang="zh-CN" sz="1200" b="1" dirty="0">
                  <a:solidFill>
                    <a:srgbClr val="0000FF"/>
                  </a:solidFill>
                  <a:latin typeface="微软雅黑" pitchFamily="34" charset="-122"/>
                  <a:ea typeface="微软雅黑" pitchFamily="34" charset="-122"/>
                </a:rPr>
                <a:t>MTU</a:t>
              </a:r>
            </a:p>
          </p:txBody>
        </p:sp>
        <p:sp>
          <p:nvSpPr>
            <p:cNvPr id="40" name="Text Box 16"/>
            <p:cNvSpPr txBox="1">
              <a:spLocks noChangeArrowheads="1"/>
            </p:cNvSpPr>
            <p:nvPr/>
          </p:nvSpPr>
          <p:spPr bwMode="auto">
            <a:xfrm>
              <a:off x="3223577" y="3292372"/>
              <a:ext cx="1415772" cy="276999"/>
            </a:xfrm>
            <a:prstGeom prst="rect">
              <a:avLst/>
            </a:prstGeom>
            <a:solidFill>
              <a:srgbClr val="C3E3F9"/>
            </a:solidFill>
            <a:ln>
              <a:noFill/>
            </a:ln>
            <a:effectLs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数据链路层的帧长</a:t>
              </a:r>
            </a:p>
          </p:txBody>
        </p:sp>
        <p:sp>
          <p:nvSpPr>
            <p:cNvPr id="41" name="AutoShape 17"/>
            <p:cNvSpPr>
              <a:spLocks noChangeArrowheads="1"/>
            </p:cNvSpPr>
            <p:nvPr/>
          </p:nvSpPr>
          <p:spPr bwMode="auto">
            <a:xfrm>
              <a:off x="3664113" y="2328987"/>
              <a:ext cx="416509" cy="328419"/>
            </a:xfrm>
            <a:prstGeom prst="downArrow">
              <a:avLst>
                <a:gd name="adj1" fmla="val 50000"/>
                <a:gd name="adj2" fmla="val 25000"/>
              </a:avLst>
            </a:prstGeom>
            <a:solidFill>
              <a:schemeClr val="accent6">
                <a:lumMod val="60000"/>
                <a:lumOff val="40000"/>
              </a:schemeClr>
            </a:solidFill>
            <a:ln w="12700">
              <a:solidFill>
                <a:schemeClr val="tx1"/>
              </a:solidFill>
              <a:miter lim="800000"/>
              <a:headEnd/>
              <a:tailEnd/>
            </a:ln>
            <a:effectLst/>
          </p:spPr>
          <p:txBody>
            <a:bodyPr vert="eaVert" wrap="none" anchor="ctr"/>
            <a:lstStyle/>
            <a:p>
              <a:endParaRPr lang="zh-CN" altLang="en-US" sz="1400" b="1">
                <a:latin typeface="微软雅黑" pitchFamily="34" charset="-122"/>
                <a:ea typeface="微软雅黑" pitchFamily="34" charset="-122"/>
              </a:endParaRPr>
            </a:p>
          </p:txBody>
        </p:sp>
        <p:sp>
          <p:nvSpPr>
            <p:cNvPr id="42" name="Text Box 18"/>
            <p:cNvSpPr txBox="1">
              <a:spLocks noChangeArrowheads="1"/>
            </p:cNvSpPr>
            <p:nvPr/>
          </p:nvSpPr>
          <p:spPr bwMode="auto">
            <a:xfrm>
              <a:off x="1223841" y="3511795"/>
              <a:ext cx="1315172" cy="276999"/>
            </a:xfrm>
            <a:prstGeom prst="rect">
              <a:avLst/>
            </a:prstGeom>
            <a:noFill/>
            <a:ln>
              <a:noFill/>
            </a:ln>
            <a:effectLst/>
            <a:extLst/>
          </p:spPr>
          <p:txBody>
            <a:bodyPr wrap="square">
              <a:spAutoFit/>
            </a:bodyPr>
            <a:lstStyle/>
            <a:p>
              <a:pPr algn="ctr"/>
              <a:r>
                <a:rPr kumimoji="1" lang="zh-CN" altLang="en-US" sz="1200" b="1" dirty="0" smtClean="0">
                  <a:solidFill>
                    <a:srgbClr val="0000FF"/>
                  </a:solidFill>
                  <a:latin typeface="微软雅黑" pitchFamily="34" charset="-122"/>
                  <a:ea typeface="微软雅黑" pitchFamily="34" charset="-122"/>
                </a:rPr>
                <a:t>从这里开始发送</a:t>
              </a:r>
              <a:endParaRPr kumimoji="1" lang="zh-CN" altLang="en-US" sz="1200" b="1" dirty="0">
                <a:solidFill>
                  <a:srgbClr val="0000FF"/>
                </a:solidFill>
                <a:latin typeface="微软雅黑" pitchFamily="34" charset="-122"/>
                <a:ea typeface="微软雅黑" pitchFamily="34" charset="-122"/>
              </a:endParaRPr>
            </a:p>
          </p:txBody>
        </p:sp>
        <p:sp>
          <p:nvSpPr>
            <p:cNvPr id="43" name="Line 19"/>
            <p:cNvSpPr>
              <a:spLocks noChangeShapeType="1"/>
            </p:cNvSpPr>
            <p:nvPr/>
          </p:nvSpPr>
          <p:spPr bwMode="auto">
            <a:xfrm flipV="1">
              <a:off x="1885173" y="2339497"/>
              <a:ext cx="0" cy="218946"/>
            </a:xfrm>
            <a:prstGeom prst="line">
              <a:avLst/>
            </a:prstGeom>
            <a:noFill/>
            <a:ln w="28575">
              <a:solidFill>
                <a:srgbClr val="CC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4" name="Line 20"/>
            <p:cNvSpPr>
              <a:spLocks noChangeShapeType="1"/>
            </p:cNvSpPr>
            <p:nvPr/>
          </p:nvSpPr>
          <p:spPr bwMode="auto">
            <a:xfrm flipV="1">
              <a:off x="5860510" y="2339497"/>
              <a:ext cx="0" cy="218946"/>
            </a:xfrm>
            <a:prstGeom prst="line">
              <a:avLst/>
            </a:prstGeom>
            <a:noFill/>
            <a:ln w="28575">
              <a:solidFill>
                <a:srgbClr val="CC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5" name="Text Box 21"/>
            <p:cNvSpPr txBox="1">
              <a:spLocks noChangeArrowheads="1"/>
            </p:cNvSpPr>
            <p:nvPr/>
          </p:nvSpPr>
          <p:spPr bwMode="auto">
            <a:xfrm>
              <a:off x="1567837" y="2068003"/>
              <a:ext cx="646331" cy="276999"/>
            </a:xfrm>
            <a:prstGeom prst="rect">
              <a:avLst/>
            </a:prstGeom>
            <a:noFill/>
            <a:ln>
              <a:noFill/>
            </a:ln>
            <a:effectLs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帧开始</a:t>
              </a:r>
            </a:p>
          </p:txBody>
        </p:sp>
        <p:sp>
          <p:nvSpPr>
            <p:cNvPr id="46" name="Line 11"/>
            <p:cNvSpPr>
              <a:spLocks noChangeShapeType="1"/>
            </p:cNvSpPr>
            <p:nvPr/>
          </p:nvSpPr>
          <p:spPr bwMode="auto">
            <a:xfrm rot="16200000">
              <a:off x="1601611" y="2505290"/>
              <a:ext cx="0" cy="516425"/>
            </a:xfrm>
            <a:prstGeom prst="line">
              <a:avLst/>
            </a:prstGeom>
            <a:noFill/>
            <a:ln w="28575">
              <a:solidFill>
                <a:srgbClr val="CC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7" name="Text Box 18"/>
            <p:cNvSpPr txBox="1">
              <a:spLocks noChangeArrowheads="1"/>
            </p:cNvSpPr>
            <p:nvPr/>
          </p:nvSpPr>
          <p:spPr bwMode="auto">
            <a:xfrm>
              <a:off x="901643" y="2627647"/>
              <a:ext cx="536024" cy="276999"/>
            </a:xfrm>
            <a:prstGeom prst="rect">
              <a:avLst/>
            </a:prstGeom>
            <a:noFill/>
            <a:ln>
              <a:noFill/>
            </a:ln>
            <a:effectLst/>
          </p:spPr>
          <p:txBody>
            <a:bodyPr wrap="square">
              <a:spAutoFit/>
            </a:bodyPr>
            <a:lstStyle/>
            <a:p>
              <a:pPr algn="ctr"/>
              <a:r>
                <a:rPr kumimoji="1" lang="zh-CN" altLang="en-US" sz="1200" b="1" dirty="0" smtClean="0">
                  <a:solidFill>
                    <a:srgbClr val="0000FF"/>
                  </a:solidFill>
                  <a:latin typeface="微软雅黑" pitchFamily="34" charset="-122"/>
                  <a:ea typeface="微软雅黑" pitchFamily="34" charset="-122"/>
                </a:rPr>
                <a:t>发送</a:t>
              </a:r>
              <a:endParaRPr kumimoji="1" lang="zh-CN" altLang="en-US" sz="1200" b="1" dirty="0">
                <a:solidFill>
                  <a:srgbClr val="0000FF"/>
                </a:solidFill>
                <a:latin typeface="微软雅黑" pitchFamily="34" charset="-122"/>
                <a:ea typeface="微软雅黑" pitchFamily="34" charset="-122"/>
              </a:endParaRPr>
            </a:p>
          </p:txBody>
        </p:sp>
      </p:grpSp>
      <p:sp>
        <p:nvSpPr>
          <p:cNvPr id="48" name="矩形 47"/>
          <p:cNvSpPr/>
          <p:nvPr/>
        </p:nvSpPr>
        <p:spPr>
          <a:xfrm>
            <a:off x="2085018" y="4007602"/>
            <a:ext cx="3158189" cy="369332"/>
          </a:xfrm>
          <a:prstGeom prst="rect">
            <a:avLst/>
          </a:prstGeom>
        </p:spPr>
        <p:txBody>
          <a:bodyPr wrap="square">
            <a:spAutoFit/>
          </a:bodyPr>
          <a:lstStyle/>
          <a:p>
            <a:pPr algn="ctr"/>
            <a:r>
              <a:rPr lang="zh-CN" altLang="zh-CN" b="1" dirty="0" smtClean="0">
                <a:latin typeface="微软雅黑" pitchFamily="34" charset="-122"/>
                <a:ea typeface="微软雅黑" pitchFamily="34" charset="-122"/>
              </a:rPr>
              <a:t>用</a:t>
            </a:r>
            <a:r>
              <a:rPr lang="zh-CN" altLang="zh-CN" b="1" dirty="0">
                <a:latin typeface="微软雅黑" pitchFamily="34" charset="-122"/>
                <a:ea typeface="微软雅黑" pitchFamily="34" charset="-122"/>
              </a:rPr>
              <a:t>帧首部和帧尾部封装成帧</a:t>
            </a:r>
            <a:endParaRPr lang="zh-CN" altLang="en-US" b="1" dirty="0">
              <a:latin typeface="微软雅黑" pitchFamily="34" charset="-122"/>
              <a:ea typeface="微软雅黑" pitchFamily="34" charset="-122"/>
            </a:endParaRPr>
          </a:p>
        </p:txBody>
      </p:sp>
      <p:sp>
        <p:nvSpPr>
          <p:cNvPr id="2" name="矩形 1"/>
          <p:cNvSpPr/>
          <p:nvPr/>
        </p:nvSpPr>
        <p:spPr>
          <a:xfrm>
            <a:off x="6715070" y="2164339"/>
            <a:ext cx="2079564" cy="1323439"/>
          </a:xfrm>
          <a:prstGeom prst="rect">
            <a:avLst/>
          </a:prstGeom>
          <a:ln w="19050"/>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sz="1600" b="1" dirty="0" smtClean="0">
                <a:solidFill>
                  <a:srgbClr val="C00000"/>
                </a:solidFill>
                <a:latin typeface="微软雅黑" panose="020B0503020204020204" pitchFamily="34" charset="-122"/>
                <a:ea typeface="微软雅黑" panose="020B0503020204020204" pitchFamily="34" charset="-122"/>
              </a:rPr>
              <a:t>最大</a:t>
            </a:r>
            <a:r>
              <a:rPr lang="zh-CN" altLang="en-US" sz="1600" b="1" dirty="0">
                <a:solidFill>
                  <a:srgbClr val="C00000"/>
                </a:solidFill>
                <a:latin typeface="微软雅黑" panose="020B0503020204020204" pitchFamily="34" charset="-122"/>
                <a:ea typeface="微软雅黑" panose="020B0503020204020204" pitchFamily="34" charset="-122"/>
              </a:rPr>
              <a:t>传送</a:t>
            </a:r>
            <a:r>
              <a:rPr lang="zh-CN" altLang="en-US" sz="1600" b="1" dirty="0" smtClean="0">
                <a:solidFill>
                  <a:srgbClr val="C00000"/>
                </a:solidFill>
                <a:latin typeface="微软雅黑" panose="020B0503020204020204" pitchFamily="34" charset="-122"/>
                <a:ea typeface="微软雅黑" panose="020B0503020204020204" pitchFamily="34" charset="-122"/>
              </a:rPr>
              <a:t>单元 </a:t>
            </a:r>
            <a:r>
              <a:rPr lang="en-US" altLang="zh-CN" sz="1600" b="1" dirty="0" smtClean="0">
                <a:solidFill>
                  <a:srgbClr val="C00000"/>
                </a:solidFill>
                <a:latin typeface="微软雅黑" panose="020B0503020204020204" pitchFamily="34" charset="-122"/>
                <a:ea typeface="微软雅黑" panose="020B0503020204020204" pitchFamily="34" charset="-122"/>
              </a:rPr>
              <a:t>MTU </a:t>
            </a:r>
            <a:r>
              <a:rPr lang="en-US" altLang="zh-CN" sz="1600" b="1" dirty="0">
                <a:solidFill>
                  <a:srgbClr val="0000FF"/>
                </a:solidFill>
                <a:latin typeface="微软雅黑" panose="020B0503020204020204" pitchFamily="34" charset="-122"/>
                <a:ea typeface="微软雅黑" panose="020B0503020204020204" pitchFamily="34" charset="-122"/>
              </a:rPr>
              <a:t>(Maximum Transfer Unit</a:t>
            </a:r>
            <a:r>
              <a:rPr lang="en-US" altLang="zh-CN" sz="1600" b="1" dirty="0" smtClean="0">
                <a:solidFill>
                  <a:srgbClr val="0000FF"/>
                </a:solidFill>
                <a:latin typeface="微软雅黑" panose="020B0503020204020204" pitchFamily="34" charset="-122"/>
                <a:ea typeface="微软雅黑" panose="020B0503020204020204" pitchFamily="34" charset="-122"/>
              </a:rPr>
              <a:t>) </a:t>
            </a:r>
            <a:r>
              <a:rPr lang="zh-CN" altLang="en-US" sz="1600" b="1" dirty="0" smtClean="0">
                <a:solidFill>
                  <a:srgbClr val="0000FF"/>
                </a:solidFill>
                <a:latin typeface="微软雅黑" panose="020B0503020204020204" pitchFamily="34" charset="-122"/>
                <a:ea typeface="微软雅黑" panose="020B0503020204020204" pitchFamily="34" charset="-122"/>
              </a:rPr>
              <a:t>：</a:t>
            </a:r>
            <a:r>
              <a:rPr lang="zh-CN" altLang="en-US" sz="1600" b="1" dirty="0" smtClean="0">
                <a:latin typeface="微软雅黑" panose="020B0503020204020204" pitchFamily="34" charset="-122"/>
                <a:ea typeface="微软雅黑" panose="020B0503020204020204" pitchFamily="34" charset="-122"/>
              </a:rPr>
              <a:t>规定</a:t>
            </a:r>
            <a:r>
              <a:rPr lang="zh-CN" altLang="en-US" sz="1600" b="1" dirty="0">
                <a:latin typeface="微软雅黑" panose="020B0503020204020204" pitchFamily="34" charset="-122"/>
                <a:ea typeface="微软雅黑" panose="020B0503020204020204" pitchFamily="34" charset="-122"/>
              </a:rPr>
              <a:t>了所能传送的帧的数据部分长度上限</a:t>
            </a:r>
            <a:r>
              <a:rPr lang="zh-CN" altLang="en-US" sz="1600" b="1" dirty="0" smtClean="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2227484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AutoShape 5"/>
          <p:cNvSpPr>
            <a:spLocks noChangeArrowheads="1"/>
          </p:cNvSpPr>
          <p:nvPr/>
        </p:nvSpPr>
        <p:spPr bwMode="auto">
          <a:xfrm>
            <a:off x="502919" y="6458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1903524" y="622734"/>
            <a:ext cx="53270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100 Mbit/s </a:t>
            </a:r>
            <a:r>
              <a:rPr lang="zh-CN" altLang="en-US" sz="2000" b="1" dirty="0">
                <a:solidFill>
                  <a:schemeClr val="bg1"/>
                </a:solidFill>
                <a:latin typeface="微软雅黑" pitchFamily="34" charset="-122"/>
                <a:ea typeface="微软雅黑" pitchFamily="34" charset="-122"/>
              </a:rPr>
              <a:t>以太网</a:t>
            </a:r>
            <a:r>
              <a:rPr lang="zh-CN" altLang="en-US" sz="2000" b="1" dirty="0" smtClean="0">
                <a:solidFill>
                  <a:schemeClr val="bg1"/>
                </a:solidFill>
                <a:latin typeface="微软雅黑" pitchFamily="34" charset="-122"/>
                <a:ea typeface="微软雅黑" pitchFamily="34" charset="-122"/>
              </a:rPr>
              <a:t>的 </a:t>
            </a:r>
            <a:r>
              <a:rPr lang="en-US" altLang="zh-CN" sz="2000" b="1" dirty="0" smtClean="0">
                <a:solidFill>
                  <a:schemeClr val="bg1"/>
                </a:solidFill>
                <a:latin typeface="微软雅黑" pitchFamily="34" charset="-122"/>
                <a:ea typeface="微软雅黑" pitchFamily="34" charset="-122"/>
              </a:rPr>
              <a:t>3 </a:t>
            </a:r>
            <a:r>
              <a:rPr lang="zh-CN" altLang="en-US" sz="2000" b="1" dirty="0" smtClean="0">
                <a:solidFill>
                  <a:schemeClr val="bg1"/>
                </a:solidFill>
                <a:latin typeface="微软雅黑" pitchFamily="34" charset="-122"/>
                <a:ea typeface="微软雅黑" pitchFamily="34" charset="-122"/>
              </a:rPr>
              <a:t>种</a:t>
            </a:r>
            <a:r>
              <a:rPr lang="zh-CN" altLang="en-US" sz="2000" b="1" dirty="0">
                <a:solidFill>
                  <a:schemeClr val="bg1"/>
                </a:solidFill>
                <a:latin typeface="微软雅黑" pitchFamily="34" charset="-122"/>
                <a:ea typeface="微软雅黑" pitchFamily="34" charset="-122"/>
              </a:rPr>
              <a:t>不同的物理层标准</a:t>
            </a:r>
          </a:p>
        </p:txBody>
      </p:sp>
      <p:graphicFrame>
        <p:nvGraphicFramePr>
          <p:cNvPr id="2" name="表格 1"/>
          <p:cNvGraphicFramePr>
            <a:graphicFrameLocks noGrp="1"/>
          </p:cNvGraphicFramePr>
          <p:nvPr>
            <p:extLst>
              <p:ext uri="{D42A27DB-BD31-4B8C-83A1-F6EECF244321}">
                <p14:modId xmlns:p14="http://schemas.microsoft.com/office/powerpoint/2010/main" val="2878861251"/>
              </p:ext>
            </p:extLst>
          </p:nvPr>
        </p:nvGraphicFramePr>
        <p:xfrm>
          <a:off x="502919" y="1173018"/>
          <a:ext cx="8129014" cy="2372428"/>
        </p:xfrm>
        <a:graphic>
          <a:graphicData uri="http://schemas.openxmlformats.org/drawingml/2006/table">
            <a:tbl>
              <a:tblPr firstRow="1" firstCol="1" bandRow="1">
                <a:tableStyleId>{5C22544A-7EE6-4342-B048-85BDC9FD1C3A}</a:tableStyleId>
              </a:tblPr>
              <a:tblGrid>
                <a:gridCol w="1667626">
                  <a:extLst>
                    <a:ext uri="{9D8B030D-6E8A-4147-A177-3AD203B41FA5}">
                      <a16:colId xmlns:a16="http://schemas.microsoft.com/office/drawing/2014/main" val="1173948242"/>
                    </a:ext>
                  </a:extLst>
                </a:gridCol>
                <a:gridCol w="895928">
                  <a:extLst>
                    <a:ext uri="{9D8B030D-6E8A-4147-A177-3AD203B41FA5}">
                      <a16:colId xmlns:a16="http://schemas.microsoft.com/office/drawing/2014/main" val="3262885190"/>
                    </a:ext>
                  </a:extLst>
                </a:gridCol>
                <a:gridCol w="1634836">
                  <a:extLst>
                    <a:ext uri="{9D8B030D-6E8A-4147-A177-3AD203B41FA5}">
                      <a16:colId xmlns:a16="http://schemas.microsoft.com/office/drawing/2014/main" val="2752163467"/>
                    </a:ext>
                  </a:extLst>
                </a:gridCol>
                <a:gridCol w="3930624">
                  <a:extLst>
                    <a:ext uri="{9D8B030D-6E8A-4147-A177-3AD203B41FA5}">
                      <a16:colId xmlns:a16="http://schemas.microsoft.com/office/drawing/2014/main" val="4254635384"/>
                    </a:ext>
                  </a:extLst>
                </a:gridCol>
              </a:tblGrid>
              <a:tr h="480292">
                <a:tc>
                  <a:txBody>
                    <a:bodyPr/>
                    <a:lstStyle/>
                    <a:p>
                      <a:pPr algn="ctr">
                        <a:lnSpc>
                          <a:spcPts val="2400"/>
                        </a:lnSpc>
                        <a:spcAft>
                          <a:spcPts val="0"/>
                        </a:spcAft>
                        <a:tabLst>
                          <a:tab pos="1752600" algn="l"/>
                        </a:tabLst>
                      </a:pPr>
                      <a:r>
                        <a:rPr lang="zh-CN" sz="1800" b="1" dirty="0">
                          <a:effectLst/>
                          <a:latin typeface="微软雅黑" panose="020B0503020204020204" pitchFamily="34" charset="-122"/>
                          <a:ea typeface="微软雅黑" panose="020B0503020204020204" pitchFamily="34" charset="-122"/>
                        </a:rPr>
                        <a:t>名称</a:t>
                      </a:r>
                    </a:p>
                  </a:txBody>
                  <a:tcPr marL="68580" marR="68580" marT="0" marB="0" anchor="ctr"/>
                </a:tc>
                <a:tc>
                  <a:txBody>
                    <a:bodyPr/>
                    <a:lstStyle/>
                    <a:p>
                      <a:pPr algn="ctr">
                        <a:lnSpc>
                          <a:spcPts val="2400"/>
                        </a:lnSpc>
                        <a:spcAft>
                          <a:spcPts val="0"/>
                        </a:spcAft>
                        <a:tabLst>
                          <a:tab pos="1752600" algn="l"/>
                        </a:tabLst>
                      </a:pPr>
                      <a:r>
                        <a:rPr lang="zh-CN" sz="1800" b="1" dirty="0">
                          <a:effectLst/>
                          <a:latin typeface="微软雅黑" panose="020B0503020204020204" pitchFamily="34" charset="-122"/>
                          <a:ea typeface="微软雅黑" panose="020B0503020204020204" pitchFamily="34" charset="-122"/>
                        </a:rPr>
                        <a:t>媒体</a:t>
                      </a:r>
                    </a:p>
                  </a:txBody>
                  <a:tcPr marL="68580" marR="68580" marT="0" marB="0" anchor="ctr"/>
                </a:tc>
                <a:tc>
                  <a:txBody>
                    <a:bodyPr/>
                    <a:lstStyle/>
                    <a:p>
                      <a:pPr algn="ctr">
                        <a:lnSpc>
                          <a:spcPts val="2400"/>
                        </a:lnSpc>
                        <a:spcAft>
                          <a:spcPts val="0"/>
                        </a:spcAft>
                        <a:tabLst>
                          <a:tab pos="1752600" algn="l"/>
                        </a:tabLst>
                      </a:pPr>
                      <a:r>
                        <a:rPr lang="zh-CN" sz="1800" b="1">
                          <a:effectLst/>
                          <a:latin typeface="微软雅黑" panose="020B0503020204020204" pitchFamily="34" charset="-122"/>
                          <a:ea typeface="微软雅黑" panose="020B0503020204020204" pitchFamily="34" charset="-122"/>
                        </a:rPr>
                        <a:t>网段最大长度</a:t>
                      </a:r>
                    </a:p>
                  </a:txBody>
                  <a:tcPr marL="68580" marR="68580" marT="0" marB="0" anchor="ctr"/>
                </a:tc>
                <a:tc>
                  <a:txBody>
                    <a:bodyPr/>
                    <a:lstStyle/>
                    <a:p>
                      <a:pPr algn="ctr">
                        <a:lnSpc>
                          <a:spcPts val="2400"/>
                        </a:lnSpc>
                        <a:spcAft>
                          <a:spcPts val="0"/>
                        </a:spcAft>
                        <a:tabLst>
                          <a:tab pos="1752600" algn="l"/>
                        </a:tabLst>
                      </a:pPr>
                      <a:r>
                        <a:rPr lang="zh-CN" sz="1800" b="1">
                          <a:effectLst/>
                          <a:latin typeface="微软雅黑" panose="020B0503020204020204" pitchFamily="34" charset="-122"/>
                          <a:ea typeface="微软雅黑" panose="020B0503020204020204" pitchFamily="34" charset="-122"/>
                        </a:rPr>
                        <a:t>特点</a:t>
                      </a:r>
                    </a:p>
                  </a:txBody>
                  <a:tcPr marL="68580" marR="68580" marT="0" marB="0" anchor="ctr"/>
                </a:tc>
                <a:extLst>
                  <a:ext uri="{0D108BD9-81ED-4DB2-BD59-A6C34878D82A}">
                    <a16:rowId xmlns:a16="http://schemas.microsoft.com/office/drawing/2014/main" val="1944279181"/>
                  </a:ext>
                </a:extLst>
              </a:tr>
              <a:tr h="630712">
                <a:tc>
                  <a:txBody>
                    <a:bodyPr/>
                    <a:lstStyle/>
                    <a:p>
                      <a:pPr algn="ctr">
                        <a:lnSpc>
                          <a:spcPts val="2400"/>
                        </a:lnSpc>
                        <a:spcAft>
                          <a:spcPts val="0"/>
                        </a:spcAft>
                        <a:tabLst>
                          <a:tab pos="1752600" algn="l"/>
                        </a:tabLst>
                      </a:pPr>
                      <a:r>
                        <a:rPr lang="en-US" sz="1800" b="1" dirty="0">
                          <a:effectLst/>
                          <a:latin typeface="微软雅黑" panose="020B0503020204020204" pitchFamily="34" charset="-122"/>
                          <a:ea typeface="微软雅黑" panose="020B0503020204020204" pitchFamily="34" charset="-122"/>
                        </a:rPr>
                        <a:t>100BASE-TX</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ts val="2400"/>
                        </a:lnSpc>
                        <a:spcAft>
                          <a:spcPts val="0"/>
                        </a:spcAft>
                        <a:tabLst>
                          <a:tab pos="1752600" algn="l"/>
                        </a:tabLst>
                      </a:pPr>
                      <a:r>
                        <a:rPr lang="zh-CN" sz="1800" b="1" dirty="0">
                          <a:effectLst/>
                          <a:latin typeface="微软雅黑" panose="020B0503020204020204" pitchFamily="34" charset="-122"/>
                          <a:ea typeface="微软雅黑" panose="020B0503020204020204" pitchFamily="34" charset="-122"/>
                        </a:rPr>
                        <a:t>铜缆</a:t>
                      </a:r>
                    </a:p>
                  </a:txBody>
                  <a:tcPr marL="68580" marR="68580" marT="0" marB="0" anchor="ctr"/>
                </a:tc>
                <a:tc>
                  <a:txBody>
                    <a:bodyPr/>
                    <a:lstStyle/>
                    <a:p>
                      <a:pPr algn="ctr">
                        <a:lnSpc>
                          <a:spcPts val="2400"/>
                        </a:lnSpc>
                        <a:spcAft>
                          <a:spcPts val="0"/>
                        </a:spcAft>
                        <a:tabLst>
                          <a:tab pos="1752600" algn="l"/>
                        </a:tabLst>
                      </a:pPr>
                      <a:r>
                        <a:rPr lang="en-US" sz="1800" b="1" dirty="0">
                          <a:effectLst/>
                          <a:latin typeface="微软雅黑" panose="020B0503020204020204" pitchFamily="34" charset="-122"/>
                          <a:ea typeface="微软雅黑" panose="020B0503020204020204" pitchFamily="34" charset="-122"/>
                        </a:rPr>
                        <a:t>100 m</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lnSpc>
                          <a:spcPts val="2400"/>
                        </a:lnSpc>
                        <a:spcAft>
                          <a:spcPts val="0"/>
                        </a:spcAft>
                        <a:tabLst>
                          <a:tab pos="1752600" algn="l"/>
                        </a:tabLst>
                      </a:pPr>
                      <a:r>
                        <a:rPr lang="zh-CN" sz="1800" b="1" dirty="0">
                          <a:effectLst/>
                          <a:latin typeface="微软雅黑" panose="020B0503020204020204" pitchFamily="34" charset="-122"/>
                          <a:ea typeface="微软雅黑" panose="020B0503020204020204" pitchFamily="34" charset="-122"/>
                        </a:rPr>
                        <a:t>两</a:t>
                      </a:r>
                      <a:r>
                        <a:rPr lang="zh-CN" sz="1800" b="1" dirty="0" smtClean="0">
                          <a:effectLst/>
                          <a:latin typeface="微软雅黑" panose="020B0503020204020204" pitchFamily="34" charset="-122"/>
                          <a:ea typeface="微软雅黑" panose="020B0503020204020204" pitchFamily="34" charset="-122"/>
                        </a:rPr>
                        <a:t>对</a:t>
                      </a:r>
                      <a:r>
                        <a:rPr lang="en-US" altLang="zh-CN" sz="1800" b="1" dirty="0" smtClean="0">
                          <a:effectLst/>
                          <a:latin typeface="微软雅黑" panose="020B0503020204020204" pitchFamily="34" charset="-122"/>
                          <a:ea typeface="微软雅黑" panose="020B0503020204020204" pitchFamily="34" charset="-122"/>
                        </a:rPr>
                        <a:t> </a:t>
                      </a:r>
                      <a:r>
                        <a:rPr lang="en-US" sz="1800" b="1" dirty="0" smtClean="0">
                          <a:effectLst/>
                          <a:latin typeface="微软雅黑" panose="020B0503020204020204" pitchFamily="34" charset="-122"/>
                          <a:ea typeface="微软雅黑" panose="020B0503020204020204" pitchFamily="34" charset="-122"/>
                        </a:rPr>
                        <a:t>UTP 5 </a:t>
                      </a:r>
                      <a:r>
                        <a:rPr lang="zh-CN" sz="1800" b="1" dirty="0" smtClean="0">
                          <a:effectLst/>
                          <a:latin typeface="微软雅黑" panose="020B0503020204020204" pitchFamily="34" charset="-122"/>
                          <a:ea typeface="微软雅黑" panose="020B0503020204020204" pitchFamily="34" charset="-122"/>
                        </a:rPr>
                        <a:t>类</a:t>
                      </a:r>
                      <a:r>
                        <a:rPr lang="zh-CN" sz="1800" b="1" dirty="0">
                          <a:effectLst/>
                          <a:latin typeface="微软雅黑" panose="020B0503020204020204" pitchFamily="34" charset="-122"/>
                          <a:ea typeface="微软雅黑" panose="020B0503020204020204" pitchFamily="34" charset="-122"/>
                        </a:rPr>
                        <a:t>线或屏蔽双绞线</a:t>
                      </a:r>
                      <a:r>
                        <a:rPr lang="en-US" sz="1800" b="1" dirty="0" smtClean="0">
                          <a:effectLst/>
                          <a:latin typeface="微软雅黑" panose="020B0503020204020204" pitchFamily="34" charset="-122"/>
                          <a:ea typeface="微软雅黑" panose="020B0503020204020204" pitchFamily="34" charset="-122"/>
                        </a:rPr>
                        <a:t>STP</a:t>
                      </a:r>
                      <a:r>
                        <a:rPr lang="zh-CN" altLang="en-US" sz="1800" b="1" dirty="0" smtClean="0">
                          <a:effectLst/>
                          <a:latin typeface="微软雅黑" panose="020B0503020204020204" pitchFamily="34" charset="-122"/>
                          <a:ea typeface="微软雅黑" panose="020B0503020204020204" pitchFamily="34" charset="-122"/>
                        </a:rPr>
                        <a:t>。</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838555034"/>
                  </a:ext>
                </a:extLst>
              </a:tr>
              <a:tr h="630712">
                <a:tc>
                  <a:txBody>
                    <a:bodyPr/>
                    <a:lstStyle/>
                    <a:p>
                      <a:pPr algn="ctr">
                        <a:lnSpc>
                          <a:spcPts val="2400"/>
                        </a:lnSpc>
                        <a:spcAft>
                          <a:spcPts val="0"/>
                        </a:spcAft>
                        <a:tabLst>
                          <a:tab pos="1752600" algn="l"/>
                        </a:tabLst>
                      </a:pPr>
                      <a:r>
                        <a:rPr lang="en-US" sz="1800" b="1">
                          <a:effectLst/>
                          <a:latin typeface="微软雅黑" panose="020B0503020204020204" pitchFamily="34" charset="-122"/>
                          <a:ea typeface="微软雅黑" panose="020B0503020204020204" pitchFamily="34" charset="-122"/>
                        </a:rPr>
                        <a:t>100BASE-T4</a:t>
                      </a:r>
                      <a:endParaRPr lang="zh-CN" sz="1800" b="1">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ts val="2400"/>
                        </a:lnSpc>
                        <a:spcAft>
                          <a:spcPts val="0"/>
                        </a:spcAft>
                        <a:tabLst>
                          <a:tab pos="1752600" algn="l"/>
                        </a:tabLst>
                      </a:pPr>
                      <a:r>
                        <a:rPr lang="zh-CN" sz="1800" b="1" dirty="0">
                          <a:effectLst/>
                          <a:latin typeface="微软雅黑" panose="020B0503020204020204" pitchFamily="34" charset="-122"/>
                          <a:ea typeface="微软雅黑" panose="020B0503020204020204" pitchFamily="34" charset="-122"/>
                        </a:rPr>
                        <a:t>铜缆</a:t>
                      </a:r>
                    </a:p>
                  </a:txBody>
                  <a:tcPr marL="68580" marR="68580" marT="0" marB="0" anchor="ctr"/>
                </a:tc>
                <a:tc>
                  <a:txBody>
                    <a:bodyPr/>
                    <a:lstStyle/>
                    <a:p>
                      <a:pPr algn="ctr">
                        <a:lnSpc>
                          <a:spcPts val="2400"/>
                        </a:lnSpc>
                        <a:spcAft>
                          <a:spcPts val="0"/>
                        </a:spcAft>
                        <a:tabLst>
                          <a:tab pos="1752600" algn="l"/>
                        </a:tabLst>
                      </a:pPr>
                      <a:r>
                        <a:rPr lang="en-US" sz="1800" b="1" dirty="0">
                          <a:effectLst/>
                          <a:latin typeface="微软雅黑" panose="020B0503020204020204" pitchFamily="34" charset="-122"/>
                          <a:ea typeface="微软雅黑" panose="020B0503020204020204" pitchFamily="34" charset="-122"/>
                        </a:rPr>
                        <a:t>100 m</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lnSpc>
                          <a:spcPts val="2400"/>
                        </a:lnSpc>
                        <a:spcAft>
                          <a:spcPts val="0"/>
                        </a:spcAft>
                        <a:tabLst>
                          <a:tab pos="1752600" algn="l"/>
                        </a:tabLst>
                      </a:pPr>
                      <a:r>
                        <a:rPr lang="en-US" sz="1800" b="1" dirty="0" smtClean="0">
                          <a:effectLst/>
                          <a:latin typeface="微软雅黑" panose="020B0503020204020204" pitchFamily="34" charset="-122"/>
                          <a:ea typeface="微软雅黑" panose="020B0503020204020204" pitchFamily="34" charset="-122"/>
                        </a:rPr>
                        <a:t>4 </a:t>
                      </a:r>
                      <a:r>
                        <a:rPr lang="zh-CN" sz="1800" b="1" dirty="0" smtClean="0">
                          <a:effectLst/>
                          <a:latin typeface="微软雅黑" panose="020B0503020204020204" pitchFamily="34" charset="-122"/>
                          <a:ea typeface="微软雅黑" panose="020B0503020204020204" pitchFamily="34" charset="-122"/>
                        </a:rPr>
                        <a:t>对</a:t>
                      </a:r>
                      <a:r>
                        <a:rPr lang="en-US" altLang="zh-CN" sz="1800" b="1" dirty="0" smtClean="0">
                          <a:effectLst/>
                          <a:latin typeface="微软雅黑" panose="020B0503020204020204" pitchFamily="34" charset="-122"/>
                          <a:ea typeface="微软雅黑" panose="020B0503020204020204" pitchFamily="34" charset="-122"/>
                        </a:rPr>
                        <a:t> </a:t>
                      </a:r>
                      <a:r>
                        <a:rPr lang="en-US" sz="1800" b="1" dirty="0" smtClean="0">
                          <a:effectLst/>
                          <a:latin typeface="微软雅黑" panose="020B0503020204020204" pitchFamily="34" charset="-122"/>
                          <a:ea typeface="微软雅黑" panose="020B0503020204020204" pitchFamily="34" charset="-122"/>
                        </a:rPr>
                        <a:t>UTP 3 </a:t>
                      </a:r>
                      <a:r>
                        <a:rPr lang="zh-CN" sz="1800" b="1" dirty="0" smtClean="0">
                          <a:effectLst/>
                          <a:latin typeface="微软雅黑" panose="020B0503020204020204" pitchFamily="34" charset="-122"/>
                          <a:ea typeface="微软雅黑" panose="020B0503020204020204" pitchFamily="34" charset="-122"/>
                        </a:rPr>
                        <a:t>类</a:t>
                      </a:r>
                      <a:r>
                        <a:rPr lang="zh-CN" sz="1800" b="1" dirty="0">
                          <a:effectLst/>
                          <a:latin typeface="微软雅黑" panose="020B0503020204020204" pitchFamily="34" charset="-122"/>
                          <a:ea typeface="微软雅黑" panose="020B0503020204020204" pitchFamily="34" charset="-122"/>
                        </a:rPr>
                        <a:t>线</a:t>
                      </a:r>
                      <a:r>
                        <a:rPr lang="zh-CN" sz="1800" b="1" dirty="0" smtClean="0">
                          <a:effectLst/>
                          <a:latin typeface="微软雅黑" panose="020B0503020204020204" pitchFamily="34" charset="-122"/>
                          <a:ea typeface="微软雅黑" panose="020B0503020204020204" pitchFamily="34" charset="-122"/>
                        </a:rPr>
                        <a:t>或</a:t>
                      </a:r>
                      <a:r>
                        <a:rPr lang="en-US" altLang="zh-CN" sz="1800" b="1" dirty="0" smtClean="0">
                          <a:effectLst/>
                          <a:latin typeface="微软雅黑" panose="020B0503020204020204" pitchFamily="34" charset="-122"/>
                          <a:ea typeface="微软雅黑" panose="020B0503020204020204" pitchFamily="34" charset="-122"/>
                        </a:rPr>
                        <a:t> </a:t>
                      </a:r>
                      <a:r>
                        <a:rPr lang="en-US" sz="1800" b="1" dirty="0" smtClean="0">
                          <a:effectLst/>
                          <a:latin typeface="微软雅黑" panose="020B0503020204020204" pitchFamily="34" charset="-122"/>
                          <a:ea typeface="微软雅黑" panose="020B0503020204020204" pitchFamily="34" charset="-122"/>
                        </a:rPr>
                        <a:t>5 </a:t>
                      </a:r>
                      <a:r>
                        <a:rPr lang="zh-CN" sz="1800" b="1" dirty="0" smtClean="0">
                          <a:effectLst/>
                          <a:latin typeface="微软雅黑" panose="020B0503020204020204" pitchFamily="34" charset="-122"/>
                          <a:ea typeface="微软雅黑" panose="020B0503020204020204" pitchFamily="34" charset="-122"/>
                        </a:rPr>
                        <a:t>类线</a:t>
                      </a:r>
                      <a:r>
                        <a:rPr lang="zh-CN" altLang="en-US" sz="1800" b="1" dirty="0" smtClean="0">
                          <a:effectLst/>
                          <a:latin typeface="微软雅黑" panose="020B0503020204020204" pitchFamily="34" charset="-122"/>
                          <a:ea typeface="微软雅黑" panose="020B0503020204020204" pitchFamily="34" charset="-122"/>
                        </a:rPr>
                        <a:t>。</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499807814"/>
                  </a:ext>
                </a:extLst>
              </a:tr>
              <a:tr h="630712">
                <a:tc>
                  <a:txBody>
                    <a:bodyPr/>
                    <a:lstStyle/>
                    <a:p>
                      <a:pPr algn="ctr">
                        <a:lnSpc>
                          <a:spcPts val="2400"/>
                        </a:lnSpc>
                        <a:spcAft>
                          <a:spcPts val="0"/>
                        </a:spcAft>
                        <a:tabLst>
                          <a:tab pos="1752600" algn="l"/>
                        </a:tabLst>
                      </a:pPr>
                      <a:r>
                        <a:rPr lang="en-US" sz="1800" b="1">
                          <a:effectLst/>
                          <a:latin typeface="微软雅黑" panose="020B0503020204020204" pitchFamily="34" charset="-122"/>
                          <a:ea typeface="微软雅黑" panose="020B0503020204020204" pitchFamily="34" charset="-122"/>
                        </a:rPr>
                        <a:t>100BASE-FX</a:t>
                      </a:r>
                      <a:endParaRPr lang="zh-CN" sz="1800" b="1">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ts val="2400"/>
                        </a:lnSpc>
                        <a:spcAft>
                          <a:spcPts val="0"/>
                        </a:spcAft>
                        <a:tabLst>
                          <a:tab pos="1752600" algn="l"/>
                        </a:tabLst>
                      </a:pPr>
                      <a:r>
                        <a:rPr lang="zh-CN" sz="1800" b="1">
                          <a:effectLst/>
                          <a:latin typeface="微软雅黑" panose="020B0503020204020204" pitchFamily="34" charset="-122"/>
                          <a:ea typeface="微软雅黑" panose="020B0503020204020204" pitchFamily="34" charset="-122"/>
                        </a:rPr>
                        <a:t>光缆</a:t>
                      </a:r>
                    </a:p>
                  </a:txBody>
                  <a:tcPr marL="68580" marR="68580" marT="0" marB="0" anchor="ctr"/>
                </a:tc>
                <a:tc>
                  <a:txBody>
                    <a:bodyPr/>
                    <a:lstStyle/>
                    <a:p>
                      <a:pPr algn="ctr">
                        <a:lnSpc>
                          <a:spcPts val="2400"/>
                        </a:lnSpc>
                        <a:spcAft>
                          <a:spcPts val="0"/>
                        </a:spcAft>
                        <a:tabLst>
                          <a:tab pos="1752600" algn="l"/>
                        </a:tabLst>
                      </a:pPr>
                      <a:r>
                        <a:rPr lang="en-US" sz="1800" b="1" dirty="0">
                          <a:effectLst/>
                          <a:latin typeface="微软雅黑" panose="020B0503020204020204" pitchFamily="34" charset="-122"/>
                          <a:ea typeface="微软雅黑" panose="020B0503020204020204" pitchFamily="34" charset="-122"/>
                        </a:rPr>
                        <a:t>2000 m</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lnSpc>
                          <a:spcPts val="2400"/>
                        </a:lnSpc>
                        <a:spcAft>
                          <a:spcPts val="0"/>
                        </a:spcAft>
                        <a:tabLst>
                          <a:tab pos="1752600" algn="l"/>
                        </a:tabLst>
                      </a:pPr>
                      <a:r>
                        <a:rPr lang="en-US" altLang="zh-CN" sz="1800" b="1" dirty="0" smtClean="0">
                          <a:effectLst/>
                          <a:latin typeface="微软雅黑" panose="020B0503020204020204" pitchFamily="34" charset="-122"/>
                          <a:ea typeface="微软雅黑" panose="020B0503020204020204" pitchFamily="34" charset="-122"/>
                        </a:rPr>
                        <a:t>2 </a:t>
                      </a:r>
                      <a:r>
                        <a:rPr lang="zh-CN" sz="1800" b="1" dirty="0" smtClean="0">
                          <a:effectLst/>
                          <a:latin typeface="微软雅黑" panose="020B0503020204020204" pitchFamily="34" charset="-122"/>
                          <a:ea typeface="微软雅黑" panose="020B0503020204020204" pitchFamily="34" charset="-122"/>
                        </a:rPr>
                        <a:t>根</a:t>
                      </a:r>
                      <a:r>
                        <a:rPr lang="zh-CN" sz="1800" b="1" dirty="0">
                          <a:effectLst/>
                          <a:latin typeface="微软雅黑" panose="020B0503020204020204" pitchFamily="34" charset="-122"/>
                          <a:ea typeface="微软雅黑" panose="020B0503020204020204" pitchFamily="34" charset="-122"/>
                        </a:rPr>
                        <a:t>光纤，发送和接收各用一</a:t>
                      </a:r>
                      <a:r>
                        <a:rPr lang="zh-CN" sz="1800" b="1" dirty="0" smtClean="0">
                          <a:effectLst/>
                          <a:latin typeface="微软雅黑" panose="020B0503020204020204" pitchFamily="34" charset="-122"/>
                          <a:ea typeface="微软雅黑" panose="020B0503020204020204" pitchFamily="34" charset="-122"/>
                        </a:rPr>
                        <a:t>根</a:t>
                      </a:r>
                      <a:r>
                        <a:rPr lang="zh-CN" altLang="en-US" sz="1800" b="1" dirty="0" smtClean="0">
                          <a:effectLst/>
                          <a:latin typeface="微软雅黑" panose="020B0503020204020204" pitchFamily="34" charset="-122"/>
                          <a:ea typeface="微软雅黑" panose="020B0503020204020204" pitchFamily="34" charset="-122"/>
                        </a:rPr>
                        <a:t>。</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225380281"/>
                  </a:ext>
                </a:extLst>
              </a:tr>
            </a:tbl>
          </a:graphicData>
        </a:graphic>
      </p:graphicFrame>
    </p:spTree>
    <p:extLst>
      <p:ext uri="{BB962C8B-B14F-4D97-AF65-F5344CB8AC3E}">
        <p14:creationId xmlns:p14="http://schemas.microsoft.com/office/powerpoint/2010/main" val="73972216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AutoShape 5"/>
          <p:cNvSpPr>
            <a:spLocks noChangeArrowheads="1"/>
          </p:cNvSpPr>
          <p:nvPr/>
        </p:nvSpPr>
        <p:spPr bwMode="auto">
          <a:xfrm>
            <a:off x="502919" y="649547"/>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37" name="Rectangle 6"/>
          <p:cNvSpPr>
            <a:spLocks noChangeArrowheads="1"/>
          </p:cNvSpPr>
          <p:nvPr/>
        </p:nvSpPr>
        <p:spPr bwMode="auto">
          <a:xfrm>
            <a:off x="3084510" y="607276"/>
            <a:ext cx="29578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3.5.2  </a:t>
            </a:r>
            <a:r>
              <a:rPr lang="zh-CN" altLang="en-US" sz="2400" b="1" dirty="0">
                <a:solidFill>
                  <a:schemeClr val="bg1"/>
                </a:solidFill>
                <a:latin typeface="微软雅黑" pitchFamily="34" charset="-122"/>
                <a:ea typeface="微软雅黑" pitchFamily="34" charset="-122"/>
              </a:rPr>
              <a:t>吉比特以太网</a:t>
            </a:r>
          </a:p>
        </p:txBody>
      </p:sp>
      <p:sp>
        <p:nvSpPr>
          <p:cNvPr id="38" name="Rectangle 8"/>
          <p:cNvSpPr>
            <a:spLocks noChangeArrowheads="1"/>
          </p:cNvSpPr>
          <p:nvPr/>
        </p:nvSpPr>
        <p:spPr bwMode="auto">
          <a:xfrm>
            <a:off x="502919" y="1043522"/>
            <a:ext cx="8129015"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300"/>
              </a:lnSpc>
              <a:buClr>
                <a:srgbClr val="0070C0"/>
              </a:buClr>
            </a:pPr>
            <a:r>
              <a:rPr lang="zh-CN" altLang="en-US" sz="2000" b="1" dirty="0">
                <a:latin typeface="微软雅黑" pitchFamily="34" charset="-122"/>
                <a:ea typeface="微软雅黑" pitchFamily="34" charset="-122"/>
              </a:rPr>
              <a:t>特点：</a:t>
            </a:r>
          </a:p>
          <a:p>
            <a:pPr marL="342900" indent="-342900" eaLnBrk="0" hangingPunct="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允许在 </a:t>
            </a:r>
            <a:r>
              <a:rPr lang="en-US" altLang="zh-CN" sz="2000" b="1" dirty="0" smtClean="0">
                <a:latin typeface="微软雅黑" pitchFamily="34" charset="-122"/>
                <a:ea typeface="微软雅黑" pitchFamily="34" charset="-122"/>
              </a:rPr>
              <a:t>1 </a:t>
            </a:r>
            <a:r>
              <a:rPr lang="en-US" altLang="zh-CN" sz="2000" b="1" dirty="0" err="1" smtClean="0">
                <a:latin typeface="微软雅黑" pitchFamily="34" charset="-122"/>
                <a:ea typeface="微软雅黑" pitchFamily="34" charset="-122"/>
              </a:rPr>
              <a:t>Gbit</a:t>
            </a:r>
            <a:r>
              <a:rPr lang="en-US" altLang="zh-CN" sz="2000" b="1" dirty="0" smtClean="0">
                <a:latin typeface="微软雅黑" pitchFamily="34" charset="-122"/>
                <a:ea typeface="微软雅黑" pitchFamily="34" charset="-122"/>
              </a:rPr>
              <a:t>/s </a:t>
            </a:r>
            <a:r>
              <a:rPr lang="zh-CN" altLang="en-US" sz="2000" b="1" dirty="0" smtClean="0">
                <a:latin typeface="微软雅黑" pitchFamily="34" charset="-122"/>
                <a:ea typeface="微软雅黑" pitchFamily="34" charset="-122"/>
              </a:rPr>
              <a:t>下</a:t>
            </a:r>
            <a:r>
              <a:rPr lang="zh-CN" altLang="en-US" sz="2000" b="1" dirty="0">
                <a:latin typeface="微软雅黑" pitchFamily="34" charset="-122"/>
                <a:ea typeface="微软雅黑" pitchFamily="34" charset="-122"/>
              </a:rPr>
              <a:t>以全双工和</a:t>
            </a:r>
            <a:r>
              <a:rPr lang="zh-CN" altLang="en-US" sz="2000" b="1" dirty="0" smtClean="0">
                <a:latin typeface="微软雅黑" pitchFamily="34" charset="-122"/>
                <a:ea typeface="微软雅黑" pitchFamily="34" charset="-122"/>
              </a:rPr>
              <a:t>半双工 </a:t>
            </a:r>
            <a:r>
              <a:rPr lang="en-US" altLang="zh-CN" sz="2000" b="1" dirty="0" smtClean="0">
                <a:solidFill>
                  <a:srgbClr val="0000FF"/>
                </a:solidFill>
                <a:latin typeface="微软雅黑" pitchFamily="34" charset="-122"/>
                <a:ea typeface="微软雅黑" pitchFamily="34" charset="-122"/>
              </a:rPr>
              <a:t>2 </a:t>
            </a:r>
            <a:r>
              <a:rPr lang="zh-CN" altLang="en-US" sz="2000" b="1" dirty="0" smtClean="0">
                <a:solidFill>
                  <a:srgbClr val="0000FF"/>
                </a:solidFill>
                <a:latin typeface="微软雅黑" pitchFamily="34" charset="-122"/>
                <a:ea typeface="微软雅黑" pitchFamily="34" charset="-122"/>
              </a:rPr>
              <a:t>种</a:t>
            </a:r>
            <a:r>
              <a:rPr lang="zh-CN" altLang="en-US" sz="2000" b="1" dirty="0">
                <a:solidFill>
                  <a:srgbClr val="0000FF"/>
                </a:solidFill>
                <a:latin typeface="微软雅黑" pitchFamily="34" charset="-122"/>
                <a:ea typeface="微软雅黑" pitchFamily="34" charset="-122"/>
              </a:rPr>
              <a:t>方式</a:t>
            </a:r>
            <a:r>
              <a:rPr lang="zh-CN" altLang="en-US" sz="2000" b="1" dirty="0">
                <a:latin typeface="微软雅黑" pitchFamily="34" charset="-122"/>
                <a:ea typeface="微软雅黑" pitchFamily="34" charset="-122"/>
              </a:rPr>
              <a:t>工作。</a:t>
            </a:r>
          </a:p>
          <a:p>
            <a:pPr marL="342900" indent="-342900" eaLnBrk="0" hangingPunct="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使用 </a:t>
            </a:r>
            <a:r>
              <a:rPr lang="en-US" altLang="zh-CN" sz="2000" b="1" dirty="0" smtClean="0">
                <a:solidFill>
                  <a:srgbClr val="0000FF"/>
                </a:solidFill>
                <a:latin typeface="微软雅黑" pitchFamily="34" charset="-122"/>
                <a:ea typeface="微软雅黑" pitchFamily="34" charset="-122"/>
              </a:rPr>
              <a:t>IEEE 802.3 </a:t>
            </a:r>
            <a:r>
              <a:rPr lang="zh-CN" altLang="en-US" sz="2000" b="1" dirty="0" smtClean="0">
                <a:solidFill>
                  <a:srgbClr val="0000FF"/>
                </a:solidFill>
                <a:latin typeface="微软雅黑" pitchFamily="34" charset="-122"/>
                <a:ea typeface="微软雅黑" pitchFamily="34" charset="-122"/>
              </a:rPr>
              <a:t>协议</a:t>
            </a:r>
            <a:r>
              <a:rPr lang="zh-CN" altLang="en-US" sz="2000" b="1" dirty="0">
                <a:solidFill>
                  <a:srgbClr val="0000FF"/>
                </a:solidFill>
                <a:latin typeface="微软雅黑" pitchFamily="34" charset="-122"/>
                <a:ea typeface="微软雅黑" pitchFamily="34" charset="-122"/>
              </a:rPr>
              <a:t>规定</a:t>
            </a:r>
            <a:r>
              <a:rPr lang="zh-CN" altLang="en-US" sz="2000" b="1" dirty="0" smtClean="0">
                <a:solidFill>
                  <a:srgbClr val="0000FF"/>
                </a:solidFill>
                <a:latin typeface="微软雅黑" pitchFamily="34" charset="-122"/>
                <a:ea typeface="微软雅黑" pitchFamily="34" charset="-122"/>
              </a:rPr>
              <a:t>的 </a:t>
            </a:r>
            <a:r>
              <a:rPr lang="en-US" altLang="zh-CN" sz="2000" b="1" dirty="0" smtClean="0">
                <a:solidFill>
                  <a:srgbClr val="0000FF"/>
                </a:solidFill>
                <a:latin typeface="微软雅黑" pitchFamily="34" charset="-122"/>
                <a:ea typeface="微软雅黑" pitchFamily="34" charset="-122"/>
              </a:rPr>
              <a:t>MAC </a:t>
            </a:r>
            <a:r>
              <a:rPr lang="zh-CN" altLang="en-US" sz="2000" b="1" dirty="0" smtClean="0">
                <a:solidFill>
                  <a:srgbClr val="0000FF"/>
                </a:solidFill>
                <a:latin typeface="微软雅黑" pitchFamily="34" charset="-122"/>
                <a:ea typeface="微软雅黑" pitchFamily="34" charset="-122"/>
              </a:rPr>
              <a:t>帧格式</a:t>
            </a:r>
            <a:r>
              <a:rPr lang="zh-CN" altLang="en-US" sz="2000" b="1" dirty="0">
                <a:solidFill>
                  <a:srgbClr val="0000FF"/>
                </a:solidFill>
                <a:latin typeface="微软雅黑" pitchFamily="34" charset="-122"/>
                <a:ea typeface="微软雅黑" pitchFamily="34" charset="-122"/>
              </a:rPr>
              <a:t>。</a:t>
            </a:r>
          </a:p>
          <a:p>
            <a:pPr marL="342900" indent="-342900" eaLnBrk="0" hangingPunct="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在</a:t>
            </a:r>
            <a:r>
              <a:rPr lang="zh-CN" altLang="en-US" sz="2000" b="1" dirty="0">
                <a:solidFill>
                  <a:srgbClr val="0000FF"/>
                </a:solidFill>
                <a:latin typeface="微软雅黑" pitchFamily="34" charset="-122"/>
                <a:ea typeface="微软雅黑" pitchFamily="34" charset="-122"/>
              </a:rPr>
              <a:t>半双工</a:t>
            </a:r>
            <a:r>
              <a:rPr lang="zh-CN" altLang="en-US" sz="2000" b="1" dirty="0">
                <a:latin typeface="微软雅黑" pitchFamily="34" charset="-122"/>
                <a:ea typeface="微软雅黑" pitchFamily="34" charset="-122"/>
              </a:rPr>
              <a:t>方式下</a:t>
            </a:r>
            <a:r>
              <a:rPr lang="zh-CN" altLang="en-US" sz="2000" b="1" dirty="0" smtClean="0">
                <a:latin typeface="微软雅黑" pitchFamily="34" charset="-122"/>
                <a:ea typeface="微软雅黑" pitchFamily="34" charset="-122"/>
              </a:rPr>
              <a:t>使用 </a:t>
            </a:r>
            <a:r>
              <a:rPr lang="en-US" altLang="zh-CN" sz="2000" b="1" dirty="0" smtClean="0">
                <a:latin typeface="微软雅黑" pitchFamily="34" charset="-122"/>
                <a:ea typeface="微软雅黑" pitchFamily="34" charset="-122"/>
              </a:rPr>
              <a:t>CSMA/CD </a:t>
            </a:r>
            <a:r>
              <a:rPr lang="zh-CN" altLang="en-US" sz="2000" b="1" dirty="0" smtClean="0">
                <a:latin typeface="微软雅黑" pitchFamily="34" charset="-122"/>
                <a:ea typeface="微软雅黑" pitchFamily="34" charset="-122"/>
              </a:rPr>
              <a:t>协议</a:t>
            </a:r>
            <a:r>
              <a:rPr lang="zh-CN" altLang="en-US" sz="2000" b="1" dirty="0">
                <a:latin typeface="微软雅黑" pitchFamily="34" charset="-122"/>
                <a:ea typeface="微软雅黑" pitchFamily="34" charset="-122"/>
              </a:rPr>
              <a:t>，而在</a:t>
            </a:r>
            <a:r>
              <a:rPr lang="zh-CN" altLang="en-US" sz="2000" b="1" dirty="0">
                <a:solidFill>
                  <a:srgbClr val="0000FF"/>
                </a:solidFill>
                <a:latin typeface="微软雅黑" pitchFamily="34" charset="-122"/>
                <a:ea typeface="微软雅黑" pitchFamily="34" charset="-122"/>
              </a:rPr>
              <a:t>全双工</a:t>
            </a:r>
            <a:r>
              <a:rPr lang="zh-CN" altLang="en-US" sz="2000" b="1" dirty="0">
                <a:latin typeface="微软雅黑" pitchFamily="34" charset="-122"/>
                <a:ea typeface="微软雅黑" pitchFamily="34" charset="-122"/>
              </a:rPr>
              <a:t>方式不</a:t>
            </a:r>
            <a:r>
              <a:rPr lang="zh-CN" altLang="en-US" sz="2000" b="1" dirty="0" smtClean="0">
                <a:latin typeface="微软雅黑" pitchFamily="34" charset="-122"/>
                <a:ea typeface="微软雅黑" pitchFamily="34" charset="-122"/>
              </a:rPr>
              <a:t>使用 </a:t>
            </a:r>
            <a:r>
              <a:rPr lang="en-US" altLang="zh-CN" sz="2000" b="1" dirty="0" smtClean="0">
                <a:latin typeface="微软雅黑" pitchFamily="34" charset="-122"/>
                <a:ea typeface="微软雅黑" pitchFamily="34" charset="-122"/>
              </a:rPr>
              <a:t>CSMA/CD </a:t>
            </a:r>
            <a:r>
              <a:rPr lang="zh-CN" altLang="en-US" sz="2000" b="1" dirty="0" smtClean="0">
                <a:latin typeface="微软雅黑" pitchFamily="34" charset="-122"/>
                <a:ea typeface="微软雅黑" pitchFamily="34" charset="-122"/>
              </a:rPr>
              <a:t>协议</a:t>
            </a:r>
            <a:r>
              <a:rPr lang="zh-CN" altLang="en-US" sz="2000" b="1" dirty="0">
                <a:latin typeface="微软雅黑" pitchFamily="34" charset="-122"/>
                <a:ea typeface="微软雅黑" pitchFamily="34" charset="-122"/>
              </a:rPr>
              <a:t>。</a:t>
            </a:r>
          </a:p>
          <a:p>
            <a:pPr marL="342900" indent="-342900" eaLnBrk="0" hangingPunct="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与 </a:t>
            </a:r>
            <a:r>
              <a:rPr lang="en-US" altLang="zh-CN" sz="2000" b="1" dirty="0" smtClean="0">
                <a:latin typeface="微软雅黑" pitchFamily="34" charset="-122"/>
                <a:ea typeface="微软雅黑" pitchFamily="34" charset="-122"/>
              </a:rPr>
              <a:t>10BASE-T </a:t>
            </a:r>
            <a:r>
              <a:rPr lang="zh-CN" altLang="en-US" sz="2000" b="1" dirty="0" smtClean="0">
                <a:latin typeface="微软雅黑" pitchFamily="34" charset="-122"/>
                <a:ea typeface="微软雅黑" pitchFamily="34" charset="-122"/>
              </a:rPr>
              <a:t>和 </a:t>
            </a:r>
            <a:r>
              <a:rPr lang="en-US" altLang="zh-CN" sz="2000" b="1" dirty="0" smtClean="0">
                <a:latin typeface="微软雅黑" pitchFamily="34" charset="-122"/>
                <a:ea typeface="微软雅黑" pitchFamily="34" charset="-122"/>
              </a:rPr>
              <a:t>100BASE-T </a:t>
            </a:r>
            <a:r>
              <a:rPr lang="zh-CN" altLang="en-US" sz="2000" b="1" dirty="0" smtClean="0">
                <a:latin typeface="微软雅黑" pitchFamily="34" charset="-122"/>
                <a:ea typeface="微软雅黑" pitchFamily="34" charset="-122"/>
              </a:rPr>
              <a:t>技术</a:t>
            </a:r>
            <a:r>
              <a:rPr lang="zh-CN" altLang="en-US" sz="2000" b="1" dirty="0">
                <a:solidFill>
                  <a:srgbClr val="0000FF"/>
                </a:solidFill>
                <a:latin typeface="微软雅黑" pitchFamily="34" charset="-122"/>
                <a:ea typeface="微软雅黑" pitchFamily="34" charset="-122"/>
              </a:rPr>
              <a:t>向后兼容。</a:t>
            </a:r>
          </a:p>
        </p:txBody>
      </p:sp>
    </p:spTree>
    <p:extLst>
      <p:ext uri="{BB962C8B-B14F-4D97-AF65-F5344CB8AC3E}">
        <p14:creationId xmlns:p14="http://schemas.microsoft.com/office/powerpoint/2010/main" val="417768912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46"/>
          <p:cNvSpPr>
            <a:spLocks noChangeArrowheads="1"/>
          </p:cNvSpPr>
          <p:nvPr/>
        </p:nvSpPr>
        <p:spPr bwMode="auto">
          <a:xfrm>
            <a:off x="502919" y="1011000"/>
            <a:ext cx="8129015"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使用 </a:t>
            </a:r>
            <a:r>
              <a:rPr lang="en-US" altLang="zh-CN" sz="2000" b="1" dirty="0" smtClean="0">
                <a:solidFill>
                  <a:srgbClr val="C00000"/>
                </a:solidFill>
                <a:latin typeface="微软雅黑" pitchFamily="34" charset="-122"/>
                <a:ea typeface="微软雅黑" pitchFamily="34" charset="-122"/>
              </a:rPr>
              <a:t>2 </a:t>
            </a:r>
            <a:r>
              <a:rPr lang="zh-CN" altLang="en-US" sz="2000" b="1" dirty="0" smtClean="0">
                <a:solidFill>
                  <a:srgbClr val="C00000"/>
                </a:solidFill>
                <a:latin typeface="微软雅黑" pitchFamily="34" charset="-122"/>
                <a:ea typeface="微软雅黑" pitchFamily="34" charset="-122"/>
              </a:rPr>
              <a:t>种</a:t>
            </a:r>
            <a:r>
              <a:rPr lang="zh-CN" altLang="en-US" sz="2000" b="1" dirty="0">
                <a:solidFill>
                  <a:srgbClr val="C00000"/>
                </a:solidFill>
                <a:latin typeface="微软雅黑" pitchFamily="34" charset="-122"/>
                <a:ea typeface="微软雅黑" pitchFamily="34" charset="-122"/>
              </a:rPr>
              <a:t>成熟的技术：</a:t>
            </a:r>
            <a:r>
              <a:rPr lang="zh-CN" altLang="en-US" sz="2000" b="1" dirty="0">
                <a:latin typeface="微软雅黑" pitchFamily="34" charset="-122"/>
                <a:ea typeface="微软雅黑" pitchFamily="34" charset="-122"/>
              </a:rPr>
              <a:t>一种来自现有的以太网，另一种则是美国国家标准协会 </a:t>
            </a:r>
            <a:r>
              <a:rPr lang="en-US" altLang="zh-CN" sz="2000" b="1" dirty="0">
                <a:latin typeface="微软雅黑" pitchFamily="34" charset="-122"/>
                <a:ea typeface="微软雅黑" pitchFamily="34" charset="-122"/>
              </a:rPr>
              <a:t>ANSI </a:t>
            </a:r>
            <a:r>
              <a:rPr lang="zh-CN" altLang="en-US" sz="2000" b="1" dirty="0">
                <a:latin typeface="微软雅黑" pitchFamily="34" charset="-122"/>
                <a:ea typeface="微软雅黑" pitchFamily="34" charset="-122"/>
              </a:rPr>
              <a:t>制定的光纤通道 </a:t>
            </a:r>
            <a:r>
              <a:rPr lang="en-US" altLang="zh-CN" sz="2000" b="1" dirty="0" smtClean="0">
                <a:latin typeface="微软雅黑" pitchFamily="34" charset="-122"/>
                <a:ea typeface="微软雅黑" pitchFamily="34" charset="-122"/>
              </a:rPr>
              <a:t>FC </a:t>
            </a:r>
            <a:r>
              <a:rPr lang="en-US" altLang="zh-CN" sz="2000" b="1" dirty="0">
                <a:latin typeface="微软雅黑" pitchFamily="34" charset="-122"/>
                <a:ea typeface="微软雅黑" pitchFamily="34" charset="-122"/>
              </a:rPr>
              <a:t>(Fiber Channel)</a:t>
            </a:r>
            <a:r>
              <a:rPr lang="zh-CN" altLang="en-US" sz="2000" b="1" dirty="0">
                <a:latin typeface="微软雅黑" pitchFamily="34" charset="-122"/>
                <a:ea typeface="微软雅黑" pitchFamily="34" charset="-122"/>
              </a:rPr>
              <a:t>。</a:t>
            </a:r>
          </a:p>
        </p:txBody>
      </p:sp>
      <p:sp>
        <p:nvSpPr>
          <p:cNvPr id="37" name="AutoShape 5"/>
          <p:cNvSpPr>
            <a:spLocks noChangeArrowheads="1"/>
          </p:cNvSpPr>
          <p:nvPr/>
        </p:nvSpPr>
        <p:spPr bwMode="auto">
          <a:xfrm>
            <a:off x="502919" y="64951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3153866" y="626425"/>
            <a:ext cx="28264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吉比特以太网的</a:t>
            </a:r>
            <a:r>
              <a:rPr lang="zh-CN" altLang="en-US" sz="2000" b="1" dirty="0" smtClean="0">
                <a:solidFill>
                  <a:schemeClr val="bg1"/>
                </a:solidFill>
                <a:latin typeface="微软雅黑" pitchFamily="34" charset="-122"/>
                <a:ea typeface="微软雅黑" pitchFamily="34" charset="-122"/>
              </a:rPr>
              <a:t>物理层</a:t>
            </a:r>
            <a:endParaRPr lang="fr-FR" altLang="zh-CN" sz="2000" b="1" dirty="0">
              <a:solidFill>
                <a:schemeClr val="bg1"/>
              </a:solidFill>
              <a:latin typeface="微软雅黑" pitchFamily="34" charset="-122"/>
              <a:ea typeface="微软雅黑" pitchFamily="34" charset="-122"/>
            </a:endParaRPr>
          </a:p>
        </p:txBody>
      </p:sp>
      <p:graphicFrame>
        <p:nvGraphicFramePr>
          <p:cNvPr id="39" name="表格 38"/>
          <p:cNvGraphicFramePr>
            <a:graphicFrameLocks noGrp="1"/>
          </p:cNvGraphicFramePr>
          <p:nvPr>
            <p:extLst>
              <p:ext uri="{D42A27DB-BD31-4B8C-83A1-F6EECF244321}">
                <p14:modId xmlns:p14="http://schemas.microsoft.com/office/powerpoint/2010/main" val="2594799140"/>
              </p:ext>
            </p:extLst>
          </p:nvPr>
        </p:nvGraphicFramePr>
        <p:xfrm>
          <a:off x="521392" y="2316005"/>
          <a:ext cx="8129014" cy="1485190"/>
        </p:xfrm>
        <a:graphic>
          <a:graphicData uri="http://schemas.openxmlformats.org/drawingml/2006/table">
            <a:tbl>
              <a:tblPr firstRow="1" firstCol="1" bandRow="1"/>
              <a:tblGrid>
                <a:gridCol w="1499353">
                  <a:extLst>
                    <a:ext uri="{9D8B030D-6E8A-4147-A177-3AD203B41FA5}">
                      <a16:colId xmlns:a16="http://schemas.microsoft.com/office/drawing/2014/main" val="20000"/>
                    </a:ext>
                  </a:extLst>
                </a:gridCol>
                <a:gridCol w="774511">
                  <a:extLst>
                    <a:ext uri="{9D8B030D-6E8A-4147-A177-3AD203B41FA5}">
                      <a16:colId xmlns:a16="http://schemas.microsoft.com/office/drawing/2014/main" val="20001"/>
                    </a:ext>
                  </a:extLst>
                </a:gridCol>
                <a:gridCol w="1559780">
                  <a:extLst>
                    <a:ext uri="{9D8B030D-6E8A-4147-A177-3AD203B41FA5}">
                      <a16:colId xmlns:a16="http://schemas.microsoft.com/office/drawing/2014/main" val="20002"/>
                    </a:ext>
                  </a:extLst>
                </a:gridCol>
                <a:gridCol w="4295370">
                  <a:extLst>
                    <a:ext uri="{9D8B030D-6E8A-4147-A177-3AD203B41FA5}">
                      <a16:colId xmlns:a16="http://schemas.microsoft.com/office/drawing/2014/main" val="20003"/>
                    </a:ext>
                  </a:extLst>
                </a:gridCol>
              </a:tblGrid>
              <a:tr h="334831">
                <a:tc>
                  <a:txBody>
                    <a:bodyPr/>
                    <a:lstStyle/>
                    <a:p>
                      <a:pPr algn="ctr">
                        <a:lnSpc>
                          <a:spcPct val="100000"/>
                        </a:lnSpc>
                        <a:spcAft>
                          <a:spcPts val="0"/>
                        </a:spcAft>
                        <a:tabLst>
                          <a:tab pos="1752600" algn="l"/>
                        </a:tabLst>
                      </a:pPr>
                      <a:r>
                        <a:rPr lang="zh-CN" sz="1600" b="1" dirty="0">
                          <a:solidFill>
                            <a:schemeClr val="bg1"/>
                          </a:solidFill>
                          <a:effectLst/>
                          <a:latin typeface="微软雅黑" pitchFamily="34" charset="-122"/>
                          <a:ea typeface="微软雅黑" pitchFamily="34" charset="-122"/>
                        </a:rPr>
                        <a:t>名称</a:t>
                      </a: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zh-CN" sz="1600" b="1" dirty="0">
                          <a:solidFill>
                            <a:schemeClr val="bg1"/>
                          </a:solidFill>
                          <a:effectLst/>
                          <a:latin typeface="微软雅黑" pitchFamily="34" charset="-122"/>
                          <a:ea typeface="微软雅黑" pitchFamily="34" charset="-122"/>
                        </a:rPr>
                        <a:t>媒体</a:t>
                      </a: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zh-CN" sz="1600" b="1" dirty="0">
                          <a:solidFill>
                            <a:schemeClr val="bg1"/>
                          </a:solidFill>
                          <a:effectLst/>
                          <a:latin typeface="微软雅黑" pitchFamily="34" charset="-122"/>
                          <a:ea typeface="微软雅黑" pitchFamily="34" charset="-122"/>
                        </a:rPr>
                        <a:t>网段最大长度</a:t>
                      </a: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zh-CN" sz="1600" b="1" dirty="0">
                          <a:solidFill>
                            <a:schemeClr val="bg1"/>
                          </a:solidFill>
                          <a:effectLst/>
                          <a:latin typeface="微软雅黑" pitchFamily="34" charset="-122"/>
                          <a:ea typeface="微软雅黑" pitchFamily="34" charset="-122"/>
                        </a:rPr>
                        <a:t>特点</a:t>
                      </a: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extLst>
                  <a:ext uri="{0D108BD9-81ED-4DB2-BD59-A6C34878D82A}">
                    <a16:rowId xmlns:a16="http://schemas.microsoft.com/office/drawing/2014/main" val="10000"/>
                  </a:ext>
                </a:extLst>
              </a:tr>
              <a:tr h="266345">
                <a:tc>
                  <a:txBody>
                    <a:bodyPr/>
                    <a:lstStyle/>
                    <a:p>
                      <a:pPr algn="l">
                        <a:lnSpc>
                          <a:spcPct val="100000"/>
                        </a:lnSpc>
                        <a:spcAft>
                          <a:spcPts val="0"/>
                        </a:spcAft>
                        <a:tabLst>
                          <a:tab pos="1752600" algn="l"/>
                        </a:tabLst>
                      </a:pPr>
                      <a:r>
                        <a:rPr lang="en-US" sz="1400" b="1" dirty="0">
                          <a:effectLst/>
                          <a:latin typeface="微软雅黑" pitchFamily="34" charset="-122"/>
                          <a:ea typeface="微软雅黑" pitchFamily="34" charset="-122"/>
                        </a:rPr>
                        <a:t>1000BASE-SX</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dirty="0">
                          <a:effectLst/>
                          <a:latin typeface="微软雅黑" pitchFamily="34" charset="-122"/>
                          <a:ea typeface="微软雅黑" pitchFamily="34" charset="-122"/>
                        </a:rPr>
                        <a:t>光缆</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550 m</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l">
                        <a:lnSpc>
                          <a:spcPct val="100000"/>
                        </a:lnSpc>
                        <a:spcAft>
                          <a:spcPts val="0"/>
                        </a:spcAft>
                        <a:tabLst>
                          <a:tab pos="1752600" algn="l"/>
                        </a:tabLst>
                      </a:pPr>
                      <a:r>
                        <a:rPr lang="zh-CN" sz="1400" b="1" dirty="0">
                          <a:effectLst/>
                          <a:latin typeface="微软雅黑" pitchFamily="34" charset="-122"/>
                          <a:ea typeface="微软雅黑" pitchFamily="34" charset="-122"/>
                        </a:rPr>
                        <a:t>多模光纤（</a:t>
                      </a:r>
                      <a:r>
                        <a:rPr lang="en-US" sz="1400" b="1" dirty="0" smtClean="0">
                          <a:effectLst/>
                          <a:latin typeface="微软雅黑" pitchFamily="34" charset="-122"/>
                          <a:ea typeface="微软雅黑" pitchFamily="34" charset="-122"/>
                        </a:rPr>
                        <a:t>50 </a:t>
                      </a:r>
                      <a:r>
                        <a:rPr lang="zh-CN" sz="1400" b="1" dirty="0" smtClean="0">
                          <a:effectLst/>
                          <a:latin typeface="微软雅黑" pitchFamily="34" charset="-122"/>
                          <a:ea typeface="微软雅黑" pitchFamily="34" charset="-122"/>
                        </a:rPr>
                        <a:t>和</a:t>
                      </a:r>
                      <a:r>
                        <a:rPr lang="en-US" altLang="zh-CN" sz="1400" b="1" dirty="0" smtClean="0">
                          <a:effectLst/>
                          <a:latin typeface="微软雅黑" pitchFamily="34" charset="-122"/>
                          <a:ea typeface="微软雅黑" pitchFamily="34" charset="-122"/>
                        </a:rPr>
                        <a:t> </a:t>
                      </a:r>
                      <a:r>
                        <a:rPr lang="en-US" sz="1400" b="1" dirty="0" smtClean="0">
                          <a:effectLst/>
                          <a:latin typeface="微软雅黑" pitchFamily="34" charset="-122"/>
                          <a:ea typeface="微软雅黑" pitchFamily="34" charset="-122"/>
                        </a:rPr>
                        <a:t>62.5 </a:t>
                      </a:r>
                      <a:r>
                        <a:rPr lang="en-US" sz="1400" b="1" dirty="0">
                          <a:effectLst/>
                          <a:latin typeface="微软雅黑" pitchFamily="34" charset="-122"/>
                          <a:ea typeface="微软雅黑" pitchFamily="34" charset="-122"/>
                          <a:sym typeface="Symbol"/>
                        </a:rPr>
                        <a:t></a:t>
                      </a:r>
                      <a:r>
                        <a:rPr lang="en-US" sz="1400" b="1" dirty="0">
                          <a:effectLst/>
                          <a:latin typeface="微软雅黑" pitchFamily="34" charset="-122"/>
                          <a:ea typeface="微软雅黑" pitchFamily="34" charset="-122"/>
                        </a:rPr>
                        <a:t>m</a:t>
                      </a:r>
                      <a:r>
                        <a:rPr lang="zh-CN" sz="1400" b="1" dirty="0">
                          <a:effectLst/>
                          <a:latin typeface="微软雅黑" pitchFamily="34" charset="-122"/>
                          <a:ea typeface="微软雅黑" pitchFamily="34" charset="-122"/>
                        </a:rPr>
                        <a:t>）</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1"/>
                  </a:ext>
                </a:extLst>
              </a:tr>
              <a:tr h="278173">
                <a:tc>
                  <a:txBody>
                    <a:bodyPr/>
                    <a:lstStyle/>
                    <a:p>
                      <a:pPr algn="l">
                        <a:lnSpc>
                          <a:spcPct val="100000"/>
                        </a:lnSpc>
                        <a:spcAft>
                          <a:spcPts val="0"/>
                        </a:spcAft>
                        <a:tabLst>
                          <a:tab pos="1752600" algn="l"/>
                        </a:tabLst>
                      </a:pPr>
                      <a:r>
                        <a:rPr lang="en-US" sz="1400" b="1" dirty="0">
                          <a:effectLst/>
                          <a:latin typeface="微软雅黑" pitchFamily="34" charset="-122"/>
                          <a:ea typeface="微软雅黑" pitchFamily="34" charset="-122"/>
                        </a:rPr>
                        <a:t>1000BASE-LX</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zh-CN" sz="1400" b="1" dirty="0">
                          <a:effectLst/>
                          <a:latin typeface="微软雅黑" pitchFamily="34" charset="-122"/>
                          <a:ea typeface="微软雅黑" pitchFamily="34" charset="-122"/>
                        </a:rPr>
                        <a:t>光缆</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5000 m</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0000"/>
                        </a:lnSpc>
                        <a:spcAft>
                          <a:spcPts val="0"/>
                        </a:spcAft>
                        <a:tabLst>
                          <a:tab pos="1752600" algn="l"/>
                        </a:tabLst>
                      </a:pPr>
                      <a:r>
                        <a:rPr lang="zh-CN" sz="1400" b="1" dirty="0">
                          <a:effectLst/>
                          <a:latin typeface="微软雅黑" pitchFamily="34" charset="-122"/>
                          <a:ea typeface="微软雅黑" pitchFamily="34" charset="-122"/>
                        </a:rPr>
                        <a:t>单模光纤（</a:t>
                      </a:r>
                      <a:r>
                        <a:rPr lang="en-US" sz="1400" b="1" dirty="0">
                          <a:effectLst/>
                          <a:latin typeface="微软雅黑" pitchFamily="34" charset="-122"/>
                          <a:ea typeface="微软雅黑" pitchFamily="34" charset="-122"/>
                        </a:rPr>
                        <a:t>10 </a:t>
                      </a:r>
                      <a:r>
                        <a:rPr lang="en-US" sz="1400" b="1" dirty="0">
                          <a:effectLst/>
                          <a:latin typeface="微软雅黑" pitchFamily="34" charset="-122"/>
                          <a:ea typeface="微软雅黑" pitchFamily="34" charset="-122"/>
                          <a:sym typeface="Symbol"/>
                        </a:rPr>
                        <a:t></a:t>
                      </a:r>
                      <a:r>
                        <a:rPr lang="en-US" sz="1400" b="1" dirty="0">
                          <a:effectLst/>
                          <a:latin typeface="微软雅黑" pitchFamily="34" charset="-122"/>
                          <a:ea typeface="微软雅黑" pitchFamily="34" charset="-122"/>
                        </a:rPr>
                        <a:t>m</a:t>
                      </a:r>
                      <a:r>
                        <a:rPr lang="zh-CN" sz="1400" b="1" dirty="0">
                          <a:effectLst/>
                          <a:latin typeface="微软雅黑" pitchFamily="34" charset="-122"/>
                          <a:ea typeface="微软雅黑" pitchFamily="34" charset="-122"/>
                        </a:rPr>
                        <a:t>）多模光纤（</a:t>
                      </a:r>
                      <a:r>
                        <a:rPr lang="en-US" sz="1400" b="1" dirty="0" smtClean="0">
                          <a:effectLst/>
                          <a:latin typeface="微软雅黑" pitchFamily="34" charset="-122"/>
                          <a:ea typeface="微软雅黑" pitchFamily="34" charset="-122"/>
                        </a:rPr>
                        <a:t>50 </a:t>
                      </a:r>
                      <a:r>
                        <a:rPr lang="zh-CN" sz="1400" b="1" dirty="0" smtClean="0">
                          <a:effectLst/>
                          <a:latin typeface="微软雅黑" pitchFamily="34" charset="-122"/>
                          <a:ea typeface="微软雅黑" pitchFamily="34" charset="-122"/>
                        </a:rPr>
                        <a:t>和</a:t>
                      </a:r>
                      <a:r>
                        <a:rPr lang="en-US" altLang="zh-CN" sz="1400" b="1" dirty="0" smtClean="0">
                          <a:effectLst/>
                          <a:latin typeface="微软雅黑" pitchFamily="34" charset="-122"/>
                          <a:ea typeface="微软雅黑" pitchFamily="34" charset="-122"/>
                        </a:rPr>
                        <a:t> </a:t>
                      </a:r>
                      <a:r>
                        <a:rPr lang="en-US" sz="1400" b="1" dirty="0" smtClean="0">
                          <a:effectLst/>
                          <a:latin typeface="微软雅黑" pitchFamily="34" charset="-122"/>
                          <a:ea typeface="微软雅黑" pitchFamily="34" charset="-122"/>
                        </a:rPr>
                        <a:t>62.5 </a:t>
                      </a:r>
                      <a:r>
                        <a:rPr lang="en-US" sz="1400" b="1" dirty="0">
                          <a:effectLst/>
                          <a:latin typeface="微软雅黑" pitchFamily="34" charset="-122"/>
                          <a:ea typeface="微软雅黑" pitchFamily="34" charset="-122"/>
                          <a:sym typeface="Symbol"/>
                        </a:rPr>
                        <a:t></a:t>
                      </a:r>
                      <a:r>
                        <a:rPr lang="en-US" sz="1400" b="1" dirty="0">
                          <a:effectLst/>
                          <a:latin typeface="微软雅黑" pitchFamily="34" charset="-122"/>
                          <a:ea typeface="微软雅黑" pitchFamily="34" charset="-122"/>
                        </a:rPr>
                        <a:t>m</a:t>
                      </a:r>
                      <a:r>
                        <a:rPr lang="zh-CN" sz="1400" b="1" dirty="0">
                          <a:effectLst/>
                          <a:latin typeface="微软雅黑" pitchFamily="34" charset="-122"/>
                          <a:ea typeface="微软雅黑" pitchFamily="34" charset="-122"/>
                        </a:rPr>
                        <a:t>）</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94945">
                <a:tc>
                  <a:txBody>
                    <a:bodyPr/>
                    <a:lstStyle/>
                    <a:p>
                      <a:pPr algn="l">
                        <a:lnSpc>
                          <a:spcPct val="100000"/>
                        </a:lnSpc>
                        <a:spcAft>
                          <a:spcPts val="0"/>
                        </a:spcAft>
                        <a:tabLst>
                          <a:tab pos="1752600" algn="l"/>
                        </a:tabLst>
                      </a:pPr>
                      <a:r>
                        <a:rPr lang="en-US" sz="1400" b="1" dirty="0">
                          <a:effectLst/>
                          <a:latin typeface="微软雅黑" pitchFamily="34" charset="-122"/>
                          <a:ea typeface="微软雅黑" pitchFamily="34" charset="-122"/>
                        </a:rPr>
                        <a:t>1000BASE-CX</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dirty="0">
                          <a:effectLst/>
                          <a:latin typeface="微软雅黑" pitchFamily="34" charset="-122"/>
                          <a:ea typeface="微软雅黑" pitchFamily="34" charset="-122"/>
                        </a:rPr>
                        <a:t>铜缆</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25 m</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l">
                        <a:lnSpc>
                          <a:spcPct val="100000"/>
                        </a:lnSpc>
                        <a:spcAft>
                          <a:spcPts val="0"/>
                        </a:spcAft>
                        <a:tabLst>
                          <a:tab pos="1752600" algn="l"/>
                        </a:tabLst>
                      </a:pPr>
                      <a:r>
                        <a:rPr lang="zh-CN" sz="1400" b="1" dirty="0" smtClean="0">
                          <a:effectLst/>
                          <a:latin typeface="微软雅黑" pitchFamily="34" charset="-122"/>
                          <a:ea typeface="微软雅黑" pitchFamily="34" charset="-122"/>
                        </a:rPr>
                        <a:t>使用</a:t>
                      </a:r>
                      <a:r>
                        <a:rPr lang="en-US" altLang="zh-CN" sz="1400" b="1" dirty="0" smtClean="0">
                          <a:effectLst/>
                          <a:latin typeface="微软雅黑" pitchFamily="34" charset="-122"/>
                          <a:ea typeface="微软雅黑" pitchFamily="34" charset="-122"/>
                        </a:rPr>
                        <a:t> </a:t>
                      </a:r>
                      <a:r>
                        <a:rPr lang="en-US" sz="1400" b="1" dirty="0" smtClean="0">
                          <a:effectLst/>
                          <a:latin typeface="微软雅黑" pitchFamily="34" charset="-122"/>
                          <a:ea typeface="微软雅黑" pitchFamily="34" charset="-122"/>
                        </a:rPr>
                        <a:t>2 </a:t>
                      </a:r>
                      <a:r>
                        <a:rPr lang="zh-CN" sz="1400" b="1" dirty="0" smtClean="0">
                          <a:effectLst/>
                          <a:latin typeface="微软雅黑" pitchFamily="34" charset="-122"/>
                          <a:ea typeface="微软雅黑" pitchFamily="34" charset="-122"/>
                        </a:rPr>
                        <a:t>对</a:t>
                      </a:r>
                      <a:r>
                        <a:rPr lang="zh-CN" sz="1400" b="1" dirty="0">
                          <a:effectLst/>
                          <a:latin typeface="微软雅黑" pitchFamily="34" charset="-122"/>
                          <a:ea typeface="微软雅黑" pitchFamily="34" charset="-122"/>
                        </a:rPr>
                        <a:t>屏蔽双绞线</a:t>
                      </a:r>
                      <a:r>
                        <a:rPr lang="zh-CN" sz="1400" b="1" dirty="0" smtClean="0">
                          <a:effectLst/>
                          <a:latin typeface="微软雅黑" pitchFamily="34" charset="-122"/>
                          <a:ea typeface="微软雅黑" pitchFamily="34" charset="-122"/>
                        </a:rPr>
                        <a:t>电缆</a:t>
                      </a:r>
                      <a:r>
                        <a:rPr lang="en-US" altLang="zh-CN" sz="1400" b="1" dirty="0" smtClean="0">
                          <a:effectLst/>
                          <a:latin typeface="微软雅黑" pitchFamily="34" charset="-122"/>
                          <a:ea typeface="微软雅黑" pitchFamily="34" charset="-122"/>
                        </a:rPr>
                        <a:t> </a:t>
                      </a:r>
                      <a:r>
                        <a:rPr lang="en-US" sz="1400" b="1" dirty="0" smtClean="0">
                          <a:effectLst/>
                          <a:latin typeface="微软雅黑" pitchFamily="34" charset="-122"/>
                          <a:ea typeface="微软雅黑" pitchFamily="34" charset="-122"/>
                        </a:rPr>
                        <a:t>STP</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3"/>
                  </a:ext>
                </a:extLst>
              </a:tr>
              <a:tr h="310896">
                <a:tc>
                  <a:txBody>
                    <a:bodyPr/>
                    <a:lstStyle/>
                    <a:p>
                      <a:pPr algn="l">
                        <a:lnSpc>
                          <a:spcPct val="100000"/>
                        </a:lnSpc>
                        <a:spcAft>
                          <a:spcPts val="0"/>
                        </a:spcAft>
                        <a:tabLst>
                          <a:tab pos="1752600" algn="l"/>
                        </a:tabLst>
                      </a:pPr>
                      <a:r>
                        <a:rPr lang="en-US" sz="1400" b="1" dirty="0">
                          <a:effectLst/>
                          <a:latin typeface="微软雅黑" pitchFamily="34" charset="-122"/>
                          <a:ea typeface="微软雅黑" pitchFamily="34" charset="-122"/>
                        </a:rPr>
                        <a:t>1000BASE-T</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zh-CN" sz="1400" b="1" dirty="0">
                          <a:effectLst/>
                          <a:latin typeface="微软雅黑" pitchFamily="34" charset="-122"/>
                          <a:ea typeface="微软雅黑" pitchFamily="34" charset="-122"/>
                        </a:rPr>
                        <a:t>铜缆</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100 m</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0000"/>
                        </a:lnSpc>
                        <a:spcAft>
                          <a:spcPts val="0"/>
                        </a:spcAft>
                        <a:tabLst>
                          <a:tab pos="1752600" algn="l"/>
                        </a:tabLst>
                      </a:pPr>
                      <a:r>
                        <a:rPr lang="zh-CN" sz="1400" b="1" dirty="0" smtClean="0">
                          <a:effectLst/>
                          <a:latin typeface="微软雅黑" pitchFamily="34" charset="-122"/>
                          <a:ea typeface="微软雅黑" pitchFamily="34" charset="-122"/>
                        </a:rPr>
                        <a:t>使用</a:t>
                      </a:r>
                      <a:r>
                        <a:rPr lang="en-US" altLang="zh-CN" sz="1400" b="1" dirty="0" smtClean="0">
                          <a:effectLst/>
                          <a:latin typeface="微软雅黑" pitchFamily="34" charset="-122"/>
                          <a:ea typeface="微软雅黑" pitchFamily="34" charset="-122"/>
                        </a:rPr>
                        <a:t> </a:t>
                      </a:r>
                      <a:r>
                        <a:rPr lang="en-US" sz="1400" b="1" dirty="0" smtClean="0">
                          <a:effectLst/>
                          <a:latin typeface="微软雅黑" pitchFamily="34" charset="-122"/>
                          <a:ea typeface="微软雅黑" pitchFamily="34" charset="-122"/>
                        </a:rPr>
                        <a:t>4 </a:t>
                      </a:r>
                      <a:r>
                        <a:rPr lang="zh-CN" sz="1400" b="1" dirty="0" smtClean="0">
                          <a:effectLst/>
                          <a:latin typeface="微软雅黑" pitchFamily="34" charset="-122"/>
                          <a:ea typeface="微软雅黑" pitchFamily="34" charset="-122"/>
                        </a:rPr>
                        <a:t>对</a:t>
                      </a:r>
                      <a:r>
                        <a:rPr lang="en-US" altLang="zh-CN" sz="1400" b="1" dirty="0" smtClean="0">
                          <a:effectLst/>
                          <a:latin typeface="微软雅黑" pitchFamily="34" charset="-122"/>
                          <a:ea typeface="微软雅黑" pitchFamily="34" charset="-122"/>
                        </a:rPr>
                        <a:t> </a:t>
                      </a:r>
                      <a:r>
                        <a:rPr lang="en-US" sz="1400" b="1" dirty="0" smtClean="0">
                          <a:effectLst/>
                          <a:latin typeface="微软雅黑" pitchFamily="34" charset="-122"/>
                          <a:ea typeface="微软雅黑" pitchFamily="34" charset="-122"/>
                        </a:rPr>
                        <a:t>UTP 5 </a:t>
                      </a:r>
                      <a:r>
                        <a:rPr lang="zh-CN" sz="1400" b="1" dirty="0" smtClean="0">
                          <a:effectLst/>
                          <a:latin typeface="微软雅黑" pitchFamily="34" charset="-122"/>
                          <a:ea typeface="微软雅黑" pitchFamily="34" charset="-122"/>
                        </a:rPr>
                        <a:t>类</a:t>
                      </a:r>
                      <a:r>
                        <a:rPr lang="zh-CN" sz="1400" b="1" dirty="0">
                          <a:effectLst/>
                          <a:latin typeface="微软雅黑" pitchFamily="34" charset="-122"/>
                          <a:ea typeface="微软雅黑" pitchFamily="34" charset="-122"/>
                        </a:rPr>
                        <a:t>线</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32" name="矩形 31"/>
          <p:cNvSpPr/>
          <p:nvPr/>
        </p:nvSpPr>
        <p:spPr>
          <a:xfrm>
            <a:off x="3205161" y="1969763"/>
            <a:ext cx="2723824" cy="369332"/>
          </a:xfrm>
          <a:prstGeom prst="rect">
            <a:avLst/>
          </a:prstGeom>
        </p:spPr>
        <p:txBody>
          <a:bodyPr wrap="none">
            <a:spAutoFit/>
          </a:bodyPr>
          <a:lstStyle/>
          <a:p>
            <a:pPr lvl="0" algn="ctr" fontAlgn="base">
              <a:spcBef>
                <a:spcPct val="0"/>
              </a:spcBef>
              <a:spcAft>
                <a:spcPct val="0"/>
              </a:spcAft>
              <a:tabLst>
                <a:tab pos="1752600" algn="l"/>
              </a:tabLst>
            </a:pPr>
            <a:r>
              <a:rPr lang="zh-CN" altLang="zh-CN" b="1" dirty="0">
                <a:solidFill>
                  <a:srgbClr val="000099"/>
                </a:solidFill>
                <a:latin typeface="微软雅黑" pitchFamily="34" charset="-122"/>
                <a:ea typeface="微软雅黑" pitchFamily="34" charset="-122"/>
                <a:cs typeface="Times New Roman" pitchFamily="18" charset="0"/>
              </a:rPr>
              <a:t>吉比特以太网物理层标准</a:t>
            </a:r>
            <a:endParaRPr lang="zh-CN" altLang="zh-CN" b="1" dirty="0">
              <a:solidFill>
                <a:srgbClr val="000099"/>
              </a:solidFill>
              <a:latin typeface="微软雅黑" pitchFamily="34" charset="-122"/>
              <a:ea typeface="微软雅黑" pitchFamily="34" charset="-122"/>
            </a:endParaRPr>
          </a:p>
        </p:txBody>
      </p:sp>
    </p:spTree>
    <p:extLst>
      <p:ext uri="{BB962C8B-B14F-4D97-AF65-F5344CB8AC3E}">
        <p14:creationId xmlns:p14="http://schemas.microsoft.com/office/powerpoint/2010/main" val="325894192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46"/>
          <p:cNvSpPr>
            <a:spLocks noChangeArrowheads="1"/>
          </p:cNvSpPr>
          <p:nvPr/>
        </p:nvSpPr>
        <p:spPr bwMode="auto">
          <a:xfrm>
            <a:off x="502919" y="1007305"/>
            <a:ext cx="8129015"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半双工时采用 </a:t>
            </a:r>
            <a:r>
              <a:rPr lang="en-US" altLang="zh-CN" sz="2000" b="1" dirty="0" smtClean="0">
                <a:latin typeface="微软雅黑" pitchFamily="34" charset="-122"/>
                <a:ea typeface="微软雅黑" pitchFamily="34" charset="-122"/>
              </a:rPr>
              <a:t>CSMA/CD</a:t>
            </a:r>
            <a:r>
              <a:rPr lang="zh-CN" altLang="en-US" sz="2000" b="1" dirty="0" smtClean="0">
                <a:latin typeface="微软雅黑" pitchFamily="34" charset="-122"/>
                <a:ea typeface="微软雅黑" pitchFamily="34" charset="-122"/>
              </a:rPr>
              <a:t>，必须</a:t>
            </a:r>
            <a:r>
              <a:rPr lang="zh-CN" altLang="en-US" sz="2000" b="1" dirty="0">
                <a:latin typeface="微软雅黑" pitchFamily="34" charset="-122"/>
                <a:ea typeface="微软雅黑" pitchFamily="34" charset="-122"/>
              </a:rPr>
              <a:t>进行碰撞检测。</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为保持 </a:t>
            </a:r>
            <a:r>
              <a:rPr lang="en-US" altLang="zh-CN" sz="2000" b="1" dirty="0">
                <a:latin typeface="微软雅黑" pitchFamily="34" charset="-122"/>
                <a:ea typeface="微软雅黑" pitchFamily="34" charset="-122"/>
              </a:rPr>
              <a:t>64 </a:t>
            </a:r>
            <a:r>
              <a:rPr lang="zh-CN" altLang="en-US" sz="2000" b="1" dirty="0">
                <a:latin typeface="微软雅黑" pitchFamily="34" charset="-122"/>
                <a:ea typeface="微软雅黑" pitchFamily="34" charset="-122"/>
              </a:rPr>
              <a:t>字节最小帧长度，以及 </a:t>
            </a:r>
            <a:r>
              <a:rPr lang="en-US" altLang="zh-CN" sz="2000" b="1" dirty="0">
                <a:latin typeface="微软雅黑" pitchFamily="34" charset="-122"/>
                <a:ea typeface="微软雅黑" pitchFamily="34" charset="-122"/>
              </a:rPr>
              <a:t>100 </a:t>
            </a:r>
            <a:r>
              <a:rPr lang="zh-CN" altLang="en-US" sz="2000" b="1" dirty="0">
                <a:latin typeface="微软雅黑" pitchFamily="34" charset="-122"/>
                <a:ea typeface="微软雅黑" pitchFamily="34" charset="-122"/>
              </a:rPr>
              <a:t>米的网段的最大长度</a:t>
            </a:r>
            <a:r>
              <a:rPr lang="zh-CN" altLang="en-US" sz="2000" b="1" dirty="0" smtClean="0">
                <a:latin typeface="微软雅黑" pitchFamily="34" charset="-122"/>
                <a:ea typeface="微软雅黑" pitchFamily="34" charset="-122"/>
              </a:rPr>
              <a:t>，增加了 </a:t>
            </a:r>
            <a:r>
              <a:rPr lang="en-US" altLang="zh-CN" sz="2000" b="1" dirty="0" smtClean="0">
                <a:latin typeface="微软雅黑" pitchFamily="34" charset="-122"/>
                <a:ea typeface="微软雅黑" pitchFamily="34" charset="-122"/>
              </a:rPr>
              <a:t>2 </a:t>
            </a:r>
            <a:r>
              <a:rPr lang="zh-CN" altLang="en-US" sz="2000" b="1" dirty="0" smtClean="0">
                <a:latin typeface="微软雅黑" pitchFamily="34" charset="-122"/>
                <a:ea typeface="微软雅黑" pitchFamily="34" charset="-122"/>
              </a:rPr>
              <a:t>个</a:t>
            </a:r>
            <a:r>
              <a:rPr lang="zh-CN" altLang="en-US" sz="2000" b="1" dirty="0">
                <a:latin typeface="微软雅黑" pitchFamily="34" charset="-122"/>
                <a:ea typeface="微软雅黑" pitchFamily="34" charset="-122"/>
              </a:rPr>
              <a:t>功能：</a:t>
            </a:r>
          </a:p>
          <a:p>
            <a:pPr marL="715963" indent="-342900" eaLnBrk="0" hangingPunct="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载波延伸</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(carrier extension)</a:t>
            </a:r>
          </a:p>
          <a:p>
            <a:pPr marL="715963" indent="-342900" eaLnBrk="0" hangingPunct="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分组突发 </a:t>
            </a:r>
            <a:r>
              <a:rPr lang="en-US" altLang="zh-CN" sz="2000" b="1" dirty="0">
                <a:latin typeface="微软雅黑" pitchFamily="34" charset="-122"/>
                <a:ea typeface="微软雅黑" pitchFamily="34" charset="-122"/>
              </a:rPr>
              <a:t>(packet bursting)</a:t>
            </a:r>
          </a:p>
        </p:txBody>
      </p:sp>
      <p:sp>
        <p:nvSpPr>
          <p:cNvPr id="37" name="AutoShape 5"/>
          <p:cNvSpPr>
            <a:spLocks noChangeArrowheads="1"/>
          </p:cNvSpPr>
          <p:nvPr/>
        </p:nvSpPr>
        <p:spPr bwMode="auto">
          <a:xfrm>
            <a:off x="502919" y="64582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2679377" y="622730"/>
            <a:ext cx="37753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半双工方式工作的吉比特以太网</a:t>
            </a:r>
            <a:endParaRPr lang="fr-FR" altLang="zh-CN" sz="2000" b="1" dirty="0">
              <a:solidFill>
                <a:schemeClr val="bg1"/>
              </a:solidFill>
              <a:latin typeface="微软雅黑" pitchFamily="34" charset="-122"/>
              <a:ea typeface="微软雅黑" pitchFamily="34" charset="-122"/>
            </a:endParaRPr>
          </a:p>
        </p:txBody>
      </p:sp>
      <p:sp>
        <p:nvSpPr>
          <p:cNvPr id="2" name="矩形 1"/>
          <p:cNvSpPr/>
          <p:nvPr/>
        </p:nvSpPr>
        <p:spPr>
          <a:xfrm>
            <a:off x="612000" y="3356903"/>
            <a:ext cx="7874700" cy="525886"/>
          </a:xfrm>
          <a:prstGeom prst="rect">
            <a:avLst/>
          </a:prstGeom>
          <a:solidFill>
            <a:srgbClr val="FFC000"/>
          </a:solidFill>
          <a:ln>
            <a:noFill/>
          </a:ln>
        </p:spPr>
        <p:style>
          <a:lnRef idx="1">
            <a:schemeClr val="accent6"/>
          </a:lnRef>
          <a:fillRef idx="3">
            <a:schemeClr val="accent6"/>
          </a:fillRef>
          <a:effectRef idx="2">
            <a:schemeClr val="accent6"/>
          </a:effectRef>
          <a:fontRef idx="minor">
            <a:schemeClr val="lt1"/>
          </a:fontRef>
        </p:style>
        <p:txBody>
          <a:bodyPr wrap="square" tIns="108000" bIns="108000">
            <a:spAutoFit/>
          </a:bodyPr>
          <a:lstStyle/>
          <a:p>
            <a:r>
              <a:rPr lang="zh-CN" altLang="en-US" sz="2000" b="1" dirty="0" smtClean="0">
                <a:solidFill>
                  <a:srgbClr val="000099"/>
                </a:solidFill>
                <a:latin typeface="微软雅黑" panose="020B0503020204020204" pitchFamily="34" charset="-122"/>
                <a:ea typeface="微软雅黑" panose="020B0503020204020204" pitchFamily="34" charset="-122"/>
              </a:rPr>
              <a:t>注意：全</a:t>
            </a:r>
            <a:r>
              <a:rPr lang="zh-CN" altLang="en-US" sz="2000" b="1" dirty="0">
                <a:solidFill>
                  <a:srgbClr val="000099"/>
                </a:solidFill>
                <a:latin typeface="微软雅黑" panose="020B0503020204020204" pitchFamily="34" charset="-122"/>
                <a:ea typeface="微软雅黑" panose="020B0503020204020204" pitchFamily="34" charset="-122"/>
              </a:rPr>
              <a:t>双工方式工作的吉比特以太网不使用载波延伸和分组突发</a:t>
            </a:r>
            <a:r>
              <a:rPr lang="zh-CN" altLang="en-US" sz="2000" b="1" dirty="0" smtClean="0">
                <a:solidFill>
                  <a:srgbClr val="000099"/>
                </a:solidFill>
                <a:latin typeface="微软雅黑" panose="020B0503020204020204" pitchFamily="34" charset="-122"/>
                <a:ea typeface="微软雅黑" panose="020B0503020204020204" pitchFamily="34" charset="-122"/>
              </a:rPr>
              <a:t>。</a:t>
            </a:r>
            <a:endParaRPr lang="zh-CN" altLang="en-US" sz="2000" b="1" dirty="0">
              <a:solidFill>
                <a:srgbClr val="0000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9888429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圆角矩形 38"/>
          <p:cNvSpPr/>
          <p:nvPr/>
        </p:nvSpPr>
        <p:spPr>
          <a:xfrm>
            <a:off x="1016000" y="1976038"/>
            <a:ext cx="7333672" cy="165385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AutoShape 5"/>
          <p:cNvSpPr>
            <a:spLocks noChangeArrowheads="1"/>
          </p:cNvSpPr>
          <p:nvPr/>
        </p:nvSpPr>
        <p:spPr bwMode="auto">
          <a:xfrm>
            <a:off x="502919" y="64194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3961780" y="618851"/>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载波延伸</a:t>
            </a:r>
            <a:endParaRPr lang="fr-FR" altLang="zh-CN" sz="2000" b="1" dirty="0">
              <a:solidFill>
                <a:schemeClr val="bg1"/>
              </a:solidFill>
              <a:latin typeface="微软雅黑" pitchFamily="34" charset="-122"/>
              <a:ea typeface="微软雅黑" pitchFamily="34" charset="-122"/>
            </a:endParaRPr>
          </a:p>
        </p:txBody>
      </p:sp>
      <p:grpSp>
        <p:nvGrpSpPr>
          <p:cNvPr id="33" name="组合 32"/>
          <p:cNvGrpSpPr/>
          <p:nvPr/>
        </p:nvGrpSpPr>
        <p:grpSpPr>
          <a:xfrm>
            <a:off x="2367718" y="2212021"/>
            <a:ext cx="4904531" cy="1177485"/>
            <a:chOff x="2431726" y="3078780"/>
            <a:chExt cx="4904531" cy="1177485"/>
          </a:xfrm>
        </p:grpSpPr>
        <p:sp>
          <p:nvSpPr>
            <p:cNvPr id="41" name="Line 5"/>
            <p:cNvSpPr>
              <a:spLocks noChangeShapeType="1"/>
            </p:cNvSpPr>
            <p:nvPr/>
          </p:nvSpPr>
          <p:spPr bwMode="auto">
            <a:xfrm>
              <a:off x="2476852" y="4116315"/>
              <a:ext cx="4859405"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2" name="Line 6"/>
            <p:cNvSpPr>
              <a:spLocks noChangeShapeType="1"/>
            </p:cNvSpPr>
            <p:nvPr/>
          </p:nvSpPr>
          <p:spPr bwMode="auto">
            <a:xfrm>
              <a:off x="2471648" y="3103759"/>
              <a:ext cx="0" cy="3673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3" name="Rectangle 7"/>
            <p:cNvSpPr>
              <a:spLocks noChangeArrowheads="1"/>
            </p:cNvSpPr>
            <p:nvPr/>
          </p:nvSpPr>
          <p:spPr bwMode="auto">
            <a:xfrm>
              <a:off x="2471648" y="3082943"/>
              <a:ext cx="4864609" cy="377804"/>
            </a:xfrm>
            <a:prstGeom prst="rect">
              <a:avLst/>
            </a:prstGeom>
            <a:solidFill>
              <a:srgbClr val="0000FF"/>
            </a:solidFill>
            <a:ln w="19050">
              <a:solidFill>
                <a:schemeClr val="tx1"/>
              </a:solidFill>
              <a:miter lim="800000"/>
              <a:headEnd/>
              <a:tailEnd/>
            </a:ln>
            <a:effec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4" name="Line 8"/>
            <p:cNvSpPr>
              <a:spLocks noChangeShapeType="1"/>
            </p:cNvSpPr>
            <p:nvPr/>
          </p:nvSpPr>
          <p:spPr bwMode="auto">
            <a:xfrm>
              <a:off x="3291783" y="3082943"/>
              <a:ext cx="0" cy="3778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5" name="Line 9"/>
            <p:cNvSpPr>
              <a:spLocks noChangeShapeType="1"/>
            </p:cNvSpPr>
            <p:nvPr/>
          </p:nvSpPr>
          <p:spPr bwMode="auto">
            <a:xfrm>
              <a:off x="4111918" y="3082943"/>
              <a:ext cx="0" cy="3778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6" name="Line 10"/>
            <p:cNvSpPr>
              <a:spLocks noChangeShapeType="1"/>
            </p:cNvSpPr>
            <p:nvPr/>
          </p:nvSpPr>
          <p:spPr bwMode="auto">
            <a:xfrm>
              <a:off x="4931012" y="3082943"/>
              <a:ext cx="0" cy="3778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7" name="Line 11"/>
            <p:cNvSpPr>
              <a:spLocks noChangeShapeType="1"/>
            </p:cNvSpPr>
            <p:nvPr/>
          </p:nvSpPr>
          <p:spPr bwMode="auto">
            <a:xfrm>
              <a:off x="5752189" y="3082943"/>
              <a:ext cx="0" cy="3778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8" name="Rectangle 12"/>
            <p:cNvSpPr>
              <a:spLocks noChangeArrowheads="1"/>
            </p:cNvSpPr>
            <p:nvPr/>
          </p:nvSpPr>
          <p:spPr bwMode="auto">
            <a:xfrm>
              <a:off x="2431726" y="3115430"/>
              <a:ext cx="900890"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dirty="0">
                  <a:solidFill>
                    <a:schemeClr val="bg1"/>
                  </a:solidFill>
                  <a:latin typeface="微软雅黑" pitchFamily="34" charset="-122"/>
                  <a:ea typeface="微软雅黑" pitchFamily="34" charset="-122"/>
                </a:rPr>
                <a:t>目地地址</a:t>
              </a:r>
            </a:p>
          </p:txBody>
        </p:sp>
        <p:sp>
          <p:nvSpPr>
            <p:cNvPr id="49" name="Rectangle 13"/>
            <p:cNvSpPr>
              <a:spLocks noChangeArrowheads="1"/>
            </p:cNvSpPr>
            <p:nvPr/>
          </p:nvSpPr>
          <p:spPr bwMode="auto">
            <a:xfrm>
              <a:off x="3377666" y="3115430"/>
              <a:ext cx="72135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a:solidFill>
                    <a:schemeClr val="bg1"/>
                  </a:solidFill>
                  <a:latin typeface="微软雅黑" pitchFamily="34" charset="-122"/>
                  <a:ea typeface="微软雅黑" pitchFamily="34" charset="-122"/>
                </a:rPr>
                <a:t>源地址</a:t>
              </a:r>
            </a:p>
          </p:txBody>
        </p:sp>
        <p:sp>
          <p:nvSpPr>
            <p:cNvPr id="50" name="Rectangle 14"/>
            <p:cNvSpPr>
              <a:spLocks noChangeArrowheads="1"/>
            </p:cNvSpPr>
            <p:nvPr/>
          </p:nvSpPr>
          <p:spPr bwMode="auto">
            <a:xfrm>
              <a:off x="4086716" y="3115430"/>
              <a:ext cx="900890"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dirty="0">
                  <a:solidFill>
                    <a:schemeClr val="bg1"/>
                  </a:solidFill>
                  <a:latin typeface="微软雅黑" pitchFamily="34" charset="-122"/>
                  <a:ea typeface="微软雅黑" pitchFamily="34" charset="-122"/>
                </a:rPr>
                <a:t>数据长度</a:t>
              </a:r>
            </a:p>
          </p:txBody>
        </p:sp>
        <p:sp>
          <p:nvSpPr>
            <p:cNvPr id="51" name="Rectangle 15"/>
            <p:cNvSpPr>
              <a:spLocks noChangeArrowheads="1"/>
            </p:cNvSpPr>
            <p:nvPr/>
          </p:nvSpPr>
          <p:spPr bwMode="auto">
            <a:xfrm>
              <a:off x="5002993" y="3115430"/>
              <a:ext cx="75341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dirty="0">
                  <a:solidFill>
                    <a:schemeClr val="bg1"/>
                  </a:solidFill>
                  <a:latin typeface="微软雅黑" pitchFamily="34" charset="-122"/>
                  <a:ea typeface="微软雅黑" pitchFamily="34" charset="-122"/>
                </a:rPr>
                <a:t>数    据</a:t>
              </a:r>
            </a:p>
          </p:txBody>
        </p:sp>
        <p:sp>
          <p:nvSpPr>
            <p:cNvPr id="52" name="Rectangle 16"/>
            <p:cNvSpPr>
              <a:spLocks noChangeArrowheads="1"/>
            </p:cNvSpPr>
            <p:nvPr/>
          </p:nvSpPr>
          <p:spPr bwMode="auto">
            <a:xfrm>
              <a:off x="5749294" y="3115430"/>
              <a:ext cx="511359"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en-US" altLang="zh-CN" sz="1400" b="1">
                  <a:solidFill>
                    <a:schemeClr val="bg1"/>
                  </a:solidFill>
                  <a:latin typeface="微软雅黑" pitchFamily="34" charset="-122"/>
                  <a:ea typeface="微软雅黑" pitchFamily="34" charset="-122"/>
                </a:rPr>
                <a:t>FCS</a:t>
              </a:r>
            </a:p>
          </p:txBody>
        </p:sp>
        <p:sp>
          <p:nvSpPr>
            <p:cNvPr id="53" name="Line 17"/>
            <p:cNvSpPr>
              <a:spLocks noChangeShapeType="1"/>
            </p:cNvSpPr>
            <p:nvPr/>
          </p:nvSpPr>
          <p:spPr bwMode="auto">
            <a:xfrm>
              <a:off x="2472688" y="3679325"/>
              <a:ext cx="3770749"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54" name="Rectangle 18"/>
            <p:cNvSpPr>
              <a:spLocks noChangeArrowheads="1"/>
            </p:cNvSpPr>
            <p:nvPr/>
          </p:nvSpPr>
          <p:spPr bwMode="auto">
            <a:xfrm>
              <a:off x="3346944" y="3538041"/>
              <a:ext cx="2286396" cy="289823"/>
            </a:xfrm>
            <a:prstGeom prst="rect">
              <a:avLst/>
            </a:prstGeom>
            <a:solidFill>
              <a:srgbClr val="C3E3F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300" b="1" dirty="0">
                  <a:solidFill>
                    <a:srgbClr val="0000FF"/>
                  </a:solidFill>
                  <a:latin typeface="微软雅黑" pitchFamily="34" charset="-122"/>
                  <a:ea typeface="微软雅黑" pitchFamily="34" charset="-122"/>
                </a:rPr>
                <a:t>MAC </a:t>
              </a:r>
              <a:r>
                <a:rPr lang="zh-CN" altLang="en-US" sz="1300" b="1" dirty="0">
                  <a:solidFill>
                    <a:srgbClr val="0000FF"/>
                  </a:solidFill>
                  <a:latin typeface="微软雅黑" pitchFamily="34" charset="-122"/>
                  <a:ea typeface="微软雅黑" pitchFamily="34" charset="-122"/>
                </a:rPr>
                <a:t>帧的最小值 = 64 字节</a:t>
              </a:r>
            </a:p>
          </p:txBody>
        </p:sp>
        <p:sp>
          <p:nvSpPr>
            <p:cNvPr id="55" name="Line 19"/>
            <p:cNvSpPr>
              <a:spLocks noChangeShapeType="1"/>
            </p:cNvSpPr>
            <p:nvPr/>
          </p:nvSpPr>
          <p:spPr bwMode="auto">
            <a:xfrm>
              <a:off x="2472688" y="3535959"/>
              <a:ext cx="0" cy="720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solidFill>
                  <a:srgbClr val="000099"/>
                </a:solidFill>
                <a:latin typeface="微软雅黑" pitchFamily="34" charset="-122"/>
                <a:ea typeface="微软雅黑" pitchFamily="34" charset="-122"/>
              </a:endParaRPr>
            </a:p>
          </p:txBody>
        </p:sp>
        <p:sp>
          <p:nvSpPr>
            <p:cNvPr id="56" name="Line 20"/>
            <p:cNvSpPr>
              <a:spLocks noChangeShapeType="1"/>
            </p:cNvSpPr>
            <p:nvPr/>
          </p:nvSpPr>
          <p:spPr bwMode="auto">
            <a:xfrm>
              <a:off x="6243437" y="3535959"/>
              <a:ext cx="0" cy="25186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solidFill>
                  <a:srgbClr val="000099"/>
                </a:solidFill>
                <a:latin typeface="微软雅黑" pitchFamily="34" charset="-122"/>
                <a:ea typeface="微软雅黑" pitchFamily="34" charset="-122"/>
              </a:endParaRPr>
            </a:p>
          </p:txBody>
        </p:sp>
        <p:sp>
          <p:nvSpPr>
            <p:cNvPr id="57" name="Line 21"/>
            <p:cNvSpPr>
              <a:spLocks noChangeShapeType="1"/>
            </p:cNvSpPr>
            <p:nvPr/>
          </p:nvSpPr>
          <p:spPr bwMode="auto">
            <a:xfrm>
              <a:off x="6243437" y="3078780"/>
              <a:ext cx="0" cy="3778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58" name="Rectangle 22"/>
            <p:cNvSpPr>
              <a:spLocks noChangeArrowheads="1"/>
            </p:cNvSpPr>
            <p:nvPr/>
          </p:nvSpPr>
          <p:spPr bwMode="auto">
            <a:xfrm>
              <a:off x="6243437" y="3090229"/>
              <a:ext cx="1083452" cy="360110"/>
            </a:xfrm>
            <a:prstGeom prst="rect">
              <a:avLst/>
            </a:prstGeom>
            <a:solidFill>
              <a:srgbClr val="00FF99"/>
            </a:solidFill>
            <a:ln w="9525">
              <a:solidFill>
                <a:schemeClr val="tx1"/>
              </a:solidFill>
              <a:miter lim="800000"/>
              <a:headEnd/>
              <a:tailEnd/>
            </a:ln>
            <a:effectLs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59" name="Rectangle 23"/>
            <p:cNvSpPr>
              <a:spLocks noChangeArrowheads="1"/>
            </p:cNvSpPr>
            <p:nvPr/>
          </p:nvSpPr>
          <p:spPr bwMode="auto">
            <a:xfrm>
              <a:off x="6378144" y="3115430"/>
              <a:ext cx="900890" cy="305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dirty="0">
                  <a:latin typeface="微软雅黑" pitchFamily="34" charset="-122"/>
                  <a:ea typeface="微软雅黑" pitchFamily="34" charset="-122"/>
                </a:rPr>
                <a:t>载波延伸</a:t>
              </a:r>
            </a:p>
          </p:txBody>
        </p:sp>
        <p:sp>
          <p:nvSpPr>
            <p:cNvPr id="60" name="Rectangle 27"/>
            <p:cNvSpPr>
              <a:spLocks noChangeArrowheads="1"/>
            </p:cNvSpPr>
            <p:nvPr/>
          </p:nvSpPr>
          <p:spPr bwMode="auto">
            <a:xfrm>
              <a:off x="2849321" y="3966442"/>
              <a:ext cx="4331828" cy="289823"/>
            </a:xfrm>
            <a:prstGeom prst="rect">
              <a:avLst/>
            </a:prstGeom>
            <a:solidFill>
              <a:srgbClr val="C3E3F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1300" b="1" dirty="0">
                  <a:solidFill>
                    <a:srgbClr val="0000FF"/>
                  </a:solidFill>
                  <a:latin typeface="微软雅黑" pitchFamily="34" charset="-122"/>
                  <a:ea typeface="微软雅黑" pitchFamily="34" charset="-122"/>
                </a:rPr>
                <a:t>加上</a:t>
              </a:r>
              <a:r>
                <a:rPr lang="zh-CN" altLang="en-US" sz="1300" b="1" dirty="0">
                  <a:solidFill>
                    <a:srgbClr val="0000FF"/>
                  </a:solidFill>
                  <a:latin typeface="微软雅黑" pitchFamily="34" charset="-122"/>
                  <a:ea typeface="微软雅黑" pitchFamily="34" charset="-122"/>
                  <a:sym typeface="Symbol" pitchFamily="18" charset="2"/>
                </a:rPr>
                <a:t>载波延伸使 </a:t>
              </a:r>
              <a:r>
                <a:rPr lang="en-US" altLang="zh-CN" sz="1300" b="1" dirty="0">
                  <a:solidFill>
                    <a:srgbClr val="0000FF"/>
                  </a:solidFill>
                  <a:latin typeface="微软雅黑" pitchFamily="34" charset="-122"/>
                  <a:ea typeface="微软雅黑" pitchFamily="34" charset="-122"/>
                  <a:sym typeface="Symbol" pitchFamily="18" charset="2"/>
                </a:rPr>
                <a:t>MAC </a:t>
              </a:r>
              <a:r>
                <a:rPr lang="zh-CN" altLang="en-US" sz="1300" b="1" dirty="0">
                  <a:solidFill>
                    <a:srgbClr val="0000FF"/>
                  </a:solidFill>
                  <a:latin typeface="微软雅黑" pitchFamily="34" charset="-122"/>
                  <a:ea typeface="微软雅黑" pitchFamily="34" charset="-122"/>
                  <a:sym typeface="Symbol" pitchFamily="18" charset="2"/>
                </a:rPr>
                <a:t>帧长度 = </a:t>
              </a:r>
              <a:r>
                <a:rPr lang="zh-CN" altLang="en-US" sz="1300" b="1" dirty="0">
                  <a:solidFill>
                    <a:srgbClr val="0000FF"/>
                  </a:solidFill>
                  <a:latin typeface="微软雅黑" pitchFamily="34" charset="-122"/>
                  <a:ea typeface="微软雅黑" pitchFamily="34" charset="-122"/>
                </a:rPr>
                <a:t>争用期</a:t>
              </a:r>
              <a:r>
                <a:rPr lang="zh-CN" altLang="en-US" sz="1300" b="1" dirty="0" smtClean="0">
                  <a:solidFill>
                    <a:srgbClr val="0000FF"/>
                  </a:solidFill>
                  <a:latin typeface="微软雅黑" pitchFamily="34" charset="-122"/>
                  <a:ea typeface="微软雅黑" pitchFamily="34" charset="-122"/>
                </a:rPr>
                <a:t>长度 </a:t>
              </a:r>
              <a:r>
                <a:rPr lang="en-US" altLang="zh-CN" sz="1300" b="1" dirty="0" smtClean="0">
                  <a:solidFill>
                    <a:srgbClr val="0000FF"/>
                  </a:solidFill>
                  <a:latin typeface="微软雅黑" pitchFamily="34" charset="-122"/>
                  <a:ea typeface="微软雅黑" pitchFamily="34" charset="-122"/>
                </a:rPr>
                <a:t>= </a:t>
              </a:r>
              <a:r>
                <a:rPr lang="zh-CN" altLang="en-US" sz="1300" b="1" dirty="0" smtClean="0">
                  <a:solidFill>
                    <a:srgbClr val="0000FF"/>
                  </a:solidFill>
                  <a:latin typeface="微软雅黑" pitchFamily="34" charset="-122"/>
                  <a:ea typeface="微软雅黑" pitchFamily="34" charset="-122"/>
                </a:rPr>
                <a:t>512 </a:t>
              </a:r>
              <a:r>
                <a:rPr lang="zh-CN" altLang="en-US" sz="1300" b="1" dirty="0">
                  <a:solidFill>
                    <a:srgbClr val="0000FF"/>
                  </a:solidFill>
                  <a:latin typeface="微软雅黑" pitchFamily="34" charset="-122"/>
                  <a:ea typeface="微软雅黑" pitchFamily="34" charset="-122"/>
                </a:rPr>
                <a:t>字节</a:t>
              </a:r>
            </a:p>
          </p:txBody>
        </p:sp>
        <p:sp>
          <p:nvSpPr>
            <p:cNvPr id="61" name="Line 19"/>
            <p:cNvSpPr>
              <a:spLocks noChangeShapeType="1"/>
            </p:cNvSpPr>
            <p:nvPr/>
          </p:nvSpPr>
          <p:spPr bwMode="auto">
            <a:xfrm>
              <a:off x="7326753" y="3444285"/>
              <a:ext cx="136" cy="81198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solidFill>
                  <a:srgbClr val="000099"/>
                </a:solidFill>
                <a:latin typeface="微软雅黑" pitchFamily="34" charset="-122"/>
                <a:ea typeface="微软雅黑" pitchFamily="34" charset="-122"/>
              </a:endParaRPr>
            </a:p>
          </p:txBody>
        </p:sp>
      </p:grpSp>
      <p:sp>
        <p:nvSpPr>
          <p:cNvPr id="2" name="矩形 1"/>
          <p:cNvSpPr/>
          <p:nvPr/>
        </p:nvSpPr>
        <p:spPr>
          <a:xfrm>
            <a:off x="1016000" y="1093659"/>
            <a:ext cx="7333672" cy="759182"/>
          </a:xfrm>
          <a:prstGeom prst="rect">
            <a:avLst/>
          </a:prstGeom>
          <a:ln>
            <a:solidFill>
              <a:srgbClr val="000099"/>
            </a:solidFill>
          </a:ln>
        </p:spPr>
        <p:style>
          <a:lnRef idx="2">
            <a:schemeClr val="accent1"/>
          </a:lnRef>
          <a:fillRef idx="1">
            <a:schemeClr val="lt1"/>
          </a:fillRef>
          <a:effectRef idx="0">
            <a:schemeClr val="accent1"/>
          </a:effectRef>
          <a:fontRef idx="minor">
            <a:schemeClr val="dk1"/>
          </a:fontRef>
        </p:style>
        <p:txBody>
          <a:bodyPr wrap="square">
            <a:spAutoFit/>
          </a:bodyPr>
          <a:lstStyle/>
          <a:p>
            <a:pPr>
              <a:lnSpc>
                <a:spcPts val="2600"/>
              </a:lnSpc>
            </a:pPr>
            <a:r>
              <a:rPr lang="zh-CN" altLang="en-US" b="1" dirty="0">
                <a:solidFill>
                  <a:srgbClr val="C00000"/>
                </a:solidFill>
                <a:latin typeface="微软雅黑" panose="020B0503020204020204" pitchFamily="34" charset="-122"/>
                <a:ea typeface="微软雅黑" panose="020B0503020204020204" pitchFamily="34" charset="-122"/>
              </a:rPr>
              <a:t>将争用时间增大为 </a:t>
            </a:r>
            <a:r>
              <a:rPr lang="en-US" altLang="zh-CN" b="1" dirty="0">
                <a:solidFill>
                  <a:srgbClr val="C00000"/>
                </a:solidFill>
                <a:latin typeface="微软雅黑" panose="020B0503020204020204" pitchFamily="34" charset="-122"/>
                <a:ea typeface="微软雅黑" panose="020B0503020204020204" pitchFamily="34" charset="-122"/>
              </a:rPr>
              <a:t>512 </a:t>
            </a:r>
            <a:r>
              <a:rPr lang="zh-CN" altLang="en-US" b="1" dirty="0">
                <a:solidFill>
                  <a:srgbClr val="C00000"/>
                </a:solidFill>
                <a:latin typeface="微软雅黑" panose="020B0503020204020204" pitchFamily="34" charset="-122"/>
                <a:ea typeface="微软雅黑" panose="020B0503020204020204" pitchFamily="34" charset="-122"/>
              </a:rPr>
              <a:t>字节。</a:t>
            </a:r>
            <a:r>
              <a:rPr lang="zh-CN" altLang="en-US" b="1" dirty="0">
                <a:latin typeface="微软雅黑" panose="020B0503020204020204" pitchFamily="34" charset="-122"/>
                <a:ea typeface="微软雅黑" panose="020B0503020204020204" pitchFamily="34" charset="-122"/>
              </a:rPr>
              <a:t>凡发送的 </a:t>
            </a:r>
            <a:r>
              <a:rPr lang="en-US" altLang="zh-CN" b="1" dirty="0">
                <a:latin typeface="微软雅黑" panose="020B0503020204020204" pitchFamily="34" charset="-122"/>
                <a:ea typeface="微软雅黑" panose="020B0503020204020204" pitchFamily="34" charset="-122"/>
              </a:rPr>
              <a:t>MAC </a:t>
            </a:r>
            <a:r>
              <a:rPr lang="zh-CN" altLang="en-US" b="1" dirty="0">
                <a:latin typeface="微软雅黑" panose="020B0503020204020204" pitchFamily="34" charset="-122"/>
                <a:ea typeface="微软雅黑" panose="020B0503020204020204" pitchFamily="34" charset="-122"/>
              </a:rPr>
              <a:t>帧长不足 </a:t>
            </a:r>
            <a:r>
              <a:rPr lang="en-US" altLang="zh-CN" b="1" dirty="0">
                <a:latin typeface="微软雅黑" panose="020B0503020204020204" pitchFamily="34" charset="-122"/>
                <a:ea typeface="微软雅黑" panose="020B0503020204020204" pitchFamily="34" charset="-122"/>
              </a:rPr>
              <a:t>512 </a:t>
            </a:r>
            <a:r>
              <a:rPr lang="zh-CN" altLang="en-US" b="1" dirty="0">
                <a:latin typeface="微软雅黑" panose="020B0503020204020204" pitchFamily="34" charset="-122"/>
                <a:ea typeface="微软雅黑" panose="020B0503020204020204" pitchFamily="34" charset="-122"/>
              </a:rPr>
              <a:t>字节时，就用一些特殊字符填充在帧的后面。</a:t>
            </a:r>
          </a:p>
        </p:txBody>
      </p:sp>
    </p:spTree>
    <p:extLst>
      <p:ext uri="{BB962C8B-B14F-4D97-AF65-F5344CB8AC3E}">
        <p14:creationId xmlns:p14="http://schemas.microsoft.com/office/powerpoint/2010/main" val="104758476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圆角矩形 113"/>
          <p:cNvSpPr/>
          <p:nvPr/>
        </p:nvSpPr>
        <p:spPr>
          <a:xfrm>
            <a:off x="757382" y="2210912"/>
            <a:ext cx="7730836" cy="215788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5" name="Rectangle 46"/>
          <p:cNvSpPr>
            <a:spLocks noChangeArrowheads="1"/>
          </p:cNvSpPr>
          <p:nvPr/>
        </p:nvSpPr>
        <p:spPr bwMode="auto">
          <a:xfrm>
            <a:off x="757382" y="1028365"/>
            <a:ext cx="7730836" cy="1092607"/>
          </a:xfrm>
          <a:prstGeom prst="rect">
            <a:avLst/>
          </a:prstGeom>
          <a:ln>
            <a:solidFill>
              <a:srgbClr val="000099"/>
            </a:solidFill>
          </a:ln>
          <a:extLst/>
        </p:spPr>
        <p:style>
          <a:lnRef idx="2">
            <a:schemeClr val="accent1"/>
          </a:lnRef>
          <a:fillRef idx="1">
            <a:schemeClr val="lt1"/>
          </a:fillRef>
          <a:effectRef idx="0">
            <a:schemeClr val="accent1"/>
          </a:effectRef>
          <a:fontRef idx="minor">
            <a:schemeClr val="dk1"/>
          </a:fontRef>
        </p:style>
        <p:txBody>
          <a:bodyPr wrap="square">
            <a:spAutoFit/>
          </a:bodyPr>
          <a:lstStyle/>
          <a:p>
            <a:pPr>
              <a:lnSpc>
                <a:spcPts val="2600"/>
              </a:lnSpc>
            </a:pPr>
            <a:r>
              <a:rPr lang="zh-CN" altLang="en-US" b="1" dirty="0">
                <a:solidFill>
                  <a:schemeClr val="tx1"/>
                </a:solidFill>
                <a:latin typeface="微软雅黑" panose="020B0503020204020204" pitchFamily="34" charset="-122"/>
                <a:ea typeface="微软雅黑" panose="020B0503020204020204" pitchFamily="34" charset="-122"/>
              </a:rPr>
              <a:t>当很多短帧要发送时，第 </a:t>
            </a:r>
            <a:r>
              <a:rPr lang="en-US" altLang="zh-CN" b="1" dirty="0">
                <a:solidFill>
                  <a:schemeClr val="tx1"/>
                </a:solidFill>
                <a:latin typeface="微软雅黑" panose="020B0503020204020204" pitchFamily="34" charset="-122"/>
                <a:ea typeface="微软雅黑" panose="020B0503020204020204" pitchFamily="34" charset="-122"/>
              </a:rPr>
              <a:t>1 </a:t>
            </a:r>
            <a:r>
              <a:rPr lang="zh-CN" altLang="en-US" b="1" dirty="0">
                <a:solidFill>
                  <a:schemeClr val="tx1"/>
                </a:solidFill>
                <a:latin typeface="微软雅黑" panose="020B0503020204020204" pitchFamily="34" charset="-122"/>
                <a:ea typeface="微软雅黑" panose="020B0503020204020204" pitchFamily="34" charset="-122"/>
              </a:rPr>
              <a:t>个短帧采用载波延伸方法进行填充，随后的一些短帧则可一个接一个地发送，只需留有必要的帧间最小间隔即可。这样就形成可一串分组的突发，直到达到 </a:t>
            </a:r>
            <a:r>
              <a:rPr lang="en-US" altLang="zh-CN" b="1" dirty="0">
                <a:solidFill>
                  <a:schemeClr val="tx1"/>
                </a:solidFill>
                <a:latin typeface="微软雅黑" panose="020B0503020204020204" pitchFamily="34" charset="-122"/>
                <a:ea typeface="微软雅黑" panose="020B0503020204020204" pitchFamily="34" charset="-122"/>
              </a:rPr>
              <a:t>1500 </a:t>
            </a:r>
            <a:r>
              <a:rPr lang="zh-CN" altLang="en-US" b="1" dirty="0">
                <a:solidFill>
                  <a:schemeClr val="tx1"/>
                </a:solidFill>
                <a:latin typeface="微软雅黑" panose="020B0503020204020204" pitchFamily="34" charset="-122"/>
                <a:ea typeface="微软雅黑" panose="020B0503020204020204" pitchFamily="34" charset="-122"/>
              </a:rPr>
              <a:t>字节或稍多一些为止。</a:t>
            </a:r>
          </a:p>
        </p:txBody>
      </p:sp>
      <p:sp>
        <p:nvSpPr>
          <p:cNvPr id="116" name="AutoShape 5"/>
          <p:cNvSpPr>
            <a:spLocks noChangeArrowheads="1"/>
          </p:cNvSpPr>
          <p:nvPr/>
        </p:nvSpPr>
        <p:spPr bwMode="auto">
          <a:xfrm>
            <a:off x="502919" y="64194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 name="Rectangle 6"/>
          <p:cNvSpPr>
            <a:spLocks noChangeArrowheads="1"/>
          </p:cNvSpPr>
          <p:nvPr/>
        </p:nvSpPr>
        <p:spPr bwMode="auto">
          <a:xfrm>
            <a:off x="3961780" y="618851"/>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分组突发</a:t>
            </a:r>
            <a:endParaRPr lang="fr-FR" altLang="zh-CN" sz="2000" b="1" dirty="0">
              <a:solidFill>
                <a:schemeClr val="bg1"/>
              </a:solidFill>
              <a:latin typeface="微软雅黑" pitchFamily="34" charset="-122"/>
              <a:ea typeface="微软雅黑" pitchFamily="34" charset="-122"/>
            </a:endParaRPr>
          </a:p>
        </p:txBody>
      </p:sp>
      <p:sp>
        <p:nvSpPr>
          <p:cNvPr id="140" name="矩形 139"/>
          <p:cNvSpPr/>
          <p:nvPr/>
        </p:nvSpPr>
        <p:spPr>
          <a:xfrm>
            <a:off x="1261338" y="2797778"/>
            <a:ext cx="430887" cy="913070"/>
          </a:xfrm>
          <a:prstGeom prst="rect">
            <a:avLst/>
          </a:prstGeom>
        </p:spPr>
        <p:txBody>
          <a:bodyPr vert="eaVert" wrap="none">
            <a:spAutoFit/>
          </a:bodyPr>
          <a:lstStyle/>
          <a:p>
            <a:pPr algn="ctr">
              <a:tabLst>
                <a:tab pos="1752600" algn="l"/>
              </a:tabLst>
            </a:pPr>
            <a:r>
              <a:rPr lang="zh-CN" altLang="en-US" sz="1600" b="1" dirty="0">
                <a:latin typeface="微软雅黑" pitchFamily="34" charset="-122"/>
                <a:ea typeface="微软雅黑" pitchFamily="34" charset="-122"/>
                <a:cs typeface="Times New Roman" pitchFamily="18" charset="0"/>
              </a:rPr>
              <a:t>分组突发</a:t>
            </a:r>
          </a:p>
        </p:txBody>
      </p:sp>
      <p:sp>
        <p:nvSpPr>
          <p:cNvPr id="142" name="Freeform 5"/>
          <p:cNvSpPr>
            <a:spLocks/>
          </p:cNvSpPr>
          <p:nvPr/>
        </p:nvSpPr>
        <p:spPr bwMode="auto">
          <a:xfrm>
            <a:off x="2112044" y="3645898"/>
            <a:ext cx="5524649" cy="306275"/>
          </a:xfrm>
          <a:custGeom>
            <a:avLst/>
            <a:gdLst>
              <a:gd name="T0" fmla="*/ 0 w 5296"/>
              <a:gd name="T1" fmla="*/ 344 h 344"/>
              <a:gd name="T2" fmla="*/ 680 w 5296"/>
              <a:gd name="T3" fmla="*/ 344 h 344"/>
              <a:gd name="T4" fmla="*/ 680 w 5296"/>
              <a:gd name="T5" fmla="*/ 0 h 344"/>
              <a:gd name="T6" fmla="*/ 4664 w 5296"/>
              <a:gd name="T7" fmla="*/ 0 h 344"/>
              <a:gd name="T8" fmla="*/ 4664 w 5296"/>
              <a:gd name="T9" fmla="*/ 344 h 344"/>
              <a:gd name="T10" fmla="*/ 5296 w 5296"/>
              <a:gd name="T11" fmla="*/ 344 h 344"/>
            </a:gdLst>
            <a:ahLst/>
            <a:cxnLst>
              <a:cxn ang="0">
                <a:pos x="T0" y="T1"/>
              </a:cxn>
              <a:cxn ang="0">
                <a:pos x="T2" y="T3"/>
              </a:cxn>
              <a:cxn ang="0">
                <a:pos x="T4" y="T5"/>
              </a:cxn>
              <a:cxn ang="0">
                <a:pos x="T6" y="T7"/>
              </a:cxn>
              <a:cxn ang="0">
                <a:pos x="T8" y="T9"/>
              </a:cxn>
              <a:cxn ang="0">
                <a:pos x="T10" y="T11"/>
              </a:cxn>
            </a:cxnLst>
            <a:rect l="0" t="0" r="r" b="b"/>
            <a:pathLst>
              <a:path w="5296" h="344">
                <a:moveTo>
                  <a:pt x="0" y="344"/>
                </a:moveTo>
                <a:lnTo>
                  <a:pt x="680" y="344"/>
                </a:lnTo>
                <a:lnTo>
                  <a:pt x="680" y="0"/>
                </a:lnTo>
                <a:lnTo>
                  <a:pt x="4664" y="0"/>
                </a:lnTo>
                <a:lnTo>
                  <a:pt x="4664" y="344"/>
                </a:lnTo>
                <a:lnTo>
                  <a:pt x="5296" y="344"/>
                </a:lnTo>
              </a:path>
            </a:pathLst>
          </a:custGeom>
          <a:solidFill>
            <a:srgbClr val="CC00CC"/>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43" name="Text Box 6"/>
          <p:cNvSpPr txBox="1">
            <a:spLocks noChangeArrowheads="1"/>
          </p:cNvSpPr>
          <p:nvPr/>
        </p:nvSpPr>
        <p:spPr bwMode="auto">
          <a:xfrm>
            <a:off x="2177816" y="3544091"/>
            <a:ext cx="646331"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1200" b="1" dirty="0">
                <a:solidFill>
                  <a:srgbClr val="0000CC"/>
                </a:solidFill>
                <a:latin typeface="微软雅黑" pitchFamily="34" charset="-122"/>
                <a:ea typeface="微软雅黑" pitchFamily="34" charset="-122"/>
              </a:rPr>
              <a:t>发送的</a:t>
            </a:r>
          </a:p>
          <a:p>
            <a:pPr algn="ctr">
              <a:lnSpc>
                <a:spcPct val="90000"/>
              </a:lnSpc>
            </a:pPr>
            <a:r>
              <a:rPr lang="zh-CN" altLang="en-US" sz="1200" b="1" dirty="0">
                <a:solidFill>
                  <a:srgbClr val="0000CC"/>
                </a:solidFill>
                <a:latin typeface="微软雅黑" pitchFamily="34" charset="-122"/>
                <a:ea typeface="微软雅黑" pitchFamily="34" charset="-122"/>
              </a:rPr>
              <a:t>数据 </a:t>
            </a:r>
          </a:p>
        </p:txBody>
      </p:sp>
      <p:sp>
        <p:nvSpPr>
          <p:cNvPr id="145" name="Freeform 8"/>
          <p:cNvSpPr>
            <a:spLocks/>
          </p:cNvSpPr>
          <p:nvPr/>
        </p:nvSpPr>
        <p:spPr bwMode="auto">
          <a:xfrm>
            <a:off x="3372257" y="3642972"/>
            <a:ext cx="971495" cy="302373"/>
          </a:xfrm>
          <a:custGeom>
            <a:avLst/>
            <a:gdLst>
              <a:gd name="T0" fmla="*/ 0 w 996"/>
              <a:gd name="T1" fmla="*/ 3 h 310"/>
              <a:gd name="T2" fmla="*/ 0 w 996"/>
              <a:gd name="T3" fmla="*/ 310 h 310"/>
              <a:gd name="T4" fmla="*/ 996 w 996"/>
              <a:gd name="T5" fmla="*/ 306 h 310"/>
              <a:gd name="T6" fmla="*/ 996 w 996"/>
              <a:gd name="T7" fmla="*/ 0 h 310"/>
            </a:gdLst>
            <a:ahLst/>
            <a:cxnLst>
              <a:cxn ang="0">
                <a:pos x="T0" y="T1"/>
              </a:cxn>
              <a:cxn ang="0">
                <a:pos x="T2" y="T3"/>
              </a:cxn>
              <a:cxn ang="0">
                <a:pos x="T4" y="T5"/>
              </a:cxn>
              <a:cxn ang="0">
                <a:pos x="T6" y="T7"/>
              </a:cxn>
            </a:cxnLst>
            <a:rect l="0" t="0" r="r" b="b"/>
            <a:pathLst>
              <a:path w="996" h="310">
                <a:moveTo>
                  <a:pt x="0" y="3"/>
                </a:moveTo>
                <a:lnTo>
                  <a:pt x="0" y="310"/>
                </a:lnTo>
                <a:lnTo>
                  <a:pt x="996" y="306"/>
                </a:lnTo>
                <a:lnTo>
                  <a:pt x="996"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46" name="Freeform 9"/>
          <p:cNvSpPr>
            <a:spLocks/>
          </p:cNvSpPr>
          <p:nvPr/>
        </p:nvSpPr>
        <p:spPr bwMode="auto">
          <a:xfrm>
            <a:off x="4841205" y="3639070"/>
            <a:ext cx="583287" cy="306275"/>
          </a:xfrm>
          <a:custGeom>
            <a:avLst/>
            <a:gdLst>
              <a:gd name="T0" fmla="*/ 0 w 560"/>
              <a:gd name="T1" fmla="*/ 0 h 344"/>
              <a:gd name="T2" fmla="*/ 0 w 560"/>
              <a:gd name="T3" fmla="*/ 344 h 344"/>
              <a:gd name="T4" fmla="*/ 560 w 560"/>
              <a:gd name="T5" fmla="*/ 344 h 344"/>
              <a:gd name="T6" fmla="*/ 560 w 560"/>
              <a:gd name="T7" fmla="*/ 8 h 344"/>
            </a:gdLst>
            <a:ahLst/>
            <a:cxnLst>
              <a:cxn ang="0">
                <a:pos x="T0" y="T1"/>
              </a:cxn>
              <a:cxn ang="0">
                <a:pos x="T2" y="T3"/>
              </a:cxn>
              <a:cxn ang="0">
                <a:pos x="T4" y="T5"/>
              </a:cxn>
              <a:cxn ang="0">
                <a:pos x="T6" y="T7"/>
              </a:cxn>
            </a:cxnLst>
            <a:rect l="0" t="0" r="r" b="b"/>
            <a:pathLst>
              <a:path w="560" h="344">
                <a:moveTo>
                  <a:pt x="0" y="0"/>
                </a:moveTo>
                <a:lnTo>
                  <a:pt x="0" y="344"/>
                </a:lnTo>
                <a:lnTo>
                  <a:pt x="560" y="344"/>
                </a:lnTo>
                <a:lnTo>
                  <a:pt x="560" y="8"/>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47" name="Freeform 10"/>
          <p:cNvSpPr>
            <a:spLocks/>
          </p:cNvSpPr>
          <p:nvPr/>
        </p:nvSpPr>
        <p:spPr bwMode="auto">
          <a:xfrm>
            <a:off x="5942428" y="3645898"/>
            <a:ext cx="441855" cy="306275"/>
          </a:xfrm>
          <a:custGeom>
            <a:avLst/>
            <a:gdLst>
              <a:gd name="T0" fmla="*/ 0 w 424"/>
              <a:gd name="T1" fmla="*/ 0 h 344"/>
              <a:gd name="T2" fmla="*/ 0 w 424"/>
              <a:gd name="T3" fmla="*/ 344 h 344"/>
              <a:gd name="T4" fmla="*/ 424 w 424"/>
              <a:gd name="T5" fmla="*/ 344 h 344"/>
              <a:gd name="T6" fmla="*/ 424 w 424"/>
              <a:gd name="T7" fmla="*/ 8 h 344"/>
            </a:gdLst>
            <a:ahLst/>
            <a:cxnLst>
              <a:cxn ang="0">
                <a:pos x="T0" y="T1"/>
              </a:cxn>
              <a:cxn ang="0">
                <a:pos x="T2" y="T3"/>
              </a:cxn>
              <a:cxn ang="0">
                <a:pos x="T4" y="T5"/>
              </a:cxn>
              <a:cxn ang="0">
                <a:pos x="T6" y="T7"/>
              </a:cxn>
            </a:cxnLst>
            <a:rect l="0" t="0" r="r" b="b"/>
            <a:pathLst>
              <a:path w="424" h="344">
                <a:moveTo>
                  <a:pt x="0" y="0"/>
                </a:moveTo>
                <a:lnTo>
                  <a:pt x="0" y="344"/>
                </a:lnTo>
                <a:lnTo>
                  <a:pt x="424" y="344"/>
                </a:lnTo>
                <a:lnTo>
                  <a:pt x="424" y="8"/>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48" name="Line 11"/>
          <p:cNvSpPr>
            <a:spLocks noChangeShapeType="1"/>
          </p:cNvSpPr>
          <p:nvPr/>
        </p:nvSpPr>
        <p:spPr bwMode="auto">
          <a:xfrm>
            <a:off x="2821158" y="2785900"/>
            <a:ext cx="1522594" cy="0"/>
          </a:xfrm>
          <a:prstGeom prst="line">
            <a:avLst/>
          </a:prstGeom>
          <a:noFill/>
          <a:ln w="9525">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49" name="Text Box 12"/>
          <p:cNvSpPr txBox="1">
            <a:spLocks noChangeArrowheads="1"/>
          </p:cNvSpPr>
          <p:nvPr/>
        </p:nvSpPr>
        <p:spPr bwMode="auto">
          <a:xfrm>
            <a:off x="2943994" y="2661050"/>
            <a:ext cx="1233030" cy="261610"/>
          </a:xfrm>
          <a:prstGeom prst="rect">
            <a:avLst/>
          </a:prstGeom>
          <a:solidFill>
            <a:srgbClr val="C3E3F9"/>
          </a:solidFill>
          <a:ln>
            <a:noFill/>
          </a:ln>
          <a:effectLst/>
          <a:extLst/>
        </p:spPr>
        <p:txBody>
          <a:bodyPr wrap="none">
            <a:spAutoFit/>
          </a:bodyPr>
          <a:lstStyle/>
          <a:p>
            <a:pPr algn="ctr"/>
            <a:r>
              <a:rPr lang="zh-CN" altLang="en-US" sz="1100" b="1" dirty="0">
                <a:solidFill>
                  <a:srgbClr val="0000FF"/>
                </a:solidFill>
                <a:latin typeface="微软雅黑" pitchFamily="34" charset="-122"/>
                <a:ea typeface="微软雅黑" pitchFamily="34" charset="-122"/>
              </a:rPr>
              <a:t>争用期 512 字节</a:t>
            </a:r>
          </a:p>
        </p:txBody>
      </p:sp>
      <p:sp>
        <p:nvSpPr>
          <p:cNvPr id="150" name="Line 13"/>
          <p:cNvSpPr>
            <a:spLocks noChangeShapeType="1"/>
          </p:cNvSpPr>
          <p:nvPr/>
        </p:nvSpPr>
        <p:spPr bwMode="auto">
          <a:xfrm>
            <a:off x="2821158" y="2479929"/>
            <a:ext cx="414987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51" name="Text Box 14"/>
          <p:cNvSpPr txBox="1">
            <a:spLocks noChangeArrowheads="1"/>
          </p:cNvSpPr>
          <p:nvPr/>
        </p:nvSpPr>
        <p:spPr bwMode="auto">
          <a:xfrm>
            <a:off x="3899478" y="2355078"/>
            <a:ext cx="2165978" cy="261610"/>
          </a:xfrm>
          <a:prstGeom prst="rect">
            <a:avLst/>
          </a:prstGeom>
          <a:solidFill>
            <a:srgbClr val="C3E3F9"/>
          </a:solidFill>
          <a:ln>
            <a:noFill/>
          </a:ln>
          <a:effectLst/>
          <a:extLst/>
        </p:spPr>
        <p:txBody>
          <a:bodyPr wrap="none">
            <a:spAutoFit/>
          </a:bodyPr>
          <a:lstStyle/>
          <a:p>
            <a:pPr algn="ctr"/>
            <a:r>
              <a:rPr lang="zh-CN" altLang="en-US" sz="1100" b="1" dirty="0">
                <a:solidFill>
                  <a:srgbClr val="0000FF"/>
                </a:solidFill>
                <a:latin typeface="微软雅黑" pitchFamily="34" charset="-122"/>
                <a:ea typeface="微软雅黑" pitchFamily="34" charset="-122"/>
              </a:rPr>
              <a:t>将突发计时器设定为 1500 字节</a:t>
            </a:r>
          </a:p>
        </p:txBody>
      </p:sp>
      <p:sp>
        <p:nvSpPr>
          <p:cNvPr id="152" name="Text Box 15"/>
          <p:cNvSpPr txBox="1">
            <a:spLocks noChangeArrowheads="1"/>
          </p:cNvSpPr>
          <p:nvPr/>
        </p:nvSpPr>
        <p:spPr bwMode="auto">
          <a:xfrm>
            <a:off x="2992021" y="3339921"/>
            <a:ext cx="800219" cy="276999"/>
          </a:xfrm>
          <a:prstGeom prst="rect">
            <a:avLst/>
          </a:prstGeom>
          <a:solidFill>
            <a:srgbClr val="C3E3F9"/>
          </a:solidFill>
          <a:ln>
            <a:noFill/>
          </a:ln>
          <a:effectLst/>
          <a:extLst/>
        </p:spPr>
        <p:txBody>
          <a:bodyPr wrap="none">
            <a:spAutoFit/>
          </a:bodyPr>
          <a:lstStyle/>
          <a:p>
            <a:pPr algn="ctr"/>
            <a:r>
              <a:rPr lang="zh-CN" altLang="en-US" sz="1200" b="1" dirty="0">
                <a:solidFill>
                  <a:srgbClr val="0000FF"/>
                </a:solidFill>
                <a:latin typeface="微软雅黑" pitchFamily="34" charset="-122"/>
                <a:ea typeface="微软雅黑" pitchFamily="34" charset="-122"/>
              </a:rPr>
              <a:t>载波延伸</a:t>
            </a:r>
          </a:p>
        </p:txBody>
      </p:sp>
      <p:sp>
        <p:nvSpPr>
          <p:cNvPr id="153" name="Line 16"/>
          <p:cNvSpPr>
            <a:spLocks noChangeShapeType="1"/>
          </p:cNvSpPr>
          <p:nvPr/>
        </p:nvSpPr>
        <p:spPr bwMode="auto">
          <a:xfrm>
            <a:off x="3700223" y="3543578"/>
            <a:ext cx="82781" cy="202857"/>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54" name="Text Box 17"/>
          <p:cNvSpPr txBox="1">
            <a:spLocks noChangeArrowheads="1"/>
          </p:cNvSpPr>
          <p:nvPr/>
        </p:nvSpPr>
        <p:spPr bwMode="auto">
          <a:xfrm>
            <a:off x="2244698" y="2882741"/>
            <a:ext cx="538930"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1200" b="1" dirty="0">
                <a:solidFill>
                  <a:srgbClr val="0000CC"/>
                </a:solidFill>
                <a:latin typeface="微软雅黑" pitchFamily="34" charset="-122"/>
                <a:ea typeface="微软雅黑" pitchFamily="34" charset="-122"/>
              </a:rPr>
              <a:t>载波</a:t>
            </a:r>
          </a:p>
          <a:p>
            <a:pPr>
              <a:lnSpc>
                <a:spcPct val="90000"/>
              </a:lnSpc>
            </a:pPr>
            <a:r>
              <a:rPr lang="zh-CN" altLang="en-US" sz="1200" b="1" dirty="0">
                <a:solidFill>
                  <a:srgbClr val="0000CC"/>
                </a:solidFill>
                <a:latin typeface="微软雅黑" pitchFamily="34" charset="-122"/>
                <a:ea typeface="微软雅黑" pitchFamily="34" charset="-122"/>
              </a:rPr>
              <a:t>监听 </a:t>
            </a:r>
          </a:p>
        </p:txBody>
      </p:sp>
      <p:sp>
        <p:nvSpPr>
          <p:cNvPr id="155" name="Freeform 18"/>
          <p:cNvSpPr>
            <a:spLocks/>
          </p:cNvSpPr>
          <p:nvPr/>
        </p:nvSpPr>
        <p:spPr bwMode="auto">
          <a:xfrm>
            <a:off x="2119847" y="2977354"/>
            <a:ext cx="5524649" cy="308225"/>
          </a:xfrm>
          <a:custGeom>
            <a:avLst/>
            <a:gdLst>
              <a:gd name="T0" fmla="*/ 0 w 4761"/>
              <a:gd name="T1" fmla="*/ 266 h 267"/>
              <a:gd name="T2" fmla="*/ 601 w 4761"/>
              <a:gd name="T3" fmla="*/ 267 h 267"/>
              <a:gd name="T4" fmla="*/ 601 w 4761"/>
              <a:gd name="T5" fmla="*/ 0 h 267"/>
              <a:gd name="T6" fmla="*/ 4193 w 4761"/>
              <a:gd name="T7" fmla="*/ 0 h 267"/>
              <a:gd name="T8" fmla="*/ 4193 w 4761"/>
              <a:gd name="T9" fmla="*/ 266 h 267"/>
              <a:gd name="T10" fmla="*/ 4761 w 4761"/>
              <a:gd name="T11" fmla="*/ 266 h 267"/>
            </a:gdLst>
            <a:ahLst/>
            <a:cxnLst>
              <a:cxn ang="0">
                <a:pos x="T0" y="T1"/>
              </a:cxn>
              <a:cxn ang="0">
                <a:pos x="T2" y="T3"/>
              </a:cxn>
              <a:cxn ang="0">
                <a:pos x="T4" y="T5"/>
              </a:cxn>
              <a:cxn ang="0">
                <a:pos x="T6" y="T7"/>
              </a:cxn>
              <a:cxn ang="0">
                <a:pos x="T8" y="T9"/>
              </a:cxn>
              <a:cxn ang="0">
                <a:pos x="T10" y="T11"/>
              </a:cxn>
            </a:cxnLst>
            <a:rect l="0" t="0" r="r" b="b"/>
            <a:pathLst>
              <a:path w="4761" h="267">
                <a:moveTo>
                  <a:pt x="0" y="266"/>
                </a:moveTo>
                <a:lnTo>
                  <a:pt x="601" y="267"/>
                </a:lnTo>
                <a:lnTo>
                  <a:pt x="601" y="0"/>
                </a:lnTo>
                <a:lnTo>
                  <a:pt x="4193" y="0"/>
                </a:lnTo>
                <a:lnTo>
                  <a:pt x="4193" y="266"/>
                </a:lnTo>
                <a:lnTo>
                  <a:pt x="4761" y="266"/>
                </a:lnTo>
              </a:path>
            </a:pathLst>
          </a:custGeom>
          <a:solidFill>
            <a:srgbClr val="0000FF"/>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56" name="Line 19"/>
          <p:cNvSpPr>
            <a:spLocks noChangeShapeType="1"/>
          </p:cNvSpPr>
          <p:nvPr/>
        </p:nvSpPr>
        <p:spPr bwMode="auto">
          <a:xfrm>
            <a:off x="4348630" y="2656173"/>
            <a:ext cx="0" cy="1454009"/>
          </a:xfrm>
          <a:prstGeom prst="line">
            <a:avLst/>
          </a:prstGeom>
          <a:noFill/>
          <a:ln w="19050">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57" name="Line 20"/>
          <p:cNvSpPr>
            <a:spLocks noChangeShapeType="1"/>
          </p:cNvSpPr>
          <p:nvPr/>
        </p:nvSpPr>
        <p:spPr bwMode="auto">
          <a:xfrm flipH="1">
            <a:off x="2817256" y="2386291"/>
            <a:ext cx="0" cy="1723891"/>
          </a:xfrm>
          <a:prstGeom prst="line">
            <a:avLst/>
          </a:prstGeom>
          <a:noFill/>
          <a:ln w="19050">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58" name="Line 21"/>
          <p:cNvSpPr>
            <a:spLocks noChangeShapeType="1"/>
          </p:cNvSpPr>
          <p:nvPr/>
        </p:nvSpPr>
        <p:spPr bwMode="auto">
          <a:xfrm>
            <a:off x="6985264" y="2393118"/>
            <a:ext cx="0" cy="1717064"/>
          </a:xfrm>
          <a:prstGeom prst="line">
            <a:avLst/>
          </a:prstGeom>
          <a:noFill/>
          <a:ln w="19050">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60" name="Text Box 7"/>
          <p:cNvSpPr txBox="1">
            <a:spLocks noChangeArrowheads="1"/>
          </p:cNvSpPr>
          <p:nvPr/>
        </p:nvSpPr>
        <p:spPr bwMode="auto">
          <a:xfrm>
            <a:off x="2767635" y="3679062"/>
            <a:ext cx="42033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1" dirty="0" smtClean="0">
                <a:solidFill>
                  <a:schemeClr val="bg1"/>
                </a:solidFill>
                <a:latin typeface="微软雅黑" pitchFamily="34" charset="-122"/>
                <a:ea typeface="微软雅黑" pitchFamily="34" charset="-122"/>
              </a:rPr>
              <a:t> 帧#</a:t>
            </a:r>
            <a:r>
              <a:rPr lang="zh-CN" altLang="en-US" sz="1200" b="1" dirty="0">
                <a:solidFill>
                  <a:schemeClr val="bg1"/>
                </a:solidFill>
                <a:latin typeface="微软雅黑" pitchFamily="34" charset="-122"/>
                <a:ea typeface="微软雅黑" pitchFamily="34" charset="-122"/>
              </a:rPr>
              <a:t>1 </a:t>
            </a:r>
            <a:r>
              <a:rPr lang="zh-CN" altLang="en-US" sz="1200" b="1" dirty="0" smtClean="0">
                <a:solidFill>
                  <a:schemeClr val="bg1"/>
                </a:solidFill>
                <a:latin typeface="微软雅黑" pitchFamily="34" charset="-122"/>
                <a:ea typeface="微软雅黑" pitchFamily="34" charset="-122"/>
              </a:rPr>
              <a:t>  </a:t>
            </a:r>
            <a:r>
              <a:rPr lang="en-US" altLang="zh-CN" sz="1200" b="1" i="1" dirty="0" smtClean="0">
                <a:solidFill>
                  <a:schemeClr val="bg1"/>
                </a:solidFill>
                <a:latin typeface="微软雅黑" pitchFamily="34" charset="-122"/>
                <a:ea typeface="微软雅黑" pitchFamily="34" charset="-122"/>
              </a:rPr>
              <a:t>RRRRRRRR    </a:t>
            </a:r>
            <a:r>
              <a:rPr lang="zh-CN" altLang="en-US" sz="1200" b="1" dirty="0" smtClean="0">
                <a:solidFill>
                  <a:schemeClr val="bg1"/>
                </a:solidFill>
                <a:latin typeface="微软雅黑" pitchFamily="34" charset="-122"/>
                <a:ea typeface="微软雅黑" pitchFamily="34" charset="-122"/>
              </a:rPr>
              <a:t>帧#2   </a:t>
            </a:r>
            <a:r>
              <a:rPr lang="en-US" altLang="zh-CN" sz="1200" b="1" i="1" dirty="0" smtClean="0">
                <a:solidFill>
                  <a:schemeClr val="bg1"/>
                </a:solidFill>
                <a:latin typeface="微软雅黑" pitchFamily="34" charset="-122"/>
                <a:ea typeface="微软雅黑" pitchFamily="34" charset="-122"/>
              </a:rPr>
              <a:t>RRRR    </a:t>
            </a:r>
            <a:r>
              <a:rPr lang="zh-CN" altLang="en-US" sz="1200" b="1" dirty="0" smtClean="0">
                <a:solidFill>
                  <a:schemeClr val="bg1"/>
                </a:solidFill>
                <a:latin typeface="微软雅黑" pitchFamily="34" charset="-122"/>
                <a:ea typeface="微软雅黑" pitchFamily="34" charset="-122"/>
              </a:rPr>
              <a:t>帧#</a:t>
            </a:r>
            <a:r>
              <a:rPr lang="zh-CN" altLang="en-US" sz="1200" b="1" dirty="0">
                <a:solidFill>
                  <a:schemeClr val="bg1"/>
                </a:solidFill>
                <a:latin typeface="微软雅黑" pitchFamily="34" charset="-122"/>
                <a:ea typeface="微软雅黑" pitchFamily="34" charset="-122"/>
              </a:rPr>
              <a:t>3 </a:t>
            </a:r>
            <a:r>
              <a:rPr lang="zh-CN" altLang="en-US" sz="1200" b="1" dirty="0" smtClean="0">
                <a:solidFill>
                  <a:schemeClr val="bg1"/>
                </a:solidFill>
                <a:latin typeface="微软雅黑" pitchFamily="34" charset="-122"/>
                <a:ea typeface="微软雅黑" pitchFamily="34" charset="-122"/>
              </a:rPr>
              <a:t>  </a:t>
            </a:r>
            <a:r>
              <a:rPr lang="en-US" altLang="zh-CN" sz="1200" b="1" i="1" dirty="0" smtClean="0">
                <a:solidFill>
                  <a:schemeClr val="bg1"/>
                </a:solidFill>
                <a:latin typeface="微软雅黑" pitchFamily="34" charset="-122"/>
                <a:ea typeface="微软雅黑" pitchFamily="34" charset="-122"/>
              </a:rPr>
              <a:t>RRR    </a:t>
            </a:r>
            <a:r>
              <a:rPr lang="zh-CN" altLang="en-US" sz="1200" b="1" dirty="0" smtClean="0">
                <a:solidFill>
                  <a:schemeClr val="bg1"/>
                </a:solidFill>
                <a:latin typeface="微软雅黑" pitchFamily="34" charset="-122"/>
                <a:ea typeface="微软雅黑" pitchFamily="34" charset="-122"/>
              </a:rPr>
              <a:t>帧#</a:t>
            </a:r>
            <a:r>
              <a:rPr lang="zh-CN" altLang="en-US" sz="1200" b="1" dirty="0">
                <a:solidFill>
                  <a:schemeClr val="bg1"/>
                </a:solidFill>
                <a:latin typeface="微软雅黑" pitchFamily="34" charset="-122"/>
                <a:ea typeface="微软雅黑" pitchFamily="34" charset="-122"/>
              </a:rPr>
              <a:t>4</a:t>
            </a:r>
          </a:p>
        </p:txBody>
      </p:sp>
    </p:spTree>
    <p:extLst>
      <p:ext uri="{BB962C8B-B14F-4D97-AF65-F5344CB8AC3E}">
        <p14:creationId xmlns:p14="http://schemas.microsoft.com/office/powerpoint/2010/main" val="213916290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AutoShape 5"/>
          <p:cNvSpPr>
            <a:spLocks noChangeArrowheads="1"/>
          </p:cNvSpPr>
          <p:nvPr/>
        </p:nvSpPr>
        <p:spPr bwMode="auto">
          <a:xfrm>
            <a:off x="502919" y="650653"/>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47" name="Rectangle 6"/>
          <p:cNvSpPr>
            <a:spLocks noChangeArrowheads="1"/>
          </p:cNvSpPr>
          <p:nvPr/>
        </p:nvSpPr>
        <p:spPr bwMode="auto">
          <a:xfrm>
            <a:off x="1120031" y="599238"/>
            <a:ext cx="688682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3.5.3   10 </a:t>
            </a:r>
            <a:r>
              <a:rPr lang="zh-CN" altLang="en-US" sz="2400" b="1" dirty="0">
                <a:solidFill>
                  <a:schemeClr val="bg1"/>
                </a:solidFill>
                <a:latin typeface="微软雅黑" pitchFamily="34" charset="-122"/>
                <a:ea typeface="微软雅黑" pitchFamily="34" charset="-122"/>
              </a:rPr>
              <a:t>吉比特</a:t>
            </a:r>
            <a:r>
              <a:rPr lang="zh-CN" altLang="en-US" sz="2400" b="1" dirty="0" smtClean="0">
                <a:solidFill>
                  <a:schemeClr val="bg1"/>
                </a:solidFill>
                <a:latin typeface="微软雅黑" pitchFamily="34" charset="-122"/>
                <a:ea typeface="微软雅黑" pitchFamily="34" charset="-122"/>
              </a:rPr>
              <a:t>以太网 </a:t>
            </a:r>
            <a:r>
              <a:rPr lang="en-US" altLang="zh-CN" sz="2400" b="1" dirty="0" smtClean="0">
                <a:solidFill>
                  <a:schemeClr val="bg1"/>
                </a:solidFill>
                <a:latin typeface="微软雅黑" pitchFamily="34" charset="-122"/>
                <a:ea typeface="微软雅黑" pitchFamily="34" charset="-122"/>
              </a:rPr>
              <a:t>(</a:t>
            </a:r>
            <a:r>
              <a:rPr lang="en-US" altLang="zh-CN" sz="2400" b="1" dirty="0">
                <a:solidFill>
                  <a:schemeClr val="bg1"/>
                </a:solidFill>
                <a:latin typeface="微软雅黑" pitchFamily="34" charset="-122"/>
                <a:ea typeface="微软雅黑" pitchFamily="34" charset="-122"/>
              </a:rPr>
              <a:t>10GE</a:t>
            </a:r>
            <a:r>
              <a:rPr lang="en-US" altLang="zh-CN" sz="2400" b="1" dirty="0" smtClean="0">
                <a:solidFill>
                  <a:schemeClr val="bg1"/>
                </a:solidFill>
                <a:latin typeface="微软雅黑" pitchFamily="34" charset="-122"/>
                <a:ea typeface="微软雅黑" pitchFamily="34" charset="-122"/>
              </a:rPr>
              <a:t>) </a:t>
            </a:r>
            <a:r>
              <a:rPr lang="zh-CN" altLang="en-US" sz="2400" b="1" dirty="0" smtClean="0">
                <a:solidFill>
                  <a:schemeClr val="bg1"/>
                </a:solidFill>
                <a:latin typeface="微软雅黑" pitchFamily="34" charset="-122"/>
                <a:ea typeface="微软雅黑" pitchFamily="34" charset="-122"/>
              </a:rPr>
              <a:t>和</a:t>
            </a:r>
            <a:r>
              <a:rPr lang="zh-CN" altLang="en-US" sz="2400" b="1" dirty="0">
                <a:solidFill>
                  <a:schemeClr val="bg1"/>
                </a:solidFill>
                <a:latin typeface="微软雅黑" pitchFamily="34" charset="-122"/>
                <a:ea typeface="微软雅黑" pitchFamily="34" charset="-122"/>
              </a:rPr>
              <a:t>更快的以太网</a:t>
            </a:r>
          </a:p>
        </p:txBody>
      </p:sp>
      <p:sp>
        <p:nvSpPr>
          <p:cNvPr id="62" name="Rectangle 8"/>
          <p:cNvSpPr>
            <a:spLocks noChangeArrowheads="1"/>
          </p:cNvSpPr>
          <p:nvPr/>
        </p:nvSpPr>
        <p:spPr bwMode="auto">
          <a:xfrm>
            <a:off x="502919" y="1046992"/>
            <a:ext cx="8129015"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10 </a:t>
            </a:r>
            <a:r>
              <a:rPr lang="zh-CN" altLang="en-US" sz="2000" b="1" dirty="0">
                <a:latin typeface="微软雅黑" pitchFamily="34" charset="-122"/>
                <a:ea typeface="微软雅黑" pitchFamily="34" charset="-122"/>
              </a:rPr>
              <a:t>吉比特以太网（</a:t>
            </a:r>
            <a:r>
              <a:rPr lang="en-US" altLang="zh-CN" sz="2000" b="1" dirty="0">
                <a:latin typeface="微软雅黑" pitchFamily="34" charset="-122"/>
                <a:ea typeface="微软雅黑" pitchFamily="34" charset="-122"/>
              </a:rPr>
              <a:t>10GE</a:t>
            </a:r>
            <a:r>
              <a:rPr lang="zh-CN" altLang="en-US" sz="2000" b="1" dirty="0" smtClean="0">
                <a:latin typeface="微软雅黑" pitchFamily="34" charset="-122"/>
                <a:ea typeface="微软雅黑" pitchFamily="34" charset="-122"/>
              </a:rPr>
              <a:t>）主要特点：</a:t>
            </a:r>
            <a:endParaRPr lang="zh-CN" altLang="en-US" sz="2000" b="1" dirty="0">
              <a:latin typeface="微软雅黑" pitchFamily="34" charset="-122"/>
              <a:ea typeface="微软雅黑" pitchFamily="34" charset="-122"/>
            </a:endParaRP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万兆</a:t>
            </a:r>
            <a:r>
              <a:rPr lang="zh-CN" altLang="en-US" sz="2000" b="1" dirty="0" smtClean="0">
                <a:latin typeface="微软雅黑" pitchFamily="34" charset="-122"/>
                <a:ea typeface="微软雅黑" pitchFamily="34" charset="-122"/>
              </a:rPr>
              <a:t>比特。</a:t>
            </a:r>
            <a:endParaRPr lang="en-US" altLang="zh-CN" sz="2000" b="1" dirty="0" smtClean="0">
              <a:latin typeface="微软雅黑" pitchFamily="34" charset="-122"/>
              <a:ea typeface="微软雅黑" pitchFamily="34" charset="-122"/>
            </a:endParaRPr>
          </a:p>
          <a:p>
            <a:pPr marL="633413" indent="-34290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与 </a:t>
            </a:r>
            <a:r>
              <a:rPr lang="en-US" altLang="zh-CN" sz="2000" b="1" dirty="0" smtClean="0">
                <a:latin typeface="微软雅黑" pitchFamily="34" charset="-122"/>
                <a:ea typeface="微软雅黑" pitchFamily="34" charset="-122"/>
              </a:rPr>
              <a:t>10</a:t>
            </a:r>
            <a:r>
              <a:rPr lang="zh-CN" altLang="en-US" sz="2000" b="1" dirty="0" smtClean="0">
                <a:latin typeface="微软雅黑" pitchFamily="34" charset="-122"/>
                <a:ea typeface="微软雅黑" pitchFamily="34" charset="-122"/>
              </a:rPr>
              <a:t>、</a:t>
            </a:r>
            <a:r>
              <a:rPr lang="en-US" altLang="zh-CN" sz="2000" b="1" dirty="0" smtClean="0">
                <a:latin typeface="微软雅黑" pitchFamily="34" charset="-122"/>
                <a:ea typeface="微软雅黑" pitchFamily="34" charset="-122"/>
              </a:rPr>
              <a:t>100 Mbit/s </a:t>
            </a:r>
            <a:r>
              <a:rPr lang="zh-CN" altLang="en-US" sz="2000" b="1" dirty="0">
                <a:latin typeface="微软雅黑" pitchFamily="34" charset="-122"/>
                <a:ea typeface="微软雅黑" pitchFamily="34" charset="-122"/>
              </a:rPr>
              <a:t>和 </a:t>
            </a:r>
            <a:r>
              <a:rPr lang="en-US" altLang="zh-CN" sz="2000" b="1" dirty="0">
                <a:latin typeface="微软雅黑" pitchFamily="34" charset="-122"/>
                <a:ea typeface="微软雅黑" pitchFamily="34" charset="-122"/>
              </a:rPr>
              <a:t>1 </a:t>
            </a:r>
            <a:r>
              <a:rPr lang="en-US" altLang="zh-CN" sz="2000" b="1" dirty="0" err="1">
                <a:latin typeface="微软雅黑" pitchFamily="34" charset="-122"/>
                <a:ea typeface="微软雅黑" pitchFamily="34" charset="-122"/>
              </a:rPr>
              <a:t>Gbit</a:t>
            </a:r>
            <a:r>
              <a:rPr lang="en-US" altLang="zh-CN" sz="2000" b="1" dirty="0">
                <a:latin typeface="微软雅黑" pitchFamily="34" charset="-122"/>
                <a:ea typeface="微软雅黑" pitchFamily="34" charset="-122"/>
              </a:rPr>
              <a:t>/s </a:t>
            </a:r>
            <a:r>
              <a:rPr lang="zh-CN" altLang="en-US" sz="2000" b="1" dirty="0">
                <a:latin typeface="微软雅黑" pitchFamily="34" charset="-122"/>
                <a:ea typeface="微软雅黑" pitchFamily="34" charset="-122"/>
              </a:rPr>
              <a:t>以太网的</a:t>
            </a:r>
            <a:r>
              <a:rPr lang="zh-CN" altLang="en-US" sz="2000" b="1" dirty="0">
                <a:solidFill>
                  <a:srgbClr val="0000FF"/>
                </a:solidFill>
                <a:latin typeface="微软雅黑" pitchFamily="34" charset="-122"/>
                <a:ea typeface="微软雅黑" pitchFamily="34" charset="-122"/>
              </a:rPr>
              <a:t>帧格式</a:t>
            </a:r>
            <a:r>
              <a:rPr lang="zh-CN" altLang="en-US" sz="2000" b="1" dirty="0">
                <a:solidFill>
                  <a:srgbClr val="C00000"/>
                </a:solidFill>
                <a:latin typeface="微软雅黑" pitchFamily="34" charset="-122"/>
                <a:ea typeface="微软雅黑" pitchFamily="34" charset="-122"/>
              </a:rPr>
              <a:t>完全相同。</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保留了 </a:t>
            </a:r>
            <a:r>
              <a:rPr lang="en-US" altLang="zh-CN" sz="2000" b="1" dirty="0" smtClean="0">
                <a:latin typeface="微软雅黑" pitchFamily="34" charset="-122"/>
                <a:ea typeface="微软雅黑" pitchFamily="34" charset="-122"/>
              </a:rPr>
              <a:t>IEEE 802.3 </a:t>
            </a:r>
            <a:r>
              <a:rPr lang="zh-CN" altLang="en-US" sz="2000" b="1" dirty="0">
                <a:latin typeface="微软雅黑" pitchFamily="34" charset="-122"/>
                <a:ea typeface="微软雅黑" pitchFamily="34" charset="-122"/>
              </a:rPr>
              <a:t>标准规定的</a:t>
            </a:r>
            <a:r>
              <a:rPr lang="zh-CN" altLang="en-US" sz="2000" b="1" dirty="0">
                <a:solidFill>
                  <a:srgbClr val="C00000"/>
                </a:solidFill>
                <a:latin typeface="微软雅黑" pitchFamily="34" charset="-122"/>
                <a:ea typeface="微软雅黑" pitchFamily="34" charset="-122"/>
              </a:rPr>
              <a:t>以太网最小和最大帧长。</a:t>
            </a:r>
          </a:p>
          <a:p>
            <a:pPr marL="633413" indent="-34290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只</a:t>
            </a:r>
            <a:r>
              <a:rPr lang="zh-CN" altLang="en-US" sz="2000" b="1" dirty="0">
                <a:latin typeface="微软雅黑" pitchFamily="34" charset="-122"/>
                <a:ea typeface="微软雅黑" pitchFamily="34" charset="-122"/>
              </a:rPr>
              <a:t>使用</a:t>
            </a:r>
            <a:r>
              <a:rPr lang="zh-CN" altLang="en-US" sz="2000" b="1" dirty="0">
                <a:solidFill>
                  <a:srgbClr val="C00000"/>
                </a:solidFill>
                <a:latin typeface="微软雅黑" pitchFamily="34" charset="-122"/>
                <a:ea typeface="微软雅黑" pitchFamily="34" charset="-122"/>
              </a:rPr>
              <a:t>光纤</a:t>
            </a:r>
            <a:r>
              <a:rPr lang="zh-CN" altLang="en-US" sz="2000" b="1" dirty="0">
                <a:latin typeface="微软雅黑" pitchFamily="34" charset="-122"/>
                <a:ea typeface="微软雅黑" pitchFamily="34" charset="-122"/>
              </a:rPr>
              <a:t>作为传输媒体。</a:t>
            </a:r>
          </a:p>
          <a:p>
            <a:pPr marL="633413" indent="-342900">
              <a:lnSpc>
                <a:spcPts val="3300"/>
              </a:lnSpc>
              <a:buClr>
                <a:srgbClr val="7030A0"/>
              </a:buClr>
              <a:buFont typeface="+mj-lt"/>
              <a:buAutoNum type="arabicPeriod"/>
            </a:pPr>
            <a:r>
              <a:rPr lang="zh-CN" altLang="en-US" sz="2000" b="1" dirty="0">
                <a:solidFill>
                  <a:srgbClr val="C00000"/>
                </a:solidFill>
                <a:latin typeface="微软雅黑" pitchFamily="34" charset="-122"/>
                <a:ea typeface="微软雅黑" pitchFamily="34" charset="-122"/>
              </a:rPr>
              <a:t>只工作在全双工方式，</a:t>
            </a:r>
            <a:r>
              <a:rPr lang="zh-CN" altLang="en-US" sz="2000" b="1" dirty="0" smtClean="0">
                <a:latin typeface="微软雅黑" pitchFamily="34" charset="-122"/>
                <a:ea typeface="微软雅黑" pitchFamily="34" charset="-122"/>
              </a:rPr>
              <a:t>没有</a:t>
            </a:r>
            <a:r>
              <a:rPr lang="zh-CN" altLang="en-US" sz="2000" b="1" dirty="0">
                <a:latin typeface="微软雅黑" pitchFamily="34" charset="-122"/>
                <a:ea typeface="微软雅黑" pitchFamily="34" charset="-122"/>
              </a:rPr>
              <a:t>争用问题</a:t>
            </a:r>
            <a:r>
              <a:rPr lang="zh-CN" altLang="en-US" sz="2000" b="1" dirty="0" smtClean="0">
                <a:latin typeface="微软雅黑" pitchFamily="34" charset="-122"/>
                <a:ea typeface="微软雅黑" pitchFamily="34" charset="-122"/>
              </a:rPr>
              <a:t>，</a:t>
            </a:r>
            <a:r>
              <a:rPr lang="zh-CN" altLang="en-US" sz="2000" b="1" dirty="0" smtClean="0">
                <a:solidFill>
                  <a:srgbClr val="C00000"/>
                </a:solidFill>
                <a:latin typeface="微软雅黑" pitchFamily="34" charset="-122"/>
                <a:ea typeface="微软雅黑" pitchFamily="34" charset="-122"/>
              </a:rPr>
              <a:t>不</a:t>
            </a:r>
            <a:r>
              <a:rPr lang="zh-CN" altLang="en-US" sz="2000" b="1" dirty="0">
                <a:solidFill>
                  <a:srgbClr val="C00000"/>
                </a:solidFill>
                <a:latin typeface="微软雅黑" pitchFamily="34" charset="-122"/>
                <a:ea typeface="微软雅黑" pitchFamily="34" charset="-122"/>
              </a:rPr>
              <a:t>使用 </a:t>
            </a:r>
            <a:r>
              <a:rPr lang="en-US" altLang="zh-CN" sz="2000" b="1" dirty="0">
                <a:solidFill>
                  <a:srgbClr val="C00000"/>
                </a:solidFill>
                <a:latin typeface="微软雅黑" pitchFamily="34" charset="-122"/>
                <a:ea typeface="微软雅黑" pitchFamily="34" charset="-122"/>
              </a:rPr>
              <a:t>CSMA/CD </a:t>
            </a:r>
            <a:r>
              <a:rPr lang="zh-CN" altLang="en-US" sz="2000" b="1" dirty="0">
                <a:solidFill>
                  <a:srgbClr val="C00000"/>
                </a:solidFill>
                <a:latin typeface="微软雅黑" pitchFamily="34" charset="-122"/>
                <a:ea typeface="微软雅黑" pitchFamily="34" charset="-122"/>
              </a:rPr>
              <a:t>协议。 </a:t>
            </a:r>
          </a:p>
        </p:txBody>
      </p:sp>
    </p:spTree>
    <p:extLst>
      <p:ext uri="{BB962C8B-B14F-4D97-AF65-F5344CB8AC3E}">
        <p14:creationId xmlns:p14="http://schemas.microsoft.com/office/powerpoint/2010/main" val="281447483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AutoShape 5"/>
          <p:cNvSpPr>
            <a:spLocks noChangeArrowheads="1"/>
          </p:cNvSpPr>
          <p:nvPr/>
        </p:nvSpPr>
        <p:spPr bwMode="auto">
          <a:xfrm>
            <a:off x="502919" y="64850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Rectangle 6"/>
          <p:cNvSpPr>
            <a:spLocks noChangeArrowheads="1"/>
          </p:cNvSpPr>
          <p:nvPr/>
        </p:nvSpPr>
        <p:spPr bwMode="auto">
          <a:xfrm>
            <a:off x="3209170" y="625412"/>
            <a:ext cx="27158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10GE </a:t>
            </a:r>
            <a:r>
              <a:rPr lang="zh-CN" altLang="en-US" sz="2000" b="1" dirty="0" smtClean="0">
                <a:solidFill>
                  <a:schemeClr val="bg1"/>
                </a:solidFill>
                <a:latin typeface="微软雅黑" pitchFamily="34" charset="-122"/>
                <a:ea typeface="微软雅黑" pitchFamily="34" charset="-122"/>
              </a:rPr>
              <a:t>以太网</a:t>
            </a:r>
            <a:r>
              <a:rPr lang="zh-CN" altLang="en-US" sz="2000" b="1" dirty="0">
                <a:solidFill>
                  <a:schemeClr val="bg1"/>
                </a:solidFill>
                <a:latin typeface="微软雅黑" pitchFamily="34" charset="-122"/>
                <a:ea typeface="微软雅黑" pitchFamily="34" charset="-122"/>
              </a:rPr>
              <a:t>的物理层</a:t>
            </a:r>
            <a:endParaRPr lang="fr-FR" altLang="zh-CN" sz="2000" b="1" dirty="0">
              <a:solidFill>
                <a:schemeClr val="bg1"/>
              </a:solidFill>
              <a:latin typeface="微软雅黑" pitchFamily="34" charset="-122"/>
              <a:ea typeface="微软雅黑" pitchFamily="34" charset="-122"/>
            </a:endParaRPr>
          </a:p>
        </p:txBody>
      </p:sp>
      <p:sp>
        <p:nvSpPr>
          <p:cNvPr id="60" name="矩形 59"/>
          <p:cNvSpPr/>
          <p:nvPr/>
        </p:nvSpPr>
        <p:spPr>
          <a:xfrm>
            <a:off x="3451225" y="1148897"/>
            <a:ext cx="2231701" cy="369332"/>
          </a:xfrm>
          <a:prstGeom prst="rect">
            <a:avLst/>
          </a:prstGeom>
        </p:spPr>
        <p:txBody>
          <a:bodyPr wrap="none">
            <a:spAutoFit/>
          </a:bodyPr>
          <a:lstStyle/>
          <a:p>
            <a:pPr lvl="0" algn="ctr" fontAlgn="base">
              <a:spcBef>
                <a:spcPct val="0"/>
              </a:spcBef>
              <a:spcAft>
                <a:spcPct val="0"/>
              </a:spcAft>
              <a:tabLst>
                <a:tab pos="1752600" algn="l"/>
              </a:tabLst>
            </a:pPr>
            <a:r>
              <a:rPr lang="en-US" altLang="zh-CN" b="1" dirty="0">
                <a:solidFill>
                  <a:srgbClr val="000099"/>
                </a:solidFill>
                <a:latin typeface="微软雅黑" pitchFamily="34" charset="-122"/>
                <a:ea typeface="微软雅黑" pitchFamily="34" charset="-122"/>
                <a:cs typeface="Times New Roman" pitchFamily="18" charset="0"/>
              </a:rPr>
              <a:t>10GE </a:t>
            </a:r>
            <a:r>
              <a:rPr lang="zh-CN" altLang="en-US" b="1" dirty="0">
                <a:solidFill>
                  <a:srgbClr val="000099"/>
                </a:solidFill>
                <a:latin typeface="微软雅黑" pitchFamily="34" charset="-122"/>
                <a:ea typeface="微软雅黑" pitchFamily="34" charset="-122"/>
                <a:cs typeface="Times New Roman" pitchFamily="18" charset="0"/>
              </a:rPr>
              <a:t>的物理层标准</a:t>
            </a:r>
          </a:p>
        </p:txBody>
      </p:sp>
      <p:graphicFrame>
        <p:nvGraphicFramePr>
          <p:cNvPr id="61" name="内容占位符 3"/>
          <p:cNvGraphicFramePr>
            <a:graphicFrameLocks/>
          </p:cNvGraphicFramePr>
          <p:nvPr>
            <p:extLst>
              <p:ext uri="{D42A27DB-BD31-4B8C-83A1-F6EECF244321}">
                <p14:modId xmlns:p14="http://schemas.microsoft.com/office/powerpoint/2010/main" val="1138485429"/>
              </p:ext>
            </p:extLst>
          </p:nvPr>
        </p:nvGraphicFramePr>
        <p:xfrm>
          <a:off x="502919" y="1507067"/>
          <a:ext cx="8129015" cy="2151438"/>
        </p:xfrm>
        <a:graphic>
          <a:graphicData uri="http://schemas.openxmlformats.org/drawingml/2006/table">
            <a:tbl>
              <a:tblPr firstRow="1" firstCol="1" lastRow="1" lastCol="1" bandRow="1" bandCol="1"/>
              <a:tblGrid>
                <a:gridCol w="1835584">
                  <a:extLst>
                    <a:ext uri="{9D8B030D-6E8A-4147-A177-3AD203B41FA5}">
                      <a16:colId xmlns:a16="http://schemas.microsoft.com/office/drawing/2014/main" val="20000"/>
                    </a:ext>
                  </a:extLst>
                </a:gridCol>
                <a:gridCol w="721123">
                  <a:extLst>
                    <a:ext uri="{9D8B030D-6E8A-4147-A177-3AD203B41FA5}">
                      <a16:colId xmlns:a16="http://schemas.microsoft.com/office/drawing/2014/main" val="20001"/>
                    </a:ext>
                  </a:extLst>
                </a:gridCol>
                <a:gridCol w="1966697">
                  <a:extLst>
                    <a:ext uri="{9D8B030D-6E8A-4147-A177-3AD203B41FA5}">
                      <a16:colId xmlns:a16="http://schemas.microsoft.com/office/drawing/2014/main" val="20002"/>
                    </a:ext>
                  </a:extLst>
                </a:gridCol>
                <a:gridCol w="3605611">
                  <a:extLst>
                    <a:ext uri="{9D8B030D-6E8A-4147-A177-3AD203B41FA5}">
                      <a16:colId xmlns:a16="http://schemas.microsoft.com/office/drawing/2014/main" val="20003"/>
                    </a:ext>
                  </a:extLst>
                </a:gridCol>
              </a:tblGrid>
              <a:tr h="358678">
                <a:tc>
                  <a:txBody>
                    <a:bodyPr/>
                    <a:lstStyle/>
                    <a:p>
                      <a:pPr algn="ctr">
                        <a:lnSpc>
                          <a:spcPct val="100000"/>
                        </a:lnSpc>
                        <a:spcAft>
                          <a:spcPts val="0"/>
                        </a:spcAft>
                        <a:tabLst>
                          <a:tab pos="1752600" algn="l"/>
                        </a:tabLst>
                      </a:pPr>
                      <a:r>
                        <a:rPr lang="zh-CN" sz="1800" b="1" dirty="0">
                          <a:solidFill>
                            <a:schemeClr val="bg1"/>
                          </a:solidFill>
                          <a:effectLst/>
                          <a:latin typeface="微软雅黑" pitchFamily="34" charset="-122"/>
                          <a:ea typeface="微软雅黑" pitchFamily="34" charset="-122"/>
                        </a:rPr>
                        <a:t>名称</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CC"/>
                    </a:solidFill>
                  </a:tcPr>
                </a:tc>
                <a:tc>
                  <a:txBody>
                    <a:bodyPr/>
                    <a:lstStyle/>
                    <a:p>
                      <a:pPr algn="ctr">
                        <a:lnSpc>
                          <a:spcPct val="100000"/>
                        </a:lnSpc>
                        <a:spcAft>
                          <a:spcPts val="0"/>
                        </a:spcAft>
                        <a:tabLst>
                          <a:tab pos="1752600" algn="l"/>
                        </a:tabLst>
                      </a:pPr>
                      <a:r>
                        <a:rPr lang="zh-CN" sz="1800" b="1" dirty="0">
                          <a:solidFill>
                            <a:schemeClr val="bg1"/>
                          </a:solidFill>
                          <a:effectLst/>
                          <a:latin typeface="微软雅黑" pitchFamily="34" charset="-122"/>
                          <a:ea typeface="微软雅黑" pitchFamily="34" charset="-122"/>
                        </a:rPr>
                        <a:t>媒体</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CC"/>
                    </a:solidFill>
                  </a:tcPr>
                </a:tc>
                <a:tc>
                  <a:txBody>
                    <a:bodyPr/>
                    <a:lstStyle/>
                    <a:p>
                      <a:pPr algn="ctr">
                        <a:lnSpc>
                          <a:spcPct val="100000"/>
                        </a:lnSpc>
                        <a:spcAft>
                          <a:spcPts val="0"/>
                        </a:spcAft>
                        <a:tabLst>
                          <a:tab pos="1752600" algn="l"/>
                        </a:tabLst>
                      </a:pPr>
                      <a:r>
                        <a:rPr lang="zh-CN" sz="1800" b="1" dirty="0">
                          <a:solidFill>
                            <a:schemeClr val="bg1"/>
                          </a:solidFill>
                          <a:effectLst/>
                          <a:latin typeface="微软雅黑" pitchFamily="34" charset="-122"/>
                          <a:ea typeface="微软雅黑" pitchFamily="34" charset="-122"/>
                        </a:rPr>
                        <a:t>网段最大长度</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CC"/>
                    </a:solidFill>
                  </a:tcPr>
                </a:tc>
                <a:tc>
                  <a:txBody>
                    <a:bodyPr/>
                    <a:lstStyle/>
                    <a:p>
                      <a:pPr algn="ctr">
                        <a:lnSpc>
                          <a:spcPct val="100000"/>
                        </a:lnSpc>
                        <a:spcAft>
                          <a:spcPts val="0"/>
                        </a:spcAft>
                        <a:tabLst>
                          <a:tab pos="1752600" algn="l"/>
                        </a:tabLst>
                      </a:pPr>
                      <a:r>
                        <a:rPr lang="zh-CN" sz="1800" b="1" dirty="0">
                          <a:solidFill>
                            <a:schemeClr val="bg1"/>
                          </a:solidFill>
                          <a:effectLst/>
                          <a:latin typeface="微软雅黑" pitchFamily="34" charset="-122"/>
                          <a:ea typeface="微软雅黑" pitchFamily="34" charset="-122"/>
                        </a:rPr>
                        <a:t>特点</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CC"/>
                    </a:solidFill>
                  </a:tcPr>
                </a:tc>
                <a:extLst>
                  <a:ext uri="{0D108BD9-81ED-4DB2-BD59-A6C34878D82A}">
                    <a16:rowId xmlns:a16="http://schemas.microsoft.com/office/drawing/2014/main" val="10000"/>
                  </a:ext>
                </a:extLst>
              </a:tr>
              <a:tr h="358552">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10GBASE-SR</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dirty="0">
                          <a:effectLst/>
                          <a:latin typeface="微软雅黑" pitchFamily="34" charset="-122"/>
                          <a:ea typeface="微软雅黑" pitchFamily="34" charset="-122"/>
                        </a:rPr>
                        <a:t>光缆</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300 m</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zh-CN" sz="1400" b="1" dirty="0" smtClean="0">
                          <a:effectLst/>
                          <a:latin typeface="微软雅黑" pitchFamily="34" charset="-122"/>
                          <a:ea typeface="微软雅黑" pitchFamily="34" charset="-122"/>
                        </a:rPr>
                        <a:t>多模光纤（</a:t>
                      </a:r>
                      <a:r>
                        <a:rPr lang="en-US" sz="1400" b="1" dirty="0" smtClean="0">
                          <a:effectLst/>
                          <a:latin typeface="微软雅黑" pitchFamily="34" charset="-122"/>
                          <a:ea typeface="微软雅黑" pitchFamily="34" charset="-122"/>
                        </a:rPr>
                        <a:t>0.85 </a:t>
                      </a:r>
                      <a:r>
                        <a:rPr lang="en-US" sz="1400" b="1" dirty="0" smtClean="0">
                          <a:effectLst/>
                          <a:latin typeface="微软雅黑" pitchFamily="34" charset="-122"/>
                          <a:ea typeface="微软雅黑" pitchFamily="34" charset="-122"/>
                          <a:sym typeface="Symbol"/>
                        </a:rPr>
                        <a:t></a:t>
                      </a:r>
                      <a:r>
                        <a:rPr lang="en-US" sz="1400" b="1" dirty="0" smtClean="0">
                          <a:effectLst/>
                          <a:latin typeface="微软雅黑" pitchFamily="34" charset="-122"/>
                          <a:ea typeface="微软雅黑" pitchFamily="34" charset="-122"/>
                        </a:rPr>
                        <a:t>m</a:t>
                      </a:r>
                      <a:r>
                        <a:rPr lang="zh-CN" sz="1400" b="1" dirty="0" smtClean="0">
                          <a:effectLst/>
                          <a:latin typeface="微软雅黑" pitchFamily="34" charset="-122"/>
                          <a:ea typeface="微软雅黑" pitchFamily="34" charset="-122"/>
                        </a:rPr>
                        <a:t>）</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1"/>
                  </a:ext>
                </a:extLst>
              </a:tr>
              <a:tr h="358552">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10GBASE-LR</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1400" b="1">
                          <a:effectLst/>
                          <a:latin typeface="微软雅黑" pitchFamily="34" charset="-122"/>
                          <a:ea typeface="微软雅黑" pitchFamily="34" charset="-122"/>
                        </a:rPr>
                        <a:t>光缆</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10 km</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1400" b="1" dirty="0">
                          <a:effectLst/>
                          <a:latin typeface="微软雅黑" pitchFamily="34" charset="-122"/>
                          <a:ea typeface="微软雅黑" pitchFamily="34" charset="-122"/>
                        </a:rPr>
                        <a:t>单模光纤（</a:t>
                      </a:r>
                      <a:r>
                        <a:rPr lang="en-US" sz="1400" b="1" dirty="0">
                          <a:effectLst/>
                          <a:latin typeface="微软雅黑" pitchFamily="34" charset="-122"/>
                          <a:ea typeface="微软雅黑" pitchFamily="34" charset="-122"/>
                        </a:rPr>
                        <a:t>1.3 </a:t>
                      </a:r>
                      <a:r>
                        <a:rPr lang="en-US" sz="1400" b="1" dirty="0">
                          <a:effectLst/>
                          <a:latin typeface="微软雅黑" pitchFamily="34" charset="-122"/>
                          <a:ea typeface="微软雅黑" pitchFamily="34" charset="-122"/>
                          <a:sym typeface="Symbol"/>
                        </a:rPr>
                        <a:t></a:t>
                      </a:r>
                      <a:r>
                        <a:rPr lang="en-US" sz="1400" b="1" dirty="0">
                          <a:effectLst/>
                          <a:latin typeface="微软雅黑" pitchFamily="34" charset="-122"/>
                          <a:ea typeface="微软雅黑" pitchFamily="34" charset="-122"/>
                        </a:rPr>
                        <a:t>m</a:t>
                      </a:r>
                      <a:r>
                        <a:rPr lang="zh-CN" sz="1400" b="1" dirty="0">
                          <a:effectLst/>
                          <a:latin typeface="微软雅黑" pitchFamily="34" charset="-122"/>
                          <a:ea typeface="微软雅黑" pitchFamily="34" charset="-122"/>
                        </a:rPr>
                        <a:t>）</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58552">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10GBASE-ER</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a:effectLst/>
                          <a:latin typeface="微软雅黑" pitchFamily="34" charset="-122"/>
                          <a:ea typeface="微软雅黑" pitchFamily="34" charset="-122"/>
                        </a:rPr>
                        <a:t>光缆</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40 km</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zh-CN" sz="1400" b="1" dirty="0">
                          <a:effectLst/>
                          <a:latin typeface="微软雅黑" pitchFamily="34" charset="-122"/>
                          <a:ea typeface="微软雅黑" pitchFamily="34" charset="-122"/>
                        </a:rPr>
                        <a:t>单模光纤（</a:t>
                      </a:r>
                      <a:r>
                        <a:rPr lang="en-US" sz="1400" b="1" dirty="0">
                          <a:effectLst/>
                          <a:latin typeface="微软雅黑" pitchFamily="34" charset="-122"/>
                          <a:ea typeface="微软雅黑" pitchFamily="34" charset="-122"/>
                        </a:rPr>
                        <a:t>1.5 </a:t>
                      </a:r>
                      <a:r>
                        <a:rPr lang="en-US" sz="1400" b="1" dirty="0">
                          <a:effectLst/>
                          <a:latin typeface="微软雅黑" pitchFamily="34" charset="-122"/>
                          <a:ea typeface="微软雅黑" pitchFamily="34" charset="-122"/>
                          <a:sym typeface="Symbol"/>
                        </a:rPr>
                        <a:t></a:t>
                      </a:r>
                      <a:r>
                        <a:rPr lang="en-US" sz="1400" b="1" dirty="0">
                          <a:effectLst/>
                          <a:latin typeface="微软雅黑" pitchFamily="34" charset="-122"/>
                          <a:ea typeface="微软雅黑" pitchFamily="34" charset="-122"/>
                        </a:rPr>
                        <a:t>m</a:t>
                      </a:r>
                      <a:r>
                        <a:rPr lang="zh-CN" sz="1400" b="1" dirty="0">
                          <a:effectLst/>
                          <a:latin typeface="微软雅黑" pitchFamily="34" charset="-122"/>
                          <a:ea typeface="微软雅黑" pitchFamily="34" charset="-122"/>
                        </a:rPr>
                        <a:t>）</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3"/>
                  </a:ext>
                </a:extLst>
              </a:tr>
              <a:tr h="358552">
                <a:tc>
                  <a:txBody>
                    <a:bodyPr/>
                    <a:lstStyle/>
                    <a:p>
                      <a:pPr algn="just">
                        <a:lnSpc>
                          <a:spcPct val="100000"/>
                        </a:lnSpc>
                        <a:spcAft>
                          <a:spcPts val="0"/>
                        </a:spcAft>
                        <a:tabLst>
                          <a:tab pos="1752600" algn="l"/>
                        </a:tabLst>
                      </a:pPr>
                      <a:r>
                        <a:rPr lang="pt-BR" sz="1400" b="1" dirty="0">
                          <a:effectLst/>
                          <a:latin typeface="微软雅黑" pitchFamily="34" charset="-122"/>
                          <a:ea typeface="微软雅黑" pitchFamily="34" charset="-122"/>
                        </a:rPr>
                        <a:t>10GBASE-CX4</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1400" b="1">
                          <a:effectLst/>
                          <a:latin typeface="微软雅黑" pitchFamily="34" charset="-122"/>
                          <a:ea typeface="微软雅黑" pitchFamily="34" charset="-122"/>
                        </a:rPr>
                        <a:t>铜缆</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15 m</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1400" b="1" dirty="0" smtClean="0">
                          <a:effectLst/>
                          <a:latin typeface="微软雅黑" pitchFamily="34" charset="-122"/>
                          <a:ea typeface="微软雅黑" pitchFamily="34" charset="-122"/>
                        </a:rPr>
                        <a:t>使用</a:t>
                      </a:r>
                      <a:r>
                        <a:rPr lang="en-US" altLang="zh-CN" sz="1400" b="1" dirty="0" smtClean="0">
                          <a:effectLst/>
                          <a:latin typeface="微软雅黑" pitchFamily="34" charset="-122"/>
                          <a:ea typeface="微软雅黑" pitchFamily="34" charset="-122"/>
                        </a:rPr>
                        <a:t> </a:t>
                      </a:r>
                      <a:r>
                        <a:rPr lang="pt-BR" sz="1400" b="1" dirty="0" smtClean="0">
                          <a:effectLst/>
                          <a:latin typeface="微软雅黑" pitchFamily="34" charset="-122"/>
                          <a:ea typeface="微软雅黑" pitchFamily="34" charset="-122"/>
                        </a:rPr>
                        <a:t>4 </a:t>
                      </a:r>
                      <a:r>
                        <a:rPr lang="zh-CN" sz="1400" b="1" dirty="0" smtClean="0">
                          <a:effectLst/>
                          <a:latin typeface="微软雅黑" pitchFamily="34" charset="-122"/>
                          <a:ea typeface="微软雅黑" pitchFamily="34" charset="-122"/>
                        </a:rPr>
                        <a:t>对</a:t>
                      </a:r>
                      <a:r>
                        <a:rPr lang="zh-CN" sz="1400" b="1" dirty="0">
                          <a:effectLst/>
                          <a:latin typeface="微软雅黑" pitchFamily="34" charset="-122"/>
                          <a:ea typeface="微软雅黑" pitchFamily="34" charset="-122"/>
                        </a:rPr>
                        <a:t>双芯</a:t>
                      </a:r>
                      <a:r>
                        <a:rPr lang="zh-CN" sz="1400" b="1" dirty="0" smtClean="0">
                          <a:effectLst/>
                          <a:latin typeface="微软雅黑" pitchFamily="34" charset="-122"/>
                          <a:ea typeface="微软雅黑" pitchFamily="34" charset="-122"/>
                        </a:rPr>
                        <a:t>同轴电缆</a:t>
                      </a:r>
                      <a:r>
                        <a:rPr lang="en-US" altLang="zh-CN" sz="1400" b="1" dirty="0" smtClean="0">
                          <a:effectLst/>
                          <a:latin typeface="微软雅黑" pitchFamily="34" charset="-122"/>
                          <a:ea typeface="微软雅黑" pitchFamily="34" charset="-122"/>
                        </a:rPr>
                        <a:t> </a:t>
                      </a:r>
                      <a:r>
                        <a:rPr lang="pt-BR" sz="1400" b="1" dirty="0" smtClean="0">
                          <a:effectLst/>
                          <a:latin typeface="微软雅黑" pitchFamily="34" charset="-122"/>
                          <a:ea typeface="微软雅黑" pitchFamily="34" charset="-122"/>
                        </a:rPr>
                        <a:t>(</a:t>
                      </a:r>
                      <a:r>
                        <a:rPr lang="pt-BR" sz="1400" b="1" dirty="0">
                          <a:effectLst/>
                          <a:latin typeface="微软雅黑" pitchFamily="34" charset="-122"/>
                          <a:ea typeface="微软雅黑" pitchFamily="34" charset="-122"/>
                        </a:rPr>
                        <a:t>twinax)</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58552">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10GBASE-T</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dirty="0">
                          <a:effectLst/>
                          <a:latin typeface="微软雅黑" pitchFamily="34" charset="-122"/>
                          <a:ea typeface="微软雅黑" pitchFamily="34" charset="-122"/>
                        </a:rPr>
                        <a:t>铜缆</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100 m</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zh-CN" sz="1400" b="1" dirty="0" smtClean="0">
                          <a:effectLst/>
                          <a:latin typeface="微软雅黑" pitchFamily="34" charset="-122"/>
                          <a:ea typeface="微软雅黑" pitchFamily="34" charset="-122"/>
                        </a:rPr>
                        <a:t>使用</a:t>
                      </a:r>
                      <a:r>
                        <a:rPr lang="en-US" altLang="zh-CN" sz="1400" b="1" dirty="0" smtClean="0">
                          <a:effectLst/>
                          <a:latin typeface="微软雅黑" pitchFamily="34" charset="-122"/>
                          <a:ea typeface="微软雅黑" pitchFamily="34" charset="-122"/>
                        </a:rPr>
                        <a:t> </a:t>
                      </a:r>
                      <a:r>
                        <a:rPr lang="pt-BR" sz="1400" b="1" dirty="0" smtClean="0">
                          <a:effectLst/>
                          <a:latin typeface="微软雅黑" pitchFamily="34" charset="-122"/>
                          <a:ea typeface="微软雅黑" pitchFamily="34" charset="-122"/>
                        </a:rPr>
                        <a:t>4 </a:t>
                      </a:r>
                      <a:r>
                        <a:rPr lang="zh-CN" sz="1400" b="1" dirty="0" smtClean="0">
                          <a:effectLst/>
                          <a:latin typeface="微软雅黑" pitchFamily="34" charset="-122"/>
                          <a:ea typeface="微软雅黑" pitchFamily="34" charset="-122"/>
                        </a:rPr>
                        <a:t>对</a:t>
                      </a:r>
                      <a:r>
                        <a:rPr lang="en-US" altLang="zh-CN" sz="1400" b="1" dirty="0" smtClean="0">
                          <a:effectLst/>
                          <a:latin typeface="微软雅黑" pitchFamily="34" charset="-122"/>
                          <a:ea typeface="微软雅黑" pitchFamily="34" charset="-122"/>
                        </a:rPr>
                        <a:t> </a:t>
                      </a:r>
                      <a:r>
                        <a:rPr lang="pt-BR" sz="1400" b="1" dirty="0" smtClean="0">
                          <a:effectLst/>
                          <a:latin typeface="微软雅黑" pitchFamily="34" charset="-122"/>
                          <a:ea typeface="微软雅黑" pitchFamily="34" charset="-122"/>
                        </a:rPr>
                        <a:t>6A </a:t>
                      </a:r>
                      <a:r>
                        <a:rPr lang="zh-CN" sz="1400" b="1" dirty="0" smtClean="0">
                          <a:effectLst/>
                          <a:latin typeface="微软雅黑" pitchFamily="34" charset="-122"/>
                          <a:ea typeface="微软雅黑" pitchFamily="34" charset="-122"/>
                        </a:rPr>
                        <a:t>类</a:t>
                      </a:r>
                      <a:r>
                        <a:rPr lang="en-US" altLang="zh-CN" sz="1400" b="1" dirty="0" smtClean="0">
                          <a:effectLst/>
                          <a:latin typeface="微软雅黑" pitchFamily="34" charset="-122"/>
                          <a:ea typeface="微软雅黑" pitchFamily="34" charset="-122"/>
                        </a:rPr>
                        <a:t> </a:t>
                      </a:r>
                      <a:r>
                        <a:rPr lang="pt-BR" sz="1400" b="1" dirty="0" smtClean="0">
                          <a:effectLst/>
                          <a:latin typeface="微软雅黑" pitchFamily="34" charset="-122"/>
                          <a:ea typeface="微软雅黑" pitchFamily="34" charset="-122"/>
                        </a:rPr>
                        <a:t>UTP </a:t>
                      </a:r>
                      <a:r>
                        <a:rPr lang="zh-CN" sz="1400" b="1" dirty="0" smtClean="0">
                          <a:effectLst/>
                          <a:latin typeface="微软雅黑" pitchFamily="34" charset="-122"/>
                          <a:ea typeface="微软雅黑" pitchFamily="34" charset="-122"/>
                        </a:rPr>
                        <a:t>双绞线</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4375929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AutoShape 5"/>
          <p:cNvSpPr>
            <a:spLocks noChangeArrowheads="1"/>
          </p:cNvSpPr>
          <p:nvPr/>
        </p:nvSpPr>
        <p:spPr bwMode="auto">
          <a:xfrm>
            <a:off x="502919" y="64988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Rectangle 6"/>
          <p:cNvSpPr>
            <a:spLocks noChangeArrowheads="1"/>
          </p:cNvSpPr>
          <p:nvPr/>
        </p:nvSpPr>
        <p:spPr bwMode="auto">
          <a:xfrm>
            <a:off x="2739490" y="626794"/>
            <a:ext cx="36551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40GE/100GE </a:t>
            </a:r>
            <a:r>
              <a:rPr lang="zh-CN" altLang="en-US" sz="2000" b="1" dirty="0" smtClean="0">
                <a:solidFill>
                  <a:schemeClr val="bg1"/>
                </a:solidFill>
                <a:latin typeface="微软雅黑" pitchFamily="34" charset="-122"/>
                <a:ea typeface="微软雅黑" pitchFamily="34" charset="-122"/>
              </a:rPr>
              <a:t>以太网</a:t>
            </a:r>
            <a:r>
              <a:rPr lang="zh-CN" altLang="en-US" sz="2000" b="1" dirty="0">
                <a:solidFill>
                  <a:schemeClr val="bg1"/>
                </a:solidFill>
                <a:latin typeface="微软雅黑" pitchFamily="34" charset="-122"/>
                <a:ea typeface="微软雅黑" pitchFamily="34" charset="-122"/>
              </a:rPr>
              <a:t>的物理层</a:t>
            </a:r>
            <a:endParaRPr lang="fr-FR" altLang="zh-CN" sz="2000" b="1" dirty="0">
              <a:solidFill>
                <a:schemeClr val="bg1"/>
              </a:solidFill>
              <a:latin typeface="微软雅黑" pitchFamily="34" charset="-122"/>
              <a:ea typeface="微软雅黑" pitchFamily="34" charset="-122"/>
            </a:endParaRPr>
          </a:p>
        </p:txBody>
      </p:sp>
      <p:sp>
        <p:nvSpPr>
          <p:cNvPr id="36" name="矩形 35"/>
          <p:cNvSpPr/>
          <p:nvPr/>
        </p:nvSpPr>
        <p:spPr>
          <a:xfrm>
            <a:off x="3108480" y="1112872"/>
            <a:ext cx="2933816" cy="369332"/>
          </a:xfrm>
          <a:prstGeom prst="rect">
            <a:avLst/>
          </a:prstGeom>
        </p:spPr>
        <p:txBody>
          <a:bodyPr wrap="none">
            <a:spAutoFit/>
          </a:bodyPr>
          <a:lstStyle/>
          <a:p>
            <a:pPr lvl="0" algn="ctr" fontAlgn="base">
              <a:spcBef>
                <a:spcPct val="0"/>
              </a:spcBef>
              <a:spcAft>
                <a:spcPct val="0"/>
              </a:spcAft>
              <a:tabLst>
                <a:tab pos="1752600" algn="l"/>
              </a:tabLst>
            </a:pPr>
            <a:r>
              <a:rPr lang="en-US" altLang="zh-CN" b="1" dirty="0">
                <a:solidFill>
                  <a:srgbClr val="000099"/>
                </a:solidFill>
                <a:latin typeface="微软雅黑" pitchFamily="34" charset="-122"/>
                <a:ea typeface="微软雅黑" pitchFamily="34" charset="-122"/>
                <a:cs typeface="Times New Roman" pitchFamily="18" charset="0"/>
              </a:rPr>
              <a:t>40GE/10GE </a:t>
            </a:r>
            <a:r>
              <a:rPr lang="zh-CN" altLang="en-US" b="1" dirty="0">
                <a:solidFill>
                  <a:srgbClr val="000099"/>
                </a:solidFill>
                <a:latin typeface="微软雅黑" pitchFamily="34" charset="-122"/>
                <a:ea typeface="微软雅黑" pitchFamily="34" charset="-122"/>
                <a:cs typeface="Times New Roman" pitchFamily="18" charset="0"/>
              </a:rPr>
              <a:t>的物理层标准</a:t>
            </a:r>
          </a:p>
        </p:txBody>
      </p:sp>
      <p:graphicFrame>
        <p:nvGraphicFramePr>
          <p:cNvPr id="38" name="表格 37"/>
          <p:cNvGraphicFramePr>
            <a:graphicFrameLocks noGrp="1"/>
          </p:cNvGraphicFramePr>
          <p:nvPr>
            <p:extLst>
              <p:ext uri="{D42A27DB-BD31-4B8C-83A1-F6EECF244321}">
                <p14:modId xmlns:p14="http://schemas.microsoft.com/office/powerpoint/2010/main" val="2540804016"/>
              </p:ext>
            </p:extLst>
          </p:nvPr>
        </p:nvGraphicFramePr>
        <p:xfrm>
          <a:off x="502919" y="1452695"/>
          <a:ext cx="8129015" cy="2308227"/>
        </p:xfrm>
        <a:graphic>
          <a:graphicData uri="http://schemas.openxmlformats.org/drawingml/2006/table">
            <a:tbl>
              <a:tblPr firstRow="1" firstCol="1" lastRow="1" lastCol="1" bandRow="1" bandCol="1"/>
              <a:tblGrid>
                <a:gridCol w="2702099">
                  <a:extLst>
                    <a:ext uri="{9D8B030D-6E8A-4147-A177-3AD203B41FA5}">
                      <a16:colId xmlns:a16="http://schemas.microsoft.com/office/drawing/2014/main" val="20000"/>
                    </a:ext>
                  </a:extLst>
                </a:gridCol>
                <a:gridCol w="2078182">
                  <a:extLst>
                    <a:ext uri="{9D8B030D-6E8A-4147-A177-3AD203B41FA5}">
                      <a16:colId xmlns:a16="http://schemas.microsoft.com/office/drawing/2014/main" val="20001"/>
                    </a:ext>
                  </a:extLst>
                </a:gridCol>
                <a:gridCol w="3348734">
                  <a:extLst>
                    <a:ext uri="{9D8B030D-6E8A-4147-A177-3AD203B41FA5}">
                      <a16:colId xmlns:a16="http://schemas.microsoft.com/office/drawing/2014/main" val="20002"/>
                    </a:ext>
                  </a:extLst>
                </a:gridCol>
              </a:tblGrid>
              <a:tr h="357632">
                <a:tc>
                  <a:txBody>
                    <a:bodyPr/>
                    <a:lstStyle/>
                    <a:p>
                      <a:pPr marL="0" algn="ctr" defTabSz="914400" rtl="0" eaLnBrk="1" latinLnBrk="0" hangingPunct="1">
                        <a:lnSpc>
                          <a:spcPct val="100000"/>
                        </a:lnSpc>
                        <a:spcAft>
                          <a:spcPts val="0"/>
                        </a:spcAft>
                        <a:tabLst>
                          <a:tab pos="1752600" algn="l"/>
                        </a:tabLst>
                      </a:pPr>
                      <a:r>
                        <a:rPr lang="zh-CN" sz="1800" b="1" kern="1200" dirty="0">
                          <a:solidFill>
                            <a:schemeClr val="bg1"/>
                          </a:solidFill>
                          <a:effectLst/>
                          <a:latin typeface="微软雅黑" pitchFamily="34" charset="-122"/>
                          <a:ea typeface="微软雅黑" pitchFamily="34" charset="-122"/>
                        </a:rPr>
                        <a:t>物理层</a:t>
                      </a:r>
                      <a:endParaRPr lang="zh-CN" sz="1800" b="1" kern="1200" dirty="0">
                        <a:solidFill>
                          <a:schemeClr val="bg1"/>
                        </a:solidFill>
                        <a:effectLst/>
                        <a:latin typeface="微软雅黑" pitchFamily="34" charset="-122"/>
                        <a:ea typeface="微软雅黑"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en-US" sz="1800" b="1" dirty="0" smtClean="0">
                          <a:solidFill>
                            <a:schemeClr val="bg1"/>
                          </a:solidFill>
                          <a:effectLst/>
                          <a:latin typeface="微软雅黑" pitchFamily="34" charset="-122"/>
                          <a:ea typeface="微软雅黑" pitchFamily="34" charset="-122"/>
                        </a:rPr>
                        <a:t>40GE</a:t>
                      </a:r>
                      <a:endParaRPr lang="zh-CN" sz="1800" b="1" dirty="0">
                        <a:solidFill>
                          <a:schemeClr val="bg1"/>
                        </a:solidFill>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en-US" sz="1800" b="1" dirty="0" smtClean="0">
                          <a:solidFill>
                            <a:schemeClr val="bg1"/>
                          </a:solidFill>
                          <a:effectLst/>
                          <a:latin typeface="微软雅黑" pitchFamily="34" charset="-122"/>
                          <a:ea typeface="微软雅黑" pitchFamily="34" charset="-122"/>
                        </a:rPr>
                        <a:t>100GE</a:t>
                      </a:r>
                      <a:endParaRPr lang="zh-CN" sz="1800" b="1" dirty="0">
                        <a:solidFill>
                          <a:schemeClr val="bg1"/>
                        </a:solidFill>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extLst>
                  <a:ext uri="{0D108BD9-81ED-4DB2-BD59-A6C34878D82A}">
                    <a16:rowId xmlns:a16="http://schemas.microsoft.com/office/drawing/2014/main" val="10000"/>
                  </a:ext>
                </a:extLst>
              </a:tr>
              <a:tr h="395266">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itchFamily="34" charset="-122"/>
                          <a:ea typeface="微软雅黑" pitchFamily="34" charset="-122"/>
                        </a:rPr>
                        <a:t>在</a:t>
                      </a:r>
                      <a:r>
                        <a:rPr lang="zh-CN" sz="1400" b="1" kern="1200" dirty="0">
                          <a:solidFill>
                            <a:schemeClr val="tx1"/>
                          </a:solidFill>
                          <a:effectLst/>
                          <a:latin typeface="微软雅黑" pitchFamily="34" charset="-122"/>
                          <a:ea typeface="微软雅黑" pitchFamily="34" charset="-122"/>
                          <a:cs typeface="+mn-cs"/>
                        </a:rPr>
                        <a:t>背板上</a:t>
                      </a:r>
                      <a:r>
                        <a:rPr lang="zh-CN" sz="1400" b="1" kern="1200" dirty="0">
                          <a:effectLst/>
                          <a:latin typeface="微软雅黑" pitchFamily="34" charset="-122"/>
                          <a:ea typeface="微软雅黑" pitchFamily="34" charset="-122"/>
                        </a:rPr>
                        <a:t>传输至少</a:t>
                      </a:r>
                      <a:r>
                        <a:rPr lang="zh-CN" sz="1400" b="1" kern="1200" dirty="0" smtClean="0">
                          <a:effectLst/>
                          <a:latin typeface="微软雅黑" pitchFamily="34" charset="-122"/>
                          <a:ea typeface="微软雅黑" pitchFamily="34" charset="-122"/>
                        </a:rPr>
                        <a:t>超过</a:t>
                      </a:r>
                      <a:r>
                        <a:rPr lang="en-US" altLang="zh-CN" sz="1400" b="1" kern="1200" dirty="0" smtClean="0">
                          <a:effectLst/>
                          <a:latin typeface="微软雅黑" pitchFamily="34" charset="-122"/>
                          <a:ea typeface="微软雅黑" pitchFamily="34" charset="-122"/>
                        </a:rPr>
                        <a:t> </a:t>
                      </a:r>
                      <a:r>
                        <a:rPr lang="en-US" sz="1400" b="1" kern="1200" dirty="0" smtClean="0">
                          <a:effectLst/>
                          <a:latin typeface="微软雅黑" pitchFamily="34" charset="-122"/>
                          <a:ea typeface="微软雅黑" pitchFamily="34" charset="-122"/>
                        </a:rPr>
                        <a:t>1 </a:t>
                      </a:r>
                      <a:r>
                        <a:rPr lang="en-US" sz="1400" b="1" kern="1200" dirty="0">
                          <a:effectLst/>
                          <a:latin typeface="微软雅黑" pitchFamily="34" charset="-122"/>
                          <a:ea typeface="微软雅黑" pitchFamily="34" charset="-122"/>
                        </a:rPr>
                        <a:t>m </a:t>
                      </a:r>
                      <a:endParaRPr lang="zh-CN" sz="1400" b="1" kern="1200" dirty="0">
                        <a:solidFill>
                          <a:schemeClr val="tx1"/>
                        </a:solidFill>
                        <a:effectLst/>
                        <a:latin typeface="微软雅黑" pitchFamily="34" charset="-122"/>
                        <a:ea typeface="微软雅黑"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40GBASE-KR4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 </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1"/>
                  </a:ext>
                </a:extLst>
              </a:tr>
              <a:tr h="395266">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itchFamily="34" charset="-122"/>
                          <a:ea typeface="微软雅黑" pitchFamily="34" charset="-122"/>
                        </a:rPr>
                        <a:t>在铜缆上传输至少</a:t>
                      </a:r>
                      <a:r>
                        <a:rPr lang="zh-CN" sz="1400" b="1" kern="1200" dirty="0" smtClean="0">
                          <a:effectLst/>
                          <a:latin typeface="微软雅黑" pitchFamily="34" charset="-122"/>
                          <a:ea typeface="微软雅黑" pitchFamily="34" charset="-122"/>
                        </a:rPr>
                        <a:t>超过</a:t>
                      </a:r>
                      <a:r>
                        <a:rPr lang="en-US" altLang="zh-CN" sz="1400" b="1" kern="1200" dirty="0" smtClean="0">
                          <a:effectLst/>
                          <a:latin typeface="微软雅黑" pitchFamily="34" charset="-122"/>
                          <a:ea typeface="微软雅黑" pitchFamily="34" charset="-122"/>
                        </a:rPr>
                        <a:t> </a:t>
                      </a:r>
                      <a:r>
                        <a:rPr lang="en-US" sz="1400" b="1" kern="1200" dirty="0" smtClean="0">
                          <a:effectLst/>
                          <a:latin typeface="微软雅黑" pitchFamily="34" charset="-122"/>
                          <a:ea typeface="微软雅黑" pitchFamily="34" charset="-122"/>
                        </a:rPr>
                        <a:t>7 </a:t>
                      </a:r>
                      <a:r>
                        <a:rPr lang="en-US" sz="1400" b="1" kern="1200" dirty="0">
                          <a:effectLst/>
                          <a:latin typeface="微软雅黑" pitchFamily="34" charset="-122"/>
                          <a:ea typeface="微软雅黑" pitchFamily="34" charset="-122"/>
                        </a:rPr>
                        <a:t>m</a:t>
                      </a:r>
                      <a:endParaRPr lang="zh-CN" sz="1400" b="1" kern="1200" dirty="0">
                        <a:solidFill>
                          <a:schemeClr val="tx1"/>
                        </a:solidFill>
                        <a:effectLst/>
                        <a:latin typeface="微软雅黑" pitchFamily="34" charset="-122"/>
                        <a:ea typeface="微软雅黑"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40GBASE-CR4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100GBASE-CR10</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69531">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itchFamily="34" charset="-122"/>
                          <a:ea typeface="微软雅黑" pitchFamily="34" charset="-122"/>
                        </a:rPr>
                        <a:t>在多模光纤上传输</a:t>
                      </a:r>
                      <a:r>
                        <a:rPr lang="zh-CN" sz="1400" b="1" kern="1200" dirty="0" smtClean="0">
                          <a:effectLst/>
                          <a:latin typeface="微软雅黑" pitchFamily="34" charset="-122"/>
                          <a:ea typeface="微软雅黑" pitchFamily="34" charset="-122"/>
                        </a:rPr>
                        <a:t>至少</a:t>
                      </a:r>
                      <a:r>
                        <a:rPr lang="en-US" altLang="zh-CN" sz="1400" b="1" kern="1200" dirty="0" smtClean="0">
                          <a:effectLst/>
                          <a:latin typeface="微软雅黑" pitchFamily="34" charset="-122"/>
                          <a:ea typeface="微软雅黑" pitchFamily="34" charset="-122"/>
                        </a:rPr>
                        <a:t> </a:t>
                      </a:r>
                      <a:r>
                        <a:rPr lang="en-US" sz="1400" b="1" kern="1200" dirty="0" smtClean="0">
                          <a:effectLst/>
                          <a:latin typeface="微软雅黑" pitchFamily="34" charset="-122"/>
                          <a:ea typeface="微软雅黑" pitchFamily="34" charset="-122"/>
                        </a:rPr>
                        <a:t>100 </a:t>
                      </a:r>
                      <a:r>
                        <a:rPr lang="en-US" sz="1400" b="1" kern="1200" dirty="0">
                          <a:effectLst/>
                          <a:latin typeface="微软雅黑" pitchFamily="34" charset="-122"/>
                          <a:ea typeface="微软雅黑" pitchFamily="34" charset="-122"/>
                        </a:rPr>
                        <a:t>m</a:t>
                      </a:r>
                      <a:endParaRPr lang="zh-CN" sz="1400" b="1" kern="1200" dirty="0">
                        <a:solidFill>
                          <a:schemeClr val="tx1"/>
                        </a:solidFill>
                        <a:effectLst/>
                        <a:latin typeface="微软雅黑" pitchFamily="34" charset="-122"/>
                        <a:ea typeface="微软雅黑"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40GBASE-SR4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smtClean="0">
                          <a:effectLst/>
                          <a:latin typeface="微软雅黑" pitchFamily="34" charset="-122"/>
                          <a:ea typeface="微软雅黑" pitchFamily="34" charset="-122"/>
                        </a:rPr>
                        <a:t>100GBASE-SR10</a:t>
                      </a:r>
                      <a:r>
                        <a:rPr lang="zh-CN" altLang="en-US" sz="1400" b="1" dirty="0" smtClean="0">
                          <a:effectLst/>
                          <a:latin typeface="微软雅黑" pitchFamily="34" charset="-122"/>
                          <a:ea typeface="微软雅黑" pitchFamily="34" charset="-122"/>
                        </a:rPr>
                        <a:t>，*</a:t>
                      </a:r>
                      <a:r>
                        <a:rPr lang="en-US" altLang="zh-CN" sz="1400" b="1" dirty="0" smtClean="0">
                          <a:effectLst/>
                          <a:latin typeface="微软雅黑" pitchFamily="34" charset="-122"/>
                          <a:ea typeface="微软雅黑" pitchFamily="34" charset="-122"/>
                        </a:rPr>
                        <a:t>100GBASE-SR4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3"/>
                  </a:ext>
                </a:extLst>
              </a:tr>
              <a:tr h="395266">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itchFamily="34" charset="-122"/>
                          <a:ea typeface="微软雅黑" pitchFamily="34" charset="-122"/>
                        </a:rPr>
                        <a:t>在单模光纤上传输</a:t>
                      </a:r>
                      <a:r>
                        <a:rPr lang="zh-CN" sz="1400" b="1" kern="1200" dirty="0" smtClean="0">
                          <a:effectLst/>
                          <a:latin typeface="微软雅黑" pitchFamily="34" charset="-122"/>
                          <a:ea typeface="微软雅黑" pitchFamily="34" charset="-122"/>
                        </a:rPr>
                        <a:t>至少</a:t>
                      </a:r>
                      <a:r>
                        <a:rPr lang="en-US" altLang="zh-CN" sz="1400" b="1" kern="1200" dirty="0" smtClean="0">
                          <a:effectLst/>
                          <a:latin typeface="微软雅黑" pitchFamily="34" charset="-122"/>
                          <a:ea typeface="微软雅黑" pitchFamily="34" charset="-122"/>
                        </a:rPr>
                        <a:t> </a:t>
                      </a:r>
                      <a:r>
                        <a:rPr lang="en-US" sz="1400" b="1" kern="1200" dirty="0" smtClean="0">
                          <a:effectLst/>
                          <a:latin typeface="微软雅黑" pitchFamily="34" charset="-122"/>
                          <a:ea typeface="微软雅黑" pitchFamily="34" charset="-122"/>
                        </a:rPr>
                        <a:t>10 </a:t>
                      </a:r>
                      <a:r>
                        <a:rPr lang="en-US" sz="1400" b="1" kern="1200" dirty="0">
                          <a:effectLst/>
                          <a:latin typeface="微软雅黑" pitchFamily="34" charset="-122"/>
                          <a:ea typeface="微软雅黑" pitchFamily="34" charset="-122"/>
                        </a:rPr>
                        <a:t>km</a:t>
                      </a:r>
                      <a:endParaRPr lang="zh-CN" sz="1400" b="1" kern="1200" dirty="0">
                        <a:solidFill>
                          <a:schemeClr val="tx1"/>
                        </a:solidFill>
                        <a:effectLst/>
                        <a:latin typeface="微软雅黑" pitchFamily="34" charset="-122"/>
                        <a:ea typeface="微软雅黑"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40GBASE-LR4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100GBASE-LR4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95266">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itchFamily="34" charset="-122"/>
                          <a:ea typeface="微软雅黑" pitchFamily="34" charset="-122"/>
                        </a:rPr>
                        <a:t>在单模光纤上传输</a:t>
                      </a:r>
                      <a:r>
                        <a:rPr lang="zh-CN" sz="1400" b="1" kern="1200" dirty="0" smtClean="0">
                          <a:effectLst/>
                          <a:latin typeface="微软雅黑" pitchFamily="34" charset="-122"/>
                          <a:ea typeface="微软雅黑" pitchFamily="34" charset="-122"/>
                        </a:rPr>
                        <a:t>至少</a:t>
                      </a:r>
                      <a:r>
                        <a:rPr lang="en-US" altLang="zh-CN" sz="1400" b="1" kern="1200" dirty="0" smtClean="0">
                          <a:effectLst/>
                          <a:latin typeface="微软雅黑" pitchFamily="34" charset="-122"/>
                          <a:ea typeface="微软雅黑" pitchFamily="34" charset="-122"/>
                        </a:rPr>
                        <a:t> </a:t>
                      </a:r>
                      <a:r>
                        <a:rPr lang="en-US" sz="1400" b="1" kern="1200" dirty="0" smtClean="0">
                          <a:effectLst/>
                          <a:latin typeface="微软雅黑" pitchFamily="34" charset="-122"/>
                          <a:ea typeface="微软雅黑" pitchFamily="34" charset="-122"/>
                        </a:rPr>
                        <a:t>40 </a:t>
                      </a:r>
                      <a:r>
                        <a:rPr lang="en-US" sz="1400" b="1" kern="1200" dirty="0">
                          <a:effectLst/>
                          <a:latin typeface="微软雅黑" pitchFamily="34" charset="-122"/>
                          <a:ea typeface="微软雅黑" pitchFamily="34" charset="-122"/>
                        </a:rPr>
                        <a:t>km</a:t>
                      </a:r>
                      <a:endParaRPr lang="zh-CN" sz="1400" b="1" kern="1200" dirty="0">
                        <a:solidFill>
                          <a:schemeClr val="tx1"/>
                        </a:solidFill>
                        <a:effectLst/>
                        <a:latin typeface="微软雅黑" pitchFamily="34" charset="-122"/>
                        <a:ea typeface="微软雅黑"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zh-CN" altLang="en-US" sz="1400" b="1" dirty="0" smtClean="0">
                          <a:effectLst/>
                          <a:latin typeface="微软雅黑" pitchFamily="34" charset="-122"/>
                          <a:ea typeface="微软雅黑" pitchFamily="34" charset="-122"/>
                        </a:rPr>
                        <a:t>*</a:t>
                      </a:r>
                      <a:r>
                        <a:rPr lang="en-US" sz="1400" b="1" dirty="0" smtClean="0">
                          <a:effectLst/>
                          <a:latin typeface="微软雅黑" pitchFamily="34" charset="-122"/>
                          <a:ea typeface="微软雅黑" pitchFamily="34" charset="-122"/>
                        </a:rPr>
                        <a:t>40GBASE-ER</a:t>
                      </a:r>
                      <a:r>
                        <a:rPr lang="en-US" sz="1400" b="1" dirty="0">
                          <a:effectLst/>
                          <a:latin typeface="微软雅黑" pitchFamily="34" charset="-122"/>
                          <a:ea typeface="微软雅黑" pitchFamily="34" charset="-122"/>
                        </a:rPr>
                        <a:t> </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100GBASE-ER4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13734859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19" y="1013203"/>
            <a:ext cx="8129015"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以太网的工作范围</a:t>
            </a:r>
            <a:r>
              <a:rPr lang="zh-CN" altLang="en-US" sz="2000" b="1" dirty="0" smtClean="0">
                <a:latin typeface="微软雅黑" pitchFamily="34" charset="-122"/>
                <a:ea typeface="微软雅黑" pitchFamily="34" charset="-122"/>
              </a:rPr>
              <a:t>已经扩大</a:t>
            </a:r>
            <a:r>
              <a:rPr lang="zh-CN" altLang="en-US" sz="2000" b="1" dirty="0">
                <a:latin typeface="微软雅黑" pitchFamily="34" charset="-122"/>
                <a:ea typeface="微软雅黑" pitchFamily="34" charset="-122"/>
              </a:rPr>
              <a:t>到城域网和广域网</a:t>
            </a:r>
            <a:r>
              <a:rPr lang="zh-CN" altLang="en-US" sz="2000" b="1" dirty="0" smtClean="0">
                <a:latin typeface="微软雅黑" pitchFamily="34" charset="-122"/>
                <a:ea typeface="微软雅黑" pitchFamily="34" charset="-122"/>
              </a:rPr>
              <a:t>，</a:t>
            </a:r>
            <a:r>
              <a:rPr lang="zh-CN" altLang="en-US" sz="2000" b="1" dirty="0" smtClean="0">
                <a:solidFill>
                  <a:srgbClr val="0000FF"/>
                </a:solidFill>
                <a:latin typeface="微软雅黑" pitchFamily="34" charset="-122"/>
                <a:ea typeface="微软雅黑" pitchFamily="34" charset="-122"/>
              </a:rPr>
              <a:t>实现</a:t>
            </a:r>
            <a:r>
              <a:rPr lang="zh-CN" altLang="en-US" sz="2000" b="1" dirty="0">
                <a:solidFill>
                  <a:srgbClr val="0000FF"/>
                </a:solidFill>
                <a:latin typeface="微软雅黑" pitchFamily="34" charset="-122"/>
                <a:ea typeface="微软雅黑" pitchFamily="34" charset="-122"/>
              </a:rPr>
              <a:t>了</a:t>
            </a:r>
            <a:r>
              <a:rPr lang="zh-CN" altLang="en-US" sz="2000" b="1" dirty="0">
                <a:solidFill>
                  <a:srgbClr val="C00000"/>
                </a:solidFill>
                <a:latin typeface="微软雅黑" pitchFamily="34" charset="-122"/>
                <a:ea typeface="微软雅黑" pitchFamily="34" charset="-122"/>
              </a:rPr>
              <a:t>端到端</a:t>
            </a:r>
            <a:r>
              <a:rPr lang="zh-CN" altLang="en-US" sz="2000" b="1" dirty="0">
                <a:solidFill>
                  <a:srgbClr val="0000FF"/>
                </a:solidFill>
                <a:latin typeface="微软雅黑" pitchFamily="34" charset="-122"/>
                <a:ea typeface="微软雅黑" pitchFamily="34" charset="-122"/>
              </a:rPr>
              <a:t>的以太网传输</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好处： </a:t>
            </a:r>
            <a:endParaRPr lang="zh-CN" altLang="en-US" sz="2000" b="1" dirty="0">
              <a:latin typeface="微软雅黑" pitchFamily="34" charset="-122"/>
              <a:ea typeface="微软雅黑" pitchFamily="34" charset="-122"/>
            </a:endParaRPr>
          </a:p>
          <a:p>
            <a:pPr marL="71596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技术成熟；</a:t>
            </a:r>
          </a:p>
          <a:p>
            <a:pPr marL="71596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互操作性很好；</a:t>
            </a:r>
          </a:p>
          <a:p>
            <a:pPr marL="71596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在广域网中使用以太网时价格便宜；</a:t>
            </a:r>
          </a:p>
          <a:p>
            <a:pPr marL="71596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采用统一的以太网帧格式，简化了操作和管理。 </a:t>
            </a:r>
          </a:p>
        </p:txBody>
      </p:sp>
      <p:sp>
        <p:nvSpPr>
          <p:cNvPr id="6" name="AutoShape 5"/>
          <p:cNvSpPr>
            <a:spLocks noChangeArrowheads="1"/>
          </p:cNvSpPr>
          <p:nvPr/>
        </p:nvSpPr>
        <p:spPr bwMode="auto">
          <a:xfrm>
            <a:off x="502919" y="65088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282107" y="627797"/>
            <a:ext cx="25699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端到端的以太网</a:t>
            </a:r>
            <a:r>
              <a:rPr lang="zh-CN" altLang="en-US" sz="2000" b="1" dirty="0" smtClean="0">
                <a:solidFill>
                  <a:schemeClr val="bg1"/>
                </a:solidFill>
                <a:latin typeface="微软雅黑" pitchFamily="34" charset="-122"/>
                <a:ea typeface="微软雅黑" pitchFamily="34" charset="-122"/>
              </a:rPr>
              <a:t>传输</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0627870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圆角矩形 47"/>
          <p:cNvSpPr/>
          <p:nvPr/>
        </p:nvSpPr>
        <p:spPr>
          <a:xfrm>
            <a:off x="466344" y="1828978"/>
            <a:ext cx="8129015" cy="169007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AutoShape 5"/>
          <p:cNvSpPr>
            <a:spLocks noChangeArrowheads="1"/>
          </p:cNvSpPr>
          <p:nvPr/>
        </p:nvSpPr>
        <p:spPr bwMode="auto">
          <a:xfrm>
            <a:off x="466344" y="622522"/>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矩形 33"/>
          <p:cNvSpPr/>
          <p:nvPr/>
        </p:nvSpPr>
        <p:spPr>
          <a:xfrm>
            <a:off x="616085" y="561994"/>
            <a:ext cx="3005951" cy="400110"/>
          </a:xfrm>
          <a:prstGeom prst="rect">
            <a:avLst/>
          </a:prstGeom>
        </p:spPr>
        <p:txBody>
          <a:bodyPr wrap="none">
            <a:spAutoFit/>
          </a:bodyPr>
          <a:lstStyle/>
          <a:p>
            <a:r>
              <a:rPr lang="zh-CN" altLang="en-US" sz="2000" b="1" dirty="0">
                <a:latin typeface="微软雅黑" pitchFamily="34" charset="-122"/>
                <a:ea typeface="微软雅黑" pitchFamily="34" charset="-122"/>
              </a:rPr>
              <a:t>用</a:t>
            </a:r>
            <a:r>
              <a:rPr lang="zh-CN" altLang="en-US" sz="2000" b="1" dirty="0" smtClean="0">
                <a:latin typeface="微软雅黑" pitchFamily="34" charset="-122"/>
                <a:ea typeface="微软雅黑" pitchFamily="34" charset="-122"/>
              </a:rPr>
              <a:t>控制字符作为帧定界符</a:t>
            </a:r>
            <a:endParaRPr lang="zh-CN" altLang="en-US" sz="2000" b="1" dirty="0">
              <a:latin typeface="微软雅黑" pitchFamily="34" charset="-122"/>
              <a:ea typeface="微软雅黑" pitchFamily="34" charset="-122"/>
            </a:endParaRPr>
          </a:p>
        </p:txBody>
      </p:sp>
      <p:sp>
        <p:nvSpPr>
          <p:cNvPr id="35" name="矩形 34"/>
          <p:cNvSpPr/>
          <p:nvPr/>
        </p:nvSpPr>
        <p:spPr>
          <a:xfrm>
            <a:off x="466344" y="937899"/>
            <a:ext cx="8129015" cy="753220"/>
          </a:xfrm>
          <a:prstGeom prst="rect">
            <a:avLst/>
          </a:prstGeom>
        </p:spPr>
        <p:txBody>
          <a:bodyPr wrap="square">
            <a:spAutoFit/>
          </a:bodyPr>
          <a:lstStyle/>
          <a:p>
            <a:pPr marL="285750" indent="-285750">
              <a:lnSpc>
                <a:spcPts val="2700"/>
              </a:lnSpc>
              <a:buClr>
                <a:srgbClr val="0070C0"/>
              </a:buClr>
              <a:buFont typeface="Wingdings" pitchFamily="2" charset="2"/>
              <a:buChar char="l"/>
            </a:pPr>
            <a:r>
              <a:rPr lang="zh-CN" altLang="en-US" b="1" dirty="0" smtClean="0">
                <a:latin typeface="微软雅黑" pitchFamily="34" charset="-122"/>
                <a:ea typeface="微软雅黑" pitchFamily="34" charset="-122"/>
              </a:rPr>
              <a:t>控制字符 </a:t>
            </a:r>
            <a:r>
              <a:rPr lang="en-US" altLang="zh-CN" b="1" dirty="0">
                <a:latin typeface="微软雅黑" pitchFamily="34" charset="-122"/>
                <a:ea typeface="微软雅黑" pitchFamily="34" charset="-122"/>
              </a:rPr>
              <a:t>SOH (Start Of Header) </a:t>
            </a:r>
            <a:r>
              <a:rPr lang="zh-CN" altLang="en-US" b="1" dirty="0">
                <a:latin typeface="微软雅黑" pitchFamily="34" charset="-122"/>
                <a:ea typeface="微软雅黑" pitchFamily="34" charset="-122"/>
              </a:rPr>
              <a:t>放在一帧的最前面，表示帧的首部开始</a:t>
            </a:r>
            <a:r>
              <a:rPr lang="zh-CN" altLang="en-US" b="1" dirty="0" smtClean="0">
                <a:latin typeface="微软雅黑" pitchFamily="34" charset="-122"/>
                <a:ea typeface="微软雅黑" pitchFamily="34" charset="-122"/>
              </a:rPr>
              <a:t>。</a:t>
            </a:r>
            <a:endParaRPr lang="en-US" altLang="zh-CN" b="1" dirty="0" smtClean="0">
              <a:latin typeface="微软雅黑" pitchFamily="34" charset="-122"/>
              <a:ea typeface="微软雅黑" pitchFamily="34" charset="-122"/>
            </a:endParaRPr>
          </a:p>
          <a:p>
            <a:pPr marL="285750" indent="-285750">
              <a:lnSpc>
                <a:spcPts val="2700"/>
              </a:lnSpc>
              <a:buClr>
                <a:srgbClr val="0070C0"/>
              </a:buClr>
              <a:buFont typeface="Wingdings" pitchFamily="2" charset="2"/>
              <a:buChar char="l"/>
            </a:pPr>
            <a:r>
              <a:rPr lang="zh-CN" altLang="en-US" b="1" dirty="0" smtClean="0">
                <a:latin typeface="微软雅黑" pitchFamily="34" charset="-122"/>
                <a:ea typeface="微软雅黑" pitchFamily="34" charset="-122"/>
              </a:rPr>
              <a:t>控制字符 </a:t>
            </a:r>
            <a:r>
              <a:rPr lang="en-US" altLang="zh-CN" b="1" dirty="0">
                <a:latin typeface="微软雅黑" pitchFamily="34" charset="-122"/>
                <a:ea typeface="微软雅黑" pitchFamily="34" charset="-122"/>
              </a:rPr>
              <a:t>EOT (End Of Transmission</a:t>
            </a:r>
            <a:r>
              <a:rPr lang="en-US" altLang="zh-CN" b="1" dirty="0" smtClean="0">
                <a:latin typeface="微软雅黑" pitchFamily="34" charset="-122"/>
                <a:ea typeface="微软雅黑" pitchFamily="34" charset="-122"/>
              </a:rPr>
              <a:t>) </a:t>
            </a:r>
            <a:r>
              <a:rPr lang="zh-CN" altLang="en-US" b="1" dirty="0" smtClean="0">
                <a:latin typeface="微软雅黑" pitchFamily="34" charset="-122"/>
                <a:ea typeface="微软雅黑" pitchFamily="34" charset="-122"/>
              </a:rPr>
              <a:t>放</a:t>
            </a:r>
            <a:r>
              <a:rPr lang="zh-CN" altLang="en-US" b="1" dirty="0">
                <a:latin typeface="微软雅黑" pitchFamily="34" charset="-122"/>
                <a:ea typeface="微软雅黑" pitchFamily="34" charset="-122"/>
              </a:rPr>
              <a:t>在一帧</a:t>
            </a:r>
            <a:r>
              <a:rPr lang="zh-CN" altLang="en-US" b="1" dirty="0" smtClean="0">
                <a:latin typeface="微软雅黑" pitchFamily="34" charset="-122"/>
                <a:ea typeface="微软雅黑" pitchFamily="34" charset="-122"/>
              </a:rPr>
              <a:t>的末尾，</a:t>
            </a:r>
            <a:r>
              <a:rPr lang="zh-CN" altLang="en-US" b="1" dirty="0">
                <a:latin typeface="微软雅黑" pitchFamily="34" charset="-122"/>
                <a:ea typeface="微软雅黑" pitchFamily="34" charset="-122"/>
              </a:rPr>
              <a:t>表示帧的结束</a:t>
            </a:r>
            <a:r>
              <a:rPr lang="zh-CN" altLang="en-US" b="1" dirty="0" smtClean="0">
                <a:latin typeface="微软雅黑" pitchFamily="34" charset="-122"/>
                <a:ea typeface="微软雅黑" pitchFamily="34" charset="-122"/>
              </a:rPr>
              <a:t>。</a:t>
            </a:r>
            <a:endParaRPr lang="zh-CN" altLang="en-US" b="1" dirty="0">
              <a:latin typeface="微软雅黑" pitchFamily="34" charset="-122"/>
              <a:ea typeface="微软雅黑" pitchFamily="34" charset="-122"/>
            </a:endParaRPr>
          </a:p>
        </p:txBody>
      </p:sp>
      <p:grpSp>
        <p:nvGrpSpPr>
          <p:cNvPr id="2" name="组合 1"/>
          <p:cNvGrpSpPr/>
          <p:nvPr/>
        </p:nvGrpSpPr>
        <p:grpSpPr>
          <a:xfrm>
            <a:off x="1535403" y="1953047"/>
            <a:ext cx="5679709" cy="1992168"/>
            <a:chOff x="354977" y="3827294"/>
            <a:chExt cx="9217800" cy="3233156"/>
          </a:xfrm>
        </p:grpSpPr>
        <p:sp>
          <p:nvSpPr>
            <p:cNvPr id="37" name="Rectangle 5"/>
            <p:cNvSpPr>
              <a:spLocks noChangeArrowheads="1"/>
            </p:cNvSpPr>
            <p:nvPr/>
          </p:nvSpPr>
          <p:spPr bwMode="auto">
            <a:xfrm>
              <a:off x="1571890" y="4590232"/>
              <a:ext cx="7071783" cy="549275"/>
            </a:xfrm>
            <a:prstGeom prst="rect">
              <a:avLst/>
            </a:prstGeom>
            <a:solidFill>
              <a:srgbClr val="00FFFF"/>
            </a:solidFill>
            <a:ln w="12700">
              <a:solidFill>
                <a:schemeClr val="tx1"/>
              </a:solidFill>
              <a:miter lim="800000"/>
              <a:headEnd/>
              <a:tailEnd/>
            </a:ln>
            <a:effectLst/>
          </p:spPr>
          <p:txBody>
            <a:bodyPr wrap="none" anchor="ctr"/>
            <a:lstStyle/>
            <a:p>
              <a:pPr algn="ctr"/>
              <a:r>
                <a:rPr kumimoji="1" lang="zh-CN" altLang="en-US" sz="1400" b="1" dirty="0">
                  <a:solidFill>
                    <a:srgbClr val="000099"/>
                  </a:solidFill>
                  <a:latin typeface="微软雅黑" pitchFamily="34" charset="-122"/>
                  <a:ea typeface="微软雅黑" pitchFamily="34" charset="-122"/>
                </a:rPr>
                <a:t>装在帧中的数据部分</a:t>
              </a:r>
            </a:p>
          </p:txBody>
        </p:sp>
        <p:sp>
          <p:nvSpPr>
            <p:cNvPr id="38" name="Line 6"/>
            <p:cNvSpPr>
              <a:spLocks noChangeShapeType="1"/>
            </p:cNvSpPr>
            <p:nvPr/>
          </p:nvSpPr>
          <p:spPr bwMode="auto">
            <a:xfrm>
              <a:off x="1035314" y="5506219"/>
              <a:ext cx="8146654"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9" name="Text Box 7"/>
            <p:cNvSpPr txBox="1">
              <a:spLocks noChangeArrowheads="1"/>
            </p:cNvSpPr>
            <p:nvPr/>
          </p:nvSpPr>
          <p:spPr bwMode="auto">
            <a:xfrm>
              <a:off x="4863394" y="5451146"/>
              <a:ext cx="632703" cy="549451"/>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CC00CC"/>
                  </a:solidFill>
                  <a:latin typeface="微软雅黑" pitchFamily="34" charset="-122"/>
                  <a:ea typeface="微软雅黑" pitchFamily="34" charset="-122"/>
                </a:rPr>
                <a:t>帧</a:t>
              </a:r>
            </a:p>
          </p:txBody>
        </p:sp>
        <p:sp>
          <p:nvSpPr>
            <p:cNvPr id="40" name="Line 8"/>
            <p:cNvSpPr>
              <a:spLocks noChangeShapeType="1"/>
            </p:cNvSpPr>
            <p:nvPr/>
          </p:nvSpPr>
          <p:spPr bwMode="auto">
            <a:xfrm>
              <a:off x="1303602" y="4225107"/>
              <a:ext cx="0" cy="365125"/>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 name="Text Box 9"/>
            <p:cNvSpPr txBox="1">
              <a:spLocks noChangeArrowheads="1"/>
            </p:cNvSpPr>
            <p:nvPr/>
          </p:nvSpPr>
          <p:spPr bwMode="auto">
            <a:xfrm>
              <a:off x="731065" y="3827294"/>
              <a:ext cx="1298704" cy="449551"/>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帧开始符</a:t>
              </a:r>
            </a:p>
          </p:txBody>
        </p:sp>
        <p:sp>
          <p:nvSpPr>
            <p:cNvPr id="42" name="Text Box 10"/>
            <p:cNvSpPr txBox="1">
              <a:spLocks noChangeArrowheads="1"/>
            </p:cNvSpPr>
            <p:nvPr/>
          </p:nvSpPr>
          <p:spPr bwMode="auto">
            <a:xfrm>
              <a:off x="8274073" y="3827294"/>
              <a:ext cx="1298704" cy="449551"/>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帧结束符</a:t>
              </a:r>
            </a:p>
          </p:txBody>
        </p:sp>
        <p:sp>
          <p:nvSpPr>
            <p:cNvPr id="43" name="Line 11"/>
            <p:cNvSpPr>
              <a:spLocks noChangeShapeType="1"/>
            </p:cNvSpPr>
            <p:nvPr/>
          </p:nvSpPr>
          <p:spPr bwMode="auto">
            <a:xfrm>
              <a:off x="8913681" y="4225107"/>
              <a:ext cx="0" cy="365125"/>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 name="Line 12"/>
            <p:cNvSpPr>
              <a:spLocks noChangeShapeType="1"/>
            </p:cNvSpPr>
            <p:nvPr/>
          </p:nvSpPr>
          <p:spPr bwMode="auto">
            <a:xfrm flipV="1">
              <a:off x="1035315" y="5139507"/>
              <a:ext cx="0" cy="549275"/>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5" name="Text Box 13"/>
            <p:cNvSpPr txBox="1">
              <a:spLocks noChangeArrowheads="1"/>
            </p:cNvSpPr>
            <p:nvPr/>
          </p:nvSpPr>
          <p:spPr bwMode="auto">
            <a:xfrm>
              <a:off x="354977" y="5631629"/>
              <a:ext cx="1298704" cy="449551"/>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发送在前</a:t>
              </a:r>
            </a:p>
          </p:txBody>
        </p:sp>
        <p:sp>
          <p:nvSpPr>
            <p:cNvPr id="46" name="Rectangle 14"/>
            <p:cNvSpPr>
              <a:spLocks noChangeArrowheads="1"/>
            </p:cNvSpPr>
            <p:nvPr/>
          </p:nvSpPr>
          <p:spPr bwMode="auto">
            <a:xfrm>
              <a:off x="8451174" y="4590232"/>
              <a:ext cx="706717" cy="549276"/>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EOT</a:t>
              </a:r>
            </a:p>
          </p:txBody>
        </p:sp>
        <p:sp>
          <p:nvSpPr>
            <p:cNvPr id="47" name="矩形 46"/>
            <p:cNvSpPr/>
            <p:nvPr/>
          </p:nvSpPr>
          <p:spPr>
            <a:xfrm>
              <a:off x="2111691" y="6461049"/>
              <a:ext cx="5865647" cy="599401"/>
            </a:xfrm>
            <a:prstGeom prst="rect">
              <a:avLst/>
            </a:prstGeom>
          </p:spPr>
          <p:txBody>
            <a:bodyPr wrap="square">
              <a:spAutoFit/>
            </a:bodyPr>
            <a:lstStyle/>
            <a:p>
              <a:pPr algn="ctr"/>
              <a:r>
                <a:rPr lang="zh-CN" altLang="zh-CN" b="1" dirty="0">
                  <a:latin typeface="微软雅黑" pitchFamily="34" charset="-122"/>
                  <a:ea typeface="微软雅黑" pitchFamily="34" charset="-122"/>
                </a:rPr>
                <a:t>用控制字符进行帧定</a:t>
              </a:r>
              <a:r>
                <a:rPr lang="zh-CN" altLang="zh-CN" b="1" dirty="0" smtClean="0">
                  <a:latin typeface="微软雅黑" pitchFamily="34" charset="-122"/>
                  <a:ea typeface="微软雅黑" pitchFamily="34" charset="-122"/>
                </a:rPr>
                <a:t>界的方法举例</a:t>
              </a:r>
              <a:endParaRPr lang="zh-CN" altLang="en-US" b="1" dirty="0">
                <a:latin typeface="微软雅黑" pitchFamily="34" charset="-122"/>
                <a:ea typeface="微软雅黑" pitchFamily="34" charset="-122"/>
              </a:endParaRPr>
            </a:p>
          </p:txBody>
        </p:sp>
        <p:sp>
          <p:nvSpPr>
            <p:cNvPr id="36" name="Rectangle 4"/>
            <p:cNvSpPr>
              <a:spLocks noChangeArrowheads="1"/>
            </p:cNvSpPr>
            <p:nvPr/>
          </p:nvSpPr>
          <p:spPr bwMode="auto">
            <a:xfrm>
              <a:off x="1035313" y="4590232"/>
              <a:ext cx="701616" cy="549276"/>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dirty="0">
                  <a:solidFill>
                    <a:schemeClr val="bg1"/>
                  </a:solidFill>
                  <a:latin typeface="微软雅黑" pitchFamily="34" charset="-122"/>
                  <a:ea typeface="微软雅黑" pitchFamily="34" charset="-122"/>
                </a:rPr>
                <a:t>SOH</a:t>
              </a:r>
            </a:p>
          </p:txBody>
        </p:sp>
      </p:grpSp>
    </p:spTree>
    <p:extLst>
      <p:ext uri="{BB962C8B-B14F-4D97-AF65-F5344CB8AC3E}">
        <p14:creationId xmlns:p14="http://schemas.microsoft.com/office/powerpoint/2010/main" val="211704890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19" y="650745"/>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 name="Rectangle 6"/>
          <p:cNvSpPr>
            <a:spLocks noChangeArrowheads="1"/>
          </p:cNvSpPr>
          <p:nvPr/>
        </p:nvSpPr>
        <p:spPr bwMode="auto">
          <a:xfrm>
            <a:off x="2315068" y="599330"/>
            <a:ext cx="44967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3.5.4  </a:t>
            </a:r>
            <a:r>
              <a:rPr lang="zh-CN" altLang="en-US" sz="2400" b="1" dirty="0">
                <a:solidFill>
                  <a:schemeClr val="bg1"/>
                </a:solidFill>
                <a:latin typeface="微软雅黑" pitchFamily="34" charset="-122"/>
                <a:ea typeface="微软雅黑" pitchFamily="34" charset="-122"/>
              </a:rPr>
              <a:t>使用以太网进行宽带接入</a:t>
            </a:r>
          </a:p>
        </p:txBody>
      </p:sp>
      <p:sp>
        <p:nvSpPr>
          <p:cNvPr id="7" name="Rectangle 8"/>
          <p:cNvSpPr>
            <a:spLocks noChangeArrowheads="1"/>
          </p:cNvSpPr>
          <p:nvPr/>
        </p:nvSpPr>
        <p:spPr bwMode="auto">
          <a:xfrm>
            <a:off x="502919" y="999000"/>
            <a:ext cx="8129015" cy="305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IEEE </a:t>
            </a:r>
            <a:r>
              <a:rPr lang="zh-CN" altLang="en-US" sz="2000" b="1" dirty="0">
                <a:latin typeface="微软雅黑" pitchFamily="34" charset="-122"/>
                <a:ea typeface="微软雅黑" pitchFamily="34" charset="-122"/>
              </a:rPr>
              <a:t>在 </a:t>
            </a:r>
            <a:r>
              <a:rPr lang="en-US" altLang="zh-CN" sz="2000" b="1" dirty="0">
                <a:latin typeface="微软雅黑" pitchFamily="34" charset="-122"/>
                <a:ea typeface="微软雅黑" pitchFamily="34" charset="-122"/>
              </a:rPr>
              <a:t>2001 </a:t>
            </a:r>
            <a:r>
              <a:rPr lang="zh-CN" altLang="en-US" sz="2000" b="1" dirty="0">
                <a:latin typeface="微软雅黑" pitchFamily="34" charset="-122"/>
                <a:ea typeface="微软雅黑" pitchFamily="34" charset="-122"/>
              </a:rPr>
              <a:t>年初成立了 </a:t>
            </a:r>
            <a:r>
              <a:rPr lang="en-US" altLang="zh-CN" sz="2000" b="1" dirty="0">
                <a:latin typeface="微软雅黑" pitchFamily="34" charset="-122"/>
                <a:ea typeface="微软雅黑" pitchFamily="34" charset="-122"/>
              </a:rPr>
              <a:t>802.3 EFM </a:t>
            </a:r>
            <a:r>
              <a:rPr lang="zh-CN" altLang="en-US" sz="2000" b="1" dirty="0">
                <a:latin typeface="微软雅黑" pitchFamily="34" charset="-122"/>
                <a:ea typeface="微软雅黑" pitchFamily="34" charset="-122"/>
              </a:rPr>
              <a:t>工作组，专门研究高速以太网的宽带接入技术问题。</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以太网宽带接入具有以下</a:t>
            </a:r>
            <a:r>
              <a:rPr lang="zh-CN" altLang="en-US" sz="2000" b="1" dirty="0">
                <a:solidFill>
                  <a:srgbClr val="0000FF"/>
                </a:solidFill>
                <a:latin typeface="微软雅黑" pitchFamily="34" charset="-122"/>
                <a:ea typeface="微软雅黑" pitchFamily="34" charset="-122"/>
              </a:rPr>
              <a:t>特点</a:t>
            </a:r>
            <a:r>
              <a:rPr lang="zh-CN" altLang="en-US" sz="2000" b="1" dirty="0">
                <a:latin typeface="微软雅黑" pitchFamily="34" charset="-122"/>
                <a:ea typeface="微软雅黑" pitchFamily="34" charset="-122"/>
              </a:rPr>
              <a:t>：</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可以提供</a:t>
            </a:r>
            <a:r>
              <a:rPr lang="zh-CN" altLang="en-US" sz="2000" b="1" dirty="0">
                <a:solidFill>
                  <a:srgbClr val="C00000"/>
                </a:solidFill>
                <a:latin typeface="微软雅黑" pitchFamily="34" charset="-122"/>
                <a:ea typeface="微软雅黑" pitchFamily="34" charset="-122"/>
              </a:rPr>
              <a:t>双向</a:t>
            </a:r>
            <a:r>
              <a:rPr lang="zh-CN" altLang="en-US" sz="2000" b="1" dirty="0">
                <a:latin typeface="微软雅黑" pitchFamily="34" charset="-122"/>
                <a:ea typeface="微软雅黑" pitchFamily="34" charset="-122"/>
              </a:rPr>
              <a:t>的宽带通信。</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可以根据用户对带宽的需求灵活地进行</a:t>
            </a:r>
            <a:r>
              <a:rPr lang="zh-CN" altLang="en-US" sz="2000" b="1" dirty="0">
                <a:solidFill>
                  <a:srgbClr val="C00000"/>
                </a:solidFill>
                <a:latin typeface="微软雅黑" pitchFamily="34" charset="-122"/>
                <a:ea typeface="微软雅黑" pitchFamily="34" charset="-122"/>
              </a:rPr>
              <a:t>带宽升级。</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可以实现端到端的以太网传输，中间</a:t>
            </a:r>
            <a:r>
              <a:rPr lang="zh-CN" altLang="en-US" sz="2000" b="1" dirty="0">
                <a:solidFill>
                  <a:srgbClr val="C00000"/>
                </a:solidFill>
                <a:latin typeface="微软雅黑" pitchFamily="34" charset="-122"/>
                <a:ea typeface="微软雅黑" pitchFamily="34" charset="-122"/>
              </a:rPr>
              <a:t>不需要</a:t>
            </a:r>
            <a:r>
              <a:rPr lang="zh-CN" altLang="en-US" sz="2000" b="1" dirty="0">
                <a:solidFill>
                  <a:srgbClr val="0000FF"/>
                </a:solidFill>
                <a:latin typeface="微软雅黑" pitchFamily="34" charset="-122"/>
                <a:ea typeface="微软雅黑" pitchFamily="34" charset="-122"/>
              </a:rPr>
              <a:t>再进行帧格式的转换</a:t>
            </a:r>
            <a:r>
              <a:rPr lang="zh-CN" altLang="en-US" sz="2000" b="1" dirty="0" smtClean="0">
                <a:latin typeface="微软雅黑" pitchFamily="34" charset="-122"/>
                <a:ea typeface="微软雅黑" pitchFamily="34" charset="-122"/>
              </a:rPr>
              <a:t>。</a:t>
            </a:r>
          </a:p>
          <a:p>
            <a:pPr marL="633413" indent="-34290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但</a:t>
            </a:r>
            <a:r>
              <a:rPr lang="zh-CN" altLang="en-US" sz="2000" b="1" dirty="0" smtClean="0">
                <a:solidFill>
                  <a:srgbClr val="C00000"/>
                </a:solidFill>
                <a:latin typeface="微软雅黑" pitchFamily="34" charset="-122"/>
                <a:ea typeface="微软雅黑" pitchFamily="34" charset="-122"/>
              </a:rPr>
              <a:t>不支持</a:t>
            </a:r>
            <a:r>
              <a:rPr lang="zh-CN" altLang="en-US" sz="2000" b="1" dirty="0" smtClean="0">
                <a:latin typeface="微软雅黑" pitchFamily="34" charset="-122"/>
                <a:ea typeface="微软雅黑" pitchFamily="34" charset="-122"/>
              </a:rPr>
              <a:t>用户身份鉴别。</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val="223419923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19" y="1002487"/>
            <a:ext cx="8238745" cy="19518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900"/>
              </a:lnSpc>
              <a:buClr>
                <a:srgbClr val="0070C0"/>
              </a:buClr>
              <a:buFont typeface="Wingdings" pitchFamily="2" charset="2"/>
              <a:buChar char="l"/>
            </a:pPr>
            <a:r>
              <a:rPr lang="en-US" altLang="zh-CN" sz="1900" b="1" dirty="0" err="1">
                <a:solidFill>
                  <a:srgbClr val="C00000"/>
                </a:solidFill>
                <a:latin typeface="微软雅黑" pitchFamily="34" charset="-122"/>
                <a:ea typeface="微软雅黑" pitchFamily="34" charset="-122"/>
              </a:rPr>
              <a:t>PPPoE</a:t>
            </a:r>
            <a:r>
              <a:rPr lang="en-US" altLang="zh-CN" sz="1900" b="1" dirty="0">
                <a:latin typeface="微软雅黑" pitchFamily="34" charset="-122"/>
                <a:ea typeface="微软雅黑" pitchFamily="34" charset="-122"/>
              </a:rPr>
              <a:t> (PPP over Ethernet) </a:t>
            </a:r>
            <a:r>
              <a:rPr lang="zh-CN" altLang="en-US" sz="1900" b="1" dirty="0" smtClean="0">
                <a:latin typeface="微软雅黑" pitchFamily="34" charset="-122"/>
                <a:ea typeface="微软雅黑" pitchFamily="34" charset="-122"/>
              </a:rPr>
              <a:t>：在</a:t>
            </a:r>
            <a:r>
              <a:rPr lang="zh-CN" altLang="en-US" sz="1900" b="1" dirty="0">
                <a:latin typeface="微软雅黑" pitchFamily="34" charset="-122"/>
                <a:ea typeface="微软雅黑" pitchFamily="34" charset="-122"/>
              </a:rPr>
              <a:t>以太网上运行 </a:t>
            </a:r>
            <a:r>
              <a:rPr lang="en-US" altLang="zh-CN" sz="1900" b="1" dirty="0" smtClean="0">
                <a:latin typeface="微软雅黑" pitchFamily="34" charset="-122"/>
                <a:ea typeface="微软雅黑" pitchFamily="34" charset="-122"/>
              </a:rPr>
              <a:t>PPP</a:t>
            </a:r>
            <a:r>
              <a:rPr lang="zh-CN" altLang="en-US" sz="1900" b="1" dirty="0" smtClean="0">
                <a:latin typeface="微软雅黑" pitchFamily="34" charset="-122"/>
                <a:ea typeface="微软雅黑" pitchFamily="34" charset="-122"/>
              </a:rPr>
              <a:t>。</a:t>
            </a:r>
            <a:endParaRPr lang="en-US" altLang="zh-CN" sz="1900" b="1" dirty="0" smtClean="0">
              <a:latin typeface="微软雅黑" pitchFamily="34" charset="-122"/>
              <a:ea typeface="微软雅黑" pitchFamily="34" charset="-122"/>
            </a:endParaRPr>
          </a:p>
          <a:p>
            <a:pPr marL="342900" indent="-342900" eaLnBrk="0" hangingPunct="0">
              <a:lnSpc>
                <a:spcPts val="2900"/>
              </a:lnSpc>
              <a:buClr>
                <a:srgbClr val="0070C0"/>
              </a:buClr>
              <a:buFont typeface="Wingdings" pitchFamily="2" charset="2"/>
              <a:buChar char="l"/>
            </a:pPr>
            <a:r>
              <a:rPr lang="zh-CN" altLang="en-US" sz="1900" b="1" dirty="0" smtClean="0">
                <a:latin typeface="微软雅黑" pitchFamily="34" charset="-122"/>
                <a:ea typeface="微软雅黑" pitchFamily="34" charset="-122"/>
              </a:rPr>
              <a:t>将 </a:t>
            </a:r>
            <a:r>
              <a:rPr lang="en-US" altLang="zh-CN" sz="1900" b="1" dirty="0">
                <a:latin typeface="微软雅黑" pitchFamily="34" charset="-122"/>
                <a:ea typeface="微软雅黑" pitchFamily="34" charset="-122"/>
              </a:rPr>
              <a:t>PPP </a:t>
            </a:r>
            <a:r>
              <a:rPr lang="zh-CN" altLang="en-US" sz="1900" b="1" dirty="0" smtClean="0">
                <a:latin typeface="微软雅黑" pitchFamily="34" charset="-122"/>
                <a:ea typeface="微软雅黑" pitchFamily="34" charset="-122"/>
              </a:rPr>
              <a:t>帧封装</a:t>
            </a:r>
            <a:r>
              <a:rPr lang="zh-CN" altLang="en-US" sz="1900" b="1" dirty="0">
                <a:latin typeface="微软雅黑" pitchFamily="34" charset="-122"/>
                <a:ea typeface="微软雅黑" pitchFamily="34" charset="-122"/>
              </a:rPr>
              <a:t>到以太网中来传输。</a:t>
            </a:r>
          </a:p>
          <a:p>
            <a:pPr marL="342900" indent="-342900" eaLnBrk="0" hangingPunct="0">
              <a:lnSpc>
                <a:spcPts val="2900"/>
              </a:lnSpc>
              <a:buClr>
                <a:srgbClr val="0070C0"/>
              </a:buClr>
              <a:buFont typeface="Wingdings" pitchFamily="2" charset="2"/>
              <a:buChar char="l"/>
            </a:pPr>
            <a:r>
              <a:rPr lang="zh-CN" altLang="en-US" sz="1900" b="1" dirty="0">
                <a:latin typeface="微软雅黑" pitchFamily="34" charset="-122"/>
                <a:ea typeface="微软雅黑" pitchFamily="34" charset="-122"/>
              </a:rPr>
              <a:t>现在的光纤宽带接入 </a:t>
            </a:r>
            <a:r>
              <a:rPr lang="en-US" altLang="zh-CN" sz="1900" b="1" dirty="0" err="1">
                <a:latin typeface="微软雅黑" pitchFamily="34" charset="-122"/>
                <a:ea typeface="微软雅黑" pitchFamily="34" charset="-122"/>
              </a:rPr>
              <a:t>FTTx</a:t>
            </a:r>
            <a:r>
              <a:rPr lang="en-US" altLang="zh-CN" sz="1900" b="1" dirty="0">
                <a:latin typeface="微软雅黑" pitchFamily="34" charset="-122"/>
                <a:ea typeface="微软雅黑" pitchFamily="34" charset="-122"/>
              </a:rPr>
              <a:t> </a:t>
            </a:r>
            <a:r>
              <a:rPr lang="zh-CN" altLang="en-US" sz="1900" b="1" dirty="0">
                <a:latin typeface="微软雅黑" pitchFamily="34" charset="-122"/>
                <a:ea typeface="微软雅黑" pitchFamily="34" charset="-122"/>
              </a:rPr>
              <a:t>都要使用 </a:t>
            </a:r>
            <a:r>
              <a:rPr lang="en-US" altLang="zh-CN" sz="1900" b="1" dirty="0" err="1">
                <a:latin typeface="微软雅黑" pitchFamily="34" charset="-122"/>
                <a:ea typeface="微软雅黑" pitchFamily="34" charset="-122"/>
              </a:rPr>
              <a:t>PPPoE</a:t>
            </a:r>
            <a:r>
              <a:rPr lang="en-US" altLang="zh-CN" sz="1900" b="1" dirty="0">
                <a:latin typeface="微软雅黑" pitchFamily="34" charset="-122"/>
                <a:ea typeface="微软雅黑" pitchFamily="34" charset="-122"/>
              </a:rPr>
              <a:t> </a:t>
            </a:r>
            <a:r>
              <a:rPr lang="zh-CN" altLang="en-US" sz="1900" b="1" dirty="0">
                <a:latin typeface="微软雅黑" pitchFamily="34" charset="-122"/>
                <a:ea typeface="微软雅黑" pitchFamily="34" charset="-122"/>
              </a:rPr>
              <a:t>的方式进行接入</a:t>
            </a:r>
            <a:r>
              <a:rPr lang="zh-CN" altLang="en-US" sz="1900" b="1" dirty="0" smtClean="0">
                <a:latin typeface="微软雅黑" pitchFamily="34" charset="-122"/>
                <a:ea typeface="微软雅黑" pitchFamily="34" charset="-122"/>
              </a:rPr>
              <a:t>。</a:t>
            </a:r>
            <a:endParaRPr lang="zh-CN" altLang="en-US" sz="1900" b="1" dirty="0">
              <a:latin typeface="微软雅黑" pitchFamily="34" charset="-122"/>
              <a:ea typeface="微软雅黑" pitchFamily="34" charset="-122"/>
            </a:endParaRPr>
          </a:p>
          <a:p>
            <a:pPr marL="342900" indent="-342900" eaLnBrk="0" hangingPunct="0">
              <a:lnSpc>
                <a:spcPts val="2900"/>
              </a:lnSpc>
              <a:buClr>
                <a:srgbClr val="0070C0"/>
              </a:buClr>
              <a:buFont typeface="Wingdings" pitchFamily="2" charset="2"/>
              <a:buChar char="l"/>
            </a:pPr>
            <a:r>
              <a:rPr lang="zh-CN" altLang="en-US" sz="1900" b="1" dirty="0">
                <a:latin typeface="微软雅黑" pitchFamily="34" charset="-122"/>
                <a:ea typeface="微软雅黑" pitchFamily="34" charset="-122"/>
              </a:rPr>
              <a:t>利用 </a:t>
            </a:r>
            <a:r>
              <a:rPr lang="en-US" altLang="zh-CN" sz="1900" b="1" dirty="0">
                <a:latin typeface="微软雅黑" pitchFamily="34" charset="-122"/>
                <a:ea typeface="微软雅黑" pitchFamily="34" charset="-122"/>
              </a:rPr>
              <a:t>ADSL </a:t>
            </a:r>
            <a:r>
              <a:rPr lang="zh-CN" altLang="en-US" sz="1900" b="1" dirty="0">
                <a:latin typeface="微软雅黑" pitchFamily="34" charset="-122"/>
                <a:ea typeface="微软雅黑" pitchFamily="34" charset="-122"/>
              </a:rPr>
              <a:t>进行宽带上网时，从用户个人电脑到家中的 </a:t>
            </a:r>
            <a:r>
              <a:rPr lang="en-US" altLang="zh-CN" sz="1900" b="1" dirty="0">
                <a:latin typeface="微软雅黑" pitchFamily="34" charset="-122"/>
                <a:ea typeface="微软雅黑" pitchFamily="34" charset="-122"/>
              </a:rPr>
              <a:t>ADSL </a:t>
            </a:r>
            <a:r>
              <a:rPr lang="zh-CN" altLang="en-US" sz="1900" b="1" dirty="0">
                <a:latin typeface="微软雅黑" pitchFamily="34" charset="-122"/>
                <a:ea typeface="微软雅黑" pitchFamily="34" charset="-122"/>
              </a:rPr>
              <a:t>调制解调器</a:t>
            </a:r>
            <a:r>
              <a:rPr lang="zh-CN" altLang="en-US" sz="1900" b="1" dirty="0" smtClean="0">
                <a:latin typeface="微软雅黑" pitchFamily="34" charset="-122"/>
                <a:ea typeface="微软雅黑" pitchFamily="34" charset="-122"/>
              </a:rPr>
              <a:t>之间的连接也使用 </a:t>
            </a:r>
            <a:r>
              <a:rPr lang="en-US" altLang="zh-CN" sz="1900" b="1" dirty="0">
                <a:latin typeface="微软雅黑" pitchFamily="34" charset="-122"/>
                <a:ea typeface="微软雅黑" pitchFamily="34" charset="-122"/>
              </a:rPr>
              <a:t>RJ-45 </a:t>
            </a:r>
            <a:r>
              <a:rPr lang="zh-CN" altLang="en-US" sz="1900" b="1" dirty="0">
                <a:latin typeface="微软雅黑" pitchFamily="34" charset="-122"/>
                <a:ea typeface="微软雅黑" pitchFamily="34" charset="-122"/>
              </a:rPr>
              <a:t>和 </a:t>
            </a:r>
            <a:r>
              <a:rPr lang="en-US" altLang="zh-CN" sz="1900" b="1" dirty="0">
                <a:latin typeface="微软雅黑" pitchFamily="34" charset="-122"/>
                <a:ea typeface="微软雅黑" pitchFamily="34" charset="-122"/>
              </a:rPr>
              <a:t>5 </a:t>
            </a:r>
            <a:r>
              <a:rPr lang="zh-CN" altLang="en-US" sz="1900" b="1" dirty="0">
                <a:latin typeface="微软雅黑" pitchFamily="34" charset="-122"/>
                <a:ea typeface="微软雅黑" pitchFamily="34" charset="-122"/>
              </a:rPr>
              <a:t>类</a:t>
            </a:r>
            <a:r>
              <a:rPr lang="zh-CN" altLang="en-US" sz="1900" b="1" dirty="0" smtClean="0">
                <a:latin typeface="微软雅黑" pitchFamily="34" charset="-122"/>
                <a:ea typeface="微软雅黑" pitchFamily="34" charset="-122"/>
              </a:rPr>
              <a:t>线，也使用 </a:t>
            </a:r>
            <a:r>
              <a:rPr lang="en-US" altLang="zh-CN" sz="1900" b="1" dirty="0" err="1" smtClean="0">
                <a:latin typeface="微软雅黑" pitchFamily="34" charset="-122"/>
                <a:ea typeface="微软雅黑" pitchFamily="34" charset="-122"/>
              </a:rPr>
              <a:t>PPPoE</a:t>
            </a:r>
            <a:r>
              <a:rPr lang="zh-CN" altLang="en-US" sz="1900" b="1" dirty="0" smtClean="0">
                <a:latin typeface="微软雅黑" pitchFamily="34" charset="-122"/>
                <a:ea typeface="微软雅黑" pitchFamily="34" charset="-122"/>
              </a:rPr>
              <a:t>。</a:t>
            </a:r>
            <a:endParaRPr lang="zh-CN" altLang="en-US" sz="1900" b="1" dirty="0">
              <a:latin typeface="微软雅黑" pitchFamily="34" charset="-122"/>
              <a:ea typeface="微软雅黑" pitchFamily="34" charset="-122"/>
            </a:endParaRPr>
          </a:p>
        </p:txBody>
      </p:sp>
      <p:sp>
        <p:nvSpPr>
          <p:cNvPr id="6" name="AutoShape 5"/>
          <p:cNvSpPr>
            <a:spLocks noChangeArrowheads="1"/>
          </p:cNvSpPr>
          <p:nvPr/>
        </p:nvSpPr>
        <p:spPr bwMode="auto">
          <a:xfrm>
            <a:off x="502919" y="64349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4069438" y="620405"/>
            <a:ext cx="9952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err="1">
                <a:solidFill>
                  <a:schemeClr val="bg1"/>
                </a:solidFill>
                <a:latin typeface="微软雅黑" pitchFamily="34" charset="-122"/>
                <a:ea typeface="微软雅黑" pitchFamily="34" charset="-122"/>
              </a:rPr>
              <a:t>PPPoE</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51516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466344" y="1822837"/>
            <a:ext cx="8129015" cy="230581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46"/>
          <p:cNvSpPr>
            <a:spLocks noChangeArrowheads="1"/>
          </p:cNvSpPr>
          <p:nvPr/>
        </p:nvSpPr>
        <p:spPr bwMode="auto">
          <a:xfrm>
            <a:off x="466345" y="959600"/>
            <a:ext cx="8129014" cy="8617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问题：</a:t>
            </a:r>
            <a:r>
              <a:rPr lang="zh-CN" altLang="en-US" sz="2000" b="1" dirty="0" smtClean="0">
                <a:latin typeface="微软雅黑" pitchFamily="34" charset="-122"/>
                <a:ea typeface="微软雅黑" pitchFamily="34" charset="-122"/>
              </a:rPr>
              <a:t>如果</a:t>
            </a:r>
            <a:r>
              <a:rPr lang="zh-CN" altLang="en-US" sz="2000" b="1" dirty="0">
                <a:latin typeface="微软雅黑" pitchFamily="34" charset="-122"/>
                <a:ea typeface="微软雅黑" pitchFamily="34" charset="-122"/>
              </a:rPr>
              <a:t>数据中的某个字节的二进制代码恰好和 </a:t>
            </a:r>
            <a:r>
              <a:rPr lang="en-US" altLang="zh-CN" sz="2000" b="1" dirty="0">
                <a:latin typeface="微软雅黑" pitchFamily="34" charset="-122"/>
                <a:ea typeface="微软雅黑" pitchFamily="34" charset="-122"/>
              </a:rPr>
              <a:t>SOH </a:t>
            </a:r>
            <a:r>
              <a:rPr lang="zh-CN" altLang="en-US" sz="2000" b="1" dirty="0">
                <a:latin typeface="微软雅黑" pitchFamily="34" charset="-122"/>
                <a:ea typeface="微软雅黑" pitchFamily="34" charset="-122"/>
              </a:rPr>
              <a:t>或 </a:t>
            </a:r>
            <a:r>
              <a:rPr lang="en-US" altLang="zh-CN" sz="2000" b="1" dirty="0">
                <a:latin typeface="微软雅黑" pitchFamily="34" charset="-122"/>
                <a:ea typeface="微软雅黑" pitchFamily="34" charset="-122"/>
              </a:rPr>
              <a:t>EOT </a:t>
            </a:r>
            <a:r>
              <a:rPr lang="zh-CN" altLang="en-US" sz="2000" b="1" dirty="0">
                <a:latin typeface="微软雅黑" pitchFamily="34" charset="-122"/>
                <a:ea typeface="微软雅黑" pitchFamily="34" charset="-122"/>
              </a:rPr>
              <a:t>一样，数据链路层就会</a:t>
            </a:r>
            <a:r>
              <a:rPr lang="zh-CN" altLang="en-US" sz="2000" b="1" dirty="0">
                <a:solidFill>
                  <a:srgbClr val="0000FF"/>
                </a:solidFill>
                <a:latin typeface="微软雅黑" pitchFamily="34" charset="-122"/>
                <a:ea typeface="微软雅黑" pitchFamily="34" charset="-122"/>
              </a:rPr>
              <a:t>错误</a:t>
            </a:r>
            <a:r>
              <a:rPr lang="zh-CN" altLang="en-US" sz="2000" b="1" dirty="0">
                <a:latin typeface="微软雅黑" pitchFamily="34" charset="-122"/>
                <a:ea typeface="微软雅黑" pitchFamily="34" charset="-122"/>
              </a:rPr>
              <a:t>地“找到帧的边界</a:t>
            </a:r>
            <a:r>
              <a:rPr lang="zh-CN" altLang="en-US" sz="2000" b="1" dirty="0" smtClean="0">
                <a:latin typeface="微软雅黑" pitchFamily="34" charset="-122"/>
                <a:ea typeface="微软雅黑" pitchFamily="34" charset="-122"/>
              </a:rPr>
              <a:t>”，导致错误。</a:t>
            </a:r>
            <a:endParaRPr lang="zh-CN" altLang="en-US" sz="2000" b="1" dirty="0">
              <a:latin typeface="微软雅黑" pitchFamily="34" charset="-122"/>
              <a:ea typeface="微软雅黑" pitchFamily="34" charset="-122"/>
            </a:endParaRPr>
          </a:p>
        </p:txBody>
      </p:sp>
      <p:sp>
        <p:nvSpPr>
          <p:cNvPr id="11" name="AutoShape 5"/>
          <p:cNvSpPr>
            <a:spLocks noChangeArrowheads="1"/>
          </p:cNvSpPr>
          <p:nvPr/>
        </p:nvSpPr>
        <p:spPr bwMode="auto">
          <a:xfrm>
            <a:off x="466345" y="61987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Rectangle 6"/>
          <p:cNvSpPr>
            <a:spLocks noChangeArrowheads="1"/>
          </p:cNvSpPr>
          <p:nvPr/>
        </p:nvSpPr>
        <p:spPr bwMode="auto">
          <a:xfrm>
            <a:off x="3768616" y="586662"/>
            <a:ext cx="1596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透明传输</a:t>
            </a:r>
            <a:endParaRPr lang="fr-FR" altLang="zh-CN" sz="2000" b="1" dirty="0">
              <a:solidFill>
                <a:schemeClr val="bg1"/>
              </a:solidFill>
              <a:latin typeface="微软雅黑" pitchFamily="34" charset="-122"/>
              <a:ea typeface="微软雅黑" pitchFamily="34" charset="-122"/>
            </a:endParaRPr>
          </a:p>
        </p:txBody>
      </p:sp>
      <p:sp>
        <p:nvSpPr>
          <p:cNvPr id="33" name="矩形 32"/>
          <p:cNvSpPr/>
          <p:nvPr/>
        </p:nvSpPr>
        <p:spPr>
          <a:xfrm>
            <a:off x="2196567" y="4146460"/>
            <a:ext cx="4711637" cy="369332"/>
          </a:xfrm>
          <a:prstGeom prst="rect">
            <a:avLst/>
          </a:prstGeom>
        </p:spPr>
        <p:txBody>
          <a:bodyPr wrap="square">
            <a:spAutoFit/>
          </a:bodyPr>
          <a:lstStyle/>
          <a:p>
            <a:pPr algn="ctr"/>
            <a:r>
              <a:rPr lang="zh-CN" altLang="en-US" b="1" dirty="0">
                <a:latin typeface="微软雅黑" pitchFamily="34" charset="-122"/>
                <a:ea typeface="微软雅黑" pitchFamily="34" charset="-122"/>
              </a:rPr>
              <a:t>数据部分恰好出现与 </a:t>
            </a:r>
            <a:r>
              <a:rPr lang="en-US" altLang="zh-CN" b="1" dirty="0">
                <a:latin typeface="微软雅黑" pitchFamily="34" charset="-122"/>
                <a:ea typeface="微软雅黑" pitchFamily="34" charset="-122"/>
              </a:rPr>
              <a:t>EOT </a:t>
            </a:r>
            <a:r>
              <a:rPr lang="zh-CN" altLang="en-US" b="1" dirty="0">
                <a:latin typeface="微软雅黑" pitchFamily="34" charset="-122"/>
                <a:ea typeface="微软雅黑" pitchFamily="34" charset="-122"/>
              </a:rPr>
              <a:t>一样的代码</a:t>
            </a:r>
          </a:p>
        </p:txBody>
      </p:sp>
      <p:grpSp>
        <p:nvGrpSpPr>
          <p:cNvPr id="68" name="组合 67"/>
          <p:cNvGrpSpPr/>
          <p:nvPr/>
        </p:nvGrpSpPr>
        <p:grpSpPr>
          <a:xfrm>
            <a:off x="1336966" y="2000405"/>
            <a:ext cx="6338912" cy="1969740"/>
            <a:chOff x="1200781" y="1948723"/>
            <a:chExt cx="6338912" cy="1969740"/>
          </a:xfrm>
        </p:grpSpPr>
        <p:sp>
          <p:nvSpPr>
            <p:cNvPr id="34" name="Line 22"/>
            <p:cNvSpPr>
              <a:spLocks noChangeShapeType="1"/>
            </p:cNvSpPr>
            <p:nvPr/>
          </p:nvSpPr>
          <p:spPr bwMode="auto">
            <a:xfrm rot="16200000" flipV="1">
              <a:off x="1877093" y="2684713"/>
              <a:ext cx="9137" cy="737981"/>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5" name="Rectangle 4"/>
            <p:cNvSpPr>
              <a:spLocks noChangeArrowheads="1"/>
            </p:cNvSpPr>
            <p:nvPr/>
          </p:nvSpPr>
          <p:spPr bwMode="auto">
            <a:xfrm>
              <a:off x="2049384" y="2844060"/>
              <a:ext cx="400335" cy="390860"/>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SOH</a:t>
              </a:r>
            </a:p>
          </p:txBody>
        </p:sp>
        <p:sp>
          <p:nvSpPr>
            <p:cNvPr id="36" name="Rectangle 5"/>
            <p:cNvSpPr>
              <a:spLocks noChangeArrowheads="1"/>
            </p:cNvSpPr>
            <p:nvPr/>
          </p:nvSpPr>
          <p:spPr bwMode="auto">
            <a:xfrm>
              <a:off x="2439821" y="2844060"/>
              <a:ext cx="4813919" cy="390860"/>
            </a:xfrm>
            <a:prstGeom prst="rect">
              <a:avLst/>
            </a:prstGeom>
            <a:solidFill>
              <a:srgbClr val="00FFFF"/>
            </a:solidFill>
            <a:ln w="12700">
              <a:solidFill>
                <a:schemeClr val="tx1"/>
              </a:solidFill>
              <a:miter lim="800000"/>
              <a:headEnd/>
              <a:tailEnd/>
            </a:ln>
            <a:effectLst/>
          </p:spPr>
          <p:txBody>
            <a:bodyPr wrap="none" anchor="ctr"/>
            <a:lstStyle/>
            <a:p>
              <a:pPr algn="ctr"/>
              <a:endParaRPr kumimoji="1" lang="zh-CN" altLang="en-US" sz="1400" b="1">
                <a:solidFill>
                  <a:srgbClr val="000099"/>
                </a:solidFill>
                <a:latin typeface="微软雅黑" pitchFamily="34" charset="-122"/>
                <a:ea typeface="微软雅黑" pitchFamily="34" charset="-122"/>
              </a:endParaRPr>
            </a:p>
          </p:txBody>
        </p:sp>
        <p:sp>
          <p:nvSpPr>
            <p:cNvPr id="37" name="Rectangle 6"/>
            <p:cNvSpPr>
              <a:spLocks noChangeArrowheads="1"/>
            </p:cNvSpPr>
            <p:nvPr/>
          </p:nvSpPr>
          <p:spPr bwMode="auto">
            <a:xfrm>
              <a:off x="3573737" y="2844060"/>
              <a:ext cx="362941" cy="390860"/>
            </a:xfrm>
            <a:prstGeom prst="rect">
              <a:avLst/>
            </a:prstGeom>
            <a:solidFill>
              <a:srgbClr val="CC00CC"/>
            </a:solidFill>
            <a:ln w="12700">
              <a:solidFill>
                <a:schemeClr val="tx1"/>
              </a:solidFill>
              <a:miter lim="800000"/>
              <a:headEnd/>
              <a:tailEnd/>
            </a:ln>
            <a:effectLst/>
            <a:extLst/>
          </p:spPr>
          <p:txBody>
            <a:bodyPr wrap="none" anchor="ctr"/>
            <a:lstStyle/>
            <a:p>
              <a:pPr algn="ctr"/>
              <a:r>
                <a:rPr kumimoji="1" lang="en-US" altLang="zh-CN" sz="1200" b="1">
                  <a:solidFill>
                    <a:schemeClr val="bg1"/>
                  </a:solidFill>
                  <a:latin typeface="微软雅黑" pitchFamily="34" charset="-122"/>
                  <a:ea typeface="微软雅黑" pitchFamily="34" charset="-122"/>
                </a:rPr>
                <a:t>EOT</a:t>
              </a:r>
            </a:p>
          </p:txBody>
        </p:sp>
        <p:sp>
          <p:nvSpPr>
            <p:cNvPr id="38" name="Line 7"/>
            <p:cNvSpPr>
              <a:spLocks noChangeShapeType="1"/>
            </p:cNvSpPr>
            <p:nvPr/>
          </p:nvSpPr>
          <p:spPr bwMode="auto">
            <a:xfrm>
              <a:off x="3592434" y="2184168"/>
              <a:ext cx="162773" cy="659893"/>
            </a:xfrm>
            <a:prstGeom prst="line">
              <a:avLst/>
            </a:prstGeom>
            <a:noFill/>
            <a:ln w="127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9" name="Text Box 8"/>
            <p:cNvSpPr txBox="1">
              <a:spLocks noChangeArrowheads="1"/>
            </p:cNvSpPr>
            <p:nvPr/>
          </p:nvSpPr>
          <p:spPr bwMode="auto">
            <a:xfrm>
              <a:off x="2944024" y="1948723"/>
              <a:ext cx="126162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出现了“</a:t>
              </a:r>
              <a:r>
                <a:rPr kumimoji="1" lang="en-US" altLang="zh-CN" sz="1200" b="1" dirty="0">
                  <a:solidFill>
                    <a:srgbClr val="0000FF"/>
                  </a:solidFill>
                  <a:latin typeface="微软雅黑" pitchFamily="34" charset="-122"/>
                  <a:ea typeface="微软雅黑" pitchFamily="34" charset="-122"/>
                </a:rPr>
                <a:t>EOT”</a:t>
              </a:r>
            </a:p>
          </p:txBody>
        </p:sp>
        <p:sp>
          <p:nvSpPr>
            <p:cNvPr id="40" name="AutoShape 9"/>
            <p:cNvSpPr>
              <a:spLocks/>
            </p:cNvSpPr>
            <p:nvPr/>
          </p:nvSpPr>
          <p:spPr bwMode="auto">
            <a:xfrm rot="16200000">
              <a:off x="5642416" y="1599571"/>
              <a:ext cx="209135" cy="3585418"/>
            </a:xfrm>
            <a:prstGeom prst="leftBrace">
              <a:avLst>
                <a:gd name="adj1" fmla="val 131877"/>
                <a:gd name="adj2" fmla="val 50000"/>
              </a:avLst>
            </a:prstGeom>
            <a:noFill/>
            <a:ln w="12700">
              <a:solidFill>
                <a:srgbClr val="CC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1" name="Text Box 10"/>
            <p:cNvSpPr txBox="1">
              <a:spLocks noChangeArrowheads="1"/>
            </p:cNvSpPr>
            <p:nvPr/>
          </p:nvSpPr>
          <p:spPr bwMode="auto">
            <a:xfrm>
              <a:off x="4740694" y="3473829"/>
              <a:ext cx="20313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CC00CC"/>
                  </a:solidFill>
                  <a:latin typeface="微软雅黑" pitchFamily="34" charset="-122"/>
                  <a:ea typeface="微软雅黑" pitchFamily="34" charset="-122"/>
                </a:rPr>
                <a:t>被接收端当作无效帧而丢弃</a:t>
              </a:r>
            </a:p>
          </p:txBody>
        </p:sp>
        <p:sp>
          <p:nvSpPr>
            <p:cNvPr id="42" name="AutoShape 11"/>
            <p:cNvSpPr>
              <a:spLocks/>
            </p:cNvSpPr>
            <p:nvPr/>
          </p:nvSpPr>
          <p:spPr bwMode="auto">
            <a:xfrm rot="16200000">
              <a:off x="2893920" y="2441991"/>
              <a:ext cx="194922" cy="1861998"/>
            </a:xfrm>
            <a:prstGeom prst="leftBrace">
              <a:avLst>
                <a:gd name="adj1" fmla="val 73481"/>
                <a:gd name="adj2" fmla="val 50000"/>
              </a:avLst>
            </a:prstGeom>
            <a:noFill/>
            <a:ln w="12700">
              <a:solidFill>
                <a:srgbClr val="C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3" name="Text Box 12"/>
            <p:cNvSpPr txBox="1">
              <a:spLocks noChangeArrowheads="1"/>
            </p:cNvSpPr>
            <p:nvPr/>
          </p:nvSpPr>
          <p:spPr bwMode="auto">
            <a:xfrm>
              <a:off x="2373087" y="3456798"/>
              <a:ext cx="12618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C00000"/>
                  </a:solidFill>
                  <a:latin typeface="微软雅黑" pitchFamily="34" charset="-122"/>
                  <a:ea typeface="微软雅黑" pitchFamily="34" charset="-122"/>
                </a:rPr>
                <a:t>被接收端</a:t>
              </a:r>
            </a:p>
            <a:p>
              <a:pPr algn="ctr"/>
              <a:r>
                <a:rPr kumimoji="1" lang="zh-CN" altLang="en-US" sz="1200" b="1" dirty="0">
                  <a:solidFill>
                    <a:srgbClr val="C00000"/>
                  </a:solidFill>
                  <a:latin typeface="微软雅黑" pitchFamily="34" charset="-122"/>
                  <a:ea typeface="微软雅黑" pitchFamily="34" charset="-122"/>
                </a:rPr>
                <a:t>误认为是一个帧</a:t>
              </a:r>
            </a:p>
          </p:txBody>
        </p:sp>
        <p:sp>
          <p:nvSpPr>
            <p:cNvPr id="44" name="Line 13"/>
            <p:cNvSpPr>
              <a:spLocks noChangeShapeType="1"/>
            </p:cNvSpPr>
            <p:nvPr/>
          </p:nvSpPr>
          <p:spPr bwMode="auto">
            <a:xfrm>
              <a:off x="2449719" y="2676549"/>
              <a:ext cx="4690739"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5" name="Text Box 14"/>
            <p:cNvSpPr txBox="1">
              <a:spLocks noChangeArrowheads="1"/>
            </p:cNvSpPr>
            <p:nvPr/>
          </p:nvSpPr>
          <p:spPr bwMode="auto">
            <a:xfrm>
              <a:off x="4417525" y="2432694"/>
              <a:ext cx="800219" cy="2769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数据部分</a:t>
              </a:r>
            </a:p>
          </p:txBody>
        </p:sp>
        <p:sp>
          <p:nvSpPr>
            <p:cNvPr id="46" name="Rectangle 15"/>
            <p:cNvSpPr>
              <a:spLocks noChangeArrowheads="1"/>
            </p:cNvSpPr>
            <p:nvPr/>
          </p:nvSpPr>
          <p:spPr bwMode="auto">
            <a:xfrm>
              <a:off x="7140458" y="2844060"/>
              <a:ext cx="399235" cy="390860"/>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EOT</a:t>
              </a:r>
            </a:p>
          </p:txBody>
        </p:sp>
        <p:sp>
          <p:nvSpPr>
            <p:cNvPr id="47" name="Line 16"/>
            <p:cNvSpPr>
              <a:spLocks noChangeShapeType="1"/>
            </p:cNvSpPr>
            <p:nvPr/>
          </p:nvSpPr>
          <p:spPr bwMode="auto">
            <a:xfrm>
              <a:off x="2049384" y="2367923"/>
              <a:ext cx="5490309"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8" name="Text Box 17"/>
            <p:cNvSpPr txBox="1">
              <a:spLocks noChangeArrowheads="1"/>
            </p:cNvSpPr>
            <p:nvPr/>
          </p:nvSpPr>
          <p:spPr bwMode="auto">
            <a:xfrm>
              <a:off x="4161817" y="2110869"/>
              <a:ext cx="800219" cy="2769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完整的帧</a:t>
              </a:r>
            </a:p>
          </p:txBody>
        </p:sp>
        <p:sp>
          <p:nvSpPr>
            <p:cNvPr id="49" name="Line 18"/>
            <p:cNvSpPr>
              <a:spLocks noChangeShapeType="1"/>
            </p:cNvSpPr>
            <p:nvPr/>
          </p:nvSpPr>
          <p:spPr bwMode="auto">
            <a:xfrm>
              <a:off x="2049384" y="2305994"/>
              <a:ext cx="0" cy="4923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0" name="Line 19"/>
            <p:cNvSpPr>
              <a:spLocks noChangeShapeType="1"/>
            </p:cNvSpPr>
            <p:nvPr/>
          </p:nvSpPr>
          <p:spPr bwMode="auto">
            <a:xfrm>
              <a:off x="7539693" y="2305994"/>
              <a:ext cx="0" cy="4923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1" name="Line 20"/>
            <p:cNvSpPr>
              <a:spLocks noChangeShapeType="1"/>
            </p:cNvSpPr>
            <p:nvPr/>
          </p:nvSpPr>
          <p:spPr bwMode="auto">
            <a:xfrm>
              <a:off x="2449719" y="2552693"/>
              <a:ext cx="0" cy="24568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2" name="Line 21"/>
            <p:cNvSpPr>
              <a:spLocks noChangeShapeType="1"/>
            </p:cNvSpPr>
            <p:nvPr/>
          </p:nvSpPr>
          <p:spPr bwMode="auto">
            <a:xfrm>
              <a:off x="7140458" y="2552693"/>
              <a:ext cx="0" cy="24568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3" name="Text Box 23"/>
            <p:cNvSpPr txBox="1">
              <a:spLocks noChangeArrowheads="1"/>
            </p:cNvSpPr>
            <p:nvPr/>
          </p:nvSpPr>
          <p:spPr bwMode="auto">
            <a:xfrm>
              <a:off x="1200781" y="2715822"/>
              <a:ext cx="91295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solidFill>
                    <a:srgbClr val="0000FF"/>
                  </a:solidFill>
                  <a:latin typeface="微软雅黑" pitchFamily="34" charset="-122"/>
                  <a:ea typeface="微软雅黑" pitchFamily="34" charset="-122"/>
                </a:rPr>
                <a:t>发送在</a:t>
              </a:r>
              <a:r>
                <a:rPr kumimoji="1" lang="zh-CN" altLang="en-US" sz="1200" b="1" dirty="0">
                  <a:solidFill>
                    <a:srgbClr val="0000FF"/>
                  </a:solidFill>
                  <a:latin typeface="微软雅黑" pitchFamily="34" charset="-122"/>
                  <a:ea typeface="微软雅黑" pitchFamily="34" charset="-122"/>
                </a:rPr>
                <a:t>前</a:t>
              </a:r>
            </a:p>
          </p:txBody>
        </p:sp>
      </p:grpSp>
    </p:spTree>
    <p:extLst>
      <p:ext uri="{BB962C8B-B14F-4D97-AF65-F5344CB8AC3E}">
        <p14:creationId xmlns:p14="http://schemas.microsoft.com/office/powerpoint/2010/main" val="85908759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5"/>
          <p:cNvSpPr>
            <a:spLocks noChangeArrowheads="1"/>
          </p:cNvSpPr>
          <p:nvPr/>
        </p:nvSpPr>
        <p:spPr bwMode="auto">
          <a:xfrm>
            <a:off x="466344" y="626277"/>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矩形 12"/>
          <p:cNvSpPr/>
          <p:nvPr/>
        </p:nvSpPr>
        <p:spPr>
          <a:xfrm>
            <a:off x="616085" y="574893"/>
            <a:ext cx="697627" cy="400110"/>
          </a:xfrm>
          <a:prstGeom prst="rect">
            <a:avLst/>
          </a:prstGeom>
        </p:spPr>
        <p:txBody>
          <a:bodyPr wrap="none">
            <a:spAutoFit/>
          </a:bodyPr>
          <a:lstStyle/>
          <a:p>
            <a:r>
              <a:rPr lang="zh-CN" altLang="en-US" sz="2000" b="1" dirty="0" smtClean="0">
                <a:latin typeface="微软雅黑" pitchFamily="34" charset="-122"/>
                <a:ea typeface="微软雅黑" pitchFamily="34" charset="-122"/>
              </a:rPr>
              <a:t>透明</a:t>
            </a:r>
            <a:endParaRPr lang="zh-CN" altLang="en-US" sz="2000" b="1" dirty="0">
              <a:latin typeface="微软雅黑" pitchFamily="34" charset="-122"/>
              <a:ea typeface="微软雅黑" pitchFamily="34" charset="-122"/>
            </a:endParaRPr>
          </a:p>
        </p:txBody>
      </p:sp>
      <p:sp>
        <p:nvSpPr>
          <p:cNvPr id="14" name="矩形 13"/>
          <p:cNvSpPr/>
          <p:nvPr/>
        </p:nvSpPr>
        <p:spPr>
          <a:xfrm>
            <a:off x="466344" y="944177"/>
            <a:ext cx="8129015" cy="470770"/>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指</a:t>
            </a:r>
            <a:r>
              <a:rPr lang="zh-CN" altLang="en-US" sz="2000" b="1" dirty="0" smtClean="0">
                <a:latin typeface="微软雅黑" pitchFamily="34" charset="-122"/>
                <a:ea typeface="微软雅黑" pitchFamily="34" charset="-122"/>
              </a:rPr>
              <a:t>某</a:t>
            </a:r>
            <a:r>
              <a:rPr lang="zh-CN" altLang="en-US" sz="2000" b="1" dirty="0">
                <a:latin typeface="微软雅黑" pitchFamily="34" charset="-122"/>
                <a:ea typeface="微软雅黑" pitchFamily="34" charset="-122"/>
              </a:rPr>
              <a:t>一个实际存在的事物看起来却好像不存在一样</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p:txBody>
      </p:sp>
      <p:sp>
        <p:nvSpPr>
          <p:cNvPr id="6" name="对角圆角矩形 5"/>
          <p:cNvSpPr/>
          <p:nvPr/>
        </p:nvSpPr>
        <p:spPr>
          <a:xfrm>
            <a:off x="502921" y="1564625"/>
            <a:ext cx="8129015" cy="1270015"/>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68512" y="1762185"/>
            <a:ext cx="7597832" cy="861774"/>
          </a:xfrm>
          <a:prstGeom prst="rect">
            <a:avLst/>
          </a:prstGeom>
        </p:spPr>
        <p:txBody>
          <a:bodyPr wrap="square">
            <a:spAutoFit/>
          </a:bodyPr>
          <a:lstStyle/>
          <a:p>
            <a:pPr>
              <a:lnSpc>
                <a:spcPts val="3000"/>
              </a:lnSpc>
              <a:spcBef>
                <a:spcPts val="600"/>
              </a:spcBef>
            </a:pPr>
            <a:r>
              <a:rPr lang="zh-CN" altLang="en-US" sz="2000" b="1" dirty="0" smtClean="0">
                <a:solidFill>
                  <a:schemeClr val="bg1"/>
                </a:solidFill>
                <a:latin typeface="微软雅黑" pitchFamily="34" charset="-122"/>
                <a:ea typeface="微软雅黑" pitchFamily="34" charset="-122"/>
              </a:rPr>
              <a:t>“</a:t>
            </a:r>
            <a:r>
              <a:rPr lang="zh-CN" altLang="en-US" sz="2000" b="1" dirty="0">
                <a:solidFill>
                  <a:schemeClr val="bg1"/>
                </a:solidFill>
                <a:latin typeface="微软雅黑" pitchFamily="34" charset="-122"/>
                <a:ea typeface="微软雅黑" pitchFamily="34" charset="-122"/>
              </a:rPr>
              <a:t>在数据链路层透明传送数据”</a:t>
            </a:r>
            <a:r>
              <a:rPr lang="zh-CN" altLang="en-US" sz="2000" b="1" dirty="0" smtClean="0">
                <a:solidFill>
                  <a:schemeClr val="bg1"/>
                </a:solidFill>
                <a:latin typeface="微软雅黑" pitchFamily="34" charset="-122"/>
                <a:ea typeface="微软雅黑" pitchFamily="34" charset="-122"/>
              </a:rPr>
              <a:t>表示：无论</a:t>
            </a:r>
            <a:r>
              <a:rPr lang="zh-CN" altLang="en-US" sz="2000" b="1" dirty="0">
                <a:solidFill>
                  <a:schemeClr val="bg1"/>
                </a:solidFill>
                <a:latin typeface="微软雅黑" pitchFamily="34" charset="-122"/>
                <a:ea typeface="微软雅黑" pitchFamily="34" charset="-122"/>
              </a:rPr>
              <a:t>发送什么样的比特组合的数据，这些数据都能够按照原样</a:t>
            </a:r>
            <a:r>
              <a:rPr lang="zh-CN" altLang="en-US" sz="2000" b="1" dirty="0">
                <a:solidFill>
                  <a:srgbClr val="FFFF00"/>
                </a:solidFill>
                <a:latin typeface="微软雅黑" pitchFamily="34" charset="-122"/>
                <a:ea typeface="微软雅黑" pitchFamily="34" charset="-122"/>
              </a:rPr>
              <a:t>没有差错</a:t>
            </a:r>
            <a:r>
              <a:rPr lang="zh-CN" altLang="en-US" sz="2000" b="1" dirty="0">
                <a:solidFill>
                  <a:schemeClr val="bg1"/>
                </a:solidFill>
                <a:latin typeface="微软雅黑" pitchFamily="34" charset="-122"/>
                <a:ea typeface="微软雅黑" pitchFamily="34" charset="-122"/>
              </a:rPr>
              <a:t>地通过这个数据链路层</a:t>
            </a:r>
            <a:r>
              <a:rPr lang="zh-CN" altLang="en-US" sz="2000" b="1" dirty="0" smtClean="0">
                <a:solidFill>
                  <a:schemeClr val="bg1"/>
                </a:solidFill>
                <a:latin typeface="微软雅黑" pitchFamily="34" charset="-122"/>
                <a:ea typeface="微软雅黑" pitchFamily="34" charset="-122"/>
              </a:rPr>
              <a:t>。</a:t>
            </a:r>
            <a:endParaRPr lang="zh-CN" altLang="en-US"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53281718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4" y="622808"/>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80568"/>
            <a:ext cx="6340197" cy="400110"/>
          </a:xfrm>
          <a:prstGeom prst="rect">
            <a:avLst/>
          </a:prstGeom>
        </p:spPr>
        <p:txBody>
          <a:bodyPr wrap="none">
            <a:spAutoFit/>
          </a:bodyPr>
          <a:lstStyle/>
          <a:p>
            <a:r>
              <a:rPr lang="zh-CN" altLang="en-US" sz="2000" b="1" dirty="0" smtClean="0">
                <a:latin typeface="微软雅黑" pitchFamily="34" charset="-122"/>
                <a:ea typeface="微软雅黑" pitchFamily="34" charset="-122"/>
              </a:rPr>
              <a:t>用“字节填充”或“字符填充”法</a:t>
            </a:r>
            <a:r>
              <a:rPr lang="zh-CN" altLang="en-US" sz="2000" b="1" dirty="0">
                <a:latin typeface="微软雅黑" pitchFamily="34" charset="-122"/>
                <a:ea typeface="微软雅黑" pitchFamily="34" charset="-122"/>
              </a:rPr>
              <a:t>解决透明传输的</a:t>
            </a:r>
            <a:r>
              <a:rPr lang="zh-CN" altLang="en-US" sz="2000" b="1" dirty="0" smtClean="0">
                <a:latin typeface="微软雅黑" pitchFamily="34" charset="-122"/>
                <a:ea typeface="微软雅黑" pitchFamily="34" charset="-122"/>
              </a:rPr>
              <a:t>问题</a:t>
            </a:r>
            <a:endParaRPr lang="zh-CN" altLang="en-US" sz="2000" b="1" dirty="0">
              <a:latin typeface="微软雅黑" pitchFamily="34" charset="-122"/>
              <a:ea typeface="微软雅黑" pitchFamily="34" charset="-122"/>
            </a:endParaRPr>
          </a:p>
        </p:txBody>
      </p:sp>
      <p:sp>
        <p:nvSpPr>
          <p:cNvPr id="7" name="圆角矩形 6"/>
          <p:cNvSpPr/>
          <p:nvPr/>
        </p:nvSpPr>
        <p:spPr>
          <a:xfrm>
            <a:off x="466344" y="1019579"/>
            <a:ext cx="8129015" cy="294836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7" name="组合 56"/>
          <p:cNvGrpSpPr/>
          <p:nvPr/>
        </p:nvGrpSpPr>
        <p:grpSpPr>
          <a:xfrm>
            <a:off x="682176" y="2043478"/>
            <a:ext cx="7587311" cy="1688610"/>
            <a:chOff x="682176" y="2351964"/>
            <a:chExt cx="7587311" cy="1688610"/>
          </a:xfrm>
        </p:grpSpPr>
        <p:sp>
          <p:nvSpPr>
            <p:cNvPr id="8" name="Rectangle 4"/>
            <p:cNvSpPr>
              <a:spLocks noChangeArrowheads="1"/>
            </p:cNvSpPr>
            <p:nvPr/>
          </p:nvSpPr>
          <p:spPr bwMode="auto">
            <a:xfrm>
              <a:off x="924605" y="3118386"/>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SOH</a:t>
              </a:r>
            </a:p>
          </p:txBody>
        </p:sp>
        <p:sp>
          <p:nvSpPr>
            <p:cNvPr id="9" name="Freeform 5"/>
            <p:cNvSpPr>
              <a:spLocks/>
            </p:cNvSpPr>
            <p:nvPr/>
          </p:nvSpPr>
          <p:spPr bwMode="auto">
            <a:xfrm>
              <a:off x="6034088" y="2351964"/>
              <a:ext cx="1277371" cy="766423"/>
            </a:xfrm>
            <a:custGeom>
              <a:avLst/>
              <a:gdLst>
                <a:gd name="T0" fmla="*/ 671 w 960"/>
                <a:gd name="T1" fmla="*/ 624 h 624"/>
                <a:gd name="T2" fmla="*/ 960 w 960"/>
                <a:gd name="T3" fmla="*/ 624 h 624"/>
                <a:gd name="T4" fmla="*/ 288 w 960"/>
                <a:gd name="T5" fmla="*/ 0 h 624"/>
                <a:gd name="T6" fmla="*/ 0 w 960"/>
                <a:gd name="T7" fmla="*/ 0 h 624"/>
              </a:gdLst>
              <a:ahLst/>
              <a:cxnLst>
                <a:cxn ang="0">
                  <a:pos x="T0" y="T1"/>
                </a:cxn>
                <a:cxn ang="0">
                  <a:pos x="T2" y="T3"/>
                </a:cxn>
                <a:cxn ang="0">
                  <a:pos x="T4" y="T5"/>
                </a:cxn>
                <a:cxn ang="0">
                  <a:pos x="T6" y="T7"/>
                </a:cxn>
              </a:cxnLst>
              <a:rect l="0" t="0" r="r" b="b"/>
              <a:pathLst>
                <a:path w="960" h="624">
                  <a:moveTo>
                    <a:pt x="671" y="624"/>
                  </a:moveTo>
                  <a:lnTo>
                    <a:pt x="960" y="624"/>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0" name="Freeform 6"/>
            <p:cNvSpPr>
              <a:spLocks/>
            </p:cNvSpPr>
            <p:nvPr/>
          </p:nvSpPr>
          <p:spPr bwMode="auto">
            <a:xfrm>
              <a:off x="4940340" y="2351964"/>
              <a:ext cx="902143" cy="773792"/>
            </a:xfrm>
            <a:custGeom>
              <a:avLst/>
              <a:gdLst>
                <a:gd name="T0" fmla="*/ 386 w 678"/>
                <a:gd name="T1" fmla="*/ 621 h 630"/>
                <a:gd name="T2" fmla="*/ 678 w 678"/>
                <a:gd name="T3" fmla="*/ 630 h 630"/>
                <a:gd name="T4" fmla="*/ 288 w 678"/>
                <a:gd name="T5" fmla="*/ 0 h 630"/>
                <a:gd name="T6" fmla="*/ 0 w 678"/>
                <a:gd name="T7" fmla="*/ 0 h 630"/>
              </a:gdLst>
              <a:ahLst/>
              <a:cxnLst>
                <a:cxn ang="0">
                  <a:pos x="T0" y="T1"/>
                </a:cxn>
                <a:cxn ang="0">
                  <a:pos x="T2" y="T3"/>
                </a:cxn>
                <a:cxn ang="0">
                  <a:pos x="T4" y="T5"/>
                </a:cxn>
                <a:cxn ang="0">
                  <a:pos x="T6" y="T7"/>
                </a:cxn>
              </a:cxnLst>
              <a:rect l="0" t="0" r="r" b="b"/>
              <a:pathLst>
                <a:path w="678" h="630">
                  <a:moveTo>
                    <a:pt x="386" y="621"/>
                  </a:moveTo>
                  <a:lnTo>
                    <a:pt x="678" y="630"/>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1" name="Freeform 7"/>
            <p:cNvSpPr>
              <a:spLocks/>
            </p:cNvSpPr>
            <p:nvPr/>
          </p:nvSpPr>
          <p:spPr bwMode="auto">
            <a:xfrm>
              <a:off x="3670953" y="2351964"/>
              <a:ext cx="502965" cy="766423"/>
            </a:xfrm>
            <a:custGeom>
              <a:avLst/>
              <a:gdLst>
                <a:gd name="T0" fmla="*/ 92 w 378"/>
                <a:gd name="T1" fmla="*/ 624 h 624"/>
                <a:gd name="T2" fmla="*/ 378 w 378"/>
                <a:gd name="T3" fmla="*/ 624 h 624"/>
                <a:gd name="T4" fmla="*/ 288 w 378"/>
                <a:gd name="T5" fmla="*/ 0 h 624"/>
                <a:gd name="T6" fmla="*/ 0 w 378"/>
                <a:gd name="T7" fmla="*/ 0 h 624"/>
              </a:gdLst>
              <a:ahLst/>
              <a:cxnLst>
                <a:cxn ang="0">
                  <a:pos x="T0" y="T1"/>
                </a:cxn>
                <a:cxn ang="0">
                  <a:pos x="T2" y="T3"/>
                </a:cxn>
                <a:cxn ang="0">
                  <a:pos x="T4" y="T5"/>
                </a:cxn>
                <a:cxn ang="0">
                  <a:pos x="T6" y="T7"/>
                </a:cxn>
              </a:cxnLst>
              <a:rect l="0" t="0" r="r" b="b"/>
              <a:pathLst>
                <a:path w="378" h="624">
                  <a:moveTo>
                    <a:pt x="92" y="624"/>
                  </a:moveTo>
                  <a:lnTo>
                    <a:pt x="378" y="624"/>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2" name="Freeform 8"/>
            <p:cNvSpPr>
              <a:spLocks/>
            </p:cNvSpPr>
            <p:nvPr/>
          </p:nvSpPr>
          <p:spPr bwMode="auto">
            <a:xfrm>
              <a:off x="2264515" y="2351964"/>
              <a:ext cx="640015" cy="766423"/>
            </a:xfrm>
            <a:custGeom>
              <a:avLst/>
              <a:gdLst>
                <a:gd name="T0" fmla="*/ 0 w 481"/>
                <a:gd name="T1" fmla="*/ 621 h 624"/>
                <a:gd name="T2" fmla="*/ 289 w 481"/>
                <a:gd name="T3" fmla="*/ 624 h 624"/>
                <a:gd name="T4" fmla="*/ 481 w 481"/>
                <a:gd name="T5" fmla="*/ 0 h 624"/>
                <a:gd name="T6" fmla="*/ 193 w 481"/>
                <a:gd name="T7" fmla="*/ 0 h 624"/>
              </a:gdLst>
              <a:ahLst/>
              <a:cxnLst>
                <a:cxn ang="0">
                  <a:pos x="T0" y="T1"/>
                </a:cxn>
                <a:cxn ang="0">
                  <a:pos x="T2" y="T3"/>
                </a:cxn>
                <a:cxn ang="0">
                  <a:pos x="T4" y="T5"/>
                </a:cxn>
                <a:cxn ang="0">
                  <a:pos x="T6" y="T7"/>
                </a:cxn>
              </a:cxnLst>
              <a:rect l="0" t="0" r="r" b="b"/>
              <a:pathLst>
                <a:path w="481" h="624">
                  <a:moveTo>
                    <a:pt x="0" y="621"/>
                  </a:moveTo>
                  <a:lnTo>
                    <a:pt x="289" y="624"/>
                  </a:lnTo>
                  <a:lnTo>
                    <a:pt x="481" y="0"/>
                  </a:lnTo>
                  <a:lnTo>
                    <a:pt x="193"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8" name="Rectangle 15"/>
            <p:cNvSpPr>
              <a:spLocks noChangeArrowheads="1"/>
            </p:cNvSpPr>
            <p:nvPr/>
          </p:nvSpPr>
          <p:spPr bwMode="auto">
            <a:xfrm>
              <a:off x="1307816" y="3118386"/>
              <a:ext cx="6578460" cy="353734"/>
            </a:xfrm>
            <a:prstGeom prst="rect">
              <a:avLst/>
            </a:prstGeom>
            <a:solidFill>
              <a:srgbClr val="00FFFF"/>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9" name="Rectangle 16"/>
            <p:cNvSpPr>
              <a:spLocks noChangeArrowheads="1"/>
            </p:cNvSpPr>
            <p:nvPr/>
          </p:nvSpPr>
          <p:spPr bwMode="auto">
            <a:xfrm>
              <a:off x="1882633"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ESC</a:t>
              </a:r>
            </a:p>
          </p:txBody>
        </p:sp>
        <p:sp>
          <p:nvSpPr>
            <p:cNvPr id="20" name="Rectangle 17"/>
            <p:cNvSpPr>
              <a:spLocks noChangeArrowheads="1"/>
            </p:cNvSpPr>
            <p:nvPr/>
          </p:nvSpPr>
          <p:spPr bwMode="auto">
            <a:xfrm>
              <a:off x="2265844" y="3118386"/>
              <a:ext cx="383211" cy="353734"/>
            </a:xfrm>
            <a:prstGeom prst="rect">
              <a:avLst/>
            </a:prstGeom>
            <a:solidFill>
              <a:srgbClr val="CC00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EOT</a:t>
              </a:r>
            </a:p>
          </p:txBody>
        </p:sp>
        <p:sp>
          <p:nvSpPr>
            <p:cNvPr id="21" name="Rectangle 18"/>
            <p:cNvSpPr>
              <a:spLocks noChangeArrowheads="1"/>
            </p:cNvSpPr>
            <p:nvPr/>
          </p:nvSpPr>
          <p:spPr bwMode="auto">
            <a:xfrm>
              <a:off x="3415478"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ESC</a:t>
              </a:r>
            </a:p>
          </p:txBody>
        </p:sp>
        <p:sp>
          <p:nvSpPr>
            <p:cNvPr id="22" name="Rectangle 19"/>
            <p:cNvSpPr>
              <a:spLocks noChangeArrowheads="1"/>
            </p:cNvSpPr>
            <p:nvPr/>
          </p:nvSpPr>
          <p:spPr bwMode="auto">
            <a:xfrm>
              <a:off x="3798689" y="3118386"/>
              <a:ext cx="383211" cy="353734"/>
            </a:xfrm>
            <a:prstGeom prst="rect">
              <a:avLst/>
            </a:prstGeom>
            <a:solidFill>
              <a:srgbClr val="0070C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SOH</a:t>
              </a:r>
            </a:p>
          </p:txBody>
        </p:sp>
        <p:sp>
          <p:nvSpPr>
            <p:cNvPr id="23" name="Rectangle 20"/>
            <p:cNvSpPr>
              <a:spLocks noChangeArrowheads="1"/>
            </p:cNvSpPr>
            <p:nvPr/>
          </p:nvSpPr>
          <p:spPr bwMode="auto">
            <a:xfrm>
              <a:off x="5076060"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ESC</a:t>
              </a:r>
            </a:p>
          </p:txBody>
        </p:sp>
        <p:sp>
          <p:nvSpPr>
            <p:cNvPr id="24" name="Rectangle 21"/>
            <p:cNvSpPr>
              <a:spLocks noChangeArrowheads="1"/>
            </p:cNvSpPr>
            <p:nvPr/>
          </p:nvSpPr>
          <p:spPr bwMode="auto">
            <a:xfrm>
              <a:off x="5459271"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ESC</a:t>
              </a:r>
            </a:p>
          </p:txBody>
        </p:sp>
        <p:sp>
          <p:nvSpPr>
            <p:cNvPr id="25" name="Rectangle 22"/>
            <p:cNvSpPr>
              <a:spLocks noChangeArrowheads="1"/>
            </p:cNvSpPr>
            <p:nvPr/>
          </p:nvSpPr>
          <p:spPr bwMode="auto">
            <a:xfrm>
              <a:off x="6545036"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ESC</a:t>
              </a:r>
            </a:p>
          </p:txBody>
        </p:sp>
        <p:sp>
          <p:nvSpPr>
            <p:cNvPr id="26" name="Rectangle 23"/>
            <p:cNvSpPr>
              <a:spLocks noChangeArrowheads="1"/>
            </p:cNvSpPr>
            <p:nvPr/>
          </p:nvSpPr>
          <p:spPr bwMode="auto">
            <a:xfrm>
              <a:off x="6928248" y="3118386"/>
              <a:ext cx="383211" cy="353734"/>
            </a:xfrm>
            <a:prstGeom prst="rect">
              <a:avLst/>
            </a:prstGeom>
            <a:solidFill>
              <a:srgbClr val="0000CC"/>
            </a:solidFill>
            <a:ln w="12700" algn="ctr">
              <a:solidFill>
                <a:schemeClr val="tx1"/>
              </a:solidFill>
              <a:miter lim="800000"/>
              <a:headEnd/>
              <a:tailEnd/>
            </a:ln>
            <a:effectLst/>
          </p:spPr>
          <p:txBody>
            <a:bodyPr wrap="none" anchor="ctr"/>
            <a:lstStyle/>
            <a:p>
              <a:pPr algn="ctr"/>
              <a:r>
                <a:rPr kumimoji="1" lang="en-US" altLang="zh-CN" sz="1200" b="1" dirty="0">
                  <a:solidFill>
                    <a:schemeClr val="bg1"/>
                  </a:solidFill>
                  <a:latin typeface="微软雅黑" pitchFamily="34" charset="-122"/>
                  <a:ea typeface="微软雅黑" pitchFamily="34" charset="-122"/>
                </a:rPr>
                <a:t>SOH</a:t>
              </a:r>
            </a:p>
          </p:txBody>
        </p:sp>
        <p:sp>
          <p:nvSpPr>
            <p:cNvPr id="27" name="Freeform 24"/>
            <p:cNvSpPr>
              <a:spLocks/>
            </p:cNvSpPr>
            <p:nvPr/>
          </p:nvSpPr>
          <p:spPr bwMode="auto">
            <a:xfrm>
              <a:off x="2264515" y="2351964"/>
              <a:ext cx="256804" cy="770107"/>
            </a:xfrm>
            <a:custGeom>
              <a:avLst/>
              <a:gdLst>
                <a:gd name="T0" fmla="*/ 193 w 193"/>
                <a:gd name="T1" fmla="*/ 0 h 627"/>
                <a:gd name="T2" fmla="*/ 0 w 193"/>
                <a:gd name="T3" fmla="*/ 627 h 627"/>
              </a:gdLst>
              <a:ahLst/>
              <a:cxnLst>
                <a:cxn ang="0">
                  <a:pos x="T0" y="T1"/>
                </a:cxn>
                <a:cxn ang="0">
                  <a:pos x="T2" y="T3"/>
                </a:cxn>
              </a:cxnLst>
              <a:rect l="0" t="0" r="r" b="b"/>
              <a:pathLst>
                <a:path w="193" h="627">
                  <a:moveTo>
                    <a:pt x="193" y="0"/>
                  </a:moveTo>
                  <a:lnTo>
                    <a:pt x="0" y="627"/>
                  </a:lnTo>
                </a:path>
              </a:pathLst>
            </a:custGeom>
            <a:noFill/>
            <a:ln w="12700">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8" name="Line 25"/>
            <p:cNvSpPr>
              <a:spLocks noChangeShapeType="1"/>
            </p:cNvSpPr>
            <p:nvPr/>
          </p:nvSpPr>
          <p:spPr bwMode="auto">
            <a:xfrm flipH="1">
              <a:off x="2649055" y="2351964"/>
              <a:ext cx="255474"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9" name="Line 26"/>
            <p:cNvSpPr>
              <a:spLocks noChangeShapeType="1"/>
            </p:cNvSpPr>
            <p:nvPr/>
          </p:nvSpPr>
          <p:spPr bwMode="auto">
            <a:xfrm>
              <a:off x="3670953" y="2351964"/>
              <a:ext cx="119753"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0" name="Line 27"/>
            <p:cNvSpPr>
              <a:spLocks noChangeShapeType="1"/>
            </p:cNvSpPr>
            <p:nvPr/>
          </p:nvSpPr>
          <p:spPr bwMode="auto">
            <a:xfrm>
              <a:off x="4054163" y="2351964"/>
              <a:ext cx="127737"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1" name="Freeform 28"/>
            <p:cNvSpPr>
              <a:spLocks/>
            </p:cNvSpPr>
            <p:nvPr/>
          </p:nvSpPr>
          <p:spPr bwMode="auto">
            <a:xfrm>
              <a:off x="4948323" y="2351964"/>
              <a:ext cx="505626" cy="770107"/>
            </a:xfrm>
            <a:custGeom>
              <a:avLst/>
              <a:gdLst>
                <a:gd name="T0" fmla="*/ 0 w 380"/>
                <a:gd name="T1" fmla="*/ 0 h 627"/>
                <a:gd name="T2" fmla="*/ 380 w 380"/>
                <a:gd name="T3" fmla="*/ 627 h 627"/>
              </a:gdLst>
              <a:ahLst/>
              <a:cxnLst>
                <a:cxn ang="0">
                  <a:pos x="T0" y="T1"/>
                </a:cxn>
                <a:cxn ang="0">
                  <a:pos x="T2" y="T3"/>
                </a:cxn>
              </a:cxnLst>
              <a:rect l="0" t="0" r="r" b="b"/>
              <a:pathLst>
                <a:path w="380" h="627">
                  <a:moveTo>
                    <a:pt x="0" y="0"/>
                  </a:moveTo>
                  <a:lnTo>
                    <a:pt x="380" y="627"/>
                  </a:lnTo>
                </a:path>
              </a:pathLst>
            </a:custGeom>
            <a:noFill/>
            <a:ln w="12700">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2" name="Line 29"/>
            <p:cNvSpPr>
              <a:spLocks noChangeShapeType="1"/>
            </p:cNvSpPr>
            <p:nvPr/>
          </p:nvSpPr>
          <p:spPr bwMode="auto">
            <a:xfrm>
              <a:off x="5331534" y="2351964"/>
              <a:ext cx="510948"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3" name="Freeform 30"/>
            <p:cNvSpPr>
              <a:spLocks/>
            </p:cNvSpPr>
            <p:nvPr/>
          </p:nvSpPr>
          <p:spPr bwMode="auto">
            <a:xfrm>
              <a:off x="6034088" y="2351964"/>
              <a:ext cx="888837" cy="762738"/>
            </a:xfrm>
            <a:custGeom>
              <a:avLst/>
              <a:gdLst>
                <a:gd name="T0" fmla="*/ 0 w 668"/>
                <a:gd name="T1" fmla="*/ 0 h 621"/>
                <a:gd name="T2" fmla="*/ 668 w 668"/>
                <a:gd name="T3" fmla="*/ 621 h 621"/>
              </a:gdLst>
              <a:ahLst/>
              <a:cxnLst>
                <a:cxn ang="0">
                  <a:pos x="T0" y="T1"/>
                </a:cxn>
                <a:cxn ang="0">
                  <a:pos x="T2" y="T3"/>
                </a:cxn>
              </a:cxnLst>
              <a:rect l="0" t="0" r="r" b="b"/>
              <a:pathLst>
                <a:path w="668" h="621">
                  <a:moveTo>
                    <a:pt x="0" y="0"/>
                  </a:moveTo>
                  <a:lnTo>
                    <a:pt x="668" y="621"/>
                  </a:lnTo>
                </a:path>
              </a:pathLst>
            </a:custGeom>
            <a:noFill/>
            <a:ln w="12700">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4" name="Line 31"/>
            <p:cNvSpPr>
              <a:spLocks noChangeShapeType="1"/>
            </p:cNvSpPr>
            <p:nvPr/>
          </p:nvSpPr>
          <p:spPr bwMode="auto">
            <a:xfrm>
              <a:off x="6417299" y="2351964"/>
              <a:ext cx="894160"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7" name="Line 34"/>
            <p:cNvSpPr>
              <a:spLocks noChangeShapeType="1"/>
            </p:cNvSpPr>
            <p:nvPr/>
          </p:nvSpPr>
          <p:spPr bwMode="auto">
            <a:xfrm>
              <a:off x="1307816" y="3707942"/>
              <a:ext cx="6578460"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8" name="Rectangle 35"/>
            <p:cNvSpPr>
              <a:spLocks noChangeArrowheads="1"/>
            </p:cNvSpPr>
            <p:nvPr/>
          </p:nvSpPr>
          <p:spPr bwMode="auto">
            <a:xfrm>
              <a:off x="7886276" y="3118386"/>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EOT</a:t>
              </a:r>
            </a:p>
          </p:txBody>
        </p:sp>
        <p:sp>
          <p:nvSpPr>
            <p:cNvPr id="40" name="Text Box 37"/>
            <p:cNvSpPr txBox="1">
              <a:spLocks noChangeArrowheads="1"/>
            </p:cNvSpPr>
            <p:nvPr/>
          </p:nvSpPr>
          <p:spPr bwMode="auto">
            <a:xfrm>
              <a:off x="3140046" y="3693152"/>
              <a:ext cx="2988840" cy="33855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600" b="1" dirty="0">
                  <a:solidFill>
                    <a:srgbClr val="000099"/>
                  </a:solidFill>
                  <a:latin typeface="微软雅黑" pitchFamily="34" charset="-122"/>
                  <a:ea typeface="微软雅黑" pitchFamily="34" charset="-122"/>
                </a:rPr>
                <a:t>经过字节填充后发送的数据</a:t>
              </a:r>
            </a:p>
          </p:txBody>
        </p:sp>
        <p:sp>
          <p:nvSpPr>
            <p:cNvPr id="45" name="Line 42"/>
            <p:cNvSpPr>
              <a:spLocks noChangeShapeType="1"/>
            </p:cNvSpPr>
            <p:nvPr/>
          </p:nvSpPr>
          <p:spPr bwMode="auto">
            <a:xfrm flipV="1">
              <a:off x="947225" y="3481946"/>
              <a:ext cx="0" cy="275126"/>
            </a:xfrm>
            <a:prstGeom prst="line">
              <a:avLst/>
            </a:prstGeom>
            <a:noFill/>
            <a:ln w="38100">
              <a:solidFill>
                <a:srgbClr val="FF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46" name="Text Box 43"/>
            <p:cNvSpPr txBox="1">
              <a:spLocks noChangeArrowheads="1"/>
            </p:cNvSpPr>
            <p:nvPr/>
          </p:nvSpPr>
          <p:spPr bwMode="auto">
            <a:xfrm>
              <a:off x="682176" y="3763575"/>
              <a:ext cx="84697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200" b="1" dirty="0" smtClean="0">
                  <a:solidFill>
                    <a:srgbClr val="0000FF"/>
                  </a:solidFill>
                  <a:latin typeface="微软雅黑" pitchFamily="34" charset="-122"/>
                  <a:ea typeface="微软雅黑" pitchFamily="34" charset="-122"/>
                </a:rPr>
                <a:t>发送在</a:t>
              </a:r>
              <a:r>
                <a:rPr kumimoji="1" lang="zh-CN" altLang="en-US" sz="1200" b="1" dirty="0">
                  <a:solidFill>
                    <a:srgbClr val="0000FF"/>
                  </a:solidFill>
                  <a:latin typeface="微软雅黑" pitchFamily="34" charset="-122"/>
                  <a:ea typeface="微软雅黑" pitchFamily="34" charset="-122"/>
                </a:rPr>
                <a:t>前</a:t>
              </a:r>
            </a:p>
          </p:txBody>
        </p:sp>
      </p:grpSp>
      <p:grpSp>
        <p:nvGrpSpPr>
          <p:cNvPr id="3" name="组合 2"/>
          <p:cNvGrpSpPr/>
          <p:nvPr/>
        </p:nvGrpSpPr>
        <p:grpSpPr>
          <a:xfrm>
            <a:off x="1388983" y="1157916"/>
            <a:ext cx="6181143" cy="885562"/>
            <a:chOff x="1388983" y="1466402"/>
            <a:chExt cx="6181143" cy="885562"/>
          </a:xfrm>
        </p:grpSpPr>
        <p:sp>
          <p:nvSpPr>
            <p:cNvPr id="13" name="Rectangle 9"/>
            <p:cNvSpPr>
              <a:spLocks noChangeArrowheads="1"/>
            </p:cNvSpPr>
            <p:nvPr/>
          </p:nvSpPr>
          <p:spPr bwMode="auto">
            <a:xfrm>
              <a:off x="1563290" y="1998230"/>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dirty="0">
                  <a:solidFill>
                    <a:schemeClr val="bg1"/>
                  </a:solidFill>
                  <a:latin typeface="微软雅黑" pitchFamily="34" charset="-122"/>
                  <a:ea typeface="微软雅黑" pitchFamily="34" charset="-122"/>
                </a:rPr>
                <a:t>SOH</a:t>
              </a:r>
            </a:p>
          </p:txBody>
        </p:sp>
        <p:sp>
          <p:nvSpPr>
            <p:cNvPr id="14" name="Rectangle 10"/>
            <p:cNvSpPr>
              <a:spLocks noChangeArrowheads="1"/>
            </p:cNvSpPr>
            <p:nvPr/>
          </p:nvSpPr>
          <p:spPr bwMode="auto">
            <a:xfrm>
              <a:off x="1946502" y="1998230"/>
              <a:ext cx="5045615" cy="353734"/>
            </a:xfrm>
            <a:prstGeom prst="rect">
              <a:avLst/>
            </a:prstGeom>
            <a:solidFill>
              <a:srgbClr val="00FFFF"/>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5" name="Rectangle 11"/>
            <p:cNvSpPr>
              <a:spLocks noChangeArrowheads="1"/>
            </p:cNvSpPr>
            <p:nvPr/>
          </p:nvSpPr>
          <p:spPr bwMode="auto">
            <a:xfrm>
              <a:off x="2521318" y="1998230"/>
              <a:ext cx="383211" cy="353734"/>
            </a:xfrm>
            <a:prstGeom prst="rect">
              <a:avLst/>
            </a:prstGeom>
            <a:solidFill>
              <a:srgbClr val="CC00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EOT</a:t>
              </a:r>
            </a:p>
          </p:txBody>
        </p:sp>
        <p:sp>
          <p:nvSpPr>
            <p:cNvPr id="16" name="Rectangle 12"/>
            <p:cNvSpPr>
              <a:spLocks noChangeArrowheads="1"/>
            </p:cNvSpPr>
            <p:nvPr/>
          </p:nvSpPr>
          <p:spPr bwMode="auto">
            <a:xfrm>
              <a:off x="6034088" y="1998230"/>
              <a:ext cx="383211" cy="353734"/>
            </a:xfrm>
            <a:prstGeom prst="rect">
              <a:avLst/>
            </a:prstGeom>
            <a:solidFill>
              <a:srgbClr val="0000CC"/>
            </a:solidFill>
            <a:ln w="12700" algn="ctr">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SOH</a:t>
              </a:r>
            </a:p>
          </p:txBody>
        </p:sp>
        <p:sp>
          <p:nvSpPr>
            <p:cNvPr id="17" name="Rectangle 14"/>
            <p:cNvSpPr>
              <a:spLocks noChangeArrowheads="1"/>
            </p:cNvSpPr>
            <p:nvPr/>
          </p:nvSpPr>
          <p:spPr bwMode="auto">
            <a:xfrm>
              <a:off x="4948323" y="1998230"/>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ESC</a:t>
              </a:r>
            </a:p>
          </p:txBody>
        </p:sp>
        <p:sp>
          <p:nvSpPr>
            <p:cNvPr id="35" name="Line 32"/>
            <p:cNvSpPr>
              <a:spLocks noChangeShapeType="1"/>
            </p:cNvSpPr>
            <p:nvPr/>
          </p:nvSpPr>
          <p:spPr bwMode="auto">
            <a:xfrm>
              <a:off x="1946502" y="1821363"/>
              <a:ext cx="5045615"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6" name="Text Box 33"/>
            <p:cNvSpPr txBox="1">
              <a:spLocks noChangeArrowheads="1"/>
            </p:cNvSpPr>
            <p:nvPr/>
          </p:nvSpPr>
          <p:spPr bwMode="auto">
            <a:xfrm>
              <a:off x="3926426" y="1506060"/>
              <a:ext cx="1005403" cy="33855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latin typeface="微软雅黑" pitchFamily="34" charset="-122"/>
                  <a:ea typeface="微软雅黑" pitchFamily="34" charset="-122"/>
                </a:rPr>
                <a:t>原始数据</a:t>
              </a:r>
            </a:p>
          </p:txBody>
        </p:sp>
        <p:sp>
          <p:nvSpPr>
            <p:cNvPr id="39" name="Rectangle 36"/>
            <p:cNvSpPr>
              <a:spLocks noChangeArrowheads="1"/>
            </p:cNvSpPr>
            <p:nvPr/>
          </p:nvSpPr>
          <p:spPr bwMode="auto">
            <a:xfrm>
              <a:off x="6992116" y="1998230"/>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EOT</a:t>
              </a:r>
            </a:p>
          </p:txBody>
        </p:sp>
        <p:sp>
          <p:nvSpPr>
            <p:cNvPr id="47" name="Line 44"/>
            <p:cNvSpPr>
              <a:spLocks noChangeShapeType="1"/>
            </p:cNvSpPr>
            <p:nvPr/>
          </p:nvSpPr>
          <p:spPr bwMode="auto">
            <a:xfrm>
              <a:off x="1773524" y="1742756"/>
              <a:ext cx="0" cy="235822"/>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48" name="Text Box 45"/>
            <p:cNvSpPr txBox="1">
              <a:spLocks noChangeArrowheads="1"/>
            </p:cNvSpPr>
            <p:nvPr/>
          </p:nvSpPr>
          <p:spPr bwMode="auto">
            <a:xfrm>
              <a:off x="1388983" y="1466402"/>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帧开始符</a:t>
              </a:r>
            </a:p>
          </p:txBody>
        </p:sp>
        <p:sp>
          <p:nvSpPr>
            <p:cNvPr id="49" name="Text Box 46"/>
            <p:cNvSpPr txBox="1">
              <a:spLocks noChangeArrowheads="1"/>
            </p:cNvSpPr>
            <p:nvPr/>
          </p:nvSpPr>
          <p:spPr bwMode="auto">
            <a:xfrm>
              <a:off x="6769907" y="1466402"/>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itchFamily="34" charset="-122"/>
                  <a:ea typeface="微软雅黑" pitchFamily="34" charset="-122"/>
                </a:rPr>
                <a:t>帧结束符</a:t>
              </a:r>
            </a:p>
          </p:txBody>
        </p:sp>
        <p:sp>
          <p:nvSpPr>
            <p:cNvPr id="50" name="Line 47"/>
            <p:cNvSpPr>
              <a:spLocks noChangeShapeType="1"/>
            </p:cNvSpPr>
            <p:nvPr/>
          </p:nvSpPr>
          <p:spPr bwMode="auto">
            <a:xfrm>
              <a:off x="7202350" y="1742756"/>
              <a:ext cx="0" cy="235822"/>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55" name="Rectangle 13"/>
            <p:cNvSpPr>
              <a:spLocks noChangeArrowheads="1"/>
            </p:cNvSpPr>
            <p:nvPr/>
          </p:nvSpPr>
          <p:spPr bwMode="auto">
            <a:xfrm>
              <a:off x="3670952" y="1998230"/>
              <a:ext cx="383211" cy="353734"/>
            </a:xfrm>
            <a:prstGeom prst="rect">
              <a:avLst/>
            </a:prstGeom>
            <a:solidFill>
              <a:srgbClr val="007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SOH</a:t>
              </a:r>
            </a:p>
          </p:txBody>
        </p:sp>
      </p:grpSp>
      <p:grpSp>
        <p:nvGrpSpPr>
          <p:cNvPr id="58" name="组合 57"/>
          <p:cNvGrpSpPr/>
          <p:nvPr/>
        </p:nvGrpSpPr>
        <p:grpSpPr>
          <a:xfrm>
            <a:off x="1691027" y="2281364"/>
            <a:ext cx="5457301" cy="613285"/>
            <a:chOff x="1691027" y="2589850"/>
            <a:chExt cx="5457301" cy="613285"/>
          </a:xfrm>
        </p:grpSpPr>
        <p:sp>
          <p:nvSpPr>
            <p:cNvPr id="41" name="Text Box 38"/>
            <p:cNvSpPr txBox="1">
              <a:spLocks noChangeArrowheads="1"/>
            </p:cNvSpPr>
            <p:nvPr/>
          </p:nvSpPr>
          <p:spPr bwMode="auto">
            <a:xfrm>
              <a:off x="6348109"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字节填充</a:t>
              </a:r>
            </a:p>
          </p:txBody>
        </p:sp>
        <p:sp>
          <p:nvSpPr>
            <p:cNvPr id="42" name="Text Box 39"/>
            <p:cNvSpPr txBox="1">
              <a:spLocks noChangeArrowheads="1"/>
            </p:cNvSpPr>
            <p:nvPr/>
          </p:nvSpPr>
          <p:spPr bwMode="auto">
            <a:xfrm>
              <a:off x="4768693"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itchFamily="34" charset="-122"/>
                  <a:ea typeface="微软雅黑" pitchFamily="34" charset="-122"/>
                </a:rPr>
                <a:t>字节填充</a:t>
              </a:r>
            </a:p>
          </p:txBody>
        </p:sp>
        <p:sp>
          <p:nvSpPr>
            <p:cNvPr id="43" name="Text Box 40"/>
            <p:cNvSpPr txBox="1">
              <a:spLocks noChangeArrowheads="1"/>
            </p:cNvSpPr>
            <p:nvPr/>
          </p:nvSpPr>
          <p:spPr bwMode="auto">
            <a:xfrm>
              <a:off x="3140046"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字节填充</a:t>
              </a:r>
            </a:p>
          </p:txBody>
        </p:sp>
        <p:sp>
          <p:nvSpPr>
            <p:cNvPr id="44" name="Text Box 41"/>
            <p:cNvSpPr txBox="1">
              <a:spLocks noChangeArrowheads="1"/>
            </p:cNvSpPr>
            <p:nvPr/>
          </p:nvSpPr>
          <p:spPr bwMode="auto">
            <a:xfrm>
              <a:off x="1691027"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字节填充</a:t>
              </a:r>
            </a:p>
          </p:txBody>
        </p:sp>
        <p:sp>
          <p:nvSpPr>
            <p:cNvPr id="51" name="AutoShape 48"/>
            <p:cNvSpPr>
              <a:spLocks noChangeArrowheads="1"/>
            </p:cNvSpPr>
            <p:nvPr/>
          </p:nvSpPr>
          <p:spPr bwMode="auto">
            <a:xfrm>
              <a:off x="1993073" y="2869053"/>
              <a:ext cx="188944" cy="334082"/>
            </a:xfrm>
            <a:prstGeom prst="downArrow">
              <a:avLst>
                <a:gd name="adj1" fmla="val 39435"/>
                <a:gd name="adj2" fmla="val 90143"/>
              </a:avLst>
            </a:prstGeom>
            <a:solidFill>
              <a:schemeClr val="accent6">
                <a:lumMod val="75000"/>
              </a:schemeClr>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52" name="AutoShape 49"/>
            <p:cNvSpPr>
              <a:spLocks noChangeArrowheads="1"/>
            </p:cNvSpPr>
            <p:nvPr/>
          </p:nvSpPr>
          <p:spPr bwMode="auto">
            <a:xfrm>
              <a:off x="3493984" y="2869053"/>
              <a:ext cx="188944" cy="334082"/>
            </a:xfrm>
            <a:prstGeom prst="downArrow">
              <a:avLst>
                <a:gd name="adj1" fmla="val 39435"/>
                <a:gd name="adj2" fmla="val 90143"/>
              </a:avLst>
            </a:prstGeom>
            <a:solidFill>
              <a:schemeClr val="accent6">
                <a:lumMod val="75000"/>
              </a:schemeClr>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53" name="AutoShape 50"/>
            <p:cNvSpPr>
              <a:spLocks noChangeArrowheads="1"/>
            </p:cNvSpPr>
            <p:nvPr/>
          </p:nvSpPr>
          <p:spPr bwMode="auto">
            <a:xfrm>
              <a:off x="5183840" y="2869053"/>
              <a:ext cx="188944" cy="334082"/>
            </a:xfrm>
            <a:prstGeom prst="downArrow">
              <a:avLst>
                <a:gd name="adj1" fmla="val 39435"/>
                <a:gd name="adj2" fmla="val 90143"/>
              </a:avLst>
            </a:prstGeom>
            <a:solidFill>
              <a:schemeClr val="accent6">
                <a:lumMod val="75000"/>
              </a:schemeClr>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54" name="AutoShape 51"/>
            <p:cNvSpPr>
              <a:spLocks noChangeArrowheads="1"/>
            </p:cNvSpPr>
            <p:nvPr/>
          </p:nvSpPr>
          <p:spPr bwMode="auto">
            <a:xfrm>
              <a:off x="6640840" y="2869053"/>
              <a:ext cx="188944" cy="334082"/>
            </a:xfrm>
            <a:prstGeom prst="downArrow">
              <a:avLst>
                <a:gd name="adj1" fmla="val 39435"/>
                <a:gd name="adj2" fmla="val 90143"/>
              </a:avLst>
            </a:prstGeom>
            <a:solidFill>
              <a:schemeClr val="accent6">
                <a:lumMod val="75000"/>
              </a:schemeClr>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16825256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up)">
                                      <p:cBhvr>
                                        <p:cTn id="7" dur="1000"/>
                                        <p:tgtEl>
                                          <p:spTgt spid="57"/>
                                        </p:tgtEl>
                                      </p:cBhvr>
                                    </p:animEffect>
                                  </p:childTnLst>
                                </p:cTn>
                              </p:par>
                            </p:childTnLst>
                          </p:cTn>
                        </p:par>
                        <p:par>
                          <p:cTn id="8" fill="hold">
                            <p:stCondLst>
                              <p:cond delay="1000"/>
                            </p:stCondLst>
                            <p:childTnLst>
                              <p:par>
                                <p:cTn id="9" presetID="1" presetClass="entr" presetSubtype="0" fill="hold" nodeType="after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par>
                          <p:cTn id="11" fill="hold">
                            <p:stCondLst>
                              <p:cond delay="1000"/>
                            </p:stCondLst>
                            <p:childTnLst>
                              <p:par>
                                <p:cTn id="12" presetID="35" presetClass="emph" presetSubtype="0" repeatCount="indefinite" fill="hold" nodeType="afterEffect">
                                  <p:stCondLst>
                                    <p:cond delay="0"/>
                                  </p:stCondLst>
                                  <p:endCondLst>
                                    <p:cond evt="onNext" delay="0">
                                      <p:tgtEl>
                                        <p:sldTgt/>
                                      </p:tgtEl>
                                    </p:cond>
                                  </p:endCondLst>
                                  <p:childTnLst>
                                    <p:anim calcmode="discrete" valueType="str">
                                      <p:cBhvr>
                                        <p:cTn id="13" dur="1000" fill="hold"/>
                                        <p:tgtEl>
                                          <p:spTgt spid="5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466344" y="1378072"/>
            <a:ext cx="8129015" cy="222041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AutoShape 5"/>
          <p:cNvSpPr>
            <a:spLocks noChangeArrowheads="1"/>
          </p:cNvSpPr>
          <p:nvPr/>
        </p:nvSpPr>
        <p:spPr bwMode="auto">
          <a:xfrm>
            <a:off x="466345" y="62023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768616" y="587026"/>
            <a:ext cx="1596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3.  </a:t>
            </a:r>
            <a:r>
              <a:rPr lang="zh-CN" altLang="en-US" sz="2000" b="1" dirty="0">
                <a:solidFill>
                  <a:schemeClr val="bg1"/>
                </a:solidFill>
                <a:latin typeface="微软雅黑" pitchFamily="34" charset="-122"/>
                <a:ea typeface="微软雅黑" pitchFamily="34" charset="-122"/>
              </a:rPr>
              <a:t>差错检测</a:t>
            </a:r>
            <a:endParaRPr lang="fr-FR" altLang="zh-CN" sz="2000" b="1" dirty="0">
              <a:solidFill>
                <a:schemeClr val="bg1"/>
              </a:solidFill>
              <a:latin typeface="微软雅黑" pitchFamily="34" charset="-122"/>
              <a:ea typeface="微软雅黑" pitchFamily="34" charset="-122"/>
            </a:endParaRPr>
          </a:p>
        </p:txBody>
      </p:sp>
      <p:graphicFrame>
        <p:nvGraphicFramePr>
          <p:cNvPr id="11" name="表格 10"/>
          <p:cNvGraphicFramePr>
            <a:graphicFrameLocks noGrp="1"/>
          </p:cNvGraphicFramePr>
          <p:nvPr>
            <p:extLst>
              <p:ext uri="{D42A27DB-BD31-4B8C-83A1-F6EECF244321}">
                <p14:modId xmlns:p14="http://schemas.microsoft.com/office/powerpoint/2010/main" val="4280106737"/>
              </p:ext>
            </p:extLst>
          </p:nvPr>
        </p:nvGraphicFramePr>
        <p:xfrm>
          <a:off x="1093346" y="1624782"/>
          <a:ext cx="2786336" cy="335280"/>
        </p:xfrm>
        <a:graphic>
          <a:graphicData uri="http://schemas.openxmlformats.org/drawingml/2006/table">
            <a:tbl>
              <a:tblPr firstRow="1" bandRow="1">
                <a:tableStyleId>{5C22544A-7EE6-4342-B048-85BDC9FD1C3A}</a:tableStyleId>
              </a:tblPr>
              <a:tblGrid>
                <a:gridCol w="348292">
                  <a:extLst>
                    <a:ext uri="{9D8B030D-6E8A-4147-A177-3AD203B41FA5}">
                      <a16:colId xmlns:a16="http://schemas.microsoft.com/office/drawing/2014/main" val="20000"/>
                    </a:ext>
                  </a:extLst>
                </a:gridCol>
                <a:gridCol w="348292">
                  <a:extLst>
                    <a:ext uri="{9D8B030D-6E8A-4147-A177-3AD203B41FA5}">
                      <a16:colId xmlns:a16="http://schemas.microsoft.com/office/drawing/2014/main" val="20001"/>
                    </a:ext>
                  </a:extLst>
                </a:gridCol>
                <a:gridCol w="348292">
                  <a:extLst>
                    <a:ext uri="{9D8B030D-6E8A-4147-A177-3AD203B41FA5}">
                      <a16:colId xmlns:a16="http://schemas.microsoft.com/office/drawing/2014/main" val="20002"/>
                    </a:ext>
                  </a:extLst>
                </a:gridCol>
                <a:gridCol w="348292">
                  <a:extLst>
                    <a:ext uri="{9D8B030D-6E8A-4147-A177-3AD203B41FA5}">
                      <a16:colId xmlns:a16="http://schemas.microsoft.com/office/drawing/2014/main" val="20003"/>
                    </a:ext>
                  </a:extLst>
                </a:gridCol>
                <a:gridCol w="348292">
                  <a:extLst>
                    <a:ext uri="{9D8B030D-6E8A-4147-A177-3AD203B41FA5}">
                      <a16:colId xmlns:a16="http://schemas.microsoft.com/office/drawing/2014/main" val="20004"/>
                    </a:ext>
                  </a:extLst>
                </a:gridCol>
                <a:gridCol w="348292">
                  <a:extLst>
                    <a:ext uri="{9D8B030D-6E8A-4147-A177-3AD203B41FA5}">
                      <a16:colId xmlns:a16="http://schemas.microsoft.com/office/drawing/2014/main" val="20005"/>
                    </a:ext>
                  </a:extLst>
                </a:gridCol>
                <a:gridCol w="348292">
                  <a:extLst>
                    <a:ext uri="{9D8B030D-6E8A-4147-A177-3AD203B41FA5}">
                      <a16:colId xmlns:a16="http://schemas.microsoft.com/office/drawing/2014/main" val="20006"/>
                    </a:ext>
                  </a:extLst>
                </a:gridCol>
                <a:gridCol w="348292">
                  <a:extLst>
                    <a:ext uri="{9D8B030D-6E8A-4147-A177-3AD203B41FA5}">
                      <a16:colId xmlns:a16="http://schemas.microsoft.com/office/drawing/2014/main" val="20007"/>
                    </a:ext>
                  </a:extLst>
                </a:gridCol>
              </a:tblGrid>
              <a:tr h="0">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3719567806"/>
              </p:ext>
            </p:extLst>
          </p:nvPr>
        </p:nvGraphicFramePr>
        <p:xfrm>
          <a:off x="1093346" y="2649967"/>
          <a:ext cx="2786336" cy="335280"/>
        </p:xfrm>
        <a:graphic>
          <a:graphicData uri="http://schemas.openxmlformats.org/drawingml/2006/table">
            <a:tbl>
              <a:tblPr firstRow="1" bandRow="1">
                <a:tableStyleId>{5C22544A-7EE6-4342-B048-85BDC9FD1C3A}</a:tableStyleId>
              </a:tblPr>
              <a:tblGrid>
                <a:gridCol w="348292">
                  <a:extLst>
                    <a:ext uri="{9D8B030D-6E8A-4147-A177-3AD203B41FA5}">
                      <a16:colId xmlns:a16="http://schemas.microsoft.com/office/drawing/2014/main" val="20000"/>
                    </a:ext>
                  </a:extLst>
                </a:gridCol>
                <a:gridCol w="348292">
                  <a:extLst>
                    <a:ext uri="{9D8B030D-6E8A-4147-A177-3AD203B41FA5}">
                      <a16:colId xmlns:a16="http://schemas.microsoft.com/office/drawing/2014/main" val="20001"/>
                    </a:ext>
                  </a:extLst>
                </a:gridCol>
                <a:gridCol w="348292">
                  <a:extLst>
                    <a:ext uri="{9D8B030D-6E8A-4147-A177-3AD203B41FA5}">
                      <a16:colId xmlns:a16="http://schemas.microsoft.com/office/drawing/2014/main" val="20002"/>
                    </a:ext>
                  </a:extLst>
                </a:gridCol>
                <a:gridCol w="348292">
                  <a:extLst>
                    <a:ext uri="{9D8B030D-6E8A-4147-A177-3AD203B41FA5}">
                      <a16:colId xmlns:a16="http://schemas.microsoft.com/office/drawing/2014/main" val="20003"/>
                    </a:ext>
                  </a:extLst>
                </a:gridCol>
                <a:gridCol w="348292">
                  <a:extLst>
                    <a:ext uri="{9D8B030D-6E8A-4147-A177-3AD203B41FA5}">
                      <a16:colId xmlns:a16="http://schemas.microsoft.com/office/drawing/2014/main" val="20004"/>
                    </a:ext>
                  </a:extLst>
                </a:gridCol>
                <a:gridCol w="348292">
                  <a:extLst>
                    <a:ext uri="{9D8B030D-6E8A-4147-A177-3AD203B41FA5}">
                      <a16:colId xmlns:a16="http://schemas.microsoft.com/office/drawing/2014/main" val="20005"/>
                    </a:ext>
                  </a:extLst>
                </a:gridCol>
                <a:gridCol w="348292">
                  <a:extLst>
                    <a:ext uri="{9D8B030D-6E8A-4147-A177-3AD203B41FA5}">
                      <a16:colId xmlns:a16="http://schemas.microsoft.com/office/drawing/2014/main" val="20006"/>
                    </a:ext>
                  </a:extLst>
                </a:gridCol>
                <a:gridCol w="348292">
                  <a:extLst>
                    <a:ext uri="{9D8B030D-6E8A-4147-A177-3AD203B41FA5}">
                      <a16:colId xmlns:a16="http://schemas.microsoft.com/office/drawing/2014/main" val="20007"/>
                    </a:ext>
                  </a:extLst>
                </a:gridCol>
              </a:tblGrid>
              <a:tr h="0">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rgbClr val="C00000"/>
                          </a:solidFill>
                          <a:latin typeface="微软雅黑" pitchFamily="34" charset="-122"/>
                          <a:ea typeface="微软雅黑" pitchFamily="34" charset="-122"/>
                        </a:rPr>
                        <a:t>0</a:t>
                      </a:r>
                      <a:endParaRPr lang="zh-CN" altLang="en-US" sz="1600" dirty="0">
                        <a:solidFill>
                          <a:srgbClr val="C00000"/>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24" name="Text Box 8"/>
          <p:cNvSpPr txBox="1">
            <a:spLocks noChangeArrowheads="1"/>
          </p:cNvSpPr>
          <p:nvPr/>
        </p:nvSpPr>
        <p:spPr bwMode="auto">
          <a:xfrm>
            <a:off x="1795805" y="3128061"/>
            <a:ext cx="12105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smtClean="0">
                <a:latin typeface="微软雅黑" pitchFamily="34" charset="-122"/>
                <a:ea typeface="微软雅黑" pitchFamily="34" charset="-122"/>
              </a:rPr>
              <a:t>一位比特错</a:t>
            </a:r>
            <a:endParaRPr kumimoji="1" lang="en-US" altLang="zh-CN" sz="1600" b="1" dirty="0">
              <a:latin typeface="微软雅黑" pitchFamily="34" charset="-122"/>
              <a:ea typeface="微软雅黑" pitchFamily="34" charset="-122"/>
            </a:endParaRPr>
          </a:p>
        </p:txBody>
      </p:sp>
      <p:graphicFrame>
        <p:nvGraphicFramePr>
          <p:cNvPr id="25" name="表格 24"/>
          <p:cNvGraphicFramePr>
            <a:graphicFrameLocks noGrp="1"/>
          </p:cNvGraphicFramePr>
          <p:nvPr>
            <p:extLst>
              <p:ext uri="{D42A27DB-BD31-4B8C-83A1-F6EECF244321}">
                <p14:modId xmlns:p14="http://schemas.microsoft.com/office/powerpoint/2010/main" val="3940639159"/>
              </p:ext>
            </p:extLst>
          </p:nvPr>
        </p:nvGraphicFramePr>
        <p:xfrm>
          <a:off x="4229193" y="1620936"/>
          <a:ext cx="4169664" cy="335280"/>
        </p:xfrm>
        <a:graphic>
          <a:graphicData uri="http://schemas.openxmlformats.org/drawingml/2006/table">
            <a:tbl>
              <a:tblPr firstRow="1" bandRow="1">
                <a:tableStyleId>{5C22544A-7EE6-4342-B048-85BDC9FD1C3A}</a:tableStyleId>
              </a:tblPr>
              <a:tblGrid>
                <a:gridCol w="347472">
                  <a:extLst>
                    <a:ext uri="{9D8B030D-6E8A-4147-A177-3AD203B41FA5}">
                      <a16:colId xmlns:a16="http://schemas.microsoft.com/office/drawing/2014/main" val="20000"/>
                    </a:ext>
                  </a:extLst>
                </a:gridCol>
                <a:gridCol w="347472">
                  <a:extLst>
                    <a:ext uri="{9D8B030D-6E8A-4147-A177-3AD203B41FA5}">
                      <a16:colId xmlns:a16="http://schemas.microsoft.com/office/drawing/2014/main" val="20001"/>
                    </a:ext>
                  </a:extLst>
                </a:gridCol>
                <a:gridCol w="347472">
                  <a:extLst>
                    <a:ext uri="{9D8B030D-6E8A-4147-A177-3AD203B41FA5}">
                      <a16:colId xmlns:a16="http://schemas.microsoft.com/office/drawing/2014/main" val="20002"/>
                    </a:ext>
                  </a:extLst>
                </a:gridCol>
                <a:gridCol w="347472">
                  <a:extLst>
                    <a:ext uri="{9D8B030D-6E8A-4147-A177-3AD203B41FA5}">
                      <a16:colId xmlns:a16="http://schemas.microsoft.com/office/drawing/2014/main" val="20003"/>
                    </a:ext>
                  </a:extLst>
                </a:gridCol>
                <a:gridCol w="347472">
                  <a:extLst>
                    <a:ext uri="{9D8B030D-6E8A-4147-A177-3AD203B41FA5}">
                      <a16:colId xmlns:a16="http://schemas.microsoft.com/office/drawing/2014/main" val="20004"/>
                    </a:ext>
                  </a:extLst>
                </a:gridCol>
                <a:gridCol w="347472">
                  <a:extLst>
                    <a:ext uri="{9D8B030D-6E8A-4147-A177-3AD203B41FA5}">
                      <a16:colId xmlns:a16="http://schemas.microsoft.com/office/drawing/2014/main" val="20005"/>
                    </a:ext>
                  </a:extLst>
                </a:gridCol>
                <a:gridCol w="347472">
                  <a:extLst>
                    <a:ext uri="{9D8B030D-6E8A-4147-A177-3AD203B41FA5}">
                      <a16:colId xmlns:a16="http://schemas.microsoft.com/office/drawing/2014/main" val="20006"/>
                    </a:ext>
                  </a:extLst>
                </a:gridCol>
                <a:gridCol w="347472">
                  <a:extLst>
                    <a:ext uri="{9D8B030D-6E8A-4147-A177-3AD203B41FA5}">
                      <a16:colId xmlns:a16="http://schemas.microsoft.com/office/drawing/2014/main" val="20007"/>
                    </a:ext>
                  </a:extLst>
                </a:gridCol>
                <a:gridCol w="347472">
                  <a:extLst>
                    <a:ext uri="{9D8B030D-6E8A-4147-A177-3AD203B41FA5}">
                      <a16:colId xmlns:a16="http://schemas.microsoft.com/office/drawing/2014/main" val="20008"/>
                    </a:ext>
                  </a:extLst>
                </a:gridCol>
                <a:gridCol w="347472">
                  <a:extLst>
                    <a:ext uri="{9D8B030D-6E8A-4147-A177-3AD203B41FA5}">
                      <a16:colId xmlns:a16="http://schemas.microsoft.com/office/drawing/2014/main" val="20009"/>
                    </a:ext>
                  </a:extLst>
                </a:gridCol>
                <a:gridCol w="347472">
                  <a:extLst>
                    <a:ext uri="{9D8B030D-6E8A-4147-A177-3AD203B41FA5}">
                      <a16:colId xmlns:a16="http://schemas.microsoft.com/office/drawing/2014/main" val="20010"/>
                    </a:ext>
                  </a:extLst>
                </a:gridCol>
                <a:gridCol w="347472">
                  <a:extLst>
                    <a:ext uri="{9D8B030D-6E8A-4147-A177-3AD203B41FA5}">
                      <a16:colId xmlns:a16="http://schemas.microsoft.com/office/drawing/2014/main" val="20011"/>
                    </a:ext>
                  </a:extLst>
                </a:gridCol>
              </a:tblGrid>
              <a:tr h="0">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26" name="表格 25"/>
          <p:cNvGraphicFramePr>
            <a:graphicFrameLocks noGrp="1"/>
          </p:cNvGraphicFramePr>
          <p:nvPr>
            <p:extLst>
              <p:ext uri="{D42A27DB-BD31-4B8C-83A1-F6EECF244321}">
                <p14:modId xmlns:p14="http://schemas.microsoft.com/office/powerpoint/2010/main" val="1665374761"/>
              </p:ext>
            </p:extLst>
          </p:nvPr>
        </p:nvGraphicFramePr>
        <p:xfrm>
          <a:off x="4229193" y="2663019"/>
          <a:ext cx="4169664" cy="335280"/>
        </p:xfrm>
        <a:graphic>
          <a:graphicData uri="http://schemas.openxmlformats.org/drawingml/2006/table">
            <a:tbl>
              <a:tblPr firstRow="1" bandRow="1">
                <a:tableStyleId>{5C22544A-7EE6-4342-B048-85BDC9FD1C3A}</a:tableStyleId>
              </a:tblPr>
              <a:tblGrid>
                <a:gridCol w="347472">
                  <a:extLst>
                    <a:ext uri="{9D8B030D-6E8A-4147-A177-3AD203B41FA5}">
                      <a16:colId xmlns:a16="http://schemas.microsoft.com/office/drawing/2014/main" val="20000"/>
                    </a:ext>
                  </a:extLst>
                </a:gridCol>
                <a:gridCol w="347472">
                  <a:extLst>
                    <a:ext uri="{9D8B030D-6E8A-4147-A177-3AD203B41FA5}">
                      <a16:colId xmlns:a16="http://schemas.microsoft.com/office/drawing/2014/main" val="20001"/>
                    </a:ext>
                  </a:extLst>
                </a:gridCol>
                <a:gridCol w="347472">
                  <a:extLst>
                    <a:ext uri="{9D8B030D-6E8A-4147-A177-3AD203B41FA5}">
                      <a16:colId xmlns:a16="http://schemas.microsoft.com/office/drawing/2014/main" val="20002"/>
                    </a:ext>
                  </a:extLst>
                </a:gridCol>
                <a:gridCol w="347472">
                  <a:extLst>
                    <a:ext uri="{9D8B030D-6E8A-4147-A177-3AD203B41FA5}">
                      <a16:colId xmlns:a16="http://schemas.microsoft.com/office/drawing/2014/main" val="20003"/>
                    </a:ext>
                  </a:extLst>
                </a:gridCol>
                <a:gridCol w="347472">
                  <a:extLst>
                    <a:ext uri="{9D8B030D-6E8A-4147-A177-3AD203B41FA5}">
                      <a16:colId xmlns:a16="http://schemas.microsoft.com/office/drawing/2014/main" val="20004"/>
                    </a:ext>
                  </a:extLst>
                </a:gridCol>
                <a:gridCol w="347472">
                  <a:extLst>
                    <a:ext uri="{9D8B030D-6E8A-4147-A177-3AD203B41FA5}">
                      <a16:colId xmlns:a16="http://schemas.microsoft.com/office/drawing/2014/main" val="20005"/>
                    </a:ext>
                  </a:extLst>
                </a:gridCol>
                <a:gridCol w="347472">
                  <a:extLst>
                    <a:ext uri="{9D8B030D-6E8A-4147-A177-3AD203B41FA5}">
                      <a16:colId xmlns:a16="http://schemas.microsoft.com/office/drawing/2014/main" val="20006"/>
                    </a:ext>
                  </a:extLst>
                </a:gridCol>
                <a:gridCol w="347472">
                  <a:extLst>
                    <a:ext uri="{9D8B030D-6E8A-4147-A177-3AD203B41FA5}">
                      <a16:colId xmlns:a16="http://schemas.microsoft.com/office/drawing/2014/main" val="20007"/>
                    </a:ext>
                  </a:extLst>
                </a:gridCol>
                <a:gridCol w="347472">
                  <a:extLst>
                    <a:ext uri="{9D8B030D-6E8A-4147-A177-3AD203B41FA5}">
                      <a16:colId xmlns:a16="http://schemas.microsoft.com/office/drawing/2014/main" val="20008"/>
                    </a:ext>
                  </a:extLst>
                </a:gridCol>
                <a:gridCol w="347472">
                  <a:extLst>
                    <a:ext uri="{9D8B030D-6E8A-4147-A177-3AD203B41FA5}">
                      <a16:colId xmlns:a16="http://schemas.microsoft.com/office/drawing/2014/main" val="20009"/>
                    </a:ext>
                  </a:extLst>
                </a:gridCol>
                <a:gridCol w="347472">
                  <a:extLst>
                    <a:ext uri="{9D8B030D-6E8A-4147-A177-3AD203B41FA5}">
                      <a16:colId xmlns:a16="http://schemas.microsoft.com/office/drawing/2014/main" val="20010"/>
                    </a:ext>
                  </a:extLst>
                </a:gridCol>
                <a:gridCol w="347472">
                  <a:extLst>
                    <a:ext uri="{9D8B030D-6E8A-4147-A177-3AD203B41FA5}">
                      <a16:colId xmlns:a16="http://schemas.microsoft.com/office/drawing/2014/main" val="20011"/>
                    </a:ext>
                  </a:extLst>
                </a:gridCol>
              </a:tblGrid>
              <a:tr h="0">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rgbClr val="C00000"/>
                          </a:solidFill>
                          <a:latin typeface="微软雅黑" pitchFamily="34" charset="-122"/>
                          <a:ea typeface="微软雅黑" pitchFamily="34" charset="-122"/>
                        </a:rPr>
                        <a:t>0</a:t>
                      </a:r>
                      <a:endParaRPr lang="zh-CN" altLang="en-US" sz="1600" dirty="0">
                        <a:solidFill>
                          <a:srgbClr val="C00000"/>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rgbClr val="C00000"/>
                          </a:solidFill>
                          <a:latin typeface="微软雅黑" pitchFamily="34" charset="-122"/>
                          <a:ea typeface="微软雅黑" pitchFamily="34" charset="-122"/>
                        </a:rPr>
                        <a:t>1</a:t>
                      </a:r>
                      <a:endParaRPr lang="zh-CN" altLang="en-US" sz="1600" dirty="0">
                        <a:solidFill>
                          <a:srgbClr val="C00000"/>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rgbClr val="C00000"/>
                          </a:solidFill>
                          <a:latin typeface="微软雅黑" pitchFamily="34" charset="-122"/>
                          <a:ea typeface="微软雅黑" pitchFamily="34" charset="-122"/>
                        </a:rPr>
                        <a:t>1</a:t>
                      </a:r>
                      <a:endParaRPr lang="zh-CN" altLang="en-US" sz="1600" dirty="0">
                        <a:solidFill>
                          <a:srgbClr val="C00000"/>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cxnSp>
        <p:nvCxnSpPr>
          <p:cNvPr id="28" name="直接箭头连接符 27"/>
          <p:cNvCxnSpPr/>
          <p:nvPr/>
        </p:nvCxnSpPr>
        <p:spPr>
          <a:xfrm>
            <a:off x="5444644" y="2069833"/>
            <a:ext cx="0" cy="5318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5774280" y="2069833"/>
            <a:ext cx="0" cy="5318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7164295" y="2069833"/>
            <a:ext cx="0" cy="5318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 Box 8"/>
          <p:cNvSpPr txBox="1">
            <a:spLocks noChangeArrowheads="1"/>
          </p:cNvSpPr>
          <p:nvPr/>
        </p:nvSpPr>
        <p:spPr bwMode="auto">
          <a:xfrm>
            <a:off x="5613073" y="3128061"/>
            <a:ext cx="12105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smtClean="0">
                <a:latin typeface="微软雅黑" pitchFamily="34" charset="-122"/>
                <a:ea typeface="微软雅黑" pitchFamily="34" charset="-122"/>
              </a:rPr>
              <a:t>多位比特错</a:t>
            </a:r>
            <a:endParaRPr kumimoji="1" lang="en-US" altLang="zh-CN" sz="1600" b="1" dirty="0">
              <a:latin typeface="微软雅黑" pitchFamily="34" charset="-122"/>
              <a:ea typeface="微软雅黑" pitchFamily="34" charset="-122"/>
            </a:endParaRPr>
          </a:p>
        </p:txBody>
      </p:sp>
      <p:sp>
        <p:nvSpPr>
          <p:cNvPr id="34" name="Text Box 45"/>
          <p:cNvSpPr txBox="1">
            <a:spLocks noChangeArrowheads="1"/>
          </p:cNvSpPr>
          <p:nvPr/>
        </p:nvSpPr>
        <p:spPr bwMode="auto">
          <a:xfrm>
            <a:off x="438758" y="1642102"/>
            <a:ext cx="64633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200" b="1" dirty="0" smtClean="0">
                <a:latin typeface="微软雅黑" pitchFamily="34" charset="-122"/>
                <a:ea typeface="微软雅黑" pitchFamily="34" charset="-122"/>
              </a:rPr>
              <a:t>发送方</a:t>
            </a:r>
            <a:endParaRPr kumimoji="1" lang="zh-CN" altLang="en-US" sz="1200" b="1" dirty="0">
              <a:latin typeface="微软雅黑" pitchFamily="34" charset="-122"/>
              <a:ea typeface="微软雅黑" pitchFamily="34" charset="-122"/>
            </a:endParaRPr>
          </a:p>
        </p:txBody>
      </p:sp>
      <p:sp>
        <p:nvSpPr>
          <p:cNvPr id="35" name="Text Box 45"/>
          <p:cNvSpPr txBox="1">
            <a:spLocks noChangeArrowheads="1"/>
          </p:cNvSpPr>
          <p:nvPr/>
        </p:nvSpPr>
        <p:spPr bwMode="auto">
          <a:xfrm>
            <a:off x="445478" y="2672061"/>
            <a:ext cx="64633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200" b="1" dirty="0" smtClean="0">
                <a:latin typeface="微软雅黑" pitchFamily="34" charset="-122"/>
                <a:ea typeface="微软雅黑" pitchFamily="34" charset="-122"/>
              </a:rPr>
              <a:t>接收方</a:t>
            </a:r>
            <a:endParaRPr kumimoji="1" lang="zh-CN" altLang="en-US" sz="1200" b="1" dirty="0">
              <a:latin typeface="微软雅黑" pitchFamily="34" charset="-122"/>
              <a:ea typeface="微软雅黑" pitchFamily="34" charset="-122"/>
            </a:endParaRPr>
          </a:p>
        </p:txBody>
      </p:sp>
      <p:cxnSp>
        <p:nvCxnSpPr>
          <p:cNvPr id="39" name="直接箭头连接符 38"/>
          <p:cNvCxnSpPr/>
          <p:nvPr/>
        </p:nvCxnSpPr>
        <p:spPr>
          <a:xfrm>
            <a:off x="2307315" y="2069833"/>
            <a:ext cx="0" cy="5318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466346" y="971003"/>
            <a:ext cx="8129014" cy="400110"/>
          </a:xfrm>
          <a:prstGeom prst="rect">
            <a:avLst/>
          </a:prstGeom>
        </p:spPr>
        <p:txBody>
          <a:bodyPr wrap="square">
            <a:spAutoFit/>
          </a:bodyPr>
          <a:lstStyle/>
          <a:p>
            <a:pPr eaLnBrk="0" hangingPunct="0">
              <a:buClr>
                <a:srgbClr val="0070C0"/>
              </a:buClr>
            </a:pPr>
            <a:r>
              <a:rPr lang="zh-CN" altLang="en-US" sz="2000" b="1" dirty="0">
                <a:latin typeface="微软雅黑" pitchFamily="34" charset="-122"/>
                <a:ea typeface="微软雅黑" pitchFamily="34" charset="-122"/>
              </a:rPr>
              <a:t>在传输过程中可能会产生</a:t>
            </a:r>
            <a:r>
              <a:rPr lang="zh-CN" altLang="en-US" sz="2000" b="1" dirty="0">
                <a:solidFill>
                  <a:srgbClr val="C00000"/>
                </a:solidFill>
                <a:latin typeface="微软雅黑" pitchFamily="34" charset="-122"/>
                <a:ea typeface="微软雅黑" pitchFamily="34" charset="-122"/>
              </a:rPr>
              <a:t>比特差错：</a:t>
            </a:r>
            <a:r>
              <a:rPr lang="en-US" altLang="zh-CN" sz="2000" b="1" dirty="0">
                <a:latin typeface="微软雅黑" pitchFamily="34" charset="-122"/>
                <a:ea typeface="微软雅黑" pitchFamily="34" charset="-122"/>
              </a:rPr>
              <a:t>1 </a:t>
            </a:r>
            <a:r>
              <a:rPr lang="zh-CN" altLang="en-US" sz="2000" b="1" dirty="0" smtClean="0">
                <a:latin typeface="微软雅黑" pitchFamily="34" charset="-122"/>
                <a:ea typeface="微软雅黑" pitchFamily="34" charset="-122"/>
              </a:rPr>
              <a:t> </a:t>
            </a:r>
            <a:r>
              <a:rPr lang="en-US" altLang="zh-CN" sz="2000" b="1" dirty="0" smtClean="0">
                <a:latin typeface="微软雅黑" pitchFamily="34" charset="-122"/>
                <a:ea typeface="微软雅黑" pitchFamily="34" charset="-122"/>
                <a:sym typeface="Wingdings" panose="05000000000000000000" pitchFamily="2" charset="2"/>
              </a:rPr>
              <a:t>  </a:t>
            </a:r>
            <a:r>
              <a:rPr lang="en-US" altLang="zh-CN" sz="2000" b="1" dirty="0" smtClean="0">
                <a:latin typeface="微软雅黑" pitchFamily="34" charset="-122"/>
                <a:ea typeface="微软雅黑" pitchFamily="34" charset="-122"/>
              </a:rPr>
              <a:t>0</a:t>
            </a:r>
            <a:r>
              <a:rPr lang="zh-CN" altLang="en-US" sz="2000" b="1" dirty="0" smtClean="0">
                <a:latin typeface="微软雅黑" pitchFamily="34" charset="-122"/>
                <a:ea typeface="微软雅黑" pitchFamily="34" charset="-122"/>
              </a:rPr>
              <a:t>，</a:t>
            </a:r>
            <a:r>
              <a:rPr lang="en-US" altLang="zh-CN" sz="2000" b="1" dirty="0" smtClean="0">
                <a:latin typeface="微软雅黑" pitchFamily="34" charset="-122"/>
                <a:ea typeface="微软雅黑" pitchFamily="34" charset="-122"/>
              </a:rPr>
              <a:t> 0  </a:t>
            </a:r>
            <a:r>
              <a:rPr lang="en-US" altLang="zh-CN" sz="2000" b="1" dirty="0" smtClean="0">
                <a:latin typeface="微软雅黑" pitchFamily="34" charset="-122"/>
                <a:ea typeface="微软雅黑" pitchFamily="34" charset="-122"/>
                <a:sym typeface="Wingdings" panose="05000000000000000000" pitchFamily="2" charset="2"/>
              </a:rPr>
              <a:t></a:t>
            </a:r>
            <a:r>
              <a:rPr lang="zh-CN" altLang="en-US" sz="2000" b="1" dirty="0" smtClean="0">
                <a:latin typeface="微软雅黑" pitchFamily="34" charset="-122"/>
                <a:ea typeface="微软雅黑" pitchFamily="34" charset="-122"/>
              </a:rPr>
              <a:t>  </a:t>
            </a:r>
            <a:r>
              <a:rPr lang="en-US" altLang="zh-CN" sz="2000" b="1" dirty="0" smtClean="0">
                <a:latin typeface="微软雅黑" pitchFamily="34" charset="-122"/>
                <a:ea typeface="微软雅黑" pitchFamily="34" charset="-122"/>
              </a:rPr>
              <a:t>1</a:t>
            </a:r>
            <a:r>
              <a:rPr lang="zh-CN" altLang="en-US" sz="2000" b="1" dirty="0">
                <a:latin typeface="微软雅黑" pitchFamily="34" charset="-122"/>
                <a:ea typeface="微软雅黑" pitchFamily="34" charset="-122"/>
              </a:rPr>
              <a:t>。</a:t>
            </a:r>
          </a:p>
        </p:txBody>
      </p:sp>
      <p:sp>
        <p:nvSpPr>
          <p:cNvPr id="2" name="矩形 1"/>
          <p:cNvSpPr/>
          <p:nvPr/>
        </p:nvSpPr>
        <p:spPr>
          <a:xfrm>
            <a:off x="1355390" y="3659785"/>
            <a:ext cx="6483928" cy="70788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ts val="2400"/>
              </a:lnSpc>
            </a:pPr>
            <a:r>
              <a:rPr lang="zh-CN" altLang="en-US" b="1" dirty="0">
                <a:latin typeface="微软雅黑" panose="020B0503020204020204" pitchFamily="34" charset="-122"/>
                <a:ea typeface="微软雅黑" panose="020B0503020204020204" pitchFamily="34" charset="-122"/>
              </a:rPr>
              <a:t>在一段时间内，传输错误的比特占所传输比特总数的比率称为</a:t>
            </a:r>
            <a:r>
              <a:rPr lang="zh-CN" altLang="en-US" b="1" dirty="0">
                <a:solidFill>
                  <a:srgbClr val="0000FF"/>
                </a:solidFill>
                <a:latin typeface="微软雅黑" panose="020B0503020204020204" pitchFamily="34" charset="-122"/>
                <a:ea typeface="微软雅黑" panose="020B0503020204020204" pitchFamily="34" charset="-122"/>
              </a:rPr>
              <a:t>误码率 </a:t>
            </a:r>
            <a:r>
              <a:rPr lang="en-US" altLang="zh-CN" b="1" dirty="0">
                <a:solidFill>
                  <a:srgbClr val="0000FF"/>
                </a:solidFill>
                <a:latin typeface="微软雅黑" panose="020B0503020204020204" pitchFamily="34" charset="-122"/>
                <a:ea typeface="微软雅黑" panose="020B0503020204020204" pitchFamily="34" charset="-122"/>
              </a:rPr>
              <a:t>BER </a:t>
            </a:r>
            <a:r>
              <a:rPr lang="en-US" altLang="zh-CN" b="1" dirty="0">
                <a:latin typeface="微软雅黑" panose="020B0503020204020204" pitchFamily="34" charset="-122"/>
                <a:ea typeface="微软雅黑" panose="020B0503020204020204" pitchFamily="34" charset="-122"/>
              </a:rPr>
              <a:t>(Bit Error Rate)</a:t>
            </a:r>
            <a:r>
              <a:rPr lang="zh-CN" altLang="en-US" b="1"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43380238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16547"/>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316859" y="593457"/>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smtClean="0">
                <a:solidFill>
                  <a:schemeClr val="bg1"/>
                </a:solidFill>
                <a:ea typeface="微软雅黑" pitchFamily="34" charset="-122"/>
              </a:rPr>
              <a:t>计算机网络体系结构</a:t>
            </a:r>
            <a:endParaRPr lang="zh-CN" altLang="en-US" sz="2000" b="1" dirty="0">
              <a:solidFill>
                <a:schemeClr val="bg1"/>
              </a:solidFill>
              <a:ea typeface="微软雅黑" pitchFamily="34" charset="-122"/>
            </a:endParaRPr>
          </a:p>
        </p:txBody>
      </p:sp>
      <p:sp>
        <p:nvSpPr>
          <p:cNvPr id="48" name="圆角矩形 47"/>
          <p:cNvSpPr/>
          <p:nvPr/>
        </p:nvSpPr>
        <p:spPr>
          <a:xfrm>
            <a:off x="505072" y="1041128"/>
            <a:ext cx="8133856" cy="32003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49" name="组合 48"/>
          <p:cNvGrpSpPr/>
          <p:nvPr/>
        </p:nvGrpSpPr>
        <p:grpSpPr>
          <a:xfrm>
            <a:off x="1557339" y="1494207"/>
            <a:ext cx="1341438" cy="2356685"/>
            <a:chOff x="1557339" y="1623511"/>
            <a:chExt cx="1341438" cy="2356685"/>
          </a:xfrm>
        </p:grpSpPr>
        <p:sp>
          <p:nvSpPr>
            <p:cNvPr id="50" name="AutoShape 58"/>
            <p:cNvSpPr>
              <a:spLocks noChangeArrowheads="1"/>
            </p:cNvSpPr>
            <p:nvPr/>
          </p:nvSpPr>
          <p:spPr bwMode="auto">
            <a:xfrm>
              <a:off x="1560514" y="1623511"/>
              <a:ext cx="1338263" cy="2301875"/>
            </a:xfrm>
            <a:prstGeom prst="cube">
              <a:avLst>
                <a:gd name="adj" fmla="val 9144"/>
              </a:avLst>
            </a:prstGeom>
            <a:solidFill>
              <a:srgbClr val="85D1F7"/>
            </a:solidFill>
            <a:ln w="19050">
              <a:solidFill>
                <a:schemeClr val="bg1"/>
              </a:solidFill>
              <a:miter lim="800000"/>
            </a:ln>
          </p:spPr>
          <p:txBody>
            <a:bodyPr wrap="none" anchor="ctr"/>
            <a:lstStyle/>
            <a:p>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51" name="Freeform 50"/>
            <p:cNvSpPr/>
            <p:nvPr/>
          </p:nvSpPr>
          <p:spPr bwMode="auto">
            <a:xfrm>
              <a:off x="1560514" y="1872748"/>
              <a:ext cx="1330325"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 name="Freeform 59"/>
            <p:cNvSpPr/>
            <p:nvPr/>
          </p:nvSpPr>
          <p:spPr bwMode="auto">
            <a:xfrm>
              <a:off x="1560514" y="2185486"/>
              <a:ext cx="1328738" cy="169862"/>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 name="Freeform 60"/>
            <p:cNvSpPr/>
            <p:nvPr/>
          </p:nvSpPr>
          <p:spPr bwMode="auto">
            <a:xfrm>
              <a:off x="1560514" y="2498223"/>
              <a:ext cx="1328738"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4" name="Freeform 61"/>
            <p:cNvSpPr/>
            <p:nvPr/>
          </p:nvSpPr>
          <p:spPr bwMode="auto">
            <a:xfrm>
              <a:off x="1560514" y="2810961"/>
              <a:ext cx="1328738" cy="171450"/>
            </a:xfrm>
            <a:custGeom>
              <a:avLst/>
              <a:gdLst>
                <a:gd name="T0" fmla="*/ 2147483647 w 2049"/>
                <a:gd name="T1" fmla="*/ 0 h 185"/>
                <a:gd name="T2" fmla="*/ 2147483647 w 2049"/>
                <a:gd name="T3" fmla="*/ 2147483647 h 185"/>
                <a:gd name="T4" fmla="*/ 0 w 2049"/>
                <a:gd name="T5" fmla="*/ 2147483647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5" name="Freeform 62"/>
            <p:cNvSpPr/>
            <p:nvPr/>
          </p:nvSpPr>
          <p:spPr bwMode="auto">
            <a:xfrm>
              <a:off x="1558927" y="3122111"/>
              <a:ext cx="1330325" cy="174625"/>
            </a:xfrm>
            <a:custGeom>
              <a:avLst/>
              <a:gdLst>
                <a:gd name="T0" fmla="*/ 2147483647 w 2049"/>
                <a:gd name="T1" fmla="*/ 0 h 187"/>
                <a:gd name="T2" fmla="*/ 2147483647 w 2049"/>
                <a:gd name="T3" fmla="*/ 2147483647 h 187"/>
                <a:gd name="T4" fmla="*/ 0 w 2049"/>
                <a:gd name="T5" fmla="*/ 2147483647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 name="Freeform 63"/>
            <p:cNvSpPr/>
            <p:nvPr/>
          </p:nvSpPr>
          <p:spPr bwMode="auto">
            <a:xfrm>
              <a:off x="1557339" y="3434848"/>
              <a:ext cx="1330325"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 name="Text Box 22"/>
            <p:cNvSpPr txBox="1">
              <a:spLocks noChangeArrowheads="1"/>
            </p:cNvSpPr>
            <p:nvPr/>
          </p:nvSpPr>
          <p:spPr bwMode="auto">
            <a:xfrm>
              <a:off x="2027239" y="1779086"/>
              <a:ext cx="6080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应用层</a:t>
              </a:r>
            </a:p>
          </p:txBody>
        </p:sp>
        <p:sp>
          <p:nvSpPr>
            <p:cNvPr id="58" name="Text Box 23"/>
            <p:cNvSpPr txBox="1">
              <a:spLocks noChangeArrowheads="1"/>
            </p:cNvSpPr>
            <p:nvPr/>
          </p:nvSpPr>
          <p:spPr bwMode="auto">
            <a:xfrm>
              <a:off x="2006602" y="2707916"/>
              <a:ext cx="608012"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latin typeface="微软雅黑" panose="020B0503020204020204" pitchFamily="34" charset="-122"/>
                  <a:ea typeface="微软雅黑" panose="020B0503020204020204" pitchFamily="34" charset="-122"/>
                </a:rPr>
                <a:t>运输层</a:t>
              </a:r>
            </a:p>
          </p:txBody>
        </p:sp>
        <p:sp>
          <p:nvSpPr>
            <p:cNvPr id="59" name="Text Box 24"/>
            <p:cNvSpPr txBox="1">
              <a:spLocks noChangeArrowheads="1"/>
            </p:cNvSpPr>
            <p:nvPr/>
          </p:nvSpPr>
          <p:spPr bwMode="auto">
            <a:xfrm>
              <a:off x="2014539" y="3006223"/>
              <a:ext cx="608013"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网络层</a:t>
              </a:r>
            </a:p>
          </p:txBody>
        </p:sp>
        <p:sp>
          <p:nvSpPr>
            <p:cNvPr id="60" name="Text Box 54"/>
            <p:cNvSpPr txBox="1">
              <a:spLocks noChangeArrowheads="1"/>
            </p:cNvSpPr>
            <p:nvPr/>
          </p:nvSpPr>
          <p:spPr bwMode="auto">
            <a:xfrm>
              <a:off x="2014539" y="2079123"/>
              <a:ext cx="60801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表示层</a:t>
              </a:r>
            </a:p>
          </p:txBody>
        </p:sp>
        <p:sp>
          <p:nvSpPr>
            <p:cNvPr id="61" name="Text Box 55"/>
            <p:cNvSpPr txBox="1">
              <a:spLocks noChangeArrowheads="1"/>
            </p:cNvSpPr>
            <p:nvPr/>
          </p:nvSpPr>
          <p:spPr bwMode="auto">
            <a:xfrm>
              <a:off x="2014539" y="2391861"/>
              <a:ext cx="6080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会话层</a:t>
              </a:r>
            </a:p>
          </p:txBody>
        </p:sp>
        <p:sp>
          <p:nvSpPr>
            <p:cNvPr id="62" name="Text Box 56"/>
            <p:cNvSpPr txBox="1">
              <a:spLocks noChangeArrowheads="1"/>
            </p:cNvSpPr>
            <p:nvPr/>
          </p:nvSpPr>
          <p:spPr bwMode="auto">
            <a:xfrm>
              <a:off x="1911352" y="3314198"/>
              <a:ext cx="889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solidFill>
                    <a:srgbClr val="C00000"/>
                  </a:solidFill>
                  <a:latin typeface="微软雅黑" panose="020B0503020204020204" pitchFamily="34" charset="-122"/>
                  <a:ea typeface="微软雅黑" panose="020B0503020204020204" pitchFamily="34" charset="-122"/>
                </a:rPr>
                <a:t>数据链路层</a:t>
              </a:r>
            </a:p>
          </p:txBody>
        </p:sp>
        <p:sp>
          <p:nvSpPr>
            <p:cNvPr id="63" name="Text Box 57"/>
            <p:cNvSpPr txBox="1">
              <a:spLocks noChangeArrowheads="1"/>
            </p:cNvSpPr>
            <p:nvPr/>
          </p:nvSpPr>
          <p:spPr bwMode="auto">
            <a:xfrm>
              <a:off x="2014539" y="3638048"/>
              <a:ext cx="60801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物理层</a:t>
              </a:r>
            </a:p>
          </p:txBody>
        </p:sp>
        <p:sp>
          <p:nvSpPr>
            <p:cNvPr id="64" name="Text Box 43"/>
            <p:cNvSpPr txBox="1">
              <a:spLocks noChangeArrowheads="1"/>
            </p:cNvSpPr>
            <p:nvPr/>
          </p:nvSpPr>
          <p:spPr bwMode="auto">
            <a:xfrm>
              <a:off x="1622427" y="1683083"/>
              <a:ext cx="271462" cy="229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85000"/>
                </a:lnSpc>
              </a:pPr>
              <a:r>
                <a:rPr kumimoji="1" lang="en-US" altLang="zh-CN" sz="1100" b="1" dirty="0">
                  <a:latin typeface="微软雅黑" panose="020B0503020204020204" pitchFamily="34" charset="-122"/>
                  <a:ea typeface="微软雅黑" panose="020B0503020204020204" pitchFamily="34" charset="-122"/>
                </a:rPr>
                <a:t>7</a:t>
              </a:r>
            </a:p>
            <a:p>
              <a:pPr>
                <a:lnSpc>
                  <a:spcPct val="185000"/>
                </a:lnSpc>
              </a:pPr>
              <a:r>
                <a:rPr kumimoji="1" lang="en-US" altLang="zh-CN" sz="1100" b="1" dirty="0">
                  <a:latin typeface="微软雅黑" panose="020B0503020204020204" pitchFamily="34" charset="-122"/>
                  <a:ea typeface="微软雅黑" panose="020B0503020204020204" pitchFamily="34" charset="-122"/>
                </a:rPr>
                <a:t>6</a:t>
              </a:r>
            </a:p>
            <a:p>
              <a:pPr>
                <a:lnSpc>
                  <a:spcPct val="185000"/>
                </a:lnSpc>
              </a:pPr>
              <a:r>
                <a:rPr kumimoji="1" lang="en-US" altLang="zh-CN" sz="1100" b="1" dirty="0">
                  <a:latin typeface="微软雅黑" panose="020B0503020204020204" pitchFamily="34" charset="-122"/>
                  <a:ea typeface="微软雅黑" panose="020B0503020204020204" pitchFamily="34" charset="-122"/>
                </a:rPr>
                <a:t>5</a:t>
              </a:r>
            </a:p>
            <a:p>
              <a:pPr>
                <a:lnSpc>
                  <a:spcPct val="185000"/>
                </a:lnSpc>
              </a:pPr>
              <a:r>
                <a:rPr kumimoji="1" lang="en-US" altLang="zh-CN" sz="1100" b="1" dirty="0">
                  <a:latin typeface="微软雅黑" panose="020B0503020204020204" pitchFamily="34" charset="-122"/>
                  <a:ea typeface="微软雅黑" panose="020B0503020204020204" pitchFamily="34" charset="-122"/>
                </a:rPr>
                <a:t>4</a:t>
              </a:r>
            </a:p>
            <a:p>
              <a:pPr>
                <a:lnSpc>
                  <a:spcPct val="185000"/>
                </a:lnSpc>
              </a:pPr>
              <a:r>
                <a:rPr kumimoji="1" lang="en-US" altLang="zh-CN" sz="1100" b="1" dirty="0">
                  <a:latin typeface="微软雅黑" panose="020B0503020204020204" pitchFamily="34" charset="-122"/>
                  <a:ea typeface="微软雅黑" panose="020B0503020204020204" pitchFamily="34" charset="-122"/>
                </a:rPr>
                <a:t>3</a:t>
              </a:r>
            </a:p>
            <a:p>
              <a:pPr>
                <a:lnSpc>
                  <a:spcPct val="185000"/>
                </a:lnSpc>
              </a:pPr>
              <a:r>
                <a:rPr kumimoji="1" lang="en-US" altLang="zh-CN" sz="1100" b="1" dirty="0">
                  <a:latin typeface="微软雅黑" panose="020B0503020204020204" pitchFamily="34" charset="-122"/>
                  <a:ea typeface="微软雅黑" panose="020B0503020204020204" pitchFamily="34" charset="-122"/>
                </a:rPr>
                <a:t>2</a:t>
              </a:r>
            </a:p>
            <a:p>
              <a:pPr>
                <a:lnSpc>
                  <a:spcPct val="185000"/>
                </a:lnSpc>
              </a:pPr>
              <a:r>
                <a:rPr kumimoji="1" lang="en-US" altLang="zh-CN" sz="1100" b="1" dirty="0">
                  <a:latin typeface="微软雅黑" panose="020B0503020204020204" pitchFamily="34" charset="-122"/>
                  <a:ea typeface="微软雅黑" panose="020B0503020204020204" pitchFamily="34" charset="-122"/>
                </a:rPr>
                <a:t>1</a:t>
              </a:r>
            </a:p>
          </p:txBody>
        </p:sp>
      </p:grpSp>
      <p:sp>
        <p:nvSpPr>
          <p:cNvPr id="65" name="Text Box 13"/>
          <p:cNvSpPr txBox="1">
            <a:spLocks noChangeArrowheads="1"/>
          </p:cNvSpPr>
          <p:nvPr/>
        </p:nvSpPr>
        <p:spPr bwMode="auto">
          <a:xfrm>
            <a:off x="1156623" y="1157657"/>
            <a:ext cx="21691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400" b="1" dirty="0">
                <a:solidFill>
                  <a:srgbClr val="000099"/>
                </a:solidFill>
                <a:latin typeface="微软雅黑" panose="020B0503020204020204" pitchFamily="34" charset="-122"/>
                <a:ea typeface="微软雅黑" panose="020B0503020204020204" pitchFamily="34" charset="-122"/>
              </a:rPr>
              <a:t>OSI </a:t>
            </a:r>
            <a:r>
              <a:rPr kumimoji="1" lang="zh-CN" altLang="en-US" sz="1400" b="1" dirty="0" smtClean="0">
                <a:solidFill>
                  <a:srgbClr val="000099"/>
                </a:solidFill>
                <a:latin typeface="微软雅黑" panose="020B0503020204020204" pitchFamily="34" charset="-122"/>
                <a:ea typeface="微软雅黑" panose="020B0503020204020204" pitchFamily="34" charset="-122"/>
              </a:rPr>
              <a:t>的</a:t>
            </a:r>
            <a:r>
              <a:rPr kumimoji="1" lang="zh-CN" altLang="en-US" sz="1400" b="1" dirty="0">
                <a:solidFill>
                  <a:srgbClr val="000099"/>
                </a:solidFill>
                <a:latin typeface="微软雅黑" panose="020B0503020204020204" pitchFamily="34" charset="-122"/>
                <a:ea typeface="微软雅黑" panose="020B0503020204020204" pitchFamily="34" charset="-122"/>
              </a:rPr>
              <a:t>七</a:t>
            </a:r>
            <a:r>
              <a:rPr kumimoji="1" lang="zh-CN" altLang="en-US" sz="1400" b="1" dirty="0" smtClean="0">
                <a:solidFill>
                  <a:srgbClr val="000099"/>
                </a:solidFill>
                <a:latin typeface="微软雅黑" panose="020B0503020204020204" pitchFamily="34" charset="-122"/>
                <a:ea typeface="微软雅黑" panose="020B0503020204020204" pitchFamily="34" charset="-122"/>
              </a:rPr>
              <a:t>层</a:t>
            </a:r>
            <a:r>
              <a:rPr kumimoji="1" lang="zh-CN" altLang="en-US" sz="1400" b="1" dirty="0">
                <a:solidFill>
                  <a:srgbClr val="000099"/>
                </a:solidFill>
                <a:latin typeface="微软雅黑" panose="020B0503020204020204" pitchFamily="34" charset="-122"/>
                <a:ea typeface="微软雅黑" panose="020B0503020204020204" pitchFamily="34" charset="-122"/>
              </a:rPr>
              <a:t>协议</a:t>
            </a:r>
            <a:r>
              <a:rPr kumimoji="1" lang="zh-CN" altLang="en-US" sz="1400" b="1" dirty="0" smtClean="0">
                <a:solidFill>
                  <a:srgbClr val="000099"/>
                </a:solidFill>
                <a:latin typeface="微软雅黑" panose="020B0503020204020204" pitchFamily="34" charset="-122"/>
                <a:ea typeface="微软雅黑" panose="020B0503020204020204" pitchFamily="34" charset="-122"/>
              </a:rPr>
              <a:t>体系结构</a:t>
            </a:r>
            <a:endParaRPr kumimoji="1" lang="zh-CN" altLang="en-US" sz="1400" b="1" dirty="0">
              <a:solidFill>
                <a:srgbClr val="000099"/>
              </a:solidFill>
              <a:latin typeface="微软雅黑" panose="020B0503020204020204" pitchFamily="34" charset="-122"/>
              <a:ea typeface="微软雅黑" panose="020B0503020204020204" pitchFamily="34" charset="-122"/>
            </a:endParaRPr>
          </a:p>
        </p:txBody>
      </p:sp>
      <p:sp>
        <p:nvSpPr>
          <p:cNvPr id="66" name="Text Box 12"/>
          <p:cNvSpPr txBox="1">
            <a:spLocks noChangeArrowheads="1"/>
          </p:cNvSpPr>
          <p:nvPr/>
        </p:nvSpPr>
        <p:spPr bwMode="auto">
          <a:xfrm>
            <a:off x="3432593" y="1146544"/>
            <a:ext cx="24619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400" b="1" dirty="0">
                <a:latin typeface="微软雅黑" panose="020B0503020204020204" pitchFamily="34" charset="-122"/>
                <a:ea typeface="微软雅黑" panose="020B0503020204020204" pitchFamily="34" charset="-122"/>
              </a:rPr>
              <a:t>TCP/IP </a:t>
            </a:r>
            <a:r>
              <a:rPr kumimoji="1" lang="zh-CN" altLang="en-US" sz="1400" b="1" dirty="0" smtClean="0">
                <a:latin typeface="微软雅黑" panose="020B0503020204020204" pitchFamily="34" charset="-122"/>
                <a:ea typeface="微软雅黑" panose="020B0503020204020204" pitchFamily="34" charset="-122"/>
              </a:rPr>
              <a:t>的四层协议体系结构</a:t>
            </a:r>
            <a:endParaRPr kumimoji="1" lang="zh-CN" altLang="en-US" sz="1400" b="1" dirty="0">
              <a:latin typeface="微软雅黑" panose="020B0503020204020204" pitchFamily="34" charset="-122"/>
              <a:ea typeface="微软雅黑" panose="020B0503020204020204" pitchFamily="34" charset="-122"/>
            </a:endParaRPr>
          </a:p>
        </p:txBody>
      </p:sp>
      <p:sp>
        <p:nvSpPr>
          <p:cNvPr id="67" name="Text Box 95"/>
          <p:cNvSpPr txBox="1">
            <a:spLocks noChangeArrowheads="1"/>
          </p:cNvSpPr>
          <p:nvPr/>
        </p:nvSpPr>
        <p:spPr bwMode="auto">
          <a:xfrm>
            <a:off x="1993066" y="3796082"/>
            <a:ext cx="3921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200" b="1" dirty="0">
                <a:latin typeface="微软雅黑" panose="020B0503020204020204" pitchFamily="34" charset="-122"/>
                <a:ea typeface="微软雅黑" panose="020B0503020204020204" pitchFamily="34" charset="-122"/>
              </a:rPr>
              <a:t>(a)</a:t>
            </a:r>
          </a:p>
        </p:txBody>
      </p:sp>
      <p:sp>
        <p:nvSpPr>
          <p:cNvPr id="68" name="Text Box 96"/>
          <p:cNvSpPr txBox="1">
            <a:spLocks noChangeArrowheads="1"/>
          </p:cNvSpPr>
          <p:nvPr/>
        </p:nvSpPr>
        <p:spPr bwMode="auto">
          <a:xfrm>
            <a:off x="4328191" y="3796082"/>
            <a:ext cx="4048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200" b="1" dirty="0">
                <a:latin typeface="微软雅黑" panose="020B0503020204020204" pitchFamily="34" charset="-122"/>
                <a:ea typeface="微软雅黑" panose="020B0503020204020204" pitchFamily="34" charset="-122"/>
              </a:rPr>
              <a:t>(b)</a:t>
            </a:r>
          </a:p>
        </p:txBody>
      </p:sp>
      <p:sp>
        <p:nvSpPr>
          <p:cNvPr id="69" name="Text Box 97"/>
          <p:cNvSpPr txBox="1">
            <a:spLocks noChangeArrowheads="1"/>
          </p:cNvSpPr>
          <p:nvPr/>
        </p:nvSpPr>
        <p:spPr bwMode="auto">
          <a:xfrm>
            <a:off x="6655970" y="3804103"/>
            <a:ext cx="384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200" b="1">
                <a:latin typeface="微软雅黑" panose="020B0503020204020204" pitchFamily="34" charset="-122"/>
                <a:ea typeface="微软雅黑" panose="020B0503020204020204" pitchFamily="34" charset="-122"/>
              </a:rPr>
              <a:t>(c)</a:t>
            </a:r>
          </a:p>
        </p:txBody>
      </p:sp>
      <p:sp>
        <p:nvSpPr>
          <p:cNvPr id="70" name="Text Box 113"/>
          <p:cNvSpPr txBox="1">
            <a:spLocks noChangeArrowheads="1"/>
          </p:cNvSpPr>
          <p:nvPr/>
        </p:nvSpPr>
        <p:spPr bwMode="auto">
          <a:xfrm>
            <a:off x="5946357" y="1141782"/>
            <a:ext cx="18002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auto" hangingPunct="1">
              <a:spcBef>
                <a:spcPts val="0"/>
              </a:spcBef>
              <a:spcAft>
                <a:spcPts val="0"/>
              </a:spcAft>
              <a:defRPr/>
            </a:pPr>
            <a:r>
              <a:rPr lang="zh-CN" altLang="en-US" sz="1400" b="1" dirty="0">
                <a:solidFill>
                  <a:srgbClr val="C00000"/>
                </a:solidFill>
                <a:latin typeface="微软雅黑" panose="020B0503020204020204" pitchFamily="34" charset="-122"/>
                <a:ea typeface="微软雅黑" panose="020B0503020204020204" pitchFamily="34" charset="-122"/>
              </a:rPr>
              <a:t>五层协议的体系结构</a:t>
            </a:r>
          </a:p>
        </p:txBody>
      </p:sp>
      <p:grpSp>
        <p:nvGrpSpPr>
          <p:cNvPr id="71" name="组合 70"/>
          <p:cNvGrpSpPr/>
          <p:nvPr/>
        </p:nvGrpSpPr>
        <p:grpSpPr>
          <a:xfrm>
            <a:off x="3578724" y="1462457"/>
            <a:ext cx="1974894" cy="2338387"/>
            <a:chOff x="3578724" y="1591761"/>
            <a:chExt cx="1974894" cy="2338387"/>
          </a:xfrm>
        </p:grpSpPr>
        <p:sp>
          <p:nvSpPr>
            <p:cNvPr id="72" name="AutoShape 66"/>
            <p:cNvSpPr>
              <a:spLocks noChangeArrowheads="1"/>
            </p:cNvSpPr>
            <p:nvPr/>
          </p:nvSpPr>
          <p:spPr bwMode="auto">
            <a:xfrm>
              <a:off x="3647070" y="1591761"/>
              <a:ext cx="1889125" cy="2338387"/>
            </a:xfrm>
            <a:prstGeom prst="cube">
              <a:avLst>
                <a:gd name="adj" fmla="val 9144"/>
              </a:avLst>
            </a:prstGeom>
            <a:solidFill>
              <a:srgbClr val="7CE07C"/>
            </a:solidFill>
            <a:ln w="19050">
              <a:solidFill>
                <a:schemeClr val="bg1"/>
              </a:solidFill>
              <a:miter lim="800000"/>
            </a:ln>
          </p:spPr>
          <p:txBody>
            <a:bodyPr wrap="none" anchor="ctr"/>
            <a:lstStyle/>
            <a:p>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73" name="Freeform 69"/>
            <p:cNvSpPr/>
            <p:nvPr/>
          </p:nvSpPr>
          <p:spPr bwMode="auto">
            <a:xfrm>
              <a:off x="3642309" y="2488698"/>
              <a:ext cx="1911309" cy="200366"/>
            </a:xfrm>
            <a:custGeom>
              <a:avLst/>
              <a:gdLst>
                <a:gd name="T0" fmla="*/ 2147483647 w 1684"/>
                <a:gd name="T1" fmla="*/ 0 h 176"/>
                <a:gd name="T2" fmla="*/ 2147483647 w 1684"/>
                <a:gd name="T3" fmla="*/ 2147483647 h 176"/>
                <a:gd name="T4" fmla="*/ 0 w 1684"/>
                <a:gd name="T5" fmla="*/ 2147483647 h 176"/>
                <a:gd name="T6" fmla="*/ 0 60000 65536"/>
                <a:gd name="T7" fmla="*/ 0 60000 65536"/>
                <a:gd name="T8" fmla="*/ 0 60000 65536"/>
                <a:gd name="T9" fmla="*/ 0 w 1684"/>
                <a:gd name="T10" fmla="*/ 0 h 176"/>
                <a:gd name="T11" fmla="*/ 1684 w 1684"/>
                <a:gd name="T12" fmla="*/ 176 h 176"/>
              </a:gdLst>
              <a:ahLst/>
              <a:cxnLst>
                <a:cxn ang="T6">
                  <a:pos x="T0" y="T1"/>
                </a:cxn>
                <a:cxn ang="T7">
                  <a:pos x="T2" y="T3"/>
                </a:cxn>
                <a:cxn ang="T8">
                  <a:pos x="T4" y="T5"/>
                </a:cxn>
              </a:cxnLst>
              <a:rect l="T9" t="T10" r="T11" b="T12"/>
              <a:pathLst>
                <a:path w="1684" h="176">
                  <a:moveTo>
                    <a:pt x="1684" y="0"/>
                  </a:moveTo>
                  <a:lnTo>
                    <a:pt x="1528" y="172"/>
                  </a:lnTo>
                  <a:lnTo>
                    <a:pt x="0" y="176"/>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4" name="Freeform 70"/>
            <p:cNvSpPr/>
            <p:nvPr/>
          </p:nvSpPr>
          <p:spPr bwMode="auto">
            <a:xfrm>
              <a:off x="3642309" y="2790240"/>
              <a:ext cx="1907824" cy="212561"/>
            </a:xfrm>
            <a:custGeom>
              <a:avLst/>
              <a:gdLst>
                <a:gd name="T0" fmla="*/ 2147483647 w 1679"/>
                <a:gd name="T1" fmla="*/ 0 h 186"/>
                <a:gd name="T2" fmla="*/ 2147483647 w 1679"/>
                <a:gd name="T3" fmla="*/ 2147483647 h 186"/>
                <a:gd name="T4" fmla="*/ 0 w 1679"/>
                <a:gd name="T5" fmla="*/ 2147483647 h 186"/>
                <a:gd name="T6" fmla="*/ 0 60000 65536"/>
                <a:gd name="T7" fmla="*/ 0 60000 65536"/>
                <a:gd name="T8" fmla="*/ 0 60000 65536"/>
                <a:gd name="T9" fmla="*/ 0 w 1679"/>
                <a:gd name="T10" fmla="*/ 0 h 186"/>
                <a:gd name="T11" fmla="*/ 1679 w 1679"/>
                <a:gd name="T12" fmla="*/ 186 h 186"/>
              </a:gdLst>
              <a:ahLst/>
              <a:cxnLst>
                <a:cxn ang="T6">
                  <a:pos x="T0" y="T1"/>
                </a:cxn>
                <a:cxn ang="T7">
                  <a:pos x="T2" y="T3"/>
                </a:cxn>
                <a:cxn ang="T8">
                  <a:pos x="T4" y="T5"/>
                </a:cxn>
              </a:cxnLst>
              <a:rect l="T9" t="T10" r="T11" b="T12"/>
              <a:pathLst>
                <a:path w="1679" h="186">
                  <a:moveTo>
                    <a:pt x="1679" y="0"/>
                  </a:moveTo>
                  <a:lnTo>
                    <a:pt x="1525" y="186"/>
                  </a:lnTo>
                  <a:lnTo>
                    <a:pt x="0" y="183"/>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5" name="Freeform 71"/>
            <p:cNvSpPr/>
            <p:nvPr/>
          </p:nvSpPr>
          <p:spPr bwMode="auto">
            <a:xfrm>
              <a:off x="3642309" y="3122027"/>
              <a:ext cx="1893886" cy="184684"/>
            </a:xfrm>
            <a:custGeom>
              <a:avLst/>
              <a:gdLst>
                <a:gd name="T0" fmla="*/ 2147483647 w 1668"/>
                <a:gd name="T1" fmla="*/ 0 h 162"/>
                <a:gd name="T2" fmla="*/ 2147483647 w 1668"/>
                <a:gd name="T3" fmla="*/ 2147483647 h 162"/>
                <a:gd name="T4" fmla="*/ 0 w 1668"/>
                <a:gd name="T5" fmla="*/ 2147483647 h 162"/>
                <a:gd name="T6" fmla="*/ 0 60000 65536"/>
                <a:gd name="T7" fmla="*/ 0 60000 65536"/>
                <a:gd name="T8" fmla="*/ 0 60000 65536"/>
                <a:gd name="T9" fmla="*/ 0 w 1668"/>
                <a:gd name="T10" fmla="*/ 0 h 162"/>
                <a:gd name="T11" fmla="*/ 1668 w 1668"/>
                <a:gd name="T12" fmla="*/ 162 h 162"/>
              </a:gdLst>
              <a:ahLst/>
              <a:cxnLst>
                <a:cxn ang="T6">
                  <a:pos x="T0" y="T1"/>
                </a:cxn>
                <a:cxn ang="T7">
                  <a:pos x="T2" y="T3"/>
                </a:cxn>
                <a:cxn ang="T8">
                  <a:pos x="T4" y="T5"/>
                </a:cxn>
              </a:cxnLst>
              <a:rect l="T9" t="T10" r="T11" b="T12"/>
              <a:pathLst>
                <a:path w="1668" h="162">
                  <a:moveTo>
                    <a:pt x="1668" y="0"/>
                  </a:moveTo>
                  <a:lnTo>
                    <a:pt x="1527" y="160"/>
                  </a:lnTo>
                  <a:lnTo>
                    <a:pt x="0" y="16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6" name="Text Box 73"/>
            <p:cNvSpPr txBox="1">
              <a:spLocks noChangeArrowheads="1"/>
            </p:cNvSpPr>
            <p:nvPr/>
          </p:nvSpPr>
          <p:spPr bwMode="auto">
            <a:xfrm>
              <a:off x="3647071" y="1844173"/>
              <a:ext cx="168717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100" b="1" dirty="0" smtClean="0">
                  <a:latin typeface="微软雅黑" panose="020B0503020204020204" pitchFamily="34" charset="-122"/>
                  <a:ea typeface="微软雅黑" panose="020B0503020204020204" pitchFamily="34" charset="-122"/>
                </a:rPr>
                <a:t>4    </a:t>
              </a:r>
              <a:r>
                <a:rPr kumimoji="1" lang="zh-CN" altLang="en-US" sz="1100" b="1" dirty="0" smtClean="0">
                  <a:latin typeface="微软雅黑" panose="020B0503020204020204" pitchFamily="34" charset="-122"/>
                  <a:ea typeface="微软雅黑" panose="020B0503020204020204" pitchFamily="34" charset="-122"/>
                </a:rPr>
                <a:t>应用层</a:t>
              </a:r>
              <a:endParaRPr kumimoji="1" lang="zh-CN" altLang="en-US" sz="1100" b="1" dirty="0">
                <a:latin typeface="微软雅黑" panose="020B0503020204020204" pitchFamily="34" charset="-122"/>
                <a:ea typeface="微软雅黑" panose="020B0503020204020204" pitchFamily="34" charset="-122"/>
              </a:endParaRPr>
            </a:p>
          </p:txBody>
        </p:sp>
        <p:sp>
          <p:nvSpPr>
            <p:cNvPr id="77" name="Text Box 15"/>
            <p:cNvSpPr txBox="1">
              <a:spLocks noChangeArrowheads="1"/>
            </p:cNvSpPr>
            <p:nvPr/>
          </p:nvSpPr>
          <p:spPr bwMode="auto">
            <a:xfrm>
              <a:off x="3642308" y="3374523"/>
              <a:ext cx="16351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100" b="1" dirty="0" smtClean="0">
                  <a:latin typeface="微软雅黑" panose="020B0503020204020204" pitchFamily="34" charset="-122"/>
                  <a:ea typeface="微软雅黑" panose="020B0503020204020204" pitchFamily="34" charset="-122"/>
                </a:rPr>
                <a:t>1    </a:t>
              </a:r>
              <a:r>
                <a:rPr kumimoji="1" lang="zh-CN" altLang="en-US" sz="1100" b="1" dirty="0" smtClean="0">
                  <a:latin typeface="微软雅黑" panose="020B0503020204020204" pitchFamily="34" charset="-122"/>
                  <a:ea typeface="微软雅黑" panose="020B0503020204020204" pitchFamily="34" charset="-122"/>
                </a:rPr>
                <a:t>网络</a:t>
              </a:r>
              <a:r>
                <a:rPr kumimoji="1" lang="zh-CN" altLang="en-US" sz="1100" b="1" dirty="0">
                  <a:latin typeface="微软雅黑" panose="020B0503020204020204" pitchFamily="34" charset="-122"/>
                  <a:ea typeface="微软雅黑" panose="020B0503020204020204" pitchFamily="34" charset="-122"/>
                </a:rPr>
                <a:t>接口层</a:t>
              </a:r>
            </a:p>
          </p:txBody>
        </p:sp>
        <p:sp>
          <p:nvSpPr>
            <p:cNvPr id="78" name="Text Box 9"/>
            <p:cNvSpPr txBox="1">
              <a:spLocks noChangeArrowheads="1"/>
            </p:cNvSpPr>
            <p:nvPr/>
          </p:nvSpPr>
          <p:spPr bwMode="auto">
            <a:xfrm>
              <a:off x="3642309" y="3009398"/>
              <a:ext cx="169194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100" b="1" dirty="0" smtClean="0">
                  <a:latin typeface="微软雅黑" panose="020B0503020204020204" pitchFamily="34" charset="-122"/>
                  <a:ea typeface="微软雅黑" panose="020B0503020204020204" pitchFamily="34" charset="-122"/>
                </a:rPr>
                <a:t>2    </a:t>
              </a:r>
              <a:r>
                <a:rPr kumimoji="1" lang="zh-CN" altLang="en-US" sz="1100" b="1" dirty="0" smtClean="0">
                  <a:latin typeface="微软雅黑" panose="020B0503020204020204" pitchFamily="34" charset="-122"/>
                  <a:ea typeface="微软雅黑" panose="020B0503020204020204" pitchFamily="34" charset="-122"/>
                </a:rPr>
                <a:t>网</a:t>
              </a:r>
              <a:r>
                <a:rPr kumimoji="1" lang="zh-CN" altLang="en-US" sz="1100" b="1" dirty="0">
                  <a:latin typeface="微软雅黑" panose="020B0503020204020204" pitchFamily="34" charset="-122"/>
                  <a:ea typeface="微软雅黑" panose="020B0503020204020204" pitchFamily="34" charset="-122"/>
                </a:rPr>
                <a:t>际层 </a:t>
              </a:r>
              <a:r>
                <a:rPr kumimoji="1" lang="en-US" altLang="zh-CN" sz="1100" b="1" dirty="0">
                  <a:latin typeface="微软雅黑" panose="020B0503020204020204" pitchFamily="34" charset="-122"/>
                  <a:ea typeface="微软雅黑" panose="020B0503020204020204" pitchFamily="34" charset="-122"/>
                </a:rPr>
                <a:t>IP</a:t>
              </a:r>
            </a:p>
          </p:txBody>
        </p:sp>
        <p:sp>
          <p:nvSpPr>
            <p:cNvPr id="79" name="Text Box 16"/>
            <p:cNvSpPr txBox="1">
              <a:spLocks noChangeArrowheads="1"/>
            </p:cNvSpPr>
            <p:nvPr/>
          </p:nvSpPr>
          <p:spPr bwMode="auto">
            <a:xfrm>
              <a:off x="3660606" y="2104523"/>
              <a:ext cx="169703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en-US" altLang="zh-CN" sz="1100" b="1" dirty="0">
                  <a:latin typeface="微软雅黑" panose="020B0503020204020204" pitchFamily="34" charset="-122"/>
                  <a:ea typeface="微软雅黑" panose="020B0503020204020204" pitchFamily="34" charset="-122"/>
                </a:rPr>
                <a:t>(</a:t>
              </a:r>
              <a:r>
                <a:rPr kumimoji="1" lang="zh-CN" altLang="en-US" sz="1100" b="1" dirty="0">
                  <a:latin typeface="微软雅黑" panose="020B0503020204020204" pitchFamily="34" charset="-122"/>
                  <a:ea typeface="微软雅黑" panose="020B0503020204020204" pitchFamily="34" charset="-122"/>
                </a:rPr>
                <a:t>各种应用层协议，如</a:t>
              </a:r>
            </a:p>
            <a:p>
              <a:pPr algn="ctr"/>
              <a:r>
                <a:rPr kumimoji="1" lang="en-US" altLang="zh-CN" sz="1100" b="1" dirty="0">
                  <a:latin typeface="微软雅黑" panose="020B0503020204020204" pitchFamily="34" charset="-122"/>
                  <a:ea typeface="微软雅黑" panose="020B0503020204020204" pitchFamily="34" charset="-122"/>
                </a:rPr>
                <a:t>DNS, HTTP, SMTP </a:t>
              </a:r>
              <a:r>
                <a:rPr kumimoji="1" lang="zh-CN" altLang="zh-CN" sz="1100" b="1" dirty="0">
                  <a:latin typeface="微软雅黑" panose="020B0503020204020204" pitchFamily="34" charset="-122"/>
                  <a:ea typeface="微软雅黑" panose="020B0503020204020204" pitchFamily="34" charset="-122"/>
                </a:rPr>
                <a:t>等</a:t>
              </a:r>
              <a:r>
                <a:rPr kumimoji="1" lang="en-US" altLang="zh-CN" sz="1100" b="1" dirty="0">
                  <a:latin typeface="微软雅黑" panose="020B0503020204020204" pitchFamily="34" charset="-122"/>
                  <a:ea typeface="微软雅黑" panose="020B0503020204020204" pitchFamily="34" charset="-122"/>
                </a:rPr>
                <a:t>)</a:t>
              </a:r>
            </a:p>
          </p:txBody>
        </p:sp>
        <p:sp>
          <p:nvSpPr>
            <p:cNvPr id="80" name="Text Box 41"/>
            <p:cNvSpPr txBox="1">
              <a:spLocks noChangeArrowheads="1"/>
            </p:cNvSpPr>
            <p:nvPr/>
          </p:nvSpPr>
          <p:spPr bwMode="auto">
            <a:xfrm>
              <a:off x="3631348" y="2709361"/>
              <a:ext cx="17844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en-US" altLang="zh-CN" sz="1100" b="1" dirty="0" smtClean="0">
                  <a:latin typeface="微软雅黑" panose="020B0503020204020204" pitchFamily="34" charset="-122"/>
                  <a:ea typeface="微软雅黑" panose="020B0503020204020204" pitchFamily="34" charset="-122"/>
                </a:rPr>
                <a:t>3   </a:t>
              </a:r>
              <a:r>
                <a:rPr kumimoji="1" lang="zh-CN" altLang="en-US" sz="1100" b="1" dirty="0" smtClean="0">
                  <a:latin typeface="微软雅黑" panose="020B0503020204020204" pitchFamily="34" charset="-122"/>
                  <a:ea typeface="微软雅黑" panose="020B0503020204020204" pitchFamily="34" charset="-122"/>
                </a:rPr>
                <a:t>运输层 </a:t>
              </a:r>
              <a:r>
                <a:rPr kumimoji="1" lang="en-US" altLang="zh-CN" sz="1100" b="1" dirty="0">
                  <a:latin typeface="微软雅黑" panose="020B0503020204020204" pitchFamily="34" charset="-122"/>
                  <a:ea typeface="微软雅黑" panose="020B0503020204020204" pitchFamily="34" charset="-122"/>
                </a:rPr>
                <a:t>(TCP </a:t>
              </a:r>
              <a:r>
                <a:rPr kumimoji="1" lang="zh-CN" altLang="en-US" sz="1100" b="1" dirty="0">
                  <a:latin typeface="微软雅黑" panose="020B0503020204020204" pitchFamily="34" charset="-122"/>
                  <a:ea typeface="微软雅黑" panose="020B0503020204020204" pitchFamily="34" charset="-122"/>
                </a:rPr>
                <a:t>或 </a:t>
              </a:r>
              <a:r>
                <a:rPr kumimoji="1" lang="en-US" altLang="zh-CN" sz="1100" b="1" dirty="0">
                  <a:latin typeface="微软雅黑" panose="020B0503020204020204" pitchFamily="34" charset="-122"/>
                  <a:ea typeface="微软雅黑" panose="020B0503020204020204" pitchFamily="34" charset="-122"/>
                </a:rPr>
                <a:t>UDP)</a:t>
              </a:r>
            </a:p>
          </p:txBody>
        </p:sp>
        <p:sp>
          <p:nvSpPr>
            <p:cNvPr id="81" name="Text Box 15"/>
            <p:cNvSpPr txBox="1">
              <a:spLocks noChangeArrowheads="1"/>
            </p:cNvSpPr>
            <p:nvPr/>
          </p:nvSpPr>
          <p:spPr bwMode="auto">
            <a:xfrm>
              <a:off x="3578724" y="3609473"/>
              <a:ext cx="18780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latin typeface="微软雅黑" panose="020B0503020204020204" pitchFamily="34" charset="-122"/>
                  <a:ea typeface="微软雅黑" panose="020B0503020204020204" pitchFamily="34" charset="-122"/>
                </a:rPr>
                <a:t>（这一层并没有具体内容）</a:t>
              </a:r>
            </a:p>
          </p:txBody>
        </p:sp>
      </p:grpSp>
      <p:cxnSp>
        <p:nvCxnSpPr>
          <p:cNvPr id="82" name="直接连接符 81"/>
          <p:cNvCxnSpPr/>
          <p:nvPr/>
        </p:nvCxnSpPr>
        <p:spPr>
          <a:xfrm>
            <a:off x="5334249" y="3164424"/>
            <a:ext cx="939718" cy="0"/>
          </a:xfrm>
          <a:prstGeom prst="line">
            <a:avLst/>
          </a:prstGeom>
          <a:ln w="19050">
            <a:solidFill>
              <a:srgbClr val="000066"/>
            </a:solidFill>
            <a:prstDash val="sysDot"/>
          </a:ln>
        </p:spPr>
        <p:style>
          <a:lnRef idx="1">
            <a:schemeClr val="dk1"/>
          </a:lnRef>
          <a:fillRef idx="0">
            <a:schemeClr val="dk1"/>
          </a:fillRef>
          <a:effectRef idx="0">
            <a:schemeClr val="dk1"/>
          </a:effectRef>
          <a:fontRef idx="minor">
            <a:schemeClr val="tx1"/>
          </a:fontRef>
        </p:style>
      </p:cxnSp>
      <p:cxnSp>
        <p:nvCxnSpPr>
          <p:cNvPr id="83" name="直接连接符 82"/>
          <p:cNvCxnSpPr/>
          <p:nvPr/>
        </p:nvCxnSpPr>
        <p:spPr>
          <a:xfrm>
            <a:off x="5334249" y="3793157"/>
            <a:ext cx="939718" cy="0"/>
          </a:xfrm>
          <a:prstGeom prst="line">
            <a:avLst/>
          </a:prstGeom>
          <a:ln w="19050">
            <a:solidFill>
              <a:srgbClr val="000066"/>
            </a:solidFill>
            <a:prstDash val="sysDot"/>
          </a:ln>
        </p:spPr>
        <p:style>
          <a:lnRef idx="1">
            <a:schemeClr val="dk1"/>
          </a:lnRef>
          <a:fillRef idx="0">
            <a:schemeClr val="dk1"/>
          </a:fillRef>
          <a:effectRef idx="0">
            <a:schemeClr val="dk1"/>
          </a:effectRef>
          <a:fontRef idx="minor">
            <a:schemeClr val="tx1"/>
          </a:fontRef>
        </p:style>
      </p:cxnSp>
      <p:grpSp>
        <p:nvGrpSpPr>
          <p:cNvPr id="84" name="组合 83"/>
          <p:cNvGrpSpPr/>
          <p:nvPr/>
        </p:nvGrpSpPr>
        <p:grpSpPr>
          <a:xfrm>
            <a:off x="6217820" y="1494290"/>
            <a:ext cx="1341437" cy="2350069"/>
            <a:chOff x="6217820" y="1623594"/>
            <a:chExt cx="1341437" cy="2350069"/>
          </a:xfrm>
        </p:grpSpPr>
        <p:sp>
          <p:nvSpPr>
            <p:cNvPr id="85" name="AutoShape 98"/>
            <p:cNvSpPr>
              <a:spLocks noChangeArrowheads="1"/>
            </p:cNvSpPr>
            <p:nvPr/>
          </p:nvSpPr>
          <p:spPr bwMode="auto">
            <a:xfrm>
              <a:off x="6220995" y="1623594"/>
              <a:ext cx="1338262" cy="2300288"/>
            </a:xfrm>
            <a:prstGeom prst="cube">
              <a:avLst>
                <a:gd name="adj" fmla="val 9144"/>
              </a:avLst>
            </a:prstGeom>
            <a:solidFill>
              <a:srgbClr val="0099FF"/>
            </a:solidFill>
            <a:ln w="19050">
              <a:solidFill>
                <a:srgbClr val="000066"/>
              </a:solidFill>
              <a:miter lim="800000"/>
            </a:ln>
          </p:spPr>
          <p:txBody>
            <a:bodyPr wrap="none" anchor="ctr"/>
            <a:lstStyle/>
            <a:p>
              <a:endParaRPr lang="zh-CN" altLang="en-US" sz="1200" b="1">
                <a:solidFill>
                  <a:schemeClr val="bg1"/>
                </a:solidFill>
                <a:latin typeface="微软雅黑" panose="020B0503020204020204" pitchFamily="34" charset="-122"/>
                <a:ea typeface="微软雅黑" panose="020B0503020204020204" pitchFamily="34" charset="-122"/>
              </a:endParaRPr>
            </a:p>
          </p:txBody>
        </p:sp>
        <p:sp>
          <p:nvSpPr>
            <p:cNvPr id="86" name="Freeform 101"/>
            <p:cNvSpPr/>
            <p:nvPr/>
          </p:nvSpPr>
          <p:spPr bwMode="auto">
            <a:xfrm>
              <a:off x="6220995" y="2496719"/>
              <a:ext cx="1328737"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1"/>
                </a:solidFill>
              </a:endParaRPr>
            </a:p>
          </p:txBody>
        </p:sp>
        <p:sp>
          <p:nvSpPr>
            <p:cNvPr id="87" name="Freeform 102"/>
            <p:cNvSpPr/>
            <p:nvPr/>
          </p:nvSpPr>
          <p:spPr bwMode="auto">
            <a:xfrm>
              <a:off x="6220995" y="2817478"/>
              <a:ext cx="1328737" cy="173037"/>
            </a:xfrm>
            <a:custGeom>
              <a:avLst/>
              <a:gdLst>
                <a:gd name="T0" fmla="*/ 2147483647 w 2049"/>
                <a:gd name="T1" fmla="*/ 0 h 185"/>
                <a:gd name="T2" fmla="*/ 2147483647 w 2049"/>
                <a:gd name="T3" fmla="*/ 2147483647 h 185"/>
                <a:gd name="T4" fmla="*/ 0 w 2049"/>
                <a:gd name="T5" fmla="*/ 2147483647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1"/>
                </a:solidFill>
              </a:endParaRPr>
            </a:p>
          </p:txBody>
        </p:sp>
        <p:sp>
          <p:nvSpPr>
            <p:cNvPr id="88" name="Freeform 103"/>
            <p:cNvSpPr/>
            <p:nvPr/>
          </p:nvSpPr>
          <p:spPr bwMode="auto">
            <a:xfrm>
              <a:off x="6219407" y="3122194"/>
              <a:ext cx="1330325" cy="174625"/>
            </a:xfrm>
            <a:custGeom>
              <a:avLst/>
              <a:gdLst>
                <a:gd name="T0" fmla="*/ 2147483647 w 2049"/>
                <a:gd name="T1" fmla="*/ 0 h 187"/>
                <a:gd name="T2" fmla="*/ 2147483647 w 2049"/>
                <a:gd name="T3" fmla="*/ 2147483647 h 187"/>
                <a:gd name="T4" fmla="*/ 0 w 2049"/>
                <a:gd name="T5" fmla="*/ 2147483647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1"/>
                </a:solidFill>
              </a:endParaRPr>
            </a:p>
          </p:txBody>
        </p:sp>
        <p:sp>
          <p:nvSpPr>
            <p:cNvPr id="89" name="Freeform 104"/>
            <p:cNvSpPr/>
            <p:nvPr/>
          </p:nvSpPr>
          <p:spPr bwMode="auto">
            <a:xfrm>
              <a:off x="6217820" y="3434932"/>
              <a:ext cx="1330325" cy="169862"/>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1"/>
                </a:solidFill>
              </a:endParaRPr>
            </a:p>
          </p:txBody>
        </p:sp>
        <p:sp>
          <p:nvSpPr>
            <p:cNvPr id="90" name="Text Box 106"/>
            <p:cNvSpPr txBox="1">
              <a:spLocks noChangeArrowheads="1"/>
            </p:cNvSpPr>
            <p:nvPr/>
          </p:nvSpPr>
          <p:spPr bwMode="auto">
            <a:xfrm>
              <a:off x="6667082" y="2698332"/>
              <a:ext cx="6080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solidFill>
                    <a:schemeClr val="bg1"/>
                  </a:solidFill>
                  <a:latin typeface="微软雅黑" panose="020B0503020204020204" pitchFamily="34" charset="-122"/>
                  <a:ea typeface="微软雅黑" panose="020B0503020204020204" pitchFamily="34" charset="-122"/>
                </a:rPr>
                <a:t>运输层</a:t>
              </a:r>
            </a:p>
          </p:txBody>
        </p:sp>
        <p:sp>
          <p:nvSpPr>
            <p:cNvPr id="91" name="Text Box 107"/>
            <p:cNvSpPr txBox="1">
              <a:spLocks noChangeArrowheads="1"/>
            </p:cNvSpPr>
            <p:nvPr/>
          </p:nvSpPr>
          <p:spPr bwMode="auto">
            <a:xfrm>
              <a:off x="6675020" y="3023769"/>
              <a:ext cx="6080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solidFill>
                    <a:schemeClr val="bg1"/>
                  </a:solidFill>
                  <a:latin typeface="微软雅黑" panose="020B0503020204020204" pitchFamily="34" charset="-122"/>
                  <a:ea typeface="微软雅黑" panose="020B0503020204020204" pitchFamily="34" charset="-122"/>
                </a:rPr>
                <a:t>网络层</a:t>
              </a:r>
            </a:p>
          </p:txBody>
        </p:sp>
        <p:sp>
          <p:nvSpPr>
            <p:cNvPr id="92" name="Text Box 108"/>
            <p:cNvSpPr txBox="1">
              <a:spLocks noChangeArrowheads="1"/>
            </p:cNvSpPr>
            <p:nvPr/>
          </p:nvSpPr>
          <p:spPr bwMode="auto">
            <a:xfrm>
              <a:off x="6675020" y="2020469"/>
              <a:ext cx="60801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solidFill>
                    <a:schemeClr val="bg1"/>
                  </a:solidFill>
                  <a:latin typeface="微软雅黑" panose="020B0503020204020204" pitchFamily="34" charset="-122"/>
                  <a:ea typeface="微软雅黑" panose="020B0503020204020204" pitchFamily="34" charset="-122"/>
                </a:rPr>
                <a:t>应用层</a:t>
              </a:r>
            </a:p>
          </p:txBody>
        </p:sp>
        <p:sp>
          <p:nvSpPr>
            <p:cNvPr id="93" name="Text Box 110"/>
            <p:cNvSpPr txBox="1">
              <a:spLocks noChangeArrowheads="1"/>
            </p:cNvSpPr>
            <p:nvPr/>
          </p:nvSpPr>
          <p:spPr bwMode="auto">
            <a:xfrm>
              <a:off x="6571832" y="3319044"/>
              <a:ext cx="889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solidFill>
                    <a:srgbClr val="FFFF00"/>
                  </a:solidFill>
                  <a:latin typeface="微软雅黑" panose="020B0503020204020204" pitchFamily="34" charset="-122"/>
                  <a:ea typeface="微软雅黑" panose="020B0503020204020204" pitchFamily="34" charset="-122"/>
                </a:rPr>
                <a:t>数据链路层</a:t>
              </a:r>
            </a:p>
          </p:txBody>
        </p:sp>
        <p:sp>
          <p:nvSpPr>
            <p:cNvPr id="94" name="Text Box 111"/>
            <p:cNvSpPr txBox="1">
              <a:spLocks noChangeArrowheads="1"/>
            </p:cNvSpPr>
            <p:nvPr/>
          </p:nvSpPr>
          <p:spPr bwMode="auto">
            <a:xfrm>
              <a:off x="6675020" y="3633369"/>
              <a:ext cx="60801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solidFill>
                    <a:schemeClr val="bg1"/>
                  </a:solidFill>
                  <a:latin typeface="微软雅黑" panose="020B0503020204020204" pitchFamily="34" charset="-122"/>
                  <a:ea typeface="微软雅黑" panose="020B0503020204020204" pitchFamily="34" charset="-122"/>
                </a:rPr>
                <a:t>物理层</a:t>
              </a:r>
            </a:p>
          </p:txBody>
        </p:sp>
        <p:sp>
          <p:nvSpPr>
            <p:cNvPr id="95" name="Text Box 112"/>
            <p:cNvSpPr txBox="1">
              <a:spLocks noChangeArrowheads="1"/>
            </p:cNvSpPr>
            <p:nvPr/>
          </p:nvSpPr>
          <p:spPr bwMode="auto">
            <a:xfrm>
              <a:off x="6282907" y="1629944"/>
              <a:ext cx="271228" cy="2343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90000"/>
                </a:lnSpc>
              </a:pPr>
              <a:endParaRPr kumimoji="1" lang="en-US" altLang="zh-CN" sz="1100" b="1" dirty="0">
                <a:solidFill>
                  <a:schemeClr val="bg1"/>
                </a:solidFill>
                <a:latin typeface="微软雅黑" panose="020B0503020204020204" pitchFamily="34" charset="-122"/>
                <a:ea typeface="微软雅黑" panose="020B0503020204020204" pitchFamily="34" charset="-122"/>
              </a:endParaRP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5</a:t>
              </a:r>
            </a:p>
            <a:p>
              <a:pPr>
                <a:lnSpc>
                  <a:spcPct val="190000"/>
                </a:lnSpc>
              </a:pPr>
              <a:endParaRPr kumimoji="1" lang="en-US" altLang="zh-CN" sz="1100" b="1" dirty="0">
                <a:solidFill>
                  <a:schemeClr val="bg1"/>
                </a:solidFill>
                <a:latin typeface="微软雅黑" panose="020B0503020204020204" pitchFamily="34" charset="-122"/>
                <a:ea typeface="微软雅黑" panose="020B0503020204020204" pitchFamily="34" charset="-122"/>
              </a:endParaRP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4</a:t>
              </a: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3</a:t>
              </a: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2</a:t>
              </a: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1</a:t>
              </a:r>
            </a:p>
          </p:txBody>
        </p:sp>
      </p:grpSp>
    </p:spTree>
    <p:extLst>
      <p:ext uri="{BB962C8B-B14F-4D97-AF65-F5344CB8AC3E}">
        <p14:creationId xmlns:p14="http://schemas.microsoft.com/office/powerpoint/2010/main" val="91650776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afterEffect">
                                  <p:stCondLst>
                                    <p:cond delay="0"/>
                                  </p:stCondLst>
                                  <p:endCondLst>
                                    <p:cond evt="onNext" delay="0">
                                      <p:tgtEl>
                                        <p:sldTgt/>
                                      </p:tgtEl>
                                    </p:cond>
                                  </p:endCondLst>
                                  <p:childTnLst>
                                    <p:anim calcmode="discrete" valueType="str">
                                      <p:cBhvr>
                                        <p:cTn id="6" dur="1000" fill="hold"/>
                                        <p:tgtEl>
                                          <p:spTgt spid="7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466344" y="1135977"/>
            <a:ext cx="4356027" cy="297763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AutoShape 5"/>
          <p:cNvSpPr>
            <a:spLocks noChangeArrowheads="1"/>
          </p:cNvSpPr>
          <p:nvPr/>
        </p:nvSpPr>
        <p:spPr bwMode="auto">
          <a:xfrm>
            <a:off x="466344" y="623961"/>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a:off x="616085" y="572577"/>
            <a:ext cx="6696128" cy="400110"/>
          </a:xfrm>
          <a:prstGeom prst="rect">
            <a:avLst/>
          </a:prstGeom>
        </p:spPr>
        <p:txBody>
          <a:bodyPr wrap="none">
            <a:spAutoFit/>
          </a:bodyPr>
          <a:lstStyle/>
          <a:p>
            <a:r>
              <a:rPr lang="zh-CN" altLang="en-US" sz="2000" b="1" dirty="0" smtClean="0">
                <a:latin typeface="微软雅黑" pitchFamily="34" charset="-122"/>
                <a:ea typeface="微软雅黑" pitchFamily="34" charset="-122"/>
              </a:rPr>
              <a:t>循环冗余检验 </a:t>
            </a:r>
            <a:r>
              <a:rPr lang="en-US" altLang="zh-CN" sz="2000" b="1" dirty="0" smtClean="0">
                <a:latin typeface="微软雅黑" pitchFamily="34" charset="-122"/>
                <a:ea typeface="微软雅黑" pitchFamily="34" charset="-122"/>
              </a:rPr>
              <a:t>CRC </a:t>
            </a:r>
            <a:r>
              <a:rPr lang="en-US" altLang="zh-CN" sz="2000" b="1" dirty="0">
                <a:latin typeface="微软雅黑" pitchFamily="34" charset="-122"/>
                <a:ea typeface="微软雅黑" pitchFamily="34" charset="-122"/>
              </a:rPr>
              <a:t>(Cyclic Redundancy Check</a:t>
            </a: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原理</a:t>
            </a:r>
            <a:endParaRPr lang="zh-CN" altLang="en-US" sz="2000" b="1" dirty="0">
              <a:latin typeface="微软雅黑" pitchFamily="34" charset="-122"/>
              <a:ea typeface="微软雅黑" pitchFamily="34" charset="-122"/>
            </a:endParaRPr>
          </a:p>
        </p:txBody>
      </p:sp>
      <p:sp>
        <p:nvSpPr>
          <p:cNvPr id="6" name="矩形 5"/>
          <p:cNvSpPr/>
          <p:nvPr/>
        </p:nvSpPr>
        <p:spPr>
          <a:xfrm>
            <a:off x="857507" y="1547250"/>
            <a:ext cx="2332892" cy="29969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原始数据</a:t>
            </a:r>
            <a:endParaRPr lang="zh-CN" altLang="en-US" sz="1400" b="1" dirty="0">
              <a:solidFill>
                <a:schemeClr val="bg1"/>
              </a:solidFill>
              <a:latin typeface="微软雅黑" pitchFamily="34" charset="-122"/>
              <a:ea typeface="微软雅黑" pitchFamily="34" charset="-122"/>
            </a:endParaRPr>
          </a:p>
        </p:txBody>
      </p:sp>
      <p:sp>
        <p:nvSpPr>
          <p:cNvPr id="7" name="矩形 6"/>
          <p:cNvSpPr/>
          <p:nvPr/>
        </p:nvSpPr>
        <p:spPr>
          <a:xfrm>
            <a:off x="3190396" y="1547250"/>
            <a:ext cx="1184033" cy="29969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latin typeface="微软雅黑" pitchFamily="34" charset="-122"/>
                <a:ea typeface="微软雅黑" pitchFamily="34" charset="-122"/>
              </a:rPr>
              <a:t>CRC </a:t>
            </a:r>
            <a:r>
              <a:rPr lang="zh-CN" altLang="en-US" sz="1400" b="1" dirty="0" smtClean="0">
                <a:solidFill>
                  <a:schemeClr val="tx1"/>
                </a:solidFill>
                <a:latin typeface="微软雅黑" pitchFamily="34" charset="-122"/>
                <a:ea typeface="微软雅黑" pitchFamily="34" charset="-122"/>
              </a:rPr>
              <a:t>冗余码</a:t>
            </a:r>
            <a:endParaRPr lang="zh-CN" altLang="en-US" sz="1400" b="1" dirty="0">
              <a:latin typeface="微软雅黑" pitchFamily="34" charset="-122"/>
              <a:ea typeface="微软雅黑" pitchFamily="34" charset="-122"/>
            </a:endParaRPr>
          </a:p>
        </p:txBody>
      </p:sp>
      <p:sp>
        <p:nvSpPr>
          <p:cNvPr id="9" name="矩形 8"/>
          <p:cNvSpPr/>
          <p:nvPr/>
        </p:nvSpPr>
        <p:spPr>
          <a:xfrm>
            <a:off x="857507" y="2473374"/>
            <a:ext cx="3516922" cy="299698"/>
          </a:xfrm>
          <a:prstGeom prst="rect">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tx1"/>
                </a:solidFill>
                <a:latin typeface="微软雅黑" pitchFamily="34" charset="-122"/>
                <a:ea typeface="微软雅黑" pitchFamily="34" charset="-122"/>
              </a:rPr>
              <a:t>发送数据</a:t>
            </a:r>
            <a:endParaRPr lang="zh-CN" altLang="en-US" sz="1400" b="1" dirty="0">
              <a:solidFill>
                <a:schemeClr val="tx1"/>
              </a:solidFill>
              <a:latin typeface="微软雅黑" pitchFamily="34" charset="-122"/>
              <a:ea typeface="微软雅黑" pitchFamily="34" charset="-122"/>
            </a:endParaRPr>
          </a:p>
        </p:txBody>
      </p:sp>
      <p:sp>
        <p:nvSpPr>
          <p:cNvPr id="11" name="矩形 10"/>
          <p:cNvSpPr/>
          <p:nvPr/>
        </p:nvSpPr>
        <p:spPr>
          <a:xfrm>
            <a:off x="1861696" y="1272539"/>
            <a:ext cx="524503" cy="307777"/>
          </a:xfrm>
          <a:prstGeom prst="rect">
            <a:avLst/>
          </a:prstGeom>
        </p:spPr>
        <p:txBody>
          <a:bodyPr wrap="none">
            <a:spAutoFit/>
          </a:bodyPr>
          <a:lstStyle/>
          <a:p>
            <a:pPr algn="ctr"/>
            <a:r>
              <a:rPr lang="en-US" altLang="zh-CN" sz="1400" b="1" i="1" dirty="0" smtClean="0">
                <a:latin typeface="微软雅黑" pitchFamily="34" charset="-122"/>
                <a:ea typeface="微软雅黑" pitchFamily="34" charset="-122"/>
              </a:rPr>
              <a:t>k</a:t>
            </a:r>
            <a:r>
              <a:rPr lang="en-US" altLang="zh-CN" sz="1400" b="1" dirty="0" smtClean="0">
                <a:latin typeface="微软雅黑" pitchFamily="34" charset="-122"/>
                <a:ea typeface="微软雅黑" pitchFamily="34" charset="-122"/>
              </a:rPr>
              <a:t> </a:t>
            </a:r>
            <a:r>
              <a:rPr lang="zh-CN" altLang="en-US" sz="1400" b="1" dirty="0" smtClean="0">
                <a:latin typeface="微软雅黑" pitchFamily="34" charset="-122"/>
                <a:ea typeface="微软雅黑" pitchFamily="34" charset="-122"/>
              </a:rPr>
              <a:t>位</a:t>
            </a:r>
            <a:endParaRPr lang="zh-CN" altLang="en-US" sz="1400" b="1" dirty="0">
              <a:latin typeface="微软雅黑" pitchFamily="34" charset="-122"/>
              <a:ea typeface="微软雅黑" pitchFamily="34" charset="-122"/>
            </a:endParaRPr>
          </a:p>
        </p:txBody>
      </p:sp>
      <p:sp>
        <p:nvSpPr>
          <p:cNvPr id="12" name="矩形 11"/>
          <p:cNvSpPr/>
          <p:nvPr/>
        </p:nvSpPr>
        <p:spPr>
          <a:xfrm>
            <a:off x="3474321" y="1272539"/>
            <a:ext cx="534121" cy="307777"/>
          </a:xfrm>
          <a:prstGeom prst="rect">
            <a:avLst/>
          </a:prstGeom>
        </p:spPr>
        <p:txBody>
          <a:bodyPr wrap="none">
            <a:spAutoFit/>
          </a:bodyPr>
          <a:lstStyle/>
          <a:p>
            <a:pPr algn="ctr"/>
            <a:r>
              <a:rPr lang="en-US" altLang="zh-CN" sz="1400" b="1" i="1" dirty="0" smtClean="0">
                <a:latin typeface="微软雅黑" pitchFamily="34" charset="-122"/>
                <a:ea typeface="微软雅黑" pitchFamily="34" charset="-122"/>
              </a:rPr>
              <a:t>n</a:t>
            </a:r>
            <a:r>
              <a:rPr lang="en-US" altLang="zh-CN" sz="1400" b="1" dirty="0" smtClean="0">
                <a:latin typeface="微软雅黑" pitchFamily="34" charset="-122"/>
                <a:ea typeface="微软雅黑" pitchFamily="34" charset="-122"/>
              </a:rPr>
              <a:t> </a:t>
            </a:r>
            <a:r>
              <a:rPr lang="zh-CN" altLang="en-US" sz="1400" b="1" dirty="0" smtClean="0">
                <a:latin typeface="微软雅黑" pitchFamily="34" charset="-122"/>
                <a:ea typeface="微软雅黑" pitchFamily="34" charset="-122"/>
              </a:rPr>
              <a:t>位</a:t>
            </a:r>
            <a:endParaRPr lang="zh-CN" altLang="en-US" sz="1400" b="1" dirty="0">
              <a:latin typeface="微软雅黑" pitchFamily="34" charset="-122"/>
              <a:ea typeface="微软雅黑" pitchFamily="34" charset="-122"/>
            </a:endParaRPr>
          </a:p>
        </p:txBody>
      </p:sp>
      <p:sp>
        <p:nvSpPr>
          <p:cNvPr id="14" name="下箭头 13"/>
          <p:cNvSpPr/>
          <p:nvPr/>
        </p:nvSpPr>
        <p:spPr>
          <a:xfrm>
            <a:off x="2440121" y="1952458"/>
            <a:ext cx="208780" cy="410308"/>
          </a:xfrm>
          <a:prstGeom prst="downArrow">
            <a:avLst/>
          </a:prstGeom>
          <a:solidFill>
            <a:srgbClr val="00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094807" y="2772259"/>
            <a:ext cx="970437" cy="307777"/>
          </a:xfrm>
          <a:prstGeom prst="rect">
            <a:avLst/>
          </a:prstGeom>
        </p:spPr>
        <p:txBody>
          <a:bodyPr wrap="square">
            <a:spAutoFit/>
          </a:bodyPr>
          <a:lstStyle/>
          <a:p>
            <a:pPr algn="ctr"/>
            <a:r>
              <a:rPr lang="en-US" altLang="zh-CN" sz="1400" b="1" i="1" dirty="0" smtClean="0">
                <a:latin typeface="微软雅黑" pitchFamily="34" charset="-122"/>
                <a:ea typeface="微软雅黑" pitchFamily="34" charset="-122"/>
              </a:rPr>
              <a:t>k</a:t>
            </a:r>
            <a:r>
              <a:rPr lang="en-US" altLang="zh-CN" sz="1400" b="1" dirty="0" smtClean="0">
                <a:latin typeface="微软雅黑" pitchFamily="34" charset="-122"/>
                <a:ea typeface="微软雅黑" pitchFamily="34" charset="-122"/>
              </a:rPr>
              <a:t> + </a:t>
            </a:r>
            <a:r>
              <a:rPr lang="en-US" altLang="zh-CN" sz="1400" b="1" i="1" dirty="0" smtClean="0">
                <a:latin typeface="微软雅黑" pitchFamily="34" charset="-122"/>
                <a:ea typeface="微软雅黑" pitchFamily="34" charset="-122"/>
              </a:rPr>
              <a:t>n</a:t>
            </a:r>
            <a:r>
              <a:rPr lang="en-US" altLang="zh-CN" sz="1400" b="1" dirty="0" smtClean="0">
                <a:latin typeface="微软雅黑" pitchFamily="34" charset="-122"/>
                <a:ea typeface="微软雅黑" pitchFamily="34" charset="-122"/>
              </a:rPr>
              <a:t> </a:t>
            </a:r>
            <a:r>
              <a:rPr lang="zh-CN" altLang="en-US" sz="1400" b="1" dirty="0" smtClean="0">
                <a:latin typeface="微软雅黑" pitchFamily="34" charset="-122"/>
                <a:ea typeface="微软雅黑" pitchFamily="34" charset="-122"/>
              </a:rPr>
              <a:t>位</a:t>
            </a:r>
            <a:endParaRPr lang="zh-CN" altLang="en-US" sz="1400" b="1" dirty="0">
              <a:latin typeface="微软雅黑" pitchFamily="34" charset="-122"/>
              <a:ea typeface="微软雅黑" pitchFamily="34" charset="-122"/>
            </a:endParaRPr>
          </a:p>
        </p:txBody>
      </p:sp>
      <p:cxnSp>
        <p:nvCxnSpPr>
          <p:cNvPr id="17" name="直接连接符 16"/>
          <p:cNvCxnSpPr/>
          <p:nvPr/>
        </p:nvCxnSpPr>
        <p:spPr>
          <a:xfrm>
            <a:off x="3190399" y="2473374"/>
            <a:ext cx="0" cy="29969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下箭头 17"/>
          <p:cNvSpPr/>
          <p:nvPr/>
        </p:nvSpPr>
        <p:spPr>
          <a:xfrm>
            <a:off x="2440121" y="3096150"/>
            <a:ext cx="208780" cy="410308"/>
          </a:xfrm>
          <a:prstGeom prst="downArrow">
            <a:avLst/>
          </a:prstGeom>
          <a:solidFill>
            <a:srgbClr val="00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a:off x="2004291" y="3622867"/>
            <a:ext cx="1089891" cy="276999"/>
          </a:xfrm>
          <a:prstGeom prst="round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组帧发送</a:t>
            </a:r>
            <a:endParaRPr lang="zh-CN" altLang="en-US" sz="1400" b="1" dirty="0">
              <a:solidFill>
                <a:schemeClr val="bg1"/>
              </a:solidFill>
              <a:latin typeface="微软雅黑" pitchFamily="34" charset="-122"/>
              <a:ea typeface="微软雅黑" pitchFamily="34" charset="-122"/>
            </a:endParaRPr>
          </a:p>
        </p:txBody>
      </p:sp>
      <p:sp>
        <p:nvSpPr>
          <p:cNvPr id="4" name="矩形 3"/>
          <p:cNvSpPr/>
          <p:nvPr/>
        </p:nvSpPr>
        <p:spPr>
          <a:xfrm>
            <a:off x="4923626" y="1157629"/>
            <a:ext cx="3627001" cy="2631490"/>
          </a:xfrm>
          <a:prstGeom prst="rect">
            <a:avLst/>
          </a:prstGeom>
        </p:spPr>
        <p:txBody>
          <a:bodyPr wrap="square">
            <a:spAutoFit/>
          </a:bodyPr>
          <a:lstStyle/>
          <a:p>
            <a:pPr marL="285750" lvl="0" indent="-285750">
              <a:lnSpc>
                <a:spcPts val="3300"/>
              </a:lnSpc>
              <a:buClr>
                <a:srgbClr val="0070C0"/>
              </a:buClr>
              <a:buFont typeface="Wingdings" pitchFamily="2" charset="2"/>
              <a:buChar char="l"/>
            </a:pPr>
            <a:r>
              <a:rPr lang="zh-CN" altLang="en-US" sz="2000" b="1" dirty="0">
                <a:solidFill>
                  <a:prstClr val="black"/>
                </a:solidFill>
                <a:latin typeface="微软雅黑" pitchFamily="34" charset="-122"/>
                <a:ea typeface="微软雅黑" pitchFamily="34" charset="-122"/>
              </a:rPr>
              <a:t>在发送端，先把</a:t>
            </a:r>
            <a:r>
              <a:rPr lang="zh-CN" altLang="en-US" sz="2000" b="1" dirty="0">
                <a:solidFill>
                  <a:srgbClr val="C00000"/>
                </a:solidFill>
                <a:latin typeface="微软雅黑" pitchFamily="34" charset="-122"/>
                <a:ea typeface="微软雅黑" pitchFamily="34" charset="-122"/>
              </a:rPr>
              <a:t>数据划分为组。</a:t>
            </a:r>
            <a:r>
              <a:rPr lang="zh-CN" altLang="en-US" sz="2000" b="1" dirty="0">
                <a:solidFill>
                  <a:prstClr val="black"/>
                </a:solidFill>
                <a:latin typeface="微软雅黑" pitchFamily="34" charset="-122"/>
                <a:ea typeface="微软雅黑" pitchFamily="34" charset="-122"/>
              </a:rPr>
              <a:t>假定每组 </a:t>
            </a:r>
            <a:r>
              <a:rPr lang="en-US" altLang="zh-CN" sz="2000" b="1" i="1" dirty="0">
                <a:solidFill>
                  <a:prstClr val="black"/>
                </a:solidFill>
                <a:latin typeface="微软雅黑" pitchFamily="34" charset="-122"/>
                <a:ea typeface="微软雅黑" pitchFamily="34" charset="-122"/>
              </a:rPr>
              <a:t>k</a:t>
            </a:r>
            <a:r>
              <a:rPr lang="en-US" altLang="zh-CN" sz="2000" b="1" dirty="0">
                <a:solidFill>
                  <a:prstClr val="black"/>
                </a:solidFill>
                <a:latin typeface="微软雅黑" pitchFamily="34" charset="-122"/>
                <a:ea typeface="微软雅黑" pitchFamily="34" charset="-122"/>
              </a:rPr>
              <a:t> </a:t>
            </a:r>
            <a:r>
              <a:rPr lang="zh-CN" altLang="en-US" sz="2000" b="1" dirty="0">
                <a:solidFill>
                  <a:prstClr val="black"/>
                </a:solidFill>
                <a:latin typeface="微软雅黑" pitchFamily="34" charset="-122"/>
                <a:ea typeface="微软雅黑" pitchFamily="34" charset="-122"/>
              </a:rPr>
              <a:t>个比特。 </a:t>
            </a:r>
          </a:p>
          <a:p>
            <a:pPr marL="285750" lvl="0" indent="-285750">
              <a:lnSpc>
                <a:spcPts val="3300"/>
              </a:lnSpc>
              <a:buClr>
                <a:srgbClr val="0070C0"/>
              </a:buClr>
              <a:buFont typeface="Wingdings" pitchFamily="2" charset="2"/>
              <a:buChar char="l"/>
            </a:pPr>
            <a:r>
              <a:rPr lang="en-US" altLang="zh-CN" sz="2000" b="1" dirty="0" smtClean="0">
                <a:solidFill>
                  <a:srgbClr val="C00000"/>
                </a:solidFill>
                <a:latin typeface="微软雅黑" pitchFamily="34" charset="-122"/>
                <a:ea typeface="微软雅黑" pitchFamily="34" charset="-122"/>
              </a:rPr>
              <a:t>CRC </a:t>
            </a:r>
            <a:r>
              <a:rPr lang="zh-CN" altLang="en-US" sz="2000" b="1" dirty="0" smtClean="0">
                <a:solidFill>
                  <a:srgbClr val="C00000"/>
                </a:solidFill>
                <a:latin typeface="微软雅黑" pitchFamily="34" charset="-122"/>
                <a:ea typeface="微软雅黑" pitchFamily="34" charset="-122"/>
              </a:rPr>
              <a:t>运算</a:t>
            </a:r>
            <a:r>
              <a:rPr lang="zh-CN" altLang="en-US" sz="2000" b="1" dirty="0" smtClean="0">
                <a:solidFill>
                  <a:prstClr val="black"/>
                </a:solidFill>
                <a:latin typeface="微软雅黑" pitchFamily="34" charset="-122"/>
                <a:ea typeface="微软雅黑" pitchFamily="34" charset="-122"/>
              </a:rPr>
              <a:t>在每组 </a:t>
            </a:r>
            <a:r>
              <a:rPr lang="en-US" altLang="zh-CN" sz="2000" b="1" i="1" dirty="0" smtClean="0">
                <a:solidFill>
                  <a:prstClr val="black"/>
                </a:solidFill>
                <a:latin typeface="微软雅黑" pitchFamily="34" charset="-122"/>
                <a:ea typeface="微软雅黑" pitchFamily="34" charset="-122"/>
              </a:rPr>
              <a:t>M</a:t>
            </a:r>
            <a:r>
              <a:rPr lang="en-US" altLang="zh-CN" sz="2000" b="1" dirty="0" smtClean="0">
                <a:solidFill>
                  <a:prstClr val="black"/>
                </a:solidFill>
                <a:latin typeface="微软雅黑" pitchFamily="34" charset="-122"/>
                <a:ea typeface="微软雅黑" pitchFamily="34" charset="-122"/>
              </a:rPr>
              <a:t> </a:t>
            </a:r>
            <a:r>
              <a:rPr lang="zh-CN" altLang="en-US" sz="2000" b="1" dirty="0" smtClean="0">
                <a:solidFill>
                  <a:prstClr val="black"/>
                </a:solidFill>
                <a:latin typeface="微软雅黑" pitchFamily="34" charset="-122"/>
                <a:ea typeface="微软雅黑" pitchFamily="34" charset="-122"/>
              </a:rPr>
              <a:t>后面</a:t>
            </a:r>
            <a:r>
              <a:rPr lang="zh-CN" altLang="en-US" sz="2000" b="1" dirty="0">
                <a:solidFill>
                  <a:prstClr val="black"/>
                </a:solidFill>
                <a:latin typeface="微软雅黑" pitchFamily="34" charset="-122"/>
                <a:ea typeface="微软雅黑" pitchFamily="34" charset="-122"/>
              </a:rPr>
              <a:t>再添加供差错检测用的 </a:t>
            </a:r>
            <a:r>
              <a:rPr lang="en-US" altLang="zh-CN" sz="2000" b="1" i="1" dirty="0">
                <a:solidFill>
                  <a:prstClr val="black"/>
                </a:solidFill>
                <a:latin typeface="微软雅黑" pitchFamily="34" charset="-122"/>
                <a:ea typeface="微软雅黑" pitchFamily="34" charset="-122"/>
              </a:rPr>
              <a:t>n</a:t>
            </a:r>
            <a:r>
              <a:rPr lang="en-US" altLang="zh-CN" sz="2000" b="1" dirty="0">
                <a:solidFill>
                  <a:prstClr val="black"/>
                </a:solidFill>
                <a:latin typeface="微软雅黑" pitchFamily="34" charset="-122"/>
                <a:ea typeface="微软雅黑" pitchFamily="34" charset="-122"/>
              </a:rPr>
              <a:t> </a:t>
            </a:r>
            <a:r>
              <a:rPr lang="zh-CN" altLang="en-US" sz="2000" b="1" dirty="0">
                <a:solidFill>
                  <a:prstClr val="black"/>
                </a:solidFill>
                <a:latin typeface="微软雅黑" pitchFamily="34" charset="-122"/>
                <a:ea typeface="微软雅黑" pitchFamily="34" charset="-122"/>
              </a:rPr>
              <a:t>位</a:t>
            </a:r>
            <a:r>
              <a:rPr lang="zh-CN" altLang="en-US" sz="2000" b="1" dirty="0" smtClean="0">
                <a:solidFill>
                  <a:srgbClr val="0000FF"/>
                </a:solidFill>
                <a:latin typeface="微软雅黑" pitchFamily="34" charset="-122"/>
                <a:ea typeface="微软雅黑" pitchFamily="34" charset="-122"/>
              </a:rPr>
              <a:t>冗余码，</a:t>
            </a:r>
            <a:r>
              <a:rPr lang="zh-CN" altLang="en-US" sz="2000" b="1" dirty="0">
                <a:solidFill>
                  <a:prstClr val="black"/>
                </a:solidFill>
                <a:latin typeface="微软雅黑" pitchFamily="34" charset="-122"/>
                <a:ea typeface="微软雅黑" pitchFamily="34" charset="-122"/>
              </a:rPr>
              <a:t>然后构成一个帧发送</a:t>
            </a:r>
            <a:r>
              <a:rPr lang="zh-CN" altLang="en-US" sz="2000" b="1" dirty="0" smtClean="0">
                <a:solidFill>
                  <a:prstClr val="black"/>
                </a:solidFill>
                <a:latin typeface="微软雅黑" pitchFamily="34" charset="-122"/>
                <a:ea typeface="微软雅黑" pitchFamily="34" charset="-122"/>
              </a:rPr>
              <a:t>出去。一共发送 </a:t>
            </a:r>
            <a:r>
              <a:rPr lang="en-US" altLang="zh-CN" sz="2000" b="1" i="1" dirty="0" smtClean="0">
                <a:solidFill>
                  <a:srgbClr val="C00000"/>
                </a:solidFill>
                <a:latin typeface="微软雅黑" pitchFamily="34" charset="-122"/>
                <a:ea typeface="微软雅黑" pitchFamily="34" charset="-122"/>
              </a:rPr>
              <a:t>(</a:t>
            </a:r>
            <a:r>
              <a:rPr lang="en-US" altLang="zh-CN" sz="2000" b="1" i="1" dirty="0">
                <a:solidFill>
                  <a:srgbClr val="C00000"/>
                </a:solidFill>
                <a:latin typeface="微软雅黑" pitchFamily="34" charset="-122"/>
                <a:ea typeface="微软雅黑" pitchFamily="34" charset="-122"/>
              </a:rPr>
              <a:t>k + n</a:t>
            </a:r>
            <a:r>
              <a:rPr lang="en-US" altLang="zh-CN" sz="2000" b="1" i="1" dirty="0" smtClean="0">
                <a:solidFill>
                  <a:srgbClr val="C00000"/>
                </a:solidFill>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位。</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val="378093149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AutoShape 5"/>
          <p:cNvSpPr>
            <a:spLocks noChangeArrowheads="1"/>
          </p:cNvSpPr>
          <p:nvPr/>
        </p:nvSpPr>
        <p:spPr bwMode="auto">
          <a:xfrm>
            <a:off x="466344" y="621125"/>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 name="矩形 111"/>
          <p:cNvSpPr/>
          <p:nvPr/>
        </p:nvSpPr>
        <p:spPr>
          <a:xfrm>
            <a:off x="616085" y="569741"/>
            <a:ext cx="2323265" cy="400110"/>
          </a:xfrm>
          <a:prstGeom prst="rect">
            <a:avLst/>
          </a:prstGeom>
        </p:spPr>
        <p:txBody>
          <a:bodyPr wrap="none">
            <a:spAutoFit/>
          </a:bodyPr>
          <a:lstStyle/>
          <a:p>
            <a:r>
              <a:rPr lang="en-US" altLang="zh-CN" sz="2000" b="1" dirty="0" smtClean="0">
                <a:latin typeface="微软雅黑" pitchFamily="34" charset="-122"/>
                <a:ea typeface="微软雅黑" pitchFamily="34" charset="-122"/>
              </a:rPr>
              <a:t>CRC </a:t>
            </a:r>
            <a:r>
              <a:rPr lang="zh-CN" altLang="en-US" sz="2000" b="1" dirty="0" smtClean="0">
                <a:latin typeface="微软雅黑" pitchFamily="34" charset="-122"/>
                <a:ea typeface="微软雅黑" pitchFamily="34" charset="-122"/>
              </a:rPr>
              <a:t>冗余码</a:t>
            </a:r>
            <a:r>
              <a:rPr lang="zh-CN" altLang="en-US" sz="2000" b="1" dirty="0">
                <a:latin typeface="微软雅黑" pitchFamily="34" charset="-122"/>
                <a:ea typeface="微软雅黑" pitchFamily="34" charset="-122"/>
              </a:rPr>
              <a:t>的</a:t>
            </a:r>
            <a:r>
              <a:rPr lang="zh-CN" altLang="en-US" sz="2000" b="1" dirty="0" smtClean="0">
                <a:latin typeface="微软雅黑" pitchFamily="34" charset="-122"/>
                <a:ea typeface="微软雅黑" pitchFamily="34" charset="-122"/>
              </a:rPr>
              <a:t>计算</a:t>
            </a:r>
            <a:endParaRPr lang="zh-CN" altLang="en-US" sz="2000" b="1" dirty="0">
              <a:latin typeface="微软雅黑" pitchFamily="34" charset="-122"/>
              <a:ea typeface="微软雅黑" pitchFamily="34" charset="-122"/>
            </a:endParaRPr>
          </a:p>
        </p:txBody>
      </p:sp>
      <p:sp>
        <p:nvSpPr>
          <p:cNvPr id="22" name="矩形 21"/>
          <p:cNvSpPr/>
          <p:nvPr/>
        </p:nvSpPr>
        <p:spPr>
          <a:xfrm>
            <a:off x="3430691" y="2199398"/>
            <a:ext cx="1438196" cy="29969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原始数据</a:t>
            </a:r>
            <a:endParaRPr lang="zh-CN" altLang="en-US" sz="1400" b="1" dirty="0">
              <a:solidFill>
                <a:schemeClr val="bg1"/>
              </a:solidFill>
              <a:latin typeface="微软雅黑" pitchFamily="34" charset="-122"/>
              <a:ea typeface="微软雅黑" pitchFamily="34" charset="-122"/>
            </a:endParaRPr>
          </a:p>
        </p:txBody>
      </p:sp>
      <p:sp>
        <p:nvSpPr>
          <p:cNvPr id="23" name="矩形 22"/>
          <p:cNvSpPr/>
          <p:nvPr/>
        </p:nvSpPr>
        <p:spPr>
          <a:xfrm>
            <a:off x="4868885" y="2199398"/>
            <a:ext cx="793199" cy="29969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latin typeface="微软雅黑" pitchFamily="34" charset="-122"/>
                <a:ea typeface="微软雅黑" pitchFamily="34" charset="-122"/>
              </a:rPr>
              <a:t>CRC</a:t>
            </a:r>
            <a:endParaRPr lang="zh-CN" altLang="en-US" sz="1400" b="1" dirty="0">
              <a:solidFill>
                <a:schemeClr val="tx1"/>
              </a:solidFill>
              <a:latin typeface="微软雅黑" pitchFamily="34" charset="-122"/>
              <a:ea typeface="微软雅黑" pitchFamily="34" charset="-122"/>
            </a:endParaRPr>
          </a:p>
        </p:txBody>
      </p:sp>
      <p:cxnSp>
        <p:nvCxnSpPr>
          <p:cNvPr id="40" name="直接箭头连接符 39"/>
          <p:cNvCxnSpPr/>
          <p:nvPr/>
        </p:nvCxnSpPr>
        <p:spPr>
          <a:xfrm flipH="1">
            <a:off x="3231237" y="2367746"/>
            <a:ext cx="199454" cy="0"/>
          </a:xfrm>
          <a:prstGeom prst="straightConnector1">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5662084" y="2367746"/>
            <a:ext cx="199454" cy="0"/>
          </a:xfrm>
          <a:prstGeom prst="straightConnector1">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514830" y="1080106"/>
            <a:ext cx="2694376" cy="3256926"/>
            <a:chOff x="5861538" y="1114451"/>
            <a:chExt cx="2694376" cy="3256926"/>
          </a:xfrm>
        </p:grpSpPr>
        <p:sp>
          <p:nvSpPr>
            <p:cNvPr id="10" name="矩形 9"/>
            <p:cNvSpPr/>
            <p:nvPr/>
          </p:nvSpPr>
          <p:spPr>
            <a:xfrm>
              <a:off x="5861538" y="1114451"/>
              <a:ext cx="2694376" cy="2963668"/>
            </a:xfrm>
            <a:prstGeom prst="rect">
              <a:avLst/>
            </a:prstGeom>
            <a:solidFill>
              <a:srgbClr val="00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554073" y="1213222"/>
              <a:ext cx="476413" cy="276999"/>
            </a:xfrm>
            <a:prstGeom prst="rect">
              <a:avLst/>
            </a:prstGeom>
          </p:spPr>
          <p:txBody>
            <a:bodyPr wrap="none">
              <a:spAutoFit/>
            </a:bodyPr>
            <a:lstStyle/>
            <a:p>
              <a:pPr algn="ctr"/>
              <a:r>
                <a:rPr lang="en-US" altLang="zh-CN" sz="1200" b="1" i="1" dirty="0" smtClean="0">
                  <a:latin typeface="微软雅黑" pitchFamily="34" charset="-122"/>
                  <a:ea typeface="微软雅黑" pitchFamily="34" charset="-122"/>
                </a:rPr>
                <a:t>k</a:t>
              </a:r>
              <a:r>
                <a:rPr lang="en-US" altLang="zh-CN" sz="1200" b="1" dirty="0" smtClean="0">
                  <a:latin typeface="微软雅黑" pitchFamily="34" charset="-122"/>
                  <a:ea typeface="微软雅黑" pitchFamily="34" charset="-122"/>
                </a:rPr>
                <a:t> </a:t>
              </a:r>
              <a:r>
                <a:rPr lang="zh-CN" altLang="en-US" sz="1200" b="1" dirty="0" smtClean="0">
                  <a:latin typeface="微软雅黑" pitchFamily="34" charset="-122"/>
                  <a:ea typeface="微软雅黑" pitchFamily="34" charset="-122"/>
                </a:rPr>
                <a:t>位</a:t>
              </a:r>
              <a:endParaRPr lang="zh-CN" altLang="en-US" sz="1200" b="1" dirty="0">
                <a:latin typeface="微软雅黑" pitchFamily="34" charset="-122"/>
                <a:ea typeface="微软雅黑" pitchFamily="34" charset="-122"/>
              </a:endParaRPr>
            </a:p>
          </p:txBody>
        </p:sp>
        <p:sp>
          <p:nvSpPr>
            <p:cNvPr id="9" name="矩形 8"/>
            <p:cNvSpPr/>
            <p:nvPr/>
          </p:nvSpPr>
          <p:spPr>
            <a:xfrm>
              <a:off x="7688631" y="1213222"/>
              <a:ext cx="484428" cy="276999"/>
            </a:xfrm>
            <a:prstGeom prst="rect">
              <a:avLst/>
            </a:prstGeom>
          </p:spPr>
          <p:txBody>
            <a:bodyPr wrap="none">
              <a:spAutoFit/>
            </a:bodyPr>
            <a:lstStyle/>
            <a:p>
              <a:pPr algn="ctr"/>
              <a:r>
                <a:rPr lang="en-US" altLang="zh-CN" sz="1200" b="1" i="1" dirty="0" smtClean="0">
                  <a:latin typeface="微软雅黑" pitchFamily="34" charset="-122"/>
                  <a:ea typeface="微软雅黑" pitchFamily="34" charset="-122"/>
                </a:rPr>
                <a:t>n</a:t>
              </a:r>
              <a:r>
                <a:rPr lang="en-US" altLang="zh-CN" sz="1200" b="1" dirty="0" smtClean="0">
                  <a:latin typeface="微软雅黑" pitchFamily="34" charset="-122"/>
                  <a:ea typeface="微软雅黑" pitchFamily="34" charset="-122"/>
                </a:rPr>
                <a:t> </a:t>
              </a:r>
              <a:r>
                <a:rPr lang="zh-CN" altLang="en-US" sz="1200" b="1" dirty="0" smtClean="0">
                  <a:latin typeface="微软雅黑" pitchFamily="34" charset="-122"/>
                  <a:ea typeface="微软雅黑" pitchFamily="34" charset="-122"/>
                </a:rPr>
                <a:t>位</a:t>
              </a:r>
              <a:endParaRPr lang="zh-CN" altLang="en-US" sz="1200" b="1" dirty="0">
                <a:latin typeface="微软雅黑" pitchFamily="34" charset="-122"/>
                <a:ea typeface="微软雅黑" pitchFamily="34" charset="-122"/>
              </a:endParaRPr>
            </a:p>
          </p:txBody>
        </p:sp>
        <p:sp>
          <p:nvSpPr>
            <p:cNvPr id="2" name="矩形 1"/>
            <p:cNvSpPr/>
            <p:nvPr/>
          </p:nvSpPr>
          <p:spPr>
            <a:xfrm>
              <a:off x="6805425" y="2333649"/>
              <a:ext cx="832341" cy="316523"/>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tx1"/>
                  </a:solidFill>
                  <a:latin typeface="微软雅黑" pitchFamily="34" charset="-122"/>
                  <a:ea typeface="微软雅黑" pitchFamily="34" charset="-122"/>
                </a:rPr>
                <a:t>除数 </a:t>
              </a:r>
              <a:r>
                <a:rPr lang="en-US" altLang="zh-CN" sz="1200" b="1" i="1" dirty="0" smtClean="0">
                  <a:solidFill>
                    <a:schemeClr val="tx1"/>
                  </a:solidFill>
                  <a:latin typeface="微软雅黑" pitchFamily="34" charset="-122"/>
                  <a:ea typeface="微软雅黑" pitchFamily="34" charset="-122"/>
                </a:rPr>
                <a:t>P</a:t>
              </a:r>
              <a:endParaRPr lang="en-US" altLang="zh-CN" sz="1200" b="1" i="1" dirty="0">
                <a:solidFill>
                  <a:schemeClr val="tx1"/>
                </a:solidFill>
                <a:latin typeface="微软雅黑" pitchFamily="34" charset="-122"/>
                <a:ea typeface="微软雅黑" pitchFamily="34" charset="-122"/>
              </a:endParaRPr>
            </a:p>
          </p:txBody>
        </p:sp>
        <p:sp>
          <p:nvSpPr>
            <p:cNvPr id="11" name="矩形 10"/>
            <p:cNvSpPr/>
            <p:nvPr/>
          </p:nvSpPr>
          <p:spPr>
            <a:xfrm>
              <a:off x="6019232" y="2349727"/>
              <a:ext cx="788999" cy="276999"/>
            </a:xfrm>
            <a:prstGeom prst="rect">
              <a:avLst/>
            </a:prstGeom>
          </p:spPr>
          <p:txBody>
            <a:bodyPr wrap="none">
              <a:spAutoFit/>
            </a:bodyPr>
            <a:lstStyle/>
            <a:p>
              <a:pPr algn="ctr"/>
              <a:r>
                <a:rPr lang="en-US" altLang="zh-CN" sz="1200" b="1" i="1" dirty="0" smtClean="0">
                  <a:latin typeface="微软雅黑" pitchFamily="34" charset="-122"/>
                  <a:ea typeface="微软雅黑" pitchFamily="34" charset="-122"/>
                </a:rPr>
                <a:t>n</a:t>
              </a:r>
              <a:r>
                <a:rPr lang="en-US" altLang="zh-CN" sz="1200" b="1" dirty="0" smtClean="0">
                  <a:latin typeface="微软雅黑" pitchFamily="34" charset="-122"/>
                  <a:ea typeface="微软雅黑" pitchFamily="34" charset="-122"/>
                </a:rPr>
                <a:t> + 1 </a:t>
              </a:r>
              <a:r>
                <a:rPr lang="zh-CN" altLang="en-US" sz="1200" b="1" dirty="0" smtClean="0">
                  <a:latin typeface="微软雅黑" pitchFamily="34" charset="-122"/>
                  <a:ea typeface="微软雅黑" pitchFamily="34" charset="-122"/>
                </a:rPr>
                <a:t>位</a:t>
              </a:r>
              <a:endParaRPr lang="zh-CN" altLang="en-US" sz="1200" b="1" dirty="0">
                <a:latin typeface="微软雅黑" pitchFamily="34" charset="-122"/>
                <a:ea typeface="微软雅黑" pitchFamily="34" charset="-122"/>
              </a:endParaRPr>
            </a:p>
          </p:txBody>
        </p:sp>
        <p:sp>
          <p:nvSpPr>
            <p:cNvPr id="3" name="下箭头标注 2"/>
            <p:cNvSpPr/>
            <p:nvPr/>
          </p:nvSpPr>
          <p:spPr>
            <a:xfrm>
              <a:off x="6023726" y="1454420"/>
              <a:ext cx="2360346" cy="860138"/>
            </a:xfrm>
            <a:prstGeom prst="downArrowCallout">
              <a:avLst>
                <a:gd name="adj1" fmla="val 24908"/>
                <a:gd name="adj2" fmla="val 29389"/>
                <a:gd name="adj3" fmla="val 30452"/>
                <a:gd name="adj4" fmla="val 44537"/>
              </a:avLst>
            </a:prstGeom>
            <a:solidFill>
              <a:schemeClr val="bg1"/>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6105788" y="1500493"/>
              <a:ext cx="1438196" cy="29969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原始数据</a:t>
              </a:r>
              <a:endParaRPr lang="zh-CN" altLang="en-US" sz="1400" b="1" dirty="0">
                <a:solidFill>
                  <a:schemeClr val="bg1"/>
                </a:solidFill>
                <a:latin typeface="微软雅黑" pitchFamily="34" charset="-122"/>
                <a:ea typeface="微软雅黑" pitchFamily="34" charset="-122"/>
              </a:endParaRPr>
            </a:p>
          </p:txBody>
        </p:sp>
        <p:sp>
          <p:nvSpPr>
            <p:cNvPr id="7" name="矩形 6"/>
            <p:cNvSpPr/>
            <p:nvPr/>
          </p:nvSpPr>
          <p:spPr>
            <a:xfrm>
              <a:off x="7543982" y="1500493"/>
              <a:ext cx="793199" cy="29969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latin typeface="微软雅黑" pitchFamily="34" charset="-122"/>
                  <a:ea typeface="微软雅黑" pitchFamily="34" charset="-122"/>
                </a:rPr>
                <a:t>00…0</a:t>
              </a:r>
              <a:endParaRPr lang="zh-CN" altLang="en-US" sz="1400" b="1" dirty="0">
                <a:solidFill>
                  <a:schemeClr val="tx1"/>
                </a:solidFill>
                <a:latin typeface="微软雅黑" pitchFamily="34" charset="-122"/>
                <a:ea typeface="微软雅黑" pitchFamily="34" charset="-122"/>
              </a:endParaRPr>
            </a:p>
          </p:txBody>
        </p:sp>
        <p:sp>
          <p:nvSpPr>
            <p:cNvPr id="14" name="矩形 13"/>
            <p:cNvSpPr/>
            <p:nvPr/>
          </p:nvSpPr>
          <p:spPr>
            <a:xfrm>
              <a:off x="6805425" y="3177711"/>
              <a:ext cx="832341" cy="316523"/>
            </a:xfrm>
            <a:prstGeom prst="rect">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bg1"/>
                  </a:solidFill>
                  <a:latin typeface="微软雅黑" pitchFamily="34" charset="-122"/>
                  <a:ea typeface="微软雅黑" pitchFamily="34" charset="-122"/>
                </a:rPr>
                <a:t>CRC</a:t>
              </a:r>
              <a:endParaRPr lang="en-US" altLang="zh-CN" sz="1200" b="1" dirty="0">
                <a:solidFill>
                  <a:schemeClr val="bg1"/>
                </a:solidFill>
                <a:latin typeface="微软雅黑" pitchFamily="34" charset="-122"/>
                <a:ea typeface="微软雅黑" pitchFamily="34" charset="-122"/>
              </a:endParaRPr>
            </a:p>
          </p:txBody>
        </p:sp>
        <p:sp>
          <p:nvSpPr>
            <p:cNvPr id="4" name="下箭头 3"/>
            <p:cNvSpPr/>
            <p:nvPr/>
          </p:nvSpPr>
          <p:spPr>
            <a:xfrm>
              <a:off x="7098390" y="2661897"/>
              <a:ext cx="238321" cy="515814"/>
            </a:xfrm>
            <a:prstGeom prst="downArrow">
              <a:avLst/>
            </a:prstGeom>
            <a:solidFill>
              <a:srgbClr val="CC00CC"/>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512873" y="2758745"/>
              <a:ext cx="646331" cy="276999"/>
            </a:xfrm>
            <a:prstGeom prst="rect">
              <a:avLst/>
            </a:prstGeom>
          </p:spPr>
          <p:txBody>
            <a:bodyPr wrap="none">
              <a:spAutoFit/>
            </a:bodyPr>
            <a:lstStyle/>
            <a:p>
              <a:pPr algn="ctr"/>
              <a:r>
                <a:rPr lang="zh-CN" altLang="en-US" sz="1200" b="1" dirty="0" smtClean="0">
                  <a:solidFill>
                    <a:srgbClr val="000066"/>
                  </a:solidFill>
                  <a:latin typeface="微软雅黑" pitchFamily="34" charset="-122"/>
                  <a:ea typeface="微软雅黑" pitchFamily="34" charset="-122"/>
                </a:rPr>
                <a:t>余数 </a:t>
              </a:r>
              <a:r>
                <a:rPr lang="en-US" altLang="zh-CN" sz="1200" b="1" i="1" dirty="0" smtClean="0">
                  <a:solidFill>
                    <a:srgbClr val="000066"/>
                  </a:solidFill>
                  <a:latin typeface="微软雅黑" pitchFamily="34" charset="-122"/>
                  <a:ea typeface="微软雅黑" pitchFamily="34" charset="-122"/>
                </a:rPr>
                <a:t>R</a:t>
              </a:r>
              <a:endParaRPr lang="zh-CN" altLang="en-US" sz="1200" b="1" i="1" dirty="0">
                <a:solidFill>
                  <a:srgbClr val="000066"/>
                </a:solidFill>
                <a:latin typeface="微软雅黑" pitchFamily="34" charset="-122"/>
                <a:ea typeface="微软雅黑" pitchFamily="34" charset="-122"/>
              </a:endParaRPr>
            </a:p>
          </p:txBody>
        </p:sp>
        <p:sp>
          <p:nvSpPr>
            <p:cNvPr id="19" name="矩形 18"/>
            <p:cNvSpPr/>
            <p:nvPr/>
          </p:nvSpPr>
          <p:spPr>
            <a:xfrm>
              <a:off x="6323804" y="3189434"/>
              <a:ext cx="484427" cy="276999"/>
            </a:xfrm>
            <a:prstGeom prst="rect">
              <a:avLst/>
            </a:prstGeom>
          </p:spPr>
          <p:txBody>
            <a:bodyPr wrap="none">
              <a:spAutoFit/>
            </a:bodyPr>
            <a:lstStyle/>
            <a:p>
              <a:pPr algn="ctr"/>
              <a:r>
                <a:rPr lang="en-US" altLang="zh-CN" sz="1200" b="1" i="1" dirty="0" smtClean="0">
                  <a:latin typeface="微软雅黑" pitchFamily="34" charset="-122"/>
                  <a:ea typeface="微软雅黑" pitchFamily="34" charset="-122"/>
                </a:rPr>
                <a:t>n</a:t>
              </a:r>
              <a:r>
                <a:rPr lang="en-US" altLang="zh-CN" sz="1200" b="1" dirty="0" smtClean="0">
                  <a:latin typeface="微软雅黑" pitchFamily="34" charset="-122"/>
                  <a:ea typeface="微软雅黑" pitchFamily="34" charset="-122"/>
                </a:rPr>
                <a:t> </a:t>
              </a:r>
              <a:r>
                <a:rPr lang="zh-CN" altLang="en-US" sz="1200" b="1" dirty="0" smtClean="0">
                  <a:latin typeface="微软雅黑" pitchFamily="34" charset="-122"/>
                  <a:ea typeface="微软雅黑" pitchFamily="34" charset="-122"/>
                </a:rPr>
                <a:t>位</a:t>
              </a:r>
              <a:endParaRPr lang="zh-CN" altLang="en-US" sz="1200" b="1" dirty="0">
                <a:latin typeface="微软雅黑" pitchFamily="34" charset="-122"/>
                <a:ea typeface="微软雅黑" pitchFamily="34" charset="-122"/>
              </a:endParaRPr>
            </a:p>
          </p:txBody>
        </p:sp>
        <p:sp>
          <p:nvSpPr>
            <p:cNvPr id="41" name="Text Box 45"/>
            <p:cNvSpPr txBox="1">
              <a:spLocks noChangeArrowheads="1"/>
            </p:cNvSpPr>
            <p:nvPr/>
          </p:nvSpPr>
          <p:spPr bwMode="auto">
            <a:xfrm>
              <a:off x="6938126" y="4094378"/>
              <a:ext cx="64633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200" b="1" dirty="0" smtClean="0">
                  <a:latin typeface="微软雅黑" pitchFamily="34" charset="-122"/>
                  <a:ea typeface="微软雅黑" pitchFamily="34" charset="-122"/>
                </a:rPr>
                <a:t>发送方</a:t>
              </a:r>
              <a:endParaRPr kumimoji="1" lang="zh-CN" altLang="en-US" sz="1200" b="1" dirty="0">
                <a:latin typeface="微软雅黑" pitchFamily="34" charset="-122"/>
                <a:ea typeface="微软雅黑" pitchFamily="34" charset="-122"/>
              </a:endParaRPr>
            </a:p>
          </p:txBody>
        </p:sp>
      </p:grpSp>
      <p:grpSp>
        <p:nvGrpSpPr>
          <p:cNvPr id="12" name="组合 11"/>
          <p:cNvGrpSpPr/>
          <p:nvPr/>
        </p:nvGrpSpPr>
        <p:grpSpPr>
          <a:xfrm>
            <a:off x="5881035" y="1083639"/>
            <a:ext cx="2711334" cy="3253393"/>
            <a:chOff x="510578" y="1114451"/>
            <a:chExt cx="2711334" cy="3253393"/>
          </a:xfrm>
        </p:grpSpPr>
        <p:sp>
          <p:nvSpPr>
            <p:cNvPr id="36" name="矩形 35"/>
            <p:cNvSpPr/>
            <p:nvPr/>
          </p:nvSpPr>
          <p:spPr>
            <a:xfrm>
              <a:off x="510578" y="1114451"/>
              <a:ext cx="2711334" cy="2963668"/>
            </a:xfrm>
            <a:prstGeom prst="rect">
              <a:avLst/>
            </a:prstGeom>
            <a:solidFill>
              <a:srgbClr val="99FFCC"/>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231794" y="1213222"/>
              <a:ext cx="476413" cy="276999"/>
            </a:xfrm>
            <a:prstGeom prst="rect">
              <a:avLst/>
            </a:prstGeom>
          </p:spPr>
          <p:txBody>
            <a:bodyPr wrap="none">
              <a:spAutoFit/>
            </a:bodyPr>
            <a:lstStyle/>
            <a:p>
              <a:pPr algn="ctr"/>
              <a:r>
                <a:rPr lang="en-US" altLang="zh-CN" sz="1200" b="1" i="1" dirty="0" smtClean="0">
                  <a:latin typeface="微软雅黑" pitchFamily="34" charset="-122"/>
                  <a:ea typeface="微软雅黑" pitchFamily="34" charset="-122"/>
                </a:rPr>
                <a:t>k</a:t>
              </a:r>
              <a:r>
                <a:rPr lang="en-US" altLang="zh-CN" sz="1200" b="1" dirty="0" smtClean="0">
                  <a:latin typeface="微软雅黑" pitchFamily="34" charset="-122"/>
                  <a:ea typeface="微软雅黑" pitchFamily="34" charset="-122"/>
                </a:rPr>
                <a:t> </a:t>
              </a:r>
              <a:r>
                <a:rPr lang="zh-CN" altLang="en-US" sz="1200" b="1" dirty="0" smtClean="0">
                  <a:latin typeface="微软雅黑" pitchFamily="34" charset="-122"/>
                  <a:ea typeface="微软雅黑" pitchFamily="34" charset="-122"/>
                </a:rPr>
                <a:t>位</a:t>
              </a:r>
              <a:endParaRPr lang="zh-CN" altLang="en-US" sz="1200" b="1" dirty="0">
                <a:latin typeface="微软雅黑" pitchFamily="34" charset="-122"/>
                <a:ea typeface="微软雅黑" pitchFamily="34" charset="-122"/>
              </a:endParaRPr>
            </a:p>
          </p:txBody>
        </p:sp>
        <p:sp>
          <p:nvSpPr>
            <p:cNvPr id="26" name="矩形 25"/>
            <p:cNvSpPr/>
            <p:nvPr/>
          </p:nvSpPr>
          <p:spPr>
            <a:xfrm>
              <a:off x="2366352" y="1213222"/>
              <a:ext cx="484428" cy="276999"/>
            </a:xfrm>
            <a:prstGeom prst="rect">
              <a:avLst/>
            </a:prstGeom>
          </p:spPr>
          <p:txBody>
            <a:bodyPr wrap="none">
              <a:spAutoFit/>
            </a:bodyPr>
            <a:lstStyle/>
            <a:p>
              <a:pPr algn="ctr"/>
              <a:r>
                <a:rPr lang="en-US" altLang="zh-CN" sz="1200" b="1" i="1" dirty="0" smtClean="0">
                  <a:latin typeface="微软雅黑" pitchFamily="34" charset="-122"/>
                  <a:ea typeface="微软雅黑" pitchFamily="34" charset="-122"/>
                </a:rPr>
                <a:t>n</a:t>
              </a:r>
              <a:r>
                <a:rPr lang="en-US" altLang="zh-CN" sz="1200" b="1" dirty="0" smtClean="0">
                  <a:latin typeface="微软雅黑" pitchFamily="34" charset="-122"/>
                  <a:ea typeface="微软雅黑" pitchFamily="34" charset="-122"/>
                </a:rPr>
                <a:t> </a:t>
              </a:r>
              <a:r>
                <a:rPr lang="zh-CN" altLang="en-US" sz="1200" b="1" dirty="0" smtClean="0">
                  <a:latin typeface="微软雅黑" pitchFamily="34" charset="-122"/>
                  <a:ea typeface="微软雅黑" pitchFamily="34" charset="-122"/>
                </a:rPr>
                <a:t>位</a:t>
              </a:r>
              <a:endParaRPr lang="zh-CN" altLang="en-US" sz="1200" b="1" dirty="0">
                <a:latin typeface="微软雅黑" pitchFamily="34" charset="-122"/>
                <a:ea typeface="微软雅黑" pitchFamily="34" charset="-122"/>
              </a:endParaRPr>
            </a:p>
          </p:txBody>
        </p:sp>
        <p:sp>
          <p:nvSpPr>
            <p:cNvPr id="27" name="矩形 26"/>
            <p:cNvSpPr/>
            <p:nvPr/>
          </p:nvSpPr>
          <p:spPr>
            <a:xfrm>
              <a:off x="1483146" y="2333649"/>
              <a:ext cx="832341" cy="316523"/>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tx1"/>
                  </a:solidFill>
                  <a:latin typeface="微软雅黑" pitchFamily="34" charset="-122"/>
                  <a:ea typeface="微软雅黑" pitchFamily="34" charset="-122"/>
                </a:rPr>
                <a:t>除数 </a:t>
              </a:r>
              <a:r>
                <a:rPr lang="en-US" altLang="zh-CN" sz="1200" b="1" i="1" dirty="0" smtClean="0">
                  <a:solidFill>
                    <a:schemeClr val="tx1"/>
                  </a:solidFill>
                  <a:latin typeface="微软雅黑" pitchFamily="34" charset="-122"/>
                  <a:ea typeface="微软雅黑" pitchFamily="34" charset="-122"/>
                </a:rPr>
                <a:t>P</a:t>
              </a:r>
              <a:endParaRPr lang="en-US" altLang="zh-CN" sz="1200" b="1" i="1" dirty="0">
                <a:solidFill>
                  <a:schemeClr val="tx1"/>
                </a:solidFill>
                <a:latin typeface="微软雅黑" pitchFamily="34" charset="-122"/>
                <a:ea typeface="微软雅黑" pitchFamily="34" charset="-122"/>
              </a:endParaRPr>
            </a:p>
          </p:txBody>
        </p:sp>
        <p:sp>
          <p:nvSpPr>
            <p:cNvPr id="28" name="矩形 27"/>
            <p:cNvSpPr/>
            <p:nvPr/>
          </p:nvSpPr>
          <p:spPr>
            <a:xfrm>
              <a:off x="2341033" y="2349727"/>
              <a:ext cx="788999" cy="276999"/>
            </a:xfrm>
            <a:prstGeom prst="rect">
              <a:avLst/>
            </a:prstGeom>
          </p:spPr>
          <p:txBody>
            <a:bodyPr wrap="none">
              <a:spAutoFit/>
            </a:bodyPr>
            <a:lstStyle/>
            <a:p>
              <a:pPr algn="ctr"/>
              <a:r>
                <a:rPr lang="en-US" altLang="zh-CN" sz="1200" b="1" i="1" dirty="0" smtClean="0">
                  <a:latin typeface="微软雅黑" pitchFamily="34" charset="-122"/>
                  <a:ea typeface="微软雅黑" pitchFamily="34" charset="-122"/>
                </a:rPr>
                <a:t>n</a:t>
              </a:r>
              <a:r>
                <a:rPr lang="en-US" altLang="zh-CN" sz="1200" b="1" dirty="0" smtClean="0">
                  <a:latin typeface="微软雅黑" pitchFamily="34" charset="-122"/>
                  <a:ea typeface="微软雅黑" pitchFamily="34" charset="-122"/>
                </a:rPr>
                <a:t> + 1 </a:t>
              </a:r>
              <a:r>
                <a:rPr lang="zh-CN" altLang="en-US" sz="1200" b="1" dirty="0" smtClean="0">
                  <a:latin typeface="微软雅黑" pitchFamily="34" charset="-122"/>
                  <a:ea typeface="微软雅黑" pitchFamily="34" charset="-122"/>
                </a:rPr>
                <a:t>位</a:t>
              </a:r>
              <a:endParaRPr lang="zh-CN" altLang="en-US" sz="1200" b="1" dirty="0">
                <a:latin typeface="微软雅黑" pitchFamily="34" charset="-122"/>
                <a:ea typeface="微软雅黑" pitchFamily="34" charset="-122"/>
              </a:endParaRPr>
            </a:p>
          </p:txBody>
        </p:sp>
        <p:sp>
          <p:nvSpPr>
            <p:cNvPr id="29" name="下箭头标注 28"/>
            <p:cNvSpPr/>
            <p:nvPr/>
          </p:nvSpPr>
          <p:spPr>
            <a:xfrm>
              <a:off x="701447" y="1454420"/>
              <a:ext cx="2360346" cy="860138"/>
            </a:xfrm>
            <a:prstGeom prst="downArrowCallout">
              <a:avLst>
                <a:gd name="adj1" fmla="val 24908"/>
                <a:gd name="adj2" fmla="val 29389"/>
                <a:gd name="adj3" fmla="val 30452"/>
                <a:gd name="adj4" fmla="val 44537"/>
              </a:avLst>
            </a:prstGeom>
            <a:solidFill>
              <a:schemeClr val="bg1"/>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783509" y="1500493"/>
              <a:ext cx="1438196" cy="29969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原始数据</a:t>
              </a:r>
              <a:endParaRPr lang="zh-CN" altLang="en-US" sz="1400" b="1" dirty="0">
                <a:solidFill>
                  <a:schemeClr val="bg1"/>
                </a:solidFill>
                <a:latin typeface="微软雅黑" pitchFamily="34" charset="-122"/>
                <a:ea typeface="微软雅黑" pitchFamily="34" charset="-122"/>
              </a:endParaRPr>
            </a:p>
          </p:txBody>
        </p:sp>
        <p:sp>
          <p:nvSpPr>
            <p:cNvPr id="31" name="矩形 30"/>
            <p:cNvSpPr/>
            <p:nvPr/>
          </p:nvSpPr>
          <p:spPr>
            <a:xfrm>
              <a:off x="2221703" y="1500493"/>
              <a:ext cx="793199" cy="29969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latin typeface="微软雅黑" pitchFamily="34" charset="-122"/>
                  <a:ea typeface="微软雅黑" pitchFamily="34" charset="-122"/>
                </a:rPr>
                <a:t>CRC</a:t>
              </a:r>
            </a:p>
          </p:txBody>
        </p:sp>
        <p:sp>
          <p:nvSpPr>
            <p:cNvPr id="32" name="矩形 31"/>
            <p:cNvSpPr/>
            <p:nvPr/>
          </p:nvSpPr>
          <p:spPr>
            <a:xfrm>
              <a:off x="1483146" y="3177711"/>
              <a:ext cx="832341" cy="316523"/>
            </a:xfrm>
            <a:prstGeom prst="rect">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微软雅黑" pitchFamily="34" charset="-122"/>
                  <a:ea typeface="微软雅黑" pitchFamily="34" charset="-122"/>
                </a:rPr>
                <a:t>余数</a:t>
              </a:r>
              <a:endParaRPr lang="en-US" altLang="zh-CN" sz="1200" b="1" dirty="0">
                <a:solidFill>
                  <a:schemeClr val="bg1"/>
                </a:solidFill>
                <a:latin typeface="微软雅黑" pitchFamily="34" charset="-122"/>
                <a:ea typeface="微软雅黑" pitchFamily="34" charset="-122"/>
              </a:endParaRPr>
            </a:p>
          </p:txBody>
        </p:sp>
        <p:sp>
          <p:nvSpPr>
            <p:cNvPr id="33" name="下箭头 32"/>
            <p:cNvSpPr/>
            <p:nvPr/>
          </p:nvSpPr>
          <p:spPr>
            <a:xfrm>
              <a:off x="1776111" y="2661897"/>
              <a:ext cx="238321" cy="515814"/>
            </a:xfrm>
            <a:prstGeom prst="downArrow">
              <a:avLst/>
            </a:prstGeom>
            <a:solidFill>
              <a:srgbClr val="CC00CC"/>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832586" y="3525868"/>
              <a:ext cx="2191551" cy="553998"/>
            </a:xfrm>
            <a:prstGeom prst="rect">
              <a:avLst/>
            </a:prstGeom>
          </p:spPr>
          <p:txBody>
            <a:bodyPr wrap="square">
              <a:spAutoFit/>
            </a:bodyPr>
            <a:lstStyle/>
            <a:p>
              <a:pPr algn="ctr">
                <a:lnSpc>
                  <a:spcPts val="1800"/>
                </a:lnSpc>
              </a:pPr>
              <a:r>
                <a:rPr lang="zh-CN" altLang="en-US" sz="1200" b="1" dirty="0" smtClean="0">
                  <a:solidFill>
                    <a:srgbClr val="000099"/>
                  </a:solidFill>
                  <a:latin typeface="微软雅黑" pitchFamily="34" charset="-122"/>
                  <a:ea typeface="微软雅黑" pitchFamily="34" charset="-122"/>
                </a:rPr>
                <a:t>若余数</a:t>
              </a:r>
              <a:r>
                <a:rPr lang="en-US" altLang="zh-CN" sz="1200" b="1" dirty="0" smtClean="0">
                  <a:solidFill>
                    <a:srgbClr val="000099"/>
                  </a:solidFill>
                  <a:latin typeface="微软雅黑" pitchFamily="34" charset="-122"/>
                  <a:ea typeface="微软雅黑" pitchFamily="34" charset="-122"/>
                </a:rPr>
                <a:t>=0</a:t>
              </a:r>
              <a:r>
                <a:rPr lang="zh-CN" altLang="en-US" sz="1200" b="1" dirty="0" smtClean="0">
                  <a:solidFill>
                    <a:srgbClr val="000099"/>
                  </a:solidFill>
                  <a:latin typeface="微软雅黑" pitchFamily="34" charset="-122"/>
                  <a:ea typeface="微软雅黑" pitchFamily="34" charset="-122"/>
                </a:rPr>
                <a:t>，接受</a:t>
              </a:r>
              <a:endParaRPr lang="en-US" altLang="zh-CN" sz="1200" b="1" dirty="0" smtClean="0">
                <a:solidFill>
                  <a:srgbClr val="000099"/>
                </a:solidFill>
                <a:latin typeface="微软雅黑" pitchFamily="34" charset="-122"/>
                <a:ea typeface="微软雅黑" pitchFamily="34" charset="-122"/>
              </a:endParaRPr>
            </a:p>
            <a:p>
              <a:pPr algn="ctr">
                <a:lnSpc>
                  <a:spcPts val="1800"/>
                </a:lnSpc>
              </a:pPr>
              <a:r>
                <a:rPr lang="zh-CN" altLang="en-US" sz="1200" b="1" dirty="0">
                  <a:solidFill>
                    <a:srgbClr val="000099"/>
                  </a:solidFill>
                  <a:latin typeface="微软雅黑" pitchFamily="34" charset="-122"/>
                  <a:ea typeface="微软雅黑" pitchFamily="34" charset="-122"/>
                </a:rPr>
                <a:t>若余数</a:t>
              </a:r>
              <a:r>
                <a:rPr lang="zh-CN" altLang="en-US" sz="1200" b="1" dirty="0" smtClean="0">
                  <a:solidFill>
                    <a:srgbClr val="000099"/>
                  </a:solidFill>
                  <a:latin typeface="微软雅黑" pitchFamily="34" charset="-122"/>
                  <a:ea typeface="微软雅黑" pitchFamily="34" charset="-122"/>
                </a:rPr>
                <a:t>≠</a:t>
              </a:r>
              <a:r>
                <a:rPr lang="en-US" altLang="zh-CN" sz="1200" b="1" dirty="0" smtClean="0">
                  <a:solidFill>
                    <a:srgbClr val="000099"/>
                  </a:solidFill>
                  <a:latin typeface="微软雅黑" pitchFamily="34" charset="-122"/>
                  <a:ea typeface="微软雅黑" pitchFamily="34" charset="-122"/>
                </a:rPr>
                <a:t>0</a:t>
              </a:r>
              <a:r>
                <a:rPr lang="zh-CN" altLang="en-US" sz="1200" b="1" dirty="0" smtClean="0">
                  <a:solidFill>
                    <a:srgbClr val="000099"/>
                  </a:solidFill>
                  <a:latin typeface="微软雅黑" pitchFamily="34" charset="-122"/>
                  <a:ea typeface="微软雅黑" pitchFamily="34" charset="-122"/>
                </a:rPr>
                <a:t>，丢弃</a:t>
              </a:r>
              <a:endParaRPr lang="zh-CN" altLang="en-US" sz="1200" b="1" dirty="0">
                <a:solidFill>
                  <a:srgbClr val="000099"/>
                </a:solidFill>
                <a:latin typeface="微软雅黑" pitchFamily="34" charset="-122"/>
                <a:ea typeface="微软雅黑" pitchFamily="34" charset="-122"/>
              </a:endParaRPr>
            </a:p>
          </p:txBody>
        </p:sp>
        <p:sp>
          <p:nvSpPr>
            <p:cNvPr id="42" name="Text Box 45"/>
            <p:cNvSpPr txBox="1">
              <a:spLocks noChangeArrowheads="1"/>
            </p:cNvSpPr>
            <p:nvPr/>
          </p:nvSpPr>
          <p:spPr bwMode="auto">
            <a:xfrm>
              <a:off x="1502607" y="4090845"/>
              <a:ext cx="64633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200" b="1" dirty="0" smtClean="0">
                  <a:latin typeface="微软雅黑" pitchFamily="34" charset="-122"/>
                  <a:ea typeface="微软雅黑" pitchFamily="34" charset="-122"/>
                </a:rPr>
                <a:t>接收方</a:t>
              </a:r>
              <a:endParaRPr kumimoji="1" lang="zh-CN" altLang="en-US" sz="1200" b="1" dirty="0">
                <a:latin typeface="微软雅黑" pitchFamily="34" charset="-122"/>
                <a:ea typeface="微软雅黑" pitchFamily="34" charset="-122"/>
              </a:endParaRPr>
            </a:p>
          </p:txBody>
        </p:sp>
      </p:grpSp>
      <p:sp>
        <p:nvSpPr>
          <p:cNvPr id="38" name="Text Box 45"/>
          <p:cNvSpPr txBox="1">
            <a:spLocks noChangeArrowheads="1"/>
          </p:cNvSpPr>
          <p:nvPr/>
        </p:nvSpPr>
        <p:spPr bwMode="auto">
          <a:xfrm>
            <a:off x="3982373" y="1914086"/>
            <a:ext cx="1082349" cy="307777"/>
          </a:xfrm>
          <a:prstGeom prst="rect">
            <a:avLst/>
          </a:prstGeom>
          <a:noFill/>
          <a:ln>
            <a:noFill/>
          </a:ln>
          <a:effectLst/>
          <a:extLst/>
        </p:spPr>
        <p:txBody>
          <a:bodyPr wrap="none">
            <a:spAutoFit/>
          </a:bodyPr>
          <a:lstStyle/>
          <a:p>
            <a:pPr algn="r"/>
            <a:r>
              <a:rPr kumimoji="1" lang="zh-CN" altLang="en-US" sz="1400" b="1" dirty="0" smtClean="0">
                <a:latin typeface="微软雅黑" pitchFamily="34" charset="-122"/>
                <a:ea typeface="微软雅黑" pitchFamily="34" charset="-122"/>
              </a:rPr>
              <a:t>发送的数据</a:t>
            </a:r>
            <a:endParaRPr kumimoji="1" lang="zh-CN" altLang="en-US" sz="1400" b="1" dirty="0">
              <a:latin typeface="微软雅黑" pitchFamily="34" charset="-122"/>
              <a:ea typeface="微软雅黑" pitchFamily="34" charset="-122"/>
            </a:endParaRPr>
          </a:p>
        </p:txBody>
      </p:sp>
    </p:spTree>
    <p:extLst>
      <p:ext uri="{BB962C8B-B14F-4D97-AF65-F5344CB8AC3E}">
        <p14:creationId xmlns:p14="http://schemas.microsoft.com/office/powerpoint/2010/main" val="275979766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6344" y="623761"/>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a:off x="616085" y="572377"/>
            <a:ext cx="2323265" cy="400110"/>
          </a:xfrm>
          <a:prstGeom prst="rect">
            <a:avLst/>
          </a:prstGeom>
        </p:spPr>
        <p:txBody>
          <a:bodyPr wrap="none">
            <a:spAutoFit/>
          </a:bodyPr>
          <a:lstStyle/>
          <a:p>
            <a:r>
              <a:rPr lang="en-US" altLang="zh-CN" sz="2000" b="1" dirty="0" smtClean="0">
                <a:latin typeface="微软雅黑" pitchFamily="34" charset="-122"/>
                <a:ea typeface="微软雅黑" pitchFamily="34" charset="-122"/>
              </a:rPr>
              <a:t>CRC </a:t>
            </a:r>
            <a:r>
              <a:rPr lang="zh-CN" altLang="en-US" sz="2000" b="1" dirty="0" smtClean="0">
                <a:latin typeface="微软雅黑" pitchFamily="34" charset="-122"/>
                <a:ea typeface="微软雅黑" pitchFamily="34" charset="-122"/>
              </a:rPr>
              <a:t>冗余码</a:t>
            </a:r>
            <a:r>
              <a:rPr lang="zh-CN" altLang="en-US" sz="2000" b="1" dirty="0">
                <a:latin typeface="微软雅黑" pitchFamily="34" charset="-122"/>
                <a:ea typeface="微软雅黑" pitchFamily="34" charset="-122"/>
              </a:rPr>
              <a:t>的</a:t>
            </a:r>
            <a:r>
              <a:rPr lang="zh-CN" altLang="en-US" sz="2000" b="1" dirty="0" smtClean="0">
                <a:latin typeface="微软雅黑" pitchFamily="34" charset="-122"/>
                <a:ea typeface="微软雅黑" pitchFamily="34" charset="-122"/>
              </a:rPr>
              <a:t>计算</a:t>
            </a:r>
            <a:endParaRPr lang="zh-CN" altLang="en-US" sz="2000" b="1" dirty="0">
              <a:latin typeface="微软雅黑" pitchFamily="34" charset="-122"/>
              <a:ea typeface="微软雅黑" pitchFamily="34" charset="-122"/>
            </a:endParaRPr>
          </a:p>
        </p:txBody>
      </p:sp>
      <p:sp>
        <p:nvSpPr>
          <p:cNvPr id="4" name="矩形 3"/>
          <p:cNvSpPr/>
          <p:nvPr/>
        </p:nvSpPr>
        <p:spPr>
          <a:xfrm>
            <a:off x="466344" y="937042"/>
            <a:ext cx="8129015" cy="2631490"/>
          </a:xfrm>
          <a:prstGeom prst="rect">
            <a:avLst/>
          </a:prstGeom>
        </p:spPr>
        <p:txBody>
          <a:bodyPr wrap="square">
            <a:spAutoFit/>
          </a:bodyPr>
          <a:lstStyle/>
          <a:p>
            <a:pPr marL="285750" indent="-28575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1</a:t>
            </a:r>
            <a:r>
              <a:rPr lang="zh-CN" altLang="en-US" sz="2000" b="1" dirty="0" smtClean="0">
                <a:latin typeface="微软雅黑" pitchFamily="34" charset="-122"/>
                <a:ea typeface="微软雅黑" pitchFamily="34" charset="-122"/>
              </a:rPr>
              <a:t>，用</a:t>
            </a:r>
            <a:r>
              <a:rPr lang="zh-CN" altLang="en-US" sz="2000" b="1" dirty="0">
                <a:latin typeface="微软雅黑" pitchFamily="34" charset="-122"/>
                <a:ea typeface="微软雅黑" pitchFamily="34" charset="-122"/>
              </a:rPr>
              <a:t>二进制的模 </a:t>
            </a: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运算进行 </a:t>
            </a:r>
            <a:r>
              <a:rPr lang="en-US" altLang="zh-CN" sz="2000" b="1" dirty="0">
                <a:latin typeface="微软雅黑" pitchFamily="34" charset="-122"/>
                <a:ea typeface="微软雅黑" pitchFamily="34" charset="-122"/>
              </a:rPr>
              <a:t>2</a:t>
            </a:r>
            <a:r>
              <a:rPr lang="en-US" altLang="zh-CN" sz="2000" b="1" i="1" baseline="30000" dirty="0">
                <a:latin typeface="微软雅黑" pitchFamily="34" charset="-122"/>
                <a:ea typeface="微软雅黑" pitchFamily="34" charset="-122"/>
              </a:rPr>
              <a:t>n</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乘 </a:t>
            </a:r>
            <a:r>
              <a:rPr lang="en-US" altLang="zh-CN" sz="2000" b="1" i="1" dirty="0">
                <a:latin typeface="微软雅黑" pitchFamily="34" charset="-122"/>
                <a:ea typeface="微软雅黑" pitchFamily="34" charset="-122"/>
              </a:rPr>
              <a:t>M</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的运算，这相当于在 </a:t>
            </a:r>
            <a:r>
              <a:rPr lang="en-US" altLang="zh-CN" sz="2000" b="1" i="1" dirty="0">
                <a:latin typeface="微软雅黑" pitchFamily="34" charset="-122"/>
                <a:ea typeface="微软雅黑" pitchFamily="34" charset="-122"/>
              </a:rPr>
              <a:t>M</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后面添加 </a:t>
            </a:r>
            <a:r>
              <a:rPr lang="en-US" altLang="zh-CN" sz="2000" b="1" i="1" dirty="0">
                <a:latin typeface="微软雅黑" pitchFamily="34" charset="-122"/>
                <a:ea typeface="微软雅黑" pitchFamily="34" charset="-122"/>
              </a:rPr>
              <a:t>n </a:t>
            </a:r>
            <a:r>
              <a:rPr lang="zh-CN" altLang="en-US" sz="2000" b="1" dirty="0">
                <a:latin typeface="微软雅黑" pitchFamily="34" charset="-122"/>
                <a:ea typeface="微软雅黑" pitchFamily="34" charset="-122"/>
              </a:rPr>
              <a:t>个 </a:t>
            </a:r>
            <a:r>
              <a:rPr lang="en-US" altLang="zh-CN" sz="2000" b="1" dirty="0">
                <a:latin typeface="微软雅黑" pitchFamily="34" charset="-122"/>
                <a:ea typeface="微软雅黑" pitchFamily="34" charset="-122"/>
              </a:rPr>
              <a:t>0</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2</a:t>
            </a:r>
            <a:r>
              <a:rPr lang="zh-CN" altLang="en-US" sz="2000" b="1" dirty="0" smtClean="0">
                <a:latin typeface="微软雅黑" pitchFamily="34" charset="-122"/>
                <a:ea typeface="微软雅黑" pitchFamily="34" charset="-122"/>
              </a:rPr>
              <a:t>，得到</a:t>
            </a:r>
            <a:r>
              <a:rPr lang="zh-CN" altLang="en-US" sz="2000" b="1" dirty="0">
                <a:latin typeface="微软雅黑" pitchFamily="34" charset="-122"/>
                <a:ea typeface="微软雅黑" pitchFamily="34" charset="-122"/>
              </a:rPr>
              <a:t>的 </a:t>
            </a:r>
            <a:r>
              <a:rPr lang="en-US" altLang="zh-CN" sz="2000" b="1" dirty="0">
                <a:latin typeface="微软雅黑" pitchFamily="34" charset="-122"/>
                <a:ea typeface="微软雅黑" pitchFamily="34" charset="-122"/>
              </a:rPr>
              <a:t>(</a:t>
            </a:r>
            <a:r>
              <a:rPr lang="en-US" altLang="zh-CN" sz="2000" b="1" i="1" dirty="0">
                <a:latin typeface="微软雅黑" pitchFamily="34" charset="-122"/>
                <a:ea typeface="微软雅黑" pitchFamily="34" charset="-122"/>
              </a:rPr>
              <a:t>k</a:t>
            </a:r>
            <a:r>
              <a:rPr lang="en-US" altLang="zh-CN" sz="2000" b="1" dirty="0">
                <a:latin typeface="微软雅黑" pitchFamily="34" charset="-122"/>
                <a:ea typeface="微软雅黑" pitchFamily="34" charset="-122"/>
              </a:rPr>
              <a:t> + </a:t>
            </a:r>
            <a:r>
              <a:rPr lang="en-US" altLang="zh-CN" sz="2000" b="1" i="1" dirty="0">
                <a:latin typeface="微软雅黑" pitchFamily="34" charset="-122"/>
                <a:ea typeface="微软雅黑" pitchFamily="34" charset="-122"/>
              </a:rPr>
              <a:t>n</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位的数</a:t>
            </a:r>
            <a:r>
              <a:rPr lang="zh-CN" altLang="en-US" sz="2000" b="1" dirty="0">
                <a:solidFill>
                  <a:srgbClr val="CC00CC"/>
                </a:solidFill>
                <a:latin typeface="微软雅黑" pitchFamily="34" charset="-122"/>
                <a:ea typeface="微软雅黑" pitchFamily="34" charset="-122"/>
              </a:rPr>
              <a:t>除以</a:t>
            </a:r>
            <a:r>
              <a:rPr lang="zh-CN" altLang="en-US" sz="2000" b="1" dirty="0">
                <a:latin typeface="微软雅黑" pitchFamily="34" charset="-122"/>
                <a:ea typeface="微软雅黑" pitchFamily="34" charset="-122"/>
              </a:rPr>
              <a:t>事先选定好的长度为 </a:t>
            </a:r>
            <a:r>
              <a:rPr lang="en-US" altLang="zh-CN" sz="2000" b="1" dirty="0">
                <a:latin typeface="微软雅黑" pitchFamily="34" charset="-122"/>
                <a:ea typeface="微软雅黑" pitchFamily="34" charset="-122"/>
              </a:rPr>
              <a:t>(</a:t>
            </a:r>
            <a:r>
              <a:rPr lang="en-US" altLang="zh-CN" sz="2000" b="1" i="1" dirty="0">
                <a:latin typeface="微软雅黑" pitchFamily="34" charset="-122"/>
                <a:ea typeface="微软雅黑" pitchFamily="34" charset="-122"/>
              </a:rPr>
              <a:t>n</a:t>
            </a:r>
            <a:r>
              <a:rPr lang="en-US" altLang="zh-CN" sz="2000" b="1" dirty="0">
                <a:latin typeface="微软雅黑" pitchFamily="34" charset="-122"/>
                <a:ea typeface="微软雅黑" pitchFamily="34" charset="-122"/>
              </a:rPr>
              <a:t> + 1) </a:t>
            </a:r>
            <a:r>
              <a:rPr lang="zh-CN" altLang="en-US" sz="2000" b="1" dirty="0">
                <a:latin typeface="微软雅黑" pitchFamily="34" charset="-122"/>
                <a:ea typeface="微软雅黑" pitchFamily="34" charset="-122"/>
              </a:rPr>
              <a:t>位的</a:t>
            </a:r>
            <a:r>
              <a:rPr lang="zh-CN" altLang="en-US" sz="2000" b="1" dirty="0">
                <a:solidFill>
                  <a:srgbClr val="0000FF"/>
                </a:solidFill>
                <a:latin typeface="微软雅黑" pitchFamily="34" charset="-122"/>
                <a:ea typeface="微软雅黑" pitchFamily="34" charset="-122"/>
              </a:rPr>
              <a:t>除数</a:t>
            </a:r>
            <a:r>
              <a:rPr lang="zh-CN" altLang="en-US" sz="2000" b="1" dirty="0">
                <a:latin typeface="微软雅黑" pitchFamily="34" charset="-122"/>
                <a:ea typeface="微软雅黑" pitchFamily="34" charset="-122"/>
              </a:rPr>
              <a:t> </a:t>
            </a:r>
            <a:r>
              <a:rPr lang="en-US" altLang="zh-CN" sz="2000" b="1" i="1" dirty="0">
                <a:latin typeface="微软雅黑" pitchFamily="34" charset="-122"/>
                <a:ea typeface="微软雅黑" pitchFamily="34" charset="-122"/>
              </a:rPr>
              <a:t>P</a:t>
            </a:r>
            <a:r>
              <a:rPr lang="zh-CN" altLang="en-US" sz="2000" b="1" dirty="0">
                <a:latin typeface="微软雅黑" pitchFamily="34" charset="-122"/>
                <a:ea typeface="微软雅黑" pitchFamily="34" charset="-122"/>
              </a:rPr>
              <a:t>，得出</a:t>
            </a:r>
            <a:r>
              <a:rPr lang="zh-CN" altLang="en-US" sz="2000" b="1" dirty="0">
                <a:solidFill>
                  <a:srgbClr val="0000FF"/>
                </a:solidFill>
                <a:latin typeface="微软雅黑" pitchFamily="34" charset="-122"/>
                <a:ea typeface="微软雅黑" pitchFamily="34" charset="-122"/>
              </a:rPr>
              <a:t>商</a:t>
            </a:r>
            <a:r>
              <a:rPr lang="zh-CN" altLang="en-US" sz="2000" b="1" dirty="0">
                <a:latin typeface="微软雅黑" pitchFamily="34" charset="-122"/>
                <a:ea typeface="微软雅黑" pitchFamily="34" charset="-122"/>
              </a:rPr>
              <a:t>是 </a:t>
            </a:r>
            <a:r>
              <a:rPr lang="en-US" altLang="zh-CN" sz="2000" b="1" i="1" dirty="0">
                <a:latin typeface="微软雅黑" pitchFamily="34" charset="-122"/>
                <a:ea typeface="微软雅黑" pitchFamily="34" charset="-122"/>
              </a:rPr>
              <a:t>Q</a:t>
            </a:r>
            <a:r>
              <a:rPr lang="en-US" altLang="zh-CN" sz="2000" b="1" dirty="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a:t>
            </a:r>
            <a:r>
              <a:rPr lang="zh-CN" altLang="en-US" sz="2000" b="1" dirty="0" smtClean="0">
                <a:solidFill>
                  <a:srgbClr val="C00000"/>
                </a:solidFill>
                <a:latin typeface="微软雅黑" pitchFamily="34" charset="-122"/>
                <a:ea typeface="微软雅黑" pitchFamily="34" charset="-122"/>
              </a:rPr>
              <a:t>余数</a:t>
            </a:r>
            <a:r>
              <a:rPr lang="zh-CN" altLang="en-US" sz="2000" b="1" dirty="0">
                <a:latin typeface="微软雅黑" pitchFamily="34" charset="-122"/>
                <a:ea typeface="微软雅黑" pitchFamily="34" charset="-122"/>
              </a:rPr>
              <a:t>是 </a:t>
            </a:r>
            <a:r>
              <a:rPr lang="en-US" altLang="zh-CN" sz="2000" b="1" i="1" dirty="0" smtClean="0">
                <a:latin typeface="微软雅黑" pitchFamily="34" charset="-122"/>
                <a:ea typeface="微软雅黑" pitchFamily="34" charset="-122"/>
              </a:rPr>
              <a:t>R</a:t>
            </a:r>
            <a:r>
              <a:rPr lang="zh-CN" altLang="en-US" sz="2000" b="1" dirty="0" smtClean="0">
                <a:latin typeface="微软雅黑" pitchFamily="34" charset="-122"/>
                <a:ea typeface="微软雅黑" pitchFamily="34" charset="-122"/>
              </a:rPr>
              <a:t>，余数 </a:t>
            </a:r>
            <a:r>
              <a:rPr lang="en-US" altLang="zh-CN" sz="2000" b="1" dirty="0">
                <a:latin typeface="微软雅黑" pitchFamily="34" charset="-122"/>
                <a:ea typeface="微软雅黑" pitchFamily="34" charset="-122"/>
              </a:rPr>
              <a:t>R </a:t>
            </a:r>
            <a:r>
              <a:rPr lang="zh-CN" altLang="en-US" sz="2000" b="1" dirty="0">
                <a:latin typeface="微软雅黑" pitchFamily="34" charset="-122"/>
                <a:ea typeface="微软雅黑" pitchFamily="34" charset="-122"/>
              </a:rPr>
              <a:t>比除数 </a:t>
            </a:r>
            <a:r>
              <a:rPr lang="en-US" altLang="zh-CN" sz="2000" b="1" i="1" dirty="0">
                <a:latin typeface="微软雅黑" pitchFamily="34" charset="-122"/>
                <a:ea typeface="微软雅黑" pitchFamily="34" charset="-122"/>
              </a:rPr>
              <a:t>P</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少 </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位，即 </a:t>
            </a:r>
            <a:r>
              <a:rPr lang="en-US" altLang="zh-CN" sz="2000" b="1" i="1" dirty="0">
                <a:latin typeface="微软雅黑" pitchFamily="34" charset="-122"/>
                <a:ea typeface="微软雅黑" pitchFamily="34" charset="-122"/>
              </a:rPr>
              <a:t>R</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是 </a:t>
            </a:r>
            <a:r>
              <a:rPr lang="en-US" altLang="zh-CN" sz="2000" b="1" i="1" dirty="0">
                <a:latin typeface="微软雅黑" pitchFamily="34" charset="-122"/>
                <a:ea typeface="微软雅黑" pitchFamily="34" charset="-122"/>
              </a:rPr>
              <a:t>n</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位。 </a:t>
            </a:r>
          </a:p>
          <a:p>
            <a:pPr marL="285750" indent="-28575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3</a:t>
            </a:r>
            <a:r>
              <a:rPr lang="zh-CN" altLang="en-US" sz="2000" b="1" dirty="0" smtClean="0">
                <a:latin typeface="微软雅黑" pitchFamily="34" charset="-122"/>
                <a:ea typeface="微软雅黑" pitchFamily="34" charset="-122"/>
              </a:rPr>
              <a:t>，将</a:t>
            </a:r>
            <a:r>
              <a:rPr lang="zh-CN" altLang="en-US" sz="2000" b="1" dirty="0">
                <a:solidFill>
                  <a:srgbClr val="C00000"/>
                </a:solidFill>
                <a:latin typeface="微软雅黑" pitchFamily="34" charset="-122"/>
                <a:ea typeface="微软雅黑" pitchFamily="34" charset="-122"/>
              </a:rPr>
              <a:t>余数 </a:t>
            </a:r>
            <a:r>
              <a:rPr lang="en-US" altLang="zh-CN" sz="2000" b="1" i="1" dirty="0">
                <a:solidFill>
                  <a:srgbClr val="C00000"/>
                </a:solidFill>
                <a:latin typeface="微软雅黑" pitchFamily="34" charset="-122"/>
                <a:ea typeface="微软雅黑" pitchFamily="34" charset="-122"/>
              </a:rPr>
              <a:t>R</a:t>
            </a:r>
            <a:r>
              <a:rPr lang="en-US" altLang="zh-CN" sz="2000" b="1" dirty="0">
                <a:solidFill>
                  <a:srgbClr val="CC00CC"/>
                </a:solidFill>
                <a:latin typeface="微软雅黑" pitchFamily="34" charset="-122"/>
                <a:ea typeface="微软雅黑" pitchFamily="34" charset="-122"/>
              </a:rPr>
              <a:t> </a:t>
            </a:r>
            <a:r>
              <a:rPr lang="zh-CN" altLang="en-US" sz="2000" b="1" dirty="0">
                <a:latin typeface="微软雅黑" pitchFamily="34" charset="-122"/>
                <a:ea typeface="微软雅黑" pitchFamily="34" charset="-122"/>
              </a:rPr>
              <a:t>作为</a:t>
            </a:r>
            <a:r>
              <a:rPr lang="zh-CN" altLang="en-US" sz="2000" b="1" dirty="0">
                <a:solidFill>
                  <a:srgbClr val="C00000"/>
                </a:solidFill>
                <a:latin typeface="微软雅黑" pitchFamily="34" charset="-122"/>
                <a:ea typeface="微软雅黑" pitchFamily="34" charset="-122"/>
              </a:rPr>
              <a:t>冗余码</a:t>
            </a:r>
            <a:r>
              <a:rPr lang="zh-CN" altLang="en-US" sz="2000" b="1" dirty="0">
                <a:latin typeface="微软雅黑" pitchFamily="34" charset="-122"/>
                <a:ea typeface="微软雅黑" pitchFamily="34" charset="-122"/>
              </a:rPr>
              <a:t>拼接在数据 </a:t>
            </a:r>
            <a:r>
              <a:rPr lang="en-US" altLang="zh-CN" sz="2000" b="1" i="1" dirty="0">
                <a:latin typeface="微软雅黑" pitchFamily="34" charset="-122"/>
                <a:ea typeface="微软雅黑" pitchFamily="34" charset="-122"/>
              </a:rPr>
              <a:t>M</a:t>
            </a:r>
            <a:r>
              <a:rPr lang="en-US" altLang="zh-CN" sz="2000" b="1" dirty="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后面，一起发送</a:t>
            </a:r>
            <a:r>
              <a:rPr lang="zh-CN" altLang="en-US" sz="2000" b="1" dirty="0">
                <a:latin typeface="微软雅黑" pitchFamily="34" charset="-122"/>
                <a:ea typeface="微软雅黑" pitchFamily="34" charset="-122"/>
              </a:rPr>
              <a:t>出去。</a:t>
            </a:r>
          </a:p>
        </p:txBody>
      </p:sp>
      <p:sp>
        <p:nvSpPr>
          <p:cNvPr id="5" name="矩形 4"/>
          <p:cNvSpPr/>
          <p:nvPr/>
        </p:nvSpPr>
        <p:spPr>
          <a:xfrm>
            <a:off x="1238087" y="3568532"/>
            <a:ext cx="6585528" cy="75918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nSpc>
                <a:spcPts val="2600"/>
              </a:lnSpc>
            </a:pPr>
            <a:r>
              <a:rPr lang="zh-CN" altLang="en-US" sz="2000" b="1" dirty="0">
                <a:latin typeface="微软雅黑" panose="020B0503020204020204" pitchFamily="34" charset="-122"/>
                <a:ea typeface="微软雅黑" panose="020B0503020204020204" pitchFamily="34" charset="-122"/>
              </a:rPr>
              <a:t>这种为了进行检错而添加的冗余码常称为</a:t>
            </a:r>
            <a:r>
              <a:rPr lang="zh-CN" altLang="en-US" sz="2000" b="1" dirty="0" smtClean="0">
                <a:solidFill>
                  <a:srgbClr val="0000FF"/>
                </a:solidFill>
                <a:latin typeface="微软雅黑" panose="020B0503020204020204" pitchFamily="34" charset="-122"/>
                <a:ea typeface="微软雅黑" panose="020B0503020204020204" pitchFamily="34" charset="-122"/>
              </a:rPr>
              <a:t>帧检验序列 </a:t>
            </a:r>
            <a:r>
              <a:rPr lang="en-US" altLang="zh-CN" sz="2000" b="1" dirty="0" smtClean="0">
                <a:solidFill>
                  <a:srgbClr val="0000FF"/>
                </a:solidFill>
                <a:latin typeface="微软雅黑" panose="020B0503020204020204" pitchFamily="34" charset="-122"/>
                <a:ea typeface="微软雅黑" panose="020B0503020204020204" pitchFamily="34" charset="-122"/>
              </a:rPr>
              <a:t>FCS </a:t>
            </a:r>
            <a:r>
              <a:rPr lang="en-US" altLang="zh-CN" sz="2000" b="1" dirty="0">
                <a:latin typeface="微软雅黑" panose="020B0503020204020204" pitchFamily="34" charset="-122"/>
                <a:ea typeface="微软雅黑" panose="020B0503020204020204" pitchFamily="34" charset="-122"/>
              </a:rPr>
              <a:t>(Frame Check Sequence)</a:t>
            </a:r>
            <a:r>
              <a:rPr lang="zh-CN" altLang="en-US" sz="2000" b="1"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18906005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圆角矩形 43"/>
          <p:cNvSpPr/>
          <p:nvPr/>
        </p:nvSpPr>
        <p:spPr>
          <a:xfrm>
            <a:off x="466344" y="1028233"/>
            <a:ext cx="8129015" cy="332697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AutoShape 5"/>
          <p:cNvSpPr>
            <a:spLocks noChangeArrowheads="1"/>
          </p:cNvSpPr>
          <p:nvPr/>
        </p:nvSpPr>
        <p:spPr bwMode="auto">
          <a:xfrm>
            <a:off x="466344" y="627200"/>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75816"/>
            <a:ext cx="2836226" cy="400110"/>
          </a:xfrm>
          <a:prstGeom prst="rect">
            <a:avLst/>
          </a:prstGeom>
        </p:spPr>
        <p:txBody>
          <a:bodyPr wrap="none">
            <a:spAutoFit/>
          </a:bodyPr>
          <a:lstStyle/>
          <a:p>
            <a:r>
              <a:rPr lang="en-US" altLang="zh-CN" sz="2000" b="1" dirty="0" smtClean="0">
                <a:latin typeface="微软雅黑" pitchFamily="34" charset="-122"/>
                <a:ea typeface="微软雅黑" pitchFamily="34" charset="-122"/>
              </a:rPr>
              <a:t>CRC </a:t>
            </a:r>
            <a:r>
              <a:rPr lang="zh-CN" altLang="en-US" sz="2000" b="1" dirty="0" smtClean="0">
                <a:latin typeface="微软雅黑" pitchFamily="34" charset="-122"/>
                <a:ea typeface="微软雅黑" pitchFamily="34" charset="-122"/>
              </a:rPr>
              <a:t>冗余码</a:t>
            </a:r>
            <a:r>
              <a:rPr lang="zh-CN" altLang="en-US" sz="2000" b="1" dirty="0">
                <a:latin typeface="微软雅黑" pitchFamily="34" charset="-122"/>
                <a:ea typeface="微软雅黑" pitchFamily="34" charset="-122"/>
              </a:rPr>
              <a:t>的</a:t>
            </a:r>
            <a:r>
              <a:rPr lang="zh-CN" altLang="en-US" sz="2000" b="1" dirty="0" smtClean="0">
                <a:latin typeface="微软雅黑" pitchFamily="34" charset="-122"/>
                <a:ea typeface="微软雅黑" pitchFamily="34" charset="-122"/>
              </a:rPr>
              <a:t>计算举例</a:t>
            </a:r>
            <a:endParaRPr lang="zh-CN" altLang="en-US" sz="2000" b="1" dirty="0">
              <a:latin typeface="微软雅黑" pitchFamily="34" charset="-122"/>
              <a:ea typeface="微软雅黑" pitchFamily="34" charset="-122"/>
            </a:endParaRPr>
          </a:p>
        </p:txBody>
      </p:sp>
      <p:grpSp>
        <p:nvGrpSpPr>
          <p:cNvPr id="8" name="组合 7"/>
          <p:cNvGrpSpPr/>
          <p:nvPr/>
        </p:nvGrpSpPr>
        <p:grpSpPr>
          <a:xfrm>
            <a:off x="2660204" y="1118782"/>
            <a:ext cx="5586506" cy="3122156"/>
            <a:chOff x="669696" y="1204869"/>
            <a:chExt cx="8778542" cy="5056277"/>
          </a:xfrm>
        </p:grpSpPr>
        <p:sp>
          <p:nvSpPr>
            <p:cNvPr id="9" name="Rectangle 4"/>
            <p:cNvSpPr>
              <a:spLocks noChangeArrowheads="1"/>
            </p:cNvSpPr>
            <p:nvPr/>
          </p:nvSpPr>
          <p:spPr bwMode="auto">
            <a:xfrm>
              <a:off x="669696" y="1645619"/>
              <a:ext cx="1160847"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i="1" dirty="0" smtClean="0">
                  <a:solidFill>
                    <a:srgbClr val="CC00CC"/>
                  </a:solidFill>
                  <a:latin typeface="微软雅黑" pitchFamily="34" charset="-122"/>
                  <a:ea typeface="微软雅黑" pitchFamily="34" charset="-122"/>
                </a:rPr>
                <a:t>P</a:t>
              </a:r>
              <a:r>
                <a:rPr lang="en-US" altLang="zh-CN" sz="1500" b="1" dirty="0" smtClean="0">
                  <a:solidFill>
                    <a:srgbClr val="CC00CC"/>
                  </a:solidFill>
                  <a:latin typeface="微软雅黑" pitchFamily="34" charset="-122"/>
                  <a:ea typeface="微软雅黑" pitchFamily="34" charset="-122"/>
                </a:rPr>
                <a:t> (</a:t>
              </a:r>
              <a:r>
                <a:rPr lang="zh-CN" altLang="en-US" sz="1500" b="1" dirty="0" smtClean="0">
                  <a:solidFill>
                    <a:srgbClr val="CC00CC"/>
                  </a:solidFill>
                  <a:latin typeface="微软雅黑" pitchFamily="34" charset="-122"/>
                  <a:ea typeface="微软雅黑" pitchFamily="34" charset="-122"/>
                </a:rPr>
                <a:t>除数</a:t>
              </a:r>
              <a:r>
                <a:rPr lang="en-US" altLang="zh-CN" sz="1500" b="1" dirty="0" smtClean="0">
                  <a:solidFill>
                    <a:srgbClr val="CC00CC"/>
                  </a:solidFill>
                  <a:latin typeface="微软雅黑" pitchFamily="34" charset="-122"/>
                  <a:ea typeface="微软雅黑" pitchFamily="34" charset="-122"/>
                </a:rPr>
                <a:t>)</a:t>
              </a:r>
              <a:endParaRPr lang="zh-CN" altLang="en-US" sz="1500" b="1" dirty="0">
                <a:solidFill>
                  <a:srgbClr val="CC00CC"/>
                </a:solidFill>
                <a:latin typeface="微软雅黑" pitchFamily="34" charset="-122"/>
                <a:ea typeface="微软雅黑" pitchFamily="34" charset="-122"/>
              </a:endParaRPr>
            </a:p>
          </p:txBody>
        </p:sp>
        <p:sp>
          <p:nvSpPr>
            <p:cNvPr id="10" name="Rectangle 5"/>
            <p:cNvSpPr>
              <a:spLocks noChangeArrowheads="1"/>
            </p:cNvSpPr>
            <p:nvPr/>
          </p:nvSpPr>
          <p:spPr bwMode="auto">
            <a:xfrm>
              <a:off x="2351435" y="164442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itchFamily="34" charset="-122"/>
                  <a:ea typeface="微软雅黑" pitchFamily="34" charset="-122"/>
                </a:rPr>
                <a:t>1101</a:t>
              </a:r>
            </a:p>
          </p:txBody>
        </p:sp>
        <p:sp>
          <p:nvSpPr>
            <p:cNvPr id="11" name="Rectangle 6"/>
            <p:cNvSpPr>
              <a:spLocks noChangeArrowheads="1"/>
            </p:cNvSpPr>
            <p:nvPr/>
          </p:nvSpPr>
          <p:spPr bwMode="auto">
            <a:xfrm>
              <a:off x="4067523" y="1206277"/>
              <a:ext cx="1421987"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dirty="0" smtClean="0">
                  <a:latin typeface="微软雅黑" pitchFamily="34" charset="-122"/>
                  <a:ea typeface="微软雅黑" pitchFamily="34" charset="-122"/>
                </a:rPr>
                <a:t>110100</a:t>
              </a:r>
              <a:endParaRPr lang="en-US" altLang="zh-CN" sz="1500" b="1" dirty="0">
                <a:latin typeface="微软雅黑" pitchFamily="34" charset="-122"/>
                <a:ea typeface="微软雅黑" pitchFamily="34" charset="-122"/>
              </a:endParaRPr>
            </a:p>
          </p:txBody>
        </p:sp>
        <p:sp>
          <p:nvSpPr>
            <p:cNvPr id="12" name="Rectangle 7"/>
            <p:cNvSpPr>
              <a:spLocks noChangeArrowheads="1"/>
            </p:cNvSpPr>
            <p:nvPr/>
          </p:nvSpPr>
          <p:spPr bwMode="auto">
            <a:xfrm>
              <a:off x="3483322" y="1641251"/>
              <a:ext cx="2386013"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500" b="1" dirty="0" smtClean="0">
                  <a:latin typeface="微软雅黑" pitchFamily="34" charset="-122"/>
                  <a:ea typeface="微软雅黑" pitchFamily="34" charset="-122"/>
                </a:rPr>
                <a:t>101001</a:t>
              </a:r>
              <a:r>
                <a:rPr lang="en-US" altLang="zh-CN" sz="1500" b="1" dirty="0" smtClean="0">
                  <a:solidFill>
                    <a:srgbClr val="CC00CC"/>
                  </a:solidFill>
                  <a:latin typeface="微软雅黑" pitchFamily="34" charset="-122"/>
                  <a:ea typeface="微软雅黑" pitchFamily="34" charset="-122"/>
                </a:rPr>
                <a:t>000</a:t>
              </a:r>
              <a:endParaRPr lang="en-US" altLang="zh-CN" sz="1500" b="1" dirty="0">
                <a:solidFill>
                  <a:srgbClr val="CC00CC"/>
                </a:solidFill>
                <a:latin typeface="微软雅黑" pitchFamily="34" charset="-122"/>
                <a:ea typeface="微软雅黑" pitchFamily="34" charset="-122"/>
              </a:endParaRPr>
            </a:p>
          </p:txBody>
        </p:sp>
        <p:sp>
          <p:nvSpPr>
            <p:cNvPr id="13" name="Rectangle 8"/>
            <p:cNvSpPr>
              <a:spLocks noChangeArrowheads="1"/>
            </p:cNvSpPr>
            <p:nvPr/>
          </p:nvSpPr>
          <p:spPr bwMode="auto">
            <a:xfrm>
              <a:off x="5993010" y="1664374"/>
              <a:ext cx="2316906" cy="37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dirty="0" smtClean="0">
                  <a:solidFill>
                    <a:srgbClr val="CC00CC"/>
                  </a:solidFill>
                  <a:latin typeface="微软雅黑" pitchFamily="34" charset="-122"/>
                  <a:ea typeface="微软雅黑" pitchFamily="34" charset="-122"/>
                </a:rPr>
                <a:t>2</a:t>
              </a:r>
              <a:r>
                <a:rPr lang="en-US" altLang="zh-CN" sz="1500" b="1" i="1" baseline="30000" dirty="0" smtClean="0">
                  <a:solidFill>
                    <a:srgbClr val="CC00CC"/>
                  </a:solidFill>
                  <a:latin typeface="微软雅黑" pitchFamily="34" charset="-122"/>
                  <a:ea typeface="微软雅黑" pitchFamily="34" charset="-122"/>
                </a:rPr>
                <a:t>n</a:t>
              </a:r>
              <a:r>
                <a:rPr lang="en-US" altLang="zh-CN" sz="1500" b="1" i="1" dirty="0" smtClean="0">
                  <a:solidFill>
                    <a:srgbClr val="CC00CC"/>
                  </a:solidFill>
                  <a:latin typeface="微软雅黑" pitchFamily="34" charset="-122"/>
                  <a:ea typeface="微软雅黑" pitchFamily="34" charset="-122"/>
                </a:rPr>
                <a:t>M </a:t>
              </a:r>
              <a:r>
                <a:rPr lang="en-US" altLang="zh-CN" sz="1500" b="1" dirty="0">
                  <a:solidFill>
                    <a:srgbClr val="CC00CC"/>
                  </a:solidFill>
                  <a:latin typeface="微软雅黑" pitchFamily="34" charset="-122"/>
                  <a:ea typeface="微软雅黑" pitchFamily="34" charset="-122"/>
                </a:rPr>
                <a:t>(</a:t>
              </a:r>
              <a:r>
                <a:rPr lang="zh-CN" altLang="en-US" sz="1500" b="1" dirty="0">
                  <a:solidFill>
                    <a:srgbClr val="CC00CC"/>
                  </a:solidFill>
                  <a:latin typeface="微软雅黑" pitchFamily="34" charset="-122"/>
                  <a:ea typeface="微软雅黑" pitchFamily="34" charset="-122"/>
                </a:rPr>
                <a:t>被除数</a:t>
              </a:r>
              <a:r>
                <a:rPr lang="en-US" altLang="zh-CN" sz="1500" b="1" dirty="0" smtClean="0">
                  <a:solidFill>
                    <a:srgbClr val="CC00CC"/>
                  </a:solidFill>
                  <a:latin typeface="微软雅黑" pitchFamily="34" charset="-122"/>
                  <a:ea typeface="微软雅黑" pitchFamily="34" charset="-122"/>
                </a:rPr>
                <a:t>)</a:t>
              </a:r>
              <a:endParaRPr lang="en-US" altLang="zh-CN" sz="1500" b="1" dirty="0">
                <a:solidFill>
                  <a:srgbClr val="CC00CC"/>
                </a:solidFill>
                <a:latin typeface="微软雅黑" pitchFamily="34" charset="-122"/>
                <a:ea typeface="微软雅黑" pitchFamily="34" charset="-122"/>
              </a:endParaRPr>
            </a:p>
          </p:txBody>
        </p:sp>
        <p:sp>
          <p:nvSpPr>
            <p:cNvPr id="14" name="Rectangle 9"/>
            <p:cNvSpPr>
              <a:spLocks noChangeArrowheads="1"/>
            </p:cNvSpPr>
            <p:nvPr/>
          </p:nvSpPr>
          <p:spPr bwMode="auto">
            <a:xfrm>
              <a:off x="3483322" y="199367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latin typeface="微软雅黑" pitchFamily="34" charset="-122"/>
                  <a:ea typeface="微软雅黑" pitchFamily="34" charset="-122"/>
                </a:rPr>
                <a:t>1101</a:t>
              </a:r>
            </a:p>
          </p:txBody>
        </p:sp>
        <p:sp>
          <p:nvSpPr>
            <p:cNvPr id="15" name="Rectangle 10"/>
            <p:cNvSpPr>
              <a:spLocks noChangeArrowheads="1"/>
            </p:cNvSpPr>
            <p:nvPr/>
          </p:nvSpPr>
          <p:spPr bwMode="auto">
            <a:xfrm>
              <a:off x="3691285" y="2395314"/>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itchFamily="34" charset="-122"/>
                  <a:ea typeface="微软雅黑" pitchFamily="34" charset="-122"/>
                </a:rPr>
                <a:t>1110</a:t>
              </a:r>
              <a:endParaRPr lang="en-US" altLang="zh-CN" sz="1500" b="1" dirty="0">
                <a:latin typeface="微软雅黑" pitchFamily="34" charset="-122"/>
                <a:ea typeface="微软雅黑" pitchFamily="34" charset="-122"/>
              </a:endParaRPr>
            </a:p>
          </p:txBody>
        </p:sp>
        <p:sp>
          <p:nvSpPr>
            <p:cNvPr id="16" name="Rectangle 11"/>
            <p:cNvSpPr>
              <a:spLocks noChangeArrowheads="1"/>
            </p:cNvSpPr>
            <p:nvPr/>
          </p:nvSpPr>
          <p:spPr bwMode="auto">
            <a:xfrm>
              <a:off x="3688109" y="2706463"/>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latin typeface="微软雅黑" pitchFamily="34" charset="-122"/>
                  <a:ea typeface="微软雅黑" pitchFamily="34" charset="-122"/>
                </a:rPr>
                <a:t>1101</a:t>
              </a:r>
            </a:p>
          </p:txBody>
        </p:sp>
        <p:sp>
          <p:nvSpPr>
            <p:cNvPr id="17" name="Rectangle 12"/>
            <p:cNvSpPr>
              <a:spLocks noChangeArrowheads="1"/>
            </p:cNvSpPr>
            <p:nvPr/>
          </p:nvSpPr>
          <p:spPr bwMode="auto">
            <a:xfrm>
              <a:off x="3892897" y="3096989"/>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itchFamily="34" charset="-122"/>
                  <a:ea typeface="微软雅黑" pitchFamily="34" charset="-122"/>
                </a:rPr>
                <a:t>0111</a:t>
              </a:r>
              <a:endParaRPr lang="en-US" altLang="zh-CN" sz="1500" b="1" dirty="0">
                <a:latin typeface="微软雅黑" pitchFamily="34" charset="-122"/>
                <a:ea typeface="微软雅黑" pitchFamily="34" charset="-122"/>
              </a:endParaRPr>
            </a:p>
          </p:txBody>
        </p:sp>
        <p:sp>
          <p:nvSpPr>
            <p:cNvPr id="18" name="Rectangle 13"/>
            <p:cNvSpPr>
              <a:spLocks noChangeArrowheads="1"/>
            </p:cNvSpPr>
            <p:nvPr/>
          </p:nvSpPr>
          <p:spPr bwMode="auto">
            <a:xfrm>
              <a:off x="3892897" y="3401788"/>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itchFamily="34" charset="-122"/>
                  <a:ea typeface="微软雅黑" pitchFamily="34" charset="-122"/>
                </a:rPr>
                <a:t>0000</a:t>
              </a:r>
              <a:endParaRPr lang="en-US" altLang="zh-CN" sz="1500" b="1" dirty="0">
                <a:latin typeface="微软雅黑" pitchFamily="34" charset="-122"/>
                <a:ea typeface="微软雅黑" pitchFamily="34" charset="-122"/>
              </a:endParaRPr>
            </a:p>
          </p:txBody>
        </p:sp>
        <p:sp>
          <p:nvSpPr>
            <p:cNvPr id="19" name="Rectangle 14"/>
            <p:cNvSpPr>
              <a:spLocks noChangeArrowheads="1"/>
            </p:cNvSpPr>
            <p:nvPr/>
          </p:nvSpPr>
          <p:spPr bwMode="auto">
            <a:xfrm>
              <a:off x="4086571" y="3787551"/>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itchFamily="34" charset="-122"/>
                  <a:ea typeface="微软雅黑" pitchFamily="34" charset="-122"/>
                </a:rPr>
                <a:t>1110</a:t>
              </a:r>
              <a:endParaRPr lang="en-US" altLang="zh-CN" sz="1500" b="1" dirty="0">
                <a:latin typeface="微软雅黑" pitchFamily="34" charset="-122"/>
                <a:ea typeface="微软雅黑" pitchFamily="34" charset="-122"/>
              </a:endParaRPr>
            </a:p>
          </p:txBody>
        </p:sp>
        <p:sp>
          <p:nvSpPr>
            <p:cNvPr id="20" name="Rectangle 15"/>
            <p:cNvSpPr>
              <a:spLocks noChangeArrowheads="1"/>
            </p:cNvSpPr>
            <p:nvPr/>
          </p:nvSpPr>
          <p:spPr bwMode="auto">
            <a:xfrm>
              <a:off x="4083397" y="4116166"/>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latin typeface="微软雅黑" pitchFamily="34" charset="-122"/>
                  <a:ea typeface="微软雅黑" pitchFamily="34" charset="-122"/>
                </a:rPr>
                <a:t>1101</a:t>
              </a:r>
            </a:p>
          </p:txBody>
        </p:sp>
        <p:sp>
          <p:nvSpPr>
            <p:cNvPr id="21" name="Rectangle 16"/>
            <p:cNvSpPr>
              <a:spLocks noChangeArrowheads="1"/>
            </p:cNvSpPr>
            <p:nvPr/>
          </p:nvSpPr>
          <p:spPr bwMode="auto">
            <a:xfrm>
              <a:off x="4285011" y="4463826"/>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itchFamily="34" charset="-122"/>
                  <a:ea typeface="微软雅黑" pitchFamily="34" charset="-122"/>
                </a:rPr>
                <a:t>0110</a:t>
              </a:r>
              <a:endParaRPr lang="en-US" altLang="zh-CN" sz="1500" b="1" dirty="0">
                <a:latin typeface="微软雅黑" pitchFamily="34" charset="-122"/>
                <a:ea typeface="微软雅黑" pitchFamily="34" charset="-122"/>
              </a:endParaRPr>
            </a:p>
          </p:txBody>
        </p:sp>
        <p:sp>
          <p:nvSpPr>
            <p:cNvPr id="22" name="Rectangle 17"/>
            <p:cNvSpPr>
              <a:spLocks noChangeArrowheads="1"/>
            </p:cNvSpPr>
            <p:nvPr/>
          </p:nvSpPr>
          <p:spPr bwMode="auto">
            <a:xfrm>
              <a:off x="4285011" y="478767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itchFamily="34" charset="-122"/>
                  <a:ea typeface="微软雅黑" pitchFamily="34" charset="-122"/>
                </a:rPr>
                <a:t>0000</a:t>
              </a:r>
              <a:endParaRPr lang="en-US" altLang="zh-CN" sz="1500" b="1" dirty="0">
                <a:latin typeface="微软雅黑" pitchFamily="34" charset="-122"/>
                <a:ea typeface="微软雅黑" pitchFamily="34" charset="-122"/>
              </a:endParaRPr>
            </a:p>
          </p:txBody>
        </p:sp>
        <p:sp>
          <p:nvSpPr>
            <p:cNvPr id="23" name="Rectangle 18"/>
            <p:cNvSpPr>
              <a:spLocks noChangeArrowheads="1"/>
            </p:cNvSpPr>
            <p:nvPr/>
          </p:nvSpPr>
          <p:spPr bwMode="auto">
            <a:xfrm>
              <a:off x="4451021" y="5140103"/>
              <a:ext cx="767423"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itchFamily="34" charset="-122"/>
                  <a:ea typeface="微软雅黑" pitchFamily="34" charset="-122"/>
                </a:rPr>
                <a:t>1100</a:t>
              </a:r>
              <a:endParaRPr lang="en-US" altLang="zh-CN" sz="1500" b="1" dirty="0">
                <a:latin typeface="微软雅黑" pitchFamily="34" charset="-122"/>
                <a:ea typeface="微软雅黑" pitchFamily="34" charset="-122"/>
              </a:endParaRPr>
            </a:p>
          </p:txBody>
        </p:sp>
        <p:sp>
          <p:nvSpPr>
            <p:cNvPr id="24" name="Rectangle 19"/>
            <p:cNvSpPr>
              <a:spLocks noChangeArrowheads="1"/>
            </p:cNvSpPr>
            <p:nvPr/>
          </p:nvSpPr>
          <p:spPr bwMode="auto">
            <a:xfrm>
              <a:off x="4448079" y="5467128"/>
              <a:ext cx="767423"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itchFamily="34" charset="-122"/>
                  <a:ea typeface="微软雅黑" pitchFamily="34" charset="-122"/>
                </a:rPr>
                <a:t>1101</a:t>
              </a:r>
            </a:p>
          </p:txBody>
        </p:sp>
        <p:sp>
          <p:nvSpPr>
            <p:cNvPr id="25" name="Rectangle 20"/>
            <p:cNvSpPr>
              <a:spLocks noChangeArrowheads="1"/>
            </p:cNvSpPr>
            <p:nvPr/>
          </p:nvSpPr>
          <p:spPr bwMode="auto">
            <a:xfrm>
              <a:off x="4689410" y="5876703"/>
              <a:ext cx="575567"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solidFill>
                    <a:srgbClr val="C00000"/>
                  </a:solidFill>
                  <a:latin typeface="微软雅黑" pitchFamily="34" charset="-122"/>
                  <a:ea typeface="微软雅黑" pitchFamily="34" charset="-122"/>
                </a:rPr>
                <a:t>001</a:t>
              </a:r>
              <a:endParaRPr lang="en-US" altLang="zh-CN" sz="1500" b="1" dirty="0">
                <a:solidFill>
                  <a:srgbClr val="C00000"/>
                </a:solidFill>
                <a:latin typeface="微软雅黑" pitchFamily="34" charset="-122"/>
                <a:ea typeface="微软雅黑" pitchFamily="34" charset="-122"/>
              </a:endParaRPr>
            </a:p>
          </p:txBody>
        </p:sp>
        <p:sp>
          <p:nvSpPr>
            <p:cNvPr id="26" name="Rectangle 21"/>
            <p:cNvSpPr>
              <a:spLocks noChangeArrowheads="1"/>
            </p:cNvSpPr>
            <p:nvPr/>
          </p:nvSpPr>
          <p:spPr bwMode="auto">
            <a:xfrm>
              <a:off x="6071115" y="5846473"/>
              <a:ext cx="3377123" cy="37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i="1" dirty="0" smtClean="0">
                  <a:solidFill>
                    <a:srgbClr val="CC00CC"/>
                  </a:solidFill>
                  <a:latin typeface="微软雅黑" pitchFamily="34" charset="-122"/>
                  <a:ea typeface="微软雅黑" pitchFamily="34" charset="-122"/>
                </a:rPr>
                <a:t>R</a:t>
              </a:r>
              <a:r>
                <a:rPr lang="en-US" altLang="zh-CN" sz="1500" b="1" dirty="0" smtClean="0">
                  <a:solidFill>
                    <a:srgbClr val="CC00CC"/>
                  </a:solidFill>
                  <a:latin typeface="微软雅黑" pitchFamily="34" charset="-122"/>
                  <a:ea typeface="微软雅黑" pitchFamily="34" charset="-122"/>
                </a:rPr>
                <a:t> </a:t>
              </a:r>
              <a:r>
                <a:rPr lang="en-US" altLang="zh-CN" sz="1500" b="1" dirty="0">
                  <a:solidFill>
                    <a:srgbClr val="CC00CC"/>
                  </a:solidFill>
                  <a:latin typeface="微软雅黑" pitchFamily="34" charset="-122"/>
                  <a:ea typeface="微软雅黑" pitchFamily="34" charset="-122"/>
                </a:rPr>
                <a:t>(</a:t>
              </a:r>
              <a:r>
                <a:rPr lang="zh-CN" altLang="en-US" sz="1500" b="1" dirty="0">
                  <a:solidFill>
                    <a:srgbClr val="CC00CC"/>
                  </a:solidFill>
                  <a:latin typeface="微软雅黑" pitchFamily="34" charset="-122"/>
                  <a:ea typeface="微软雅黑" pitchFamily="34" charset="-122"/>
                </a:rPr>
                <a:t>余数</a:t>
              </a:r>
              <a:r>
                <a:rPr lang="en-US" altLang="zh-CN" sz="1500" b="1" dirty="0">
                  <a:solidFill>
                    <a:srgbClr val="CC00CC"/>
                  </a:solidFill>
                  <a:latin typeface="微软雅黑" pitchFamily="34" charset="-122"/>
                  <a:ea typeface="微软雅黑" pitchFamily="34" charset="-122"/>
                </a:rPr>
                <a:t>)</a:t>
              </a:r>
              <a:r>
                <a:rPr lang="zh-CN" altLang="en-US" sz="1500" b="1" dirty="0">
                  <a:solidFill>
                    <a:srgbClr val="CC00CC"/>
                  </a:solidFill>
                  <a:latin typeface="微软雅黑" pitchFamily="34" charset="-122"/>
                  <a:ea typeface="微软雅黑" pitchFamily="34" charset="-122"/>
                </a:rPr>
                <a:t>，作为 </a:t>
              </a:r>
              <a:r>
                <a:rPr lang="en-US" altLang="zh-CN" sz="1500" b="1" dirty="0">
                  <a:solidFill>
                    <a:srgbClr val="CC00CC"/>
                  </a:solidFill>
                  <a:latin typeface="微软雅黑" pitchFamily="34" charset="-122"/>
                  <a:ea typeface="微软雅黑" pitchFamily="34" charset="-122"/>
                </a:rPr>
                <a:t>FCS</a:t>
              </a:r>
            </a:p>
          </p:txBody>
        </p:sp>
        <p:sp>
          <p:nvSpPr>
            <p:cNvPr id="27" name="Freeform 22"/>
            <p:cNvSpPr>
              <a:spLocks/>
            </p:cNvSpPr>
            <p:nvPr/>
          </p:nvSpPr>
          <p:spPr bwMode="auto">
            <a:xfrm>
              <a:off x="3199160" y="1626964"/>
              <a:ext cx="2600325" cy="454025"/>
            </a:xfrm>
            <a:custGeom>
              <a:avLst/>
              <a:gdLst>
                <a:gd name="T0" fmla="*/ 0 w 944"/>
                <a:gd name="T1" fmla="*/ 2147483647 h 134"/>
                <a:gd name="T2" fmla="*/ 2147483647 w 944"/>
                <a:gd name="T3" fmla="*/ 2147483647 h 134"/>
                <a:gd name="T4" fmla="*/ 2147483647 w 944"/>
                <a:gd name="T5" fmla="*/ 2147483647 h 134"/>
                <a:gd name="T6" fmla="*/ 2147483647 w 944"/>
                <a:gd name="T7" fmla="*/ 2147483647 h 134"/>
                <a:gd name="T8" fmla="*/ 2147483647 w 944"/>
                <a:gd name="T9" fmla="*/ 2147483647 h 134"/>
                <a:gd name="T10" fmla="*/ 2147483647 w 944"/>
                <a:gd name="T11" fmla="*/ 2147483647 h 134"/>
                <a:gd name="T12" fmla="*/ 2147483647 w 944"/>
                <a:gd name="T13" fmla="*/ 2147483647 h 134"/>
                <a:gd name="T14" fmla="*/ 2147483647 w 944"/>
                <a:gd name="T15" fmla="*/ 2147483647 h 134"/>
                <a:gd name="T16" fmla="*/ 2147483647 w 944"/>
                <a:gd name="T17" fmla="*/ 2147483647 h 134"/>
                <a:gd name="T18" fmla="*/ 2147483647 w 944"/>
                <a:gd name="T19" fmla="*/ 2147483647 h 134"/>
                <a:gd name="T20" fmla="*/ 2147483647 w 944"/>
                <a:gd name="T21" fmla="*/ 2147483647 h 134"/>
                <a:gd name="T22" fmla="*/ 2147483647 w 944"/>
                <a:gd name="T23" fmla="*/ 2147483647 h 134"/>
                <a:gd name="T24" fmla="*/ 2147483647 w 944"/>
                <a:gd name="T25" fmla="*/ 2147483647 h 134"/>
                <a:gd name="T26" fmla="*/ 2147483647 w 944"/>
                <a:gd name="T27" fmla="*/ 2147483647 h 134"/>
                <a:gd name="T28" fmla="*/ 2147483647 w 944"/>
                <a:gd name="T29" fmla="*/ 2147483647 h 134"/>
                <a:gd name="T30" fmla="*/ 2147483647 w 944"/>
                <a:gd name="T31" fmla="*/ 2147483647 h 134"/>
                <a:gd name="T32" fmla="*/ 2147483647 w 944"/>
                <a:gd name="T33" fmla="*/ 2147483647 h 134"/>
                <a:gd name="T34" fmla="*/ 2147483647 w 944"/>
                <a:gd name="T35" fmla="*/ 2147483647 h 134"/>
                <a:gd name="T36" fmla="*/ 2147483647 w 944"/>
                <a:gd name="T37" fmla="*/ 0 h 134"/>
                <a:gd name="T38" fmla="*/ 2147483647 w 944"/>
                <a:gd name="T39" fmla="*/ 0 h 134"/>
                <a:gd name="T40" fmla="*/ 2147483647 w 944"/>
                <a:gd name="T41" fmla="*/ 0 h 134"/>
                <a:gd name="T42" fmla="*/ 2147483647 w 944"/>
                <a:gd name="T43" fmla="*/ 0 h 1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944" h="134">
                  <a:moveTo>
                    <a:pt x="0" y="134"/>
                  </a:moveTo>
                  <a:lnTo>
                    <a:pt x="4" y="134"/>
                  </a:lnTo>
                  <a:lnTo>
                    <a:pt x="4" y="129"/>
                  </a:lnTo>
                  <a:lnTo>
                    <a:pt x="13" y="129"/>
                  </a:lnTo>
                  <a:lnTo>
                    <a:pt x="18" y="125"/>
                  </a:lnTo>
                  <a:lnTo>
                    <a:pt x="22" y="120"/>
                  </a:lnTo>
                  <a:lnTo>
                    <a:pt x="31" y="111"/>
                  </a:lnTo>
                  <a:lnTo>
                    <a:pt x="36" y="103"/>
                  </a:lnTo>
                  <a:lnTo>
                    <a:pt x="40" y="94"/>
                  </a:lnTo>
                  <a:lnTo>
                    <a:pt x="45" y="80"/>
                  </a:lnTo>
                  <a:lnTo>
                    <a:pt x="45" y="67"/>
                  </a:lnTo>
                  <a:lnTo>
                    <a:pt x="45" y="54"/>
                  </a:lnTo>
                  <a:lnTo>
                    <a:pt x="40" y="45"/>
                  </a:lnTo>
                  <a:lnTo>
                    <a:pt x="36" y="31"/>
                  </a:lnTo>
                  <a:lnTo>
                    <a:pt x="31" y="22"/>
                  </a:lnTo>
                  <a:lnTo>
                    <a:pt x="27" y="18"/>
                  </a:lnTo>
                  <a:lnTo>
                    <a:pt x="18" y="9"/>
                  </a:lnTo>
                  <a:lnTo>
                    <a:pt x="13" y="5"/>
                  </a:lnTo>
                  <a:lnTo>
                    <a:pt x="9" y="0"/>
                  </a:lnTo>
                  <a:lnTo>
                    <a:pt x="944" y="0"/>
                  </a:lnTo>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500">
                <a:latin typeface="微软雅黑" pitchFamily="34" charset="-122"/>
                <a:ea typeface="微软雅黑" pitchFamily="34" charset="-122"/>
              </a:endParaRPr>
            </a:p>
          </p:txBody>
        </p:sp>
        <p:sp>
          <p:nvSpPr>
            <p:cNvPr id="28" name="Line 23"/>
            <p:cNvSpPr>
              <a:spLocks noChangeShapeType="1"/>
            </p:cNvSpPr>
            <p:nvPr/>
          </p:nvSpPr>
          <p:spPr bwMode="auto">
            <a:xfrm>
              <a:off x="1937097" y="1836514"/>
              <a:ext cx="344488"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29" name="Line 24"/>
            <p:cNvSpPr>
              <a:spLocks noChangeShapeType="1"/>
            </p:cNvSpPr>
            <p:nvPr/>
          </p:nvSpPr>
          <p:spPr bwMode="auto">
            <a:xfrm>
              <a:off x="4333979" y="1991047"/>
              <a:ext cx="19050" cy="438149"/>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0" name="Line 25"/>
            <p:cNvSpPr>
              <a:spLocks noChangeShapeType="1"/>
            </p:cNvSpPr>
            <p:nvPr/>
          </p:nvSpPr>
          <p:spPr bwMode="auto">
            <a:xfrm>
              <a:off x="4518128" y="1978347"/>
              <a:ext cx="15876" cy="1141413"/>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1" name="Line 26"/>
            <p:cNvSpPr>
              <a:spLocks noChangeShapeType="1"/>
            </p:cNvSpPr>
            <p:nvPr/>
          </p:nvSpPr>
          <p:spPr bwMode="auto">
            <a:xfrm>
              <a:off x="4675650" y="1991047"/>
              <a:ext cx="25400" cy="1765301"/>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2" name="Line 27"/>
            <p:cNvSpPr>
              <a:spLocks noChangeShapeType="1"/>
            </p:cNvSpPr>
            <p:nvPr/>
          </p:nvSpPr>
          <p:spPr bwMode="auto">
            <a:xfrm>
              <a:off x="4861388" y="1991047"/>
              <a:ext cx="33337" cy="2439988"/>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3" name="Line 28"/>
            <p:cNvSpPr>
              <a:spLocks noChangeShapeType="1"/>
            </p:cNvSpPr>
            <p:nvPr/>
          </p:nvSpPr>
          <p:spPr bwMode="auto">
            <a:xfrm>
              <a:off x="3492039" y="2379622"/>
              <a:ext cx="75723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4" name="Line 29"/>
            <p:cNvSpPr>
              <a:spLocks noChangeShapeType="1"/>
            </p:cNvSpPr>
            <p:nvPr/>
          </p:nvSpPr>
          <p:spPr bwMode="auto">
            <a:xfrm>
              <a:off x="3686881" y="3092410"/>
              <a:ext cx="75723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5" name="Line 30"/>
            <p:cNvSpPr>
              <a:spLocks noChangeShapeType="1"/>
            </p:cNvSpPr>
            <p:nvPr/>
          </p:nvSpPr>
          <p:spPr bwMode="auto">
            <a:xfrm>
              <a:off x="3859530" y="3779798"/>
              <a:ext cx="75882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6" name="Line 31"/>
            <p:cNvSpPr>
              <a:spLocks noChangeShapeType="1"/>
            </p:cNvSpPr>
            <p:nvPr/>
          </p:nvSpPr>
          <p:spPr bwMode="auto">
            <a:xfrm>
              <a:off x="4107210" y="4467185"/>
              <a:ext cx="75723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7" name="Line 32"/>
            <p:cNvSpPr>
              <a:spLocks noChangeShapeType="1"/>
            </p:cNvSpPr>
            <p:nvPr/>
          </p:nvSpPr>
          <p:spPr bwMode="auto">
            <a:xfrm>
              <a:off x="4244483" y="5141873"/>
              <a:ext cx="75882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8" name="Line 33"/>
            <p:cNvSpPr>
              <a:spLocks noChangeShapeType="1"/>
            </p:cNvSpPr>
            <p:nvPr/>
          </p:nvSpPr>
          <p:spPr bwMode="auto">
            <a:xfrm>
              <a:off x="4519547" y="5860827"/>
              <a:ext cx="75723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9" name="Line 35"/>
            <p:cNvSpPr>
              <a:spLocks noChangeShapeType="1"/>
            </p:cNvSpPr>
            <p:nvPr/>
          </p:nvSpPr>
          <p:spPr bwMode="auto">
            <a:xfrm>
              <a:off x="5047606" y="1992635"/>
              <a:ext cx="39687" cy="3182937"/>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40" name="Line 38"/>
            <p:cNvSpPr>
              <a:spLocks noChangeShapeType="1"/>
            </p:cNvSpPr>
            <p:nvPr/>
          </p:nvSpPr>
          <p:spPr bwMode="auto">
            <a:xfrm flipH="1">
              <a:off x="5386636" y="1849214"/>
              <a:ext cx="504825"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41" name="Line 39"/>
            <p:cNvSpPr>
              <a:spLocks noChangeShapeType="1"/>
            </p:cNvSpPr>
            <p:nvPr/>
          </p:nvSpPr>
          <p:spPr bwMode="auto">
            <a:xfrm flipH="1">
              <a:off x="5489510" y="6037039"/>
              <a:ext cx="504825" cy="0"/>
            </a:xfrm>
            <a:prstGeom prst="line">
              <a:avLst/>
            </a:prstGeom>
            <a:noFill/>
            <a:ln w="571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42" name="Rectangle 40"/>
            <p:cNvSpPr>
              <a:spLocks noChangeArrowheads="1"/>
            </p:cNvSpPr>
            <p:nvPr/>
          </p:nvSpPr>
          <p:spPr bwMode="auto">
            <a:xfrm>
              <a:off x="5978721" y="1204869"/>
              <a:ext cx="900993"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i="1" dirty="0" smtClean="0">
                  <a:solidFill>
                    <a:srgbClr val="CC00CC"/>
                  </a:solidFill>
                  <a:latin typeface="微软雅黑" pitchFamily="34" charset="-122"/>
                  <a:ea typeface="微软雅黑" pitchFamily="34" charset="-122"/>
                </a:rPr>
                <a:t>Q</a:t>
              </a:r>
              <a:r>
                <a:rPr lang="en-US" altLang="zh-CN" sz="1500" b="1" dirty="0" smtClean="0">
                  <a:solidFill>
                    <a:srgbClr val="CC00CC"/>
                  </a:solidFill>
                  <a:latin typeface="微软雅黑" pitchFamily="34" charset="-122"/>
                  <a:ea typeface="微软雅黑" pitchFamily="34" charset="-122"/>
                </a:rPr>
                <a:t> (</a:t>
              </a:r>
              <a:r>
                <a:rPr lang="zh-CN" altLang="en-US" sz="1500" b="1" dirty="0" smtClean="0">
                  <a:solidFill>
                    <a:srgbClr val="CC00CC"/>
                  </a:solidFill>
                  <a:latin typeface="微软雅黑" pitchFamily="34" charset="-122"/>
                  <a:ea typeface="微软雅黑" pitchFamily="34" charset="-122"/>
                </a:rPr>
                <a:t>商</a:t>
              </a:r>
              <a:r>
                <a:rPr lang="en-US" altLang="zh-CN" sz="1500" b="1" dirty="0" smtClean="0">
                  <a:solidFill>
                    <a:srgbClr val="CC00CC"/>
                  </a:solidFill>
                  <a:latin typeface="微软雅黑" pitchFamily="34" charset="-122"/>
                  <a:ea typeface="微软雅黑" pitchFamily="34" charset="-122"/>
                </a:rPr>
                <a:t>)</a:t>
              </a:r>
              <a:endParaRPr lang="zh-CN" altLang="en-US" sz="1500" b="1" dirty="0">
                <a:solidFill>
                  <a:srgbClr val="CC00CC"/>
                </a:solidFill>
                <a:latin typeface="微软雅黑" pitchFamily="34" charset="-122"/>
                <a:ea typeface="微软雅黑" pitchFamily="34" charset="-122"/>
              </a:endParaRPr>
            </a:p>
          </p:txBody>
        </p:sp>
        <p:sp>
          <p:nvSpPr>
            <p:cNvPr id="43" name="Line 41"/>
            <p:cNvSpPr>
              <a:spLocks noChangeShapeType="1"/>
            </p:cNvSpPr>
            <p:nvPr/>
          </p:nvSpPr>
          <p:spPr bwMode="auto">
            <a:xfrm flipH="1">
              <a:off x="5385048" y="1399952"/>
              <a:ext cx="504825"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grpSp>
      <p:sp>
        <p:nvSpPr>
          <p:cNvPr id="3" name="圆角矩形 2"/>
          <p:cNvSpPr/>
          <p:nvPr/>
        </p:nvSpPr>
        <p:spPr>
          <a:xfrm>
            <a:off x="664269" y="1947166"/>
            <a:ext cx="3001387" cy="1722556"/>
          </a:xfrm>
          <a:prstGeom prst="roundRect">
            <a:avLst>
              <a:gd name="adj" fmla="val 105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zh-CN" altLang="en-US" b="1" dirty="0">
                <a:solidFill>
                  <a:schemeClr val="tx1"/>
                </a:solidFill>
                <a:latin typeface="微软雅黑" pitchFamily="34" charset="-122"/>
                <a:ea typeface="微软雅黑" pitchFamily="34" charset="-122"/>
              </a:rPr>
              <a:t>原始数据 </a:t>
            </a:r>
            <a:r>
              <a:rPr lang="en-US" altLang="zh-CN" b="1" i="1" dirty="0">
                <a:solidFill>
                  <a:schemeClr val="tx1"/>
                </a:solidFill>
                <a:latin typeface="微软雅黑" pitchFamily="34" charset="-122"/>
                <a:ea typeface="微软雅黑" pitchFamily="34" charset="-122"/>
              </a:rPr>
              <a:t>M</a:t>
            </a:r>
            <a:r>
              <a:rPr lang="en-US" altLang="zh-CN" b="1" dirty="0">
                <a:solidFill>
                  <a:schemeClr val="tx1"/>
                </a:solidFill>
                <a:latin typeface="微软雅黑" pitchFamily="34" charset="-122"/>
                <a:ea typeface="微软雅黑" pitchFamily="34" charset="-122"/>
              </a:rPr>
              <a:t> = 101001</a:t>
            </a:r>
          </a:p>
          <a:p>
            <a:pPr>
              <a:lnSpc>
                <a:spcPct val="120000"/>
              </a:lnSpc>
            </a:pPr>
            <a:r>
              <a:rPr lang="zh-CN" altLang="en-US" b="1" dirty="0">
                <a:solidFill>
                  <a:schemeClr val="tx1"/>
                </a:solidFill>
                <a:latin typeface="微软雅黑" pitchFamily="34" charset="-122"/>
                <a:ea typeface="微软雅黑" pitchFamily="34" charset="-122"/>
              </a:rPr>
              <a:t>除数 </a:t>
            </a:r>
            <a:r>
              <a:rPr lang="en-US" altLang="zh-CN" b="1" i="1" dirty="0">
                <a:solidFill>
                  <a:schemeClr val="tx1"/>
                </a:solidFill>
                <a:latin typeface="微软雅黑" pitchFamily="34" charset="-122"/>
                <a:ea typeface="微软雅黑" pitchFamily="34" charset="-122"/>
              </a:rPr>
              <a:t>P</a:t>
            </a:r>
            <a:r>
              <a:rPr lang="en-US" altLang="zh-CN" b="1" dirty="0">
                <a:solidFill>
                  <a:schemeClr val="tx1"/>
                </a:solidFill>
                <a:latin typeface="微软雅黑" pitchFamily="34" charset="-122"/>
                <a:ea typeface="微软雅黑" pitchFamily="34" charset="-122"/>
              </a:rPr>
              <a:t> = 1101</a:t>
            </a:r>
          </a:p>
          <a:p>
            <a:pPr>
              <a:lnSpc>
                <a:spcPct val="120000"/>
              </a:lnSpc>
            </a:pPr>
            <a:endParaRPr lang="en-US" altLang="zh-CN" b="1" dirty="0">
              <a:solidFill>
                <a:schemeClr val="tx1"/>
              </a:solidFill>
              <a:latin typeface="微软雅黑" pitchFamily="34" charset="-122"/>
              <a:ea typeface="微软雅黑" pitchFamily="34" charset="-122"/>
            </a:endParaRPr>
          </a:p>
          <a:p>
            <a:pPr>
              <a:lnSpc>
                <a:spcPct val="120000"/>
              </a:lnSpc>
            </a:pPr>
            <a:r>
              <a:rPr lang="zh-CN" altLang="en-US" b="1" dirty="0">
                <a:solidFill>
                  <a:schemeClr val="tx1"/>
                </a:solidFill>
                <a:latin typeface="微软雅黑" pitchFamily="34" charset="-122"/>
                <a:ea typeface="微软雅黑" pitchFamily="34" charset="-122"/>
              </a:rPr>
              <a:t>得到：</a:t>
            </a:r>
            <a:endParaRPr lang="en-US" altLang="zh-CN" b="1" dirty="0">
              <a:solidFill>
                <a:schemeClr val="tx1"/>
              </a:solidFill>
              <a:latin typeface="微软雅黑" pitchFamily="34" charset="-122"/>
              <a:ea typeface="微软雅黑" pitchFamily="34" charset="-122"/>
            </a:endParaRPr>
          </a:p>
          <a:p>
            <a:pPr>
              <a:lnSpc>
                <a:spcPct val="120000"/>
              </a:lnSpc>
            </a:pPr>
            <a:r>
              <a:rPr lang="zh-CN" altLang="en-US" b="1" dirty="0">
                <a:solidFill>
                  <a:schemeClr val="tx1"/>
                </a:solidFill>
                <a:latin typeface="微软雅黑" pitchFamily="34" charset="-122"/>
                <a:ea typeface="微软雅黑" pitchFamily="34" charset="-122"/>
              </a:rPr>
              <a:t>发送数据 </a:t>
            </a:r>
            <a:r>
              <a:rPr lang="en-US" altLang="zh-CN" b="1" dirty="0">
                <a:solidFill>
                  <a:schemeClr val="tx1"/>
                </a:solidFill>
                <a:latin typeface="微软雅黑" pitchFamily="34" charset="-122"/>
                <a:ea typeface="微软雅黑" pitchFamily="34" charset="-122"/>
              </a:rPr>
              <a:t>= 101001</a:t>
            </a:r>
            <a:r>
              <a:rPr lang="en-US" altLang="zh-CN" b="1" dirty="0">
                <a:solidFill>
                  <a:srgbClr val="FF0000"/>
                </a:solidFill>
                <a:latin typeface="微软雅黑" pitchFamily="34" charset="-122"/>
                <a:ea typeface="微软雅黑" pitchFamily="34" charset="-122"/>
              </a:rPr>
              <a:t>001</a:t>
            </a:r>
            <a:endParaRPr lang="zh-CN" altLang="en-US" b="1"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17642527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4" y="625193"/>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82953"/>
            <a:ext cx="2013693" cy="400110"/>
          </a:xfrm>
          <a:prstGeom prst="rect">
            <a:avLst/>
          </a:prstGeom>
        </p:spPr>
        <p:txBody>
          <a:bodyPr wrap="none">
            <a:spAutoFit/>
          </a:bodyPr>
          <a:lstStyle/>
          <a:p>
            <a:r>
              <a:rPr lang="zh-CN" altLang="en-US" sz="2000" b="1" dirty="0">
                <a:latin typeface="微软雅黑" pitchFamily="34" charset="-122"/>
                <a:ea typeface="微软雅黑" pitchFamily="34" charset="-122"/>
              </a:rPr>
              <a:t>帧检验序列 </a:t>
            </a:r>
            <a:r>
              <a:rPr lang="en-US" altLang="zh-CN" sz="2000" b="1" dirty="0" smtClean="0">
                <a:latin typeface="微软雅黑" pitchFamily="34" charset="-122"/>
                <a:ea typeface="微软雅黑" pitchFamily="34" charset="-122"/>
              </a:rPr>
              <a:t>FCS</a:t>
            </a:r>
            <a:endParaRPr lang="zh-CN" altLang="en-US" sz="2000" b="1" dirty="0">
              <a:latin typeface="微软雅黑" pitchFamily="34" charset="-122"/>
              <a:ea typeface="微软雅黑" pitchFamily="34" charset="-122"/>
            </a:endParaRPr>
          </a:p>
        </p:txBody>
      </p:sp>
      <p:sp>
        <p:nvSpPr>
          <p:cNvPr id="7" name="矩形 6"/>
          <p:cNvSpPr/>
          <p:nvPr/>
        </p:nvSpPr>
        <p:spPr>
          <a:xfrm>
            <a:off x="466344" y="938474"/>
            <a:ext cx="8302752" cy="2631490"/>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在数据后面添加上的冗余码称为</a:t>
            </a:r>
            <a:r>
              <a:rPr lang="zh-CN" altLang="en-US" sz="2000" b="1" dirty="0" smtClean="0">
                <a:solidFill>
                  <a:srgbClr val="C00000"/>
                </a:solidFill>
                <a:latin typeface="微软雅黑" pitchFamily="34" charset="-122"/>
                <a:ea typeface="微软雅黑" pitchFamily="34" charset="-122"/>
              </a:rPr>
              <a:t>帧检验序列 </a:t>
            </a:r>
            <a:r>
              <a:rPr lang="en-US" altLang="zh-CN" sz="2000" b="1" dirty="0" smtClean="0">
                <a:solidFill>
                  <a:srgbClr val="C00000"/>
                </a:solidFill>
                <a:latin typeface="微软雅黑" pitchFamily="34" charset="-122"/>
                <a:ea typeface="微软雅黑" pitchFamily="34" charset="-122"/>
              </a:rPr>
              <a:t>FCS </a:t>
            </a:r>
            <a:r>
              <a:rPr lang="en-US" altLang="zh-CN" sz="2000" b="1" dirty="0" smtClean="0">
                <a:latin typeface="微软雅黑" pitchFamily="34" charset="-122"/>
                <a:ea typeface="微软雅黑" pitchFamily="34" charset="-122"/>
              </a:rPr>
              <a:t>(</a:t>
            </a:r>
            <a:r>
              <a:rPr lang="en-US" altLang="zh-CN" sz="2000" b="1" dirty="0">
                <a:latin typeface="微软雅黑" pitchFamily="34" charset="-122"/>
                <a:ea typeface="微软雅黑" pitchFamily="34" charset="-122"/>
              </a:rPr>
              <a:t>Frame Check Sequence)</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循环冗余检验 </a:t>
            </a:r>
            <a:r>
              <a:rPr lang="en-US" altLang="zh-CN" sz="2000" b="1" dirty="0">
                <a:latin typeface="微软雅黑" pitchFamily="34" charset="-122"/>
                <a:ea typeface="微软雅黑" pitchFamily="34" charset="-122"/>
              </a:rPr>
              <a:t>CRC </a:t>
            </a:r>
            <a:r>
              <a:rPr lang="zh-CN" altLang="en-US" sz="2000" b="1" dirty="0">
                <a:latin typeface="微软雅黑" pitchFamily="34" charset="-122"/>
                <a:ea typeface="微软雅黑" pitchFamily="34" charset="-122"/>
              </a:rPr>
              <a:t>和帧检验序列 </a:t>
            </a:r>
            <a:r>
              <a:rPr lang="en-US" altLang="zh-CN" sz="2000" b="1" dirty="0">
                <a:latin typeface="微软雅黑" pitchFamily="34" charset="-122"/>
                <a:ea typeface="微软雅黑" pitchFamily="34" charset="-122"/>
              </a:rPr>
              <a:t>FCS </a:t>
            </a:r>
            <a:r>
              <a:rPr lang="zh-CN" altLang="en-US" sz="2000" b="1" dirty="0">
                <a:solidFill>
                  <a:srgbClr val="C00000"/>
                </a:solidFill>
                <a:latin typeface="微软雅黑" pitchFamily="34" charset="-122"/>
                <a:ea typeface="微软雅黑" pitchFamily="34" charset="-122"/>
              </a:rPr>
              <a:t>并不等同。</a:t>
            </a:r>
          </a:p>
          <a:p>
            <a:pPr marL="542925" indent="-342900">
              <a:lnSpc>
                <a:spcPts val="3300"/>
              </a:lnSpc>
              <a:buClr>
                <a:srgbClr val="7030A0"/>
              </a:buClr>
              <a:buFont typeface="+mj-lt"/>
              <a:buAutoNum type="arabicPeriod"/>
            </a:pPr>
            <a:r>
              <a:rPr lang="en-US" altLang="zh-CN" sz="2000" b="1" dirty="0">
                <a:latin typeface="微软雅黑" pitchFamily="34" charset="-122"/>
                <a:ea typeface="微软雅黑" pitchFamily="34" charset="-122"/>
              </a:rPr>
              <a:t>CRC </a:t>
            </a:r>
            <a:r>
              <a:rPr lang="zh-CN" altLang="en-US" sz="2000" b="1" dirty="0">
                <a:latin typeface="微软雅黑" pitchFamily="34" charset="-122"/>
                <a:ea typeface="微软雅黑" pitchFamily="34" charset="-122"/>
              </a:rPr>
              <a:t>是一种常用的检错方法，而 </a:t>
            </a:r>
            <a:r>
              <a:rPr lang="en-US" altLang="zh-CN" sz="2000" b="1" dirty="0">
                <a:latin typeface="微软雅黑" pitchFamily="34" charset="-122"/>
                <a:ea typeface="微软雅黑" pitchFamily="34" charset="-122"/>
              </a:rPr>
              <a:t>FCS </a:t>
            </a:r>
            <a:r>
              <a:rPr lang="zh-CN" altLang="en-US" sz="2000" b="1" dirty="0">
                <a:latin typeface="微软雅黑" pitchFamily="34" charset="-122"/>
                <a:ea typeface="微软雅黑" pitchFamily="34" charset="-122"/>
              </a:rPr>
              <a:t>是添加在数据后面的冗余码。</a:t>
            </a:r>
          </a:p>
          <a:p>
            <a:pPr marL="542925" indent="-342900">
              <a:lnSpc>
                <a:spcPts val="3300"/>
              </a:lnSpc>
              <a:buClr>
                <a:srgbClr val="7030A0"/>
              </a:buClr>
              <a:buFont typeface="+mj-lt"/>
              <a:buAutoNum type="arabicPeriod"/>
            </a:pPr>
            <a:r>
              <a:rPr lang="en-US" altLang="zh-CN" sz="2000" b="1" dirty="0">
                <a:latin typeface="微软雅黑" pitchFamily="34" charset="-122"/>
                <a:ea typeface="微软雅黑" pitchFamily="34" charset="-122"/>
              </a:rPr>
              <a:t>FCS </a:t>
            </a:r>
            <a:r>
              <a:rPr lang="zh-CN" altLang="en-US" sz="2000" b="1" dirty="0">
                <a:latin typeface="微软雅黑" pitchFamily="34" charset="-122"/>
                <a:ea typeface="微软雅黑" pitchFamily="34" charset="-122"/>
              </a:rPr>
              <a:t>可以用 </a:t>
            </a:r>
            <a:r>
              <a:rPr lang="en-US" altLang="zh-CN" sz="2000" b="1" dirty="0">
                <a:latin typeface="微软雅黑" pitchFamily="34" charset="-122"/>
                <a:ea typeface="微软雅黑" pitchFamily="34" charset="-122"/>
              </a:rPr>
              <a:t>CRC </a:t>
            </a:r>
            <a:r>
              <a:rPr lang="zh-CN" altLang="en-US" sz="2000" b="1" dirty="0">
                <a:latin typeface="微软雅黑" pitchFamily="34" charset="-122"/>
                <a:ea typeface="微软雅黑" pitchFamily="34" charset="-122"/>
              </a:rPr>
              <a:t>这种方法得出，但 </a:t>
            </a:r>
            <a:r>
              <a:rPr lang="en-US" altLang="zh-CN" sz="2000" b="1" dirty="0">
                <a:latin typeface="微软雅黑" pitchFamily="34" charset="-122"/>
                <a:ea typeface="微软雅黑" pitchFamily="34" charset="-122"/>
              </a:rPr>
              <a:t>CRC </a:t>
            </a:r>
            <a:r>
              <a:rPr lang="zh-CN" altLang="en-US" sz="2000" b="1" dirty="0">
                <a:latin typeface="微软雅黑" pitchFamily="34" charset="-122"/>
                <a:ea typeface="微软雅黑" pitchFamily="34" charset="-122"/>
              </a:rPr>
              <a:t>并非用来获得 </a:t>
            </a:r>
            <a:r>
              <a:rPr lang="en-US" altLang="zh-CN" sz="2000" b="1" dirty="0">
                <a:latin typeface="微软雅黑" pitchFamily="34" charset="-122"/>
                <a:ea typeface="微软雅黑" pitchFamily="34" charset="-122"/>
              </a:rPr>
              <a:t>FCS </a:t>
            </a:r>
            <a:r>
              <a:rPr lang="zh-CN" altLang="en-US" sz="2000" b="1" dirty="0">
                <a:latin typeface="微软雅黑" pitchFamily="34" charset="-122"/>
                <a:ea typeface="微软雅黑" pitchFamily="34" charset="-122"/>
              </a:rPr>
              <a:t>的唯一方法。 </a:t>
            </a:r>
          </a:p>
        </p:txBody>
      </p:sp>
    </p:spTree>
    <p:extLst>
      <p:ext uri="{BB962C8B-B14F-4D97-AF65-F5344CB8AC3E}">
        <p14:creationId xmlns:p14="http://schemas.microsoft.com/office/powerpoint/2010/main" val="360976807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AutoShape 5"/>
          <p:cNvSpPr>
            <a:spLocks noChangeArrowheads="1"/>
          </p:cNvSpPr>
          <p:nvPr/>
        </p:nvSpPr>
        <p:spPr bwMode="auto">
          <a:xfrm>
            <a:off x="466344" y="621380"/>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 name="矩形 98"/>
          <p:cNvSpPr/>
          <p:nvPr/>
        </p:nvSpPr>
        <p:spPr>
          <a:xfrm>
            <a:off x="616085" y="569996"/>
            <a:ext cx="3296095" cy="400110"/>
          </a:xfrm>
          <a:prstGeom prst="rect">
            <a:avLst/>
          </a:prstGeom>
        </p:spPr>
        <p:txBody>
          <a:bodyPr wrap="none">
            <a:spAutoFit/>
          </a:bodyPr>
          <a:lstStyle/>
          <a:p>
            <a:r>
              <a:rPr lang="zh-CN" altLang="en-US" sz="2000" b="1" dirty="0" smtClean="0">
                <a:latin typeface="微软雅黑" pitchFamily="34" charset="-122"/>
                <a:ea typeface="微软雅黑" pitchFamily="34" charset="-122"/>
              </a:rPr>
              <a:t>广泛</a:t>
            </a:r>
            <a:r>
              <a:rPr lang="zh-CN" altLang="en-US" sz="2000" b="1" dirty="0">
                <a:latin typeface="微软雅黑" pitchFamily="34" charset="-122"/>
                <a:ea typeface="微软雅黑" pitchFamily="34" charset="-122"/>
              </a:rPr>
              <a:t>使用的生成多项式</a:t>
            </a:r>
            <a:r>
              <a:rPr lang="en-US" altLang="zh-CN" sz="2000" b="1" dirty="0">
                <a:latin typeface="微软雅黑" pitchFamily="34" charset="-122"/>
                <a:ea typeface="微软雅黑" pitchFamily="34" charset="-122"/>
              </a:rPr>
              <a:t>P(X)</a:t>
            </a:r>
            <a:endParaRPr lang="zh-CN" altLang="en-US" sz="2000" b="1" dirty="0">
              <a:latin typeface="微软雅黑" pitchFamily="34" charset="-122"/>
              <a:ea typeface="微软雅黑" pitchFamily="34" charset="-122"/>
            </a:endParaRPr>
          </a:p>
        </p:txBody>
      </p:sp>
      <p:sp>
        <p:nvSpPr>
          <p:cNvPr id="2" name="矩形 1"/>
          <p:cNvSpPr/>
          <p:nvPr/>
        </p:nvSpPr>
        <p:spPr>
          <a:xfrm>
            <a:off x="616085" y="1152569"/>
            <a:ext cx="7698509" cy="1528624"/>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just">
              <a:lnSpc>
                <a:spcPts val="2800"/>
              </a:lnSpc>
              <a:spcAft>
                <a:spcPts val="0"/>
              </a:spcAft>
            </a:pPr>
            <a:r>
              <a:rPr lang="en-US" altLang="zh-CN" b="1" dirty="0">
                <a:solidFill>
                  <a:srgbClr val="0000FF"/>
                </a:solidFill>
                <a:latin typeface="微软雅黑" panose="020B0503020204020204" pitchFamily="34" charset="-122"/>
                <a:ea typeface="微软雅黑" panose="020B0503020204020204" pitchFamily="34" charset="-122"/>
              </a:rPr>
              <a:t>CRC-16</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16</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15</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2</a:t>
            </a:r>
            <a:r>
              <a:rPr lang="en-US" altLang="zh-CN" b="1" dirty="0">
                <a:latin typeface="微软雅黑" panose="020B0503020204020204" pitchFamily="34" charset="-122"/>
                <a:ea typeface="微软雅黑" panose="020B0503020204020204" pitchFamily="34" charset="-122"/>
              </a:rPr>
              <a:t> + 1</a:t>
            </a:r>
            <a:endParaRPr lang="zh-CN" altLang="zh-CN" b="1" dirty="0">
              <a:latin typeface="微软雅黑" panose="020B0503020204020204" pitchFamily="34" charset="-122"/>
              <a:ea typeface="微软雅黑" panose="020B0503020204020204" pitchFamily="34" charset="-122"/>
            </a:endParaRPr>
          </a:p>
          <a:p>
            <a:pPr algn="just">
              <a:lnSpc>
                <a:spcPts val="2800"/>
              </a:lnSpc>
              <a:spcAft>
                <a:spcPts val="0"/>
              </a:spcAft>
            </a:pPr>
            <a:r>
              <a:rPr lang="en-US" altLang="zh-CN" b="1" dirty="0">
                <a:solidFill>
                  <a:srgbClr val="0000FF"/>
                </a:solidFill>
                <a:latin typeface="微软雅黑" panose="020B0503020204020204" pitchFamily="34" charset="-122"/>
                <a:ea typeface="微软雅黑" panose="020B0503020204020204" pitchFamily="34" charset="-122"/>
              </a:rPr>
              <a:t>CRC-CCITT</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16</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12</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5</a:t>
            </a:r>
            <a:r>
              <a:rPr lang="en-US" altLang="zh-CN" b="1" dirty="0">
                <a:latin typeface="微软雅黑" panose="020B0503020204020204" pitchFamily="34" charset="-122"/>
                <a:ea typeface="微软雅黑" panose="020B0503020204020204" pitchFamily="34" charset="-122"/>
              </a:rPr>
              <a:t> + 1</a:t>
            </a:r>
            <a:endParaRPr lang="zh-CN" altLang="zh-CN" b="1" dirty="0">
              <a:latin typeface="微软雅黑" panose="020B0503020204020204" pitchFamily="34" charset="-122"/>
              <a:ea typeface="微软雅黑" panose="020B0503020204020204" pitchFamily="34" charset="-122"/>
            </a:endParaRPr>
          </a:p>
          <a:p>
            <a:pPr algn="just">
              <a:lnSpc>
                <a:spcPts val="2800"/>
              </a:lnSpc>
              <a:spcAft>
                <a:spcPts val="0"/>
              </a:spcAft>
            </a:pPr>
            <a:r>
              <a:rPr lang="en-US" altLang="zh-CN" b="1" dirty="0">
                <a:solidFill>
                  <a:srgbClr val="0000FF"/>
                </a:solidFill>
                <a:latin typeface="微软雅黑" panose="020B0503020204020204" pitchFamily="34" charset="-122"/>
                <a:ea typeface="微软雅黑" panose="020B0503020204020204" pitchFamily="34" charset="-122"/>
              </a:rPr>
              <a:t>CRC-32</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32</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26</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23</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22</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16</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12</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11</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10 </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8</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7</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5</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4 </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2</a:t>
            </a:r>
            <a:r>
              <a:rPr lang="en-US" altLang="zh-CN" b="1" dirty="0">
                <a:latin typeface="微软雅黑" panose="020B0503020204020204" pitchFamily="34" charset="-122"/>
                <a:ea typeface="微软雅黑" panose="020B0503020204020204" pitchFamily="34" charset="-122"/>
              </a:rPr>
              <a:t> + X + 1</a:t>
            </a:r>
            <a:endParaRPr lang="zh-CN" altLang="zh-CN"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1352025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AutoShape 5"/>
          <p:cNvSpPr>
            <a:spLocks noChangeArrowheads="1"/>
          </p:cNvSpPr>
          <p:nvPr/>
        </p:nvSpPr>
        <p:spPr bwMode="auto">
          <a:xfrm>
            <a:off x="466344" y="621380"/>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 name="矩形 98"/>
          <p:cNvSpPr/>
          <p:nvPr/>
        </p:nvSpPr>
        <p:spPr>
          <a:xfrm>
            <a:off x="616085" y="569996"/>
            <a:ext cx="697627" cy="400110"/>
          </a:xfrm>
          <a:prstGeom prst="rect">
            <a:avLst/>
          </a:prstGeom>
        </p:spPr>
        <p:txBody>
          <a:bodyPr wrap="none">
            <a:spAutoFit/>
          </a:bodyPr>
          <a:lstStyle/>
          <a:p>
            <a:r>
              <a:rPr lang="zh-CN" altLang="en-US" sz="2000" b="1" dirty="0" smtClean="0">
                <a:solidFill>
                  <a:srgbClr val="C00000"/>
                </a:solidFill>
                <a:latin typeface="微软雅黑" pitchFamily="34" charset="-122"/>
                <a:ea typeface="微软雅黑" pitchFamily="34" charset="-122"/>
              </a:rPr>
              <a:t>注意</a:t>
            </a:r>
            <a:endParaRPr lang="zh-CN" altLang="en-US" sz="2000" b="1" dirty="0">
              <a:solidFill>
                <a:srgbClr val="C00000"/>
              </a:solidFill>
              <a:latin typeface="微软雅黑" pitchFamily="34" charset="-122"/>
              <a:ea typeface="微软雅黑" pitchFamily="34" charset="-122"/>
            </a:endParaRPr>
          </a:p>
        </p:txBody>
      </p:sp>
      <p:sp>
        <p:nvSpPr>
          <p:cNvPr id="100" name="矩形 99"/>
          <p:cNvSpPr/>
          <p:nvPr/>
        </p:nvSpPr>
        <p:spPr>
          <a:xfrm>
            <a:off x="466344" y="952473"/>
            <a:ext cx="8302752" cy="1785104"/>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仅用循环冗余检验 </a:t>
            </a:r>
            <a:r>
              <a:rPr lang="en-US" altLang="zh-CN" sz="2000" b="1" dirty="0">
                <a:latin typeface="微软雅黑" pitchFamily="34" charset="-122"/>
                <a:ea typeface="微软雅黑" pitchFamily="34" charset="-122"/>
              </a:rPr>
              <a:t>CRC </a:t>
            </a:r>
            <a:r>
              <a:rPr lang="zh-CN" altLang="en-US" sz="2000" b="1" dirty="0">
                <a:latin typeface="微软雅黑" pitchFamily="34" charset="-122"/>
                <a:ea typeface="微软雅黑" pitchFamily="34" charset="-122"/>
              </a:rPr>
              <a:t>差错检测技术只能做到</a:t>
            </a:r>
            <a:r>
              <a:rPr lang="zh-CN" altLang="en-US" sz="2000" b="1" dirty="0">
                <a:solidFill>
                  <a:srgbClr val="0000FF"/>
                </a:solidFill>
                <a:latin typeface="微软雅黑" pitchFamily="34" charset="-122"/>
                <a:ea typeface="微软雅黑" pitchFamily="34" charset="-122"/>
              </a:rPr>
              <a:t>无差错接受 </a:t>
            </a:r>
            <a:r>
              <a:rPr lang="en-US" altLang="zh-CN" sz="2000" b="1" dirty="0">
                <a:latin typeface="微软雅黑" pitchFamily="34" charset="-122"/>
                <a:ea typeface="微软雅黑" pitchFamily="34" charset="-122"/>
              </a:rPr>
              <a:t>(accept)</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即：</a:t>
            </a:r>
            <a:r>
              <a:rPr lang="zh-CN" altLang="en-US" sz="2000" b="1" dirty="0">
                <a:solidFill>
                  <a:srgbClr val="0000FF"/>
                </a:solidFill>
                <a:latin typeface="微软雅黑" pitchFamily="34" charset="-122"/>
                <a:ea typeface="微软雅黑" pitchFamily="34" charset="-122"/>
              </a:rPr>
              <a:t>“凡是接受的帧（即不包括丢弃的帧），我们都能以非常接近于 </a:t>
            </a:r>
            <a:r>
              <a:rPr lang="en-US" altLang="zh-CN" sz="2000" b="1" dirty="0">
                <a:solidFill>
                  <a:srgbClr val="0000FF"/>
                </a:solidFill>
                <a:latin typeface="微软雅黑" pitchFamily="34" charset="-122"/>
                <a:ea typeface="微软雅黑" pitchFamily="34" charset="-122"/>
              </a:rPr>
              <a:t>1 </a:t>
            </a:r>
            <a:r>
              <a:rPr lang="zh-CN" altLang="en-US" sz="2000" b="1" dirty="0">
                <a:solidFill>
                  <a:srgbClr val="0000FF"/>
                </a:solidFill>
                <a:latin typeface="微软雅黑" pitchFamily="34" charset="-122"/>
                <a:ea typeface="微软雅黑" pitchFamily="34" charset="-122"/>
              </a:rPr>
              <a:t>的概率认为这些帧在传输过程中没有产生差错”。</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即：</a:t>
            </a:r>
            <a:r>
              <a:rPr lang="zh-CN" altLang="en-US" sz="2000" b="1" dirty="0" smtClean="0">
                <a:latin typeface="微软雅黑" pitchFamily="34" charset="-122"/>
                <a:ea typeface="微软雅黑" pitchFamily="34" charset="-122"/>
              </a:rPr>
              <a:t>“</a:t>
            </a:r>
            <a:r>
              <a:rPr lang="zh-CN" altLang="en-US" sz="2000" b="1" dirty="0">
                <a:latin typeface="微软雅黑" pitchFamily="34" charset="-122"/>
                <a:ea typeface="微软雅黑" pitchFamily="34" charset="-122"/>
              </a:rPr>
              <a:t>凡是接收端数据链路层接受的帧均无差错</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p:txBody>
      </p:sp>
    </p:spTree>
    <p:extLst>
      <p:ext uri="{BB962C8B-B14F-4D97-AF65-F5344CB8AC3E}">
        <p14:creationId xmlns:p14="http://schemas.microsoft.com/office/powerpoint/2010/main" val="191806952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4" y="620617"/>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69233"/>
            <a:ext cx="5889754" cy="400110"/>
          </a:xfrm>
          <a:prstGeom prst="rect">
            <a:avLst/>
          </a:prstGeom>
        </p:spPr>
        <p:txBody>
          <a:bodyPr wrap="none">
            <a:spAutoFit/>
          </a:bodyPr>
          <a:lstStyle/>
          <a:p>
            <a:r>
              <a:rPr lang="zh-CN" altLang="en-US" sz="2000" b="1" dirty="0">
                <a:solidFill>
                  <a:srgbClr val="C00000"/>
                </a:solidFill>
                <a:latin typeface="微软雅黑" pitchFamily="34" charset="-122"/>
                <a:ea typeface="微软雅黑" pitchFamily="34" charset="-122"/>
              </a:rPr>
              <a:t>注意：</a:t>
            </a:r>
            <a:r>
              <a:rPr lang="zh-CN" altLang="en-US" sz="2000" b="1" dirty="0">
                <a:latin typeface="微软雅黑" pitchFamily="34" charset="-122"/>
                <a:ea typeface="微软雅黑" pitchFamily="34" charset="-122"/>
              </a:rPr>
              <a:t>“无比特差错”与</a:t>
            </a:r>
            <a:r>
              <a:rPr lang="zh-CN" altLang="en-US" sz="2000" b="1" dirty="0" smtClean="0">
                <a:latin typeface="微软雅黑" pitchFamily="34" charset="-122"/>
                <a:ea typeface="微软雅黑" pitchFamily="34" charset="-122"/>
              </a:rPr>
              <a:t>“无传输差错”是不同的</a:t>
            </a:r>
            <a:endParaRPr lang="zh-CN" altLang="en-US" sz="2000" b="1" dirty="0">
              <a:latin typeface="微软雅黑" pitchFamily="34" charset="-122"/>
              <a:ea typeface="微软雅黑" pitchFamily="34" charset="-122"/>
            </a:endParaRPr>
          </a:p>
        </p:txBody>
      </p:sp>
      <p:sp>
        <p:nvSpPr>
          <p:cNvPr id="7" name="矩形 6"/>
          <p:cNvSpPr/>
          <p:nvPr/>
        </p:nvSpPr>
        <p:spPr>
          <a:xfrm>
            <a:off x="466345" y="951710"/>
            <a:ext cx="8302751" cy="3054682"/>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smtClean="0">
                <a:solidFill>
                  <a:srgbClr val="0000FF"/>
                </a:solidFill>
                <a:latin typeface="微软雅黑" pitchFamily="34" charset="-122"/>
                <a:ea typeface="微软雅黑" pitchFamily="34" charset="-122"/>
              </a:rPr>
              <a:t>可靠传输：</a:t>
            </a:r>
            <a:r>
              <a:rPr lang="zh-CN" altLang="en-US" sz="2000" b="1" dirty="0">
                <a:latin typeface="微软雅黑" pitchFamily="34" charset="-122"/>
                <a:ea typeface="微软雅黑" pitchFamily="34" charset="-122"/>
              </a:rPr>
              <a:t>数据链路层的发送端发送什么，在接收端就收到什么。</a:t>
            </a:r>
            <a:endParaRPr lang="en-US" altLang="zh-CN" sz="2000" b="1" dirty="0" smtClean="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smtClean="0">
                <a:solidFill>
                  <a:srgbClr val="0000FF"/>
                </a:solidFill>
                <a:latin typeface="微软雅黑" pitchFamily="34" charset="-122"/>
                <a:ea typeface="微软雅黑" pitchFamily="34" charset="-122"/>
              </a:rPr>
              <a:t>传输</a:t>
            </a:r>
            <a:r>
              <a:rPr lang="zh-CN" altLang="en-US" sz="2000" b="1" dirty="0">
                <a:solidFill>
                  <a:srgbClr val="0000FF"/>
                </a:solidFill>
                <a:latin typeface="微软雅黑" pitchFamily="34" charset="-122"/>
                <a:ea typeface="微软雅黑" pitchFamily="34" charset="-122"/>
              </a:rPr>
              <a:t>差错</a:t>
            </a:r>
            <a:r>
              <a:rPr lang="zh-CN" altLang="en-US" sz="2000" b="1" dirty="0">
                <a:latin typeface="微软雅黑" pitchFamily="34" charset="-122"/>
                <a:ea typeface="微软雅黑" pitchFamily="34" charset="-122"/>
              </a:rPr>
              <a:t>可分为两大类</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比特差错；</a:t>
            </a:r>
            <a:endParaRPr lang="en-US" altLang="zh-CN" sz="2000" b="1" dirty="0">
              <a:latin typeface="微软雅黑" pitchFamily="34" charset="-122"/>
              <a:ea typeface="微软雅黑" pitchFamily="34" charset="-122"/>
            </a:endParaRP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传输差错：帧丢失、帧重复或帧失序等。</a:t>
            </a:r>
            <a:endParaRPr lang="en-US" altLang="zh-CN" sz="2000" b="1" dirty="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在</a:t>
            </a:r>
            <a:r>
              <a:rPr lang="zh-CN" altLang="en-US" sz="2000" b="1" dirty="0">
                <a:latin typeface="微软雅黑" pitchFamily="34" charset="-122"/>
                <a:ea typeface="微软雅黑" pitchFamily="34" charset="-122"/>
              </a:rPr>
              <a:t>数据链路层</a:t>
            </a:r>
            <a:r>
              <a:rPr lang="zh-CN" altLang="en-US" sz="2000" b="1" dirty="0" smtClean="0">
                <a:latin typeface="微软雅黑" pitchFamily="34" charset="-122"/>
                <a:ea typeface="微软雅黑" pitchFamily="34" charset="-122"/>
              </a:rPr>
              <a:t>使用 </a:t>
            </a:r>
            <a:r>
              <a:rPr lang="en-US" altLang="zh-CN" sz="2000" b="1" dirty="0" smtClean="0">
                <a:latin typeface="微软雅黑" pitchFamily="34" charset="-122"/>
                <a:ea typeface="微软雅黑" pitchFamily="34" charset="-122"/>
              </a:rPr>
              <a:t>CRC </a:t>
            </a:r>
            <a:r>
              <a:rPr lang="zh-CN" altLang="en-US" sz="2000" b="1" dirty="0" smtClean="0">
                <a:latin typeface="微软雅黑" pitchFamily="34" charset="-122"/>
                <a:ea typeface="微软雅黑" pitchFamily="34" charset="-122"/>
              </a:rPr>
              <a:t>检验</a:t>
            </a:r>
            <a:r>
              <a:rPr lang="zh-CN" altLang="en-US" sz="2000" b="1" dirty="0">
                <a:latin typeface="微软雅黑" pitchFamily="34" charset="-122"/>
                <a:ea typeface="微软雅黑" pitchFamily="34" charset="-122"/>
              </a:rPr>
              <a:t>，能够实现无比特差错的传输，但这还不是可靠传输</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要做到可靠</a:t>
            </a:r>
            <a:r>
              <a:rPr lang="zh-CN" altLang="en-US" sz="2000" b="1" dirty="0" smtClean="0">
                <a:solidFill>
                  <a:srgbClr val="0000FF"/>
                </a:solidFill>
                <a:latin typeface="微软雅黑" pitchFamily="34" charset="-122"/>
                <a:ea typeface="微软雅黑" pitchFamily="34" charset="-122"/>
              </a:rPr>
              <a:t>传输，还</a:t>
            </a:r>
            <a:r>
              <a:rPr lang="zh-CN" altLang="en-US" sz="2000" b="1" dirty="0" smtClean="0">
                <a:solidFill>
                  <a:srgbClr val="C00000"/>
                </a:solidFill>
                <a:latin typeface="微软雅黑" pitchFamily="34" charset="-122"/>
                <a:ea typeface="微软雅黑" pitchFamily="34" charset="-122"/>
              </a:rPr>
              <a:t>必须</a:t>
            </a:r>
            <a:r>
              <a:rPr lang="zh-CN" altLang="en-US" sz="2000" b="1" dirty="0">
                <a:solidFill>
                  <a:srgbClr val="C00000"/>
                </a:solidFill>
                <a:latin typeface="微软雅黑" pitchFamily="34" charset="-122"/>
                <a:ea typeface="微软雅黑" pitchFamily="34" charset="-122"/>
              </a:rPr>
              <a:t>再加上</a:t>
            </a:r>
            <a:r>
              <a:rPr lang="zh-CN" altLang="en-US" sz="2000" b="1" dirty="0">
                <a:solidFill>
                  <a:srgbClr val="0000FF"/>
                </a:solidFill>
                <a:latin typeface="微软雅黑" pitchFamily="34" charset="-122"/>
                <a:ea typeface="微软雅黑" pitchFamily="34" charset="-122"/>
              </a:rPr>
              <a:t>帧编号、确认和</a:t>
            </a:r>
            <a:r>
              <a:rPr lang="zh-CN" altLang="en-US" sz="2000" b="1" dirty="0" smtClean="0">
                <a:solidFill>
                  <a:srgbClr val="0000FF"/>
                </a:solidFill>
                <a:latin typeface="微软雅黑" pitchFamily="34" charset="-122"/>
                <a:ea typeface="微软雅黑" pitchFamily="34" charset="-122"/>
              </a:rPr>
              <a:t>重传等机制。 </a:t>
            </a:r>
            <a:endParaRPr lang="zh-CN" altLang="en-US" sz="2000" b="1" dirty="0">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val="56919554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9"/>
          <p:cNvSpPr>
            <a:spLocks noChangeArrowheads="1"/>
          </p:cNvSpPr>
          <p:nvPr/>
        </p:nvSpPr>
        <p:spPr bwMode="auto">
          <a:xfrm>
            <a:off x="2629135" y="2536417"/>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01" name="Rectangle 9"/>
          <p:cNvSpPr>
            <a:spLocks noChangeArrowheads="1"/>
          </p:cNvSpPr>
          <p:nvPr/>
        </p:nvSpPr>
        <p:spPr bwMode="auto">
          <a:xfrm>
            <a:off x="2629135" y="1326113"/>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02" name="Rectangle 10"/>
          <p:cNvSpPr>
            <a:spLocks noChangeArrowheads="1"/>
          </p:cNvSpPr>
          <p:nvPr/>
        </p:nvSpPr>
        <p:spPr bwMode="auto">
          <a:xfrm>
            <a:off x="2629135" y="1932538"/>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03" name="Line 16"/>
          <p:cNvSpPr>
            <a:spLocks noChangeShapeType="1"/>
          </p:cNvSpPr>
          <p:nvPr/>
        </p:nvSpPr>
        <p:spPr bwMode="auto">
          <a:xfrm>
            <a:off x="3637198" y="1254675"/>
            <a:ext cx="0" cy="1800225"/>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 name="Rectangle 8"/>
          <p:cNvSpPr>
            <a:spLocks noChangeArrowheads="1"/>
          </p:cNvSpPr>
          <p:nvPr/>
        </p:nvSpPr>
        <p:spPr bwMode="auto">
          <a:xfrm>
            <a:off x="2700573" y="1072113"/>
            <a:ext cx="5612154" cy="1846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0" hangingPunct="0">
              <a:lnSpc>
                <a:spcPct val="200000"/>
              </a:lnSpc>
            </a:pPr>
            <a:r>
              <a:rPr lang="en-US" altLang="zh-CN" sz="2000" b="1" dirty="0">
                <a:solidFill>
                  <a:schemeClr val="bg1"/>
                </a:solidFill>
                <a:latin typeface="微软雅黑" pitchFamily="34" charset="-122"/>
                <a:ea typeface="微软雅黑" pitchFamily="34" charset="-122"/>
              </a:rPr>
              <a:t>3.2.1 </a:t>
            </a:r>
            <a:r>
              <a:rPr lang="en-US" altLang="zh-CN" sz="2000" b="1" dirty="0" smtClean="0">
                <a:solidFill>
                  <a:schemeClr val="bg1"/>
                </a:solidFill>
                <a:latin typeface="微软雅黑" pitchFamily="34" charset="-122"/>
                <a:ea typeface="微软雅黑" pitchFamily="34" charset="-122"/>
              </a:rPr>
              <a:t>                                     </a:t>
            </a:r>
            <a:r>
              <a:rPr lang="en-US" altLang="zh-CN" sz="2000" b="1" dirty="0">
                <a:solidFill>
                  <a:schemeClr val="bg1"/>
                </a:solidFill>
                <a:latin typeface="微软雅黑" pitchFamily="34" charset="-122"/>
                <a:ea typeface="微软雅黑" pitchFamily="34" charset="-122"/>
              </a:rPr>
              <a:t>PPP </a:t>
            </a:r>
            <a:r>
              <a:rPr lang="zh-CN" altLang="en-US" sz="2000" b="1" dirty="0">
                <a:solidFill>
                  <a:schemeClr val="bg1"/>
                </a:solidFill>
                <a:latin typeface="微软雅黑" pitchFamily="34" charset="-122"/>
                <a:ea typeface="微软雅黑" pitchFamily="34" charset="-122"/>
              </a:rPr>
              <a:t>协议的特点</a:t>
            </a:r>
          </a:p>
          <a:p>
            <a:pPr algn="just" eaLnBrk="0" hangingPunct="0">
              <a:lnSpc>
                <a:spcPct val="200000"/>
              </a:lnSpc>
            </a:pPr>
            <a:r>
              <a:rPr lang="en-US" altLang="zh-CN" sz="2000" b="1" dirty="0">
                <a:solidFill>
                  <a:schemeClr val="bg1"/>
                </a:solidFill>
                <a:latin typeface="微软雅黑" pitchFamily="34" charset="-122"/>
                <a:ea typeface="微软雅黑" pitchFamily="34" charset="-122"/>
              </a:rPr>
              <a:t>3.2.2  </a:t>
            </a:r>
            <a:r>
              <a:rPr lang="en-US" altLang="zh-CN" sz="2000" b="1" dirty="0" smtClean="0">
                <a:solidFill>
                  <a:schemeClr val="bg1"/>
                </a:solidFill>
                <a:latin typeface="微软雅黑" pitchFamily="34" charset="-122"/>
                <a:ea typeface="微软雅黑" pitchFamily="34" charset="-122"/>
              </a:rPr>
              <a:t>                                 PPP </a:t>
            </a:r>
            <a:r>
              <a:rPr lang="zh-CN" altLang="en-US" sz="2000" b="1" dirty="0">
                <a:solidFill>
                  <a:schemeClr val="bg1"/>
                </a:solidFill>
                <a:latin typeface="微软雅黑" pitchFamily="34" charset="-122"/>
                <a:ea typeface="微软雅黑" pitchFamily="34" charset="-122"/>
              </a:rPr>
              <a:t>协议的帧格式</a:t>
            </a:r>
          </a:p>
          <a:p>
            <a:pPr algn="just" eaLnBrk="0" hangingPunct="0">
              <a:lnSpc>
                <a:spcPct val="200000"/>
              </a:lnSpc>
            </a:pPr>
            <a:r>
              <a:rPr lang="en-US" altLang="zh-CN" sz="2000" b="1" dirty="0">
                <a:solidFill>
                  <a:schemeClr val="bg1"/>
                </a:solidFill>
                <a:latin typeface="微软雅黑" pitchFamily="34" charset="-122"/>
                <a:ea typeface="微软雅黑" pitchFamily="34" charset="-122"/>
              </a:rPr>
              <a:t>3.2.3  </a:t>
            </a:r>
            <a:r>
              <a:rPr lang="en-US" altLang="zh-CN" sz="2000" b="1" dirty="0" smtClean="0">
                <a:solidFill>
                  <a:schemeClr val="bg1"/>
                </a:solidFill>
                <a:latin typeface="微软雅黑" pitchFamily="34" charset="-122"/>
                <a:ea typeface="微软雅黑" pitchFamily="34" charset="-122"/>
              </a:rPr>
              <a:t>                              PPP </a:t>
            </a:r>
            <a:r>
              <a:rPr lang="zh-CN" altLang="en-US" sz="2000" b="1" dirty="0">
                <a:solidFill>
                  <a:schemeClr val="bg1"/>
                </a:solidFill>
                <a:latin typeface="微软雅黑" pitchFamily="34" charset="-122"/>
                <a:ea typeface="微软雅黑" pitchFamily="34" charset="-122"/>
              </a:rPr>
              <a:t>协议的工作状态</a:t>
            </a:r>
          </a:p>
        </p:txBody>
      </p:sp>
      <p:sp>
        <p:nvSpPr>
          <p:cNvPr id="106" name="Rectangle 27"/>
          <p:cNvSpPr>
            <a:spLocks noChangeArrowheads="1"/>
          </p:cNvSpPr>
          <p:nvPr/>
        </p:nvSpPr>
        <p:spPr bwMode="auto">
          <a:xfrm>
            <a:off x="639730" y="1326113"/>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107" name="Rectangle 29"/>
          <p:cNvSpPr>
            <a:spLocks noChangeArrowheads="1"/>
          </p:cNvSpPr>
          <p:nvPr/>
        </p:nvSpPr>
        <p:spPr bwMode="auto">
          <a:xfrm>
            <a:off x="648619" y="1421045"/>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itchFamily="34" charset="-122"/>
                <a:ea typeface="微软雅黑" pitchFamily="34" charset="-122"/>
              </a:rPr>
              <a:t>3.2</a:t>
            </a:r>
          </a:p>
          <a:p>
            <a:pPr eaLnBrk="0" hangingPunct="0"/>
            <a:r>
              <a:rPr lang="zh-CN" altLang="en-US" sz="2000" b="1" dirty="0">
                <a:solidFill>
                  <a:schemeClr val="bg1"/>
                </a:solidFill>
                <a:latin typeface="微软雅黑" pitchFamily="34" charset="-122"/>
                <a:ea typeface="微软雅黑" pitchFamily="34" charset="-122"/>
              </a:rPr>
              <a:t>点对点协议 </a:t>
            </a:r>
            <a:r>
              <a:rPr lang="en-US" altLang="zh-CN" sz="2000" b="1" dirty="0">
                <a:solidFill>
                  <a:schemeClr val="bg1"/>
                </a:solidFill>
                <a:latin typeface="微软雅黑" pitchFamily="34" charset="-122"/>
                <a:ea typeface="微软雅黑" pitchFamily="34" charset="-122"/>
              </a:rPr>
              <a:t>PPP</a:t>
            </a:r>
            <a:endParaRPr lang="zh-CN" altLang="fr-FR"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68358174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26919"/>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7" name="Rectangle 6"/>
          <p:cNvSpPr>
            <a:spLocks noChangeArrowheads="1"/>
          </p:cNvSpPr>
          <p:nvPr/>
        </p:nvSpPr>
        <p:spPr bwMode="auto">
          <a:xfrm>
            <a:off x="2925738" y="584648"/>
            <a:ext cx="33473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3.2.1  PPP </a:t>
            </a:r>
            <a:r>
              <a:rPr lang="zh-CN" altLang="en-US" sz="2400" b="1" dirty="0">
                <a:solidFill>
                  <a:schemeClr val="bg1"/>
                </a:solidFill>
                <a:latin typeface="微软雅黑" pitchFamily="34" charset="-122"/>
                <a:ea typeface="微软雅黑" pitchFamily="34" charset="-122"/>
              </a:rPr>
              <a:t>协议的</a:t>
            </a:r>
            <a:r>
              <a:rPr lang="zh-CN" altLang="en-US" sz="2400" b="1" dirty="0" smtClean="0">
                <a:solidFill>
                  <a:schemeClr val="bg1"/>
                </a:solidFill>
                <a:latin typeface="微软雅黑" pitchFamily="34" charset="-122"/>
                <a:ea typeface="微软雅黑" pitchFamily="34" charset="-122"/>
              </a:rPr>
              <a:t>特点</a:t>
            </a:r>
            <a:endParaRPr lang="zh-CN" altLang="en-US" sz="2400" b="1" dirty="0">
              <a:solidFill>
                <a:schemeClr val="bg1"/>
              </a:solidFill>
              <a:latin typeface="微软雅黑" pitchFamily="34" charset="-122"/>
              <a:ea typeface="微软雅黑" pitchFamily="34" charset="-122"/>
            </a:endParaRPr>
          </a:p>
        </p:txBody>
      </p:sp>
      <p:sp>
        <p:nvSpPr>
          <p:cNvPr id="8" name="Rectangle 8"/>
          <p:cNvSpPr>
            <a:spLocks noChangeArrowheads="1"/>
          </p:cNvSpPr>
          <p:nvPr/>
        </p:nvSpPr>
        <p:spPr bwMode="auto">
          <a:xfrm>
            <a:off x="502921" y="1027624"/>
            <a:ext cx="8428643" cy="1361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对于点对点的链路，目前使用得最广泛的数据链路层协议是</a:t>
            </a:r>
            <a:r>
              <a:rPr lang="zh-CN" altLang="en-US" sz="2000" b="1" dirty="0">
                <a:solidFill>
                  <a:srgbClr val="C00000"/>
                </a:solidFill>
                <a:latin typeface="微软雅黑" pitchFamily="34" charset="-122"/>
                <a:ea typeface="微软雅黑" pitchFamily="34" charset="-122"/>
              </a:rPr>
              <a:t>点对点协议 </a:t>
            </a:r>
            <a:r>
              <a:rPr lang="en-US" altLang="zh-CN" sz="2000" b="1" dirty="0">
                <a:solidFill>
                  <a:srgbClr val="C00000"/>
                </a:solidFill>
                <a:latin typeface="微软雅黑" pitchFamily="34" charset="-122"/>
                <a:ea typeface="微软雅黑" pitchFamily="34" charset="-122"/>
              </a:rPr>
              <a:t>PPP</a:t>
            </a:r>
            <a:r>
              <a:rPr lang="en-US" altLang="zh-CN" sz="2000" b="1" dirty="0">
                <a:latin typeface="微软雅黑" pitchFamily="34" charset="-122"/>
                <a:ea typeface="微软雅黑" pitchFamily="34" charset="-122"/>
              </a:rPr>
              <a:t> (Point-to-Point Protocol)</a:t>
            </a:r>
            <a:r>
              <a:rPr lang="zh-CN" altLang="en-US" sz="2000" b="1" dirty="0">
                <a:latin typeface="微软雅黑" pitchFamily="34" charset="-122"/>
                <a:ea typeface="微软雅黑" pitchFamily="34" charset="-122"/>
              </a:rPr>
              <a:t>。</a:t>
            </a:r>
          </a:p>
          <a:p>
            <a:pPr marL="268288" indent="-268288">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PPP </a:t>
            </a:r>
            <a:r>
              <a:rPr lang="zh-CN" altLang="en-US" sz="2000" b="1" dirty="0">
                <a:latin typeface="微软雅黑" pitchFamily="34" charset="-122"/>
                <a:ea typeface="微软雅黑" pitchFamily="34" charset="-122"/>
              </a:rPr>
              <a:t>协议</a:t>
            </a:r>
            <a:r>
              <a:rPr lang="zh-CN" altLang="en-US" sz="2000" b="1" dirty="0" smtClean="0">
                <a:latin typeface="微软雅黑" pitchFamily="34" charset="-122"/>
                <a:ea typeface="微软雅黑" pitchFamily="34" charset="-122"/>
              </a:rPr>
              <a:t>在 </a:t>
            </a:r>
            <a:r>
              <a:rPr lang="en-US" altLang="zh-CN" sz="2000" b="1" dirty="0" smtClean="0">
                <a:latin typeface="微软雅黑" pitchFamily="34" charset="-122"/>
                <a:ea typeface="微软雅黑" pitchFamily="34" charset="-122"/>
              </a:rPr>
              <a:t>1994 </a:t>
            </a:r>
            <a:r>
              <a:rPr lang="zh-CN" altLang="en-US" sz="2000" b="1" dirty="0" smtClean="0">
                <a:latin typeface="微软雅黑" pitchFamily="34" charset="-122"/>
                <a:ea typeface="微软雅黑" pitchFamily="34" charset="-122"/>
              </a:rPr>
              <a:t>年</a:t>
            </a:r>
            <a:r>
              <a:rPr lang="zh-CN" altLang="en-US" sz="2000" b="1" dirty="0">
                <a:latin typeface="微软雅黑" pitchFamily="34" charset="-122"/>
                <a:ea typeface="微软雅黑" pitchFamily="34" charset="-122"/>
              </a:rPr>
              <a:t>就已成为互联网的正式</a:t>
            </a:r>
            <a:r>
              <a:rPr lang="zh-CN" altLang="en-US" sz="2000" b="1" dirty="0" smtClean="0">
                <a:latin typeface="微软雅黑" pitchFamily="34" charset="-122"/>
                <a:ea typeface="微软雅黑" pitchFamily="34" charset="-122"/>
              </a:rPr>
              <a:t>标准 </a:t>
            </a:r>
            <a:r>
              <a:rPr lang="en-US" altLang="zh-CN" sz="2000" b="1" dirty="0" smtClean="0">
                <a:latin typeface="微软雅黑" pitchFamily="34" charset="-122"/>
                <a:ea typeface="微软雅黑" pitchFamily="34" charset="-122"/>
              </a:rPr>
              <a:t>[</a:t>
            </a:r>
            <a:r>
              <a:rPr lang="en-US" altLang="zh-CN" sz="2000" b="1" dirty="0">
                <a:latin typeface="微软雅黑" pitchFamily="34" charset="-122"/>
                <a:ea typeface="微软雅黑" pitchFamily="34" charset="-122"/>
              </a:rPr>
              <a:t>RFC 1661, STD51]</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val="265865588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9"/>
          <p:cNvSpPr>
            <a:spLocks noChangeArrowheads="1"/>
          </p:cNvSpPr>
          <p:nvPr/>
        </p:nvSpPr>
        <p:spPr bwMode="auto">
          <a:xfrm>
            <a:off x="1673794" y="1204687"/>
            <a:ext cx="5775325" cy="330200"/>
          </a:xfrm>
          <a:prstGeom prst="rect">
            <a:avLst/>
          </a:prstGeom>
          <a:solidFill>
            <a:srgbClr val="0098F6"/>
          </a:solidFill>
          <a:ln>
            <a:noFill/>
          </a:ln>
          <a:effectLst>
            <a:outerShdw blurRad="57785" dist="33020" dir="3180000" algn="ctr">
              <a:srgbClr val="000000">
                <a:alpha val="30000"/>
              </a:srgbClr>
            </a:outerShdw>
          </a:effectLst>
          <a:extLst/>
        </p:spPr>
        <p:txBody>
          <a:bodyPr anchor="ctr"/>
          <a:lstStyle/>
          <a:p>
            <a:pPr algn="ctr" eaLnBrk="0" hangingPunct="0">
              <a:lnSpc>
                <a:spcPts val="3800"/>
              </a:lnSpc>
            </a:pPr>
            <a:endParaRPr lang="fr-FR">
              <a:solidFill>
                <a:srgbClr val="FFFFFF"/>
              </a:solidFill>
              <a:latin typeface="宋体" charset="-122"/>
            </a:endParaRPr>
          </a:p>
        </p:txBody>
      </p:sp>
      <p:sp>
        <p:nvSpPr>
          <p:cNvPr id="3" name="Rectangle 10"/>
          <p:cNvSpPr>
            <a:spLocks noChangeArrowheads="1"/>
          </p:cNvSpPr>
          <p:nvPr/>
        </p:nvSpPr>
        <p:spPr bwMode="auto">
          <a:xfrm>
            <a:off x="1673794" y="1684808"/>
            <a:ext cx="5775325" cy="330200"/>
          </a:xfrm>
          <a:prstGeom prst="rect">
            <a:avLst/>
          </a:prstGeom>
          <a:solidFill>
            <a:srgbClr val="1956B9"/>
          </a:solidFill>
          <a:ln>
            <a:noFill/>
          </a:ln>
          <a:effectLst>
            <a:outerShdw blurRad="57785" dist="33020" dir="3180000" algn="ctr">
              <a:srgbClr val="000000">
                <a:alpha val="30000"/>
              </a:srgbClr>
            </a:outerShdw>
          </a:effectLst>
          <a:extLst/>
        </p:spPr>
        <p:txBody>
          <a:bodyPr anchor="ctr"/>
          <a:lstStyle/>
          <a:p>
            <a:pPr algn="ctr" eaLnBrk="0" hangingPunct="0">
              <a:lnSpc>
                <a:spcPts val="3800"/>
              </a:lnSpc>
            </a:pPr>
            <a:endParaRPr lang="fr-FR">
              <a:solidFill>
                <a:srgbClr val="FFFFFF"/>
              </a:solidFill>
              <a:latin typeface="宋体" charset="-122"/>
            </a:endParaRPr>
          </a:p>
        </p:txBody>
      </p:sp>
      <p:sp>
        <p:nvSpPr>
          <p:cNvPr id="4" name="Rectangle 11"/>
          <p:cNvSpPr>
            <a:spLocks noChangeArrowheads="1"/>
          </p:cNvSpPr>
          <p:nvPr/>
        </p:nvSpPr>
        <p:spPr bwMode="auto">
          <a:xfrm>
            <a:off x="1673794" y="2174802"/>
            <a:ext cx="5775325" cy="330200"/>
          </a:xfrm>
          <a:prstGeom prst="rect">
            <a:avLst/>
          </a:prstGeom>
          <a:solidFill>
            <a:srgbClr val="0098F6"/>
          </a:solidFill>
          <a:ln>
            <a:noFill/>
          </a:ln>
          <a:effectLst>
            <a:outerShdw blurRad="57785" dist="33020" dir="3180000" algn="ctr">
              <a:srgbClr val="000000">
                <a:alpha val="30000"/>
              </a:srgbClr>
            </a:outerShdw>
          </a:effectLst>
          <a:extLst/>
        </p:spPr>
        <p:txBody>
          <a:bodyPr anchor="ctr"/>
          <a:lstStyle/>
          <a:p>
            <a:pPr algn="ctr" eaLnBrk="0" hangingPunct="0">
              <a:lnSpc>
                <a:spcPts val="3800"/>
              </a:lnSpc>
            </a:pPr>
            <a:endParaRPr lang="fr-FR">
              <a:solidFill>
                <a:srgbClr val="FFFFFF"/>
              </a:solidFill>
              <a:latin typeface="宋体" charset="-122"/>
            </a:endParaRPr>
          </a:p>
        </p:txBody>
      </p:sp>
      <p:sp>
        <p:nvSpPr>
          <p:cNvPr id="5" name="Rectangle 12"/>
          <p:cNvSpPr>
            <a:spLocks noChangeArrowheads="1"/>
          </p:cNvSpPr>
          <p:nvPr/>
        </p:nvSpPr>
        <p:spPr bwMode="auto">
          <a:xfrm>
            <a:off x="1673794" y="2663296"/>
            <a:ext cx="5775325" cy="330200"/>
          </a:xfrm>
          <a:prstGeom prst="rect">
            <a:avLst/>
          </a:prstGeom>
          <a:solidFill>
            <a:srgbClr val="1956B9"/>
          </a:solidFill>
          <a:ln>
            <a:noFill/>
          </a:ln>
          <a:effectLst>
            <a:outerShdw blurRad="57785" dist="33020" dir="3180000" algn="ctr">
              <a:srgbClr val="000000">
                <a:alpha val="30000"/>
              </a:srgbClr>
            </a:outerShdw>
          </a:effectLst>
          <a:extLst/>
        </p:spPr>
        <p:txBody>
          <a:bodyPr anchor="ctr"/>
          <a:lstStyle/>
          <a:p>
            <a:pPr algn="ctr" eaLnBrk="0" hangingPunct="0">
              <a:lnSpc>
                <a:spcPts val="3800"/>
              </a:lnSpc>
            </a:pPr>
            <a:endParaRPr lang="fr-FR">
              <a:solidFill>
                <a:srgbClr val="FFFFFF"/>
              </a:solidFill>
              <a:latin typeface="宋体" charset="-122"/>
            </a:endParaRPr>
          </a:p>
        </p:txBody>
      </p:sp>
      <p:sp>
        <p:nvSpPr>
          <p:cNvPr id="6" name="Rectangle 13"/>
          <p:cNvSpPr>
            <a:spLocks noChangeArrowheads="1"/>
          </p:cNvSpPr>
          <p:nvPr/>
        </p:nvSpPr>
        <p:spPr bwMode="auto">
          <a:xfrm>
            <a:off x="1673794" y="3144112"/>
            <a:ext cx="5775325" cy="330200"/>
          </a:xfrm>
          <a:prstGeom prst="rect">
            <a:avLst/>
          </a:prstGeom>
          <a:solidFill>
            <a:srgbClr val="0098F6"/>
          </a:solidFill>
          <a:ln>
            <a:noFill/>
          </a:ln>
          <a:effectLst>
            <a:outerShdw blurRad="57785" dist="33020" dir="3180000" algn="ctr">
              <a:srgbClr val="000000">
                <a:alpha val="30000"/>
              </a:srgbClr>
            </a:outerShdw>
          </a:effectLst>
          <a:extLst/>
        </p:spPr>
        <p:txBody>
          <a:bodyPr anchor="ctr"/>
          <a:lstStyle/>
          <a:p>
            <a:pPr algn="ctr" eaLnBrk="0" hangingPunct="0">
              <a:lnSpc>
                <a:spcPts val="3800"/>
              </a:lnSpc>
            </a:pPr>
            <a:endParaRPr lang="fr-FR">
              <a:solidFill>
                <a:srgbClr val="FFFFFF"/>
              </a:solidFill>
              <a:latin typeface="宋体" charset="-122"/>
            </a:endParaRPr>
          </a:p>
        </p:txBody>
      </p:sp>
      <p:sp>
        <p:nvSpPr>
          <p:cNvPr id="7" name="Line 16"/>
          <p:cNvSpPr>
            <a:spLocks noChangeShapeType="1"/>
          </p:cNvSpPr>
          <p:nvPr/>
        </p:nvSpPr>
        <p:spPr bwMode="auto">
          <a:xfrm>
            <a:off x="2421504" y="1023516"/>
            <a:ext cx="0" cy="2633685"/>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pPr>
              <a:lnSpc>
                <a:spcPts val="3800"/>
              </a:lnSpc>
            </a:pPr>
            <a:endParaRPr lang="zh-CN" altLang="en-US"/>
          </a:p>
        </p:txBody>
      </p:sp>
      <p:sp>
        <p:nvSpPr>
          <p:cNvPr id="8" name="Rectangle 17"/>
          <p:cNvSpPr>
            <a:spLocks noChangeArrowheads="1"/>
          </p:cNvSpPr>
          <p:nvPr/>
        </p:nvSpPr>
        <p:spPr bwMode="auto">
          <a:xfrm>
            <a:off x="1705542" y="1053032"/>
            <a:ext cx="5603173" cy="25288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3800"/>
              </a:lnSpc>
            </a:pPr>
            <a:r>
              <a:rPr lang="en-US" altLang="zh-CN" sz="2000" b="1" dirty="0">
                <a:solidFill>
                  <a:schemeClr val="bg1"/>
                </a:solidFill>
                <a:latin typeface="微软雅黑" pitchFamily="34" charset="-122"/>
                <a:ea typeface="微软雅黑" pitchFamily="34" charset="-122"/>
              </a:rPr>
              <a:t>3.1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使用</a:t>
            </a:r>
            <a:r>
              <a:rPr lang="zh-CN" altLang="en-US" sz="2000" b="1" dirty="0">
                <a:solidFill>
                  <a:schemeClr val="bg1"/>
                </a:solidFill>
                <a:latin typeface="微软雅黑" pitchFamily="34" charset="-122"/>
                <a:ea typeface="微软雅黑" pitchFamily="34" charset="-122"/>
              </a:rPr>
              <a:t>点对点信道的数据链路层</a:t>
            </a:r>
          </a:p>
          <a:p>
            <a:pPr eaLnBrk="0" hangingPunct="0">
              <a:lnSpc>
                <a:spcPts val="3800"/>
              </a:lnSpc>
            </a:pPr>
            <a:r>
              <a:rPr lang="en-US" altLang="zh-CN" sz="2000" b="1" dirty="0">
                <a:solidFill>
                  <a:schemeClr val="bg1"/>
                </a:solidFill>
                <a:latin typeface="微软雅黑" pitchFamily="34" charset="-122"/>
                <a:ea typeface="微软雅黑" pitchFamily="34" charset="-122"/>
              </a:rPr>
              <a:t>3.2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点对点</a:t>
            </a:r>
            <a:r>
              <a:rPr lang="zh-CN" altLang="en-US" sz="2000" b="1" dirty="0">
                <a:solidFill>
                  <a:schemeClr val="bg1"/>
                </a:solidFill>
                <a:latin typeface="微软雅黑" pitchFamily="34" charset="-122"/>
                <a:ea typeface="微软雅黑" pitchFamily="34" charset="-122"/>
              </a:rPr>
              <a:t>协议 </a:t>
            </a:r>
            <a:r>
              <a:rPr lang="en-US" altLang="zh-CN" sz="2000" b="1" dirty="0">
                <a:solidFill>
                  <a:schemeClr val="bg1"/>
                </a:solidFill>
                <a:latin typeface="微软雅黑" pitchFamily="34" charset="-122"/>
                <a:ea typeface="微软雅黑" pitchFamily="34" charset="-122"/>
              </a:rPr>
              <a:t>PPP</a:t>
            </a:r>
          </a:p>
          <a:p>
            <a:pPr eaLnBrk="0" hangingPunct="0">
              <a:lnSpc>
                <a:spcPts val="3800"/>
              </a:lnSpc>
            </a:pPr>
            <a:r>
              <a:rPr lang="en-US" altLang="zh-CN" sz="2000" b="1" dirty="0">
                <a:solidFill>
                  <a:schemeClr val="bg1"/>
                </a:solidFill>
                <a:latin typeface="微软雅黑" pitchFamily="34" charset="-122"/>
                <a:ea typeface="微软雅黑" pitchFamily="34" charset="-122"/>
              </a:rPr>
              <a:t>3.3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使用</a:t>
            </a:r>
            <a:r>
              <a:rPr lang="zh-CN" altLang="en-US" sz="2000" b="1" dirty="0">
                <a:solidFill>
                  <a:schemeClr val="bg1"/>
                </a:solidFill>
                <a:latin typeface="微软雅黑" pitchFamily="34" charset="-122"/>
                <a:ea typeface="微软雅黑" pitchFamily="34" charset="-122"/>
              </a:rPr>
              <a:t>广播信道的数据链路层</a:t>
            </a:r>
          </a:p>
          <a:p>
            <a:pPr eaLnBrk="0" hangingPunct="0">
              <a:lnSpc>
                <a:spcPts val="3800"/>
              </a:lnSpc>
            </a:pPr>
            <a:r>
              <a:rPr lang="en-US" altLang="zh-CN" sz="2000" b="1" dirty="0">
                <a:solidFill>
                  <a:schemeClr val="bg1"/>
                </a:solidFill>
                <a:latin typeface="微软雅黑" pitchFamily="34" charset="-122"/>
                <a:ea typeface="微软雅黑" pitchFamily="34" charset="-122"/>
              </a:rPr>
              <a:t>3.4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扩展</a:t>
            </a:r>
            <a:r>
              <a:rPr lang="zh-CN" altLang="en-US" sz="2000" b="1" dirty="0">
                <a:solidFill>
                  <a:schemeClr val="bg1"/>
                </a:solidFill>
                <a:latin typeface="微软雅黑" pitchFamily="34" charset="-122"/>
                <a:ea typeface="微软雅黑" pitchFamily="34" charset="-122"/>
              </a:rPr>
              <a:t>的以太网</a:t>
            </a:r>
          </a:p>
          <a:p>
            <a:pPr eaLnBrk="0" hangingPunct="0">
              <a:lnSpc>
                <a:spcPts val="3800"/>
              </a:lnSpc>
            </a:pPr>
            <a:r>
              <a:rPr lang="en-US" altLang="zh-CN" sz="2000" b="1" dirty="0">
                <a:solidFill>
                  <a:schemeClr val="bg1"/>
                </a:solidFill>
                <a:latin typeface="微软雅黑" pitchFamily="34" charset="-122"/>
                <a:ea typeface="微软雅黑" pitchFamily="34" charset="-122"/>
              </a:rPr>
              <a:t>3.5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高速</a:t>
            </a:r>
            <a:r>
              <a:rPr lang="zh-CN" altLang="en-US" sz="2000" b="1" dirty="0">
                <a:solidFill>
                  <a:schemeClr val="bg1"/>
                </a:solidFill>
                <a:latin typeface="微软雅黑" pitchFamily="34" charset="-122"/>
                <a:ea typeface="微软雅黑" pitchFamily="34" charset="-122"/>
              </a:rPr>
              <a:t>以太网</a:t>
            </a:r>
          </a:p>
        </p:txBody>
      </p:sp>
    </p:spTree>
    <p:extLst>
      <p:ext uri="{BB962C8B-B14F-4D97-AF65-F5344CB8AC3E}">
        <p14:creationId xmlns:p14="http://schemas.microsoft.com/office/powerpoint/2010/main" val="269177673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502920" y="1068925"/>
            <a:ext cx="8129015" cy="30632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AutoShape 5"/>
          <p:cNvSpPr>
            <a:spLocks noChangeArrowheads="1"/>
          </p:cNvSpPr>
          <p:nvPr/>
        </p:nvSpPr>
        <p:spPr bwMode="auto">
          <a:xfrm>
            <a:off x="502921" y="62574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6"/>
          <p:cNvSpPr>
            <a:spLocks noChangeArrowheads="1"/>
          </p:cNvSpPr>
          <p:nvPr/>
        </p:nvSpPr>
        <p:spPr bwMode="auto">
          <a:xfrm>
            <a:off x="2543121" y="602655"/>
            <a:ext cx="404790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用户到 </a:t>
            </a:r>
            <a:r>
              <a:rPr lang="en-US" altLang="zh-CN" sz="2000" b="1" dirty="0">
                <a:solidFill>
                  <a:schemeClr val="bg1"/>
                </a:solidFill>
                <a:latin typeface="微软雅黑" pitchFamily="34" charset="-122"/>
                <a:ea typeface="微软雅黑" pitchFamily="34" charset="-122"/>
              </a:rPr>
              <a:t>ISP </a:t>
            </a:r>
            <a:r>
              <a:rPr lang="zh-CN" altLang="en-US" sz="2000" b="1" dirty="0">
                <a:solidFill>
                  <a:schemeClr val="bg1"/>
                </a:solidFill>
                <a:latin typeface="微软雅黑" pitchFamily="34" charset="-122"/>
                <a:ea typeface="微软雅黑" pitchFamily="34" charset="-122"/>
              </a:rPr>
              <a:t>的链路使用 </a:t>
            </a:r>
            <a:r>
              <a:rPr lang="en-US" altLang="zh-CN" sz="2000" b="1" dirty="0">
                <a:solidFill>
                  <a:schemeClr val="bg1"/>
                </a:solidFill>
                <a:latin typeface="微软雅黑" pitchFamily="34" charset="-122"/>
                <a:ea typeface="微软雅黑" pitchFamily="34" charset="-122"/>
              </a:rPr>
              <a:t>PPP </a:t>
            </a:r>
            <a:r>
              <a:rPr lang="zh-CN" altLang="en-US" sz="2000" b="1" dirty="0">
                <a:solidFill>
                  <a:schemeClr val="bg1"/>
                </a:solidFill>
                <a:latin typeface="微软雅黑" pitchFamily="34" charset="-122"/>
                <a:ea typeface="微软雅黑" pitchFamily="34" charset="-122"/>
              </a:rPr>
              <a:t>协议 </a:t>
            </a:r>
            <a:endParaRPr lang="fr-FR" altLang="zh-CN" sz="2000" b="1" dirty="0">
              <a:solidFill>
                <a:schemeClr val="bg1"/>
              </a:solidFill>
              <a:latin typeface="微软雅黑" pitchFamily="34" charset="-122"/>
              <a:ea typeface="微软雅黑" pitchFamily="34" charset="-122"/>
            </a:endParaRPr>
          </a:p>
        </p:txBody>
      </p:sp>
      <p:grpSp>
        <p:nvGrpSpPr>
          <p:cNvPr id="56" name="组合 55"/>
          <p:cNvGrpSpPr/>
          <p:nvPr/>
        </p:nvGrpSpPr>
        <p:grpSpPr>
          <a:xfrm>
            <a:off x="1695643" y="1369045"/>
            <a:ext cx="6046171" cy="2447463"/>
            <a:chOff x="1695643" y="1573631"/>
            <a:chExt cx="6046171" cy="2447463"/>
          </a:xfrm>
        </p:grpSpPr>
        <p:grpSp>
          <p:nvGrpSpPr>
            <p:cNvPr id="30" name="组合 29"/>
            <p:cNvGrpSpPr/>
            <p:nvPr/>
          </p:nvGrpSpPr>
          <p:grpSpPr>
            <a:xfrm>
              <a:off x="1695643" y="1814675"/>
              <a:ext cx="6046171" cy="2206419"/>
              <a:chOff x="-23697" y="1916832"/>
              <a:chExt cx="9934976" cy="3625556"/>
            </a:xfrm>
          </p:grpSpPr>
          <p:sp>
            <p:nvSpPr>
              <p:cNvPr id="31" name="Line 53"/>
              <p:cNvSpPr>
                <a:spLocks noChangeShapeType="1"/>
              </p:cNvSpPr>
              <p:nvPr/>
            </p:nvSpPr>
            <p:spPr bwMode="auto">
              <a:xfrm>
                <a:off x="1052512" y="5296078"/>
                <a:ext cx="4368270"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32" name="Oval 54"/>
              <p:cNvSpPr>
                <a:spLocks noChangeArrowheads="1"/>
              </p:cNvSpPr>
              <p:nvPr/>
            </p:nvSpPr>
            <p:spPr bwMode="auto">
              <a:xfrm>
                <a:off x="2691475" y="1916832"/>
                <a:ext cx="1014677" cy="2520950"/>
              </a:xfrm>
              <a:prstGeom prst="ellipse">
                <a:avLst/>
              </a:prstGeom>
              <a:solidFill>
                <a:srgbClr val="00FF99">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3" name="Text Box 55"/>
              <p:cNvSpPr txBox="1">
                <a:spLocks noChangeArrowheads="1"/>
              </p:cNvSpPr>
              <p:nvPr/>
            </p:nvSpPr>
            <p:spPr bwMode="auto">
              <a:xfrm>
                <a:off x="-23697" y="2721446"/>
                <a:ext cx="598451" cy="1213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用</a:t>
                </a:r>
              </a:p>
              <a:p>
                <a:endParaRPr kumimoji="1" lang="zh-CN" altLang="en-US" sz="1400" b="1" dirty="0">
                  <a:latin typeface="微软雅黑" pitchFamily="34" charset="-122"/>
                  <a:ea typeface="微软雅黑" pitchFamily="34" charset="-122"/>
                </a:endParaRPr>
              </a:p>
              <a:p>
                <a:r>
                  <a:rPr kumimoji="1" lang="zh-CN" altLang="en-US" sz="1400" b="1" dirty="0">
                    <a:latin typeface="微软雅黑" pitchFamily="34" charset="-122"/>
                    <a:ea typeface="微软雅黑" pitchFamily="34" charset="-122"/>
                  </a:rPr>
                  <a:t>户</a:t>
                </a:r>
              </a:p>
            </p:txBody>
          </p:sp>
          <p:sp>
            <p:nvSpPr>
              <p:cNvPr id="34" name="Text Box 56"/>
              <p:cNvSpPr txBox="1">
                <a:spLocks noChangeArrowheads="1"/>
              </p:cNvSpPr>
              <p:nvPr/>
            </p:nvSpPr>
            <p:spPr bwMode="auto">
              <a:xfrm>
                <a:off x="8427793" y="2790335"/>
                <a:ext cx="1483486" cy="50573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smtClean="0">
                    <a:latin typeface="微软雅黑" pitchFamily="34" charset="-122"/>
                    <a:ea typeface="微软雅黑" pitchFamily="34" charset="-122"/>
                  </a:rPr>
                  <a:t>至互联网</a:t>
                </a:r>
                <a:endParaRPr kumimoji="1" lang="zh-CN" altLang="en-US" sz="1400" b="1" dirty="0">
                  <a:latin typeface="微软雅黑" pitchFamily="34" charset="-122"/>
                  <a:ea typeface="微软雅黑" pitchFamily="34" charset="-122"/>
                </a:endParaRPr>
              </a:p>
            </p:txBody>
          </p:sp>
          <p:sp>
            <p:nvSpPr>
              <p:cNvPr id="35" name="Rectangle 58"/>
              <p:cNvSpPr>
                <a:spLocks noChangeArrowheads="1"/>
              </p:cNvSpPr>
              <p:nvPr/>
            </p:nvSpPr>
            <p:spPr bwMode="auto">
              <a:xfrm>
                <a:off x="5453460" y="2134320"/>
                <a:ext cx="2385351" cy="2232025"/>
              </a:xfrm>
              <a:prstGeom prst="rect">
                <a:avLst/>
              </a:prstGeom>
              <a:solidFill>
                <a:srgbClr val="00FFFF"/>
              </a:solidFill>
              <a:ln w="19050">
                <a:solidFill>
                  <a:schemeClr val="tx1"/>
                </a:solidFill>
                <a:miter lim="800000"/>
                <a:headEnd/>
                <a:tailEnd/>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6" name="Text Box 59"/>
              <p:cNvSpPr txBox="1">
                <a:spLocks noChangeArrowheads="1"/>
              </p:cNvSpPr>
              <p:nvPr/>
            </p:nvSpPr>
            <p:spPr bwMode="auto">
              <a:xfrm>
                <a:off x="5544101" y="2204058"/>
                <a:ext cx="2249633" cy="1062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solidFill>
                      <a:sysClr val="windowText" lastClr="000000"/>
                    </a:solidFill>
                    <a:latin typeface="微软雅黑" pitchFamily="34" charset="-122"/>
                    <a:ea typeface="微软雅黑" pitchFamily="34" charset="-122"/>
                  </a:rPr>
                  <a:t>已</a:t>
                </a:r>
                <a:r>
                  <a:rPr kumimoji="1" lang="zh-CN" altLang="en-US" sz="1200" b="1" dirty="0" smtClean="0">
                    <a:solidFill>
                      <a:sysClr val="windowText" lastClr="000000"/>
                    </a:solidFill>
                    <a:latin typeface="微软雅黑" pitchFamily="34" charset="-122"/>
                    <a:ea typeface="微软雅黑" pitchFamily="34" charset="-122"/>
                  </a:rPr>
                  <a:t>向互联网管理机构申请</a:t>
                </a:r>
                <a:r>
                  <a:rPr kumimoji="1" lang="zh-CN" altLang="en-US" sz="1200" b="1" dirty="0">
                    <a:solidFill>
                      <a:sysClr val="windowText" lastClr="000000"/>
                    </a:solidFill>
                    <a:latin typeface="微软雅黑" pitchFamily="34" charset="-122"/>
                    <a:ea typeface="微软雅黑" pitchFamily="34" charset="-122"/>
                  </a:rPr>
                  <a:t>到一</a:t>
                </a:r>
                <a:r>
                  <a:rPr kumimoji="1" lang="zh-CN" altLang="en-US" sz="1200" b="1" dirty="0" smtClean="0">
                    <a:solidFill>
                      <a:sysClr val="windowText" lastClr="000000"/>
                    </a:solidFill>
                    <a:latin typeface="微软雅黑" pitchFamily="34" charset="-122"/>
                    <a:ea typeface="微软雅黑" pitchFamily="34" charset="-122"/>
                  </a:rPr>
                  <a:t>批</a:t>
                </a:r>
                <a:endParaRPr kumimoji="1" lang="en-US" altLang="zh-CN" sz="1200" b="1" dirty="0" smtClean="0">
                  <a:solidFill>
                    <a:sysClr val="windowText" lastClr="000000"/>
                  </a:solidFill>
                  <a:latin typeface="微软雅黑" pitchFamily="34" charset="-122"/>
                  <a:ea typeface="微软雅黑" pitchFamily="34" charset="-122"/>
                </a:endParaRPr>
              </a:p>
              <a:p>
                <a:pPr algn="ctr"/>
                <a:r>
                  <a:rPr kumimoji="1" lang="en-US" altLang="zh-CN" sz="1200" b="1" dirty="0" smtClean="0">
                    <a:solidFill>
                      <a:sysClr val="windowText" lastClr="000000"/>
                    </a:solidFill>
                    <a:latin typeface="微软雅黑" pitchFamily="34" charset="-122"/>
                    <a:ea typeface="微软雅黑" pitchFamily="34" charset="-122"/>
                  </a:rPr>
                  <a:t> IP </a:t>
                </a:r>
                <a:r>
                  <a:rPr kumimoji="1" lang="zh-CN" altLang="en-US" sz="1200" b="1" dirty="0">
                    <a:solidFill>
                      <a:sysClr val="windowText" lastClr="000000"/>
                    </a:solidFill>
                    <a:latin typeface="微软雅黑" pitchFamily="34" charset="-122"/>
                    <a:ea typeface="微软雅黑" pitchFamily="34" charset="-122"/>
                  </a:rPr>
                  <a:t>地址</a:t>
                </a:r>
              </a:p>
            </p:txBody>
          </p:sp>
          <p:sp>
            <p:nvSpPr>
              <p:cNvPr id="37" name="Text Box 60"/>
              <p:cNvSpPr txBox="1">
                <a:spLocks noChangeArrowheads="1"/>
              </p:cNvSpPr>
              <p:nvPr/>
            </p:nvSpPr>
            <p:spPr bwMode="auto">
              <a:xfrm>
                <a:off x="6248525" y="3399558"/>
                <a:ext cx="840785" cy="55630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dirty="0">
                    <a:solidFill>
                      <a:sysClr val="windowText" lastClr="000000"/>
                    </a:solidFill>
                    <a:latin typeface="微软雅黑" pitchFamily="34" charset="-122"/>
                    <a:ea typeface="微软雅黑" pitchFamily="34" charset="-122"/>
                  </a:rPr>
                  <a:t>ISP</a:t>
                </a:r>
              </a:p>
            </p:txBody>
          </p:sp>
          <p:sp>
            <p:nvSpPr>
              <p:cNvPr id="38" name="Freeform 61"/>
              <p:cNvSpPr>
                <a:spLocks/>
              </p:cNvSpPr>
              <p:nvPr/>
            </p:nvSpPr>
            <p:spPr bwMode="auto">
              <a:xfrm>
                <a:off x="7845690" y="3285257"/>
                <a:ext cx="1632083" cy="114300"/>
              </a:xfrm>
              <a:custGeom>
                <a:avLst/>
                <a:gdLst>
                  <a:gd name="T0" fmla="*/ 0 w 949"/>
                  <a:gd name="T1" fmla="*/ 0 h 72"/>
                  <a:gd name="T2" fmla="*/ 379 w 949"/>
                  <a:gd name="T3" fmla="*/ 0 h 72"/>
                  <a:gd name="T4" fmla="*/ 297 w 949"/>
                  <a:gd name="T5" fmla="*/ 72 h 72"/>
                  <a:gd name="T6" fmla="*/ 949 w 949"/>
                  <a:gd name="T7" fmla="*/ 62 h 72"/>
                </a:gdLst>
                <a:ahLst/>
                <a:cxnLst>
                  <a:cxn ang="0">
                    <a:pos x="T0" y="T1"/>
                  </a:cxn>
                  <a:cxn ang="0">
                    <a:pos x="T2" y="T3"/>
                  </a:cxn>
                  <a:cxn ang="0">
                    <a:pos x="T4" y="T5"/>
                  </a:cxn>
                  <a:cxn ang="0">
                    <a:pos x="T6" y="T7"/>
                  </a:cxn>
                </a:cxnLst>
                <a:rect l="0" t="0" r="r" b="b"/>
                <a:pathLst>
                  <a:path w="949" h="72">
                    <a:moveTo>
                      <a:pt x="0" y="0"/>
                    </a:moveTo>
                    <a:lnTo>
                      <a:pt x="379" y="0"/>
                    </a:lnTo>
                    <a:lnTo>
                      <a:pt x="297" y="72"/>
                    </a:lnTo>
                    <a:lnTo>
                      <a:pt x="949" y="62"/>
                    </a:lnTo>
                  </a:path>
                </a:pathLst>
              </a:custGeom>
              <a:noFill/>
              <a:ln w="3810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9" name="Line 66"/>
              <p:cNvSpPr>
                <a:spLocks noChangeShapeType="1"/>
              </p:cNvSpPr>
              <p:nvPr/>
            </p:nvSpPr>
            <p:spPr bwMode="auto">
              <a:xfrm>
                <a:off x="1052512" y="1916832"/>
                <a:ext cx="4368270" cy="649287"/>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0" name="Text Box 67"/>
              <p:cNvSpPr txBox="1">
                <a:spLocks noChangeArrowheads="1"/>
              </p:cNvSpPr>
              <p:nvPr/>
            </p:nvSpPr>
            <p:spPr bwMode="auto">
              <a:xfrm>
                <a:off x="2633719" y="2792731"/>
                <a:ext cx="1188474" cy="50573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接入网</a:t>
                </a:r>
              </a:p>
            </p:txBody>
          </p:sp>
          <p:sp>
            <p:nvSpPr>
              <p:cNvPr id="41" name="Line 68"/>
              <p:cNvSpPr>
                <a:spLocks noChangeShapeType="1"/>
              </p:cNvSpPr>
              <p:nvPr/>
            </p:nvSpPr>
            <p:spPr bwMode="auto">
              <a:xfrm>
                <a:off x="1052512" y="2566119"/>
                <a:ext cx="4368270" cy="358777"/>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2" name="Line 69"/>
              <p:cNvSpPr>
                <a:spLocks noChangeShapeType="1"/>
              </p:cNvSpPr>
              <p:nvPr/>
            </p:nvSpPr>
            <p:spPr bwMode="auto">
              <a:xfrm>
                <a:off x="1052512" y="3285257"/>
                <a:ext cx="4368271"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3" name="Line 70"/>
              <p:cNvSpPr>
                <a:spLocks noChangeShapeType="1"/>
              </p:cNvSpPr>
              <p:nvPr/>
            </p:nvSpPr>
            <p:spPr bwMode="auto">
              <a:xfrm flipV="1">
                <a:off x="1052513" y="3577355"/>
                <a:ext cx="4387190" cy="448619"/>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4" name="Line 71"/>
              <p:cNvSpPr>
                <a:spLocks noChangeShapeType="1"/>
              </p:cNvSpPr>
              <p:nvPr/>
            </p:nvSpPr>
            <p:spPr bwMode="auto">
              <a:xfrm flipV="1">
                <a:off x="946372" y="3932959"/>
                <a:ext cx="4474410" cy="797727"/>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5" name="Text Box 72"/>
              <p:cNvSpPr txBox="1">
                <a:spLocks noChangeArrowheads="1"/>
              </p:cNvSpPr>
              <p:nvPr/>
            </p:nvSpPr>
            <p:spPr bwMode="auto">
              <a:xfrm>
                <a:off x="2504727" y="5036653"/>
                <a:ext cx="1565143" cy="505735"/>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C00000"/>
                    </a:solidFill>
                    <a:latin typeface="微软雅黑" pitchFamily="34" charset="-122"/>
                    <a:ea typeface="微软雅黑" pitchFamily="34" charset="-122"/>
                  </a:rPr>
                  <a:t>PPP </a:t>
                </a:r>
                <a:r>
                  <a:rPr kumimoji="1" lang="zh-CN" altLang="en-US" sz="1400" b="1" dirty="0">
                    <a:solidFill>
                      <a:srgbClr val="C00000"/>
                    </a:solidFill>
                    <a:latin typeface="微软雅黑" pitchFamily="34" charset="-122"/>
                    <a:ea typeface="微软雅黑" pitchFamily="34" charset="-122"/>
                  </a:rPr>
                  <a:t>协议</a:t>
                </a:r>
              </a:p>
            </p:txBody>
          </p:sp>
        </p:grpSp>
        <p:pic>
          <p:nvPicPr>
            <p:cNvPr id="51" name="Picture 115"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2121" y="1573631"/>
              <a:ext cx="411181" cy="411181"/>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115"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2121" y="2067694"/>
              <a:ext cx="411181" cy="411181"/>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115"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2121" y="2499742"/>
              <a:ext cx="411181" cy="411181"/>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115"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2121" y="2931790"/>
              <a:ext cx="411181" cy="411181"/>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115"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2121" y="3363838"/>
              <a:ext cx="411181" cy="41118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9336076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76237"/>
            <a:ext cx="8129015" cy="34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1</a:t>
            </a:r>
            <a:r>
              <a:rPr lang="zh-CN" altLang="en-US" sz="2000" b="1" dirty="0" smtClean="0">
                <a:latin typeface="微软雅黑" pitchFamily="34" charset="-122"/>
                <a:ea typeface="微软雅黑" pitchFamily="34" charset="-122"/>
              </a:rPr>
              <a:t>，简单 </a:t>
            </a:r>
            <a:r>
              <a:rPr lang="en-US" altLang="zh-CN" sz="2000" b="1" dirty="0" smtClean="0">
                <a:latin typeface="微软雅黑" pitchFamily="34" charset="-122"/>
                <a:ea typeface="微软雅黑" pitchFamily="34" charset="-122"/>
              </a:rPr>
              <a:t>——</a:t>
            </a:r>
            <a:r>
              <a:rPr lang="zh-CN" altLang="en-US" sz="2000" b="1" dirty="0" smtClean="0">
                <a:solidFill>
                  <a:srgbClr val="0000FF"/>
                </a:solidFill>
                <a:latin typeface="微软雅黑" pitchFamily="34" charset="-122"/>
                <a:ea typeface="微软雅黑" pitchFamily="34" charset="-122"/>
              </a:rPr>
              <a:t>首要要求</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2</a:t>
            </a:r>
            <a:r>
              <a:rPr lang="zh-CN" altLang="en-US" sz="2000" b="1" dirty="0" smtClean="0">
                <a:latin typeface="微软雅黑" pitchFamily="34" charset="-122"/>
                <a:ea typeface="微软雅黑" pitchFamily="34" charset="-122"/>
              </a:rPr>
              <a:t>，封装</a:t>
            </a:r>
            <a:r>
              <a:rPr lang="zh-CN" altLang="en-US" sz="2000" b="1" dirty="0">
                <a:latin typeface="微软雅黑" pitchFamily="34" charset="-122"/>
                <a:ea typeface="微软雅黑" pitchFamily="34" charset="-122"/>
              </a:rPr>
              <a:t>成帧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必须规定特殊的字符作为帧定界符。</a:t>
            </a:r>
          </a:p>
          <a:p>
            <a:pPr marL="342900" indent="-342900" eaLnBrk="0" hangingPunct="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3</a:t>
            </a:r>
            <a:r>
              <a:rPr lang="zh-CN" altLang="en-US" sz="2000" b="1" dirty="0" smtClean="0">
                <a:latin typeface="微软雅黑" pitchFamily="34" charset="-122"/>
                <a:ea typeface="微软雅黑" pitchFamily="34" charset="-122"/>
              </a:rPr>
              <a:t>，透明性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必须保证数据传输的透明性。</a:t>
            </a:r>
          </a:p>
          <a:p>
            <a:pPr marL="342900" indent="-342900" eaLnBrk="0" hangingPunct="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4</a:t>
            </a:r>
            <a:r>
              <a:rPr lang="zh-CN" altLang="en-US" sz="2000" b="1" dirty="0" smtClean="0">
                <a:latin typeface="微软雅黑" pitchFamily="34" charset="-122"/>
                <a:ea typeface="微软雅黑" pitchFamily="34" charset="-122"/>
              </a:rPr>
              <a:t>，多种</a:t>
            </a:r>
            <a:r>
              <a:rPr lang="zh-CN" altLang="en-US" sz="2000" b="1" dirty="0">
                <a:latin typeface="微软雅黑" pitchFamily="34" charset="-122"/>
                <a:ea typeface="微软雅黑" pitchFamily="34" charset="-122"/>
              </a:rPr>
              <a:t>网络层协议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能够在同一条物理链路上同时支持多种网络层协议。</a:t>
            </a:r>
          </a:p>
          <a:p>
            <a:pPr marL="342900" indent="-342900" eaLnBrk="0" hangingPunct="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5</a:t>
            </a:r>
            <a:r>
              <a:rPr lang="zh-CN" altLang="en-US" sz="2000" b="1" dirty="0" smtClean="0">
                <a:latin typeface="微软雅黑" pitchFamily="34" charset="-122"/>
                <a:ea typeface="微软雅黑" pitchFamily="34" charset="-122"/>
              </a:rPr>
              <a:t>，多种</a:t>
            </a:r>
            <a:r>
              <a:rPr lang="zh-CN" altLang="en-US" sz="2000" b="1" dirty="0">
                <a:latin typeface="微软雅黑" pitchFamily="34" charset="-122"/>
                <a:ea typeface="微软雅黑" pitchFamily="34" charset="-122"/>
              </a:rPr>
              <a:t>类型链路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能够在多种类型的链路上运行。</a:t>
            </a:r>
          </a:p>
          <a:p>
            <a:pPr marL="342900" indent="-342900" eaLnBrk="0" hangingPunct="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6</a:t>
            </a:r>
            <a:r>
              <a:rPr lang="zh-CN" altLang="en-US" sz="2000" b="1" dirty="0" smtClean="0">
                <a:latin typeface="微软雅黑" pitchFamily="34" charset="-122"/>
                <a:ea typeface="微软雅黑" pitchFamily="34" charset="-122"/>
              </a:rPr>
              <a:t>，差错检测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能够对接收端收到的帧进行检测，并立即丢弃有差错的帧。</a:t>
            </a:r>
          </a:p>
        </p:txBody>
      </p:sp>
      <p:sp>
        <p:nvSpPr>
          <p:cNvPr id="8" name="AutoShape 5"/>
          <p:cNvSpPr>
            <a:spLocks noChangeArrowheads="1"/>
          </p:cNvSpPr>
          <p:nvPr/>
        </p:nvSpPr>
        <p:spPr bwMode="auto">
          <a:xfrm>
            <a:off x="502921" y="62736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2964710" y="594155"/>
            <a:ext cx="32047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PPP </a:t>
            </a:r>
            <a:r>
              <a:rPr lang="zh-CN" altLang="en-US" sz="2000" b="1" dirty="0">
                <a:solidFill>
                  <a:schemeClr val="bg1"/>
                </a:solidFill>
                <a:latin typeface="微软雅黑" pitchFamily="34" charset="-122"/>
                <a:ea typeface="微软雅黑" pitchFamily="34" charset="-122"/>
              </a:rPr>
              <a:t>协议应满足的</a:t>
            </a:r>
            <a:r>
              <a:rPr lang="zh-CN" altLang="en-US" sz="2000" b="1" dirty="0" smtClean="0">
                <a:solidFill>
                  <a:schemeClr val="bg1"/>
                </a:solidFill>
                <a:latin typeface="微软雅黑" pitchFamily="34" charset="-122"/>
                <a:ea typeface="微软雅黑" pitchFamily="34" charset="-122"/>
              </a:rPr>
              <a:t>需求</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06354928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6"/>
          <p:cNvSpPr>
            <a:spLocks noChangeArrowheads="1"/>
          </p:cNvSpPr>
          <p:nvPr/>
        </p:nvSpPr>
        <p:spPr bwMode="auto">
          <a:xfrm>
            <a:off x="502921" y="985474"/>
            <a:ext cx="8447115"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7</a:t>
            </a:r>
            <a:r>
              <a:rPr lang="zh-CN" altLang="en-US" sz="2000" b="1" dirty="0" smtClean="0">
                <a:latin typeface="微软雅黑" pitchFamily="34" charset="-122"/>
                <a:ea typeface="微软雅黑" pitchFamily="34" charset="-122"/>
              </a:rPr>
              <a:t>，检测</a:t>
            </a:r>
            <a:r>
              <a:rPr lang="zh-CN" altLang="en-US" sz="2000" b="1" dirty="0">
                <a:latin typeface="微软雅黑" pitchFamily="34" charset="-122"/>
                <a:ea typeface="微软雅黑" pitchFamily="34" charset="-122"/>
              </a:rPr>
              <a:t>连接状态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能够及时自动检测出链路是否处于正常工作状态。</a:t>
            </a:r>
          </a:p>
          <a:p>
            <a:pPr marL="342900" indent="-342900" eaLnBrk="0" hangingPunct="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8</a:t>
            </a:r>
            <a:r>
              <a:rPr lang="zh-CN" altLang="en-US" sz="2000" b="1" dirty="0" smtClean="0">
                <a:latin typeface="微软雅黑" pitchFamily="34" charset="-122"/>
                <a:ea typeface="微软雅黑" pitchFamily="34" charset="-122"/>
              </a:rPr>
              <a:t>，最大</a:t>
            </a:r>
            <a:r>
              <a:rPr lang="zh-CN" altLang="en-US" sz="2000" b="1" dirty="0">
                <a:latin typeface="微软雅黑" pitchFamily="34" charset="-122"/>
                <a:ea typeface="微软雅黑" pitchFamily="34" charset="-122"/>
              </a:rPr>
              <a:t>传送单元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必须对每一种类型的点对点链路设置最大传送单元  </a:t>
            </a:r>
            <a:r>
              <a:rPr lang="en-US" altLang="zh-CN" sz="2000" b="1" dirty="0">
                <a:latin typeface="微软雅黑" pitchFamily="34" charset="-122"/>
                <a:ea typeface="微软雅黑" pitchFamily="34" charset="-122"/>
              </a:rPr>
              <a:t>MTU </a:t>
            </a:r>
            <a:r>
              <a:rPr lang="zh-CN" altLang="en-US" sz="2000" b="1" dirty="0">
                <a:latin typeface="微软雅黑" pitchFamily="34" charset="-122"/>
                <a:ea typeface="微软雅黑" pitchFamily="34" charset="-122"/>
              </a:rPr>
              <a:t>的标准默认值，促进各种实现之间的互操作性。</a:t>
            </a:r>
          </a:p>
          <a:p>
            <a:pPr marL="342900" indent="-342900" eaLnBrk="0" hangingPunct="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9</a:t>
            </a:r>
            <a:r>
              <a:rPr lang="zh-CN" altLang="en-US" sz="2000" b="1" dirty="0" smtClean="0">
                <a:latin typeface="微软雅黑" pitchFamily="34" charset="-122"/>
                <a:ea typeface="微软雅黑" pitchFamily="34" charset="-122"/>
              </a:rPr>
              <a:t>，网络层</a:t>
            </a:r>
            <a:r>
              <a:rPr lang="zh-CN" altLang="en-US" sz="2000" b="1" dirty="0">
                <a:latin typeface="微软雅黑" pitchFamily="34" charset="-122"/>
                <a:ea typeface="微软雅黑" pitchFamily="34" charset="-122"/>
              </a:rPr>
              <a:t>地址协商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必须提供一种机制使通信的两个网络层实体能够通过协商知道或能够配置彼此的网络层地址。</a:t>
            </a:r>
          </a:p>
          <a:p>
            <a:pPr marL="342900" indent="-342900" eaLnBrk="0" hangingPunct="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10</a:t>
            </a:r>
            <a:r>
              <a:rPr lang="zh-CN" altLang="en-US" sz="2000" b="1" dirty="0" smtClean="0">
                <a:latin typeface="微软雅黑" pitchFamily="34" charset="-122"/>
                <a:ea typeface="微软雅黑" pitchFamily="34" charset="-122"/>
              </a:rPr>
              <a:t>，数据压缩</a:t>
            </a:r>
            <a:r>
              <a:rPr lang="zh-CN" altLang="en-US" sz="2000" b="1" dirty="0">
                <a:latin typeface="微软雅黑" pitchFamily="34" charset="-122"/>
                <a:ea typeface="微软雅黑" pitchFamily="34" charset="-122"/>
              </a:rPr>
              <a:t>协商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必须提供一种方法来协商使用数据压缩算法。</a:t>
            </a:r>
          </a:p>
        </p:txBody>
      </p:sp>
      <p:sp>
        <p:nvSpPr>
          <p:cNvPr id="7" name="AutoShape 5"/>
          <p:cNvSpPr>
            <a:spLocks noChangeArrowheads="1"/>
          </p:cNvSpPr>
          <p:nvPr/>
        </p:nvSpPr>
        <p:spPr bwMode="auto">
          <a:xfrm>
            <a:off x="502921" y="62413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6"/>
          <p:cNvSpPr>
            <a:spLocks noChangeArrowheads="1"/>
          </p:cNvSpPr>
          <p:nvPr/>
        </p:nvSpPr>
        <p:spPr bwMode="auto">
          <a:xfrm>
            <a:off x="2579990" y="590924"/>
            <a:ext cx="39741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PPP </a:t>
            </a:r>
            <a:r>
              <a:rPr lang="zh-CN" altLang="en-US" sz="2000" b="1" dirty="0">
                <a:solidFill>
                  <a:schemeClr val="bg1"/>
                </a:solidFill>
                <a:latin typeface="微软雅黑" pitchFamily="34" charset="-122"/>
                <a:ea typeface="微软雅黑" pitchFamily="34" charset="-122"/>
              </a:rPr>
              <a:t>协议应满足的需求（续</a:t>
            </a:r>
            <a:r>
              <a:rPr lang="zh-CN" altLang="en-US" sz="2000" b="1" dirty="0" smtClean="0">
                <a:solidFill>
                  <a:schemeClr val="bg1"/>
                </a:solidFill>
                <a:latin typeface="微软雅黑" pitchFamily="34" charset="-122"/>
                <a:ea typeface="微软雅黑" pitchFamily="34" charset="-122"/>
              </a:rPr>
              <a:t>）</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68087329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46"/>
          <p:cNvSpPr>
            <a:spLocks noChangeArrowheads="1"/>
          </p:cNvSpPr>
          <p:nvPr/>
        </p:nvSpPr>
        <p:spPr bwMode="auto">
          <a:xfrm>
            <a:off x="502921" y="993324"/>
            <a:ext cx="7671815" cy="20928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三</a:t>
            </a:r>
            <a:r>
              <a:rPr lang="zh-CN" altLang="en-US" sz="2000" b="1" dirty="0">
                <a:latin typeface="微软雅黑" pitchFamily="34" charset="-122"/>
                <a:ea typeface="微软雅黑" pitchFamily="34" charset="-122"/>
              </a:rPr>
              <a:t>个组成部分：</a:t>
            </a: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一个将 </a:t>
            </a: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数据报</a:t>
            </a:r>
            <a:r>
              <a:rPr lang="zh-CN" altLang="en-US" sz="2000" b="1" dirty="0">
                <a:solidFill>
                  <a:srgbClr val="C00000"/>
                </a:solidFill>
                <a:latin typeface="微软雅黑" pitchFamily="34" charset="-122"/>
                <a:ea typeface="微软雅黑" pitchFamily="34" charset="-122"/>
              </a:rPr>
              <a:t>封装</a:t>
            </a:r>
            <a:r>
              <a:rPr lang="zh-CN" altLang="en-US" sz="2000" b="1" dirty="0">
                <a:latin typeface="微软雅黑" pitchFamily="34" charset="-122"/>
                <a:ea typeface="微软雅黑" pitchFamily="34" charset="-122"/>
              </a:rPr>
              <a:t>到串行链路的方法。</a:t>
            </a:r>
          </a:p>
          <a:p>
            <a:pPr marL="598488" lvl="1" indent="-342900">
              <a:lnSpc>
                <a:spcPts val="3000"/>
              </a:lnSpc>
              <a:buClr>
                <a:srgbClr val="7030A0"/>
              </a:buClr>
              <a:buSzPct val="75000"/>
              <a:buFont typeface="Wingdings" pitchFamily="2" charset="2"/>
              <a:buChar char="u"/>
            </a:pPr>
            <a:r>
              <a:rPr lang="zh-CN" altLang="en-US" sz="2000" b="1" dirty="0" smtClean="0">
                <a:latin typeface="微软雅黑" pitchFamily="34" charset="-122"/>
                <a:ea typeface="微软雅黑" pitchFamily="34" charset="-122"/>
              </a:rPr>
              <a:t>一个</a:t>
            </a:r>
            <a:r>
              <a:rPr lang="zh-CN" altLang="en-US" sz="2000" b="1" dirty="0" smtClean="0">
                <a:solidFill>
                  <a:srgbClr val="C00000"/>
                </a:solidFill>
                <a:latin typeface="微软雅黑" pitchFamily="34" charset="-122"/>
                <a:ea typeface="微软雅黑" pitchFamily="34" charset="-122"/>
              </a:rPr>
              <a:t>链路控制</a:t>
            </a:r>
            <a:r>
              <a:rPr lang="zh-CN" altLang="en-US" sz="2000" b="1" dirty="0">
                <a:solidFill>
                  <a:srgbClr val="C00000"/>
                </a:solidFill>
                <a:latin typeface="微软雅黑" pitchFamily="34" charset="-122"/>
                <a:ea typeface="微软雅黑" pitchFamily="34" charset="-122"/>
              </a:rPr>
              <a:t>协议 </a:t>
            </a:r>
            <a:r>
              <a:rPr lang="en-US" altLang="zh-CN" sz="2000" b="1" dirty="0">
                <a:solidFill>
                  <a:srgbClr val="C00000"/>
                </a:solidFill>
                <a:latin typeface="微软雅黑" pitchFamily="34" charset="-122"/>
                <a:ea typeface="微软雅黑" pitchFamily="34" charset="-122"/>
              </a:rPr>
              <a:t>LCP </a:t>
            </a:r>
            <a:r>
              <a:rPr lang="en-US" altLang="zh-CN" sz="2000" b="1" dirty="0">
                <a:latin typeface="微软雅黑" pitchFamily="34" charset="-122"/>
                <a:ea typeface="微软雅黑" pitchFamily="34" charset="-122"/>
              </a:rPr>
              <a:t>(Link Control Protocol)</a:t>
            </a:r>
            <a:r>
              <a:rPr lang="zh-CN" altLang="en-US" sz="2000" b="1" dirty="0">
                <a:latin typeface="微软雅黑" pitchFamily="34" charset="-122"/>
                <a:ea typeface="微软雅黑" pitchFamily="34" charset="-122"/>
              </a:rPr>
              <a:t>。</a:t>
            </a: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一套</a:t>
            </a:r>
            <a:r>
              <a:rPr lang="zh-CN" altLang="en-US" sz="2000" b="1" dirty="0">
                <a:solidFill>
                  <a:srgbClr val="C00000"/>
                </a:solidFill>
                <a:latin typeface="微软雅黑" pitchFamily="34" charset="-122"/>
                <a:ea typeface="微软雅黑" pitchFamily="34" charset="-122"/>
              </a:rPr>
              <a:t>网络控制协议 </a:t>
            </a:r>
            <a:r>
              <a:rPr lang="en-US" altLang="zh-CN" sz="2000" b="1" dirty="0">
                <a:solidFill>
                  <a:srgbClr val="C00000"/>
                </a:solidFill>
                <a:latin typeface="微软雅黑" pitchFamily="34" charset="-122"/>
                <a:ea typeface="微软雅黑" pitchFamily="34" charset="-122"/>
              </a:rPr>
              <a:t>NCP </a:t>
            </a:r>
            <a:r>
              <a:rPr lang="en-US" altLang="zh-CN" sz="2000" b="1" dirty="0">
                <a:latin typeface="微软雅黑" pitchFamily="34" charset="-122"/>
                <a:ea typeface="微软雅黑" pitchFamily="34" charset="-122"/>
              </a:rPr>
              <a:t>(Network Control Protocol)</a:t>
            </a:r>
            <a:r>
              <a:rPr lang="zh-CN" altLang="en-US" sz="2000" b="1" dirty="0">
                <a:latin typeface="微软雅黑" pitchFamily="34" charset="-122"/>
                <a:ea typeface="微软雅黑" pitchFamily="34" charset="-122"/>
              </a:rPr>
              <a:t>。 </a:t>
            </a:r>
          </a:p>
          <a:p>
            <a:pPr marL="342900" indent="-342900" eaLnBrk="0" hangingPunct="0">
              <a:lnSpc>
                <a:spcPts val="3300"/>
              </a:lnSpc>
              <a:buClr>
                <a:srgbClr val="0070C0"/>
              </a:buClr>
              <a:buFont typeface="Wingdings" pitchFamily="2" charset="2"/>
              <a:buChar char="l"/>
            </a:pPr>
            <a:endParaRPr lang="zh-CN" altLang="en-US" sz="2000" b="1" dirty="0">
              <a:latin typeface="微软雅黑" pitchFamily="34" charset="-122"/>
              <a:ea typeface="微软雅黑" pitchFamily="34" charset="-122"/>
            </a:endParaRPr>
          </a:p>
        </p:txBody>
      </p:sp>
      <p:sp>
        <p:nvSpPr>
          <p:cNvPr id="40" name="AutoShape 5"/>
          <p:cNvSpPr>
            <a:spLocks noChangeArrowheads="1"/>
          </p:cNvSpPr>
          <p:nvPr/>
        </p:nvSpPr>
        <p:spPr bwMode="auto">
          <a:xfrm>
            <a:off x="502921" y="62367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Rectangle 6"/>
          <p:cNvSpPr>
            <a:spLocks noChangeArrowheads="1"/>
          </p:cNvSpPr>
          <p:nvPr/>
        </p:nvSpPr>
        <p:spPr bwMode="auto">
          <a:xfrm>
            <a:off x="3387903" y="590461"/>
            <a:ext cx="23583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en-US" altLang="zh-CN" sz="2000" b="1" dirty="0" smtClean="0">
                <a:solidFill>
                  <a:schemeClr val="bg1"/>
                </a:solidFill>
                <a:latin typeface="微软雅黑" pitchFamily="34" charset="-122"/>
                <a:ea typeface="微软雅黑" pitchFamily="34" charset="-122"/>
              </a:rPr>
              <a:t>PPP </a:t>
            </a:r>
            <a:r>
              <a:rPr lang="zh-CN" altLang="en-US" sz="2000" b="1" dirty="0" smtClean="0">
                <a:solidFill>
                  <a:schemeClr val="bg1"/>
                </a:solidFill>
                <a:latin typeface="微软雅黑" pitchFamily="34" charset="-122"/>
                <a:ea typeface="微软雅黑" pitchFamily="34" charset="-122"/>
              </a:rPr>
              <a:t>协议</a:t>
            </a:r>
            <a:r>
              <a:rPr lang="zh-CN" altLang="en-US" sz="2000" b="1" dirty="0">
                <a:solidFill>
                  <a:schemeClr val="bg1"/>
                </a:solidFill>
                <a:latin typeface="微软雅黑" pitchFamily="34" charset="-122"/>
                <a:ea typeface="微软雅黑" pitchFamily="34" charset="-122"/>
              </a:rPr>
              <a:t>的组成</a:t>
            </a:r>
          </a:p>
        </p:txBody>
      </p:sp>
    </p:spTree>
    <p:extLst>
      <p:ext uri="{BB962C8B-B14F-4D97-AF65-F5344CB8AC3E}">
        <p14:creationId xmlns:p14="http://schemas.microsoft.com/office/powerpoint/2010/main" val="136005291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5"/>
          <p:cNvSpPr>
            <a:spLocks noChangeArrowheads="1"/>
          </p:cNvSpPr>
          <p:nvPr/>
        </p:nvSpPr>
        <p:spPr bwMode="auto">
          <a:xfrm>
            <a:off x="502921" y="621289"/>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29" name="Rectangle 6"/>
          <p:cNvSpPr>
            <a:spLocks noChangeArrowheads="1"/>
          </p:cNvSpPr>
          <p:nvPr/>
        </p:nvSpPr>
        <p:spPr bwMode="auto">
          <a:xfrm>
            <a:off x="2698733" y="579018"/>
            <a:ext cx="37465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3.2.2   PPP </a:t>
            </a:r>
            <a:r>
              <a:rPr lang="zh-CN" altLang="en-US" sz="2400" b="1" dirty="0">
                <a:solidFill>
                  <a:schemeClr val="bg1"/>
                </a:solidFill>
                <a:latin typeface="微软雅黑" pitchFamily="34" charset="-122"/>
                <a:ea typeface="微软雅黑" pitchFamily="34" charset="-122"/>
              </a:rPr>
              <a:t>协议的帧格式</a:t>
            </a:r>
          </a:p>
        </p:txBody>
      </p:sp>
      <p:sp>
        <p:nvSpPr>
          <p:cNvPr id="5" name="圆角矩形 4"/>
          <p:cNvSpPr/>
          <p:nvPr/>
        </p:nvSpPr>
        <p:spPr>
          <a:xfrm>
            <a:off x="502920" y="1094781"/>
            <a:ext cx="8129015" cy="30632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6" name="Rectangle 4"/>
          <p:cNvSpPr>
            <a:spLocks noChangeArrowheads="1"/>
          </p:cNvSpPr>
          <p:nvPr/>
        </p:nvSpPr>
        <p:spPr bwMode="auto">
          <a:xfrm>
            <a:off x="4082903" y="1182083"/>
            <a:ext cx="2399281" cy="355374"/>
          </a:xfrm>
          <a:prstGeom prst="rect">
            <a:avLst/>
          </a:prstGeom>
          <a:solidFill>
            <a:srgbClr val="00FFFF"/>
          </a:solidFill>
          <a:ln w="12700">
            <a:solidFill>
              <a:schemeClr val="tx1"/>
            </a:solidFill>
            <a:miter lim="800000"/>
            <a:headEnd/>
            <a:tailEnd/>
          </a:ln>
          <a:effectLst/>
        </p:spPr>
        <p:txBody>
          <a:bodyPr wrap="none" anchor="ctr"/>
          <a:lstStyle/>
          <a:p>
            <a:pPr algn="ctr"/>
            <a:r>
              <a:rPr kumimoji="1" lang="en-US" altLang="zh-CN" sz="1400" b="1">
                <a:latin typeface="微软雅黑" pitchFamily="34" charset="-122"/>
                <a:ea typeface="微软雅黑" pitchFamily="34" charset="-122"/>
              </a:rPr>
              <a:t>IP </a:t>
            </a:r>
            <a:r>
              <a:rPr kumimoji="1" lang="zh-CN" altLang="en-US" sz="1400" b="1">
                <a:latin typeface="微软雅黑" pitchFamily="34" charset="-122"/>
                <a:ea typeface="微软雅黑" pitchFamily="34" charset="-122"/>
              </a:rPr>
              <a:t>数据报</a:t>
            </a:r>
          </a:p>
        </p:txBody>
      </p:sp>
      <p:sp>
        <p:nvSpPr>
          <p:cNvPr id="7" name="Text Box 9"/>
          <p:cNvSpPr txBox="1">
            <a:spLocks noChangeArrowheads="1"/>
          </p:cNvSpPr>
          <p:nvPr/>
        </p:nvSpPr>
        <p:spPr bwMode="auto">
          <a:xfrm>
            <a:off x="1908309"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1</a:t>
            </a:r>
          </a:p>
        </p:txBody>
      </p:sp>
      <p:sp>
        <p:nvSpPr>
          <p:cNvPr id="8" name="Text Box 10"/>
          <p:cNvSpPr txBox="1">
            <a:spLocks noChangeArrowheads="1"/>
          </p:cNvSpPr>
          <p:nvPr/>
        </p:nvSpPr>
        <p:spPr bwMode="auto">
          <a:xfrm>
            <a:off x="3485484"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2</a:t>
            </a:r>
          </a:p>
        </p:txBody>
      </p:sp>
      <p:sp>
        <p:nvSpPr>
          <p:cNvPr id="9" name="Text Box 11"/>
          <p:cNvSpPr txBox="1">
            <a:spLocks noChangeArrowheads="1"/>
          </p:cNvSpPr>
          <p:nvPr/>
        </p:nvSpPr>
        <p:spPr bwMode="auto">
          <a:xfrm>
            <a:off x="2358995"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1</a:t>
            </a:r>
          </a:p>
        </p:txBody>
      </p:sp>
      <p:sp>
        <p:nvSpPr>
          <p:cNvPr id="10" name="Text Box 12"/>
          <p:cNvSpPr txBox="1">
            <a:spLocks noChangeArrowheads="1"/>
          </p:cNvSpPr>
          <p:nvPr/>
        </p:nvSpPr>
        <p:spPr bwMode="auto">
          <a:xfrm>
            <a:off x="7530719"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1</a:t>
            </a:r>
          </a:p>
        </p:txBody>
      </p:sp>
      <p:sp>
        <p:nvSpPr>
          <p:cNvPr id="11" name="Text Box 13"/>
          <p:cNvSpPr txBox="1">
            <a:spLocks noChangeArrowheads="1"/>
          </p:cNvSpPr>
          <p:nvPr/>
        </p:nvSpPr>
        <p:spPr bwMode="auto">
          <a:xfrm>
            <a:off x="1325690" y="2260238"/>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字节</a:t>
            </a:r>
          </a:p>
        </p:txBody>
      </p:sp>
      <p:sp>
        <p:nvSpPr>
          <p:cNvPr id="12" name="Text Box 18"/>
          <p:cNvSpPr txBox="1">
            <a:spLocks noChangeArrowheads="1"/>
          </p:cNvSpPr>
          <p:nvPr/>
        </p:nvSpPr>
        <p:spPr bwMode="auto">
          <a:xfrm>
            <a:off x="2808367"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1</a:t>
            </a:r>
          </a:p>
        </p:txBody>
      </p:sp>
      <p:sp>
        <p:nvSpPr>
          <p:cNvPr id="13" name="Text Box 23"/>
          <p:cNvSpPr txBox="1">
            <a:spLocks noChangeArrowheads="1"/>
          </p:cNvSpPr>
          <p:nvPr/>
        </p:nvSpPr>
        <p:spPr bwMode="auto">
          <a:xfrm>
            <a:off x="6781765"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2</a:t>
            </a:r>
          </a:p>
        </p:txBody>
      </p:sp>
      <p:sp>
        <p:nvSpPr>
          <p:cNvPr id="14" name="Line 26"/>
          <p:cNvSpPr>
            <a:spLocks noChangeShapeType="1"/>
          </p:cNvSpPr>
          <p:nvPr/>
        </p:nvSpPr>
        <p:spPr bwMode="auto">
          <a:xfrm>
            <a:off x="4082903" y="1172380"/>
            <a:ext cx="14454" cy="705897"/>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5" name="Line 27"/>
          <p:cNvSpPr>
            <a:spLocks noChangeShapeType="1"/>
          </p:cNvSpPr>
          <p:nvPr/>
        </p:nvSpPr>
        <p:spPr bwMode="auto">
          <a:xfrm>
            <a:off x="6482183" y="1172379"/>
            <a:ext cx="0" cy="67921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6" name="Text Box 31"/>
          <p:cNvSpPr txBox="1">
            <a:spLocks noChangeArrowheads="1"/>
          </p:cNvSpPr>
          <p:nvPr/>
        </p:nvSpPr>
        <p:spPr bwMode="auto">
          <a:xfrm>
            <a:off x="4039590" y="2278526"/>
            <a:ext cx="25707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400" b="1" dirty="0" smtClean="0">
                <a:solidFill>
                  <a:srgbClr val="0000FF"/>
                </a:solidFill>
                <a:latin typeface="微软雅黑" pitchFamily="34" charset="-122"/>
                <a:ea typeface="微软雅黑" pitchFamily="34" charset="-122"/>
              </a:rPr>
              <a:t>可变长度，不</a:t>
            </a:r>
            <a:r>
              <a:rPr kumimoji="1" lang="zh-CN" altLang="en-US" sz="1400" b="1" dirty="0">
                <a:solidFill>
                  <a:srgbClr val="0000FF"/>
                </a:solidFill>
                <a:latin typeface="微软雅黑" pitchFamily="34" charset="-122"/>
                <a:ea typeface="微软雅黑" pitchFamily="34" charset="-122"/>
              </a:rPr>
              <a:t>超过 </a:t>
            </a:r>
            <a:r>
              <a:rPr kumimoji="1" lang="en-US" altLang="zh-CN" sz="1400" b="1" dirty="0">
                <a:solidFill>
                  <a:srgbClr val="0000FF"/>
                </a:solidFill>
                <a:latin typeface="微软雅黑" pitchFamily="34" charset="-122"/>
                <a:ea typeface="微软雅黑" pitchFamily="34" charset="-122"/>
              </a:rPr>
              <a:t>1500 </a:t>
            </a:r>
            <a:r>
              <a:rPr kumimoji="1" lang="zh-CN" altLang="en-US" sz="1400" b="1" dirty="0">
                <a:solidFill>
                  <a:srgbClr val="0000FF"/>
                </a:solidFill>
                <a:latin typeface="微软雅黑" pitchFamily="34" charset="-122"/>
                <a:ea typeface="微软雅黑" pitchFamily="34" charset="-122"/>
              </a:rPr>
              <a:t>字节</a:t>
            </a:r>
          </a:p>
        </p:txBody>
      </p:sp>
      <p:sp>
        <p:nvSpPr>
          <p:cNvPr id="17" name="Line 32"/>
          <p:cNvSpPr>
            <a:spLocks noChangeShapeType="1"/>
          </p:cNvSpPr>
          <p:nvPr/>
        </p:nvSpPr>
        <p:spPr bwMode="auto">
          <a:xfrm>
            <a:off x="1846553" y="2753199"/>
            <a:ext cx="6071783" cy="0"/>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8" name="Text Box 33"/>
          <p:cNvSpPr txBox="1">
            <a:spLocks noChangeArrowheads="1"/>
          </p:cNvSpPr>
          <p:nvPr/>
        </p:nvSpPr>
        <p:spPr bwMode="auto">
          <a:xfrm>
            <a:off x="4440809" y="2608744"/>
            <a:ext cx="772969" cy="307777"/>
          </a:xfrm>
          <a:prstGeom prst="rect">
            <a:avLst/>
          </a:prstGeom>
          <a:solidFill>
            <a:srgbClr val="C3E3F9"/>
          </a:solidFill>
          <a:ln>
            <a:noFill/>
          </a:ln>
          <a:effectLst/>
          <a:extLst/>
        </p:spPr>
        <p:txBody>
          <a:bodyPr wrap="none">
            <a:spAutoFit/>
          </a:bodyPr>
          <a:lstStyle/>
          <a:p>
            <a:r>
              <a:rPr kumimoji="1" lang="en-US" altLang="zh-CN" sz="1400" b="1" dirty="0">
                <a:solidFill>
                  <a:srgbClr val="0000FF"/>
                </a:solidFill>
                <a:latin typeface="微软雅黑" pitchFamily="34" charset="-122"/>
                <a:ea typeface="微软雅黑" pitchFamily="34" charset="-122"/>
              </a:rPr>
              <a:t>PPP </a:t>
            </a:r>
            <a:r>
              <a:rPr kumimoji="1" lang="zh-CN" altLang="en-US" sz="1400" b="1" dirty="0">
                <a:solidFill>
                  <a:srgbClr val="0000FF"/>
                </a:solidFill>
                <a:latin typeface="微软雅黑" pitchFamily="34" charset="-122"/>
                <a:ea typeface="微软雅黑" pitchFamily="34" charset="-122"/>
              </a:rPr>
              <a:t>帧</a:t>
            </a:r>
          </a:p>
        </p:txBody>
      </p:sp>
      <p:sp>
        <p:nvSpPr>
          <p:cNvPr id="19" name="Text Box 39"/>
          <p:cNvSpPr txBox="1">
            <a:spLocks noChangeArrowheads="1"/>
          </p:cNvSpPr>
          <p:nvPr/>
        </p:nvSpPr>
        <p:spPr bwMode="auto">
          <a:xfrm>
            <a:off x="1118300" y="1418225"/>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先发送</a:t>
            </a:r>
          </a:p>
        </p:txBody>
      </p:sp>
      <p:sp>
        <p:nvSpPr>
          <p:cNvPr id="20" name="Rectangle 5"/>
          <p:cNvSpPr>
            <a:spLocks noChangeArrowheads="1"/>
          </p:cNvSpPr>
          <p:nvPr/>
        </p:nvSpPr>
        <p:spPr bwMode="auto">
          <a:xfrm>
            <a:off x="1833413" y="1820058"/>
            <a:ext cx="6071783" cy="432998"/>
          </a:xfrm>
          <a:prstGeom prst="rect">
            <a:avLst/>
          </a:prstGeom>
          <a:solidFill>
            <a:srgbClr val="00FF99"/>
          </a:solidFill>
          <a:ln w="12700">
            <a:solidFill>
              <a:schemeClr val="tx1"/>
            </a:solidFill>
            <a:miter lim="800000"/>
            <a:headEnd/>
            <a:tailEnd/>
          </a:ln>
          <a:effectLst/>
        </p:spPr>
        <p:txBody>
          <a:bodyPr wrap="none" anchor="ctr"/>
          <a:lstStyle/>
          <a:p>
            <a:pPr algn="ctr"/>
            <a:endParaRPr kumimoji="1" lang="zh-CN" altLang="zh-CN" sz="1200" b="1">
              <a:solidFill>
                <a:schemeClr val="bg1"/>
              </a:solidFill>
              <a:latin typeface="微软雅黑" pitchFamily="34" charset="-122"/>
              <a:ea typeface="微软雅黑" pitchFamily="34" charset="-122"/>
            </a:endParaRPr>
          </a:p>
        </p:txBody>
      </p:sp>
      <p:sp>
        <p:nvSpPr>
          <p:cNvPr id="21" name="Line 6"/>
          <p:cNvSpPr>
            <a:spLocks noChangeShapeType="1"/>
          </p:cNvSpPr>
          <p:nvPr/>
        </p:nvSpPr>
        <p:spPr bwMode="auto">
          <a:xfrm>
            <a:off x="2284100" y="1820058"/>
            <a:ext cx="0" cy="43299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2" name="Line 7"/>
          <p:cNvSpPr>
            <a:spLocks noChangeShapeType="1"/>
          </p:cNvSpPr>
          <p:nvPr/>
        </p:nvSpPr>
        <p:spPr bwMode="auto">
          <a:xfrm>
            <a:off x="7380928" y="1828548"/>
            <a:ext cx="0" cy="4245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3" name="Text Box 8"/>
          <p:cNvSpPr txBox="1">
            <a:spLocks noChangeArrowheads="1"/>
          </p:cNvSpPr>
          <p:nvPr/>
        </p:nvSpPr>
        <p:spPr bwMode="auto">
          <a:xfrm>
            <a:off x="1830785" y="1975307"/>
            <a:ext cx="397866" cy="307777"/>
          </a:xfrm>
          <a:prstGeom prst="rect">
            <a:avLst/>
          </a:prstGeom>
          <a:noFill/>
          <a:ln>
            <a:noFill/>
          </a:ln>
          <a:effectLst/>
          <a:extLst/>
        </p:spPr>
        <p:txBody>
          <a:bodyPr wrap="none">
            <a:spAutoFit/>
          </a:bodyPr>
          <a:lstStyle/>
          <a:p>
            <a:r>
              <a:rPr kumimoji="1" lang="en-US" altLang="zh-CN" sz="1400" b="1" dirty="0">
                <a:solidFill>
                  <a:srgbClr val="0000CC"/>
                </a:solidFill>
                <a:latin typeface="微软雅黑" pitchFamily="34" charset="-122"/>
                <a:ea typeface="微软雅黑" pitchFamily="34" charset="-122"/>
              </a:rPr>
              <a:t>7E</a:t>
            </a:r>
          </a:p>
        </p:txBody>
      </p:sp>
      <p:sp>
        <p:nvSpPr>
          <p:cNvPr id="24" name="Line 14"/>
          <p:cNvSpPr>
            <a:spLocks noChangeShapeType="1"/>
          </p:cNvSpPr>
          <p:nvPr/>
        </p:nvSpPr>
        <p:spPr bwMode="auto">
          <a:xfrm>
            <a:off x="2733472" y="1828548"/>
            <a:ext cx="0" cy="4245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5" name="Line 15"/>
          <p:cNvSpPr>
            <a:spLocks noChangeShapeType="1"/>
          </p:cNvSpPr>
          <p:nvPr/>
        </p:nvSpPr>
        <p:spPr bwMode="auto">
          <a:xfrm>
            <a:off x="3182845" y="1820058"/>
            <a:ext cx="0" cy="43299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6" name="Text Box 16"/>
          <p:cNvSpPr txBox="1">
            <a:spLocks noChangeArrowheads="1"/>
          </p:cNvSpPr>
          <p:nvPr/>
        </p:nvSpPr>
        <p:spPr bwMode="auto">
          <a:xfrm>
            <a:off x="2280158" y="1975307"/>
            <a:ext cx="386644" cy="307777"/>
          </a:xfrm>
          <a:prstGeom prst="rect">
            <a:avLst/>
          </a:prstGeom>
          <a:noFill/>
          <a:ln>
            <a:noFill/>
          </a:ln>
          <a:effectLst/>
          <a:extLst/>
        </p:spPr>
        <p:txBody>
          <a:bodyPr wrap="none">
            <a:spAutoFit/>
          </a:bodyPr>
          <a:lstStyle/>
          <a:p>
            <a:r>
              <a:rPr kumimoji="1" lang="en-US" altLang="zh-CN" sz="1400" b="1">
                <a:solidFill>
                  <a:srgbClr val="0000CC"/>
                </a:solidFill>
                <a:latin typeface="微软雅黑" pitchFamily="34" charset="-122"/>
                <a:ea typeface="微软雅黑" pitchFamily="34" charset="-122"/>
              </a:rPr>
              <a:t>FF</a:t>
            </a:r>
          </a:p>
        </p:txBody>
      </p:sp>
      <p:sp>
        <p:nvSpPr>
          <p:cNvPr id="27" name="Text Box 17"/>
          <p:cNvSpPr txBox="1">
            <a:spLocks noChangeArrowheads="1"/>
          </p:cNvSpPr>
          <p:nvPr/>
        </p:nvSpPr>
        <p:spPr bwMode="auto">
          <a:xfrm>
            <a:off x="2760850" y="1975307"/>
            <a:ext cx="405880" cy="307777"/>
          </a:xfrm>
          <a:prstGeom prst="rect">
            <a:avLst/>
          </a:prstGeom>
          <a:noFill/>
          <a:ln>
            <a:noFill/>
          </a:ln>
          <a:effectLst/>
          <a:extLst/>
        </p:spPr>
        <p:txBody>
          <a:bodyPr wrap="none">
            <a:spAutoFit/>
          </a:bodyPr>
          <a:lstStyle/>
          <a:p>
            <a:r>
              <a:rPr kumimoji="1" lang="en-US" altLang="zh-CN" sz="1400" b="1" dirty="0">
                <a:solidFill>
                  <a:srgbClr val="0000CC"/>
                </a:solidFill>
                <a:latin typeface="微软雅黑" pitchFamily="34" charset="-122"/>
                <a:ea typeface="微软雅黑" pitchFamily="34" charset="-122"/>
              </a:rPr>
              <a:t>03</a:t>
            </a:r>
          </a:p>
        </p:txBody>
      </p:sp>
      <p:sp>
        <p:nvSpPr>
          <p:cNvPr id="31" name="Text Box 19"/>
          <p:cNvSpPr txBox="1">
            <a:spLocks noChangeArrowheads="1"/>
          </p:cNvSpPr>
          <p:nvPr/>
        </p:nvSpPr>
        <p:spPr bwMode="auto">
          <a:xfrm>
            <a:off x="1893856" y="1794587"/>
            <a:ext cx="285656" cy="307777"/>
          </a:xfrm>
          <a:prstGeom prst="rect">
            <a:avLst/>
          </a:prstGeom>
          <a:noFill/>
          <a:ln>
            <a:noFill/>
          </a:ln>
          <a:effectLst/>
          <a:extLst/>
        </p:spPr>
        <p:txBody>
          <a:bodyPr wrap="none">
            <a:spAutoFit/>
          </a:bodyPr>
          <a:lstStyle/>
          <a:p>
            <a:r>
              <a:rPr kumimoji="1" lang="en-US" altLang="zh-CN" sz="1400" b="1">
                <a:solidFill>
                  <a:srgbClr val="0000CC"/>
                </a:solidFill>
                <a:latin typeface="微软雅黑" pitchFamily="34" charset="-122"/>
                <a:ea typeface="微软雅黑" pitchFamily="34" charset="-122"/>
              </a:rPr>
              <a:t>F</a:t>
            </a:r>
          </a:p>
        </p:txBody>
      </p:sp>
      <p:sp>
        <p:nvSpPr>
          <p:cNvPr id="32" name="Text Box 20"/>
          <p:cNvSpPr txBox="1">
            <a:spLocks noChangeArrowheads="1"/>
          </p:cNvSpPr>
          <p:nvPr/>
        </p:nvSpPr>
        <p:spPr bwMode="auto">
          <a:xfrm>
            <a:off x="2314321" y="1793375"/>
            <a:ext cx="319318" cy="307777"/>
          </a:xfrm>
          <a:prstGeom prst="rect">
            <a:avLst/>
          </a:prstGeom>
          <a:noFill/>
          <a:ln>
            <a:noFill/>
          </a:ln>
          <a:effectLst/>
          <a:extLst/>
        </p:spPr>
        <p:txBody>
          <a:bodyPr wrap="none">
            <a:spAutoFit/>
          </a:bodyPr>
          <a:lstStyle/>
          <a:p>
            <a:r>
              <a:rPr kumimoji="1" lang="en-US" altLang="zh-CN" sz="1400" b="1">
                <a:solidFill>
                  <a:srgbClr val="0000CC"/>
                </a:solidFill>
                <a:latin typeface="微软雅黑" pitchFamily="34" charset="-122"/>
                <a:ea typeface="微软雅黑" pitchFamily="34" charset="-122"/>
              </a:rPr>
              <a:t>A</a:t>
            </a:r>
          </a:p>
        </p:txBody>
      </p:sp>
      <p:sp>
        <p:nvSpPr>
          <p:cNvPr id="33" name="Text Box 21"/>
          <p:cNvSpPr txBox="1">
            <a:spLocks noChangeArrowheads="1"/>
          </p:cNvSpPr>
          <p:nvPr/>
        </p:nvSpPr>
        <p:spPr bwMode="auto">
          <a:xfrm>
            <a:off x="2800108" y="1794587"/>
            <a:ext cx="304892" cy="307777"/>
          </a:xfrm>
          <a:prstGeom prst="rect">
            <a:avLst/>
          </a:prstGeom>
          <a:noFill/>
          <a:ln>
            <a:noFill/>
          </a:ln>
          <a:effectLst/>
          <a:extLst/>
        </p:spPr>
        <p:txBody>
          <a:bodyPr wrap="none">
            <a:spAutoFit/>
          </a:bodyPr>
          <a:lstStyle/>
          <a:p>
            <a:r>
              <a:rPr kumimoji="1" lang="en-US" altLang="zh-CN" sz="1400" b="1" dirty="0">
                <a:solidFill>
                  <a:srgbClr val="0000CC"/>
                </a:solidFill>
                <a:latin typeface="微软雅黑" pitchFamily="34" charset="-122"/>
                <a:ea typeface="微软雅黑" pitchFamily="34" charset="-122"/>
              </a:rPr>
              <a:t>C</a:t>
            </a:r>
          </a:p>
        </p:txBody>
      </p:sp>
      <p:sp>
        <p:nvSpPr>
          <p:cNvPr id="34" name="Text Box 22"/>
          <p:cNvSpPr txBox="1">
            <a:spLocks noChangeArrowheads="1"/>
          </p:cNvSpPr>
          <p:nvPr/>
        </p:nvSpPr>
        <p:spPr bwMode="auto">
          <a:xfrm>
            <a:off x="6709325" y="1898921"/>
            <a:ext cx="513282" cy="307777"/>
          </a:xfrm>
          <a:prstGeom prst="rect">
            <a:avLst/>
          </a:prstGeom>
          <a:noFill/>
          <a:ln>
            <a:noFill/>
          </a:ln>
          <a:effectLst/>
          <a:extLst/>
        </p:spPr>
        <p:txBody>
          <a:bodyPr wrap="none">
            <a:spAutoFit/>
          </a:bodyPr>
          <a:lstStyle/>
          <a:p>
            <a:r>
              <a:rPr kumimoji="1" lang="en-US" altLang="zh-CN" sz="1400" b="1" dirty="0">
                <a:solidFill>
                  <a:srgbClr val="0000CC"/>
                </a:solidFill>
                <a:latin typeface="微软雅黑" pitchFamily="34" charset="-122"/>
                <a:ea typeface="微软雅黑" pitchFamily="34" charset="-122"/>
              </a:rPr>
              <a:t>FCS</a:t>
            </a:r>
          </a:p>
        </p:txBody>
      </p:sp>
      <p:sp>
        <p:nvSpPr>
          <p:cNvPr id="35" name="Text Box 24"/>
          <p:cNvSpPr txBox="1">
            <a:spLocks noChangeArrowheads="1"/>
          </p:cNvSpPr>
          <p:nvPr/>
        </p:nvSpPr>
        <p:spPr bwMode="auto">
          <a:xfrm>
            <a:off x="7478161" y="1792067"/>
            <a:ext cx="285656" cy="307777"/>
          </a:xfrm>
          <a:prstGeom prst="rect">
            <a:avLst/>
          </a:prstGeom>
          <a:noFill/>
          <a:ln>
            <a:noFill/>
          </a:ln>
          <a:effectLst/>
          <a:extLst/>
        </p:spPr>
        <p:txBody>
          <a:bodyPr wrap="none">
            <a:spAutoFit/>
          </a:bodyPr>
          <a:lstStyle/>
          <a:p>
            <a:r>
              <a:rPr kumimoji="1" lang="en-US" altLang="zh-CN" sz="1400" b="1" dirty="0">
                <a:solidFill>
                  <a:srgbClr val="0000CC"/>
                </a:solidFill>
                <a:latin typeface="微软雅黑" pitchFamily="34" charset="-122"/>
                <a:ea typeface="微软雅黑" pitchFamily="34" charset="-122"/>
              </a:rPr>
              <a:t>F</a:t>
            </a:r>
          </a:p>
        </p:txBody>
      </p:sp>
      <p:sp>
        <p:nvSpPr>
          <p:cNvPr id="36" name="Text Box 25"/>
          <p:cNvSpPr txBox="1">
            <a:spLocks noChangeArrowheads="1"/>
          </p:cNvSpPr>
          <p:nvPr/>
        </p:nvSpPr>
        <p:spPr bwMode="auto">
          <a:xfrm>
            <a:off x="7428231" y="1975307"/>
            <a:ext cx="397866" cy="307777"/>
          </a:xfrm>
          <a:prstGeom prst="rect">
            <a:avLst/>
          </a:prstGeom>
          <a:noFill/>
          <a:ln>
            <a:noFill/>
          </a:ln>
          <a:effectLst/>
          <a:extLst/>
        </p:spPr>
        <p:txBody>
          <a:bodyPr wrap="none">
            <a:spAutoFit/>
          </a:bodyPr>
          <a:lstStyle/>
          <a:p>
            <a:r>
              <a:rPr kumimoji="1" lang="en-US" altLang="zh-CN" sz="1400" b="1">
                <a:solidFill>
                  <a:srgbClr val="0000CC"/>
                </a:solidFill>
                <a:latin typeface="微软雅黑" pitchFamily="34" charset="-122"/>
                <a:ea typeface="微软雅黑" pitchFamily="34" charset="-122"/>
              </a:rPr>
              <a:t>7E</a:t>
            </a:r>
          </a:p>
        </p:txBody>
      </p:sp>
      <p:sp>
        <p:nvSpPr>
          <p:cNvPr id="37" name="Rectangle 28"/>
          <p:cNvSpPr>
            <a:spLocks noChangeArrowheads="1"/>
          </p:cNvSpPr>
          <p:nvPr/>
        </p:nvSpPr>
        <p:spPr bwMode="auto">
          <a:xfrm>
            <a:off x="4082903" y="1840677"/>
            <a:ext cx="2399281" cy="396612"/>
          </a:xfrm>
          <a:prstGeom prst="rect">
            <a:avLst/>
          </a:prstGeom>
          <a:solidFill>
            <a:srgbClr val="00FFFF"/>
          </a:solidFill>
          <a:ln w="12700">
            <a:solidFill>
              <a:schemeClr val="tx1"/>
            </a:solidFill>
            <a:miter lim="800000"/>
            <a:headEnd/>
            <a:tailEnd/>
          </a:ln>
          <a:effectLst/>
          <a:extLst/>
        </p:spPr>
        <p:txBody>
          <a:bodyPr wrap="none" anchor="ctr"/>
          <a:lstStyle/>
          <a:p>
            <a:pPr algn="ctr"/>
            <a:endParaRPr kumimoji="1" lang="zh-CN" altLang="en-US" sz="1400" b="1">
              <a:solidFill>
                <a:srgbClr val="000099"/>
              </a:solidFill>
              <a:latin typeface="微软雅黑" pitchFamily="34" charset="-122"/>
              <a:ea typeface="微软雅黑" pitchFamily="34" charset="-122"/>
            </a:endParaRPr>
          </a:p>
        </p:txBody>
      </p:sp>
      <p:sp>
        <p:nvSpPr>
          <p:cNvPr id="38" name="Text Box 29"/>
          <p:cNvSpPr txBox="1">
            <a:spLocks noChangeArrowheads="1"/>
          </p:cNvSpPr>
          <p:nvPr/>
        </p:nvSpPr>
        <p:spPr bwMode="auto">
          <a:xfrm>
            <a:off x="3366626" y="1923368"/>
            <a:ext cx="543739" cy="307777"/>
          </a:xfrm>
          <a:prstGeom prst="rect">
            <a:avLst/>
          </a:prstGeom>
          <a:noFill/>
          <a:ln>
            <a:noFill/>
          </a:ln>
          <a:effectLst/>
          <a:extLst/>
        </p:spPr>
        <p:txBody>
          <a:bodyPr wrap="none">
            <a:spAutoFit/>
          </a:bodyPr>
          <a:lstStyle/>
          <a:p>
            <a:r>
              <a:rPr kumimoji="1" lang="zh-CN" altLang="en-US" sz="1400" b="1" dirty="0">
                <a:solidFill>
                  <a:srgbClr val="0000CC"/>
                </a:solidFill>
                <a:latin typeface="微软雅黑" pitchFamily="34" charset="-122"/>
                <a:ea typeface="微软雅黑" pitchFamily="34" charset="-122"/>
              </a:rPr>
              <a:t>协议</a:t>
            </a:r>
          </a:p>
        </p:txBody>
      </p:sp>
      <p:sp>
        <p:nvSpPr>
          <p:cNvPr id="39" name="Text Box 30"/>
          <p:cNvSpPr txBox="1">
            <a:spLocks noChangeArrowheads="1"/>
          </p:cNvSpPr>
          <p:nvPr/>
        </p:nvSpPr>
        <p:spPr bwMode="auto">
          <a:xfrm>
            <a:off x="4498480" y="1889777"/>
            <a:ext cx="15376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信    息    部    分</a:t>
            </a:r>
          </a:p>
        </p:txBody>
      </p:sp>
      <p:sp>
        <p:nvSpPr>
          <p:cNvPr id="40" name="AutoShape 34"/>
          <p:cNvSpPr>
            <a:spLocks/>
          </p:cNvSpPr>
          <p:nvPr/>
        </p:nvSpPr>
        <p:spPr bwMode="auto">
          <a:xfrm rot="5400000">
            <a:off x="2890843" y="627998"/>
            <a:ext cx="134630" cy="2249489"/>
          </a:xfrm>
          <a:prstGeom prst="leftBrace">
            <a:avLst>
              <a:gd name="adj1" fmla="val 128528"/>
              <a:gd name="adj2" fmla="val 50069"/>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1" name="AutoShape 35"/>
          <p:cNvSpPr>
            <a:spLocks/>
          </p:cNvSpPr>
          <p:nvPr/>
        </p:nvSpPr>
        <p:spPr bwMode="auto">
          <a:xfrm rot="5400000">
            <a:off x="7131833" y="1046695"/>
            <a:ext cx="123714" cy="1423013"/>
          </a:xfrm>
          <a:prstGeom prst="leftBrace">
            <a:avLst>
              <a:gd name="adj1" fmla="val 88480"/>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2" name="Text Box 36"/>
          <p:cNvSpPr txBox="1">
            <a:spLocks noChangeArrowheads="1"/>
          </p:cNvSpPr>
          <p:nvPr/>
        </p:nvSpPr>
        <p:spPr bwMode="auto">
          <a:xfrm>
            <a:off x="2687942" y="1392441"/>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首部</a:t>
            </a:r>
          </a:p>
        </p:txBody>
      </p:sp>
      <p:sp>
        <p:nvSpPr>
          <p:cNvPr id="43" name="Text Box 37"/>
          <p:cNvSpPr txBox="1">
            <a:spLocks noChangeArrowheads="1"/>
          </p:cNvSpPr>
          <p:nvPr/>
        </p:nvSpPr>
        <p:spPr bwMode="auto">
          <a:xfrm>
            <a:off x="6929387" y="1392441"/>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尾部</a:t>
            </a:r>
          </a:p>
        </p:txBody>
      </p:sp>
      <p:sp>
        <p:nvSpPr>
          <p:cNvPr id="44" name="Line 38"/>
          <p:cNvSpPr>
            <a:spLocks noChangeShapeType="1"/>
          </p:cNvSpPr>
          <p:nvPr/>
        </p:nvSpPr>
        <p:spPr bwMode="auto">
          <a:xfrm>
            <a:off x="1833413" y="1385847"/>
            <a:ext cx="0" cy="371142"/>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5" name="Line 40"/>
          <p:cNvSpPr>
            <a:spLocks noChangeShapeType="1"/>
          </p:cNvSpPr>
          <p:nvPr/>
        </p:nvSpPr>
        <p:spPr bwMode="auto">
          <a:xfrm>
            <a:off x="6482183" y="1798226"/>
            <a:ext cx="0" cy="45483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6" name="Line 41"/>
          <p:cNvSpPr>
            <a:spLocks noChangeShapeType="1"/>
          </p:cNvSpPr>
          <p:nvPr/>
        </p:nvSpPr>
        <p:spPr bwMode="auto">
          <a:xfrm>
            <a:off x="4082903" y="1828548"/>
            <a:ext cx="0" cy="4245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7" name="AutoShape 42"/>
          <p:cNvSpPr>
            <a:spLocks noChangeArrowheads="1"/>
          </p:cNvSpPr>
          <p:nvPr/>
        </p:nvSpPr>
        <p:spPr bwMode="auto">
          <a:xfrm>
            <a:off x="5132752" y="1490155"/>
            <a:ext cx="224686" cy="432998"/>
          </a:xfrm>
          <a:prstGeom prst="downArrow">
            <a:avLst>
              <a:gd name="adj1" fmla="val 50000"/>
              <a:gd name="adj2" fmla="val 78290"/>
            </a:avLst>
          </a:prstGeom>
          <a:solidFill>
            <a:srgbClr val="FFFF00"/>
          </a:solidFill>
          <a:ln w="19050">
            <a:solidFill>
              <a:schemeClr val="tx1"/>
            </a:solidFill>
            <a:miter lim="800000"/>
            <a:headEnd/>
            <a:tailEnd/>
          </a:ln>
          <a:effectLst/>
          <a:extLst/>
        </p:spPr>
        <p:txBody>
          <a:bodyPr vert="eaVert" wrap="none" anchor="ctr"/>
          <a:lstStyle/>
          <a:p>
            <a:endParaRPr lang="zh-CN" altLang="en-US" sz="1400" b="1">
              <a:solidFill>
                <a:srgbClr val="000099"/>
              </a:solidFill>
              <a:latin typeface="微软雅黑" pitchFamily="34" charset="-122"/>
              <a:ea typeface="微软雅黑" pitchFamily="34" charset="-122"/>
            </a:endParaRPr>
          </a:p>
        </p:txBody>
      </p:sp>
      <p:sp>
        <p:nvSpPr>
          <p:cNvPr id="48" name="矩形 47"/>
          <p:cNvSpPr/>
          <p:nvPr/>
        </p:nvSpPr>
        <p:spPr>
          <a:xfrm>
            <a:off x="1342777" y="2964980"/>
            <a:ext cx="4501219" cy="1169551"/>
          </a:xfrm>
          <a:prstGeom prst="rect">
            <a:avLst/>
          </a:prstGeom>
        </p:spPr>
        <p:txBody>
          <a:bodyPr wrap="square">
            <a:spAutoFit/>
          </a:bodyPr>
          <a:lstStyle/>
          <a:p>
            <a:pPr>
              <a:spcBef>
                <a:spcPts val="0"/>
              </a:spcBef>
            </a:pPr>
            <a:r>
              <a:rPr lang="en-US" altLang="zh-CN" sz="1400" b="1" dirty="0">
                <a:latin typeface="微软雅黑" pitchFamily="34" charset="-122"/>
                <a:ea typeface="微软雅黑" pitchFamily="34" charset="-122"/>
              </a:rPr>
              <a:t>PPP </a:t>
            </a:r>
            <a:r>
              <a:rPr lang="zh-CN" altLang="en-US" sz="1400" b="1" dirty="0">
                <a:latin typeface="微软雅黑" pitchFamily="34" charset="-122"/>
                <a:ea typeface="微软雅黑" pitchFamily="34" charset="-122"/>
              </a:rPr>
              <a:t>有一个 </a:t>
            </a:r>
            <a:r>
              <a:rPr lang="en-US" altLang="zh-CN" sz="1400" b="1" dirty="0">
                <a:latin typeface="微软雅黑" pitchFamily="34" charset="-122"/>
                <a:ea typeface="微软雅黑" pitchFamily="34" charset="-122"/>
              </a:rPr>
              <a:t>2 </a:t>
            </a:r>
            <a:r>
              <a:rPr lang="zh-CN" altLang="en-US" sz="1400" b="1" dirty="0">
                <a:latin typeface="微软雅黑" pitchFamily="34" charset="-122"/>
                <a:ea typeface="微软雅黑" pitchFamily="34" charset="-122"/>
              </a:rPr>
              <a:t>个字节的协议字段。其值</a:t>
            </a:r>
          </a:p>
          <a:p>
            <a:pPr marL="360363" indent="-360363">
              <a:spcBef>
                <a:spcPts val="0"/>
              </a:spcBef>
              <a:buClr>
                <a:srgbClr val="0070C0"/>
              </a:buClr>
              <a:buSzPct val="80000"/>
              <a:buFont typeface="Wingdings" pitchFamily="2" charset="2"/>
              <a:buChar char="l"/>
            </a:pPr>
            <a:r>
              <a:rPr lang="zh-CN" altLang="en-US" sz="1400" b="1" dirty="0">
                <a:latin typeface="微软雅黑" pitchFamily="34" charset="-122"/>
                <a:ea typeface="微软雅黑" pitchFamily="34" charset="-122"/>
              </a:rPr>
              <a:t>若为 </a:t>
            </a:r>
            <a:r>
              <a:rPr lang="en-US" altLang="zh-CN" sz="1400" b="1" dirty="0">
                <a:latin typeface="微软雅黑" pitchFamily="34" charset="-122"/>
                <a:ea typeface="微软雅黑" pitchFamily="34" charset="-122"/>
              </a:rPr>
              <a:t>0x0021</a:t>
            </a:r>
            <a:r>
              <a:rPr lang="zh-CN" altLang="en-US" sz="1400" b="1" dirty="0">
                <a:latin typeface="微软雅黑" pitchFamily="34" charset="-122"/>
                <a:ea typeface="微软雅黑" pitchFamily="34" charset="-122"/>
              </a:rPr>
              <a:t>，则信息字段就是 </a:t>
            </a:r>
            <a:r>
              <a:rPr lang="en-US" altLang="zh-CN" sz="1400" b="1" dirty="0">
                <a:latin typeface="微软雅黑" pitchFamily="34" charset="-122"/>
                <a:ea typeface="微软雅黑" pitchFamily="34" charset="-122"/>
              </a:rPr>
              <a:t>IP </a:t>
            </a:r>
            <a:r>
              <a:rPr lang="zh-CN" altLang="en-US" sz="1400" b="1" dirty="0">
                <a:latin typeface="微软雅黑" pitchFamily="34" charset="-122"/>
                <a:ea typeface="微软雅黑" pitchFamily="34" charset="-122"/>
              </a:rPr>
              <a:t>数据报。</a:t>
            </a:r>
            <a:endParaRPr lang="en-US" altLang="zh-CN" sz="1400" b="1" dirty="0">
              <a:latin typeface="微软雅黑" pitchFamily="34" charset="-122"/>
              <a:ea typeface="微软雅黑" pitchFamily="34" charset="-122"/>
            </a:endParaRPr>
          </a:p>
          <a:p>
            <a:pPr marL="360363" indent="-360363">
              <a:spcBef>
                <a:spcPts val="0"/>
              </a:spcBef>
              <a:buClr>
                <a:srgbClr val="0070C0"/>
              </a:buClr>
              <a:buSzPct val="80000"/>
              <a:buFont typeface="Wingdings" pitchFamily="2" charset="2"/>
              <a:buChar char="l"/>
            </a:pPr>
            <a:r>
              <a:rPr lang="zh-CN" altLang="en-US" sz="1400" b="1" dirty="0">
                <a:latin typeface="微软雅黑" pitchFamily="34" charset="-122"/>
                <a:ea typeface="微软雅黑" pitchFamily="34" charset="-122"/>
              </a:rPr>
              <a:t>若为 </a:t>
            </a:r>
            <a:r>
              <a:rPr lang="en-US" altLang="zh-CN" sz="1400" b="1" dirty="0">
                <a:latin typeface="微软雅黑" pitchFamily="34" charset="-122"/>
                <a:ea typeface="微软雅黑" pitchFamily="34" charset="-122"/>
              </a:rPr>
              <a:t>0x8021</a:t>
            </a:r>
            <a:r>
              <a:rPr lang="zh-CN" altLang="en-US" sz="1400" b="1" dirty="0">
                <a:latin typeface="微软雅黑" pitchFamily="34" charset="-122"/>
                <a:ea typeface="微软雅黑" pitchFamily="34" charset="-122"/>
              </a:rPr>
              <a:t>，则信息字段是网络控制数据。</a:t>
            </a:r>
          </a:p>
          <a:p>
            <a:pPr marL="360363" indent="-360363">
              <a:spcBef>
                <a:spcPts val="0"/>
              </a:spcBef>
              <a:buClr>
                <a:srgbClr val="0070C0"/>
              </a:buClr>
              <a:buSzPct val="80000"/>
              <a:buFont typeface="Wingdings" pitchFamily="2" charset="2"/>
              <a:buChar char="l"/>
            </a:pPr>
            <a:r>
              <a:rPr lang="zh-CN" altLang="en-US" sz="1400" b="1" dirty="0">
                <a:latin typeface="微软雅黑" pitchFamily="34" charset="-122"/>
                <a:ea typeface="微软雅黑" pitchFamily="34" charset="-122"/>
              </a:rPr>
              <a:t>若为 </a:t>
            </a:r>
            <a:r>
              <a:rPr lang="en-US" altLang="zh-CN" sz="1400" b="1" dirty="0">
                <a:latin typeface="微软雅黑" pitchFamily="34" charset="-122"/>
                <a:ea typeface="微软雅黑" pitchFamily="34" charset="-122"/>
              </a:rPr>
              <a:t>0xC021</a:t>
            </a:r>
            <a:r>
              <a:rPr lang="zh-CN" altLang="en-US" sz="1400" b="1" dirty="0">
                <a:latin typeface="微软雅黑" pitchFamily="34" charset="-122"/>
                <a:ea typeface="微软雅黑" pitchFamily="34" charset="-122"/>
              </a:rPr>
              <a:t>，则信息字段是 </a:t>
            </a:r>
            <a:r>
              <a:rPr lang="en-US" altLang="zh-CN" sz="1400" b="1" dirty="0">
                <a:latin typeface="微软雅黑" pitchFamily="34" charset="-122"/>
                <a:ea typeface="微软雅黑" pitchFamily="34" charset="-122"/>
              </a:rPr>
              <a:t>PPP </a:t>
            </a:r>
            <a:r>
              <a:rPr lang="zh-CN" altLang="en-US" sz="1400" b="1" dirty="0">
                <a:latin typeface="微软雅黑" pitchFamily="34" charset="-122"/>
                <a:ea typeface="微软雅黑" pitchFamily="34" charset="-122"/>
              </a:rPr>
              <a:t>链路控制数据。</a:t>
            </a:r>
          </a:p>
          <a:p>
            <a:pPr marL="360363" indent="-360363">
              <a:spcBef>
                <a:spcPts val="0"/>
              </a:spcBef>
              <a:buClr>
                <a:srgbClr val="0070C0"/>
              </a:buClr>
              <a:buSzPct val="80000"/>
              <a:buFont typeface="Wingdings" pitchFamily="2" charset="2"/>
              <a:buChar char="l"/>
            </a:pPr>
            <a:r>
              <a:rPr lang="zh-CN" altLang="en-US" sz="1400" b="1" dirty="0">
                <a:latin typeface="微软雅黑" pitchFamily="34" charset="-122"/>
                <a:ea typeface="微软雅黑" pitchFamily="34" charset="-122"/>
              </a:rPr>
              <a:t>若为 </a:t>
            </a:r>
            <a:r>
              <a:rPr lang="en-US" altLang="zh-CN" sz="1400" b="1" dirty="0">
                <a:latin typeface="微软雅黑" pitchFamily="34" charset="-122"/>
                <a:ea typeface="微软雅黑" pitchFamily="34" charset="-122"/>
              </a:rPr>
              <a:t>0xC023</a:t>
            </a:r>
            <a:r>
              <a:rPr lang="zh-CN" altLang="en-US" sz="1400" b="1" dirty="0">
                <a:latin typeface="微软雅黑" pitchFamily="34" charset="-122"/>
                <a:ea typeface="微软雅黑" pitchFamily="34" charset="-122"/>
              </a:rPr>
              <a:t>，则信息字段是鉴别数据。</a:t>
            </a:r>
            <a:endParaRPr lang="en-US" altLang="zh-CN" sz="1400" b="1" dirty="0">
              <a:latin typeface="微软雅黑" pitchFamily="34" charset="-122"/>
              <a:ea typeface="微软雅黑" pitchFamily="34" charset="-122"/>
            </a:endParaRPr>
          </a:p>
        </p:txBody>
      </p:sp>
      <p:sp>
        <p:nvSpPr>
          <p:cNvPr id="2" name="矩形 1"/>
          <p:cNvSpPr/>
          <p:nvPr/>
        </p:nvSpPr>
        <p:spPr>
          <a:xfrm>
            <a:off x="6026825" y="2990154"/>
            <a:ext cx="2333729" cy="1015663"/>
          </a:xfrm>
          <a:prstGeom prst="rect">
            <a:avLst/>
          </a:prstGeom>
          <a:solidFill>
            <a:schemeClr val="bg1"/>
          </a:solidFill>
        </p:spPr>
        <p:txBody>
          <a:bodyPr wrap="square">
            <a:spAutoFit/>
          </a:bodyPr>
          <a:lstStyle/>
          <a:p>
            <a:pPr>
              <a:lnSpc>
                <a:spcPts val="2400"/>
              </a:lnSpc>
            </a:pPr>
            <a:r>
              <a:rPr lang="en-US" altLang="zh-CN" b="1" dirty="0">
                <a:latin typeface="微软雅黑" panose="020B0503020204020204" pitchFamily="34" charset="-122"/>
                <a:ea typeface="微软雅黑" panose="020B0503020204020204" pitchFamily="34" charset="-122"/>
              </a:rPr>
              <a:t>PPP </a:t>
            </a:r>
            <a:r>
              <a:rPr lang="zh-CN" altLang="en-US" b="1" dirty="0">
                <a:latin typeface="微软雅黑" panose="020B0503020204020204" pitchFamily="34" charset="-122"/>
                <a:ea typeface="微软雅黑" panose="020B0503020204020204" pitchFamily="34" charset="-122"/>
              </a:rPr>
              <a:t>是</a:t>
            </a:r>
            <a:r>
              <a:rPr lang="zh-CN" altLang="en-US" b="1" dirty="0">
                <a:solidFill>
                  <a:srgbClr val="C00000"/>
                </a:solidFill>
                <a:latin typeface="微软雅黑" panose="020B0503020204020204" pitchFamily="34" charset="-122"/>
                <a:ea typeface="微软雅黑" panose="020B0503020204020204" pitchFamily="34" charset="-122"/>
              </a:rPr>
              <a:t>面向字节</a:t>
            </a:r>
            <a:r>
              <a:rPr lang="zh-CN" altLang="en-US" b="1" dirty="0">
                <a:latin typeface="微软雅黑" panose="020B0503020204020204" pitchFamily="34" charset="-122"/>
                <a:ea typeface="微软雅黑" panose="020B0503020204020204" pitchFamily="34" charset="-122"/>
              </a:rPr>
              <a:t>的，所有的 </a:t>
            </a:r>
            <a:r>
              <a:rPr lang="en-US" altLang="zh-CN" b="1" dirty="0">
                <a:latin typeface="微软雅黑" panose="020B0503020204020204" pitchFamily="34" charset="-122"/>
                <a:ea typeface="微软雅黑" panose="020B0503020204020204" pitchFamily="34" charset="-122"/>
              </a:rPr>
              <a:t>PPP </a:t>
            </a:r>
            <a:r>
              <a:rPr lang="zh-CN" altLang="en-US" b="1" dirty="0">
                <a:latin typeface="微软雅黑" panose="020B0503020204020204" pitchFamily="34" charset="-122"/>
                <a:ea typeface="微软雅黑" panose="020B0503020204020204" pitchFamily="34" charset="-122"/>
              </a:rPr>
              <a:t>帧的长度都是</a:t>
            </a:r>
            <a:r>
              <a:rPr lang="zh-CN" altLang="en-US" b="1" dirty="0">
                <a:solidFill>
                  <a:srgbClr val="C00000"/>
                </a:solidFill>
                <a:latin typeface="微软雅黑" panose="020B0503020204020204" pitchFamily="34" charset="-122"/>
                <a:ea typeface="微软雅黑" panose="020B0503020204020204" pitchFamily="34" charset="-122"/>
              </a:rPr>
              <a:t>整数字节。</a:t>
            </a:r>
          </a:p>
        </p:txBody>
      </p:sp>
    </p:spTree>
    <p:extLst>
      <p:ext uri="{BB962C8B-B14F-4D97-AF65-F5344CB8AC3E}">
        <p14:creationId xmlns:p14="http://schemas.microsoft.com/office/powerpoint/2010/main" val="382553782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21" y="989997"/>
            <a:ext cx="7946135" cy="24776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首部：</a:t>
            </a:r>
            <a:r>
              <a:rPr lang="en-US" altLang="zh-CN" sz="2000" b="1" dirty="0">
                <a:latin typeface="微软雅黑" pitchFamily="34" charset="-122"/>
                <a:ea typeface="微软雅黑" pitchFamily="34" charset="-122"/>
              </a:rPr>
              <a:t>4 </a:t>
            </a:r>
            <a:r>
              <a:rPr lang="zh-CN" altLang="en-US" sz="2000" b="1" dirty="0">
                <a:latin typeface="微软雅黑" pitchFamily="34" charset="-122"/>
                <a:ea typeface="微软雅黑" pitchFamily="34" charset="-122"/>
              </a:rPr>
              <a:t>个字段</a:t>
            </a:r>
            <a:endParaRPr lang="en-US" altLang="zh-CN" sz="2000" b="1" dirty="0" smtClean="0">
              <a:latin typeface="微软雅黑" pitchFamily="34" charset="-122"/>
              <a:ea typeface="微软雅黑" pitchFamily="34" charset="-122"/>
            </a:endParaRP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标志字段 </a:t>
            </a:r>
            <a:r>
              <a:rPr lang="en-US" altLang="zh-CN" sz="2000" b="1" dirty="0" smtClean="0">
                <a:latin typeface="微软雅黑" pitchFamily="34" charset="-122"/>
                <a:ea typeface="微软雅黑" pitchFamily="34" charset="-122"/>
              </a:rPr>
              <a:t>F</a:t>
            </a:r>
            <a:r>
              <a:rPr lang="zh-CN" altLang="en-US" sz="2000" b="1" dirty="0" smtClean="0">
                <a:latin typeface="微软雅黑" pitchFamily="34" charset="-122"/>
                <a:ea typeface="微软雅黑" pitchFamily="34" charset="-122"/>
              </a:rPr>
              <a:t>：</a:t>
            </a:r>
            <a:r>
              <a:rPr lang="en-US" altLang="zh-CN" sz="2000" b="1" dirty="0" smtClean="0">
                <a:latin typeface="微软雅黑" pitchFamily="34" charset="-122"/>
                <a:ea typeface="微软雅黑" pitchFamily="34" charset="-122"/>
              </a:rPr>
              <a:t> </a:t>
            </a:r>
            <a:r>
              <a:rPr lang="en-US" altLang="zh-CN" sz="2000" b="1" dirty="0">
                <a:latin typeface="微软雅黑" pitchFamily="34" charset="-122"/>
                <a:ea typeface="微软雅黑" pitchFamily="34" charset="-122"/>
              </a:rPr>
              <a:t>0x7E </a:t>
            </a:r>
            <a:r>
              <a:rPr lang="zh-CN" altLang="en-US" sz="2000" b="1" dirty="0">
                <a:latin typeface="微软雅黑" pitchFamily="34" charset="-122"/>
                <a:ea typeface="微软雅黑" pitchFamily="34" charset="-122"/>
              </a:rPr>
              <a:t>。连续两帧之间只需要用一个标志字段。</a:t>
            </a: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地址字段 </a:t>
            </a:r>
            <a:r>
              <a:rPr lang="en-US" altLang="zh-CN" sz="2000" b="1" dirty="0" smtClean="0">
                <a:latin typeface="微软雅黑" pitchFamily="34" charset="-122"/>
                <a:ea typeface="微软雅黑" pitchFamily="34" charset="-122"/>
              </a:rPr>
              <a:t>A</a:t>
            </a:r>
            <a:r>
              <a:rPr lang="zh-CN" altLang="en-US" sz="2000" b="1" dirty="0" smtClean="0">
                <a:latin typeface="微软雅黑" pitchFamily="34" charset="-122"/>
                <a:ea typeface="微软雅黑" pitchFamily="34" charset="-122"/>
              </a:rPr>
              <a:t>：只</a:t>
            </a:r>
            <a:r>
              <a:rPr lang="zh-CN" altLang="en-US" sz="2000" b="1" dirty="0">
                <a:latin typeface="微软雅黑" pitchFamily="34" charset="-122"/>
                <a:ea typeface="微软雅黑" pitchFamily="34" charset="-122"/>
              </a:rPr>
              <a:t>置为 </a:t>
            </a:r>
            <a:r>
              <a:rPr lang="en-US" altLang="zh-CN" sz="2000" b="1" dirty="0">
                <a:latin typeface="微软雅黑" pitchFamily="34" charset="-122"/>
                <a:ea typeface="微软雅黑" pitchFamily="34" charset="-122"/>
              </a:rPr>
              <a:t>0xFF</a:t>
            </a:r>
            <a:r>
              <a:rPr lang="zh-CN" altLang="en-US" sz="2000" b="1" dirty="0" smtClean="0">
                <a:latin typeface="微软雅黑" pitchFamily="34" charset="-122"/>
                <a:ea typeface="微软雅黑" pitchFamily="34" charset="-122"/>
              </a:rPr>
              <a:t>。实际上不</a:t>
            </a:r>
            <a:r>
              <a:rPr lang="zh-CN" altLang="en-US" sz="2000" b="1" dirty="0">
                <a:latin typeface="微软雅黑" pitchFamily="34" charset="-122"/>
                <a:ea typeface="微软雅黑" pitchFamily="34" charset="-122"/>
              </a:rPr>
              <a:t>起作用。</a:t>
            </a: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控制字段 </a:t>
            </a:r>
            <a:r>
              <a:rPr lang="en-US" altLang="zh-CN" sz="2000" b="1" dirty="0" smtClean="0">
                <a:latin typeface="微软雅黑" pitchFamily="34" charset="-122"/>
                <a:ea typeface="微软雅黑" pitchFamily="34" charset="-122"/>
              </a:rPr>
              <a:t>C</a:t>
            </a:r>
            <a:r>
              <a:rPr lang="zh-CN" altLang="en-US" sz="2000" b="1" dirty="0" smtClean="0">
                <a:latin typeface="微软雅黑" pitchFamily="34" charset="-122"/>
                <a:ea typeface="微软雅黑" pitchFamily="34" charset="-122"/>
              </a:rPr>
              <a:t>：通常</a:t>
            </a:r>
            <a:r>
              <a:rPr lang="zh-CN" altLang="en-US" sz="2000" b="1" dirty="0">
                <a:latin typeface="微软雅黑" pitchFamily="34" charset="-122"/>
                <a:ea typeface="微软雅黑" pitchFamily="34" charset="-122"/>
              </a:rPr>
              <a:t>置为 </a:t>
            </a:r>
            <a:r>
              <a:rPr lang="en-US" altLang="zh-CN" sz="2000" b="1" dirty="0">
                <a:latin typeface="微软雅黑" pitchFamily="34" charset="-122"/>
                <a:ea typeface="微软雅黑" pitchFamily="34" charset="-122"/>
              </a:rPr>
              <a:t>0x03</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协议</a:t>
            </a:r>
            <a:r>
              <a:rPr lang="zh-CN" altLang="en-US" sz="2000" b="1" dirty="0" smtClean="0">
                <a:latin typeface="微软雅黑" pitchFamily="34" charset="-122"/>
                <a:ea typeface="微软雅黑" pitchFamily="34" charset="-122"/>
              </a:rPr>
              <a:t>字段。</a:t>
            </a:r>
            <a:endParaRPr lang="zh-CN" altLang="en-US"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尾部：</a:t>
            </a:r>
            <a:r>
              <a:rPr lang="en-US" altLang="zh-CN" sz="2000" b="1" dirty="0" smtClean="0">
                <a:latin typeface="微软雅黑" pitchFamily="34" charset="-122"/>
                <a:ea typeface="微软雅黑" pitchFamily="34" charset="-122"/>
              </a:rPr>
              <a:t>2 </a:t>
            </a:r>
            <a:r>
              <a:rPr lang="zh-CN" altLang="en-US" sz="2000" b="1" dirty="0">
                <a:latin typeface="微软雅黑" pitchFamily="34" charset="-122"/>
                <a:ea typeface="微软雅黑" pitchFamily="34" charset="-122"/>
              </a:rPr>
              <a:t>个字段</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
        <p:nvSpPr>
          <p:cNvPr id="8" name="AutoShape 5"/>
          <p:cNvSpPr>
            <a:spLocks noChangeArrowheads="1"/>
          </p:cNvSpPr>
          <p:nvPr/>
        </p:nvSpPr>
        <p:spPr bwMode="auto">
          <a:xfrm>
            <a:off x="502921" y="62685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550606" y="603760"/>
            <a:ext cx="20329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1. </a:t>
            </a:r>
            <a:r>
              <a:rPr lang="zh-CN" altLang="en-US" sz="2000" b="1" dirty="0" smtClean="0">
                <a:solidFill>
                  <a:schemeClr val="bg1"/>
                </a:solidFill>
                <a:latin typeface="微软雅黑" pitchFamily="34" charset="-122"/>
                <a:ea typeface="微软雅黑" pitchFamily="34" charset="-122"/>
              </a:rPr>
              <a:t>各</a:t>
            </a:r>
            <a:r>
              <a:rPr lang="zh-CN" altLang="en-US" sz="2000" b="1" dirty="0">
                <a:solidFill>
                  <a:schemeClr val="bg1"/>
                </a:solidFill>
                <a:latin typeface="微软雅黑" pitchFamily="34" charset="-122"/>
                <a:ea typeface="微软雅黑" pitchFamily="34" charset="-122"/>
              </a:rPr>
              <a:t>字段的意义</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11886508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21" y="989997"/>
            <a:ext cx="7946135"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当 </a:t>
            </a:r>
            <a:r>
              <a:rPr lang="en-US" altLang="zh-CN" sz="2000" b="1" dirty="0">
                <a:latin typeface="微软雅黑" pitchFamily="34" charset="-122"/>
                <a:ea typeface="微软雅黑" pitchFamily="34" charset="-122"/>
              </a:rPr>
              <a:t>PPP </a:t>
            </a:r>
            <a:r>
              <a:rPr lang="zh-CN" altLang="en-US" sz="2000" b="1" dirty="0">
                <a:latin typeface="微软雅黑" pitchFamily="34" charset="-122"/>
                <a:ea typeface="微软雅黑" pitchFamily="34" charset="-122"/>
              </a:rPr>
              <a:t>用在异步传输时</a:t>
            </a:r>
            <a:r>
              <a:rPr lang="zh-CN" altLang="en-US" sz="2000" b="1" dirty="0" smtClean="0">
                <a:latin typeface="微软雅黑" pitchFamily="34" charset="-122"/>
                <a:ea typeface="微软雅黑" pitchFamily="34" charset="-122"/>
              </a:rPr>
              <a:t>，使用</a:t>
            </a:r>
            <a:r>
              <a:rPr lang="zh-CN" altLang="en-US" sz="2000" b="1" dirty="0">
                <a:solidFill>
                  <a:srgbClr val="0000FF"/>
                </a:solidFill>
                <a:latin typeface="微软雅黑" pitchFamily="34" charset="-122"/>
                <a:ea typeface="微软雅黑" pitchFamily="34" charset="-122"/>
              </a:rPr>
              <a:t>字节</a:t>
            </a:r>
            <a:r>
              <a:rPr lang="zh-CN" altLang="en-US" sz="2000" b="1" dirty="0" smtClean="0">
                <a:solidFill>
                  <a:srgbClr val="0000FF"/>
                </a:solidFill>
                <a:latin typeface="微软雅黑" pitchFamily="34" charset="-122"/>
                <a:ea typeface="微软雅黑" pitchFamily="34" charset="-122"/>
              </a:rPr>
              <a:t>填充</a:t>
            </a:r>
            <a:r>
              <a:rPr lang="zh-CN" altLang="en-US" sz="2000" b="1" dirty="0">
                <a:solidFill>
                  <a:srgbClr val="0000FF"/>
                </a:solidFill>
                <a:latin typeface="微软雅黑" pitchFamily="34" charset="-122"/>
                <a:ea typeface="微软雅黑" pitchFamily="34" charset="-122"/>
              </a:rPr>
              <a:t>法。</a:t>
            </a:r>
            <a:endParaRPr lang="en-US" altLang="zh-CN" sz="2000" b="1" dirty="0">
              <a:solidFill>
                <a:srgbClr val="0000FF"/>
              </a:solidFill>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当 </a:t>
            </a:r>
            <a:r>
              <a:rPr lang="en-US" altLang="zh-CN" sz="2000" b="1" dirty="0">
                <a:latin typeface="微软雅黑" pitchFamily="34" charset="-122"/>
                <a:ea typeface="微软雅黑" pitchFamily="34" charset="-122"/>
              </a:rPr>
              <a:t>PPP </a:t>
            </a:r>
            <a:r>
              <a:rPr lang="zh-CN" altLang="en-US" sz="2000" b="1" dirty="0">
                <a:latin typeface="微软雅黑" pitchFamily="34" charset="-122"/>
                <a:ea typeface="微软雅黑" pitchFamily="34" charset="-122"/>
              </a:rPr>
              <a:t>用在同步传输链路时，采用</a:t>
            </a:r>
            <a:r>
              <a:rPr lang="zh-CN" altLang="en-US" sz="2000" b="1" dirty="0">
                <a:solidFill>
                  <a:srgbClr val="0000FF"/>
                </a:solidFill>
                <a:latin typeface="微软雅黑" pitchFamily="34" charset="-122"/>
                <a:ea typeface="微软雅黑" pitchFamily="34" charset="-122"/>
              </a:rPr>
              <a:t>零比</a:t>
            </a:r>
            <a:r>
              <a:rPr lang="zh-CN" altLang="en-US" sz="2000" b="1" dirty="0" smtClean="0">
                <a:solidFill>
                  <a:srgbClr val="0000FF"/>
                </a:solidFill>
                <a:latin typeface="微软雅黑" pitchFamily="34" charset="-122"/>
                <a:ea typeface="微软雅黑" pitchFamily="34" charset="-122"/>
              </a:rPr>
              <a:t>特</a:t>
            </a:r>
            <a:r>
              <a:rPr lang="zh-CN" altLang="en-US" sz="2000" b="1" dirty="0">
                <a:solidFill>
                  <a:srgbClr val="0000FF"/>
                </a:solidFill>
                <a:latin typeface="微软雅黑" pitchFamily="34" charset="-122"/>
                <a:ea typeface="微软雅黑" pitchFamily="34" charset="-122"/>
              </a:rPr>
              <a:t>填充法。  </a:t>
            </a:r>
          </a:p>
        </p:txBody>
      </p:sp>
      <p:sp>
        <p:nvSpPr>
          <p:cNvPr id="8" name="AutoShape 5"/>
          <p:cNvSpPr>
            <a:spLocks noChangeArrowheads="1"/>
          </p:cNvSpPr>
          <p:nvPr/>
        </p:nvSpPr>
        <p:spPr bwMode="auto">
          <a:xfrm>
            <a:off x="502921" y="62685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666825" y="603760"/>
            <a:ext cx="180049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透明</a:t>
            </a:r>
            <a:r>
              <a:rPr lang="zh-CN" altLang="en-US" sz="2000" b="1" dirty="0">
                <a:solidFill>
                  <a:schemeClr val="bg1"/>
                </a:solidFill>
                <a:latin typeface="微软雅黑" pitchFamily="34" charset="-122"/>
                <a:ea typeface="微软雅黑" pitchFamily="34" charset="-122"/>
              </a:rPr>
              <a:t>传输问题 </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419306479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5"/>
          <p:cNvSpPr>
            <a:spLocks noChangeArrowheads="1"/>
          </p:cNvSpPr>
          <p:nvPr/>
        </p:nvSpPr>
        <p:spPr bwMode="auto">
          <a:xfrm>
            <a:off x="502921" y="62417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768616" y="601082"/>
            <a:ext cx="1596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2. </a:t>
            </a:r>
            <a:r>
              <a:rPr lang="zh-CN" altLang="en-US" sz="2000" b="1" dirty="0" smtClean="0">
                <a:solidFill>
                  <a:schemeClr val="bg1"/>
                </a:solidFill>
                <a:latin typeface="微软雅黑" pitchFamily="34" charset="-122"/>
                <a:ea typeface="微软雅黑" pitchFamily="34" charset="-122"/>
              </a:rPr>
              <a:t>字节</a:t>
            </a:r>
            <a:r>
              <a:rPr lang="zh-CN" altLang="en-US" sz="2000" b="1" dirty="0">
                <a:solidFill>
                  <a:schemeClr val="bg1"/>
                </a:solidFill>
                <a:latin typeface="微软雅黑" pitchFamily="34" charset="-122"/>
                <a:ea typeface="微软雅黑" pitchFamily="34" charset="-122"/>
              </a:rPr>
              <a:t>填充 </a:t>
            </a:r>
            <a:endParaRPr lang="fr-FR" altLang="zh-CN" sz="2000" b="1" dirty="0">
              <a:solidFill>
                <a:schemeClr val="bg1"/>
              </a:solidFill>
              <a:latin typeface="微软雅黑" pitchFamily="34" charset="-122"/>
              <a:ea typeface="微软雅黑" pitchFamily="34" charset="-122"/>
            </a:endParaRPr>
          </a:p>
        </p:txBody>
      </p:sp>
      <p:sp>
        <p:nvSpPr>
          <p:cNvPr id="5" name="圆角矩形 4"/>
          <p:cNvSpPr/>
          <p:nvPr/>
        </p:nvSpPr>
        <p:spPr>
          <a:xfrm>
            <a:off x="314037" y="1047278"/>
            <a:ext cx="8469746" cy="284676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C6600"/>
              </a:solidFill>
            </a:endParaRPr>
          </a:p>
        </p:txBody>
      </p:sp>
      <p:grpSp>
        <p:nvGrpSpPr>
          <p:cNvPr id="66" name="组合 65"/>
          <p:cNvGrpSpPr/>
          <p:nvPr/>
        </p:nvGrpSpPr>
        <p:grpSpPr>
          <a:xfrm>
            <a:off x="495556" y="1157904"/>
            <a:ext cx="8112133" cy="2703849"/>
            <a:chOff x="495556" y="1290912"/>
            <a:chExt cx="8112133" cy="2703849"/>
          </a:xfrm>
        </p:grpSpPr>
        <p:sp>
          <p:nvSpPr>
            <p:cNvPr id="7" name="Rectangle 4"/>
            <p:cNvSpPr>
              <a:spLocks noChangeArrowheads="1"/>
            </p:cNvSpPr>
            <p:nvPr/>
          </p:nvSpPr>
          <p:spPr bwMode="auto">
            <a:xfrm>
              <a:off x="498721" y="2942896"/>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7E</a:t>
              </a:r>
              <a:endParaRPr kumimoji="1" lang="en-US" altLang="zh-CN" sz="1200" b="1" dirty="0">
                <a:solidFill>
                  <a:schemeClr val="bg1"/>
                </a:solidFill>
                <a:latin typeface="微软雅黑" pitchFamily="34" charset="-122"/>
                <a:ea typeface="微软雅黑" pitchFamily="34" charset="-122"/>
              </a:endParaRPr>
            </a:p>
          </p:txBody>
        </p:sp>
        <p:sp>
          <p:nvSpPr>
            <p:cNvPr id="8" name="Freeform 5"/>
            <p:cNvSpPr>
              <a:spLocks/>
            </p:cNvSpPr>
            <p:nvPr/>
          </p:nvSpPr>
          <p:spPr bwMode="auto">
            <a:xfrm>
              <a:off x="6159348" y="2176474"/>
              <a:ext cx="1277371" cy="766423"/>
            </a:xfrm>
            <a:custGeom>
              <a:avLst/>
              <a:gdLst>
                <a:gd name="T0" fmla="*/ 671 w 960"/>
                <a:gd name="T1" fmla="*/ 624 h 624"/>
                <a:gd name="T2" fmla="*/ 960 w 960"/>
                <a:gd name="T3" fmla="*/ 624 h 624"/>
                <a:gd name="T4" fmla="*/ 288 w 960"/>
                <a:gd name="T5" fmla="*/ 0 h 624"/>
                <a:gd name="T6" fmla="*/ 0 w 960"/>
                <a:gd name="T7" fmla="*/ 0 h 624"/>
              </a:gdLst>
              <a:ahLst/>
              <a:cxnLst>
                <a:cxn ang="0">
                  <a:pos x="T0" y="T1"/>
                </a:cxn>
                <a:cxn ang="0">
                  <a:pos x="T2" y="T3"/>
                </a:cxn>
                <a:cxn ang="0">
                  <a:pos x="T4" y="T5"/>
                </a:cxn>
                <a:cxn ang="0">
                  <a:pos x="T6" y="T7"/>
                </a:cxn>
              </a:cxnLst>
              <a:rect l="0" t="0" r="r" b="b"/>
              <a:pathLst>
                <a:path w="960" h="624">
                  <a:moveTo>
                    <a:pt x="671" y="624"/>
                  </a:moveTo>
                  <a:lnTo>
                    <a:pt x="960" y="624"/>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9" name="Freeform 6"/>
            <p:cNvSpPr>
              <a:spLocks/>
            </p:cNvSpPr>
            <p:nvPr/>
          </p:nvSpPr>
          <p:spPr bwMode="auto">
            <a:xfrm>
              <a:off x="5065600" y="2176474"/>
              <a:ext cx="902143" cy="773792"/>
            </a:xfrm>
            <a:custGeom>
              <a:avLst/>
              <a:gdLst>
                <a:gd name="T0" fmla="*/ 386 w 678"/>
                <a:gd name="T1" fmla="*/ 621 h 630"/>
                <a:gd name="T2" fmla="*/ 678 w 678"/>
                <a:gd name="T3" fmla="*/ 630 h 630"/>
                <a:gd name="T4" fmla="*/ 288 w 678"/>
                <a:gd name="T5" fmla="*/ 0 h 630"/>
                <a:gd name="T6" fmla="*/ 0 w 678"/>
                <a:gd name="T7" fmla="*/ 0 h 630"/>
              </a:gdLst>
              <a:ahLst/>
              <a:cxnLst>
                <a:cxn ang="0">
                  <a:pos x="T0" y="T1"/>
                </a:cxn>
                <a:cxn ang="0">
                  <a:pos x="T2" y="T3"/>
                </a:cxn>
                <a:cxn ang="0">
                  <a:pos x="T4" y="T5"/>
                </a:cxn>
                <a:cxn ang="0">
                  <a:pos x="T6" y="T7"/>
                </a:cxn>
              </a:cxnLst>
              <a:rect l="0" t="0" r="r" b="b"/>
              <a:pathLst>
                <a:path w="678" h="630">
                  <a:moveTo>
                    <a:pt x="386" y="621"/>
                  </a:moveTo>
                  <a:lnTo>
                    <a:pt x="678" y="630"/>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0" name="Freeform 7"/>
            <p:cNvSpPr>
              <a:spLocks/>
            </p:cNvSpPr>
            <p:nvPr/>
          </p:nvSpPr>
          <p:spPr bwMode="auto">
            <a:xfrm>
              <a:off x="3796213" y="2176474"/>
              <a:ext cx="502965" cy="766423"/>
            </a:xfrm>
            <a:custGeom>
              <a:avLst/>
              <a:gdLst>
                <a:gd name="T0" fmla="*/ 92 w 378"/>
                <a:gd name="T1" fmla="*/ 624 h 624"/>
                <a:gd name="T2" fmla="*/ 378 w 378"/>
                <a:gd name="T3" fmla="*/ 624 h 624"/>
                <a:gd name="T4" fmla="*/ 288 w 378"/>
                <a:gd name="T5" fmla="*/ 0 h 624"/>
                <a:gd name="T6" fmla="*/ 0 w 378"/>
                <a:gd name="T7" fmla="*/ 0 h 624"/>
              </a:gdLst>
              <a:ahLst/>
              <a:cxnLst>
                <a:cxn ang="0">
                  <a:pos x="T0" y="T1"/>
                </a:cxn>
                <a:cxn ang="0">
                  <a:pos x="T2" y="T3"/>
                </a:cxn>
                <a:cxn ang="0">
                  <a:pos x="T4" y="T5"/>
                </a:cxn>
                <a:cxn ang="0">
                  <a:pos x="T6" y="T7"/>
                </a:cxn>
              </a:cxnLst>
              <a:rect l="0" t="0" r="r" b="b"/>
              <a:pathLst>
                <a:path w="378" h="624">
                  <a:moveTo>
                    <a:pt x="92" y="624"/>
                  </a:moveTo>
                  <a:lnTo>
                    <a:pt x="378" y="624"/>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1" name="Freeform 8"/>
            <p:cNvSpPr>
              <a:spLocks/>
            </p:cNvSpPr>
            <p:nvPr/>
          </p:nvSpPr>
          <p:spPr bwMode="auto">
            <a:xfrm>
              <a:off x="2389775" y="2176474"/>
              <a:ext cx="640015" cy="766423"/>
            </a:xfrm>
            <a:custGeom>
              <a:avLst/>
              <a:gdLst>
                <a:gd name="T0" fmla="*/ 0 w 481"/>
                <a:gd name="T1" fmla="*/ 621 h 624"/>
                <a:gd name="T2" fmla="*/ 289 w 481"/>
                <a:gd name="T3" fmla="*/ 624 h 624"/>
                <a:gd name="T4" fmla="*/ 481 w 481"/>
                <a:gd name="T5" fmla="*/ 0 h 624"/>
                <a:gd name="T6" fmla="*/ 193 w 481"/>
                <a:gd name="T7" fmla="*/ 0 h 624"/>
              </a:gdLst>
              <a:ahLst/>
              <a:cxnLst>
                <a:cxn ang="0">
                  <a:pos x="T0" y="T1"/>
                </a:cxn>
                <a:cxn ang="0">
                  <a:pos x="T2" y="T3"/>
                </a:cxn>
                <a:cxn ang="0">
                  <a:pos x="T4" y="T5"/>
                </a:cxn>
                <a:cxn ang="0">
                  <a:pos x="T6" y="T7"/>
                </a:cxn>
              </a:cxnLst>
              <a:rect l="0" t="0" r="r" b="b"/>
              <a:pathLst>
                <a:path w="481" h="624">
                  <a:moveTo>
                    <a:pt x="0" y="621"/>
                  </a:moveTo>
                  <a:lnTo>
                    <a:pt x="289" y="624"/>
                  </a:lnTo>
                  <a:lnTo>
                    <a:pt x="481" y="0"/>
                  </a:lnTo>
                  <a:lnTo>
                    <a:pt x="193"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2" name="Rectangle 9"/>
            <p:cNvSpPr>
              <a:spLocks noChangeArrowheads="1"/>
            </p:cNvSpPr>
            <p:nvPr/>
          </p:nvSpPr>
          <p:spPr bwMode="auto">
            <a:xfrm>
              <a:off x="1149932" y="1822740"/>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7E</a:t>
              </a:r>
              <a:endParaRPr kumimoji="1" lang="en-US" altLang="zh-CN" sz="1200" b="1" dirty="0">
                <a:solidFill>
                  <a:schemeClr val="bg1"/>
                </a:solidFill>
                <a:latin typeface="微软雅黑" pitchFamily="34" charset="-122"/>
                <a:ea typeface="微软雅黑" pitchFamily="34" charset="-122"/>
              </a:endParaRPr>
            </a:p>
          </p:txBody>
        </p:sp>
        <p:sp>
          <p:nvSpPr>
            <p:cNvPr id="13" name="Rectangle 10"/>
            <p:cNvSpPr>
              <a:spLocks noChangeArrowheads="1"/>
            </p:cNvSpPr>
            <p:nvPr/>
          </p:nvSpPr>
          <p:spPr bwMode="auto">
            <a:xfrm>
              <a:off x="2071762" y="1822740"/>
              <a:ext cx="5045615" cy="353734"/>
            </a:xfrm>
            <a:prstGeom prst="rect">
              <a:avLst/>
            </a:prstGeom>
            <a:solidFill>
              <a:srgbClr val="00FFFF"/>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4" name="Rectangle 11"/>
            <p:cNvSpPr>
              <a:spLocks noChangeArrowheads="1"/>
            </p:cNvSpPr>
            <p:nvPr/>
          </p:nvSpPr>
          <p:spPr bwMode="auto">
            <a:xfrm>
              <a:off x="2646578" y="1822740"/>
              <a:ext cx="383211" cy="353734"/>
            </a:xfrm>
            <a:prstGeom prst="rect">
              <a:avLst/>
            </a:prstGeom>
            <a:solidFill>
              <a:srgbClr val="CC00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7E</a:t>
              </a:r>
              <a:endParaRPr kumimoji="1" lang="en-US" altLang="zh-CN" sz="1200" b="1" dirty="0">
                <a:solidFill>
                  <a:schemeClr val="bg1"/>
                </a:solidFill>
                <a:latin typeface="微软雅黑" pitchFamily="34" charset="-122"/>
                <a:ea typeface="微软雅黑" pitchFamily="34" charset="-122"/>
              </a:endParaRPr>
            </a:p>
          </p:txBody>
        </p:sp>
        <p:sp>
          <p:nvSpPr>
            <p:cNvPr id="15" name="Rectangle 12"/>
            <p:cNvSpPr>
              <a:spLocks noChangeArrowheads="1"/>
            </p:cNvSpPr>
            <p:nvPr/>
          </p:nvSpPr>
          <p:spPr bwMode="auto">
            <a:xfrm>
              <a:off x="6159348" y="1822740"/>
              <a:ext cx="383211" cy="353734"/>
            </a:xfrm>
            <a:prstGeom prst="rect">
              <a:avLst/>
            </a:prstGeom>
            <a:solidFill>
              <a:srgbClr val="CC00CC"/>
            </a:solidFill>
            <a:ln w="12700" algn="ctr">
              <a:solidFill>
                <a:schemeClr val="tx1"/>
              </a:solidFill>
              <a:miter lim="800000"/>
              <a:headEnd/>
              <a:tailEnd/>
            </a:ln>
            <a:effec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7E</a:t>
              </a:r>
              <a:endParaRPr kumimoji="1" lang="en-US" altLang="zh-CN" sz="1200" b="1" dirty="0">
                <a:solidFill>
                  <a:schemeClr val="bg1"/>
                </a:solidFill>
                <a:latin typeface="微软雅黑" pitchFamily="34" charset="-122"/>
                <a:ea typeface="微软雅黑" pitchFamily="34" charset="-122"/>
              </a:endParaRPr>
            </a:p>
          </p:txBody>
        </p:sp>
        <p:sp>
          <p:nvSpPr>
            <p:cNvPr id="16" name="Rectangle 14"/>
            <p:cNvSpPr>
              <a:spLocks noChangeArrowheads="1"/>
            </p:cNvSpPr>
            <p:nvPr/>
          </p:nvSpPr>
          <p:spPr bwMode="auto">
            <a:xfrm>
              <a:off x="5073583" y="1822740"/>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03</a:t>
              </a:r>
              <a:endParaRPr kumimoji="1" lang="en-US" altLang="zh-CN" sz="1200" b="1" dirty="0">
                <a:solidFill>
                  <a:schemeClr val="bg1"/>
                </a:solidFill>
                <a:latin typeface="微软雅黑" pitchFamily="34" charset="-122"/>
                <a:ea typeface="微软雅黑" pitchFamily="34" charset="-122"/>
              </a:endParaRPr>
            </a:p>
          </p:txBody>
        </p:sp>
        <p:sp>
          <p:nvSpPr>
            <p:cNvPr id="17" name="Rectangle 15"/>
            <p:cNvSpPr>
              <a:spLocks noChangeArrowheads="1"/>
            </p:cNvSpPr>
            <p:nvPr/>
          </p:nvSpPr>
          <p:spPr bwMode="auto">
            <a:xfrm>
              <a:off x="1533142" y="2942896"/>
              <a:ext cx="6478393" cy="353734"/>
            </a:xfrm>
            <a:prstGeom prst="rect">
              <a:avLst/>
            </a:prstGeom>
            <a:solidFill>
              <a:srgbClr val="00FFFF"/>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 name="Rectangle 16"/>
            <p:cNvSpPr>
              <a:spLocks noChangeArrowheads="1"/>
            </p:cNvSpPr>
            <p:nvPr/>
          </p:nvSpPr>
          <p:spPr bwMode="auto">
            <a:xfrm>
              <a:off x="2007893" y="294289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7D</a:t>
              </a:r>
              <a:endParaRPr kumimoji="1" lang="en-US" altLang="zh-CN" sz="1200" b="1" dirty="0">
                <a:solidFill>
                  <a:schemeClr val="bg1"/>
                </a:solidFill>
                <a:latin typeface="微软雅黑" pitchFamily="34" charset="-122"/>
                <a:ea typeface="微软雅黑" pitchFamily="34" charset="-122"/>
              </a:endParaRPr>
            </a:p>
          </p:txBody>
        </p:sp>
        <p:sp>
          <p:nvSpPr>
            <p:cNvPr id="19" name="Rectangle 17"/>
            <p:cNvSpPr>
              <a:spLocks noChangeArrowheads="1"/>
            </p:cNvSpPr>
            <p:nvPr/>
          </p:nvSpPr>
          <p:spPr bwMode="auto">
            <a:xfrm>
              <a:off x="2391104" y="2942896"/>
              <a:ext cx="383211" cy="353734"/>
            </a:xfrm>
            <a:prstGeom prst="rect">
              <a:avLst/>
            </a:prstGeom>
            <a:solidFill>
              <a:srgbClr val="CC00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5E</a:t>
              </a:r>
              <a:endParaRPr kumimoji="1" lang="en-US" altLang="zh-CN" sz="1200" b="1" dirty="0">
                <a:solidFill>
                  <a:schemeClr val="bg1"/>
                </a:solidFill>
                <a:latin typeface="微软雅黑" pitchFamily="34" charset="-122"/>
                <a:ea typeface="微软雅黑" pitchFamily="34" charset="-122"/>
              </a:endParaRPr>
            </a:p>
          </p:txBody>
        </p:sp>
        <p:sp>
          <p:nvSpPr>
            <p:cNvPr id="20" name="Rectangle 18"/>
            <p:cNvSpPr>
              <a:spLocks noChangeArrowheads="1"/>
            </p:cNvSpPr>
            <p:nvPr/>
          </p:nvSpPr>
          <p:spPr bwMode="auto">
            <a:xfrm>
              <a:off x="3540738" y="294289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7D</a:t>
              </a:r>
              <a:endParaRPr kumimoji="1" lang="en-US" altLang="zh-CN" sz="1200" b="1" dirty="0">
                <a:solidFill>
                  <a:schemeClr val="bg1"/>
                </a:solidFill>
                <a:latin typeface="微软雅黑" pitchFamily="34" charset="-122"/>
                <a:ea typeface="微软雅黑" pitchFamily="34" charset="-122"/>
              </a:endParaRPr>
            </a:p>
          </p:txBody>
        </p:sp>
        <p:sp>
          <p:nvSpPr>
            <p:cNvPr id="21" name="Rectangle 19"/>
            <p:cNvSpPr>
              <a:spLocks noChangeArrowheads="1"/>
            </p:cNvSpPr>
            <p:nvPr/>
          </p:nvSpPr>
          <p:spPr bwMode="auto">
            <a:xfrm>
              <a:off x="3923949" y="2942896"/>
              <a:ext cx="383211" cy="353734"/>
            </a:xfrm>
            <a:prstGeom prst="rect">
              <a:avLst/>
            </a:prstGeom>
            <a:solidFill>
              <a:srgbClr val="0070C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5D</a:t>
              </a:r>
              <a:endParaRPr kumimoji="1" lang="en-US" altLang="zh-CN" sz="1200" b="1" dirty="0">
                <a:solidFill>
                  <a:schemeClr val="bg1"/>
                </a:solidFill>
                <a:latin typeface="微软雅黑" pitchFamily="34" charset="-122"/>
                <a:ea typeface="微软雅黑" pitchFamily="34" charset="-122"/>
              </a:endParaRPr>
            </a:p>
          </p:txBody>
        </p:sp>
        <p:sp>
          <p:nvSpPr>
            <p:cNvPr id="22" name="Rectangle 20"/>
            <p:cNvSpPr>
              <a:spLocks noChangeArrowheads="1"/>
            </p:cNvSpPr>
            <p:nvPr/>
          </p:nvSpPr>
          <p:spPr bwMode="auto">
            <a:xfrm>
              <a:off x="5201320" y="294289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7D</a:t>
              </a:r>
              <a:endParaRPr kumimoji="1" lang="en-US" altLang="zh-CN" sz="1200" b="1" dirty="0">
                <a:solidFill>
                  <a:schemeClr val="bg1"/>
                </a:solidFill>
                <a:latin typeface="微软雅黑" pitchFamily="34" charset="-122"/>
                <a:ea typeface="微软雅黑" pitchFamily="34" charset="-122"/>
              </a:endParaRPr>
            </a:p>
          </p:txBody>
        </p:sp>
        <p:sp>
          <p:nvSpPr>
            <p:cNvPr id="23" name="Rectangle 21"/>
            <p:cNvSpPr>
              <a:spLocks noChangeArrowheads="1"/>
            </p:cNvSpPr>
            <p:nvPr/>
          </p:nvSpPr>
          <p:spPr bwMode="auto">
            <a:xfrm>
              <a:off x="5584531" y="2942896"/>
              <a:ext cx="383211" cy="353734"/>
            </a:xfrm>
            <a:prstGeom prst="rect">
              <a:avLst/>
            </a:prstGeom>
            <a:solidFill>
              <a:srgbClr val="CC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23</a:t>
              </a:r>
              <a:endParaRPr kumimoji="1" lang="en-US" altLang="zh-CN" sz="1200" b="1" dirty="0">
                <a:solidFill>
                  <a:schemeClr val="bg1"/>
                </a:solidFill>
                <a:latin typeface="微软雅黑" pitchFamily="34" charset="-122"/>
                <a:ea typeface="微软雅黑" pitchFamily="34" charset="-122"/>
              </a:endParaRPr>
            </a:p>
          </p:txBody>
        </p:sp>
        <p:sp>
          <p:nvSpPr>
            <p:cNvPr id="24" name="Rectangle 22"/>
            <p:cNvSpPr>
              <a:spLocks noChangeArrowheads="1"/>
            </p:cNvSpPr>
            <p:nvPr/>
          </p:nvSpPr>
          <p:spPr bwMode="auto">
            <a:xfrm>
              <a:off x="6670296" y="294289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7D</a:t>
              </a:r>
              <a:endParaRPr kumimoji="1" lang="en-US" altLang="zh-CN" sz="1200" b="1" dirty="0">
                <a:solidFill>
                  <a:schemeClr val="bg1"/>
                </a:solidFill>
                <a:latin typeface="微软雅黑" pitchFamily="34" charset="-122"/>
                <a:ea typeface="微软雅黑" pitchFamily="34" charset="-122"/>
              </a:endParaRPr>
            </a:p>
          </p:txBody>
        </p:sp>
        <p:sp>
          <p:nvSpPr>
            <p:cNvPr id="25" name="Rectangle 23"/>
            <p:cNvSpPr>
              <a:spLocks noChangeArrowheads="1"/>
            </p:cNvSpPr>
            <p:nvPr/>
          </p:nvSpPr>
          <p:spPr bwMode="auto">
            <a:xfrm>
              <a:off x="7053508" y="2942896"/>
              <a:ext cx="383211" cy="353734"/>
            </a:xfrm>
            <a:prstGeom prst="rect">
              <a:avLst/>
            </a:prstGeom>
            <a:solidFill>
              <a:srgbClr val="CC00CC"/>
            </a:solidFill>
            <a:ln w="12700" algn="ctr">
              <a:solidFill>
                <a:schemeClr val="tx1"/>
              </a:solidFill>
              <a:miter lim="800000"/>
              <a:headEnd/>
              <a:tailEnd/>
            </a:ln>
            <a:effec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5E</a:t>
              </a:r>
              <a:endParaRPr kumimoji="1" lang="en-US" altLang="zh-CN" sz="1200" b="1" dirty="0">
                <a:solidFill>
                  <a:schemeClr val="bg1"/>
                </a:solidFill>
                <a:latin typeface="微软雅黑" pitchFamily="34" charset="-122"/>
                <a:ea typeface="微软雅黑" pitchFamily="34" charset="-122"/>
              </a:endParaRPr>
            </a:p>
          </p:txBody>
        </p:sp>
        <p:sp>
          <p:nvSpPr>
            <p:cNvPr id="26" name="Freeform 24"/>
            <p:cNvSpPr>
              <a:spLocks/>
            </p:cNvSpPr>
            <p:nvPr/>
          </p:nvSpPr>
          <p:spPr bwMode="auto">
            <a:xfrm>
              <a:off x="2389775" y="2176474"/>
              <a:ext cx="256804" cy="770107"/>
            </a:xfrm>
            <a:custGeom>
              <a:avLst/>
              <a:gdLst>
                <a:gd name="T0" fmla="*/ 193 w 193"/>
                <a:gd name="T1" fmla="*/ 0 h 627"/>
                <a:gd name="T2" fmla="*/ 0 w 193"/>
                <a:gd name="T3" fmla="*/ 627 h 627"/>
              </a:gdLst>
              <a:ahLst/>
              <a:cxnLst>
                <a:cxn ang="0">
                  <a:pos x="T0" y="T1"/>
                </a:cxn>
                <a:cxn ang="0">
                  <a:pos x="T2" y="T3"/>
                </a:cxn>
              </a:cxnLst>
              <a:rect l="0" t="0" r="r" b="b"/>
              <a:pathLst>
                <a:path w="193" h="627">
                  <a:moveTo>
                    <a:pt x="193" y="0"/>
                  </a:moveTo>
                  <a:lnTo>
                    <a:pt x="0" y="627"/>
                  </a:lnTo>
                </a:path>
              </a:pathLst>
            </a:custGeom>
            <a:noFill/>
            <a:ln w="12700">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7" name="Line 25"/>
            <p:cNvSpPr>
              <a:spLocks noChangeShapeType="1"/>
            </p:cNvSpPr>
            <p:nvPr/>
          </p:nvSpPr>
          <p:spPr bwMode="auto">
            <a:xfrm flipH="1">
              <a:off x="2774315" y="2176474"/>
              <a:ext cx="255474"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8" name="Line 26"/>
            <p:cNvSpPr>
              <a:spLocks noChangeShapeType="1"/>
            </p:cNvSpPr>
            <p:nvPr/>
          </p:nvSpPr>
          <p:spPr bwMode="auto">
            <a:xfrm>
              <a:off x="3796213" y="2176474"/>
              <a:ext cx="119753"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9" name="Line 27"/>
            <p:cNvSpPr>
              <a:spLocks noChangeShapeType="1"/>
            </p:cNvSpPr>
            <p:nvPr/>
          </p:nvSpPr>
          <p:spPr bwMode="auto">
            <a:xfrm>
              <a:off x="4179423" y="2176474"/>
              <a:ext cx="127737"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0" name="Freeform 28"/>
            <p:cNvSpPr>
              <a:spLocks/>
            </p:cNvSpPr>
            <p:nvPr/>
          </p:nvSpPr>
          <p:spPr bwMode="auto">
            <a:xfrm>
              <a:off x="5073583" y="2176474"/>
              <a:ext cx="505626" cy="770107"/>
            </a:xfrm>
            <a:custGeom>
              <a:avLst/>
              <a:gdLst>
                <a:gd name="T0" fmla="*/ 0 w 380"/>
                <a:gd name="T1" fmla="*/ 0 h 627"/>
                <a:gd name="T2" fmla="*/ 380 w 380"/>
                <a:gd name="T3" fmla="*/ 627 h 627"/>
              </a:gdLst>
              <a:ahLst/>
              <a:cxnLst>
                <a:cxn ang="0">
                  <a:pos x="T0" y="T1"/>
                </a:cxn>
                <a:cxn ang="0">
                  <a:pos x="T2" y="T3"/>
                </a:cxn>
              </a:cxnLst>
              <a:rect l="0" t="0" r="r" b="b"/>
              <a:pathLst>
                <a:path w="380" h="627">
                  <a:moveTo>
                    <a:pt x="0" y="0"/>
                  </a:moveTo>
                  <a:lnTo>
                    <a:pt x="380" y="627"/>
                  </a:lnTo>
                </a:path>
              </a:pathLst>
            </a:custGeom>
            <a:noFill/>
            <a:ln w="12700">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1" name="Line 29"/>
            <p:cNvSpPr>
              <a:spLocks noChangeShapeType="1"/>
            </p:cNvSpPr>
            <p:nvPr/>
          </p:nvSpPr>
          <p:spPr bwMode="auto">
            <a:xfrm>
              <a:off x="5456794" y="2176474"/>
              <a:ext cx="510948"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2" name="Freeform 30"/>
            <p:cNvSpPr>
              <a:spLocks/>
            </p:cNvSpPr>
            <p:nvPr/>
          </p:nvSpPr>
          <p:spPr bwMode="auto">
            <a:xfrm>
              <a:off x="6159348" y="2176474"/>
              <a:ext cx="888837" cy="762738"/>
            </a:xfrm>
            <a:custGeom>
              <a:avLst/>
              <a:gdLst>
                <a:gd name="T0" fmla="*/ 0 w 668"/>
                <a:gd name="T1" fmla="*/ 0 h 621"/>
                <a:gd name="T2" fmla="*/ 668 w 668"/>
                <a:gd name="T3" fmla="*/ 621 h 621"/>
              </a:gdLst>
              <a:ahLst/>
              <a:cxnLst>
                <a:cxn ang="0">
                  <a:pos x="T0" y="T1"/>
                </a:cxn>
                <a:cxn ang="0">
                  <a:pos x="T2" y="T3"/>
                </a:cxn>
              </a:cxnLst>
              <a:rect l="0" t="0" r="r" b="b"/>
              <a:pathLst>
                <a:path w="668" h="621">
                  <a:moveTo>
                    <a:pt x="0" y="0"/>
                  </a:moveTo>
                  <a:lnTo>
                    <a:pt x="668" y="621"/>
                  </a:lnTo>
                </a:path>
              </a:pathLst>
            </a:custGeom>
            <a:noFill/>
            <a:ln w="12700">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3" name="Line 31"/>
            <p:cNvSpPr>
              <a:spLocks noChangeShapeType="1"/>
            </p:cNvSpPr>
            <p:nvPr/>
          </p:nvSpPr>
          <p:spPr bwMode="auto">
            <a:xfrm>
              <a:off x="6542559" y="2176474"/>
              <a:ext cx="894160"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4" name="Line 32"/>
            <p:cNvSpPr>
              <a:spLocks noChangeShapeType="1"/>
            </p:cNvSpPr>
            <p:nvPr/>
          </p:nvSpPr>
          <p:spPr bwMode="auto">
            <a:xfrm>
              <a:off x="2239758" y="1636247"/>
              <a:ext cx="4871477"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5" name="Text Box 33"/>
            <p:cNvSpPr txBox="1">
              <a:spLocks noChangeArrowheads="1"/>
            </p:cNvSpPr>
            <p:nvPr/>
          </p:nvSpPr>
          <p:spPr bwMode="auto">
            <a:xfrm>
              <a:off x="4252102" y="1377674"/>
              <a:ext cx="800219" cy="2769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原始数据</a:t>
              </a:r>
            </a:p>
          </p:txBody>
        </p:sp>
        <p:sp>
          <p:nvSpPr>
            <p:cNvPr id="36" name="Line 34"/>
            <p:cNvSpPr>
              <a:spLocks noChangeShapeType="1"/>
            </p:cNvSpPr>
            <p:nvPr/>
          </p:nvSpPr>
          <p:spPr bwMode="auto">
            <a:xfrm>
              <a:off x="1533142" y="3680233"/>
              <a:ext cx="6478393"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7" name="Rectangle 35"/>
            <p:cNvSpPr>
              <a:spLocks noChangeArrowheads="1"/>
            </p:cNvSpPr>
            <p:nvPr/>
          </p:nvSpPr>
          <p:spPr bwMode="auto">
            <a:xfrm>
              <a:off x="8224478" y="2942896"/>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7E</a:t>
              </a:r>
              <a:endParaRPr kumimoji="1" lang="en-US" altLang="zh-CN" sz="1200" b="1" dirty="0">
                <a:solidFill>
                  <a:schemeClr val="bg1"/>
                </a:solidFill>
                <a:latin typeface="微软雅黑" pitchFamily="34" charset="-122"/>
                <a:ea typeface="微软雅黑" pitchFamily="34" charset="-122"/>
              </a:endParaRPr>
            </a:p>
          </p:txBody>
        </p:sp>
        <p:sp>
          <p:nvSpPr>
            <p:cNvPr id="38" name="Rectangle 36"/>
            <p:cNvSpPr>
              <a:spLocks noChangeArrowheads="1"/>
            </p:cNvSpPr>
            <p:nvPr/>
          </p:nvSpPr>
          <p:spPr bwMode="auto">
            <a:xfrm>
              <a:off x="7355370" y="1822740"/>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7E</a:t>
              </a:r>
              <a:endParaRPr kumimoji="1" lang="en-US" altLang="zh-CN" sz="1200" b="1" dirty="0">
                <a:solidFill>
                  <a:schemeClr val="bg1"/>
                </a:solidFill>
                <a:latin typeface="微软雅黑" pitchFamily="34" charset="-122"/>
                <a:ea typeface="微软雅黑" pitchFamily="34" charset="-122"/>
              </a:endParaRPr>
            </a:p>
          </p:txBody>
        </p:sp>
        <p:sp>
          <p:nvSpPr>
            <p:cNvPr id="39" name="Text Box 37"/>
            <p:cNvSpPr txBox="1">
              <a:spLocks noChangeArrowheads="1"/>
            </p:cNvSpPr>
            <p:nvPr/>
          </p:nvSpPr>
          <p:spPr bwMode="auto">
            <a:xfrm>
              <a:off x="3192087" y="3656207"/>
              <a:ext cx="3062059" cy="33855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600" b="1" dirty="0">
                  <a:solidFill>
                    <a:srgbClr val="000099"/>
                  </a:solidFill>
                  <a:latin typeface="微软雅黑" pitchFamily="34" charset="-122"/>
                  <a:ea typeface="微软雅黑" pitchFamily="34" charset="-122"/>
                </a:rPr>
                <a:t>经过字节填充后发送的数据</a:t>
              </a:r>
            </a:p>
          </p:txBody>
        </p:sp>
        <p:sp>
          <p:nvSpPr>
            <p:cNvPr id="44" name="Line 42"/>
            <p:cNvSpPr>
              <a:spLocks noChangeShapeType="1"/>
            </p:cNvSpPr>
            <p:nvPr/>
          </p:nvSpPr>
          <p:spPr bwMode="auto">
            <a:xfrm flipV="1">
              <a:off x="529696" y="3306456"/>
              <a:ext cx="0" cy="275126"/>
            </a:xfrm>
            <a:prstGeom prst="line">
              <a:avLst/>
            </a:prstGeom>
            <a:noFill/>
            <a:ln w="38100">
              <a:solidFill>
                <a:srgbClr val="FF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45" name="Text Box 43"/>
            <p:cNvSpPr txBox="1">
              <a:spLocks noChangeArrowheads="1"/>
            </p:cNvSpPr>
            <p:nvPr/>
          </p:nvSpPr>
          <p:spPr bwMode="auto">
            <a:xfrm>
              <a:off x="495556" y="3468016"/>
              <a:ext cx="84697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200" b="1" dirty="0" smtClean="0">
                  <a:latin typeface="微软雅黑" pitchFamily="34" charset="-122"/>
                  <a:ea typeface="微软雅黑" pitchFamily="34" charset="-122"/>
                </a:rPr>
                <a:t>发送在</a:t>
              </a:r>
              <a:r>
                <a:rPr kumimoji="1" lang="zh-CN" altLang="en-US" sz="1200" b="1" dirty="0">
                  <a:latin typeface="微软雅黑" pitchFamily="34" charset="-122"/>
                  <a:ea typeface="微软雅黑" pitchFamily="34" charset="-122"/>
                </a:rPr>
                <a:t>前</a:t>
              </a:r>
            </a:p>
          </p:txBody>
        </p:sp>
        <p:sp>
          <p:nvSpPr>
            <p:cNvPr id="46" name="Line 44"/>
            <p:cNvSpPr>
              <a:spLocks noChangeShapeType="1"/>
            </p:cNvSpPr>
            <p:nvPr/>
          </p:nvSpPr>
          <p:spPr bwMode="auto">
            <a:xfrm>
              <a:off x="1360166" y="1567266"/>
              <a:ext cx="0" cy="235822"/>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47" name="Text Box 45"/>
            <p:cNvSpPr txBox="1">
              <a:spLocks noChangeArrowheads="1"/>
            </p:cNvSpPr>
            <p:nvPr/>
          </p:nvSpPr>
          <p:spPr bwMode="auto">
            <a:xfrm>
              <a:off x="975625" y="1290912"/>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帧开始符</a:t>
              </a:r>
            </a:p>
          </p:txBody>
        </p:sp>
        <p:sp>
          <p:nvSpPr>
            <p:cNvPr id="48" name="Text Box 46"/>
            <p:cNvSpPr txBox="1">
              <a:spLocks noChangeArrowheads="1"/>
            </p:cNvSpPr>
            <p:nvPr/>
          </p:nvSpPr>
          <p:spPr bwMode="auto">
            <a:xfrm>
              <a:off x="7233369" y="1290912"/>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帧结束符</a:t>
              </a:r>
            </a:p>
          </p:txBody>
        </p:sp>
        <p:sp>
          <p:nvSpPr>
            <p:cNvPr id="49" name="Line 47"/>
            <p:cNvSpPr>
              <a:spLocks noChangeShapeType="1"/>
            </p:cNvSpPr>
            <p:nvPr/>
          </p:nvSpPr>
          <p:spPr bwMode="auto">
            <a:xfrm>
              <a:off x="7565604" y="1567266"/>
              <a:ext cx="0" cy="235822"/>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50" name="Rectangle 13"/>
            <p:cNvSpPr>
              <a:spLocks noChangeArrowheads="1"/>
            </p:cNvSpPr>
            <p:nvPr/>
          </p:nvSpPr>
          <p:spPr bwMode="auto">
            <a:xfrm>
              <a:off x="3796212" y="1822740"/>
              <a:ext cx="383211" cy="353734"/>
            </a:xfrm>
            <a:prstGeom prst="rect">
              <a:avLst/>
            </a:prstGeom>
            <a:solidFill>
              <a:srgbClr val="007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7D</a:t>
              </a:r>
              <a:endParaRPr kumimoji="1" lang="en-US" altLang="zh-CN" sz="1200" b="1" dirty="0">
                <a:solidFill>
                  <a:schemeClr val="bg1"/>
                </a:solidFill>
                <a:latin typeface="微软雅黑" pitchFamily="34" charset="-122"/>
                <a:ea typeface="微软雅黑" pitchFamily="34" charset="-122"/>
              </a:endParaRPr>
            </a:p>
          </p:txBody>
        </p:sp>
        <p:sp>
          <p:nvSpPr>
            <p:cNvPr id="51" name="Rectangle 9"/>
            <p:cNvSpPr>
              <a:spLocks noChangeArrowheads="1"/>
            </p:cNvSpPr>
            <p:nvPr/>
          </p:nvSpPr>
          <p:spPr bwMode="auto">
            <a:xfrm>
              <a:off x="1533143" y="1822740"/>
              <a:ext cx="242701"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sp>
          <p:nvSpPr>
            <p:cNvPr id="52" name="Rectangle 9"/>
            <p:cNvSpPr>
              <a:spLocks noChangeArrowheads="1"/>
            </p:cNvSpPr>
            <p:nvPr/>
          </p:nvSpPr>
          <p:spPr bwMode="auto">
            <a:xfrm>
              <a:off x="1765192" y="1822740"/>
              <a:ext cx="242701"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sp>
          <p:nvSpPr>
            <p:cNvPr id="53" name="Rectangle 9"/>
            <p:cNvSpPr>
              <a:spLocks noChangeArrowheads="1"/>
            </p:cNvSpPr>
            <p:nvPr/>
          </p:nvSpPr>
          <p:spPr bwMode="auto">
            <a:xfrm>
              <a:off x="1997058" y="1822740"/>
              <a:ext cx="242701"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sp>
          <p:nvSpPr>
            <p:cNvPr id="54" name="Rectangle 9"/>
            <p:cNvSpPr>
              <a:spLocks noChangeArrowheads="1"/>
            </p:cNvSpPr>
            <p:nvPr/>
          </p:nvSpPr>
          <p:spPr bwMode="auto">
            <a:xfrm>
              <a:off x="7111236" y="1822740"/>
              <a:ext cx="242701"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cxnSp>
          <p:nvCxnSpPr>
            <p:cNvPr id="55" name="直接连接符 54"/>
            <p:cNvCxnSpPr/>
            <p:nvPr/>
          </p:nvCxnSpPr>
          <p:spPr>
            <a:xfrm>
              <a:off x="2239759" y="1510273"/>
              <a:ext cx="0" cy="3053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7117377" y="1510273"/>
              <a:ext cx="0" cy="3053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4"/>
            <p:cNvSpPr>
              <a:spLocks noChangeArrowheads="1"/>
            </p:cNvSpPr>
            <p:nvPr/>
          </p:nvSpPr>
          <p:spPr bwMode="auto">
            <a:xfrm>
              <a:off x="881932" y="2942896"/>
              <a:ext cx="268000"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sp>
          <p:nvSpPr>
            <p:cNvPr id="58" name="Rectangle 4"/>
            <p:cNvSpPr>
              <a:spLocks noChangeArrowheads="1"/>
            </p:cNvSpPr>
            <p:nvPr/>
          </p:nvSpPr>
          <p:spPr bwMode="auto">
            <a:xfrm>
              <a:off x="1089438" y="2942896"/>
              <a:ext cx="252099"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sp>
          <p:nvSpPr>
            <p:cNvPr id="59" name="Rectangle 4"/>
            <p:cNvSpPr>
              <a:spLocks noChangeArrowheads="1"/>
            </p:cNvSpPr>
            <p:nvPr/>
          </p:nvSpPr>
          <p:spPr bwMode="auto">
            <a:xfrm>
              <a:off x="1314467" y="2942896"/>
              <a:ext cx="218676"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sp>
          <p:nvSpPr>
            <p:cNvPr id="60" name="Rectangle 4"/>
            <p:cNvSpPr>
              <a:spLocks noChangeArrowheads="1"/>
            </p:cNvSpPr>
            <p:nvPr/>
          </p:nvSpPr>
          <p:spPr bwMode="auto">
            <a:xfrm>
              <a:off x="8011535" y="2942896"/>
              <a:ext cx="218676"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grpSp>
      <p:grpSp>
        <p:nvGrpSpPr>
          <p:cNvPr id="69" name="组合 68"/>
          <p:cNvGrpSpPr/>
          <p:nvPr/>
        </p:nvGrpSpPr>
        <p:grpSpPr>
          <a:xfrm>
            <a:off x="1816287" y="2281352"/>
            <a:ext cx="5457301" cy="1228467"/>
            <a:chOff x="1816287" y="2414360"/>
            <a:chExt cx="5457301" cy="1228467"/>
          </a:xfrm>
        </p:grpSpPr>
        <p:grpSp>
          <p:nvGrpSpPr>
            <p:cNvPr id="65" name="组合 64"/>
            <p:cNvGrpSpPr/>
            <p:nvPr/>
          </p:nvGrpSpPr>
          <p:grpSpPr>
            <a:xfrm>
              <a:off x="1816287" y="2414360"/>
              <a:ext cx="5457301" cy="613285"/>
              <a:chOff x="1816287" y="2414360"/>
              <a:chExt cx="5457301" cy="613285"/>
            </a:xfrm>
          </p:grpSpPr>
          <p:sp>
            <p:nvSpPr>
              <p:cNvPr id="40" name="Text Box 38"/>
              <p:cNvSpPr txBox="1">
                <a:spLocks noChangeArrowheads="1"/>
              </p:cNvSpPr>
              <p:nvPr/>
            </p:nvSpPr>
            <p:spPr bwMode="auto">
              <a:xfrm>
                <a:off x="6473369" y="241436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字节填充</a:t>
                </a:r>
              </a:p>
            </p:txBody>
          </p:sp>
          <p:sp>
            <p:nvSpPr>
              <p:cNvPr id="41" name="Text Box 39"/>
              <p:cNvSpPr txBox="1">
                <a:spLocks noChangeArrowheads="1"/>
              </p:cNvSpPr>
              <p:nvPr/>
            </p:nvSpPr>
            <p:spPr bwMode="auto">
              <a:xfrm>
                <a:off x="4893953" y="241436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字节填充</a:t>
                </a:r>
              </a:p>
            </p:txBody>
          </p:sp>
          <p:sp>
            <p:nvSpPr>
              <p:cNvPr id="42" name="Text Box 40"/>
              <p:cNvSpPr txBox="1">
                <a:spLocks noChangeArrowheads="1"/>
              </p:cNvSpPr>
              <p:nvPr/>
            </p:nvSpPr>
            <p:spPr bwMode="auto">
              <a:xfrm>
                <a:off x="3265306" y="241436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字节填充</a:t>
                </a:r>
              </a:p>
            </p:txBody>
          </p:sp>
          <p:sp>
            <p:nvSpPr>
              <p:cNvPr id="43" name="Text Box 41"/>
              <p:cNvSpPr txBox="1">
                <a:spLocks noChangeArrowheads="1"/>
              </p:cNvSpPr>
              <p:nvPr/>
            </p:nvSpPr>
            <p:spPr bwMode="auto">
              <a:xfrm>
                <a:off x="1816287" y="241436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字节填充</a:t>
                </a:r>
              </a:p>
            </p:txBody>
          </p:sp>
          <p:sp>
            <p:nvSpPr>
              <p:cNvPr id="61" name="AutoShape 48"/>
              <p:cNvSpPr>
                <a:spLocks noChangeArrowheads="1"/>
              </p:cNvSpPr>
              <p:nvPr/>
            </p:nvSpPr>
            <p:spPr bwMode="auto">
              <a:xfrm>
                <a:off x="2118333" y="269356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62" name="AutoShape 49"/>
              <p:cNvSpPr>
                <a:spLocks noChangeArrowheads="1"/>
              </p:cNvSpPr>
              <p:nvPr/>
            </p:nvSpPr>
            <p:spPr bwMode="auto">
              <a:xfrm>
                <a:off x="3619244" y="269356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63" name="AutoShape 50"/>
              <p:cNvSpPr>
                <a:spLocks noChangeArrowheads="1"/>
              </p:cNvSpPr>
              <p:nvPr/>
            </p:nvSpPr>
            <p:spPr bwMode="auto">
              <a:xfrm>
                <a:off x="5271522" y="269356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64" name="AutoShape 51"/>
              <p:cNvSpPr>
                <a:spLocks noChangeArrowheads="1"/>
              </p:cNvSpPr>
              <p:nvPr/>
            </p:nvSpPr>
            <p:spPr bwMode="auto">
              <a:xfrm>
                <a:off x="6766100" y="269356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grpSp>
        <p:sp>
          <p:nvSpPr>
            <p:cNvPr id="67" name="上箭头 66"/>
            <p:cNvSpPr/>
            <p:nvPr/>
          </p:nvSpPr>
          <p:spPr>
            <a:xfrm>
              <a:off x="5694172" y="3313023"/>
              <a:ext cx="160782" cy="260926"/>
            </a:xfrm>
            <a:prstGeom prst="upArrow">
              <a:avLst>
                <a:gd name="adj1" fmla="val 50000"/>
                <a:gd name="adj2" fmla="val 5708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5767716" y="3365828"/>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C00000"/>
                  </a:solidFill>
                  <a:latin typeface="微软雅黑" pitchFamily="34" charset="-122"/>
                  <a:ea typeface="微软雅黑" pitchFamily="34" charset="-122"/>
                </a:rPr>
                <a:t>改变编码</a:t>
              </a:r>
            </a:p>
          </p:txBody>
        </p:sp>
      </p:grpSp>
    </p:spTree>
    <p:extLst>
      <p:ext uri="{BB962C8B-B14F-4D97-AF65-F5344CB8AC3E}">
        <p14:creationId xmlns:p14="http://schemas.microsoft.com/office/powerpoint/2010/main" val="186309972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5000" fill="hold" nodeType="afterEffect">
                                  <p:stCondLst>
                                    <p:cond delay="0"/>
                                  </p:stCondLst>
                                  <p:childTnLst>
                                    <p:anim calcmode="discrete" valueType="str">
                                      <p:cBhvr>
                                        <p:cTn id="9" dur="1000" fill="hold"/>
                                        <p:tgtEl>
                                          <p:spTgt spid="6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5"/>
          <p:cNvSpPr>
            <a:spLocks noChangeArrowheads="1"/>
          </p:cNvSpPr>
          <p:nvPr/>
        </p:nvSpPr>
        <p:spPr bwMode="auto">
          <a:xfrm>
            <a:off x="502921" y="62103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678848" y="597945"/>
            <a:ext cx="17764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3. </a:t>
            </a:r>
            <a:r>
              <a:rPr lang="zh-CN" altLang="en-US" sz="2000" b="1" dirty="0" smtClean="0">
                <a:solidFill>
                  <a:schemeClr val="bg1"/>
                </a:solidFill>
                <a:latin typeface="微软雅黑" pitchFamily="34" charset="-122"/>
                <a:ea typeface="微软雅黑" pitchFamily="34" charset="-122"/>
              </a:rPr>
              <a:t>零</a:t>
            </a:r>
            <a:r>
              <a:rPr lang="zh-CN" altLang="en-US" sz="2000" b="1" dirty="0">
                <a:solidFill>
                  <a:schemeClr val="bg1"/>
                </a:solidFill>
                <a:latin typeface="微软雅黑" pitchFamily="34" charset="-122"/>
                <a:ea typeface="微软雅黑" pitchFamily="34" charset="-122"/>
              </a:rPr>
              <a:t>比特</a:t>
            </a:r>
            <a:r>
              <a:rPr lang="zh-CN" altLang="en-US" sz="2000" b="1" dirty="0" smtClean="0">
                <a:solidFill>
                  <a:schemeClr val="bg1"/>
                </a:solidFill>
                <a:latin typeface="微软雅黑" pitchFamily="34" charset="-122"/>
                <a:ea typeface="微软雅黑" pitchFamily="34" charset="-122"/>
              </a:rPr>
              <a:t>填充</a:t>
            </a:r>
            <a:endParaRPr lang="fr-FR" altLang="zh-CN" sz="2000" b="1" dirty="0">
              <a:solidFill>
                <a:schemeClr val="bg1"/>
              </a:solidFill>
              <a:latin typeface="微软雅黑" pitchFamily="34" charset="-122"/>
              <a:ea typeface="微软雅黑" pitchFamily="34" charset="-122"/>
            </a:endParaRPr>
          </a:p>
        </p:txBody>
      </p:sp>
      <p:sp>
        <p:nvSpPr>
          <p:cNvPr id="5" name="圆角矩形 4"/>
          <p:cNvSpPr/>
          <p:nvPr/>
        </p:nvSpPr>
        <p:spPr>
          <a:xfrm>
            <a:off x="502920" y="1038849"/>
            <a:ext cx="8129015" cy="32369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6" name="组合 5"/>
          <p:cNvGrpSpPr/>
          <p:nvPr/>
        </p:nvGrpSpPr>
        <p:grpSpPr>
          <a:xfrm>
            <a:off x="1477818" y="1294708"/>
            <a:ext cx="5997642" cy="830959"/>
            <a:chOff x="1505250" y="1223740"/>
            <a:chExt cx="5997642" cy="830959"/>
          </a:xfrm>
        </p:grpSpPr>
        <p:sp>
          <p:nvSpPr>
            <p:cNvPr id="7" name="AutoShape 6"/>
            <p:cNvSpPr>
              <a:spLocks noChangeArrowheads="1"/>
            </p:cNvSpPr>
            <p:nvPr/>
          </p:nvSpPr>
          <p:spPr bwMode="auto">
            <a:xfrm>
              <a:off x="4808587" y="1291353"/>
              <a:ext cx="1460923" cy="334800"/>
            </a:xfrm>
            <a:prstGeom prst="roundRect">
              <a:avLst>
                <a:gd name="adj" fmla="val 16667"/>
              </a:avLst>
            </a:prstGeom>
            <a:solidFill>
              <a:srgbClr val="009900"/>
            </a:solidFill>
            <a:ln>
              <a:noFill/>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 name="Rectangle 8"/>
            <p:cNvSpPr>
              <a:spLocks noChangeArrowheads="1"/>
            </p:cNvSpPr>
            <p:nvPr/>
          </p:nvSpPr>
          <p:spPr bwMode="auto">
            <a:xfrm>
              <a:off x="4192689" y="1289866"/>
              <a:ext cx="331020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0 1 0 </a:t>
              </a:r>
              <a:r>
                <a:rPr kumimoji="1" lang="en-US" altLang="zh-CN" sz="1600" b="1" dirty="0">
                  <a:solidFill>
                    <a:schemeClr val="bg1"/>
                  </a:solidFill>
                  <a:latin typeface="微软雅黑" pitchFamily="34" charset="-122"/>
                  <a:ea typeface="微软雅黑" pitchFamily="34" charset="-122"/>
                </a:rPr>
                <a:t>0 1 1 1 1 1 1 0 </a:t>
              </a:r>
              <a:r>
                <a:rPr kumimoji="1" lang="en-US" altLang="zh-CN" sz="1600" b="1" dirty="0">
                  <a:latin typeface="微软雅黑" pitchFamily="34" charset="-122"/>
                  <a:ea typeface="微软雅黑" pitchFamily="34" charset="-122"/>
                </a:rPr>
                <a:t>0</a:t>
              </a:r>
              <a:r>
                <a:rPr kumimoji="1" lang="en-US" altLang="zh-CN" sz="1600" b="1" dirty="0">
                  <a:solidFill>
                    <a:srgbClr val="0000FF"/>
                  </a:solidFill>
                  <a:latin typeface="微软雅黑" pitchFamily="34" charset="-122"/>
                  <a:ea typeface="微软雅黑" pitchFamily="34" charset="-122"/>
                </a:rPr>
                <a:t> </a:t>
              </a:r>
              <a:r>
                <a:rPr kumimoji="1" lang="en-US" altLang="zh-CN" sz="1600" b="1" dirty="0">
                  <a:latin typeface="微软雅黑" pitchFamily="34" charset="-122"/>
                  <a:ea typeface="微软雅黑" pitchFamily="34" charset="-122"/>
                </a:rPr>
                <a:t>0 1 0 1 0</a:t>
              </a:r>
            </a:p>
          </p:txBody>
        </p:sp>
        <p:sp>
          <p:nvSpPr>
            <p:cNvPr id="9" name="Rectangle 7"/>
            <p:cNvSpPr>
              <a:spLocks noChangeArrowheads="1"/>
            </p:cNvSpPr>
            <p:nvPr/>
          </p:nvSpPr>
          <p:spPr bwMode="auto">
            <a:xfrm>
              <a:off x="1505250" y="1223740"/>
              <a:ext cx="2687439"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400" b="1" dirty="0">
                  <a:latin typeface="微软雅黑" pitchFamily="34" charset="-122"/>
                  <a:ea typeface="微软雅黑" pitchFamily="34" charset="-122"/>
                </a:rPr>
                <a:t>信息字段中</a:t>
              </a:r>
              <a:r>
                <a:rPr kumimoji="1" lang="zh-CN" altLang="en-US" sz="1400" b="1" dirty="0" smtClean="0">
                  <a:solidFill>
                    <a:srgbClr val="C00000"/>
                  </a:solidFill>
                  <a:latin typeface="微软雅黑" pitchFamily="34" charset="-122"/>
                  <a:ea typeface="微软雅黑" pitchFamily="34" charset="-122"/>
                </a:rPr>
                <a:t>出现</a:t>
              </a:r>
              <a:r>
                <a:rPr kumimoji="1" lang="zh-CN" altLang="en-US" sz="1400" b="1" dirty="0" smtClean="0">
                  <a:latin typeface="微软雅黑" pitchFamily="34" charset="-122"/>
                  <a:ea typeface="微软雅黑" pitchFamily="34" charset="-122"/>
                </a:rPr>
                <a:t>了和标志</a:t>
              </a:r>
              <a:r>
                <a:rPr kumimoji="1" lang="zh-CN" altLang="en-US" sz="1400" b="1" dirty="0">
                  <a:latin typeface="微软雅黑" pitchFamily="34" charset="-122"/>
                  <a:ea typeface="微软雅黑" pitchFamily="34" charset="-122"/>
                </a:rPr>
                <a:t>字段 </a:t>
              </a:r>
              <a:r>
                <a:rPr kumimoji="1" lang="en-US" altLang="zh-CN" sz="1400" b="1" dirty="0" smtClean="0">
                  <a:latin typeface="微软雅黑" pitchFamily="34" charset="-122"/>
                  <a:ea typeface="微软雅黑" pitchFamily="34" charset="-122"/>
                </a:rPr>
                <a:t>F </a:t>
              </a:r>
              <a:r>
                <a:rPr kumimoji="1" lang="zh-CN" altLang="en-US" sz="1400" b="1" dirty="0" smtClean="0">
                  <a:latin typeface="微软雅黑" pitchFamily="34" charset="-122"/>
                  <a:ea typeface="微软雅黑" pitchFamily="34" charset="-122"/>
                </a:rPr>
                <a:t>完全一样的 </a:t>
              </a:r>
              <a:r>
                <a:rPr kumimoji="1" lang="en-US" altLang="zh-CN" sz="1400" b="1" dirty="0" smtClean="0">
                  <a:latin typeface="微软雅黑" pitchFamily="34" charset="-122"/>
                  <a:ea typeface="微软雅黑" pitchFamily="34" charset="-122"/>
                </a:rPr>
                <a:t>8 </a:t>
              </a:r>
              <a:r>
                <a:rPr kumimoji="1" lang="zh-CN" altLang="en-US" sz="1400" b="1" dirty="0" smtClean="0">
                  <a:latin typeface="微软雅黑" pitchFamily="34" charset="-122"/>
                  <a:ea typeface="微软雅黑" pitchFamily="34" charset="-122"/>
                </a:rPr>
                <a:t>比特组合 </a:t>
              </a:r>
              <a:r>
                <a:rPr kumimoji="1" lang="en-US" altLang="zh-CN" sz="1400" b="1" dirty="0" smtClean="0">
                  <a:solidFill>
                    <a:srgbClr val="0000FF"/>
                  </a:solidFill>
                  <a:latin typeface="微软雅黑" pitchFamily="34" charset="-122"/>
                  <a:ea typeface="微软雅黑" pitchFamily="34" charset="-122"/>
                </a:rPr>
                <a:t>0x7E</a:t>
              </a:r>
              <a:endParaRPr kumimoji="1" lang="zh-CN" altLang="en-US" sz="1400" b="1" dirty="0">
                <a:solidFill>
                  <a:srgbClr val="0000FF"/>
                </a:solidFill>
                <a:latin typeface="微软雅黑" pitchFamily="34" charset="-122"/>
                <a:ea typeface="微软雅黑" pitchFamily="34" charset="-122"/>
              </a:endParaRPr>
            </a:p>
          </p:txBody>
        </p:sp>
        <p:sp>
          <p:nvSpPr>
            <p:cNvPr id="10" name="Rectangle 11"/>
            <p:cNvSpPr>
              <a:spLocks noChangeArrowheads="1"/>
            </p:cNvSpPr>
            <p:nvPr/>
          </p:nvSpPr>
          <p:spPr bwMode="auto">
            <a:xfrm>
              <a:off x="4520929" y="1749487"/>
              <a:ext cx="2184896"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CC00CC"/>
                  </a:solidFill>
                  <a:latin typeface="微软雅黑" pitchFamily="34" charset="-122"/>
                  <a:ea typeface="微软雅黑" pitchFamily="34" charset="-122"/>
                </a:rPr>
                <a:t>会被误认为是标志字段 </a:t>
              </a:r>
              <a:r>
                <a:rPr kumimoji="1" lang="en-US" altLang="zh-CN" sz="1400" b="1" dirty="0">
                  <a:solidFill>
                    <a:srgbClr val="CC00CC"/>
                  </a:solidFill>
                  <a:latin typeface="微软雅黑" pitchFamily="34" charset="-122"/>
                  <a:ea typeface="微软雅黑" pitchFamily="34" charset="-122"/>
                </a:rPr>
                <a:t>F </a:t>
              </a:r>
            </a:p>
          </p:txBody>
        </p:sp>
        <p:sp>
          <p:nvSpPr>
            <p:cNvPr id="11" name="AutoShape 18"/>
            <p:cNvSpPr>
              <a:spLocks/>
            </p:cNvSpPr>
            <p:nvPr/>
          </p:nvSpPr>
          <p:spPr bwMode="auto">
            <a:xfrm rot="16200000">
              <a:off x="5455733" y="999779"/>
              <a:ext cx="160966" cy="1429646"/>
            </a:xfrm>
            <a:prstGeom prst="leftBrace">
              <a:avLst>
                <a:gd name="adj1" fmla="val 54590"/>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grpSp>
      <p:sp>
        <p:nvSpPr>
          <p:cNvPr id="13" name="AutoShape 19"/>
          <p:cNvSpPr>
            <a:spLocks noChangeArrowheads="1"/>
          </p:cNvSpPr>
          <p:nvPr/>
        </p:nvSpPr>
        <p:spPr bwMode="auto">
          <a:xfrm>
            <a:off x="4823643" y="2260105"/>
            <a:ext cx="1619839" cy="332884"/>
          </a:xfrm>
          <a:prstGeom prst="roundRect">
            <a:avLst>
              <a:gd name="adj" fmla="val 16667"/>
            </a:avLst>
          </a:prstGeom>
          <a:solidFill>
            <a:srgbClr val="009900"/>
          </a:solidFill>
          <a:ln>
            <a:noFill/>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 name="AutoShape 4"/>
          <p:cNvSpPr>
            <a:spLocks noChangeArrowheads="1"/>
          </p:cNvSpPr>
          <p:nvPr/>
        </p:nvSpPr>
        <p:spPr bwMode="auto">
          <a:xfrm>
            <a:off x="5935392" y="2279704"/>
            <a:ext cx="162715" cy="286378"/>
          </a:xfrm>
          <a:prstGeom prst="roundRect">
            <a:avLst>
              <a:gd name="adj" fmla="val 16667"/>
            </a:avLst>
          </a:prstGeom>
          <a:solidFill>
            <a:srgbClr val="00FF99"/>
          </a:solidFill>
          <a:ln>
            <a:noFill/>
          </a:ln>
          <a:effectLst/>
          <a:extLst>
            <a:ext uri="{91240B29-F687-4F45-9708-019B960494DF}">
              <a14:hiddenLine xmlns:a14="http://schemas.microsoft.com/office/drawing/2010/main" w="12700">
                <a:solidFill>
                  <a:schemeClr val="tx1"/>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5" name="Rectangle 9"/>
          <p:cNvSpPr>
            <a:spLocks noChangeArrowheads="1"/>
          </p:cNvSpPr>
          <p:nvPr/>
        </p:nvSpPr>
        <p:spPr bwMode="auto">
          <a:xfrm>
            <a:off x="1865950" y="2349391"/>
            <a:ext cx="2051845"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latin typeface="微软雅黑" pitchFamily="34" charset="-122"/>
                <a:ea typeface="微软雅黑" pitchFamily="34" charset="-122"/>
              </a:rPr>
              <a:t>发送端</a:t>
            </a:r>
            <a:r>
              <a:rPr kumimoji="1" lang="zh-CN" altLang="en-US" sz="1400" b="1" dirty="0">
                <a:solidFill>
                  <a:srgbClr val="0000FF"/>
                </a:solidFill>
                <a:latin typeface="微软雅黑" pitchFamily="34" charset="-122"/>
                <a:ea typeface="微软雅黑" pitchFamily="34" charset="-122"/>
              </a:rPr>
              <a:t>在 </a:t>
            </a:r>
            <a:r>
              <a:rPr kumimoji="1" lang="en-US" altLang="zh-CN" sz="1400" b="1" dirty="0">
                <a:solidFill>
                  <a:srgbClr val="0000FF"/>
                </a:solidFill>
                <a:latin typeface="微软雅黑" pitchFamily="34" charset="-122"/>
                <a:ea typeface="微软雅黑" pitchFamily="34" charset="-122"/>
              </a:rPr>
              <a:t>5 </a:t>
            </a:r>
            <a:r>
              <a:rPr kumimoji="1" lang="zh-CN" altLang="en-US" sz="1400" b="1" dirty="0">
                <a:solidFill>
                  <a:srgbClr val="0000FF"/>
                </a:solidFill>
                <a:latin typeface="微软雅黑" pitchFamily="34" charset="-122"/>
                <a:ea typeface="微软雅黑" pitchFamily="34" charset="-122"/>
              </a:rPr>
              <a:t>个连 </a:t>
            </a:r>
            <a:r>
              <a:rPr kumimoji="1" lang="en-US" altLang="zh-CN" sz="1400" b="1" dirty="0">
                <a:solidFill>
                  <a:srgbClr val="0000FF"/>
                </a:solidFill>
                <a:latin typeface="微软雅黑" pitchFamily="34" charset="-122"/>
                <a:ea typeface="微软雅黑" pitchFamily="34" charset="-122"/>
              </a:rPr>
              <a:t>1 </a:t>
            </a:r>
            <a:r>
              <a:rPr kumimoji="1" lang="zh-CN" altLang="en-US" sz="1400" b="1" dirty="0">
                <a:solidFill>
                  <a:srgbClr val="0000FF"/>
                </a:solidFill>
                <a:latin typeface="微软雅黑" pitchFamily="34" charset="-122"/>
                <a:ea typeface="微软雅黑" pitchFamily="34" charset="-122"/>
              </a:rPr>
              <a:t>之后</a:t>
            </a:r>
          </a:p>
          <a:p>
            <a:pPr defTabSz="762000" eaLnBrk="0" hangingPunct="0"/>
            <a:r>
              <a:rPr kumimoji="1" lang="zh-CN" altLang="en-US" sz="1400" b="1" dirty="0" smtClean="0">
                <a:solidFill>
                  <a:srgbClr val="C00000"/>
                </a:solidFill>
                <a:latin typeface="微软雅黑" pitchFamily="34" charset="-122"/>
                <a:ea typeface="微软雅黑" pitchFamily="34" charset="-122"/>
              </a:rPr>
              <a:t>填入</a:t>
            </a:r>
            <a:r>
              <a:rPr kumimoji="1" lang="zh-CN" altLang="en-US" sz="1400" b="1" dirty="0" smtClean="0">
                <a:solidFill>
                  <a:srgbClr val="0000FF"/>
                </a:solidFill>
                <a:latin typeface="微软雅黑" pitchFamily="34" charset="-122"/>
                <a:ea typeface="微软雅黑" pitchFamily="34" charset="-122"/>
              </a:rPr>
              <a:t>比特 </a:t>
            </a:r>
            <a:r>
              <a:rPr kumimoji="1" lang="en-US" altLang="zh-CN" sz="1400" b="1" dirty="0" smtClean="0">
                <a:solidFill>
                  <a:srgbClr val="0000FF"/>
                </a:solidFill>
                <a:latin typeface="微软雅黑" pitchFamily="34" charset="-122"/>
                <a:ea typeface="微软雅黑" pitchFamily="34" charset="-122"/>
              </a:rPr>
              <a:t>0 </a:t>
            </a:r>
            <a:r>
              <a:rPr kumimoji="1" lang="zh-CN" altLang="en-US" sz="1400" b="1" dirty="0" smtClean="0">
                <a:latin typeface="微软雅黑" pitchFamily="34" charset="-122"/>
                <a:ea typeface="微软雅黑" pitchFamily="34" charset="-122"/>
              </a:rPr>
              <a:t>再</a:t>
            </a:r>
            <a:r>
              <a:rPr kumimoji="1" lang="zh-CN" altLang="en-US" sz="1400" b="1" dirty="0">
                <a:latin typeface="微软雅黑" pitchFamily="34" charset="-122"/>
                <a:ea typeface="微软雅黑" pitchFamily="34" charset="-122"/>
              </a:rPr>
              <a:t>发送出去</a:t>
            </a:r>
          </a:p>
        </p:txBody>
      </p:sp>
      <p:sp>
        <p:nvSpPr>
          <p:cNvPr id="16" name="AutoShape 12"/>
          <p:cNvSpPr>
            <a:spLocks noChangeArrowheads="1"/>
          </p:cNvSpPr>
          <p:nvPr/>
        </p:nvSpPr>
        <p:spPr bwMode="auto">
          <a:xfrm rot="16200000">
            <a:off x="5913007" y="2636350"/>
            <a:ext cx="202228" cy="104223"/>
          </a:xfrm>
          <a:prstGeom prst="rightArrow">
            <a:avLst>
              <a:gd name="adj1" fmla="val 50000"/>
              <a:gd name="adj2" fmla="val 105112"/>
            </a:avLst>
          </a:prstGeom>
          <a:solidFill>
            <a:srgbClr val="C00000"/>
          </a:solidFill>
          <a:ln w="12700">
            <a:no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7" name="Rectangle 13"/>
          <p:cNvSpPr>
            <a:spLocks noChangeArrowheads="1"/>
          </p:cNvSpPr>
          <p:nvPr/>
        </p:nvSpPr>
        <p:spPr bwMode="auto">
          <a:xfrm>
            <a:off x="4724057" y="2754375"/>
            <a:ext cx="1655904"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latin typeface="微软雅黑" pitchFamily="34" charset="-122"/>
                <a:ea typeface="微软雅黑" pitchFamily="34" charset="-122"/>
              </a:rPr>
              <a:t>发送端</a:t>
            </a:r>
            <a:r>
              <a:rPr kumimoji="1" lang="zh-CN" altLang="en-US" sz="1400" b="1" dirty="0">
                <a:solidFill>
                  <a:srgbClr val="0000FF"/>
                </a:solidFill>
                <a:latin typeface="微软雅黑" pitchFamily="34" charset="-122"/>
                <a:ea typeface="微软雅黑" pitchFamily="34" charset="-122"/>
              </a:rPr>
              <a:t>填入</a:t>
            </a:r>
            <a:r>
              <a:rPr kumimoji="1" lang="zh-CN" altLang="en-US" sz="1400" b="1" dirty="0">
                <a:latin typeface="微软雅黑" pitchFamily="34" charset="-122"/>
                <a:ea typeface="微软雅黑" pitchFamily="34" charset="-122"/>
              </a:rPr>
              <a:t> </a:t>
            </a:r>
            <a:r>
              <a:rPr kumimoji="1" lang="en-US" altLang="zh-CN" sz="1400" b="1" dirty="0">
                <a:latin typeface="微软雅黑" pitchFamily="34" charset="-122"/>
                <a:ea typeface="微软雅黑" pitchFamily="34" charset="-122"/>
              </a:rPr>
              <a:t>0 </a:t>
            </a:r>
            <a:r>
              <a:rPr kumimoji="1" lang="zh-CN" altLang="en-US" sz="1400" b="1" dirty="0">
                <a:latin typeface="微软雅黑" pitchFamily="34" charset="-122"/>
                <a:ea typeface="微软雅黑" pitchFamily="34" charset="-122"/>
              </a:rPr>
              <a:t>比特</a:t>
            </a:r>
          </a:p>
        </p:txBody>
      </p:sp>
      <p:sp>
        <p:nvSpPr>
          <p:cNvPr id="18" name="Rectangle 16"/>
          <p:cNvSpPr>
            <a:spLocks noChangeArrowheads="1"/>
          </p:cNvSpPr>
          <p:nvPr/>
        </p:nvSpPr>
        <p:spPr bwMode="auto">
          <a:xfrm>
            <a:off x="4188654" y="2262100"/>
            <a:ext cx="349775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0 1 0 </a:t>
            </a:r>
            <a:r>
              <a:rPr kumimoji="1" lang="en-US" altLang="zh-CN" sz="1600" b="1" dirty="0">
                <a:solidFill>
                  <a:schemeClr val="bg1"/>
                </a:solidFill>
                <a:latin typeface="微软雅黑" pitchFamily="34" charset="-122"/>
                <a:ea typeface="微软雅黑" pitchFamily="34" charset="-122"/>
              </a:rPr>
              <a:t>0 1 1 1 1 1 </a:t>
            </a:r>
            <a:r>
              <a:rPr kumimoji="1" lang="en-US" altLang="zh-CN" sz="1600" b="1" dirty="0">
                <a:solidFill>
                  <a:srgbClr val="0000CC"/>
                </a:solidFill>
                <a:latin typeface="微软雅黑" pitchFamily="34" charset="-122"/>
                <a:ea typeface="微软雅黑" pitchFamily="34" charset="-122"/>
              </a:rPr>
              <a:t>0 </a:t>
            </a:r>
            <a:r>
              <a:rPr kumimoji="1" lang="en-US" altLang="zh-CN" sz="1600" b="1" dirty="0">
                <a:solidFill>
                  <a:schemeClr val="bg1"/>
                </a:solidFill>
                <a:latin typeface="微软雅黑" pitchFamily="34" charset="-122"/>
                <a:ea typeface="微软雅黑" pitchFamily="34" charset="-122"/>
              </a:rPr>
              <a:t>1 0</a:t>
            </a:r>
            <a:r>
              <a:rPr kumimoji="1" lang="en-US" altLang="zh-CN" sz="1600" b="1" dirty="0">
                <a:solidFill>
                  <a:srgbClr val="0000CC"/>
                </a:solidFill>
                <a:latin typeface="微软雅黑" pitchFamily="34" charset="-122"/>
                <a:ea typeface="微软雅黑" pitchFamily="34" charset="-122"/>
              </a:rPr>
              <a:t> </a:t>
            </a:r>
            <a:r>
              <a:rPr kumimoji="1" lang="en-US" altLang="zh-CN" sz="1600" b="1" dirty="0">
                <a:latin typeface="微软雅黑" pitchFamily="34" charset="-122"/>
                <a:ea typeface="微软雅黑" pitchFamily="34" charset="-122"/>
              </a:rPr>
              <a:t>0 0 1 0 1 0</a:t>
            </a:r>
          </a:p>
        </p:txBody>
      </p:sp>
      <p:sp>
        <p:nvSpPr>
          <p:cNvPr id="19" name="AutoShape 20"/>
          <p:cNvSpPr>
            <a:spLocks noChangeArrowheads="1"/>
          </p:cNvSpPr>
          <p:nvPr/>
        </p:nvSpPr>
        <p:spPr bwMode="auto">
          <a:xfrm>
            <a:off x="4832879" y="3199932"/>
            <a:ext cx="1619839" cy="322178"/>
          </a:xfrm>
          <a:prstGeom prst="roundRect">
            <a:avLst>
              <a:gd name="adj" fmla="val 16667"/>
            </a:avLst>
          </a:prstGeom>
          <a:solidFill>
            <a:srgbClr val="009900"/>
          </a:solidFill>
          <a:ln>
            <a:noFill/>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0" name="AutoShape 5"/>
          <p:cNvSpPr>
            <a:spLocks noChangeArrowheads="1"/>
          </p:cNvSpPr>
          <p:nvPr/>
        </p:nvSpPr>
        <p:spPr bwMode="auto">
          <a:xfrm>
            <a:off x="5935392" y="3225580"/>
            <a:ext cx="171238" cy="272004"/>
          </a:xfrm>
          <a:prstGeom prst="roundRect">
            <a:avLst>
              <a:gd name="adj" fmla="val 16667"/>
            </a:avLst>
          </a:prstGeom>
          <a:solidFill>
            <a:srgbClr val="00FF99"/>
          </a:solidFill>
          <a:ln>
            <a:noFill/>
          </a:ln>
          <a:effectLst/>
          <a:extLst>
            <a:ext uri="{91240B29-F687-4F45-9708-019B960494DF}">
              <a14:hiddenLine xmlns:a14="http://schemas.microsoft.com/office/drawing/2010/main" w="12700">
                <a:solidFill>
                  <a:schemeClr val="tx1"/>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1" name="Rectangle 10"/>
          <p:cNvSpPr>
            <a:spLocks noChangeArrowheads="1"/>
          </p:cNvSpPr>
          <p:nvPr/>
        </p:nvSpPr>
        <p:spPr bwMode="auto">
          <a:xfrm>
            <a:off x="2063920" y="3298880"/>
            <a:ext cx="1655904"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400" b="1" dirty="0" smtClean="0">
                <a:latin typeface="微软雅黑" pitchFamily="34" charset="-122"/>
                <a:ea typeface="微软雅黑" pitchFamily="34" charset="-122"/>
              </a:rPr>
              <a:t>接收</a:t>
            </a:r>
            <a:r>
              <a:rPr kumimoji="1" lang="zh-CN" altLang="en-US" sz="1400" b="1" dirty="0">
                <a:latin typeface="微软雅黑" pitchFamily="34" charset="-122"/>
                <a:ea typeface="微软雅黑" pitchFamily="34" charset="-122"/>
              </a:rPr>
              <a:t>端</a:t>
            </a:r>
            <a:r>
              <a:rPr kumimoji="1" lang="zh-CN" altLang="en-US" sz="1400" b="1" dirty="0">
                <a:solidFill>
                  <a:srgbClr val="0000FF"/>
                </a:solidFill>
                <a:latin typeface="微软雅黑" pitchFamily="34" charset="-122"/>
                <a:ea typeface="微软雅黑" pitchFamily="34" charset="-122"/>
              </a:rPr>
              <a:t>把 </a:t>
            </a:r>
            <a:r>
              <a:rPr kumimoji="1" lang="en-US" altLang="zh-CN" sz="1400" b="1" dirty="0">
                <a:solidFill>
                  <a:srgbClr val="0000FF"/>
                </a:solidFill>
                <a:latin typeface="微软雅黑" pitchFamily="34" charset="-122"/>
                <a:ea typeface="微软雅黑" pitchFamily="34" charset="-122"/>
              </a:rPr>
              <a:t>5 </a:t>
            </a:r>
            <a:r>
              <a:rPr kumimoji="1" lang="zh-CN" altLang="en-US" sz="1400" b="1" dirty="0">
                <a:solidFill>
                  <a:srgbClr val="0000FF"/>
                </a:solidFill>
                <a:latin typeface="微软雅黑" pitchFamily="34" charset="-122"/>
                <a:ea typeface="微软雅黑" pitchFamily="34" charset="-122"/>
              </a:rPr>
              <a:t>个连 </a:t>
            </a:r>
            <a:r>
              <a:rPr kumimoji="1" lang="en-US" altLang="zh-CN" sz="1400" b="1" dirty="0">
                <a:solidFill>
                  <a:srgbClr val="0000FF"/>
                </a:solidFill>
                <a:latin typeface="微软雅黑" pitchFamily="34" charset="-122"/>
                <a:ea typeface="微软雅黑" pitchFamily="34" charset="-122"/>
              </a:rPr>
              <a:t>1</a:t>
            </a:r>
          </a:p>
          <a:p>
            <a:pPr algn="ctr" defTabSz="762000" eaLnBrk="0" hangingPunct="0"/>
            <a:r>
              <a:rPr kumimoji="1" lang="zh-CN" altLang="en-US" sz="1400" b="1" dirty="0">
                <a:solidFill>
                  <a:srgbClr val="0000FF"/>
                </a:solidFill>
                <a:latin typeface="微软雅黑" pitchFamily="34" charset="-122"/>
                <a:ea typeface="微软雅黑" pitchFamily="34" charset="-122"/>
              </a:rPr>
              <a:t>之后</a:t>
            </a:r>
            <a:r>
              <a:rPr kumimoji="1" lang="zh-CN" altLang="en-US" sz="1400" b="1" dirty="0" smtClean="0">
                <a:solidFill>
                  <a:srgbClr val="0000FF"/>
                </a:solidFill>
                <a:latin typeface="微软雅黑" pitchFamily="34" charset="-122"/>
                <a:ea typeface="微软雅黑" pitchFamily="34" charset="-122"/>
              </a:rPr>
              <a:t>的比特 </a:t>
            </a:r>
            <a:r>
              <a:rPr kumimoji="1" lang="en-US" altLang="zh-CN" sz="1400" b="1" dirty="0" smtClean="0">
                <a:solidFill>
                  <a:srgbClr val="0000FF"/>
                </a:solidFill>
                <a:latin typeface="微软雅黑" pitchFamily="34" charset="-122"/>
                <a:ea typeface="微软雅黑" pitchFamily="34" charset="-122"/>
              </a:rPr>
              <a:t>0 </a:t>
            </a:r>
            <a:r>
              <a:rPr kumimoji="1" lang="zh-CN" altLang="en-US" sz="1400" b="1" dirty="0" smtClean="0">
                <a:solidFill>
                  <a:srgbClr val="C00000"/>
                </a:solidFill>
                <a:latin typeface="微软雅黑" pitchFamily="34" charset="-122"/>
                <a:ea typeface="微软雅黑" pitchFamily="34" charset="-122"/>
              </a:rPr>
              <a:t>删除</a:t>
            </a:r>
            <a:endParaRPr kumimoji="1" lang="zh-CN" altLang="en-US" sz="1400" b="1" dirty="0">
              <a:solidFill>
                <a:srgbClr val="C00000"/>
              </a:solidFill>
              <a:latin typeface="微软雅黑" pitchFamily="34" charset="-122"/>
              <a:ea typeface="微软雅黑" pitchFamily="34" charset="-122"/>
            </a:endParaRPr>
          </a:p>
        </p:txBody>
      </p:sp>
      <p:sp>
        <p:nvSpPr>
          <p:cNvPr id="22" name="AutoShape 14"/>
          <p:cNvSpPr>
            <a:spLocks noChangeArrowheads="1"/>
          </p:cNvSpPr>
          <p:nvPr/>
        </p:nvSpPr>
        <p:spPr bwMode="auto">
          <a:xfrm rot="5400000" flipV="1">
            <a:off x="5901227" y="3575579"/>
            <a:ext cx="225788" cy="104223"/>
          </a:xfrm>
          <a:prstGeom prst="rightArrow">
            <a:avLst>
              <a:gd name="adj1" fmla="val 50000"/>
              <a:gd name="adj2" fmla="val 117358"/>
            </a:avLst>
          </a:prstGeom>
          <a:solidFill>
            <a:srgbClr val="C00000"/>
          </a:solidFill>
          <a:ln w="12700">
            <a:no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3" name="Rectangle 15"/>
          <p:cNvSpPr>
            <a:spLocks noChangeArrowheads="1"/>
          </p:cNvSpPr>
          <p:nvPr/>
        </p:nvSpPr>
        <p:spPr bwMode="auto">
          <a:xfrm>
            <a:off x="4339094" y="3705385"/>
            <a:ext cx="2194513"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latin typeface="微软雅黑" pitchFamily="34" charset="-122"/>
                <a:ea typeface="微软雅黑" pitchFamily="34" charset="-122"/>
              </a:rPr>
              <a:t>接收端</a:t>
            </a:r>
            <a:r>
              <a:rPr kumimoji="1" lang="zh-CN" altLang="en-US" sz="1400" b="1" dirty="0">
                <a:solidFill>
                  <a:srgbClr val="0000FF"/>
                </a:solidFill>
                <a:latin typeface="微软雅黑" pitchFamily="34" charset="-122"/>
                <a:ea typeface="微软雅黑" pitchFamily="34" charset="-122"/>
              </a:rPr>
              <a:t>删除</a:t>
            </a:r>
            <a:r>
              <a:rPr kumimoji="1" lang="zh-CN" altLang="en-US" sz="1400" b="1" dirty="0">
                <a:latin typeface="微软雅黑" pitchFamily="34" charset="-122"/>
                <a:ea typeface="微软雅黑" pitchFamily="34" charset="-122"/>
              </a:rPr>
              <a:t>填入的 </a:t>
            </a:r>
            <a:r>
              <a:rPr kumimoji="1" lang="en-US" altLang="zh-CN" sz="1400" b="1" dirty="0">
                <a:latin typeface="微软雅黑" pitchFamily="34" charset="-122"/>
                <a:ea typeface="微软雅黑" pitchFamily="34" charset="-122"/>
              </a:rPr>
              <a:t>0 </a:t>
            </a:r>
            <a:r>
              <a:rPr kumimoji="1" lang="zh-CN" altLang="en-US" sz="1400" b="1" dirty="0">
                <a:latin typeface="微软雅黑" pitchFamily="34" charset="-122"/>
                <a:ea typeface="微软雅黑" pitchFamily="34" charset="-122"/>
              </a:rPr>
              <a:t>比特</a:t>
            </a:r>
          </a:p>
        </p:txBody>
      </p:sp>
      <p:sp>
        <p:nvSpPr>
          <p:cNvPr id="24" name="Rectangle 17"/>
          <p:cNvSpPr>
            <a:spLocks noChangeArrowheads="1"/>
          </p:cNvSpPr>
          <p:nvPr/>
        </p:nvSpPr>
        <p:spPr bwMode="auto">
          <a:xfrm>
            <a:off x="4193438" y="3196670"/>
            <a:ext cx="349775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0 1 0 </a:t>
            </a:r>
            <a:r>
              <a:rPr kumimoji="1" lang="en-US" altLang="zh-CN" sz="1600" b="1" dirty="0">
                <a:solidFill>
                  <a:schemeClr val="bg1"/>
                </a:solidFill>
                <a:latin typeface="微软雅黑" pitchFamily="34" charset="-122"/>
                <a:ea typeface="微软雅黑" pitchFamily="34" charset="-122"/>
              </a:rPr>
              <a:t>0 1 1 1 1 1 </a:t>
            </a:r>
            <a:r>
              <a:rPr kumimoji="1" lang="en-US" altLang="zh-CN" sz="1600" b="1" dirty="0">
                <a:solidFill>
                  <a:srgbClr val="0000CC"/>
                </a:solidFill>
                <a:latin typeface="微软雅黑" pitchFamily="34" charset="-122"/>
                <a:ea typeface="微软雅黑" pitchFamily="34" charset="-122"/>
              </a:rPr>
              <a:t>0 </a:t>
            </a:r>
            <a:r>
              <a:rPr kumimoji="1" lang="en-US" altLang="zh-CN" sz="1600" b="1" dirty="0">
                <a:solidFill>
                  <a:schemeClr val="bg1"/>
                </a:solidFill>
                <a:latin typeface="微软雅黑" pitchFamily="34" charset="-122"/>
                <a:ea typeface="微软雅黑" pitchFamily="34" charset="-122"/>
              </a:rPr>
              <a:t>1 0</a:t>
            </a:r>
            <a:r>
              <a:rPr kumimoji="1" lang="en-US" altLang="zh-CN" sz="1600" b="1" dirty="0">
                <a:solidFill>
                  <a:srgbClr val="0000CC"/>
                </a:solidFill>
                <a:latin typeface="微软雅黑" pitchFamily="34" charset="-122"/>
                <a:ea typeface="微软雅黑" pitchFamily="34" charset="-122"/>
              </a:rPr>
              <a:t> </a:t>
            </a:r>
            <a:r>
              <a:rPr kumimoji="1" lang="en-US" altLang="zh-CN" sz="1600" b="1" dirty="0">
                <a:latin typeface="微软雅黑" pitchFamily="34" charset="-122"/>
                <a:ea typeface="微软雅黑" pitchFamily="34" charset="-122"/>
              </a:rPr>
              <a:t>0 0 1 0 1 0</a:t>
            </a:r>
          </a:p>
        </p:txBody>
      </p:sp>
      <p:cxnSp>
        <p:nvCxnSpPr>
          <p:cNvPr id="25" name="直接连接符 24"/>
          <p:cNvCxnSpPr/>
          <p:nvPr/>
        </p:nvCxnSpPr>
        <p:spPr>
          <a:xfrm>
            <a:off x="1563272" y="2143771"/>
            <a:ext cx="59527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563272" y="3076094"/>
            <a:ext cx="59527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563272" y="4020198"/>
            <a:ext cx="59527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563272" y="1265422"/>
            <a:ext cx="59527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61671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par>
                          <p:cTn id="35" fill="hold">
                            <p:stCondLst>
                              <p:cond delay="0"/>
                            </p:stCondLst>
                            <p:childTnLst>
                              <p:par>
                                <p:cTn id="36" presetID="35" presetClass="emph" presetSubtype="0" repeatCount="indefinite" fill="hold" grpId="0" nodeType="afterEffect">
                                  <p:stCondLst>
                                    <p:cond delay="1000"/>
                                  </p:stCondLst>
                                  <p:childTnLst>
                                    <p:anim calcmode="discrete" valueType="str">
                                      <p:cBhvr>
                                        <p:cTn id="37" dur="1000" fill="hold"/>
                                        <p:tgtEl>
                                          <p:spTgt spid="14"/>
                                        </p:tgtEl>
                                        <p:attrNameLst>
                                          <p:attrName>style.visibility</p:attrName>
                                        </p:attrNameLst>
                                      </p:cBhvr>
                                      <p:tavLst>
                                        <p:tav tm="0">
                                          <p:val>
                                            <p:strVal val="hidden"/>
                                          </p:val>
                                        </p:tav>
                                        <p:tav tm="50000">
                                          <p:val>
                                            <p:strVal val="visible"/>
                                          </p:val>
                                        </p:tav>
                                      </p:tavLst>
                                    </p:anim>
                                  </p:childTnLst>
                                </p:cTn>
                              </p:par>
                              <p:par>
                                <p:cTn id="38" presetID="35" presetClass="emph" presetSubtype="0" repeatCount="indefinite" fill="hold" grpId="0" nodeType="withEffect">
                                  <p:stCondLst>
                                    <p:cond delay="1000"/>
                                  </p:stCondLst>
                                  <p:childTnLst>
                                    <p:anim calcmode="discrete" valueType="str">
                                      <p:cBhvr>
                                        <p:cTn id="39" dur="1000" fill="hold"/>
                                        <p:tgtEl>
                                          <p:spTgt spid="16"/>
                                        </p:tgtEl>
                                        <p:attrNameLst>
                                          <p:attrName>style.visibility</p:attrName>
                                        </p:attrNameLst>
                                      </p:cBhvr>
                                      <p:tavLst>
                                        <p:tav tm="0">
                                          <p:val>
                                            <p:strVal val="hidden"/>
                                          </p:val>
                                        </p:tav>
                                        <p:tav tm="50000">
                                          <p:val>
                                            <p:strVal val="visible"/>
                                          </p:val>
                                        </p:tav>
                                      </p:tavLst>
                                    </p:anim>
                                  </p:childTnLst>
                                </p:cTn>
                              </p:par>
                            </p:childTnLst>
                          </p:cTn>
                        </p:par>
                        <p:par>
                          <p:cTn id="40" fill="hold">
                            <p:stCondLst>
                              <p:cond delay="2000"/>
                            </p:stCondLst>
                            <p:childTnLst>
                              <p:par>
                                <p:cTn id="41" presetID="35" presetClass="emph" presetSubtype="0" repeatCount="indefinite" fill="hold" grpId="0" nodeType="afterEffect">
                                  <p:stCondLst>
                                    <p:cond delay="8000"/>
                                  </p:stCondLst>
                                  <p:endCondLst>
                                    <p:cond evt="onNext" delay="0">
                                      <p:tgtEl>
                                        <p:sldTgt/>
                                      </p:tgtEl>
                                    </p:cond>
                                  </p:endCondLst>
                                  <p:childTnLst>
                                    <p:anim calcmode="discrete" valueType="str">
                                      <p:cBhvr>
                                        <p:cTn id="42" dur="1000" fill="hold"/>
                                        <p:tgtEl>
                                          <p:spTgt spid="20"/>
                                        </p:tgtEl>
                                        <p:attrNameLst>
                                          <p:attrName>style.visibility</p:attrName>
                                        </p:attrNameLst>
                                      </p:cBhvr>
                                      <p:tavLst>
                                        <p:tav tm="0">
                                          <p:val>
                                            <p:strVal val="hidden"/>
                                          </p:val>
                                        </p:tav>
                                        <p:tav tm="50000">
                                          <p:val>
                                            <p:strVal val="visible"/>
                                          </p:val>
                                        </p:tav>
                                      </p:tavLst>
                                    </p:anim>
                                  </p:childTnLst>
                                </p:cTn>
                              </p:par>
                              <p:par>
                                <p:cTn id="43" presetID="35" presetClass="emph" presetSubtype="0" repeatCount="indefinite" fill="hold" grpId="0" nodeType="withEffect">
                                  <p:stCondLst>
                                    <p:cond delay="8000"/>
                                  </p:stCondLst>
                                  <p:endCondLst>
                                    <p:cond evt="onNext" delay="0">
                                      <p:tgtEl>
                                        <p:sldTgt/>
                                      </p:tgtEl>
                                    </p:cond>
                                  </p:endCondLst>
                                  <p:childTnLst>
                                    <p:anim calcmode="discrete" valueType="str">
                                      <p:cBhvr>
                                        <p:cTn id="44" dur="1000" fill="hold"/>
                                        <p:tgtEl>
                                          <p:spTgt spid="2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4" grpId="1" animBg="1"/>
      <p:bldP spid="15" grpId="0"/>
      <p:bldP spid="16" grpId="0" animBg="1"/>
      <p:bldP spid="16" grpId="1" animBg="1"/>
      <p:bldP spid="17" grpId="0"/>
      <p:bldP spid="18" grpId="0"/>
      <p:bldP spid="19" grpId="0" animBg="1"/>
      <p:bldP spid="20" grpId="0" animBg="1"/>
      <p:bldP spid="20" grpId="1" animBg="1"/>
      <p:bldP spid="21" grpId="0"/>
      <p:bldP spid="22" grpId="0" animBg="1"/>
      <p:bldP spid="22" grpId="1" animBg="1"/>
      <p:bldP spid="23" grpId="0"/>
      <p:bldP spid="2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623223"/>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9" name="Rectangle 6"/>
          <p:cNvSpPr>
            <a:spLocks noChangeArrowheads="1"/>
          </p:cNvSpPr>
          <p:nvPr/>
        </p:nvSpPr>
        <p:spPr bwMode="auto">
          <a:xfrm>
            <a:off x="2490597" y="580952"/>
            <a:ext cx="41456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chemeClr val="bg1"/>
                </a:solidFill>
                <a:latin typeface="微软雅黑" pitchFamily="34" charset="-122"/>
                <a:ea typeface="微软雅黑" pitchFamily="34" charset="-122"/>
              </a:rPr>
              <a:t> </a:t>
            </a:r>
            <a:r>
              <a:rPr lang="en-US" altLang="zh-CN" sz="2400" b="1" dirty="0">
                <a:solidFill>
                  <a:schemeClr val="bg1"/>
                </a:solidFill>
                <a:latin typeface="微软雅黑" pitchFamily="34" charset="-122"/>
                <a:ea typeface="微软雅黑" pitchFamily="34" charset="-122"/>
              </a:rPr>
              <a:t>3.2.3   PPP </a:t>
            </a:r>
            <a:r>
              <a:rPr lang="zh-CN" altLang="en-US" sz="2400" b="1" dirty="0">
                <a:solidFill>
                  <a:schemeClr val="bg1"/>
                </a:solidFill>
                <a:latin typeface="微软雅黑" pitchFamily="34" charset="-122"/>
                <a:ea typeface="微软雅黑" pitchFamily="34" charset="-122"/>
              </a:rPr>
              <a:t>协议的</a:t>
            </a:r>
            <a:r>
              <a:rPr lang="zh-CN" altLang="en-US" sz="2400" b="1" dirty="0" smtClean="0">
                <a:solidFill>
                  <a:schemeClr val="bg1"/>
                </a:solidFill>
                <a:latin typeface="微软雅黑" pitchFamily="34" charset="-122"/>
                <a:ea typeface="微软雅黑" pitchFamily="34" charset="-122"/>
              </a:rPr>
              <a:t>工作状态</a:t>
            </a:r>
            <a:endParaRPr lang="zh-CN" altLang="en-US" sz="2400" b="1" dirty="0">
              <a:solidFill>
                <a:schemeClr val="bg1"/>
              </a:solidFill>
              <a:latin typeface="微软雅黑" pitchFamily="34" charset="-122"/>
              <a:ea typeface="微软雅黑" pitchFamily="34" charset="-122"/>
            </a:endParaRPr>
          </a:p>
        </p:txBody>
      </p:sp>
      <p:sp>
        <p:nvSpPr>
          <p:cNvPr id="10" name="Rectangle 8"/>
          <p:cNvSpPr>
            <a:spLocks noChangeArrowheads="1"/>
          </p:cNvSpPr>
          <p:nvPr/>
        </p:nvSpPr>
        <p:spPr bwMode="auto">
          <a:xfrm>
            <a:off x="502921" y="1007154"/>
            <a:ext cx="8211311"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000"/>
              </a:lnSpc>
              <a:buClr>
                <a:srgbClr val="0070C0"/>
              </a:buClr>
            </a:pPr>
            <a:r>
              <a:rPr lang="en-US" altLang="zh-CN" b="1" dirty="0" smtClean="0">
                <a:solidFill>
                  <a:srgbClr val="C00000"/>
                </a:solidFill>
                <a:latin typeface="微软雅黑" pitchFamily="34" charset="-122"/>
                <a:ea typeface="微软雅黑" pitchFamily="34" charset="-122"/>
              </a:rPr>
              <a:t>PPP </a:t>
            </a:r>
            <a:r>
              <a:rPr lang="zh-CN" altLang="en-US" b="1" dirty="0" smtClean="0">
                <a:solidFill>
                  <a:srgbClr val="C00000"/>
                </a:solidFill>
                <a:latin typeface="微软雅黑" pitchFamily="34" charset="-122"/>
                <a:ea typeface="微软雅黑" pitchFamily="34" charset="-122"/>
              </a:rPr>
              <a:t>链路初始化过程：</a:t>
            </a:r>
            <a:endParaRPr lang="en-US" altLang="zh-CN" b="1" dirty="0" smtClean="0">
              <a:solidFill>
                <a:srgbClr val="C00000"/>
              </a:solidFill>
              <a:latin typeface="微软雅黑" pitchFamily="34" charset="-122"/>
              <a:ea typeface="微软雅黑" pitchFamily="34" charset="-122"/>
            </a:endParaRPr>
          </a:p>
          <a:p>
            <a:pPr marL="268288" indent="-268288">
              <a:lnSpc>
                <a:spcPts val="3000"/>
              </a:lnSpc>
              <a:buClr>
                <a:srgbClr val="0070C0"/>
              </a:buClr>
              <a:buFont typeface="Wingdings" pitchFamily="2" charset="2"/>
              <a:buChar char="l"/>
            </a:pPr>
            <a:r>
              <a:rPr lang="zh-CN" altLang="en-US" b="1" dirty="0">
                <a:latin typeface="微软雅黑" pitchFamily="34" charset="-122"/>
                <a:ea typeface="微软雅黑" pitchFamily="34" charset="-122"/>
              </a:rPr>
              <a:t>用户拨号</a:t>
            </a:r>
            <a:r>
              <a:rPr lang="zh-CN" altLang="en-US" b="1" dirty="0" smtClean="0">
                <a:latin typeface="微软雅黑" pitchFamily="34" charset="-122"/>
                <a:ea typeface="微软雅黑" pitchFamily="34" charset="-122"/>
              </a:rPr>
              <a:t>接入 </a:t>
            </a:r>
            <a:r>
              <a:rPr lang="en-US" altLang="zh-CN" b="1" dirty="0" smtClean="0">
                <a:latin typeface="微软雅黑" pitchFamily="34" charset="-122"/>
                <a:ea typeface="微软雅黑" pitchFamily="34" charset="-122"/>
              </a:rPr>
              <a:t>ISP </a:t>
            </a:r>
            <a:r>
              <a:rPr lang="zh-CN" altLang="en-US" b="1" dirty="0" smtClean="0">
                <a:latin typeface="微软雅黑" pitchFamily="34" charset="-122"/>
                <a:ea typeface="微软雅黑" pitchFamily="34" charset="-122"/>
              </a:rPr>
              <a:t>后</a:t>
            </a:r>
            <a:r>
              <a:rPr lang="zh-CN" altLang="en-US" b="1" dirty="0">
                <a:latin typeface="微软雅黑" pitchFamily="34" charset="-122"/>
                <a:ea typeface="微软雅黑" pitchFamily="34" charset="-122"/>
              </a:rPr>
              <a:t>，就建立了一条从用户个人电脑</a:t>
            </a:r>
            <a:r>
              <a:rPr lang="zh-CN" altLang="en-US" b="1" dirty="0" smtClean="0">
                <a:latin typeface="微软雅黑" pitchFamily="34" charset="-122"/>
                <a:ea typeface="微软雅黑" pitchFamily="34" charset="-122"/>
              </a:rPr>
              <a:t>到 </a:t>
            </a:r>
            <a:r>
              <a:rPr lang="en-US" altLang="zh-CN" b="1" dirty="0" smtClean="0">
                <a:latin typeface="微软雅黑" pitchFamily="34" charset="-122"/>
                <a:ea typeface="微软雅黑" pitchFamily="34" charset="-122"/>
              </a:rPr>
              <a:t>ISP </a:t>
            </a:r>
            <a:r>
              <a:rPr lang="zh-CN" altLang="en-US" b="1" dirty="0" smtClean="0">
                <a:latin typeface="微软雅黑" pitchFamily="34" charset="-122"/>
                <a:ea typeface="微软雅黑" pitchFamily="34" charset="-122"/>
              </a:rPr>
              <a:t>的</a:t>
            </a:r>
            <a:r>
              <a:rPr lang="zh-CN" altLang="en-US" b="1" dirty="0">
                <a:latin typeface="微软雅黑" pitchFamily="34" charset="-122"/>
                <a:ea typeface="微软雅黑" pitchFamily="34" charset="-122"/>
              </a:rPr>
              <a:t>物理连接</a:t>
            </a:r>
            <a:r>
              <a:rPr lang="zh-CN" altLang="en-US" b="1" dirty="0" smtClean="0">
                <a:latin typeface="微软雅黑" pitchFamily="34" charset="-122"/>
                <a:ea typeface="微软雅黑" pitchFamily="34" charset="-122"/>
              </a:rPr>
              <a:t>。</a:t>
            </a:r>
            <a:endParaRPr lang="en-US" altLang="zh-CN" b="1" dirty="0" smtClean="0">
              <a:latin typeface="微软雅黑" pitchFamily="34" charset="-122"/>
              <a:ea typeface="微软雅黑" pitchFamily="34" charset="-122"/>
            </a:endParaRPr>
          </a:p>
          <a:p>
            <a:pPr marL="268288" indent="-268288">
              <a:lnSpc>
                <a:spcPts val="3000"/>
              </a:lnSpc>
              <a:buClr>
                <a:srgbClr val="0070C0"/>
              </a:buClr>
              <a:buFont typeface="Wingdings" pitchFamily="2" charset="2"/>
              <a:buChar char="l"/>
            </a:pPr>
            <a:r>
              <a:rPr lang="zh-CN" altLang="en-US" b="1" dirty="0" smtClean="0">
                <a:latin typeface="微软雅黑" pitchFamily="34" charset="-122"/>
                <a:ea typeface="微软雅黑" pitchFamily="34" charset="-122"/>
              </a:rPr>
              <a:t>用户</a:t>
            </a:r>
            <a:r>
              <a:rPr lang="zh-CN" altLang="en-US" b="1" dirty="0">
                <a:latin typeface="微软雅黑" pitchFamily="34" charset="-122"/>
                <a:ea typeface="微软雅黑" pitchFamily="34" charset="-122"/>
              </a:rPr>
              <a:t>个人电脑</a:t>
            </a:r>
            <a:r>
              <a:rPr lang="zh-CN" altLang="en-US" b="1" dirty="0" smtClean="0">
                <a:latin typeface="微软雅黑" pitchFamily="34" charset="-122"/>
                <a:ea typeface="微软雅黑" pitchFamily="34" charset="-122"/>
              </a:rPr>
              <a:t>向 </a:t>
            </a:r>
            <a:r>
              <a:rPr lang="en-US" altLang="zh-CN" b="1" dirty="0" smtClean="0">
                <a:latin typeface="微软雅黑" pitchFamily="34" charset="-122"/>
                <a:ea typeface="微软雅黑" pitchFamily="34" charset="-122"/>
              </a:rPr>
              <a:t>ISP </a:t>
            </a:r>
            <a:r>
              <a:rPr lang="zh-CN" altLang="en-US" b="1" dirty="0" smtClean="0">
                <a:latin typeface="微软雅黑" pitchFamily="34" charset="-122"/>
                <a:ea typeface="微软雅黑" pitchFamily="34" charset="-122"/>
              </a:rPr>
              <a:t>发送</a:t>
            </a:r>
            <a:r>
              <a:rPr lang="zh-CN" altLang="en-US" b="1" dirty="0">
                <a:latin typeface="微软雅黑" pitchFamily="34" charset="-122"/>
                <a:ea typeface="微软雅黑" pitchFamily="34" charset="-122"/>
              </a:rPr>
              <a:t>一系列的</a:t>
            </a:r>
            <a:r>
              <a:rPr lang="zh-CN" altLang="en-US" b="1" dirty="0">
                <a:solidFill>
                  <a:srgbClr val="0000FF"/>
                </a:solidFill>
                <a:latin typeface="微软雅黑" pitchFamily="34" charset="-122"/>
                <a:ea typeface="微软雅黑" pitchFamily="34" charset="-122"/>
              </a:rPr>
              <a:t>链路控制</a:t>
            </a:r>
            <a:r>
              <a:rPr lang="zh-CN" altLang="en-US" b="1" dirty="0" smtClean="0">
                <a:solidFill>
                  <a:srgbClr val="0000FF"/>
                </a:solidFill>
                <a:latin typeface="微软雅黑" pitchFamily="34" charset="-122"/>
                <a:ea typeface="微软雅黑" pitchFamily="34" charset="-122"/>
              </a:rPr>
              <a:t>协议 </a:t>
            </a:r>
            <a:r>
              <a:rPr lang="en-US" altLang="zh-CN" b="1" dirty="0" smtClean="0">
                <a:solidFill>
                  <a:srgbClr val="0000FF"/>
                </a:solidFill>
                <a:latin typeface="微软雅黑" pitchFamily="34" charset="-122"/>
                <a:ea typeface="微软雅黑" pitchFamily="34" charset="-122"/>
              </a:rPr>
              <a:t>LCP </a:t>
            </a:r>
            <a:r>
              <a:rPr lang="zh-CN" altLang="en-US" b="1" dirty="0" smtClean="0">
                <a:latin typeface="微软雅黑" pitchFamily="34" charset="-122"/>
                <a:ea typeface="微软雅黑" pitchFamily="34" charset="-122"/>
              </a:rPr>
              <a:t>分组</a:t>
            </a:r>
            <a:r>
              <a:rPr lang="zh-CN" altLang="en-US" b="1" dirty="0">
                <a:latin typeface="微软雅黑" pitchFamily="34" charset="-122"/>
                <a:ea typeface="微软雅黑" pitchFamily="34" charset="-122"/>
              </a:rPr>
              <a:t>（封装成多</a:t>
            </a:r>
            <a:r>
              <a:rPr lang="zh-CN" altLang="en-US" b="1" dirty="0" smtClean="0">
                <a:latin typeface="微软雅黑" pitchFamily="34" charset="-122"/>
                <a:ea typeface="微软雅黑" pitchFamily="34" charset="-122"/>
              </a:rPr>
              <a:t>个 </a:t>
            </a:r>
            <a:r>
              <a:rPr lang="en-US" altLang="zh-CN" b="1" dirty="0" smtClean="0">
                <a:latin typeface="微软雅黑" pitchFamily="34" charset="-122"/>
                <a:ea typeface="微软雅黑" pitchFamily="34" charset="-122"/>
              </a:rPr>
              <a:t>PPP </a:t>
            </a:r>
            <a:r>
              <a:rPr lang="zh-CN" altLang="en-US" b="1" dirty="0" smtClean="0">
                <a:latin typeface="微软雅黑" pitchFamily="34" charset="-122"/>
                <a:ea typeface="微软雅黑" pitchFamily="34" charset="-122"/>
              </a:rPr>
              <a:t>帧</a:t>
            </a:r>
            <a:r>
              <a:rPr lang="zh-CN" altLang="en-US" b="1" dirty="0">
                <a:latin typeface="微软雅黑" pitchFamily="34" charset="-122"/>
                <a:ea typeface="微软雅黑" pitchFamily="34" charset="-122"/>
              </a:rPr>
              <a:t>），以便建立</a:t>
            </a:r>
            <a:r>
              <a:rPr lang="en-US" altLang="zh-CN" b="1" dirty="0">
                <a:latin typeface="微软雅黑" pitchFamily="34" charset="-122"/>
                <a:ea typeface="微软雅黑" pitchFamily="34" charset="-122"/>
              </a:rPr>
              <a:t>LCP</a:t>
            </a:r>
            <a:r>
              <a:rPr lang="zh-CN" altLang="en-US" b="1" dirty="0">
                <a:latin typeface="微软雅黑" pitchFamily="34" charset="-122"/>
                <a:ea typeface="微软雅黑" pitchFamily="34" charset="-122"/>
              </a:rPr>
              <a:t>连接</a:t>
            </a:r>
            <a:r>
              <a:rPr lang="zh-CN" altLang="en-US" b="1" dirty="0" smtClean="0">
                <a:latin typeface="微软雅黑" pitchFamily="34" charset="-122"/>
                <a:ea typeface="微软雅黑" pitchFamily="34" charset="-122"/>
              </a:rPr>
              <a:t>。</a:t>
            </a:r>
            <a:endParaRPr lang="en-US" altLang="zh-CN" b="1" dirty="0" smtClean="0">
              <a:latin typeface="微软雅黑" pitchFamily="34" charset="-122"/>
              <a:ea typeface="微软雅黑" pitchFamily="34" charset="-122"/>
            </a:endParaRPr>
          </a:p>
          <a:p>
            <a:pPr marL="268288" indent="-268288">
              <a:lnSpc>
                <a:spcPts val="3000"/>
              </a:lnSpc>
              <a:buClr>
                <a:srgbClr val="0070C0"/>
              </a:buClr>
              <a:buFont typeface="Wingdings" pitchFamily="2" charset="2"/>
              <a:buChar char="l"/>
            </a:pPr>
            <a:r>
              <a:rPr lang="zh-CN" altLang="en-US" b="1" dirty="0" smtClean="0">
                <a:latin typeface="微软雅黑" pitchFamily="34" charset="-122"/>
                <a:ea typeface="微软雅黑" pitchFamily="34" charset="-122"/>
              </a:rPr>
              <a:t>之后进行</a:t>
            </a:r>
            <a:r>
              <a:rPr lang="zh-CN" altLang="en-US" b="1" dirty="0">
                <a:latin typeface="微软雅黑" pitchFamily="34" charset="-122"/>
                <a:ea typeface="微软雅黑" pitchFamily="34" charset="-122"/>
              </a:rPr>
              <a:t>网络层</a:t>
            </a:r>
            <a:r>
              <a:rPr lang="zh-CN" altLang="en-US" b="1" dirty="0" smtClean="0">
                <a:latin typeface="微软雅黑" pitchFamily="34" charset="-122"/>
                <a:ea typeface="微软雅黑" pitchFamily="34" charset="-122"/>
              </a:rPr>
              <a:t>配置。</a:t>
            </a:r>
            <a:r>
              <a:rPr lang="zh-CN" altLang="en-US" b="1" dirty="0" smtClean="0">
                <a:solidFill>
                  <a:srgbClr val="0000FF"/>
                </a:solidFill>
                <a:latin typeface="微软雅黑" pitchFamily="34" charset="-122"/>
                <a:ea typeface="微软雅黑" pitchFamily="34" charset="-122"/>
              </a:rPr>
              <a:t>网络控制协议 </a:t>
            </a:r>
            <a:r>
              <a:rPr lang="en-US" altLang="zh-CN" b="1" dirty="0" smtClean="0">
                <a:solidFill>
                  <a:srgbClr val="0000FF"/>
                </a:solidFill>
                <a:latin typeface="微软雅黑" pitchFamily="34" charset="-122"/>
                <a:ea typeface="微软雅黑" pitchFamily="34" charset="-122"/>
              </a:rPr>
              <a:t>NCP </a:t>
            </a:r>
            <a:r>
              <a:rPr lang="zh-CN" altLang="en-US" b="1" dirty="0" smtClean="0">
                <a:latin typeface="微软雅黑" pitchFamily="34" charset="-122"/>
                <a:ea typeface="微软雅黑" pitchFamily="34" charset="-122"/>
              </a:rPr>
              <a:t>给</a:t>
            </a:r>
            <a:r>
              <a:rPr lang="zh-CN" altLang="en-US" b="1" dirty="0">
                <a:latin typeface="微软雅黑" pitchFamily="34" charset="-122"/>
                <a:ea typeface="微软雅黑" pitchFamily="34" charset="-122"/>
              </a:rPr>
              <a:t>新接入的用户个人电脑分配一个临时</a:t>
            </a:r>
            <a:r>
              <a:rPr lang="zh-CN" altLang="en-US" b="1" dirty="0" smtClean="0">
                <a:latin typeface="微软雅黑" pitchFamily="34" charset="-122"/>
                <a:ea typeface="微软雅黑" pitchFamily="34" charset="-122"/>
              </a:rPr>
              <a:t>的 </a:t>
            </a:r>
            <a:r>
              <a:rPr lang="en-US" altLang="zh-CN" b="1" dirty="0" smtClean="0">
                <a:latin typeface="微软雅黑" pitchFamily="34" charset="-122"/>
                <a:ea typeface="微软雅黑" pitchFamily="34" charset="-122"/>
              </a:rPr>
              <a:t>IP </a:t>
            </a:r>
            <a:r>
              <a:rPr lang="zh-CN" altLang="en-US" b="1" dirty="0" smtClean="0">
                <a:latin typeface="微软雅黑" pitchFamily="34" charset="-122"/>
                <a:ea typeface="微软雅黑" pitchFamily="34" charset="-122"/>
              </a:rPr>
              <a:t>地址。</a:t>
            </a:r>
            <a:endParaRPr lang="zh-CN" altLang="en-US" b="1" dirty="0">
              <a:latin typeface="微软雅黑" pitchFamily="34" charset="-122"/>
              <a:ea typeface="微软雅黑" pitchFamily="34" charset="-122"/>
            </a:endParaRPr>
          </a:p>
          <a:p>
            <a:pPr marL="268288" indent="-268288">
              <a:lnSpc>
                <a:spcPts val="3000"/>
              </a:lnSpc>
              <a:buClr>
                <a:srgbClr val="0070C0"/>
              </a:buClr>
              <a:buFont typeface="Wingdings" pitchFamily="2" charset="2"/>
              <a:buChar char="l"/>
            </a:pPr>
            <a:r>
              <a:rPr lang="zh-CN" altLang="en-US" b="1" dirty="0" smtClean="0">
                <a:latin typeface="微软雅黑" pitchFamily="34" charset="-122"/>
                <a:ea typeface="微软雅黑" pitchFamily="34" charset="-122"/>
              </a:rPr>
              <a:t>当</a:t>
            </a:r>
            <a:r>
              <a:rPr lang="zh-CN" altLang="en-US" b="1" dirty="0">
                <a:latin typeface="微软雅黑" pitchFamily="34" charset="-122"/>
                <a:ea typeface="微软雅黑" pitchFamily="34" charset="-122"/>
              </a:rPr>
              <a:t>用户通信完毕时，</a:t>
            </a:r>
            <a:r>
              <a:rPr lang="en-US" altLang="zh-CN" b="1" dirty="0" smtClean="0">
                <a:latin typeface="微软雅黑" pitchFamily="34" charset="-122"/>
                <a:ea typeface="微软雅黑" pitchFamily="34" charset="-122"/>
              </a:rPr>
              <a:t>NCP </a:t>
            </a:r>
            <a:r>
              <a:rPr lang="zh-CN" altLang="en-US" b="1" dirty="0" smtClean="0">
                <a:solidFill>
                  <a:srgbClr val="0000FF"/>
                </a:solidFill>
                <a:latin typeface="微软雅黑" pitchFamily="34" charset="-122"/>
                <a:ea typeface="微软雅黑" pitchFamily="34" charset="-122"/>
              </a:rPr>
              <a:t>释放</a:t>
            </a:r>
            <a:r>
              <a:rPr lang="zh-CN" altLang="en-US" b="1" dirty="0">
                <a:latin typeface="微软雅黑" pitchFamily="34" charset="-122"/>
                <a:ea typeface="微软雅黑" pitchFamily="34" charset="-122"/>
              </a:rPr>
              <a:t>网络层连接，收回原来分配出去的</a:t>
            </a:r>
            <a:r>
              <a:rPr lang="en-US" altLang="zh-CN" b="1" dirty="0">
                <a:latin typeface="微软雅黑" pitchFamily="34" charset="-122"/>
                <a:ea typeface="微软雅黑" pitchFamily="34" charset="-122"/>
              </a:rPr>
              <a:t>IP</a:t>
            </a:r>
            <a:r>
              <a:rPr lang="zh-CN" altLang="en-US" b="1" dirty="0" smtClean="0">
                <a:latin typeface="微软雅黑" pitchFamily="34" charset="-122"/>
                <a:ea typeface="微软雅黑" pitchFamily="34" charset="-122"/>
              </a:rPr>
              <a:t>地址</a:t>
            </a:r>
            <a:r>
              <a:rPr lang="zh-CN" altLang="en-US" b="1" dirty="0">
                <a:latin typeface="微软雅黑" pitchFamily="34" charset="-122"/>
                <a:ea typeface="微软雅黑" pitchFamily="34" charset="-122"/>
              </a:rPr>
              <a:t>。</a:t>
            </a:r>
            <a:r>
              <a:rPr lang="en-US" altLang="zh-CN" b="1" dirty="0" smtClean="0">
                <a:latin typeface="微软雅黑" pitchFamily="34" charset="-122"/>
                <a:ea typeface="微软雅黑" pitchFamily="34" charset="-122"/>
              </a:rPr>
              <a:t>LCP </a:t>
            </a:r>
            <a:r>
              <a:rPr lang="zh-CN" altLang="en-US" b="1" dirty="0" smtClean="0">
                <a:solidFill>
                  <a:srgbClr val="0000FF"/>
                </a:solidFill>
                <a:latin typeface="微软雅黑" pitchFamily="34" charset="-122"/>
                <a:ea typeface="微软雅黑" pitchFamily="34" charset="-122"/>
              </a:rPr>
              <a:t>释放</a:t>
            </a:r>
            <a:r>
              <a:rPr lang="zh-CN" altLang="en-US" b="1" dirty="0">
                <a:latin typeface="微软雅黑" pitchFamily="34" charset="-122"/>
                <a:ea typeface="微软雅黑" pitchFamily="34" charset="-122"/>
              </a:rPr>
              <a:t>数据链路层连接。最后</a:t>
            </a:r>
            <a:r>
              <a:rPr lang="zh-CN" altLang="en-US" b="1" dirty="0">
                <a:solidFill>
                  <a:srgbClr val="0000FF"/>
                </a:solidFill>
                <a:latin typeface="微软雅黑" pitchFamily="34" charset="-122"/>
                <a:ea typeface="微软雅黑" pitchFamily="34" charset="-122"/>
              </a:rPr>
              <a:t>释放</a:t>
            </a:r>
            <a:r>
              <a:rPr lang="zh-CN" altLang="en-US" b="1" dirty="0">
                <a:latin typeface="微软雅黑" pitchFamily="34" charset="-122"/>
                <a:ea typeface="微软雅黑" pitchFamily="34" charset="-122"/>
              </a:rPr>
              <a:t>的是物理层的连接</a:t>
            </a:r>
            <a:r>
              <a:rPr lang="zh-CN" altLang="en-US" b="1" dirty="0" smtClean="0">
                <a:latin typeface="微软雅黑" pitchFamily="34" charset="-122"/>
                <a:ea typeface="微软雅黑" pitchFamily="34" charset="-122"/>
              </a:rPr>
              <a:t>。</a:t>
            </a:r>
            <a:endParaRPr lang="zh-CN" altLang="en-US" b="1" dirty="0">
              <a:latin typeface="微软雅黑" pitchFamily="34" charset="-122"/>
              <a:ea typeface="微软雅黑" pitchFamily="34" charset="-122"/>
            </a:endParaRPr>
          </a:p>
        </p:txBody>
      </p:sp>
    </p:spTree>
    <p:extLst>
      <p:ext uri="{BB962C8B-B14F-4D97-AF65-F5344CB8AC3E}">
        <p14:creationId xmlns:p14="http://schemas.microsoft.com/office/powerpoint/2010/main" val="240096952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573341" y="611929"/>
            <a:ext cx="22365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数据链路层的</a:t>
            </a:r>
            <a:r>
              <a:rPr lang="zh-CN" altLang="en-US" sz="2000" b="1" dirty="0" smtClean="0">
                <a:solidFill>
                  <a:schemeClr val="bg1"/>
                </a:solidFill>
                <a:ea typeface="微软雅黑" pitchFamily="34" charset="-122"/>
              </a:rPr>
              <a:t>地位</a:t>
            </a:r>
            <a:endParaRPr lang="zh-CN" altLang="en-US" sz="2000" b="1" dirty="0">
              <a:solidFill>
                <a:schemeClr val="bg1"/>
              </a:solidFill>
              <a:ea typeface="微软雅黑" pitchFamily="34" charset="-122"/>
            </a:endParaRPr>
          </a:p>
        </p:txBody>
      </p:sp>
      <p:sp>
        <p:nvSpPr>
          <p:cNvPr id="7" name="圆角矩形 6"/>
          <p:cNvSpPr/>
          <p:nvPr/>
        </p:nvSpPr>
        <p:spPr>
          <a:xfrm>
            <a:off x="522660" y="1092812"/>
            <a:ext cx="8129015" cy="327867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4" name="Line 3"/>
          <p:cNvSpPr>
            <a:spLocks noChangeShapeType="1"/>
          </p:cNvSpPr>
          <p:nvPr/>
        </p:nvSpPr>
        <p:spPr bwMode="auto">
          <a:xfrm flipH="1" flipV="1">
            <a:off x="6632853" y="1931639"/>
            <a:ext cx="676207" cy="5928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5" name="Line 4"/>
          <p:cNvSpPr>
            <a:spLocks noChangeShapeType="1"/>
          </p:cNvSpPr>
          <p:nvPr/>
        </p:nvSpPr>
        <p:spPr bwMode="auto">
          <a:xfrm flipH="1" flipV="1">
            <a:off x="5921491" y="1748391"/>
            <a:ext cx="413583" cy="129801"/>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6" name="Line 5"/>
          <p:cNvSpPr>
            <a:spLocks noChangeShapeType="1"/>
          </p:cNvSpPr>
          <p:nvPr/>
        </p:nvSpPr>
        <p:spPr bwMode="auto">
          <a:xfrm flipV="1">
            <a:off x="5342475" y="1740756"/>
            <a:ext cx="496299" cy="91624"/>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7" name="Line 6"/>
          <p:cNvSpPr>
            <a:spLocks noChangeShapeType="1"/>
          </p:cNvSpPr>
          <p:nvPr/>
        </p:nvSpPr>
        <p:spPr bwMode="auto">
          <a:xfrm flipV="1">
            <a:off x="4647656" y="1786568"/>
            <a:ext cx="595559" cy="4581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8" name="Line 7"/>
          <p:cNvSpPr>
            <a:spLocks noChangeShapeType="1"/>
          </p:cNvSpPr>
          <p:nvPr/>
        </p:nvSpPr>
        <p:spPr bwMode="auto">
          <a:xfrm>
            <a:off x="3952837" y="1832380"/>
            <a:ext cx="595559"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9" name="Line 8"/>
          <p:cNvSpPr>
            <a:spLocks noChangeShapeType="1"/>
          </p:cNvSpPr>
          <p:nvPr/>
        </p:nvSpPr>
        <p:spPr bwMode="auto">
          <a:xfrm>
            <a:off x="3208388" y="1694943"/>
            <a:ext cx="595559" cy="137437"/>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10" name="Freeform 9"/>
          <p:cNvSpPr>
            <a:spLocks/>
          </p:cNvSpPr>
          <p:nvPr/>
        </p:nvSpPr>
        <p:spPr bwMode="auto">
          <a:xfrm>
            <a:off x="1776920" y="1717850"/>
            <a:ext cx="1398382" cy="273071"/>
          </a:xfrm>
          <a:custGeom>
            <a:avLst/>
            <a:gdLst>
              <a:gd name="T0" fmla="*/ 0 w 1104"/>
              <a:gd name="T1" fmla="*/ 320 h 320"/>
              <a:gd name="T2" fmla="*/ 568 w 1104"/>
              <a:gd name="T3" fmla="*/ 200 h 320"/>
              <a:gd name="T4" fmla="*/ 1104 w 1104"/>
              <a:gd name="T5" fmla="*/ 0 h 320"/>
            </a:gdLst>
            <a:ahLst/>
            <a:cxnLst>
              <a:cxn ang="0">
                <a:pos x="T0" y="T1"/>
              </a:cxn>
              <a:cxn ang="0">
                <a:pos x="T2" y="T3"/>
              </a:cxn>
              <a:cxn ang="0">
                <a:pos x="T4" y="T5"/>
              </a:cxn>
            </a:cxnLst>
            <a:rect l="0" t="0" r="r" b="b"/>
            <a:pathLst>
              <a:path w="1104" h="320">
                <a:moveTo>
                  <a:pt x="0" y="320"/>
                </a:moveTo>
                <a:lnTo>
                  <a:pt x="568" y="200"/>
                </a:lnTo>
                <a:lnTo>
                  <a:pt x="1104" y="0"/>
                </a:lnTo>
              </a:path>
            </a:pathLst>
          </a:custGeom>
          <a:noFill/>
          <a:ln w="28575" cmpd="sng">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grpSp>
        <p:nvGrpSpPr>
          <p:cNvPr id="1111" name="Group 10"/>
          <p:cNvGrpSpPr>
            <a:grpSpLocks/>
          </p:cNvGrpSpPr>
          <p:nvPr/>
        </p:nvGrpSpPr>
        <p:grpSpPr bwMode="auto">
          <a:xfrm>
            <a:off x="2173056" y="1603319"/>
            <a:ext cx="735144" cy="469575"/>
            <a:chOff x="1680" y="240"/>
            <a:chExt cx="2529" cy="1270"/>
          </a:xfrm>
          <a:solidFill>
            <a:schemeClr val="accent6">
              <a:lumMod val="60000"/>
              <a:lumOff val="40000"/>
            </a:schemeClr>
          </a:solidFill>
        </p:grpSpPr>
        <p:sp>
          <p:nvSpPr>
            <p:cNvPr id="1112" name="Oval 1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3" name="Oval 1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4" name="Oval 1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5" name="Oval 1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6" name="Oval 1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7" name="Oval 1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8" name="Oval 1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9" name="Oval 1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0" name="Oval 1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grpSp>
        <p:nvGrpSpPr>
          <p:cNvPr id="1121" name="Group 20"/>
          <p:cNvGrpSpPr>
            <a:grpSpLocks/>
          </p:cNvGrpSpPr>
          <p:nvPr/>
        </p:nvGrpSpPr>
        <p:grpSpPr bwMode="auto">
          <a:xfrm>
            <a:off x="3506167" y="1603319"/>
            <a:ext cx="735144" cy="469575"/>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31" name="Text Box 30"/>
          <p:cNvSpPr txBox="1">
            <a:spLocks noChangeArrowheads="1"/>
          </p:cNvSpPr>
          <p:nvPr/>
        </p:nvSpPr>
        <p:spPr bwMode="auto">
          <a:xfrm>
            <a:off x="3623538" y="1716895"/>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局域网</a:t>
            </a:r>
          </a:p>
        </p:txBody>
      </p:sp>
      <p:pic>
        <p:nvPicPr>
          <p:cNvPr id="1132" name="Picture 3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78109" y="1622408"/>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3" name="Picture 3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49136" y="1740756"/>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5" name="Picture 3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39515" y="1651041"/>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136" name="Group 35"/>
          <p:cNvGrpSpPr>
            <a:grpSpLocks/>
          </p:cNvGrpSpPr>
          <p:nvPr/>
        </p:nvGrpSpPr>
        <p:grpSpPr bwMode="auto">
          <a:xfrm>
            <a:off x="4895806" y="1603319"/>
            <a:ext cx="735144" cy="469575"/>
            <a:chOff x="1680" y="240"/>
            <a:chExt cx="2529" cy="1270"/>
          </a:xfrm>
          <a:solidFill>
            <a:srgbClr val="00B050"/>
          </a:solidFill>
        </p:grpSpPr>
        <p:sp>
          <p:nvSpPr>
            <p:cNvPr id="1137" name="Oval 36"/>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8" name="Oval 37"/>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9" name="Oval 38"/>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0" name="Oval 39"/>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1" name="Oval 40"/>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2" name="Oval 41"/>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3" name="Oval 42"/>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4" name="Oval 43"/>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5" name="Oval 44"/>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46" name="Text Box 45"/>
          <p:cNvSpPr txBox="1">
            <a:spLocks noChangeArrowheads="1"/>
          </p:cNvSpPr>
          <p:nvPr/>
        </p:nvSpPr>
        <p:spPr bwMode="auto">
          <a:xfrm>
            <a:off x="4996633" y="1723380"/>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广域网</a:t>
            </a:r>
          </a:p>
        </p:txBody>
      </p:sp>
      <p:sp>
        <p:nvSpPr>
          <p:cNvPr id="1147" name="Text Box 46"/>
          <p:cNvSpPr txBox="1">
            <a:spLocks noChangeArrowheads="1"/>
          </p:cNvSpPr>
          <p:nvPr/>
        </p:nvSpPr>
        <p:spPr bwMode="auto">
          <a:xfrm>
            <a:off x="1354401" y="1524649"/>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148" name="Text Box 47"/>
          <p:cNvSpPr txBox="1">
            <a:spLocks noChangeArrowheads="1"/>
          </p:cNvSpPr>
          <p:nvPr/>
        </p:nvSpPr>
        <p:spPr bwMode="auto">
          <a:xfrm>
            <a:off x="7087749" y="1508444"/>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sp>
        <p:nvSpPr>
          <p:cNvPr id="1149" name="Text Box 48"/>
          <p:cNvSpPr txBox="1">
            <a:spLocks noChangeArrowheads="1"/>
          </p:cNvSpPr>
          <p:nvPr/>
        </p:nvSpPr>
        <p:spPr bwMode="auto">
          <a:xfrm>
            <a:off x="2890297" y="1404799"/>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a:latin typeface="微软雅黑" pitchFamily="34" charset="-122"/>
                <a:ea typeface="微软雅黑" pitchFamily="34" charset="-122"/>
              </a:rPr>
              <a:t>路由器 </a:t>
            </a:r>
            <a:r>
              <a:rPr kumimoji="1" lang="en-US" altLang="zh-CN" sz="1000" b="1">
                <a:latin typeface="微软雅黑" pitchFamily="34" charset="-122"/>
                <a:ea typeface="微软雅黑" pitchFamily="34" charset="-122"/>
              </a:rPr>
              <a:t>R</a:t>
            </a:r>
            <a:r>
              <a:rPr kumimoji="1" lang="en-US" altLang="zh-CN" sz="1000" b="1" baseline="-25000">
                <a:latin typeface="微软雅黑" pitchFamily="34" charset="-122"/>
                <a:ea typeface="微软雅黑" pitchFamily="34" charset="-122"/>
              </a:rPr>
              <a:t>1</a:t>
            </a:r>
          </a:p>
        </p:txBody>
      </p:sp>
      <p:sp>
        <p:nvSpPr>
          <p:cNvPr id="1150" name="Text Box 49"/>
          <p:cNvSpPr txBox="1">
            <a:spLocks noChangeArrowheads="1"/>
          </p:cNvSpPr>
          <p:nvPr/>
        </p:nvSpPr>
        <p:spPr bwMode="auto">
          <a:xfrm>
            <a:off x="4296479" y="1523148"/>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a:latin typeface="微软雅黑" pitchFamily="34" charset="-122"/>
                <a:ea typeface="微软雅黑" pitchFamily="34" charset="-122"/>
              </a:rPr>
              <a:t>路由器 </a:t>
            </a:r>
            <a:r>
              <a:rPr kumimoji="1" lang="en-US" altLang="zh-CN" sz="1000" b="1">
                <a:latin typeface="微软雅黑" pitchFamily="34" charset="-122"/>
                <a:ea typeface="微软雅黑" pitchFamily="34" charset="-122"/>
              </a:rPr>
              <a:t>R</a:t>
            </a:r>
            <a:r>
              <a:rPr kumimoji="1" lang="en-US" altLang="zh-CN" sz="1000" b="1" baseline="-25000">
                <a:latin typeface="微软雅黑" pitchFamily="34" charset="-122"/>
                <a:ea typeface="微软雅黑" pitchFamily="34" charset="-122"/>
              </a:rPr>
              <a:t>2</a:t>
            </a:r>
          </a:p>
        </p:txBody>
      </p:sp>
      <p:sp>
        <p:nvSpPr>
          <p:cNvPr id="1151" name="Text Box 50"/>
          <p:cNvSpPr txBox="1">
            <a:spLocks noChangeArrowheads="1"/>
          </p:cNvSpPr>
          <p:nvPr/>
        </p:nvSpPr>
        <p:spPr bwMode="auto">
          <a:xfrm>
            <a:off x="5563077" y="1439159"/>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路由器 </a:t>
            </a:r>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3</a:t>
            </a:r>
          </a:p>
        </p:txBody>
      </p:sp>
      <p:sp>
        <p:nvSpPr>
          <p:cNvPr id="1152" name="Text Box 51"/>
          <p:cNvSpPr txBox="1">
            <a:spLocks noChangeArrowheads="1"/>
          </p:cNvSpPr>
          <p:nvPr/>
        </p:nvSpPr>
        <p:spPr bwMode="auto">
          <a:xfrm>
            <a:off x="2246024" y="1723380"/>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电话网</a:t>
            </a:r>
          </a:p>
        </p:txBody>
      </p:sp>
      <p:grpSp>
        <p:nvGrpSpPr>
          <p:cNvPr id="1606" name="Group 506"/>
          <p:cNvGrpSpPr>
            <a:grpSpLocks/>
          </p:cNvGrpSpPr>
          <p:nvPr/>
        </p:nvGrpSpPr>
        <p:grpSpPr bwMode="auto">
          <a:xfrm>
            <a:off x="6086924" y="1649131"/>
            <a:ext cx="735144" cy="469575"/>
            <a:chOff x="1680" y="240"/>
            <a:chExt cx="2529" cy="1270"/>
          </a:xfrm>
          <a:solidFill>
            <a:schemeClr val="bg1"/>
          </a:solidFill>
        </p:grpSpPr>
        <p:sp>
          <p:nvSpPr>
            <p:cNvPr id="1607" name="Oval 507"/>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08" name="Oval 508"/>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09" name="Oval 509"/>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0" name="Oval 510"/>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1" name="Oval 511"/>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2" name="Oval 512"/>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3" name="Oval 513"/>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4" name="Oval 514"/>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5" name="Oval 515"/>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616" name="Text Box 516"/>
          <p:cNvSpPr txBox="1">
            <a:spLocks noChangeArrowheads="1"/>
          </p:cNvSpPr>
          <p:nvPr/>
        </p:nvSpPr>
        <p:spPr bwMode="auto">
          <a:xfrm>
            <a:off x="6216140" y="1762708"/>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局域网</a:t>
            </a:r>
          </a:p>
        </p:txBody>
      </p:sp>
      <p:sp>
        <p:nvSpPr>
          <p:cNvPr id="1678" name="矩形 1677"/>
          <p:cNvSpPr/>
          <p:nvPr/>
        </p:nvSpPr>
        <p:spPr>
          <a:xfrm>
            <a:off x="2590316" y="2241317"/>
            <a:ext cx="3954929" cy="307777"/>
          </a:xfrm>
          <a:prstGeom prst="rect">
            <a:avLst/>
          </a:prstGeom>
          <a:solidFill>
            <a:srgbClr val="00FF99"/>
          </a:solidFill>
          <a:ln>
            <a:solidFill>
              <a:srgbClr val="000066"/>
            </a:solidFill>
          </a:ln>
        </p:spPr>
        <p:txBody>
          <a:bodyPr wrap="none">
            <a:spAutoFit/>
          </a:bodyPr>
          <a:lstStyle/>
          <a:p>
            <a:pPr algn="ctr"/>
            <a:r>
              <a:rPr lang="zh-CN" altLang="en-US" sz="1400" b="1" dirty="0" smtClean="0">
                <a:solidFill>
                  <a:sysClr val="windowText" lastClr="000000"/>
                </a:solidFill>
                <a:latin typeface="微软雅黑" pitchFamily="34" charset="-122"/>
                <a:ea typeface="微软雅黑" pitchFamily="34" charset="-122"/>
              </a:rPr>
              <a:t>网络中的主机、路由器等都必须实现数据链路层</a:t>
            </a:r>
            <a:endParaRPr lang="zh-CN" altLang="en-US" sz="1400" b="1" dirty="0">
              <a:solidFill>
                <a:sysClr val="windowText" lastClr="000000"/>
              </a:solidFill>
              <a:latin typeface="微软雅黑" pitchFamily="34" charset="-122"/>
              <a:ea typeface="微软雅黑" pitchFamily="34" charset="-122"/>
            </a:endParaRPr>
          </a:p>
        </p:txBody>
      </p:sp>
      <p:grpSp>
        <p:nvGrpSpPr>
          <p:cNvPr id="2" name="组合 1"/>
          <p:cNvGrpSpPr/>
          <p:nvPr/>
        </p:nvGrpSpPr>
        <p:grpSpPr>
          <a:xfrm>
            <a:off x="1411253" y="2454021"/>
            <a:ext cx="6294293" cy="1474581"/>
            <a:chOff x="1411253" y="2454021"/>
            <a:chExt cx="6294293" cy="1474581"/>
          </a:xfrm>
        </p:grpSpPr>
        <p:sp>
          <p:nvSpPr>
            <p:cNvPr id="1623" name="AutoShape 524"/>
            <p:cNvSpPr>
              <a:spLocks noChangeArrowheads="1"/>
            </p:cNvSpPr>
            <p:nvPr/>
          </p:nvSpPr>
          <p:spPr bwMode="auto">
            <a:xfrm>
              <a:off x="1411253"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4" name="Freeform 525"/>
            <p:cNvSpPr>
              <a:spLocks/>
            </p:cNvSpPr>
            <p:nvPr/>
          </p:nvSpPr>
          <p:spPr bwMode="auto">
            <a:xfrm>
              <a:off x="1411253"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5" name="Freeform 528"/>
            <p:cNvSpPr>
              <a:spLocks/>
            </p:cNvSpPr>
            <p:nvPr/>
          </p:nvSpPr>
          <p:spPr bwMode="auto">
            <a:xfrm>
              <a:off x="1411253"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6" name="Freeform 526"/>
            <p:cNvSpPr>
              <a:spLocks/>
            </p:cNvSpPr>
            <p:nvPr/>
          </p:nvSpPr>
          <p:spPr bwMode="auto">
            <a:xfrm>
              <a:off x="1411253"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7" name="Freeform 527"/>
            <p:cNvSpPr>
              <a:spLocks/>
            </p:cNvSpPr>
            <p:nvPr/>
          </p:nvSpPr>
          <p:spPr bwMode="auto">
            <a:xfrm>
              <a:off x="1411253"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8" name="Rectangle 529"/>
            <p:cNvSpPr>
              <a:spLocks noChangeArrowheads="1"/>
            </p:cNvSpPr>
            <p:nvPr/>
          </p:nvSpPr>
          <p:spPr bwMode="auto">
            <a:xfrm>
              <a:off x="1423660"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4" name="AutoShape 536"/>
            <p:cNvSpPr>
              <a:spLocks noChangeArrowheads="1"/>
            </p:cNvSpPr>
            <p:nvPr/>
          </p:nvSpPr>
          <p:spPr bwMode="auto">
            <a:xfrm>
              <a:off x="7122394"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5" name="Freeform 537"/>
            <p:cNvSpPr>
              <a:spLocks/>
            </p:cNvSpPr>
            <p:nvPr/>
          </p:nvSpPr>
          <p:spPr bwMode="auto">
            <a:xfrm>
              <a:off x="7122394"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6" name="Freeform 538"/>
            <p:cNvSpPr>
              <a:spLocks/>
            </p:cNvSpPr>
            <p:nvPr/>
          </p:nvSpPr>
          <p:spPr bwMode="auto">
            <a:xfrm>
              <a:off x="7122394"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7" name="Freeform 539"/>
            <p:cNvSpPr>
              <a:spLocks/>
            </p:cNvSpPr>
            <p:nvPr/>
          </p:nvSpPr>
          <p:spPr bwMode="auto">
            <a:xfrm>
              <a:off x="7122394"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8" name="Freeform 540"/>
            <p:cNvSpPr>
              <a:spLocks/>
            </p:cNvSpPr>
            <p:nvPr/>
          </p:nvSpPr>
          <p:spPr bwMode="auto">
            <a:xfrm>
              <a:off x="7122394"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9" name="Rectangle 541"/>
            <p:cNvSpPr>
              <a:spLocks noChangeArrowheads="1"/>
            </p:cNvSpPr>
            <p:nvPr/>
          </p:nvSpPr>
          <p:spPr bwMode="auto">
            <a:xfrm>
              <a:off x="7134802"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5" name="AutoShape 547"/>
            <p:cNvSpPr>
              <a:spLocks noChangeArrowheads="1"/>
            </p:cNvSpPr>
            <p:nvPr/>
          </p:nvSpPr>
          <p:spPr bwMode="auto">
            <a:xfrm>
              <a:off x="2959203"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6" name="Freeform 548"/>
            <p:cNvSpPr>
              <a:spLocks/>
            </p:cNvSpPr>
            <p:nvPr/>
          </p:nvSpPr>
          <p:spPr bwMode="auto">
            <a:xfrm>
              <a:off x="2959203"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7" name="Rectangle 549"/>
            <p:cNvSpPr>
              <a:spLocks noChangeArrowheads="1"/>
            </p:cNvSpPr>
            <p:nvPr/>
          </p:nvSpPr>
          <p:spPr bwMode="auto">
            <a:xfrm>
              <a:off x="2985052"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8" name="Freeform 550"/>
            <p:cNvSpPr>
              <a:spLocks/>
            </p:cNvSpPr>
            <p:nvPr/>
          </p:nvSpPr>
          <p:spPr bwMode="auto">
            <a:xfrm>
              <a:off x="2959203"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2" name="AutoShape 554"/>
            <p:cNvSpPr>
              <a:spLocks noChangeArrowheads="1"/>
            </p:cNvSpPr>
            <p:nvPr/>
          </p:nvSpPr>
          <p:spPr bwMode="auto">
            <a:xfrm>
              <a:off x="4331264"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3" name="Freeform 555"/>
            <p:cNvSpPr>
              <a:spLocks/>
            </p:cNvSpPr>
            <p:nvPr/>
          </p:nvSpPr>
          <p:spPr bwMode="auto">
            <a:xfrm>
              <a:off x="4331264"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4" name="Rectangle 556"/>
            <p:cNvSpPr>
              <a:spLocks noChangeArrowheads="1"/>
            </p:cNvSpPr>
            <p:nvPr/>
          </p:nvSpPr>
          <p:spPr bwMode="auto">
            <a:xfrm>
              <a:off x="4343671" y="3378855"/>
              <a:ext cx="508707"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5" name="Freeform 557"/>
            <p:cNvSpPr>
              <a:spLocks/>
            </p:cNvSpPr>
            <p:nvPr/>
          </p:nvSpPr>
          <p:spPr bwMode="auto">
            <a:xfrm>
              <a:off x="4331264"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9" name="AutoShape 561"/>
            <p:cNvSpPr>
              <a:spLocks noChangeArrowheads="1"/>
            </p:cNvSpPr>
            <p:nvPr/>
          </p:nvSpPr>
          <p:spPr bwMode="auto">
            <a:xfrm>
              <a:off x="5562707"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0" name="Freeform 562"/>
            <p:cNvSpPr>
              <a:spLocks/>
            </p:cNvSpPr>
            <p:nvPr/>
          </p:nvSpPr>
          <p:spPr bwMode="auto">
            <a:xfrm>
              <a:off x="55627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1" name="Rectangle 563"/>
            <p:cNvSpPr>
              <a:spLocks noChangeArrowheads="1"/>
            </p:cNvSpPr>
            <p:nvPr/>
          </p:nvSpPr>
          <p:spPr bwMode="auto">
            <a:xfrm>
              <a:off x="5572013" y="3378855"/>
              <a:ext cx="514911"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2" name="Freeform 564"/>
            <p:cNvSpPr>
              <a:spLocks/>
            </p:cNvSpPr>
            <p:nvPr/>
          </p:nvSpPr>
          <p:spPr bwMode="auto">
            <a:xfrm>
              <a:off x="55627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6" name="Freeform 572"/>
            <p:cNvSpPr>
              <a:spLocks/>
            </p:cNvSpPr>
            <p:nvPr/>
          </p:nvSpPr>
          <p:spPr bwMode="auto">
            <a:xfrm>
              <a:off x="1674911" y="3783530"/>
              <a:ext cx="1437317"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7" name="Freeform 573"/>
            <p:cNvSpPr>
              <a:spLocks/>
            </p:cNvSpPr>
            <p:nvPr/>
          </p:nvSpPr>
          <p:spPr bwMode="auto">
            <a:xfrm>
              <a:off x="5938033" y="3783530"/>
              <a:ext cx="1448020"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8" name="Freeform 574"/>
            <p:cNvSpPr>
              <a:spLocks/>
            </p:cNvSpPr>
            <p:nvPr/>
          </p:nvSpPr>
          <p:spPr bwMode="auto">
            <a:xfrm>
              <a:off x="3365549" y="3783530"/>
              <a:ext cx="1075315"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9" name="Freeform 575"/>
            <p:cNvSpPr>
              <a:spLocks/>
            </p:cNvSpPr>
            <p:nvPr/>
          </p:nvSpPr>
          <p:spPr bwMode="auto">
            <a:xfrm>
              <a:off x="4746915" y="3783530"/>
              <a:ext cx="95951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70" name="Text Box 576"/>
            <p:cNvSpPr txBox="1">
              <a:spLocks noChangeArrowheads="1"/>
            </p:cNvSpPr>
            <p:nvPr/>
          </p:nvSpPr>
          <p:spPr bwMode="auto">
            <a:xfrm>
              <a:off x="3112228"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1</a:t>
              </a:r>
            </a:p>
          </p:txBody>
        </p:sp>
        <p:sp>
          <p:nvSpPr>
            <p:cNvPr id="1671" name="Text Box 577"/>
            <p:cNvSpPr txBox="1">
              <a:spLocks noChangeArrowheads="1"/>
            </p:cNvSpPr>
            <p:nvPr/>
          </p:nvSpPr>
          <p:spPr bwMode="auto">
            <a:xfrm>
              <a:off x="4473950"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2</a:t>
              </a:r>
            </a:p>
          </p:txBody>
        </p:sp>
        <p:sp>
          <p:nvSpPr>
            <p:cNvPr id="1672" name="Text Box 578"/>
            <p:cNvSpPr txBox="1">
              <a:spLocks noChangeArrowheads="1"/>
            </p:cNvSpPr>
            <p:nvPr/>
          </p:nvSpPr>
          <p:spPr bwMode="auto">
            <a:xfrm>
              <a:off x="5709529"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3</a:t>
              </a:r>
            </a:p>
          </p:txBody>
        </p:sp>
        <p:sp>
          <p:nvSpPr>
            <p:cNvPr id="1673" name="Text Box 579"/>
            <p:cNvSpPr txBox="1">
              <a:spLocks noChangeArrowheads="1"/>
            </p:cNvSpPr>
            <p:nvPr/>
          </p:nvSpPr>
          <p:spPr bwMode="auto">
            <a:xfrm>
              <a:off x="1566347" y="2454021"/>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674" name="Text Box 580"/>
            <p:cNvSpPr txBox="1">
              <a:spLocks noChangeArrowheads="1"/>
            </p:cNvSpPr>
            <p:nvPr/>
          </p:nvSpPr>
          <p:spPr bwMode="auto">
            <a:xfrm>
              <a:off x="7265080" y="2460702"/>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grpSp>
      <p:grpSp>
        <p:nvGrpSpPr>
          <p:cNvPr id="3" name="组合 2"/>
          <p:cNvGrpSpPr/>
          <p:nvPr/>
        </p:nvGrpSpPr>
        <p:grpSpPr>
          <a:xfrm>
            <a:off x="1357473" y="2726986"/>
            <a:ext cx="6408043" cy="1099492"/>
            <a:chOff x="1357473" y="2726986"/>
            <a:chExt cx="6408043" cy="1099492"/>
          </a:xfrm>
        </p:grpSpPr>
        <p:sp>
          <p:nvSpPr>
            <p:cNvPr id="1679" name="Text Box 530"/>
            <p:cNvSpPr txBox="1">
              <a:spLocks noChangeArrowheads="1"/>
            </p:cNvSpPr>
            <p:nvPr/>
          </p:nvSpPr>
          <p:spPr bwMode="auto">
            <a:xfrm>
              <a:off x="1357473" y="3350223"/>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solidFill>
                    <a:srgbClr val="CC00CC"/>
                  </a:solidFill>
                  <a:latin typeface="微软雅黑" pitchFamily="34" charset="-122"/>
                  <a:ea typeface="微软雅黑" pitchFamily="34" charset="-122"/>
                </a:rPr>
                <a:t>链路层</a:t>
              </a:r>
            </a:p>
          </p:txBody>
        </p:sp>
        <p:sp>
          <p:nvSpPr>
            <p:cNvPr id="1680" name="Text Box 531"/>
            <p:cNvSpPr txBox="1">
              <a:spLocks noChangeArrowheads="1"/>
            </p:cNvSpPr>
            <p:nvPr/>
          </p:nvSpPr>
          <p:spPr bwMode="auto">
            <a:xfrm>
              <a:off x="1359541"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1" name="Text Box 532"/>
            <p:cNvSpPr txBox="1">
              <a:spLocks noChangeArrowheads="1"/>
            </p:cNvSpPr>
            <p:nvPr/>
          </p:nvSpPr>
          <p:spPr bwMode="auto">
            <a:xfrm>
              <a:off x="1357473"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2" name="Text Box 533"/>
            <p:cNvSpPr txBox="1">
              <a:spLocks noChangeArrowheads="1"/>
            </p:cNvSpPr>
            <p:nvPr/>
          </p:nvSpPr>
          <p:spPr bwMode="auto">
            <a:xfrm>
              <a:off x="1357473"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83" name="Text Box 534"/>
            <p:cNvSpPr txBox="1">
              <a:spLocks noChangeArrowheads="1"/>
            </p:cNvSpPr>
            <p:nvPr/>
          </p:nvSpPr>
          <p:spPr bwMode="auto">
            <a:xfrm>
              <a:off x="1357473"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84" name="Text Box 542"/>
            <p:cNvSpPr txBox="1">
              <a:spLocks noChangeArrowheads="1"/>
            </p:cNvSpPr>
            <p:nvPr/>
          </p:nvSpPr>
          <p:spPr bwMode="auto">
            <a:xfrm>
              <a:off x="7086206" y="3358812"/>
              <a:ext cx="679310" cy="25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050" b="1" dirty="0">
                  <a:solidFill>
                    <a:srgbClr val="CC00CC"/>
                  </a:solidFill>
                  <a:latin typeface="微软雅黑" pitchFamily="34" charset="-122"/>
                  <a:ea typeface="微软雅黑" pitchFamily="34" charset="-122"/>
                </a:rPr>
                <a:t>链路层</a:t>
              </a:r>
            </a:p>
          </p:txBody>
        </p:sp>
        <p:sp>
          <p:nvSpPr>
            <p:cNvPr id="1685" name="Text Box 543"/>
            <p:cNvSpPr txBox="1">
              <a:spLocks noChangeArrowheads="1"/>
            </p:cNvSpPr>
            <p:nvPr/>
          </p:nvSpPr>
          <p:spPr bwMode="auto">
            <a:xfrm>
              <a:off x="7088274"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6" name="Text Box 544"/>
            <p:cNvSpPr txBox="1">
              <a:spLocks noChangeArrowheads="1"/>
            </p:cNvSpPr>
            <p:nvPr/>
          </p:nvSpPr>
          <p:spPr bwMode="auto">
            <a:xfrm>
              <a:off x="7086206"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7" name="Text Box 545"/>
            <p:cNvSpPr txBox="1">
              <a:spLocks noChangeArrowheads="1"/>
            </p:cNvSpPr>
            <p:nvPr/>
          </p:nvSpPr>
          <p:spPr bwMode="auto">
            <a:xfrm>
              <a:off x="7086206"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88" name="Text Box 546"/>
            <p:cNvSpPr txBox="1">
              <a:spLocks noChangeArrowheads="1"/>
            </p:cNvSpPr>
            <p:nvPr/>
          </p:nvSpPr>
          <p:spPr bwMode="auto">
            <a:xfrm>
              <a:off x="7086206"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sp>
          <p:nvSpPr>
            <p:cNvPr id="1689" name="Text Box 551"/>
            <p:cNvSpPr txBox="1">
              <a:spLocks noChangeArrowheads="1"/>
            </p:cNvSpPr>
            <p:nvPr/>
          </p:nvSpPr>
          <p:spPr bwMode="auto">
            <a:xfrm>
              <a:off x="2955067"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solidFill>
                    <a:srgbClr val="CC00CC"/>
                  </a:solidFill>
                  <a:latin typeface="微软雅黑" pitchFamily="34" charset="-122"/>
                  <a:ea typeface="微软雅黑" pitchFamily="34" charset="-122"/>
                </a:rPr>
                <a:t>链路层</a:t>
              </a:r>
            </a:p>
          </p:txBody>
        </p:sp>
        <p:sp>
          <p:nvSpPr>
            <p:cNvPr id="1690" name="Text Box 552"/>
            <p:cNvSpPr txBox="1">
              <a:spLocks noChangeArrowheads="1"/>
            </p:cNvSpPr>
            <p:nvPr/>
          </p:nvSpPr>
          <p:spPr bwMode="auto">
            <a:xfrm>
              <a:off x="2955067"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91" name="Text Box 553"/>
            <p:cNvSpPr txBox="1">
              <a:spLocks noChangeArrowheads="1"/>
            </p:cNvSpPr>
            <p:nvPr/>
          </p:nvSpPr>
          <p:spPr bwMode="auto">
            <a:xfrm>
              <a:off x="2955067"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92" name="Text Box 558"/>
            <p:cNvSpPr txBox="1">
              <a:spLocks noChangeArrowheads="1"/>
            </p:cNvSpPr>
            <p:nvPr/>
          </p:nvSpPr>
          <p:spPr bwMode="auto">
            <a:xfrm>
              <a:off x="4319891"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solidFill>
                    <a:srgbClr val="CC00CC"/>
                  </a:solidFill>
                  <a:latin typeface="微软雅黑" pitchFamily="34" charset="-122"/>
                  <a:ea typeface="微软雅黑" pitchFamily="34" charset="-122"/>
                </a:rPr>
                <a:t>链路层</a:t>
              </a:r>
            </a:p>
          </p:txBody>
        </p:sp>
        <p:sp>
          <p:nvSpPr>
            <p:cNvPr id="1693" name="Text Box 559"/>
            <p:cNvSpPr txBox="1">
              <a:spLocks noChangeArrowheads="1"/>
            </p:cNvSpPr>
            <p:nvPr/>
          </p:nvSpPr>
          <p:spPr bwMode="auto">
            <a:xfrm>
              <a:off x="4319891"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94" name="Text Box 560"/>
            <p:cNvSpPr txBox="1">
              <a:spLocks noChangeArrowheads="1"/>
            </p:cNvSpPr>
            <p:nvPr/>
          </p:nvSpPr>
          <p:spPr bwMode="auto">
            <a:xfrm>
              <a:off x="4319891"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95" name="Text Box 565"/>
            <p:cNvSpPr txBox="1">
              <a:spLocks noChangeArrowheads="1"/>
            </p:cNvSpPr>
            <p:nvPr/>
          </p:nvSpPr>
          <p:spPr bwMode="auto">
            <a:xfrm>
              <a:off x="5538926"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solidFill>
                    <a:srgbClr val="CC00CC"/>
                  </a:solidFill>
                  <a:latin typeface="微软雅黑" pitchFamily="34" charset="-122"/>
                  <a:ea typeface="微软雅黑" pitchFamily="34" charset="-122"/>
                </a:rPr>
                <a:t>链路层</a:t>
              </a:r>
            </a:p>
          </p:txBody>
        </p:sp>
        <p:sp>
          <p:nvSpPr>
            <p:cNvPr id="1696" name="Text Box 566"/>
            <p:cNvSpPr txBox="1">
              <a:spLocks noChangeArrowheads="1"/>
            </p:cNvSpPr>
            <p:nvPr/>
          </p:nvSpPr>
          <p:spPr bwMode="auto">
            <a:xfrm>
              <a:off x="5538926"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97" name="Text Box 567"/>
            <p:cNvSpPr txBox="1">
              <a:spLocks noChangeArrowheads="1"/>
            </p:cNvSpPr>
            <p:nvPr/>
          </p:nvSpPr>
          <p:spPr bwMode="auto">
            <a:xfrm>
              <a:off x="5538926"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grpSp>
      <p:pic>
        <p:nvPicPr>
          <p:cNvPr id="169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06385" y="1729597"/>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69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0569" y="1754686"/>
            <a:ext cx="407130" cy="407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458152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圆角矩形 44"/>
          <p:cNvSpPr/>
          <p:nvPr/>
        </p:nvSpPr>
        <p:spPr>
          <a:xfrm>
            <a:off x="960582" y="1024403"/>
            <a:ext cx="7232074" cy="348848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49" name="Rectangle 4"/>
          <p:cNvSpPr>
            <a:spLocks noChangeArrowheads="1"/>
          </p:cNvSpPr>
          <p:nvPr/>
        </p:nvSpPr>
        <p:spPr bwMode="auto">
          <a:xfrm>
            <a:off x="4030009" y="1154855"/>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链路静止</a:t>
            </a:r>
          </a:p>
        </p:txBody>
      </p:sp>
      <p:sp>
        <p:nvSpPr>
          <p:cNvPr id="50" name="Rectangle 5"/>
          <p:cNvSpPr>
            <a:spLocks noChangeArrowheads="1"/>
          </p:cNvSpPr>
          <p:nvPr/>
        </p:nvSpPr>
        <p:spPr bwMode="auto">
          <a:xfrm>
            <a:off x="4030009" y="1855402"/>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链路建立</a:t>
            </a:r>
          </a:p>
        </p:txBody>
      </p:sp>
      <p:sp>
        <p:nvSpPr>
          <p:cNvPr id="51" name="Rectangle 6"/>
          <p:cNvSpPr>
            <a:spLocks noChangeArrowheads="1"/>
          </p:cNvSpPr>
          <p:nvPr/>
        </p:nvSpPr>
        <p:spPr bwMode="auto">
          <a:xfrm>
            <a:off x="4030009" y="2555949"/>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鉴别</a:t>
            </a:r>
          </a:p>
        </p:txBody>
      </p:sp>
      <p:sp>
        <p:nvSpPr>
          <p:cNvPr id="52" name="Rectangle 7"/>
          <p:cNvSpPr>
            <a:spLocks noChangeArrowheads="1"/>
          </p:cNvSpPr>
          <p:nvPr/>
        </p:nvSpPr>
        <p:spPr bwMode="auto">
          <a:xfrm>
            <a:off x="4030009" y="3256496"/>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网络层协议</a:t>
            </a:r>
          </a:p>
        </p:txBody>
      </p:sp>
      <p:sp>
        <p:nvSpPr>
          <p:cNvPr id="53" name="Rectangle 8"/>
          <p:cNvSpPr>
            <a:spLocks noChangeArrowheads="1"/>
          </p:cNvSpPr>
          <p:nvPr/>
        </p:nvSpPr>
        <p:spPr bwMode="auto">
          <a:xfrm>
            <a:off x="4030009" y="3957953"/>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链路打开</a:t>
            </a:r>
          </a:p>
        </p:txBody>
      </p:sp>
      <p:sp>
        <p:nvSpPr>
          <p:cNvPr id="54" name="Rectangle 9"/>
          <p:cNvSpPr>
            <a:spLocks noChangeArrowheads="1"/>
          </p:cNvSpPr>
          <p:nvPr/>
        </p:nvSpPr>
        <p:spPr bwMode="auto">
          <a:xfrm>
            <a:off x="1725633" y="2555949"/>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链路终止</a:t>
            </a:r>
          </a:p>
        </p:txBody>
      </p:sp>
      <p:sp>
        <p:nvSpPr>
          <p:cNvPr id="63" name="Line 19"/>
          <p:cNvSpPr>
            <a:spLocks noChangeShapeType="1"/>
          </p:cNvSpPr>
          <p:nvPr/>
        </p:nvSpPr>
        <p:spPr bwMode="auto">
          <a:xfrm>
            <a:off x="4523803" y="1424157"/>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4" name="Line 20"/>
          <p:cNvSpPr>
            <a:spLocks noChangeShapeType="1"/>
          </p:cNvSpPr>
          <p:nvPr/>
        </p:nvSpPr>
        <p:spPr bwMode="auto">
          <a:xfrm>
            <a:off x="4523803" y="2124704"/>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5" name="Line 21"/>
          <p:cNvSpPr>
            <a:spLocks noChangeShapeType="1"/>
          </p:cNvSpPr>
          <p:nvPr/>
        </p:nvSpPr>
        <p:spPr bwMode="auto">
          <a:xfrm>
            <a:off x="4523803" y="2826160"/>
            <a:ext cx="0" cy="43033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6" name="Line 22"/>
          <p:cNvSpPr>
            <a:spLocks noChangeShapeType="1"/>
          </p:cNvSpPr>
          <p:nvPr/>
        </p:nvSpPr>
        <p:spPr bwMode="auto">
          <a:xfrm>
            <a:off x="4523803" y="3526708"/>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7" name="Line 23"/>
          <p:cNvSpPr>
            <a:spLocks noChangeShapeType="1"/>
          </p:cNvSpPr>
          <p:nvPr/>
        </p:nvSpPr>
        <p:spPr bwMode="auto">
          <a:xfrm flipH="1">
            <a:off x="2713222" y="2690600"/>
            <a:ext cx="1316786" cy="910"/>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8" name="Freeform 24"/>
          <p:cNvSpPr>
            <a:spLocks/>
          </p:cNvSpPr>
          <p:nvPr/>
        </p:nvSpPr>
        <p:spPr bwMode="auto">
          <a:xfrm>
            <a:off x="2220413" y="2831619"/>
            <a:ext cx="1809595" cy="1251887"/>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9" name="Freeform 25"/>
          <p:cNvSpPr>
            <a:spLocks/>
          </p:cNvSpPr>
          <p:nvPr/>
        </p:nvSpPr>
        <p:spPr bwMode="auto">
          <a:xfrm flipV="1">
            <a:off x="2220413" y="1212173"/>
            <a:ext cx="1809595" cy="1355604"/>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triangl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0" name="Freeform 26"/>
          <p:cNvSpPr>
            <a:spLocks/>
          </p:cNvSpPr>
          <p:nvPr/>
        </p:nvSpPr>
        <p:spPr bwMode="auto">
          <a:xfrm>
            <a:off x="3096628" y="1334996"/>
            <a:ext cx="933380" cy="663246"/>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1" name="Text Box 27"/>
          <p:cNvSpPr txBox="1">
            <a:spLocks noChangeArrowheads="1"/>
          </p:cNvSpPr>
          <p:nvPr/>
        </p:nvSpPr>
        <p:spPr bwMode="auto">
          <a:xfrm>
            <a:off x="4561257" y="1502769"/>
            <a:ext cx="144142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物理层连接建立</a:t>
            </a:r>
          </a:p>
        </p:txBody>
      </p:sp>
      <p:sp>
        <p:nvSpPr>
          <p:cNvPr id="72" name="Text Box 28"/>
          <p:cNvSpPr txBox="1">
            <a:spLocks noChangeArrowheads="1"/>
          </p:cNvSpPr>
          <p:nvPr/>
        </p:nvSpPr>
        <p:spPr bwMode="auto">
          <a:xfrm>
            <a:off x="4561257" y="2205999"/>
            <a:ext cx="128734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LCP </a:t>
            </a:r>
            <a:r>
              <a:rPr lang="zh-CN" altLang="en-US" sz="1400" b="1">
                <a:solidFill>
                  <a:srgbClr val="CC00CC"/>
                </a:solidFill>
                <a:latin typeface="微软雅黑" pitchFamily="34" charset="-122"/>
                <a:ea typeface="微软雅黑" pitchFamily="34" charset="-122"/>
              </a:rPr>
              <a:t>配置协商</a:t>
            </a:r>
          </a:p>
        </p:txBody>
      </p:sp>
      <p:sp>
        <p:nvSpPr>
          <p:cNvPr id="73" name="Text Box 29"/>
          <p:cNvSpPr txBox="1">
            <a:spLocks noChangeArrowheads="1"/>
          </p:cNvSpPr>
          <p:nvPr/>
        </p:nvSpPr>
        <p:spPr bwMode="auto">
          <a:xfrm>
            <a:off x="4498178" y="2902999"/>
            <a:ext cx="1800493"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鉴别成功或无需鉴别</a:t>
            </a:r>
          </a:p>
        </p:txBody>
      </p:sp>
      <p:sp>
        <p:nvSpPr>
          <p:cNvPr id="74" name="Text Box 30"/>
          <p:cNvSpPr txBox="1">
            <a:spLocks noChangeArrowheads="1"/>
          </p:cNvSpPr>
          <p:nvPr/>
        </p:nvSpPr>
        <p:spPr bwMode="auto">
          <a:xfrm>
            <a:off x="4550415" y="3594942"/>
            <a:ext cx="1346844"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NCP </a:t>
            </a:r>
            <a:r>
              <a:rPr lang="zh-CN" altLang="en-US" sz="1400" b="1">
                <a:solidFill>
                  <a:srgbClr val="CC00CC"/>
                </a:solidFill>
                <a:latin typeface="微软雅黑" pitchFamily="34" charset="-122"/>
                <a:ea typeface="微软雅黑" pitchFamily="34" charset="-122"/>
              </a:rPr>
              <a:t>配置协商</a:t>
            </a:r>
          </a:p>
        </p:txBody>
      </p:sp>
      <p:sp>
        <p:nvSpPr>
          <p:cNvPr id="75" name="Text Box 31"/>
          <p:cNvSpPr txBox="1">
            <a:spLocks noChangeArrowheads="1"/>
          </p:cNvSpPr>
          <p:nvPr/>
        </p:nvSpPr>
        <p:spPr bwMode="auto">
          <a:xfrm>
            <a:off x="1660512" y="3141862"/>
            <a:ext cx="1082348"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b="1" dirty="0">
                <a:latin typeface="微软雅黑" pitchFamily="34" charset="-122"/>
                <a:ea typeface="微软雅黑" pitchFamily="34" charset="-122"/>
              </a:rPr>
              <a:t>链路故障或</a:t>
            </a:r>
          </a:p>
          <a:p>
            <a:pPr algn="ctr"/>
            <a:r>
              <a:rPr lang="zh-CN" altLang="en-US" sz="1400" b="1" dirty="0">
                <a:latin typeface="微软雅黑" pitchFamily="34" charset="-122"/>
                <a:ea typeface="微软雅黑" pitchFamily="34" charset="-122"/>
              </a:rPr>
              <a:t>关闭请求</a:t>
            </a:r>
          </a:p>
        </p:txBody>
      </p:sp>
      <p:sp>
        <p:nvSpPr>
          <p:cNvPr id="76" name="Text Box 32"/>
          <p:cNvSpPr txBox="1">
            <a:spLocks noChangeArrowheads="1"/>
          </p:cNvSpPr>
          <p:nvPr/>
        </p:nvSpPr>
        <p:spPr bwMode="auto">
          <a:xfrm>
            <a:off x="1753815" y="1662479"/>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链路</a:t>
            </a:r>
          </a:p>
          <a:p>
            <a:pPr algn="ctr"/>
            <a:r>
              <a:rPr lang="zh-CN" altLang="en-US" sz="1400" b="1" dirty="0">
                <a:latin typeface="微软雅黑" pitchFamily="34" charset="-122"/>
                <a:ea typeface="微软雅黑" pitchFamily="34" charset="-122"/>
              </a:rPr>
              <a:t>终止</a:t>
            </a:r>
          </a:p>
        </p:txBody>
      </p:sp>
      <p:sp>
        <p:nvSpPr>
          <p:cNvPr id="77" name="Text Box 33"/>
          <p:cNvSpPr txBox="1">
            <a:spLocks noChangeArrowheads="1"/>
          </p:cNvSpPr>
          <p:nvPr/>
        </p:nvSpPr>
        <p:spPr bwMode="auto">
          <a:xfrm>
            <a:off x="2978354" y="2382903"/>
            <a:ext cx="902811"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鉴别失败</a:t>
            </a:r>
          </a:p>
        </p:txBody>
      </p:sp>
      <p:sp>
        <p:nvSpPr>
          <p:cNvPr id="78" name="Text Box 34"/>
          <p:cNvSpPr txBox="1">
            <a:spLocks noChangeArrowheads="1"/>
          </p:cNvSpPr>
          <p:nvPr/>
        </p:nvSpPr>
        <p:spPr bwMode="auto">
          <a:xfrm>
            <a:off x="2740655" y="1404729"/>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配置</a:t>
            </a:r>
          </a:p>
          <a:p>
            <a:r>
              <a:rPr lang="zh-CN" altLang="en-US" sz="1400" b="1" dirty="0">
                <a:latin typeface="微软雅黑" pitchFamily="34" charset="-122"/>
                <a:ea typeface="微软雅黑" pitchFamily="34" charset="-122"/>
              </a:rPr>
              <a:t>协商失败</a:t>
            </a:r>
          </a:p>
        </p:txBody>
      </p:sp>
      <p:grpSp>
        <p:nvGrpSpPr>
          <p:cNvPr id="26" name="组合 25"/>
          <p:cNvGrpSpPr/>
          <p:nvPr/>
        </p:nvGrpSpPr>
        <p:grpSpPr>
          <a:xfrm>
            <a:off x="5680300" y="1154855"/>
            <a:ext cx="1810581" cy="3218878"/>
            <a:chOff x="5680300" y="761388"/>
            <a:chExt cx="1810581" cy="3218878"/>
          </a:xfrm>
        </p:grpSpPr>
        <p:sp>
          <p:nvSpPr>
            <p:cNvPr id="27" name="Rectangle 10"/>
            <p:cNvSpPr>
              <a:spLocks noChangeArrowheads="1"/>
            </p:cNvSpPr>
            <p:nvPr/>
          </p:nvSpPr>
          <p:spPr bwMode="auto">
            <a:xfrm>
              <a:off x="5903051" y="761388"/>
              <a:ext cx="1385779" cy="269301"/>
            </a:xfrm>
            <a:prstGeom prst="rect">
              <a:avLst/>
            </a:prstGeom>
            <a:solidFill>
              <a:srgbClr val="99FFCC"/>
            </a:solidFill>
            <a:ln w="12700">
              <a:solidFill>
                <a:schemeClr val="tx1"/>
              </a:solidFill>
              <a:miter lim="800000"/>
              <a:headEnd/>
              <a:tailEnd/>
            </a:ln>
            <a:effectLst/>
            <a:extLst/>
          </p:spPr>
          <p:txBody>
            <a:bodyPr wrap="none" anchor="ctr"/>
            <a:lstStyle/>
            <a:p>
              <a:pPr algn="ctr"/>
              <a:r>
                <a:rPr lang="zh-CN" altLang="en-US" sz="1400" b="1" dirty="0">
                  <a:latin typeface="微软雅黑" pitchFamily="34" charset="-122"/>
                  <a:ea typeface="微软雅黑" pitchFamily="34" charset="-122"/>
                </a:rPr>
                <a:t>设备之间无链路</a:t>
              </a:r>
            </a:p>
          </p:txBody>
        </p:sp>
        <p:sp>
          <p:nvSpPr>
            <p:cNvPr id="28" name="Rectangle 11"/>
            <p:cNvSpPr>
              <a:spLocks noChangeArrowheads="1"/>
            </p:cNvSpPr>
            <p:nvPr/>
          </p:nvSpPr>
          <p:spPr bwMode="auto">
            <a:xfrm>
              <a:off x="6007526" y="1461935"/>
              <a:ext cx="1206397" cy="269301"/>
            </a:xfrm>
            <a:prstGeom prst="rect">
              <a:avLst/>
            </a:prstGeom>
            <a:solidFill>
              <a:srgbClr val="99FFCC"/>
            </a:solidFill>
            <a:ln w="12700">
              <a:solidFill>
                <a:schemeClr val="tx1"/>
              </a:solidFill>
              <a:miter lim="800000"/>
              <a:headEnd/>
              <a:tailEnd/>
            </a:ln>
            <a:effectLst/>
            <a:extLst/>
          </p:spPr>
          <p:txBody>
            <a:bodyPr wrap="none" anchor="ctr"/>
            <a:lstStyle/>
            <a:p>
              <a:pPr algn="ctr"/>
              <a:r>
                <a:rPr lang="zh-CN" altLang="en-US" sz="1400" b="1" dirty="0">
                  <a:latin typeface="微软雅黑" pitchFamily="34" charset="-122"/>
                  <a:ea typeface="微软雅黑" pitchFamily="34" charset="-122"/>
                </a:rPr>
                <a:t>物理链路</a:t>
              </a:r>
            </a:p>
          </p:txBody>
        </p:sp>
        <p:sp>
          <p:nvSpPr>
            <p:cNvPr id="29" name="Rectangle 12"/>
            <p:cNvSpPr>
              <a:spLocks noChangeArrowheads="1"/>
            </p:cNvSpPr>
            <p:nvPr/>
          </p:nvSpPr>
          <p:spPr bwMode="auto">
            <a:xfrm>
              <a:off x="6007526" y="2162482"/>
              <a:ext cx="1206397" cy="270211"/>
            </a:xfrm>
            <a:prstGeom prst="rect">
              <a:avLst/>
            </a:prstGeom>
            <a:solidFill>
              <a:srgbClr val="99FFCC"/>
            </a:solidFill>
            <a:ln w="12700">
              <a:solidFill>
                <a:schemeClr val="tx1"/>
              </a:solidFill>
              <a:miter lim="800000"/>
              <a:headEnd/>
              <a:tailEnd/>
            </a:ln>
            <a:effectLst/>
            <a:extLst/>
          </p:spPr>
          <p:txBody>
            <a:bodyPr wrap="none" anchor="ctr"/>
            <a:lstStyle/>
            <a:p>
              <a:pPr algn="ctr"/>
              <a:r>
                <a:rPr lang="en-US" altLang="zh-CN" sz="1400" b="1">
                  <a:latin typeface="微软雅黑" pitchFamily="34" charset="-122"/>
                  <a:ea typeface="微软雅黑" pitchFamily="34" charset="-122"/>
                </a:rPr>
                <a:t>LCP </a:t>
              </a:r>
              <a:r>
                <a:rPr lang="zh-CN" altLang="en-US" sz="1400" b="1">
                  <a:latin typeface="微软雅黑" pitchFamily="34" charset="-122"/>
                  <a:ea typeface="微软雅黑" pitchFamily="34" charset="-122"/>
                </a:rPr>
                <a:t>链路</a:t>
              </a:r>
            </a:p>
          </p:txBody>
        </p:sp>
        <p:sp>
          <p:nvSpPr>
            <p:cNvPr id="30" name="Rectangle 13"/>
            <p:cNvSpPr>
              <a:spLocks noChangeArrowheads="1"/>
            </p:cNvSpPr>
            <p:nvPr/>
          </p:nvSpPr>
          <p:spPr bwMode="auto">
            <a:xfrm>
              <a:off x="5769005" y="2863029"/>
              <a:ext cx="1654853" cy="270211"/>
            </a:xfrm>
            <a:prstGeom prst="rect">
              <a:avLst/>
            </a:prstGeom>
            <a:solidFill>
              <a:srgbClr val="99FFCC"/>
            </a:solidFill>
            <a:ln w="12700">
              <a:solidFill>
                <a:schemeClr val="tx1"/>
              </a:solidFill>
              <a:miter lim="800000"/>
              <a:headEnd/>
              <a:tailEnd/>
            </a:ln>
            <a:effectLst/>
            <a:extLst/>
          </p:spPr>
          <p:txBody>
            <a:bodyPr wrap="none" anchor="ctr"/>
            <a:lstStyle/>
            <a:p>
              <a:pPr algn="ctr"/>
              <a:r>
                <a:rPr lang="zh-CN" altLang="en-US" sz="1400" b="1">
                  <a:latin typeface="微软雅黑" pitchFamily="34" charset="-122"/>
                  <a:ea typeface="微软雅黑" pitchFamily="34" charset="-122"/>
                </a:rPr>
                <a:t>已鉴别的 </a:t>
              </a:r>
              <a:r>
                <a:rPr lang="en-US" altLang="zh-CN" sz="1400" b="1">
                  <a:latin typeface="微软雅黑" pitchFamily="34" charset="-122"/>
                  <a:ea typeface="微软雅黑" pitchFamily="34" charset="-122"/>
                </a:rPr>
                <a:t>LCP </a:t>
              </a:r>
              <a:r>
                <a:rPr lang="zh-CN" altLang="en-US" sz="1400" b="1">
                  <a:latin typeface="微软雅黑" pitchFamily="34" charset="-122"/>
                  <a:ea typeface="微软雅黑" pitchFamily="34" charset="-122"/>
                </a:rPr>
                <a:t>链路</a:t>
              </a:r>
            </a:p>
          </p:txBody>
        </p:sp>
        <p:sp>
          <p:nvSpPr>
            <p:cNvPr id="31" name="Rectangle 14"/>
            <p:cNvSpPr>
              <a:spLocks noChangeArrowheads="1"/>
            </p:cNvSpPr>
            <p:nvPr/>
          </p:nvSpPr>
          <p:spPr bwMode="auto">
            <a:xfrm>
              <a:off x="5680300" y="3495342"/>
              <a:ext cx="1810581" cy="484924"/>
            </a:xfrm>
            <a:prstGeom prst="rect">
              <a:avLst/>
            </a:prstGeom>
            <a:solidFill>
              <a:srgbClr val="99FFCC"/>
            </a:solidFill>
            <a:ln w="12700">
              <a:solidFill>
                <a:schemeClr val="tx1"/>
              </a:solidFill>
              <a:miter lim="800000"/>
              <a:headEnd/>
              <a:tailEnd/>
            </a:ln>
            <a:effectLst/>
            <a:extLst/>
          </p:spPr>
          <p:txBody>
            <a:bodyPr wrap="none" anchor="ctr"/>
            <a:lstStyle/>
            <a:p>
              <a:pPr algn="ctr"/>
              <a:r>
                <a:rPr lang="zh-CN" altLang="en-US" sz="1400" b="1" dirty="0">
                  <a:latin typeface="微软雅黑" pitchFamily="34" charset="-122"/>
                  <a:ea typeface="微软雅黑" pitchFamily="34" charset="-122"/>
                </a:rPr>
                <a:t>已鉴别的 </a:t>
              </a:r>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链路</a:t>
              </a:r>
            </a:p>
            <a:p>
              <a:pPr algn="ctr"/>
              <a:r>
                <a:rPr lang="zh-CN" altLang="en-US" sz="1400" b="1" dirty="0">
                  <a:latin typeface="微软雅黑" pitchFamily="34" charset="-122"/>
                  <a:ea typeface="微软雅黑" pitchFamily="34" charset="-122"/>
                </a:rPr>
                <a:t>和 </a:t>
              </a:r>
              <a:r>
                <a:rPr lang="en-US" altLang="zh-CN" sz="1400" b="1" dirty="0">
                  <a:latin typeface="微软雅黑" pitchFamily="34" charset="-122"/>
                  <a:ea typeface="微软雅黑" pitchFamily="34" charset="-122"/>
                </a:rPr>
                <a:t>NCP </a:t>
              </a:r>
              <a:r>
                <a:rPr lang="zh-CN" altLang="en-US" sz="1400" b="1" dirty="0">
                  <a:latin typeface="微软雅黑" pitchFamily="34" charset="-122"/>
                  <a:ea typeface="微软雅黑" pitchFamily="34" charset="-122"/>
                </a:rPr>
                <a:t>链路</a:t>
              </a:r>
            </a:p>
          </p:txBody>
        </p:sp>
        <p:sp>
          <p:nvSpPr>
            <p:cNvPr id="32" name="Line 15"/>
            <p:cNvSpPr>
              <a:spLocks noChangeShapeType="1"/>
            </p:cNvSpPr>
            <p:nvPr/>
          </p:nvSpPr>
          <p:spPr bwMode="auto">
            <a:xfrm>
              <a:off x="6610724" y="1030690"/>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3" name="Line 16"/>
            <p:cNvSpPr>
              <a:spLocks noChangeShapeType="1"/>
            </p:cNvSpPr>
            <p:nvPr/>
          </p:nvSpPr>
          <p:spPr bwMode="auto">
            <a:xfrm>
              <a:off x="6610724" y="1731237"/>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4" name="Line 17"/>
            <p:cNvSpPr>
              <a:spLocks noChangeShapeType="1"/>
            </p:cNvSpPr>
            <p:nvPr/>
          </p:nvSpPr>
          <p:spPr bwMode="auto">
            <a:xfrm>
              <a:off x="6610724" y="2432693"/>
              <a:ext cx="0" cy="43033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5" name="Freeform 18"/>
            <p:cNvSpPr>
              <a:spLocks/>
            </p:cNvSpPr>
            <p:nvPr/>
          </p:nvSpPr>
          <p:spPr bwMode="auto">
            <a:xfrm>
              <a:off x="6609738" y="3133241"/>
              <a:ext cx="986" cy="404861"/>
            </a:xfrm>
            <a:custGeom>
              <a:avLst/>
              <a:gdLst>
                <a:gd name="T0" fmla="*/ 1 w 1"/>
                <a:gd name="T1" fmla="*/ 0 h 445"/>
                <a:gd name="T2" fmla="*/ 0 w 1"/>
                <a:gd name="T3" fmla="*/ 445 h 445"/>
              </a:gdLst>
              <a:ahLst/>
              <a:cxnLst>
                <a:cxn ang="0">
                  <a:pos x="T0" y="T1"/>
                </a:cxn>
                <a:cxn ang="0">
                  <a:pos x="T2" y="T3"/>
                </a:cxn>
              </a:cxnLst>
              <a:rect l="0" t="0" r="r" b="b"/>
              <a:pathLst>
                <a:path w="1" h="445">
                  <a:moveTo>
                    <a:pt x="1" y="0"/>
                  </a:moveTo>
                  <a:lnTo>
                    <a:pt x="0" y="445"/>
                  </a:lnTo>
                </a:path>
              </a:pathLst>
            </a:custGeom>
            <a:noFill/>
            <a:ln w="28575" cmpd="sng">
              <a:solidFill>
                <a:srgbClr val="0000CC"/>
              </a:solidFill>
              <a:round/>
              <a:headE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sp>
        <p:nvSpPr>
          <p:cNvPr id="36" name="AutoShape 5"/>
          <p:cNvSpPr>
            <a:spLocks noChangeArrowheads="1"/>
          </p:cNvSpPr>
          <p:nvPr/>
        </p:nvSpPr>
        <p:spPr bwMode="auto">
          <a:xfrm>
            <a:off x="502921" y="62103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Rectangle 6"/>
          <p:cNvSpPr>
            <a:spLocks noChangeArrowheads="1"/>
          </p:cNvSpPr>
          <p:nvPr/>
        </p:nvSpPr>
        <p:spPr bwMode="auto">
          <a:xfrm>
            <a:off x="3414352" y="597945"/>
            <a:ext cx="23054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PPP </a:t>
            </a:r>
            <a:r>
              <a:rPr lang="zh-CN" altLang="en-US" sz="2000" b="1" dirty="0">
                <a:solidFill>
                  <a:schemeClr val="bg1"/>
                </a:solidFill>
                <a:latin typeface="微软雅黑" pitchFamily="34" charset="-122"/>
                <a:ea typeface="微软雅黑" pitchFamily="34" charset="-122"/>
              </a:rPr>
              <a:t>协议的状态图</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9164211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9"/>
          <p:cNvSpPr>
            <a:spLocks noChangeArrowheads="1"/>
          </p:cNvSpPr>
          <p:nvPr/>
        </p:nvSpPr>
        <p:spPr bwMode="auto">
          <a:xfrm>
            <a:off x="2629135" y="3464208"/>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3" name="Rectangle 10"/>
          <p:cNvSpPr>
            <a:spLocks noChangeArrowheads="1"/>
          </p:cNvSpPr>
          <p:nvPr/>
        </p:nvSpPr>
        <p:spPr bwMode="auto">
          <a:xfrm>
            <a:off x="2629135" y="2860329"/>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5" name="Rectangle 9"/>
          <p:cNvSpPr>
            <a:spLocks noChangeArrowheads="1"/>
          </p:cNvSpPr>
          <p:nvPr/>
        </p:nvSpPr>
        <p:spPr bwMode="auto">
          <a:xfrm>
            <a:off x="2629135" y="2235496"/>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6" name="Rectangle 9"/>
          <p:cNvSpPr>
            <a:spLocks noChangeArrowheads="1"/>
          </p:cNvSpPr>
          <p:nvPr/>
        </p:nvSpPr>
        <p:spPr bwMode="auto">
          <a:xfrm>
            <a:off x="2629135" y="1025192"/>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7" name="Rectangle 10"/>
          <p:cNvSpPr>
            <a:spLocks noChangeArrowheads="1"/>
          </p:cNvSpPr>
          <p:nvPr/>
        </p:nvSpPr>
        <p:spPr bwMode="auto">
          <a:xfrm>
            <a:off x="2629135" y="1631617"/>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0" name="Rectangle 27"/>
          <p:cNvSpPr>
            <a:spLocks noChangeArrowheads="1"/>
          </p:cNvSpPr>
          <p:nvPr/>
        </p:nvSpPr>
        <p:spPr bwMode="auto">
          <a:xfrm>
            <a:off x="639730" y="1025192"/>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11" name="Rectangle 29"/>
          <p:cNvSpPr>
            <a:spLocks noChangeArrowheads="1"/>
          </p:cNvSpPr>
          <p:nvPr/>
        </p:nvSpPr>
        <p:spPr bwMode="auto">
          <a:xfrm>
            <a:off x="648619" y="1120124"/>
            <a:ext cx="1627651" cy="1323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itchFamily="34" charset="-122"/>
                <a:ea typeface="微软雅黑" pitchFamily="34" charset="-122"/>
              </a:rPr>
              <a:t>3.3</a:t>
            </a:r>
          </a:p>
          <a:p>
            <a:pPr eaLnBrk="0" hangingPunct="0"/>
            <a:r>
              <a:rPr lang="zh-CN" altLang="en-US" sz="2000" b="1" dirty="0">
                <a:solidFill>
                  <a:schemeClr val="bg1"/>
                </a:solidFill>
                <a:latin typeface="微软雅黑" pitchFamily="34" charset="-122"/>
                <a:ea typeface="微软雅黑" pitchFamily="34" charset="-122"/>
              </a:rPr>
              <a:t>使用广播信道的数据链路层</a:t>
            </a:r>
            <a:endParaRPr lang="zh-CN" altLang="fr-FR" sz="2000" b="1" dirty="0">
              <a:solidFill>
                <a:schemeClr val="bg1"/>
              </a:solidFill>
              <a:latin typeface="微软雅黑" pitchFamily="34" charset="-122"/>
              <a:ea typeface="微软雅黑" pitchFamily="34" charset="-122"/>
            </a:endParaRPr>
          </a:p>
        </p:txBody>
      </p:sp>
      <p:sp>
        <p:nvSpPr>
          <p:cNvPr id="8" name="Line 16"/>
          <p:cNvSpPr>
            <a:spLocks noChangeShapeType="1"/>
          </p:cNvSpPr>
          <p:nvPr/>
        </p:nvSpPr>
        <p:spPr bwMode="auto">
          <a:xfrm>
            <a:off x="3637198" y="953754"/>
            <a:ext cx="0" cy="3057968"/>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Rectangle 8"/>
          <p:cNvSpPr>
            <a:spLocks noChangeArrowheads="1"/>
          </p:cNvSpPr>
          <p:nvPr/>
        </p:nvSpPr>
        <p:spPr bwMode="auto">
          <a:xfrm>
            <a:off x="2700573" y="771192"/>
            <a:ext cx="5621391"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0" hangingPunct="0">
              <a:lnSpc>
                <a:spcPct val="200000"/>
              </a:lnSpc>
            </a:pPr>
            <a:r>
              <a:rPr lang="en-US" altLang="zh-CN" sz="2000" b="1" dirty="0">
                <a:solidFill>
                  <a:schemeClr val="bg1"/>
                </a:solidFill>
                <a:latin typeface="微软雅黑" pitchFamily="34" charset="-122"/>
                <a:ea typeface="微软雅黑" pitchFamily="34" charset="-122"/>
              </a:rPr>
              <a:t>3.3.1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局域网</a:t>
            </a:r>
            <a:r>
              <a:rPr lang="zh-CN" altLang="en-US" sz="2000" b="1" dirty="0">
                <a:solidFill>
                  <a:schemeClr val="bg1"/>
                </a:solidFill>
                <a:latin typeface="微软雅黑" pitchFamily="34" charset="-122"/>
                <a:ea typeface="微软雅黑" pitchFamily="34" charset="-122"/>
              </a:rPr>
              <a:t>的数据链路层</a:t>
            </a:r>
          </a:p>
          <a:p>
            <a:pPr algn="just" eaLnBrk="0" hangingPunct="0">
              <a:lnSpc>
                <a:spcPct val="200000"/>
              </a:lnSpc>
            </a:pPr>
            <a:r>
              <a:rPr lang="en-US" altLang="zh-CN" sz="2000" b="1" dirty="0">
                <a:solidFill>
                  <a:schemeClr val="bg1"/>
                </a:solidFill>
                <a:latin typeface="微软雅黑" pitchFamily="34" charset="-122"/>
                <a:ea typeface="微软雅黑" pitchFamily="34" charset="-122"/>
              </a:rPr>
              <a:t>3.3.2 </a:t>
            </a:r>
            <a:r>
              <a:rPr lang="en-US" altLang="zh-CN" sz="2000" b="1" dirty="0" smtClean="0">
                <a:solidFill>
                  <a:schemeClr val="bg1"/>
                </a:solidFill>
                <a:latin typeface="微软雅黑" pitchFamily="34" charset="-122"/>
                <a:ea typeface="微软雅黑" pitchFamily="34" charset="-122"/>
              </a:rPr>
              <a:t>                                     CSMA/CD </a:t>
            </a:r>
            <a:r>
              <a:rPr lang="zh-CN" altLang="en-US" sz="2000" b="1" dirty="0" smtClean="0">
                <a:solidFill>
                  <a:schemeClr val="bg1"/>
                </a:solidFill>
                <a:latin typeface="微软雅黑" pitchFamily="34" charset="-122"/>
                <a:ea typeface="微软雅黑" pitchFamily="34" charset="-122"/>
              </a:rPr>
              <a:t>协议</a:t>
            </a:r>
            <a:endParaRPr lang="zh-CN" altLang="en-US" sz="2000" b="1" dirty="0">
              <a:solidFill>
                <a:schemeClr val="bg1"/>
              </a:solidFill>
              <a:latin typeface="微软雅黑" pitchFamily="34" charset="-122"/>
              <a:ea typeface="微软雅黑" pitchFamily="34" charset="-122"/>
            </a:endParaRPr>
          </a:p>
          <a:p>
            <a:pPr algn="just" eaLnBrk="0" hangingPunct="0">
              <a:lnSpc>
                <a:spcPct val="200000"/>
              </a:lnSpc>
            </a:pPr>
            <a:r>
              <a:rPr lang="en-US" altLang="zh-CN" sz="2000" b="1" dirty="0">
                <a:solidFill>
                  <a:schemeClr val="bg1"/>
                </a:solidFill>
                <a:latin typeface="微软雅黑" pitchFamily="34" charset="-122"/>
                <a:ea typeface="微软雅黑" pitchFamily="34" charset="-122"/>
              </a:rPr>
              <a:t>3.3.3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使用</a:t>
            </a:r>
            <a:r>
              <a:rPr lang="zh-CN" altLang="en-US" sz="2000" b="1" dirty="0">
                <a:solidFill>
                  <a:schemeClr val="bg1"/>
                </a:solidFill>
                <a:latin typeface="微软雅黑" pitchFamily="34" charset="-122"/>
                <a:ea typeface="微软雅黑" pitchFamily="34" charset="-122"/>
              </a:rPr>
              <a:t>集线器的</a:t>
            </a:r>
            <a:r>
              <a:rPr lang="zh-CN" altLang="en-US" sz="2000" b="1" dirty="0" smtClean="0">
                <a:solidFill>
                  <a:schemeClr val="bg1"/>
                </a:solidFill>
                <a:latin typeface="微软雅黑" pitchFamily="34" charset="-122"/>
                <a:ea typeface="微软雅黑" pitchFamily="34" charset="-122"/>
              </a:rPr>
              <a:t>星形拓扑</a:t>
            </a:r>
            <a:r>
              <a:rPr lang="en-US" altLang="zh-CN" sz="2000" b="1" dirty="0" smtClean="0">
                <a:solidFill>
                  <a:schemeClr val="bg1"/>
                </a:solidFill>
                <a:latin typeface="微软雅黑" pitchFamily="34" charset="-122"/>
                <a:ea typeface="微软雅黑" pitchFamily="34" charset="-122"/>
              </a:rPr>
              <a:t>3.3.4                                 </a:t>
            </a:r>
            <a:r>
              <a:rPr lang="zh-CN" altLang="en-US" sz="2000" b="1" dirty="0" smtClean="0">
                <a:solidFill>
                  <a:schemeClr val="bg1"/>
                </a:solidFill>
                <a:latin typeface="微软雅黑" pitchFamily="34" charset="-122"/>
                <a:ea typeface="微软雅黑" pitchFamily="34" charset="-122"/>
              </a:rPr>
              <a:t>以太网</a:t>
            </a:r>
            <a:r>
              <a:rPr lang="zh-CN" altLang="en-US" sz="2000" b="1" dirty="0">
                <a:solidFill>
                  <a:schemeClr val="bg1"/>
                </a:solidFill>
                <a:latin typeface="微软雅黑" pitchFamily="34" charset="-122"/>
                <a:ea typeface="微软雅黑" pitchFamily="34" charset="-122"/>
              </a:rPr>
              <a:t>的信道利用率</a:t>
            </a:r>
          </a:p>
          <a:p>
            <a:pPr algn="just" eaLnBrk="0" hangingPunct="0">
              <a:lnSpc>
                <a:spcPct val="200000"/>
              </a:lnSpc>
            </a:pPr>
            <a:r>
              <a:rPr lang="en-US" altLang="zh-CN" sz="2000" b="1" dirty="0">
                <a:solidFill>
                  <a:schemeClr val="bg1"/>
                </a:solidFill>
                <a:latin typeface="微软雅黑" pitchFamily="34" charset="-122"/>
                <a:ea typeface="微软雅黑" pitchFamily="34" charset="-122"/>
              </a:rPr>
              <a:t>3.3.5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以太网</a:t>
            </a:r>
            <a:r>
              <a:rPr lang="zh-CN" altLang="en-US" sz="2000" b="1" dirty="0">
                <a:solidFill>
                  <a:schemeClr val="bg1"/>
                </a:solidFill>
                <a:latin typeface="微软雅黑" pitchFamily="34" charset="-122"/>
                <a:ea typeface="微软雅黑" pitchFamily="34" charset="-122"/>
              </a:rPr>
              <a:t>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层</a:t>
            </a:r>
          </a:p>
        </p:txBody>
      </p:sp>
    </p:spTree>
    <p:extLst>
      <p:ext uri="{BB962C8B-B14F-4D97-AF65-F5344CB8AC3E}">
        <p14:creationId xmlns:p14="http://schemas.microsoft.com/office/powerpoint/2010/main" val="337031440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02921" y="626921"/>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8" name="Rectangle 6"/>
          <p:cNvSpPr>
            <a:spLocks noChangeArrowheads="1"/>
          </p:cNvSpPr>
          <p:nvPr/>
        </p:nvSpPr>
        <p:spPr bwMode="auto">
          <a:xfrm>
            <a:off x="2577159" y="584650"/>
            <a:ext cx="39725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3.3.1  </a:t>
            </a:r>
            <a:r>
              <a:rPr lang="zh-CN" altLang="en-US" sz="2400" b="1" dirty="0">
                <a:solidFill>
                  <a:schemeClr val="bg1"/>
                </a:solidFill>
                <a:latin typeface="微软雅黑" pitchFamily="34" charset="-122"/>
                <a:ea typeface="微软雅黑" pitchFamily="34" charset="-122"/>
              </a:rPr>
              <a:t>局域网的数据链路层 </a:t>
            </a:r>
          </a:p>
        </p:txBody>
      </p:sp>
      <p:sp>
        <p:nvSpPr>
          <p:cNvPr id="9" name="Rectangle 8"/>
          <p:cNvSpPr>
            <a:spLocks noChangeArrowheads="1"/>
          </p:cNvSpPr>
          <p:nvPr/>
        </p:nvSpPr>
        <p:spPr bwMode="auto">
          <a:xfrm>
            <a:off x="502921" y="985082"/>
            <a:ext cx="8129015" cy="305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局域网最主要的</a:t>
            </a:r>
            <a:r>
              <a:rPr lang="zh-CN" altLang="en-US" sz="2000" b="1" dirty="0">
                <a:solidFill>
                  <a:srgbClr val="0000FF"/>
                </a:solidFill>
                <a:latin typeface="微软雅黑" pitchFamily="34" charset="-122"/>
                <a:ea typeface="微软雅黑" pitchFamily="34" charset="-122"/>
              </a:rPr>
              <a:t>特点：</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网络为一个单位所拥有；</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地理范围和站点数目均有限。 </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局域网具有如下</a:t>
            </a:r>
            <a:r>
              <a:rPr lang="zh-CN" altLang="en-US" sz="2000" b="1" dirty="0">
                <a:solidFill>
                  <a:srgbClr val="0000FF"/>
                </a:solidFill>
                <a:latin typeface="微软雅黑" pitchFamily="34" charset="-122"/>
                <a:ea typeface="微软雅黑" pitchFamily="34" charset="-122"/>
              </a:rPr>
              <a:t>主要优点</a:t>
            </a:r>
            <a:r>
              <a:rPr lang="zh-CN" altLang="en-US" sz="2000" b="1" dirty="0">
                <a:latin typeface="微软雅黑" pitchFamily="34" charset="-122"/>
                <a:ea typeface="微软雅黑" pitchFamily="34" charset="-122"/>
              </a:rPr>
              <a:t>：</a:t>
            </a:r>
          </a:p>
          <a:p>
            <a:pPr marL="625475"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具有广播功能，从一个站点可很方便地访问全网</a:t>
            </a:r>
            <a:r>
              <a:rPr lang="zh-CN" altLang="en-US" sz="2000" b="1" dirty="0" smtClean="0">
                <a:latin typeface="微软雅黑" pitchFamily="34" charset="-122"/>
                <a:ea typeface="微软雅黑" pitchFamily="34" charset="-122"/>
              </a:rPr>
              <a:t>。 </a:t>
            </a:r>
            <a:endParaRPr lang="zh-CN" altLang="en-US" sz="2000" b="1" dirty="0">
              <a:latin typeface="微软雅黑" pitchFamily="34" charset="-122"/>
              <a:ea typeface="微软雅黑" pitchFamily="34" charset="-122"/>
            </a:endParaRPr>
          </a:p>
          <a:p>
            <a:pPr marL="625475"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便于系统的扩展和逐渐地演变，各设备的位置可灵活调整和改变。</a:t>
            </a:r>
          </a:p>
          <a:p>
            <a:pPr marL="625475"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提高了系统的可靠性、可用性</a:t>
            </a:r>
            <a:r>
              <a:rPr lang="zh-CN" altLang="en-US" sz="2000" b="1" dirty="0" smtClean="0">
                <a:latin typeface="微软雅黑" pitchFamily="34" charset="-122"/>
                <a:ea typeface="微软雅黑" pitchFamily="34" charset="-122"/>
              </a:rPr>
              <a:t>和生存性</a:t>
            </a:r>
            <a:r>
              <a:rPr lang="zh-CN" altLang="en-US" sz="2000" b="1" dirty="0">
                <a:latin typeface="微软雅黑" pitchFamily="34" charset="-122"/>
                <a:ea typeface="微软雅黑" pitchFamily="34" charset="-122"/>
              </a:rPr>
              <a:t>。</a:t>
            </a:r>
          </a:p>
        </p:txBody>
      </p:sp>
    </p:spTree>
    <p:extLst>
      <p:ext uri="{BB962C8B-B14F-4D97-AF65-F5344CB8AC3E}">
        <p14:creationId xmlns:p14="http://schemas.microsoft.com/office/powerpoint/2010/main" val="109318794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1457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577057" y="591484"/>
            <a:ext cx="19800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局域网拓扑结构</a:t>
            </a:r>
            <a:endParaRPr lang="fr-FR" altLang="zh-CN" sz="2000" b="1" dirty="0">
              <a:solidFill>
                <a:schemeClr val="bg1"/>
              </a:solidFill>
              <a:latin typeface="微软雅黑" pitchFamily="34" charset="-122"/>
              <a:ea typeface="微软雅黑" pitchFamily="34" charset="-122"/>
            </a:endParaRPr>
          </a:p>
        </p:txBody>
      </p:sp>
      <p:sp>
        <p:nvSpPr>
          <p:cNvPr id="8" name="圆角矩形 7"/>
          <p:cNvSpPr/>
          <p:nvPr/>
        </p:nvSpPr>
        <p:spPr>
          <a:xfrm>
            <a:off x="502922" y="1056546"/>
            <a:ext cx="8129014" cy="32369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98" name="组合 97"/>
          <p:cNvGrpSpPr/>
          <p:nvPr/>
        </p:nvGrpSpPr>
        <p:grpSpPr>
          <a:xfrm>
            <a:off x="4900365" y="1232616"/>
            <a:ext cx="3158196" cy="1499947"/>
            <a:chOff x="4247343" y="1113174"/>
            <a:chExt cx="3158196" cy="1499947"/>
          </a:xfrm>
        </p:grpSpPr>
        <p:grpSp>
          <p:nvGrpSpPr>
            <p:cNvPr id="67" name="组合 66"/>
            <p:cNvGrpSpPr/>
            <p:nvPr/>
          </p:nvGrpSpPr>
          <p:grpSpPr>
            <a:xfrm>
              <a:off x="4247343" y="1113174"/>
              <a:ext cx="3158196" cy="1499947"/>
              <a:chOff x="4567219" y="1111319"/>
              <a:chExt cx="5037203" cy="2392359"/>
            </a:xfrm>
          </p:grpSpPr>
          <p:sp>
            <p:nvSpPr>
              <p:cNvPr id="68" name="Line 5"/>
              <p:cNvSpPr>
                <a:spLocks noChangeShapeType="1"/>
              </p:cNvSpPr>
              <p:nvPr/>
            </p:nvSpPr>
            <p:spPr bwMode="auto">
              <a:xfrm>
                <a:off x="6567920" y="2052389"/>
                <a:ext cx="2849846"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0" name="Rectangle 7"/>
              <p:cNvSpPr>
                <a:spLocks noChangeArrowheads="1"/>
              </p:cNvSpPr>
              <p:nvPr/>
            </p:nvSpPr>
            <p:spPr bwMode="auto">
              <a:xfrm>
                <a:off x="6316498" y="1932668"/>
                <a:ext cx="269935" cy="244806"/>
              </a:xfrm>
              <a:prstGeom prst="rect">
                <a:avLst/>
              </a:prstGeom>
              <a:solidFill>
                <a:srgbClr val="FF00FF"/>
              </a:solidFill>
              <a:ln w="381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1" name="Line 8"/>
              <p:cNvSpPr>
                <a:spLocks noChangeShapeType="1"/>
              </p:cNvSpPr>
              <p:nvPr/>
            </p:nvSpPr>
            <p:spPr bwMode="auto">
              <a:xfrm flipV="1">
                <a:off x="7130253" y="1671610"/>
                <a:ext cx="0" cy="38494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2" name="Line 9"/>
              <p:cNvSpPr>
                <a:spLocks noChangeShapeType="1"/>
              </p:cNvSpPr>
              <p:nvPr/>
            </p:nvSpPr>
            <p:spPr bwMode="auto">
              <a:xfrm>
                <a:off x="7633575" y="2066955"/>
                <a:ext cx="0" cy="4151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3" name="Line 10"/>
              <p:cNvSpPr>
                <a:spLocks noChangeShapeType="1"/>
              </p:cNvSpPr>
              <p:nvPr/>
            </p:nvSpPr>
            <p:spPr bwMode="auto">
              <a:xfrm flipV="1">
                <a:off x="8264174" y="1637277"/>
                <a:ext cx="0" cy="42967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4" name="Line 11"/>
              <p:cNvSpPr>
                <a:spLocks noChangeShapeType="1"/>
              </p:cNvSpPr>
              <p:nvPr/>
            </p:nvSpPr>
            <p:spPr bwMode="auto">
              <a:xfrm>
                <a:off x="8906344" y="2066955"/>
                <a:ext cx="0" cy="4151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9" name="Text Box 16"/>
              <p:cNvSpPr txBox="1">
                <a:spLocks noChangeArrowheads="1"/>
              </p:cNvSpPr>
              <p:nvPr/>
            </p:nvSpPr>
            <p:spPr bwMode="auto">
              <a:xfrm>
                <a:off x="7581534" y="3012785"/>
                <a:ext cx="1153596" cy="490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400" b="1" dirty="0">
                    <a:latin typeface="微软雅黑" pitchFamily="34" charset="-122"/>
                    <a:ea typeface="微软雅黑" pitchFamily="34" charset="-122"/>
                  </a:rPr>
                  <a:t>总线网</a:t>
                </a:r>
              </a:p>
            </p:txBody>
          </p:sp>
          <p:sp>
            <p:nvSpPr>
              <p:cNvPr id="80" name="Rectangle 28"/>
              <p:cNvSpPr>
                <a:spLocks noChangeArrowheads="1"/>
              </p:cNvSpPr>
              <p:nvPr/>
            </p:nvSpPr>
            <p:spPr bwMode="auto">
              <a:xfrm>
                <a:off x="4567219" y="1111319"/>
                <a:ext cx="1436884" cy="486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FF"/>
                    </a:solidFill>
                    <a:latin typeface="微软雅黑" pitchFamily="34" charset="-122"/>
                    <a:ea typeface="微软雅黑" pitchFamily="34" charset="-122"/>
                  </a:rPr>
                  <a:t>匹配电阻</a:t>
                </a:r>
              </a:p>
            </p:txBody>
          </p:sp>
          <p:sp>
            <p:nvSpPr>
              <p:cNvPr id="81" name="Line 29"/>
              <p:cNvSpPr>
                <a:spLocks noChangeShapeType="1"/>
              </p:cNvSpPr>
              <p:nvPr/>
            </p:nvSpPr>
            <p:spPr bwMode="auto">
              <a:xfrm flipH="1" flipV="1">
                <a:off x="5867367" y="1537922"/>
                <a:ext cx="410129" cy="402328"/>
              </a:xfrm>
              <a:prstGeom prst="line">
                <a:avLst/>
              </a:prstGeom>
              <a:noFill/>
              <a:ln w="28575">
                <a:solidFill>
                  <a:srgbClr val="0000FF"/>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82" name="Rectangle 7"/>
              <p:cNvSpPr>
                <a:spLocks noChangeArrowheads="1"/>
              </p:cNvSpPr>
              <p:nvPr/>
            </p:nvSpPr>
            <p:spPr bwMode="auto">
              <a:xfrm>
                <a:off x="9334487" y="1932668"/>
                <a:ext cx="269935" cy="244806"/>
              </a:xfrm>
              <a:prstGeom prst="rect">
                <a:avLst/>
              </a:prstGeom>
              <a:solidFill>
                <a:srgbClr val="FF00FF"/>
              </a:solidFill>
              <a:ln w="381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grpSp>
        <p:pic>
          <p:nvPicPr>
            <p:cNvPr id="8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42976" y="115102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63056" y="115102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66440" y="187910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68816" y="1879102"/>
              <a:ext cx="407130" cy="40713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组合 1"/>
          <p:cNvGrpSpPr/>
          <p:nvPr/>
        </p:nvGrpSpPr>
        <p:grpSpPr>
          <a:xfrm>
            <a:off x="3893955" y="2521266"/>
            <a:ext cx="1703274" cy="1702795"/>
            <a:chOff x="3921663" y="2645032"/>
            <a:chExt cx="1703274" cy="1702795"/>
          </a:xfrm>
        </p:grpSpPr>
        <p:grpSp>
          <p:nvGrpSpPr>
            <p:cNvPr id="34" name="Group 48"/>
            <p:cNvGrpSpPr>
              <a:grpSpLocks/>
            </p:cNvGrpSpPr>
            <p:nvPr/>
          </p:nvGrpSpPr>
          <p:grpSpPr bwMode="auto">
            <a:xfrm>
              <a:off x="4254775" y="2872760"/>
              <a:ext cx="1031899" cy="1475067"/>
              <a:chOff x="3147" y="2357"/>
              <a:chExt cx="957" cy="1482"/>
            </a:xfrm>
          </p:grpSpPr>
          <p:sp>
            <p:nvSpPr>
              <p:cNvPr id="35" name="Line 31"/>
              <p:cNvSpPr>
                <a:spLocks noChangeShapeType="1"/>
              </p:cNvSpPr>
              <p:nvPr/>
            </p:nvSpPr>
            <p:spPr bwMode="auto">
              <a:xfrm flipH="1" flipV="1">
                <a:off x="3147" y="2357"/>
                <a:ext cx="174" cy="16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7" name="Line 33"/>
              <p:cNvSpPr>
                <a:spLocks noChangeShapeType="1"/>
              </p:cNvSpPr>
              <p:nvPr/>
            </p:nvSpPr>
            <p:spPr bwMode="auto">
              <a:xfrm flipH="1">
                <a:off x="3925" y="2358"/>
                <a:ext cx="179" cy="14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8" name="Line 34"/>
              <p:cNvSpPr>
                <a:spLocks noChangeShapeType="1"/>
              </p:cNvSpPr>
              <p:nvPr/>
            </p:nvSpPr>
            <p:spPr bwMode="auto">
              <a:xfrm flipH="1" flipV="1">
                <a:off x="3938" y="3078"/>
                <a:ext cx="155" cy="16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9" name="Line 35"/>
              <p:cNvSpPr>
                <a:spLocks noChangeShapeType="1"/>
              </p:cNvSpPr>
              <p:nvPr/>
            </p:nvSpPr>
            <p:spPr bwMode="auto">
              <a:xfrm flipH="1">
                <a:off x="3181" y="3106"/>
                <a:ext cx="146" cy="17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0" name="Oval 36"/>
              <p:cNvSpPr>
                <a:spLocks noChangeArrowheads="1"/>
              </p:cNvSpPr>
              <p:nvPr/>
            </p:nvSpPr>
            <p:spPr bwMode="auto">
              <a:xfrm rot="18840000">
                <a:off x="3164" y="2406"/>
                <a:ext cx="887" cy="827"/>
              </a:xfrm>
              <a:prstGeom prst="ellipse">
                <a:avLst/>
              </a:prstGeom>
              <a:solidFill>
                <a:srgbClr val="00FF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1" name="Rectangle 37"/>
              <p:cNvSpPr>
                <a:spLocks noChangeArrowheads="1"/>
              </p:cNvSpPr>
              <p:nvPr/>
            </p:nvSpPr>
            <p:spPr bwMode="auto">
              <a:xfrm rot="18840000">
                <a:off x="3286" y="2479"/>
                <a:ext cx="89" cy="84"/>
              </a:xfrm>
              <a:prstGeom prst="rect">
                <a:avLst/>
              </a:prstGeom>
              <a:solidFill>
                <a:srgbClr val="FF00FF"/>
              </a:solidFill>
              <a:ln w="28575">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itchFamily="34" charset="-122"/>
                  <a:ea typeface="微软雅黑" pitchFamily="34" charset="-122"/>
                </a:endParaRPr>
              </a:p>
            </p:txBody>
          </p:sp>
          <p:sp>
            <p:nvSpPr>
              <p:cNvPr id="42" name="Rectangle 38"/>
              <p:cNvSpPr>
                <a:spLocks noChangeArrowheads="1"/>
              </p:cNvSpPr>
              <p:nvPr/>
            </p:nvSpPr>
            <p:spPr bwMode="auto">
              <a:xfrm rot="18840000">
                <a:off x="3865" y="3039"/>
                <a:ext cx="117" cy="91"/>
              </a:xfrm>
              <a:prstGeom prst="rect">
                <a:avLst/>
              </a:prstGeom>
              <a:solidFill>
                <a:srgbClr val="FF00FF"/>
              </a:solidFill>
              <a:ln w="25400">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itchFamily="34" charset="-122"/>
                  <a:ea typeface="微软雅黑" pitchFamily="34" charset="-122"/>
                </a:endParaRPr>
              </a:p>
            </p:txBody>
          </p:sp>
          <p:sp>
            <p:nvSpPr>
              <p:cNvPr id="43" name="Rectangle 39"/>
              <p:cNvSpPr>
                <a:spLocks noChangeArrowheads="1"/>
              </p:cNvSpPr>
              <p:nvPr/>
            </p:nvSpPr>
            <p:spPr bwMode="auto">
              <a:xfrm rot="18840000">
                <a:off x="3873" y="2466"/>
                <a:ext cx="91" cy="98"/>
              </a:xfrm>
              <a:prstGeom prst="rect">
                <a:avLst/>
              </a:prstGeom>
              <a:solidFill>
                <a:srgbClr val="FF00FF"/>
              </a:solidFill>
              <a:ln w="28575">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itchFamily="34" charset="-122"/>
                  <a:ea typeface="微软雅黑" pitchFamily="34" charset="-122"/>
                </a:endParaRPr>
              </a:p>
            </p:txBody>
          </p:sp>
          <p:sp>
            <p:nvSpPr>
              <p:cNvPr id="45" name="Rectangle 41"/>
              <p:cNvSpPr>
                <a:spLocks noChangeArrowheads="1"/>
              </p:cNvSpPr>
              <p:nvPr/>
            </p:nvSpPr>
            <p:spPr bwMode="auto">
              <a:xfrm rot="18840000">
                <a:off x="3277" y="3066"/>
                <a:ext cx="102" cy="101"/>
              </a:xfrm>
              <a:prstGeom prst="rect">
                <a:avLst/>
              </a:prstGeom>
              <a:solidFill>
                <a:srgbClr val="FF00FF"/>
              </a:solidFill>
              <a:ln w="25400">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itchFamily="34" charset="-122"/>
                  <a:ea typeface="微软雅黑" pitchFamily="34" charset="-122"/>
                </a:endParaRPr>
              </a:p>
            </p:txBody>
          </p:sp>
          <p:sp>
            <p:nvSpPr>
              <p:cNvPr id="46" name="Arc 42"/>
              <p:cNvSpPr>
                <a:spLocks/>
              </p:cNvSpPr>
              <p:nvPr/>
            </p:nvSpPr>
            <p:spPr bwMode="auto">
              <a:xfrm flipV="1">
                <a:off x="3497" y="2692"/>
                <a:ext cx="390" cy="434"/>
              </a:xfrm>
              <a:custGeom>
                <a:avLst/>
                <a:gdLst>
                  <a:gd name="G0" fmla="+- 3803 0 0"/>
                  <a:gd name="G1" fmla="+- 21600 0 0"/>
                  <a:gd name="G2" fmla="+- 21600 0 0"/>
                  <a:gd name="T0" fmla="*/ 0 w 25403"/>
                  <a:gd name="T1" fmla="*/ 337 h 30101"/>
                  <a:gd name="T2" fmla="*/ 23660 w 25403"/>
                  <a:gd name="T3" fmla="*/ 30101 h 30101"/>
                  <a:gd name="T4" fmla="*/ 3803 w 25403"/>
                  <a:gd name="T5" fmla="*/ 21600 h 30101"/>
                </a:gdLst>
                <a:ahLst/>
                <a:cxnLst>
                  <a:cxn ang="0">
                    <a:pos x="T0" y="T1"/>
                  </a:cxn>
                  <a:cxn ang="0">
                    <a:pos x="T2" y="T3"/>
                  </a:cxn>
                  <a:cxn ang="0">
                    <a:pos x="T4" y="T5"/>
                  </a:cxn>
                </a:cxnLst>
                <a:rect l="0" t="0" r="r" b="b"/>
                <a:pathLst>
                  <a:path w="25403" h="30101" fill="none" extrusionOk="0">
                    <a:moveTo>
                      <a:pt x="0" y="337"/>
                    </a:moveTo>
                    <a:cubicBezTo>
                      <a:pt x="1255" y="112"/>
                      <a:pt x="2527" y="-1"/>
                      <a:pt x="3803" y="0"/>
                    </a:cubicBezTo>
                    <a:cubicBezTo>
                      <a:pt x="15732" y="0"/>
                      <a:pt x="25403" y="9670"/>
                      <a:pt x="25403" y="21600"/>
                    </a:cubicBezTo>
                    <a:cubicBezTo>
                      <a:pt x="25403" y="24522"/>
                      <a:pt x="24809" y="27414"/>
                      <a:pt x="23659" y="30100"/>
                    </a:cubicBezTo>
                  </a:path>
                  <a:path w="25403" h="30101" stroke="0" extrusionOk="0">
                    <a:moveTo>
                      <a:pt x="0" y="337"/>
                    </a:moveTo>
                    <a:cubicBezTo>
                      <a:pt x="1255" y="112"/>
                      <a:pt x="2527" y="-1"/>
                      <a:pt x="3803" y="0"/>
                    </a:cubicBezTo>
                    <a:cubicBezTo>
                      <a:pt x="15732" y="0"/>
                      <a:pt x="25403" y="9670"/>
                      <a:pt x="25403" y="21600"/>
                    </a:cubicBezTo>
                    <a:cubicBezTo>
                      <a:pt x="25403" y="24522"/>
                      <a:pt x="24809" y="27414"/>
                      <a:pt x="23659" y="30100"/>
                    </a:cubicBezTo>
                    <a:lnTo>
                      <a:pt x="3803" y="21600"/>
                    </a:lnTo>
                    <a:close/>
                  </a:path>
                </a:pathLst>
              </a:custGeom>
              <a:noFill/>
              <a:ln w="38100">
                <a:solidFill>
                  <a:srgbClr val="0000CC"/>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1" name="Text Box 47"/>
              <p:cNvSpPr txBox="1">
                <a:spLocks noChangeArrowheads="1"/>
              </p:cNvSpPr>
              <p:nvPr/>
            </p:nvSpPr>
            <p:spPr bwMode="auto">
              <a:xfrm>
                <a:off x="3305" y="3530"/>
                <a:ext cx="671"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400" b="1" dirty="0">
                    <a:latin typeface="微软雅黑" pitchFamily="34" charset="-122"/>
                    <a:ea typeface="微软雅黑" pitchFamily="34" charset="-122"/>
                  </a:rPr>
                  <a:t>环形网</a:t>
                </a:r>
              </a:p>
            </p:txBody>
          </p:sp>
        </p:grpSp>
        <p:pic>
          <p:nvPicPr>
            <p:cNvPr id="9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17807" y="264503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1663" y="264503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17807" y="366343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1663" y="3663432"/>
              <a:ext cx="407130" cy="40713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7" name="组合 96"/>
          <p:cNvGrpSpPr/>
          <p:nvPr/>
        </p:nvGrpSpPr>
        <p:grpSpPr>
          <a:xfrm>
            <a:off x="1112796" y="1228016"/>
            <a:ext cx="2441654" cy="1754795"/>
            <a:chOff x="1736207" y="1159022"/>
            <a:chExt cx="2441654" cy="1754795"/>
          </a:xfrm>
        </p:grpSpPr>
        <p:grpSp>
          <p:nvGrpSpPr>
            <p:cNvPr id="52" name="组合 51"/>
            <p:cNvGrpSpPr/>
            <p:nvPr/>
          </p:nvGrpSpPr>
          <p:grpSpPr>
            <a:xfrm>
              <a:off x="2015876" y="1458000"/>
              <a:ext cx="2161985" cy="1455817"/>
              <a:chOff x="1582171" y="1733019"/>
              <a:chExt cx="3448285" cy="2321974"/>
            </a:xfrm>
          </p:grpSpPr>
          <p:sp>
            <p:nvSpPr>
              <p:cNvPr id="53" name="Line 18"/>
              <p:cNvSpPr>
                <a:spLocks noChangeShapeType="1"/>
              </p:cNvSpPr>
              <p:nvPr/>
            </p:nvSpPr>
            <p:spPr bwMode="auto">
              <a:xfrm flipH="1" flipV="1">
                <a:off x="1582171" y="1822681"/>
                <a:ext cx="811855" cy="54343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4" name="Line 19"/>
              <p:cNvSpPr>
                <a:spLocks noChangeShapeType="1"/>
              </p:cNvSpPr>
              <p:nvPr/>
            </p:nvSpPr>
            <p:spPr bwMode="auto">
              <a:xfrm flipV="1">
                <a:off x="2626936" y="1733019"/>
                <a:ext cx="0" cy="63309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5" name="Line 20"/>
              <p:cNvSpPr>
                <a:spLocks noChangeShapeType="1"/>
              </p:cNvSpPr>
              <p:nvPr/>
            </p:nvSpPr>
            <p:spPr bwMode="auto">
              <a:xfrm flipH="1">
                <a:off x="1697961" y="2637291"/>
                <a:ext cx="648153" cy="43409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6" name="Line 21"/>
              <p:cNvSpPr>
                <a:spLocks noChangeShapeType="1"/>
              </p:cNvSpPr>
              <p:nvPr/>
            </p:nvSpPr>
            <p:spPr bwMode="auto">
              <a:xfrm>
                <a:off x="2626936" y="2637291"/>
                <a:ext cx="1023470" cy="60139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7" name="Line 22"/>
              <p:cNvSpPr>
                <a:spLocks noChangeShapeType="1"/>
              </p:cNvSpPr>
              <p:nvPr/>
            </p:nvSpPr>
            <p:spPr bwMode="auto">
              <a:xfrm flipV="1">
                <a:off x="2742725" y="2004191"/>
                <a:ext cx="811855" cy="45268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8" name="Rectangle 23"/>
              <p:cNvSpPr>
                <a:spLocks noChangeArrowheads="1"/>
              </p:cNvSpPr>
              <p:nvPr/>
            </p:nvSpPr>
            <p:spPr bwMode="auto">
              <a:xfrm>
                <a:off x="2278237" y="2275364"/>
                <a:ext cx="560313" cy="437374"/>
              </a:xfrm>
              <a:prstGeom prst="rect">
                <a:avLst/>
              </a:prstGeom>
              <a:solidFill>
                <a:srgbClr val="00FFFF"/>
              </a:solidFill>
              <a:ln w="19050">
                <a:solidFill>
                  <a:schemeClr val="tx1"/>
                </a:solidFill>
                <a:miter lim="800000"/>
                <a:headEnd/>
                <a:tailEnd/>
              </a:ln>
              <a:effectLst/>
              <a:extLst/>
            </p:spPr>
            <p:txBody>
              <a:bodyPr wrap="none" anchor="ctr"/>
              <a:lstStyle/>
              <a:p>
                <a:endParaRPr lang="zh-CN" altLang="en-US" sz="1600">
                  <a:latin typeface="微软雅黑" pitchFamily="34" charset="-122"/>
                  <a:ea typeface="微软雅黑" pitchFamily="34" charset="-122"/>
                </a:endParaRPr>
              </a:p>
            </p:txBody>
          </p:sp>
          <p:sp>
            <p:nvSpPr>
              <p:cNvPr id="64" name="Text Box 29"/>
              <p:cNvSpPr txBox="1">
                <a:spLocks noChangeArrowheads="1"/>
              </p:cNvSpPr>
              <p:nvPr/>
            </p:nvSpPr>
            <p:spPr bwMode="auto">
              <a:xfrm>
                <a:off x="1994129" y="3564100"/>
                <a:ext cx="1153597" cy="490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400" b="1" dirty="0">
                    <a:latin typeface="微软雅黑" pitchFamily="34" charset="-122"/>
                    <a:ea typeface="微软雅黑" pitchFamily="34" charset="-122"/>
                  </a:rPr>
                  <a:t>星形网</a:t>
                </a:r>
              </a:p>
            </p:txBody>
          </p:sp>
          <p:sp>
            <p:nvSpPr>
              <p:cNvPr id="65" name="Rectangle 31"/>
              <p:cNvSpPr>
                <a:spLocks noChangeArrowheads="1"/>
              </p:cNvSpPr>
              <p:nvPr/>
            </p:nvSpPr>
            <p:spPr bwMode="auto">
              <a:xfrm>
                <a:off x="3879927" y="2435714"/>
                <a:ext cx="1150529" cy="486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FF"/>
                    </a:solidFill>
                    <a:latin typeface="微软雅黑" pitchFamily="34" charset="-122"/>
                    <a:ea typeface="微软雅黑" pitchFamily="34" charset="-122"/>
                  </a:rPr>
                  <a:t>集线器</a:t>
                </a:r>
              </a:p>
            </p:txBody>
          </p:sp>
          <p:sp>
            <p:nvSpPr>
              <p:cNvPr id="66" name="Line 64"/>
              <p:cNvSpPr>
                <a:spLocks noChangeShapeType="1"/>
              </p:cNvSpPr>
              <p:nvPr/>
            </p:nvSpPr>
            <p:spPr bwMode="auto">
              <a:xfrm>
                <a:off x="2838550" y="2546142"/>
                <a:ext cx="1107318" cy="131291"/>
              </a:xfrm>
              <a:prstGeom prst="line">
                <a:avLst/>
              </a:prstGeom>
              <a:noFill/>
              <a:ln w="28575">
                <a:solidFill>
                  <a:srgbClr val="0000FF"/>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grpSp>
        <p:pic>
          <p:nvPicPr>
            <p:cNvPr id="8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36207" y="134992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36207" y="222085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134992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222085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65480" y="1159022"/>
              <a:ext cx="407130" cy="40713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03398277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1457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577057" y="591484"/>
            <a:ext cx="19800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局域网传输媒体</a:t>
            </a:r>
            <a:endParaRPr lang="fr-FR" altLang="zh-CN" sz="2000" b="1" dirty="0">
              <a:solidFill>
                <a:schemeClr val="bg1"/>
              </a:solidFill>
              <a:latin typeface="微软雅黑" pitchFamily="34" charset="-122"/>
              <a:ea typeface="微软雅黑" pitchFamily="34" charset="-122"/>
            </a:endParaRPr>
          </a:p>
        </p:txBody>
      </p:sp>
      <p:sp>
        <p:nvSpPr>
          <p:cNvPr id="8" name="圆角矩形 7"/>
          <p:cNvSpPr/>
          <p:nvPr/>
        </p:nvSpPr>
        <p:spPr>
          <a:xfrm>
            <a:off x="502922" y="1056546"/>
            <a:ext cx="8129014" cy="32369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pic>
        <p:nvPicPr>
          <p:cNvPr id="62" name="Picture 216" descr="天线"/>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59023" y="1584958"/>
            <a:ext cx="1202717" cy="1959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19" descr="UTP.jpg"/>
          <p:cNvPicPr>
            <a:picLocks noChangeAspect="1"/>
          </p:cNvPicPr>
          <p:nvPr/>
        </p:nvPicPr>
        <p:blipFill>
          <a:blip r:embed="rId4" cstate="print"/>
          <a:srcRect l="18561" t="31329" r="43436" b="33200"/>
          <a:stretch>
            <a:fillRect/>
          </a:stretch>
        </p:blipFill>
        <p:spPr bwMode="auto">
          <a:xfrm>
            <a:off x="1025236" y="1337625"/>
            <a:ext cx="2401455" cy="1577370"/>
          </a:xfrm>
          <a:prstGeom prst="rect">
            <a:avLst/>
          </a:prstGeom>
          <a:noFill/>
          <a:ln w="9525">
            <a:noFill/>
            <a:miter lim="800000"/>
            <a:headEnd/>
            <a:tailEnd/>
          </a:ln>
        </p:spPr>
      </p:pic>
      <p:pic>
        <p:nvPicPr>
          <p:cNvPr id="15" name="Picture 4" descr="Fiber Optic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94812" y="2441142"/>
            <a:ext cx="2296089" cy="1614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197469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1457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320578" y="591484"/>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共享信道带来的问题</a:t>
            </a:r>
            <a:endParaRPr lang="fr-FR" altLang="zh-CN" sz="2000" b="1" dirty="0">
              <a:solidFill>
                <a:schemeClr val="bg1"/>
              </a:solidFill>
              <a:latin typeface="微软雅黑" pitchFamily="34" charset="-122"/>
              <a:ea typeface="微软雅黑" pitchFamily="34" charset="-122"/>
            </a:endParaRPr>
          </a:p>
        </p:txBody>
      </p:sp>
      <p:sp>
        <p:nvSpPr>
          <p:cNvPr id="8" name="圆角矩形 7"/>
          <p:cNvSpPr/>
          <p:nvPr/>
        </p:nvSpPr>
        <p:spPr>
          <a:xfrm>
            <a:off x="534452" y="1056546"/>
            <a:ext cx="8129014" cy="29575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21" name="矩形 20"/>
          <p:cNvSpPr/>
          <p:nvPr/>
        </p:nvSpPr>
        <p:spPr>
          <a:xfrm>
            <a:off x="1742238" y="2465959"/>
            <a:ext cx="5713441" cy="1323439"/>
          </a:xfrm>
          <a:prstGeom prst="rect">
            <a:avLst/>
          </a:prstGeom>
        </p:spPr>
        <p:txBody>
          <a:bodyPr wrap="square">
            <a:spAutoFit/>
          </a:bodyPr>
          <a:lstStyle/>
          <a:p>
            <a:pPr algn="ctr" eaLnBrk="0" hangingPunct="0">
              <a:lnSpc>
                <a:spcPts val="2400"/>
              </a:lnSpc>
              <a:buClr>
                <a:srgbClr val="0070C0"/>
              </a:buClr>
            </a:pPr>
            <a:r>
              <a:rPr lang="zh-CN" altLang="en-US" sz="1600" b="1" dirty="0" smtClean="0">
                <a:latin typeface="微软雅黑" pitchFamily="34" charset="-122"/>
                <a:ea typeface="微软雅黑" pitchFamily="34" charset="-122"/>
              </a:rPr>
              <a:t>共享的广播信道</a:t>
            </a:r>
            <a:endParaRPr lang="en-US" altLang="zh-CN" sz="1600" b="1" dirty="0">
              <a:latin typeface="微软雅黑" pitchFamily="34" charset="-122"/>
              <a:ea typeface="微软雅黑" pitchFamily="34" charset="-122"/>
            </a:endParaRPr>
          </a:p>
          <a:p>
            <a:pPr algn="ctr" eaLnBrk="0" hangingPunct="0">
              <a:lnSpc>
                <a:spcPts val="2400"/>
              </a:lnSpc>
              <a:buClr>
                <a:srgbClr val="0070C0"/>
              </a:buClr>
            </a:pPr>
            <a:endParaRPr lang="en-US" altLang="zh-CN" sz="1400" b="1" dirty="0" smtClean="0">
              <a:solidFill>
                <a:srgbClr val="0000FF"/>
              </a:solidFill>
              <a:latin typeface="微软雅黑" pitchFamily="34" charset="-122"/>
              <a:ea typeface="微软雅黑" pitchFamily="34" charset="-122"/>
            </a:endParaRPr>
          </a:p>
          <a:p>
            <a:pPr eaLnBrk="0" hangingPunct="0">
              <a:lnSpc>
                <a:spcPts val="2400"/>
              </a:lnSpc>
              <a:buClr>
                <a:srgbClr val="0070C0"/>
              </a:buClr>
            </a:pPr>
            <a:r>
              <a:rPr lang="zh-CN" altLang="en-US" b="1" dirty="0" smtClean="0">
                <a:solidFill>
                  <a:srgbClr val="C00000"/>
                </a:solidFill>
                <a:latin typeface="微软雅黑" pitchFamily="34" charset="-122"/>
                <a:ea typeface="微软雅黑" pitchFamily="34" charset="-122"/>
              </a:rPr>
              <a:t>问题：</a:t>
            </a:r>
            <a:r>
              <a:rPr lang="zh-CN" altLang="en-US" b="1" dirty="0">
                <a:latin typeface="微软雅黑" pitchFamily="34" charset="-122"/>
                <a:ea typeface="微软雅黑" pitchFamily="34" charset="-122"/>
              </a:rPr>
              <a:t>若多</a:t>
            </a:r>
            <a:r>
              <a:rPr lang="zh-CN" altLang="en-US" b="1" dirty="0" smtClean="0">
                <a:latin typeface="微软雅黑" pitchFamily="34" charset="-122"/>
                <a:ea typeface="微软雅黑" pitchFamily="34" charset="-122"/>
              </a:rPr>
              <a:t>个</a:t>
            </a:r>
            <a:r>
              <a:rPr lang="zh-CN" altLang="en-US" b="1" dirty="0">
                <a:latin typeface="微软雅黑" pitchFamily="34" charset="-122"/>
                <a:ea typeface="微软雅黑" pitchFamily="34" charset="-122"/>
              </a:rPr>
              <a:t>设备在共享的广播信道上</a:t>
            </a:r>
            <a:r>
              <a:rPr lang="zh-CN" altLang="en-US" b="1" dirty="0">
                <a:solidFill>
                  <a:srgbClr val="0000FF"/>
                </a:solidFill>
                <a:latin typeface="微软雅黑" pitchFamily="34" charset="-122"/>
                <a:ea typeface="微软雅黑" pitchFamily="34" charset="-122"/>
              </a:rPr>
              <a:t>同时发送</a:t>
            </a:r>
            <a:r>
              <a:rPr lang="zh-CN" altLang="en-US" b="1" dirty="0">
                <a:latin typeface="微软雅黑" pitchFamily="34" charset="-122"/>
                <a:ea typeface="微软雅黑" pitchFamily="34" charset="-122"/>
              </a:rPr>
              <a:t>数据，则会造成彼此干扰，导致发送失败</a:t>
            </a:r>
            <a:r>
              <a:rPr lang="zh-CN" altLang="en-US" b="1" dirty="0" smtClean="0">
                <a:latin typeface="微软雅黑" pitchFamily="34" charset="-122"/>
                <a:ea typeface="微软雅黑" pitchFamily="34" charset="-122"/>
              </a:rPr>
              <a:t>。</a:t>
            </a:r>
            <a:endParaRPr lang="zh-CN" altLang="en-US" b="1" dirty="0">
              <a:latin typeface="微软雅黑" pitchFamily="34" charset="-122"/>
              <a:ea typeface="微软雅黑" pitchFamily="34" charset="-122"/>
            </a:endParaRPr>
          </a:p>
        </p:txBody>
      </p:sp>
      <p:grpSp>
        <p:nvGrpSpPr>
          <p:cNvPr id="43" name="组合 42"/>
          <p:cNvGrpSpPr/>
          <p:nvPr/>
        </p:nvGrpSpPr>
        <p:grpSpPr>
          <a:xfrm>
            <a:off x="3171413" y="1214327"/>
            <a:ext cx="2811270" cy="1114568"/>
            <a:chOff x="4981610" y="1448932"/>
            <a:chExt cx="2811270" cy="1114568"/>
          </a:xfrm>
          <a:solidFill>
            <a:srgbClr val="CC00CC"/>
          </a:solidFill>
        </p:grpSpPr>
        <p:sp>
          <p:nvSpPr>
            <p:cNvPr id="44" name="Line 7"/>
            <p:cNvSpPr>
              <a:spLocks noChangeShapeType="1"/>
            </p:cNvSpPr>
            <p:nvPr/>
          </p:nvSpPr>
          <p:spPr bwMode="auto">
            <a:xfrm>
              <a:off x="4981610" y="1977395"/>
              <a:ext cx="2811270" cy="0"/>
            </a:xfrm>
            <a:prstGeom prst="line">
              <a:avLst/>
            </a:prstGeom>
            <a:grpFill/>
            <a:ln w="57150">
              <a:solidFill>
                <a:srgbClr val="000000"/>
              </a:solidFill>
              <a:round/>
              <a:headEnd/>
              <a:tailEnd/>
            </a:ln>
            <a:extLst/>
          </p:spPr>
          <p:txBody>
            <a:bodyPr/>
            <a:lstStyle/>
            <a:p>
              <a:endParaRPr lang="zh-CN" altLang="en-US"/>
            </a:p>
          </p:txBody>
        </p:sp>
        <p:sp>
          <p:nvSpPr>
            <p:cNvPr id="45" name="Line 12"/>
            <p:cNvSpPr>
              <a:spLocks noChangeShapeType="1"/>
            </p:cNvSpPr>
            <p:nvPr/>
          </p:nvSpPr>
          <p:spPr bwMode="auto">
            <a:xfrm>
              <a:off x="5862852" y="1680532"/>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Line 13"/>
            <p:cNvSpPr>
              <a:spLocks noChangeShapeType="1"/>
            </p:cNvSpPr>
            <p:nvPr/>
          </p:nvSpPr>
          <p:spPr bwMode="auto">
            <a:xfrm>
              <a:off x="7005852" y="1680532"/>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 name="Line 14"/>
            <p:cNvSpPr>
              <a:spLocks noChangeShapeType="1"/>
            </p:cNvSpPr>
            <p:nvPr/>
          </p:nvSpPr>
          <p:spPr bwMode="auto">
            <a:xfrm>
              <a:off x="6397380"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 name="Line 15"/>
            <p:cNvSpPr>
              <a:spLocks noChangeShapeType="1"/>
            </p:cNvSpPr>
            <p:nvPr/>
          </p:nvSpPr>
          <p:spPr bwMode="auto">
            <a:xfrm>
              <a:off x="7311780" y="1994568"/>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 name="Line 16"/>
            <p:cNvSpPr>
              <a:spLocks noChangeShapeType="1"/>
            </p:cNvSpPr>
            <p:nvPr/>
          </p:nvSpPr>
          <p:spPr bwMode="auto">
            <a:xfrm>
              <a:off x="5510292" y="1994568"/>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椭圆 49"/>
            <p:cNvSpPr/>
            <p:nvPr/>
          </p:nvSpPr>
          <p:spPr>
            <a:xfrm>
              <a:off x="5712342"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6842078"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5357496" y="2244776"/>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6241568"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7161654" y="2244776"/>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5" name="组合 54"/>
          <p:cNvGrpSpPr/>
          <p:nvPr/>
        </p:nvGrpSpPr>
        <p:grpSpPr>
          <a:xfrm>
            <a:off x="4908417" y="1555886"/>
            <a:ext cx="400271" cy="332403"/>
            <a:chOff x="6811108" y="1790491"/>
            <a:chExt cx="400271" cy="332403"/>
          </a:xfrm>
        </p:grpSpPr>
        <p:cxnSp>
          <p:nvCxnSpPr>
            <p:cNvPr id="56" name="直接箭头连接符 55"/>
            <p:cNvCxnSpPr/>
            <p:nvPr/>
          </p:nvCxnSpPr>
          <p:spPr>
            <a:xfrm flipH="1">
              <a:off x="6811108" y="2122894"/>
              <a:ext cx="40027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a:off x="7205364" y="1790491"/>
              <a:ext cx="0" cy="332403"/>
            </a:xfrm>
            <a:prstGeom prst="straightConnector1">
              <a:avLst/>
            </a:prstGeom>
            <a:ln w="12700">
              <a:solidFill>
                <a:srgbClr val="0000FF"/>
              </a:solidFill>
              <a:prstDash val="dash"/>
              <a:headEnd type="none" w="med" len="lg"/>
              <a:tailEnd type="stealth" w="med" len="lg"/>
            </a:ln>
          </p:spPr>
          <p:style>
            <a:lnRef idx="1">
              <a:schemeClr val="accent1"/>
            </a:lnRef>
            <a:fillRef idx="0">
              <a:schemeClr val="accent1"/>
            </a:fillRef>
            <a:effectRef idx="0">
              <a:schemeClr val="accent1"/>
            </a:effectRef>
            <a:fontRef idx="minor">
              <a:schemeClr val="tx1"/>
            </a:fontRef>
          </p:style>
        </p:cxnSp>
      </p:grpSp>
      <p:grpSp>
        <p:nvGrpSpPr>
          <p:cNvPr id="58" name="组合 57"/>
          <p:cNvGrpSpPr/>
          <p:nvPr/>
        </p:nvGrpSpPr>
        <p:grpSpPr>
          <a:xfrm>
            <a:off x="3847551" y="1514579"/>
            <a:ext cx="967081" cy="545210"/>
            <a:chOff x="5750242" y="1749184"/>
            <a:chExt cx="967081" cy="545210"/>
          </a:xfrm>
        </p:grpSpPr>
        <p:cxnSp>
          <p:nvCxnSpPr>
            <p:cNvPr id="59" name="直接箭头连接符 58"/>
            <p:cNvCxnSpPr/>
            <p:nvPr/>
          </p:nvCxnSpPr>
          <p:spPr>
            <a:xfrm>
              <a:off x="5750242" y="2115597"/>
              <a:ext cx="96708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flipV="1">
              <a:off x="6058196"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a:off x="6334062"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a:xfrm>
              <a:off x="5750242" y="2130650"/>
              <a:ext cx="0" cy="163744"/>
            </a:xfrm>
            <a:prstGeom prst="straightConnector1">
              <a:avLst/>
            </a:prstGeom>
            <a:ln w="12700">
              <a:solidFill>
                <a:srgbClr val="0000FF"/>
              </a:solidFill>
              <a:prstDash val="dash"/>
              <a:headEnd type="stealth" w="med" len="lg"/>
              <a:tailEnd type="none" w="med" len="med"/>
            </a:ln>
          </p:spPr>
          <p:style>
            <a:lnRef idx="1">
              <a:schemeClr val="accent1"/>
            </a:lnRef>
            <a:fillRef idx="0">
              <a:schemeClr val="accent1"/>
            </a:fillRef>
            <a:effectRef idx="0">
              <a:schemeClr val="accent1"/>
            </a:effectRef>
            <a:fontRef idx="minor">
              <a:schemeClr val="tx1"/>
            </a:fontRef>
          </p:style>
        </p:cxnSp>
      </p:grpSp>
      <p:sp>
        <p:nvSpPr>
          <p:cNvPr id="63" name="爆炸形 1 62"/>
          <p:cNvSpPr/>
          <p:nvPr/>
        </p:nvSpPr>
        <p:spPr>
          <a:xfrm>
            <a:off x="4761352" y="1786204"/>
            <a:ext cx="200135" cy="245660"/>
          </a:xfrm>
          <a:prstGeom prst="irregularSeal1">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7277700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repeatCount="indefinite" fill="hold" nodeType="with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left)">
                                      <p:cBhvr>
                                        <p:cTn id="7" dur="1500"/>
                                        <p:tgtEl>
                                          <p:spTgt spid="58"/>
                                        </p:tgtEl>
                                      </p:cBhvr>
                                    </p:animEffect>
                                  </p:childTnLst>
                                </p:cTn>
                              </p:par>
                              <p:par>
                                <p:cTn id="8" presetID="22" presetClass="entr" presetSubtype="2" repeatCount="indefinite" fill="hold"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wipe(right)">
                                      <p:cBhvr>
                                        <p:cTn id="10" dur="1500"/>
                                        <p:tgtEl>
                                          <p:spTgt spid="55"/>
                                        </p:tgtEl>
                                      </p:cBhvr>
                                    </p:animEffect>
                                  </p:childTnLst>
                                </p:cTn>
                              </p:par>
                            </p:childTnLst>
                          </p:cTn>
                        </p:par>
                        <p:par>
                          <p:cTn id="11" fill="hold">
                            <p:stCondLst>
                              <p:cond delay="1500"/>
                            </p:stCondLst>
                            <p:childTnLst>
                              <p:par>
                                <p:cTn id="12" presetID="1" presetClass="entr" presetSubtype="0" fill="hold" grpId="0" nodeType="afterEffect">
                                  <p:stCondLst>
                                    <p:cond delay="0"/>
                                  </p:stCondLst>
                                  <p:childTnLst>
                                    <p:set>
                                      <p:cBhvr>
                                        <p:cTn id="13"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29962"/>
            <a:ext cx="8129015" cy="34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静态划分</a:t>
            </a:r>
            <a:r>
              <a:rPr lang="zh-CN" altLang="en-US" sz="2000" b="1" dirty="0" smtClean="0">
                <a:solidFill>
                  <a:srgbClr val="0000FF"/>
                </a:solidFill>
                <a:latin typeface="微软雅黑" pitchFamily="34" charset="-122"/>
                <a:ea typeface="微软雅黑" pitchFamily="34" charset="-122"/>
              </a:rPr>
              <a:t>信道：</a:t>
            </a:r>
            <a:endParaRPr lang="zh-CN" altLang="en-US" sz="2000" b="1" dirty="0">
              <a:solidFill>
                <a:srgbClr val="0000FF"/>
              </a:solidFill>
              <a:latin typeface="微软雅黑" pitchFamily="34" charset="-122"/>
              <a:ea typeface="微软雅黑" pitchFamily="34" charset="-122"/>
            </a:endParaRPr>
          </a:p>
          <a:p>
            <a:pPr marL="719138" indent="-358775"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频分复用</a:t>
            </a:r>
          </a:p>
          <a:p>
            <a:pPr marL="719138" indent="-358775"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时分复用</a:t>
            </a:r>
          </a:p>
          <a:p>
            <a:pPr marL="719138" indent="-358775"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波分复用</a:t>
            </a:r>
          </a:p>
          <a:p>
            <a:pPr marL="719138" indent="-358775"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码分复用 </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动态媒体接入控制（多点接入</a:t>
            </a:r>
            <a:r>
              <a:rPr lang="zh-CN" altLang="en-US" sz="2000" b="1" dirty="0" smtClean="0">
                <a:solidFill>
                  <a:srgbClr val="0000FF"/>
                </a:solidFill>
                <a:latin typeface="微软雅黑" pitchFamily="34" charset="-122"/>
                <a:ea typeface="微软雅黑" pitchFamily="34" charset="-122"/>
              </a:rPr>
              <a:t>）：</a:t>
            </a:r>
            <a:endParaRPr lang="zh-CN" altLang="en-US" sz="2000" b="1" dirty="0">
              <a:solidFill>
                <a:srgbClr val="0000FF"/>
              </a:solidFill>
              <a:latin typeface="微软雅黑" pitchFamily="34" charset="-122"/>
              <a:ea typeface="微软雅黑" pitchFamily="34" charset="-122"/>
            </a:endParaRPr>
          </a:p>
          <a:p>
            <a:pPr marL="720725"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随机接入：所有的用户可随机地发送信息。</a:t>
            </a:r>
          </a:p>
          <a:p>
            <a:pPr marL="720725"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受控接入：</a:t>
            </a:r>
            <a:r>
              <a:rPr lang="zh-CN" altLang="en-US" sz="2000" b="1" dirty="0" smtClean="0">
                <a:latin typeface="微软雅黑" pitchFamily="34" charset="-122"/>
                <a:ea typeface="微软雅黑" pitchFamily="34" charset="-122"/>
              </a:rPr>
              <a:t>用户必须</a:t>
            </a:r>
            <a:r>
              <a:rPr lang="zh-CN" altLang="en-US" sz="2000" b="1" dirty="0">
                <a:latin typeface="微软雅黑" pitchFamily="34" charset="-122"/>
                <a:ea typeface="微软雅黑" pitchFamily="34" charset="-122"/>
              </a:rPr>
              <a:t>服从一定的控制</a:t>
            </a:r>
            <a:r>
              <a:rPr lang="zh-CN" altLang="en-US" sz="2000" b="1" dirty="0" smtClean="0">
                <a:latin typeface="微软雅黑" pitchFamily="34" charset="-122"/>
                <a:ea typeface="微软雅黑" pitchFamily="34" charset="-122"/>
              </a:rPr>
              <a:t>。</a:t>
            </a:r>
            <a:r>
              <a:rPr lang="zh-CN" altLang="en-US" sz="2000" b="1" dirty="0">
                <a:latin typeface="微软雅黑" pitchFamily="34" charset="-122"/>
                <a:ea typeface="微软雅黑" pitchFamily="34" charset="-122"/>
              </a:rPr>
              <a:t>如轮询</a:t>
            </a:r>
            <a:r>
              <a:rPr lang="en-US" altLang="zh-CN" sz="2000" b="1" dirty="0" smtClean="0">
                <a:latin typeface="微软雅黑" pitchFamily="34" charset="-122"/>
                <a:ea typeface="微软雅黑" pitchFamily="34" charset="-122"/>
              </a:rPr>
              <a:t>(</a:t>
            </a:r>
            <a:r>
              <a:rPr lang="en-US" altLang="zh-CN" sz="2000" b="1" dirty="0">
                <a:latin typeface="微软雅黑" pitchFamily="34" charset="-122"/>
                <a:ea typeface="微软雅黑" pitchFamily="34" charset="-122"/>
              </a:rPr>
              <a:t>polling</a:t>
            </a:r>
            <a:r>
              <a:rPr lang="en-US" altLang="zh-CN" sz="2000" b="1" dirty="0" smtClean="0">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  </a:t>
            </a:r>
            <a:r>
              <a:rPr lang="zh-CN" altLang="en-US" sz="2000" b="1" dirty="0">
                <a:latin typeface="微软雅黑" pitchFamily="34" charset="-122"/>
                <a:ea typeface="微软雅黑" pitchFamily="34" charset="-122"/>
              </a:rPr>
              <a:t>	</a:t>
            </a:r>
          </a:p>
        </p:txBody>
      </p:sp>
      <p:sp>
        <p:nvSpPr>
          <p:cNvPr id="8" name="AutoShape 5"/>
          <p:cNvSpPr>
            <a:spLocks noChangeArrowheads="1"/>
          </p:cNvSpPr>
          <p:nvPr/>
        </p:nvSpPr>
        <p:spPr bwMode="auto">
          <a:xfrm>
            <a:off x="502921" y="62583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705297" y="6027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媒体共享技术</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20383667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85378"/>
            <a:ext cx="8129015"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DIX </a:t>
            </a:r>
            <a:r>
              <a:rPr lang="en-US" altLang="zh-CN" sz="2000" b="1" dirty="0">
                <a:latin typeface="微软雅黑" pitchFamily="34" charset="-122"/>
                <a:ea typeface="微软雅黑" pitchFamily="34" charset="-122"/>
              </a:rPr>
              <a:t>Ethernet </a:t>
            </a:r>
            <a:r>
              <a:rPr lang="en-US" altLang="zh-CN" sz="2000" b="1" dirty="0" smtClean="0">
                <a:latin typeface="微软雅黑" pitchFamily="34" charset="-122"/>
                <a:ea typeface="微软雅黑" pitchFamily="34" charset="-122"/>
              </a:rPr>
              <a:t>V2</a:t>
            </a:r>
            <a:r>
              <a:rPr lang="zh-CN" altLang="en-US" sz="2000" b="1" dirty="0" smtClean="0">
                <a:latin typeface="微软雅黑" pitchFamily="34" charset="-122"/>
                <a:ea typeface="微软雅黑" pitchFamily="34" charset="-122"/>
              </a:rPr>
              <a:t>：世界</a:t>
            </a:r>
            <a:r>
              <a:rPr lang="zh-CN" altLang="en-US" sz="2000" b="1" dirty="0">
                <a:latin typeface="微软雅黑" pitchFamily="34" charset="-122"/>
                <a:ea typeface="微软雅黑" pitchFamily="34" charset="-122"/>
              </a:rPr>
              <a:t>上第一个局域网产品（以太网）的规约。</a:t>
            </a:r>
          </a:p>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IEEE </a:t>
            </a:r>
            <a:r>
              <a:rPr lang="en-US" altLang="zh-CN" sz="2000" b="1" dirty="0" smtClean="0">
                <a:latin typeface="微软雅黑" pitchFamily="34" charset="-122"/>
                <a:ea typeface="微软雅黑" pitchFamily="34" charset="-122"/>
              </a:rPr>
              <a:t>802.3</a:t>
            </a:r>
            <a:r>
              <a:rPr lang="zh-CN" altLang="en-US" sz="2000" b="1" dirty="0" smtClean="0">
                <a:latin typeface="微软雅黑" pitchFamily="34" charset="-122"/>
                <a:ea typeface="微软雅黑" pitchFamily="34" charset="-122"/>
              </a:rPr>
              <a:t>：第一</a:t>
            </a:r>
            <a:r>
              <a:rPr lang="zh-CN" altLang="en-US" sz="2000" b="1" dirty="0">
                <a:latin typeface="微软雅黑" pitchFamily="34" charset="-122"/>
                <a:ea typeface="微软雅黑" pitchFamily="34" charset="-122"/>
              </a:rPr>
              <a:t>个 </a:t>
            </a:r>
            <a:r>
              <a:rPr lang="en-US" altLang="zh-CN" sz="2000" b="1" dirty="0">
                <a:latin typeface="微软雅黑" pitchFamily="34" charset="-122"/>
                <a:ea typeface="微软雅黑" pitchFamily="34" charset="-122"/>
              </a:rPr>
              <a:t>IEEE </a:t>
            </a:r>
            <a:r>
              <a:rPr lang="zh-CN" altLang="en-US" sz="2000" b="1" dirty="0">
                <a:latin typeface="微软雅黑" pitchFamily="34" charset="-122"/>
                <a:ea typeface="微软雅黑" pitchFamily="34" charset="-122"/>
              </a:rPr>
              <a:t>的以太网标准</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
        <p:nvSpPr>
          <p:cNvPr id="8" name="AutoShape 5"/>
          <p:cNvSpPr>
            <a:spLocks noChangeArrowheads="1"/>
          </p:cNvSpPr>
          <p:nvPr/>
        </p:nvSpPr>
        <p:spPr bwMode="auto">
          <a:xfrm>
            <a:off x="502921" y="62583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217183" y="602744"/>
            <a:ext cx="269977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以太网的两个标准 </a:t>
            </a:r>
          </a:p>
        </p:txBody>
      </p:sp>
      <p:sp>
        <p:nvSpPr>
          <p:cNvPr id="2" name="矩形 1"/>
          <p:cNvSpPr/>
          <p:nvPr/>
        </p:nvSpPr>
        <p:spPr>
          <a:xfrm>
            <a:off x="886381" y="2097198"/>
            <a:ext cx="7361382" cy="132343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342900" indent="-342900">
              <a:lnSpc>
                <a:spcPts val="3200"/>
              </a:lnSpc>
              <a:buSzPct val="8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这两种标准的硬件实现可以在同一个局域网上</a:t>
            </a:r>
            <a:r>
              <a:rPr lang="zh-CN" altLang="en-US" sz="2000" b="1" dirty="0">
                <a:solidFill>
                  <a:srgbClr val="0000FF"/>
                </a:solidFill>
                <a:latin typeface="微软雅黑" panose="020B0503020204020204" pitchFamily="34" charset="-122"/>
                <a:ea typeface="微软雅黑" panose="020B0503020204020204" pitchFamily="34" charset="-122"/>
              </a:rPr>
              <a:t>互操作</a:t>
            </a:r>
            <a:r>
              <a:rPr lang="zh-CN" altLang="en-US" sz="2000" b="1" dirty="0" smtClean="0">
                <a:solidFill>
                  <a:srgbClr val="0000FF"/>
                </a:solidFill>
                <a:latin typeface="微软雅黑" panose="020B0503020204020204" pitchFamily="34" charset="-122"/>
                <a:ea typeface="微软雅黑" panose="020B0503020204020204" pitchFamily="34" charset="-122"/>
              </a:rPr>
              <a:t>。</a:t>
            </a:r>
            <a:endParaRPr lang="en-US" altLang="zh-CN" sz="2000" b="1" dirty="0" smtClean="0">
              <a:solidFill>
                <a:srgbClr val="0000FF"/>
              </a:solidFill>
              <a:latin typeface="微软雅黑" panose="020B0503020204020204" pitchFamily="34" charset="-122"/>
              <a:ea typeface="微软雅黑" panose="020B0503020204020204" pitchFamily="34" charset="-122"/>
            </a:endParaRPr>
          </a:p>
          <a:p>
            <a:pPr marL="342900" indent="-342900">
              <a:lnSpc>
                <a:spcPts val="3200"/>
              </a:lnSpc>
              <a:buSzPct val="8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这</a:t>
            </a:r>
            <a:r>
              <a:rPr lang="zh-CN" altLang="en-US" sz="2000" b="1" dirty="0" smtClean="0">
                <a:latin typeface="微软雅黑" panose="020B0503020204020204" pitchFamily="34" charset="-122"/>
                <a:ea typeface="微软雅黑" panose="020B0503020204020204" pitchFamily="34" charset="-122"/>
              </a:rPr>
              <a:t>两</a:t>
            </a:r>
            <a:r>
              <a:rPr lang="zh-CN" altLang="en-US" sz="2000" b="1" dirty="0">
                <a:latin typeface="微软雅黑" panose="020B0503020204020204" pitchFamily="34" charset="-122"/>
                <a:ea typeface="微软雅黑" panose="020B0503020204020204" pitchFamily="34" charset="-122"/>
              </a:rPr>
              <a:t>个</a:t>
            </a:r>
            <a:r>
              <a:rPr lang="zh-CN" altLang="en-US" sz="2000" b="1" dirty="0" smtClean="0">
                <a:latin typeface="微软雅黑" panose="020B0503020204020204" pitchFamily="34" charset="-122"/>
                <a:ea typeface="微软雅黑" panose="020B0503020204020204" pitchFamily="34" charset="-122"/>
              </a:rPr>
              <a:t>标准标准</a:t>
            </a:r>
            <a:r>
              <a:rPr lang="zh-CN" altLang="en-US" sz="2000" b="1" dirty="0">
                <a:latin typeface="微软雅黑" panose="020B0503020204020204" pitchFamily="34" charset="-122"/>
                <a:ea typeface="微软雅黑" panose="020B0503020204020204" pitchFamily="34" charset="-122"/>
              </a:rPr>
              <a:t>只有很小的差别，因此很多人也常把 </a:t>
            </a:r>
            <a:r>
              <a:rPr lang="en-US" altLang="zh-CN" sz="2000" b="1" dirty="0">
                <a:latin typeface="微软雅黑" panose="020B0503020204020204" pitchFamily="34" charset="-122"/>
                <a:ea typeface="微软雅黑" panose="020B0503020204020204" pitchFamily="34" charset="-122"/>
              </a:rPr>
              <a:t>802.3</a:t>
            </a:r>
            <a:r>
              <a:rPr lang="zh-CN" altLang="en-US" sz="2000" b="1" dirty="0">
                <a:latin typeface="微软雅黑" panose="020B0503020204020204" pitchFamily="34" charset="-122"/>
                <a:ea typeface="微软雅黑" panose="020B0503020204020204" pitchFamily="34" charset="-122"/>
              </a:rPr>
              <a:t>局域网简称为</a:t>
            </a:r>
            <a:r>
              <a:rPr lang="zh-CN" altLang="en-US" sz="2000" b="1" dirty="0" smtClean="0">
                <a:latin typeface="微软雅黑" panose="020B0503020204020204" pitchFamily="34" charset="-122"/>
                <a:ea typeface="微软雅黑" panose="020B0503020204020204" pitchFamily="34" charset="-122"/>
              </a:rPr>
              <a:t>“以太网”。</a:t>
            </a:r>
            <a:endParaRPr lang="zh-CN" altLang="en-US"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5211388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5"/>
          <p:cNvSpPr>
            <a:spLocks noChangeArrowheads="1"/>
          </p:cNvSpPr>
          <p:nvPr/>
        </p:nvSpPr>
        <p:spPr bwMode="auto">
          <a:xfrm>
            <a:off x="502921" y="623157"/>
            <a:ext cx="8129015" cy="315464"/>
          </a:xfrm>
          <a:prstGeom prst="roundRect">
            <a:avLst>
              <a:gd name="adj" fmla="val 16667"/>
            </a:avLst>
          </a:prstGeom>
          <a:solidFill>
            <a:srgbClr val="99FFCC"/>
          </a:solidFill>
          <a:ln>
            <a:noFill/>
          </a:ln>
          <a:effectLst/>
          <a:extLst/>
        </p:spPr>
        <p:txBody>
          <a:bodyPr wrap="none" anchor="ctr"/>
          <a:lstStyle/>
          <a:p>
            <a:endParaRPr lang="zh-CN" altLang="en-US"/>
          </a:p>
        </p:txBody>
      </p:sp>
      <p:sp>
        <p:nvSpPr>
          <p:cNvPr id="16" name="Rectangle 6"/>
          <p:cNvSpPr>
            <a:spLocks noChangeArrowheads="1"/>
          </p:cNvSpPr>
          <p:nvPr/>
        </p:nvSpPr>
        <p:spPr bwMode="auto">
          <a:xfrm>
            <a:off x="2651324" y="584180"/>
            <a:ext cx="38314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latin typeface="微软雅黑" pitchFamily="34" charset="-122"/>
                <a:ea typeface="微软雅黑" pitchFamily="34" charset="-122"/>
              </a:rPr>
              <a:t>局域网数据链路层分为 </a:t>
            </a: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个</a:t>
            </a:r>
            <a:r>
              <a:rPr lang="zh-CN" altLang="en-US" sz="2000" b="1" dirty="0" smtClean="0">
                <a:latin typeface="微软雅黑" pitchFamily="34" charset="-122"/>
                <a:ea typeface="微软雅黑" pitchFamily="34" charset="-122"/>
              </a:rPr>
              <a:t>子层</a:t>
            </a:r>
            <a:endParaRPr lang="zh-CN" altLang="en-US" sz="2000" b="1" dirty="0">
              <a:latin typeface="微软雅黑" pitchFamily="34" charset="-122"/>
              <a:ea typeface="微软雅黑" pitchFamily="34" charset="-122"/>
            </a:endParaRPr>
          </a:p>
        </p:txBody>
      </p:sp>
      <p:sp>
        <p:nvSpPr>
          <p:cNvPr id="17" name="圆角矩形 16"/>
          <p:cNvSpPr/>
          <p:nvPr/>
        </p:nvSpPr>
        <p:spPr>
          <a:xfrm>
            <a:off x="502920" y="1038074"/>
            <a:ext cx="8129015" cy="238492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18" name="Freeform 25"/>
          <p:cNvSpPr>
            <a:spLocks/>
          </p:cNvSpPr>
          <p:nvPr/>
        </p:nvSpPr>
        <p:spPr bwMode="auto">
          <a:xfrm>
            <a:off x="6058351" y="1233505"/>
            <a:ext cx="1076638" cy="1696904"/>
          </a:xfrm>
          <a:custGeom>
            <a:avLst/>
            <a:gdLst>
              <a:gd name="T0" fmla="*/ 0 w 913"/>
              <a:gd name="T1" fmla="*/ 0 h 1231"/>
              <a:gd name="T2" fmla="*/ 0 w 913"/>
              <a:gd name="T3" fmla="*/ 1230 h 1231"/>
              <a:gd name="T4" fmla="*/ 912 w 913"/>
              <a:gd name="T5" fmla="*/ 1230 h 1231"/>
              <a:gd name="T6" fmla="*/ 912 w 913"/>
              <a:gd name="T7" fmla="*/ 0 h 1231"/>
            </a:gdLst>
            <a:ahLst/>
            <a:cxnLst>
              <a:cxn ang="0">
                <a:pos x="T0" y="T1"/>
              </a:cxn>
              <a:cxn ang="0">
                <a:pos x="T2" y="T3"/>
              </a:cxn>
              <a:cxn ang="0">
                <a:pos x="T4" y="T5"/>
              </a:cxn>
              <a:cxn ang="0">
                <a:pos x="T6" y="T7"/>
              </a:cxn>
            </a:cxnLst>
            <a:rect l="0" t="0" r="r" b="b"/>
            <a:pathLst>
              <a:path w="913" h="1231">
                <a:moveTo>
                  <a:pt x="0" y="0"/>
                </a:moveTo>
                <a:lnTo>
                  <a:pt x="0" y="1230"/>
                </a:lnTo>
                <a:lnTo>
                  <a:pt x="912" y="1230"/>
                </a:lnTo>
                <a:lnTo>
                  <a:pt x="912" y="0"/>
                </a:lnTo>
              </a:path>
            </a:pathLst>
          </a:custGeom>
          <a:solidFill>
            <a:srgbClr val="FFFF00"/>
          </a:solidFill>
          <a:ln w="12700" cap="rnd" cmpd="sng">
            <a:solidFill>
              <a:schemeClr val="tx1"/>
            </a:solidFill>
            <a:prstDash val="solid"/>
            <a:round/>
            <a:headEnd type="none" w="med" len="med"/>
            <a:tailEnd type="none" w="med" len="med"/>
          </a:ln>
          <a:effectLst/>
        </p:spPr>
        <p:txBody>
          <a:bodyPr/>
          <a:lstStyle/>
          <a:p>
            <a:endParaRPr lang="zh-CN" altLang="en-US" sz="1600" b="1">
              <a:solidFill>
                <a:srgbClr val="000099"/>
              </a:solidFill>
              <a:latin typeface="微软雅黑" pitchFamily="34" charset="-122"/>
              <a:ea typeface="微软雅黑" pitchFamily="34" charset="-122"/>
            </a:endParaRPr>
          </a:p>
        </p:txBody>
      </p:sp>
      <p:sp>
        <p:nvSpPr>
          <p:cNvPr id="19" name="Freeform 18"/>
          <p:cNvSpPr>
            <a:spLocks/>
          </p:cNvSpPr>
          <p:nvPr/>
        </p:nvSpPr>
        <p:spPr bwMode="auto">
          <a:xfrm>
            <a:off x="2568686" y="1233505"/>
            <a:ext cx="1076638" cy="1696904"/>
          </a:xfrm>
          <a:custGeom>
            <a:avLst/>
            <a:gdLst>
              <a:gd name="T0" fmla="*/ 0 w 913"/>
              <a:gd name="T1" fmla="*/ 0 h 1231"/>
              <a:gd name="T2" fmla="*/ 0 w 913"/>
              <a:gd name="T3" fmla="*/ 1230 h 1231"/>
              <a:gd name="T4" fmla="*/ 912 w 913"/>
              <a:gd name="T5" fmla="*/ 1230 h 1231"/>
              <a:gd name="T6" fmla="*/ 912 w 913"/>
              <a:gd name="T7" fmla="*/ 0 h 1231"/>
            </a:gdLst>
            <a:ahLst/>
            <a:cxnLst>
              <a:cxn ang="0">
                <a:pos x="T0" y="T1"/>
              </a:cxn>
              <a:cxn ang="0">
                <a:pos x="T2" y="T3"/>
              </a:cxn>
              <a:cxn ang="0">
                <a:pos x="T4" y="T5"/>
              </a:cxn>
              <a:cxn ang="0">
                <a:pos x="T6" y="T7"/>
              </a:cxn>
            </a:cxnLst>
            <a:rect l="0" t="0" r="r" b="b"/>
            <a:pathLst>
              <a:path w="913" h="1231">
                <a:moveTo>
                  <a:pt x="0" y="0"/>
                </a:moveTo>
                <a:lnTo>
                  <a:pt x="0" y="1230"/>
                </a:lnTo>
                <a:lnTo>
                  <a:pt x="912" y="1230"/>
                </a:lnTo>
                <a:lnTo>
                  <a:pt x="912" y="0"/>
                </a:lnTo>
              </a:path>
            </a:pathLst>
          </a:custGeom>
          <a:solidFill>
            <a:srgbClr val="FFFF00"/>
          </a:solidFill>
          <a:ln w="12700" cap="rnd" cmpd="sng">
            <a:solidFill>
              <a:schemeClr val="tx1"/>
            </a:solidFill>
            <a:prstDash val="solid"/>
            <a:round/>
            <a:headEnd type="none" w="med" len="med"/>
            <a:tailEnd type="none" w="med" len="med"/>
          </a:ln>
          <a:effectLst/>
        </p:spPr>
        <p:txBody>
          <a:bodyPr/>
          <a:lstStyle/>
          <a:p>
            <a:endParaRPr lang="zh-CN" altLang="en-US" sz="1600" b="1">
              <a:solidFill>
                <a:srgbClr val="000099"/>
              </a:solidFill>
              <a:latin typeface="微软雅黑" pitchFamily="34" charset="-122"/>
              <a:ea typeface="微软雅黑" pitchFamily="34" charset="-122"/>
            </a:endParaRPr>
          </a:p>
        </p:txBody>
      </p:sp>
      <p:sp>
        <p:nvSpPr>
          <p:cNvPr id="20" name="Rectangle 47"/>
          <p:cNvSpPr>
            <a:spLocks noChangeArrowheads="1"/>
          </p:cNvSpPr>
          <p:nvPr/>
        </p:nvSpPr>
        <p:spPr bwMode="auto">
          <a:xfrm>
            <a:off x="6062115" y="1728099"/>
            <a:ext cx="1062835" cy="802699"/>
          </a:xfrm>
          <a:prstGeom prst="rect">
            <a:avLst/>
          </a:prstGeom>
          <a:solidFill>
            <a:srgbClr val="00FFFF"/>
          </a:solidFill>
          <a:ln>
            <a:noFill/>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21" name="Rectangle 46"/>
          <p:cNvSpPr>
            <a:spLocks noChangeArrowheads="1"/>
          </p:cNvSpPr>
          <p:nvPr/>
        </p:nvSpPr>
        <p:spPr bwMode="auto">
          <a:xfrm>
            <a:off x="2574960" y="1740840"/>
            <a:ext cx="1062835" cy="789958"/>
          </a:xfrm>
          <a:prstGeom prst="rect">
            <a:avLst/>
          </a:prstGeom>
          <a:solidFill>
            <a:srgbClr val="00FFFF"/>
          </a:solidFill>
          <a:ln>
            <a:noFill/>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4" name="Line 15"/>
          <p:cNvSpPr>
            <a:spLocks noChangeShapeType="1"/>
          </p:cNvSpPr>
          <p:nvPr/>
        </p:nvSpPr>
        <p:spPr bwMode="auto">
          <a:xfrm flipV="1">
            <a:off x="3649090" y="2704542"/>
            <a:ext cx="698936" cy="8108"/>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5" name="Line 16"/>
          <p:cNvSpPr>
            <a:spLocks noChangeShapeType="1"/>
          </p:cNvSpPr>
          <p:nvPr/>
        </p:nvSpPr>
        <p:spPr bwMode="auto">
          <a:xfrm flipH="1">
            <a:off x="5518777" y="2704542"/>
            <a:ext cx="543338" cy="2317"/>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nvGrpSpPr>
          <p:cNvPr id="5" name="组合 4"/>
          <p:cNvGrpSpPr/>
          <p:nvPr/>
        </p:nvGrpSpPr>
        <p:grpSpPr>
          <a:xfrm>
            <a:off x="4097061" y="1728098"/>
            <a:ext cx="1479437" cy="1209261"/>
            <a:chOff x="4097061" y="2396812"/>
            <a:chExt cx="1479437" cy="1209261"/>
          </a:xfrm>
        </p:grpSpPr>
        <p:grpSp>
          <p:nvGrpSpPr>
            <p:cNvPr id="22" name="Group 2"/>
            <p:cNvGrpSpPr>
              <a:grpSpLocks/>
            </p:cNvGrpSpPr>
            <p:nvPr/>
          </p:nvGrpSpPr>
          <p:grpSpPr bwMode="auto">
            <a:xfrm>
              <a:off x="4097061" y="2396812"/>
              <a:ext cx="1479437" cy="1209261"/>
              <a:chOff x="109" y="1226"/>
              <a:chExt cx="2516" cy="1675"/>
            </a:xfrm>
            <a:solidFill>
              <a:srgbClr val="FFFF00"/>
            </a:solidFill>
          </p:grpSpPr>
          <p:grpSp>
            <p:nvGrpSpPr>
              <p:cNvPr id="23" name="Group 3"/>
              <p:cNvGrpSpPr>
                <a:grpSpLocks/>
              </p:cNvGrpSpPr>
              <p:nvPr/>
            </p:nvGrpSpPr>
            <p:grpSpPr bwMode="auto">
              <a:xfrm>
                <a:off x="109" y="1226"/>
                <a:ext cx="2516" cy="1675"/>
                <a:chOff x="109" y="1226"/>
                <a:chExt cx="2516" cy="1675"/>
              </a:xfrm>
              <a:grpFill/>
            </p:grpSpPr>
            <p:grpSp>
              <p:nvGrpSpPr>
                <p:cNvPr id="25" name="Group 4"/>
                <p:cNvGrpSpPr>
                  <a:grpSpLocks/>
                </p:cNvGrpSpPr>
                <p:nvPr/>
              </p:nvGrpSpPr>
              <p:grpSpPr bwMode="auto">
                <a:xfrm>
                  <a:off x="109" y="1226"/>
                  <a:ext cx="2516" cy="1675"/>
                  <a:chOff x="109" y="1226"/>
                  <a:chExt cx="2516" cy="1675"/>
                </a:xfrm>
                <a:grpFill/>
              </p:grpSpPr>
              <p:sp>
                <p:nvSpPr>
                  <p:cNvPr id="27" name="Oval 5"/>
                  <p:cNvSpPr>
                    <a:spLocks noChangeArrowheads="1"/>
                  </p:cNvSpPr>
                  <p:nvPr/>
                </p:nvSpPr>
                <p:spPr bwMode="auto">
                  <a:xfrm>
                    <a:off x="1749" y="1896"/>
                    <a:ext cx="876" cy="829"/>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sp>
                <p:nvSpPr>
                  <p:cNvPr id="28" name="Oval 6"/>
                  <p:cNvSpPr>
                    <a:spLocks noChangeArrowheads="1"/>
                  </p:cNvSpPr>
                  <p:nvPr/>
                </p:nvSpPr>
                <p:spPr bwMode="auto">
                  <a:xfrm>
                    <a:off x="109" y="1632"/>
                    <a:ext cx="859" cy="831"/>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sp>
                <p:nvSpPr>
                  <p:cNvPr id="29" name="Oval 7"/>
                  <p:cNvSpPr>
                    <a:spLocks noChangeArrowheads="1"/>
                  </p:cNvSpPr>
                  <p:nvPr/>
                </p:nvSpPr>
                <p:spPr bwMode="auto">
                  <a:xfrm>
                    <a:off x="1612" y="1341"/>
                    <a:ext cx="874" cy="802"/>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sp>
                <p:nvSpPr>
                  <p:cNvPr id="30" name="Oval 8"/>
                  <p:cNvSpPr>
                    <a:spLocks noChangeArrowheads="1"/>
                  </p:cNvSpPr>
                  <p:nvPr/>
                </p:nvSpPr>
                <p:spPr bwMode="auto">
                  <a:xfrm>
                    <a:off x="1152" y="2055"/>
                    <a:ext cx="875" cy="846"/>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sp>
                <p:nvSpPr>
                  <p:cNvPr id="31" name="Oval 9"/>
                  <p:cNvSpPr>
                    <a:spLocks noChangeArrowheads="1"/>
                  </p:cNvSpPr>
                  <p:nvPr/>
                </p:nvSpPr>
                <p:spPr bwMode="auto">
                  <a:xfrm>
                    <a:off x="400" y="1982"/>
                    <a:ext cx="874" cy="802"/>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sp>
                <p:nvSpPr>
                  <p:cNvPr id="32" name="Oval 10"/>
                  <p:cNvSpPr>
                    <a:spLocks noChangeArrowheads="1"/>
                  </p:cNvSpPr>
                  <p:nvPr/>
                </p:nvSpPr>
                <p:spPr bwMode="auto">
                  <a:xfrm>
                    <a:off x="1075" y="1226"/>
                    <a:ext cx="859" cy="829"/>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sp>
                <p:nvSpPr>
                  <p:cNvPr id="33" name="Oval 11"/>
                  <p:cNvSpPr>
                    <a:spLocks noChangeArrowheads="1"/>
                  </p:cNvSpPr>
                  <p:nvPr/>
                </p:nvSpPr>
                <p:spPr bwMode="auto">
                  <a:xfrm>
                    <a:off x="523" y="1226"/>
                    <a:ext cx="859" cy="799"/>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grpSp>
            <p:sp>
              <p:nvSpPr>
                <p:cNvPr id="26" name="Oval 12"/>
                <p:cNvSpPr>
                  <a:spLocks noChangeArrowheads="1"/>
                </p:cNvSpPr>
                <p:nvPr/>
              </p:nvSpPr>
              <p:spPr bwMode="auto">
                <a:xfrm>
                  <a:off x="339" y="1414"/>
                  <a:ext cx="2085" cy="1152"/>
                </a:xfrm>
                <a:prstGeom prst="ellipse">
                  <a:avLst/>
                </a:prstGeom>
                <a:solidFill>
                  <a:srgbClr val="00B0F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a:lstStyle/>
                <a:p>
                  <a:endParaRPr lang="zh-CN" altLang="en-US" sz="1600" b="1">
                    <a:solidFill>
                      <a:srgbClr val="000099"/>
                    </a:solidFill>
                    <a:latin typeface="微软雅黑" pitchFamily="34" charset="-122"/>
                    <a:ea typeface="微软雅黑" pitchFamily="34" charset="-122"/>
                  </a:endParaRPr>
                </a:p>
              </p:txBody>
            </p:sp>
          </p:grpSp>
          <p:sp>
            <p:nvSpPr>
              <p:cNvPr id="24" name="Freeform 13"/>
              <p:cNvSpPr>
                <a:spLocks/>
              </p:cNvSpPr>
              <p:nvPr/>
            </p:nvSpPr>
            <p:spPr bwMode="auto">
              <a:xfrm>
                <a:off x="348" y="2192"/>
                <a:ext cx="126" cy="224"/>
              </a:xfrm>
              <a:custGeom>
                <a:avLst/>
                <a:gdLst>
                  <a:gd name="T0" fmla="*/ 68 w 126"/>
                  <a:gd name="T1" fmla="*/ 0 h 224"/>
                  <a:gd name="T2" fmla="*/ 92 w 126"/>
                  <a:gd name="T3" fmla="*/ 24 h 224"/>
                  <a:gd name="T4" fmla="*/ 116 w 126"/>
                  <a:gd name="T5" fmla="*/ 40 h 224"/>
                  <a:gd name="T6" fmla="*/ 76 w 126"/>
                  <a:gd name="T7" fmla="*/ 216 h 224"/>
                  <a:gd name="T8" fmla="*/ 52 w 126"/>
                  <a:gd name="T9" fmla="*/ 224 h 224"/>
                  <a:gd name="T10" fmla="*/ 36 w 126"/>
                  <a:gd name="T11" fmla="*/ 128 h 224"/>
                  <a:gd name="T12" fmla="*/ 68 w 126"/>
                  <a:gd name="T13" fmla="*/ 0 h 224"/>
                </a:gdLst>
                <a:ahLst/>
                <a:cxnLst>
                  <a:cxn ang="0">
                    <a:pos x="T0" y="T1"/>
                  </a:cxn>
                  <a:cxn ang="0">
                    <a:pos x="T2" y="T3"/>
                  </a:cxn>
                  <a:cxn ang="0">
                    <a:pos x="T4" y="T5"/>
                  </a:cxn>
                  <a:cxn ang="0">
                    <a:pos x="T6" y="T7"/>
                  </a:cxn>
                  <a:cxn ang="0">
                    <a:pos x="T8" y="T9"/>
                  </a:cxn>
                  <a:cxn ang="0">
                    <a:pos x="T10" y="T11"/>
                  </a:cxn>
                  <a:cxn ang="0">
                    <a:pos x="T12" y="T13"/>
                  </a:cxn>
                </a:cxnLst>
                <a:rect l="0" t="0" r="r" b="b"/>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solidFill>
                <a:srgbClr val="00B0F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sp>
          <p:nvSpPr>
            <p:cNvPr id="36" name="Rectangle 17"/>
            <p:cNvSpPr>
              <a:spLocks noChangeArrowheads="1"/>
            </p:cNvSpPr>
            <p:nvPr/>
          </p:nvSpPr>
          <p:spPr bwMode="auto">
            <a:xfrm>
              <a:off x="4388157" y="2848547"/>
              <a:ext cx="920125"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chemeClr val="bg1"/>
                  </a:solidFill>
                  <a:latin typeface="微软雅黑" pitchFamily="34" charset="-122"/>
                  <a:ea typeface="微软雅黑" pitchFamily="34" charset="-122"/>
                </a:rPr>
                <a:t>局 域 网</a:t>
              </a:r>
            </a:p>
          </p:txBody>
        </p:sp>
      </p:grpSp>
      <p:sp>
        <p:nvSpPr>
          <p:cNvPr id="37" name="Line 19"/>
          <p:cNvSpPr>
            <a:spLocks noChangeShapeType="1"/>
          </p:cNvSpPr>
          <p:nvPr/>
        </p:nvSpPr>
        <p:spPr bwMode="auto">
          <a:xfrm>
            <a:off x="2573705" y="2531955"/>
            <a:ext cx="106534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8" name="Line 20"/>
          <p:cNvSpPr>
            <a:spLocks noChangeShapeType="1"/>
          </p:cNvSpPr>
          <p:nvPr/>
        </p:nvSpPr>
        <p:spPr bwMode="auto">
          <a:xfrm>
            <a:off x="2573705" y="2134659"/>
            <a:ext cx="106534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9" name="Line 21"/>
          <p:cNvSpPr>
            <a:spLocks noChangeShapeType="1"/>
          </p:cNvSpPr>
          <p:nvPr/>
        </p:nvSpPr>
        <p:spPr bwMode="auto">
          <a:xfrm>
            <a:off x="2573705" y="1733889"/>
            <a:ext cx="106534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0" name="Rectangle 22"/>
          <p:cNvSpPr>
            <a:spLocks noChangeArrowheads="1"/>
          </p:cNvSpPr>
          <p:nvPr/>
        </p:nvSpPr>
        <p:spPr bwMode="auto">
          <a:xfrm>
            <a:off x="2800829" y="1305319"/>
            <a:ext cx="803106"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latin typeface="微软雅黑" pitchFamily="34" charset="-122"/>
                <a:ea typeface="微软雅黑" pitchFamily="34" charset="-122"/>
              </a:rPr>
              <a:t>网络层</a:t>
            </a:r>
          </a:p>
        </p:txBody>
      </p:sp>
      <p:sp>
        <p:nvSpPr>
          <p:cNvPr id="41" name="Rectangle 23"/>
          <p:cNvSpPr>
            <a:spLocks noChangeArrowheads="1"/>
          </p:cNvSpPr>
          <p:nvPr/>
        </p:nvSpPr>
        <p:spPr bwMode="auto">
          <a:xfrm>
            <a:off x="2778242" y="2586395"/>
            <a:ext cx="803106"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latin typeface="微软雅黑" pitchFamily="34" charset="-122"/>
                <a:ea typeface="微软雅黑" pitchFamily="34" charset="-122"/>
              </a:rPr>
              <a:t>物理层</a:t>
            </a:r>
          </a:p>
        </p:txBody>
      </p:sp>
      <p:sp>
        <p:nvSpPr>
          <p:cNvPr id="42" name="Rectangle 24"/>
          <p:cNvSpPr>
            <a:spLocks noChangeArrowheads="1"/>
          </p:cNvSpPr>
          <p:nvPr/>
        </p:nvSpPr>
        <p:spPr bwMode="auto">
          <a:xfrm>
            <a:off x="2761929" y="2963998"/>
            <a:ext cx="70532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99"/>
                </a:solidFill>
                <a:latin typeface="微软雅黑" pitchFamily="34" charset="-122"/>
                <a:ea typeface="微软雅黑" pitchFamily="34" charset="-122"/>
              </a:rPr>
              <a:t>站点 </a:t>
            </a:r>
            <a:r>
              <a:rPr kumimoji="1" lang="en-US" altLang="zh-CN" sz="1400" b="1" dirty="0">
                <a:solidFill>
                  <a:srgbClr val="000099"/>
                </a:solidFill>
                <a:latin typeface="微软雅黑" pitchFamily="34" charset="-122"/>
                <a:ea typeface="微软雅黑" pitchFamily="34" charset="-122"/>
              </a:rPr>
              <a:t>1</a:t>
            </a:r>
          </a:p>
        </p:txBody>
      </p:sp>
      <p:sp>
        <p:nvSpPr>
          <p:cNvPr id="43" name="Line 26"/>
          <p:cNvSpPr>
            <a:spLocks noChangeShapeType="1"/>
          </p:cNvSpPr>
          <p:nvPr/>
        </p:nvSpPr>
        <p:spPr bwMode="auto">
          <a:xfrm>
            <a:off x="6062115" y="2531955"/>
            <a:ext cx="1066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4" name="Line 27"/>
          <p:cNvSpPr>
            <a:spLocks noChangeShapeType="1"/>
          </p:cNvSpPr>
          <p:nvPr/>
        </p:nvSpPr>
        <p:spPr bwMode="auto">
          <a:xfrm>
            <a:off x="6062115" y="2134659"/>
            <a:ext cx="1066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5" name="Line 28"/>
          <p:cNvSpPr>
            <a:spLocks noChangeShapeType="1"/>
          </p:cNvSpPr>
          <p:nvPr/>
        </p:nvSpPr>
        <p:spPr bwMode="auto">
          <a:xfrm>
            <a:off x="6062115" y="1733889"/>
            <a:ext cx="1066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6" name="Rectangle 29"/>
          <p:cNvSpPr>
            <a:spLocks noChangeArrowheads="1"/>
          </p:cNvSpPr>
          <p:nvPr/>
        </p:nvSpPr>
        <p:spPr bwMode="auto">
          <a:xfrm>
            <a:off x="6256613" y="1318061"/>
            <a:ext cx="803106"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latin typeface="微软雅黑" pitchFamily="34" charset="-122"/>
                <a:ea typeface="微软雅黑" pitchFamily="34" charset="-122"/>
              </a:rPr>
              <a:t>网络层</a:t>
            </a:r>
          </a:p>
        </p:txBody>
      </p:sp>
      <p:sp>
        <p:nvSpPr>
          <p:cNvPr id="47" name="Rectangle 30"/>
          <p:cNvSpPr>
            <a:spLocks noChangeArrowheads="1"/>
          </p:cNvSpPr>
          <p:nvPr/>
        </p:nvSpPr>
        <p:spPr bwMode="auto">
          <a:xfrm>
            <a:off x="6266652" y="2586395"/>
            <a:ext cx="803106"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latin typeface="微软雅黑" pitchFamily="34" charset="-122"/>
                <a:ea typeface="微软雅黑" pitchFamily="34" charset="-122"/>
              </a:rPr>
              <a:t>物理层</a:t>
            </a:r>
          </a:p>
        </p:txBody>
      </p:sp>
      <p:grpSp>
        <p:nvGrpSpPr>
          <p:cNvPr id="48" name="Group 31"/>
          <p:cNvGrpSpPr>
            <a:grpSpLocks/>
          </p:cNvGrpSpPr>
          <p:nvPr/>
        </p:nvGrpSpPr>
        <p:grpSpPr bwMode="auto">
          <a:xfrm>
            <a:off x="1136933" y="1784854"/>
            <a:ext cx="5754621" cy="369497"/>
            <a:chOff x="249" y="2118"/>
            <a:chExt cx="4586" cy="319"/>
          </a:xfrm>
        </p:grpSpPr>
        <p:sp>
          <p:nvSpPr>
            <p:cNvPr id="49" name="Rectangle 32"/>
            <p:cNvSpPr>
              <a:spLocks noChangeArrowheads="1"/>
            </p:cNvSpPr>
            <p:nvPr/>
          </p:nvSpPr>
          <p:spPr bwMode="auto">
            <a:xfrm>
              <a:off x="249" y="2147"/>
              <a:ext cx="113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itchFamily="34" charset="-122"/>
                  <a:ea typeface="微软雅黑" pitchFamily="34" charset="-122"/>
                </a:rPr>
                <a:t>逻辑链路控制</a:t>
              </a:r>
            </a:p>
          </p:txBody>
        </p:sp>
        <p:sp>
          <p:nvSpPr>
            <p:cNvPr id="50" name="AutoShape 33"/>
            <p:cNvSpPr>
              <a:spLocks noChangeArrowheads="1"/>
            </p:cNvSpPr>
            <p:nvPr/>
          </p:nvSpPr>
          <p:spPr bwMode="auto">
            <a:xfrm>
              <a:off x="2264" y="2135"/>
              <a:ext cx="1896" cy="228"/>
            </a:xfrm>
            <a:prstGeom prst="leftRightArrow">
              <a:avLst>
                <a:gd name="adj1" fmla="val 41667"/>
                <a:gd name="adj2" fmla="val 87431"/>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1" name="Rectangle 34"/>
            <p:cNvSpPr>
              <a:spLocks noChangeArrowheads="1"/>
            </p:cNvSpPr>
            <p:nvPr/>
          </p:nvSpPr>
          <p:spPr bwMode="auto">
            <a:xfrm>
              <a:off x="1623" y="2118"/>
              <a:ext cx="430"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itchFamily="34" charset="-122"/>
                  <a:ea typeface="微软雅黑" pitchFamily="34" charset="-122"/>
                </a:rPr>
                <a:t>LLC</a:t>
              </a:r>
            </a:p>
          </p:txBody>
        </p:sp>
        <p:sp>
          <p:nvSpPr>
            <p:cNvPr id="52" name="Rectangle 35"/>
            <p:cNvSpPr>
              <a:spLocks noChangeArrowheads="1"/>
            </p:cNvSpPr>
            <p:nvPr/>
          </p:nvSpPr>
          <p:spPr bwMode="auto">
            <a:xfrm>
              <a:off x="4405" y="2118"/>
              <a:ext cx="430"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itchFamily="34" charset="-122"/>
                  <a:ea typeface="微软雅黑" pitchFamily="34" charset="-122"/>
                </a:rPr>
                <a:t>LLC</a:t>
              </a:r>
            </a:p>
          </p:txBody>
        </p:sp>
      </p:grpSp>
      <p:grpSp>
        <p:nvGrpSpPr>
          <p:cNvPr id="53" name="Group 36"/>
          <p:cNvGrpSpPr>
            <a:grpSpLocks/>
          </p:cNvGrpSpPr>
          <p:nvPr/>
        </p:nvGrpSpPr>
        <p:grpSpPr bwMode="auto">
          <a:xfrm>
            <a:off x="1136933" y="2190260"/>
            <a:ext cx="5875084" cy="352123"/>
            <a:chOff x="249" y="2468"/>
            <a:chExt cx="4682" cy="304"/>
          </a:xfrm>
        </p:grpSpPr>
        <p:sp>
          <p:nvSpPr>
            <p:cNvPr id="54" name="Rectangle 37"/>
            <p:cNvSpPr>
              <a:spLocks noChangeArrowheads="1"/>
            </p:cNvSpPr>
            <p:nvPr/>
          </p:nvSpPr>
          <p:spPr bwMode="auto">
            <a:xfrm>
              <a:off x="249" y="2482"/>
              <a:ext cx="113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itchFamily="34" charset="-122"/>
                  <a:ea typeface="微软雅黑" pitchFamily="34" charset="-122"/>
                </a:rPr>
                <a:t>媒体接入控制</a:t>
              </a:r>
            </a:p>
          </p:txBody>
        </p:sp>
        <p:sp>
          <p:nvSpPr>
            <p:cNvPr id="55" name="Line 38"/>
            <p:cNvSpPr>
              <a:spLocks noChangeShapeType="1"/>
            </p:cNvSpPr>
            <p:nvPr/>
          </p:nvSpPr>
          <p:spPr bwMode="auto">
            <a:xfrm flipV="1">
              <a:off x="2251" y="2581"/>
              <a:ext cx="383" cy="11"/>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6" name="Line 39"/>
            <p:cNvSpPr>
              <a:spLocks noChangeShapeType="1"/>
            </p:cNvSpPr>
            <p:nvPr/>
          </p:nvSpPr>
          <p:spPr bwMode="auto">
            <a:xfrm flipH="1">
              <a:off x="3739" y="2585"/>
              <a:ext cx="435" cy="0"/>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7" name="Rectangle 40"/>
            <p:cNvSpPr>
              <a:spLocks noChangeArrowheads="1"/>
            </p:cNvSpPr>
            <p:nvPr/>
          </p:nvSpPr>
          <p:spPr bwMode="auto">
            <a:xfrm>
              <a:off x="1607" y="2468"/>
              <a:ext cx="54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itchFamily="34" charset="-122"/>
                  <a:ea typeface="微软雅黑" pitchFamily="34" charset="-122"/>
                </a:rPr>
                <a:t>MAC</a:t>
              </a:r>
            </a:p>
          </p:txBody>
        </p:sp>
        <p:sp>
          <p:nvSpPr>
            <p:cNvPr id="58" name="Rectangle 41"/>
            <p:cNvSpPr>
              <a:spLocks noChangeArrowheads="1"/>
            </p:cNvSpPr>
            <p:nvPr/>
          </p:nvSpPr>
          <p:spPr bwMode="auto">
            <a:xfrm>
              <a:off x="4387" y="2468"/>
              <a:ext cx="54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itchFamily="34" charset="-122"/>
                  <a:ea typeface="微软雅黑" pitchFamily="34" charset="-122"/>
                </a:rPr>
                <a:t>MAC</a:t>
              </a:r>
            </a:p>
          </p:txBody>
        </p:sp>
      </p:grpSp>
      <p:sp>
        <p:nvSpPr>
          <p:cNvPr id="59" name="AutoShape 42"/>
          <p:cNvSpPr>
            <a:spLocks/>
          </p:cNvSpPr>
          <p:nvPr/>
        </p:nvSpPr>
        <p:spPr bwMode="auto">
          <a:xfrm>
            <a:off x="7136244" y="1740840"/>
            <a:ext cx="94112" cy="767950"/>
          </a:xfrm>
          <a:prstGeom prst="rightBrace">
            <a:avLst>
              <a:gd name="adj1" fmla="val 73666"/>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0" name="Rectangle 43"/>
          <p:cNvSpPr>
            <a:spLocks noChangeArrowheads="1"/>
          </p:cNvSpPr>
          <p:nvPr/>
        </p:nvSpPr>
        <p:spPr bwMode="auto">
          <a:xfrm>
            <a:off x="7136236" y="1901842"/>
            <a:ext cx="803106" cy="582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600" b="1">
                <a:solidFill>
                  <a:srgbClr val="0000FF"/>
                </a:solidFill>
                <a:latin typeface="微软雅黑" pitchFamily="34" charset="-122"/>
                <a:ea typeface="微软雅黑" pitchFamily="34" charset="-122"/>
              </a:rPr>
              <a:t>数据</a:t>
            </a:r>
          </a:p>
          <a:p>
            <a:pPr algn="ctr" defTabSz="762000" eaLnBrk="0" hangingPunct="0"/>
            <a:r>
              <a:rPr kumimoji="1" lang="zh-CN" altLang="en-US" sz="1600" b="1">
                <a:solidFill>
                  <a:srgbClr val="0000FF"/>
                </a:solidFill>
                <a:latin typeface="微软雅黑" pitchFamily="34" charset="-122"/>
                <a:ea typeface="微软雅黑" pitchFamily="34" charset="-122"/>
              </a:rPr>
              <a:t>链路层</a:t>
            </a:r>
          </a:p>
        </p:txBody>
      </p:sp>
      <p:sp>
        <p:nvSpPr>
          <p:cNvPr id="61" name="Rectangle 44"/>
          <p:cNvSpPr>
            <a:spLocks noChangeArrowheads="1"/>
          </p:cNvSpPr>
          <p:nvPr/>
        </p:nvSpPr>
        <p:spPr bwMode="auto">
          <a:xfrm>
            <a:off x="6302320" y="2964000"/>
            <a:ext cx="70532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99"/>
                </a:solidFill>
                <a:latin typeface="微软雅黑" pitchFamily="34" charset="-122"/>
                <a:ea typeface="微软雅黑" pitchFamily="34" charset="-122"/>
              </a:rPr>
              <a:t>站点 </a:t>
            </a:r>
            <a:r>
              <a:rPr kumimoji="1" lang="en-US" altLang="zh-CN" sz="1400" b="1" dirty="0">
                <a:solidFill>
                  <a:srgbClr val="000099"/>
                </a:solidFill>
                <a:latin typeface="微软雅黑" pitchFamily="34" charset="-122"/>
                <a:ea typeface="微软雅黑" pitchFamily="34" charset="-122"/>
              </a:rPr>
              <a:t>2</a:t>
            </a:r>
          </a:p>
        </p:txBody>
      </p:sp>
      <p:sp>
        <p:nvSpPr>
          <p:cNvPr id="62" name="Text Box 45"/>
          <p:cNvSpPr txBox="1">
            <a:spLocks noChangeArrowheads="1"/>
          </p:cNvSpPr>
          <p:nvPr/>
        </p:nvSpPr>
        <p:spPr bwMode="auto">
          <a:xfrm>
            <a:off x="4138997" y="1145135"/>
            <a:ext cx="1446037" cy="523220"/>
          </a:xfrm>
          <a:prstGeom prst="rect">
            <a:avLst/>
          </a:prstGeom>
          <a:solidFill>
            <a:srgbClr val="009900"/>
          </a:solidFill>
          <a:ln w="9525">
            <a:solidFill>
              <a:srgbClr val="333399"/>
            </a:solidFill>
            <a:miter lim="800000"/>
            <a:headEnd/>
            <a:tailEnd/>
          </a:ln>
          <a:effectLst/>
        </p:spPr>
        <p:txBody>
          <a:bodyPr wrap="none">
            <a:spAutoFit/>
          </a:bodyPr>
          <a:lstStyle/>
          <a:p>
            <a:pPr algn="ctr"/>
            <a:r>
              <a:rPr kumimoji="1" lang="en-US" altLang="zh-CN" sz="1400" b="1" dirty="0">
                <a:solidFill>
                  <a:schemeClr val="bg1"/>
                </a:solidFill>
                <a:latin typeface="微软雅黑" pitchFamily="34" charset="-122"/>
                <a:ea typeface="微软雅黑" pitchFamily="34" charset="-122"/>
              </a:rPr>
              <a:t>LLC </a:t>
            </a:r>
            <a:r>
              <a:rPr kumimoji="1" lang="zh-CN" altLang="en-US" sz="1400" b="1" dirty="0">
                <a:solidFill>
                  <a:schemeClr val="bg1"/>
                </a:solidFill>
                <a:latin typeface="微软雅黑" pitchFamily="34" charset="-122"/>
                <a:ea typeface="微软雅黑" pitchFamily="34" charset="-122"/>
              </a:rPr>
              <a:t>子层看不见</a:t>
            </a:r>
          </a:p>
          <a:p>
            <a:pPr algn="ctr"/>
            <a:r>
              <a:rPr kumimoji="1" lang="zh-CN" altLang="en-US" sz="1400" b="1" dirty="0">
                <a:solidFill>
                  <a:schemeClr val="bg1"/>
                </a:solidFill>
                <a:latin typeface="微软雅黑" pitchFamily="34" charset="-122"/>
                <a:ea typeface="微软雅黑" pitchFamily="34" charset="-122"/>
              </a:rPr>
              <a:t>下面的局域网</a:t>
            </a:r>
          </a:p>
        </p:txBody>
      </p:sp>
      <p:sp>
        <p:nvSpPr>
          <p:cNvPr id="63" name="Line 21"/>
          <p:cNvSpPr>
            <a:spLocks noChangeShapeType="1"/>
          </p:cNvSpPr>
          <p:nvPr/>
        </p:nvSpPr>
        <p:spPr bwMode="auto">
          <a:xfrm>
            <a:off x="2573705" y="1211146"/>
            <a:ext cx="106534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4" name="Line 28"/>
          <p:cNvSpPr>
            <a:spLocks noChangeShapeType="1"/>
          </p:cNvSpPr>
          <p:nvPr/>
        </p:nvSpPr>
        <p:spPr bwMode="auto">
          <a:xfrm>
            <a:off x="6062115" y="1211146"/>
            <a:ext cx="1066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2" name="矩形 1"/>
          <p:cNvSpPr/>
          <p:nvPr/>
        </p:nvSpPr>
        <p:spPr>
          <a:xfrm>
            <a:off x="759957" y="3531684"/>
            <a:ext cx="7666183" cy="707886"/>
          </a:xfrm>
          <a:prstGeom prst="rect">
            <a:avLst/>
          </a:prstGeom>
          <a:ln>
            <a:solidFill>
              <a:srgbClr val="000099"/>
            </a:solidFill>
          </a:ln>
        </p:spPr>
        <p:style>
          <a:lnRef idx="2">
            <a:schemeClr val="accent3"/>
          </a:lnRef>
          <a:fillRef idx="1">
            <a:schemeClr val="lt1"/>
          </a:fillRef>
          <a:effectRef idx="0">
            <a:schemeClr val="accent3"/>
          </a:effectRef>
          <a:fontRef idx="minor">
            <a:schemeClr val="dk1"/>
          </a:fontRef>
        </p:style>
        <p:txBody>
          <a:bodyPr wrap="square">
            <a:spAutoFit/>
          </a:bodyPr>
          <a:lstStyle/>
          <a:p>
            <a:pPr>
              <a:lnSpc>
                <a:spcPts val="2400"/>
              </a:lnSpc>
            </a:pPr>
            <a:r>
              <a:rPr lang="zh-CN" altLang="en-US" b="1" dirty="0">
                <a:latin typeface="微软雅黑" panose="020B0503020204020204" pitchFamily="34" charset="-122"/>
                <a:ea typeface="微软雅黑" panose="020B0503020204020204" pitchFamily="34" charset="-122"/>
              </a:rPr>
              <a:t>逻辑链路控制 </a:t>
            </a:r>
            <a:r>
              <a:rPr lang="en-US" altLang="zh-CN" b="1" dirty="0">
                <a:latin typeface="微软雅黑" panose="020B0503020204020204" pitchFamily="34" charset="-122"/>
                <a:ea typeface="微软雅黑" panose="020B0503020204020204" pitchFamily="34" charset="-122"/>
              </a:rPr>
              <a:t>LLC (Logical Link Control</a:t>
            </a:r>
            <a:r>
              <a:rPr lang="en-US" altLang="zh-CN" b="1" dirty="0" smtClean="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子层：</a:t>
            </a:r>
            <a:r>
              <a:rPr lang="zh-CN" altLang="en-US" b="1" dirty="0">
                <a:latin typeface="微软雅黑" panose="020B0503020204020204" pitchFamily="34" charset="-122"/>
                <a:ea typeface="微软雅黑" panose="020B0503020204020204" pitchFamily="34" charset="-122"/>
              </a:rPr>
              <a:t>与传输媒体</a:t>
            </a:r>
            <a:r>
              <a:rPr lang="zh-CN" altLang="en-US" b="1" dirty="0" smtClean="0">
                <a:latin typeface="微软雅黑" panose="020B0503020204020204" pitchFamily="34" charset="-122"/>
                <a:ea typeface="微软雅黑" panose="020B0503020204020204" pitchFamily="34" charset="-122"/>
              </a:rPr>
              <a:t>无关。</a:t>
            </a:r>
            <a:endParaRPr lang="zh-CN" altLang="en-US" b="1" dirty="0">
              <a:latin typeface="微软雅黑" panose="020B0503020204020204" pitchFamily="34" charset="-122"/>
              <a:ea typeface="微软雅黑" panose="020B0503020204020204" pitchFamily="34" charset="-122"/>
            </a:endParaRPr>
          </a:p>
          <a:p>
            <a:pPr>
              <a:lnSpc>
                <a:spcPts val="2400"/>
              </a:lnSpc>
            </a:pPr>
            <a:r>
              <a:rPr lang="zh-CN" altLang="en-US" b="1" dirty="0">
                <a:latin typeface="微软雅黑" panose="020B0503020204020204" pitchFamily="34" charset="-122"/>
                <a:ea typeface="微软雅黑" panose="020B0503020204020204" pitchFamily="34" charset="-122"/>
              </a:rPr>
              <a:t>媒体接入控制 </a:t>
            </a:r>
            <a:r>
              <a:rPr lang="en-US" altLang="zh-CN" b="1" dirty="0">
                <a:latin typeface="微软雅黑" panose="020B0503020204020204" pitchFamily="34" charset="-122"/>
                <a:ea typeface="微软雅黑" panose="020B0503020204020204" pitchFamily="34" charset="-122"/>
              </a:rPr>
              <a:t>MAC (Medium Access Control</a:t>
            </a:r>
            <a:r>
              <a:rPr lang="en-US" altLang="zh-CN" b="1" dirty="0" smtClean="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子层：与传输媒体有关。</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2753373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35" presetClass="emph" presetSubtype="0" repeatCount="4000" fill="hold" nodeType="clickEffect">
                                  <p:stCondLst>
                                    <p:cond delay="0"/>
                                  </p:stCondLst>
                                  <p:childTnLst>
                                    <p:anim calcmode="discrete" valueType="str">
                                      <p:cBhvr>
                                        <p:cTn id="13" dur="500" fill="hold"/>
                                        <p:tgtEl>
                                          <p:spTgt spid="53"/>
                                        </p:tgtEl>
                                        <p:attrNameLst>
                                          <p:attrName>style.visibility</p:attrName>
                                        </p:attrNameLst>
                                      </p:cBhvr>
                                      <p:tavLst>
                                        <p:tav tm="0">
                                          <p:val>
                                            <p:strVal val="hidden"/>
                                          </p:val>
                                        </p:tav>
                                        <p:tav tm="50000">
                                          <p:val>
                                            <p:strVal val="visible"/>
                                          </p:val>
                                        </p:tav>
                                      </p:tavLst>
                                    </p:anim>
                                  </p:childTnLst>
                                </p:cTn>
                              </p:par>
                            </p:childTnLst>
                          </p:cTn>
                        </p:par>
                      </p:childTnLst>
                    </p:cTn>
                  </p:par>
                  <p:par>
                    <p:cTn id="14" fill="hold">
                      <p:stCondLst>
                        <p:cond delay="indefinite"/>
                      </p:stCondLst>
                      <p:childTnLst>
                        <p:par>
                          <p:cTn id="15" fill="hold">
                            <p:stCondLst>
                              <p:cond delay="0"/>
                            </p:stCondLst>
                            <p:childTnLst>
                              <p:par>
                                <p:cTn id="16" presetID="35" presetClass="emph" presetSubtype="0" repeatCount="4000" fill="hold" nodeType="clickEffect">
                                  <p:stCondLst>
                                    <p:cond delay="0"/>
                                  </p:stCondLst>
                                  <p:childTnLst>
                                    <p:anim calcmode="discrete" valueType="str">
                                      <p:cBhvr>
                                        <p:cTn id="17" dur="5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62"/>
                                        </p:tgtEl>
                                        <p:attrNameLst>
                                          <p:attrName>style.visibility</p:attrName>
                                        </p:attrNameLst>
                                      </p:cBhvr>
                                      <p:to>
                                        <p:strVal val="visible"/>
                                      </p:to>
                                    </p:set>
                                  </p:childTnLst>
                                </p:cTn>
                              </p:par>
                            </p:childTnLst>
                          </p:cTn>
                        </p:par>
                        <p:par>
                          <p:cTn id="22" fill="hold">
                            <p:stCondLst>
                              <p:cond delay="500"/>
                            </p:stCondLst>
                            <p:childTnLst>
                              <p:par>
                                <p:cTn id="23" presetID="35" presetClass="emph" presetSubtype="0" repeatCount="3000" fill="hold" grpId="1" nodeType="afterEffect">
                                  <p:stCondLst>
                                    <p:cond delay="250"/>
                                  </p:stCondLst>
                                  <p:childTnLst>
                                    <p:anim calcmode="discrete" valueType="str">
                                      <p:cBhvr>
                                        <p:cTn id="24" dur="500" fill="hold"/>
                                        <p:tgtEl>
                                          <p:spTgt spid="6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2" grpId="1"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62583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512135" y="602744"/>
            <a:ext cx="21098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适配器的作用</a:t>
            </a:r>
          </a:p>
        </p:txBody>
      </p:sp>
      <p:sp>
        <p:nvSpPr>
          <p:cNvPr id="5" name="圆角矩形 4"/>
          <p:cNvSpPr/>
          <p:nvPr/>
        </p:nvSpPr>
        <p:spPr>
          <a:xfrm>
            <a:off x="502922" y="1056546"/>
            <a:ext cx="8129014" cy="31607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6" name="组合 5"/>
          <p:cNvGrpSpPr/>
          <p:nvPr/>
        </p:nvGrpSpPr>
        <p:grpSpPr>
          <a:xfrm>
            <a:off x="1970731" y="1258287"/>
            <a:ext cx="5525127" cy="2870623"/>
            <a:chOff x="1173771" y="1559190"/>
            <a:chExt cx="7611798" cy="3954770"/>
          </a:xfrm>
        </p:grpSpPr>
        <p:sp>
          <p:nvSpPr>
            <p:cNvPr id="10" name="Rectangle 18"/>
            <p:cNvSpPr>
              <a:spLocks noChangeArrowheads="1"/>
            </p:cNvSpPr>
            <p:nvPr/>
          </p:nvSpPr>
          <p:spPr bwMode="auto">
            <a:xfrm>
              <a:off x="1173771" y="2094384"/>
              <a:ext cx="6375267" cy="2397125"/>
            </a:xfrm>
            <a:prstGeom prst="rect">
              <a:avLst/>
            </a:prstGeom>
            <a:solidFill>
              <a:srgbClr val="99FFCC"/>
            </a:solidFill>
            <a:ln w="9525">
              <a:solidFill>
                <a:schemeClr val="tx1"/>
              </a:solidFill>
              <a:miter lim="800000"/>
              <a:headEnd/>
              <a:tailEnd/>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11" name="Line 20"/>
            <p:cNvSpPr>
              <a:spLocks noChangeShapeType="1"/>
            </p:cNvSpPr>
            <p:nvPr/>
          </p:nvSpPr>
          <p:spPr bwMode="auto">
            <a:xfrm>
              <a:off x="6773413" y="3392959"/>
              <a:ext cx="2012156" cy="0"/>
            </a:xfrm>
            <a:prstGeom prst="line">
              <a:avLst/>
            </a:prstGeom>
            <a:noFill/>
            <a:ln w="1905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12" name="Text Box 21"/>
            <p:cNvSpPr txBox="1">
              <a:spLocks noChangeArrowheads="1"/>
            </p:cNvSpPr>
            <p:nvPr/>
          </p:nvSpPr>
          <p:spPr bwMode="auto">
            <a:xfrm>
              <a:off x="7480333" y="2916197"/>
              <a:ext cx="1243775" cy="424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至局域网</a:t>
              </a:r>
            </a:p>
          </p:txBody>
        </p:sp>
        <p:sp>
          <p:nvSpPr>
            <p:cNvPr id="13" name="Rectangle 22"/>
            <p:cNvSpPr>
              <a:spLocks noChangeArrowheads="1"/>
            </p:cNvSpPr>
            <p:nvPr/>
          </p:nvSpPr>
          <p:spPr bwMode="auto">
            <a:xfrm>
              <a:off x="4910877" y="2778598"/>
              <a:ext cx="1907250" cy="1127125"/>
            </a:xfrm>
            <a:prstGeom prst="rect">
              <a:avLst/>
            </a:prstGeom>
            <a:solidFill>
              <a:srgbClr val="008000"/>
            </a:solidFill>
            <a:ln w="19050">
              <a:solidFill>
                <a:schemeClr val="tx1"/>
              </a:solidFill>
              <a:miter lim="800000"/>
              <a:headEnd/>
              <a:tailEnd/>
            </a:ln>
            <a:effectLst/>
          </p:spPr>
          <p:txBody>
            <a:bodyPr wrap="none" anchor="ctr"/>
            <a:lstStyle/>
            <a:p>
              <a:pPr algn="ctr"/>
              <a:r>
                <a:rPr kumimoji="1" lang="zh-CN" altLang="en-US" sz="1400" b="1" dirty="0">
                  <a:solidFill>
                    <a:schemeClr val="bg1"/>
                  </a:solidFill>
                  <a:latin typeface="微软雅黑" pitchFamily="34" charset="-122"/>
                  <a:ea typeface="微软雅黑" pitchFamily="34" charset="-122"/>
                </a:rPr>
                <a:t>适配器</a:t>
              </a:r>
            </a:p>
            <a:p>
              <a:pPr algn="ctr"/>
              <a:r>
                <a:rPr kumimoji="1" lang="zh-CN" altLang="en-US" sz="1400" b="1" dirty="0">
                  <a:solidFill>
                    <a:schemeClr val="bg1"/>
                  </a:solidFill>
                  <a:latin typeface="微软雅黑" pitchFamily="34" charset="-122"/>
                  <a:ea typeface="微软雅黑" pitchFamily="34" charset="-122"/>
                </a:rPr>
                <a:t>（网卡）</a:t>
              </a:r>
            </a:p>
          </p:txBody>
        </p:sp>
        <p:sp>
          <p:nvSpPr>
            <p:cNvPr id="14" name="Text Box 23"/>
            <p:cNvSpPr txBox="1">
              <a:spLocks noChangeArrowheads="1"/>
            </p:cNvSpPr>
            <p:nvPr/>
          </p:nvSpPr>
          <p:spPr bwMode="auto">
            <a:xfrm>
              <a:off x="7494095" y="3404277"/>
              <a:ext cx="1243775" cy="424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串行通信</a:t>
              </a:r>
            </a:p>
          </p:txBody>
        </p:sp>
        <p:sp>
          <p:nvSpPr>
            <p:cNvPr id="15" name="Rectangle 24"/>
            <p:cNvSpPr>
              <a:spLocks noChangeArrowheads="1"/>
            </p:cNvSpPr>
            <p:nvPr/>
          </p:nvSpPr>
          <p:spPr bwMode="auto">
            <a:xfrm>
              <a:off x="1902963" y="2778598"/>
              <a:ext cx="1907248" cy="1127125"/>
            </a:xfrm>
            <a:prstGeom prst="rect">
              <a:avLst/>
            </a:prstGeom>
            <a:solidFill>
              <a:srgbClr val="0000CC"/>
            </a:solidFill>
            <a:ln w="19050">
              <a:solidFill>
                <a:schemeClr val="tx1"/>
              </a:solidFill>
              <a:miter lim="800000"/>
              <a:headEnd/>
              <a:tailEnd/>
            </a:ln>
            <a:effectLst/>
          </p:spPr>
          <p:txBody>
            <a:bodyPr wrap="none" anchor="ctr"/>
            <a:lstStyle/>
            <a:p>
              <a:pPr algn="ctr"/>
              <a:r>
                <a:rPr kumimoji="1" lang="en-US" altLang="zh-CN" sz="1400" b="1" dirty="0">
                  <a:solidFill>
                    <a:schemeClr val="bg1"/>
                  </a:solidFill>
                  <a:latin typeface="微软雅黑" pitchFamily="34" charset="-122"/>
                  <a:ea typeface="微软雅黑" pitchFamily="34" charset="-122"/>
                </a:rPr>
                <a:t>CPU </a:t>
              </a:r>
              <a:r>
                <a:rPr kumimoji="1" lang="zh-CN" altLang="en-US" sz="1400" b="1" dirty="0">
                  <a:solidFill>
                    <a:schemeClr val="bg1"/>
                  </a:solidFill>
                  <a:latin typeface="微软雅黑" pitchFamily="34" charset="-122"/>
                  <a:ea typeface="微软雅黑" pitchFamily="34" charset="-122"/>
                </a:rPr>
                <a:t>和</a:t>
              </a:r>
            </a:p>
            <a:p>
              <a:pPr algn="ctr"/>
              <a:r>
                <a:rPr kumimoji="1" lang="zh-CN" altLang="en-US" sz="1400" b="1" dirty="0">
                  <a:solidFill>
                    <a:schemeClr val="bg1"/>
                  </a:solidFill>
                  <a:latin typeface="微软雅黑" pitchFamily="34" charset="-122"/>
                  <a:ea typeface="微软雅黑" pitchFamily="34" charset="-122"/>
                </a:rPr>
                <a:t>存储器</a:t>
              </a:r>
            </a:p>
          </p:txBody>
        </p:sp>
        <p:sp>
          <p:nvSpPr>
            <p:cNvPr id="16" name="Line 25"/>
            <p:cNvSpPr>
              <a:spLocks noChangeShapeType="1"/>
            </p:cNvSpPr>
            <p:nvPr/>
          </p:nvSpPr>
          <p:spPr bwMode="auto">
            <a:xfrm flipV="1">
              <a:off x="2492851" y="3921598"/>
              <a:ext cx="438547" cy="909637"/>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17" name="Text Box 26"/>
            <p:cNvSpPr txBox="1">
              <a:spLocks noChangeArrowheads="1"/>
            </p:cNvSpPr>
            <p:nvPr/>
          </p:nvSpPr>
          <p:spPr bwMode="auto">
            <a:xfrm>
              <a:off x="1282116" y="4793136"/>
              <a:ext cx="1985800" cy="720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99"/>
                  </a:solidFill>
                  <a:latin typeface="微软雅黑" pitchFamily="34" charset="-122"/>
                  <a:ea typeface="微软雅黑" pitchFamily="34" charset="-122"/>
                </a:rPr>
                <a:t>生成发送的数据</a:t>
              </a:r>
            </a:p>
            <a:p>
              <a:r>
                <a:rPr kumimoji="1" lang="zh-CN" altLang="en-US" sz="1400" b="1" dirty="0">
                  <a:solidFill>
                    <a:srgbClr val="000099"/>
                  </a:solidFill>
                  <a:latin typeface="微软雅黑" pitchFamily="34" charset="-122"/>
                  <a:ea typeface="微软雅黑" pitchFamily="34" charset="-122"/>
                </a:rPr>
                <a:t>处理收到的数据</a:t>
              </a:r>
            </a:p>
          </p:txBody>
        </p:sp>
        <p:sp>
          <p:nvSpPr>
            <p:cNvPr id="18" name="Line 27"/>
            <p:cNvSpPr>
              <a:spLocks noChangeShapeType="1"/>
            </p:cNvSpPr>
            <p:nvPr/>
          </p:nvSpPr>
          <p:spPr bwMode="auto">
            <a:xfrm flipV="1">
              <a:off x="5461212" y="3921598"/>
              <a:ext cx="438547" cy="909637"/>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19" name="Text Box 28"/>
            <p:cNvSpPr txBox="1">
              <a:spLocks noChangeArrowheads="1"/>
            </p:cNvSpPr>
            <p:nvPr/>
          </p:nvSpPr>
          <p:spPr bwMode="auto">
            <a:xfrm>
              <a:off x="4403973" y="4793136"/>
              <a:ext cx="2233142" cy="720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000099"/>
                  </a:solidFill>
                  <a:latin typeface="微软雅黑" pitchFamily="34" charset="-122"/>
                  <a:ea typeface="微软雅黑" pitchFamily="34" charset="-122"/>
                </a:rPr>
                <a:t>把帧发送到局域网</a:t>
              </a:r>
            </a:p>
            <a:p>
              <a:pPr algn="ctr"/>
              <a:r>
                <a:rPr kumimoji="1" lang="zh-CN" altLang="en-US" sz="1400" b="1" dirty="0">
                  <a:solidFill>
                    <a:srgbClr val="000099"/>
                  </a:solidFill>
                  <a:latin typeface="微软雅黑" pitchFamily="34" charset="-122"/>
                  <a:ea typeface="微软雅黑" pitchFamily="34" charset="-122"/>
                </a:rPr>
                <a:t>从局域网接收帧</a:t>
              </a:r>
            </a:p>
          </p:txBody>
        </p:sp>
        <p:sp>
          <p:nvSpPr>
            <p:cNvPr id="20" name="Text Box 29"/>
            <p:cNvSpPr txBox="1">
              <a:spLocks noChangeArrowheads="1"/>
            </p:cNvSpPr>
            <p:nvPr/>
          </p:nvSpPr>
          <p:spPr bwMode="auto">
            <a:xfrm>
              <a:off x="3833178" y="2111944"/>
              <a:ext cx="1102437" cy="466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latin typeface="微软雅黑" pitchFamily="34" charset="-122"/>
                  <a:ea typeface="微软雅黑" pitchFamily="34" charset="-122"/>
                </a:rPr>
                <a:t>计算机</a:t>
              </a:r>
            </a:p>
          </p:txBody>
        </p:sp>
        <p:sp>
          <p:nvSpPr>
            <p:cNvPr id="21" name="AutoShape 31"/>
            <p:cNvSpPr>
              <a:spLocks noChangeArrowheads="1"/>
            </p:cNvSpPr>
            <p:nvPr/>
          </p:nvSpPr>
          <p:spPr bwMode="auto">
            <a:xfrm>
              <a:off x="3701865" y="3007197"/>
              <a:ext cx="1317360" cy="684212"/>
            </a:xfrm>
            <a:prstGeom prst="leftRightArrow">
              <a:avLst>
                <a:gd name="adj1" fmla="val 50000"/>
                <a:gd name="adj2" fmla="val 35545"/>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22" name="Text Box 32"/>
            <p:cNvSpPr txBox="1">
              <a:spLocks noChangeArrowheads="1"/>
            </p:cNvSpPr>
            <p:nvPr/>
          </p:nvSpPr>
          <p:spPr bwMode="auto">
            <a:xfrm>
              <a:off x="4008766" y="3499032"/>
              <a:ext cx="749092" cy="691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5000"/>
                </a:lnSpc>
              </a:pPr>
              <a:r>
                <a:rPr kumimoji="1" lang="zh-CN" altLang="en-US" sz="1400" b="1" dirty="0">
                  <a:solidFill>
                    <a:srgbClr val="0000FF"/>
                  </a:solidFill>
                  <a:latin typeface="微软雅黑" pitchFamily="34" charset="-122"/>
                  <a:ea typeface="微软雅黑" pitchFamily="34" charset="-122"/>
                </a:rPr>
                <a:t>并行</a:t>
              </a:r>
            </a:p>
            <a:p>
              <a:pPr>
                <a:lnSpc>
                  <a:spcPct val="95000"/>
                </a:lnSpc>
              </a:pPr>
              <a:r>
                <a:rPr kumimoji="1" lang="zh-CN" altLang="en-US" sz="1400" b="1" dirty="0">
                  <a:solidFill>
                    <a:srgbClr val="0000FF"/>
                  </a:solidFill>
                  <a:latin typeface="微软雅黑" pitchFamily="34" charset="-122"/>
                  <a:ea typeface="微软雅黑" pitchFamily="34" charset="-122"/>
                </a:rPr>
                <a:t>通信</a:t>
              </a:r>
            </a:p>
          </p:txBody>
        </p:sp>
        <p:sp>
          <p:nvSpPr>
            <p:cNvPr id="23" name="Rectangle 33"/>
            <p:cNvSpPr>
              <a:spLocks noChangeArrowheads="1"/>
            </p:cNvSpPr>
            <p:nvPr/>
          </p:nvSpPr>
          <p:spPr bwMode="auto">
            <a:xfrm>
              <a:off x="2080101" y="3237385"/>
              <a:ext cx="218414" cy="169863"/>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24" name="Freeform 34"/>
            <p:cNvSpPr>
              <a:spLocks/>
            </p:cNvSpPr>
            <p:nvPr/>
          </p:nvSpPr>
          <p:spPr bwMode="auto">
            <a:xfrm>
              <a:off x="1528818" y="1967360"/>
              <a:ext cx="1322348" cy="1266825"/>
            </a:xfrm>
            <a:custGeom>
              <a:avLst/>
              <a:gdLst>
                <a:gd name="T0" fmla="*/ 0 w 496"/>
                <a:gd name="T1" fmla="*/ 0 h 504"/>
                <a:gd name="T2" fmla="*/ 496 w 496"/>
                <a:gd name="T3" fmla="*/ 0 h 504"/>
                <a:gd name="T4" fmla="*/ 292 w 496"/>
                <a:gd name="T5" fmla="*/ 504 h 504"/>
                <a:gd name="T6" fmla="*/ 210 w 496"/>
                <a:gd name="T7" fmla="*/ 502 h 504"/>
                <a:gd name="T8" fmla="*/ 0 w 496"/>
                <a:gd name="T9" fmla="*/ 0 h 504"/>
              </a:gdLst>
              <a:ahLst/>
              <a:cxnLst>
                <a:cxn ang="0">
                  <a:pos x="T0" y="T1"/>
                </a:cxn>
                <a:cxn ang="0">
                  <a:pos x="T2" y="T3"/>
                </a:cxn>
                <a:cxn ang="0">
                  <a:pos x="T4" y="T5"/>
                </a:cxn>
                <a:cxn ang="0">
                  <a:pos x="T6" y="T7"/>
                </a:cxn>
                <a:cxn ang="0">
                  <a:pos x="T8" y="T9"/>
                </a:cxn>
              </a:cxnLst>
              <a:rect l="0" t="0" r="r" b="b"/>
              <a:pathLst>
                <a:path w="496" h="504">
                  <a:moveTo>
                    <a:pt x="0" y="0"/>
                  </a:moveTo>
                  <a:lnTo>
                    <a:pt x="496" y="0"/>
                  </a:lnTo>
                  <a:lnTo>
                    <a:pt x="292" y="504"/>
                  </a:lnTo>
                  <a:lnTo>
                    <a:pt x="210" y="502"/>
                  </a:lnTo>
                  <a:lnTo>
                    <a:pt x="0" y="0"/>
                  </a:lnTo>
                  <a:close/>
                </a:path>
              </a:pathLst>
            </a:custGeom>
            <a:gradFill rotWithShape="1">
              <a:gsLst>
                <a:gs pos="0">
                  <a:srgbClr val="00FFFF"/>
                </a:gs>
                <a:gs pos="100000">
                  <a:schemeClr val="accent5">
                    <a:lumMod val="7500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5" name="Rectangle 35"/>
            <p:cNvSpPr>
              <a:spLocks noChangeArrowheads="1"/>
            </p:cNvSpPr>
            <p:nvPr/>
          </p:nvSpPr>
          <p:spPr bwMode="auto">
            <a:xfrm>
              <a:off x="6451811" y="3237385"/>
              <a:ext cx="218414" cy="169863"/>
            </a:xfrm>
            <a:prstGeom prst="rect">
              <a:avLst/>
            </a:prstGeom>
            <a:solidFill>
              <a:srgbClr val="FFC000"/>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26" name="Freeform 36"/>
            <p:cNvSpPr>
              <a:spLocks/>
            </p:cNvSpPr>
            <p:nvPr/>
          </p:nvSpPr>
          <p:spPr bwMode="auto">
            <a:xfrm>
              <a:off x="5845760" y="1973735"/>
              <a:ext cx="1482460" cy="1260475"/>
            </a:xfrm>
            <a:custGeom>
              <a:avLst/>
              <a:gdLst>
                <a:gd name="T0" fmla="*/ 0 w 612"/>
                <a:gd name="T1" fmla="*/ 0 h 501"/>
                <a:gd name="T2" fmla="*/ 612 w 612"/>
                <a:gd name="T3" fmla="*/ 6 h 501"/>
                <a:gd name="T4" fmla="*/ 336 w 612"/>
                <a:gd name="T5" fmla="*/ 501 h 501"/>
                <a:gd name="T6" fmla="*/ 252 w 612"/>
                <a:gd name="T7" fmla="*/ 501 h 501"/>
                <a:gd name="T8" fmla="*/ 0 w 612"/>
                <a:gd name="T9" fmla="*/ 0 h 501"/>
              </a:gdLst>
              <a:ahLst/>
              <a:cxnLst>
                <a:cxn ang="0">
                  <a:pos x="T0" y="T1"/>
                </a:cxn>
                <a:cxn ang="0">
                  <a:pos x="T2" y="T3"/>
                </a:cxn>
                <a:cxn ang="0">
                  <a:pos x="T4" y="T5"/>
                </a:cxn>
                <a:cxn ang="0">
                  <a:pos x="T6" y="T7"/>
                </a:cxn>
                <a:cxn ang="0">
                  <a:pos x="T8" y="T9"/>
                </a:cxn>
              </a:cxnLst>
              <a:rect l="0" t="0" r="r" b="b"/>
              <a:pathLst>
                <a:path w="612" h="501">
                  <a:moveTo>
                    <a:pt x="0" y="0"/>
                  </a:moveTo>
                  <a:lnTo>
                    <a:pt x="612" y="6"/>
                  </a:lnTo>
                  <a:lnTo>
                    <a:pt x="336" y="501"/>
                  </a:lnTo>
                  <a:lnTo>
                    <a:pt x="252" y="501"/>
                  </a:lnTo>
                  <a:lnTo>
                    <a:pt x="0" y="0"/>
                  </a:lnTo>
                  <a:close/>
                </a:path>
              </a:pathLst>
            </a:cu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7" name="Text Box 19"/>
            <p:cNvSpPr txBox="1">
              <a:spLocks noChangeArrowheads="1"/>
            </p:cNvSpPr>
            <p:nvPr/>
          </p:nvSpPr>
          <p:spPr bwMode="auto">
            <a:xfrm>
              <a:off x="5857579" y="1559190"/>
              <a:ext cx="1470641" cy="424015"/>
            </a:xfrm>
            <a:prstGeom prst="rect">
              <a:avLst/>
            </a:prstGeom>
            <a:solidFill>
              <a:srgbClr val="FFC000"/>
            </a:solidFill>
            <a:ln w="19050">
              <a:solidFill>
                <a:schemeClr val="tx1"/>
              </a:solidFill>
              <a:miter lim="800000"/>
              <a:headEnd/>
              <a:tailEnd/>
            </a:ln>
            <a:effectLst>
              <a:outerShdw dist="35921" sx="1000" sy="1000" algn="ctr" rotWithShape="0">
                <a:schemeClr val="bg2"/>
              </a:outerShdw>
            </a:effectLst>
            <a:extLst/>
          </p:spPr>
          <p:txBody>
            <a:bodyPr wrap="square">
              <a:spAutoFit/>
            </a:bodyPr>
            <a:lstStyle/>
            <a:p>
              <a:pPr algn="ctr"/>
              <a:r>
                <a:rPr kumimoji="1" lang="zh-CN" altLang="en-US" sz="1400" b="1" dirty="0">
                  <a:latin typeface="微软雅黑" pitchFamily="34" charset="-122"/>
                  <a:ea typeface="微软雅黑" pitchFamily="34" charset="-122"/>
                </a:rPr>
                <a:t>硬件地址</a:t>
              </a:r>
            </a:p>
          </p:txBody>
        </p:sp>
        <p:sp>
          <p:nvSpPr>
            <p:cNvPr id="28" name="Text Box 30"/>
            <p:cNvSpPr txBox="1">
              <a:spLocks noChangeArrowheads="1"/>
            </p:cNvSpPr>
            <p:nvPr/>
          </p:nvSpPr>
          <p:spPr bwMode="auto">
            <a:xfrm>
              <a:off x="1523386" y="1561456"/>
              <a:ext cx="1328039" cy="424015"/>
            </a:xfrm>
            <a:prstGeom prst="rect">
              <a:avLst/>
            </a:prstGeom>
            <a:solidFill>
              <a:srgbClr val="00FFFF"/>
            </a:solidFill>
            <a:ln w="19050">
              <a:solidFill>
                <a:schemeClr val="tx1"/>
              </a:solidFill>
              <a:miter lim="800000"/>
              <a:headEnd/>
              <a:tailEnd/>
            </a:ln>
            <a:effectLst>
              <a:outerShdw dist="35921" sx="1000" sy="1000" algn="ctr" rotWithShape="0">
                <a:schemeClr val="bg2"/>
              </a:outerShdw>
            </a:effectLst>
            <a:extLst/>
          </p:spPr>
          <p:txBody>
            <a:bodyPr wrap="square">
              <a:spAutoFit/>
            </a:bodyPr>
            <a:lstStyle/>
            <a:p>
              <a:pPr algn="ctr"/>
              <a:r>
                <a:rPr kumimoji="1" lang="en-US" altLang="zh-CN" sz="1400" b="1" dirty="0">
                  <a:latin typeface="微软雅黑" pitchFamily="34" charset="-122"/>
                  <a:ea typeface="微软雅黑" pitchFamily="34" charset="-122"/>
                </a:rPr>
                <a:t>IP </a:t>
              </a:r>
              <a:r>
                <a:rPr kumimoji="1" lang="zh-CN" altLang="en-US" sz="1400" b="1" dirty="0">
                  <a:latin typeface="微软雅黑" pitchFamily="34" charset="-122"/>
                  <a:ea typeface="微软雅黑" pitchFamily="34" charset="-122"/>
                </a:rPr>
                <a:t>地址</a:t>
              </a:r>
            </a:p>
          </p:txBody>
        </p:sp>
      </p:grpSp>
      <p:sp>
        <p:nvSpPr>
          <p:cNvPr id="2" name="矩形 1"/>
          <p:cNvSpPr/>
          <p:nvPr/>
        </p:nvSpPr>
        <p:spPr>
          <a:xfrm>
            <a:off x="2628078" y="4255609"/>
            <a:ext cx="3877985"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计算机通过适配器和局域网进行通信</a:t>
            </a:r>
          </a:p>
        </p:txBody>
      </p:sp>
    </p:spTree>
    <p:extLst>
      <p:ext uri="{BB962C8B-B14F-4D97-AF65-F5344CB8AC3E}">
        <p14:creationId xmlns:p14="http://schemas.microsoft.com/office/powerpoint/2010/main" val="227717682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573341" y="611929"/>
            <a:ext cx="22365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数据链路层的</a:t>
            </a:r>
            <a:r>
              <a:rPr lang="zh-CN" altLang="en-US" sz="2000" b="1" dirty="0" smtClean="0">
                <a:solidFill>
                  <a:schemeClr val="bg1"/>
                </a:solidFill>
                <a:ea typeface="微软雅黑" pitchFamily="34" charset="-122"/>
              </a:rPr>
              <a:t>地位</a:t>
            </a:r>
            <a:endParaRPr lang="zh-CN" altLang="en-US" sz="2000" b="1" dirty="0">
              <a:solidFill>
                <a:schemeClr val="bg1"/>
              </a:solidFill>
              <a:ea typeface="微软雅黑" pitchFamily="34" charset="-122"/>
            </a:endParaRPr>
          </a:p>
        </p:txBody>
      </p:sp>
      <p:sp>
        <p:nvSpPr>
          <p:cNvPr id="7" name="圆角矩形 6"/>
          <p:cNvSpPr/>
          <p:nvPr/>
        </p:nvSpPr>
        <p:spPr>
          <a:xfrm>
            <a:off x="531036" y="1094902"/>
            <a:ext cx="8129015" cy="327867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21" name="Group 20"/>
          <p:cNvGrpSpPr>
            <a:grpSpLocks/>
          </p:cNvGrpSpPr>
          <p:nvPr/>
        </p:nvGrpSpPr>
        <p:grpSpPr bwMode="auto">
          <a:xfrm>
            <a:off x="2893727" y="1160585"/>
            <a:ext cx="3739125" cy="1001231"/>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31" name="Text Box 30"/>
          <p:cNvSpPr txBox="1">
            <a:spLocks noChangeArrowheads="1"/>
          </p:cNvSpPr>
          <p:nvPr/>
        </p:nvSpPr>
        <p:spPr bwMode="auto">
          <a:xfrm>
            <a:off x="4574027" y="1213447"/>
            <a:ext cx="60785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100" b="1" dirty="0">
                <a:solidFill>
                  <a:srgbClr val="3333FF"/>
                </a:solidFill>
                <a:latin typeface="微软雅黑" pitchFamily="34" charset="-122"/>
                <a:ea typeface="微软雅黑" pitchFamily="34" charset="-122"/>
              </a:rPr>
              <a:t>局域网</a:t>
            </a:r>
          </a:p>
        </p:txBody>
      </p:sp>
      <p:sp>
        <p:nvSpPr>
          <p:cNvPr id="1147" name="Text Box 46"/>
          <p:cNvSpPr txBox="1">
            <a:spLocks noChangeArrowheads="1"/>
          </p:cNvSpPr>
          <p:nvPr/>
        </p:nvSpPr>
        <p:spPr bwMode="auto">
          <a:xfrm>
            <a:off x="1846767" y="1407419"/>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148" name="Text Box 47"/>
          <p:cNvSpPr txBox="1">
            <a:spLocks noChangeArrowheads="1"/>
          </p:cNvSpPr>
          <p:nvPr/>
        </p:nvSpPr>
        <p:spPr bwMode="auto">
          <a:xfrm>
            <a:off x="6947073" y="1508444"/>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sp>
        <p:nvSpPr>
          <p:cNvPr id="1678" name="矩形 1677"/>
          <p:cNvSpPr/>
          <p:nvPr/>
        </p:nvSpPr>
        <p:spPr>
          <a:xfrm>
            <a:off x="2707546" y="2241317"/>
            <a:ext cx="4134465" cy="307777"/>
          </a:xfrm>
          <a:prstGeom prst="rect">
            <a:avLst/>
          </a:prstGeom>
          <a:solidFill>
            <a:srgbClr val="00FF99"/>
          </a:solidFill>
          <a:ln>
            <a:solidFill>
              <a:srgbClr val="000066"/>
            </a:solidFill>
          </a:ln>
        </p:spPr>
        <p:txBody>
          <a:bodyPr wrap="none">
            <a:spAutoFit/>
          </a:bodyPr>
          <a:lstStyle/>
          <a:p>
            <a:pPr algn="ctr"/>
            <a:r>
              <a:rPr lang="zh-CN" altLang="en-US" sz="1400" b="1" dirty="0" smtClean="0">
                <a:solidFill>
                  <a:sysClr val="windowText" lastClr="000000"/>
                </a:solidFill>
                <a:latin typeface="微软雅黑" pitchFamily="34" charset="-122"/>
                <a:ea typeface="微软雅黑" pitchFamily="34" charset="-122"/>
              </a:rPr>
              <a:t>局域网中的主机、交换机等都必须实现数据链路层</a:t>
            </a:r>
            <a:endParaRPr lang="zh-CN" altLang="en-US" sz="1400" b="1" dirty="0">
              <a:solidFill>
                <a:sysClr val="windowText" lastClr="000000"/>
              </a:solidFill>
              <a:latin typeface="微软雅黑" pitchFamily="34" charset="-122"/>
              <a:ea typeface="微软雅黑" pitchFamily="34" charset="-122"/>
            </a:endParaRPr>
          </a:p>
        </p:txBody>
      </p:sp>
      <p:sp>
        <p:nvSpPr>
          <p:cNvPr id="122" name="Text Box 50"/>
          <p:cNvSpPr txBox="1">
            <a:spLocks noChangeArrowheads="1"/>
          </p:cNvSpPr>
          <p:nvPr/>
        </p:nvSpPr>
        <p:spPr bwMode="auto">
          <a:xfrm>
            <a:off x="5534319" y="1497774"/>
            <a:ext cx="73770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smtClean="0">
                <a:latin typeface="微软雅黑" pitchFamily="34" charset="-122"/>
                <a:ea typeface="微软雅黑" pitchFamily="34" charset="-122"/>
              </a:rPr>
              <a:t>交换机 </a:t>
            </a:r>
            <a:r>
              <a:rPr kumimoji="1" lang="en-US" altLang="zh-CN" sz="1000" b="1" dirty="0" smtClean="0">
                <a:latin typeface="微软雅黑" pitchFamily="34" charset="-122"/>
                <a:ea typeface="微软雅黑" pitchFamily="34" charset="-122"/>
              </a:rPr>
              <a:t>S</a:t>
            </a:r>
            <a:r>
              <a:rPr kumimoji="1" lang="en-US" altLang="zh-CN" sz="1000" b="1" baseline="-25000" dirty="0">
                <a:latin typeface="微软雅黑" pitchFamily="34" charset="-122"/>
                <a:ea typeface="微软雅黑" pitchFamily="34" charset="-122"/>
              </a:rPr>
              <a:t>2</a:t>
            </a:r>
          </a:p>
        </p:txBody>
      </p:sp>
      <p:sp>
        <p:nvSpPr>
          <p:cNvPr id="124" name="Text Box 50"/>
          <p:cNvSpPr txBox="1">
            <a:spLocks noChangeArrowheads="1"/>
          </p:cNvSpPr>
          <p:nvPr/>
        </p:nvSpPr>
        <p:spPr bwMode="auto">
          <a:xfrm>
            <a:off x="3472465" y="1427436"/>
            <a:ext cx="73770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smtClean="0">
                <a:latin typeface="微软雅黑" pitchFamily="34" charset="-122"/>
                <a:ea typeface="微软雅黑" pitchFamily="34" charset="-122"/>
              </a:rPr>
              <a:t>交换机 </a:t>
            </a:r>
            <a:r>
              <a:rPr kumimoji="1" lang="en-US" altLang="zh-CN" sz="1000" b="1" dirty="0" smtClean="0">
                <a:latin typeface="微软雅黑" pitchFamily="34" charset="-122"/>
                <a:ea typeface="微软雅黑" pitchFamily="34" charset="-122"/>
              </a:rPr>
              <a:t>S</a:t>
            </a:r>
            <a:r>
              <a:rPr kumimoji="1" lang="en-US" altLang="zh-CN" sz="1000" b="1" baseline="-25000" dirty="0">
                <a:latin typeface="微软雅黑" pitchFamily="34" charset="-122"/>
                <a:ea typeface="微软雅黑" pitchFamily="34" charset="-122"/>
              </a:rPr>
              <a:t>1</a:t>
            </a:r>
          </a:p>
        </p:txBody>
      </p:sp>
      <p:sp>
        <p:nvSpPr>
          <p:cNvPr id="1104" name="Line 3"/>
          <p:cNvSpPr>
            <a:spLocks noChangeShapeType="1"/>
          </p:cNvSpPr>
          <p:nvPr/>
        </p:nvSpPr>
        <p:spPr bwMode="auto">
          <a:xfrm flipH="1" flipV="1">
            <a:off x="5938033" y="1807838"/>
            <a:ext cx="1371026" cy="121408"/>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pic>
        <p:nvPicPr>
          <p:cNvPr id="169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65709" y="1729597"/>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125" name="Line 3"/>
          <p:cNvSpPr>
            <a:spLocks noChangeShapeType="1"/>
          </p:cNvSpPr>
          <p:nvPr/>
        </p:nvSpPr>
        <p:spPr bwMode="auto">
          <a:xfrm flipH="1">
            <a:off x="2165923" y="1743996"/>
            <a:ext cx="1543935" cy="97026"/>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pic>
        <p:nvPicPr>
          <p:cNvPr id="169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32935" y="1637456"/>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126" name="Line 3"/>
          <p:cNvSpPr>
            <a:spLocks noChangeShapeType="1"/>
          </p:cNvSpPr>
          <p:nvPr/>
        </p:nvSpPr>
        <p:spPr bwMode="auto">
          <a:xfrm flipH="1" flipV="1">
            <a:off x="3841316" y="1737732"/>
            <a:ext cx="1953226" cy="115831"/>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pic>
        <p:nvPicPr>
          <p:cNvPr id="121"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37344" y="1720524"/>
            <a:ext cx="399304" cy="228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5490" y="1650186"/>
            <a:ext cx="399304" cy="228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 name="组合 8"/>
          <p:cNvGrpSpPr/>
          <p:nvPr/>
        </p:nvGrpSpPr>
        <p:grpSpPr>
          <a:xfrm>
            <a:off x="1823140" y="2454021"/>
            <a:ext cx="5797494" cy="1474581"/>
            <a:chOff x="1823140" y="2454021"/>
            <a:chExt cx="5797494" cy="1474581"/>
          </a:xfrm>
        </p:grpSpPr>
        <p:sp>
          <p:nvSpPr>
            <p:cNvPr id="1623" name="AutoShape 524"/>
            <p:cNvSpPr>
              <a:spLocks noChangeArrowheads="1"/>
            </p:cNvSpPr>
            <p:nvPr/>
          </p:nvSpPr>
          <p:spPr bwMode="auto">
            <a:xfrm>
              <a:off x="1876920"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4" name="Freeform 525"/>
            <p:cNvSpPr>
              <a:spLocks/>
            </p:cNvSpPr>
            <p:nvPr/>
          </p:nvSpPr>
          <p:spPr bwMode="auto">
            <a:xfrm>
              <a:off x="187692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5" name="Freeform 528"/>
            <p:cNvSpPr>
              <a:spLocks/>
            </p:cNvSpPr>
            <p:nvPr/>
          </p:nvSpPr>
          <p:spPr bwMode="auto">
            <a:xfrm>
              <a:off x="1876920"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6" name="Freeform 526"/>
            <p:cNvSpPr>
              <a:spLocks/>
            </p:cNvSpPr>
            <p:nvPr/>
          </p:nvSpPr>
          <p:spPr bwMode="auto">
            <a:xfrm>
              <a:off x="187692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7" name="Freeform 527"/>
            <p:cNvSpPr>
              <a:spLocks/>
            </p:cNvSpPr>
            <p:nvPr/>
          </p:nvSpPr>
          <p:spPr bwMode="auto">
            <a:xfrm>
              <a:off x="1876920"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8" name="Rectangle 529"/>
            <p:cNvSpPr>
              <a:spLocks noChangeArrowheads="1"/>
            </p:cNvSpPr>
            <p:nvPr/>
          </p:nvSpPr>
          <p:spPr bwMode="auto">
            <a:xfrm>
              <a:off x="1889327"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4" name="AutoShape 536"/>
            <p:cNvSpPr>
              <a:spLocks noChangeArrowheads="1"/>
            </p:cNvSpPr>
            <p:nvPr/>
          </p:nvSpPr>
          <p:spPr bwMode="auto">
            <a:xfrm>
              <a:off x="6977512"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5" name="Freeform 537"/>
            <p:cNvSpPr>
              <a:spLocks/>
            </p:cNvSpPr>
            <p:nvPr/>
          </p:nvSpPr>
          <p:spPr bwMode="auto">
            <a:xfrm>
              <a:off x="6977512"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6" name="Freeform 538"/>
            <p:cNvSpPr>
              <a:spLocks/>
            </p:cNvSpPr>
            <p:nvPr/>
          </p:nvSpPr>
          <p:spPr bwMode="auto">
            <a:xfrm>
              <a:off x="6977512"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7" name="Freeform 539"/>
            <p:cNvSpPr>
              <a:spLocks/>
            </p:cNvSpPr>
            <p:nvPr/>
          </p:nvSpPr>
          <p:spPr bwMode="auto">
            <a:xfrm>
              <a:off x="6977512"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8" name="Freeform 540"/>
            <p:cNvSpPr>
              <a:spLocks/>
            </p:cNvSpPr>
            <p:nvPr/>
          </p:nvSpPr>
          <p:spPr bwMode="auto">
            <a:xfrm>
              <a:off x="6977512"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9" name="Rectangle 541"/>
            <p:cNvSpPr>
              <a:spLocks noChangeArrowheads="1"/>
            </p:cNvSpPr>
            <p:nvPr/>
          </p:nvSpPr>
          <p:spPr bwMode="auto">
            <a:xfrm>
              <a:off x="6989920"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6" name="Freeform 572"/>
            <p:cNvSpPr>
              <a:spLocks/>
            </p:cNvSpPr>
            <p:nvPr/>
          </p:nvSpPr>
          <p:spPr bwMode="auto">
            <a:xfrm>
              <a:off x="2140578" y="3783530"/>
              <a:ext cx="1460763"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7" name="Freeform 573"/>
            <p:cNvSpPr>
              <a:spLocks/>
            </p:cNvSpPr>
            <p:nvPr/>
          </p:nvSpPr>
          <p:spPr bwMode="auto">
            <a:xfrm>
              <a:off x="5929825" y="3783530"/>
              <a:ext cx="1311345"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8" name="Freeform 574"/>
            <p:cNvSpPr>
              <a:spLocks/>
            </p:cNvSpPr>
            <p:nvPr/>
          </p:nvSpPr>
          <p:spPr bwMode="auto">
            <a:xfrm>
              <a:off x="3890974" y="3783530"/>
              <a:ext cx="1767457"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73" name="Text Box 579"/>
            <p:cNvSpPr txBox="1">
              <a:spLocks noChangeArrowheads="1"/>
            </p:cNvSpPr>
            <p:nvPr/>
          </p:nvSpPr>
          <p:spPr bwMode="auto">
            <a:xfrm>
              <a:off x="2032014" y="2454021"/>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674" name="Text Box 580"/>
            <p:cNvSpPr txBox="1">
              <a:spLocks noChangeArrowheads="1"/>
            </p:cNvSpPr>
            <p:nvPr/>
          </p:nvSpPr>
          <p:spPr bwMode="auto">
            <a:xfrm>
              <a:off x="7120198" y="2460702"/>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sp>
          <p:nvSpPr>
            <p:cNvPr id="1679" name="Text Box 530"/>
            <p:cNvSpPr txBox="1">
              <a:spLocks noChangeArrowheads="1"/>
            </p:cNvSpPr>
            <p:nvPr/>
          </p:nvSpPr>
          <p:spPr bwMode="auto">
            <a:xfrm>
              <a:off x="1823140" y="3350223"/>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solidFill>
                    <a:srgbClr val="CC00CC"/>
                  </a:solidFill>
                  <a:latin typeface="微软雅黑" pitchFamily="34" charset="-122"/>
                  <a:ea typeface="微软雅黑" pitchFamily="34" charset="-122"/>
                </a:rPr>
                <a:t>链路层</a:t>
              </a:r>
            </a:p>
          </p:txBody>
        </p:sp>
        <p:sp>
          <p:nvSpPr>
            <p:cNvPr id="1680" name="Text Box 531"/>
            <p:cNvSpPr txBox="1">
              <a:spLocks noChangeArrowheads="1"/>
            </p:cNvSpPr>
            <p:nvPr/>
          </p:nvSpPr>
          <p:spPr bwMode="auto">
            <a:xfrm>
              <a:off x="1825208"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1" name="Text Box 532"/>
            <p:cNvSpPr txBox="1">
              <a:spLocks noChangeArrowheads="1"/>
            </p:cNvSpPr>
            <p:nvPr/>
          </p:nvSpPr>
          <p:spPr bwMode="auto">
            <a:xfrm>
              <a:off x="1823140"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2" name="Text Box 533"/>
            <p:cNvSpPr txBox="1">
              <a:spLocks noChangeArrowheads="1"/>
            </p:cNvSpPr>
            <p:nvPr/>
          </p:nvSpPr>
          <p:spPr bwMode="auto">
            <a:xfrm>
              <a:off x="1823140"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83" name="Text Box 534"/>
            <p:cNvSpPr txBox="1">
              <a:spLocks noChangeArrowheads="1"/>
            </p:cNvSpPr>
            <p:nvPr/>
          </p:nvSpPr>
          <p:spPr bwMode="auto">
            <a:xfrm>
              <a:off x="1823140"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84" name="Text Box 542"/>
            <p:cNvSpPr txBox="1">
              <a:spLocks noChangeArrowheads="1"/>
            </p:cNvSpPr>
            <p:nvPr/>
          </p:nvSpPr>
          <p:spPr bwMode="auto">
            <a:xfrm>
              <a:off x="6941324" y="3358812"/>
              <a:ext cx="679310" cy="25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050" b="1" dirty="0">
                  <a:solidFill>
                    <a:srgbClr val="CC00CC"/>
                  </a:solidFill>
                  <a:latin typeface="微软雅黑" pitchFamily="34" charset="-122"/>
                  <a:ea typeface="微软雅黑" pitchFamily="34" charset="-122"/>
                </a:rPr>
                <a:t>链路层</a:t>
              </a:r>
            </a:p>
          </p:txBody>
        </p:sp>
        <p:sp>
          <p:nvSpPr>
            <p:cNvPr id="1685" name="Text Box 543"/>
            <p:cNvSpPr txBox="1">
              <a:spLocks noChangeArrowheads="1"/>
            </p:cNvSpPr>
            <p:nvPr/>
          </p:nvSpPr>
          <p:spPr bwMode="auto">
            <a:xfrm>
              <a:off x="6943392"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6" name="Text Box 544"/>
            <p:cNvSpPr txBox="1">
              <a:spLocks noChangeArrowheads="1"/>
            </p:cNvSpPr>
            <p:nvPr/>
          </p:nvSpPr>
          <p:spPr bwMode="auto">
            <a:xfrm>
              <a:off x="6941324"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7" name="Text Box 545"/>
            <p:cNvSpPr txBox="1">
              <a:spLocks noChangeArrowheads="1"/>
            </p:cNvSpPr>
            <p:nvPr/>
          </p:nvSpPr>
          <p:spPr bwMode="auto">
            <a:xfrm>
              <a:off x="6941324"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88" name="Text Box 546"/>
            <p:cNvSpPr txBox="1">
              <a:spLocks noChangeArrowheads="1"/>
            </p:cNvSpPr>
            <p:nvPr/>
          </p:nvSpPr>
          <p:spPr bwMode="auto">
            <a:xfrm>
              <a:off x="6941324"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grpSp>
          <p:nvGrpSpPr>
            <p:cNvPr id="8" name="组合 7"/>
            <p:cNvGrpSpPr/>
            <p:nvPr/>
          </p:nvGrpSpPr>
          <p:grpSpPr>
            <a:xfrm>
              <a:off x="3444180" y="3128748"/>
              <a:ext cx="607967" cy="697730"/>
              <a:chOff x="3444180" y="3128748"/>
              <a:chExt cx="607967" cy="697730"/>
            </a:xfrm>
          </p:grpSpPr>
          <p:sp>
            <p:nvSpPr>
              <p:cNvPr id="1645" name="AutoShape 547"/>
              <p:cNvSpPr>
                <a:spLocks noChangeArrowheads="1"/>
              </p:cNvSpPr>
              <p:nvPr/>
            </p:nvSpPr>
            <p:spPr bwMode="auto">
              <a:xfrm>
                <a:off x="3448316" y="3338293"/>
                <a:ext cx="583152" cy="44523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6" name="Freeform 548"/>
              <p:cNvSpPr>
                <a:spLocks/>
              </p:cNvSpPr>
              <p:nvPr/>
            </p:nvSpPr>
            <p:spPr bwMode="auto">
              <a:xfrm>
                <a:off x="3448316"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7" name="Rectangle 549"/>
              <p:cNvSpPr>
                <a:spLocks noChangeArrowheads="1"/>
              </p:cNvSpPr>
              <p:nvPr/>
            </p:nvSpPr>
            <p:spPr bwMode="auto">
              <a:xfrm>
                <a:off x="3474165"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70" name="Text Box 576"/>
              <p:cNvSpPr txBox="1">
                <a:spLocks noChangeArrowheads="1"/>
              </p:cNvSpPr>
              <p:nvPr/>
            </p:nvSpPr>
            <p:spPr bwMode="auto">
              <a:xfrm>
                <a:off x="3601341" y="3128748"/>
                <a:ext cx="31451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smtClean="0">
                    <a:latin typeface="微软雅黑" pitchFamily="34" charset="-122"/>
                    <a:ea typeface="微软雅黑" pitchFamily="34" charset="-122"/>
                  </a:rPr>
                  <a:t>S</a:t>
                </a:r>
                <a:r>
                  <a:rPr kumimoji="1" lang="en-US" altLang="zh-CN" sz="1000" b="1" baseline="-25000" dirty="0" smtClean="0">
                    <a:latin typeface="微软雅黑" pitchFamily="34" charset="-122"/>
                    <a:ea typeface="微软雅黑" pitchFamily="34" charset="-122"/>
                  </a:rPr>
                  <a:t>1</a:t>
                </a:r>
                <a:endParaRPr kumimoji="1" lang="en-US" altLang="zh-CN" sz="1000" b="1" baseline="-25000" dirty="0">
                  <a:latin typeface="微软雅黑" pitchFamily="34" charset="-122"/>
                  <a:ea typeface="微软雅黑" pitchFamily="34" charset="-122"/>
                </a:endParaRPr>
              </a:p>
            </p:txBody>
          </p:sp>
          <p:sp>
            <p:nvSpPr>
              <p:cNvPr id="1689" name="Text Box 551"/>
              <p:cNvSpPr txBox="1">
                <a:spLocks noChangeArrowheads="1"/>
              </p:cNvSpPr>
              <p:nvPr/>
            </p:nvSpPr>
            <p:spPr bwMode="auto">
              <a:xfrm>
                <a:off x="3444180"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solidFill>
                      <a:srgbClr val="CC00CC"/>
                    </a:solidFill>
                    <a:latin typeface="微软雅黑" pitchFamily="34" charset="-122"/>
                    <a:ea typeface="微软雅黑" pitchFamily="34" charset="-122"/>
                  </a:rPr>
                  <a:t>链路层</a:t>
                </a:r>
              </a:p>
            </p:txBody>
          </p:sp>
          <p:sp>
            <p:nvSpPr>
              <p:cNvPr id="1691" name="Text Box 553"/>
              <p:cNvSpPr txBox="1">
                <a:spLocks noChangeArrowheads="1"/>
              </p:cNvSpPr>
              <p:nvPr/>
            </p:nvSpPr>
            <p:spPr bwMode="auto">
              <a:xfrm>
                <a:off x="3444180"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grpSp>
        <p:grpSp>
          <p:nvGrpSpPr>
            <p:cNvPr id="3" name="组合 2"/>
            <p:cNvGrpSpPr/>
            <p:nvPr/>
          </p:nvGrpSpPr>
          <p:grpSpPr>
            <a:xfrm>
              <a:off x="5490558" y="3128748"/>
              <a:ext cx="607967" cy="697730"/>
              <a:chOff x="5490558" y="3128748"/>
              <a:chExt cx="607967" cy="697730"/>
            </a:xfrm>
          </p:grpSpPr>
          <p:sp>
            <p:nvSpPr>
              <p:cNvPr id="72" name="AutoShape 547"/>
              <p:cNvSpPr>
                <a:spLocks noChangeArrowheads="1"/>
              </p:cNvSpPr>
              <p:nvPr/>
            </p:nvSpPr>
            <p:spPr bwMode="auto">
              <a:xfrm>
                <a:off x="5494694" y="3338293"/>
                <a:ext cx="583152" cy="44523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73" name="Freeform 548"/>
              <p:cNvSpPr>
                <a:spLocks/>
              </p:cNvSpPr>
              <p:nvPr/>
            </p:nvSpPr>
            <p:spPr bwMode="auto">
              <a:xfrm>
                <a:off x="5494694"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74" name="Rectangle 549"/>
              <p:cNvSpPr>
                <a:spLocks noChangeArrowheads="1"/>
              </p:cNvSpPr>
              <p:nvPr/>
            </p:nvSpPr>
            <p:spPr bwMode="auto">
              <a:xfrm>
                <a:off x="5520543"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75" name="Text Box 576"/>
              <p:cNvSpPr txBox="1">
                <a:spLocks noChangeArrowheads="1"/>
              </p:cNvSpPr>
              <p:nvPr/>
            </p:nvSpPr>
            <p:spPr bwMode="auto">
              <a:xfrm>
                <a:off x="5647719" y="3128748"/>
                <a:ext cx="31451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smtClean="0">
                    <a:latin typeface="微软雅黑" pitchFamily="34" charset="-122"/>
                    <a:ea typeface="微软雅黑" pitchFamily="34" charset="-122"/>
                  </a:rPr>
                  <a:t>S</a:t>
                </a:r>
                <a:r>
                  <a:rPr kumimoji="1" lang="en-US" altLang="zh-CN" sz="1000" b="1" baseline="-25000" dirty="0" smtClean="0">
                    <a:latin typeface="微软雅黑" pitchFamily="34" charset="-122"/>
                    <a:ea typeface="微软雅黑" pitchFamily="34" charset="-122"/>
                  </a:rPr>
                  <a:t>2</a:t>
                </a:r>
                <a:endParaRPr kumimoji="1" lang="en-US" altLang="zh-CN" sz="1000" b="1" baseline="-25000" dirty="0">
                  <a:latin typeface="微软雅黑" pitchFamily="34" charset="-122"/>
                  <a:ea typeface="微软雅黑" pitchFamily="34" charset="-122"/>
                </a:endParaRPr>
              </a:p>
            </p:txBody>
          </p:sp>
          <p:sp>
            <p:nvSpPr>
              <p:cNvPr id="76" name="Text Box 551"/>
              <p:cNvSpPr txBox="1">
                <a:spLocks noChangeArrowheads="1"/>
              </p:cNvSpPr>
              <p:nvPr/>
            </p:nvSpPr>
            <p:spPr bwMode="auto">
              <a:xfrm>
                <a:off x="5490558"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solidFill>
                      <a:srgbClr val="CC00CC"/>
                    </a:solidFill>
                    <a:latin typeface="微软雅黑" pitchFamily="34" charset="-122"/>
                    <a:ea typeface="微软雅黑" pitchFamily="34" charset="-122"/>
                  </a:rPr>
                  <a:t>链路层</a:t>
                </a:r>
              </a:p>
            </p:txBody>
          </p:sp>
          <p:sp>
            <p:nvSpPr>
              <p:cNvPr id="77" name="Text Box 553"/>
              <p:cNvSpPr txBox="1">
                <a:spLocks noChangeArrowheads="1"/>
              </p:cNvSpPr>
              <p:nvPr/>
            </p:nvSpPr>
            <p:spPr bwMode="auto">
              <a:xfrm>
                <a:off x="5490558"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grpSp>
      </p:grpSp>
    </p:spTree>
    <p:extLst>
      <p:ext uri="{BB962C8B-B14F-4D97-AF65-F5344CB8AC3E}">
        <p14:creationId xmlns:p14="http://schemas.microsoft.com/office/powerpoint/2010/main" val="295792255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85378"/>
            <a:ext cx="8129015" cy="20544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重要</a:t>
            </a:r>
            <a:r>
              <a:rPr lang="zh-CN" altLang="en-US" sz="2000" b="1" dirty="0">
                <a:latin typeface="微软雅黑" pitchFamily="34" charset="-122"/>
                <a:ea typeface="微软雅黑" pitchFamily="34" charset="-122"/>
              </a:rPr>
              <a:t>功能：</a:t>
            </a: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进行串行</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并行转换。</a:t>
            </a: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对数据进行缓存。</a:t>
            </a: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在计算机的操作系统安装设备驱动程序。</a:t>
            </a: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实现以太网协议。</a:t>
            </a:r>
          </a:p>
        </p:txBody>
      </p:sp>
      <p:sp>
        <p:nvSpPr>
          <p:cNvPr id="8" name="AutoShape 5"/>
          <p:cNvSpPr>
            <a:spLocks noChangeArrowheads="1"/>
          </p:cNvSpPr>
          <p:nvPr/>
        </p:nvSpPr>
        <p:spPr bwMode="auto">
          <a:xfrm>
            <a:off x="502921" y="62583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512135" y="602744"/>
            <a:ext cx="21098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适配器的作用</a:t>
            </a:r>
          </a:p>
        </p:txBody>
      </p:sp>
    </p:spTree>
    <p:extLst>
      <p:ext uri="{BB962C8B-B14F-4D97-AF65-F5344CB8AC3E}">
        <p14:creationId xmlns:p14="http://schemas.microsoft.com/office/powerpoint/2010/main" val="393883391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圆角矩形 54"/>
          <p:cNvSpPr/>
          <p:nvPr/>
        </p:nvSpPr>
        <p:spPr>
          <a:xfrm>
            <a:off x="502921" y="1775068"/>
            <a:ext cx="8129015" cy="253194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Line 7"/>
          <p:cNvSpPr>
            <a:spLocks noChangeShapeType="1"/>
          </p:cNvSpPr>
          <p:nvPr/>
        </p:nvSpPr>
        <p:spPr bwMode="auto">
          <a:xfrm flipV="1">
            <a:off x="1258776" y="2332671"/>
            <a:ext cx="6555094"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1" name="Rectangle 9"/>
          <p:cNvSpPr>
            <a:spLocks noChangeArrowheads="1"/>
          </p:cNvSpPr>
          <p:nvPr/>
        </p:nvSpPr>
        <p:spPr bwMode="auto">
          <a:xfrm>
            <a:off x="7668344" y="2217128"/>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2" name="AutoShape 5"/>
          <p:cNvSpPr>
            <a:spLocks noChangeArrowheads="1"/>
          </p:cNvSpPr>
          <p:nvPr/>
        </p:nvSpPr>
        <p:spPr bwMode="auto">
          <a:xfrm>
            <a:off x="502921" y="627295"/>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73" name="Rectangle 6"/>
          <p:cNvSpPr>
            <a:spLocks noChangeArrowheads="1"/>
          </p:cNvSpPr>
          <p:nvPr/>
        </p:nvSpPr>
        <p:spPr bwMode="auto">
          <a:xfrm>
            <a:off x="2840852" y="585024"/>
            <a:ext cx="34451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3.3.2   CSMA/CD </a:t>
            </a:r>
            <a:r>
              <a:rPr lang="zh-CN" altLang="en-US" sz="2400" b="1" dirty="0" smtClean="0">
                <a:solidFill>
                  <a:schemeClr val="bg1"/>
                </a:solidFill>
                <a:latin typeface="微软雅黑" pitchFamily="34" charset="-122"/>
                <a:ea typeface="微软雅黑" pitchFamily="34" charset="-122"/>
              </a:rPr>
              <a:t>协议</a:t>
            </a:r>
            <a:endParaRPr lang="zh-CN" altLang="en-US" sz="2400" b="1" dirty="0">
              <a:solidFill>
                <a:schemeClr val="bg1"/>
              </a:solidFill>
              <a:latin typeface="微软雅黑" pitchFamily="34" charset="-122"/>
              <a:ea typeface="微软雅黑" pitchFamily="34" charset="-122"/>
            </a:endParaRPr>
          </a:p>
        </p:txBody>
      </p:sp>
      <p:sp>
        <p:nvSpPr>
          <p:cNvPr id="74" name="Rectangle 8"/>
          <p:cNvSpPr>
            <a:spLocks noChangeArrowheads="1"/>
          </p:cNvSpPr>
          <p:nvPr/>
        </p:nvSpPr>
        <p:spPr bwMode="auto">
          <a:xfrm>
            <a:off x="502921" y="1021848"/>
            <a:ext cx="8129015"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2700"/>
              </a:lnSpc>
              <a:buClr>
                <a:srgbClr val="0070C0"/>
              </a:buClr>
              <a:buFont typeface="Wingdings" pitchFamily="2" charset="2"/>
              <a:buChar char="l"/>
            </a:pPr>
            <a:r>
              <a:rPr lang="zh-CN" altLang="en-US" b="1" dirty="0" smtClean="0">
                <a:solidFill>
                  <a:srgbClr val="0000FF"/>
                </a:solidFill>
                <a:latin typeface="微软雅黑" pitchFamily="34" charset="-122"/>
                <a:ea typeface="微软雅黑" pitchFamily="34" charset="-122"/>
              </a:rPr>
              <a:t>最早的以太网：</a:t>
            </a:r>
            <a:r>
              <a:rPr lang="zh-CN" altLang="en-US" b="1" dirty="0" smtClean="0">
                <a:latin typeface="微软雅黑" pitchFamily="34" charset="-122"/>
                <a:ea typeface="微软雅黑" pitchFamily="34" charset="-122"/>
              </a:rPr>
              <a:t>将</a:t>
            </a:r>
            <a:r>
              <a:rPr lang="zh-CN" altLang="en-US" b="1" dirty="0">
                <a:latin typeface="微软雅黑" pitchFamily="34" charset="-122"/>
                <a:ea typeface="微软雅黑" pitchFamily="34" charset="-122"/>
              </a:rPr>
              <a:t>许多计算机都连接到一根</a:t>
            </a:r>
            <a:r>
              <a:rPr lang="zh-CN" altLang="en-US" b="1" dirty="0">
                <a:solidFill>
                  <a:srgbClr val="C00000"/>
                </a:solidFill>
                <a:latin typeface="微软雅黑" pitchFamily="34" charset="-122"/>
                <a:ea typeface="微软雅黑" pitchFamily="34" charset="-122"/>
              </a:rPr>
              <a:t>总线</a:t>
            </a:r>
            <a:r>
              <a:rPr lang="zh-CN" altLang="en-US" b="1" dirty="0">
                <a:latin typeface="微软雅黑" pitchFamily="34" charset="-122"/>
                <a:ea typeface="微软雅黑" pitchFamily="34" charset="-122"/>
              </a:rPr>
              <a:t>上</a:t>
            </a:r>
            <a:r>
              <a:rPr lang="zh-CN" altLang="en-US" b="1" dirty="0" smtClean="0">
                <a:latin typeface="微软雅黑" pitchFamily="34" charset="-122"/>
                <a:ea typeface="微软雅黑" pitchFamily="34" charset="-122"/>
              </a:rPr>
              <a:t>。</a:t>
            </a:r>
            <a:endParaRPr lang="en-US" altLang="zh-CN" b="1" dirty="0" smtClean="0">
              <a:latin typeface="微软雅黑" pitchFamily="34" charset="-122"/>
              <a:ea typeface="微软雅黑" pitchFamily="34" charset="-122"/>
            </a:endParaRPr>
          </a:p>
          <a:p>
            <a:pPr marL="268288" indent="-268288">
              <a:lnSpc>
                <a:spcPts val="2700"/>
              </a:lnSpc>
              <a:buClr>
                <a:srgbClr val="0070C0"/>
              </a:buClr>
              <a:buFont typeface="Wingdings" pitchFamily="2" charset="2"/>
              <a:buChar char="l"/>
            </a:pPr>
            <a:r>
              <a:rPr lang="zh-CN" altLang="en-US" b="1" dirty="0" smtClean="0">
                <a:latin typeface="微软雅黑" pitchFamily="34" charset="-122"/>
                <a:ea typeface="微软雅黑" pitchFamily="34" charset="-122"/>
              </a:rPr>
              <a:t>总线</a:t>
            </a:r>
            <a:r>
              <a:rPr lang="zh-CN" altLang="en-US" b="1" dirty="0" smtClean="0">
                <a:solidFill>
                  <a:srgbClr val="C00000"/>
                </a:solidFill>
                <a:latin typeface="微软雅黑" pitchFamily="34" charset="-122"/>
                <a:ea typeface="微软雅黑" pitchFamily="34" charset="-122"/>
              </a:rPr>
              <a:t>特点：</a:t>
            </a:r>
            <a:r>
              <a:rPr lang="zh-CN" altLang="en-US" b="1" dirty="0" smtClean="0">
                <a:latin typeface="微软雅黑" pitchFamily="34" charset="-122"/>
                <a:ea typeface="微软雅黑" pitchFamily="34" charset="-122"/>
              </a:rPr>
              <a:t>易于</a:t>
            </a:r>
            <a:r>
              <a:rPr lang="zh-CN" altLang="en-US" b="1" dirty="0">
                <a:latin typeface="微软雅黑" pitchFamily="34" charset="-122"/>
                <a:ea typeface="微软雅黑" pitchFamily="34" charset="-122"/>
              </a:rPr>
              <a:t>实现广播通信，</a:t>
            </a:r>
            <a:r>
              <a:rPr lang="zh-CN" altLang="en-US" b="1" dirty="0" smtClean="0">
                <a:latin typeface="微软雅黑" pitchFamily="34" charset="-122"/>
                <a:ea typeface="微软雅黑" pitchFamily="34" charset="-122"/>
              </a:rPr>
              <a:t>简单，可靠。 </a:t>
            </a:r>
            <a:endParaRPr lang="zh-CN" altLang="en-US" b="1" dirty="0">
              <a:latin typeface="微软雅黑" pitchFamily="34" charset="-122"/>
              <a:ea typeface="微软雅黑" pitchFamily="34" charset="-122"/>
            </a:endParaRPr>
          </a:p>
        </p:txBody>
      </p:sp>
      <p:sp>
        <p:nvSpPr>
          <p:cNvPr id="75" name="Line 5"/>
          <p:cNvSpPr>
            <a:spLocks noChangeShapeType="1"/>
          </p:cNvSpPr>
          <p:nvPr/>
        </p:nvSpPr>
        <p:spPr bwMode="auto">
          <a:xfrm rot="16200000" flipV="1">
            <a:off x="4153306" y="2748400"/>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6" name="Rectangle 9"/>
          <p:cNvSpPr>
            <a:spLocks noChangeArrowheads="1"/>
          </p:cNvSpPr>
          <p:nvPr/>
        </p:nvSpPr>
        <p:spPr bwMode="auto">
          <a:xfrm>
            <a:off x="1078993" y="2217128"/>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7" name="Line 10"/>
          <p:cNvSpPr>
            <a:spLocks noChangeShapeType="1"/>
          </p:cNvSpPr>
          <p:nvPr/>
        </p:nvSpPr>
        <p:spPr bwMode="auto">
          <a:xfrm>
            <a:off x="7372521" y="2143179"/>
            <a:ext cx="414020" cy="1855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8" name="Freeform 14"/>
          <p:cNvSpPr>
            <a:spLocks/>
          </p:cNvSpPr>
          <p:nvPr/>
        </p:nvSpPr>
        <p:spPr bwMode="auto">
          <a:xfrm>
            <a:off x="3320888" y="2342502"/>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9" name="Line 17"/>
          <p:cNvSpPr>
            <a:spLocks noChangeShapeType="1"/>
          </p:cNvSpPr>
          <p:nvPr/>
        </p:nvSpPr>
        <p:spPr bwMode="auto">
          <a:xfrm rot="16200000" flipV="1">
            <a:off x="5388709" y="2748400"/>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0" name="Freeform 19"/>
          <p:cNvSpPr>
            <a:spLocks/>
          </p:cNvSpPr>
          <p:nvPr/>
        </p:nvSpPr>
        <p:spPr bwMode="auto">
          <a:xfrm>
            <a:off x="7028431" y="2342501"/>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1" name="Text Box 21"/>
          <p:cNvSpPr txBox="1">
            <a:spLocks noChangeArrowheads="1"/>
          </p:cNvSpPr>
          <p:nvPr/>
        </p:nvSpPr>
        <p:spPr bwMode="auto">
          <a:xfrm>
            <a:off x="2696874" y="3667615"/>
            <a:ext cx="1258678" cy="523220"/>
          </a:xfrm>
          <a:prstGeom prst="rect">
            <a:avLst/>
          </a:prstGeom>
          <a:solidFill>
            <a:schemeClr val="bg1"/>
          </a:solidFill>
          <a:ln>
            <a:noFill/>
          </a:ln>
          <a:effectLst/>
          <a:extLst/>
        </p:spPr>
        <p:txBody>
          <a:bodyPr wrap="none">
            <a:spAutoFit/>
          </a:bodyPr>
          <a:lstStyle/>
          <a:p>
            <a:pPr algn="ctr"/>
            <a:r>
              <a:rPr kumimoji="1" lang="en-US" altLang="zh-CN" sz="1400" b="1" dirty="0" smtClean="0">
                <a:solidFill>
                  <a:srgbClr val="CC00CC"/>
                </a:solidFill>
                <a:latin typeface="微软雅黑" pitchFamily="34" charset="-122"/>
                <a:ea typeface="微软雅黑" pitchFamily="34" charset="-122"/>
              </a:rPr>
              <a:t>B </a:t>
            </a:r>
            <a:r>
              <a:rPr kumimoji="1" lang="zh-CN" altLang="en-US" sz="1400" b="1" dirty="0" smtClean="0">
                <a:solidFill>
                  <a:srgbClr val="CC00CC"/>
                </a:solidFill>
                <a:latin typeface="微软雅黑" pitchFamily="34" charset="-122"/>
                <a:ea typeface="微软雅黑" pitchFamily="34" charset="-122"/>
              </a:rPr>
              <a:t>向所有站点</a:t>
            </a:r>
            <a:endParaRPr kumimoji="1" lang="en-US" altLang="zh-CN" sz="1400" b="1" dirty="0">
              <a:solidFill>
                <a:srgbClr val="CC00CC"/>
              </a:solidFill>
              <a:latin typeface="微软雅黑" pitchFamily="34" charset="-122"/>
              <a:ea typeface="微软雅黑" pitchFamily="34" charset="-122"/>
            </a:endParaRPr>
          </a:p>
          <a:p>
            <a:pPr algn="ctr"/>
            <a:r>
              <a:rPr kumimoji="1" lang="zh-CN" altLang="en-US" sz="1400" b="1" dirty="0">
                <a:solidFill>
                  <a:srgbClr val="CC00CC"/>
                </a:solidFill>
                <a:latin typeface="微软雅黑" pitchFamily="34" charset="-122"/>
                <a:ea typeface="微软雅黑" pitchFamily="34" charset="-122"/>
              </a:rPr>
              <a:t>发送数据</a:t>
            </a:r>
          </a:p>
        </p:txBody>
      </p:sp>
      <p:sp>
        <p:nvSpPr>
          <p:cNvPr id="82" name="Text Box 22"/>
          <p:cNvSpPr txBox="1">
            <a:spLocks noChangeArrowheads="1"/>
          </p:cNvSpPr>
          <p:nvPr/>
        </p:nvSpPr>
        <p:spPr bwMode="auto">
          <a:xfrm>
            <a:off x="4179547" y="3425119"/>
            <a:ext cx="5164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C</a:t>
            </a:r>
          </a:p>
        </p:txBody>
      </p:sp>
      <p:sp>
        <p:nvSpPr>
          <p:cNvPr id="83" name="Text Box 23"/>
          <p:cNvSpPr txBox="1">
            <a:spLocks noChangeArrowheads="1"/>
          </p:cNvSpPr>
          <p:nvPr/>
        </p:nvSpPr>
        <p:spPr bwMode="auto">
          <a:xfrm>
            <a:off x="5472194" y="3414059"/>
            <a:ext cx="4860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D</a:t>
            </a:r>
          </a:p>
        </p:txBody>
      </p:sp>
      <p:sp>
        <p:nvSpPr>
          <p:cNvPr id="84" name="Text Box 24"/>
          <p:cNvSpPr txBox="1">
            <a:spLocks noChangeArrowheads="1"/>
          </p:cNvSpPr>
          <p:nvPr/>
        </p:nvSpPr>
        <p:spPr bwMode="auto">
          <a:xfrm>
            <a:off x="1715396" y="3414059"/>
            <a:ext cx="5309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A</a:t>
            </a:r>
          </a:p>
        </p:txBody>
      </p:sp>
      <p:sp>
        <p:nvSpPr>
          <p:cNvPr id="85" name="Text Box 25"/>
          <p:cNvSpPr txBox="1">
            <a:spLocks noChangeArrowheads="1"/>
          </p:cNvSpPr>
          <p:nvPr/>
        </p:nvSpPr>
        <p:spPr bwMode="auto">
          <a:xfrm>
            <a:off x="6629055" y="3411602"/>
            <a:ext cx="4988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E</a:t>
            </a:r>
          </a:p>
        </p:txBody>
      </p:sp>
      <p:sp>
        <p:nvSpPr>
          <p:cNvPr id="86" name="Line 26"/>
          <p:cNvSpPr>
            <a:spLocks noChangeShapeType="1"/>
          </p:cNvSpPr>
          <p:nvPr/>
        </p:nvSpPr>
        <p:spPr bwMode="auto">
          <a:xfrm flipH="1">
            <a:off x="1209238" y="2087439"/>
            <a:ext cx="456620" cy="21750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7" name="Text Box 27"/>
          <p:cNvSpPr txBox="1">
            <a:spLocks noChangeArrowheads="1"/>
          </p:cNvSpPr>
          <p:nvPr/>
        </p:nvSpPr>
        <p:spPr bwMode="auto">
          <a:xfrm>
            <a:off x="1638815" y="1946776"/>
            <a:ext cx="341632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匹配电阻（用来吸收总线上传播的信号）</a:t>
            </a:r>
          </a:p>
        </p:txBody>
      </p:sp>
      <p:sp>
        <p:nvSpPr>
          <p:cNvPr id="88" name="Text Box 28"/>
          <p:cNvSpPr txBox="1">
            <a:spLocks noChangeArrowheads="1"/>
          </p:cNvSpPr>
          <p:nvPr/>
        </p:nvSpPr>
        <p:spPr bwMode="auto">
          <a:xfrm>
            <a:off x="6548762" y="1946776"/>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a:t>
            </a:r>
          </a:p>
        </p:txBody>
      </p:sp>
      <p:sp>
        <p:nvSpPr>
          <p:cNvPr id="89" name="Freeform 32"/>
          <p:cNvSpPr>
            <a:spLocks/>
          </p:cNvSpPr>
          <p:nvPr/>
        </p:nvSpPr>
        <p:spPr bwMode="auto">
          <a:xfrm>
            <a:off x="3329046" y="2394113"/>
            <a:ext cx="4281142" cy="65497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0" name="Text Box 48"/>
          <p:cNvSpPr txBox="1">
            <a:spLocks noChangeArrowheads="1"/>
          </p:cNvSpPr>
          <p:nvPr/>
        </p:nvSpPr>
        <p:spPr bwMode="auto">
          <a:xfrm>
            <a:off x="3170457" y="3414059"/>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B</a:t>
            </a:r>
          </a:p>
        </p:txBody>
      </p:sp>
      <p:pic>
        <p:nvPicPr>
          <p:cNvPr id="9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65120" y="305322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16688" y="305322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0824" y="3053220"/>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94" name="Line 12"/>
          <p:cNvSpPr>
            <a:spLocks noChangeShapeType="1"/>
          </p:cNvSpPr>
          <p:nvPr/>
        </p:nvSpPr>
        <p:spPr bwMode="auto">
          <a:xfrm rot="16200000" flipV="1">
            <a:off x="1682498" y="2748400"/>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5" name="Freeform 29"/>
          <p:cNvSpPr>
            <a:spLocks/>
          </p:cNvSpPr>
          <p:nvPr/>
        </p:nvSpPr>
        <p:spPr bwMode="auto">
          <a:xfrm>
            <a:off x="3293468" y="2410089"/>
            <a:ext cx="1313728" cy="709046"/>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6" name="Freeform 30"/>
          <p:cNvSpPr>
            <a:spLocks/>
          </p:cNvSpPr>
          <p:nvPr/>
        </p:nvSpPr>
        <p:spPr bwMode="auto">
          <a:xfrm>
            <a:off x="3329047" y="2419920"/>
            <a:ext cx="2558934" cy="772946"/>
          </a:xfrm>
          <a:custGeom>
            <a:avLst/>
            <a:gdLst>
              <a:gd name="T0" fmla="*/ 26 w 1895"/>
              <a:gd name="T1" fmla="*/ 556 h 629"/>
              <a:gd name="T2" fmla="*/ 147 w 1895"/>
              <a:gd name="T3" fmla="*/ 108 h 629"/>
              <a:gd name="T4" fmla="*/ 906 w 1895"/>
              <a:gd name="T5" fmla="*/ 35 h 629"/>
              <a:gd name="T6" fmla="*/ 1738 w 1895"/>
              <a:gd name="T7" fmla="*/ 99 h 629"/>
              <a:gd name="T8" fmla="*/ 1848 w 1895"/>
              <a:gd name="T9" fmla="*/ 629 h 629"/>
            </a:gdLst>
            <a:ahLst/>
            <a:cxnLst>
              <a:cxn ang="0">
                <a:pos x="T0" y="T1"/>
              </a:cxn>
              <a:cxn ang="0">
                <a:pos x="T2" y="T3"/>
              </a:cxn>
              <a:cxn ang="0">
                <a:pos x="T4" y="T5"/>
              </a:cxn>
              <a:cxn ang="0">
                <a:pos x="T6" y="T7"/>
              </a:cxn>
              <a:cxn ang="0">
                <a:pos x="T8" y="T9"/>
              </a:cxn>
            </a:cxnLst>
            <a:rect l="0" t="0" r="r" b="b"/>
            <a:pathLst>
              <a:path w="1895" h="629">
                <a:moveTo>
                  <a:pt x="26" y="556"/>
                </a:moveTo>
                <a:cubicBezTo>
                  <a:pt x="46" y="481"/>
                  <a:pt x="0" y="195"/>
                  <a:pt x="147" y="108"/>
                </a:cubicBezTo>
                <a:cubicBezTo>
                  <a:pt x="294" y="21"/>
                  <a:pt x="641" y="36"/>
                  <a:pt x="906" y="35"/>
                </a:cubicBezTo>
                <a:cubicBezTo>
                  <a:pt x="1171" y="34"/>
                  <a:pt x="1581" y="0"/>
                  <a:pt x="1738" y="99"/>
                </a:cubicBezTo>
                <a:cubicBezTo>
                  <a:pt x="1895" y="198"/>
                  <a:pt x="1825" y="519"/>
                  <a:pt x="1848" y="62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7" name="Freeform 31"/>
          <p:cNvSpPr>
            <a:spLocks/>
          </p:cNvSpPr>
          <p:nvPr/>
        </p:nvSpPr>
        <p:spPr bwMode="auto">
          <a:xfrm>
            <a:off x="3329046" y="2422378"/>
            <a:ext cx="3678963" cy="744683"/>
          </a:xfrm>
          <a:custGeom>
            <a:avLst/>
            <a:gdLst>
              <a:gd name="T0" fmla="*/ 29 w 2601"/>
              <a:gd name="T1" fmla="*/ 533 h 606"/>
              <a:gd name="T2" fmla="*/ 200 w 2601"/>
              <a:gd name="T3" fmla="*/ 85 h 606"/>
              <a:gd name="T4" fmla="*/ 1228 w 2601"/>
              <a:gd name="T5" fmla="*/ 24 h 606"/>
              <a:gd name="T6" fmla="*/ 2362 w 2601"/>
              <a:gd name="T7" fmla="*/ 106 h 606"/>
              <a:gd name="T8" fmla="*/ 2601 w 2601"/>
              <a:gd name="T9" fmla="*/ 606 h 606"/>
            </a:gdLst>
            <a:ahLst/>
            <a:cxnLst>
              <a:cxn ang="0">
                <a:pos x="T0" y="T1"/>
              </a:cxn>
              <a:cxn ang="0">
                <a:pos x="T2" y="T3"/>
              </a:cxn>
              <a:cxn ang="0">
                <a:pos x="T4" y="T5"/>
              </a:cxn>
              <a:cxn ang="0">
                <a:pos x="T6" y="T7"/>
              </a:cxn>
              <a:cxn ang="0">
                <a:pos x="T8" y="T9"/>
              </a:cxn>
            </a:cxnLst>
            <a:rect l="0" t="0" r="r" b="b"/>
            <a:pathLst>
              <a:path w="2601" h="606">
                <a:moveTo>
                  <a:pt x="29" y="533"/>
                </a:moveTo>
                <a:cubicBezTo>
                  <a:pt x="57" y="458"/>
                  <a:pt x="0" y="170"/>
                  <a:pt x="200" y="85"/>
                </a:cubicBezTo>
                <a:cubicBezTo>
                  <a:pt x="400" y="0"/>
                  <a:pt x="868" y="21"/>
                  <a:pt x="1228" y="24"/>
                </a:cubicBezTo>
                <a:cubicBezTo>
                  <a:pt x="1588" y="27"/>
                  <a:pt x="2133" y="9"/>
                  <a:pt x="2362" y="106"/>
                </a:cubicBezTo>
                <a:cubicBezTo>
                  <a:pt x="2591" y="203"/>
                  <a:pt x="2551" y="502"/>
                  <a:pt x="2601" y="606"/>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8" name="Freeform 33"/>
          <p:cNvSpPr>
            <a:spLocks/>
          </p:cNvSpPr>
          <p:nvPr/>
        </p:nvSpPr>
        <p:spPr bwMode="auto">
          <a:xfrm>
            <a:off x="1371600" y="2394113"/>
            <a:ext cx="2032553"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9" name="Freeform 34"/>
          <p:cNvSpPr>
            <a:spLocks/>
          </p:cNvSpPr>
          <p:nvPr/>
        </p:nvSpPr>
        <p:spPr bwMode="auto">
          <a:xfrm flipH="1">
            <a:off x="2015319" y="2394113"/>
            <a:ext cx="1313728" cy="70904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pic>
        <p:nvPicPr>
          <p:cNvPr id="10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3053220"/>
            <a:ext cx="407130" cy="407130"/>
          </a:xfrm>
          <a:prstGeom prst="rect">
            <a:avLst/>
          </a:prstGeom>
          <a:noFill/>
          <a:extLst>
            <a:ext uri="{909E8E84-426E-40DD-AFC4-6F175D3DCCD1}">
              <a14:hiddenFill xmlns:a14="http://schemas.microsoft.com/office/drawing/2010/main">
                <a:solidFill>
                  <a:srgbClr val="FFFFFF"/>
                </a:solidFill>
              </a14:hiddenFill>
            </a:ext>
          </a:extLst>
        </p:spPr>
      </p:pic>
      <p:grpSp>
        <p:nvGrpSpPr>
          <p:cNvPr id="101" name="组合 100"/>
          <p:cNvGrpSpPr/>
          <p:nvPr/>
        </p:nvGrpSpPr>
        <p:grpSpPr>
          <a:xfrm>
            <a:off x="1817612" y="3700997"/>
            <a:ext cx="5498027" cy="309717"/>
            <a:chOff x="1817612" y="3764815"/>
            <a:chExt cx="5498027" cy="309717"/>
          </a:xfrm>
        </p:grpSpPr>
        <p:sp>
          <p:nvSpPr>
            <p:cNvPr id="102" name="Text Box 47"/>
            <p:cNvSpPr txBox="1">
              <a:spLocks noChangeArrowheads="1"/>
            </p:cNvSpPr>
            <p:nvPr/>
          </p:nvSpPr>
          <p:spPr bwMode="auto">
            <a:xfrm>
              <a:off x="5520120" y="3764815"/>
              <a:ext cx="542500" cy="309717"/>
            </a:xfrm>
            <a:prstGeom prst="rect">
              <a:avLst/>
            </a:prstGeom>
            <a:solidFill>
              <a:srgbClr val="0000FF"/>
            </a:solidFill>
            <a:ln w="12700">
              <a:solidFill>
                <a:schemeClr val="tx2"/>
              </a:solidFill>
              <a:miter lim="800000"/>
              <a:headEnd/>
              <a:tailEnd/>
            </a:ln>
            <a:effectLst/>
          </p:spPr>
          <p:txBody>
            <a:bodyPr wrap="none">
              <a:spAutoFit/>
            </a:bodyPr>
            <a:lstStyle/>
            <a:p>
              <a:r>
                <a:rPr kumimoji="1" lang="zh-CN" altLang="en-US" sz="1400" b="1" dirty="0">
                  <a:solidFill>
                    <a:schemeClr val="bg1"/>
                  </a:solidFill>
                  <a:latin typeface="微软雅黑" pitchFamily="34" charset="-122"/>
                  <a:ea typeface="微软雅黑" pitchFamily="34" charset="-122"/>
                </a:rPr>
                <a:t>接受</a:t>
              </a:r>
            </a:p>
          </p:txBody>
        </p:sp>
        <p:sp>
          <p:nvSpPr>
            <p:cNvPr id="103" name="Text Box 47"/>
            <p:cNvSpPr txBox="1">
              <a:spLocks noChangeArrowheads="1"/>
            </p:cNvSpPr>
            <p:nvPr/>
          </p:nvSpPr>
          <p:spPr bwMode="auto">
            <a:xfrm>
              <a:off x="6773139" y="3764815"/>
              <a:ext cx="542500" cy="309717"/>
            </a:xfrm>
            <a:prstGeom prst="rect">
              <a:avLst/>
            </a:prstGeom>
            <a:solidFill>
              <a:srgbClr val="0000FF"/>
            </a:solidFill>
            <a:ln w="12700">
              <a:solidFill>
                <a:schemeClr val="tx2"/>
              </a:solidFill>
              <a:miter lim="800000"/>
              <a:headEnd/>
              <a:tailEnd/>
            </a:ln>
            <a:effectLst/>
          </p:spPr>
          <p:txBody>
            <a:bodyPr wrap="none">
              <a:spAutoFit/>
            </a:bodyPr>
            <a:lstStyle/>
            <a:p>
              <a:r>
                <a:rPr kumimoji="1" lang="zh-CN" altLang="en-US" sz="1400" b="1">
                  <a:solidFill>
                    <a:schemeClr val="bg1"/>
                  </a:solidFill>
                  <a:latin typeface="微软雅黑" pitchFamily="34" charset="-122"/>
                  <a:ea typeface="微软雅黑" pitchFamily="34" charset="-122"/>
                </a:rPr>
                <a:t>接受</a:t>
              </a:r>
            </a:p>
          </p:txBody>
        </p:sp>
        <p:sp>
          <p:nvSpPr>
            <p:cNvPr id="104" name="Text Box 47"/>
            <p:cNvSpPr txBox="1">
              <a:spLocks noChangeArrowheads="1"/>
            </p:cNvSpPr>
            <p:nvPr/>
          </p:nvSpPr>
          <p:spPr bwMode="auto">
            <a:xfrm>
              <a:off x="4288420" y="3764815"/>
              <a:ext cx="542500" cy="309717"/>
            </a:xfrm>
            <a:prstGeom prst="rect">
              <a:avLst/>
            </a:prstGeom>
            <a:solidFill>
              <a:srgbClr val="0000FF"/>
            </a:solidFill>
            <a:ln w="12700">
              <a:solidFill>
                <a:schemeClr val="tx2"/>
              </a:solidFill>
              <a:miter lim="800000"/>
              <a:headEnd/>
              <a:tailEnd/>
            </a:ln>
            <a:effectLst/>
          </p:spPr>
          <p:txBody>
            <a:bodyPr wrap="none">
              <a:spAutoFit/>
            </a:bodyPr>
            <a:lstStyle/>
            <a:p>
              <a:r>
                <a:rPr kumimoji="1" lang="zh-CN" altLang="en-US" sz="1400" b="1" dirty="0">
                  <a:solidFill>
                    <a:schemeClr val="bg1"/>
                  </a:solidFill>
                  <a:latin typeface="微软雅黑" pitchFamily="34" charset="-122"/>
                  <a:ea typeface="微软雅黑" pitchFamily="34" charset="-122"/>
                </a:rPr>
                <a:t>接受</a:t>
              </a:r>
            </a:p>
          </p:txBody>
        </p:sp>
        <p:sp>
          <p:nvSpPr>
            <p:cNvPr id="105" name="Text Box 47"/>
            <p:cNvSpPr txBox="1">
              <a:spLocks noChangeArrowheads="1"/>
            </p:cNvSpPr>
            <p:nvPr/>
          </p:nvSpPr>
          <p:spPr bwMode="auto">
            <a:xfrm>
              <a:off x="1817612" y="3764815"/>
              <a:ext cx="542500" cy="309717"/>
            </a:xfrm>
            <a:prstGeom prst="rect">
              <a:avLst/>
            </a:prstGeom>
            <a:solidFill>
              <a:srgbClr val="0000FF"/>
            </a:solidFill>
            <a:ln w="12700">
              <a:solidFill>
                <a:schemeClr val="tx2"/>
              </a:solidFill>
              <a:miter lim="800000"/>
              <a:headEnd/>
              <a:tailEnd/>
            </a:ln>
            <a:effectLst/>
          </p:spPr>
          <p:txBody>
            <a:bodyPr wrap="none">
              <a:spAutoFit/>
            </a:bodyPr>
            <a:lstStyle/>
            <a:p>
              <a:r>
                <a:rPr kumimoji="1" lang="zh-CN" altLang="en-US" sz="1400" b="1" dirty="0">
                  <a:solidFill>
                    <a:schemeClr val="bg1"/>
                  </a:solidFill>
                  <a:latin typeface="微软雅黑" pitchFamily="34" charset="-122"/>
                  <a:ea typeface="微软雅黑" pitchFamily="34" charset="-122"/>
                </a:rPr>
                <a:t>接受</a:t>
              </a:r>
            </a:p>
          </p:txBody>
        </p:sp>
      </p:grpSp>
      <p:pic>
        <p:nvPicPr>
          <p:cNvPr id="10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5297" y="3053220"/>
            <a:ext cx="407130" cy="407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846371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500" fill="hold"/>
                                        <p:tgtEl>
                                          <p:spTgt spid="81"/>
                                        </p:tgtEl>
                                        <p:attrNameLst>
                                          <p:attrName>style.visibility</p:attrName>
                                        </p:attrNameLst>
                                      </p:cBhvr>
                                      <p:tavLst>
                                        <p:tav tm="0">
                                          <p:val>
                                            <p:strVal val="hidden"/>
                                          </p:val>
                                        </p:tav>
                                        <p:tav tm="50000">
                                          <p:val>
                                            <p:strVal val="visible"/>
                                          </p:val>
                                        </p:tav>
                                      </p:tavLst>
                                    </p:anim>
                                  </p:childTnLst>
                                </p:cTn>
                              </p:par>
                            </p:childTnLst>
                          </p:cTn>
                        </p:par>
                        <p:par>
                          <p:cTn id="10" fill="hold">
                            <p:stCondLst>
                              <p:cond delay="2000"/>
                            </p:stCondLst>
                            <p:childTnLst>
                              <p:par>
                                <p:cTn id="11" presetID="22" presetClass="entr" presetSubtype="2" fill="hold" grpId="0" nodeType="afterEffect">
                                  <p:stCondLst>
                                    <p:cond delay="500"/>
                                  </p:stCondLst>
                                  <p:childTnLst>
                                    <p:set>
                                      <p:cBhvr>
                                        <p:cTn id="12" dur="1" fill="hold">
                                          <p:stCondLst>
                                            <p:cond delay="0"/>
                                          </p:stCondLst>
                                        </p:cTn>
                                        <p:tgtEl>
                                          <p:spTgt spid="99"/>
                                        </p:tgtEl>
                                        <p:attrNameLst>
                                          <p:attrName>style.visibility</p:attrName>
                                        </p:attrNameLst>
                                      </p:cBhvr>
                                      <p:to>
                                        <p:strVal val="visible"/>
                                      </p:to>
                                    </p:set>
                                    <p:animEffect transition="in" filter="wipe(right)">
                                      <p:cBhvr>
                                        <p:cTn id="13" dur="2500"/>
                                        <p:tgtEl>
                                          <p:spTgt spid="99"/>
                                        </p:tgtEl>
                                      </p:cBhvr>
                                    </p:animEffect>
                                  </p:childTnLst>
                                </p:cTn>
                              </p:par>
                              <p:par>
                                <p:cTn id="14" presetID="22" presetClass="entr" presetSubtype="2" fill="hold" grpId="0" nodeType="withEffect">
                                  <p:stCondLst>
                                    <p:cond delay="500"/>
                                  </p:stCondLst>
                                  <p:childTnLst>
                                    <p:set>
                                      <p:cBhvr>
                                        <p:cTn id="15" dur="1" fill="hold">
                                          <p:stCondLst>
                                            <p:cond delay="0"/>
                                          </p:stCondLst>
                                        </p:cTn>
                                        <p:tgtEl>
                                          <p:spTgt spid="98"/>
                                        </p:tgtEl>
                                        <p:attrNameLst>
                                          <p:attrName>style.visibility</p:attrName>
                                        </p:attrNameLst>
                                      </p:cBhvr>
                                      <p:to>
                                        <p:strVal val="visible"/>
                                      </p:to>
                                    </p:set>
                                    <p:animEffect transition="in" filter="wipe(right)">
                                      <p:cBhvr>
                                        <p:cTn id="16" dur="2500"/>
                                        <p:tgtEl>
                                          <p:spTgt spid="98"/>
                                        </p:tgtEl>
                                      </p:cBhvr>
                                    </p:animEffect>
                                  </p:childTnLst>
                                </p:cTn>
                              </p:par>
                              <p:par>
                                <p:cTn id="17" presetID="22" presetClass="entr" presetSubtype="8" fill="hold" grpId="0" nodeType="withEffect">
                                  <p:stCondLst>
                                    <p:cond delay="500"/>
                                  </p:stCondLst>
                                  <p:childTnLst>
                                    <p:set>
                                      <p:cBhvr>
                                        <p:cTn id="18" dur="1" fill="hold">
                                          <p:stCondLst>
                                            <p:cond delay="0"/>
                                          </p:stCondLst>
                                        </p:cTn>
                                        <p:tgtEl>
                                          <p:spTgt spid="95"/>
                                        </p:tgtEl>
                                        <p:attrNameLst>
                                          <p:attrName>style.visibility</p:attrName>
                                        </p:attrNameLst>
                                      </p:cBhvr>
                                      <p:to>
                                        <p:strVal val="visible"/>
                                      </p:to>
                                    </p:set>
                                    <p:animEffect transition="in" filter="wipe(left)">
                                      <p:cBhvr>
                                        <p:cTn id="19" dur="2500"/>
                                        <p:tgtEl>
                                          <p:spTgt spid="95"/>
                                        </p:tgtEl>
                                      </p:cBhvr>
                                    </p:animEffect>
                                  </p:childTnLst>
                                </p:cTn>
                              </p:par>
                              <p:par>
                                <p:cTn id="20" presetID="22" presetClass="entr" presetSubtype="8" fill="hold" grpId="0" nodeType="withEffect">
                                  <p:stCondLst>
                                    <p:cond delay="500"/>
                                  </p:stCondLst>
                                  <p:childTnLst>
                                    <p:set>
                                      <p:cBhvr>
                                        <p:cTn id="21" dur="1" fill="hold">
                                          <p:stCondLst>
                                            <p:cond delay="0"/>
                                          </p:stCondLst>
                                        </p:cTn>
                                        <p:tgtEl>
                                          <p:spTgt spid="96"/>
                                        </p:tgtEl>
                                        <p:attrNameLst>
                                          <p:attrName>style.visibility</p:attrName>
                                        </p:attrNameLst>
                                      </p:cBhvr>
                                      <p:to>
                                        <p:strVal val="visible"/>
                                      </p:to>
                                    </p:set>
                                    <p:animEffect transition="in" filter="wipe(left)">
                                      <p:cBhvr>
                                        <p:cTn id="22" dur="2750"/>
                                        <p:tgtEl>
                                          <p:spTgt spid="96"/>
                                        </p:tgtEl>
                                      </p:cBhvr>
                                    </p:animEffect>
                                  </p:childTnLst>
                                </p:cTn>
                              </p:par>
                              <p:par>
                                <p:cTn id="23" presetID="22" presetClass="entr" presetSubtype="8" fill="hold" grpId="0" nodeType="withEffect">
                                  <p:stCondLst>
                                    <p:cond delay="500"/>
                                  </p:stCondLst>
                                  <p:childTnLst>
                                    <p:set>
                                      <p:cBhvr>
                                        <p:cTn id="24" dur="1" fill="hold">
                                          <p:stCondLst>
                                            <p:cond delay="0"/>
                                          </p:stCondLst>
                                        </p:cTn>
                                        <p:tgtEl>
                                          <p:spTgt spid="97"/>
                                        </p:tgtEl>
                                        <p:attrNameLst>
                                          <p:attrName>style.visibility</p:attrName>
                                        </p:attrNameLst>
                                      </p:cBhvr>
                                      <p:to>
                                        <p:strVal val="visible"/>
                                      </p:to>
                                    </p:set>
                                    <p:animEffect transition="in" filter="wipe(left)">
                                      <p:cBhvr>
                                        <p:cTn id="25" dur="2500"/>
                                        <p:tgtEl>
                                          <p:spTgt spid="97"/>
                                        </p:tgtEl>
                                      </p:cBhvr>
                                    </p:animEffect>
                                  </p:childTnLst>
                                </p:cTn>
                              </p:par>
                              <p:par>
                                <p:cTn id="26" presetID="22" presetClass="entr" presetSubtype="8" fill="hold" grpId="0" nodeType="withEffect">
                                  <p:stCondLst>
                                    <p:cond delay="500"/>
                                  </p:stCondLst>
                                  <p:childTnLst>
                                    <p:set>
                                      <p:cBhvr>
                                        <p:cTn id="27" dur="1" fill="hold">
                                          <p:stCondLst>
                                            <p:cond delay="0"/>
                                          </p:stCondLst>
                                        </p:cTn>
                                        <p:tgtEl>
                                          <p:spTgt spid="89"/>
                                        </p:tgtEl>
                                        <p:attrNameLst>
                                          <p:attrName>style.visibility</p:attrName>
                                        </p:attrNameLst>
                                      </p:cBhvr>
                                      <p:to>
                                        <p:strVal val="visible"/>
                                      </p:to>
                                    </p:set>
                                    <p:animEffect transition="in" filter="wipe(left)">
                                      <p:cBhvr>
                                        <p:cTn id="28" dur="2500"/>
                                        <p:tgtEl>
                                          <p:spTgt spid="89"/>
                                        </p:tgtEl>
                                      </p:cBhvr>
                                    </p:animEffect>
                                  </p:childTnLst>
                                </p:cTn>
                              </p:par>
                            </p:childTnLst>
                          </p:cTn>
                        </p:par>
                        <p:par>
                          <p:cTn id="29" fill="hold">
                            <p:stCondLst>
                              <p:cond delay="5250"/>
                            </p:stCondLst>
                            <p:childTnLst>
                              <p:par>
                                <p:cTn id="30" presetID="1" presetClass="entr" presetSubtype="0" fill="hold" nodeType="afterEffect">
                                  <p:stCondLst>
                                    <p:cond delay="1000"/>
                                  </p:stCondLst>
                                  <p:childTnLst>
                                    <p:set>
                                      <p:cBhvr>
                                        <p:cTn id="31" dur="1" fill="hold">
                                          <p:stCondLst>
                                            <p:cond delay="0"/>
                                          </p:stCondLst>
                                        </p:cTn>
                                        <p:tgtEl>
                                          <p:spTgt spid="101"/>
                                        </p:tgtEl>
                                        <p:attrNameLst>
                                          <p:attrName>style.visibility</p:attrName>
                                        </p:attrNameLst>
                                      </p:cBhvr>
                                      <p:to>
                                        <p:strVal val="visible"/>
                                      </p:to>
                                    </p:set>
                                  </p:childTnLst>
                                </p:cTn>
                              </p:par>
                            </p:childTnLst>
                          </p:cTn>
                        </p:par>
                        <p:par>
                          <p:cTn id="32" fill="hold">
                            <p:stCondLst>
                              <p:cond delay="6250"/>
                            </p:stCondLst>
                            <p:childTnLst>
                              <p:par>
                                <p:cTn id="33" presetID="35" presetClass="emph" presetSubtype="0" repeatCount="indefinite" fill="hold" nodeType="afterEffect">
                                  <p:stCondLst>
                                    <p:cond delay="0"/>
                                  </p:stCondLst>
                                  <p:endCondLst>
                                    <p:cond evt="onNext" delay="0">
                                      <p:tgtEl>
                                        <p:sldTgt/>
                                      </p:tgtEl>
                                    </p:cond>
                                  </p:endCondLst>
                                  <p:childTnLst>
                                    <p:anim calcmode="discrete" valueType="str">
                                      <p:cBhvr>
                                        <p:cTn id="34" dur="500" fill="hold"/>
                                        <p:tgtEl>
                                          <p:spTgt spid="10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1" grpId="1" animBg="1"/>
      <p:bldP spid="89" grpId="0" animBg="1"/>
      <p:bldP spid="95" grpId="0" animBg="1"/>
      <p:bldP spid="96" grpId="0" animBg="1"/>
      <p:bldP spid="97" grpId="0" animBg="1"/>
      <p:bldP spid="98" grpId="0" animBg="1"/>
      <p:bldP spid="99"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502921" y="1775068"/>
            <a:ext cx="8129015" cy="253194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Line 7"/>
          <p:cNvSpPr>
            <a:spLocks noChangeShapeType="1"/>
          </p:cNvSpPr>
          <p:nvPr/>
        </p:nvSpPr>
        <p:spPr bwMode="auto">
          <a:xfrm flipV="1">
            <a:off x="1258776" y="2332671"/>
            <a:ext cx="6555094"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 name="Rectangle 9"/>
          <p:cNvSpPr>
            <a:spLocks noChangeArrowheads="1"/>
          </p:cNvSpPr>
          <p:nvPr/>
        </p:nvSpPr>
        <p:spPr bwMode="auto">
          <a:xfrm>
            <a:off x="7668344" y="2217128"/>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 name="AutoShape 5"/>
          <p:cNvSpPr>
            <a:spLocks noChangeArrowheads="1"/>
          </p:cNvSpPr>
          <p:nvPr/>
        </p:nvSpPr>
        <p:spPr bwMode="auto">
          <a:xfrm>
            <a:off x="502921" y="627295"/>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12" name="Rectangle 6"/>
          <p:cNvSpPr>
            <a:spLocks noChangeArrowheads="1"/>
          </p:cNvSpPr>
          <p:nvPr/>
        </p:nvSpPr>
        <p:spPr bwMode="auto">
          <a:xfrm>
            <a:off x="2840852" y="585024"/>
            <a:ext cx="34451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3.3.2   CSMA/CD </a:t>
            </a:r>
            <a:r>
              <a:rPr lang="zh-CN" altLang="en-US" sz="2400" b="1" dirty="0" smtClean="0">
                <a:solidFill>
                  <a:schemeClr val="bg1"/>
                </a:solidFill>
                <a:latin typeface="微软雅黑" pitchFamily="34" charset="-122"/>
                <a:ea typeface="微软雅黑" pitchFamily="34" charset="-122"/>
              </a:rPr>
              <a:t>协议</a:t>
            </a:r>
            <a:endParaRPr lang="zh-CN" altLang="en-US" sz="2400" b="1" dirty="0">
              <a:solidFill>
                <a:schemeClr val="bg1"/>
              </a:solidFill>
              <a:latin typeface="微软雅黑" pitchFamily="34" charset="-122"/>
              <a:ea typeface="微软雅黑" pitchFamily="34" charset="-122"/>
            </a:endParaRPr>
          </a:p>
        </p:txBody>
      </p:sp>
      <p:sp>
        <p:nvSpPr>
          <p:cNvPr id="13" name="Rectangle 8"/>
          <p:cNvSpPr>
            <a:spLocks noChangeArrowheads="1"/>
          </p:cNvSpPr>
          <p:nvPr/>
        </p:nvSpPr>
        <p:spPr bwMode="auto">
          <a:xfrm>
            <a:off x="502921" y="1021848"/>
            <a:ext cx="8129015"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2700"/>
              </a:lnSpc>
              <a:buClr>
                <a:srgbClr val="0070C0"/>
              </a:buClr>
              <a:buFont typeface="Wingdings" pitchFamily="2" charset="2"/>
              <a:buChar char="l"/>
            </a:pPr>
            <a:r>
              <a:rPr lang="zh-CN" altLang="en-US" b="1" dirty="0" smtClean="0">
                <a:latin typeface="微软雅黑" pitchFamily="34" charset="-122"/>
                <a:ea typeface="微软雅黑" pitchFamily="34" charset="-122"/>
              </a:rPr>
              <a:t>为了实现</a:t>
            </a:r>
            <a:r>
              <a:rPr lang="zh-CN" altLang="en-US" b="1" dirty="0" smtClean="0">
                <a:solidFill>
                  <a:srgbClr val="C00000"/>
                </a:solidFill>
                <a:latin typeface="微软雅黑" pitchFamily="34" charset="-122"/>
                <a:ea typeface="微软雅黑" pitchFamily="34" charset="-122"/>
              </a:rPr>
              <a:t>一对一</a:t>
            </a:r>
            <a:r>
              <a:rPr lang="zh-CN" altLang="en-US" b="1" dirty="0" smtClean="0">
                <a:latin typeface="微软雅黑" pitchFamily="34" charset="-122"/>
                <a:ea typeface="微软雅黑" pitchFamily="34" charset="-122"/>
              </a:rPr>
              <a:t>通信</a:t>
            </a:r>
            <a:r>
              <a:rPr lang="zh-CN" altLang="en-US" b="1" dirty="0">
                <a:latin typeface="微软雅黑" pitchFamily="34" charset="-122"/>
                <a:ea typeface="微软雅黑" pitchFamily="34" charset="-122"/>
              </a:rPr>
              <a:t>，将接收站的硬件</a:t>
            </a:r>
            <a:r>
              <a:rPr lang="zh-CN" altLang="en-US" b="1" dirty="0" smtClean="0">
                <a:latin typeface="微软雅黑" pitchFamily="34" charset="-122"/>
                <a:ea typeface="微软雅黑" pitchFamily="34" charset="-122"/>
              </a:rPr>
              <a:t>地址写入</a:t>
            </a:r>
            <a:r>
              <a:rPr lang="zh-CN" altLang="en-US" b="1" dirty="0">
                <a:latin typeface="微软雅黑" pitchFamily="34" charset="-122"/>
                <a:ea typeface="微软雅黑" pitchFamily="34" charset="-122"/>
              </a:rPr>
              <a:t>帧首部中的</a:t>
            </a:r>
            <a:r>
              <a:rPr lang="zh-CN" altLang="en-US" b="1" dirty="0">
                <a:solidFill>
                  <a:srgbClr val="C00000"/>
                </a:solidFill>
                <a:latin typeface="微软雅黑" pitchFamily="34" charset="-122"/>
                <a:ea typeface="微软雅黑" pitchFamily="34" charset="-122"/>
              </a:rPr>
              <a:t>目的地址</a:t>
            </a:r>
            <a:r>
              <a:rPr lang="zh-CN" altLang="en-US" b="1" dirty="0">
                <a:latin typeface="微软雅黑" pitchFamily="34" charset="-122"/>
                <a:ea typeface="微软雅黑" pitchFamily="34" charset="-122"/>
              </a:rPr>
              <a:t>字段中。仅当数据帧中的目的地址与</a:t>
            </a:r>
            <a:r>
              <a:rPr lang="zh-CN" altLang="en-US" b="1" dirty="0" smtClean="0">
                <a:solidFill>
                  <a:srgbClr val="C00000"/>
                </a:solidFill>
                <a:latin typeface="微软雅黑" pitchFamily="34" charset="-122"/>
                <a:ea typeface="微软雅黑" pitchFamily="34" charset="-122"/>
              </a:rPr>
              <a:t>适配器硬件</a:t>
            </a:r>
            <a:r>
              <a:rPr lang="zh-CN" altLang="en-US" b="1" dirty="0">
                <a:solidFill>
                  <a:srgbClr val="C00000"/>
                </a:solidFill>
                <a:latin typeface="微软雅黑" pitchFamily="34" charset="-122"/>
                <a:ea typeface="微软雅黑" pitchFamily="34" charset="-122"/>
              </a:rPr>
              <a:t>地址</a:t>
            </a:r>
            <a:r>
              <a:rPr lang="zh-CN" altLang="en-US" b="1" dirty="0">
                <a:latin typeface="微软雅黑" pitchFamily="34" charset="-122"/>
                <a:ea typeface="微软雅黑" pitchFamily="34" charset="-122"/>
              </a:rPr>
              <a:t>一致时</a:t>
            </a:r>
            <a:r>
              <a:rPr lang="zh-CN" altLang="en-US" b="1" dirty="0" smtClean="0">
                <a:latin typeface="微软雅黑" pitchFamily="34" charset="-122"/>
                <a:ea typeface="微软雅黑" pitchFamily="34" charset="-122"/>
              </a:rPr>
              <a:t>，才能</a:t>
            </a:r>
            <a:r>
              <a:rPr lang="zh-CN" altLang="en-US" b="1" dirty="0">
                <a:latin typeface="微软雅黑" pitchFamily="34" charset="-122"/>
                <a:ea typeface="微软雅黑" pitchFamily="34" charset="-122"/>
              </a:rPr>
              <a:t>接收这个</a:t>
            </a:r>
            <a:r>
              <a:rPr lang="zh-CN" altLang="en-US" b="1" dirty="0" smtClean="0">
                <a:latin typeface="微软雅黑" pitchFamily="34" charset="-122"/>
                <a:ea typeface="微软雅黑" pitchFamily="34" charset="-122"/>
              </a:rPr>
              <a:t>数据帧。</a:t>
            </a:r>
            <a:endParaRPr lang="zh-CN" altLang="en-US" b="1" dirty="0">
              <a:latin typeface="微软雅黑" pitchFamily="34" charset="-122"/>
              <a:ea typeface="微软雅黑" pitchFamily="34" charset="-122"/>
            </a:endParaRPr>
          </a:p>
        </p:txBody>
      </p:sp>
      <p:sp>
        <p:nvSpPr>
          <p:cNvPr id="14" name="Line 5"/>
          <p:cNvSpPr>
            <a:spLocks noChangeShapeType="1"/>
          </p:cNvSpPr>
          <p:nvPr/>
        </p:nvSpPr>
        <p:spPr bwMode="auto">
          <a:xfrm rot="16200000" flipV="1">
            <a:off x="4153306" y="2748400"/>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5" name="Rectangle 9"/>
          <p:cNvSpPr>
            <a:spLocks noChangeArrowheads="1"/>
          </p:cNvSpPr>
          <p:nvPr/>
        </p:nvSpPr>
        <p:spPr bwMode="auto">
          <a:xfrm>
            <a:off x="1078993" y="2217128"/>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6" name="Line 10"/>
          <p:cNvSpPr>
            <a:spLocks noChangeShapeType="1"/>
          </p:cNvSpPr>
          <p:nvPr/>
        </p:nvSpPr>
        <p:spPr bwMode="auto">
          <a:xfrm>
            <a:off x="7372521" y="2143179"/>
            <a:ext cx="414020" cy="1855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7" name="Freeform 14"/>
          <p:cNvSpPr>
            <a:spLocks/>
          </p:cNvSpPr>
          <p:nvPr/>
        </p:nvSpPr>
        <p:spPr bwMode="auto">
          <a:xfrm>
            <a:off x="3320888" y="2342502"/>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8" name="Line 17"/>
          <p:cNvSpPr>
            <a:spLocks noChangeShapeType="1"/>
          </p:cNvSpPr>
          <p:nvPr/>
        </p:nvSpPr>
        <p:spPr bwMode="auto">
          <a:xfrm rot="16200000" flipV="1">
            <a:off x="5388709" y="2748400"/>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9" name="Freeform 19"/>
          <p:cNvSpPr>
            <a:spLocks/>
          </p:cNvSpPr>
          <p:nvPr/>
        </p:nvSpPr>
        <p:spPr bwMode="auto">
          <a:xfrm>
            <a:off x="7028431" y="2342501"/>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0" name="Text Box 21"/>
          <p:cNvSpPr txBox="1">
            <a:spLocks noChangeArrowheads="1"/>
          </p:cNvSpPr>
          <p:nvPr/>
        </p:nvSpPr>
        <p:spPr bwMode="auto">
          <a:xfrm>
            <a:off x="2874807" y="3667615"/>
            <a:ext cx="902811" cy="523220"/>
          </a:xfrm>
          <a:prstGeom prst="rect">
            <a:avLst/>
          </a:prstGeom>
          <a:solidFill>
            <a:schemeClr val="bg1"/>
          </a:solidFill>
          <a:ln>
            <a:noFill/>
          </a:ln>
          <a:effectLst/>
          <a:extLst/>
        </p:spPr>
        <p:txBody>
          <a:bodyPr wrap="none">
            <a:spAutoFit/>
          </a:bodyPr>
          <a:lstStyle/>
          <a:p>
            <a:pPr algn="ctr"/>
            <a:r>
              <a:rPr kumimoji="1" lang="en-US" altLang="zh-CN" sz="1400" b="1" dirty="0" smtClean="0">
                <a:solidFill>
                  <a:srgbClr val="CC00CC"/>
                </a:solidFill>
                <a:latin typeface="微软雅黑" pitchFamily="34" charset="-122"/>
                <a:ea typeface="微软雅黑" pitchFamily="34" charset="-122"/>
              </a:rPr>
              <a:t>B </a:t>
            </a:r>
            <a:r>
              <a:rPr kumimoji="1" lang="zh-CN" altLang="en-US" sz="1400" b="1" dirty="0" smtClean="0">
                <a:solidFill>
                  <a:srgbClr val="CC00CC"/>
                </a:solidFill>
                <a:latin typeface="微软雅黑" pitchFamily="34" charset="-122"/>
                <a:ea typeface="微软雅黑" pitchFamily="34" charset="-122"/>
              </a:rPr>
              <a:t>向 </a:t>
            </a:r>
            <a:r>
              <a:rPr kumimoji="1" lang="en-US" altLang="zh-CN" sz="1400" b="1" dirty="0">
                <a:solidFill>
                  <a:srgbClr val="CC00CC"/>
                </a:solidFill>
                <a:latin typeface="微软雅黑" pitchFamily="34" charset="-122"/>
                <a:ea typeface="微软雅黑" pitchFamily="34" charset="-122"/>
              </a:rPr>
              <a:t>D</a:t>
            </a:r>
          </a:p>
          <a:p>
            <a:pPr algn="ctr"/>
            <a:r>
              <a:rPr kumimoji="1" lang="zh-CN" altLang="en-US" sz="1400" b="1" dirty="0">
                <a:solidFill>
                  <a:srgbClr val="CC00CC"/>
                </a:solidFill>
                <a:latin typeface="微软雅黑" pitchFamily="34" charset="-122"/>
                <a:ea typeface="微软雅黑" pitchFamily="34" charset="-122"/>
              </a:rPr>
              <a:t>发送数据</a:t>
            </a:r>
          </a:p>
        </p:txBody>
      </p:sp>
      <p:sp>
        <p:nvSpPr>
          <p:cNvPr id="21" name="Text Box 22"/>
          <p:cNvSpPr txBox="1">
            <a:spLocks noChangeArrowheads="1"/>
          </p:cNvSpPr>
          <p:nvPr/>
        </p:nvSpPr>
        <p:spPr bwMode="auto">
          <a:xfrm>
            <a:off x="4179547" y="3425119"/>
            <a:ext cx="5164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C</a:t>
            </a:r>
          </a:p>
        </p:txBody>
      </p:sp>
      <p:sp>
        <p:nvSpPr>
          <p:cNvPr id="22" name="Text Box 23"/>
          <p:cNvSpPr txBox="1">
            <a:spLocks noChangeArrowheads="1"/>
          </p:cNvSpPr>
          <p:nvPr/>
        </p:nvSpPr>
        <p:spPr bwMode="auto">
          <a:xfrm>
            <a:off x="5472194" y="3414059"/>
            <a:ext cx="4860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D</a:t>
            </a:r>
          </a:p>
        </p:txBody>
      </p:sp>
      <p:sp>
        <p:nvSpPr>
          <p:cNvPr id="23" name="Text Box 24"/>
          <p:cNvSpPr txBox="1">
            <a:spLocks noChangeArrowheads="1"/>
          </p:cNvSpPr>
          <p:nvPr/>
        </p:nvSpPr>
        <p:spPr bwMode="auto">
          <a:xfrm>
            <a:off x="1715396" y="3414059"/>
            <a:ext cx="5309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A</a:t>
            </a:r>
          </a:p>
        </p:txBody>
      </p:sp>
      <p:sp>
        <p:nvSpPr>
          <p:cNvPr id="24" name="Text Box 25"/>
          <p:cNvSpPr txBox="1">
            <a:spLocks noChangeArrowheads="1"/>
          </p:cNvSpPr>
          <p:nvPr/>
        </p:nvSpPr>
        <p:spPr bwMode="auto">
          <a:xfrm>
            <a:off x="6629055" y="3411602"/>
            <a:ext cx="4988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E</a:t>
            </a:r>
          </a:p>
        </p:txBody>
      </p:sp>
      <p:sp>
        <p:nvSpPr>
          <p:cNvPr id="25" name="Line 26"/>
          <p:cNvSpPr>
            <a:spLocks noChangeShapeType="1"/>
          </p:cNvSpPr>
          <p:nvPr/>
        </p:nvSpPr>
        <p:spPr bwMode="auto">
          <a:xfrm flipH="1">
            <a:off x="1209238" y="2087439"/>
            <a:ext cx="456620" cy="21750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6" name="Text Box 27"/>
          <p:cNvSpPr txBox="1">
            <a:spLocks noChangeArrowheads="1"/>
          </p:cNvSpPr>
          <p:nvPr/>
        </p:nvSpPr>
        <p:spPr bwMode="auto">
          <a:xfrm>
            <a:off x="1638815" y="1946776"/>
            <a:ext cx="341632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匹配电阻（用来吸收总线上传播的信号）</a:t>
            </a:r>
          </a:p>
        </p:txBody>
      </p:sp>
      <p:sp>
        <p:nvSpPr>
          <p:cNvPr id="27" name="Text Box 28"/>
          <p:cNvSpPr txBox="1">
            <a:spLocks noChangeArrowheads="1"/>
          </p:cNvSpPr>
          <p:nvPr/>
        </p:nvSpPr>
        <p:spPr bwMode="auto">
          <a:xfrm>
            <a:off x="6548762" y="1946776"/>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a:t>
            </a:r>
          </a:p>
        </p:txBody>
      </p:sp>
      <p:sp>
        <p:nvSpPr>
          <p:cNvPr id="28" name="Freeform 32"/>
          <p:cNvSpPr>
            <a:spLocks/>
          </p:cNvSpPr>
          <p:nvPr/>
        </p:nvSpPr>
        <p:spPr bwMode="auto">
          <a:xfrm>
            <a:off x="3329046" y="2394113"/>
            <a:ext cx="4281142" cy="65497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9" name="Text Box 48"/>
          <p:cNvSpPr txBox="1">
            <a:spLocks noChangeArrowheads="1"/>
          </p:cNvSpPr>
          <p:nvPr/>
        </p:nvSpPr>
        <p:spPr bwMode="auto">
          <a:xfrm>
            <a:off x="3170457" y="3414059"/>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B</a:t>
            </a:r>
          </a:p>
        </p:txBody>
      </p:sp>
      <p:pic>
        <p:nvPicPr>
          <p:cNvPr id="3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65120" y="305322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16688" y="305322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0824" y="3053220"/>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48" name="Line 12"/>
          <p:cNvSpPr>
            <a:spLocks noChangeShapeType="1"/>
          </p:cNvSpPr>
          <p:nvPr/>
        </p:nvSpPr>
        <p:spPr bwMode="auto">
          <a:xfrm rot="16200000" flipV="1">
            <a:off x="1682498" y="2748400"/>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9" name="Freeform 29"/>
          <p:cNvSpPr>
            <a:spLocks/>
          </p:cNvSpPr>
          <p:nvPr/>
        </p:nvSpPr>
        <p:spPr bwMode="auto">
          <a:xfrm>
            <a:off x="3293468" y="2410089"/>
            <a:ext cx="1313728" cy="709046"/>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0" name="Freeform 30"/>
          <p:cNvSpPr>
            <a:spLocks/>
          </p:cNvSpPr>
          <p:nvPr/>
        </p:nvSpPr>
        <p:spPr bwMode="auto">
          <a:xfrm>
            <a:off x="3329047" y="2419920"/>
            <a:ext cx="2558934" cy="772946"/>
          </a:xfrm>
          <a:custGeom>
            <a:avLst/>
            <a:gdLst>
              <a:gd name="T0" fmla="*/ 26 w 1895"/>
              <a:gd name="T1" fmla="*/ 556 h 629"/>
              <a:gd name="T2" fmla="*/ 147 w 1895"/>
              <a:gd name="T3" fmla="*/ 108 h 629"/>
              <a:gd name="T4" fmla="*/ 906 w 1895"/>
              <a:gd name="T5" fmla="*/ 35 h 629"/>
              <a:gd name="T6" fmla="*/ 1738 w 1895"/>
              <a:gd name="T7" fmla="*/ 99 h 629"/>
              <a:gd name="T8" fmla="*/ 1848 w 1895"/>
              <a:gd name="T9" fmla="*/ 629 h 629"/>
            </a:gdLst>
            <a:ahLst/>
            <a:cxnLst>
              <a:cxn ang="0">
                <a:pos x="T0" y="T1"/>
              </a:cxn>
              <a:cxn ang="0">
                <a:pos x="T2" y="T3"/>
              </a:cxn>
              <a:cxn ang="0">
                <a:pos x="T4" y="T5"/>
              </a:cxn>
              <a:cxn ang="0">
                <a:pos x="T6" y="T7"/>
              </a:cxn>
              <a:cxn ang="0">
                <a:pos x="T8" y="T9"/>
              </a:cxn>
            </a:cxnLst>
            <a:rect l="0" t="0" r="r" b="b"/>
            <a:pathLst>
              <a:path w="1895" h="629">
                <a:moveTo>
                  <a:pt x="26" y="556"/>
                </a:moveTo>
                <a:cubicBezTo>
                  <a:pt x="46" y="481"/>
                  <a:pt x="0" y="195"/>
                  <a:pt x="147" y="108"/>
                </a:cubicBezTo>
                <a:cubicBezTo>
                  <a:pt x="294" y="21"/>
                  <a:pt x="641" y="36"/>
                  <a:pt x="906" y="35"/>
                </a:cubicBezTo>
                <a:cubicBezTo>
                  <a:pt x="1171" y="34"/>
                  <a:pt x="1581" y="0"/>
                  <a:pt x="1738" y="99"/>
                </a:cubicBezTo>
                <a:cubicBezTo>
                  <a:pt x="1895" y="198"/>
                  <a:pt x="1825" y="519"/>
                  <a:pt x="1848" y="62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1" name="Freeform 31"/>
          <p:cNvSpPr>
            <a:spLocks/>
          </p:cNvSpPr>
          <p:nvPr/>
        </p:nvSpPr>
        <p:spPr bwMode="auto">
          <a:xfrm>
            <a:off x="3329046" y="2422378"/>
            <a:ext cx="3678963" cy="744683"/>
          </a:xfrm>
          <a:custGeom>
            <a:avLst/>
            <a:gdLst>
              <a:gd name="T0" fmla="*/ 29 w 2601"/>
              <a:gd name="T1" fmla="*/ 533 h 606"/>
              <a:gd name="T2" fmla="*/ 200 w 2601"/>
              <a:gd name="T3" fmla="*/ 85 h 606"/>
              <a:gd name="T4" fmla="*/ 1228 w 2601"/>
              <a:gd name="T5" fmla="*/ 24 h 606"/>
              <a:gd name="T6" fmla="*/ 2362 w 2601"/>
              <a:gd name="T7" fmla="*/ 106 h 606"/>
              <a:gd name="T8" fmla="*/ 2601 w 2601"/>
              <a:gd name="T9" fmla="*/ 606 h 606"/>
            </a:gdLst>
            <a:ahLst/>
            <a:cxnLst>
              <a:cxn ang="0">
                <a:pos x="T0" y="T1"/>
              </a:cxn>
              <a:cxn ang="0">
                <a:pos x="T2" y="T3"/>
              </a:cxn>
              <a:cxn ang="0">
                <a:pos x="T4" y="T5"/>
              </a:cxn>
              <a:cxn ang="0">
                <a:pos x="T6" y="T7"/>
              </a:cxn>
              <a:cxn ang="0">
                <a:pos x="T8" y="T9"/>
              </a:cxn>
            </a:cxnLst>
            <a:rect l="0" t="0" r="r" b="b"/>
            <a:pathLst>
              <a:path w="2601" h="606">
                <a:moveTo>
                  <a:pt x="29" y="533"/>
                </a:moveTo>
                <a:cubicBezTo>
                  <a:pt x="57" y="458"/>
                  <a:pt x="0" y="170"/>
                  <a:pt x="200" y="85"/>
                </a:cubicBezTo>
                <a:cubicBezTo>
                  <a:pt x="400" y="0"/>
                  <a:pt x="868" y="21"/>
                  <a:pt x="1228" y="24"/>
                </a:cubicBezTo>
                <a:cubicBezTo>
                  <a:pt x="1588" y="27"/>
                  <a:pt x="2133" y="9"/>
                  <a:pt x="2362" y="106"/>
                </a:cubicBezTo>
                <a:cubicBezTo>
                  <a:pt x="2591" y="203"/>
                  <a:pt x="2551" y="502"/>
                  <a:pt x="2601" y="606"/>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2" name="Text Box 49"/>
          <p:cNvSpPr txBox="1">
            <a:spLocks noChangeArrowheads="1"/>
          </p:cNvSpPr>
          <p:nvPr/>
        </p:nvSpPr>
        <p:spPr bwMode="auto">
          <a:xfrm>
            <a:off x="4378418" y="2544783"/>
            <a:ext cx="1258679" cy="523220"/>
          </a:xfrm>
          <a:prstGeom prst="rect">
            <a:avLst/>
          </a:prstGeom>
          <a:solidFill>
            <a:srgbClr val="0000CC"/>
          </a:solidFill>
          <a:ln w="12700">
            <a:solidFill>
              <a:schemeClr val="tx1"/>
            </a:solidFill>
            <a:miter lim="800000"/>
            <a:headEnd/>
            <a:tailEnd/>
          </a:ln>
          <a:effectLst/>
        </p:spPr>
        <p:txBody>
          <a:bodyPr wrap="none">
            <a:spAutoFit/>
          </a:bodyPr>
          <a:lstStyle/>
          <a:p>
            <a:pPr algn="ctr"/>
            <a:r>
              <a:rPr lang="zh-CN" altLang="en-US" sz="1400" b="1" dirty="0">
                <a:solidFill>
                  <a:schemeClr val="bg1"/>
                </a:solidFill>
                <a:latin typeface="微软雅黑" pitchFamily="34" charset="-122"/>
                <a:ea typeface="微软雅黑" pitchFamily="34" charset="-122"/>
              </a:rPr>
              <a:t>只有 </a:t>
            </a:r>
            <a:r>
              <a:rPr lang="en-US" altLang="zh-CN" sz="1400" b="1" dirty="0">
                <a:solidFill>
                  <a:schemeClr val="bg1"/>
                </a:solidFill>
                <a:latin typeface="微软雅黑" pitchFamily="34" charset="-122"/>
                <a:ea typeface="微软雅黑" pitchFamily="34" charset="-122"/>
              </a:rPr>
              <a:t>D </a:t>
            </a:r>
            <a:r>
              <a:rPr lang="zh-CN" altLang="en-US" sz="1400" b="1" dirty="0">
                <a:solidFill>
                  <a:schemeClr val="bg1"/>
                </a:solidFill>
                <a:latin typeface="微软雅黑" pitchFamily="34" charset="-122"/>
                <a:ea typeface="微软雅黑" pitchFamily="34" charset="-122"/>
              </a:rPr>
              <a:t>接受</a:t>
            </a:r>
          </a:p>
          <a:p>
            <a:pPr algn="ctr"/>
            <a:r>
              <a:rPr lang="en-US" altLang="zh-CN" sz="1400" b="1" dirty="0">
                <a:solidFill>
                  <a:schemeClr val="bg1"/>
                </a:solidFill>
                <a:latin typeface="微软雅黑" pitchFamily="34" charset="-122"/>
                <a:ea typeface="微软雅黑" pitchFamily="34" charset="-122"/>
              </a:rPr>
              <a:t>B </a:t>
            </a:r>
            <a:r>
              <a:rPr lang="zh-CN" altLang="en-US" sz="1400" b="1" dirty="0">
                <a:solidFill>
                  <a:schemeClr val="bg1"/>
                </a:solidFill>
                <a:latin typeface="微软雅黑" pitchFamily="34" charset="-122"/>
                <a:ea typeface="微软雅黑" pitchFamily="34" charset="-122"/>
              </a:rPr>
              <a:t>发送的数据</a:t>
            </a:r>
          </a:p>
        </p:txBody>
      </p:sp>
      <p:sp>
        <p:nvSpPr>
          <p:cNvPr id="53" name="Freeform 33"/>
          <p:cNvSpPr>
            <a:spLocks/>
          </p:cNvSpPr>
          <p:nvPr/>
        </p:nvSpPr>
        <p:spPr bwMode="auto">
          <a:xfrm>
            <a:off x="1371600" y="2394113"/>
            <a:ext cx="2032553"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4" name="Freeform 34"/>
          <p:cNvSpPr>
            <a:spLocks/>
          </p:cNvSpPr>
          <p:nvPr/>
        </p:nvSpPr>
        <p:spPr bwMode="auto">
          <a:xfrm flipH="1">
            <a:off x="2015319" y="2394113"/>
            <a:ext cx="1313728" cy="70904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pic>
        <p:nvPicPr>
          <p:cNvPr id="5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305322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5297" y="3053220"/>
            <a:ext cx="407130" cy="407130"/>
          </a:xfrm>
          <a:prstGeom prst="rect">
            <a:avLst/>
          </a:prstGeom>
          <a:noFill/>
          <a:extLst>
            <a:ext uri="{909E8E84-426E-40DD-AFC4-6F175D3DCCD1}">
              <a14:hiddenFill xmlns:a14="http://schemas.microsoft.com/office/drawing/2010/main">
                <a:solidFill>
                  <a:srgbClr val="FFFFFF"/>
                </a:solidFill>
              </a14:hiddenFill>
            </a:ext>
          </a:extLst>
        </p:spPr>
      </p:pic>
      <p:grpSp>
        <p:nvGrpSpPr>
          <p:cNvPr id="2" name="组合 1"/>
          <p:cNvGrpSpPr/>
          <p:nvPr/>
        </p:nvGrpSpPr>
        <p:grpSpPr>
          <a:xfrm>
            <a:off x="1715396" y="3097124"/>
            <a:ext cx="5676467" cy="944924"/>
            <a:chOff x="1715396" y="3113750"/>
            <a:chExt cx="5676467" cy="944924"/>
          </a:xfrm>
        </p:grpSpPr>
        <p:grpSp>
          <p:nvGrpSpPr>
            <p:cNvPr id="33" name="组合 32"/>
            <p:cNvGrpSpPr/>
            <p:nvPr/>
          </p:nvGrpSpPr>
          <p:grpSpPr>
            <a:xfrm>
              <a:off x="1715396" y="3113750"/>
              <a:ext cx="5676467" cy="944924"/>
              <a:chOff x="1715396" y="3160942"/>
              <a:chExt cx="5676467" cy="944924"/>
            </a:xfrm>
          </p:grpSpPr>
          <p:sp>
            <p:nvSpPr>
              <p:cNvPr id="34" name="Text Box 47"/>
              <p:cNvSpPr txBox="1">
                <a:spLocks noChangeArrowheads="1"/>
              </p:cNvSpPr>
              <p:nvPr/>
            </p:nvSpPr>
            <p:spPr bwMode="auto">
              <a:xfrm>
                <a:off x="5520120" y="3796149"/>
                <a:ext cx="542500" cy="309717"/>
              </a:xfrm>
              <a:prstGeom prst="rect">
                <a:avLst/>
              </a:prstGeom>
              <a:solidFill>
                <a:srgbClr val="0000FF"/>
              </a:solidFill>
              <a:ln w="12700">
                <a:solidFill>
                  <a:schemeClr val="tx2"/>
                </a:solidFill>
                <a:miter lim="800000"/>
                <a:headEnd/>
                <a:tailEnd/>
              </a:ln>
              <a:effectLst/>
            </p:spPr>
            <p:txBody>
              <a:bodyPr wrap="none">
                <a:spAutoFit/>
              </a:bodyPr>
              <a:lstStyle/>
              <a:p>
                <a:r>
                  <a:rPr kumimoji="1" lang="zh-CN" altLang="en-US" sz="1400" b="1">
                    <a:solidFill>
                      <a:schemeClr val="bg1"/>
                    </a:solidFill>
                    <a:latin typeface="微软雅黑" pitchFamily="34" charset="-122"/>
                    <a:ea typeface="微软雅黑" pitchFamily="34" charset="-122"/>
                  </a:rPr>
                  <a:t>接受</a:t>
                </a:r>
              </a:p>
            </p:txBody>
          </p:sp>
          <p:grpSp>
            <p:nvGrpSpPr>
              <p:cNvPr id="35" name="组合 34"/>
              <p:cNvGrpSpPr/>
              <p:nvPr/>
            </p:nvGrpSpPr>
            <p:grpSpPr>
              <a:xfrm>
                <a:off x="1715396" y="3160942"/>
                <a:ext cx="5676467" cy="944924"/>
                <a:chOff x="1715396" y="3160942"/>
                <a:chExt cx="5676467" cy="944924"/>
              </a:xfrm>
            </p:grpSpPr>
            <p:sp>
              <p:nvSpPr>
                <p:cNvPr id="36" name="AutoShape 38"/>
                <p:cNvSpPr>
                  <a:spLocks noChangeArrowheads="1"/>
                </p:cNvSpPr>
                <p:nvPr/>
              </p:nvSpPr>
              <p:spPr bwMode="auto">
                <a:xfrm>
                  <a:off x="6655680" y="3782632"/>
                  <a:ext cx="736183" cy="323234"/>
                </a:xfrm>
                <a:prstGeom prst="roundRect">
                  <a:avLst>
                    <a:gd name="adj" fmla="val 16667"/>
                  </a:avLst>
                </a:prstGeom>
                <a:solidFill>
                  <a:srgbClr val="00B050"/>
                </a:solidFill>
                <a:ln w="12700">
                  <a:solidFill>
                    <a:schemeClr val="tx1"/>
                  </a:solidFill>
                  <a:round/>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不接受</a:t>
                  </a:r>
                </a:p>
              </p:txBody>
            </p:sp>
            <p:sp>
              <p:nvSpPr>
                <p:cNvPr id="37" name="AutoShape 42"/>
                <p:cNvSpPr>
                  <a:spLocks noChangeArrowheads="1"/>
                </p:cNvSpPr>
                <p:nvPr/>
              </p:nvSpPr>
              <p:spPr bwMode="auto">
                <a:xfrm>
                  <a:off x="4191528" y="3782632"/>
                  <a:ext cx="736184" cy="323234"/>
                </a:xfrm>
                <a:prstGeom prst="roundRect">
                  <a:avLst>
                    <a:gd name="adj" fmla="val 16667"/>
                  </a:avLst>
                </a:prstGeom>
                <a:solidFill>
                  <a:srgbClr val="00B050"/>
                </a:solidFill>
                <a:ln w="12700">
                  <a:solidFill>
                    <a:schemeClr val="tx1"/>
                  </a:solidFill>
                  <a:round/>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不接受</a:t>
                  </a:r>
                </a:p>
              </p:txBody>
            </p:sp>
            <p:sp>
              <p:nvSpPr>
                <p:cNvPr id="38" name="AutoShape 46"/>
                <p:cNvSpPr>
                  <a:spLocks noChangeArrowheads="1"/>
                </p:cNvSpPr>
                <p:nvPr/>
              </p:nvSpPr>
              <p:spPr bwMode="auto">
                <a:xfrm>
                  <a:off x="1715396" y="3782632"/>
                  <a:ext cx="736184" cy="323234"/>
                </a:xfrm>
                <a:prstGeom prst="roundRect">
                  <a:avLst>
                    <a:gd name="adj" fmla="val 16667"/>
                  </a:avLst>
                </a:prstGeom>
                <a:solidFill>
                  <a:srgbClr val="00B050"/>
                </a:solidFill>
                <a:ln w="12700">
                  <a:solidFill>
                    <a:schemeClr val="tx1"/>
                  </a:solidFill>
                  <a:round/>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不接受</a:t>
                  </a:r>
                </a:p>
              </p:txBody>
            </p:sp>
            <p:grpSp>
              <p:nvGrpSpPr>
                <p:cNvPr id="39" name="Group 35"/>
                <p:cNvGrpSpPr>
                  <a:grpSpLocks/>
                </p:cNvGrpSpPr>
                <p:nvPr/>
              </p:nvGrpSpPr>
              <p:grpSpPr bwMode="auto">
                <a:xfrm>
                  <a:off x="6940081" y="3160942"/>
                  <a:ext cx="209007" cy="207675"/>
                  <a:chOff x="1474" y="3430"/>
                  <a:chExt cx="136" cy="136"/>
                </a:xfrm>
              </p:grpSpPr>
              <p:sp>
                <p:nvSpPr>
                  <p:cNvPr id="46" name="Line 36"/>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7" name="Line 37"/>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grpSp>
              <p:nvGrpSpPr>
                <p:cNvPr id="40" name="Group 35"/>
                <p:cNvGrpSpPr>
                  <a:grpSpLocks/>
                </p:cNvGrpSpPr>
                <p:nvPr/>
              </p:nvGrpSpPr>
              <p:grpSpPr bwMode="auto">
                <a:xfrm>
                  <a:off x="4463416" y="3160942"/>
                  <a:ext cx="209007" cy="207675"/>
                  <a:chOff x="1474" y="3430"/>
                  <a:chExt cx="136" cy="136"/>
                </a:xfrm>
              </p:grpSpPr>
              <p:sp>
                <p:nvSpPr>
                  <p:cNvPr id="44" name="Line 36"/>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5" name="Line 37"/>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grpSp>
              <p:nvGrpSpPr>
                <p:cNvPr id="41" name="Group 35"/>
                <p:cNvGrpSpPr>
                  <a:grpSpLocks/>
                </p:cNvGrpSpPr>
                <p:nvPr/>
              </p:nvGrpSpPr>
              <p:grpSpPr bwMode="auto">
                <a:xfrm>
                  <a:off x="1979712" y="3160942"/>
                  <a:ext cx="209007" cy="207675"/>
                  <a:chOff x="1474" y="3430"/>
                  <a:chExt cx="136" cy="136"/>
                </a:xfrm>
              </p:grpSpPr>
              <p:sp>
                <p:nvSpPr>
                  <p:cNvPr id="42" name="Line 36"/>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3" name="Line 37"/>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grpSp>
        </p:grpSp>
        <p:sp>
          <p:nvSpPr>
            <p:cNvPr id="57" name="Line 36"/>
            <p:cNvSpPr>
              <a:spLocks noChangeShapeType="1"/>
            </p:cNvSpPr>
            <p:nvPr/>
          </p:nvSpPr>
          <p:spPr bwMode="auto">
            <a:xfrm>
              <a:off x="1983452" y="3113750"/>
              <a:ext cx="209007" cy="207675"/>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8" name="Line 37"/>
            <p:cNvSpPr>
              <a:spLocks noChangeShapeType="1"/>
            </p:cNvSpPr>
            <p:nvPr/>
          </p:nvSpPr>
          <p:spPr bwMode="auto">
            <a:xfrm flipH="1">
              <a:off x="1983452" y="3113750"/>
              <a:ext cx="209007" cy="207675"/>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spTree>
    <p:extLst>
      <p:ext uri="{BB962C8B-B14F-4D97-AF65-F5344CB8AC3E}">
        <p14:creationId xmlns:p14="http://schemas.microsoft.com/office/powerpoint/2010/main" val="86509831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4000" fill="hold" grpId="1" nodeType="afterEffect">
                                  <p:stCondLst>
                                    <p:cond delay="500"/>
                                  </p:stCondLst>
                                  <p:childTnLst>
                                    <p:anim calcmode="discrete" valueType="str">
                                      <p:cBhvr>
                                        <p:cTn id="9" dur="500" fill="hold"/>
                                        <p:tgtEl>
                                          <p:spTgt spid="20"/>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2" fill="hold" grpId="0" nodeType="clickEffect">
                                  <p:stCondLst>
                                    <p:cond delay="0"/>
                                  </p:stCondLst>
                                  <p:childTnLst>
                                    <p:set>
                                      <p:cBhvr>
                                        <p:cTn id="13" dur="1" fill="hold">
                                          <p:stCondLst>
                                            <p:cond delay="0"/>
                                          </p:stCondLst>
                                        </p:cTn>
                                        <p:tgtEl>
                                          <p:spTgt spid="54"/>
                                        </p:tgtEl>
                                        <p:attrNameLst>
                                          <p:attrName>style.visibility</p:attrName>
                                        </p:attrNameLst>
                                      </p:cBhvr>
                                      <p:to>
                                        <p:strVal val="visible"/>
                                      </p:to>
                                    </p:set>
                                    <p:animEffect transition="in" filter="wipe(right)">
                                      <p:cBhvr>
                                        <p:cTn id="14" dur="4000"/>
                                        <p:tgtEl>
                                          <p:spTgt spid="54"/>
                                        </p:tgtEl>
                                      </p:cBhvr>
                                    </p:animEffect>
                                  </p:childTnLst>
                                </p:cTn>
                              </p:par>
                              <p:par>
                                <p:cTn id="15" presetID="22" presetClass="entr" presetSubtype="2" fill="hold" grpId="0" nodeType="withEffect">
                                  <p:stCondLst>
                                    <p:cond delay="500"/>
                                  </p:stCondLst>
                                  <p:childTnLst>
                                    <p:set>
                                      <p:cBhvr>
                                        <p:cTn id="16" dur="1" fill="hold">
                                          <p:stCondLst>
                                            <p:cond delay="0"/>
                                          </p:stCondLst>
                                        </p:cTn>
                                        <p:tgtEl>
                                          <p:spTgt spid="53"/>
                                        </p:tgtEl>
                                        <p:attrNameLst>
                                          <p:attrName>style.visibility</p:attrName>
                                        </p:attrNameLst>
                                      </p:cBhvr>
                                      <p:to>
                                        <p:strVal val="visible"/>
                                      </p:to>
                                    </p:set>
                                    <p:animEffect transition="in" filter="wipe(right)">
                                      <p:cBhvr>
                                        <p:cTn id="17" dur="3500"/>
                                        <p:tgtEl>
                                          <p:spTgt spid="53"/>
                                        </p:tgtEl>
                                      </p:cBhvr>
                                    </p:animEffect>
                                  </p:childTnLst>
                                </p:cTn>
                              </p:par>
                              <p:par>
                                <p:cTn id="18" presetID="22" presetClass="entr" presetSubtype="8" fill="hold" grpId="0" nodeType="withEffect">
                                  <p:stCondLst>
                                    <p:cond delay="500"/>
                                  </p:stCondLst>
                                  <p:childTnLst>
                                    <p:set>
                                      <p:cBhvr>
                                        <p:cTn id="19" dur="1" fill="hold">
                                          <p:stCondLst>
                                            <p:cond delay="0"/>
                                          </p:stCondLst>
                                        </p:cTn>
                                        <p:tgtEl>
                                          <p:spTgt spid="49"/>
                                        </p:tgtEl>
                                        <p:attrNameLst>
                                          <p:attrName>style.visibility</p:attrName>
                                        </p:attrNameLst>
                                      </p:cBhvr>
                                      <p:to>
                                        <p:strVal val="visible"/>
                                      </p:to>
                                    </p:set>
                                    <p:animEffect transition="in" filter="wipe(left)">
                                      <p:cBhvr>
                                        <p:cTn id="20" dur="3500"/>
                                        <p:tgtEl>
                                          <p:spTgt spid="49"/>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50"/>
                                        </p:tgtEl>
                                        <p:attrNameLst>
                                          <p:attrName>style.visibility</p:attrName>
                                        </p:attrNameLst>
                                      </p:cBhvr>
                                      <p:to>
                                        <p:strVal val="visible"/>
                                      </p:to>
                                    </p:set>
                                    <p:animEffect transition="in" filter="wipe(left)">
                                      <p:cBhvr>
                                        <p:cTn id="23" dur="3500"/>
                                        <p:tgtEl>
                                          <p:spTgt spid="50"/>
                                        </p:tgtEl>
                                      </p:cBhvr>
                                    </p:animEffect>
                                  </p:childTnLst>
                                </p:cTn>
                              </p:par>
                              <p:par>
                                <p:cTn id="24" presetID="22" presetClass="entr" presetSubtype="8" fill="hold" grpId="0" nodeType="withEffect">
                                  <p:stCondLst>
                                    <p:cond delay="500"/>
                                  </p:stCondLst>
                                  <p:childTnLst>
                                    <p:set>
                                      <p:cBhvr>
                                        <p:cTn id="25" dur="1" fill="hold">
                                          <p:stCondLst>
                                            <p:cond delay="0"/>
                                          </p:stCondLst>
                                        </p:cTn>
                                        <p:tgtEl>
                                          <p:spTgt spid="51"/>
                                        </p:tgtEl>
                                        <p:attrNameLst>
                                          <p:attrName>style.visibility</p:attrName>
                                        </p:attrNameLst>
                                      </p:cBhvr>
                                      <p:to>
                                        <p:strVal val="visible"/>
                                      </p:to>
                                    </p:set>
                                    <p:animEffect transition="in" filter="wipe(left)">
                                      <p:cBhvr>
                                        <p:cTn id="26" dur="3500"/>
                                        <p:tgtEl>
                                          <p:spTgt spid="51"/>
                                        </p:tgtEl>
                                      </p:cBhvr>
                                    </p:animEffect>
                                  </p:childTnLst>
                                </p:cTn>
                              </p:par>
                              <p:par>
                                <p:cTn id="27" presetID="22" presetClass="entr" presetSubtype="8" fill="hold" grpId="0" nodeType="withEffect">
                                  <p:stCondLst>
                                    <p:cond delay="500"/>
                                  </p:stCondLst>
                                  <p:childTnLst>
                                    <p:set>
                                      <p:cBhvr>
                                        <p:cTn id="28" dur="1" fill="hold">
                                          <p:stCondLst>
                                            <p:cond delay="0"/>
                                          </p:stCondLst>
                                        </p:cTn>
                                        <p:tgtEl>
                                          <p:spTgt spid="28"/>
                                        </p:tgtEl>
                                        <p:attrNameLst>
                                          <p:attrName>style.visibility</p:attrName>
                                        </p:attrNameLst>
                                      </p:cBhvr>
                                      <p:to>
                                        <p:strVal val="visible"/>
                                      </p:to>
                                    </p:set>
                                    <p:animEffect transition="in" filter="wipe(left)">
                                      <p:cBhvr>
                                        <p:cTn id="29" dur="3500"/>
                                        <p:tgtEl>
                                          <p:spTgt spid="28"/>
                                        </p:tgtEl>
                                      </p:cBhvr>
                                    </p:animEffect>
                                  </p:childTnLst>
                                </p:cTn>
                              </p:par>
                            </p:childTnLst>
                          </p:cTn>
                        </p:par>
                        <p:par>
                          <p:cTn id="30" fill="hold">
                            <p:stCondLst>
                              <p:cond delay="4000"/>
                            </p:stCondLst>
                            <p:childTnLst>
                              <p:par>
                                <p:cTn id="31" presetID="1" presetClass="entr" presetSubtype="0" fill="hold" nodeType="after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par>
                          <p:cTn id="33" fill="hold">
                            <p:stCondLst>
                              <p:cond delay="4000"/>
                            </p:stCondLst>
                            <p:childTnLst>
                              <p:par>
                                <p:cTn id="34" presetID="35" presetClass="emph" presetSubtype="0" repeatCount="5000" fill="hold" nodeType="afterEffect">
                                  <p:stCondLst>
                                    <p:cond delay="0"/>
                                  </p:stCondLst>
                                  <p:childTnLst>
                                    <p:anim calcmode="discrete" valueType="str">
                                      <p:cBhvr>
                                        <p:cTn id="35" dur="1000" fill="hold"/>
                                        <p:tgtEl>
                                          <p:spTgt spid="2"/>
                                        </p:tgtEl>
                                        <p:attrNameLst>
                                          <p:attrName>style.visibility</p:attrName>
                                        </p:attrNameLst>
                                      </p:cBhvr>
                                      <p:tavLst>
                                        <p:tav tm="0">
                                          <p:val>
                                            <p:strVal val="hidden"/>
                                          </p:val>
                                        </p:tav>
                                        <p:tav tm="50000">
                                          <p:val>
                                            <p:strVal val="visible"/>
                                          </p:val>
                                        </p:tav>
                                      </p:tavLst>
                                    </p:anim>
                                  </p:childTnLst>
                                </p:cTn>
                              </p:par>
                            </p:childTnLst>
                          </p:cTn>
                        </p:par>
                        <p:par>
                          <p:cTn id="36" fill="hold">
                            <p:stCondLst>
                              <p:cond delay="9000"/>
                            </p:stCondLst>
                            <p:childTnLst>
                              <p:par>
                                <p:cTn id="37" presetID="10" presetClass="exit" presetSubtype="0" fill="hold" grpId="1" nodeType="afterEffect">
                                  <p:stCondLst>
                                    <p:cond delay="0"/>
                                  </p:stCondLst>
                                  <p:childTnLst>
                                    <p:animEffect transition="out" filter="fade">
                                      <p:cBhvr>
                                        <p:cTn id="38" dur="1000"/>
                                        <p:tgtEl>
                                          <p:spTgt spid="54"/>
                                        </p:tgtEl>
                                      </p:cBhvr>
                                    </p:animEffect>
                                    <p:set>
                                      <p:cBhvr>
                                        <p:cTn id="39" dur="1" fill="hold">
                                          <p:stCondLst>
                                            <p:cond delay="999"/>
                                          </p:stCondLst>
                                        </p:cTn>
                                        <p:tgtEl>
                                          <p:spTgt spid="54"/>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1000"/>
                                        <p:tgtEl>
                                          <p:spTgt spid="53"/>
                                        </p:tgtEl>
                                      </p:cBhvr>
                                    </p:animEffect>
                                    <p:set>
                                      <p:cBhvr>
                                        <p:cTn id="42" dur="1" fill="hold">
                                          <p:stCondLst>
                                            <p:cond delay="999"/>
                                          </p:stCondLst>
                                        </p:cTn>
                                        <p:tgtEl>
                                          <p:spTgt spid="53"/>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1000"/>
                                        <p:tgtEl>
                                          <p:spTgt spid="49"/>
                                        </p:tgtEl>
                                      </p:cBhvr>
                                    </p:animEffect>
                                    <p:set>
                                      <p:cBhvr>
                                        <p:cTn id="45" dur="1" fill="hold">
                                          <p:stCondLst>
                                            <p:cond delay="999"/>
                                          </p:stCondLst>
                                        </p:cTn>
                                        <p:tgtEl>
                                          <p:spTgt spid="49"/>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1000"/>
                                        <p:tgtEl>
                                          <p:spTgt spid="51"/>
                                        </p:tgtEl>
                                      </p:cBhvr>
                                    </p:animEffect>
                                    <p:set>
                                      <p:cBhvr>
                                        <p:cTn id="48" dur="1" fill="hold">
                                          <p:stCondLst>
                                            <p:cond delay="999"/>
                                          </p:stCondLst>
                                        </p:cTn>
                                        <p:tgtEl>
                                          <p:spTgt spid="51"/>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1000"/>
                                        <p:tgtEl>
                                          <p:spTgt spid="28"/>
                                        </p:tgtEl>
                                      </p:cBhvr>
                                    </p:animEffect>
                                    <p:set>
                                      <p:cBhvr>
                                        <p:cTn id="51" dur="1" fill="hold">
                                          <p:stCondLst>
                                            <p:cond delay="999"/>
                                          </p:stCondLst>
                                        </p:cTn>
                                        <p:tgtEl>
                                          <p:spTgt spid="28"/>
                                        </p:tgtEl>
                                        <p:attrNameLst>
                                          <p:attrName>style.visibility</p:attrName>
                                        </p:attrNameLst>
                                      </p:cBhvr>
                                      <p:to>
                                        <p:strVal val="hidden"/>
                                      </p:to>
                                    </p:set>
                                  </p:childTnLst>
                                </p:cTn>
                              </p:par>
                            </p:childTnLst>
                          </p:cTn>
                        </p:par>
                        <p:par>
                          <p:cTn id="52" fill="hold">
                            <p:stCondLst>
                              <p:cond delay="10000"/>
                            </p:stCondLst>
                            <p:childTnLst>
                              <p:par>
                                <p:cTn id="53" presetID="1" presetClass="entr" presetSubtype="0" fill="hold" grpId="0" nodeType="afterEffect">
                                  <p:stCondLst>
                                    <p:cond delay="0"/>
                                  </p:stCondLst>
                                  <p:childTnLst>
                                    <p:set>
                                      <p:cBhvr>
                                        <p:cTn id="54" dur="1" fill="hold">
                                          <p:stCondLst>
                                            <p:cond delay="0"/>
                                          </p:stCondLst>
                                        </p:cTn>
                                        <p:tgtEl>
                                          <p:spTgt spid="52"/>
                                        </p:tgtEl>
                                        <p:attrNameLst>
                                          <p:attrName>style.visibility</p:attrName>
                                        </p:attrNameLst>
                                      </p:cBhvr>
                                      <p:to>
                                        <p:strVal val="visible"/>
                                      </p:to>
                                    </p:set>
                                  </p:childTnLst>
                                </p:cTn>
                              </p:par>
                              <p:par>
                                <p:cTn id="55" presetID="35" presetClass="emph" presetSubtype="0" repeatCount="5000" fill="hold" grpId="1" nodeType="withEffect">
                                  <p:stCondLst>
                                    <p:cond delay="0"/>
                                  </p:stCondLst>
                                  <p:childTnLst>
                                    <p:anim calcmode="discrete" valueType="str">
                                      <p:cBhvr>
                                        <p:cTn id="56" dur="1000" fill="hold"/>
                                        <p:tgtEl>
                                          <p:spTgt spid="5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8" grpId="0" animBg="1"/>
      <p:bldP spid="28" grpId="1" animBg="1"/>
      <p:bldP spid="49" grpId="0" animBg="1"/>
      <p:bldP spid="49" grpId="1" animBg="1"/>
      <p:bldP spid="50" grpId="0" animBg="1"/>
      <p:bldP spid="51" grpId="0" animBg="1"/>
      <p:bldP spid="51" grpId="1" animBg="1"/>
      <p:bldP spid="52" grpId="0" animBg="1"/>
      <p:bldP spid="52" grpId="1" animBg="1"/>
      <p:bldP spid="53" grpId="0" animBg="1"/>
      <p:bldP spid="53" grpId="1" animBg="1"/>
      <p:bldP spid="54" grpId="0" animBg="1"/>
      <p:bldP spid="54" grpId="1"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502921" y="1516452"/>
            <a:ext cx="8129015" cy="253194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Line 7"/>
          <p:cNvSpPr>
            <a:spLocks noChangeShapeType="1"/>
          </p:cNvSpPr>
          <p:nvPr/>
        </p:nvSpPr>
        <p:spPr bwMode="auto">
          <a:xfrm flipV="1">
            <a:off x="1258776" y="2074055"/>
            <a:ext cx="6555094"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 name="Rectangle 9"/>
          <p:cNvSpPr>
            <a:spLocks noChangeArrowheads="1"/>
          </p:cNvSpPr>
          <p:nvPr/>
        </p:nvSpPr>
        <p:spPr bwMode="auto">
          <a:xfrm>
            <a:off x="7668344" y="1958512"/>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 name="AutoShape 5"/>
          <p:cNvSpPr>
            <a:spLocks noChangeArrowheads="1"/>
          </p:cNvSpPr>
          <p:nvPr/>
        </p:nvSpPr>
        <p:spPr bwMode="auto">
          <a:xfrm>
            <a:off x="502921" y="627295"/>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9" name="Rectangle 6"/>
          <p:cNvSpPr>
            <a:spLocks noChangeArrowheads="1"/>
          </p:cNvSpPr>
          <p:nvPr/>
        </p:nvSpPr>
        <p:spPr bwMode="auto">
          <a:xfrm>
            <a:off x="2840852" y="585024"/>
            <a:ext cx="34451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3.3.2   CSMA/CD </a:t>
            </a:r>
            <a:r>
              <a:rPr lang="zh-CN" altLang="en-US" sz="2400" b="1" dirty="0" smtClean="0">
                <a:solidFill>
                  <a:schemeClr val="bg1"/>
                </a:solidFill>
                <a:latin typeface="微软雅黑" pitchFamily="34" charset="-122"/>
                <a:ea typeface="微软雅黑" pitchFamily="34" charset="-122"/>
              </a:rPr>
              <a:t>协议</a:t>
            </a:r>
            <a:endParaRPr lang="zh-CN" altLang="en-US" sz="2400" b="1" dirty="0">
              <a:solidFill>
                <a:schemeClr val="bg1"/>
              </a:solidFill>
              <a:latin typeface="微软雅黑" pitchFamily="34" charset="-122"/>
              <a:ea typeface="微软雅黑" pitchFamily="34" charset="-122"/>
            </a:endParaRPr>
          </a:p>
        </p:txBody>
      </p:sp>
      <p:sp>
        <p:nvSpPr>
          <p:cNvPr id="10" name="Rectangle 8"/>
          <p:cNvSpPr>
            <a:spLocks noChangeArrowheads="1"/>
          </p:cNvSpPr>
          <p:nvPr/>
        </p:nvSpPr>
        <p:spPr bwMode="auto">
          <a:xfrm>
            <a:off x="502921" y="1021848"/>
            <a:ext cx="8129015" cy="406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2700"/>
              </a:lnSpc>
              <a:buClr>
                <a:srgbClr val="0070C0"/>
              </a:buClr>
              <a:buFont typeface="Wingdings" pitchFamily="2" charset="2"/>
              <a:buChar char="l"/>
            </a:pPr>
            <a:r>
              <a:rPr lang="zh-CN" altLang="en-US" b="1" dirty="0" smtClean="0">
                <a:latin typeface="微软雅黑" pitchFamily="34" charset="-122"/>
                <a:ea typeface="微软雅黑" pitchFamily="34" charset="-122"/>
              </a:rPr>
              <a:t>总线</a:t>
            </a:r>
            <a:r>
              <a:rPr lang="zh-CN" altLang="en-US" b="1" dirty="0" smtClean="0">
                <a:solidFill>
                  <a:srgbClr val="C00000"/>
                </a:solidFill>
                <a:latin typeface="微软雅黑" pitchFamily="34" charset="-122"/>
                <a:ea typeface="微软雅黑" pitchFamily="34" charset="-122"/>
              </a:rPr>
              <a:t>缺点</a:t>
            </a:r>
            <a:r>
              <a:rPr lang="zh-CN" altLang="en-US" b="1" dirty="0" smtClean="0">
                <a:latin typeface="微软雅黑" pitchFamily="34" charset="-122"/>
                <a:ea typeface="微软雅黑" pitchFamily="34" charset="-122"/>
              </a:rPr>
              <a:t>：多</a:t>
            </a:r>
            <a:r>
              <a:rPr lang="zh-CN" altLang="en-US" b="1" dirty="0">
                <a:latin typeface="微软雅黑" pitchFamily="34" charset="-122"/>
                <a:ea typeface="微软雅黑" pitchFamily="34" charset="-122"/>
              </a:rPr>
              <a:t>个站点同时发送时，会产生发送碰撞或冲突，导致发送失败</a:t>
            </a:r>
            <a:r>
              <a:rPr lang="zh-CN" altLang="en-US" b="1" dirty="0" smtClean="0">
                <a:latin typeface="微软雅黑" pitchFamily="34" charset="-122"/>
                <a:ea typeface="微软雅黑" pitchFamily="34" charset="-122"/>
              </a:rPr>
              <a:t>。</a:t>
            </a:r>
            <a:endParaRPr lang="zh-CN" altLang="en-US" b="1" dirty="0">
              <a:latin typeface="微软雅黑" pitchFamily="34" charset="-122"/>
              <a:ea typeface="微软雅黑" pitchFamily="34" charset="-122"/>
            </a:endParaRPr>
          </a:p>
        </p:txBody>
      </p:sp>
      <p:sp>
        <p:nvSpPr>
          <p:cNvPr id="11" name="Line 5"/>
          <p:cNvSpPr>
            <a:spLocks noChangeShapeType="1"/>
          </p:cNvSpPr>
          <p:nvPr/>
        </p:nvSpPr>
        <p:spPr bwMode="auto">
          <a:xfrm rot="16200000" flipV="1">
            <a:off x="4153306" y="2489784"/>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 name="Rectangle 9"/>
          <p:cNvSpPr>
            <a:spLocks noChangeArrowheads="1"/>
          </p:cNvSpPr>
          <p:nvPr/>
        </p:nvSpPr>
        <p:spPr bwMode="auto">
          <a:xfrm>
            <a:off x="1078993" y="1958512"/>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 name="Line 10"/>
          <p:cNvSpPr>
            <a:spLocks noChangeShapeType="1"/>
          </p:cNvSpPr>
          <p:nvPr/>
        </p:nvSpPr>
        <p:spPr bwMode="auto">
          <a:xfrm>
            <a:off x="7372521" y="1884563"/>
            <a:ext cx="414020" cy="1855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 name="Freeform 14"/>
          <p:cNvSpPr>
            <a:spLocks/>
          </p:cNvSpPr>
          <p:nvPr/>
        </p:nvSpPr>
        <p:spPr bwMode="auto">
          <a:xfrm>
            <a:off x="3320888" y="2083886"/>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5" name="Line 17"/>
          <p:cNvSpPr>
            <a:spLocks noChangeShapeType="1"/>
          </p:cNvSpPr>
          <p:nvPr/>
        </p:nvSpPr>
        <p:spPr bwMode="auto">
          <a:xfrm rot="16200000" flipV="1">
            <a:off x="5388709" y="2489784"/>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6" name="Freeform 19"/>
          <p:cNvSpPr>
            <a:spLocks/>
          </p:cNvSpPr>
          <p:nvPr/>
        </p:nvSpPr>
        <p:spPr bwMode="auto">
          <a:xfrm>
            <a:off x="7028431" y="2083885"/>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7" name="Text Box 21"/>
          <p:cNvSpPr txBox="1">
            <a:spLocks noChangeArrowheads="1"/>
          </p:cNvSpPr>
          <p:nvPr/>
        </p:nvSpPr>
        <p:spPr bwMode="auto">
          <a:xfrm>
            <a:off x="2874807" y="3408999"/>
            <a:ext cx="902811" cy="523220"/>
          </a:xfrm>
          <a:prstGeom prst="rect">
            <a:avLst/>
          </a:prstGeom>
          <a:solidFill>
            <a:schemeClr val="bg1"/>
          </a:solidFill>
          <a:ln>
            <a:noFill/>
          </a:ln>
          <a:effectLst/>
          <a:extLst/>
        </p:spPr>
        <p:txBody>
          <a:bodyPr wrap="none">
            <a:spAutoFit/>
          </a:bodyPr>
          <a:lstStyle/>
          <a:p>
            <a:pPr algn="ctr"/>
            <a:r>
              <a:rPr kumimoji="1" lang="en-US" altLang="zh-CN" sz="1400" b="1" dirty="0" smtClean="0">
                <a:solidFill>
                  <a:srgbClr val="CC00CC"/>
                </a:solidFill>
                <a:latin typeface="微软雅黑" pitchFamily="34" charset="-122"/>
                <a:ea typeface="微软雅黑" pitchFamily="34" charset="-122"/>
              </a:rPr>
              <a:t>B </a:t>
            </a:r>
            <a:r>
              <a:rPr kumimoji="1" lang="zh-CN" altLang="en-US" sz="1400" b="1" dirty="0" smtClean="0">
                <a:solidFill>
                  <a:srgbClr val="CC00CC"/>
                </a:solidFill>
                <a:latin typeface="微软雅黑" pitchFamily="34" charset="-122"/>
                <a:ea typeface="微软雅黑" pitchFamily="34" charset="-122"/>
              </a:rPr>
              <a:t>向 </a:t>
            </a:r>
            <a:r>
              <a:rPr kumimoji="1" lang="en-US" altLang="zh-CN" sz="1400" b="1" dirty="0">
                <a:solidFill>
                  <a:srgbClr val="CC00CC"/>
                </a:solidFill>
                <a:latin typeface="微软雅黑" pitchFamily="34" charset="-122"/>
                <a:ea typeface="微软雅黑" pitchFamily="34" charset="-122"/>
              </a:rPr>
              <a:t>D</a:t>
            </a:r>
          </a:p>
          <a:p>
            <a:pPr algn="ctr"/>
            <a:r>
              <a:rPr kumimoji="1" lang="zh-CN" altLang="en-US" sz="1400" b="1" dirty="0">
                <a:solidFill>
                  <a:srgbClr val="CC00CC"/>
                </a:solidFill>
                <a:latin typeface="微软雅黑" pitchFamily="34" charset="-122"/>
                <a:ea typeface="微软雅黑" pitchFamily="34" charset="-122"/>
              </a:rPr>
              <a:t>发送数据</a:t>
            </a:r>
          </a:p>
        </p:txBody>
      </p:sp>
      <p:sp>
        <p:nvSpPr>
          <p:cNvPr id="18" name="Text Box 22"/>
          <p:cNvSpPr txBox="1">
            <a:spLocks noChangeArrowheads="1"/>
          </p:cNvSpPr>
          <p:nvPr/>
        </p:nvSpPr>
        <p:spPr bwMode="auto">
          <a:xfrm>
            <a:off x="4179547" y="3166503"/>
            <a:ext cx="5164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C</a:t>
            </a:r>
          </a:p>
        </p:txBody>
      </p:sp>
      <p:sp>
        <p:nvSpPr>
          <p:cNvPr id="19" name="Text Box 23"/>
          <p:cNvSpPr txBox="1">
            <a:spLocks noChangeArrowheads="1"/>
          </p:cNvSpPr>
          <p:nvPr/>
        </p:nvSpPr>
        <p:spPr bwMode="auto">
          <a:xfrm>
            <a:off x="5472194" y="3155443"/>
            <a:ext cx="4860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D</a:t>
            </a:r>
          </a:p>
        </p:txBody>
      </p:sp>
      <p:sp>
        <p:nvSpPr>
          <p:cNvPr id="20" name="Text Box 24"/>
          <p:cNvSpPr txBox="1">
            <a:spLocks noChangeArrowheads="1"/>
          </p:cNvSpPr>
          <p:nvPr/>
        </p:nvSpPr>
        <p:spPr bwMode="auto">
          <a:xfrm>
            <a:off x="1715396" y="3155443"/>
            <a:ext cx="5309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A</a:t>
            </a:r>
          </a:p>
        </p:txBody>
      </p:sp>
      <p:sp>
        <p:nvSpPr>
          <p:cNvPr id="21" name="Text Box 25"/>
          <p:cNvSpPr txBox="1">
            <a:spLocks noChangeArrowheads="1"/>
          </p:cNvSpPr>
          <p:nvPr/>
        </p:nvSpPr>
        <p:spPr bwMode="auto">
          <a:xfrm>
            <a:off x="6629055" y="3152986"/>
            <a:ext cx="4988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E</a:t>
            </a:r>
          </a:p>
        </p:txBody>
      </p:sp>
      <p:sp>
        <p:nvSpPr>
          <p:cNvPr id="22" name="Line 26"/>
          <p:cNvSpPr>
            <a:spLocks noChangeShapeType="1"/>
          </p:cNvSpPr>
          <p:nvPr/>
        </p:nvSpPr>
        <p:spPr bwMode="auto">
          <a:xfrm flipH="1">
            <a:off x="1209238" y="1828823"/>
            <a:ext cx="456620" cy="21750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3" name="Text Box 27"/>
          <p:cNvSpPr txBox="1">
            <a:spLocks noChangeArrowheads="1"/>
          </p:cNvSpPr>
          <p:nvPr/>
        </p:nvSpPr>
        <p:spPr bwMode="auto">
          <a:xfrm>
            <a:off x="1638815" y="1688160"/>
            <a:ext cx="341632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匹配电阻（用来吸收总线上传播的信号）</a:t>
            </a:r>
          </a:p>
        </p:txBody>
      </p:sp>
      <p:sp>
        <p:nvSpPr>
          <p:cNvPr id="24" name="Text Box 28"/>
          <p:cNvSpPr txBox="1">
            <a:spLocks noChangeArrowheads="1"/>
          </p:cNvSpPr>
          <p:nvPr/>
        </p:nvSpPr>
        <p:spPr bwMode="auto">
          <a:xfrm>
            <a:off x="6548762" y="1688160"/>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a:t>
            </a:r>
          </a:p>
        </p:txBody>
      </p:sp>
      <p:sp>
        <p:nvSpPr>
          <p:cNvPr id="25" name="Freeform 32"/>
          <p:cNvSpPr>
            <a:spLocks/>
          </p:cNvSpPr>
          <p:nvPr/>
        </p:nvSpPr>
        <p:spPr bwMode="auto">
          <a:xfrm>
            <a:off x="3329047" y="2135497"/>
            <a:ext cx="1726088" cy="65497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6" name="Text Box 48"/>
          <p:cNvSpPr txBox="1">
            <a:spLocks noChangeArrowheads="1"/>
          </p:cNvSpPr>
          <p:nvPr/>
        </p:nvSpPr>
        <p:spPr bwMode="auto">
          <a:xfrm>
            <a:off x="3170457" y="3155443"/>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B</a:t>
            </a:r>
          </a:p>
        </p:txBody>
      </p:sp>
      <p:pic>
        <p:nvPicPr>
          <p:cNvPr id="2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65120" y="279460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16688" y="2794604"/>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29" name="Line 12"/>
          <p:cNvSpPr>
            <a:spLocks noChangeShapeType="1"/>
          </p:cNvSpPr>
          <p:nvPr/>
        </p:nvSpPr>
        <p:spPr bwMode="auto">
          <a:xfrm rot="16200000" flipV="1">
            <a:off x="1682498" y="2489784"/>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0" name="Freeform 29"/>
          <p:cNvSpPr>
            <a:spLocks/>
          </p:cNvSpPr>
          <p:nvPr/>
        </p:nvSpPr>
        <p:spPr bwMode="auto">
          <a:xfrm>
            <a:off x="3293468" y="2151473"/>
            <a:ext cx="1313728" cy="709046"/>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1" name="Freeform 33"/>
          <p:cNvSpPr>
            <a:spLocks/>
          </p:cNvSpPr>
          <p:nvPr/>
        </p:nvSpPr>
        <p:spPr bwMode="auto">
          <a:xfrm>
            <a:off x="1371600" y="2135497"/>
            <a:ext cx="2032553"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2" name="Freeform 34"/>
          <p:cNvSpPr>
            <a:spLocks/>
          </p:cNvSpPr>
          <p:nvPr/>
        </p:nvSpPr>
        <p:spPr bwMode="auto">
          <a:xfrm flipH="1">
            <a:off x="2088861" y="2135497"/>
            <a:ext cx="1240185" cy="70904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pic>
        <p:nvPicPr>
          <p:cNvPr id="3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2794604"/>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34" name="Text Box 21"/>
          <p:cNvSpPr txBox="1">
            <a:spLocks noChangeArrowheads="1"/>
          </p:cNvSpPr>
          <p:nvPr/>
        </p:nvSpPr>
        <p:spPr bwMode="auto">
          <a:xfrm>
            <a:off x="6592983" y="3408999"/>
            <a:ext cx="902811" cy="523220"/>
          </a:xfrm>
          <a:prstGeom prst="rect">
            <a:avLst/>
          </a:prstGeom>
          <a:solidFill>
            <a:schemeClr val="bg1"/>
          </a:solidFill>
          <a:ln>
            <a:noFill/>
          </a:ln>
          <a:effectLst/>
          <a:extLst/>
        </p:spPr>
        <p:txBody>
          <a:bodyPr wrap="none">
            <a:spAutoFit/>
          </a:bodyPr>
          <a:lstStyle/>
          <a:p>
            <a:pPr algn="ctr"/>
            <a:r>
              <a:rPr kumimoji="1" lang="en-US" altLang="zh-CN" sz="1400" b="1" dirty="0">
                <a:solidFill>
                  <a:srgbClr val="CC00CC"/>
                </a:solidFill>
                <a:latin typeface="微软雅黑" pitchFamily="34" charset="-122"/>
                <a:ea typeface="微软雅黑" pitchFamily="34" charset="-122"/>
              </a:rPr>
              <a:t>E</a:t>
            </a:r>
            <a:r>
              <a:rPr kumimoji="1" lang="en-US" altLang="zh-CN" sz="1400" b="1" dirty="0" smtClean="0">
                <a:solidFill>
                  <a:srgbClr val="CC00CC"/>
                </a:solidFill>
                <a:latin typeface="微软雅黑" pitchFamily="34" charset="-122"/>
                <a:ea typeface="微软雅黑" pitchFamily="34" charset="-122"/>
              </a:rPr>
              <a:t> </a:t>
            </a:r>
            <a:r>
              <a:rPr kumimoji="1" lang="zh-CN" altLang="en-US" sz="1400" b="1" dirty="0" smtClean="0">
                <a:solidFill>
                  <a:srgbClr val="CC00CC"/>
                </a:solidFill>
                <a:latin typeface="微软雅黑" pitchFamily="34" charset="-122"/>
                <a:ea typeface="微软雅黑" pitchFamily="34" charset="-122"/>
              </a:rPr>
              <a:t>向 </a:t>
            </a:r>
            <a:r>
              <a:rPr kumimoji="1" lang="en-US" altLang="zh-CN" sz="1400" b="1" dirty="0" smtClean="0">
                <a:solidFill>
                  <a:srgbClr val="CC00CC"/>
                </a:solidFill>
                <a:latin typeface="微软雅黑" pitchFamily="34" charset="-122"/>
                <a:ea typeface="微软雅黑" pitchFamily="34" charset="-122"/>
              </a:rPr>
              <a:t>A</a:t>
            </a:r>
            <a:endParaRPr kumimoji="1" lang="en-US" altLang="zh-CN" sz="1400" b="1" dirty="0">
              <a:solidFill>
                <a:srgbClr val="CC00CC"/>
              </a:solidFill>
              <a:latin typeface="微软雅黑" pitchFamily="34" charset="-122"/>
              <a:ea typeface="微软雅黑" pitchFamily="34" charset="-122"/>
            </a:endParaRPr>
          </a:p>
          <a:p>
            <a:pPr algn="ctr"/>
            <a:r>
              <a:rPr kumimoji="1" lang="zh-CN" altLang="en-US" sz="1400" b="1" dirty="0">
                <a:solidFill>
                  <a:srgbClr val="CC00CC"/>
                </a:solidFill>
                <a:latin typeface="微软雅黑" pitchFamily="34" charset="-122"/>
                <a:ea typeface="微软雅黑" pitchFamily="34" charset="-122"/>
              </a:rPr>
              <a:t>发送数据</a:t>
            </a:r>
          </a:p>
        </p:txBody>
      </p:sp>
      <p:sp>
        <p:nvSpPr>
          <p:cNvPr id="35" name="Freeform 32"/>
          <p:cNvSpPr>
            <a:spLocks/>
          </p:cNvSpPr>
          <p:nvPr/>
        </p:nvSpPr>
        <p:spPr bwMode="auto">
          <a:xfrm>
            <a:off x="7020254" y="2135497"/>
            <a:ext cx="559277" cy="65497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6" name="Freeform 33"/>
          <p:cNvSpPr>
            <a:spLocks/>
          </p:cNvSpPr>
          <p:nvPr/>
        </p:nvSpPr>
        <p:spPr bwMode="auto">
          <a:xfrm>
            <a:off x="5189518" y="2147372"/>
            <a:ext cx="1917717"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7" name="Freeform 34"/>
          <p:cNvSpPr>
            <a:spLocks/>
          </p:cNvSpPr>
          <p:nvPr/>
        </p:nvSpPr>
        <p:spPr bwMode="auto">
          <a:xfrm flipH="1">
            <a:off x="5820252" y="2135497"/>
            <a:ext cx="1200001" cy="70904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pic>
        <p:nvPicPr>
          <p:cNvPr id="3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0824" y="2794604"/>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39" name="爆炸形 1 38"/>
          <p:cNvSpPr/>
          <p:nvPr/>
        </p:nvSpPr>
        <p:spPr>
          <a:xfrm>
            <a:off x="4946867" y="1957941"/>
            <a:ext cx="470735" cy="464100"/>
          </a:xfrm>
          <a:prstGeom prst="irregularSeal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5297" y="2794604"/>
            <a:ext cx="407130" cy="407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338418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17"/>
                                        </p:tgtEl>
                                        <p:attrNameLst>
                                          <p:attrName>style.visibility</p:attrName>
                                        </p:attrNameLst>
                                      </p:cBhvr>
                                      <p:tavLst>
                                        <p:tav tm="0">
                                          <p:val>
                                            <p:strVal val="hidden"/>
                                          </p:val>
                                        </p:tav>
                                        <p:tav tm="50000">
                                          <p:val>
                                            <p:strVal val="visible"/>
                                          </p:val>
                                        </p:tav>
                                      </p:tavLst>
                                    </p:anim>
                                  </p:childTnLst>
                                </p:cTn>
                              </p:par>
                              <p:par>
                                <p:cTn id="10" presetID="1" presetClass="entr"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childTnLst>
                                </p:cTn>
                              </p:par>
                              <p:par>
                                <p:cTn id="12" presetID="35" presetClass="emph" presetSubtype="0" repeatCount="3000" fill="hold" grpId="1" nodeType="withEffect">
                                  <p:stCondLst>
                                    <p:cond delay="500"/>
                                  </p:stCondLst>
                                  <p:childTnLst>
                                    <p:anim calcmode="discrete" valueType="str">
                                      <p:cBhvr>
                                        <p:cTn id="13" dur="1000" fill="hold"/>
                                        <p:tgtEl>
                                          <p:spTgt spid="34"/>
                                        </p:tgtEl>
                                        <p:attrNameLst>
                                          <p:attrName>style.visibility</p:attrName>
                                        </p:attrNameLst>
                                      </p:cBhvr>
                                      <p:tavLst>
                                        <p:tav tm="0">
                                          <p:val>
                                            <p:strVal val="hidden"/>
                                          </p:val>
                                        </p:tav>
                                        <p:tav tm="50000">
                                          <p:val>
                                            <p:strVal val="visible"/>
                                          </p:val>
                                        </p:tav>
                                      </p:tavLst>
                                    </p:anim>
                                  </p:childTnLst>
                                </p:cTn>
                              </p:par>
                            </p:childTnLst>
                          </p:cTn>
                        </p:par>
                        <p:par>
                          <p:cTn id="14" fill="hold">
                            <p:stCondLst>
                              <p:cond delay="3500"/>
                            </p:stCondLst>
                            <p:childTnLst>
                              <p:par>
                                <p:cTn id="15" presetID="22" presetClass="entr" presetSubtype="2" fill="hold" grpId="0" nodeType="after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right)">
                                      <p:cBhvr>
                                        <p:cTn id="17" dur="4000"/>
                                        <p:tgtEl>
                                          <p:spTgt spid="32"/>
                                        </p:tgtEl>
                                      </p:cBhvr>
                                    </p:animEffect>
                                  </p:childTnLst>
                                </p:cTn>
                              </p:par>
                              <p:par>
                                <p:cTn id="18" presetID="22" presetClass="entr" presetSubtype="2" fill="hold" grpId="0" nodeType="withEffect">
                                  <p:stCondLst>
                                    <p:cond delay="500"/>
                                  </p:stCondLst>
                                  <p:childTnLst>
                                    <p:set>
                                      <p:cBhvr>
                                        <p:cTn id="19" dur="1" fill="hold">
                                          <p:stCondLst>
                                            <p:cond delay="0"/>
                                          </p:stCondLst>
                                        </p:cTn>
                                        <p:tgtEl>
                                          <p:spTgt spid="31"/>
                                        </p:tgtEl>
                                        <p:attrNameLst>
                                          <p:attrName>style.visibility</p:attrName>
                                        </p:attrNameLst>
                                      </p:cBhvr>
                                      <p:to>
                                        <p:strVal val="visible"/>
                                      </p:to>
                                    </p:set>
                                    <p:animEffect transition="in" filter="wipe(right)">
                                      <p:cBhvr>
                                        <p:cTn id="20" dur="3500"/>
                                        <p:tgtEl>
                                          <p:spTgt spid="31"/>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30"/>
                                        </p:tgtEl>
                                        <p:attrNameLst>
                                          <p:attrName>style.visibility</p:attrName>
                                        </p:attrNameLst>
                                      </p:cBhvr>
                                      <p:to>
                                        <p:strVal val="visible"/>
                                      </p:to>
                                    </p:set>
                                    <p:animEffect transition="in" filter="wipe(left)">
                                      <p:cBhvr>
                                        <p:cTn id="23" dur="3500"/>
                                        <p:tgtEl>
                                          <p:spTgt spid="30"/>
                                        </p:tgtEl>
                                      </p:cBhvr>
                                    </p:animEffect>
                                  </p:childTnLst>
                                </p:cTn>
                              </p:par>
                              <p:par>
                                <p:cTn id="24" presetID="22" presetClass="entr" presetSubtype="8" fill="hold" grpId="0" nodeType="withEffect">
                                  <p:stCondLst>
                                    <p:cond delay="500"/>
                                  </p:stCondLst>
                                  <p:childTnLst>
                                    <p:set>
                                      <p:cBhvr>
                                        <p:cTn id="25" dur="1" fill="hold">
                                          <p:stCondLst>
                                            <p:cond delay="0"/>
                                          </p:stCondLst>
                                        </p:cTn>
                                        <p:tgtEl>
                                          <p:spTgt spid="25"/>
                                        </p:tgtEl>
                                        <p:attrNameLst>
                                          <p:attrName>style.visibility</p:attrName>
                                        </p:attrNameLst>
                                      </p:cBhvr>
                                      <p:to>
                                        <p:strVal val="visible"/>
                                      </p:to>
                                    </p:set>
                                    <p:animEffect transition="in" filter="wipe(left)">
                                      <p:cBhvr>
                                        <p:cTn id="26" dur="3500"/>
                                        <p:tgtEl>
                                          <p:spTgt spid="25"/>
                                        </p:tgtEl>
                                      </p:cBhvr>
                                    </p:animEffect>
                                  </p:childTnLst>
                                </p:cTn>
                              </p:par>
                              <p:par>
                                <p:cTn id="27" presetID="22" presetClass="entr" presetSubtype="2"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wipe(right)">
                                      <p:cBhvr>
                                        <p:cTn id="29" dur="4000"/>
                                        <p:tgtEl>
                                          <p:spTgt spid="37"/>
                                        </p:tgtEl>
                                      </p:cBhvr>
                                    </p:animEffect>
                                  </p:childTnLst>
                                </p:cTn>
                              </p:par>
                              <p:par>
                                <p:cTn id="30" presetID="22" presetClass="entr" presetSubtype="2" fill="hold" grpId="0" nodeType="withEffect">
                                  <p:stCondLst>
                                    <p:cond delay="500"/>
                                  </p:stCondLst>
                                  <p:childTnLst>
                                    <p:set>
                                      <p:cBhvr>
                                        <p:cTn id="31" dur="1" fill="hold">
                                          <p:stCondLst>
                                            <p:cond delay="0"/>
                                          </p:stCondLst>
                                        </p:cTn>
                                        <p:tgtEl>
                                          <p:spTgt spid="36"/>
                                        </p:tgtEl>
                                        <p:attrNameLst>
                                          <p:attrName>style.visibility</p:attrName>
                                        </p:attrNameLst>
                                      </p:cBhvr>
                                      <p:to>
                                        <p:strVal val="visible"/>
                                      </p:to>
                                    </p:set>
                                    <p:animEffect transition="in" filter="wipe(right)">
                                      <p:cBhvr>
                                        <p:cTn id="32" dur="3500"/>
                                        <p:tgtEl>
                                          <p:spTgt spid="36"/>
                                        </p:tgtEl>
                                      </p:cBhvr>
                                    </p:animEffect>
                                  </p:childTnLst>
                                </p:cTn>
                              </p:par>
                              <p:par>
                                <p:cTn id="33" presetID="22" presetClass="entr" presetSubtype="8" fill="hold" grpId="0" nodeType="withEffect">
                                  <p:stCondLst>
                                    <p:cond delay="500"/>
                                  </p:stCondLst>
                                  <p:childTnLst>
                                    <p:set>
                                      <p:cBhvr>
                                        <p:cTn id="34" dur="1" fill="hold">
                                          <p:stCondLst>
                                            <p:cond delay="0"/>
                                          </p:stCondLst>
                                        </p:cTn>
                                        <p:tgtEl>
                                          <p:spTgt spid="35"/>
                                        </p:tgtEl>
                                        <p:attrNameLst>
                                          <p:attrName>style.visibility</p:attrName>
                                        </p:attrNameLst>
                                      </p:cBhvr>
                                      <p:to>
                                        <p:strVal val="visible"/>
                                      </p:to>
                                    </p:set>
                                    <p:animEffect transition="in" filter="wipe(left)">
                                      <p:cBhvr>
                                        <p:cTn id="35" dur="3500"/>
                                        <p:tgtEl>
                                          <p:spTgt spid="35"/>
                                        </p:tgtEl>
                                      </p:cBhvr>
                                    </p:animEffect>
                                  </p:childTnLst>
                                </p:cTn>
                              </p:par>
                              <p:par>
                                <p:cTn id="36" presetID="1" presetClass="entr" presetSubtype="0" fill="hold" grpId="0" nodeType="withEffect">
                                  <p:stCondLst>
                                    <p:cond delay="3750"/>
                                  </p:stCondLst>
                                  <p:childTnLst>
                                    <p:set>
                                      <p:cBhvr>
                                        <p:cTn id="37" dur="1" fill="hold">
                                          <p:stCondLst>
                                            <p:cond delay="0"/>
                                          </p:stCondLst>
                                        </p:cTn>
                                        <p:tgtEl>
                                          <p:spTgt spid="39"/>
                                        </p:tgtEl>
                                        <p:attrNameLst>
                                          <p:attrName>style.visibility</p:attrName>
                                        </p:attrNameLst>
                                      </p:cBhvr>
                                      <p:to>
                                        <p:strVal val="visible"/>
                                      </p:to>
                                    </p:set>
                                  </p:childTnLst>
                                </p:cTn>
                              </p:par>
                            </p:childTnLst>
                          </p:cTn>
                        </p:par>
                        <p:par>
                          <p:cTn id="38" fill="hold">
                            <p:stCondLst>
                              <p:cond delay="7500"/>
                            </p:stCondLst>
                            <p:childTnLst>
                              <p:par>
                                <p:cTn id="39" presetID="35" presetClass="emph" presetSubtype="0" repeatCount="indefinite" fill="hold" grpId="1" nodeType="afterEffect">
                                  <p:stCondLst>
                                    <p:cond delay="0"/>
                                  </p:stCondLst>
                                  <p:endCondLst>
                                    <p:cond evt="onNext" delay="0">
                                      <p:tgtEl>
                                        <p:sldTgt/>
                                      </p:tgtEl>
                                    </p:cond>
                                  </p:endCondLst>
                                  <p:childTnLst>
                                    <p:anim calcmode="discrete" valueType="str">
                                      <p:cBhvr>
                                        <p:cTn id="40" dur="1000" fill="hold"/>
                                        <p:tgtEl>
                                          <p:spTgt spid="3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25" grpId="0" animBg="1"/>
      <p:bldP spid="30" grpId="0" animBg="1"/>
      <p:bldP spid="31" grpId="0" animBg="1"/>
      <p:bldP spid="32" grpId="0" animBg="1"/>
      <p:bldP spid="34" grpId="0" animBg="1"/>
      <p:bldP spid="34" grpId="1" animBg="1"/>
      <p:bldP spid="35" grpId="0" animBg="1"/>
      <p:bldP spid="36" grpId="0" animBg="1"/>
      <p:bldP spid="37" grpId="0" animBg="1"/>
      <p:bldP spid="39" grpId="0" animBg="1"/>
      <p:bldP spid="39" grpId="1"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6487"/>
            <a:ext cx="8129015" cy="1211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3000"/>
              </a:lnSpc>
              <a:buClr>
                <a:srgbClr val="0070C0"/>
              </a:buClr>
            </a:pPr>
            <a:r>
              <a:rPr lang="en-US" altLang="zh-CN" sz="2000" b="1" dirty="0" smtClean="0">
                <a:latin typeface="微软雅黑" pitchFamily="34" charset="-122"/>
                <a:ea typeface="微软雅黑" pitchFamily="34" charset="-122"/>
              </a:rPr>
              <a:t>(</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采用较为灵活的</a:t>
            </a:r>
            <a:r>
              <a:rPr lang="zh-CN" altLang="en-US" sz="2000" b="1" dirty="0">
                <a:solidFill>
                  <a:srgbClr val="C00000"/>
                </a:solidFill>
                <a:latin typeface="微软雅黑" pitchFamily="34" charset="-122"/>
                <a:ea typeface="微软雅黑" pitchFamily="34" charset="-122"/>
              </a:rPr>
              <a:t>无连接的工作</a:t>
            </a:r>
            <a:r>
              <a:rPr lang="zh-CN" altLang="en-US" sz="2000" b="1" dirty="0" smtClean="0">
                <a:solidFill>
                  <a:srgbClr val="C00000"/>
                </a:solidFill>
                <a:latin typeface="微软雅黑" pitchFamily="34" charset="-122"/>
                <a:ea typeface="微软雅黑" pitchFamily="34" charset="-122"/>
              </a:rPr>
              <a:t>方式。</a:t>
            </a:r>
            <a:endParaRPr lang="zh-CN" altLang="en-US" sz="2000" b="1" dirty="0">
              <a:solidFill>
                <a:srgbClr val="C00000"/>
              </a:solidFill>
              <a:latin typeface="微软雅黑" pitchFamily="34" charset="-122"/>
              <a:ea typeface="微软雅黑" pitchFamily="34" charset="-122"/>
            </a:endParaRPr>
          </a:p>
          <a:p>
            <a:pPr marL="342900" indent="-342900" eaLnBrk="0" hangingPunct="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不必先建立连接就可以直接发送数据。</a:t>
            </a:r>
          </a:p>
          <a:p>
            <a:pPr marL="342900" indent="-342900" eaLnBrk="0" hangingPunct="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对发送的数据帧不进行编号，也不要求对方发回确认</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
        <p:nvSpPr>
          <p:cNvPr id="9" name="AutoShape 5"/>
          <p:cNvSpPr>
            <a:spLocks noChangeArrowheads="1"/>
          </p:cNvSpPr>
          <p:nvPr/>
        </p:nvSpPr>
        <p:spPr bwMode="auto">
          <a:xfrm>
            <a:off x="502921" y="62334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2907804" y="600250"/>
            <a:ext cx="33185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a:t>
            </a:r>
            <a:r>
              <a:rPr lang="zh-CN" altLang="en-US" sz="2000" b="1" dirty="0" smtClean="0">
                <a:solidFill>
                  <a:schemeClr val="bg1"/>
                </a:solidFill>
                <a:latin typeface="微软雅黑" pitchFamily="34" charset="-122"/>
                <a:ea typeface="微软雅黑" pitchFamily="34" charset="-122"/>
              </a:rPr>
              <a:t>采取的 </a:t>
            </a:r>
            <a:r>
              <a:rPr lang="en-US" altLang="zh-CN" sz="2000" b="1" dirty="0" smtClean="0">
                <a:solidFill>
                  <a:schemeClr val="bg1"/>
                </a:solidFill>
                <a:latin typeface="微软雅黑" pitchFamily="34" charset="-122"/>
                <a:ea typeface="微软雅黑" pitchFamily="34" charset="-122"/>
              </a:rPr>
              <a:t>2 </a:t>
            </a:r>
            <a:r>
              <a:rPr lang="zh-CN" altLang="en-US" sz="2000" b="1" dirty="0" smtClean="0">
                <a:solidFill>
                  <a:schemeClr val="bg1"/>
                </a:solidFill>
                <a:latin typeface="微软雅黑" pitchFamily="34" charset="-122"/>
                <a:ea typeface="微软雅黑" pitchFamily="34" charset="-122"/>
              </a:rPr>
              <a:t>种重要措施</a:t>
            </a:r>
            <a:endParaRPr lang="fr-FR" altLang="zh-CN" sz="2000" b="1" dirty="0">
              <a:solidFill>
                <a:schemeClr val="bg1"/>
              </a:solidFill>
              <a:latin typeface="微软雅黑" pitchFamily="34" charset="-122"/>
              <a:ea typeface="微软雅黑" pitchFamily="34" charset="-122"/>
            </a:endParaRPr>
          </a:p>
        </p:txBody>
      </p:sp>
      <p:graphicFrame>
        <p:nvGraphicFramePr>
          <p:cNvPr id="3" name="图示 2"/>
          <p:cNvGraphicFramePr/>
          <p:nvPr>
            <p:extLst>
              <p:ext uri="{D42A27DB-BD31-4B8C-83A1-F6EECF244321}">
                <p14:modId xmlns:p14="http://schemas.microsoft.com/office/powerpoint/2010/main" val="556221402"/>
              </p:ext>
            </p:extLst>
          </p:nvPr>
        </p:nvGraphicFramePr>
        <p:xfrm>
          <a:off x="943316" y="2180662"/>
          <a:ext cx="7276486" cy="21209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404198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21" y="989790"/>
            <a:ext cx="7671815" cy="4385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2700"/>
              </a:lnSpc>
              <a:buClr>
                <a:srgbClr val="0070C0"/>
              </a:buClr>
            </a:pPr>
            <a:r>
              <a:rPr lang="en-US" altLang="zh-CN" sz="2000" b="1" dirty="0">
                <a:latin typeface="微软雅黑" pitchFamily="34" charset="-122"/>
                <a:ea typeface="微软雅黑" pitchFamily="34" charset="-122"/>
              </a:rPr>
              <a:t>(2) </a:t>
            </a:r>
            <a:r>
              <a:rPr lang="zh-CN" altLang="en-US" sz="2000" b="1" dirty="0" smtClean="0">
                <a:latin typeface="微软雅黑" pitchFamily="34" charset="-122"/>
                <a:ea typeface="微软雅黑" pitchFamily="34" charset="-122"/>
              </a:rPr>
              <a:t>发送</a:t>
            </a:r>
            <a:r>
              <a:rPr lang="zh-CN" altLang="en-US" sz="2000" b="1" dirty="0">
                <a:latin typeface="微软雅黑" pitchFamily="34" charset="-122"/>
                <a:ea typeface="微软雅黑" pitchFamily="34" charset="-122"/>
              </a:rPr>
              <a:t>的数据都使用</a:t>
            </a:r>
            <a:r>
              <a:rPr lang="zh-CN" altLang="en-US" sz="2000" b="1" dirty="0">
                <a:solidFill>
                  <a:srgbClr val="C00000"/>
                </a:solidFill>
                <a:latin typeface="微软雅黑" pitchFamily="34" charset="-122"/>
                <a:ea typeface="微软雅黑" pitchFamily="34" charset="-122"/>
              </a:rPr>
              <a:t>曼彻斯特</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(Manchester) </a:t>
            </a:r>
            <a:r>
              <a:rPr lang="zh-CN" altLang="en-US" sz="2000" b="1" dirty="0" smtClean="0">
                <a:latin typeface="微软雅黑" pitchFamily="34" charset="-122"/>
                <a:ea typeface="微软雅黑" pitchFamily="34" charset="-122"/>
              </a:rPr>
              <a:t>编码。</a:t>
            </a:r>
            <a:endParaRPr lang="zh-CN" altLang="en-US" sz="2000" b="1" dirty="0">
              <a:latin typeface="微软雅黑" pitchFamily="34" charset="-122"/>
              <a:ea typeface="微软雅黑" pitchFamily="34" charset="-122"/>
            </a:endParaRPr>
          </a:p>
        </p:txBody>
      </p:sp>
      <p:sp>
        <p:nvSpPr>
          <p:cNvPr id="6" name="AutoShape 5"/>
          <p:cNvSpPr>
            <a:spLocks noChangeArrowheads="1"/>
          </p:cNvSpPr>
          <p:nvPr/>
        </p:nvSpPr>
        <p:spPr bwMode="auto">
          <a:xfrm>
            <a:off x="502921" y="62664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69144" y="603553"/>
            <a:ext cx="359585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以太网采取了两种重要的</a:t>
            </a:r>
            <a:r>
              <a:rPr lang="zh-CN" altLang="en-US" sz="2000" b="1" dirty="0" smtClean="0">
                <a:solidFill>
                  <a:schemeClr val="bg1"/>
                </a:solidFill>
                <a:latin typeface="微软雅黑" pitchFamily="34" charset="-122"/>
                <a:ea typeface="微软雅黑" pitchFamily="34" charset="-122"/>
              </a:rPr>
              <a:t>措施</a:t>
            </a:r>
            <a:endParaRPr lang="fr-FR" altLang="zh-CN" sz="2000" b="1" dirty="0">
              <a:solidFill>
                <a:schemeClr val="bg1"/>
              </a:solidFill>
              <a:latin typeface="微软雅黑" pitchFamily="34" charset="-122"/>
              <a:ea typeface="微软雅黑" pitchFamily="34" charset="-122"/>
            </a:endParaRPr>
          </a:p>
        </p:txBody>
      </p:sp>
      <p:grpSp>
        <p:nvGrpSpPr>
          <p:cNvPr id="8" name="组合 7"/>
          <p:cNvGrpSpPr/>
          <p:nvPr/>
        </p:nvGrpSpPr>
        <p:grpSpPr>
          <a:xfrm>
            <a:off x="502921" y="1496957"/>
            <a:ext cx="6773025" cy="1572987"/>
            <a:chOff x="-826137" y="1770063"/>
            <a:chExt cx="10387649" cy="2765079"/>
          </a:xfrm>
        </p:grpSpPr>
        <p:grpSp>
          <p:nvGrpSpPr>
            <p:cNvPr id="9" name="组合 8"/>
            <p:cNvGrpSpPr/>
            <p:nvPr/>
          </p:nvGrpSpPr>
          <p:grpSpPr>
            <a:xfrm>
              <a:off x="2050862" y="1957745"/>
              <a:ext cx="7488831" cy="2577397"/>
              <a:chOff x="2050862" y="1957745"/>
              <a:chExt cx="7488831" cy="4136632"/>
            </a:xfrm>
          </p:grpSpPr>
          <p:sp>
            <p:nvSpPr>
              <p:cNvPr id="33" name="Rectangle 8"/>
              <p:cNvSpPr>
                <a:spLocks noChangeArrowheads="1"/>
              </p:cNvSpPr>
              <p:nvPr/>
            </p:nvSpPr>
            <p:spPr bwMode="auto">
              <a:xfrm>
                <a:off x="8082206" y="2007528"/>
                <a:ext cx="720633" cy="4070349"/>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4" name="Rectangle 9"/>
              <p:cNvSpPr>
                <a:spLocks noChangeArrowheads="1"/>
              </p:cNvSpPr>
              <p:nvPr/>
            </p:nvSpPr>
            <p:spPr bwMode="auto">
              <a:xfrm>
                <a:off x="3563030" y="2007528"/>
                <a:ext cx="751616" cy="4070349"/>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5" name="Rectangle 10"/>
              <p:cNvSpPr>
                <a:spLocks noChangeArrowheads="1"/>
              </p:cNvSpPr>
              <p:nvPr/>
            </p:nvSpPr>
            <p:spPr bwMode="auto">
              <a:xfrm>
                <a:off x="5073850" y="2002764"/>
                <a:ext cx="731598" cy="4077429"/>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6" name="Rectangle 11"/>
              <p:cNvSpPr>
                <a:spLocks noChangeArrowheads="1"/>
              </p:cNvSpPr>
              <p:nvPr/>
            </p:nvSpPr>
            <p:spPr bwMode="auto">
              <a:xfrm>
                <a:off x="6588491" y="2002764"/>
                <a:ext cx="713017" cy="4077429"/>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7" name="Rectangle 12"/>
              <p:cNvSpPr>
                <a:spLocks noChangeArrowheads="1"/>
              </p:cNvSpPr>
              <p:nvPr/>
            </p:nvSpPr>
            <p:spPr bwMode="auto">
              <a:xfrm>
                <a:off x="2077857" y="1995869"/>
                <a:ext cx="720123" cy="4082008"/>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8" name="Line 32"/>
              <p:cNvSpPr>
                <a:spLocks noChangeShapeType="1"/>
              </p:cNvSpPr>
              <p:nvPr/>
            </p:nvSpPr>
            <p:spPr bwMode="auto">
              <a:xfrm flipH="1" flipV="1">
                <a:off x="2050862" y="1977021"/>
                <a:ext cx="3175"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mn-lt"/>
                  <a:ea typeface="黑体" pitchFamily="2" charset="-122"/>
                </a:endParaRPr>
              </a:p>
            </p:txBody>
          </p:sp>
          <p:sp>
            <p:nvSpPr>
              <p:cNvPr id="39" name="Line 33"/>
              <p:cNvSpPr>
                <a:spLocks noChangeShapeType="1"/>
              </p:cNvSpPr>
              <p:nvPr/>
            </p:nvSpPr>
            <p:spPr bwMode="auto">
              <a:xfrm flipV="1">
                <a:off x="2800922" y="1957745"/>
                <a:ext cx="0" cy="4122657"/>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0" name="Line 34"/>
              <p:cNvSpPr>
                <a:spLocks noChangeShapeType="1"/>
              </p:cNvSpPr>
              <p:nvPr/>
            </p:nvSpPr>
            <p:spPr bwMode="auto">
              <a:xfrm flipV="1">
                <a:off x="3548040" y="1977021"/>
                <a:ext cx="0"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1" name="Line 35"/>
              <p:cNvSpPr>
                <a:spLocks noChangeShapeType="1"/>
              </p:cNvSpPr>
              <p:nvPr/>
            </p:nvSpPr>
            <p:spPr bwMode="auto">
              <a:xfrm flipH="1" flipV="1">
                <a:off x="4310148" y="1977021"/>
                <a:ext cx="0" cy="4117356"/>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2" name="Line 36"/>
              <p:cNvSpPr>
                <a:spLocks noChangeShapeType="1"/>
              </p:cNvSpPr>
              <p:nvPr/>
            </p:nvSpPr>
            <p:spPr bwMode="auto">
              <a:xfrm flipV="1">
                <a:off x="5059563" y="1977021"/>
                <a:ext cx="0"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3" name="Line 37"/>
              <p:cNvSpPr>
                <a:spLocks noChangeShapeType="1"/>
              </p:cNvSpPr>
              <p:nvPr/>
            </p:nvSpPr>
            <p:spPr bwMode="auto">
              <a:xfrm flipV="1">
                <a:off x="5822316" y="1977021"/>
                <a:ext cx="0"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4" name="Line 38"/>
              <p:cNvSpPr>
                <a:spLocks noChangeShapeType="1"/>
              </p:cNvSpPr>
              <p:nvPr/>
            </p:nvSpPr>
            <p:spPr bwMode="auto">
              <a:xfrm flipV="1">
                <a:off x="6575318" y="1977021"/>
                <a:ext cx="0"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5" name="Line 39"/>
              <p:cNvSpPr>
                <a:spLocks noChangeShapeType="1"/>
              </p:cNvSpPr>
              <p:nvPr/>
            </p:nvSpPr>
            <p:spPr bwMode="auto">
              <a:xfrm flipV="1">
                <a:off x="7316498" y="1977021"/>
                <a:ext cx="0"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6" name="Line 40"/>
              <p:cNvSpPr>
                <a:spLocks noChangeShapeType="1"/>
              </p:cNvSpPr>
              <p:nvPr/>
            </p:nvSpPr>
            <p:spPr bwMode="auto">
              <a:xfrm flipH="1" flipV="1">
                <a:off x="8067967" y="1977021"/>
                <a:ext cx="1587"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7" name="Line 41"/>
              <p:cNvSpPr>
                <a:spLocks noChangeShapeType="1"/>
              </p:cNvSpPr>
              <p:nvPr/>
            </p:nvSpPr>
            <p:spPr bwMode="auto">
              <a:xfrm flipV="1">
                <a:off x="8795696" y="1979430"/>
                <a:ext cx="14287" cy="4100972"/>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8" name="Line 41"/>
              <p:cNvSpPr>
                <a:spLocks noChangeShapeType="1"/>
              </p:cNvSpPr>
              <p:nvPr/>
            </p:nvSpPr>
            <p:spPr bwMode="auto">
              <a:xfrm flipV="1">
                <a:off x="9525406" y="1979430"/>
                <a:ext cx="14287" cy="4100972"/>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grpSp>
        <p:sp>
          <p:nvSpPr>
            <p:cNvPr id="10" name="Rectangle 89"/>
            <p:cNvSpPr>
              <a:spLocks noChangeArrowheads="1"/>
            </p:cNvSpPr>
            <p:nvPr/>
          </p:nvSpPr>
          <p:spPr bwMode="auto">
            <a:xfrm>
              <a:off x="9266238" y="1770063"/>
              <a:ext cx="94589" cy="26670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11" name="Rectangle 7"/>
            <p:cNvSpPr>
              <a:spLocks noChangeArrowheads="1"/>
            </p:cNvSpPr>
            <p:nvPr/>
          </p:nvSpPr>
          <p:spPr bwMode="auto">
            <a:xfrm>
              <a:off x="499134" y="2872472"/>
              <a:ext cx="1539018"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曼彻斯特</a:t>
              </a:r>
            </a:p>
          </p:txBody>
        </p:sp>
        <p:sp>
          <p:nvSpPr>
            <p:cNvPr id="12" name="Rectangle 13"/>
            <p:cNvSpPr>
              <a:spLocks noChangeArrowheads="1"/>
            </p:cNvSpPr>
            <p:nvPr/>
          </p:nvSpPr>
          <p:spPr bwMode="auto">
            <a:xfrm>
              <a:off x="2154594"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Arial Rounded MT Bold" pitchFamily="34" charset="0"/>
                </a:rPr>
                <a:t>1</a:t>
              </a:r>
            </a:p>
          </p:txBody>
        </p:sp>
        <p:sp>
          <p:nvSpPr>
            <p:cNvPr id="13" name="Rectangle 14"/>
            <p:cNvSpPr>
              <a:spLocks noChangeArrowheads="1"/>
            </p:cNvSpPr>
            <p:nvPr/>
          </p:nvSpPr>
          <p:spPr bwMode="auto">
            <a:xfrm>
              <a:off x="8892199"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Arial Rounded MT Bold" pitchFamily="34" charset="0"/>
                </a:rPr>
                <a:t>1</a:t>
              </a:r>
            </a:p>
          </p:txBody>
        </p:sp>
        <p:sp>
          <p:nvSpPr>
            <p:cNvPr id="14" name="Rectangle 15"/>
            <p:cNvSpPr>
              <a:spLocks noChangeArrowheads="1"/>
            </p:cNvSpPr>
            <p:nvPr/>
          </p:nvSpPr>
          <p:spPr bwMode="auto">
            <a:xfrm>
              <a:off x="5194779"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itchFamily="34" charset="0"/>
                </a:rPr>
                <a:t>1</a:t>
              </a:r>
            </a:p>
          </p:txBody>
        </p:sp>
        <p:sp>
          <p:nvSpPr>
            <p:cNvPr id="15" name="Rectangle 16"/>
            <p:cNvSpPr>
              <a:spLocks noChangeArrowheads="1"/>
            </p:cNvSpPr>
            <p:nvPr/>
          </p:nvSpPr>
          <p:spPr bwMode="auto">
            <a:xfrm>
              <a:off x="8136690" y="2067854"/>
              <a:ext cx="298450"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1600" b="1">
                  <a:latin typeface="Arial Rounded MT Bold" pitchFamily="34" charset="0"/>
                </a:rPr>
                <a:t>1</a:t>
              </a:r>
            </a:p>
          </p:txBody>
        </p:sp>
        <p:sp>
          <p:nvSpPr>
            <p:cNvPr id="16" name="Rectangle 17"/>
            <p:cNvSpPr>
              <a:spLocks noChangeArrowheads="1"/>
            </p:cNvSpPr>
            <p:nvPr/>
          </p:nvSpPr>
          <p:spPr bwMode="auto">
            <a:xfrm>
              <a:off x="7427027"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itchFamily="34" charset="0"/>
                </a:rPr>
                <a:t>1</a:t>
              </a:r>
            </a:p>
          </p:txBody>
        </p:sp>
        <p:sp>
          <p:nvSpPr>
            <p:cNvPr id="17" name="Rectangle 18"/>
            <p:cNvSpPr>
              <a:spLocks noChangeArrowheads="1"/>
            </p:cNvSpPr>
            <p:nvPr/>
          </p:nvSpPr>
          <p:spPr bwMode="auto">
            <a:xfrm>
              <a:off x="2915533"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itchFamily="34" charset="0"/>
                </a:rPr>
                <a:t>0</a:t>
              </a:r>
            </a:p>
          </p:txBody>
        </p:sp>
        <p:sp>
          <p:nvSpPr>
            <p:cNvPr id="18" name="Rectangle 19"/>
            <p:cNvSpPr>
              <a:spLocks noChangeArrowheads="1"/>
            </p:cNvSpPr>
            <p:nvPr/>
          </p:nvSpPr>
          <p:spPr bwMode="auto">
            <a:xfrm>
              <a:off x="3707622"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Arial Rounded MT Bold" pitchFamily="34" charset="0"/>
                </a:rPr>
                <a:t>0</a:t>
              </a:r>
            </a:p>
          </p:txBody>
        </p:sp>
        <p:sp>
          <p:nvSpPr>
            <p:cNvPr id="19" name="Rectangle 20"/>
            <p:cNvSpPr>
              <a:spLocks noChangeArrowheads="1"/>
            </p:cNvSpPr>
            <p:nvPr/>
          </p:nvSpPr>
          <p:spPr bwMode="auto">
            <a:xfrm>
              <a:off x="4427701"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itchFamily="34" charset="0"/>
                </a:rPr>
                <a:t>0</a:t>
              </a:r>
            </a:p>
          </p:txBody>
        </p:sp>
        <p:sp>
          <p:nvSpPr>
            <p:cNvPr id="20" name="Rectangle 21"/>
            <p:cNvSpPr>
              <a:spLocks noChangeArrowheads="1"/>
            </p:cNvSpPr>
            <p:nvPr/>
          </p:nvSpPr>
          <p:spPr bwMode="auto">
            <a:xfrm>
              <a:off x="5939870"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itchFamily="34" charset="0"/>
                </a:rPr>
                <a:t>0</a:t>
              </a:r>
            </a:p>
          </p:txBody>
        </p:sp>
        <p:sp>
          <p:nvSpPr>
            <p:cNvPr id="21" name="Rectangle 22"/>
            <p:cNvSpPr>
              <a:spLocks noChangeArrowheads="1"/>
            </p:cNvSpPr>
            <p:nvPr/>
          </p:nvSpPr>
          <p:spPr bwMode="auto">
            <a:xfrm>
              <a:off x="6659949"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itchFamily="34" charset="0"/>
                </a:rPr>
                <a:t>0</a:t>
              </a:r>
            </a:p>
          </p:txBody>
        </p:sp>
        <p:sp>
          <p:nvSpPr>
            <p:cNvPr id="22" name="Freeform 30"/>
            <p:cNvSpPr>
              <a:spLocks/>
            </p:cNvSpPr>
            <p:nvPr/>
          </p:nvSpPr>
          <p:spPr bwMode="auto">
            <a:xfrm>
              <a:off x="2053076" y="2780928"/>
              <a:ext cx="7457834" cy="690711"/>
            </a:xfrm>
            <a:custGeom>
              <a:avLst/>
              <a:gdLst>
                <a:gd name="T0" fmla="*/ 0 w 4401"/>
                <a:gd name="T1" fmla="*/ 0 h 245"/>
                <a:gd name="T2" fmla="*/ 222 w 4401"/>
                <a:gd name="T3" fmla="*/ 0 h 245"/>
                <a:gd name="T4" fmla="*/ 222 w 4401"/>
                <a:gd name="T5" fmla="*/ 245 h 245"/>
                <a:gd name="T6" fmla="*/ 676 w 4401"/>
                <a:gd name="T7" fmla="*/ 245 h 245"/>
                <a:gd name="T8" fmla="*/ 676 w 4401"/>
                <a:gd name="T9" fmla="*/ 0 h 245"/>
                <a:gd name="T10" fmla="*/ 898 w 4401"/>
                <a:gd name="T11" fmla="*/ 0 h 245"/>
                <a:gd name="T12" fmla="*/ 898 w 4401"/>
                <a:gd name="T13" fmla="*/ 245 h 245"/>
                <a:gd name="T14" fmla="*/ 1129 w 4401"/>
                <a:gd name="T15" fmla="*/ 245 h 245"/>
                <a:gd name="T16" fmla="*/ 1129 w 4401"/>
                <a:gd name="T17" fmla="*/ 0 h 245"/>
                <a:gd name="T18" fmla="*/ 1351 w 4401"/>
                <a:gd name="T19" fmla="*/ 0 h 245"/>
                <a:gd name="T20" fmla="*/ 1351 w 4401"/>
                <a:gd name="T21" fmla="*/ 245 h 245"/>
                <a:gd name="T22" fmla="*/ 1573 w 4401"/>
                <a:gd name="T23" fmla="*/ 245 h 245"/>
                <a:gd name="T24" fmla="*/ 1573 w 4401"/>
                <a:gd name="T25" fmla="*/ 0 h 245"/>
                <a:gd name="T26" fmla="*/ 2027 w 4401"/>
                <a:gd name="T27" fmla="*/ 0 h 245"/>
                <a:gd name="T28" fmla="*/ 2027 w 4401"/>
                <a:gd name="T29" fmla="*/ 245 h 245"/>
                <a:gd name="T30" fmla="*/ 2471 w 4401"/>
                <a:gd name="T31" fmla="*/ 245 h 245"/>
                <a:gd name="T32" fmla="*/ 2471 w 4401"/>
                <a:gd name="T33" fmla="*/ 3 h 245"/>
                <a:gd name="T34" fmla="*/ 2693 w 4401"/>
                <a:gd name="T35" fmla="*/ 0 h 245"/>
                <a:gd name="T36" fmla="*/ 2693 w 4401"/>
                <a:gd name="T37" fmla="*/ 245 h 245"/>
                <a:gd name="T38" fmla="*/ 2915 w 4401"/>
                <a:gd name="T39" fmla="*/ 245 h 245"/>
                <a:gd name="T40" fmla="*/ 2915 w 4401"/>
                <a:gd name="T41" fmla="*/ 0 h 245"/>
                <a:gd name="T42" fmla="*/ 3368 w 4401"/>
                <a:gd name="T43" fmla="*/ 0 h 245"/>
                <a:gd name="T44" fmla="*/ 3368 w 4401"/>
                <a:gd name="T45" fmla="*/ 245 h 245"/>
                <a:gd name="T46" fmla="*/ 3590 w 4401"/>
                <a:gd name="T47" fmla="*/ 245 h 245"/>
                <a:gd name="T48" fmla="*/ 3590 w 4401"/>
                <a:gd name="T49" fmla="*/ 0 h 245"/>
                <a:gd name="T50" fmla="*/ 3812 w 4401"/>
                <a:gd name="T51" fmla="*/ 0 h 245"/>
                <a:gd name="T52" fmla="*/ 3812 w 4401"/>
                <a:gd name="T53" fmla="*/ 245 h 245"/>
                <a:gd name="T54" fmla="*/ 4034 w 4401"/>
                <a:gd name="T55" fmla="*/ 245 h 245"/>
                <a:gd name="T56" fmla="*/ 4034 w 4401"/>
                <a:gd name="T57" fmla="*/ 0 h 245"/>
                <a:gd name="T58" fmla="*/ 4256 w 4401"/>
                <a:gd name="T59" fmla="*/ 0 h 245"/>
                <a:gd name="T60" fmla="*/ 4256 w 4401"/>
                <a:gd name="T61" fmla="*/ 245 h 245"/>
                <a:gd name="T62" fmla="*/ 4401 w 4401"/>
                <a:gd name="T63" fmla="*/ 245 h 245"/>
                <a:gd name="connsiteX0" fmla="*/ 0 w 10203"/>
                <a:gd name="connsiteY0" fmla="*/ 0 h 10000"/>
                <a:gd name="connsiteX1" fmla="*/ 504 w 10203"/>
                <a:gd name="connsiteY1" fmla="*/ 0 h 10000"/>
                <a:gd name="connsiteX2" fmla="*/ 504 w 10203"/>
                <a:gd name="connsiteY2" fmla="*/ 10000 h 10000"/>
                <a:gd name="connsiteX3" fmla="*/ 1536 w 10203"/>
                <a:gd name="connsiteY3" fmla="*/ 10000 h 10000"/>
                <a:gd name="connsiteX4" fmla="*/ 1536 w 10203"/>
                <a:gd name="connsiteY4" fmla="*/ 0 h 10000"/>
                <a:gd name="connsiteX5" fmla="*/ 2040 w 10203"/>
                <a:gd name="connsiteY5" fmla="*/ 0 h 10000"/>
                <a:gd name="connsiteX6" fmla="*/ 2040 w 10203"/>
                <a:gd name="connsiteY6" fmla="*/ 10000 h 10000"/>
                <a:gd name="connsiteX7" fmla="*/ 2565 w 10203"/>
                <a:gd name="connsiteY7" fmla="*/ 10000 h 10000"/>
                <a:gd name="connsiteX8" fmla="*/ 2565 w 10203"/>
                <a:gd name="connsiteY8" fmla="*/ 0 h 10000"/>
                <a:gd name="connsiteX9" fmla="*/ 3070 w 10203"/>
                <a:gd name="connsiteY9" fmla="*/ 0 h 10000"/>
                <a:gd name="connsiteX10" fmla="*/ 3070 w 10203"/>
                <a:gd name="connsiteY10" fmla="*/ 10000 h 10000"/>
                <a:gd name="connsiteX11" fmla="*/ 3574 w 10203"/>
                <a:gd name="connsiteY11" fmla="*/ 10000 h 10000"/>
                <a:gd name="connsiteX12" fmla="*/ 3574 w 10203"/>
                <a:gd name="connsiteY12" fmla="*/ 0 h 10000"/>
                <a:gd name="connsiteX13" fmla="*/ 4606 w 10203"/>
                <a:gd name="connsiteY13" fmla="*/ 0 h 10000"/>
                <a:gd name="connsiteX14" fmla="*/ 4606 w 10203"/>
                <a:gd name="connsiteY14" fmla="*/ 10000 h 10000"/>
                <a:gd name="connsiteX15" fmla="*/ 5615 w 10203"/>
                <a:gd name="connsiteY15" fmla="*/ 10000 h 10000"/>
                <a:gd name="connsiteX16" fmla="*/ 5615 w 10203"/>
                <a:gd name="connsiteY16" fmla="*/ 122 h 10000"/>
                <a:gd name="connsiteX17" fmla="*/ 6119 w 10203"/>
                <a:gd name="connsiteY17" fmla="*/ 0 h 10000"/>
                <a:gd name="connsiteX18" fmla="*/ 6119 w 10203"/>
                <a:gd name="connsiteY18" fmla="*/ 10000 h 10000"/>
                <a:gd name="connsiteX19" fmla="*/ 6623 w 10203"/>
                <a:gd name="connsiteY19" fmla="*/ 10000 h 10000"/>
                <a:gd name="connsiteX20" fmla="*/ 6623 w 10203"/>
                <a:gd name="connsiteY20" fmla="*/ 0 h 10000"/>
                <a:gd name="connsiteX21" fmla="*/ 7653 w 10203"/>
                <a:gd name="connsiteY21" fmla="*/ 0 h 10000"/>
                <a:gd name="connsiteX22" fmla="*/ 7653 w 10203"/>
                <a:gd name="connsiteY22" fmla="*/ 10000 h 10000"/>
                <a:gd name="connsiteX23" fmla="*/ 8157 w 10203"/>
                <a:gd name="connsiteY23" fmla="*/ 10000 h 10000"/>
                <a:gd name="connsiteX24" fmla="*/ 8157 w 10203"/>
                <a:gd name="connsiteY24" fmla="*/ 0 h 10000"/>
                <a:gd name="connsiteX25" fmla="*/ 8662 w 10203"/>
                <a:gd name="connsiteY25" fmla="*/ 0 h 10000"/>
                <a:gd name="connsiteX26" fmla="*/ 8662 w 10203"/>
                <a:gd name="connsiteY26" fmla="*/ 10000 h 10000"/>
                <a:gd name="connsiteX27" fmla="*/ 9166 w 10203"/>
                <a:gd name="connsiteY27" fmla="*/ 10000 h 10000"/>
                <a:gd name="connsiteX28" fmla="*/ 9166 w 10203"/>
                <a:gd name="connsiteY28" fmla="*/ 0 h 10000"/>
                <a:gd name="connsiteX29" fmla="*/ 9671 w 10203"/>
                <a:gd name="connsiteY29" fmla="*/ 0 h 10000"/>
                <a:gd name="connsiteX30" fmla="*/ 9671 w 10203"/>
                <a:gd name="connsiteY30" fmla="*/ 10000 h 10000"/>
                <a:gd name="connsiteX31" fmla="*/ 10203 w 10203"/>
                <a:gd name="connsiteY31" fmla="*/ 10000 h 10000"/>
                <a:gd name="connsiteX0" fmla="*/ 0 w 10101"/>
                <a:gd name="connsiteY0" fmla="*/ 0 h 10000"/>
                <a:gd name="connsiteX1" fmla="*/ 504 w 10101"/>
                <a:gd name="connsiteY1" fmla="*/ 0 h 10000"/>
                <a:gd name="connsiteX2" fmla="*/ 504 w 10101"/>
                <a:gd name="connsiteY2" fmla="*/ 10000 h 10000"/>
                <a:gd name="connsiteX3" fmla="*/ 1536 w 10101"/>
                <a:gd name="connsiteY3" fmla="*/ 10000 h 10000"/>
                <a:gd name="connsiteX4" fmla="*/ 1536 w 10101"/>
                <a:gd name="connsiteY4" fmla="*/ 0 h 10000"/>
                <a:gd name="connsiteX5" fmla="*/ 2040 w 10101"/>
                <a:gd name="connsiteY5" fmla="*/ 0 h 10000"/>
                <a:gd name="connsiteX6" fmla="*/ 2040 w 10101"/>
                <a:gd name="connsiteY6" fmla="*/ 10000 h 10000"/>
                <a:gd name="connsiteX7" fmla="*/ 2565 w 10101"/>
                <a:gd name="connsiteY7" fmla="*/ 10000 h 10000"/>
                <a:gd name="connsiteX8" fmla="*/ 2565 w 10101"/>
                <a:gd name="connsiteY8" fmla="*/ 0 h 10000"/>
                <a:gd name="connsiteX9" fmla="*/ 3070 w 10101"/>
                <a:gd name="connsiteY9" fmla="*/ 0 h 10000"/>
                <a:gd name="connsiteX10" fmla="*/ 3070 w 10101"/>
                <a:gd name="connsiteY10" fmla="*/ 10000 h 10000"/>
                <a:gd name="connsiteX11" fmla="*/ 3574 w 10101"/>
                <a:gd name="connsiteY11" fmla="*/ 10000 h 10000"/>
                <a:gd name="connsiteX12" fmla="*/ 3574 w 10101"/>
                <a:gd name="connsiteY12" fmla="*/ 0 h 10000"/>
                <a:gd name="connsiteX13" fmla="*/ 4606 w 10101"/>
                <a:gd name="connsiteY13" fmla="*/ 0 h 10000"/>
                <a:gd name="connsiteX14" fmla="*/ 4606 w 10101"/>
                <a:gd name="connsiteY14" fmla="*/ 10000 h 10000"/>
                <a:gd name="connsiteX15" fmla="*/ 5615 w 10101"/>
                <a:gd name="connsiteY15" fmla="*/ 10000 h 10000"/>
                <a:gd name="connsiteX16" fmla="*/ 5615 w 10101"/>
                <a:gd name="connsiteY16" fmla="*/ 122 h 10000"/>
                <a:gd name="connsiteX17" fmla="*/ 6119 w 10101"/>
                <a:gd name="connsiteY17" fmla="*/ 0 h 10000"/>
                <a:gd name="connsiteX18" fmla="*/ 6119 w 10101"/>
                <a:gd name="connsiteY18" fmla="*/ 10000 h 10000"/>
                <a:gd name="connsiteX19" fmla="*/ 6623 w 10101"/>
                <a:gd name="connsiteY19" fmla="*/ 10000 h 10000"/>
                <a:gd name="connsiteX20" fmla="*/ 6623 w 10101"/>
                <a:gd name="connsiteY20" fmla="*/ 0 h 10000"/>
                <a:gd name="connsiteX21" fmla="*/ 7653 w 10101"/>
                <a:gd name="connsiteY21" fmla="*/ 0 h 10000"/>
                <a:gd name="connsiteX22" fmla="*/ 7653 w 10101"/>
                <a:gd name="connsiteY22" fmla="*/ 10000 h 10000"/>
                <a:gd name="connsiteX23" fmla="*/ 8157 w 10101"/>
                <a:gd name="connsiteY23" fmla="*/ 10000 h 10000"/>
                <a:gd name="connsiteX24" fmla="*/ 8157 w 10101"/>
                <a:gd name="connsiteY24" fmla="*/ 0 h 10000"/>
                <a:gd name="connsiteX25" fmla="*/ 8662 w 10101"/>
                <a:gd name="connsiteY25" fmla="*/ 0 h 10000"/>
                <a:gd name="connsiteX26" fmla="*/ 8662 w 10101"/>
                <a:gd name="connsiteY26" fmla="*/ 10000 h 10000"/>
                <a:gd name="connsiteX27" fmla="*/ 9166 w 10101"/>
                <a:gd name="connsiteY27" fmla="*/ 10000 h 10000"/>
                <a:gd name="connsiteX28" fmla="*/ 9166 w 10101"/>
                <a:gd name="connsiteY28" fmla="*/ 0 h 10000"/>
                <a:gd name="connsiteX29" fmla="*/ 9671 w 10101"/>
                <a:gd name="connsiteY29" fmla="*/ 0 h 10000"/>
                <a:gd name="connsiteX30" fmla="*/ 9671 w 10101"/>
                <a:gd name="connsiteY30" fmla="*/ 10000 h 10000"/>
                <a:gd name="connsiteX31" fmla="*/ 10101 w 10101"/>
                <a:gd name="connsiteY31"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101" h="10000">
                  <a:moveTo>
                    <a:pt x="0" y="0"/>
                  </a:moveTo>
                  <a:lnTo>
                    <a:pt x="504" y="0"/>
                  </a:lnTo>
                  <a:lnTo>
                    <a:pt x="504" y="10000"/>
                  </a:lnTo>
                  <a:lnTo>
                    <a:pt x="1536" y="10000"/>
                  </a:lnTo>
                  <a:lnTo>
                    <a:pt x="1536" y="0"/>
                  </a:lnTo>
                  <a:lnTo>
                    <a:pt x="2040" y="0"/>
                  </a:lnTo>
                  <a:lnTo>
                    <a:pt x="2040" y="10000"/>
                  </a:lnTo>
                  <a:lnTo>
                    <a:pt x="2565" y="10000"/>
                  </a:lnTo>
                  <a:lnTo>
                    <a:pt x="2565" y="0"/>
                  </a:lnTo>
                  <a:lnTo>
                    <a:pt x="3070" y="0"/>
                  </a:lnTo>
                  <a:lnTo>
                    <a:pt x="3070" y="10000"/>
                  </a:lnTo>
                  <a:lnTo>
                    <a:pt x="3574" y="10000"/>
                  </a:lnTo>
                  <a:lnTo>
                    <a:pt x="3574" y="0"/>
                  </a:lnTo>
                  <a:lnTo>
                    <a:pt x="4606" y="0"/>
                  </a:lnTo>
                  <a:lnTo>
                    <a:pt x="4606" y="10000"/>
                  </a:lnTo>
                  <a:lnTo>
                    <a:pt x="5615" y="10000"/>
                  </a:lnTo>
                  <a:lnTo>
                    <a:pt x="5615" y="122"/>
                  </a:lnTo>
                  <a:lnTo>
                    <a:pt x="6119" y="0"/>
                  </a:lnTo>
                  <a:lnTo>
                    <a:pt x="6119" y="10000"/>
                  </a:lnTo>
                  <a:lnTo>
                    <a:pt x="6623" y="10000"/>
                  </a:lnTo>
                  <a:lnTo>
                    <a:pt x="6623" y="0"/>
                  </a:lnTo>
                  <a:lnTo>
                    <a:pt x="7653" y="0"/>
                  </a:lnTo>
                  <a:lnTo>
                    <a:pt x="7653" y="10000"/>
                  </a:lnTo>
                  <a:lnTo>
                    <a:pt x="8157" y="10000"/>
                  </a:lnTo>
                  <a:lnTo>
                    <a:pt x="8157" y="0"/>
                  </a:lnTo>
                  <a:lnTo>
                    <a:pt x="8662" y="0"/>
                  </a:lnTo>
                  <a:lnTo>
                    <a:pt x="8662" y="10000"/>
                  </a:lnTo>
                  <a:lnTo>
                    <a:pt x="9166" y="10000"/>
                  </a:lnTo>
                  <a:lnTo>
                    <a:pt x="9166" y="0"/>
                  </a:lnTo>
                  <a:lnTo>
                    <a:pt x="9671" y="0"/>
                  </a:lnTo>
                  <a:lnTo>
                    <a:pt x="9671" y="10000"/>
                  </a:lnTo>
                  <a:lnTo>
                    <a:pt x="10101" y="1000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p>
          </p:txBody>
        </p:sp>
        <p:sp>
          <p:nvSpPr>
            <p:cNvPr id="23" name="Rectangle 42"/>
            <p:cNvSpPr>
              <a:spLocks noChangeArrowheads="1"/>
            </p:cNvSpPr>
            <p:nvPr/>
          </p:nvSpPr>
          <p:spPr bwMode="auto">
            <a:xfrm>
              <a:off x="262909" y="2061816"/>
              <a:ext cx="175342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1600" b="1" dirty="0" smtClean="0">
                  <a:solidFill>
                    <a:srgbClr val="0000FF"/>
                  </a:solidFill>
                  <a:latin typeface="微软雅黑" panose="020B0503020204020204" pitchFamily="34" charset="-122"/>
                  <a:ea typeface="微软雅黑" panose="020B0503020204020204" pitchFamily="34" charset="-122"/>
                </a:rPr>
                <a:t>比特</a:t>
              </a:r>
              <a:r>
                <a:rPr kumimoji="1" lang="zh-CN" altLang="en-US" sz="1600" b="1" dirty="0">
                  <a:solidFill>
                    <a:srgbClr val="0000FF"/>
                  </a:solidFill>
                  <a:latin typeface="微软雅黑" panose="020B0503020204020204" pitchFamily="34" charset="-122"/>
                  <a:ea typeface="微软雅黑" panose="020B0503020204020204" pitchFamily="34" charset="-122"/>
                </a:rPr>
                <a:t>流</a:t>
              </a:r>
            </a:p>
          </p:txBody>
        </p:sp>
        <p:grpSp>
          <p:nvGrpSpPr>
            <p:cNvPr id="27" name="Group 65"/>
            <p:cNvGrpSpPr>
              <a:grpSpLocks/>
            </p:cNvGrpSpPr>
            <p:nvPr/>
          </p:nvGrpSpPr>
          <p:grpSpPr bwMode="auto">
            <a:xfrm>
              <a:off x="2062492" y="3766245"/>
              <a:ext cx="7483921" cy="690711"/>
              <a:chOff x="1255" y="2804"/>
              <a:chExt cx="4461" cy="258"/>
            </a:xfrm>
          </p:grpSpPr>
          <p:sp>
            <p:nvSpPr>
              <p:cNvPr id="31" name="Freeform 63"/>
              <p:cNvSpPr>
                <a:spLocks/>
              </p:cNvSpPr>
              <p:nvPr/>
            </p:nvSpPr>
            <p:spPr bwMode="auto">
              <a:xfrm>
                <a:off x="1255" y="2804"/>
                <a:ext cx="2909" cy="258"/>
              </a:xfrm>
              <a:custGeom>
                <a:avLst/>
                <a:gdLst>
                  <a:gd name="T0" fmla="*/ 0 w 2909"/>
                  <a:gd name="T1" fmla="*/ 0 h 258"/>
                  <a:gd name="T2" fmla="*/ 223 w 2909"/>
                  <a:gd name="T3" fmla="*/ 0 h 258"/>
                  <a:gd name="T4" fmla="*/ 223 w 2909"/>
                  <a:gd name="T5" fmla="*/ 258 h 258"/>
                  <a:gd name="T6" fmla="*/ 446 w 2909"/>
                  <a:gd name="T7" fmla="*/ 258 h 258"/>
                  <a:gd name="T8" fmla="*/ 446 w 2909"/>
                  <a:gd name="T9" fmla="*/ 5 h 258"/>
                  <a:gd name="T10" fmla="*/ 681 w 2909"/>
                  <a:gd name="T11" fmla="*/ 5 h 258"/>
                  <a:gd name="T12" fmla="*/ 681 w 2909"/>
                  <a:gd name="T13" fmla="*/ 258 h 258"/>
                  <a:gd name="T14" fmla="*/ 887 w 2909"/>
                  <a:gd name="T15" fmla="*/ 258 h 258"/>
                  <a:gd name="T16" fmla="*/ 887 w 2909"/>
                  <a:gd name="T17" fmla="*/ 0 h 258"/>
                  <a:gd name="T18" fmla="*/ 1111 w 2909"/>
                  <a:gd name="T19" fmla="*/ 0 h 258"/>
                  <a:gd name="T20" fmla="*/ 1111 w 2909"/>
                  <a:gd name="T21" fmla="*/ 258 h 258"/>
                  <a:gd name="T22" fmla="*/ 1340 w 2909"/>
                  <a:gd name="T23" fmla="*/ 258 h 258"/>
                  <a:gd name="T24" fmla="*/ 1340 w 2909"/>
                  <a:gd name="T25" fmla="*/ 0 h 258"/>
                  <a:gd name="T26" fmla="*/ 1563 w 2909"/>
                  <a:gd name="T27" fmla="*/ 0 h 258"/>
                  <a:gd name="T28" fmla="*/ 1563 w 2909"/>
                  <a:gd name="T29" fmla="*/ 258 h 258"/>
                  <a:gd name="T30" fmla="*/ 2010 w 2909"/>
                  <a:gd name="T31" fmla="*/ 258 h 258"/>
                  <a:gd name="T32" fmla="*/ 2010 w 2909"/>
                  <a:gd name="T33" fmla="*/ 0 h 258"/>
                  <a:gd name="T34" fmla="*/ 2245 w 2909"/>
                  <a:gd name="T35" fmla="*/ 0 h 258"/>
                  <a:gd name="T36" fmla="*/ 2245 w 2909"/>
                  <a:gd name="T37" fmla="*/ 258 h 258"/>
                  <a:gd name="T38" fmla="*/ 2462 w 2909"/>
                  <a:gd name="T39" fmla="*/ 258 h 258"/>
                  <a:gd name="T40" fmla="*/ 2462 w 2909"/>
                  <a:gd name="T41" fmla="*/ 0 h 258"/>
                  <a:gd name="T42" fmla="*/ 2686 w 2909"/>
                  <a:gd name="T43" fmla="*/ 0 h 258"/>
                  <a:gd name="T44" fmla="*/ 2686 w 2909"/>
                  <a:gd name="T45" fmla="*/ 258 h 258"/>
                  <a:gd name="T46" fmla="*/ 2909 w 2909"/>
                  <a:gd name="T47" fmla="*/ 258 h 258"/>
                  <a:gd name="T48" fmla="*/ 2909 w 2909"/>
                  <a:gd name="T4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09" h="258">
                    <a:moveTo>
                      <a:pt x="0" y="0"/>
                    </a:moveTo>
                    <a:lnTo>
                      <a:pt x="223" y="0"/>
                    </a:lnTo>
                    <a:lnTo>
                      <a:pt x="223" y="258"/>
                    </a:lnTo>
                    <a:lnTo>
                      <a:pt x="446" y="258"/>
                    </a:lnTo>
                    <a:lnTo>
                      <a:pt x="446" y="5"/>
                    </a:lnTo>
                    <a:lnTo>
                      <a:pt x="681" y="5"/>
                    </a:lnTo>
                    <a:lnTo>
                      <a:pt x="681" y="258"/>
                    </a:lnTo>
                    <a:lnTo>
                      <a:pt x="887" y="258"/>
                    </a:lnTo>
                    <a:lnTo>
                      <a:pt x="887" y="0"/>
                    </a:lnTo>
                    <a:lnTo>
                      <a:pt x="1111" y="0"/>
                    </a:lnTo>
                    <a:lnTo>
                      <a:pt x="1111" y="258"/>
                    </a:lnTo>
                    <a:lnTo>
                      <a:pt x="1340" y="258"/>
                    </a:lnTo>
                    <a:lnTo>
                      <a:pt x="1340" y="0"/>
                    </a:lnTo>
                    <a:lnTo>
                      <a:pt x="1563" y="0"/>
                    </a:lnTo>
                    <a:lnTo>
                      <a:pt x="1563" y="258"/>
                    </a:lnTo>
                    <a:lnTo>
                      <a:pt x="2010" y="258"/>
                    </a:lnTo>
                    <a:lnTo>
                      <a:pt x="2010" y="0"/>
                    </a:lnTo>
                    <a:lnTo>
                      <a:pt x="2245" y="0"/>
                    </a:lnTo>
                    <a:lnTo>
                      <a:pt x="2245" y="258"/>
                    </a:lnTo>
                    <a:lnTo>
                      <a:pt x="2462" y="258"/>
                    </a:lnTo>
                    <a:lnTo>
                      <a:pt x="2462" y="0"/>
                    </a:lnTo>
                    <a:lnTo>
                      <a:pt x="2686" y="0"/>
                    </a:lnTo>
                    <a:lnTo>
                      <a:pt x="2686" y="258"/>
                    </a:lnTo>
                    <a:lnTo>
                      <a:pt x="2909" y="258"/>
                    </a:lnTo>
                    <a:lnTo>
                      <a:pt x="2909" y="0"/>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p>
            </p:txBody>
          </p:sp>
          <p:sp>
            <p:nvSpPr>
              <p:cNvPr id="32" name="Freeform 64"/>
              <p:cNvSpPr>
                <a:spLocks/>
              </p:cNvSpPr>
              <p:nvPr/>
            </p:nvSpPr>
            <p:spPr bwMode="auto">
              <a:xfrm>
                <a:off x="4164" y="2804"/>
                <a:ext cx="1552" cy="258"/>
              </a:xfrm>
              <a:custGeom>
                <a:avLst/>
                <a:gdLst>
                  <a:gd name="T0" fmla="*/ 0 w 1552"/>
                  <a:gd name="T1" fmla="*/ 0 h 258"/>
                  <a:gd name="T2" fmla="*/ 453 w 1552"/>
                  <a:gd name="T3" fmla="*/ 0 h 258"/>
                  <a:gd name="T4" fmla="*/ 453 w 1552"/>
                  <a:gd name="T5" fmla="*/ 258 h 258"/>
                  <a:gd name="T6" fmla="*/ 905 w 1552"/>
                  <a:gd name="T7" fmla="*/ 258 h 258"/>
                  <a:gd name="T8" fmla="*/ 905 w 1552"/>
                  <a:gd name="T9" fmla="*/ 0 h 258"/>
                  <a:gd name="T10" fmla="*/ 1329 w 1552"/>
                  <a:gd name="T11" fmla="*/ 0 h 258"/>
                  <a:gd name="T12" fmla="*/ 1329 w 1552"/>
                  <a:gd name="T13" fmla="*/ 258 h 258"/>
                  <a:gd name="T14" fmla="*/ 1552 w 1552"/>
                  <a:gd name="T15" fmla="*/ 258 h 2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2" h="258">
                    <a:moveTo>
                      <a:pt x="0" y="0"/>
                    </a:moveTo>
                    <a:lnTo>
                      <a:pt x="453" y="0"/>
                    </a:lnTo>
                    <a:lnTo>
                      <a:pt x="453" y="258"/>
                    </a:lnTo>
                    <a:lnTo>
                      <a:pt x="905" y="258"/>
                    </a:lnTo>
                    <a:lnTo>
                      <a:pt x="905" y="0"/>
                    </a:lnTo>
                    <a:lnTo>
                      <a:pt x="1329" y="0"/>
                    </a:lnTo>
                    <a:lnTo>
                      <a:pt x="1329" y="258"/>
                    </a:lnTo>
                    <a:lnTo>
                      <a:pt x="1552" y="258"/>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p>
            </p:txBody>
          </p:sp>
        </p:grpSp>
        <p:sp>
          <p:nvSpPr>
            <p:cNvPr id="28" name="Rectangle 68"/>
            <p:cNvSpPr>
              <a:spLocks noChangeArrowheads="1"/>
            </p:cNvSpPr>
            <p:nvPr/>
          </p:nvSpPr>
          <p:spPr bwMode="auto">
            <a:xfrm>
              <a:off x="-826137" y="3817669"/>
              <a:ext cx="2864289"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1600" b="1" dirty="0" smtClean="0">
                  <a:solidFill>
                    <a:srgbClr val="0000FF"/>
                  </a:solidFill>
                  <a:latin typeface="微软雅黑" panose="020B0503020204020204" pitchFamily="34" charset="-122"/>
                  <a:ea typeface="微软雅黑" panose="020B0503020204020204" pitchFamily="34" charset="-122"/>
                </a:rPr>
                <a:t>差分曼彻斯特</a:t>
              </a:r>
              <a:endParaRPr kumimoji="1" lang="zh-CN" altLang="en-US" sz="1600" b="1" dirty="0">
                <a:solidFill>
                  <a:srgbClr val="0000FF"/>
                </a:solidFill>
                <a:latin typeface="微软雅黑" panose="020B0503020204020204" pitchFamily="34" charset="-122"/>
                <a:ea typeface="微软雅黑" panose="020B0503020204020204" pitchFamily="34" charset="-122"/>
              </a:endParaRPr>
            </a:p>
          </p:txBody>
        </p:sp>
        <p:cxnSp>
          <p:nvCxnSpPr>
            <p:cNvPr id="29" name="直接连接符 28"/>
            <p:cNvCxnSpPr/>
            <p:nvPr/>
          </p:nvCxnSpPr>
          <p:spPr bwMode="auto">
            <a:xfrm>
              <a:off x="2066413" y="4123268"/>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连接符 29"/>
            <p:cNvCxnSpPr/>
            <p:nvPr/>
          </p:nvCxnSpPr>
          <p:spPr bwMode="auto">
            <a:xfrm>
              <a:off x="2066413" y="3126283"/>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9" name="对角圆角矩形 48"/>
          <p:cNvSpPr/>
          <p:nvPr/>
        </p:nvSpPr>
        <p:spPr>
          <a:xfrm>
            <a:off x="692727" y="3282732"/>
            <a:ext cx="7573818" cy="682836"/>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905256" y="3401946"/>
            <a:ext cx="7461504" cy="438582"/>
          </a:xfrm>
          <a:prstGeom prst="rect">
            <a:avLst/>
          </a:prstGeom>
        </p:spPr>
        <p:txBody>
          <a:bodyPr wrap="square">
            <a:spAutoFit/>
          </a:bodyPr>
          <a:lstStyle/>
          <a:p>
            <a:pPr>
              <a:lnSpc>
                <a:spcPts val="2700"/>
              </a:lnSpc>
              <a:spcBef>
                <a:spcPts val="600"/>
              </a:spcBef>
            </a:pPr>
            <a:r>
              <a:rPr lang="zh-CN" altLang="en-US" b="1" dirty="0">
                <a:solidFill>
                  <a:schemeClr val="bg1"/>
                </a:solidFill>
                <a:latin typeface="微软雅黑" pitchFamily="34" charset="-122"/>
                <a:ea typeface="微软雅黑" pitchFamily="34" charset="-122"/>
              </a:rPr>
              <a:t>曼彻斯特编码</a:t>
            </a:r>
            <a:r>
              <a:rPr lang="zh-CN" altLang="en-US" b="1" dirty="0" smtClean="0">
                <a:solidFill>
                  <a:srgbClr val="FFC000"/>
                </a:solidFill>
                <a:latin typeface="微软雅黑" pitchFamily="34" charset="-122"/>
                <a:ea typeface="微软雅黑" pitchFamily="34" charset="-122"/>
              </a:rPr>
              <a:t>缺点：</a:t>
            </a:r>
            <a:r>
              <a:rPr lang="zh-CN" altLang="en-US" b="1" dirty="0" smtClean="0">
                <a:solidFill>
                  <a:schemeClr val="bg1"/>
                </a:solidFill>
                <a:latin typeface="微软雅黑" pitchFamily="34" charset="-122"/>
                <a:ea typeface="微软雅黑" pitchFamily="34" charset="-122"/>
              </a:rPr>
              <a:t>所</a:t>
            </a:r>
            <a:r>
              <a:rPr lang="zh-CN" altLang="en-US" b="1" dirty="0">
                <a:solidFill>
                  <a:schemeClr val="bg1"/>
                </a:solidFill>
                <a:latin typeface="微软雅黑" pitchFamily="34" charset="-122"/>
                <a:ea typeface="微软雅黑" pitchFamily="34" charset="-122"/>
              </a:rPr>
              <a:t>占的频带宽度比原始的基带信号</a:t>
            </a:r>
            <a:r>
              <a:rPr lang="zh-CN" altLang="en-US" b="1" dirty="0">
                <a:solidFill>
                  <a:srgbClr val="FFFF00"/>
                </a:solidFill>
                <a:latin typeface="微软雅黑" pitchFamily="34" charset="-122"/>
                <a:ea typeface="微软雅黑" pitchFamily="34" charset="-122"/>
              </a:rPr>
              <a:t>增加了一倍。</a:t>
            </a:r>
          </a:p>
        </p:txBody>
      </p:sp>
    </p:spTree>
    <p:extLst>
      <p:ext uri="{BB962C8B-B14F-4D97-AF65-F5344CB8AC3E}">
        <p14:creationId xmlns:p14="http://schemas.microsoft.com/office/powerpoint/2010/main" val="101260337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75682"/>
            <a:ext cx="8129015" cy="35548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itchFamily="2" charset="2"/>
              <a:buChar char="l"/>
            </a:pPr>
            <a:r>
              <a:rPr lang="en-US" altLang="zh-CN" sz="2000" b="1" dirty="0" smtClean="0">
                <a:latin typeface="微软雅黑" pitchFamily="34" charset="-122"/>
                <a:ea typeface="微软雅黑" pitchFamily="34" charset="-122"/>
              </a:rPr>
              <a:t>CSMA/CD (</a:t>
            </a:r>
            <a:r>
              <a:rPr lang="en-US" altLang="zh-CN" sz="2000" b="1" dirty="0">
                <a:latin typeface="微软雅黑" pitchFamily="34" charset="-122"/>
                <a:ea typeface="微软雅黑" pitchFamily="34" charset="-122"/>
              </a:rPr>
              <a:t>Carrier Sense Multiple Access with Collision Detection) </a:t>
            </a:r>
            <a:r>
              <a:rPr lang="zh-CN" altLang="en-US" sz="2000" b="1" dirty="0" smtClean="0">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载波监听多点接入 </a:t>
            </a:r>
            <a:r>
              <a:rPr lang="en-US" altLang="zh-CN" sz="2000" b="1" dirty="0">
                <a:solidFill>
                  <a:srgbClr val="0000FF"/>
                </a:solidFill>
                <a:latin typeface="微软雅黑" pitchFamily="34" charset="-122"/>
                <a:ea typeface="微软雅黑" pitchFamily="34" charset="-122"/>
              </a:rPr>
              <a:t>/ </a:t>
            </a:r>
            <a:r>
              <a:rPr lang="zh-CN" altLang="en-US" sz="2000" b="1" dirty="0">
                <a:solidFill>
                  <a:srgbClr val="0000FF"/>
                </a:solidFill>
                <a:latin typeface="微软雅黑" pitchFamily="34" charset="-122"/>
                <a:ea typeface="微软雅黑" pitchFamily="34" charset="-122"/>
              </a:rPr>
              <a:t>碰撞</a:t>
            </a:r>
            <a:r>
              <a:rPr lang="zh-CN" altLang="en-US" sz="2000" b="1" dirty="0" smtClean="0">
                <a:solidFill>
                  <a:srgbClr val="0000FF"/>
                </a:solidFill>
                <a:latin typeface="微软雅黑" pitchFamily="34" charset="-122"/>
                <a:ea typeface="微软雅黑" pitchFamily="34" charset="-122"/>
              </a:rPr>
              <a:t>检测。</a:t>
            </a:r>
            <a:endParaRPr lang="zh-CN" altLang="en-US" sz="2000" b="1" dirty="0">
              <a:solidFill>
                <a:srgbClr val="0000FF"/>
              </a:solidFill>
              <a:latin typeface="微软雅黑" pitchFamily="34" charset="-122"/>
              <a:ea typeface="微软雅黑" pitchFamily="34" charset="-122"/>
            </a:endParaRPr>
          </a:p>
          <a:p>
            <a:pPr marL="342900" indent="-342900" eaLnBrk="0" hangingPunct="0">
              <a:lnSpc>
                <a:spcPts val="30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多点接入</a:t>
            </a:r>
            <a:r>
              <a:rPr lang="zh-CN" altLang="en-US" sz="2000" b="1" dirty="0">
                <a:solidFill>
                  <a:srgbClr val="C00000"/>
                </a:solidFill>
                <a:latin typeface="微软雅黑" pitchFamily="34" charset="-122"/>
                <a:ea typeface="微软雅黑" pitchFamily="34" charset="-122"/>
              </a:rPr>
              <a:t>：</a:t>
            </a:r>
            <a:r>
              <a:rPr lang="zh-CN" altLang="en-US" sz="2000" b="1" dirty="0">
                <a:latin typeface="微软雅黑" pitchFamily="34" charset="-122"/>
                <a:ea typeface="微软雅黑" pitchFamily="34" charset="-122"/>
              </a:rPr>
              <a:t>说明这是总线型</a:t>
            </a:r>
            <a:r>
              <a:rPr lang="zh-CN" altLang="en-US" sz="2000" b="1" dirty="0" smtClean="0">
                <a:latin typeface="微软雅黑" pitchFamily="34" charset="-122"/>
                <a:ea typeface="微软雅黑" pitchFamily="34" charset="-122"/>
              </a:rPr>
              <a:t>网络。许多</a:t>
            </a:r>
            <a:r>
              <a:rPr lang="zh-CN" altLang="en-US" sz="2000" b="1" dirty="0">
                <a:latin typeface="微软雅黑" pitchFamily="34" charset="-122"/>
                <a:ea typeface="微软雅黑" pitchFamily="34" charset="-122"/>
              </a:rPr>
              <a:t>计算机以多点接入的方式连接在一根总线上。</a:t>
            </a:r>
          </a:p>
          <a:p>
            <a:pPr marL="342900" indent="-342900" eaLnBrk="0" hangingPunct="0">
              <a:lnSpc>
                <a:spcPts val="30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载波监听：</a:t>
            </a:r>
            <a:r>
              <a:rPr lang="zh-CN" altLang="en-US" sz="2000" b="1" dirty="0" smtClean="0">
                <a:latin typeface="微软雅黑" pitchFamily="34" charset="-122"/>
                <a:ea typeface="微软雅黑" pitchFamily="34" charset="-122"/>
              </a:rPr>
              <a:t>即“</a:t>
            </a:r>
            <a:r>
              <a:rPr lang="zh-CN" altLang="en-US" sz="2000" b="1" dirty="0">
                <a:latin typeface="微软雅黑" pitchFamily="34" charset="-122"/>
                <a:ea typeface="微软雅黑" pitchFamily="34" charset="-122"/>
              </a:rPr>
              <a:t>边发送边监听”。不管在想要发送数据之前，还是在发送数据之中，每个站都必须不停地检测信道</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0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碰撞检测：</a:t>
            </a:r>
            <a:r>
              <a:rPr lang="zh-CN" altLang="en-US" sz="2000" b="1" dirty="0" smtClean="0">
                <a:latin typeface="微软雅黑" pitchFamily="34" charset="-122"/>
                <a:ea typeface="微软雅黑" pitchFamily="34" charset="-122"/>
              </a:rPr>
              <a:t>适配器</a:t>
            </a:r>
            <a:r>
              <a:rPr lang="zh-CN" altLang="en-US" sz="2000" b="1" dirty="0">
                <a:latin typeface="微软雅黑" pitchFamily="34" charset="-122"/>
                <a:ea typeface="微软雅黑" pitchFamily="34" charset="-122"/>
              </a:rPr>
              <a:t>边发送</a:t>
            </a:r>
            <a:r>
              <a:rPr lang="zh-CN" altLang="en-US" sz="2000" b="1" dirty="0" smtClean="0">
                <a:latin typeface="微软雅黑" pitchFamily="34" charset="-122"/>
                <a:ea typeface="微软雅黑" pitchFamily="34" charset="-122"/>
              </a:rPr>
              <a:t>数据，边</a:t>
            </a:r>
            <a:r>
              <a:rPr lang="zh-CN" altLang="en-US" sz="2000" b="1" dirty="0">
                <a:latin typeface="微软雅黑" pitchFamily="34" charset="-122"/>
                <a:ea typeface="微软雅黑" pitchFamily="34" charset="-122"/>
              </a:rPr>
              <a:t>检测信道上的信号电压的变化情况。电压摆动值超过一定的门限值时，就认为总线上至少有两个站同时在发送数据，表明产生了</a:t>
            </a:r>
            <a:r>
              <a:rPr lang="zh-CN" altLang="en-US" sz="2000" b="1" dirty="0" smtClean="0">
                <a:latin typeface="微软雅黑" pitchFamily="34" charset="-122"/>
                <a:ea typeface="微软雅黑" pitchFamily="34" charset="-122"/>
              </a:rPr>
              <a:t>碰撞（或冲突）。</a:t>
            </a:r>
            <a:endParaRPr lang="zh-CN" altLang="en-US" sz="2000" b="1" dirty="0">
              <a:latin typeface="微软雅黑" pitchFamily="34" charset="-122"/>
              <a:ea typeface="微软雅黑" pitchFamily="34" charset="-122"/>
            </a:endParaRPr>
          </a:p>
        </p:txBody>
      </p:sp>
      <p:sp>
        <p:nvSpPr>
          <p:cNvPr id="9" name="AutoShape 5"/>
          <p:cNvSpPr>
            <a:spLocks noChangeArrowheads="1"/>
          </p:cNvSpPr>
          <p:nvPr/>
        </p:nvSpPr>
        <p:spPr bwMode="auto">
          <a:xfrm>
            <a:off x="502921" y="62592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153865" y="602836"/>
            <a:ext cx="28264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CSMA/CD </a:t>
            </a:r>
            <a:r>
              <a:rPr lang="zh-CN" altLang="en-US" sz="2000" b="1" dirty="0" smtClean="0">
                <a:solidFill>
                  <a:schemeClr val="bg1"/>
                </a:solidFill>
                <a:latin typeface="微软雅黑" pitchFamily="34" charset="-122"/>
                <a:ea typeface="微软雅黑" pitchFamily="34" charset="-122"/>
              </a:rPr>
              <a:t>协议</a:t>
            </a:r>
            <a:r>
              <a:rPr lang="zh-CN" altLang="en-US" sz="2000" b="1" dirty="0">
                <a:solidFill>
                  <a:schemeClr val="bg1"/>
                </a:solidFill>
                <a:latin typeface="微软雅黑" pitchFamily="34" charset="-122"/>
                <a:ea typeface="微软雅黑" pitchFamily="34" charset="-122"/>
              </a:rPr>
              <a:t>的要点</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83459172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6"/>
          <p:cNvSpPr>
            <a:spLocks noChangeArrowheads="1"/>
          </p:cNvSpPr>
          <p:nvPr/>
        </p:nvSpPr>
        <p:spPr bwMode="auto">
          <a:xfrm>
            <a:off x="502921" y="982980"/>
            <a:ext cx="8129015"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适配器立即停止</a:t>
            </a:r>
            <a:r>
              <a:rPr lang="zh-CN" altLang="en-US" sz="2000" b="1" dirty="0" smtClean="0">
                <a:latin typeface="微软雅黑" pitchFamily="34" charset="-122"/>
                <a:ea typeface="微软雅黑" pitchFamily="34" charset="-122"/>
              </a:rPr>
              <a:t>发送</a:t>
            </a:r>
            <a:r>
              <a:rPr lang="zh-CN" altLang="en-US" sz="2000" b="1" dirty="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等待</a:t>
            </a:r>
            <a:r>
              <a:rPr lang="zh-CN" altLang="en-US" sz="2000" b="1" dirty="0">
                <a:latin typeface="微软雅黑" pitchFamily="34" charset="-122"/>
                <a:ea typeface="微软雅黑" pitchFamily="34" charset="-122"/>
              </a:rPr>
              <a:t>一段随机时间后再次发送。</a:t>
            </a:r>
          </a:p>
        </p:txBody>
      </p:sp>
      <p:sp>
        <p:nvSpPr>
          <p:cNvPr id="45" name="AutoShape 5"/>
          <p:cNvSpPr>
            <a:spLocks noChangeArrowheads="1"/>
          </p:cNvSpPr>
          <p:nvPr/>
        </p:nvSpPr>
        <p:spPr bwMode="auto">
          <a:xfrm>
            <a:off x="502921" y="62066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Rectangle 6"/>
          <p:cNvSpPr>
            <a:spLocks noChangeArrowheads="1"/>
          </p:cNvSpPr>
          <p:nvPr/>
        </p:nvSpPr>
        <p:spPr bwMode="auto">
          <a:xfrm>
            <a:off x="3705298" y="59757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检测到碰撞后</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44799456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AutoShape 5"/>
          <p:cNvSpPr>
            <a:spLocks noChangeArrowheads="1"/>
          </p:cNvSpPr>
          <p:nvPr/>
        </p:nvSpPr>
        <p:spPr bwMode="auto">
          <a:xfrm>
            <a:off x="502921" y="62398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 name="Rectangle 6"/>
          <p:cNvSpPr>
            <a:spLocks noChangeArrowheads="1"/>
          </p:cNvSpPr>
          <p:nvPr/>
        </p:nvSpPr>
        <p:spPr bwMode="auto">
          <a:xfrm>
            <a:off x="3025627" y="600899"/>
            <a:ext cx="308289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CSMA/CD </a:t>
            </a:r>
            <a:r>
              <a:rPr lang="zh-CN" altLang="en-US" sz="2000" b="1" dirty="0" smtClean="0">
                <a:solidFill>
                  <a:schemeClr val="bg1"/>
                </a:solidFill>
                <a:latin typeface="微软雅黑" pitchFamily="34" charset="-122"/>
                <a:ea typeface="微软雅黑" pitchFamily="34" charset="-122"/>
              </a:rPr>
              <a:t>协议工作流程</a:t>
            </a:r>
            <a:endParaRPr lang="fr-FR" altLang="zh-CN" sz="2000" b="1" dirty="0">
              <a:solidFill>
                <a:schemeClr val="bg1"/>
              </a:solidFill>
              <a:latin typeface="微软雅黑" pitchFamily="34" charset="-122"/>
              <a:ea typeface="微软雅黑" pitchFamily="34" charset="-122"/>
            </a:endParaRPr>
          </a:p>
        </p:txBody>
      </p:sp>
      <p:sp>
        <p:nvSpPr>
          <p:cNvPr id="93" name="矩形 92"/>
          <p:cNvSpPr/>
          <p:nvPr/>
        </p:nvSpPr>
        <p:spPr>
          <a:xfrm>
            <a:off x="2288932" y="1046321"/>
            <a:ext cx="1436977" cy="390750"/>
          </a:xfrm>
          <a:prstGeom prst="rect">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准备发送</a:t>
            </a:r>
            <a:endParaRPr lang="zh-CN" altLang="en-US" b="1" dirty="0">
              <a:solidFill>
                <a:schemeClr val="bg1"/>
              </a:solidFill>
              <a:latin typeface="微软雅黑" pitchFamily="34" charset="-122"/>
              <a:ea typeface="微软雅黑" pitchFamily="34" charset="-122"/>
            </a:endParaRPr>
          </a:p>
        </p:txBody>
      </p:sp>
      <p:sp>
        <p:nvSpPr>
          <p:cNvPr id="94" name="菱形 93"/>
          <p:cNvSpPr/>
          <p:nvPr/>
        </p:nvSpPr>
        <p:spPr>
          <a:xfrm>
            <a:off x="2288932" y="2222287"/>
            <a:ext cx="1436977" cy="500743"/>
          </a:xfrm>
          <a:prstGeom prst="diamond">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b="1" dirty="0" smtClean="0">
                <a:solidFill>
                  <a:schemeClr val="bg1"/>
                </a:solidFill>
                <a:latin typeface="微软雅黑" pitchFamily="34" charset="-122"/>
                <a:ea typeface="微软雅黑" pitchFamily="34" charset="-122"/>
              </a:rPr>
              <a:t>侦听到载波？</a:t>
            </a:r>
            <a:endParaRPr lang="zh-CN" altLang="en-US" sz="1300" b="1" dirty="0">
              <a:solidFill>
                <a:schemeClr val="bg1"/>
              </a:solidFill>
              <a:latin typeface="微软雅黑" pitchFamily="34" charset="-122"/>
              <a:ea typeface="微软雅黑" pitchFamily="34" charset="-122"/>
            </a:endParaRPr>
          </a:p>
        </p:txBody>
      </p:sp>
      <p:sp>
        <p:nvSpPr>
          <p:cNvPr id="95" name="矩形 94"/>
          <p:cNvSpPr/>
          <p:nvPr/>
        </p:nvSpPr>
        <p:spPr>
          <a:xfrm>
            <a:off x="2288932" y="2944842"/>
            <a:ext cx="1436977"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微软雅黑" pitchFamily="34" charset="-122"/>
                <a:ea typeface="微软雅黑" pitchFamily="34" charset="-122"/>
              </a:rPr>
              <a:t>开始</a:t>
            </a:r>
            <a:r>
              <a:rPr lang="zh-CN" altLang="en-US" sz="1200" b="1" dirty="0" smtClean="0">
                <a:solidFill>
                  <a:schemeClr val="bg1"/>
                </a:solidFill>
                <a:latin typeface="微软雅黑" pitchFamily="34" charset="-122"/>
                <a:ea typeface="微软雅黑" pitchFamily="34" charset="-122"/>
              </a:rPr>
              <a:t>发送，</a:t>
            </a:r>
            <a:endParaRPr lang="en-US" altLang="zh-CN" sz="1200" b="1" dirty="0" smtClean="0">
              <a:solidFill>
                <a:schemeClr val="bg1"/>
              </a:solidFill>
              <a:latin typeface="微软雅黑" pitchFamily="34" charset="-122"/>
              <a:ea typeface="微软雅黑" pitchFamily="34" charset="-122"/>
            </a:endParaRPr>
          </a:p>
          <a:p>
            <a:pPr algn="ctr"/>
            <a:r>
              <a:rPr lang="zh-CN" altLang="en-US" sz="1200" b="1" dirty="0" smtClean="0">
                <a:solidFill>
                  <a:schemeClr val="bg1"/>
                </a:solidFill>
                <a:latin typeface="微软雅黑" pitchFamily="34" charset="-122"/>
                <a:ea typeface="微软雅黑" pitchFamily="34" charset="-122"/>
              </a:rPr>
              <a:t>同时进行碰撞检测</a:t>
            </a:r>
            <a:endParaRPr lang="zh-CN" altLang="en-US" sz="1200" b="1" dirty="0">
              <a:solidFill>
                <a:schemeClr val="bg1"/>
              </a:solidFill>
              <a:latin typeface="微软雅黑" pitchFamily="34" charset="-122"/>
              <a:ea typeface="微软雅黑" pitchFamily="34" charset="-122"/>
            </a:endParaRPr>
          </a:p>
        </p:txBody>
      </p:sp>
      <p:sp>
        <p:nvSpPr>
          <p:cNvPr id="96" name="菱形 95"/>
          <p:cNvSpPr/>
          <p:nvPr/>
        </p:nvSpPr>
        <p:spPr>
          <a:xfrm>
            <a:off x="2288932" y="3506795"/>
            <a:ext cx="1436977" cy="500743"/>
          </a:xfrm>
          <a:prstGeom prst="diamond">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b="1" dirty="0" smtClean="0">
                <a:solidFill>
                  <a:schemeClr val="bg1"/>
                </a:solidFill>
                <a:latin typeface="微软雅黑" pitchFamily="34" charset="-122"/>
                <a:ea typeface="微软雅黑" pitchFamily="34" charset="-122"/>
              </a:rPr>
              <a:t>检测到碰撞？</a:t>
            </a:r>
            <a:endParaRPr lang="zh-CN" altLang="en-US" sz="1300" b="1" dirty="0">
              <a:solidFill>
                <a:schemeClr val="bg1"/>
              </a:solidFill>
              <a:latin typeface="微软雅黑" pitchFamily="34" charset="-122"/>
              <a:ea typeface="微软雅黑" pitchFamily="34" charset="-122"/>
            </a:endParaRPr>
          </a:p>
        </p:txBody>
      </p:sp>
      <p:sp>
        <p:nvSpPr>
          <p:cNvPr id="97" name="矩形 96"/>
          <p:cNvSpPr/>
          <p:nvPr/>
        </p:nvSpPr>
        <p:spPr>
          <a:xfrm>
            <a:off x="2288932" y="4250365"/>
            <a:ext cx="1436977" cy="390750"/>
          </a:xfrm>
          <a:prstGeom prst="rect">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发送，直到完毕</a:t>
            </a:r>
            <a:endParaRPr lang="zh-CN" altLang="en-US" sz="1400" b="1" dirty="0">
              <a:solidFill>
                <a:schemeClr val="bg1"/>
              </a:solidFill>
              <a:latin typeface="微软雅黑" pitchFamily="34" charset="-122"/>
              <a:ea typeface="微软雅黑" pitchFamily="34" charset="-122"/>
            </a:endParaRPr>
          </a:p>
        </p:txBody>
      </p:sp>
      <p:sp>
        <p:nvSpPr>
          <p:cNvPr id="98" name="矩形 97"/>
          <p:cNvSpPr/>
          <p:nvPr/>
        </p:nvSpPr>
        <p:spPr>
          <a:xfrm>
            <a:off x="2288932" y="1635582"/>
            <a:ext cx="1436977"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载波侦听</a:t>
            </a:r>
            <a:endParaRPr lang="zh-CN" altLang="en-US" sz="1400" b="1" dirty="0">
              <a:solidFill>
                <a:schemeClr val="bg1"/>
              </a:solidFill>
              <a:latin typeface="微软雅黑" pitchFamily="34" charset="-122"/>
              <a:ea typeface="微软雅黑" pitchFamily="34" charset="-122"/>
            </a:endParaRPr>
          </a:p>
        </p:txBody>
      </p:sp>
      <p:cxnSp>
        <p:nvCxnSpPr>
          <p:cNvPr id="99" name="直接箭头连接符 98"/>
          <p:cNvCxnSpPr>
            <a:stCxn id="95" idx="2"/>
            <a:endCxn id="96" idx="0"/>
          </p:cNvCxnSpPr>
          <p:nvPr/>
        </p:nvCxnSpPr>
        <p:spPr>
          <a:xfrm>
            <a:off x="3007421" y="3335592"/>
            <a:ext cx="0" cy="171203"/>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a:stCxn id="96" idx="2"/>
            <a:endCxn id="97" idx="0"/>
          </p:cNvCxnSpPr>
          <p:nvPr/>
        </p:nvCxnSpPr>
        <p:spPr>
          <a:xfrm>
            <a:off x="3007421" y="4007538"/>
            <a:ext cx="0" cy="242827"/>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stCxn id="94" idx="2"/>
            <a:endCxn id="95" idx="0"/>
          </p:cNvCxnSpPr>
          <p:nvPr/>
        </p:nvCxnSpPr>
        <p:spPr>
          <a:xfrm>
            <a:off x="3007421" y="2723030"/>
            <a:ext cx="0" cy="221812"/>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a:stCxn id="98" idx="2"/>
            <a:endCxn id="94" idx="0"/>
          </p:cNvCxnSpPr>
          <p:nvPr/>
        </p:nvCxnSpPr>
        <p:spPr>
          <a:xfrm>
            <a:off x="3007421" y="2026332"/>
            <a:ext cx="0" cy="195955"/>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a:stCxn id="93" idx="2"/>
            <a:endCxn id="98" idx="0"/>
          </p:cNvCxnSpPr>
          <p:nvPr/>
        </p:nvCxnSpPr>
        <p:spPr>
          <a:xfrm>
            <a:off x="3007421" y="1437071"/>
            <a:ext cx="0" cy="198511"/>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104" name="矩形 103"/>
          <p:cNvSpPr/>
          <p:nvPr/>
        </p:nvSpPr>
        <p:spPr>
          <a:xfrm>
            <a:off x="5300152" y="3562368"/>
            <a:ext cx="1436977"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停止发送</a:t>
            </a:r>
            <a:endParaRPr lang="en-US" altLang="zh-CN" sz="1400" b="1" dirty="0" smtClean="0">
              <a:solidFill>
                <a:schemeClr val="bg1"/>
              </a:solidFill>
              <a:latin typeface="微软雅黑" pitchFamily="34" charset="-122"/>
              <a:ea typeface="微软雅黑" pitchFamily="34" charset="-122"/>
            </a:endParaRPr>
          </a:p>
        </p:txBody>
      </p:sp>
      <p:sp>
        <p:nvSpPr>
          <p:cNvPr id="105" name="矩形 104"/>
          <p:cNvSpPr/>
          <p:nvPr/>
        </p:nvSpPr>
        <p:spPr>
          <a:xfrm>
            <a:off x="5300151" y="1046320"/>
            <a:ext cx="1436977" cy="390750"/>
          </a:xfrm>
          <a:prstGeom prst="rect">
            <a:avLst/>
          </a:prstGeom>
          <a:solidFill>
            <a:srgbClr val="00B0F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等待随机时间</a:t>
            </a:r>
            <a:endParaRPr lang="en-US" altLang="zh-CN" sz="1400" b="1" dirty="0" smtClean="0">
              <a:solidFill>
                <a:schemeClr val="bg1"/>
              </a:solidFill>
              <a:latin typeface="微软雅黑" pitchFamily="34" charset="-122"/>
              <a:ea typeface="微软雅黑" pitchFamily="34" charset="-122"/>
            </a:endParaRPr>
          </a:p>
        </p:txBody>
      </p:sp>
      <p:cxnSp>
        <p:nvCxnSpPr>
          <p:cNvPr id="106" name="直接箭头连接符 105"/>
          <p:cNvCxnSpPr>
            <a:stCxn id="96" idx="3"/>
            <a:endCxn id="104" idx="1"/>
          </p:cNvCxnSpPr>
          <p:nvPr/>
        </p:nvCxnSpPr>
        <p:spPr>
          <a:xfrm>
            <a:off x="3725909" y="3757167"/>
            <a:ext cx="1574243" cy="576"/>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a:stCxn id="104" idx="0"/>
            <a:endCxn id="105" idx="2"/>
          </p:cNvCxnSpPr>
          <p:nvPr/>
        </p:nvCxnSpPr>
        <p:spPr>
          <a:xfrm flipH="1" flipV="1">
            <a:off x="6018640" y="1437070"/>
            <a:ext cx="1" cy="2125298"/>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a:stCxn id="105" idx="1"/>
            <a:endCxn id="93" idx="3"/>
          </p:cNvCxnSpPr>
          <p:nvPr/>
        </p:nvCxnSpPr>
        <p:spPr>
          <a:xfrm flipH="1">
            <a:off x="3725909" y="1241695"/>
            <a:ext cx="1574242" cy="1"/>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9" name="肘形连接符 108"/>
          <p:cNvCxnSpPr>
            <a:stCxn id="94" idx="3"/>
          </p:cNvCxnSpPr>
          <p:nvPr/>
        </p:nvCxnSpPr>
        <p:spPr>
          <a:xfrm flipV="1">
            <a:off x="3725909" y="1233383"/>
            <a:ext cx="1028695" cy="1239276"/>
          </a:xfrm>
          <a:prstGeom prst="bentConnector2">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3769453" y="2222278"/>
            <a:ext cx="954107"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是，信道忙</a:t>
            </a:r>
          </a:p>
        </p:txBody>
      </p:sp>
      <p:sp>
        <p:nvSpPr>
          <p:cNvPr id="111" name="TextBox 110"/>
          <p:cNvSpPr txBox="1"/>
          <p:nvPr/>
        </p:nvSpPr>
        <p:spPr>
          <a:xfrm>
            <a:off x="3800497" y="3500070"/>
            <a:ext cx="338554" cy="276999"/>
          </a:xfrm>
          <a:prstGeom prst="rect">
            <a:avLst/>
          </a:prstGeom>
          <a:noFill/>
          <a:ln w="9525">
            <a:noFill/>
          </a:ln>
        </p:spPr>
        <p:txBody>
          <a:bodyPr wrap="none" rtlCol="0">
            <a:spAutoFit/>
          </a:bodyPr>
          <a:lstStyle/>
          <a:p>
            <a:r>
              <a:rPr lang="zh-CN" altLang="en-US" sz="1200" b="1" dirty="0" smtClean="0">
                <a:latin typeface="微软雅黑" pitchFamily="34" charset="-122"/>
                <a:ea typeface="微软雅黑" pitchFamily="34" charset="-122"/>
              </a:rPr>
              <a:t>是</a:t>
            </a:r>
            <a:endParaRPr lang="zh-CN" altLang="en-US" sz="1200" b="1" dirty="0">
              <a:latin typeface="微软雅黑" pitchFamily="34" charset="-122"/>
              <a:ea typeface="微软雅黑" pitchFamily="34" charset="-122"/>
            </a:endParaRPr>
          </a:p>
        </p:txBody>
      </p:sp>
      <p:sp>
        <p:nvSpPr>
          <p:cNvPr id="112" name="TextBox 111"/>
          <p:cNvSpPr txBox="1"/>
          <p:nvPr/>
        </p:nvSpPr>
        <p:spPr>
          <a:xfrm>
            <a:off x="2679271" y="3986590"/>
            <a:ext cx="338554"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否</a:t>
            </a:r>
          </a:p>
        </p:txBody>
      </p:sp>
      <p:sp>
        <p:nvSpPr>
          <p:cNvPr id="113" name="TextBox 112"/>
          <p:cNvSpPr txBox="1"/>
          <p:nvPr/>
        </p:nvSpPr>
        <p:spPr>
          <a:xfrm>
            <a:off x="2679271" y="2672752"/>
            <a:ext cx="338554"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否</a:t>
            </a:r>
          </a:p>
        </p:txBody>
      </p:sp>
    </p:spTree>
    <p:extLst>
      <p:ext uri="{BB962C8B-B14F-4D97-AF65-F5344CB8AC3E}">
        <p14:creationId xmlns:p14="http://schemas.microsoft.com/office/powerpoint/2010/main" val="238399164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1" y="62288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Rectangle 6"/>
          <p:cNvSpPr>
            <a:spLocks noChangeArrowheads="1"/>
          </p:cNvSpPr>
          <p:nvPr/>
        </p:nvSpPr>
        <p:spPr bwMode="auto">
          <a:xfrm>
            <a:off x="641132" y="599797"/>
            <a:ext cx="78302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zh-CN" altLang="en-US" sz="2000" b="1" dirty="0">
                <a:solidFill>
                  <a:schemeClr val="bg1"/>
                </a:solidFill>
                <a:latin typeface="微软雅黑" pitchFamily="34" charset="-122"/>
                <a:ea typeface="微软雅黑" pitchFamily="34" charset="-122"/>
              </a:rPr>
              <a:t>为什么要进行碰撞检测</a:t>
            </a:r>
            <a:r>
              <a:rPr lang="zh-CN" altLang="en-US" sz="2000" b="1" dirty="0" smtClean="0">
                <a:solidFill>
                  <a:schemeClr val="bg1"/>
                </a:solidFill>
                <a:latin typeface="微软雅黑" pitchFamily="34" charset="-122"/>
                <a:ea typeface="微软雅黑" pitchFamily="34" charset="-122"/>
              </a:rPr>
              <a:t>？ 因为信号</a:t>
            </a:r>
            <a:r>
              <a:rPr lang="zh-CN" altLang="en-US" sz="2000" b="1" dirty="0">
                <a:solidFill>
                  <a:srgbClr val="FFFF00"/>
                </a:solidFill>
                <a:latin typeface="微软雅黑" pitchFamily="34" charset="-122"/>
                <a:ea typeface="微软雅黑" pitchFamily="34" charset="-122"/>
              </a:rPr>
              <a:t>传播时延</a:t>
            </a:r>
            <a:r>
              <a:rPr lang="zh-CN" altLang="en-US" sz="2000" b="1" dirty="0">
                <a:solidFill>
                  <a:schemeClr val="bg1"/>
                </a:solidFill>
                <a:latin typeface="微软雅黑" pitchFamily="34" charset="-122"/>
                <a:ea typeface="微软雅黑" pitchFamily="34" charset="-122"/>
              </a:rPr>
              <a:t>对载波</a:t>
            </a:r>
            <a:r>
              <a:rPr lang="zh-CN" altLang="en-US" sz="2000" b="1" dirty="0" smtClean="0">
                <a:solidFill>
                  <a:schemeClr val="bg1"/>
                </a:solidFill>
                <a:latin typeface="微软雅黑" pitchFamily="34" charset="-122"/>
                <a:ea typeface="微软雅黑" pitchFamily="34" charset="-122"/>
              </a:rPr>
              <a:t>监听产生了影响</a:t>
            </a:r>
            <a:endParaRPr lang="fr-FR" altLang="zh-CN" sz="2000" b="1" dirty="0">
              <a:solidFill>
                <a:schemeClr val="bg1"/>
              </a:solidFill>
              <a:latin typeface="微软雅黑" pitchFamily="34" charset="-122"/>
              <a:ea typeface="微软雅黑" pitchFamily="34" charset="-122"/>
            </a:endParaRPr>
          </a:p>
        </p:txBody>
      </p:sp>
      <p:sp>
        <p:nvSpPr>
          <p:cNvPr id="7" name="圆角矩形 6"/>
          <p:cNvSpPr/>
          <p:nvPr/>
        </p:nvSpPr>
        <p:spPr>
          <a:xfrm>
            <a:off x="502922" y="1056546"/>
            <a:ext cx="6368933" cy="263347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8" name="Line 2"/>
          <p:cNvSpPr>
            <a:spLocks noChangeShapeType="1"/>
          </p:cNvSpPr>
          <p:nvPr/>
        </p:nvSpPr>
        <p:spPr bwMode="auto">
          <a:xfrm>
            <a:off x="1856817" y="1691970"/>
            <a:ext cx="2983640" cy="0"/>
          </a:xfrm>
          <a:prstGeom prst="line">
            <a:avLst/>
          </a:prstGeom>
          <a:noFill/>
          <a:ln w="57150" cmpd="sng">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9" name="Line 3"/>
          <p:cNvSpPr>
            <a:spLocks noChangeShapeType="1"/>
          </p:cNvSpPr>
          <p:nvPr/>
        </p:nvSpPr>
        <p:spPr bwMode="auto">
          <a:xfrm>
            <a:off x="1962764" y="1521244"/>
            <a:ext cx="2708999" cy="0"/>
          </a:xfrm>
          <a:prstGeom prst="line">
            <a:avLst/>
          </a:prstGeom>
          <a:noFill/>
          <a:ln w="19050">
            <a:solidFill>
              <a:srgbClr val="333399"/>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10" name="Rectangle 4"/>
          <p:cNvSpPr>
            <a:spLocks noChangeArrowheads="1"/>
          </p:cNvSpPr>
          <p:nvPr/>
        </p:nvSpPr>
        <p:spPr bwMode="auto">
          <a:xfrm>
            <a:off x="3048851" y="1260532"/>
            <a:ext cx="629982" cy="305212"/>
          </a:xfrm>
          <a:prstGeom prst="rect">
            <a:avLst/>
          </a:prstGeom>
          <a:noFill/>
          <a:ln>
            <a:noFill/>
          </a:ln>
          <a:effectLst/>
          <a:extLst/>
        </p:spPr>
        <p:txBody>
          <a:bodyPr wrap="none" lIns="90488" tIns="44450" rIns="90488" bIns="44450">
            <a:spAutoFit/>
          </a:bodyPr>
          <a:lstStyle/>
          <a:p>
            <a:pPr defTabSz="762000" eaLnBrk="0" hangingPunct="0"/>
            <a:r>
              <a:rPr kumimoji="1" lang="en-US" altLang="zh-CN" sz="1400" b="1" dirty="0">
                <a:solidFill>
                  <a:srgbClr val="CC3300"/>
                </a:solidFill>
                <a:latin typeface="微软雅黑" pitchFamily="34" charset="-122"/>
                <a:ea typeface="微软雅黑" pitchFamily="34" charset="-122"/>
              </a:rPr>
              <a:t>1 km</a:t>
            </a:r>
          </a:p>
        </p:txBody>
      </p:sp>
      <p:sp>
        <p:nvSpPr>
          <p:cNvPr id="11" name="Line 5"/>
          <p:cNvSpPr>
            <a:spLocks noChangeShapeType="1"/>
          </p:cNvSpPr>
          <p:nvPr/>
        </p:nvSpPr>
        <p:spPr bwMode="auto">
          <a:xfrm>
            <a:off x="1849704" y="1686472"/>
            <a:ext cx="0" cy="10684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12" name="Line 6"/>
          <p:cNvSpPr>
            <a:spLocks noChangeShapeType="1"/>
          </p:cNvSpPr>
          <p:nvPr/>
        </p:nvSpPr>
        <p:spPr bwMode="auto">
          <a:xfrm>
            <a:off x="1852752" y="1686472"/>
            <a:ext cx="2975510" cy="513116"/>
          </a:xfrm>
          <a:prstGeom prst="line">
            <a:avLst/>
          </a:prstGeom>
          <a:noFill/>
          <a:ln w="571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13" name="Rectangle 7"/>
          <p:cNvSpPr>
            <a:spLocks noChangeArrowheads="1"/>
          </p:cNvSpPr>
          <p:nvPr/>
        </p:nvSpPr>
        <p:spPr bwMode="auto">
          <a:xfrm>
            <a:off x="1713895" y="1384203"/>
            <a:ext cx="33663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A</a:t>
            </a:r>
          </a:p>
        </p:txBody>
      </p:sp>
      <p:sp>
        <p:nvSpPr>
          <p:cNvPr id="14" name="Rectangle 8"/>
          <p:cNvSpPr>
            <a:spLocks noChangeArrowheads="1"/>
          </p:cNvSpPr>
          <p:nvPr/>
        </p:nvSpPr>
        <p:spPr bwMode="auto">
          <a:xfrm>
            <a:off x="4660620" y="1398359"/>
            <a:ext cx="32380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B</a:t>
            </a:r>
          </a:p>
        </p:txBody>
      </p:sp>
      <p:sp>
        <p:nvSpPr>
          <p:cNvPr id="15" name="Line 9"/>
          <p:cNvSpPr>
            <a:spLocks noChangeShapeType="1"/>
          </p:cNvSpPr>
          <p:nvPr/>
        </p:nvSpPr>
        <p:spPr bwMode="auto">
          <a:xfrm flipH="1">
            <a:off x="1774503" y="1889091"/>
            <a:ext cx="4065" cy="644443"/>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16" name="Rectangle 10"/>
          <p:cNvSpPr>
            <a:spLocks noChangeArrowheads="1"/>
          </p:cNvSpPr>
          <p:nvPr/>
        </p:nvSpPr>
        <p:spPr bwMode="auto">
          <a:xfrm>
            <a:off x="1487961" y="2066856"/>
            <a:ext cx="26770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i="1" dirty="0">
                <a:latin typeface="微软雅黑" pitchFamily="34" charset="-122"/>
                <a:ea typeface="微软雅黑" pitchFamily="34" charset="-122"/>
              </a:rPr>
              <a:t>t</a:t>
            </a:r>
          </a:p>
        </p:txBody>
      </p:sp>
      <p:sp>
        <p:nvSpPr>
          <p:cNvPr id="17" name="Line 11"/>
          <p:cNvSpPr>
            <a:spLocks noChangeShapeType="1"/>
          </p:cNvSpPr>
          <p:nvPr/>
        </p:nvSpPr>
        <p:spPr bwMode="auto">
          <a:xfrm>
            <a:off x="4840457" y="1679905"/>
            <a:ext cx="0" cy="87708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18" name="Line 12"/>
          <p:cNvSpPr>
            <a:spLocks noChangeShapeType="1"/>
          </p:cNvSpPr>
          <p:nvPr/>
        </p:nvSpPr>
        <p:spPr bwMode="auto">
          <a:xfrm flipH="1">
            <a:off x="1849704" y="2102030"/>
            <a:ext cx="2989738" cy="519682"/>
          </a:xfrm>
          <a:prstGeom prst="line">
            <a:avLst/>
          </a:prstGeom>
          <a:noFill/>
          <a:ln w="57150">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nvGrpSpPr>
          <p:cNvPr id="19" name="Group 13"/>
          <p:cNvGrpSpPr>
            <a:grpSpLocks/>
          </p:cNvGrpSpPr>
          <p:nvPr/>
        </p:nvGrpSpPr>
        <p:grpSpPr bwMode="auto">
          <a:xfrm>
            <a:off x="3927886" y="1466028"/>
            <a:ext cx="786559" cy="686656"/>
            <a:chOff x="3240" y="179"/>
            <a:chExt cx="774" cy="732"/>
          </a:xfrm>
        </p:grpSpPr>
        <p:sp>
          <p:nvSpPr>
            <p:cNvPr id="20" name="Line 14"/>
            <p:cNvSpPr>
              <a:spLocks noChangeShapeType="1"/>
            </p:cNvSpPr>
            <p:nvPr/>
          </p:nvSpPr>
          <p:spPr bwMode="auto">
            <a:xfrm>
              <a:off x="3755" y="728"/>
              <a:ext cx="112" cy="183"/>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21" name="AutoShape 15"/>
            <p:cNvSpPr>
              <a:spLocks noChangeArrowheads="1"/>
            </p:cNvSpPr>
            <p:nvPr/>
          </p:nvSpPr>
          <p:spPr bwMode="auto">
            <a:xfrm>
              <a:off x="3240" y="179"/>
              <a:ext cx="774" cy="721"/>
            </a:xfrm>
            <a:prstGeom prst="irregularSeal1">
              <a:avLst/>
            </a:prstGeom>
            <a:solidFill>
              <a:srgbClr val="CC00CC"/>
            </a:solidFill>
            <a:ln w="12700">
              <a:solidFill>
                <a:srgbClr val="CC00CC"/>
              </a:solidFill>
              <a:miter lim="800000"/>
              <a:headEnd/>
              <a:tailEnd/>
            </a:ln>
            <a:effectLst/>
          </p:spPr>
          <p:txBody>
            <a:bodyPr wrap="none" anchor="ctr"/>
            <a:lstStyle/>
            <a:p>
              <a:pPr algn="ctr" defTabSz="762000" eaLnBrk="0" hangingPunct="0"/>
              <a:r>
                <a:rPr kumimoji="1" lang="zh-CN" altLang="en-US" sz="1400" b="1" dirty="0">
                  <a:solidFill>
                    <a:schemeClr val="bg1"/>
                  </a:solidFill>
                  <a:latin typeface="微软雅黑" pitchFamily="34" charset="-122"/>
                  <a:ea typeface="微软雅黑" pitchFamily="34" charset="-122"/>
                </a:rPr>
                <a:t>碰撞</a:t>
              </a:r>
            </a:p>
          </p:txBody>
        </p:sp>
      </p:grpSp>
      <p:grpSp>
        <p:nvGrpSpPr>
          <p:cNvPr id="22" name="Group 16"/>
          <p:cNvGrpSpPr>
            <a:grpSpLocks/>
          </p:cNvGrpSpPr>
          <p:nvPr/>
        </p:nvGrpSpPr>
        <p:grpSpPr bwMode="auto">
          <a:xfrm>
            <a:off x="631250" y="2450986"/>
            <a:ext cx="2463332" cy="1040302"/>
            <a:chOff x="-4" y="1229"/>
            <a:chExt cx="2424" cy="1109"/>
          </a:xfrm>
        </p:grpSpPr>
        <p:sp>
          <p:nvSpPr>
            <p:cNvPr id="23" name="Text Box 17"/>
            <p:cNvSpPr txBox="1">
              <a:spLocks noChangeArrowheads="1"/>
            </p:cNvSpPr>
            <p:nvPr/>
          </p:nvSpPr>
          <p:spPr bwMode="auto">
            <a:xfrm>
              <a:off x="-4" y="1229"/>
              <a:ext cx="967"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i="1" dirty="0">
                  <a:latin typeface="微软雅黑" pitchFamily="34" charset="-122"/>
                  <a:ea typeface="微软雅黑" pitchFamily="34" charset="-122"/>
                </a:rPr>
                <a:t>t</a:t>
              </a:r>
              <a:r>
                <a:rPr kumimoji="1" lang="en-US" altLang="zh-CN" sz="1400" b="1" dirty="0">
                  <a:latin typeface="微软雅黑" pitchFamily="34" charset="-122"/>
                  <a:ea typeface="微软雅黑" pitchFamily="34" charset="-122"/>
                </a:rPr>
                <a:t> = 2</a:t>
              </a:r>
              <a:r>
                <a:rPr kumimoji="1" lang="en-US" altLang="zh-CN" sz="1400" b="1" dirty="0">
                  <a:latin typeface="微软雅黑" pitchFamily="34" charset="-122"/>
                  <a:ea typeface="微软雅黑" pitchFamily="34" charset="-122"/>
                  <a:sym typeface="Symbol" pitchFamily="18" charset="2"/>
                </a:rPr>
                <a:t></a:t>
              </a:r>
              <a:r>
                <a:rPr kumimoji="1" lang="en-US" altLang="zh-CN" sz="1400" b="1" dirty="0">
                  <a:latin typeface="微软雅黑" pitchFamily="34" charset="-122"/>
                  <a:ea typeface="微软雅黑" pitchFamily="34" charset="-122"/>
                </a:rPr>
                <a:t> </a:t>
              </a:r>
              <a:r>
                <a:rPr kumimoji="1" lang="en-US" altLang="zh-CN" sz="1400" b="1" dirty="0">
                  <a:latin typeface="微软雅黑" pitchFamily="34" charset="-122"/>
                  <a:ea typeface="微软雅黑" pitchFamily="34" charset="-122"/>
                  <a:sym typeface="Symbol" pitchFamily="18" charset="2"/>
                </a:rPr>
                <a:t> </a:t>
              </a:r>
            </a:p>
          </p:txBody>
        </p:sp>
        <p:sp>
          <p:nvSpPr>
            <p:cNvPr id="24" name="Line 18"/>
            <p:cNvSpPr>
              <a:spLocks noChangeShapeType="1"/>
            </p:cNvSpPr>
            <p:nvPr/>
          </p:nvSpPr>
          <p:spPr bwMode="auto">
            <a:xfrm>
              <a:off x="913" y="1417"/>
              <a:ext cx="26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grpSp>
          <p:nvGrpSpPr>
            <p:cNvPr id="25" name="Group 19"/>
            <p:cNvGrpSpPr>
              <a:grpSpLocks/>
            </p:cNvGrpSpPr>
            <p:nvPr/>
          </p:nvGrpSpPr>
          <p:grpSpPr bwMode="auto">
            <a:xfrm>
              <a:off x="1251" y="1683"/>
              <a:ext cx="1169" cy="655"/>
              <a:chOff x="1251" y="1683"/>
              <a:chExt cx="1169" cy="655"/>
            </a:xfrm>
          </p:grpSpPr>
          <p:sp>
            <p:nvSpPr>
              <p:cNvPr id="26" name="AutoShape 20"/>
              <p:cNvSpPr>
                <a:spLocks noChangeArrowheads="1"/>
              </p:cNvSpPr>
              <p:nvPr/>
            </p:nvSpPr>
            <p:spPr bwMode="auto">
              <a:xfrm>
                <a:off x="1251" y="1683"/>
                <a:ext cx="1034" cy="655"/>
              </a:xfrm>
              <a:prstGeom prst="wedgeRoundRectCallout">
                <a:avLst>
                  <a:gd name="adj1" fmla="val -52346"/>
                  <a:gd name="adj2" fmla="val -88408"/>
                  <a:gd name="adj3" fmla="val 16667"/>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600" b="1">
                  <a:solidFill>
                    <a:srgbClr val="000099"/>
                  </a:solidFill>
                  <a:latin typeface="微软雅黑" pitchFamily="34" charset="-122"/>
                  <a:ea typeface="微软雅黑" pitchFamily="34" charset="-122"/>
                </a:endParaRPr>
              </a:p>
            </p:txBody>
          </p:sp>
          <p:sp>
            <p:nvSpPr>
              <p:cNvPr id="27" name="Text Box 21"/>
              <p:cNvSpPr txBox="1">
                <a:spLocks noChangeArrowheads="1"/>
              </p:cNvSpPr>
              <p:nvPr/>
            </p:nvSpPr>
            <p:spPr bwMode="auto">
              <a:xfrm>
                <a:off x="1258" y="1755"/>
                <a:ext cx="1162" cy="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dirty="0">
                    <a:solidFill>
                      <a:srgbClr val="000099"/>
                    </a:solidFill>
                    <a:latin typeface="微软雅黑" pitchFamily="34" charset="-122"/>
                    <a:ea typeface="微软雅黑" pitchFamily="34" charset="-122"/>
                  </a:rPr>
                  <a:t>A </a:t>
                </a:r>
                <a:r>
                  <a:rPr kumimoji="1" lang="zh-CN" altLang="en-US" sz="1400" b="1" dirty="0">
                    <a:solidFill>
                      <a:srgbClr val="000099"/>
                    </a:solidFill>
                    <a:latin typeface="微软雅黑" pitchFamily="34" charset="-122"/>
                    <a:ea typeface="微软雅黑" pitchFamily="34" charset="-122"/>
                  </a:rPr>
                  <a:t>检测到发生碰撞</a:t>
                </a:r>
              </a:p>
            </p:txBody>
          </p:sp>
        </p:grpSp>
      </p:grpSp>
      <p:grpSp>
        <p:nvGrpSpPr>
          <p:cNvPr id="28" name="Group 22"/>
          <p:cNvGrpSpPr>
            <a:grpSpLocks/>
          </p:cNvGrpSpPr>
          <p:nvPr/>
        </p:nvGrpSpPr>
        <p:grpSpPr bwMode="auto">
          <a:xfrm>
            <a:off x="4869926" y="1213686"/>
            <a:ext cx="1678809" cy="1020607"/>
            <a:chOff x="4167" y="-90"/>
            <a:chExt cx="1652" cy="1088"/>
          </a:xfrm>
        </p:grpSpPr>
        <p:grpSp>
          <p:nvGrpSpPr>
            <p:cNvPr id="29" name="Group 23"/>
            <p:cNvGrpSpPr>
              <a:grpSpLocks/>
            </p:cNvGrpSpPr>
            <p:nvPr/>
          </p:nvGrpSpPr>
          <p:grpSpPr bwMode="auto">
            <a:xfrm>
              <a:off x="4167" y="637"/>
              <a:ext cx="1360" cy="361"/>
              <a:chOff x="4167" y="637"/>
              <a:chExt cx="1360" cy="361"/>
            </a:xfrm>
          </p:grpSpPr>
          <p:sp>
            <p:nvSpPr>
              <p:cNvPr id="33" name="Line 24"/>
              <p:cNvSpPr>
                <a:spLocks noChangeShapeType="1"/>
              </p:cNvSpPr>
              <p:nvPr/>
            </p:nvSpPr>
            <p:spPr bwMode="auto">
              <a:xfrm flipH="1">
                <a:off x="4167" y="847"/>
                <a:ext cx="261"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54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34" name="Text Box 25"/>
              <p:cNvSpPr txBox="1">
                <a:spLocks noChangeArrowheads="1"/>
              </p:cNvSpPr>
              <p:nvPr/>
            </p:nvSpPr>
            <p:spPr bwMode="auto">
              <a:xfrm>
                <a:off x="4411" y="637"/>
                <a:ext cx="1116"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254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600" b="1" i="1" dirty="0">
                    <a:latin typeface="微软雅黑" pitchFamily="34" charset="-122"/>
                    <a:ea typeface="微软雅黑" pitchFamily="34" charset="-122"/>
                  </a:rPr>
                  <a:t>  t</a:t>
                </a:r>
                <a:r>
                  <a:rPr kumimoji="1" lang="en-US" altLang="zh-CN" sz="1600" b="1" dirty="0">
                    <a:latin typeface="微软雅黑" pitchFamily="34" charset="-122"/>
                    <a:ea typeface="微软雅黑" pitchFamily="34" charset="-122"/>
                  </a:rPr>
                  <a:t> = </a:t>
                </a:r>
                <a:r>
                  <a:rPr kumimoji="1" lang="en-US" altLang="zh-CN" sz="1600" b="1" dirty="0">
                    <a:latin typeface="微软雅黑" pitchFamily="34" charset="-122"/>
                    <a:ea typeface="微软雅黑" pitchFamily="34" charset="-122"/>
                    <a:sym typeface="Symbol" pitchFamily="18" charset="2"/>
                  </a:rPr>
                  <a:t></a:t>
                </a:r>
                <a:r>
                  <a:rPr kumimoji="1" lang="en-US" altLang="zh-CN" sz="1600" b="1" dirty="0">
                    <a:latin typeface="微软雅黑" pitchFamily="34" charset="-122"/>
                    <a:ea typeface="微软雅黑" pitchFamily="34" charset="-122"/>
                  </a:rPr>
                  <a:t> </a:t>
                </a:r>
                <a:r>
                  <a:rPr kumimoji="1" lang="en-US" altLang="zh-CN" sz="1600" b="1" dirty="0">
                    <a:latin typeface="微软雅黑" pitchFamily="34" charset="-122"/>
                    <a:ea typeface="微软雅黑" pitchFamily="34" charset="-122"/>
                    <a:sym typeface="Symbol" pitchFamily="18" charset="2"/>
                  </a:rPr>
                  <a:t> </a:t>
                </a:r>
                <a:r>
                  <a:rPr kumimoji="1" lang="en-US" altLang="zh-CN" sz="1600" b="1" baseline="30000" dirty="0">
                    <a:latin typeface="微软雅黑" pitchFamily="34" charset="-122"/>
                    <a:ea typeface="微软雅黑" pitchFamily="34" charset="-122"/>
                  </a:rPr>
                  <a:t> </a:t>
                </a:r>
              </a:p>
            </p:txBody>
          </p:sp>
        </p:grpSp>
        <p:grpSp>
          <p:nvGrpSpPr>
            <p:cNvPr id="30" name="Group 26"/>
            <p:cNvGrpSpPr>
              <a:grpSpLocks/>
            </p:cNvGrpSpPr>
            <p:nvPr/>
          </p:nvGrpSpPr>
          <p:grpSpPr bwMode="auto">
            <a:xfrm>
              <a:off x="4415" y="-90"/>
              <a:ext cx="1404" cy="561"/>
              <a:chOff x="4415" y="-90"/>
              <a:chExt cx="1404" cy="561"/>
            </a:xfrm>
          </p:grpSpPr>
          <p:sp>
            <p:nvSpPr>
              <p:cNvPr id="31" name="AutoShape 27"/>
              <p:cNvSpPr>
                <a:spLocks noChangeArrowheads="1"/>
              </p:cNvSpPr>
              <p:nvPr/>
            </p:nvSpPr>
            <p:spPr bwMode="auto">
              <a:xfrm>
                <a:off x="4415" y="-72"/>
                <a:ext cx="1404" cy="543"/>
              </a:xfrm>
              <a:prstGeom prst="wedgeRoundRectCallout">
                <a:avLst>
                  <a:gd name="adj1" fmla="val -66806"/>
                  <a:gd name="adj2" fmla="val 109262"/>
                  <a:gd name="adj3" fmla="val 16667"/>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25400" algn="ctr" rotWithShape="0">
                        <a:schemeClr val="bg2"/>
                      </a:outerShdw>
                    </a:effectLst>
                  </a14:hiddenEffects>
                </a:ext>
              </a:extLst>
            </p:spPr>
            <p:txBody>
              <a:bodyPr/>
              <a:lstStyle/>
              <a:p>
                <a:pPr algn="ctr" defTabSz="762000" eaLnBrk="0" hangingPunct="0"/>
                <a:endParaRPr kumimoji="1" lang="zh-CN" altLang="zh-CN" sz="1600" b="1">
                  <a:solidFill>
                    <a:srgbClr val="000099"/>
                  </a:solidFill>
                  <a:latin typeface="微软雅黑" pitchFamily="34" charset="-122"/>
                  <a:ea typeface="微软雅黑" pitchFamily="34" charset="-122"/>
                </a:endParaRPr>
              </a:p>
            </p:txBody>
          </p:sp>
          <p:sp>
            <p:nvSpPr>
              <p:cNvPr id="32" name="Text Box 28"/>
              <p:cNvSpPr txBox="1">
                <a:spLocks noChangeArrowheads="1"/>
              </p:cNvSpPr>
              <p:nvPr/>
            </p:nvSpPr>
            <p:spPr bwMode="auto">
              <a:xfrm>
                <a:off x="4480" y="-90"/>
                <a:ext cx="1295" cy="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25400" algn="ctr" rotWithShape="0">
                        <a:schemeClr val="bg2"/>
                      </a:outerShdw>
                    </a:effectLst>
                  </a14:hiddenEffects>
                </a:ext>
              </a:extLst>
            </p:spPr>
            <p:txBody>
              <a:bodyPr wrap="squar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dirty="0" smtClean="0">
                    <a:solidFill>
                      <a:srgbClr val="000099"/>
                    </a:solidFill>
                    <a:latin typeface="微软雅黑" pitchFamily="34" charset="-122"/>
                    <a:ea typeface="微软雅黑" pitchFamily="34" charset="-122"/>
                  </a:rPr>
                  <a:t>B </a:t>
                </a:r>
                <a:r>
                  <a:rPr kumimoji="1" lang="zh-CN" altLang="en-US" sz="1400" b="1" dirty="0" smtClean="0">
                    <a:solidFill>
                      <a:srgbClr val="000099"/>
                    </a:solidFill>
                    <a:latin typeface="微软雅黑" pitchFamily="34" charset="-122"/>
                    <a:ea typeface="微软雅黑" pitchFamily="34" charset="-122"/>
                  </a:rPr>
                  <a:t>在 </a:t>
                </a:r>
                <a:r>
                  <a:rPr kumimoji="1" lang="en-US" altLang="zh-CN" sz="1400" b="1" dirty="0" smtClean="0">
                    <a:solidFill>
                      <a:srgbClr val="000099"/>
                    </a:solidFill>
                    <a:latin typeface="微软雅黑" pitchFamily="34" charset="-122"/>
                    <a:ea typeface="微软雅黑" pitchFamily="34" charset="-122"/>
                  </a:rPr>
                  <a:t>A </a:t>
                </a:r>
                <a:r>
                  <a:rPr kumimoji="1" lang="zh-CN" altLang="en-US" sz="1400" b="1" dirty="0" smtClean="0">
                    <a:solidFill>
                      <a:srgbClr val="000099"/>
                    </a:solidFill>
                    <a:latin typeface="微软雅黑" pitchFamily="34" charset="-122"/>
                    <a:ea typeface="微软雅黑" pitchFamily="34" charset="-122"/>
                  </a:rPr>
                  <a:t>信号到达前发送</a:t>
                </a:r>
                <a:r>
                  <a:rPr kumimoji="1" lang="zh-CN" altLang="en-US" sz="1400" b="1" dirty="0">
                    <a:solidFill>
                      <a:srgbClr val="000099"/>
                    </a:solidFill>
                    <a:latin typeface="微软雅黑" pitchFamily="34" charset="-122"/>
                    <a:ea typeface="微软雅黑" pitchFamily="34" charset="-122"/>
                  </a:rPr>
                  <a:t>数据</a:t>
                </a:r>
              </a:p>
            </p:txBody>
          </p:sp>
        </p:grpSp>
      </p:grpSp>
      <p:grpSp>
        <p:nvGrpSpPr>
          <p:cNvPr id="35" name="Group 29"/>
          <p:cNvGrpSpPr>
            <a:grpSpLocks/>
          </p:cNvGrpSpPr>
          <p:nvPr/>
        </p:nvGrpSpPr>
        <p:grpSpPr bwMode="auto">
          <a:xfrm>
            <a:off x="3713462" y="2100154"/>
            <a:ext cx="2161515" cy="917417"/>
            <a:chOff x="3029" y="855"/>
            <a:chExt cx="2127" cy="978"/>
          </a:xfrm>
        </p:grpSpPr>
        <p:grpSp>
          <p:nvGrpSpPr>
            <p:cNvPr id="36" name="Group 30"/>
            <p:cNvGrpSpPr>
              <a:grpSpLocks/>
            </p:cNvGrpSpPr>
            <p:nvPr/>
          </p:nvGrpSpPr>
          <p:grpSpPr bwMode="auto">
            <a:xfrm>
              <a:off x="3029" y="1223"/>
              <a:ext cx="1095" cy="610"/>
              <a:chOff x="3029" y="1223"/>
              <a:chExt cx="1095" cy="610"/>
            </a:xfrm>
          </p:grpSpPr>
          <p:sp>
            <p:nvSpPr>
              <p:cNvPr id="39" name="AutoShape 31"/>
              <p:cNvSpPr>
                <a:spLocks noChangeArrowheads="1"/>
              </p:cNvSpPr>
              <p:nvPr/>
            </p:nvSpPr>
            <p:spPr bwMode="auto">
              <a:xfrm>
                <a:off x="3029" y="1223"/>
                <a:ext cx="966" cy="610"/>
              </a:xfrm>
              <a:prstGeom prst="wedgeRoundRectCallout">
                <a:avLst>
                  <a:gd name="adj1" fmla="val 61231"/>
                  <a:gd name="adj2" fmla="val -88745"/>
                  <a:gd name="adj3" fmla="val 16667"/>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600" b="1">
                  <a:solidFill>
                    <a:srgbClr val="000099"/>
                  </a:solidFill>
                  <a:latin typeface="微软雅黑" pitchFamily="34" charset="-122"/>
                  <a:ea typeface="微软雅黑" pitchFamily="34" charset="-122"/>
                </a:endParaRPr>
              </a:p>
            </p:txBody>
          </p:sp>
          <p:sp>
            <p:nvSpPr>
              <p:cNvPr id="40" name="Text Box 32"/>
              <p:cNvSpPr txBox="1">
                <a:spLocks noChangeArrowheads="1"/>
              </p:cNvSpPr>
              <p:nvPr/>
            </p:nvSpPr>
            <p:spPr bwMode="auto">
              <a:xfrm>
                <a:off x="3101" y="1260"/>
                <a:ext cx="1023" cy="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dirty="0">
                    <a:solidFill>
                      <a:srgbClr val="000099"/>
                    </a:solidFill>
                    <a:latin typeface="微软雅黑" pitchFamily="34" charset="-122"/>
                    <a:ea typeface="微软雅黑" pitchFamily="34" charset="-122"/>
                  </a:rPr>
                  <a:t>B </a:t>
                </a:r>
                <a:r>
                  <a:rPr kumimoji="1" lang="zh-CN" altLang="en-US" sz="1400" b="1" dirty="0">
                    <a:solidFill>
                      <a:srgbClr val="000099"/>
                    </a:solidFill>
                    <a:latin typeface="微软雅黑" pitchFamily="34" charset="-122"/>
                    <a:ea typeface="微软雅黑" pitchFamily="34" charset="-122"/>
                  </a:rPr>
                  <a:t>检测到发生碰撞</a:t>
                </a:r>
              </a:p>
            </p:txBody>
          </p:sp>
        </p:grpSp>
        <p:sp>
          <p:nvSpPr>
            <p:cNvPr id="37" name="Line 33"/>
            <p:cNvSpPr>
              <a:spLocks noChangeShapeType="1"/>
            </p:cNvSpPr>
            <p:nvPr/>
          </p:nvSpPr>
          <p:spPr bwMode="auto">
            <a:xfrm flipH="1">
              <a:off x="4167" y="974"/>
              <a:ext cx="261"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38" name="Text Box 34"/>
            <p:cNvSpPr txBox="1">
              <a:spLocks noChangeArrowheads="1"/>
            </p:cNvSpPr>
            <p:nvPr/>
          </p:nvSpPr>
          <p:spPr bwMode="auto">
            <a:xfrm>
              <a:off x="4410" y="855"/>
              <a:ext cx="746"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600" b="1" i="1" dirty="0">
                  <a:latin typeface="微软雅黑" pitchFamily="34" charset="-122"/>
                  <a:ea typeface="微软雅黑" pitchFamily="34" charset="-122"/>
                </a:rPr>
                <a:t>  t</a:t>
              </a:r>
              <a:r>
                <a:rPr kumimoji="1" lang="en-US" altLang="zh-CN" sz="1600" b="1" dirty="0">
                  <a:latin typeface="微软雅黑" pitchFamily="34" charset="-122"/>
                  <a:ea typeface="微软雅黑" pitchFamily="34" charset="-122"/>
                </a:rPr>
                <a:t> = </a:t>
              </a:r>
              <a:r>
                <a:rPr kumimoji="1" lang="en-US" altLang="zh-CN" sz="1600" b="1" dirty="0">
                  <a:latin typeface="微软雅黑" pitchFamily="34" charset="-122"/>
                  <a:ea typeface="微软雅黑" pitchFamily="34" charset="-122"/>
                  <a:sym typeface="Symbol" pitchFamily="18" charset="2"/>
                </a:rPr>
                <a:t></a:t>
              </a:r>
            </a:p>
          </p:txBody>
        </p:sp>
      </p:grpSp>
      <p:sp>
        <p:nvSpPr>
          <p:cNvPr id="41" name="Text Box 35"/>
          <p:cNvSpPr txBox="1">
            <a:spLocks noChangeArrowheads="1"/>
          </p:cNvSpPr>
          <p:nvPr/>
        </p:nvSpPr>
        <p:spPr bwMode="auto">
          <a:xfrm>
            <a:off x="1024554" y="1534385"/>
            <a:ext cx="61106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i="1" dirty="0">
                <a:latin typeface="微软雅黑" pitchFamily="34" charset="-122"/>
                <a:ea typeface="微软雅黑" pitchFamily="34" charset="-122"/>
              </a:rPr>
              <a:t>t</a:t>
            </a:r>
            <a:r>
              <a:rPr kumimoji="1" lang="en-US" altLang="zh-CN" sz="1400" b="1" dirty="0">
                <a:latin typeface="微软雅黑" pitchFamily="34" charset="-122"/>
                <a:ea typeface="微软雅黑" pitchFamily="34" charset="-122"/>
              </a:rPr>
              <a:t> = 0</a:t>
            </a:r>
            <a:endParaRPr kumimoji="1" lang="en-US" altLang="zh-CN" sz="1400" b="1" baseline="30000" dirty="0">
              <a:latin typeface="微软雅黑" pitchFamily="34" charset="-122"/>
              <a:ea typeface="微软雅黑" pitchFamily="34" charset="-122"/>
            </a:endParaRPr>
          </a:p>
        </p:txBody>
      </p:sp>
      <p:sp>
        <p:nvSpPr>
          <p:cNvPr id="42" name="Line 36"/>
          <p:cNvSpPr>
            <a:spLocks noChangeShapeType="1"/>
          </p:cNvSpPr>
          <p:nvPr/>
        </p:nvSpPr>
        <p:spPr bwMode="auto">
          <a:xfrm>
            <a:off x="1563128" y="1691970"/>
            <a:ext cx="264219"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3" name="Text Box 37"/>
          <p:cNvSpPr txBox="1">
            <a:spLocks noChangeArrowheads="1"/>
          </p:cNvSpPr>
          <p:nvPr/>
        </p:nvSpPr>
        <p:spPr bwMode="auto">
          <a:xfrm>
            <a:off x="5056913" y="2403336"/>
            <a:ext cx="147274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1400" b="1" dirty="0">
                <a:solidFill>
                  <a:srgbClr val="0000FF"/>
                </a:solidFill>
                <a:latin typeface="微软雅黑" pitchFamily="34" charset="-122"/>
                <a:ea typeface="微软雅黑" pitchFamily="34" charset="-122"/>
              </a:rPr>
              <a:t>单程端到端</a:t>
            </a:r>
          </a:p>
          <a:p>
            <a:r>
              <a:rPr lang="zh-CN" altLang="en-US" sz="1400" b="1" dirty="0">
                <a:solidFill>
                  <a:srgbClr val="0000FF"/>
                </a:solidFill>
                <a:latin typeface="微软雅黑" pitchFamily="34" charset="-122"/>
                <a:ea typeface="微软雅黑" pitchFamily="34" charset="-122"/>
              </a:rPr>
              <a:t>传播时延记</a:t>
            </a:r>
            <a:r>
              <a:rPr lang="zh-CN" altLang="en-US" sz="1400" b="1" dirty="0" smtClean="0">
                <a:solidFill>
                  <a:srgbClr val="0000FF"/>
                </a:solidFill>
                <a:latin typeface="微软雅黑" pitchFamily="34" charset="-122"/>
                <a:ea typeface="微软雅黑" pitchFamily="34" charset="-122"/>
              </a:rPr>
              <a:t>为 </a:t>
            </a:r>
            <a:r>
              <a:rPr lang="zh-CN" altLang="en-US" sz="1400" b="1" i="1" dirty="0" smtClean="0">
                <a:solidFill>
                  <a:srgbClr val="0000FF"/>
                </a:solidFill>
                <a:latin typeface="微软雅黑" pitchFamily="34" charset="-122"/>
                <a:ea typeface="微软雅黑" pitchFamily="34" charset="-122"/>
                <a:sym typeface="Symbol" pitchFamily="18" charset="2"/>
              </a:rPr>
              <a:t></a:t>
            </a:r>
            <a:r>
              <a:rPr lang="zh-CN" altLang="en-US" sz="1400" b="1" dirty="0" smtClean="0">
                <a:solidFill>
                  <a:srgbClr val="0000FF"/>
                </a:solidFill>
                <a:latin typeface="微软雅黑" pitchFamily="34" charset="-122"/>
                <a:ea typeface="微软雅黑" pitchFamily="34" charset="-122"/>
              </a:rPr>
              <a:t> </a:t>
            </a:r>
            <a:endParaRPr lang="zh-CN" altLang="en-US" sz="1400" b="1" dirty="0">
              <a:solidFill>
                <a:srgbClr val="0000FF"/>
              </a:solidFill>
              <a:latin typeface="微软雅黑" pitchFamily="34" charset="-122"/>
              <a:ea typeface="微软雅黑" pitchFamily="34" charset="-122"/>
            </a:endParaRPr>
          </a:p>
        </p:txBody>
      </p:sp>
      <p:grpSp>
        <p:nvGrpSpPr>
          <p:cNvPr id="44" name="组合 43"/>
          <p:cNvGrpSpPr/>
          <p:nvPr/>
        </p:nvGrpSpPr>
        <p:grpSpPr>
          <a:xfrm>
            <a:off x="502922" y="3784422"/>
            <a:ext cx="8129014" cy="509100"/>
            <a:chOff x="502922" y="3477684"/>
            <a:chExt cx="8129014" cy="509100"/>
          </a:xfrm>
        </p:grpSpPr>
        <p:sp>
          <p:nvSpPr>
            <p:cNvPr id="45" name="对角圆角矩形 44"/>
            <p:cNvSpPr/>
            <p:nvPr/>
          </p:nvSpPr>
          <p:spPr>
            <a:xfrm>
              <a:off x="502922" y="3477684"/>
              <a:ext cx="8129014" cy="509100"/>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77824" y="3513507"/>
              <a:ext cx="7699646" cy="438582"/>
            </a:xfrm>
            <a:prstGeom prst="rect">
              <a:avLst/>
            </a:prstGeom>
          </p:spPr>
          <p:txBody>
            <a:bodyPr wrap="square">
              <a:spAutoFit/>
            </a:bodyPr>
            <a:lstStyle/>
            <a:p>
              <a:pPr>
                <a:lnSpc>
                  <a:spcPts val="2700"/>
                </a:lnSpc>
                <a:spcBef>
                  <a:spcPts val="600"/>
                </a:spcBef>
              </a:pPr>
              <a:r>
                <a:rPr lang="en-US" altLang="zh-CN" b="1" dirty="0" smtClean="0">
                  <a:solidFill>
                    <a:schemeClr val="bg1"/>
                  </a:solidFill>
                  <a:latin typeface="微软雅黑" pitchFamily="34" charset="-122"/>
                  <a:ea typeface="微软雅黑" pitchFamily="34" charset="-122"/>
                </a:rPr>
                <a:t>A </a:t>
              </a:r>
              <a:r>
                <a:rPr lang="zh-CN" altLang="en-US" b="1" dirty="0" smtClean="0">
                  <a:solidFill>
                    <a:schemeClr val="bg1"/>
                  </a:solidFill>
                  <a:latin typeface="微软雅黑" pitchFamily="34" charset="-122"/>
                  <a:ea typeface="微软雅黑" pitchFamily="34" charset="-122"/>
                </a:rPr>
                <a:t>需要</a:t>
              </a:r>
              <a:r>
                <a:rPr lang="zh-CN" altLang="en-US" b="1" dirty="0">
                  <a:solidFill>
                    <a:srgbClr val="FFFF00"/>
                  </a:solidFill>
                  <a:latin typeface="微软雅黑" pitchFamily="34" charset="-122"/>
                  <a:ea typeface="微软雅黑" pitchFamily="34" charset="-122"/>
                </a:rPr>
                <a:t>单程传播时延的 </a:t>
              </a:r>
              <a:r>
                <a:rPr lang="en-US" altLang="zh-CN" b="1" dirty="0">
                  <a:solidFill>
                    <a:srgbClr val="FFFF00"/>
                  </a:solidFill>
                  <a:latin typeface="微软雅黑" pitchFamily="34" charset="-122"/>
                  <a:ea typeface="微软雅黑" pitchFamily="34" charset="-122"/>
                </a:rPr>
                <a:t>2 </a:t>
              </a:r>
              <a:r>
                <a:rPr lang="zh-CN" altLang="en-US" b="1" dirty="0">
                  <a:solidFill>
                    <a:srgbClr val="FFFF00"/>
                  </a:solidFill>
                  <a:latin typeface="微软雅黑" pitchFamily="34" charset="-122"/>
                  <a:ea typeface="微软雅黑" pitchFamily="34" charset="-122"/>
                </a:rPr>
                <a:t>倍</a:t>
              </a:r>
              <a:r>
                <a:rPr lang="zh-CN" altLang="en-US" b="1" dirty="0">
                  <a:solidFill>
                    <a:schemeClr val="bg1"/>
                  </a:solidFill>
                  <a:latin typeface="微软雅黑" pitchFamily="34" charset="-122"/>
                  <a:ea typeface="微软雅黑" pitchFamily="34" charset="-122"/>
                </a:rPr>
                <a:t>的时间</a:t>
              </a:r>
              <a:r>
                <a:rPr lang="zh-CN" altLang="en-US" b="1" dirty="0" smtClean="0">
                  <a:solidFill>
                    <a:schemeClr val="bg1"/>
                  </a:solidFill>
                  <a:latin typeface="微软雅黑" pitchFamily="34" charset="-122"/>
                  <a:ea typeface="微软雅黑" pitchFamily="34" charset="-122"/>
                </a:rPr>
                <a:t>，才能</a:t>
              </a:r>
              <a:r>
                <a:rPr lang="zh-CN" altLang="en-US" b="1" dirty="0">
                  <a:solidFill>
                    <a:schemeClr val="bg1"/>
                  </a:solidFill>
                  <a:latin typeface="微软雅黑" pitchFamily="34" charset="-122"/>
                  <a:ea typeface="微软雅黑" pitchFamily="34" charset="-122"/>
                </a:rPr>
                <a:t>检测到与 </a:t>
              </a:r>
              <a:r>
                <a:rPr lang="en-US" altLang="zh-CN" b="1" dirty="0">
                  <a:solidFill>
                    <a:schemeClr val="bg1"/>
                  </a:solidFill>
                  <a:latin typeface="微软雅黑" pitchFamily="34" charset="-122"/>
                  <a:ea typeface="微软雅黑" pitchFamily="34" charset="-122"/>
                </a:rPr>
                <a:t>B </a:t>
              </a:r>
              <a:r>
                <a:rPr lang="zh-CN" altLang="en-US" b="1" dirty="0">
                  <a:solidFill>
                    <a:schemeClr val="bg1"/>
                  </a:solidFill>
                  <a:latin typeface="微软雅黑" pitchFamily="34" charset="-122"/>
                  <a:ea typeface="微软雅黑" pitchFamily="34" charset="-122"/>
                </a:rPr>
                <a:t>的发送产生了</a:t>
              </a:r>
              <a:r>
                <a:rPr lang="zh-CN" altLang="en-US" b="1" dirty="0" smtClean="0">
                  <a:solidFill>
                    <a:schemeClr val="bg1"/>
                  </a:solidFill>
                  <a:latin typeface="微软雅黑" pitchFamily="34" charset="-122"/>
                  <a:ea typeface="微软雅黑" pitchFamily="34" charset="-122"/>
                </a:rPr>
                <a:t>冲突。</a:t>
              </a:r>
              <a:endParaRPr lang="zh-CN" altLang="en-US" b="1" dirty="0">
                <a:solidFill>
                  <a:schemeClr val="bg1"/>
                </a:solidFill>
                <a:latin typeface="微软雅黑" pitchFamily="34" charset="-122"/>
                <a:ea typeface="微软雅黑" pitchFamily="34" charset="-122"/>
              </a:endParaRPr>
            </a:p>
          </p:txBody>
        </p:sp>
      </p:grpSp>
      <p:sp>
        <p:nvSpPr>
          <p:cNvPr id="2" name="矩形 1"/>
          <p:cNvSpPr/>
          <p:nvPr/>
        </p:nvSpPr>
        <p:spPr>
          <a:xfrm>
            <a:off x="6974981" y="1521012"/>
            <a:ext cx="1854983" cy="163121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ts val="2400"/>
              </a:lnSpc>
            </a:pPr>
            <a:r>
              <a:rPr lang="zh-CN" altLang="en-US" b="1" dirty="0" smtClean="0">
                <a:solidFill>
                  <a:srgbClr val="C00000"/>
                </a:solidFill>
                <a:latin typeface="微软雅黑" panose="020B0503020204020204" pitchFamily="34" charset="-122"/>
                <a:ea typeface="微软雅黑" panose="020B0503020204020204" pitchFamily="34" charset="-122"/>
              </a:rPr>
              <a:t>可见：</a:t>
            </a:r>
            <a:r>
              <a:rPr lang="zh-CN" altLang="en-US" b="1" dirty="0" smtClean="0">
                <a:latin typeface="微软雅黑" panose="020B0503020204020204" pitchFamily="34" charset="-122"/>
                <a:ea typeface="微软雅黑" panose="020B0503020204020204" pitchFamily="34" charset="-122"/>
              </a:rPr>
              <a:t>每</a:t>
            </a:r>
            <a:r>
              <a:rPr lang="zh-CN" altLang="en-US" b="1" dirty="0">
                <a:latin typeface="微软雅黑" panose="020B0503020204020204" pitchFamily="34" charset="-122"/>
                <a:ea typeface="微软雅黑" panose="020B0503020204020204" pitchFamily="34" charset="-122"/>
              </a:rPr>
              <a:t>一个站在自己发送数据之后的一小段时间内，存在着遭遇碰撞的可能性。</a:t>
            </a:r>
          </a:p>
        </p:txBody>
      </p:sp>
    </p:spTree>
    <p:extLst>
      <p:ext uri="{BB962C8B-B14F-4D97-AF65-F5344CB8AC3E}">
        <p14:creationId xmlns:p14="http://schemas.microsoft.com/office/powerpoint/2010/main" val="5357761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4000"/>
                                        <p:tgtEl>
                                          <p:spTgt spid="12"/>
                                        </p:tgtEl>
                                      </p:cBhvr>
                                    </p:animEffect>
                                  </p:childTnLst>
                                </p:cTn>
                              </p:par>
                            </p:childTnLst>
                          </p:cTn>
                        </p:par>
                        <p:par>
                          <p:cTn id="8" fill="hold">
                            <p:stCondLst>
                              <p:cond delay="4000"/>
                            </p:stCondLst>
                            <p:childTnLst>
                              <p:par>
                                <p:cTn id="9" presetID="22" presetClass="entr" presetSubtype="2"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right)">
                                      <p:cBhvr>
                                        <p:cTn id="11" dur="4000"/>
                                        <p:tgtEl>
                                          <p:spTgt spid="18"/>
                                        </p:tgtEl>
                                      </p:cBhvr>
                                    </p:animEffect>
                                  </p:childTnLst>
                                </p:cTn>
                              </p:par>
                              <p:par>
                                <p:cTn id="12" presetID="1" presetClass="entr" presetSubtype="0" fill="hold" nodeType="withEffect">
                                  <p:stCondLst>
                                    <p:cond delay="750"/>
                                  </p:stCondLst>
                                  <p:childTnLst>
                                    <p:set>
                                      <p:cBhvr>
                                        <p:cTn id="13" dur="1" fill="hold">
                                          <p:stCondLst>
                                            <p:cond delay="0"/>
                                          </p:stCondLst>
                                        </p:cTn>
                                        <p:tgtEl>
                                          <p:spTgt spid="28"/>
                                        </p:tgtEl>
                                        <p:attrNameLst>
                                          <p:attrName>style.visibility</p:attrName>
                                        </p:attrNameLst>
                                      </p:cBhvr>
                                      <p:to>
                                        <p:strVal val="visible"/>
                                      </p:to>
                                    </p:set>
                                  </p:childTnLst>
                                </p:cTn>
                              </p:par>
                              <p:par>
                                <p:cTn id="14" presetID="53" presetClass="entr" presetSubtype="16" fill="hold" nodeType="withEffect">
                                  <p:stCondLst>
                                    <p:cond delay="750"/>
                                  </p:stCondLst>
                                  <p:childTnLst>
                                    <p:set>
                                      <p:cBhvr>
                                        <p:cTn id="15" dur="1" fill="hold">
                                          <p:stCondLst>
                                            <p:cond delay="0"/>
                                          </p:stCondLst>
                                        </p:cTn>
                                        <p:tgtEl>
                                          <p:spTgt spid="19"/>
                                        </p:tgtEl>
                                        <p:attrNameLst>
                                          <p:attrName>style.visibility</p:attrName>
                                        </p:attrNameLst>
                                      </p:cBhvr>
                                      <p:to>
                                        <p:strVal val="visible"/>
                                      </p:to>
                                    </p:set>
                                    <p:anim calcmode="lin" valueType="num">
                                      <p:cBhvr>
                                        <p:cTn id="16" dur="250" fill="hold"/>
                                        <p:tgtEl>
                                          <p:spTgt spid="19"/>
                                        </p:tgtEl>
                                        <p:attrNameLst>
                                          <p:attrName>ppt_w</p:attrName>
                                        </p:attrNameLst>
                                      </p:cBhvr>
                                      <p:tavLst>
                                        <p:tav tm="0">
                                          <p:val>
                                            <p:fltVal val="0"/>
                                          </p:val>
                                        </p:tav>
                                        <p:tav tm="100000">
                                          <p:val>
                                            <p:strVal val="#ppt_w"/>
                                          </p:val>
                                        </p:tav>
                                      </p:tavLst>
                                    </p:anim>
                                    <p:anim calcmode="lin" valueType="num">
                                      <p:cBhvr>
                                        <p:cTn id="17" dur="250" fill="hold"/>
                                        <p:tgtEl>
                                          <p:spTgt spid="19"/>
                                        </p:tgtEl>
                                        <p:attrNameLst>
                                          <p:attrName>ppt_h</p:attrName>
                                        </p:attrNameLst>
                                      </p:cBhvr>
                                      <p:tavLst>
                                        <p:tav tm="0">
                                          <p:val>
                                            <p:fltVal val="0"/>
                                          </p:val>
                                        </p:tav>
                                        <p:tav tm="100000">
                                          <p:val>
                                            <p:strVal val="#ppt_h"/>
                                          </p:val>
                                        </p:tav>
                                      </p:tavLst>
                                    </p:anim>
                                    <p:animEffect transition="in" filter="fade">
                                      <p:cBhvr>
                                        <p:cTn id="18" dur="250"/>
                                        <p:tgtEl>
                                          <p:spTgt spid="19"/>
                                        </p:tgtEl>
                                      </p:cBhvr>
                                    </p:animEffect>
                                  </p:childTnLst>
                                </p:cTn>
                              </p:par>
                              <p:par>
                                <p:cTn id="19" presetID="1" presetClass="entr" presetSubtype="0" fill="hold" nodeType="withEffect">
                                  <p:stCondLst>
                                    <p:cond delay="1500"/>
                                  </p:stCondLst>
                                  <p:childTnLst>
                                    <p:set>
                                      <p:cBhvr>
                                        <p:cTn id="20" dur="1" fill="hold">
                                          <p:stCondLst>
                                            <p:cond delay="0"/>
                                          </p:stCondLst>
                                        </p:cTn>
                                        <p:tgtEl>
                                          <p:spTgt spid="35"/>
                                        </p:tgtEl>
                                        <p:attrNameLst>
                                          <p:attrName>style.visibility</p:attrName>
                                        </p:attrNameLst>
                                      </p:cBhvr>
                                      <p:to>
                                        <p:strVal val="visible"/>
                                      </p:to>
                                    </p:set>
                                  </p:childTnLst>
                                </p:cTn>
                              </p:par>
                            </p:childTnLst>
                          </p:cTn>
                        </p:par>
                        <p:par>
                          <p:cTn id="21" fill="hold">
                            <p:stCondLst>
                              <p:cond delay="8000"/>
                            </p:stCondLst>
                            <p:childTnLst>
                              <p:par>
                                <p:cTn id="22" presetID="1" presetClass="entr" presetSubtype="0" fill="hold" nodeType="afterEffect">
                                  <p:stCondLst>
                                    <p:cond delay="250"/>
                                  </p:stCondLst>
                                  <p:childTnLst>
                                    <p:set>
                                      <p:cBhvr>
                                        <p:cTn id="23" dur="1" fill="hold">
                                          <p:stCondLst>
                                            <p:cond delay="0"/>
                                          </p:stCondLst>
                                        </p:cTn>
                                        <p:tgtEl>
                                          <p:spTgt spid="2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wipe(up)">
                                      <p:cBhvr>
                                        <p:cTn id="32" dur="1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8" grpId="0" animBg="1"/>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445101" y="611929"/>
            <a:ext cx="22365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数据链路层</a:t>
            </a:r>
            <a:r>
              <a:rPr lang="zh-CN" altLang="en-US" sz="2000" b="1" dirty="0" smtClean="0">
                <a:solidFill>
                  <a:schemeClr val="bg1"/>
                </a:solidFill>
                <a:ea typeface="微软雅黑" pitchFamily="34" charset="-122"/>
              </a:rPr>
              <a:t>的地位</a:t>
            </a:r>
            <a:endParaRPr lang="zh-CN" altLang="en-US" sz="2000" b="1" dirty="0">
              <a:solidFill>
                <a:schemeClr val="bg1"/>
              </a:solidFill>
              <a:ea typeface="微软雅黑" pitchFamily="34" charset="-122"/>
            </a:endParaRPr>
          </a:p>
        </p:txBody>
      </p:sp>
      <p:sp>
        <p:nvSpPr>
          <p:cNvPr id="7" name="圆角矩形 6"/>
          <p:cNvSpPr/>
          <p:nvPr/>
        </p:nvSpPr>
        <p:spPr>
          <a:xfrm>
            <a:off x="520936" y="1091870"/>
            <a:ext cx="8129015" cy="327867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7" name="Text Box 46"/>
          <p:cNvSpPr txBox="1">
            <a:spLocks noChangeArrowheads="1"/>
          </p:cNvSpPr>
          <p:nvPr/>
        </p:nvSpPr>
        <p:spPr bwMode="auto">
          <a:xfrm>
            <a:off x="1354401" y="1515413"/>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148" name="Text Box 47"/>
          <p:cNvSpPr txBox="1">
            <a:spLocks noChangeArrowheads="1"/>
          </p:cNvSpPr>
          <p:nvPr/>
        </p:nvSpPr>
        <p:spPr bwMode="auto">
          <a:xfrm>
            <a:off x="7087749" y="1499208"/>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sp>
        <p:nvSpPr>
          <p:cNvPr id="1149" name="Text Box 48"/>
          <p:cNvSpPr txBox="1">
            <a:spLocks noChangeArrowheads="1"/>
          </p:cNvSpPr>
          <p:nvPr/>
        </p:nvSpPr>
        <p:spPr bwMode="auto">
          <a:xfrm>
            <a:off x="2890297" y="1395563"/>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路由器 </a:t>
            </a:r>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1</a:t>
            </a:r>
          </a:p>
        </p:txBody>
      </p:sp>
      <p:sp>
        <p:nvSpPr>
          <p:cNvPr id="1150" name="Text Box 49"/>
          <p:cNvSpPr txBox="1">
            <a:spLocks noChangeArrowheads="1"/>
          </p:cNvSpPr>
          <p:nvPr/>
        </p:nvSpPr>
        <p:spPr bwMode="auto">
          <a:xfrm>
            <a:off x="4296479" y="1513912"/>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路由器 </a:t>
            </a:r>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2</a:t>
            </a:r>
          </a:p>
        </p:txBody>
      </p:sp>
      <p:sp>
        <p:nvSpPr>
          <p:cNvPr id="1151" name="Text Box 50"/>
          <p:cNvSpPr txBox="1">
            <a:spLocks noChangeArrowheads="1"/>
          </p:cNvSpPr>
          <p:nvPr/>
        </p:nvSpPr>
        <p:spPr bwMode="auto">
          <a:xfrm>
            <a:off x="5563077" y="1429923"/>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a:latin typeface="微软雅黑" pitchFamily="34" charset="-122"/>
                <a:ea typeface="微软雅黑" pitchFamily="34" charset="-122"/>
              </a:rPr>
              <a:t>路由器 </a:t>
            </a:r>
            <a:r>
              <a:rPr kumimoji="1" lang="en-US" altLang="zh-CN" sz="1000" b="1">
                <a:latin typeface="微软雅黑" pitchFamily="34" charset="-122"/>
                <a:ea typeface="微软雅黑" pitchFamily="34" charset="-122"/>
              </a:rPr>
              <a:t>R</a:t>
            </a:r>
            <a:r>
              <a:rPr kumimoji="1" lang="en-US" altLang="zh-CN" sz="1000" b="1" baseline="-25000">
                <a:latin typeface="微软雅黑" pitchFamily="34" charset="-122"/>
                <a:ea typeface="微软雅黑" pitchFamily="34" charset="-122"/>
              </a:rPr>
              <a:t>3</a:t>
            </a:r>
          </a:p>
        </p:txBody>
      </p:sp>
      <p:sp>
        <p:nvSpPr>
          <p:cNvPr id="1621" name="Text Box 521"/>
          <p:cNvSpPr txBox="1">
            <a:spLocks noChangeArrowheads="1"/>
          </p:cNvSpPr>
          <p:nvPr/>
        </p:nvSpPr>
        <p:spPr bwMode="auto">
          <a:xfrm>
            <a:off x="3516748" y="1148606"/>
            <a:ext cx="209544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主机 </a:t>
            </a:r>
            <a:r>
              <a:rPr kumimoji="1" lang="en-US" altLang="zh-CN" sz="1400" b="1" dirty="0">
                <a:solidFill>
                  <a:srgbClr val="0000FF"/>
                </a:solidFill>
                <a:latin typeface="微软雅黑" pitchFamily="34" charset="-122"/>
                <a:ea typeface="微软雅黑" pitchFamily="34" charset="-122"/>
              </a:rPr>
              <a:t>H</a:t>
            </a:r>
            <a:r>
              <a:rPr kumimoji="1" lang="en-US" altLang="zh-CN" sz="1400" b="1" baseline="-25000" dirty="0">
                <a:solidFill>
                  <a:srgbClr val="0000FF"/>
                </a:solidFill>
                <a:latin typeface="微软雅黑" pitchFamily="34" charset="-122"/>
                <a:ea typeface="微软雅黑" pitchFamily="34" charset="-122"/>
              </a:rPr>
              <a:t>1</a:t>
            </a:r>
            <a:r>
              <a:rPr kumimoji="1" lang="en-US" altLang="zh-CN" sz="1400" b="1" dirty="0">
                <a:solidFill>
                  <a:srgbClr val="0000FF"/>
                </a:solidFill>
                <a:latin typeface="微软雅黑" pitchFamily="34" charset="-122"/>
                <a:ea typeface="微软雅黑" pitchFamily="34" charset="-122"/>
              </a:rPr>
              <a:t> </a:t>
            </a:r>
            <a:r>
              <a:rPr kumimoji="1" lang="zh-CN" altLang="en-US" sz="1400" b="1" dirty="0">
                <a:solidFill>
                  <a:srgbClr val="0000FF"/>
                </a:solidFill>
                <a:latin typeface="微软雅黑" pitchFamily="34" charset="-122"/>
                <a:ea typeface="微软雅黑" pitchFamily="34" charset="-122"/>
              </a:rPr>
              <a:t>向 </a:t>
            </a:r>
            <a:r>
              <a:rPr kumimoji="1" lang="en-US" altLang="zh-CN" sz="1400" b="1" dirty="0">
                <a:solidFill>
                  <a:srgbClr val="0000FF"/>
                </a:solidFill>
                <a:latin typeface="微软雅黑" pitchFamily="34" charset="-122"/>
                <a:ea typeface="微软雅黑" pitchFamily="34" charset="-122"/>
              </a:rPr>
              <a:t>H</a:t>
            </a:r>
            <a:r>
              <a:rPr kumimoji="1" lang="en-US" altLang="zh-CN" sz="1400" b="1" baseline="-25000" dirty="0">
                <a:solidFill>
                  <a:srgbClr val="0000FF"/>
                </a:solidFill>
                <a:latin typeface="微软雅黑" pitchFamily="34" charset="-122"/>
                <a:ea typeface="微软雅黑" pitchFamily="34" charset="-122"/>
              </a:rPr>
              <a:t>2</a:t>
            </a:r>
            <a:r>
              <a:rPr kumimoji="1" lang="en-US" altLang="zh-CN" sz="1400" b="1" dirty="0">
                <a:solidFill>
                  <a:srgbClr val="0000FF"/>
                </a:solidFill>
                <a:latin typeface="微软雅黑" pitchFamily="34" charset="-122"/>
                <a:ea typeface="微软雅黑" pitchFamily="34" charset="-122"/>
              </a:rPr>
              <a:t> </a:t>
            </a:r>
            <a:r>
              <a:rPr kumimoji="1" lang="zh-CN" altLang="en-US" sz="1400" b="1" dirty="0">
                <a:solidFill>
                  <a:srgbClr val="0000FF"/>
                </a:solidFill>
                <a:latin typeface="微软雅黑" pitchFamily="34" charset="-122"/>
                <a:ea typeface="微软雅黑" pitchFamily="34" charset="-122"/>
              </a:rPr>
              <a:t>发送数据</a:t>
            </a:r>
            <a:endParaRPr kumimoji="1" lang="zh-CN" altLang="en-US" sz="1400" b="1" baseline="-25000" dirty="0">
              <a:solidFill>
                <a:srgbClr val="0000FF"/>
              </a:solidFill>
              <a:latin typeface="微软雅黑" pitchFamily="34" charset="-122"/>
              <a:ea typeface="微软雅黑" pitchFamily="34" charset="-122"/>
            </a:endParaRPr>
          </a:p>
        </p:txBody>
      </p:sp>
      <p:sp>
        <p:nvSpPr>
          <p:cNvPr id="1677" name="矩形 1676"/>
          <p:cNvSpPr/>
          <p:nvPr/>
        </p:nvSpPr>
        <p:spPr>
          <a:xfrm>
            <a:off x="2637495" y="3995185"/>
            <a:ext cx="3861998" cy="338554"/>
          </a:xfrm>
          <a:prstGeom prst="rect">
            <a:avLst/>
          </a:prstGeom>
        </p:spPr>
        <p:txBody>
          <a:bodyPr wrap="square">
            <a:spAutoFit/>
          </a:bodyPr>
          <a:lstStyle/>
          <a:p>
            <a:pPr algn="ctr"/>
            <a:r>
              <a:rPr lang="zh-CN" altLang="zh-CN" sz="1600" b="1" dirty="0" smtClean="0">
                <a:latin typeface="微软雅黑" pitchFamily="34" charset="-122"/>
                <a:ea typeface="微软雅黑" pitchFamily="34" charset="-122"/>
              </a:rPr>
              <a:t>数据链路层</a:t>
            </a:r>
            <a:r>
              <a:rPr lang="zh-CN" altLang="zh-CN" sz="1600" b="1" dirty="0">
                <a:latin typeface="微软雅黑" pitchFamily="34" charset="-122"/>
                <a:ea typeface="微软雅黑" pitchFamily="34" charset="-122"/>
              </a:rPr>
              <a:t>的地位</a:t>
            </a:r>
            <a:endParaRPr lang="zh-CN" altLang="en-US" sz="1600" b="1" dirty="0">
              <a:latin typeface="微软雅黑" pitchFamily="34" charset="-122"/>
              <a:ea typeface="微软雅黑" pitchFamily="34" charset="-122"/>
            </a:endParaRPr>
          </a:p>
        </p:txBody>
      </p:sp>
      <p:sp>
        <p:nvSpPr>
          <p:cNvPr id="1678" name="矩形 1677"/>
          <p:cNvSpPr/>
          <p:nvPr/>
        </p:nvSpPr>
        <p:spPr>
          <a:xfrm>
            <a:off x="2725725" y="2232081"/>
            <a:ext cx="3785011" cy="307777"/>
          </a:xfrm>
          <a:prstGeom prst="rect">
            <a:avLst/>
          </a:prstGeom>
          <a:solidFill>
            <a:srgbClr val="00FF99"/>
          </a:solidFill>
          <a:ln>
            <a:solidFill>
              <a:srgbClr val="000066"/>
            </a:solidFill>
          </a:ln>
        </p:spPr>
        <p:txBody>
          <a:bodyPr wrap="none">
            <a:spAutoFit/>
          </a:bodyPr>
          <a:lstStyle/>
          <a:p>
            <a:r>
              <a:rPr lang="en-US" altLang="zh-CN" sz="1400" b="1" dirty="0" smtClean="0">
                <a:solidFill>
                  <a:sysClr val="windowText" lastClr="000000"/>
                </a:solidFill>
                <a:latin typeface="微软雅黑" pitchFamily="34" charset="-122"/>
                <a:ea typeface="微软雅黑" pitchFamily="34" charset="-122"/>
              </a:rPr>
              <a:t>H</a:t>
            </a:r>
            <a:r>
              <a:rPr lang="en-US" altLang="zh-CN" sz="1400" b="1" baseline="-25000" dirty="0" smtClean="0">
                <a:solidFill>
                  <a:sysClr val="windowText" lastClr="000000"/>
                </a:solidFill>
                <a:latin typeface="微软雅黑" pitchFamily="34" charset="-122"/>
                <a:ea typeface="微软雅黑" pitchFamily="34" charset="-122"/>
              </a:rPr>
              <a:t>1</a:t>
            </a:r>
            <a:r>
              <a:rPr lang="en-US" altLang="zh-CN" sz="1400" b="1" dirty="0" smtClean="0">
                <a:solidFill>
                  <a:sysClr val="windowText" lastClr="000000"/>
                </a:solidFill>
                <a:latin typeface="微软雅黑" pitchFamily="34" charset="-122"/>
                <a:ea typeface="微软雅黑" pitchFamily="34" charset="-122"/>
              </a:rPr>
              <a:t> </a:t>
            </a:r>
            <a:r>
              <a:rPr lang="zh-CN" altLang="en-US" sz="1400" b="1" dirty="0" smtClean="0">
                <a:solidFill>
                  <a:sysClr val="windowText" lastClr="000000"/>
                </a:solidFill>
                <a:latin typeface="微软雅黑" pitchFamily="34" charset="-122"/>
                <a:ea typeface="微软雅黑" pitchFamily="34" charset="-122"/>
              </a:rPr>
              <a:t>到</a:t>
            </a:r>
            <a:r>
              <a:rPr lang="en-US" altLang="zh-CN" sz="1400" b="1" dirty="0" smtClean="0">
                <a:solidFill>
                  <a:sysClr val="windowText" lastClr="000000"/>
                </a:solidFill>
                <a:latin typeface="微软雅黑" pitchFamily="34" charset="-122"/>
                <a:ea typeface="微软雅黑" pitchFamily="34" charset="-122"/>
              </a:rPr>
              <a:t>H</a:t>
            </a:r>
            <a:r>
              <a:rPr lang="en-US" altLang="zh-CN" sz="1400" b="1" baseline="-25000" dirty="0" smtClean="0">
                <a:solidFill>
                  <a:sysClr val="windowText" lastClr="000000"/>
                </a:solidFill>
                <a:latin typeface="微软雅黑" pitchFamily="34" charset="-122"/>
                <a:ea typeface="微软雅黑" pitchFamily="34" charset="-122"/>
              </a:rPr>
              <a:t>2</a:t>
            </a:r>
            <a:r>
              <a:rPr lang="en-US" altLang="zh-CN" sz="1400" b="1" dirty="0" smtClean="0">
                <a:solidFill>
                  <a:sysClr val="windowText" lastClr="000000"/>
                </a:solidFill>
                <a:latin typeface="微软雅黑" pitchFamily="34" charset="-122"/>
                <a:ea typeface="微软雅黑" pitchFamily="34" charset="-122"/>
              </a:rPr>
              <a:t> </a:t>
            </a:r>
            <a:r>
              <a:rPr lang="zh-CN" altLang="zh-CN" sz="1400" b="1" dirty="0" smtClean="0">
                <a:solidFill>
                  <a:sysClr val="windowText" lastClr="000000"/>
                </a:solidFill>
                <a:latin typeface="微软雅黑" pitchFamily="34" charset="-122"/>
                <a:ea typeface="微软雅黑" pitchFamily="34" charset="-122"/>
              </a:rPr>
              <a:t>所</a:t>
            </a:r>
            <a:r>
              <a:rPr lang="zh-CN" altLang="zh-CN" sz="1400" b="1" dirty="0">
                <a:solidFill>
                  <a:sysClr val="windowText" lastClr="000000"/>
                </a:solidFill>
                <a:latin typeface="微软雅黑" pitchFamily="34" charset="-122"/>
                <a:ea typeface="微软雅黑" pitchFamily="34" charset="-122"/>
              </a:rPr>
              <a:t>经过的网络可以是</a:t>
            </a:r>
            <a:r>
              <a:rPr lang="zh-CN" altLang="zh-CN" sz="1400" b="1" dirty="0" smtClean="0">
                <a:solidFill>
                  <a:sysClr val="windowText" lastClr="000000"/>
                </a:solidFill>
                <a:latin typeface="微软雅黑" pitchFamily="34" charset="-122"/>
                <a:ea typeface="微软雅黑" pitchFamily="34" charset="-122"/>
              </a:rPr>
              <a:t>多种</a:t>
            </a:r>
            <a:r>
              <a:rPr lang="zh-CN" altLang="en-US" sz="1400" b="1" dirty="0" smtClean="0">
                <a:solidFill>
                  <a:sysClr val="windowText" lastClr="000000"/>
                </a:solidFill>
                <a:latin typeface="微软雅黑" pitchFamily="34" charset="-122"/>
                <a:ea typeface="微软雅黑" pitchFamily="34" charset="-122"/>
              </a:rPr>
              <a:t>不同类型</a:t>
            </a:r>
            <a:r>
              <a:rPr lang="zh-CN" altLang="zh-CN" sz="1400" b="1" dirty="0" smtClean="0">
                <a:solidFill>
                  <a:sysClr val="windowText" lastClr="000000"/>
                </a:solidFill>
                <a:latin typeface="微软雅黑" pitchFamily="34" charset="-122"/>
                <a:ea typeface="微软雅黑" pitchFamily="34" charset="-122"/>
              </a:rPr>
              <a:t>的</a:t>
            </a:r>
            <a:endParaRPr lang="zh-CN" altLang="en-US" sz="1400" b="1" dirty="0">
              <a:solidFill>
                <a:sysClr val="windowText" lastClr="000000"/>
              </a:solidFill>
              <a:latin typeface="微软雅黑" pitchFamily="34" charset="-122"/>
              <a:ea typeface="微软雅黑" pitchFamily="34" charset="-122"/>
            </a:endParaRPr>
          </a:p>
        </p:txBody>
      </p:sp>
      <p:sp>
        <p:nvSpPr>
          <p:cNvPr id="1675" name="Text Box 582"/>
          <p:cNvSpPr txBox="1">
            <a:spLocks noChangeArrowheads="1"/>
          </p:cNvSpPr>
          <p:nvPr/>
        </p:nvSpPr>
        <p:spPr bwMode="auto">
          <a:xfrm>
            <a:off x="3471384" y="2585730"/>
            <a:ext cx="215956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0000FF"/>
                </a:solidFill>
                <a:latin typeface="微软雅黑" pitchFamily="34" charset="-122"/>
                <a:ea typeface="微软雅黑" pitchFamily="34" charset="-122"/>
              </a:rPr>
              <a:t>从层次上来看数据的流动</a:t>
            </a:r>
          </a:p>
        </p:txBody>
      </p:sp>
      <p:grpSp>
        <p:nvGrpSpPr>
          <p:cNvPr id="13" name="组合 12"/>
          <p:cNvGrpSpPr/>
          <p:nvPr/>
        </p:nvGrpSpPr>
        <p:grpSpPr>
          <a:xfrm>
            <a:off x="1636416" y="2444785"/>
            <a:ext cx="5863486" cy="1474581"/>
            <a:chOff x="1636416" y="2454021"/>
            <a:chExt cx="5863486" cy="1474581"/>
          </a:xfrm>
        </p:grpSpPr>
        <p:grpSp>
          <p:nvGrpSpPr>
            <p:cNvPr id="11" name="组合 10"/>
            <p:cNvGrpSpPr/>
            <p:nvPr/>
          </p:nvGrpSpPr>
          <p:grpSpPr>
            <a:xfrm>
              <a:off x="1655027" y="2454021"/>
              <a:ext cx="5784905" cy="1474581"/>
              <a:chOff x="1655027" y="2454021"/>
              <a:chExt cx="5784905" cy="1474581"/>
            </a:xfrm>
          </p:grpSpPr>
          <p:sp>
            <p:nvSpPr>
              <p:cNvPr id="1623" name="AutoShape 524"/>
              <p:cNvSpPr>
                <a:spLocks noChangeArrowheads="1"/>
              </p:cNvSpPr>
              <p:nvPr/>
            </p:nvSpPr>
            <p:spPr bwMode="auto">
              <a:xfrm>
                <a:off x="1655027"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4" name="Freeform 525"/>
              <p:cNvSpPr>
                <a:spLocks/>
              </p:cNvSpPr>
              <p:nvPr/>
            </p:nvSpPr>
            <p:spPr bwMode="auto">
              <a:xfrm>
                <a:off x="165502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5" name="Freeform 528"/>
              <p:cNvSpPr>
                <a:spLocks/>
              </p:cNvSpPr>
              <p:nvPr/>
            </p:nvSpPr>
            <p:spPr bwMode="auto">
              <a:xfrm>
                <a:off x="1655027"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6" name="Freeform 526"/>
              <p:cNvSpPr>
                <a:spLocks/>
              </p:cNvSpPr>
              <p:nvPr/>
            </p:nvSpPr>
            <p:spPr bwMode="auto">
              <a:xfrm>
                <a:off x="165502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7" name="Freeform 527"/>
              <p:cNvSpPr>
                <a:spLocks/>
              </p:cNvSpPr>
              <p:nvPr/>
            </p:nvSpPr>
            <p:spPr bwMode="auto">
              <a:xfrm>
                <a:off x="1655027"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8" name="Rectangle 529"/>
              <p:cNvSpPr>
                <a:spLocks noChangeArrowheads="1"/>
              </p:cNvSpPr>
              <p:nvPr/>
            </p:nvSpPr>
            <p:spPr bwMode="auto">
              <a:xfrm>
                <a:off x="1667434"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4" name="AutoShape 536"/>
              <p:cNvSpPr>
                <a:spLocks noChangeArrowheads="1"/>
              </p:cNvSpPr>
              <p:nvPr/>
            </p:nvSpPr>
            <p:spPr bwMode="auto">
              <a:xfrm>
                <a:off x="6856780"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5" name="Freeform 537"/>
              <p:cNvSpPr>
                <a:spLocks/>
              </p:cNvSpPr>
              <p:nvPr/>
            </p:nvSpPr>
            <p:spPr bwMode="auto">
              <a:xfrm>
                <a:off x="685678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6" name="Freeform 538"/>
              <p:cNvSpPr>
                <a:spLocks/>
              </p:cNvSpPr>
              <p:nvPr/>
            </p:nvSpPr>
            <p:spPr bwMode="auto">
              <a:xfrm>
                <a:off x="685678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7" name="Freeform 539"/>
              <p:cNvSpPr>
                <a:spLocks/>
              </p:cNvSpPr>
              <p:nvPr/>
            </p:nvSpPr>
            <p:spPr bwMode="auto">
              <a:xfrm>
                <a:off x="6856780"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8" name="Freeform 540"/>
              <p:cNvSpPr>
                <a:spLocks/>
              </p:cNvSpPr>
              <p:nvPr/>
            </p:nvSpPr>
            <p:spPr bwMode="auto">
              <a:xfrm>
                <a:off x="6856780"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9" name="Rectangle 541"/>
              <p:cNvSpPr>
                <a:spLocks noChangeArrowheads="1"/>
              </p:cNvSpPr>
              <p:nvPr/>
            </p:nvSpPr>
            <p:spPr bwMode="auto">
              <a:xfrm>
                <a:off x="6869188"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5" name="AutoShape 547"/>
              <p:cNvSpPr>
                <a:spLocks noChangeArrowheads="1"/>
              </p:cNvSpPr>
              <p:nvPr/>
            </p:nvSpPr>
            <p:spPr bwMode="auto">
              <a:xfrm>
                <a:off x="3009307"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6" name="Freeform 548"/>
              <p:cNvSpPr>
                <a:spLocks/>
              </p:cNvSpPr>
              <p:nvPr/>
            </p:nvSpPr>
            <p:spPr bwMode="auto">
              <a:xfrm>
                <a:off x="30093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7" name="Rectangle 549"/>
              <p:cNvSpPr>
                <a:spLocks noChangeArrowheads="1"/>
              </p:cNvSpPr>
              <p:nvPr/>
            </p:nvSpPr>
            <p:spPr bwMode="auto">
              <a:xfrm>
                <a:off x="3035156"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8" name="Freeform 550"/>
              <p:cNvSpPr>
                <a:spLocks/>
              </p:cNvSpPr>
              <p:nvPr/>
            </p:nvSpPr>
            <p:spPr bwMode="auto">
              <a:xfrm>
                <a:off x="30093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2" name="AutoShape 554"/>
              <p:cNvSpPr>
                <a:spLocks noChangeArrowheads="1"/>
              </p:cNvSpPr>
              <p:nvPr/>
            </p:nvSpPr>
            <p:spPr bwMode="auto">
              <a:xfrm>
                <a:off x="4281160"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3" name="Freeform 555"/>
              <p:cNvSpPr>
                <a:spLocks/>
              </p:cNvSpPr>
              <p:nvPr/>
            </p:nvSpPr>
            <p:spPr bwMode="auto">
              <a:xfrm>
                <a:off x="428116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4" name="Rectangle 556"/>
              <p:cNvSpPr>
                <a:spLocks noChangeArrowheads="1"/>
              </p:cNvSpPr>
              <p:nvPr/>
            </p:nvSpPr>
            <p:spPr bwMode="auto">
              <a:xfrm>
                <a:off x="4293567" y="3378855"/>
                <a:ext cx="508707"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5" name="Freeform 557"/>
              <p:cNvSpPr>
                <a:spLocks/>
              </p:cNvSpPr>
              <p:nvPr/>
            </p:nvSpPr>
            <p:spPr bwMode="auto">
              <a:xfrm>
                <a:off x="428116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9" name="AutoShape 561"/>
              <p:cNvSpPr>
                <a:spLocks noChangeArrowheads="1"/>
              </p:cNvSpPr>
              <p:nvPr/>
            </p:nvSpPr>
            <p:spPr bwMode="auto">
              <a:xfrm>
                <a:off x="5562707"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0" name="Freeform 562"/>
              <p:cNvSpPr>
                <a:spLocks/>
              </p:cNvSpPr>
              <p:nvPr/>
            </p:nvSpPr>
            <p:spPr bwMode="auto">
              <a:xfrm>
                <a:off x="55627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1" name="Rectangle 563"/>
              <p:cNvSpPr>
                <a:spLocks noChangeArrowheads="1"/>
              </p:cNvSpPr>
              <p:nvPr/>
            </p:nvSpPr>
            <p:spPr bwMode="auto">
              <a:xfrm>
                <a:off x="5572013" y="3378855"/>
                <a:ext cx="514911"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2" name="Freeform 564"/>
              <p:cNvSpPr>
                <a:spLocks/>
              </p:cNvSpPr>
              <p:nvPr/>
            </p:nvSpPr>
            <p:spPr bwMode="auto">
              <a:xfrm>
                <a:off x="55627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6" name="Freeform 572"/>
              <p:cNvSpPr>
                <a:spLocks/>
              </p:cNvSpPr>
              <p:nvPr/>
            </p:nvSpPr>
            <p:spPr bwMode="auto">
              <a:xfrm>
                <a:off x="2053896" y="3783530"/>
                <a:ext cx="1083383"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7" name="Freeform 573"/>
              <p:cNvSpPr>
                <a:spLocks/>
              </p:cNvSpPr>
              <p:nvPr/>
            </p:nvSpPr>
            <p:spPr bwMode="auto">
              <a:xfrm>
                <a:off x="5950559" y="3783530"/>
                <a:ext cx="110840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8" name="Freeform 574"/>
              <p:cNvSpPr>
                <a:spLocks/>
              </p:cNvSpPr>
              <p:nvPr/>
            </p:nvSpPr>
            <p:spPr bwMode="auto">
              <a:xfrm>
                <a:off x="3426993" y="3775895"/>
                <a:ext cx="951241" cy="152707"/>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9" name="Freeform 575"/>
              <p:cNvSpPr>
                <a:spLocks/>
              </p:cNvSpPr>
              <p:nvPr/>
            </p:nvSpPr>
            <p:spPr bwMode="auto">
              <a:xfrm>
                <a:off x="4709337" y="3783530"/>
                <a:ext cx="95951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70" name="Text Box 576"/>
              <p:cNvSpPr txBox="1">
                <a:spLocks noChangeArrowheads="1"/>
              </p:cNvSpPr>
              <p:nvPr/>
            </p:nvSpPr>
            <p:spPr bwMode="auto">
              <a:xfrm>
                <a:off x="3162332"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1</a:t>
                </a:r>
              </a:p>
            </p:txBody>
          </p:sp>
          <p:sp>
            <p:nvSpPr>
              <p:cNvPr id="1671" name="Text Box 577"/>
              <p:cNvSpPr txBox="1">
                <a:spLocks noChangeArrowheads="1"/>
              </p:cNvSpPr>
              <p:nvPr/>
            </p:nvSpPr>
            <p:spPr bwMode="auto">
              <a:xfrm>
                <a:off x="4423846"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2</a:t>
                </a:r>
              </a:p>
            </p:txBody>
          </p:sp>
          <p:sp>
            <p:nvSpPr>
              <p:cNvPr id="1672" name="Text Box 578"/>
              <p:cNvSpPr txBox="1">
                <a:spLocks noChangeArrowheads="1"/>
              </p:cNvSpPr>
              <p:nvPr/>
            </p:nvSpPr>
            <p:spPr bwMode="auto">
              <a:xfrm>
                <a:off x="5709529"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3</a:t>
                </a:r>
              </a:p>
            </p:txBody>
          </p:sp>
          <p:sp>
            <p:nvSpPr>
              <p:cNvPr id="1673" name="Text Box 579"/>
              <p:cNvSpPr txBox="1">
                <a:spLocks noChangeArrowheads="1"/>
              </p:cNvSpPr>
              <p:nvPr/>
            </p:nvSpPr>
            <p:spPr bwMode="auto">
              <a:xfrm>
                <a:off x="1810121" y="2454021"/>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674" name="Text Box 580"/>
              <p:cNvSpPr txBox="1">
                <a:spLocks noChangeArrowheads="1"/>
              </p:cNvSpPr>
              <p:nvPr/>
            </p:nvSpPr>
            <p:spPr bwMode="auto">
              <a:xfrm>
                <a:off x="6999466" y="2460702"/>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grpSp>
        <p:sp>
          <p:nvSpPr>
            <p:cNvPr id="1679" name="Text Box 530"/>
            <p:cNvSpPr txBox="1">
              <a:spLocks noChangeArrowheads="1"/>
            </p:cNvSpPr>
            <p:nvPr/>
          </p:nvSpPr>
          <p:spPr bwMode="auto">
            <a:xfrm>
              <a:off x="1636416" y="3350223"/>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链路层</a:t>
              </a:r>
            </a:p>
          </p:txBody>
        </p:sp>
        <p:sp>
          <p:nvSpPr>
            <p:cNvPr id="1680" name="Text Box 531"/>
            <p:cNvSpPr txBox="1">
              <a:spLocks noChangeArrowheads="1"/>
            </p:cNvSpPr>
            <p:nvPr/>
          </p:nvSpPr>
          <p:spPr bwMode="auto">
            <a:xfrm>
              <a:off x="1638484"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1" name="Text Box 532"/>
            <p:cNvSpPr txBox="1">
              <a:spLocks noChangeArrowheads="1"/>
            </p:cNvSpPr>
            <p:nvPr/>
          </p:nvSpPr>
          <p:spPr bwMode="auto">
            <a:xfrm>
              <a:off x="1636416"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2" name="Text Box 533"/>
            <p:cNvSpPr txBox="1">
              <a:spLocks noChangeArrowheads="1"/>
            </p:cNvSpPr>
            <p:nvPr/>
          </p:nvSpPr>
          <p:spPr bwMode="auto">
            <a:xfrm>
              <a:off x="1636416"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83" name="Text Box 534"/>
            <p:cNvSpPr txBox="1">
              <a:spLocks noChangeArrowheads="1"/>
            </p:cNvSpPr>
            <p:nvPr/>
          </p:nvSpPr>
          <p:spPr bwMode="auto">
            <a:xfrm>
              <a:off x="1636416"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84" name="Text Box 542"/>
            <p:cNvSpPr txBox="1">
              <a:spLocks noChangeArrowheads="1"/>
            </p:cNvSpPr>
            <p:nvPr/>
          </p:nvSpPr>
          <p:spPr bwMode="auto">
            <a:xfrm>
              <a:off x="6820592" y="3358812"/>
              <a:ext cx="679310" cy="25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050" b="1" dirty="0">
                  <a:latin typeface="微软雅黑" pitchFamily="34" charset="-122"/>
                  <a:ea typeface="微软雅黑" pitchFamily="34" charset="-122"/>
                </a:rPr>
                <a:t>链路层</a:t>
              </a:r>
            </a:p>
          </p:txBody>
        </p:sp>
        <p:sp>
          <p:nvSpPr>
            <p:cNvPr id="1685" name="Text Box 543"/>
            <p:cNvSpPr txBox="1">
              <a:spLocks noChangeArrowheads="1"/>
            </p:cNvSpPr>
            <p:nvPr/>
          </p:nvSpPr>
          <p:spPr bwMode="auto">
            <a:xfrm>
              <a:off x="6822660"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6" name="Text Box 544"/>
            <p:cNvSpPr txBox="1">
              <a:spLocks noChangeArrowheads="1"/>
            </p:cNvSpPr>
            <p:nvPr/>
          </p:nvSpPr>
          <p:spPr bwMode="auto">
            <a:xfrm>
              <a:off x="6820592"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7" name="Text Box 545"/>
            <p:cNvSpPr txBox="1">
              <a:spLocks noChangeArrowheads="1"/>
            </p:cNvSpPr>
            <p:nvPr/>
          </p:nvSpPr>
          <p:spPr bwMode="auto">
            <a:xfrm>
              <a:off x="6820592"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88" name="Text Box 546"/>
            <p:cNvSpPr txBox="1">
              <a:spLocks noChangeArrowheads="1"/>
            </p:cNvSpPr>
            <p:nvPr/>
          </p:nvSpPr>
          <p:spPr bwMode="auto">
            <a:xfrm>
              <a:off x="6820592"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sp>
          <p:nvSpPr>
            <p:cNvPr id="1689" name="Text Box 551"/>
            <p:cNvSpPr txBox="1">
              <a:spLocks noChangeArrowheads="1"/>
            </p:cNvSpPr>
            <p:nvPr/>
          </p:nvSpPr>
          <p:spPr bwMode="auto">
            <a:xfrm>
              <a:off x="3005171"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链路层</a:t>
              </a:r>
            </a:p>
          </p:txBody>
        </p:sp>
        <p:sp>
          <p:nvSpPr>
            <p:cNvPr id="1690" name="Text Box 552"/>
            <p:cNvSpPr txBox="1">
              <a:spLocks noChangeArrowheads="1"/>
            </p:cNvSpPr>
            <p:nvPr/>
          </p:nvSpPr>
          <p:spPr bwMode="auto">
            <a:xfrm>
              <a:off x="3005171"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91" name="Text Box 553"/>
            <p:cNvSpPr txBox="1">
              <a:spLocks noChangeArrowheads="1"/>
            </p:cNvSpPr>
            <p:nvPr/>
          </p:nvSpPr>
          <p:spPr bwMode="auto">
            <a:xfrm>
              <a:off x="3005171"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92" name="Text Box 558"/>
            <p:cNvSpPr txBox="1">
              <a:spLocks noChangeArrowheads="1"/>
            </p:cNvSpPr>
            <p:nvPr/>
          </p:nvSpPr>
          <p:spPr bwMode="auto">
            <a:xfrm>
              <a:off x="4269787"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链路层</a:t>
              </a:r>
            </a:p>
          </p:txBody>
        </p:sp>
        <p:sp>
          <p:nvSpPr>
            <p:cNvPr id="1693" name="Text Box 559"/>
            <p:cNvSpPr txBox="1">
              <a:spLocks noChangeArrowheads="1"/>
            </p:cNvSpPr>
            <p:nvPr/>
          </p:nvSpPr>
          <p:spPr bwMode="auto">
            <a:xfrm>
              <a:off x="4269787"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94" name="Text Box 560"/>
            <p:cNvSpPr txBox="1">
              <a:spLocks noChangeArrowheads="1"/>
            </p:cNvSpPr>
            <p:nvPr/>
          </p:nvSpPr>
          <p:spPr bwMode="auto">
            <a:xfrm>
              <a:off x="4269787"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sp>
          <p:nvSpPr>
            <p:cNvPr id="1695" name="Text Box 565"/>
            <p:cNvSpPr txBox="1">
              <a:spLocks noChangeArrowheads="1"/>
            </p:cNvSpPr>
            <p:nvPr/>
          </p:nvSpPr>
          <p:spPr bwMode="auto">
            <a:xfrm>
              <a:off x="5538926"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链路层</a:t>
              </a:r>
            </a:p>
          </p:txBody>
        </p:sp>
        <p:sp>
          <p:nvSpPr>
            <p:cNvPr id="1696" name="Text Box 566"/>
            <p:cNvSpPr txBox="1">
              <a:spLocks noChangeArrowheads="1"/>
            </p:cNvSpPr>
            <p:nvPr/>
          </p:nvSpPr>
          <p:spPr bwMode="auto">
            <a:xfrm>
              <a:off x="5538926"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97" name="Text Box 567"/>
            <p:cNvSpPr txBox="1">
              <a:spLocks noChangeArrowheads="1"/>
            </p:cNvSpPr>
            <p:nvPr/>
          </p:nvSpPr>
          <p:spPr bwMode="auto">
            <a:xfrm>
              <a:off x="5538926"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grpSp>
      <p:sp>
        <p:nvSpPr>
          <p:cNvPr id="1700" name="Freeform 583"/>
          <p:cNvSpPr>
            <a:spLocks/>
          </p:cNvSpPr>
          <p:nvPr/>
        </p:nvSpPr>
        <p:spPr bwMode="auto">
          <a:xfrm>
            <a:off x="2169936" y="2772151"/>
            <a:ext cx="4699251" cy="1125262"/>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38100" cmpd="sng">
            <a:solidFill>
              <a:srgbClr val="CC00CC"/>
            </a:solidFill>
            <a:prstDash val="solid"/>
            <a:round/>
            <a:headEnd type="none" w="med" len="lg"/>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grpSp>
        <p:nvGrpSpPr>
          <p:cNvPr id="3" name="组合 2"/>
          <p:cNvGrpSpPr/>
          <p:nvPr/>
        </p:nvGrpSpPr>
        <p:grpSpPr>
          <a:xfrm>
            <a:off x="1722925" y="1685707"/>
            <a:ext cx="5586135" cy="295978"/>
            <a:chOff x="1722925" y="1694943"/>
            <a:chExt cx="5586135" cy="295978"/>
          </a:xfrm>
        </p:grpSpPr>
        <p:sp>
          <p:nvSpPr>
            <p:cNvPr id="1104" name="Line 3"/>
            <p:cNvSpPr>
              <a:spLocks noChangeShapeType="1"/>
            </p:cNvSpPr>
            <p:nvPr/>
          </p:nvSpPr>
          <p:spPr bwMode="auto">
            <a:xfrm flipH="1" flipV="1">
              <a:off x="6632853" y="1931639"/>
              <a:ext cx="676207" cy="5928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5" name="Line 4"/>
            <p:cNvSpPr>
              <a:spLocks noChangeShapeType="1"/>
            </p:cNvSpPr>
            <p:nvPr/>
          </p:nvSpPr>
          <p:spPr bwMode="auto">
            <a:xfrm flipH="1" flipV="1">
              <a:off x="5921491" y="1748391"/>
              <a:ext cx="413583" cy="129801"/>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6" name="Line 5"/>
            <p:cNvSpPr>
              <a:spLocks noChangeShapeType="1"/>
            </p:cNvSpPr>
            <p:nvPr/>
          </p:nvSpPr>
          <p:spPr bwMode="auto">
            <a:xfrm flipV="1">
              <a:off x="5342475" y="1740756"/>
              <a:ext cx="496299" cy="91624"/>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7" name="Line 6"/>
            <p:cNvSpPr>
              <a:spLocks noChangeShapeType="1"/>
            </p:cNvSpPr>
            <p:nvPr/>
          </p:nvSpPr>
          <p:spPr bwMode="auto">
            <a:xfrm flipV="1">
              <a:off x="4647656" y="1786568"/>
              <a:ext cx="595559" cy="4581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8" name="Line 7"/>
            <p:cNvSpPr>
              <a:spLocks noChangeShapeType="1"/>
            </p:cNvSpPr>
            <p:nvPr/>
          </p:nvSpPr>
          <p:spPr bwMode="auto">
            <a:xfrm>
              <a:off x="3952837" y="1832380"/>
              <a:ext cx="595559"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9" name="Line 8"/>
            <p:cNvSpPr>
              <a:spLocks noChangeShapeType="1"/>
            </p:cNvSpPr>
            <p:nvPr/>
          </p:nvSpPr>
          <p:spPr bwMode="auto">
            <a:xfrm>
              <a:off x="3208388" y="1694943"/>
              <a:ext cx="595559" cy="137437"/>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29" name="Line 3"/>
            <p:cNvSpPr>
              <a:spLocks noChangeShapeType="1"/>
            </p:cNvSpPr>
            <p:nvPr/>
          </p:nvSpPr>
          <p:spPr bwMode="auto">
            <a:xfrm flipH="1">
              <a:off x="1722925" y="1879113"/>
              <a:ext cx="702951" cy="103046"/>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30" name="Line 3"/>
            <p:cNvSpPr>
              <a:spLocks noChangeShapeType="1"/>
            </p:cNvSpPr>
            <p:nvPr/>
          </p:nvSpPr>
          <p:spPr bwMode="auto">
            <a:xfrm flipH="1">
              <a:off x="2746503" y="1696853"/>
              <a:ext cx="421675" cy="134573"/>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grpSp>
      <p:pic>
        <p:nvPicPr>
          <p:cNvPr id="1133" name="Picture 3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49136" y="1731520"/>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5" name="Picture 3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39515" y="1641805"/>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06385" y="1720361"/>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32" name="Picture 3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78109" y="1613172"/>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0569" y="1745450"/>
            <a:ext cx="407130" cy="407130"/>
          </a:xfrm>
          <a:prstGeom prst="rect">
            <a:avLst/>
          </a:prstGeom>
          <a:noFill/>
          <a:extLst>
            <a:ext uri="{909E8E84-426E-40DD-AFC4-6F175D3DCCD1}">
              <a14:hiddenFill xmlns:a14="http://schemas.microsoft.com/office/drawing/2010/main">
                <a:solidFill>
                  <a:srgbClr val="FFFFFF"/>
                </a:solidFill>
              </a14:hiddenFill>
            </a:ext>
          </a:extLst>
        </p:spPr>
      </p:pic>
      <p:grpSp>
        <p:nvGrpSpPr>
          <p:cNvPr id="1111" name="Group 10"/>
          <p:cNvGrpSpPr>
            <a:grpSpLocks/>
          </p:cNvGrpSpPr>
          <p:nvPr/>
        </p:nvGrpSpPr>
        <p:grpSpPr bwMode="auto">
          <a:xfrm>
            <a:off x="2265419" y="1594083"/>
            <a:ext cx="735144" cy="469575"/>
            <a:chOff x="1680" y="240"/>
            <a:chExt cx="2529" cy="1270"/>
          </a:xfrm>
          <a:solidFill>
            <a:schemeClr val="accent6">
              <a:lumMod val="60000"/>
              <a:lumOff val="40000"/>
            </a:schemeClr>
          </a:solidFill>
        </p:grpSpPr>
        <p:sp>
          <p:nvSpPr>
            <p:cNvPr id="1112" name="Oval 1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3" name="Oval 1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4" name="Oval 1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5" name="Oval 1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6" name="Oval 1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7" name="Oval 1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8" name="Oval 1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9" name="Oval 1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0" name="Oval 1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52" name="Text Box 51"/>
          <p:cNvSpPr txBox="1">
            <a:spLocks noChangeArrowheads="1"/>
          </p:cNvSpPr>
          <p:nvPr/>
        </p:nvSpPr>
        <p:spPr bwMode="auto">
          <a:xfrm>
            <a:off x="2383914" y="1715294"/>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电话网</a:t>
            </a:r>
          </a:p>
        </p:txBody>
      </p:sp>
      <p:grpSp>
        <p:nvGrpSpPr>
          <p:cNvPr id="1121" name="Group 20"/>
          <p:cNvGrpSpPr>
            <a:grpSpLocks/>
          </p:cNvGrpSpPr>
          <p:nvPr/>
        </p:nvGrpSpPr>
        <p:grpSpPr bwMode="auto">
          <a:xfrm>
            <a:off x="3506167" y="1594083"/>
            <a:ext cx="735144" cy="469575"/>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31" name="Text Box 30"/>
          <p:cNvSpPr txBox="1">
            <a:spLocks noChangeArrowheads="1"/>
          </p:cNvSpPr>
          <p:nvPr/>
        </p:nvSpPr>
        <p:spPr bwMode="auto">
          <a:xfrm>
            <a:off x="3623538" y="1707659"/>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局域网</a:t>
            </a:r>
          </a:p>
        </p:txBody>
      </p:sp>
      <p:grpSp>
        <p:nvGrpSpPr>
          <p:cNvPr id="1136" name="Group 35"/>
          <p:cNvGrpSpPr>
            <a:grpSpLocks/>
          </p:cNvGrpSpPr>
          <p:nvPr/>
        </p:nvGrpSpPr>
        <p:grpSpPr bwMode="auto">
          <a:xfrm>
            <a:off x="4895806" y="1594083"/>
            <a:ext cx="735144" cy="469575"/>
            <a:chOff x="1680" y="240"/>
            <a:chExt cx="2529" cy="1270"/>
          </a:xfrm>
          <a:solidFill>
            <a:srgbClr val="00B0F0"/>
          </a:solidFill>
        </p:grpSpPr>
        <p:sp>
          <p:nvSpPr>
            <p:cNvPr id="1137" name="Oval 36"/>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8" name="Oval 37"/>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9" name="Oval 38"/>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0" name="Oval 39"/>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1" name="Oval 40"/>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2" name="Oval 41"/>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3" name="Oval 42"/>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4" name="Oval 43"/>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5" name="Oval 44"/>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46" name="Text Box 45"/>
          <p:cNvSpPr txBox="1">
            <a:spLocks noChangeArrowheads="1"/>
          </p:cNvSpPr>
          <p:nvPr/>
        </p:nvSpPr>
        <p:spPr bwMode="auto">
          <a:xfrm>
            <a:off x="4996633" y="1714144"/>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广域网</a:t>
            </a:r>
          </a:p>
        </p:txBody>
      </p:sp>
      <p:grpSp>
        <p:nvGrpSpPr>
          <p:cNvPr id="1606" name="Group 506"/>
          <p:cNvGrpSpPr>
            <a:grpSpLocks/>
          </p:cNvGrpSpPr>
          <p:nvPr/>
        </p:nvGrpSpPr>
        <p:grpSpPr bwMode="auto">
          <a:xfrm>
            <a:off x="6086924" y="1639895"/>
            <a:ext cx="735144" cy="469575"/>
            <a:chOff x="1680" y="240"/>
            <a:chExt cx="2529" cy="1270"/>
          </a:xfrm>
          <a:solidFill>
            <a:srgbClr val="FFFF99"/>
          </a:solidFill>
        </p:grpSpPr>
        <p:sp>
          <p:nvSpPr>
            <p:cNvPr id="1607" name="Oval 507"/>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08" name="Oval 508"/>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09" name="Oval 509"/>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0" name="Oval 510"/>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1" name="Oval 511"/>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2" name="Oval 512"/>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3" name="Oval 513"/>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4" name="Oval 514"/>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5" name="Oval 515"/>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616" name="Text Box 516"/>
          <p:cNvSpPr txBox="1">
            <a:spLocks noChangeArrowheads="1"/>
          </p:cNvSpPr>
          <p:nvPr/>
        </p:nvSpPr>
        <p:spPr bwMode="auto">
          <a:xfrm>
            <a:off x="6216140" y="1753472"/>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局域网</a:t>
            </a:r>
          </a:p>
        </p:txBody>
      </p:sp>
      <p:sp>
        <p:nvSpPr>
          <p:cNvPr id="1618" name="Line 518"/>
          <p:cNvSpPr>
            <a:spLocks noChangeShapeType="1"/>
          </p:cNvSpPr>
          <p:nvPr/>
        </p:nvSpPr>
        <p:spPr bwMode="auto">
          <a:xfrm flipV="1">
            <a:off x="4766562" y="1687617"/>
            <a:ext cx="916086" cy="69672"/>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619" name="Line 519"/>
          <p:cNvSpPr>
            <a:spLocks noChangeShapeType="1"/>
          </p:cNvSpPr>
          <p:nvPr/>
        </p:nvSpPr>
        <p:spPr bwMode="auto">
          <a:xfrm>
            <a:off x="6073483" y="1715294"/>
            <a:ext cx="1119368" cy="129855"/>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620" name="Line 520"/>
          <p:cNvSpPr>
            <a:spLocks noChangeShapeType="1"/>
          </p:cNvSpPr>
          <p:nvPr/>
        </p:nvSpPr>
        <p:spPr bwMode="auto">
          <a:xfrm>
            <a:off x="3422417" y="1661847"/>
            <a:ext cx="1005007" cy="85898"/>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617" name="Line 517"/>
          <p:cNvSpPr>
            <a:spLocks noChangeShapeType="1"/>
          </p:cNvSpPr>
          <p:nvPr/>
        </p:nvSpPr>
        <p:spPr bwMode="auto">
          <a:xfrm flipV="1">
            <a:off x="1847699" y="1657172"/>
            <a:ext cx="1155965" cy="212703"/>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Tree>
    <p:extLst>
      <p:ext uri="{BB962C8B-B14F-4D97-AF65-F5344CB8AC3E}">
        <p14:creationId xmlns:p14="http://schemas.microsoft.com/office/powerpoint/2010/main" val="216405795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5000" fill="hold" grpId="0" nodeType="clickEffect">
                                  <p:stCondLst>
                                    <p:cond delay="0"/>
                                  </p:stCondLst>
                                  <p:childTnLst>
                                    <p:anim calcmode="discrete" valueType="str">
                                      <p:cBhvr>
                                        <p:cTn id="6" dur="1000" fill="hold"/>
                                        <p:tgtEl>
                                          <p:spTgt spid="1147"/>
                                        </p:tgtEl>
                                        <p:attrNameLst>
                                          <p:attrName>style.visibility</p:attrName>
                                        </p:attrNameLst>
                                      </p:cBhvr>
                                      <p:tavLst>
                                        <p:tav tm="0">
                                          <p:val>
                                            <p:strVal val="hidden"/>
                                          </p:val>
                                        </p:tav>
                                        <p:tav tm="50000">
                                          <p:val>
                                            <p:strVal val="visible"/>
                                          </p:val>
                                        </p:tav>
                                      </p:tavLst>
                                    </p:anim>
                                  </p:childTnLst>
                                </p:cTn>
                              </p:par>
                              <p:par>
                                <p:cTn id="7" presetID="35" presetClass="emph" presetSubtype="0" repeatCount="5000" fill="hold" grpId="0" nodeType="withEffect">
                                  <p:stCondLst>
                                    <p:cond delay="0"/>
                                  </p:stCondLst>
                                  <p:childTnLst>
                                    <p:anim calcmode="discrete" valueType="str">
                                      <p:cBhvr>
                                        <p:cTn id="8" dur="1000" fill="hold"/>
                                        <p:tgtEl>
                                          <p:spTgt spid="1148"/>
                                        </p:tgtEl>
                                        <p:attrNameLst>
                                          <p:attrName>style.visibility</p:attrName>
                                        </p:attrNameLst>
                                      </p:cBhvr>
                                      <p:tavLst>
                                        <p:tav tm="0">
                                          <p:val>
                                            <p:strVal val="hidden"/>
                                          </p:val>
                                        </p:tav>
                                        <p:tav tm="50000">
                                          <p:val>
                                            <p:strVal val="visible"/>
                                          </p:val>
                                        </p:tav>
                                      </p:tavLst>
                                    </p:anim>
                                  </p:childTnLst>
                                </p:cTn>
                              </p:par>
                            </p:childTnLst>
                          </p:cTn>
                        </p:par>
                      </p:childTnLst>
                    </p:cTn>
                  </p:par>
                  <p:par>
                    <p:cTn id="9" fill="hold">
                      <p:stCondLst>
                        <p:cond delay="indefinite"/>
                      </p:stCondLst>
                      <p:childTnLst>
                        <p:par>
                          <p:cTn id="10" fill="hold">
                            <p:stCondLst>
                              <p:cond delay="0"/>
                            </p:stCondLst>
                            <p:childTnLst>
                              <p:par>
                                <p:cTn id="11" presetID="35" presetClass="emph" presetSubtype="0" repeatCount="5000" fill="hold" grpId="1" nodeType="clickEffect">
                                  <p:stCondLst>
                                    <p:cond delay="0"/>
                                  </p:stCondLst>
                                  <p:childTnLst>
                                    <p:anim calcmode="discrete" valueType="str">
                                      <p:cBhvr>
                                        <p:cTn id="12" dur="1000" fill="hold"/>
                                        <p:tgtEl>
                                          <p:spTgt spid="1149"/>
                                        </p:tgtEl>
                                        <p:attrNameLst>
                                          <p:attrName>style.visibility</p:attrName>
                                        </p:attrNameLst>
                                      </p:cBhvr>
                                      <p:tavLst>
                                        <p:tav tm="0">
                                          <p:val>
                                            <p:strVal val="hidden"/>
                                          </p:val>
                                        </p:tav>
                                        <p:tav tm="50000">
                                          <p:val>
                                            <p:strVal val="visible"/>
                                          </p:val>
                                        </p:tav>
                                      </p:tavLst>
                                    </p:anim>
                                  </p:childTnLst>
                                </p:cTn>
                              </p:par>
                              <p:par>
                                <p:cTn id="13" presetID="35" presetClass="emph" presetSubtype="0" repeatCount="5000" fill="hold" grpId="1" nodeType="withEffect">
                                  <p:stCondLst>
                                    <p:cond delay="0"/>
                                  </p:stCondLst>
                                  <p:childTnLst>
                                    <p:anim calcmode="discrete" valueType="str">
                                      <p:cBhvr>
                                        <p:cTn id="14" dur="1000" fill="hold"/>
                                        <p:tgtEl>
                                          <p:spTgt spid="1151"/>
                                        </p:tgtEl>
                                        <p:attrNameLst>
                                          <p:attrName>style.visibility</p:attrName>
                                        </p:attrNameLst>
                                      </p:cBhvr>
                                      <p:tavLst>
                                        <p:tav tm="0">
                                          <p:val>
                                            <p:strVal val="hidden"/>
                                          </p:val>
                                        </p:tav>
                                        <p:tav tm="50000">
                                          <p:val>
                                            <p:strVal val="visible"/>
                                          </p:val>
                                        </p:tav>
                                      </p:tavLst>
                                    </p:anim>
                                  </p:childTnLst>
                                </p:cTn>
                              </p:par>
                            </p:childTnLst>
                          </p:cTn>
                        </p:par>
                      </p:childTnLst>
                    </p:cTn>
                  </p:par>
                  <p:par>
                    <p:cTn id="15" fill="hold">
                      <p:stCondLst>
                        <p:cond delay="indefinite"/>
                      </p:stCondLst>
                      <p:childTnLst>
                        <p:par>
                          <p:cTn id="16" fill="hold">
                            <p:stCondLst>
                              <p:cond delay="0"/>
                            </p:stCondLst>
                            <p:childTnLst>
                              <p:par>
                                <p:cTn id="17" presetID="35" presetClass="emph" presetSubtype="0" repeatCount="5000" fill="hold" grpId="0" nodeType="clickEffect">
                                  <p:stCondLst>
                                    <p:cond delay="0"/>
                                  </p:stCondLst>
                                  <p:childTnLst>
                                    <p:anim calcmode="discrete" valueType="str">
                                      <p:cBhvr>
                                        <p:cTn id="18" dur="1000" fill="hold"/>
                                        <p:tgtEl>
                                          <p:spTgt spid="1150"/>
                                        </p:tgtEl>
                                        <p:attrNameLst>
                                          <p:attrName>style.visibility</p:attrName>
                                        </p:attrNameLst>
                                      </p:cBhvr>
                                      <p:tavLst>
                                        <p:tav tm="0">
                                          <p:val>
                                            <p:strVal val="hidden"/>
                                          </p:val>
                                        </p:tav>
                                        <p:tav tm="50000">
                                          <p:val>
                                            <p:strVal val="visible"/>
                                          </p:val>
                                        </p:tav>
                                      </p:tavLst>
                                    </p:anim>
                                  </p:childTnLst>
                                </p:cTn>
                              </p:par>
                            </p:childTnLst>
                          </p:cTn>
                        </p:par>
                      </p:childTnLst>
                    </p:cTn>
                  </p:par>
                  <p:par>
                    <p:cTn id="19" fill="hold">
                      <p:stCondLst>
                        <p:cond delay="indefinite"/>
                      </p:stCondLst>
                      <p:childTnLst>
                        <p:par>
                          <p:cTn id="20" fill="hold">
                            <p:stCondLst>
                              <p:cond delay="0"/>
                            </p:stCondLst>
                            <p:childTnLst>
                              <p:par>
                                <p:cTn id="21" presetID="35" presetClass="emph" presetSubtype="0" repeatCount="5000" fill="hold" nodeType="clickEffect">
                                  <p:stCondLst>
                                    <p:cond delay="0"/>
                                  </p:stCondLst>
                                  <p:childTnLst>
                                    <p:anim calcmode="discrete" valueType="str">
                                      <p:cBhvr>
                                        <p:cTn id="22"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up)">
                                      <p:cBhvr>
                                        <p:cTn id="27" dur="50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21"/>
                                        </p:tgtEl>
                                        <p:attrNameLst>
                                          <p:attrName>style.visibility</p:attrName>
                                        </p:attrNameLst>
                                      </p:cBhvr>
                                      <p:to>
                                        <p:strVal val="visible"/>
                                      </p:to>
                                    </p:set>
                                    <p:animEffect transition="in" filter="fade">
                                      <p:cBhvr>
                                        <p:cTn id="32" dur="750"/>
                                        <p:tgtEl>
                                          <p:spTgt spid="1621"/>
                                        </p:tgtEl>
                                      </p:cBhvr>
                                    </p:animEffect>
                                  </p:childTnLst>
                                </p:cTn>
                              </p:par>
                              <p:par>
                                <p:cTn id="33" presetID="22" presetClass="entr" presetSubtype="8" fill="hold" grpId="0" nodeType="withEffect">
                                  <p:stCondLst>
                                    <p:cond delay="1500"/>
                                  </p:stCondLst>
                                  <p:childTnLst>
                                    <p:set>
                                      <p:cBhvr>
                                        <p:cTn id="34" dur="1" fill="hold">
                                          <p:stCondLst>
                                            <p:cond delay="0"/>
                                          </p:stCondLst>
                                        </p:cTn>
                                        <p:tgtEl>
                                          <p:spTgt spid="1617"/>
                                        </p:tgtEl>
                                        <p:attrNameLst>
                                          <p:attrName>style.visibility</p:attrName>
                                        </p:attrNameLst>
                                      </p:cBhvr>
                                      <p:to>
                                        <p:strVal val="visible"/>
                                      </p:to>
                                    </p:set>
                                    <p:animEffect transition="in" filter="wipe(left)">
                                      <p:cBhvr>
                                        <p:cTn id="35" dur="1500"/>
                                        <p:tgtEl>
                                          <p:spTgt spid="161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675"/>
                                        </p:tgtEl>
                                        <p:attrNameLst>
                                          <p:attrName>style.visibility</p:attrName>
                                        </p:attrNameLst>
                                      </p:cBhvr>
                                      <p:to>
                                        <p:strVal val="visible"/>
                                      </p:to>
                                    </p:set>
                                    <p:animEffect transition="in" filter="fade">
                                      <p:cBhvr>
                                        <p:cTn id="40" dur="750"/>
                                        <p:tgtEl>
                                          <p:spTgt spid="1675"/>
                                        </p:tgtEl>
                                      </p:cBhvr>
                                    </p:animEffect>
                                  </p:childTnLst>
                                </p:cTn>
                              </p:par>
                              <p:par>
                                <p:cTn id="41" presetID="22" presetClass="entr" presetSubtype="8" fill="hold" grpId="0" nodeType="withEffect">
                                  <p:stCondLst>
                                    <p:cond delay="3000"/>
                                  </p:stCondLst>
                                  <p:childTnLst>
                                    <p:set>
                                      <p:cBhvr>
                                        <p:cTn id="42" dur="1" fill="hold">
                                          <p:stCondLst>
                                            <p:cond delay="0"/>
                                          </p:stCondLst>
                                        </p:cTn>
                                        <p:tgtEl>
                                          <p:spTgt spid="1700"/>
                                        </p:tgtEl>
                                        <p:attrNameLst>
                                          <p:attrName>style.visibility</p:attrName>
                                        </p:attrNameLst>
                                      </p:cBhvr>
                                      <p:to>
                                        <p:strVal val="visible"/>
                                      </p:to>
                                    </p:set>
                                    <p:animEffect transition="in" filter="wipe(left)">
                                      <p:cBhvr>
                                        <p:cTn id="43" dur="13000"/>
                                        <p:tgtEl>
                                          <p:spTgt spid="1700"/>
                                        </p:tgtEl>
                                      </p:cBhvr>
                                    </p:animEffect>
                                  </p:childTnLst>
                                </p:cTn>
                              </p:par>
                              <p:par>
                                <p:cTn id="44" presetID="22" presetClass="entr" presetSubtype="8" fill="hold" grpId="0" nodeType="withEffect">
                                  <p:stCondLst>
                                    <p:cond delay="8000"/>
                                  </p:stCondLst>
                                  <p:childTnLst>
                                    <p:set>
                                      <p:cBhvr>
                                        <p:cTn id="45" dur="1" fill="hold">
                                          <p:stCondLst>
                                            <p:cond delay="0"/>
                                          </p:stCondLst>
                                        </p:cTn>
                                        <p:tgtEl>
                                          <p:spTgt spid="1620"/>
                                        </p:tgtEl>
                                        <p:attrNameLst>
                                          <p:attrName>style.visibility</p:attrName>
                                        </p:attrNameLst>
                                      </p:cBhvr>
                                      <p:to>
                                        <p:strVal val="visible"/>
                                      </p:to>
                                    </p:set>
                                    <p:animEffect transition="in" filter="wipe(left)">
                                      <p:cBhvr>
                                        <p:cTn id="46" dur="1500"/>
                                        <p:tgtEl>
                                          <p:spTgt spid="1620"/>
                                        </p:tgtEl>
                                      </p:cBhvr>
                                    </p:animEffect>
                                  </p:childTnLst>
                                </p:cTn>
                              </p:par>
                              <p:par>
                                <p:cTn id="47" presetID="22" presetClass="entr" presetSubtype="8" fill="hold" grpId="0" nodeType="withEffect">
                                  <p:stCondLst>
                                    <p:cond delay="11000"/>
                                  </p:stCondLst>
                                  <p:childTnLst>
                                    <p:set>
                                      <p:cBhvr>
                                        <p:cTn id="48" dur="1" fill="hold">
                                          <p:stCondLst>
                                            <p:cond delay="0"/>
                                          </p:stCondLst>
                                        </p:cTn>
                                        <p:tgtEl>
                                          <p:spTgt spid="1618"/>
                                        </p:tgtEl>
                                        <p:attrNameLst>
                                          <p:attrName>style.visibility</p:attrName>
                                        </p:attrNameLst>
                                      </p:cBhvr>
                                      <p:to>
                                        <p:strVal val="visible"/>
                                      </p:to>
                                    </p:set>
                                    <p:animEffect transition="in" filter="wipe(left)">
                                      <p:cBhvr>
                                        <p:cTn id="49" dur="1500"/>
                                        <p:tgtEl>
                                          <p:spTgt spid="1618"/>
                                        </p:tgtEl>
                                      </p:cBhvr>
                                    </p:animEffect>
                                  </p:childTnLst>
                                </p:cTn>
                              </p:par>
                              <p:par>
                                <p:cTn id="50" presetID="22" presetClass="entr" presetSubtype="8" fill="hold" grpId="0" nodeType="withEffect">
                                  <p:stCondLst>
                                    <p:cond delay="14000"/>
                                  </p:stCondLst>
                                  <p:childTnLst>
                                    <p:set>
                                      <p:cBhvr>
                                        <p:cTn id="51" dur="1" fill="hold">
                                          <p:stCondLst>
                                            <p:cond delay="0"/>
                                          </p:stCondLst>
                                        </p:cTn>
                                        <p:tgtEl>
                                          <p:spTgt spid="1619"/>
                                        </p:tgtEl>
                                        <p:attrNameLst>
                                          <p:attrName>style.visibility</p:attrName>
                                        </p:attrNameLst>
                                      </p:cBhvr>
                                      <p:to>
                                        <p:strVal val="visible"/>
                                      </p:to>
                                    </p:set>
                                    <p:animEffect transition="in" filter="wipe(left)">
                                      <p:cBhvr>
                                        <p:cTn id="52" dur="1500"/>
                                        <p:tgtEl>
                                          <p:spTgt spid="161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678"/>
                                        </p:tgtEl>
                                        <p:attrNameLst>
                                          <p:attrName>style.visibility</p:attrName>
                                        </p:attrNameLst>
                                      </p:cBhvr>
                                      <p:to>
                                        <p:strVal val="visible"/>
                                      </p:to>
                                    </p:set>
                                    <p:animEffect transition="in" filter="wipe(up)">
                                      <p:cBhvr>
                                        <p:cTn id="57" dur="250"/>
                                        <p:tgtEl>
                                          <p:spTgt spid="16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 grpId="0"/>
      <p:bldP spid="1148" grpId="0"/>
      <p:bldP spid="1149" grpId="1"/>
      <p:bldP spid="1150" grpId="0"/>
      <p:bldP spid="1151" grpId="1"/>
      <p:bldP spid="1621" grpId="0"/>
      <p:bldP spid="1678" grpId="0" animBg="1"/>
      <p:bldP spid="1675" grpId="0"/>
      <p:bldP spid="1700" grpId="0" animBg="1"/>
      <p:bldP spid="1618" grpId="0" animBg="1"/>
      <p:bldP spid="1619" grpId="0" animBg="1"/>
      <p:bldP spid="1620" grpId="0" animBg="1"/>
      <p:bldP spid="161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46"/>
          <p:cNvSpPr>
            <a:spLocks noChangeArrowheads="1"/>
          </p:cNvSpPr>
          <p:nvPr/>
        </p:nvSpPr>
        <p:spPr bwMode="auto">
          <a:xfrm>
            <a:off x="502921" y="986032"/>
            <a:ext cx="8129015" cy="9130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zh-CN" altLang="en-US" sz="2000" b="1" dirty="0" smtClean="0">
                <a:latin typeface="微软雅黑" pitchFamily="34" charset="-122"/>
                <a:ea typeface="微软雅黑" pitchFamily="34" charset="-122"/>
              </a:rPr>
              <a:t>以太网</a:t>
            </a:r>
            <a:r>
              <a:rPr lang="zh-CN" altLang="en-US" sz="2000" b="1" dirty="0">
                <a:latin typeface="微软雅黑" pitchFamily="34" charset="-122"/>
                <a:ea typeface="微软雅黑" pitchFamily="34" charset="-122"/>
              </a:rPr>
              <a:t>的端到端往返</a:t>
            </a:r>
            <a:r>
              <a:rPr lang="zh-CN" altLang="en-US" sz="2000" b="1" dirty="0" smtClean="0">
                <a:latin typeface="微软雅黑" pitchFamily="34" charset="-122"/>
                <a:ea typeface="微软雅黑" pitchFamily="34" charset="-122"/>
              </a:rPr>
              <a:t>时延 </a:t>
            </a:r>
            <a:r>
              <a:rPr lang="en-US" altLang="zh-CN" sz="2000" b="1" dirty="0" smtClean="0">
                <a:solidFill>
                  <a:srgbClr val="C00000"/>
                </a:solidFill>
                <a:latin typeface="微软雅黑" pitchFamily="34" charset="-122"/>
                <a:ea typeface="微软雅黑" pitchFamily="34" charset="-122"/>
              </a:rPr>
              <a:t>2</a:t>
            </a:r>
            <a:r>
              <a:rPr lang="en-US" altLang="zh-CN" sz="2000" b="1" i="1" dirty="0" smtClean="0">
                <a:solidFill>
                  <a:srgbClr val="C00000"/>
                </a:solidFill>
                <a:latin typeface="微软雅黑" pitchFamily="34" charset="-122"/>
                <a:ea typeface="微软雅黑" pitchFamily="34" charset="-122"/>
                <a:sym typeface="Symbol" pitchFamily="18" charset="2"/>
              </a:rPr>
              <a:t>  </a:t>
            </a:r>
            <a:r>
              <a:rPr lang="zh-CN" altLang="en-US" sz="2000" b="1" dirty="0" smtClean="0">
                <a:latin typeface="微软雅黑" pitchFamily="34" charset="-122"/>
                <a:ea typeface="微软雅黑" pitchFamily="34" charset="-122"/>
              </a:rPr>
              <a:t>称为</a:t>
            </a:r>
            <a:r>
              <a:rPr lang="zh-CN" altLang="en-US" sz="2000" b="1" dirty="0">
                <a:solidFill>
                  <a:srgbClr val="C00000"/>
                </a:solidFill>
                <a:latin typeface="微软雅黑" pitchFamily="34" charset="-122"/>
                <a:ea typeface="微软雅黑" pitchFamily="34" charset="-122"/>
              </a:rPr>
              <a:t>争用期</a:t>
            </a:r>
            <a:r>
              <a:rPr lang="zh-CN" altLang="en-US" sz="2000" b="1" dirty="0">
                <a:latin typeface="微软雅黑" pitchFamily="34" charset="-122"/>
                <a:ea typeface="微软雅黑" pitchFamily="34" charset="-122"/>
              </a:rPr>
              <a:t>，或</a:t>
            </a:r>
            <a:r>
              <a:rPr lang="zh-CN" altLang="en-US" sz="2000" b="1" dirty="0">
                <a:solidFill>
                  <a:srgbClr val="C00000"/>
                </a:solidFill>
                <a:latin typeface="微软雅黑" pitchFamily="34" charset="-122"/>
                <a:ea typeface="微软雅黑" pitchFamily="34" charset="-122"/>
              </a:rPr>
              <a:t>碰撞窗口。</a:t>
            </a:r>
          </a:p>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具体的争用期</a:t>
            </a:r>
            <a:r>
              <a:rPr lang="zh-CN" altLang="en-US" sz="2000" b="1" dirty="0" smtClean="0">
                <a:latin typeface="微软雅黑" pitchFamily="34" charset="-122"/>
                <a:ea typeface="微软雅黑" pitchFamily="34" charset="-122"/>
              </a:rPr>
              <a:t>时间 </a:t>
            </a:r>
            <a:r>
              <a:rPr lang="en-US" altLang="zh-CN" sz="2000" b="1" dirty="0" smtClean="0">
                <a:latin typeface="微软雅黑" pitchFamily="34" charset="-122"/>
                <a:ea typeface="微软雅黑" pitchFamily="34" charset="-122"/>
              </a:rPr>
              <a:t>= 51.2 </a:t>
            </a:r>
            <a:r>
              <a:rPr lang="el-GR" altLang="zh-CN" sz="2000" b="1" dirty="0" smtClean="0">
                <a:latin typeface="微软雅黑" pitchFamily="34" charset="-122"/>
                <a:ea typeface="微软雅黑" pitchFamily="34" charset="-122"/>
              </a:rPr>
              <a:t>μ</a:t>
            </a:r>
            <a:r>
              <a:rPr lang="en-US" altLang="zh-CN" sz="2000" b="1" dirty="0" smtClean="0">
                <a:latin typeface="微软雅黑" pitchFamily="34" charset="-122"/>
                <a:ea typeface="微软雅黑" pitchFamily="34" charset="-122"/>
              </a:rPr>
              <a:t>s</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p:txBody>
      </p:sp>
      <p:sp>
        <p:nvSpPr>
          <p:cNvPr id="65" name="AutoShape 5"/>
          <p:cNvSpPr>
            <a:spLocks noChangeArrowheads="1"/>
          </p:cNvSpPr>
          <p:nvPr/>
        </p:nvSpPr>
        <p:spPr bwMode="auto">
          <a:xfrm>
            <a:off x="502921" y="62740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Rectangle 6"/>
          <p:cNvSpPr>
            <a:spLocks noChangeArrowheads="1"/>
          </p:cNvSpPr>
          <p:nvPr/>
        </p:nvSpPr>
        <p:spPr bwMode="auto">
          <a:xfrm>
            <a:off x="4090019" y="604318"/>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争用期</a:t>
            </a:r>
            <a:endParaRPr lang="fr-FR" altLang="zh-CN" sz="2000" b="1" dirty="0">
              <a:solidFill>
                <a:schemeClr val="bg1"/>
              </a:solidFill>
              <a:latin typeface="微软雅黑" pitchFamily="34" charset="-122"/>
              <a:ea typeface="微软雅黑" pitchFamily="34" charset="-122"/>
            </a:endParaRPr>
          </a:p>
        </p:txBody>
      </p:sp>
      <p:sp>
        <p:nvSpPr>
          <p:cNvPr id="2" name="矩形 1"/>
          <p:cNvSpPr/>
          <p:nvPr/>
        </p:nvSpPr>
        <p:spPr>
          <a:xfrm>
            <a:off x="1379912" y="1878327"/>
            <a:ext cx="6234546" cy="913070"/>
          </a:xfrm>
          <a:prstGeom prst="rect">
            <a:avLst/>
          </a:prstGeom>
        </p:spPr>
        <p:style>
          <a:lnRef idx="1">
            <a:schemeClr val="accent5"/>
          </a:lnRef>
          <a:fillRef idx="2">
            <a:schemeClr val="accent5"/>
          </a:fillRef>
          <a:effectRef idx="1">
            <a:schemeClr val="accent5"/>
          </a:effectRef>
          <a:fontRef idx="minor">
            <a:schemeClr val="dk1"/>
          </a:fontRef>
        </p:style>
        <p:txBody>
          <a:bodyPr wrap="square" anchor="t">
            <a:spAutoFit/>
          </a:bodyPr>
          <a:lstStyle/>
          <a:p>
            <a:pPr eaLnBrk="0" hangingPunct="0">
              <a:lnSpc>
                <a:spcPts val="3200"/>
              </a:lnSpc>
              <a:buClr>
                <a:srgbClr val="0070C0"/>
              </a:buClr>
            </a:pPr>
            <a:r>
              <a:rPr lang="zh-CN" altLang="en-US" sz="2000" b="1" dirty="0">
                <a:latin typeface="微软雅黑" pitchFamily="34" charset="-122"/>
                <a:ea typeface="微软雅黑" pitchFamily="34" charset="-122"/>
              </a:rPr>
              <a:t>经过争用期这段时间还没有检测到碰撞，才能肯定这次发送不会发生碰撞。</a:t>
            </a:r>
          </a:p>
        </p:txBody>
      </p:sp>
    </p:spTree>
    <p:extLst>
      <p:ext uri="{BB962C8B-B14F-4D97-AF65-F5344CB8AC3E}">
        <p14:creationId xmlns:p14="http://schemas.microsoft.com/office/powerpoint/2010/main" val="98092364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46"/>
          <p:cNvSpPr>
            <a:spLocks noChangeArrowheads="1"/>
          </p:cNvSpPr>
          <p:nvPr/>
        </p:nvSpPr>
        <p:spPr bwMode="auto">
          <a:xfrm>
            <a:off x="502921" y="983075"/>
            <a:ext cx="8216206" cy="3375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采用</a:t>
            </a:r>
            <a:r>
              <a:rPr lang="zh-CN" altLang="en-US" sz="2000" b="1" dirty="0">
                <a:solidFill>
                  <a:srgbClr val="C00000"/>
                </a:solidFill>
                <a:latin typeface="微软雅黑" pitchFamily="34" charset="-122"/>
                <a:ea typeface="微软雅黑" pitchFamily="34" charset="-122"/>
              </a:rPr>
              <a:t>截断二进制指数</a:t>
            </a:r>
            <a:r>
              <a:rPr lang="zh-CN" altLang="en-US" sz="2000" b="1" dirty="0" smtClean="0">
                <a:solidFill>
                  <a:srgbClr val="C00000"/>
                </a:solidFill>
                <a:latin typeface="微软雅黑" pitchFamily="34" charset="-122"/>
                <a:ea typeface="微软雅黑" pitchFamily="34" charset="-122"/>
              </a:rPr>
              <a:t>退避 </a:t>
            </a:r>
            <a:r>
              <a:rPr lang="en-US" altLang="zh-CN" sz="2000" b="1" dirty="0" smtClean="0">
                <a:latin typeface="微软雅黑" pitchFamily="34" charset="-122"/>
                <a:ea typeface="微软雅黑" pitchFamily="34" charset="-122"/>
              </a:rPr>
              <a:t>(</a:t>
            </a:r>
            <a:r>
              <a:rPr lang="en-US" altLang="zh-CN" sz="2000" b="1" dirty="0">
                <a:latin typeface="微软雅黑" pitchFamily="34" charset="-122"/>
                <a:ea typeface="微软雅黑" pitchFamily="34" charset="-122"/>
              </a:rPr>
              <a:t>truncated binary exponential </a:t>
            </a:r>
            <a:r>
              <a:rPr lang="en-US" altLang="zh-CN" sz="2000" b="1" dirty="0" err="1">
                <a:latin typeface="微软雅黑" pitchFamily="34" charset="-122"/>
                <a:ea typeface="微软雅黑" pitchFamily="34" charset="-122"/>
              </a:rPr>
              <a:t>backoff</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确定</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200"/>
              </a:lnSpc>
              <a:buClr>
                <a:srgbClr val="0070C0"/>
              </a:buClr>
              <a:buFont typeface="Wingdings" pitchFamily="2" charset="2"/>
              <a:buChar char="l"/>
            </a:pPr>
            <a:r>
              <a:rPr lang="zh-CN" altLang="en-US" sz="2000" b="1" dirty="0" smtClean="0">
                <a:latin typeface="微软雅黑" pitchFamily="34" charset="-122"/>
                <a:ea typeface="微软雅黑" pitchFamily="34" charset="-122"/>
              </a:rPr>
              <a:t>发生</a:t>
            </a:r>
            <a:r>
              <a:rPr lang="zh-CN" altLang="en-US" sz="2000" b="1" dirty="0">
                <a:latin typeface="微软雅黑" pitchFamily="34" charset="-122"/>
                <a:ea typeface="微软雅黑" pitchFamily="34" charset="-122"/>
              </a:rPr>
              <a:t>碰撞的</a:t>
            </a:r>
            <a:r>
              <a:rPr lang="zh-CN" altLang="en-US" sz="2000" b="1" dirty="0" smtClean="0">
                <a:latin typeface="微软雅黑" pitchFamily="34" charset="-122"/>
                <a:ea typeface="微软雅黑" pitchFamily="34" charset="-122"/>
              </a:rPr>
              <a:t>站停止</a:t>
            </a:r>
            <a:r>
              <a:rPr lang="zh-CN" altLang="en-US" sz="2000" b="1" dirty="0">
                <a:latin typeface="微软雅黑" pitchFamily="34" charset="-122"/>
                <a:ea typeface="微软雅黑" pitchFamily="34" charset="-122"/>
              </a:rPr>
              <a:t>发送数据后，要</a:t>
            </a:r>
            <a:r>
              <a:rPr lang="zh-CN" altLang="en-US" sz="2000" b="1" dirty="0" smtClean="0">
                <a:solidFill>
                  <a:srgbClr val="0000FF"/>
                </a:solidFill>
                <a:latin typeface="微软雅黑" pitchFamily="34" charset="-122"/>
                <a:ea typeface="微软雅黑" pitchFamily="34" charset="-122"/>
              </a:rPr>
              <a:t>退避</a:t>
            </a:r>
            <a:r>
              <a:rPr lang="zh-CN" altLang="en-US" sz="2000" b="1" dirty="0" smtClean="0">
                <a:latin typeface="微软雅黑" pitchFamily="34" charset="-122"/>
                <a:ea typeface="微软雅黑" pitchFamily="34" charset="-122"/>
              </a:rPr>
              <a:t>一</a:t>
            </a:r>
            <a:r>
              <a:rPr lang="zh-CN" altLang="en-US" sz="2000" b="1" dirty="0">
                <a:latin typeface="微软雅黑" pitchFamily="34" charset="-122"/>
                <a:ea typeface="微软雅黑" pitchFamily="34" charset="-122"/>
              </a:rPr>
              <a:t>个</a:t>
            </a:r>
            <a:r>
              <a:rPr lang="zh-CN" altLang="en-US" sz="2000" b="1" dirty="0" smtClean="0">
                <a:latin typeface="微软雅黑" pitchFamily="34" charset="-122"/>
                <a:ea typeface="微软雅黑" pitchFamily="34" charset="-122"/>
              </a:rPr>
              <a:t>随机时间后再</a:t>
            </a:r>
            <a:r>
              <a:rPr lang="zh-CN" altLang="en-US" sz="2000" b="1" dirty="0">
                <a:latin typeface="微软雅黑" pitchFamily="34" charset="-122"/>
                <a:ea typeface="微软雅黑" pitchFamily="34" charset="-122"/>
              </a:rPr>
              <a:t>发送数据。</a:t>
            </a:r>
          </a:p>
          <a:p>
            <a:pPr marL="715963" indent="-342900" eaLnBrk="0" hangingPunct="0">
              <a:lnSpc>
                <a:spcPts val="3200"/>
              </a:lnSpc>
              <a:buClr>
                <a:srgbClr val="7030A0"/>
              </a:buClr>
              <a:buFont typeface="+mj-lt"/>
              <a:buAutoNum type="arabicPeriod"/>
            </a:pPr>
            <a:r>
              <a:rPr lang="zh-CN" altLang="en-US" b="1" dirty="0">
                <a:solidFill>
                  <a:srgbClr val="0000FF"/>
                </a:solidFill>
                <a:latin typeface="微软雅黑" pitchFamily="34" charset="-122"/>
                <a:ea typeface="微软雅黑" pitchFamily="34" charset="-122"/>
              </a:rPr>
              <a:t>基本退避</a:t>
            </a:r>
            <a:r>
              <a:rPr lang="zh-CN" altLang="en-US" b="1" dirty="0" smtClean="0">
                <a:solidFill>
                  <a:srgbClr val="0000FF"/>
                </a:solidFill>
                <a:latin typeface="微软雅黑" pitchFamily="34" charset="-122"/>
                <a:ea typeface="微软雅黑" pitchFamily="34" charset="-122"/>
              </a:rPr>
              <a:t>时间 </a:t>
            </a:r>
            <a:r>
              <a:rPr lang="en-US" altLang="zh-CN" b="1" dirty="0" smtClean="0">
                <a:solidFill>
                  <a:srgbClr val="0000FF"/>
                </a:solidFill>
                <a:latin typeface="微软雅黑" pitchFamily="34" charset="-122"/>
                <a:ea typeface="微软雅黑" pitchFamily="34" charset="-122"/>
              </a:rPr>
              <a:t>= 2</a:t>
            </a:r>
            <a:r>
              <a:rPr lang="en-US" altLang="zh-CN" b="1" i="1" dirty="0" smtClean="0">
                <a:solidFill>
                  <a:srgbClr val="0000FF"/>
                </a:solidFill>
                <a:latin typeface="微软雅黑" pitchFamily="34" charset="-122"/>
                <a:ea typeface="微软雅黑" pitchFamily="34" charset="-122"/>
                <a:sym typeface="Symbol" pitchFamily="18" charset="2"/>
              </a:rPr>
              <a:t> </a:t>
            </a:r>
            <a:endParaRPr lang="zh-CN" altLang="en-US" b="1" dirty="0">
              <a:solidFill>
                <a:srgbClr val="0000FF"/>
              </a:solidFill>
              <a:latin typeface="微软雅黑" pitchFamily="34" charset="-122"/>
              <a:ea typeface="微软雅黑" pitchFamily="34" charset="-122"/>
            </a:endParaRPr>
          </a:p>
          <a:p>
            <a:pPr marL="715963" indent="-342900" eaLnBrk="0" hangingPunct="0">
              <a:lnSpc>
                <a:spcPts val="3200"/>
              </a:lnSpc>
              <a:buClr>
                <a:srgbClr val="7030A0"/>
              </a:buClr>
              <a:buFont typeface="+mj-lt"/>
              <a:buAutoNum type="arabicPeriod"/>
            </a:pPr>
            <a:r>
              <a:rPr lang="zh-CN" altLang="en-US" b="1" dirty="0">
                <a:latin typeface="微软雅黑" pitchFamily="34" charset="-122"/>
                <a:ea typeface="微软雅黑" pitchFamily="34" charset="-122"/>
              </a:rPr>
              <a:t>从整数集合 </a:t>
            </a:r>
            <a:r>
              <a:rPr lang="en-US" altLang="zh-CN" b="1" dirty="0">
                <a:latin typeface="微软雅黑" pitchFamily="34" charset="-122"/>
                <a:ea typeface="微软雅黑" pitchFamily="34" charset="-122"/>
              </a:rPr>
              <a:t>[0, 1, … , (</a:t>
            </a:r>
            <a:r>
              <a:rPr lang="en-US" altLang="zh-CN" b="1" dirty="0" smtClean="0">
                <a:latin typeface="微软雅黑" pitchFamily="34" charset="-122"/>
                <a:ea typeface="微软雅黑" pitchFamily="34" charset="-122"/>
              </a:rPr>
              <a:t>2</a:t>
            </a:r>
            <a:r>
              <a:rPr lang="en-US" altLang="zh-CN" b="1" i="1" baseline="30000" dirty="0" smtClean="0">
                <a:latin typeface="微软雅黑" pitchFamily="34" charset="-122"/>
                <a:ea typeface="微软雅黑" pitchFamily="34" charset="-122"/>
              </a:rPr>
              <a:t>k </a:t>
            </a:r>
            <a:r>
              <a:rPr lang="en-US" altLang="zh-CN" b="1" dirty="0" smtClean="0">
                <a:latin typeface="微软雅黑" pitchFamily="34" charset="-122"/>
                <a:ea typeface="微软雅黑" pitchFamily="34" charset="-122"/>
              </a:rPr>
              <a:t>- 1</a:t>
            </a:r>
            <a:r>
              <a:rPr lang="en-US" altLang="zh-CN" b="1" dirty="0">
                <a:latin typeface="微软雅黑" pitchFamily="34" charset="-122"/>
                <a:ea typeface="微软雅黑" pitchFamily="34" charset="-122"/>
              </a:rPr>
              <a:t>)] </a:t>
            </a:r>
            <a:r>
              <a:rPr lang="zh-CN" altLang="en-US" b="1" dirty="0">
                <a:latin typeface="微软雅黑" pitchFamily="34" charset="-122"/>
                <a:ea typeface="微软雅黑" pitchFamily="34" charset="-122"/>
              </a:rPr>
              <a:t>中</a:t>
            </a:r>
            <a:r>
              <a:rPr lang="zh-CN" altLang="en-US" b="1" dirty="0">
                <a:solidFill>
                  <a:srgbClr val="C00000"/>
                </a:solidFill>
                <a:latin typeface="微软雅黑" pitchFamily="34" charset="-122"/>
                <a:ea typeface="微软雅黑" pitchFamily="34" charset="-122"/>
              </a:rPr>
              <a:t>随机</a:t>
            </a:r>
            <a:r>
              <a:rPr lang="zh-CN" altLang="en-US" b="1" dirty="0">
                <a:latin typeface="微软雅黑" pitchFamily="34" charset="-122"/>
                <a:ea typeface="微软雅黑" pitchFamily="34" charset="-122"/>
              </a:rPr>
              <a:t>地取出一个数，记为</a:t>
            </a:r>
            <a:r>
              <a:rPr lang="zh-CN" altLang="en-US" b="1" i="1" dirty="0">
                <a:latin typeface="微软雅黑" pitchFamily="34" charset="-122"/>
                <a:ea typeface="微软雅黑" pitchFamily="34" charset="-122"/>
              </a:rPr>
              <a:t> </a:t>
            </a:r>
            <a:r>
              <a:rPr lang="en-US" altLang="zh-CN" b="1" i="1" dirty="0">
                <a:latin typeface="微软雅黑" pitchFamily="34" charset="-122"/>
                <a:ea typeface="微软雅黑" pitchFamily="34" charset="-122"/>
              </a:rPr>
              <a:t>r</a:t>
            </a:r>
            <a:r>
              <a:rPr lang="zh-CN" altLang="en-US" b="1" dirty="0" smtClean="0">
                <a:latin typeface="微软雅黑" pitchFamily="34" charset="-122"/>
                <a:ea typeface="微软雅黑" pitchFamily="34" charset="-122"/>
              </a:rPr>
              <a:t>。</a:t>
            </a:r>
            <a:endParaRPr lang="en-US" altLang="zh-CN" b="1" dirty="0" smtClean="0">
              <a:latin typeface="微软雅黑" pitchFamily="34" charset="-122"/>
              <a:ea typeface="微软雅黑" pitchFamily="34" charset="-122"/>
            </a:endParaRPr>
          </a:p>
          <a:p>
            <a:pPr marL="373063" eaLnBrk="0" hangingPunct="0">
              <a:lnSpc>
                <a:spcPts val="3200"/>
              </a:lnSpc>
              <a:buClr>
                <a:srgbClr val="7030A0"/>
              </a:buClr>
            </a:pPr>
            <a:r>
              <a:rPr lang="zh-CN" altLang="en-US" b="1" dirty="0" smtClean="0">
                <a:latin typeface="微软雅黑" pitchFamily="34" charset="-122"/>
                <a:ea typeface="微软雅黑" pitchFamily="34" charset="-122"/>
              </a:rPr>
              <a:t>     </a:t>
            </a:r>
            <a:r>
              <a:rPr lang="zh-CN" altLang="en-US" b="1" dirty="0" smtClean="0">
                <a:solidFill>
                  <a:srgbClr val="C00000"/>
                </a:solidFill>
                <a:latin typeface="微软雅黑" pitchFamily="34" charset="-122"/>
                <a:ea typeface="微软雅黑" pitchFamily="34" charset="-122"/>
              </a:rPr>
              <a:t>重传</a:t>
            </a:r>
            <a:r>
              <a:rPr lang="zh-CN" altLang="en-US" b="1" dirty="0">
                <a:solidFill>
                  <a:srgbClr val="C00000"/>
                </a:solidFill>
                <a:latin typeface="微软雅黑" pitchFamily="34" charset="-122"/>
                <a:ea typeface="微软雅黑" pitchFamily="34" charset="-122"/>
              </a:rPr>
              <a:t>所需的</a:t>
            </a:r>
            <a:r>
              <a:rPr lang="zh-CN" altLang="en-US" b="1" dirty="0" smtClean="0">
                <a:solidFill>
                  <a:srgbClr val="C00000"/>
                </a:solidFill>
                <a:latin typeface="微软雅黑" pitchFamily="34" charset="-122"/>
                <a:ea typeface="微软雅黑" pitchFamily="34" charset="-122"/>
              </a:rPr>
              <a:t>时延 </a:t>
            </a:r>
            <a:r>
              <a:rPr lang="en-US" altLang="zh-CN" b="1" dirty="0" smtClean="0">
                <a:solidFill>
                  <a:srgbClr val="C00000"/>
                </a:solidFill>
                <a:latin typeface="微软雅黑" pitchFamily="34" charset="-122"/>
                <a:ea typeface="微软雅黑" pitchFamily="34" charset="-122"/>
              </a:rPr>
              <a:t>= </a:t>
            </a:r>
            <a:r>
              <a:rPr lang="zh-CN" altLang="en-US" b="1" dirty="0" smtClean="0">
                <a:solidFill>
                  <a:srgbClr val="C00000"/>
                </a:solidFill>
                <a:latin typeface="微软雅黑" pitchFamily="34" charset="-122"/>
                <a:ea typeface="微软雅黑" pitchFamily="34" charset="-122"/>
              </a:rPr>
              <a:t> </a:t>
            </a:r>
            <a:r>
              <a:rPr lang="en-US" altLang="zh-CN" b="1" i="1" dirty="0">
                <a:solidFill>
                  <a:srgbClr val="C00000"/>
                </a:solidFill>
                <a:latin typeface="微软雅黑" pitchFamily="34" charset="-122"/>
                <a:ea typeface="微软雅黑" pitchFamily="34" charset="-122"/>
              </a:rPr>
              <a:t>r</a:t>
            </a:r>
            <a:r>
              <a:rPr lang="en-US" altLang="zh-CN" b="1" dirty="0">
                <a:solidFill>
                  <a:srgbClr val="C00000"/>
                </a:solidFill>
                <a:latin typeface="微软雅黑" pitchFamily="34" charset="-122"/>
                <a:ea typeface="微软雅黑" pitchFamily="34" charset="-122"/>
              </a:rPr>
              <a:t> </a:t>
            </a:r>
            <a:r>
              <a:rPr lang="en-US" altLang="zh-CN" sz="1600" b="1" dirty="0" smtClean="0">
                <a:solidFill>
                  <a:srgbClr val="C00000"/>
                </a:solidFill>
                <a:latin typeface="微软雅黑" pitchFamily="34" charset="-122"/>
                <a:ea typeface="微软雅黑" pitchFamily="34" charset="-122"/>
              </a:rPr>
              <a:t>ⅹ</a:t>
            </a:r>
            <a:r>
              <a:rPr lang="en-US" altLang="zh-CN" b="1" dirty="0" smtClean="0">
                <a:solidFill>
                  <a:srgbClr val="C00000"/>
                </a:solidFill>
                <a:latin typeface="微软雅黑" pitchFamily="34" charset="-122"/>
                <a:ea typeface="微软雅黑" pitchFamily="34" charset="-122"/>
              </a:rPr>
              <a:t> </a:t>
            </a:r>
            <a:r>
              <a:rPr lang="zh-CN" altLang="en-US" b="1" dirty="0" smtClean="0">
                <a:solidFill>
                  <a:srgbClr val="C00000"/>
                </a:solidFill>
                <a:latin typeface="微软雅黑" pitchFamily="34" charset="-122"/>
                <a:ea typeface="微软雅黑" pitchFamily="34" charset="-122"/>
              </a:rPr>
              <a:t>基本</a:t>
            </a:r>
            <a:r>
              <a:rPr lang="zh-CN" altLang="en-US" b="1" dirty="0">
                <a:solidFill>
                  <a:srgbClr val="C00000"/>
                </a:solidFill>
                <a:latin typeface="微软雅黑" pitchFamily="34" charset="-122"/>
                <a:ea typeface="微软雅黑" pitchFamily="34" charset="-122"/>
              </a:rPr>
              <a:t>退避时间。</a:t>
            </a:r>
          </a:p>
          <a:p>
            <a:pPr marL="715963" indent="-342900" eaLnBrk="0" hangingPunct="0">
              <a:lnSpc>
                <a:spcPts val="3200"/>
              </a:lnSpc>
              <a:buClr>
                <a:srgbClr val="7030A0"/>
              </a:buClr>
              <a:buFont typeface="+mj-lt"/>
              <a:buAutoNum type="arabicPeriod" startAt="3"/>
            </a:pPr>
            <a:r>
              <a:rPr lang="zh-CN" altLang="en-US" b="1" dirty="0">
                <a:latin typeface="微软雅黑" pitchFamily="34" charset="-122"/>
                <a:ea typeface="微软雅黑" pitchFamily="34" charset="-122"/>
              </a:rPr>
              <a:t>参数 </a:t>
            </a:r>
            <a:r>
              <a:rPr lang="en-US" altLang="zh-CN" b="1" i="1" dirty="0" smtClean="0">
                <a:solidFill>
                  <a:srgbClr val="0000FF"/>
                </a:solidFill>
                <a:latin typeface="微软雅黑" pitchFamily="34" charset="-122"/>
                <a:ea typeface="微软雅黑" pitchFamily="34" charset="-122"/>
              </a:rPr>
              <a:t>k </a:t>
            </a:r>
            <a:r>
              <a:rPr lang="en-US" altLang="zh-CN" b="1" dirty="0">
                <a:solidFill>
                  <a:srgbClr val="0000FF"/>
                </a:solidFill>
                <a:latin typeface="微软雅黑" pitchFamily="34" charset="-122"/>
                <a:ea typeface="微软雅黑" pitchFamily="34" charset="-122"/>
              </a:rPr>
              <a:t>= Min[</a:t>
            </a:r>
            <a:r>
              <a:rPr lang="zh-CN" altLang="en-US" b="1" dirty="0">
                <a:solidFill>
                  <a:srgbClr val="0000FF"/>
                </a:solidFill>
                <a:latin typeface="微软雅黑" pitchFamily="34" charset="-122"/>
                <a:ea typeface="微软雅黑" pitchFamily="34" charset="-122"/>
              </a:rPr>
              <a:t>重传次数</a:t>
            </a:r>
            <a:r>
              <a:rPr lang="en-US" altLang="zh-CN" b="1" dirty="0">
                <a:solidFill>
                  <a:srgbClr val="0000FF"/>
                </a:solidFill>
                <a:latin typeface="微软雅黑" pitchFamily="34" charset="-122"/>
                <a:ea typeface="微软雅黑" pitchFamily="34" charset="-122"/>
              </a:rPr>
              <a:t>, 10</a:t>
            </a:r>
            <a:r>
              <a:rPr lang="en-US" altLang="zh-CN" b="1" dirty="0" smtClean="0">
                <a:solidFill>
                  <a:srgbClr val="0000FF"/>
                </a:solidFill>
                <a:latin typeface="微软雅黑" pitchFamily="34" charset="-122"/>
                <a:ea typeface="微软雅黑" pitchFamily="34" charset="-122"/>
              </a:rPr>
              <a:t>]</a:t>
            </a:r>
            <a:endParaRPr lang="en-US" altLang="zh-CN" b="1" dirty="0">
              <a:solidFill>
                <a:srgbClr val="0000FF"/>
              </a:solidFill>
              <a:latin typeface="微软雅黑" pitchFamily="34" charset="-122"/>
              <a:ea typeface="微软雅黑" pitchFamily="34" charset="-122"/>
            </a:endParaRPr>
          </a:p>
          <a:p>
            <a:pPr marL="715963" indent="-342900" eaLnBrk="0" hangingPunct="0">
              <a:lnSpc>
                <a:spcPts val="3200"/>
              </a:lnSpc>
              <a:buClr>
                <a:srgbClr val="7030A0"/>
              </a:buClr>
              <a:buFont typeface="+mj-lt"/>
              <a:buAutoNum type="arabicPeriod" startAt="4"/>
            </a:pPr>
            <a:r>
              <a:rPr lang="zh-CN" altLang="en-US" b="1" dirty="0" smtClean="0">
                <a:latin typeface="微软雅黑" pitchFamily="34" charset="-122"/>
                <a:ea typeface="微软雅黑" pitchFamily="34" charset="-122"/>
              </a:rPr>
              <a:t>当</a:t>
            </a:r>
            <a:r>
              <a:rPr lang="zh-CN" altLang="en-US" b="1" dirty="0">
                <a:latin typeface="微软雅黑" pitchFamily="34" charset="-122"/>
                <a:ea typeface="微软雅黑" pitchFamily="34" charset="-122"/>
              </a:rPr>
              <a:t>重传达 </a:t>
            </a:r>
            <a:r>
              <a:rPr lang="en-US" altLang="zh-CN" b="1" dirty="0">
                <a:solidFill>
                  <a:srgbClr val="0000FF"/>
                </a:solidFill>
                <a:latin typeface="微软雅黑" pitchFamily="34" charset="-122"/>
                <a:ea typeface="微软雅黑" pitchFamily="34" charset="-122"/>
              </a:rPr>
              <a:t>16</a:t>
            </a:r>
            <a:r>
              <a:rPr lang="en-US" altLang="zh-CN" b="1" dirty="0">
                <a:latin typeface="微软雅黑" pitchFamily="34" charset="-122"/>
                <a:ea typeface="微软雅黑" pitchFamily="34" charset="-122"/>
              </a:rPr>
              <a:t> </a:t>
            </a:r>
            <a:r>
              <a:rPr lang="zh-CN" altLang="en-US" b="1" dirty="0">
                <a:latin typeface="微软雅黑" pitchFamily="34" charset="-122"/>
                <a:ea typeface="微软雅黑" pitchFamily="34" charset="-122"/>
              </a:rPr>
              <a:t>次仍不能成功时即丢弃该帧，并向高层报告。 </a:t>
            </a:r>
          </a:p>
        </p:txBody>
      </p:sp>
      <p:sp>
        <p:nvSpPr>
          <p:cNvPr id="58" name="AutoShape 5"/>
          <p:cNvSpPr>
            <a:spLocks noChangeArrowheads="1"/>
          </p:cNvSpPr>
          <p:nvPr/>
        </p:nvSpPr>
        <p:spPr bwMode="auto">
          <a:xfrm>
            <a:off x="502921" y="62445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Rectangle 6"/>
          <p:cNvSpPr>
            <a:spLocks noChangeArrowheads="1"/>
          </p:cNvSpPr>
          <p:nvPr/>
        </p:nvSpPr>
        <p:spPr bwMode="auto">
          <a:xfrm>
            <a:off x="764598" y="601361"/>
            <a:ext cx="76204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zh-CN" altLang="en-US" sz="2000" b="1" dirty="0">
                <a:solidFill>
                  <a:schemeClr val="bg1"/>
                </a:solidFill>
                <a:latin typeface="微软雅黑" pitchFamily="34" charset="-122"/>
                <a:ea typeface="微软雅黑" pitchFamily="34" charset="-122"/>
              </a:rPr>
              <a:t>碰撞后重传的</a:t>
            </a:r>
            <a:r>
              <a:rPr lang="zh-CN" altLang="en-US" sz="2000" b="1" dirty="0" smtClean="0">
                <a:solidFill>
                  <a:schemeClr val="bg1"/>
                </a:solidFill>
                <a:latin typeface="微软雅黑" pitchFamily="34" charset="-122"/>
                <a:ea typeface="微软雅黑" pitchFamily="34" charset="-122"/>
              </a:rPr>
              <a:t>时机</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76993400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84219"/>
            <a:ext cx="8129015" cy="23655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3000"/>
              </a:lnSpc>
              <a:buClr>
                <a:srgbClr val="0070C0"/>
              </a:buClr>
            </a:pPr>
            <a:r>
              <a:rPr lang="zh-CN" altLang="en-US" sz="2000" b="1" dirty="0" smtClean="0">
                <a:latin typeface="微软雅黑" pitchFamily="34" charset="-122"/>
                <a:ea typeface="微软雅黑" pitchFamily="34" charset="-122"/>
              </a:rPr>
              <a:t>第 </a:t>
            </a:r>
            <a:r>
              <a:rPr lang="en-US" altLang="zh-CN" sz="2000" b="1" dirty="0" smtClean="0">
                <a:latin typeface="微软雅黑" pitchFamily="34" charset="-122"/>
                <a:ea typeface="微软雅黑" pitchFamily="34" charset="-122"/>
              </a:rPr>
              <a:t>1 </a:t>
            </a:r>
            <a:r>
              <a:rPr lang="zh-CN" altLang="en-US" sz="2000" b="1" dirty="0" smtClean="0">
                <a:latin typeface="微软雅黑" pitchFamily="34" charset="-122"/>
                <a:ea typeface="微软雅黑" pitchFamily="34" charset="-122"/>
              </a:rPr>
              <a:t>次冲突重传时：</a:t>
            </a:r>
            <a:endParaRPr lang="en-US" altLang="zh-CN" sz="2000" b="1" dirty="0" smtClean="0">
              <a:latin typeface="微软雅黑" pitchFamily="34" charset="-122"/>
              <a:ea typeface="微软雅黑" pitchFamily="34" charset="-122"/>
            </a:endParaRPr>
          </a:p>
          <a:p>
            <a:pPr eaLnBrk="0" hangingPunct="0">
              <a:lnSpc>
                <a:spcPts val="3000"/>
              </a:lnSpc>
              <a:buClr>
                <a:srgbClr val="0070C0"/>
              </a:buClr>
            </a:pPr>
            <a:r>
              <a:rPr lang="en-US" altLang="zh-CN" sz="2000" b="1" dirty="0">
                <a:latin typeface="微软雅黑" pitchFamily="34" charset="-122"/>
                <a:ea typeface="微软雅黑" pitchFamily="34" charset="-122"/>
              </a:rPr>
              <a:t> </a:t>
            </a:r>
            <a:r>
              <a:rPr lang="en-US" altLang="zh-CN" sz="2000" b="1" dirty="0" smtClean="0">
                <a:latin typeface="微软雅黑" pitchFamily="34" charset="-122"/>
                <a:ea typeface="微软雅黑" pitchFamily="34" charset="-122"/>
              </a:rPr>
              <a:t>   </a:t>
            </a:r>
            <a:r>
              <a:rPr lang="en-US" altLang="zh-CN" sz="2000" b="1" i="1" dirty="0" smtClean="0">
                <a:latin typeface="微软雅黑" pitchFamily="34" charset="-122"/>
                <a:ea typeface="微软雅黑" pitchFamily="34" charset="-122"/>
              </a:rPr>
              <a:t>k </a:t>
            </a:r>
            <a:r>
              <a:rPr lang="en-US" altLang="zh-CN" sz="2000" b="1" dirty="0" smtClean="0">
                <a:latin typeface="微软雅黑" pitchFamily="34" charset="-122"/>
                <a:ea typeface="微软雅黑" pitchFamily="34" charset="-122"/>
              </a:rPr>
              <a:t>= 1</a:t>
            </a:r>
            <a:r>
              <a:rPr lang="zh-CN" altLang="en-US" sz="2000" b="1" dirty="0" smtClean="0">
                <a:latin typeface="微软雅黑" pitchFamily="34" charset="-122"/>
                <a:ea typeface="微软雅黑" pitchFamily="34" charset="-122"/>
              </a:rPr>
              <a:t>，</a:t>
            </a:r>
            <a:r>
              <a:rPr lang="en-US" altLang="zh-CN" sz="2000" b="1" i="1" dirty="0" smtClean="0">
                <a:latin typeface="微软雅黑" pitchFamily="34" charset="-122"/>
                <a:ea typeface="微软雅黑" pitchFamily="34" charset="-122"/>
              </a:rPr>
              <a:t>r  </a:t>
            </a:r>
            <a:r>
              <a:rPr lang="zh-CN" altLang="en-US" sz="2000" b="1" dirty="0" smtClean="0">
                <a:latin typeface="微软雅黑" pitchFamily="34" charset="-122"/>
                <a:ea typeface="微软雅黑" pitchFamily="34" charset="-122"/>
              </a:rPr>
              <a:t>为 </a:t>
            </a:r>
            <a:r>
              <a:rPr lang="en-US" altLang="zh-CN" sz="2000" b="1" dirty="0" smtClean="0">
                <a:solidFill>
                  <a:srgbClr val="C00000"/>
                </a:solidFill>
                <a:latin typeface="微软雅黑" pitchFamily="34" charset="-122"/>
                <a:ea typeface="微软雅黑" pitchFamily="34" charset="-122"/>
              </a:rPr>
              <a:t>{0</a:t>
            </a:r>
            <a:r>
              <a:rPr lang="zh-CN" altLang="en-US" sz="2000" b="1" dirty="0" smtClean="0">
                <a:solidFill>
                  <a:srgbClr val="C00000"/>
                </a:solidFill>
                <a:latin typeface="微软雅黑" pitchFamily="34" charset="-122"/>
                <a:ea typeface="微软雅黑" pitchFamily="34" charset="-122"/>
              </a:rPr>
              <a:t>，</a:t>
            </a:r>
            <a:r>
              <a:rPr lang="en-US" altLang="zh-CN" sz="2000" b="1" dirty="0" smtClean="0">
                <a:solidFill>
                  <a:srgbClr val="C00000"/>
                </a:solidFill>
                <a:latin typeface="微软雅黑" pitchFamily="34" charset="-122"/>
                <a:ea typeface="微软雅黑" pitchFamily="34" charset="-122"/>
              </a:rPr>
              <a:t>1}</a:t>
            </a: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集合中的任何一个数。</a:t>
            </a:r>
            <a:endParaRPr lang="en-US" altLang="zh-CN" sz="2000" b="1" dirty="0" smtClean="0">
              <a:latin typeface="微软雅黑" pitchFamily="34" charset="-122"/>
              <a:ea typeface="微软雅黑" pitchFamily="34" charset="-122"/>
            </a:endParaRPr>
          </a:p>
          <a:p>
            <a:pPr eaLnBrk="0" hangingPunct="0">
              <a:lnSpc>
                <a:spcPts val="3000"/>
              </a:lnSpc>
              <a:buClr>
                <a:srgbClr val="0070C0"/>
              </a:buClr>
            </a:pPr>
            <a:r>
              <a:rPr lang="zh-CN" altLang="en-US" sz="2000" b="1" dirty="0" smtClean="0">
                <a:latin typeface="微软雅黑" pitchFamily="34" charset="-122"/>
                <a:ea typeface="微软雅黑" pitchFamily="34" charset="-122"/>
              </a:rPr>
              <a:t>第 </a:t>
            </a:r>
            <a:r>
              <a:rPr lang="en-US" altLang="zh-CN" sz="2000" b="1" dirty="0" smtClean="0">
                <a:latin typeface="微软雅黑" pitchFamily="34" charset="-122"/>
                <a:ea typeface="微软雅黑" pitchFamily="34" charset="-122"/>
              </a:rPr>
              <a:t>2 </a:t>
            </a:r>
            <a:r>
              <a:rPr lang="zh-CN" altLang="en-US" sz="2000" b="1" dirty="0" smtClean="0">
                <a:latin typeface="微软雅黑" pitchFamily="34" charset="-122"/>
                <a:ea typeface="微软雅黑" pitchFamily="34" charset="-122"/>
              </a:rPr>
              <a:t>次</a:t>
            </a:r>
            <a:r>
              <a:rPr lang="zh-CN" altLang="en-US" sz="2000" b="1" dirty="0">
                <a:latin typeface="微软雅黑" pitchFamily="34" charset="-122"/>
                <a:ea typeface="微软雅黑" pitchFamily="34" charset="-122"/>
              </a:rPr>
              <a:t>冲突重传</a:t>
            </a:r>
            <a:r>
              <a:rPr lang="zh-CN" altLang="en-US" sz="2000" b="1" dirty="0" smtClean="0">
                <a:latin typeface="微软雅黑" pitchFamily="34" charset="-122"/>
                <a:ea typeface="微软雅黑" pitchFamily="34" charset="-122"/>
              </a:rPr>
              <a:t>时：</a:t>
            </a:r>
            <a:endParaRPr lang="en-US" altLang="zh-CN" sz="2000" b="1" dirty="0" smtClean="0">
              <a:latin typeface="微软雅黑" pitchFamily="34" charset="-122"/>
              <a:ea typeface="微软雅黑" pitchFamily="34" charset="-122"/>
            </a:endParaRPr>
          </a:p>
          <a:p>
            <a:pPr eaLnBrk="0" hangingPunct="0">
              <a:lnSpc>
                <a:spcPts val="3000"/>
              </a:lnSpc>
              <a:buClr>
                <a:srgbClr val="0070C0"/>
              </a:buClr>
            </a:pPr>
            <a:r>
              <a:rPr lang="en-US" altLang="zh-CN" sz="2000" b="1" i="1" dirty="0" smtClean="0">
                <a:latin typeface="微软雅黑" pitchFamily="34" charset="-122"/>
                <a:ea typeface="微软雅黑" pitchFamily="34" charset="-122"/>
              </a:rPr>
              <a:t>    k </a:t>
            </a:r>
            <a:r>
              <a:rPr lang="en-US" altLang="zh-CN" sz="2000" b="1" dirty="0" smtClean="0">
                <a:latin typeface="微软雅黑" pitchFamily="34" charset="-122"/>
                <a:ea typeface="微软雅黑" pitchFamily="34" charset="-122"/>
              </a:rPr>
              <a:t>= 2</a:t>
            </a:r>
            <a:r>
              <a:rPr lang="zh-CN" altLang="en-US" sz="2000" b="1" dirty="0" smtClean="0">
                <a:latin typeface="微软雅黑" pitchFamily="34" charset="-122"/>
                <a:ea typeface="微软雅黑" pitchFamily="34" charset="-122"/>
              </a:rPr>
              <a:t>，</a:t>
            </a:r>
            <a:r>
              <a:rPr lang="en-US" altLang="zh-CN" sz="2000" b="1" i="1" dirty="0" smtClean="0">
                <a:latin typeface="微软雅黑" pitchFamily="34" charset="-122"/>
                <a:ea typeface="微软雅黑" pitchFamily="34" charset="-122"/>
              </a:rPr>
              <a:t>r  </a:t>
            </a:r>
            <a:r>
              <a:rPr lang="zh-CN" altLang="en-US" sz="2000" b="1" dirty="0" smtClean="0">
                <a:latin typeface="微软雅黑" pitchFamily="34" charset="-122"/>
                <a:ea typeface="微软雅黑" pitchFamily="34" charset="-122"/>
              </a:rPr>
              <a:t>为 </a:t>
            </a:r>
            <a:r>
              <a:rPr lang="en-US" altLang="zh-CN" sz="2000" b="1" dirty="0">
                <a:solidFill>
                  <a:srgbClr val="C00000"/>
                </a:solidFill>
                <a:latin typeface="微软雅黑" pitchFamily="34" charset="-122"/>
                <a:ea typeface="微软雅黑" pitchFamily="34" charset="-122"/>
              </a:rPr>
              <a:t>{</a:t>
            </a:r>
            <a:r>
              <a:rPr lang="en-US" altLang="zh-CN" sz="2000" b="1" dirty="0" smtClean="0">
                <a:solidFill>
                  <a:srgbClr val="C00000"/>
                </a:solidFill>
                <a:latin typeface="微软雅黑" pitchFamily="34" charset="-122"/>
                <a:ea typeface="微软雅黑" pitchFamily="34" charset="-122"/>
              </a:rPr>
              <a:t>0</a:t>
            </a:r>
            <a:r>
              <a:rPr lang="zh-CN" altLang="en-US" sz="2000" b="1" dirty="0" smtClean="0">
                <a:solidFill>
                  <a:srgbClr val="C00000"/>
                </a:solidFill>
                <a:latin typeface="微软雅黑" pitchFamily="34" charset="-122"/>
                <a:ea typeface="微软雅黑" pitchFamily="34" charset="-122"/>
              </a:rPr>
              <a:t>，</a:t>
            </a:r>
            <a:r>
              <a:rPr lang="en-US" altLang="zh-CN" sz="2000" b="1" dirty="0" smtClean="0">
                <a:solidFill>
                  <a:srgbClr val="C00000"/>
                </a:solidFill>
                <a:latin typeface="微软雅黑" pitchFamily="34" charset="-122"/>
                <a:ea typeface="微软雅黑" pitchFamily="34" charset="-122"/>
              </a:rPr>
              <a:t>1</a:t>
            </a:r>
            <a:r>
              <a:rPr lang="zh-CN" altLang="en-US" sz="2000" b="1" dirty="0" smtClean="0">
                <a:solidFill>
                  <a:srgbClr val="C00000"/>
                </a:solidFill>
                <a:latin typeface="微软雅黑" pitchFamily="34" charset="-122"/>
                <a:ea typeface="微软雅黑" pitchFamily="34" charset="-122"/>
              </a:rPr>
              <a:t>，</a:t>
            </a:r>
            <a:r>
              <a:rPr lang="en-US" altLang="zh-CN" sz="2000" b="1" dirty="0" smtClean="0">
                <a:solidFill>
                  <a:srgbClr val="C00000"/>
                </a:solidFill>
                <a:latin typeface="微软雅黑" pitchFamily="34" charset="-122"/>
                <a:ea typeface="微软雅黑" pitchFamily="34" charset="-122"/>
              </a:rPr>
              <a:t>2</a:t>
            </a:r>
            <a:r>
              <a:rPr lang="zh-CN" altLang="en-US" sz="2000" b="1" dirty="0" smtClean="0">
                <a:solidFill>
                  <a:srgbClr val="C00000"/>
                </a:solidFill>
                <a:latin typeface="微软雅黑" pitchFamily="34" charset="-122"/>
                <a:ea typeface="微软雅黑" pitchFamily="34" charset="-122"/>
              </a:rPr>
              <a:t>，</a:t>
            </a:r>
            <a:r>
              <a:rPr lang="en-US" altLang="zh-CN" sz="2000" b="1" dirty="0" smtClean="0">
                <a:solidFill>
                  <a:srgbClr val="C00000"/>
                </a:solidFill>
                <a:latin typeface="微软雅黑" pitchFamily="34" charset="-122"/>
                <a:ea typeface="微软雅黑" pitchFamily="34" charset="-122"/>
              </a:rPr>
              <a:t>3}</a:t>
            </a:r>
            <a:r>
              <a:rPr lang="en-US" altLang="zh-CN" sz="2000" b="1" dirty="0" smtClean="0">
                <a:latin typeface="微软雅黑" pitchFamily="34" charset="-122"/>
                <a:ea typeface="微软雅黑" pitchFamily="34" charset="-122"/>
              </a:rPr>
              <a:t> </a:t>
            </a:r>
            <a:r>
              <a:rPr lang="zh-CN" altLang="en-US" sz="2000" b="1" dirty="0">
                <a:latin typeface="微软雅黑" pitchFamily="34" charset="-122"/>
                <a:ea typeface="微软雅黑" pitchFamily="34" charset="-122"/>
              </a:rPr>
              <a:t>集合中的任何一个数。</a:t>
            </a:r>
            <a:endParaRPr lang="en-US" altLang="zh-CN" sz="2000" b="1" dirty="0">
              <a:latin typeface="微软雅黑" pitchFamily="34" charset="-122"/>
              <a:ea typeface="微软雅黑" pitchFamily="34" charset="-122"/>
            </a:endParaRPr>
          </a:p>
          <a:p>
            <a:pPr eaLnBrk="0" hangingPunct="0">
              <a:lnSpc>
                <a:spcPts val="3000"/>
              </a:lnSpc>
              <a:buClr>
                <a:srgbClr val="0070C0"/>
              </a:buClr>
            </a:pPr>
            <a:r>
              <a:rPr lang="zh-CN" altLang="en-US" sz="2000" b="1" dirty="0" smtClean="0">
                <a:latin typeface="微软雅黑" pitchFamily="34" charset="-122"/>
                <a:ea typeface="微软雅黑" pitchFamily="34" charset="-122"/>
              </a:rPr>
              <a:t>第 </a:t>
            </a:r>
            <a:r>
              <a:rPr lang="en-US" altLang="zh-CN" sz="2000" b="1" dirty="0" smtClean="0">
                <a:latin typeface="微软雅黑" pitchFamily="34" charset="-122"/>
                <a:ea typeface="微软雅黑" pitchFamily="34" charset="-122"/>
              </a:rPr>
              <a:t>3 </a:t>
            </a:r>
            <a:r>
              <a:rPr lang="zh-CN" altLang="en-US" sz="2000" b="1" dirty="0" smtClean="0">
                <a:latin typeface="微软雅黑" pitchFamily="34" charset="-122"/>
                <a:ea typeface="微软雅黑" pitchFamily="34" charset="-122"/>
              </a:rPr>
              <a:t>次</a:t>
            </a:r>
            <a:r>
              <a:rPr lang="zh-CN" altLang="en-US" sz="2000" b="1" dirty="0">
                <a:latin typeface="微软雅黑" pitchFamily="34" charset="-122"/>
                <a:ea typeface="微软雅黑" pitchFamily="34" charset="-122"/>
              </a:rPr>
              <a:t>冲突重传</a:t>
            </a:r>
            <a:r>
              <a:rPr lang="zh-CN" altLang="en-US" sz="2000" b="1" dirty="0" smtClean="0">
                <a:latin typeface="微软雅黑" pitchFamily="34" charset="-122"/>
                <a:ea typeface="微软雅黑" pitchFamily="34" charset="-122"/>
              </a:rPr>
              <a:t>时：</a:t>
            </a:r>
            <a:endParaRPr lang="en-US" altLang="zh-CN" sz="2000" b="1" dirty="0" smtClean="0">
              <a:latin typeface="微软雅黑" pitchFamily="34" charset="-122"/>
              <a:ea typeface="微软雅黑" pitchFamily="34" charset="-122"/>
            </a:endParaRPr>
          </a:p>
          <a:p>
            <a:pPr eaLnBrk="0" hangingPunct="0">
              <a:lnSpc>
                <a:spcPts val="3000"/>
              </a:lnSpc>
              <a:buClr>
                <a:srgbClr val="0070C0"/>
              </a:buClr>
            </a:pPr>
            <a:r>
              <a:rPr lang="en-US" altLang="zh-CN" sz="2000" b="1" i="1" dirty="0" smtClean="0">
                <a:latin typeface="微软雅黑" pitchFamily="34" charset="-122"/>
                <a:ea typeface="微软雅黑" pitchFamily="34" charset="-122"/>
              </a:rPr>
              <a:t>    k </a:t>
            </a:r>
            <a:r>
              <a:rPr lang="en-US" altLang="zh-CN" sz="2000" b="1" dirty="0" smtClean="0">
                <a:latin typeface="微软雅黑" pitchFamily="34" charset="-122"/>
                <a:ea typeface="微软雅黑" pitchFamily="34" charset="-122"/>
              </a:rPr>
              <a:t>= 3</a:t>
            </a:r>
            <a:r>
              <a:rPr lang="zh-CN" altLang="en-US" sz="2000" b="1" dirty="0" smtClean="0">
                <a:latin typeface="微软雅黑" pitchFamily="34" charset="-122"/>
                <a:ea typeface="微软雅黑" pitchFamily="34" charset="-122"/>
              </a:rPr>
              <a:t>，</a:t>
            </a:r>
            <a:r>
              <a:rPr lang="en-US" altLang="zh-CN" sz="2000" b="1" i="1" dirty="0" smtClean="0">
                <a:latin typeface="微软雅黑" pitchFamily="34" charset="-122"/>
                <a:ea typeface="微软雅黑" pitchFamily="34" charset="-122"/>
              </a:rPr>
              <a:t>r</a:t>
            </a: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为 </a:t>
            </a:r>
            <a:r>
              <a:rPr lang="en-US" altLang="zh-CN" sz="2000" b="1" dirty="0">
                <a:solidFill>
                  <a:srgbClr val="C00000"/>
                </a:solidFill>
                <a:latin typeface="微软雅黑" pitchFamily="34" charset="-122"/>
                <a:ea typeface="微软雅黑" pitchFamily="34" charset="-122"/>
              </a:rPr>
              <a:t>{0</a:t>
            </a:r>
            <a:r>
              <a:rPr lang="zh-CN" altLang="en-US" sz="2000" b="1" dirty="0">
                <a:solidFill>
                  <a:srgbClr val="C00000"/>
                </a:solidFill>
                <a:latin typeface="微软雅黑" pitchFamily="34" charset="-122"/>
                <a:ea typeface="微软雅黑" pitchFamily="34" charset="-122"/>
              </a:rPr>
              <a:t>，</a:t>
            </a:r>
            <a:r>
              <a:rPr lang="en-US" altLang="zh-CN" sz="2000" b="1" dirty="0">
                <a:solidFill>
                  <a:srgbClr val="C00000"/>
                </a:solidFill>
                <a:latin typeface="微软雅黑" pitchFamily="34" charset="-122"/>
                <a:ea typeface="微软雅黑" pitchFamily="34" charset="-122"/>
              </a:rPr>
              <a:t>1</a:t>
            </a:r>
            <a:r>
              <a:rPr lang="zh-CN" altLang="en-US" sz="2000" b="1" dirty="0">
                <a:solidFill>
                  <a:srgbClr val="C00000"/>
                </a:solidFill>
                <a:latin typeface="微软雅黑" pitchFamily="34" charset="-122"/>
                <a:ea typeface="微软雅黑" pitchFamily="34" charset="-122"/>
              </a:rPr>
              <a:t>，</a:t>
            </a:r>
            <a:r>
              <a:rPr lang="en-US" altLang="zh-CN" sz="2000" b="1" dirty="0">
                <a:solidFill>
                  <a:srgbClr val="C00000"/>
                </a:solidFill>
                <a:latin typeface="微软雅黑" pitchFamily="34" charset="-122"/>
                <a:ea typeface="微软雅黑" pitchFamily="34" charset="-122"/>
              </a:rPr>
              <a:t>2</a:t>
            </a:r>
            <a:r>
              <a:rPr lang="zh-CN" altLang="en-US" sz="2000" b="1" dirty="0">
                <a:solidFill>
                  <a:srgbClr val="C00000"/>
                </a:solidFill>
                <a:latin typeface="微软雅黑" pitchFamily="34" charset="-122"/>
                <a:ea typeface="微软雅黑" pitchFamily="34" charset="-122"/>
              </a:rPr>
              <a:t>，</a:t>
            </a:r>
            <a:r>
              <a:rPr lang="en-US" altLang="zh-CN" sz="2000" b="1" dirty="0" smtClean="0">
                <a:solidFill>
                  <a:srgbClr val="C00000"/>
                </a:solidFill>
                <a:latin typeface="微软雅黑" pitchFamily="34" charset="-122"/>
                <a:ea typeface="微软雅黑" pitchFamily="34" charset="-122"/>
              </a:rPr>
              <a:t>3</a:t>
            </a:r>
            <a:r>
              <a:rPr lang="zh-CN" altLang="en-US" sz="2000" b="1" dirty="0" smtClean="0">
                <a:solidFill>
                  <a:srgbClr val="C00000"/>
                </a:solidFill>
                <a:latin typeface="微软雅黑" pitchFamily="34" charset="-122"/>
                <a:ea typeface="微软雅黑" pitchFamily="34" charset="-122"/>
              </a:rPr>
              <a:t>，</a:t>
            </a:r>
            <a:r>
              <a:rPr lang="en-US" altLang="zh-CN" sz="2000" b="1" dirty="0" smtClean="0">
                <a:solidFill>
                  <a:srgbClr val="C00000"/>
                </a:solidFill>
                <a:latin typeface="微软雅黑" pitchFamily="34" charset="-122"/>
                <a:ea typeface="微软雅黑" pitchFamily="34" charset="-122"/>
              </a:rPr>
              <a:t>4</a:t>
            </a:r>
            <a:r>
              <a:rPr lang="zh-CN" altLang="en-US" sz="2000" b="1" dirty="0" smtClean="0">
                <a:solidFill>
                  <a:srgbClr val="C00000"/>
                </a:solidFill>
                <a:latin typeface="微软雅黑" pitchFamily="34" charset="-122"/>
                <a:ea typeface="微软雅黑" pitchFamily="34" charset="-122"/>
              </a:rPr>
              <a:t>，</a:t>
            </a:r>
            <a:r>
              <a:rPr lang="en-US" altLang="zh-CN" sz="2000" b="1" dirty="0" smtClean="0">
                <a:solidFill>
                  <a:srgbClr val="C00000"/>
                </a:solidFill>
                <a:latin typeface="微软雅黑" pitchFamily="34" charset="-122"/>
                <a:ea typeface="微软雅黑" pitchFamily="34" charset="-122"/>
              </a:rPr>
              <a:t>5</a:t>
            </a:r>
            <a:r>
              <a:rPr lang="zh-CN" altLang="en-US" sz="2000" b="1" dirty="0" smtClean="0">
                <a:solidFill>
                  <a:srgbClr val="C00000"/>
                </a:solidFill>
                <a:latin typeface="微软雅黑" pitchFamily="34" charset="-122"/>
                <a:ea typeface="微软雅黑" pitchFamily="34" charset="-122"/>
              </a:rPr>
              <a:t>，</a:t>
            </a:r>
            <a:r>
              <a:rPr lang="en-US" altLang="zh-CN" sz="2000" b="1" dirty="0" smtClean="0">
                <a:solidFill>
                  <a:srgbClr val="C00000"/>
                </a:solidFill>
                <a:latin typeface="微软雅黑" pitchFamily="34" charset="-122"/>
                <a:ea typeface="微软雅黑" pitchFamily="34" charset="-122"/>
              </a:rPr>
              <a:t>6</a:t>
            </a:r>
            <a:r>
              <a:rPr lang="zh-CN" altLang="en-US" sz="2000" b="1" dirty="0" smtClean="0">
                <a:solidFill>
                  <a:srgbClr val="C00000"/>
                </a:solidFill>
                <a:latin typeface="微软雅黑" pitchFamily="34" charset="-122"/>
                <a:ea typeface="微软雅黑" pitchFamily="34" charset="-122"/>
              </a:rPr>
              <a:t>，</a:t>
            </a:r>
            <a:r>
              <a:rPr lang="en-US" altLang="zh-CN" sz="2000" b="1" dirty="0" smtClean="0">
                <a:solidFill>
                  <a:srgbClr val="C00000"/>
                </a:solidFill>
                <a:latin typeface="微软雅黑" pitchFamily="34" charset="-122"/>
                <a:ea typeface="微软雅黑" pitchFamily="34" charset="-122"/>
              </a:rPr>
              <a:t>7}</a:t>
            </a:r>
            <a:r>
              <a:rPr lang="en-US" altLang="zh-CN" sz="2000" b="1" dirty="0" smtClean="0">
                <a:latin typeface="微软雅黑" pitchFamily="34" charset="-122"/>
                <a:ea typeface="微软雅黑" pitchFamily="34" charset="-122"/>
              </a:rPr>
              <a:t> </a:t>
            </a:r>
            <a:r>
              <a:rPr lang="zh-CN" altLang="en-US" sz="2000" b="1" dirty="0">
                <a:latin typeface="微软雅黑" pitchFamily="34" charset="-122"/>
                <a:ea typeface="微软雅黑" pitchFamily="34" charset="-122"/>
              </a:rPr>
              <a:t>集合中的任何一</a:t>
            </a:r>
            <a:r>
              <a:rPr lang="zh-CN" altLang="en-US" sz="2000" b="1" dirty="0" smtClean="0">
                <a:latin typeface="微软雅黑" pitchFamily="34" charset="-122"/>
                <a:ea typeface="微软雅黑" pitchFamily="34" charset="-122"/>
              </a:rPr>
              <a:t>个数。</a:t>
            </a:r>
            <a:endParaRPr lang="en-US" altLang="zh-CN" sz="2000" b="1" dirty="0">
              <a:latin typeface="微软雅黑" pitchFamily="34" charset="-122"/>
              <a:ea typeface="微软雅黑" pitchFamily="34" charset="-122"/>
            </a:endParaRPr>
          </a:p>
        </p:txBody>
      </p:sp>
      <p:sp>
        <p:nvSpPr>
          <p:cNvPr id="5" name="AutoShape 5"/>
          <p:cNvSpPr>
            <a:spLocks noChangeArrowheads="1"/>
          </p:cNvSpPr>
          <p:nvPr/>
        </p:nvSpPr>
        <p:spPr bwMode="auto">
          <a:xfrm>
            <a:off x="502921" y="62445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Rectangle 6"/>
          <p:cNvSpPr>
            <a:spLocks noChangeArrowheads="1"/>
          </p:cNvSpPr>
          <p:nvPr/>
        </p:nvSpPr>
        <p:spPr bwMode="auto">
          <a:xfrm>
            <a:off x="764598" y="601361"/>
            <a:ext cx="76204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zh-CN" altLang="en-US" sz="2000" b="1" dirty="0" smtClean="0">
                <a:solidFill>
                  <a:schemeClr val="bg1"/>
                </a:solidFill>
                <a:latin typeface="微软雅黑" pitchFamily="34" charset="-122"/>
                <a:ea typeface="微软雅黑" pitchFamily="34" charset="-122"/>
              </a:rPr>
              <a:t>举例</a:t>
            </a:r>
            <a:endParaRPr lang="fr-FR" altLang="zh-CN" sz="2000" b="1" dirty="0">
              <a:solidFill>
                <a:schemeClr val="bg1"/>
              </a:solidFill>
              <a:latin typeface="微软雅黑" pitchFamily="34" charset="-122"/>
              <a:ea typeface="微软雅黑" pitchFamily="34" charset="-122"/>
            </a:endParaRPr>
          </a:p>
        </p:txBody>
      </p:sp>
      <p:sp>
        <p:nvSpPr>
          <p:cNvPr id="2" name="矩形 1"/>
          <p:cNvSpPr/>
          <p:nvPr/>
        </p:nvSpPr>
        <p:spPr>
          <a:xfrm>
            <a:off x="764598" y="3380822"/>
            <a:ext cx="7366000" cy="1092607"/>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nSpc>
                <a:spcPts val="2600"/>
              </a:lnSpc>
            </a:pPr>
            <a:r>
              <a:rPr lang="zh-CN" altLang="en-US" b="1" dirty="0">
                <a:latin typeface="微软雅黑" panose="020B0503020204020204" pitchFamily="34" charset="-122"/>
                <a:ea typeface="微软雅黑" panose="020B0503020204020204" pitchFamily="34" charset="-122"/>
              </a:rPr>
              <a:t>若连续多次发生冲突</a:t>
            </a:r>
            <a:r>
              <a:rPr lang="zh-CN" altLang="en-US" b="1" dirty="0" smtClean="0">
                <a:latin typeface="微软雅黑" panose="020B0503020204020204" pitchFamily="34" charset="-122"/>
                <a:ea typeface="微软雅黑" panose="020B0503020204020204" pitchFamily="34" charset="-122"/>
              </a:rPr>
              <a:t>，表明</a:t>
            </a:r>
            <a:r>
              <a:rPr lang="zh-CN" altLang="en-US" b="1" dirty="0">
                <a:latin typeface="微软雅黑" panose="020B0503020204020204" pitchFamily="34" charset="-122"/>
                <a:ea typeface="微软雅黑" panose="020B0503020204020204" pitchFamily="34" charset="-122"/>
              </a:rPr>
              <a:t>可能有较多的站参与争用信道</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a:lnSpc>
                <a:spcPts val="2600"/>
              </a:lnSpc>
            </a:pPr>
            <a:r>
              <a:rPr lang="zh-CN" altLang="en-US" b="1" dirty="0" smtClean="0">
                <a:latin typeface="微软雅黑" panose="020B0503020204020204" pitchFamily="34" charset="-122"/>
                <a:ea typeface="微软雅黑" panose="020B0503020204020204" pitchFamily="34" charset="-122"/>
              </a:rPr>
              <a:t>上述</a:t>
            </a:r>
            <a:r>
              <a:rPr lang="zh-CN" altLang="en-US" b="1" dirty="0">
                <a:latin typeface="微软雅黑" panose="020B0503020204020204" pitchFamily="34" charset="-122"/>
                <a:ea typeface="微软雅黑" panose="020B0503020204020204" pitchFamily="34" charset="-122"/>
              </a:rPr>
              <a:t>退避算法可使重传需要推迟的平均时间随重传次数而</a:t>
            </a:r>
            <a:r>
              <a:rPr lang="zh-CN" altLang="en-US" b="1" dirty="0" smtClean="0">
                <a:latin typeface="微软雅黑" panose="020B0503020204020204" pitchFamily="34" charset="-122"/>
                <a:ea typeface="微软雅黑" panose="020B0503020204020204" pitchFamily="34" charset="-122"/>
              </a:rPr>
              <a:t>增大</a:t>
            </a:r>
            <a:r>
              <a:rPr lang="zh-CN" altLang="en-US" b="1" dirty="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称为</a:t>
            </a:r>
            <a:r>
              <a:rPr lang="zh-CN" altLang="en-US" b="1" dirty="0">
                <a:solidFill>
                  <a:srgbClr val="0000FF"/>
                </a:solidFill>
                <a:latin typeface="微软雅黑" panose="020B0503020204020204" pitchFamily="34" charset="-122"/>
                <a:ea typeface="微软雅黑" panose="020B0503020204020204" pitchFamily="34" charset="-122"/>
              </a:rPr>
              <a:t>动态</a:t>
            </a:r>
            <a:r>
              <a:rPr lang="zh-CN" altLang="en-US" b="1" dirty="0" smtClean="0">
                <a:solidFill>
                  <a:srgbClr val="0000FF"/>
                </a:solidFill>
                <a:latin typeface="微软雅黑" panose="020B0503020204020204" pitchFamily="34" charset="-122"/>
                <a:ea typeface="微软雅黑" panose="020B0503020204020204" pitchFamily="34" charset="-122"/>
              </a:rPr>
              <a:t>退避</a:t>
            </a:r>
            <a:r>
              <a:rPr lang="zh-CN" altLang="en-US" b="1" dirty="0" smtClean="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因而减小发生碰撞的概率，有利于整个系统的稳定。</a:t>
            </a:r>
          </a:p>
        </p:txBody>
      </p:sp>
    </p:spTree>
    <p:extLst>
      <p:ext uri="{BB962C8B-B14F-4D97-AF65-F5344CB8AC3E}">
        <p14:creationId xmlns:p14="http://schemas.microsoft.com/office/powerpoint/2010/main" val="288106660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1328"/>
            <a:ext cx="8302751"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争用</a:t>
            </a:r>
            <a:r>
              <a:rPr lang="zh-CN" altLang="en-US" sz="2000" b="1" dirty="0">
                <a:solidFill>
                  <a:srgbClr val="C00000"/>
                </a:solidFill>
                <a:latin typeface="微软雅黑" pitchFamily="34" charset="-122"/>
                <a:ea typeface="微软雅黑" pitchFamily="34" charset="-122"/>
              </a:rPr>
              <a:t>期的</a:t>
            </a:r>
            <a:r>
              <a:rPr lang="zh-CN" altLang="en-US" sz="2000" b="1" dirty="0" smtClean="0">
                <a:solidFill>
                  <a:srgbClr val="C00000"/>
                </a:solidFill>
                <a:latin typeface="微软雅黑" pitchFamily="34" charset="-122"/>
                <a:ea typeface="微软雅黑" pitchFamily="34" charset="-122"/>
              </a:rPr>
              <a:t>长度 </a:t>
            </a:r>
            <a:r>
              <a:rPr lang="en-US" altLang="zh-CN" sz="2000" b="1" dirty="0" smtClean="0">
                <a:solidFill>
                  <a:srgbClr val="C00000"/>
                </a:solidFill>
                <a:latin typeface="微软雅黑" pitchFamily="34" charset="-122"/>
                <a:ea typeface="微软雅黑" pitchFamily="34" charset="-122"/>
              </a:rPr>
              <a:t>= 51.2</a:t>
            </a:r>
            <a:r>
              <a:rPr lang="en-US" altLang="zh-CN" sz="2000" b="1" dirty="0" smtClean="0">
                <a:solidFill>
                  <a:srgbClr val="C00000"/>
                </a:solidFill>
                <a:latin typeface="微软雅黑" pitchFamily="34" charset="-122"/>
                <a:ea typeface="微软雅黑" pitchFamily="34" charset="-122"/>
                <a:sym typeface="Symbol" pitchFamily="18" charset="2"/>
              </a:rPr>
              <a:t> </a:t>
            </a:r>
            <a:r>
              <a:rPr lang="en-US" altLang="zh-CN" sz="2000" b="1" dirty="0" smtClean="0">
                <a:solidFill>
                  <a:srgbClr val="C00000"/>
                </a:solidFill>
                <a:latin typeface="微软雅黑" pitchFamily="34" charset="-122"/>
                <a:ea typeface="微软雅黑" pitchFamily="34" charset="-122"/>
              </a:rPr>
              <a:t>s</a:t>
            </a:r>
            <a:r>
              <a:rPr lang="zh-CN" altLang="en-US" sz="2000" b="1" dirty="0" smtClean="0">
                <a:solidFill>
                  <a:srgbClr val="C00000"/>
                </a:solidFill>
                <a:latin typeface="微软雅黑" pitchFamily="34" charset="-122"/>
                <a:ea typeface="微软雅黑" pitchFamily="34" charset="-122"/>
              </a:rPr>
              <a:t>。</a:t>
            </a:r>
            <a:endParaRPr lang="zh-CN" altLang="en-US" sz="2000" b="1" dirty="0">
              <a:solidFill>
                <a:srgbClr val="C00000"/>
              </a:solidFill>
              <a:latin typeface="微软雅黑" pitchFamily="34" charset="-122"/>
              <a:ea typeface="微软雅黑" pitchFamily="34" charset="-122"/>
            </a:endParaRPr>
          </a:p>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对于 </a:t>
            </a:r>
            <a:r>
              <a:rPr lang="en-US" altLang="zh-CN" sz="2000" b="1" dirty="0">
                <a:latin typeface="微软雅黑" pitchFamily="34" charset="-122"/>
                <a:ea typeface="微软雅黑" pitchFamily="34" charset="-122"/>
              </a:rPr>
              <a:t>10 Mbit/s </a:t>
            </a:r>
            <a:r>
              <a:rPr lang="zh-CN" altLang="en-US" sz="2000" b="1" dirty="0">
                <a:latin typeface="微软雅黑" pitchFamily="34" charset="-122"/>
                <a:ea typeface="微软雅黑" pitchFamily="34" charset="-122"/>
              </a:rPr>
              <a:t>以太网，在争用期内可发送 </a:t>
            </a:r>
            <a:r>
              <a:rPr lang="en-US" altLang="zh-CN" sz="2000" b="1" dirty="0">
                <a:latin typeface="微软雅黑" pitchFamily="34" charset="-122"/>
                <a:ea typeface="微软雅黑" pitchFamily="34" charset="-122"/>
              </a:rPr>
              <a:t>512 bit</a:t>
            </a:r>
            <a:r>
              <a:rPr lang="zh-CN" altLang="en-US" sz="2000" b="1" dirty="0">
                <a:latin typeface="微软雅黑" pitchFamily="34" charset="-122"/>
                <a:ea typeface="微软雅黑" pitchFamily="34" charset="-122"/>
              </a:rPr>
              <a:t>，即 </a:t>
            </a:r>
            <a:r>
              <a:rPr lang="en-US" altLang="zh-CN" sz="2000" b="1" dirty="0">
                <a:latin typeface="微软雅黑" pitchFamily="34" charset="-122"/>
                <a:ea typeface="微软雅黑" pitchFamily="34" charset="-122"/>
              </a:rPr>
              <a:t>64 </a:t>
            </a:r>
            <a:r>
              <a:rPr lang="zh-CN" altLang="en-US" sz="2000" b="1" dirty="0">
                <a:latin typeface="微软雅黑" pitchFamily="34" charset="-122"/>
                <a:ea typeface="微软雅黑" pitchFamily="34" charset="-122"/>
              </a:rPr>
              <a:t>字节。</a:t>
            </a:r>
          </a:p>
        </p:txBody>
      </p:sp>
      <p:sp>
        <p:nvSpPr>
          <p:cNvPr id="9" name="AutoShape 5"/>
          <p:cNvSpPr>
            <a:spLocks noChangeArrowheads="1"/>
          </p:cNvSpPr>
          <p:nvPr/>
        </p:nvSpPr>
        <p:spPr bwMode="auto">
          <a:xfrm>
            <a:off x="502921" y="62270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2652125" y="599614"/>
            <a:ext cx="38298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10 Mbit/s </a:t>
            </a:r>
            <a:r>
              <a:rPr lang="zh-CN" altLang="en-US" sz="2000" b="1" dirty="0" smtClean="0">
                <a:solidFill>
                  <a:schemeClr val="bg1"/>
                </a:solidFill>
                <a:latin typeface="微软雅黑" pitchFamily="34" charset="-122"/>
                <a:ea typeface="微软雅黑" pitchFamily="34" charset="-122"/>
              </a:rPr>
              <a:t>以太网</a:t>
            </a:r>
            <a:r>
              <a:rPr lang="zh-CN" altLang="en-US" sz="2000" b="1" dirty="0" smtClean="0">
                <a:solidFill>
                  <a:srgbClr val="FFFF00"/>
                </a:solidFill>
                <a:latin typeface="微软雅黑" pitchFamily="34" charset="-122"/>
                <a:ea typeface="微软雅黑" pitchFamily="34" charset="-122"/>
              </a:rPr>
              <a:t>争用</a:t>
            </a:r>
            <a:r>
              <a:rPr lang="zh-CN" altLang="en-US" sz="2000" b="1" dirty="0">
                <a:solidFill>
                  <a:srgbClr val="FFFF00"/>
                </a:solidFill>
                <a:latin typeface="微软雅黑" pitchFamily="34" charset="-122"/>
                <a:ea typeface="微软雅黑" pitchFamily="34" charset="-122"/>
              </a:rPr>
              <a:t>期</a:t>
            </a:r>
            <a:r>
              <a:rPr lang="zh-CN" altLang="en-US" sz="2000" b="1" dirty="0">
                <a:solidFill>
                  <a:schemeClr val="bg1"/>
                </a:solidFill>
                <a:latin typeface="微软雅黑" pitchFamily="34" charset="-122"/>
                <a:ea typeface="微软雅黑" pitchFamily="34" charset="-122"/>
              </a:rPr>
              <a:t>的</a:t>
            </a:r>
            <a:r>
              <a:rPr lang="zh-CN" altLang="en-US" sz="2000" b="1" dirty="0" smtClean="0">
                <a:solidFill>
                  <a:schemeClr val="bg1"/>
                </a:solidFill>
                <a:latin typeface="微软雅黑" pitchFamily="34" charset="-122"/>
                <a:ea typeface="微软雅黑" pitchFamily="34" charset="-122"/>
              </a:rPr>
              <a:t>长度</a:t>
            </a:r>
            <a:endParaRPr lang="fr-FR" altLang="zh-CN" sz="2000" b="1" dirty="0">
              <a:solidFill>
                <a:schemeClr val="bg1"/>
              </a:solidFill>
              <a:latin typeface="微软雅黑" pitchFamily="34" charset="-122"/>
              <a:ea typeface="微软雅黑" pitchFamily="34" charset="-122"/>
            </a:endParaRPr>
          </a:p>
        </p:txBody>
      </p:sp>
      <p:sp>
        <p:nvSpPr>
          <p:cNvPr id="11" name="对角圆角矩形 10"/>
          <p:cNvSpPr/>
          <p:nvPr/>
        </p:nvSpPr>
        <p:spPr>
          <a:xfrm>
            <a:off x="770776" y="1943146"/>
            <a:ext cx="7754384" cy="2214137"/>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94208" y="2033039"/>
            <a:ext cx="7429356" cy="2015936"/>
          </a:xfrm>
          <a:prstGeom prst="rect">
            <a:avLst/>
          </a:prstGeom>
        </p:spPr>
        <p:txBody>
          <a:bodyPr wrap="square">
            <a:spAutoFit/>
          </a:bodyPr>
          <a:lstStyle/>
          <a:p>
            <a:pPr>
              <a:lnSpc>
                <a:spcPts val="3000"/>
              </a:lnSpc>
            </a:pPr>
            <a:r>
              <a:rPr lang="zh-CN" altLang="en-US" sz="2000" b="1" dirty="0">
                <a:solidFill>
                  <a:schemeClr val="bg1"/>
                </a:solidFill>
                <a:latin typeface="微软雅黑" pitchFamily="34" charset="-122"/>
                <a:ea typeface="微软雅黑" pitchFamily="34" charset="-122"/>
              </a:rPr>
              <a:t>这意味着：</a:t>
            </a:r>
          </a:p>
          <a:p>
            <a:pPr marL="342900" indent="-342900">
              <a:lnSpc>
                <a:spcPts val="3000"/>
              </a:lnSpc>
              <a:buFont typeface="Wingdings" panose="05000000000000000000" pitchFamily="2" charset="2"/>
              <a:buChar char="l"/>
            </a:pPr>
            <a:r>
              <a:rPr lang="zh-CN" altLang="en-US" sz="2000" b="1" dirty="0">
                <a:solidFill>
                  <a:schemeClr val="bg1"/>
                </a:solidFill>
                <a:latin typeface="微软雅黑" pitchFamily="34" charset="-122"/>
                <a:ea typeface="微软雅黑" pitchFamily="34" charset="-122"/>
              </a:rPr>
              <a:t>以太网在发送数据时，若前 </a:t>
            </a:r>
            <a:r>
              <a:rPr lang="en-US" altLang="zh-CN" sz="2000" b="1" dirty="0">
                <a:solidFill>
                  <a:schemeClr val="bg1"/>
                </a:solidFill>
                <a:latin typeface="微软雅黑" pitchFamily="34" charset="-122"/>
                <a:ea typeface="微软雅黑" pitchFamily="34" charset="-122"/>
              </a:rPr>
              <a:t>64 </a:t>
            </a:r>
            <a:r>
              <a:rPr lang="zh-CN" altLang="en-US" sz="2000" b="1" dirty="0">
                <a:solidFill>
                  <a:schemeClr val="bg1"/>
                </a:solidFill>
                <a:latin typeface="微软雅黑" pitchFamily="34" charset="-122"/>
                <a:ea typeface="微软雅黑" pitchFamily="34" charset="-122"/>
              </a:rPr>
              <a:t>字节没有发生冲突，则后续的数据就</a:t>
            </a:r>
            <a:r>
              <a:rPr lang="zh-CN" altLang="en-US" sz="2000" b="1" dirty="0">
                <a:solidFill>
                  <a:srgbClr val="FFFF00"/>
                </a:solidFill>
                <a:latin typeface="微软雅黑" pitchFamily="34" charset="-122"/>
                <a:ea typeface="微软雅黑" pitchFamily="34" charset="-122"/>
              </a:rPr>
              <a:t>不会</a:t>
            </a:r>
            <a:r>
              <a:rPr lang="zh-CN" altLang="en-US" sz="2000" b="1" dirty="0">
                <a:solidFill>
                  <a:schemeClr val="bg1"/>
                </a:solidFill>
                <a:latin typeface="微软雅黑" pitchFamily="34" charset="-122"/>
                <a:ea typeface="微软雅黑" pitchFamily="34" charset="-122"/>
              </a:rPr>
              <a:t>发生冲突</a:t>
            </a:r>
            <a:r>
              <a:rPr lang="zh-CN" altLang="en-US" sz="2000" b="1" dirty="0" smtClean="0">
                <a:solidFill>
                  <a:schemeClr val="bg1"/>
                </a:solidFill>
                <a:latin typeface="微软雅黑" pitchFamily="34" charset="-122"/>
                <a:ea typeface="微软雅黑" pitchFamily="34" charset="-122"/>
              </a:rPr>
              <a:t>。</a:t>
            </a:r>
            <a:endParaRPr lang="en-US" altLang="zh-CN" sz="2000" b="1" dirty="0" smtClean="0">
              <a:solidFill>
                <a:schemeClr val="bg1"/>
              </a:solidFill>
              <a:latin typeface="微软雅黑" pitchFamily="34" charset="-122"/>
              <a:ea typeface="微软雅黑" pitchFamily="34" charset="-122"/>
            </a:endParaRPr>
          </a:p>
          <a:p>
            <a:pPr marL="342900" indent="-342900">
              <a:lnSpc>
                <a:spcPts val="3000"/>
              </a:lnSpc>
              <a:buFont typeface="Wingdings" panose="05000000000000000000" pitchFamily="2" charset="2"/>
              <a:buChar char="l"/>
            </a:pPr>
            <a:r>
              <a:rPr lang="zh-CN" altLang="en-US" sz="2000" b="1" dirty="0" smtClean="0">
                <a:solidFill>
                  <a:schemeClr val="bg1"/>
                </a:solidFill>
                <a:latin typeface="微软雅黑" pitchFamily="34" charset="-122"/>
                <a:ea typeface="微软雅黑" pitchFamily="34" charset="-122"/>
              </a:rPr>
              <a:t>以太网规定了</a:t>
            </a:r>
            <a:r>
              <a:rPr lang="zh-CN" altLang="en-US" sz="2000" b="1" dirty="0" smtClean="0">
                <a:solidFill>
                  <a:srgbClr val="FFFF00"/>
                </a:solidFill>
                <a:latin typeface="微软雅黑" pitchFamily="34" charset="-122"/>
                <a:ea typeface="微软雅黑" pitchFamily="34" charset="-122"/>
              </a:rPr>
              <a:t>最短有效帧长为 </a:t>
            </a:r>
            <a:r>
              <a:rPr lang="en-US" altLang="zh-CN" sz="2000" b="1" dirty="0" smtClean="0">
                <a:solidFill>
                  <a:srgbClr val="FFFF00"/>
                </a:solidFill>
                <a:latin typeface="微软雅黑" pitchFamily="34" charset="-122"/>
                <a:ea typeface="微软雅黑" pitchFamily="34" charset="-122"/>
              </a:rPr>
              <a:t>64 </a:t>
            </a:r>
            <a:r>
              <a:rPr lang="zh-CN" altLang="en-US" sz="2000" b="1" dirty="0" smtClean="0">
                <a:solidFill>
                  <a:srgbClr val="FFFF00"/>
                </a:solidFill>
                <a:latin typeface="微软雅黑" pitchFamily="34" charset="-122"/>
                <a:ea typeface="微软雅黑" pitchFamily="34" charset="-122"/>
              </a:rPr>
              <a:t>字节。</a:t>
            </a:r>
            <a:r>
              <a:rPr lang="zh-CN" altLang="en-US" sz="2000" b="1" dirty="0" smtClean="0">
                <a:solidFill>
                  <a:schemeClr val="bg1"/>
                </a:solidFill>
                <a:latin typeface="微软雅黑" pitchFamily="34" charset="-122"/>
                <a:ea typeface="微软雅黑" pitchFamily="34" charset="-122"/>
              </a:rPr>
              <a:t>凡</a:t>
            </a:r>
            <a:r>
              <a:rPr lang="zh-CN" altLang="en-US" sz="2000" b="1" dirty="0">
                <a:solidFill>
                  <a:schemeClr val="bg1"/>
                </a:solidFill>
                <a:latin typeface="微软雅黑" pitchFamily="34" charset="-122"/>
                <a:ea typeface="微软雅黑" pitchFamily="34" charset="-122"/>
              </a:rPr>
              <a:t>长度</a:t>
            </a:r>
            <a:r>
              <a:rPr lang="zh-CN" altLang="en-US" sz="2000" b="1" dirty="0" smtClean="0">
                <a:solidFill>
                  <a:schemeClr val="bg1"/>
                </a:solidFill>
                <a:latin typeface="微软雅黑" pitchFamily="34" charset="-122"/>
                <a:ea typeface="微软雅黑" pitchFamily="34" charset="-122"/>
              </a:rPr>
              <a:t>小于 </a:t>
            </a:r>
            <a:r>
              <a:rPr lang="en-US" altLang="zh-CN" sz="2000" b="1" dirty="0" smtClean="0">
                <a:solidFill>
                  <a:schemeClr val="bg1"/>
                </a:solidFill>
                <a:latin typeface="微软雅黑" pitchFamily="34" charset="-122"/>
                <a:ea typeface="微软雅黑" pitchFamily="34" charset="-122"/>
              </a:rPr>
              <a:t>64 </a:t>
            </a:r>
            <a:r>
              <a:rPr lang="zh-CN" altLang="en-US" sz="2000" b="1" dirty="0" smtClean="0">
                <a:solidFill>
                  <a:schemeClr val="bg1"/>
                </a:solidFill>
                <a:latin typeface="微软雅黑" pitchFamily="34" charset="-122"/>
                <a:ea typeface="微软雅黑" pitchFamily="34" charset="-122"/>
              </a:rPr>
              <a:t>字节</a:t>
            </a:r>
            <a:r>
              <a:rPr lang="zh-CN" altLang="en-US" sz="2000" b="1" dirty="0">
                <a:solidFill>
                  <a:schemeClr val="bg1"/>
                </a:solidFill>
                <a:latin typeface="微软雅黑" pitchFamily="34" charset="-122"/>
                <a:ea typeface="微软雅黑" pitchFamily="34" charset="-122"/>
              </a:rPr>
              <a:t>的帧都是由于</a:t>
            </a:r>
            <a:r>
              <a:rPr lang="zh-CN" altLang="en-US" sz="2000" b="1" dirty="0" smtClean="0">
                <a:solidFill>
                  <a:schemeClr val="bg1"/>
                </a:solidFill>
                <a:latin typeface="微软雅黑" pitchFamily="34" charset="-122"/>
                <a:ea typeface="微软雅黑" pitchFamily="34" charset="-122"/>
              </a:rPr>
              <a:t>冲突</a:t>
            </a:r>
            <a:r>
              <a:rPr lang="zh-CN" altLang="en-US" sz="2000" b="1" dirty="0">
                <a:solidFill>
                  <a:schemeClr val="bg1"/>
                </a:solidFill>
                <a:latin typeface="微软雅黑" pitchFamily="34" charset="-122"/>
                <a:ea typeface="微软雅黑" pitchFamily="34" charset="-122"/>
              </a:rPr>
              <a:t>而异常中止的无效</a:t>
            </a:r>
            <a:r>
              <a:rPr lang="zh-CN" altLang="en-US" sz="2000" b="1" dirty="0" smtClean="0">
                <a:solidFill>
                  <a:schemeClr val="bg1"/>
                </a:solidFill>
                <a:latin typeface="微软雅黑" pitchFamily="34" charset="-122"/>
                <a:ea typeface="微软雅黑" pitchFamily="34" charset="-122"/>
              </a:rPr>
              <a:t>帧，应当</a:t>
            </a:r>
            <a:r>
              <a:rPr lang="zh-CN" altLang="en-US" sz="2000" b="1" dirty="0">
                <a:solidFill>
                  <a:schemeClr val="bg1"/>
                </a:solidFill>
                <a:latin typeface="微软雅黑" pitchFamily="34" charset="-122"/>
                <a:ea typeface="微软雅黑" pitchFamily="34" charset="-122"/>
              </a:rPr>
              <a:t>立即将其丢弃。</a:t>
            </a:r>
          </a:p>
        </p:txBody>
      </p:sp>
    </p:spTree>
    <p:extLst>
      <p:ext uri="{BB962C8B-B14F-4D97-AF65-F5344CB8AC3E}">
        <p14:creationId xmlns:p14="http://schemas.microsoft.com/office/powerpoint/2010/main" val="56225654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对角圆角矩形 6"/>
          <p:cNvSpPr/>
          <p:nvPr/>
        </p:nvSpPr>
        <p:spPr>
          <a:xfrm>
            <a:off x="777104" y="1940119"/>
            <a:ext cx="7714890" cy="1137037"/>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AutoShape 5"/>
          <p:cNvSpPr>
            <a:spLocks noChangeArrowheads="1"/>
          </p:cNvSpPr>
          <p:nvPr/>
        </p:nvSpPr>
        <p:spPr bwMode="auto">
          <a:xfrm>
            <a:off x="502921" y="62076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 name="Rectangle 6"/>
          <p:cNvSpPr>
            <a:spLocks noChangeArrowheads="1"/>
          </p:cNvSpPr>
          <p:nvPr/>
        </p:nvSpPr>
        <p:spPr bwMode="auto">
          <a:xfrm>
            <a:off x="3064096" y="597673"/>
            <a:ext cx="30059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以太网的</a:t>
            </a:r>
            <a:r>
              <a:rPr lang="zh-CN" altLang="en-US" sz="2000" b="1" dirty="0">
                <a:solidFill>
                  <a:srgbClr val="FFFF00"/>
                </a:solidFill>
                <a:latin typeface="微软雅黑" pitchFamily="34" charset="-122"/>
                <a:ea typeface="微软雅黑" pitchFamily="34" charset="-122"/>
              </a:rPr>
              <a:t>最大端到端</a:t>
            </a:r>
            <a:r>
              <a:rPr lang="zh-CN" altLang="en-US" sz="2000" b="1" dirty="0" smtClean="0">
                <a:solidFill>
                  <a:schemeClr val="bg1"/>
                </a:solidFill>
                <a:latin typeface="微软雅黑" pitchFamily="34" charset="-122"/>
                <a:ea typeface="微软雅黑" pitchFamily="34" charset="-122"/>
              </a:rPr>
              <a:t>长度</a:t>
            </a:r>
            <a:endParaRPr lang="fr-FR" altLang="zh-CN" sz="2000" b="1" dirty="0">
              <a:solidFill>
                <a:schemeClr val="bg1"/>
              </a:solidFill>
              <a:latin typeface="微软雅黑" pitchFamily="34" charset="-122"/>
              <a:ea typeface="微软雅黑" pitchFamily="34" charset="-122"/>
            </a:endParaRPr>
          </a:p>
        </p:txBody>
      </p:sp>
      <p:sp>
        <p:nvSpPr>
          <p:cNvPr id="2" name="矩形 1"/>
          <p:cNvSpPr/>
          <p:nvPr/>
        </p:nvSpPr>
        <p:spPr>
          <a:xfrm>
            <a:off x="925392" y="2057761"/>
            <a:ext cx="7566602" cy="861774"/>
          </a:xfrm>
          <a:prstGeom prst="rect">
            <a:avLst/>
          </a:prstGeom>
        </p:spPr>
        <p:txBody>
          <a:bodyPr wrap="square">
            <a:spAutoFit/>
          </a:bodyPr>
          <a:lstStyle/>
          <a:p>
            <a:pPr>
              <a:lnSpc>
                <a:spcPts val="3000"/>
              </a:lnSpc>
            </a:pPr>
            <a:r>
              <a:rPr lang="zh-CN" altLang="en-US" sz="2000" b="1" dirty="0">
                <a:solidFill>
                  <a:schemeClr val="bg1"/>
                </a:solidFill>
                <a:latin typeface="微软雅黑" pitchFamily="34" charset="-122"/>
                <a:ea typeface="微软雅黑" pitchFamily="34" charset="-122"/>
              </a:rPr>
              <a:t>以太网最</a:t>
            </a:r>
            <a:r>
              <a:rPr lang="zh-CN" altLang="en-US" sz="2000" b="1" dirty="0" smtClean="0">
                <a:solidFill>
                  <a:schemeClr val="bg1"/>
                </a:solidFill>
                <a:latin typeface="微软雅黑" pitchFamily="34" charset="-122"/>
                <a:ea typeface="微软雅黑" pitchFamily="34" charset="-122"/>
              </a:rPr>
              <a:t>大端</a:t>
            </a:r>
            <a:r>
              <a:rPr lang="zh-CN" altLang="en-US" sz="2000" b="1" dirty="0">
                <a:solidFill>
                  <a:schemeClr val="bg1"/>
                </a:solidFill>
                <a:latin typeface="微软雅黑" pitchFamily="34" charset="-122"/>
                <a:ea typeface="微软雅黑" pitchFamily="34" charset="-122"/>
              </a:rPr>
              <a:t>到端单程时延</a:t>
            </a:r>
            <a:r>
              <a:rPr lang="zh-CN" altLang="en-US" sz="2000" b="1" dirty="0">
                <a:solidFill>
                  <a:srgbClr val="FFFF00"/>
                </a:solidFill>
                <a:latin typeface="微软雅黑" pitchFamily="34" charset="-122"/>
                <a:ea typeface="微软雅黑" pitchFamily="34" charset="-122"/>
              </a:rPr>
              <a:t>必须小于</a:t>
            </a:r>
            <a:r>
              <a:rPr lang="zh-CN" altLang="en-US" sz="2000" b="1" dirty="0">
                <a:solidFill>
                  <a:schemeClr val="bg1"/>
                </a:solidFill>
                <a:latin typeface="微软雅黑" pitchFamily="34" charset="-122"/>
                <a:ea typeface="微软雅黑" pitchFamily="34" charset="-122"/>
              </a:rPr>
              <a:t>争用期的</a:t>
            </a:r>
            <a:r>
              <a:rPr lang="zh-CN" altLang="en-US" sz="2000" b="1" dirty="0" smtClean="0">
                <a:solidFill>
                  <a:schemeClr val="bg1"/>
                </a:solidFill>
                <a:latin typeface="微软雅黑" pitchFamily="34" charset="-122"/>
                <a:ea typeface="微软雅黑" pitchFamily="34" charset="-122"/>
              </a:rPr>
              <a:t>一半 </a:t>
            </a:r>
            <a:r>
              <a:rPr lang="en-US" altLang="zh-CN" sz="2000" b="1" dirty="0" smtClean="0">
                <a:solidFill>
                  <a:schemeClr val="bg1"/>
                </a:solidFill>
                <a:latin typeface="微软雅黑" pitchFamily="34" charset="-122"/>
                <a:ea typeface="微软雅黑" pitchFamily="34" charset="-122"/>
              </a:rPr>
              <a:t>(</a:t>
            </a:r>
            <a:r>
              <a:rPr lang="zh-CN" altLang="en-US" sz="2000" b="1" dirty="0" smtClean="0">
                <a:solidFill>
                  <a:schemeClr val="bg1"/>
                </a:solidFill>
                <a:latin typeface="微软雅黑" pitchFamily="34" charset="-122"/>
                <a:ea typeface="微软雅黑" pitchFamily="34" charset="-122"/>
              </a:rPr>
              <a:t>即 </a:t>
            </a:r>
            <a:r>
              <a:rPr lang="en-US" altLang="zh-CN" sz="2000" b="1" dirty="0">
                <a:solidFill>
                  <a:schemeClr val="bg1"/>
                </a:solidFill>
                <a:latin typeface="微软雅黑" pitchFamily="34" charset="-122"/>
                <a:ea typeface="微软雅黑" pitchFamily="34" charset="-122"/>
              </a:rPr>
              <a:t>25.6 </a:t>
            </a:r>
            <a:r>
              <a:rPr lang="en-US" altLang="zh-CN" sz="2000" b="1" dirty="0" err="1" smtClean="0">
                <a:solidFill>
                  <a:schemeClr val="bg1"/>
                </a:solidFill>
                <a:latin typeface="微软雅黑" pitchFamily="34" charset="-122"/>
                <a:ea typeface="微软雅黑" pitchFamily="34" charset="-122"/>
              </a:rPr>
              <a:t>μs</a:t>
            </a:r>
            <a:r>
              <a:rPr lang="en-US" altLang="zh-CN" sz="2000" b="1" dirty="0" smtClean="0">
                <a:solidFill>
                  <a:schemeClr val="bg1"/>
                </a:solidFill>
                <a:latin typeface="微软雅黑" pitchFamily="34" charset="-122"/>
                <a:ea typeface="微软雅黑" pitchFamily="34" charset="-122"/>
              </a:rPr>
              <a:t>)</a:t>
            </a:r>
            <a:r>
              <a:rPr lang="zh-CN" altLang="en-US" sz="2000" b="1" dirty="0" smtClean="0">
                <a:solidFill>
                  <a:schemeClr val="bg1"/>
                </a:solidFill>
                <a:latin typeface="微软雅黑" pitchFamily="34" charset="-122"/>
                <a:ea typeface="微软雅黑" pitchFamily="34" charset="-122"/>
              </a:rPr>
              <a:t>，相当于</a:t>
            </a:r>
            <a:r>
              <a:rPr lang="zh-CN" altLang="en-US" sz="2000" b="1" dirty="0">
                <a:solidFill>
                  <a:schemeClr val="bg1"/>
                </a:solidFill>
                <a:latin typeface="微软雅黑" pitchFamily="34" charset="-122"/>
                <a:ea typeface="微软雅黑" pitchFamily="34" charset="-122"/>
              </a:rPr>
              <a:t>以太网的</a:t>
            </a:r>
            <a:r>
              <a:rPr lang="zh-CN" altLang="en-US" sz="2000" b="1" dirty="0">
                <a:solidFill>
                  <a:srgbClr val="FFFF00"/>
                </a:solidFill>
                <a:latin typeface="微软雅黑" pitchFamily="34" charset="-122"/>
                <a:ea typeface="微软雅黑" pitchFamily="34" charset="-122"/>
              </a:rPr>
              <a:t>最大</a:t>
            </a:r>
            <a:r>
              <a:rPr lang="zh-CN" altLang="en-US" sz="2000" b="1" dirty="0">
                <a:solidFill>
                  <a:schemeClr val="bg1"/>
                </a:solidFill>
                <a:latin typeface="微软雅黑" pitchFamily="34" charset="-122"/>
                <a:ea typeface="微软雅黑" pitchFamily="34" charset="-122"/>
              </a:rPr>
              <a:t>端到端长度约为 </a:t>
            </a:r>
            <a:r>
              <a:rPr lang="en-US" altLang="zh-CN" sz="2000" b="1" dirty="0">
                <a:solidFill>
                  <a:srgbClr val="FFFF00"/>
                </a:solidFill>
                <a:latin typeface="微软雅黑" pitchFamily="34" charset="-122"/>
                <a:ea typeface="微软雅黑" pitchFamily="34" charset="-122"/>
              </a:rPr>
              <a:t>5 km</a:t>
            </a:r>
            <a:r>
              <a:rPr lang="zh-CN" altLang="en-US" sz="2000" b="1" dirty="0">
                <a:solidFill>
                  <a:schemeClr val="bg1"/>
                </a:solidFill>
                <a:latin typeface="微软雅黑" pitchFamily="34" charset="-122"/>
                <a:ea typeface="微软雅黑" pitchFamily="34" charset="-122"/>
              </a:rPr>
              <a:t>。</a:t>
            </a:r>
          </a:p>
        </p:txBody>
      </p:sp>
      <p:sp>
        <p:nvSpPr>
          <p:cNvPr id="6" name="Rectangle 46"/>
          <p:cNvSpPr>
            <a:spLocks noChangeArrowheads="1"/>
          </p:cNvSpPr>
          <p:nvPr/>
        </p:nvSpPr>
        <p:spPr bwMode="auto">
          <a:xfrm>
            <a:off x="502921" y="981328"/>
            <a:ext cx="8302751"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争用</a:t>
            </a:r>
            <a:r>
              <a:rPr lang="zh-CN" altLang="en-US" sz="2000" b="1" dirty="0">
                <a:solidFill>
                  <a:srgbClr val="C00000"/>
                </a:solidFill>
                <a:latin typeface="微软雅黑" pitchFamily="34" charset="-122"/>
                <a:ea typeface="微软雅黑" pitchFamily="34" charset="-122"/>
              </a:rPr>
              <a:t>期的</a:t>
            </a:r>
            <a:r>
              <a:rPr lang="zh-CN" altLang="en-US" sz="2000" b="1" dirty="0" smtClean="0">
                <a:solidFill>
                  <a:srgbClr val="C00000"/>
                </a:solidFill>
                <a:latin typeface="微软雅黑" pitchFamily="34" charset="-122"/>
                <a:ea typeface="微软雅黑" pitchFamily="34" charset="-122"/>
              </a:rPr>
              <a:t>长度 </a:t>
            </a:r>
            <a:r>
              <a:rPr lang="en-US" altLang="zh-CN" sz="2000" b="1" dirty="0" smtClean="0">
                <a:solidFill>
                  <a:srgbClr val="C00000"/>
                </a:solidFill>
                <a:latin typeface="微软雅黑" pitchFamily="34" charset="-122"/>
                <a:ea typeface="微软雅黑" pitchFamily="34" charset="-122"/>
              </a:rPr>
              <a:t>= 51.2</a:t>
            </a:r>
            <a:r>
              <a:rPr lang="en-US" altLang="zh-CN" sz="2000" b="1" dirty="0" smtClean="0">
                <a:solidFill>
                  <a:srgbClr val="C00000"/>
                </a:solidFill>
                <a:latin typeface="微软雅黑" pitchFamily="34" charset="-122"/>
                <a:ea typeface="微软雅黑" pitchFamily="34" charset="-122"/>
                <a:sym typeface="Symbol" pitchFamily="18" charset="2"/>
              </a:rPr>
              <a:t> </a:t>
            </a:r>
            <a:r>
              <a:rPr lang="en-US" altLang="zh-CN" sz="2000" b="1" dirty="0" smtClean="0">
                <a:solidFill>
                  <a:srgbClr val="C00000"/>
                </a:solidFill>
                <a:latin typeface="微软雅黑" pitchFamily="34" charset="-122"/>
                <a:ea typeface="微软雅黑" pitchFamily="34" charset="-122"/>
              </a:rPr>
              <a:t>s</a:t>
            </a:r>
            <a:r>
              <a:rPr lang="zh-CN" altLang="en-US" sz="2000" b="1" dirty="0" smtClean="0">
                <a:solidFill>
                  <a:srgbClr val="C00000"/>
                </a:solidFill>
                <a:latin typeface="微软雅黑" pitchFamily="34" charset="-122"/>
                <a:ea typeface="微软雅黑" pitchFamily="34" charset="-122"/>
              </a:rPr>
              <a:t>。</a:t>
            </a:r>
            <a:endParaRPr lang="zh-CN" altLang="en-US" sz="2000" b="1" dirty="0">
              <a:solidFill>
                <a:srgbClr val="C00000"/>
              </a:solidFill>
              <a:latin typeface="微软雅黑" pitchFamily="34" charset="-122"/>
              <a:ea typeface="微软雅黑" pitchFamily="34" charset="-122"/>
            </a:endParaRPr>
          </a:p>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对于 </a:t>
            </a:r>
            <a:r>
              <a:rPr lang="en-US" altLang="zh-CN" sz="2000" b="1" dirty="0">
                <a:latin typeface="微软雅黑" pitchFamily="34" charset="-122"/>
                <a:ea typeface="微软雅黑" pitchFamily="34" charset="-122"/>
              </a:rPr>
              <a:t>10 Mbit/s </a:t>
            </a:r>
            <a:r>
              <a:rPr lang="zh-CN" altLang="en-US" sz="2000" b="1" dirty="0">
                <a:latin typeface="微软雅黑" pitchFamily="34" charset="-122"/>
                <a:ea typeface="微软雅黑" pitchFamily="34" charset="-122"/>
              </a:rPr>
              <a:t>以太网，在争用期内可发送 </a:t>
            </a:r>
            <a:r>
              <a:rPr lang="en-US" altLang="zh-CN" sz="2000" b="1" dirty="0">
                <a:latin typeface="微软雅黑" pitchFamily="34" charset="-122"/>
                <a:ea typeface="微软雅黑" pitchFamily="34" charset="-122"/>
              </a:rPr>
              <a:t>512 bit</a:t>
            </a:r>
            <a:r>
              <a:rPr lang="zh-CN" altLang="en-US" sz="2000" b="1" dirty="0">
                <a:latin typeface="微软雅黑" pitchFamily="34" charset="-122"/>
                <a:ea typeface="微软雅黑" pitchFamily="34" charset="-122"/>
              </a:rPr>
              <a:t>，即 </a:t>
            </a:r>
            <a:r>
              <a:rPr lang="en-US" altLang="zh-CN" sz="2000" b="1" dirty="0">
                <a:latin typeface="微软雅黑" pitchFamily="34" charset="-122"/>
                <a:ea typeface="微软雅黑" pitchFamily="34" charset="-122"/>
              </a:rPr>
              <a:t>64 </a:t>
            </a:r>
            <a:r>
              <a:rPr lang="zh-CN" altLang="en-US" sz="2000" b="1" dirty="0">
                <a:latin typeface="微软雅黑" pitchFamily="34" charset="-122"/>
                <a:ea typeface="微软雅黑" pitchFamily="34" charset="-122"/>
              </a:rPr>
              <a:t>字节。</a:t>
            </a:r>
          </a:p>
        </p:txBody>
      </p:sp>
    </p:spTree>
    <p:extLst>
      <p:ext uri="{BB962C8B-B14F-4D97-AF65-F5344CB8AC3E}">
        <p14:creationId xmlns:p14="http://schemas.microsoft.com/office/powerpoint/2010/main" val="145807166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62288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064097" y="599797"/>
            <a:ext cx="30059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强化</a:t>
            </a:r>
            <a:r>
              <a:rPr lang="zh-CN" altLang="en-US" sz="2000" b="1" dirty="0" smtClean="0">
                <a:solidFill>
                  <a:schemeClr val="bg1"/>
                </a:solidFill>
                <a:latin typeface="微软雅黑" pitchFamily="34" charset="-122"/>
                <a:ea typeface="微软雅黑" pitchFamily="34" charset="-122"/>
              </a:rPr>
              <a:t>碰撞：人为干扰信号</a:t>
            </a:r>
            <a:endParaRPr lang="fr-FR" altLang="zh-CN" sz="2000" b="1" dirty="0">
              <a:solidFill>
                <a:schemeClr val="bg1"/>
              </a:solidFill>
              <a:latin typeface="微软雅黑" pitchFamily="34" charset="-122"/>
              <a:ea typeface="微软雅黑" pitchFamily="34" charset="-122"/>
            </a:endParaRPr>
          </a:p>
        </p:txBody>
      </p:sp>
      <p:sp>
        <p:nvSpPr>
          <p:cNvPr id="10" name="圆角矩形 9"/>
          <p:cNvSpPr/>
          <p:nvPr/>
        </p:nvSpPr>
        <p:spPr>
          <a:xfrm>
            <a:off x="502922" y="1064859"/>
            <a:ext cx="8129014" cy="229514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11" name="组合 10"/>
          <p:cNvGrpSpPr/>
          <p:nvPr/>
        </p:nvGrpSpPr>
        <p:grpSpPr>
          <a:xfrm>
            <a:off x="1055008" y="3407767"/>
            <a:ext cx="6978535" cy="1154151"/>
            <a:chOff x="502922" y="3477683"/>
            <a:chExt cx="6978535" cy="1154151"/>
          </a:xfrm>
        </p:grpSpPr>
        <p:sp>
          <p:nvSpPr>
            <p:cNvPr id="12" name="对角圆角矩形 11"/>
            <p:cNvSpPr/>
            <p:nvPr/>
          </p:nvSpPr>
          <p:spPr>
            <a:xfrm>
              <a:off x="502922" y="3477683"/>
              <a:ext cx="6978535" cy="1154151"/>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49856" y="3559595"/>
              <a:ext cx="6591455" cy="1015663"/>
            </a:xfrm>
            <a:prstGeom prst="rect">
              <a:avLst/>
            </a:prstGeom>
          </p:spPr>
          <p:txBody>
            <a:bodyPr wrap="square">
              <a:spAutoFit/>
            </a:bodyPr>
            <a:lstStyle/>
            <a:p>
              <a:pPr marL="285750" indent="-285750">
                <a:lnSpc>
                  <a:spcPts val="2400"/>
                </a:lnSpc>
                <a:buFont typeface="Wingdings" panose="05000000000000000000" pitchFamily="2" charset="2"/>
                <a:buChar char="l"/>
              </a:pPr>
              <a:r>
                <a:rPr lang="zh-CN" altLang="en-US" b="1" dirty="0" smtClean="0">
                  <a:solidFill>
                    <a:schemeClr val="bg1"/>
                  </a:solidFill>
                  <a:latin typeface="微软雅黑" pitchFamily="34" charset="-122"/>
                  <a:ea typeface="微软雅黑" pitchFamily="34" charset="-122"/>
                </a:rPr>
                <a:t>发送站检测</a:t>
              </a:r>
              <a:r>
                <a:rPr lang="zh-CN" altLang="en-US" b="1" dirty="0">
                  <a:solidFill>
                    <a:schemeClr val="bg1"/>
                  </a:solidFill>
                  <a:latin typeface="微软雅黑" pitchFamily="34" charset="-122"/>
                  <a:ea typeface="微软雅黑" pitchFamily="34" charset="-122"/>
                </a:rPr>
                <a:t>到</a:t>
              </a:r>
              <a:r>
                <a:rPr lang="zh-CN" altLang="en-US" b="1" dirty="0" smtClean="0">
                  <a:solidFill>
                    <a:schemeClr val="bg1"/>
                  </a:solidFill>
                  <a:latin typeface="微软雅黑" pitchFamily="34" charset="-122"/>
                  <a:ea typeface="微软雅黑" pitchFamily="34" charset="-122"/>
                </a:rPr>
                <a:t>冲突后，立即</a:t>
              </a:r>
              <a:r>
                <a:rPr lang="zh-CN" altLang="en-US" b="1" dirty="0">
                  <a:solidFill>
                    <a:schemeClr val="bg1"/>
                  </a:solidFill>
                  <a:latin typeface="微软雅黑" pitchFamily="34" charset="-122"/>
                  <a:ea typeface="微软雅黑" pitchFamily="34" charset="-122"/>
                </a:rPr>
                <a:t>停止发送数据帧，接着就</a:t>
              </a:r>
              <a:r>
                <a:rPr lang="zh-CN" altLang="en-US" b="1" dirty="0" smtClean="0">
                  <a:solidFill>
                    <a:schemeClr val="bg1"/>
                  </a:solidFill>
                  <a:latin typeface="微软雅黑" pitchFamily="34" charset="-122"/>
                  <a:ea typeface="微软雅黑" pitchFamily="34" charset="-122"/>
                </a:rPr>
                <a:t>发送 </a:t>
              </a:r>
              <a:r>
                <a:rPr lang="en-US" altLang="zh-CN" b="1" dirty="0" smtClean="0">
                  <a:solidFill>
                    <a:schemeClr val="bg1"/>
                  </a:solidFill>
                  <a:latin typeface="微软雅黑" pitchFamily="34" charset="-122"/>
                  <a:ea typeface="微软雅黑" pitchFamily="34" charset="-122"/>
                </a:rPr>
                <a:t>32 </a:t>
              </a:r>
              <a:r>
                <a:rPr lang="zh-CN" altLang="en-US" b="1" dirty="0" smtClean="0">
                  <a:solidFill>
                    <a:schemeClr val="bg1"/>
                  </a:solidFill>
                  <a:latin typeface="微软雅黑" pitchFamily="34" charset="-122"/>
                  <a:ea typeface="微软雅黑" pitchFamily="34" charset="-122"/>
                </a:rPr>
                <a:t>或 </a:t>
              </a:r>
              <a:r>
                <a:rPr lang="en-US" altLang="zh-CN" b="1" dirty="0" smtClean="0">
                  <a:solidFill>
                    <a:schemeClr val="bg1"/>
                  </a:solidFill>
                  <a:latin typeface="微软雅黑" pitchFamily="34" charset="-122"/>
                  <a:ea typeface="微软雅黑" pitchFamily="34" charset="-122"/>
                </a:rPr>
                <a:t>48 </a:t>
              </a:r>
              <a:r>
                <a:rPr lang="zh-CN" altLang="en-US" b="1" dirty="0" smtClean="0">
                  <a:solidFill>
                    <a:schemeClr val="bg1"/>
                  </a:solidFill>
                  <a:latin typeface="微软雅黑" pitchFamily="34" charset="-122"/>
                  <a:ea typeface="微软雅黑" pitchFamily="34" charset="-122"/>
                </a:rPr>
                <a:t>比特</a:t>
              </a:r>
              <a:r>
                <a:rPr lang="zh-CN" altLang="en-US" b="1" dirty="0">
                  <a:solidFill>
                    <a:schemeClr val="bg1"/>
                  </a:solidFill>
                  <a:latin typeface="微软雅黑" pitchFamily="34" charset="-122"/>
                  <a:ea typeface="微软雅黑" pitchFamily="34" charset="-122"/>
                </a:rPr>
                <a:t>的</a:t>
              </a:r>
              <a:r>
                <a:rPr lang="zh-CN" altLang="en-US" b="1" dirty="0" smtClean="0">
                  <a:solidFill>
                    <a:srgbClr val="FFFF00"/>
                  </a:solidFill>
                  <a:latin typeface="微软雅黑" pitchFamily="34" charset="-122"/>
                  <a:ea typeface="微软雅黑" pitchFamily="34" charset="-122"/>
                </a:rPr>
                <a:t>人为干扰信号</a:t>
              </a:r>
              <a:r>
                <a:rPr lang="zh-CN" altLang="en-US" b="1" dirty="0" smtClean="0">
                  <a:solidFill>
                    <a:srgbClr val="FF9900"/>
                  </a:solidFill>
                  <a:latin typeface="微软雅黑" pitchFamily="34" charset="-122"/>
                  <a:ea typeface="微软雅黑" pitchFamily="34" charset="-122"/>
                </a:rPr>
                <a:t> </a:t>
              </a:r>
              <a:r>
                <a:rPr lang="en-US" altLang="zh-CN" b="1" dirty="0" smtClean="0">
                  <a:solidFill>
                    <a:schemeClr val="bg1"/>
                  </a:solidFill>
                  <a:latin typeface="微软雅黑" pitchFamily="34" charset="-122"/>
                  <a:ea typeface="微软雅黑" pitchFamily="34" charset="-122"/>
                </a:rPr>
                <a:t>(</a:t>
              </a:r>
              <a:r>
                <a:rPr lang="en-US" altLang="zh-CN" b="1" dirty="0">
                  <a:solidFill>
                    <a:schemeClr val="bg1"/>
                  </a:solidFill>
                  <a:latin typeface="微软雅黑" pitchFamily="34" charset="-122"/>
                  <a:ea typeface="微软雅黑" pitchFamily="34" charset="-122"/>
                </a:rPr>
                <a:t>jamming signal</a:t>
              </a:r>
              <a:r>
                <a:rPr lang="en-US" altLang="zh-CN" b="1" dirty="0" smtClean="0">
                  <a:solidFill>
                    <a:schemeClr val="bg1"/>
                  </a:solidFill>
                  <a:latin typeface="微软雅黑" pitchFamily="34" charset="-122"/>
                  <a:ea typeface="微软雅黑" pitchFamily="34" charset="-122"/>
                </a:rPr>
                <a:t>) </a:t>
              </a:r>
              <a:r>
                <a:rPr lang="zh-CN" altLang="en-US" b="1" dirty="0" smtClean="0">
                  <a:solidFill>
                    <a:schemeClr val="bg1"/>
                  </a:solidFill>
                  <a:latin typeface="微软雅黑" pitchFamily="34" charset="-122"/>
                  <a:ea typeface="微软雅黑" pitchFamily="34" charset="-122"/>
                </a:rPr>
                <a:t>。</a:t>
              </a:r>
              <a:endParaRPr lang="en-US" altLang="zh-CN" b="1" dirty="0" smtClean="0">
                <a:solidFill>
                  <a:schemeClr val="bg1"/>
                </a:solidFill>
                <a:latin typeface="微软雅黑" pitchFamily="34" charset="-122"/>
                <a:ea typeface="微软雅黑" pitchFamily="34" charset="-122"/>
              </a:endParaRPr>
            </a:p>
            <a:p>
              <a:pPr marL="285750" indent="-285750">
                <a:lnSpc>
                  <a:spcPts val="2400"/>
                </a:lnSpc>
                <a:buFont typeface="Wingdings" panose="05000000000000000000" pitchFamily="2" charset="2"/>
                <a:buChar char="l"/>
              </a:pPr>
              <a:r>
                <a:rPr lang="zh-CN" altLang="en-US" b="1" dirty="0" smtClean="0">
                  <a:solidFill>
                    <a:schemeClr val="bg1"/>
                  </a:solidFill>
                  <a:latin typeface="微软雅黑" pitchFamily="34" charset="-122"/>
                  <a:ea typeface="微软雅黑" pitchFamily="34" charset="-122"/>
                </a:rPr>
                <a:t>以太网</a:t>
              </a:r>
              <a:r>
                <a:rPr lang="zh-CN" altLang="en-US" b="1" dirty="0">
                  <a:solidFill>
                    <a:schemeClr val="bg1"/>
                  </a:solidFill>
                  <a:latin typeface="微软雅黑" pitchFamily="34" charset="-122"/>
                  <a:ea typeface="微软雅黑" pitchFamily="34" charset="-122"/>
                </a:rPr>
                <a:t>还规定了帧间最小间隔</a:t>
              </a:r>
              <a:r>
                <a:rPr lang="zh-CN" altLang="en-US" b="1" dirty="0" smtClean="0">
                  <a:solidFill>
                    <a:schemeClr val="bg1"/>
                  </a:solidFill>
                  <a:latin typeface="微软雅黑" pitchFamily="34" charset="-122"/>
                  <a:ea typeface="微软雅黑" pitchFamily="34" charset="-122"/>
                </a:rPr>
                <a:t>为 </a:t>
              </a:r>
              <a:r>
                <a:rPr lang="en-US" altLang="zh-CN" b="1" dirty="0" smtClean="0">
                  <a:solidFill>
                    <a:schemeClr val="bg1"/>
                  </a:solidFill>
                  <a:latin typeface="微软雅黑" pitchFamily="34" charset="-122"/>
                  <a:ea typeface="微软雅黑" pitchFamily="34" charset="-122"/>
                </a:rPr>
                <a:t>9.6 </a:t>
              </a:r>
              <a:r>
                <a:rPr lang="el-GR" altLang="zh-CN" b="1" dirty="0" smtClean="0">
                  <a:solidFill>
                    <a:schemeClr val="bg1"/>
                  </a:solidFill>
                  <a:latin typeface="微软雅黑" pitchFamily="34" charset="-122"/>
                  <a:ea typeface="微软雅黑" pitchFamily="34" charset="-122"/>
                </a:rPr>
                <a:t>μ</a:t>
              </a:r>
              <a:r>
                <a:rPr lang="en-US" altLang="zh-CN" b="1" dirty="0" smtClean="0">
                  <a:solidFill>
                    <a:schemeClr val="bg1"/>
                  </a:solidFill>
                  <a:latin typeface="微软雅黑" pitchFamily="34" charset="-122"/>
                  <a:ea typeface="微软雅黑" pitchFamily="34" charset="-122"/>
                </a:rPr>
                <a:t>s</a:t>
              </a:r>
              <a:r>
                <a:rPr lang="zh-CN" altLang="en-US" b="1" dirty="0">
                  <a:solidFill>
                    <a:schemeClr val="bg1"/>
                  </a:solidFill>
                  <a:latin typeface="微软雅黑" pitchFamily="34" charset="-122"/>
                  <a:ea typeface="微软雅黑" pitchFamily="34" charset="-122"/>
                </a:rPr>
                <a:t>。</a:t>
              </a:r>
            </a:p>
          </p:txBody>
        </p:sp>
      </p:grpSp>
      <p:grpSp>
        <p:nvGrpSpPr>
          <p:cNvPr id="14" name="Group 5"/>
          <p:cNvGrpSpPr>
            <a:grpSpLocks/>
          </p:cNvGrpSpPr>
          <p:nvPr/>
        </p:nvGrpSpPr>
        <p:grpSpPr bwMode="auto">
          <a:xfrm>
            <a:off x="2894807" y="1518593"/>
            <a:ext cx="3300674" cy="1317548"/>
            <a:chOff x="992" y="1619"/>
            <a:chExt cx="3804" cy="1645"/>
          </a:xfrm>
        </p:grpSpPr>
        <p:sp>
          <p:nvSpPr>
            <p:cNvPr id="15" name="AutoShape 6"/>
            <p:cNvSpPr>
              <a:spLocks noChangeArrowheads="1"/>
            </p:cNvSpPr>
            <p:nvPr/>
          </p:nvSpPr>
          <p:spPr bwMode="auto">
            <a:xfrm rot="5400000">
              <a:off x="2071" y="540"/>
              <a:ext cx="1645" cy="3804"/>
            </a:xfrm>
            <a:prstGeom prst="parallelogram">
              <a:avLst>
                <a:gd name="adj" fmla="val 37968"/>
              </a:avLst>
            </a:prstGeom>
            <a:solidFill>
              <a:srgbClr val="0000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16" name="AutoShape 7"/>
            <p:cNvSpPr>
              <a:spLocks noChangeArrowheads="1"/>
            </p:cNvSpPr>
            <p:nvPr/>
          </p:nvSpPr>
          <p:spPr bwMode="auto">
            <a:xfrm rot="601221">
              <a:off x="2212" y="2087"/>
              <a:ext cx="1066" cy="424"/>
            </a:xfrm>
            <a:prstGeom prst="rightArrow">
              <a:avLst>
                <a:gd name="adj1" fmla="val 49370"/>
                <a:gd name="adj2" fmla="val 80790"/>
              </a:avLst>
            </a:prstGeom>
            <a:solidFill>
              <a:srgbClr val="00FFFF"/>
            </a:solidFill>
            <a:ln w="12700">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zh-CN" altLang="en-US" sz="1050" b="1" dirty="0">
                  <a:solidFill>
                    <a:srgbClr val="0000CC"/>
                  </a:solidFill>
                  <a:latin typeface="微软雅黑" pitchFamily="34" charset="-122"/>
                  <a:ea typeface="微软雅黑" pitchFamily="34" charset="-122"/>
                </a:rPr>
                <a:t>数据帧</a:t>
              </a:r>
            </a:p>
          </p:txBody>
        </p:sp>
      </p:grpSp>
      <p:grpSp>
        <p:nvGrpSpPr>
          <p:cNvPr id="17" name="Group 8"/>
          <p:cNvGrpSpPr>
            <a:grpSpLocks/>
          </p:cNvGrpSpPr>
          <p:nvPr/>
        </p:nvGrpSpPr>
        <p:grpSpPr bwMode="auto">
          <a:xfrm>
            <a:off x="2500010" y="2315529"/>
            <a:ext cx="3695471" cy="873026"/>
            <a:chOff x="537" y="2606"/>
            <a:chExt cx="4259" cy="1090"/>
          </a:xfrm>
        </p:grpSpPr>
        <p:grpSp>
          <p:nvGrpSpPr>
            <p:cNvPr id="18" name="Group 9"/>
            <p:cNvGrpSpPr>
              <a:grpSpLocks/>
            </p:cNvGrpSpPr>
            <p:nvPr/>
          </p:nvGrpSpPr>
          <p:grpSpPr bwMode="auto">
            <a:xfrm>
              <a:off x="992" y="2627"/>
              <a:ext cx="3804" cy="1061"/>
              <a:chOff x="992" y="2627"/>
              <a:chExt cx="3804" cy="1061"/>
            </a:xfrm>
          </p:grpSpPr>
          <p:grpSp>
            <p:nvGrpSpPr>
              <p:cNvPr id="26" name="Group 10"/>
              <p:cNvGrpSpPr>
                <a:grpSpLocks/>
              </p:cNvGrpSpPr>
              <p:nvPr/>
            </p:nvGrpSpPr>
            <p:grpSpPr bwMode="auto">
              <a:xfrm>
                <a:off x="992" y="2627"/>
                <a:ext cx="3804" cy="1061"/>
                <a:chOff x="992" y="2627"/>
                <a:chExt cx="3804" cy="1061"/>
              </a:xfrm>
            </p:grpSpPr>
            <p:sp>
              <p:nvSpPr>
                <p:cNvPr id="28" name="AutoShape 11"/>
                <p:cNvSpPr>
                  <a:spLocks noChangeArrowheads="1"/>
                </p:cNvSpPr>
                <p:nvPr/>
              </p:nvSpPr>
              <p:spPr bwMode="auto">
                <a:xfrm rot="5400000">
                  <a:off x="2363" y="1256"/>
                  <a:ext cx="1061" cy="3804"/>
                </a:xfrm>
                <a:prstGeom prst="parallelogram">
                  <a:avLst>
                    <a:gd name="adj" fmla="val 59685"/>
                  </a:avLst>
                </a:prstGeom>
                <a:solidFill>
                  <a:srgbClr val="92D05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29" name="AutoShape 12"/>
                <p:cNvSpPr>
                  <a:spLocks noChangeArrowheads="1"/>
                </p:cNvSpPr>
                <p:nvPr/>
              </p:nvSpPr>
              <p:spPr bwMode="auto">
                <a:xfrm rot="601221">
                  <a:off x="1981" y="2954"/>
                  <a:ext cx="2034" cy="426"/>
                </a:xfrm>
                <a:prstGeom prst="rightArrow">
                  <a:avLst>
                    <a:gd name="adj1" fmla="val 49370"/>
                    <a:gd name="adj2" fmla="val 119013"/>
                  </a:avLst>
                </a:prstGeom>
                <a:solidFill>
                  <a:srgbClr val="00FFFF"/>
                </a:solidFill>
                <a:ln w="12700" cmpd="dbl">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grpSp>
          <p:sp>
            <p:nvSpPr>
              <p:cNvPr id="27" name="Text Box 13"/>
              <p:cNvSpPr txBox="1">
                <a:spLocks noChangeArrowheads="1"/>
              </p:cNvSpPr>
              <p:nvPr/>
            </p:nvSpPr>
            <p:spPr bwMode="auto">
              <a:xfrm rot="595815">
                <a:off x="1982" y="2993"/>
                <a:ext cx="1822"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050" b="1" dirty="0" smtClean="0">
                    <a:solidFill>
                      <a:srgbClr val="0000CC"/>
                    </a:solidFill>
                    <a:latin typeface="微软雅黑" pitchFamily="34" charset="-122"/>
                    <a:ea typeface="微软雅黑" pitchFamily="34" charset="-122"/>
                  </a:rPr>
                  <a:t>32 </a:t>
                </a:r>
                <a:r>
                  <a:rPr kumimoji="1" lang="zh-CN" altLang="en-US" sz="1050" b="1" dirty="0" smtClean="0">
                    <a:solidFill>
                      <a:srgbClr val="0000CC"/>
                    </a:solidFill>
                    <a:latin typeface="微软雅黑" pitchFamily="34" charset="-122"/>
                    <a:ea typeface="微软雅黑" pitchFamily="34" charset="-122"/>
                  </a:rPr>
                  <a:t>或 </a:t>
                </a:r>
                <a:r>
                  <a:rPr kumimoji="1" lang="en-US" altLang="zh-CN" sz="1050" b="1" dirty="0" smtClean="0">
                    <a:solidFill>
                      <a:srgbClr val="0000CC"/>
                    </a:solidFill>
                    <a:latin typeface="微软雅黑" pitchFamily="34" charset="-122"/>
                    <a:ea typeface="微软雅黑" pitchFamily="34" charset="-122"/>
                  </a:rPr>
                  <a:t>48 </a:t>
                </a:r>
                <a:r>
                  <a:rPr kumimoji="1" lang="zh-CN" altLang="en-US" sz="1050" b="1" dirty="0" smtClean="0">
                    <a:solidFill>
                      <a:srgbClr val="0000CC"/>
                    </a:solidFill>
                    <a:latin typeface="微软雅黑" pitchFamily="34" charset="-122"/>
                    <a:ea typeface="微软雅黑" pitchFamily="34" charset="-122"/>
                  </a:rPr>
                  <a:t>比特干扰信号</a:t>
                </a:r>
                <a:endParaRPr kumimoji="1" lang="zh-CN" altLang="en-US" sz="1050" b="1" dirty="0">
                  <a:solidFill>
                    <a:srgbClr val="0000CC"/>
                  </a:solidFill>
                  <a:latin typeface="微软雅黑" pitchFamily="34" charset="-122"/>
                  <a:ea typeface="微软雅黑" pitchFamily="34" charset="-122"/>
                </a:endParaRPr>
              </a:p>
            </p:txBody>
          </p:sp>
        </p:grpSp>
        <p:grpSp>
          <p:nvGrpSpPr>
            <p:cNvPr id="19" name="Group 14"/>
            <p:cNvGrpSpPr>
              <a:grpSpLocks/>
            </p:cNvGrpSpPr>
            <p:nvPr/>
          </p:nvGrpSpPr>
          <p:grpSpPr bwMode="auto">
            <a:xfrm>
              <a:off x="537" y="2606"/>
              <a:ext cx="455" cy="1090"/>
              <a:chOff x="537" y="2606"/>
              <a:chExt cx="455" cy="1090"/>
            </a:xfrm>
          </p:grpSpPr>
          <p:sp>
            <p:nvSpPr>
              <p:cNvPr id="20" name="Line 15"/>
              <p:cNvSpPr>
                <a:spLocks noChangeShapeType="1"/>
              </p:cNvSpPr>
              <p:nvPr/>
            </p:nvSpPr>
            <p:spPr bwMode="auto">
              <a:xfrm>
                <a:off x="823" y="3057"/>
                <a:ext cx="0" cy="639"/>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21" name="Line 16"/>
              <p:cNvSpPr>
                <a:spLocks noChangeShapeType="1"/>
              </p:cNvSpPr>
              <p:nvPr/>
            </p:nvSpPr>
            <p:spPr bwMode="auto">
              <a:xfrm>
                <a:off x="814" y="2606"/>
                <a:ext cx="9" cy="445"/>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22" name="Rectangle 17"/>
              <p:cNvSpPr>
                <a:spLocks noChangeArrowheads="1"/>
              </p:cNvSpPr>
              <p:nvPr/>
            </p:nvSpPr>
            <p:spPr bwMode="auto">
              <a:xfrm>
                <a:off x="592" y="3259"/>
                <a:ext cx="283" cy="323"/>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a:latin typeface="+mn-lt"/>
                    <a:ea typeface="黑体" pitchFamily="2" charset="-122"/>
                    <a:sym typeface="Symbol" pitchFamily="18" charset="2"/>
                  </a:rPr>
                  <a:t></a:t>
                </a:r>
              </a:p>
            </p:txBody>
          </p:sp>
          <p:sp>
            <p:nvSpPr>
              <p:cNvPr id="23" name="Line 18"/>
              <p:cNvSpPr>
                <a:spLocks noChangeShapeType="1"/>
              </p:cNvSpPr>
              <p:nvPr/>
            </p:nvSpPr>
            <p:spPr bwMode="auto">
              <a:xfrm>
                <a:off x="739" y="3051"/>
                <a:ext cx="25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24" name="Line 19"/>
              <p:cNvSpPr>
                <a:spLocks noChangeShapeType="1"/>
              </p:cNvSpPr>
              <p:nvPr/>
            </p:nvSpPr>
            <p:spPr bwMode="auto">
              <a:xfrm>
                <a:off x="739" y="3696"/>
                <a:ext cx="25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25" name="Text Box 20"/>
              <p:cNvSpPr txBox="1">
                <a:spLocks noChangeArrowheads="1"/>
              </p:cNvSpPr>
              <p:nvPr/>
            </p:nvSpPr>
            <p:spPr bwMode="auto">
              <a:xfrm>
                <a:off x="537" y="2722"/>
                <a:ext cx="329" cy="327"/>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100" b="1" i="1">
                    <a:latin typeface="+mn-lt"/>
                    <a:ea typeface="黑体" pitchFamily="2" charset="-122"/>
                  </a:rPr>
                  <a:t>T</a:t>
                </a:r>
                <a:r>
                  <a:rPr kumimoji="1" lang="en-US" altLang="zh-CN" sz="1100" b="1" i="1" baseline="-25000">
                    <a:latin typeface="+mn-lt"/>
                    <a:ea typeface="黑体" pitchFamily="2" charset="-122"/>
                  </a:rPr>
                  <a:t>J</a:t>
                </a:r>
                <a:endParaRPr kumimoji="1" lang="en-US" altLang="zh-CN" sz="1100" b="1">
                  <a:latin typeface="+mn-lt"/>
                  <a:ea typeface="黑体" pitchFamily="2" charset="-122"/>
                </a:endParaRPr>
              </a:p>
            </p:txBody>
          </p:sp>
        </p:grpSp>
      </p:grpSp>
      <p:sp>
        <p:nvSpPr>
          <p:cNvPr id="30" name="Line 22"/>
          <p:cNvSpPr>
            <a:spLocks noChangeShapeType="1"/>
          </p:cNvSpPr>
          <p:nvPr/>
        </p:nvSpPr>
        <p:spPr bwMode="auto">
          <a:xfrm>
            <a:off x="2902614" y="1518593"/>
            <a:ext cx="3291132" cy="0"/>
          </a:xfrm>
          <a:prstGeom prst="line">
            <a:avLst/>
          </a:prstGeom>
          <a:ln w="19050">
            <a:solidFill>
              <a:srgbClr val="0000FF"/>
            </a:solidFill>
            <a:headEnd/>
            <a:tailEnd/>
          </a:ln>
          <a:extLst/>
        </p:spPr>
        <p:style>
          <a:lnRef idx="1">
            <a:schemeClr val="dk1"/>
          </a:lnRef>
          <a:fillRef idx="0">
            <a:schemeClr val="dk1"/>
          </a:fillRef>
          <a:effectRef idx="0">
            <a:schemeClr val="dk1"/>
          </a:effectRef>
          <a:fontRef idx="minor">
            <a:schemeClr val="tx1"/>
          </a:fontRef>
        </p:style>
        <p:txBody>
          <a:bodyPr wrap="none" anchor="ctr"/>
          <a:lstStyle/>
          <a:p>
            <a:endParaRPr lang="zh-CN" altLang="en-US" sz="1200" b="1">
              <a:solidFill>
                <a:srgbClr val="0000CC"/>
              </a:solidFill>
              <a:latin typeface="+mn-lt"/>
              <a:ea typeface="黑体" pitchFamily="2" charset="-122"/>
            </a:endParaRPr>
          </a:p>
        </p:txBody>
      </p:sp>
      <p:sp>
        <p:nvSpPr>
          <p:cNvPr id="31" name="Line 23"/>
          <p:cNvSpPr>
            <a:spLocks noChangeShapeType="1"/>
          </p:cNvSpPr>
          <p:nvPr/>
        </p:nvSpPr>
        <p:spPr bwMode="auto">
          <a:xfrm>
            <a:off x="2894804" y="1522598"/>
            <a:ext cx="0" cy="173323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32" name="Line 24"/>
          <p:cNvSpPr>
            <a:spLocks noChangeShapeType="1"/>
          </p:cNvSpPr>
          <p:nvPr/>
        </p:nvSpPr>
        <p:spPr bwMode="auto">
          <a:xfrm>
            <a:off x="6221512" y="1518593"/>
            <a:ext cx="51540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33" name="Line 25"/>
          <p:cNvSpPr>
            <a:spLocks noChangeShapeType="1"/>
          </p:cNvSpPr>
          <p:nvPr/>
        </p:nvSpPr>
        <p:spPr bwMode="auto">
          <a:xfrm>
            <a:off x="6221512" y="2028792"/>
            <a:ext cx="2195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34" name="Line 26"/>
          <p:cNvSpPr>
            <a:spLocks noChangeShapeType="1"/>
          </p:cNvSpPr>
          <p:nvPr/>
        </p:nvSpPr>
        <p:spPr bwMode="auto">
          <a:xfrm>
            <a:off x="6323898" y="1522598"/>
            <a:ext cx="0" cy="506195"/>
          </a:xfrm>
          <a:prstGeom prst="line">
            <a:avLst/>
          </a:prstGeom>
          <a:noFill/>
          <a:ln w="12700">
            <a:solidFill>
              <a:schemeClr val="tx1"/>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35" name="Rectangle 27"/>
          <p:cNvSpPr>
            <a:spLocks noChangeArrowheads="1"/>
          </p:cNvSpPr>
          <p:nvPr/>
        </p:nvSpPr>
        <p:spPr bwMode="auto">
          <a:xfrm>
            <a:off x="2690898" y="1297533"/>
            <a:ext cx="2757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FF"/>
                </a:solidFill>
                <a:latin typeface="+mn-lt"/>
                <a:ea typeface="黑体" pitchFamily="2" charset="-122"/>
              </a:rPr>
              <a:t>A</a:t>
            </a:r>
          </a:p>
        </p:txBody>
      </p:sp>
      <p:sp>
        <p:nvSpPr>
          <p:cNvPr id="36" name="Rectangle 28"/>
          <p:cNvSpPr>
            <a:spLocks noChangeArrowheads="1"/>
          </p:cNvSpPr>
          <p:nvPr/>
        </p:nvSpPr>
        <p:spPr bwMode="auto">
          <a:xfrm>
            <a:off x="6106977" y="1297533"/>
            <a:ext cx="26930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mn-lt"/>
                <a:ea typeface="黑体" pitchFamily="2" charset="-122"/>
              </a:rPr>
              <a:t>B</a:t>
            </a:r>
          </a:p>
        </p:txBody>
      </p:sp>
      <p:sp>
        <p:nvSpPr>
          <p:cNvPr id="37" name="Line 29"/>
          <p:cNvSpPr>
            <a:spLocks noChangeShapeType="1"/>
          </p:cNvSpPr>
          <p:nvPr/>
        </p:nvSpPr>
        <p:spPr bwMode="auto">
          <a:xfrm>
            <a:off x="2376429" y="1621915"/>
            <a:ext cx="0" cy="1171776"/>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38" name="Line 30"/>
          <p:cNvSpPr>
            <a:spLocks noChangeShapeType="1"/>
          </p:cNvSpPr>
          <p:nvPr/>
        </p:nvSpPr>
        <p:spPr bwMode="auto">
          <a:xfrm>
            <a:off x="6193745" y="1515390"/>
            <a:ext cx="0" cy="1744449"/>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39" name="Line 31"/>
          <p:cNvSpPr>
            <a:spLocks noChangeShapeType="1"/>
          </p:cNvSpPr>
          <p:nvPr/>
        </p:nvSpPr>
        <p:spPr bwMode="auto">
          <a:xfrm>
            <a:off x="2664628" y="2296263"/>
            <a:ext cx="21865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40" name="Line 32"/>
          <p:cNvSpPr>
            <a:spLocks noChangeShapeType="1"/>
          </p:cNvSpPr>
          <p:nvPr/>
        </p:nvSpPr>
        <p:spPr bwMode="auto">
          <a:xfrm>
            <a:off x="2636234" y="1518593"/>
            <a:ext cx="21865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41" name="Line 33"/>
          <p:cNvSpPr>
            <a:spLocks noChangeShapeType="1"/>
          </p:cNvSpPr>
          <p:nvPr/>
        </p:nvSpPr>
        <p:spPr bwMode="auto">
          <a:xfrm>
            <a:off x="2748166" y="1518593"/>
            <a:ext cx="0" cy="792131"/>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42" name="Text Box 36"/>
          <p:cNvSpPr txBox="1">
            <a:spLocks noChangeArrowheads="1"/>
          </p:cNvSpPr>
          <p:nvPr/>
        </p:nvSpPr>
        <p:spPr bwMode="auto">
          <a:xfrm>
            <a:off x="2511518" y="1754565"/>
            <a:ext cx="307710" cy="261259"/>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100" b="1" i="1" dirty="0">
                <a:latin typeface="+mn-lt"/>
                <a:ea typeface="黑体" pitchFamily="2" charset="-122"/>
              </a:rPr>
              <a:t>T</a:t>
            </a:r>
            <a:r>
              <a:rPr kumimoji="1" lang="en-US" altLang="zh-CN" sz="1100" b="1" i="1" baseline="-25000" dirty="0">
                <a:latin typeface="+mn-lt"/>
                <a:ea typeface="黑体" pitchFamily="2" charset="-122"/>
              </a:rPr>
              <a:t>B</a:t>
            </a:r>
            <a:endParaRPr kumimoji="1" lang="en-US" altLang="zh-CN" sz="1100" b="1" dirty="0">
              <a:latin typeface="+mn-lt"/>
              <a:ea typeface="黑体" pitchFamily="2" charset="-122"/>
            </a:endParaRPr>
          </a:p>
        </p:txBody>
      </p:sp>
      <p:sp>
        <p:nvSpPr>
          <p:cNvPr id="43" name="Text Box 37"/>
          <p:cNvSpPr txBox="1">
            <a:spLocks noChangeArrowheads="1"/>
          </p:cNvSpPr>
          <p:nvPr/>
        </p:nvSpPr>
        <p:spPr bwMode="auto">
          <a:xfrm>
            <a:off x="2264734" y="2778474"/>
            <a:ext cx="23756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i="1" dirty="0">
                <a:latin typeface="+mn-lt"/>
                <a:ea typeface="黑体" pitchFamily="2" charset="-122"/>
              </a:rPr>
              <a:t>t</a:t>
            </a:r>
          </a:p>
        </p:txBody>
      </p:sp>
      <p:sp>
        <p:nvSpPr>
          <p:cNvPr id="44" name="Line 38"/>
          <p:cNvSpPr>
            <a:spLocks noChangeShapeType="1"/>
          </p:cNvSpPr>
          <p:nvPr/>
        </p:nvSpPr>
        <p:spPr bwMode="auto">
          <a:xfrm>
            <a:off x="2950220" y="3182147"/>
            <a:ext cx="3307618" cy="0"/>
          </a:xfrm>
          <a:prstGeom prst="line">
            <a:avLst/>
          </a:prstGeom>
          <a:noFill/>
          <a:ln w="19050">
            <a:solidFill>
              <a:srgbClr val="0000FF"/>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45" name="Rectangle 39"/>
          <p:cNvSpPr>
            <a:spLocks noChangeArrowheads="1"/>
          </p:cNvSpPr>
          <p:nvPr/>
        </p:nvSpPr>
        <p:spPr bwMode="auto">
          <a:xfrm>
            <a:off x="6262175" y="1616212"/>
            <a:ext cx="250069" cy="274434"/>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CC"/>
                </a:solidFill>
                <a:latin typeface="+mn-lt"/>
                <a:ea typeface="黑体" pitchFamily="2" charset="-122"/>
                <a:sym typeface="Symbol" pitchFamily="18" charset="2"/>
              </a:rPr>
              <a:t></a:t>
            </a:r>
          </a:p>
        </p:txBody>
      </p:sp>
      <p:sp>
        <p:nvSpPr>
          <p:cNvPr id="46" name="Line 54"/>
          <p:cNvSpPr>
            <a:spLocks noChangeShapeType="1"/>
          </p:cNvSpPr>
          <p:nvPr/>
        </p:nvSpPr>
        <p:spPr bwMode="auto">
          <a:xfrm>
            <a:off x="6292546" y="3182147"/>
            <a:ext cx="49978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47" name="Line 55"/>
          <p:cNvSpPr>
            <a:spLocks noChangeShapeType="1"/>
          </p:cNvSpPr>
          <p:nvPr/>
        </p:nvSpPr>
        <p:spPr bwMode="auto">
          <a:xfrm>
            <a:off x="6578998" y="1507380"/>
            <a:ext cx="0" cy="166836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48" name="Text Box 56"/>
          <p:cNvSpPr txBox="1">
            <a:spLocks noChangeArrowheads="1"/>
          </p:cNvSpPr>
          <p:nvPr/>
        </p:nvSpPr>
        <p:spPr bwMode="auto">
          <a:xfrm>
            <a:off x="6520525" y="1810905"/>
            <a:ext cx="325730" cy="1107996"/>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100" b="1" dirty="0">
                <a:latin typeface="微软雅黑" pitchFamily="34" charset="-122"/>
                <a:ea typeface="微软雅黑" pitchFamily="34" charset="-122"/>
              </a:rPr>
              <a:t>信</a:t>
            </a:r>
          </a:p>
          <a:p>
            <a:pPr eaLnBrk="0" hangingPunct="0"/>
            <a:r>
              <a:rPr kumimoji="1" lang="zh-CN" altLang="en-US" sz="1100" b="1" dirty="0">
                <a:latin typeface="微软雅黑" pitchFamily="34" charset="-122"/>
                <a:ea typeface="微软雅黑" pitchFamily="34" charset="-122"/>
              </a:rPr>
              <a:t>道</a:t>
            </a:r>
          </a:p>
          <a:p>
            <a:pPr eaLnBrk="0" hangingPunct="0"/>
            <a:r>
              <a:rPr kumimoji="1" lang="zh-CN" altLang="en-US" sz="1100" b="1" dirty="0">
                <a:latin typeface="微软雅黑" pitchFamily="34" charset="-122"/>
                <a:ea typeface="微软雅黑" pitchFamily="34" charset="-122"/>
              </a:rPr>
              <a:t>占</a:t>
            </a:r>
          </a:p>
          <a:p>
            <a:pPr eaLnBrk="0" hangingPunct="0"/>
            <a:r>
              <a:rPr kumimoji="1" lang="zh-CN" altLang="en-US" sz="1100" b="1" dirty="0">
                <a:latin typeface="微软雅黑" pitchFamily="34" charset="-122"/>
                <a:ea typeface="微软雅黑" pitchFamily="34" charset="-122"/>
              </a:rPr>
              <a:t>用</a:t>
            </a:r>
          </a:p>
          <a:p>
            <a:pPr eaLnBrk="0" hangingPunct="0"/>
            <a:r>
              <a:rPr kumimoji="1" lang="zh-CN" altLang="en-US" sz="1100" b="1" dirty="0">
                <a:latin typeface="微软雅黑" pitchFamily="34" charset="-122"/>
                <a:ea typeface="微软雅黑" pitchFamily="34" charset="-122"/>
              </a:rPr>
              <a:t>时</a:t>
            </a:r>
          </a:p>
          <a:p>
            <a:pPr eaLnBrk="0" hangingPunct="0"/>
            <a:r>
              <a:rPr kumimoji="1" lang="zh-CN" altLang="en-US" sz="1100" b="1" dirty="0">
                <a:latin typeface="微软雅黑" pitchFamily="34" charset="-122"/>
                <a:ea typeface="微软雅黑" pitchFamily="34" charset="-122"/>
              </a:rPr>
              <a:t>间</a:t>
            </a:r>
          </a:p>
        </p:txBody>
      </p:sp>
      <p:grpSp>
        <p:nvGrpSpPr>
          <p:cNvPr id="49" name="Group 57"/>
          <p:cNvGrpSpPr>
            <a:grpSpLocks/>
          </p:cNvGrpSpPr>
          <p:nvPr/>
        </p:nvGrpSpPr>
        <p:grpSpPr bwMode="auto">
          <a:xfrm>
            <a:off x="2919100" y="1159777"/>
            <a:ext cx="1107169" cy="356420"/>
            <a:chOff x="1020" y="1171"/>
            <a:chExt cx="1276" cy="445"/>
          </a:xfrm>
        </p:grpSpPr>
        <p:sp>
          <p:nvSpPr>
            <p:cNvPr id="50" name="AutoShape 58"/>
            <p:cNvSpPr>
              <a:spLocks noChangeArrowheads="1"/>
            </p:cNvSpPr>
            <p:nvPr/>
          </p:nvSpPr>
          <p:spPr bwMode="auto">
            <a:xfrm flipH="1">
              <a:off x="1111" y="1171"/>
              <a:ext cx="1185" cy="225"/>
            </a:xfrm>
            <a:prstGeom prst="roundRect">
              <a:avLst>
                <a:gd name="adj" fmla="val 35417"/>
              </a:avLst>
            </a:prstGeom>
            <a:solidFill>
              <a:srgbClr val="00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51" name="Line 60"/>
            <p:cNvSpPr>
              <a:spLocks noChangeShapeType="1"/>
            </p:cNvSpPr>
            <p:nvPr/>
          </p:nvSpPr>
          <p:spPr bwMode="auto">
            <a:xfrm flipH="1">
              <a:off x="1020" y="1389"/>
              <a:ext cx="409" cy="227"/>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grpSp>
      <p:sp>
        <p:nvSpPr>
          <p:cNvPr id="52" name="Line 61"/>
          <p:cNvSpPr>
            <a:spLocks noChangeShapeType="1"/>
          </p:cNvSpPr>
          <p:nvPr/>
        </p:nvSpPr>
        <p:spPr bwMode="auto">
          <a:xfrm flipH="1">
            <a:off x="2887863" y="1816543"/>
            <a:ext cx="3293735" cy="508598"/>
          </a:xfrm>
          <a:prstGeom prst="line">
            <a:avLst/>
          </a:prstGeom>
          <a:noFill/>
          <a:ln w="57150">
            <a:solidFill>
              <a:srgbClr val="FF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53" name="Rectangle 62"/>
          <p:cNvSpPr>
            <a:spLocks noChangeArrowheads="1"/>
          </p:cNvSpPr>
          <p:nvPr/>
        </p:nvSpPr>
        <p:spPr bwMode="auto">
          <a:xfrm>
            <a:off x="2739373" y="3154352"/>
            <a:ext cx="235143" cy="1786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grpSp>
        <p:nvGrpSpPr>
          <p:cNvPr id="54" name="组合 53"/>
          <p:cNvGrpSpPr/>
          <p:nvPr/>
        </p:nvGrpSpPr>
        <p:grpSpPr>
          <a:xfrm>
            <a:off x="5384195" y="1116520"/>
            <a:ext cx="996103" cy="700021"/>
            <a:chOff x="5384195" y="1158085"/>
            <a:chExt cx="996103" cy="700021"/>
          </a:xfrm>
        </p:grpSpPr>
        <p:grpSp>
          <p:nvGrpSpPr>
            <p:cNvPr id="55" name="Group 40"/>
            <p:cNvGrpSpPr>
              <a:grpSpLocks/>
            </p:cNvGrpSpPr>
            <p:nvPr/>
          </p:nvGrpSpPr>
          <p:grpSpPr bwMode="auto">
            <a:xfrm>
              <a:off x="5384195" y="1201336"/>
              <a:ext cx="996103" cy="656770"/>
              <a:chOff x="3861" y="1171"/>
              <a:chExt cx="1148" cy="820"/>
            </a:xfrm>
          </p:grpSpPr>
          <p:sp>
            <p:nvSpPr>
              <p:cNvPr id="57" name="AutoShape 41"/>
              <p:cNvSpPr>
                <a:spLocks noChangeArrowheads="1"/>
              </p:cNvSpPr>
              <p:nvPr/>
            </p:nvSpPr>
            <p:spPr bwMode="auto">
              <a:xfrm flipH="1">
                <a:off x="3861" y="1171"/>
                <a:ext cx="1148" cy="225"/>
              </a:xfrm>
              <a:prstGeom prst="roundRect">
                <a:avLst>
                  <a:gd name="adj" fmla="val 35417"/>
                </a:avLst>
              </a:prstGeom>
              <a:solidFill>
                <a:srgbClr val="00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58" name="Line 43"/>
              <p:cNvSpPr>
                <a:spLocks noChangeShapeType="1"/>
              </p:cNvSpPr>
              <p:nvPr/>
            </p:nvSpPr>
            <p:spPr bwMode="auto">
              <a:xfrm>
                <a:off x="4377" y="1389"/>
                <a:ext cx="427" cy="602"/>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grpSp>
        <p:sp>
          <p:nvSpPr>
            <p:cNvPr id="56" name="Text Box 42"/>
            <p:cNvSpPr txBox="1">
              <a:spLocks noChangeArrowheads="1"/>
            </p:cNvSpPr>
            <p:nvPr/>
          </p:nvSpPr>
          <p:spPr bwMode="auto">
            <a:xfrm>
              <a:off x="5451450" y="1158085"/>
              <a:ext cx="88678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algn="ctr" eaLnBrk="0" hangingPunct="0"/>
              <a:r>
                <a:rPr kumimoji="1" lang="en-US" altLang="zh-CN" sz="1100" b="1" dirty="0">
                  <a:solidFill>
                    <a:srgbClr val="0000CC"/>
                  </a:solidFill>
                  <a:latin typeface="微软雅黑" pitchFamily="34" charset="-122"/>
                  <a:ea typeface="微软雅黑" pitchFamily="34" charset="-122"/>
                </a:rPr>
                <a:t>B </a:t>
              </a:r>
              <a:r>
                <a:rPr kumimoji="1" lang="zh-CN" altLang="en-US" sz="1100" b="1" dirty="0">
                  <a:solidFill>
                    <a:srgbClr val="0000CC"/>
                  </a:solidFill>
                  <a:latin typeface="微软雅黑" pitchFamily="34" charset="-122"/>
                  <a:ea typeface="微软雅黑" pitchFamily="34" charset="-122"/>
                </a:rPr>
                <a:t>发送数据</a:t>
              </a:r>
            </a:p>
          </p:txBody>
        </p:sp>
      </p:grpSp>
      <p:sp>
        <p:nvSpPr>
          <p:cNvPr id="59" name="Text Box 59"/>
          <p:cNvSpPr txBox="1">
            <a:spLocks noChangeArrowheads="1"/>
          </p:cNvSpPr>
          <p:nvPr/>
        </p:nvSpPr>
        <p:spPr bwMode="auto">
          <a:xfrm>
            <a:off x="3071000" y="1116525"/>
            <a:ext cx="89639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algn="ctr" eaLnBrk="0" hangingPunct="0"/>
            <a:r>
              <a:rPr kumimoji="1" lang="en-US" altLang="zh-CN" sz="1100" b="1" dirty="0">
                <a:solidFill>
                  <a:srgbClr val="0000CC"/>
                </a:solidFill>
                <a:latin typeface="微软雅黑" pitchFamily="34" charset="-122"/>
                <a:ea typeface="微软雅黑" pitchFamily="34" charset="-122"/>
              </a:rPr>
              <a:t>A </a:t>
            </a:r>
            <a:r>
              <a:rPr kumimoji="1" lang="zh-CN" altLang="en-US" sz="1100" b="1" dirty="0">
                <a:solidFill>
                  <a:srgbClr val="0000CC"/>
                </a:solidFill>
                <a:latin typeface="微软雅黑" pitchFamily="34" charset="-122"/>
                <a:ea typeface="微软雅黑" pitchFamily="34" charset="-122"/>
              </a:rPr>
              <a:t>发送数据</a:t>
            </a:r>
          </a:p>
        </p:txBody>
      </p:sp>
      <p:grpSp>
        <p:nvGrpSpPr>
          <p:cNvPr id="60" name="组合 59"/>
          <p:cNvGrpSpPr/>
          <p:nvPr/>
        </p:nvGrpSpPr>
        <p:grpSpPr>
          <a:xfrm>
            <a:off x="2891333" y="1550055"/>
            <a:ext cx="933630" cy="799339"/>
            <a:chOff x="2891333" y="1591620"/>
            <a:chExt cx="933630" cy="799339"/>
          </a:xfrm>
        </p:grpSpPr>
        <p:sp>
          <p:nvSpPr>
            <p:cNvPr id="61" name="Line 45"/>
            <p:cNvSpPr>
              <a:spLocks noChangeShapeType="1"/>
            </p:cNvSpPr>
            <p:nvPr/>
          </p:nvSpPr>
          <p:spPr bwMode="auto">
            <a:xfrm flipH="1">
              <a:off x="2891333" y="2070358"/>
              <a:ext cx="295013" cy="292343"/>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62" name="AutoShape 46"/>
            <p:cNvSpPr>
              <a:spLocks noChangeArrowheads="1"/>
            </p:cNvSpPr>
            <p:nvPr/>
          </p:nvSpPr>
          <p:spPr bwMode="auto">
            <a:xfrm>
              <a:off x="2894804" y="1591620"/>
              <a:ext cx="930159" cy="799339"/>
            </a:xfrm>
            <a:prstGeom prst="irregularSeal1">
              <a:avLst/>
            </a:prstGeom>
            <a:solidFill>
              <a:srgbClr val="00FF99"/>
            </a:solidFill>
            <a:ln w="12700">
              <a:solidFill>
                <a:schemeClr val="tx1"/>
              </a:solidFill>
              <a:miter lim="800000"/>
              <a:headEnd/>
              <a:tailEnd/>
            </a:ln>
            <a:effectLst/>
          </p:spPr>
          <p:txBody>
            <a:bodyPr wrap="none" anchor="ctr"/>
            <a:lstStyle/>
            <a:p>
              <a:endParaRPr lang="zh-CN" altLang="en-US" sz="1200" b="1">
                <a:solidFill>
                  <a:srgbClr val="0000CC"/>
                </a:solidFill>
                <a:latin typeface="+mn-lt"/>
                <a:ea typeface="黑体" pitchFamily="2" charset="-122"/>
              </a:endParaRPr>
            </a:p>
          </p:txBody>
        </p:sp>
        <p:sp>
          <p:nvSpPr>
            <p:cNvPr id="63" name="Text Box 47"/>
            <p:cNvSpPr txBox="1">
              <a:spLocks noChangeArrowheads="1"/>
            </p:cNvSpPr>
            <p:nvPr/>
          </p:nvSpPr>
          <p:spPr bwMode="auto">
            <a:xfrm>
              <a:off x="3062032" y="1817485"/>
              <a:ext cx="614271" cy="380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85000"/>
                </a:lnSpc>
              </a:pPr>
              <a:r>
                <a:rPr kumimoji="1" lang="en-US" altLang="zh-CN" sz="1050" b="1" dirty="0">
                  <a:latin typeface="微软雅黑" pitchFamily="34" charset="-122"/>
                  <a:ea typeface="微软雅黑" pitchFamily="34" charset="-122"/>
                </a:rPr>
                <a:t>A </a:t>
              </a:r>
              <a:r>
                <a:rPr kumimoji="1" lang="zh-CN" altLang="en-US" sz="1050" b="1" dirty="0">
                  <a:latin typeface="微软雅黑" pitchFamily="34" charset="-122"/>
                  <a:ea typeface="微软雅黑" pitchFamily="34" charset="-122"/>
                </a:rPr>
                <a:t>检测</a:t>
              </a:r>
            </a:p>
            <a:p>
              <a:pPr eaLnBrk="0" hangingPunct="0">
                <a:lnSpc>
                  <a:spcPct val="85000"/>
                </a:lnSpc>
              </a:pPr>
              <a:r>
                <a:rPr kumimoji="1" lang="zh-CN" altLang="en-US" sz="1050" b="1" dirty="0">
                  <a:latin typeface="微软雅黑" pitchFamily="34" charset="-122"/>
                  <a:ea typeface="微软雅黑" pitchFamily="34" charset="-122"/>
                </a:rPr>
                <a:t>到冲突</a:t>
              </a:r>
            </a:p>
          </p:txBody>
        </p:sp>
      </p:grpSp>
      <p:grpSp>
        <p:nvGrpSpPr>
          <p:cNvPr id="64" name="Group 48"/>
          <p:cNvGrpSpPr>
            <a:grpSpLocks/>
          </p:cNvGrpSpPr>
          <p:nvPr/>
        </p:nvGrpSpPr>
        <p:grpSpPr bwMode="auto">
          <a:xfrm>
            <a:off x="4571173" y="1218241"/>
            <a:ext cx="972676" cy="697620"/>
            <a:chOff x="2925" y="1207"/>
            <a:chExt cx="1121" cy="871"/>
          </a:xfrm>
        </p:grpSpPr>
        <p:sp>
          <p:nvSpPr>
            <p:cNvPr id="65" name="Line 49"/>
            <p:cNvSpPr>
              <a:spLocks noChangeShapeType="1"/>
            </p:cNvSpPr>
            <p:nvPr/>
          </p:nvSpPr>
          <p:spPr bwMode="auto">
            <a:xfrm>
              <a:off x="3787" y="1706"/>
              <a:ext cx="259" cy="372"/>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grpSp>
          <p:nvGrpSpPr>
            <p:cNvPr id="66" name="Group 50"/>
            <p:cNvGrpSpPr>
              <a:grpSpLocks/>
            </p:cNvGrpSpPr>
            <p:nvPr/>
          </p:nvGrpSpPr>
          <p:grpSpPr bwMode="auto">
            <a:xfrm>
              <a:off x="2925" y="1207"/>
              <a:ext cx="1121" cy="681"/>
              <a:chOff x="3514" y="2256"/>
              <a:chExt cx="1121" cy="681"/>
            </a:xfrm>
          </p:grpSpPr>
          <p:sp>
            <p:nvSpPr>
              <p:cNvPr id="67" name="AutoShape 51"/>
              <p:cNvSpPr>
                <a:spLocks noChangeArrowheads="1"/>
              </p:cNvSpPr>
              <p:nvPr/>
            </p:nvSpPr>
            <p:spPr bwMode="auto">
              <a:xfrm>
                <a:off x="3514" y="2256"/>
                <a:ext cx="1121" cy="681"/>
              </a:xfrm>
              <a:prstGeom prst="irregularSeal1">
                <a:avLst/>
              </a:prstGeom>
              <a:solidFill>
                <a:srgbClr val="CC00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68" name="Text Box 52"/>
              <p:cNvSpPr txBox="1">
                <a:spLocks noChangeArrowheads="1"/>
              </p:cNvSpPr>
              <p:nvPr/>
            </p:nvSpPr>
            <p:spPr bwMode="auto">
              <a:xfrm>
                <a:off x="3633" y="2428"/>
                <a:ext cx="8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050" b="1" dirty="0">
                    <a:solidFill>
                      <a:schemeClr val="bg1"/>
                    </a:solidFill>
                    <a:latin typeface="微软雅黑" pitchFamily="34" charset="-122"/>
                    <a:ea typeface="微软雅黑" pitchFamily="34" charset="-122"/>
                  </a:rPr>
                  <a:t>开始冲突</a:t>
                </a:r>
              </a:p>
            </p:txBody>
          </p:sp>
        </p:grpSp>
      </p:grpSp>
    </p:spTree>
    <p:extLst>
      <p:ext uri="{BB962C8B-B14F-4D97-AF65-F5344CB8AC3E}">
        <p14:creationId xmlns:p14="http://schemas.microsoft.com/office/powerpoint/2010/main" val="124757093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100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0"/>
                                        <p:tgtEl>
                                          <p:spTgt spid="14"/>
                                        </p:tgtEl>
                                      </p:cBhvr>
                                    </p:animEffect>
                                  </p:childTnLst>
                                </p:cTn>
                              </p:par>
                              <p:par>
                                <p:cTn id="8" presetID="1" presetClass="entr" presetSubtype="0" fill="hold" nodeType="withEffect">
                                  <p:stCondLst>
                                    <p:cond delay="3250"/>
                                  </p:stCondLst>
                                  <p:childTnLst>
                                    <p:set>
                                      <p:cBhvr>
                                        <p:cTn id="9" dur="1" fill="hold">
                                          <p:stCondLst>
                                            <p:cond delay="0"/>
                                          </p:stCondLst>
                                        </p:cTn>
                                        <p:tgtEl>
                                          <p:spTgt spid="54"/>
                                        </p:tgtEl>
                                        <p:attrNameLst>
                                          <p:attrName>style.visibility</p:attrName>
                                        </p:attrNameLst>
                                      </p:cBhvr>
                                      <p:to>
                                        <p:strVal val="visible"/>
                                      </p:to>
                                    </p:set>
                                  </p:childTnLst>
                                </p:cTn>
                              </p:par>
                              <p:par>
                                <p:cTn id="10" presetID="22" presetClass="entr" presetSubtype="2" fill="hold" grpId="0" nodeType="withEffect">
                                  <p:stCondLst>
                                    <p:cond delay="3250"/>
                                  </p:stCondLst>
                                  <p:childTnLst>
                                    <p:set>
                                      <p:cBhvr>
                                        <p:cTn id="11" dur="1" fill="hold">
                                          <p:stCondLst>
                                            <p:cond delay="0"/>
                                          </p:stCondLst>
                                        </p:cTn>
                                        <p:tgtEl>
                                          <p:spTgt spid="52"/>
                                        </p:tgtEl>
                                        <p:attrNameLst>
                                          <p:attrName>style.visibility</p:attrName>
                                        </p:attrNameLst>
                                      </p:cBhvr>
                                      <p:to>
                                        <p:strVal val="visible"/>
                                      </p:to>
                                    </p:set>
                                    <p:animEffect transition="in" filter="wipe(right)">
                                      <p:cBhvr>
                                        <p:cTn id="12" dur="5000"/>
                                        <p:tgtEl>
                                          <p:spTgt spid="52"/>
                                        </p:tgtEl>
                                      </p:cBhvr>
                                    </p:animEffect>
                                  </p:childTnLst>
                                </p:cTn>
                              </p:par>
                              <p:par>
                                <p:cTn id="13" presetID="1" presetClass="entr" presetSubtype="0" fill="hold" nodeType="withEffect">
                                  <p:stCondLst>
                                    <p:cond delay="4250"/>
                                  </p:stCondLst>
                                  <p:childTnLst>
                                    <p:set>
                                      <p:cBhvr>
                                        <p:cTn id="14" dur="1" fill="hold">
                                          <p:stCondLst>
                                            <p:cond delay="0"/>
                                          </p:stCondLst>
                                        </p:cTn>
                                        <p:tgtEl>
                                          <p:spTgt spid="64"/>
                                        </p:tgtEl>
                                        <p:attrNameLst>
                                          <p:attrName>style.visibility</p:attrName>
                                        </p:attrNameLst>
                                      </p:cBhvr>
                                      <p:to>
                                        <p:strVal val="visible"/>
                                      </p:to>
                                    </p:set>
                                  </p:childTnLst>
                                </p:cTn>
                              </p:par>
                              <p:par>
                                <p:cTn id="15" presetID="35" presetClass="emph" presetSubtype="0" repeatCount="3000" fill="hold" nodeType="withEffect">
                                  <p:stCondLst>
                                    <p:cond delay="4250"/>
                                  </p:stCondLst>
                                  <p:childTnLst>
                                    <p:anim calcmode="discrete" valueType="str">
                                      <p:cBhvr>
                                        <p:cTn id="16" dur="500" fill="hold"/>
                                        <p:tgtEl>
                                          <p:spTgt spid="64"/>
                                        </p:tgtEl>
                                        <p:attrNameLst>
                                          <p:attrName>style.visibility</p:attrName>
                                        </p:attrNameLst>
                                      </p:cBhvr>
                                      <p:tavLst>
                                        <p:tav tm="0">
                                          <p:val>
                                            <p:strVal val="hidden"/>
                                          </p:val>
                                        </p:tav>
                                        <p:tav tm="50000">
                                          <p:val>
                                            <p:strVal val="visible"/>
                                          </p:val>
                                        </p:tav>
                                      </p:tavLst>
                                    </p:anim>
                                  </p:childTnLst>
                                </p:cTn>
                              </p:par>
                            </p:childTnLst>
                          </p:cTn>
                        </p:par>
                        <p:par>
                          <p:cTn id="17" fill="hold">
                            <p:stCondLst>
                              <p:cond delay="8250"/>
                            </p:stCondLst>
                            <p:childTnLst>
                              <p:par>
                                <p:cTn id="18" presetID="1" presetClass="entr" presetSubtype="0" fill="hold" nodeType="afterEffect">
                                  <p:stCondLst>
                                    <p:cond delay="0"/>
                                  </p:stCondLst>
                                  <p:childTnLst>
                                    <p:set>
                                      <p:cBhvr>
                                        <p:cTn id="19" dur="1" fill="hold">
                                          <p:stCondLst>
                                            <p:cond delay="0"/>
                                          </p:stCondLst>
                                        </p:cTn>
                                        <p:tgtEl>
                                          <p:spTgt spid="60"/>
                                        </p:tgtEl>
                                        <p:attrNameLst>
                                          <p:attrName>style.visibility</p:attrName>
                                        </p:attrNameLst>
                                      </p:cBhvr>
                                      <p:to>
                                        <p:strVal val="visible"/>
                                      </p:to>
                                    </p:set>
                                  </p:childTnLst>
                                </p:cTn>
                              </p:par>
                            </p:childTnLst>
                          </p:cTn>
                        </p:par>
                        <p:par>
                          <p:cTn id="20" fill="hold">
                            <p:stCondLst>
                              <p:cond delay="8250"/>
                            </p:stCondLst>
                            <p:childTnLst>
                              <p:par>
                                <p:cTn id="21" presetID="35" presetClass="emph" presetSubtype="0" repeatCount="3000" fill="hold" nodeType="afterEffect">
                                  <p:stCondLst>
                                    <p:cond delay="0"/>
                                  </p:stCondLst>
                                  <p:childTnLst>
                                    <p:anim calcmode="discrete" valueType="str">
                                      <p:cBhvr>
                                        <p:cTn id="22" dur="500" fill="hold"/>
                                        <p:tgtEl>
                                          <p:spTgt spid="60"/>
                                        </p:tgtEl>
                                        <p:attrNameLst>
                                          <p:attrName>style.visibility</p:attrName>
                                        </p:attrNameLst>
                                      </p:cBhvr>
                                      <p:tavLst>
                                        <p:tav tm="0">
                                          <p:val>
                                            <p:strVal val="hidden"/>
                                          </p:val>
                                        </p:tav>
                                        <p:tav tm="50000">
                                          <p:val>
                                            <p:strVal val="visible"/>
                                          </p:val>
                                        </p:tav>
                                      </p:tavLst>
                                    </p:anim>
                                  </p:childTnLst>
                                </p:cTn>
                              </p:par>
                            </p:childTnLst>
                          </p:cTn>
                        </p:par>
                        <p:par>
                          <p:cTn id="23" fill="hold">
                            <p:stCondLst>
                              <p:cond delay="9750"/>
                            </p:stCondLst>
                            <p:childTnLst>
                              <p:par>
                                <p:cTn id="24" presetID="22" presetClass="entr" presetSubtype="8" fill="hold" nodeType="after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left)">
                                      <p:cBhvr>
                                        <p:cTn id="26" dur="5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02921" y="62157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Rectangle 6"/>
          <p:cNvSpPr>
            <a:spLocks noChangeArrowheads="1"/>
          </p:cNvSpPr>
          <p:nvPr/>
        </p:nvSpPr>
        <p:spPr bwMode="auto">
          <a:xfrm>
            <a:off x="3153867" y="598485"/>
            <a:ext cx="28264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CSMA/CD </a:t>
            </a:r>
            <a:r>
              <a:rPr lang="zh-CN" altLang="en-US" sz="2000" b="1" dirty="0" smtClean="0">
                <a:solidFill>
                  <a:schemeClr val="bg1"/>
                </a:solidFill>
                <a:latin typeface="微软雅黑" pitchFamily="34" charset="-122"/>
                <a:ea typeface="微软雅黑" pitchFamily="34" charset="-122"/>
              </a:rPr>
              <a:t>协议的要点</a:t>
            </a:r>
            <a:endParaRPr lang="fr-FR" altLang="zh-CN" sz="2000" b="1" dirty="0">
              <a:solidFill>
                <a:schemeClr val="bg1"/>
              </a:solidFill>
              <a:latin typeface="微软雅黑" pitchFamily="34" charset="-122"/>
              <a:ea typeface="微软雅黑" pitchFamily="34" charset="-122"/>
            </a:endParaRPr>
          </a:p>
        </p:txBody>
      </p:sp>
      <p:sp>
        <p:nvSpPr>
          <p:cNvPr id="4" name="矩形 3"/>
          <p:cNvSpPr/>
          <p:nvPr/>
        </p:nvSpPr>
        <p:spPr>
          <a:xfrm>
            <a:off x="1296537" y="1035415"/>
            <a:ext cx="2429373" cy="390750"/>
          </a:xfrm>
          <a:prstGeom prst="rect">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准备发送</a:t>
            </a:r>
            <a:endParaRPr lang="zh-CN" altLang="en-US" b="1" dirty="0">
              <a:solidFill>
                <a:schemeClr val="bg1"/>
              </a:solidFill>
              <a:latin typeface="微软雅黑" pitchFamily="34" charset="-122"/>
              <a:ea typeface="微软雅黑" pitchFamily="34" charset="-122"/>
            </a:endParaRPr>
          </a:p>
        </p:txBody>
      </p:sp>
      <p:sp>
        <p:nvSpPr>
          <p:cNvPr id="5" name="菱形 4"/>
          <p:cNvSpPr/>
          <p:nvPr/>
        </p:nvSpPr>
        <p:spPr>
          <a:xfrm>
            <a:off x="1356653" y="2237837"/>
            <a:ext cx="2309140" cy="500743"/>
          </a:xfrm>
          <a:prstGeom prst="diamond">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b="1" dirty="0" smtClean="0">
                <a:solidFill>
                  <a:schemeClr val="bg1"/>
                </a:solidFill>
                <a:latin typeface="微软雅黑" pitchFamily="34" charset="-122"/>
                <a:ea typeface="微软雅黑" pitchFamily="34" charset="-122"/>
              </a:rPr>
              <a:t>侦听到载波？</a:t>
            </a:r>
            <a:endParaRPr lang="zh-CN" altLang="en-US" sz="1300" b="1" dirty="0">
              <a:solidFill>
                <a:schemeClr val="bg1"/>
              </a:solidFill>
              <a:latin typeface="微软雅黑" pitchFamily="34" charset="-122"/>
              <a:ea typeface="微软雅黑" pitchFamily="34" charset="-122"/>
            </a:endParaRPr>
          </a:p>
        </p:txBody>
      </p:sp>
      <p:sp>
        <p:nvSpPr>
          <p:cNvPr id="6" name="矩形 5"/>
          <p:cNvSpPr/>
          <p:nvPr/>
        </p:nvSpPr>
        <p:spPr>
          <a:xfrm>
            <a:off x="1296537" y="2936796"/>
            <a:ext cx="2429373"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bg1"/>
                </a:solidFill>
                <a:latin typeface="微软雅黑" pitchFamily="34" charset="-122"/>
                <a:ea typeface="微软雅黑" pitchFamily="34" charset="-122"/>
              </a:rPr>
              <a:t>96 bit </a:t>
            </a:r>
            <a:r>
              <a:rPr lang="zh-CN" altLang="en-US" sz="1200" b="1" dirty="0" smtClean="0">
                <a:solidFill>
                  <a:schemeClr val="bg1"/>
                </a:solidFill>
                <a:latin typeface="微软雅黑" pitchFamily="34" charset="-122"/>
                <a:ea typeface="微软雅黑" pitchFamily="34" charset="-122"/>
              </a:rPr>
              <a:t>时间内仍然空闲，开始发送，同时进行碰撞检测</a:t>
            </a:r>
            <a:endParaRPr lang="zh-CN" altLang="en-US" sz="1200" b="1" dirty="0">
              <a:solidFill>
                <a:schemeClr val="bg1"/>
              </a:solidFill>
              <a:latin typeface="微软雅黑" pitchFamily="34" charset="-122"/>
              <a:ea typeface="微软雅黑" pitchFamily="34" charset="-122"/>
            </a:endParaRPr>
          </a:p>
        </p:txBody>
      </p:sp>
      <p:sp>
        <p:nvSpPr>
          <p:cNvPr id="7" name="菱形 6"/>
          <p:cNvSpPr/>
          <p:nvPr/>
        </p:nvSpPr>
        <p:spPr>
          <a:xfrm>
            <a:off x="1296537" y="3522345"/>
            <a:ext cx="2429373" cy="500743"/>
          </a:xfrm>
          <a:prstGeom prst="diamond">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b="1" dirty="0" smtClean="0">
                <a:solidFill>
                  <a:schemeClr val="bg1"/>
                </a:solidFill>
                <a:latin typeface="微软雅黑" pitchFamily="34" charset="-122"/>
                <a:ea typeface="微软雅黑" pitchFamily="34" charset="-122"/>
              </a:rPr>
              <a:t>检测到碰撞？</a:t>
            </a:r>
            <a:endParaRPr lang="zh-CN" altLang="en-US" sz="1300" b="1" dirty="0">
              <a:solidFill>
                <a:schemeClr val="bg1"/>
              </a:solidFill>
              <a:latin typeface="微软雅黑" pitchFamily="34" charset="-122"/>
              <a:ea typeface="微软雅黑" pitchFamily="34" charset="-122"/>
            </a:endParaRPr>
          </a:p>
        </p:txBody>
      </p:sp>
      <p:sp>
        <p:nvSpPr>
          <p:cNvPr id="8" name="矩形 7"/>
          <p:cNvSpPr/>
          <p:nvPr/>
        </p:nvSpPr>
        <p:spPr>
          <a:xfrm>
            <a:off x="1296537" y="4236420"/>
            <a:ext cx="2429373" cy="390750"/>
          </a:xfrm>
          <a:prstGeom prst="rect">
            <a:avLst/>
          </a:prstGeom>
          <a:solidFill>
            <a:srgbClr val="0099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发送，直到完毕</a:t>
            </a:r>
            <a:endParaRPr lang="zh-CN" altLang="en-US" sz="1400" b="1" dirty="0">
              <a:solidFill>
                <a:schemeClr val="bg1"/>
              </a:solidFill>
              <a:latin typeface="微软雅黑" pitchFamily="34" charset="-122"/>
              <a:ea typeface="微软雅黑" pitchFamily="34" charset="-122"/>
            </a:endParaRPr>
          </a:p>
        </p:txBody>
      </p:sp>
      <p:sp>
        <p:nvSpPr>
          <p:cNvPr id="9" name="矩形 8"/>
          <p:cNvSpPr/>
          <p:nvPr/>
        </p:nvSpPr>
        <p:spPr>
          <a:xfrm>
            <a:off x="1296537" y="1651132"/>
            <a:ext cx="2429373"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载波侦听，检测信道</a:t>
            </a:r>
            <a:endParaRPr lang="zh-CN" altLang="en-US" sz="1400" b="1" dirty="0">
              <a:solidFill>
                <a:schemeClr val="bg1"/>
              </a:solidFill>
              <a:latin typeface="微软雅黑" pitchFamily="34" charset="-122"/>
              <a:ea typeface="微软雅黑" pitchFamily="34" charset="-122"/>
            </a:endParaRPr>
          </a:p>
        </p:txBody>
      </p:sp>
      <p:cxnSp>
        <p:nvCxnSpPr>
          <p:cNvPr id="10" name="直接箭头连接符 9"/>
          <p:cNvCxnSpPr/>
          <p:nvPr/>
        </p:nvCxnSpPr>
        <p:spPr>
          <a:xfrm>
            <a:off x="2511223" y="3327546"/>
            <a:ext cx="0" cy="194799"/>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2511223" y="4023088"/>
            <a:ext cx="0" cy="213332"/>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2511223" y="2738580"/>
            <a:ext cx="1" cy="198216"/>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2511223" y="2041882"/>
            <a:ext cx="1" cy="195955"/>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2511223" y="1444308"/>
            <a:ext cx="0" cy="206824"/>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5300152" y="3577918"/>
            <a:ext cx="2356242"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停止发送</a:t>
            </a:r>
            <a:r>
              <a:rPr lang="zh-CN" altLang="en-US" sz="1400" b="1" dirty="0">
                <a:solidFill>
                  <a:schemeClr val="bg1"/>
                </a:solidFill>
                <a:latin typeface="微软雅黑" pitchFamily="34" charset="-122"/>
                <a:ea typeface="微软雅黑" pitchFamily="34" charset="-122"/>
              </a:rPr>
              <a:t>数据</a:t>
            </a:r>
            <a:endParaRPr lang="en-US" altLang="zh-CN" sz="1400" b="1" dirty="0" smtClean="0">
              <a:solidFill>
                <a:schemeClr val="bg1"/>
              </a:solidFill>
              <a:latin typeface="微软雅黑" pitchFamily="34" charset="-122"/>
              <a:ea typeface="微软雅黑" pitchFamily="34" charset="-122"/>
            </a:endParaRPr>
          </a:p>
        </p:txBody>
      </p:sp>
      <p:sp>
        <p:nvSpPr>
          <p:cNvPr id="16" name="矩形 15"/>
          <p:cNvSpPr/>
          <p:nvPr/>
        </p:nvSpPr>
        <p:spPr>
          <a:xfrm>
            <a:off x="5300151" y="1035415"/>
            <a:ext cx="2356242" cy="390750"/>
          </a:xfrm>
          <a:prstGeom prst="rect">
            <a:avLst/>
          </a:prstGeom>
          <a:solidFill>
            <a:srgbClr val="00B0F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bg1"/>
                </a:solidFill>
                <a:latin typeface="微软雅黑" pitchFamily="34" charset="-122"/>
                <a:ea typeface="微软雅黑" pitchFamily="34" charset="-122"/>
              </a:rPr>
              <a:t>等待随机时间</a:t>
            </a:r>
            <a:endParaRPr lang="en-US" altLang="zh-CN" sz="1200" b="1" dirty="0" smtClean="0">
              <a:solidFill>
                <a:schemeClr val="bg1"/>
              </a:solidFill>
              <a:latin typeface="微软雅黑" pitchFamily="34" charset="-122"/>
              <a:ea typeface="微软雅黑" pitchFamily="34" charset="-122"/>
            </a:endParaRPr>
          </a:p>
          <a:p>
            <a:pPr algn="ctr"/>
            <a:r>
              <a:rPr lang="zh-CN" altLang="en-US" sz="1200" b="1" dirty="0" smtClean="0">
                <a:solidFill>
                  <a:schemeClr val="bg1"/>
                </a:solidFill>
                <a:latin typeface="微软雅黑" pitchFamily="34" charset="-122"/>
                <a:ea typeface="微软雅黑" pitchFamily="34" charset="-122"/>
              </a:rPr>
              <a:t>（截断二进制指数算法）</a:t>
            </a:r>
            <a:endParaRPr lang="en-US" altLang="zh-CN" sz="1200" b="1" dirty="0" smtClean="0">
              <a:solidFill>
                <a:schemeClr val="bg1"/>
              </a:solidFill>
              <a:latin typeface="微软雅黑" pitchFamily="34" charset="-122"/>
              <a:ea typeface="微软雅黑" pitchFamily="34" charset="-122"/>
            </a:endParaRPr>
          </a:p>
        </p:txBody>
      </p:sp>
      <p:cxnSp>
        <p:nvCxnSpPr>
          <p:cNvPr id="17" name="直接箭头连接符 16"/>
          <p:cNvCxnSpPr>
            <a:stCxn id="7" idx="3"/>
            <a:endCxn id="15" idx="1"/>
          </p:cNvCxnSpPr>
          <p:nvPr/>
        </p:nvCxnSpPr>
        <p:spPr>
          <a:xfrm>
            <a:off x="3725910" y="3772717"/>
            <a:ext cx="1574242" cy="576"/>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25" idx="0"/>
            <a:endCxn id="16" idx="2"/>
          </p:cNvCxnSpPr>
          <p:nvPr/>
        </p:nvCxnSpPr>
        <p:spPr>
          <a:xfrm flipH="1" flipV="1">
            <a:off x="6478272" y="1426165"/>
            <a:ext cx="1" cy="1363630"/>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6" idx="1"/>
            <a:endCxn id="4" idx="3"/>
          </p:cNvCxnSpPr>
          <p:nvPr/>
        </p:nvCxnSpPr>
        <p:spPr>
          <a:xfrm flipH="1">
            <a:off x="3725910" y="1230790"/>
            <a:ext cx="1574241" cy="0"/>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5" idx="3"/>
          </p:cNvCxnSpPr>
          <p:nvPr/>
        </p:nvCxnSpPr>
        <p:spPr>
          <a:xfrm flipV="1">
            <a:off x="3665793" y="1248933"/>
            <a:ext cx="965979" cy="1239276"/>
          </a:xfrm>
          <a:prstGeom prst="bentConnector2">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605677" y="2237828"/>
            <a:ext cx="954107"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是，信道忙</a:t>
            </a:r>
          </a:p>
        </p:txBody>
      </p:sp>
      <p:sp>
        <p:nvSpPr>
          <p:cNvPr id="22" name="TextBox 21"/>
          <p:cNvSpPr txBox="1"/>
          <p:nvPr/>
        </p:nvSpPr>
        <p:spPr>
          <a:xfrm>
            <a:off x="3800497" y="3515620"/>
            <a:ext cx="1107996" cy="276999"/>
          </a:xfrm>
          <a:prstGeom prst="rect">
            <a:avLst/>
          </a:prstGeom>
          <a:noFill/>
          <a:ln w="9525">
            <a:noFill/>
          </a:ln>
        </p:spPr>
        <p:txBody>
          <a:bodyPr wrap="none" rtlCol="0">
            <a:spAutoFit/>
          </a:bodyPr>
          <a:lstStyle/>
          <a:p>
            <a:r>
              <a:rPr lang="zh-CN" altLang="en-US" sz="1200" b="1" dirty="0" smtClean="0">
                <a:latin typeface="微软雅黑" pitchFamily="34" charset="-122"/>
                <a:ea typeface="微软雅黑" pitchFamily="34" charset="-122"/>
              </a:rPr>
              <a:t>是，发送失败</a:t>
            </a:r>
            <a:endParaRPr lang="zh-CN" altLang="en-US" sz="1200" b="1" dirty="0">
              <a:latin typeface="微软雅黑" pitchFamily="34" charset="-122"/>
              <a:ea typeface="微软雅黑" pitchFamily="34" charset="-122"/>
            </a:endParaRPr>
          </a:p>
        </p:txBody>
      </p:sp>
      <p:sp>
        <p:nvSpPr>
          <p:cNvPr id="23" name="TextBox 22"/>
          <p:cNvSpPr txBox="1"/>
          <p:nvPr/>
        </p:nvSpPr>
        <p:spPr>
          <a:xfrm>
            <a:off x="2137226" y="4002140"/>
            <a:ext cx="338554"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否</a:t>
            </a:r>
          </a:p>
        </p:txBody>
      </p:sp>
      <p:sp>
        <p:nvSpPr>
          <p:cNvPr id="24" name="TextBox 23"/>
          <p:cNvSpPr txBox="1"/>
          <p:nvPr/>
        </p:nvSpPr>
        <p:spPr>
          <a:xfrm>
            <a:off x="2137226" y="2688302"/>
            <a:ext cx="338554"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否</a:t>
            </a:r>
          </a:p>
        </p:txBody>
      </p:sp>
      <p:sp>
        <p:nvSpPr>
          <p:cNvPr id="25" name="矩形 24"/>
          <p:cNvSpPr/>
          <p:nvPr/>
        </p:nvSpPr>
        <p:spPr>
          <a:xfrm>
            <a:off x="5300152" y="2789795"/>
            <a:ext cx="2356242"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发送人为干扰信号</a:t>
            </a:r>
            <a:endParaRPr lang="en-US" altLang="zh-CN" sz="1400" b="1" dirty="0" smtClean="0">
              <a:solidFill>
                <a:schemeClr val="bg1"/>
              </a:solidFill>
              <a:latin typeface="微软雅黑" pitchFamily="34" charset="-122"/>
              <a:ea typeface="微软雅黑" pitchFamily="34" charset="-122"/>
            </a:endParaRPr>
          </a:p>
        </p:txBody>
      </p:sp>
      <p:cxnSp>
        <p:nvCxnSpPr>
          <p:cNvPr id="26" name="直接箭头连接符 25"/>
          <p:cNvCxnSpPr>
            <a:stCxn id="15" idx="0"/>
            <a:endCxn id="25" idx="2"/>
          </p:cNvCxnSpPr>
          <p:nvPr/>
        </p:nvCxnSpPr>
        <p:spPr>
          <a:xfrm flipV="1">
            <a:off x="6478273" y="3180545"/>
            <a:ext cx="0" cy="397373"/>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494932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623595"/>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9" name="Rectangle 6"/>
          <p:cNvSpPr>
            <a:spLocks noChangeArrowheads="1"/>
          </p:cNvSpPr>
          <p:nvPr/>
        </p:nvSpPr>
        <p:spPr bwMode="auto">
          <a:xfrm>
            <a:off x="2799976" y="617900"/>
            <a:ext cx="352692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3.3.3  </a:t>
            </a:r>
            <a:r>
              <a:rPr lang="zh-CN" altLang="en-US" sz="2000" b="1" dirty="0">
                <a:solidFill>
                  <a:schemeClr val="bg1"/>
                </a:solidFill>
                <a:latin typeface="微软雅黑" pitchFamily="34" charset="-122"/>
                <a:ea typeface="微软雅黑" pitchFamily="34" charset="-122"/>
              </a:rPr>
              <a:t>使用集线器的星形拓扑</a:t>
            </a:r>
          </a:p>
        </p:txBody>
      </p:sp>
      <p:sp>
        <p:nvSpPr>
          <p:cNvPr id="10" name="Rectangle 8"/>
          <p:cNvSpPr>
            <a:spLocks noChangeArrowheads="1"/>
          </p:cNvSpPr>
          <p:nvPr/>
        </p:nvSpPr>
        <p:spPr bwMode="auto">
          <a:xfrm>
            <a:off x="502921" y="1019994"/>
            <a:ext cx="8129015" cy="1361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传统以太网传输媒体：</a:t>
            </a:r>
            <a:r>
              <a:rPr lang="zh-CN" altLang="en-US" sz="2000" b="1" dirty="0" smtClean="0">
                <a:solidFill>
                  <a:srgbClr val="0000FF"/>
                </a:solidFill>
                <a:latin typeface="微软雅黑" pitchFamily="34" charset="-122"/>
                <a:ea typeface="微软雅黑" pitchFamily="34" charset="-122"/>
              </a:rPr>
              <a:t>粗同轴电缆 </a:t>
            </a:r>
            <a:r>
              <a:rPr lang="en-US" altLang="zh-CN" sz="2000" b="1" dirty="0" smtClean="0">
                <a:latin typeface="微软雅黑" pitchFamily="34" charset="-122"/>
                <a:ea typeface="微软雅黑" pitchFamily="34" charset="-122"/>
                <a:sym typeface="Wingdings" panose="05000000000000000000" pitchFamily="2" charset="2"/>
              </a:rPr>
              <a:t></a:t>
            </a:r>
            <a:r>
              <a:rPr lang="en-US" altLang="zh-CN" sz="2000" b="1" dirty="0" smtClean="0">
                <a:solidFill>
                  <a:srgbClr val="0000FF"/>
                </a:solidFill>
                <a:latin typeface="微软雅黑" pitchFamily="34" charset="-122"/>
                <a:ea typeface="微软雅黑" pitchFamily="34" charset="-122"/>
                <a:sym typeface="Wingdings" panose="05000000000000000000" pitchFamily="2" charset="2"/>
              </a:rPr>
              <a:t> </a:t>
            </a:r>
            <a:r>
              <a:rPr lang="zh-CN" altLang="en-US" sz="2000" b="1" dirty="0" smtClean="0">
                <a:solidFill>
                  <a:srgbClr val="0000FF"/>
                </a:solidFill>
                <a:latin typeface="微软雅黑" pitchFamily="34" charset="-122"/>
                <a:ea typeface="微软雅黑" pitchFamily="34" charset="-122"/>
              </a:rPr>
              <a:t>细同轴电缆 </a:t>
            </a:r>
            <a:r>
              <a:rPr lang="en-US" altLang="zh-CN" sz="2000" b="1" dirty="0" smtClean="0">
                <a:latin typeface="微软雅黑" pitchFamily="34" charset="-122"/>
                <a:ea typeface="微软雅黑" pitchFamily="34" charset="-122"/>
                <a:sym typeface="Wingdings" panose="05000000000000000000" pitchFamily="2" charset="2"/>
              </a:rPr>
              <a:t></a:t>
            </a:r>
            <a:r>
              <a:rPr lang="en-US" altLang="zh-CN" sz="2000" b="1" dirty="0" smtClean="0">
                <a:solidFill>
                  <a:srgbClr val="0000FF"/>
                </a:solidFill>
                <a:latin typeface="微软雅黑" pitchFamily="34" charset="-122"/>
                <a:ea typeface="微软雅黑" pitchFamily="34" charset="-122"/>
                <a:sym typeface="Wingdings" panose="05000000000000000000" pitchFamily="2" charset="2"/>
              </a:rPr>
              <a:t> </a:t>
            </a:r>
            <a:r>
              <a:rPr lang="zh-CN" altLang="en-US" sz="2000" b="1" dirty="0" smtClean="0">
                <a:solidFill>
                  <a:srgbClr val="0000FF"/>
                </a:solidFill>
                <a:latin typeface="微软雅黑" pitchFamily="34" charset="-122"/>
                <a:ea typeface="微软雅黑" pitchFamily="34" charset="-122"/>
              </a:rPr>
              <a:t>双绞线</a:t>
            </a:r>
            <a:r>
              <a:rPr lang="zh-CN" altLang="en-US" sz="2000" b="1" dirty="0">
                <a:solidFill>
                  <a:srgbClr val="0000FF"/>
                </a:solidFill>
                <a:latin typeface="微软雅黑" pitchFamily="34" charset="-122"/>
                <a:ea typeface="微软雅黑" pitchFamily="34" charset="-122"/>
              </a:rPr>
              <a:t>。</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采用双绞线的以太网采用</a:t>
            </a:r>
            <a:r>
              <a:rPr lang="zh-CN" altLang="en-US" sz="2000" b="1" dirty="0">
                <a:solidFill>
                  <a:srgbClr val="C00000"/>
                </a:solidFill>
                <a:latin typeface="微软雅黑" pitchFamily="34" charset="-122"/>
                <a:ea typeface="微软雅黑" pitchFamily="34" charset="-122"/>
              </a:rPr>
              <a:t>星形</a:t>
            </a:r>
            <a:r>
              <a:rPr lang="zh-CN" altLang="en-US" sz="2000" b="1" dirty="0" smtClean="0">
                <a:solidFill>
                  <a:srgbClr val="C00000"/>
                </a:solidFill>
                <a:latin typeface="微软雅黑" pitchFamily="34" charset="-122"/>
                <a:ea typeface="微软雅黑" pitchFamily="34" charset="-122"/>
              </a:rPr>
              <a:t>拓扑</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268288" indent="-268288">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在</a:t>
            </a:r>
            <a:r>
              <a:rPr lang="zh-CN" altLang="en-US" sz="2000" b="1" dirty="0">
                <a:latin typeface="微软雅黑" pitchFamily="34" charset="-122"/>
                <a:ea typeface="微软雅黑" pitchFamily="34" charset="-122"/>
              </a:rPr>
              <a:t>星形的中心则增加了一种可靠性非常高的设备，叫做</a:t>
            </a:r>
            <a:r>
              <a:rPr lang="zh-CN" altLang="en-US" sz="2000" b="1" dirty="0">
                <a:solidFill>
                  <a:srgbClr val="C00000"/>
                </a:solidFill>
                <a:latin typeface="微软雅黑" pitchFamily="34" charset="-122"/>
                <a:ea typeface="微软雅黑" pitchFamily="34" charset="-122"/>
              </a:rPr>
              <a:t>集线器</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(hub)</a:t>
            </a:r>
            <a:r>
              <a:rPr lang="zh-CN" altLang="en-US" sz="2000" b="1" dirty="0">
                <a:latin typeface="微软雅黑" pitchFamily="34" charset="-122"/>
                <a:ea typeface="微软雅黑" pitchFamily="34" charset="-122"/>
              </a:rPr>
              <a:t>。</a:t>
            </a:r>
          </a:p>
        </p:txBody>
      </p:sp>
    </p:spTree>
    <p:extLst>
      <p:ext uri="{BB962C8B-B14F-4D97-AF65-F5344CB8AC3E}">
        <p14:creationId xmlns:p14="http://schemas.microsoft.com/office/powerpoint/2010/main" val="298911386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502921" y="1050964"/>
            <a:ext cx="8129015" cy="259258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Line 7"/>
          <p:cNvSpPr>
            <a:spLocks noChangeShapeType="1"/>
          </p:cNvSpPr>
          <p:nvPr/>
        </p:nvSpPr>
        <p:spPr bwMode="auto">
          <a:xfrm flipV="1">
            <a:off x="1258776" y="1739199"/>
            <a:ext cx="6555094"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7" name="Rectangle 9"/>
          <p:cNvSpPr>
            <a:spLocks noChangeArrowheads="1"/>
          </p:cNvSpPr>
          <p:nvPr/>
        </p:nvSpPr>
        <p:spPr bwMode="auto">
          <a:xfrm>
            <a:off x="7668344" y="1623656"/>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 name="Line 5"/>
          <p:cNvSpPr>
            <a:spLocks noChangeShapeType="1"/>
          </p:cNvSpPr>
          <p:nvPr/>
        </p:nvSpPr>
        <p:spPr bwMode="auto">
          <a:xfrm rot="16200000" flipV="1">
            <a:off x="4153306" y="2154928"/>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 name="Rectangle 9"/>
          <p:cNvSpPr>
            <a:spLocks noChangeArrowheads="1"/>
          </p:cNvSpPr>
          <p:nvPr/>
        </p:nvSpPr>
        <p:spPr bwMode="auto">
          <a:xfrm>
            <a:off x="1078993" y="1623656"/>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5" name="Line 10"/>
          <p:cNvSpPr>
            <a:spLocks noChangeShapeType="1"/>
          </p:cNvSpPr>
          <p:nvPr/>
        </p:nvSpPr>
        <p:spPr bwMode="auto">
          <a:xfrm>
            <a:off x="7372521" y="1549707"/>
            <a:ext cx="414020" cy="1855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9" name="Freeform 14"/>
          <p:cNvSpPr>
            <a:spLocks/>
          </p:cNvSpPr>
          <p:nvPr/>
        </p:nvSpPr>
        <p:spPr bwMode="auto">
          <a:xfrm>
            <a:off x="3320888" y="1749030"/>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2" name="Line 17"/>
          <p:cNvSpPr>
            <a:spLocks noChangeShapeType="1"/>
          </p:cNvSpPr>
          <p:nvPr/>
        </p:nvSpPr>
        <p:spPr bwMode="auto">
          <a:xfrm rot="16200000" flipV="1">
            <a:off x="5388709" y="2154928"/>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4" name="Freeform 19"/>
          <p:cNvSpPr>
            <a:spLocks/>
          </p:cNvSpPr>
          <p:nvPr/>
        </p:nvSpPr>
        <p:spPr bwMode="auto">
          <a:xfrm>
            <a:off x="7028431" y="1749029"/>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7" name="Text Box 22"/>
          <p:cNvSpPr txBox="1">
            <a:spLocks noChangeArrowheads="1"/>
          </p:cNvSpPr>
          <p:nvPr/>
        </p:nvSpPr>
        <p:spPr bwMode="auto">
          <a:xfrm>
            <a:off x="4179547" y="2831647"/>
            <a:ext cx="5164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C</a:t>
            </a:r>
          </a:p>
        </p:txBody>
      </p:sp>
      <p:sp>
        <p:nvSpPr>
          <p:cNvPr id="28" name="Text Box 23"/>
          <p:cNvSpPr txBox="1">
            <a:spLocks noChangeArrowheads="1"/>
          </p:cNvSpPr>
          <p:nvPr/>
        </p:nvSpPr>
        <p:spPr bwMode="auto">
          <a:xfrm>
            <a:off x="5472194" y="2820587"/>
            <a:ext cx="4860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D</a:t>
            </a:r>
          </a:p>
        </p:txBody>
      </p:sp>
      <p:sp>
        <p:nvSpPr>
          <p:cNvPr id="29" name="Text Box 24"/>
          <p:cNvSpPr txBox="1">
            <a:spLocks noChangeArrowheads="1"/>
          </p:cNvSpPr>
          <p:nvPr/>
        </p:nvSpPr>
        <p:spPr bwMode="auto">
          <a:xfrm>
            <a:off x="1715396" y="2820587"/>
            <a:ext cx="5309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A</a:t>
            </a:r>
          </a:p>
        </p:txBody>
      </p:sp>
      <p:sp>
        <p:nvSpPr>
          <p:cNvPr id="30" name="Text Box 25"/>
          <p:cNvSpPr txBox="1">
            <a:spLocks noChangeArrowheads="1"/>
          </p:cNvSpPr>
          <p:nvPr/>
        </p:nvSpPr>
        <p:spPr bwMode="auto">
          <a:xfrm>
            <a:off x="6629055" y="2818130"/>
            <a:ext cx="4988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E</a:t>
            </a:r>
          </a:p>
        </p:txBody>
      </p:sp>
      <p:sp>
        <p:nvSpPr>
          <p:cNvPr id="31" name="Line 26"/>
          <p:cNvSpPr>
            <a:spLocks noChangeShapeType="1"/>
          </p:cNvSpPr>
          <p:nvPr/>
        </p:nvSpPr>
        <p:spPr bwMode="auto">
          <a:xfrm flipH="1">
            <a:off x="1209238" y="1493967"/>
            <a:ext cx="456620" cy="21750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Text Box 27"/>
          <p:cNvSpPr txBox="1">
            <a:spLocks noChangeArrowheads="1"/>
          </p:cNvSpPr>
          <p:nvPr/>
        </p:nvSpPr>
        <p:spPr bwMode="auto">
          <a:xfrm>
            <a:off x="1638815" y="1353304"/>
            <a:ext cx="341632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匹配电阻（用来吸收总线上传播的信号）</a:t>
            </a:r>
          </a:p>
        </p:txBody>
      </p:sp>
      <p:sp>
        <p:nvSpPr>
          <p:cNvPr id="33" name="Text Box 28"/>
          <p:cNvSpPr txBox="1">
            <a:spLocks noChangeArrowheads="1"/>
          </p:cNvSpPr>
          <p:nvPr/>
        </p:nvSpPr>
        <p:spPr bwMode="auto">
          <a:xfrm>
            <a:off x="6548762" y="1353304"/>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a:t>
            </a:r>
          </a:p>
        </p:txBody>
      </p:sp>
      <p:sp>
        <p:nvSpPr>
          <p:cNvPr id="53" name="Text Box 48"/>
          <p:cNvSpPr txBox="1">
            <a:spLocks noChangeArrowheads="1"/>
          </p:cNvSpPr>
          <p:nvPr/>
        </p:nvSpPr>
        <p:spPr bwMode="auto">
          <a:xfrm>
            <a:off x="3170457" y="2820587"/>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B</a:t>
            </a:r>
          </a:p>
        </p:txBody>
      </p:sp>
      <p:pic>
        <p:nvPicPr>
          <p:cNvPr id="5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5297" y="2459748"/>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65120" y="2459748"/>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16688" y="2459748"/>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17" name="Line 12"/>
          <p:cNvSpPr>
            <a:spLocks noChangeShapeType="1"/>
          </p:cNvSpPr>
          <p:nvPr/>
        </p:nvSpPr>
        <p:spPr bwMode="auto">
          <a:xfrm rot="16200000" flipV="1">
            <a:off x="1682498" y="2154928"/>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pic>
        <p:nvPicPr>
          <p:cNvPr id="5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2459748"/>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0824" y="2459748"/>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40" name="AutoShape 5"/>
          <p:cNvSpPr>
            <a:spLocks noChangeArrowheads="1"/>
          </p:cNvSpPr>
          <p:nvPr/>
        </p:nvSpPr>
        <p:spPr bwMode="auto">
          <a:xfrm>
            <a:off x="502921" y="61951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Rectangle 6"/>
          <p:cNvSpPr>
            <a:spLocks noChangeArrowheads="1"/>
          </p:cNvSpPr>
          <p:nvPr/>
        </p:nvSpPr>
        <p:spPr bwMode="auto">
          <a:xfrm>
            <a:off x="1781696" y="596420"/>
            <a:ext cx="55707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传统</a:t>
            </a:r>
            <a:r>
              <a:rPr lang="zh-CN" altLang="en-US" sz="2000" b="1" dirty="0" smtClean="0">
                <a:solidFill>
                  <a:schemeClr val="bg1"/>
                </a:solidFill>
                <a:latin typeface="微软雅黑" pitchFamily="34" charset="-122"/>
                <a:ea typeface="微软雅黑" pitchFamily="34" charset="-122"/>
              </a:rPr>
              <a:t>以太网使用同轴电缆，采用总线形拓扑结构</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0209701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AutoShape 5"/>
          <p:cNvSpPr>
            <a:spLocks noChangeArrowheads="1"/>
          </p:cNvSpPr>
          <p:nvPr/>
        </p:nvSpPr>
        <p:spPr bwMode="auto">
          <a:xfrm>
            <a:off x="502921" y="62288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 name="Rectangle 6"/>
          <p:cNvSpPr>
            <a:spLocks noChangeArrowheads="1"/>
          </p:cNvSpPr>
          <p:nvPr/>
        </p:nvSpPr>
        <p:spPr bwMode="auto">
          <a:xfrm>
            <a:off x="2551132" y="599797"/>
            <a:ext cx="40318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采用双绞线的以太网采用星形</a:t>
            </a:r>
            <a:r>
              <a:rPr lang="zh-CN" altLang="en-US" sz="2000" b="1" dirty="0" smtClean="0">
                <a:solidFill>
                  <a:schemeClr val="bg1"/>
                </a:solidFill>
                <a:latin typeface="微软雅黑" pitchFamily="34" charset="-122"/>
                <a:ea typeface="微软雅黑" pitchFamily="34" charset="-122"/>
              </a:rPr>
              <a:t>拓扑</a:t>
            </a:r>
            <a:endParaRPr lang="fr-FR" altLang="zh-CN" sz="2000" b="1" dirty="0">
              <a:solidFill>
                <a:schemeClr val="bg1"/>
              </a:solidFill>
              <a:latin typeface="微软雅黑" pitchFamily="34" charset="-122"/>
              <a:ea typeface="微软雅黑" pitchFamily="34" charset="-122"/>
            </a:endParaRPr>
          </a:p>
        </p:txBody>
      </p:sp>
      <p:sp>
        <p:nvSpPr>
          <p:cNvPr id="199" name="圆角矩形 198"/>
          <p:cNvSpPr/>
          <p:nvPr/>
        </p:nvSpPr>
        <p:spPr>
          <a:xfrm>
            <a:off x="502920" y="1064859"/>
            <a:ext cx="8129015" cy="322783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2" name="组合 1"/>
          <p:cNvGrpSpPr/>
          <p:nvPr/>
        </p:nvGrpSpPr>
        <p:grpSpPr>
          <a:xfrm>
            <a:off x="1104644" y="1304306"/>
            <a:ext cx="5202794" cy="2638808"/>
            <a:chOff x="1104644" y="1345871"/>
            <a:chExt cx="5202794" cy="2638808"/>
          </a:xfrm>
        </p:grpSpPr>
        <p:sp>
          <p:nvSpPr>
            <p:cNvPr id="201" name="Text Box 5"/>
            <p:cNvSpPr txBox="1">
              <a:spLocks noChangeArrowheads="1"/>
            </p:cNvSpPr>
            <p:nvPr/>
          </p:nvSpPr>
          <p:spPr bwMode="auto">
            <a:xfrm>
              <a:off x="3121214" y="1927830"/>
              <a:ext cx="753850" cy="28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latin typeface="微软雅黑" pitchFamily="34" charset="-122"/>
                  <a:ea typeface="微软雅黑" pitchFamily="34" charset="-122"/>
                </a:rPr>
                <a:t>集线器</a:t>
              </a:r>
            </a:p>
          </p:txBody>
        </p:sp>
        <p:sp>
          <p:nvSpPr>
            <p:cNvPr id="202" name="Line 6"/>
            <p:cNvSpPr>
              <a:spLocks noChangeShapeType="1"/>
            </p:cNvSpPr>
            <p:nvPr/>
          </p:nvSpPr>
          <p:spPr bwMode="auto">
            <a:xfrm flipV="1">
              <a:off x="1240360" y="2488157"/>
              <a:ext cx="1992620" cy="246135"/>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03" name="Line 7"/>
            <p:cNvSpPr>
              <a:spLocks noChangeShapeType="1"/>
            </p:cNvSpPr>
            <p:nvPr/>
          </p:nvSpPr>
          <p:spPr bwMode="auto">
            <a:xfrm>
              <a:off x="2037654" y="1671071"/>
              <a:ext cx="1295447" cy="736386"/>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04" name="Line 8"/>
            <p:cNvSpPr>
              <a:spLocks noChangeShapeType="1"/>
            </p:cNvSpPr>
            <p:nvPr/>
          </p:nvSpPr>
          <p:spPr bwMode="auto">
            <a:xfrm flipV="1">
              <a:off x="3121214" y="2569865"/>
              <a:ext cx="412125" cy="995371"/>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05" name="Line 9"/>
            <p:cNvSpPr>
              <a:spLocks noChangeShapeType="1"/>
            </p:cNvSpPr>
            <p:nvPr/>
          </p:nvSpPr>
          <p:spPr bwMode="auto">
            <a:xfrm flipH="1">
              <a:off x="3632238" y="1587344"/>
              <a:ext cx="1195328" cy="900812"/>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06" name="Line 10"/>
            <p:cNvSpPr>
              <a:spLocks noChangeShapeType="1"/>
            </p:cNvSpPr>
            <p:nvPr/>
          </p:nvSpPr>
          <p:spPr bwMode="auto">
            <a:xfrm>
              <a:off x="3731136" y="2569866"/>
              <a:ext cx="1992620" cy="82717"/>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pic>
          <p:nvPicPr>
            <p:cNvPr id="207"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33844" y="2243031"/>
              <a:ext cx="1196549" cy="580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 name="Text Box 17"/>
            <p:cNvSpPr txBox="1">
              <a:spLocks noChangeArrowheads="1"/>
            </p:cNvSpPr>
            <p:nvPr/>
          </p:nvSpPr>
          <p:spPr bwMode="auto">
            <a:xfrm>
              <a:off x="4025894" y="3006578"/>
              <a:ext cx="106631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smtClean="0">
                  <a:solidFill>
                    <a:srgbClr val="0000FF"/>
                  </a:solidFill>
                  <a:latin typeface="微软雅黑" pitchFamily="34" charset="-122"/>
                  <a:ea typeface="微软雅黑" pitchFamily="34" charset="-122"/>
                </a:rPr>
                <a:t>2 </a:t>
              </a:r>
              <a:r>
                <a:rPr lang="zh-CN" altLang="en-US" sz="1400" b="1" dirty="0" smtClean="0">
                  <a:solidFill>
                    <a:srgbClr val="0000FF"/>
                  </a:solidFill>
                  <a:latin typeface="微软雅黑" pitchFamily="34" charset="-122"/>
                  <a:ea typeface="微软雅黑" pitchFamily="34" charset="-122"/>
                </a:rPr>
                <a:t>对</a:t>
              </a:r>
              <a:r>
                <a:rPr lang="zh-CN" altLang="en-US" sz="1400" b="1" dirty="0">
                  <a:solidFill>
                    <a:srgbClr val="0000FF"/>
                  </a:solidFill>
                  <a:latin typeface="微软雅黑" pitchFamily="34" charset="-122"/>
                  <a:ea typeface="微软雅黑" pitchFamily="34" charset="-122"/>
                </a:rPr>
                <a:t>双绞线</a:t>
              </a:r>
            </a:p>
          </p:txBody>
        </p:sp>
        <p:sp>
          <p:nvSpPr>
            <p:cNvPr id="216" name="Line 18"/>
            <p:cNvSpPr>
              <a:spLocks noChangeShapeType="1"/>
            </p:cNvSpPr>
            <p:nvPr/>
          </p:nvSpPr>
          <p:spPr bwMode="auto">
            <a:xfrm flipV="1">
              <a:off x="4640759" y="2652582"/>
              <a:ext cx="186806" cy="363607"/>
            </a:xfrm>
            <a:prstGeom prst="line">
              <a:avLst/>
            </a:prstGeom>
            <a:noFill/>
            <a:ln w="19050">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17" name="Text Box 19"/>
            <p:cNvSpPr txBox="1">
              <a:spLocks noChangeArrowheads="1"/>
            </p:cNvSpPr>
            <p:nvPr/>
          </p:nvSpPr>
          <p:spPr bwMode="auto">
            <a:xfrm>
              <a:off x="5229439" y="1411177"/>
              <a:ext cx="560556" cy="28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latin typeface="微软雅黑" pitchFamily="34" charset="-122"/>
                  <a:ea typeface="微软雅黑" pitchFamily="34" charset="-122"/>
                </a:rPr>
                <a:t>站点</a:t>
              </a:r>
            </a:p>
          </p:txBody>
        </p:sp>
        <p:sp>
          <p:nvSpPr>
            <p:cNvPr id="218" name="Text Box 20"/>
            <p:cNvSpPr txBox="1">
              <a:spLocks noChangeArrowheads="1"/>
            </p:cNvSpPr>
            <p:nvPr/>
          </p:nvSpPr>
          <p:spPr bwMode="auto">
            <a:xfrm>
              <a:off x="4347211" y="2031193"/>
              <a:ext cx="11111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solidFill>
                    <a:srgbClr val="0000FF"/>
                  </a:solidFill>
                  <a:latin typeface="微软雅黑" pitchFamily="34" charset="-122"/>
                  <a:ea typeface="微软雅黑" pitchFamily="34" charset="-122"/>
                </a:rPr>
                <a:t>RJ-45 </a:t>
              </a:r>
              <a:r>
                <a:rPr lang="zh-CN" altLang="en-US" sz="1400" b="1" dirty="0">
                  <a:solidFill>
                    <a:srgbClr val="0000FF"/>
                  </a:solidFill>
                  <a:latin typeface="微软雅黑" pitchFamily="34" charset="-122"/>
                  <a:ea typeface="微软雅黑" pitchFamily="34" charset="-122"/>
                </a:rPr>
                <a:t>插头</a:t>
              </a:r>
            </a:p>
          </p:txBody>
        </p:sp>
        <p:sp>
          <p:nvSpPr>
            <p:cNvPr id="219" name="Line 21"/>
            <p:cNvSpPr>
              <a:spLocks noChangeShapeType="1"/>
            </p:cNvSpPr>
            <p:nvPr/>
          </p:nvSpPr>
          <p:spPr bwMode="auto">
            <a:xfrm>
              <a:off x="5226824" y="2310205"/>
              <a:ext cx="483861" cy="315466"/>
            </a:xfrm>
            <a:prstGeom prst="line">
              <a:avLst/>
            </a:prstGeom>
            <a:noFill/>
            <a:ln w="19050">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20" name="Line 22"/>
            <p:cNvSpPr>
              <a:spLocks noChangeShapeType="1"/>
            </p:cNvSpPr>
            <p:nvPr/>
          </p:nvSpPr>
          <p:spPr bwMode="auto">
            <a:xfrm flipH="1">
              <a:off x="4130394" y="2270278"/>
              <a:ext cx="510365" cy="256223"/>
            </a:xfrm>
            <a:prstGeom prst="line">
              <a:avLst/>
            </a:prstGeom>
            <a:noFill/>
            <a:ln w="19050">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pic>
          <p:nvPicPr>
            <p:cNvPr id="22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34566" y="1424161"/>
              <a:ext cx="617800" cy="617800"/>
            </a:xfrm>
            <a:prstGeom prst="rect">
              <a:avLst/>
            </a:prstGeom>
            <a:noFill/>
            <a:extLst>
              <a:ext uri="{909E8E84-426E-40DD-AFC4-6F175D3DCCD1}">
                <a14:hiddenFill xmlns:a14="http://schemas.microsoft.com/office/drawing/2010/main">
                  <a:solidFill>
                    <a:srgbClr val="FFFFFF"/>
                  </a:solidFill>
                </a14:hiddenFill>
              </a:ext>
            </a:extLst>
          </p:spPr>
        </p:pic>
        <p:pic>
          <p:nvPicPr>
            <p:cNvPr id="22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4644" y="2467938"/>
              <a:ext cx="617800" cy="617800"/>
            </a:xfrm>
            <a:prstGeom prst="rect">
              <a:avLst/>
            </a:prstGeom>
            <a:noFill/>
            <a:extLst>
              <a:ext uri="{909E8E84-426E-40DD-AFC4-6F175D3DCCD1}">
                <a14:hiddenFill xmlns:a14="http://schemas.microsoft.com/office/drawing/2010/main">
                  <a:solidFill>
                    <a:srgbClr val="FFFFFF"/>
                  </a:solidFill>
                </a14:hiddenFill>
              </a:ext>
            </a:extLst>
          </p:spPr>
        </p:pic>
        <p:pic>
          <p:nvPicPr>
            <p:cNvPr id="22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0339" y="3366879"/>
              <a:ext cx="617800" cy="617800"/>
            </a:xfrm>
            <a:prstGeom prst="rect">
              <a:avLst/>
            </a:prstGeom>
            <a:noFill/>
            <a:extLst>
              <a:ext uri="{909E8E84-426E-40DD-AFC4-6F175D3DCCD1}">
                <a14:hiddenFill xmlns:a14="http://schemas.microsoft.com/office/drawing/2010/main">
                  <a:solidFill>
                    <a:srgbClr val="FFFFFF"/>
                  </a:solidFill>
                </a14:hiddenFill>
              </a:ext>
            </a:extLst>
          </p:spPr>
        </p:pic>
        <p:pic>
          <p:nvPicPr>
            <p:cNvPr id="22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89638" y="2398389"/>
              <a:ext cx="617800" cy="617800"/>
            </a:xfrm>
            <a:prstGeom prst="rect">
              <a:avLst/>
            </a:prstGeom>
            <a:noFill/>
            <a:extLst>
              <a:ext uri="{909E8E84-426E-40DD-AFC4-6F175D3DCCD1}">
                <a14:hiddenFill xmlns:a14="http://schemas.microsoft.com/office/drawing/2010/main">
                  <a:solidFill>
                    <a:srgbClr val="FFFFFF"/>
                  </a:solidFill>
                </a14:hiddenFill>
              </a:ext>
            </a:extLst>
          </p:spPr>
        </p:pic>
        <p:pic>
          <p:nvPicPr>
            <p:cNvPr id="22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0759" y="1345871"/>
              <a:ext cx="617800" cy="617800"/>
            </a:xfrm>
            <a:prstGeom prst="rect">
              <a:avLst/>
            </a:prstGeom>
            <a:noFill/>
            <a:extLst>
              <a:ext uri="{909E8E84-426E-40DD-AFC4-6F175D3DCCD1}">
                <a14:hiddenFill xmlns:a14="http://schemas.microsoft.com/office/drawing/2010/main">
                  <a:solidFill>
                    <a:srgbClr val="FFFFFF"/>
                  </a:solidFill>
                </a14:hiddenFill>
              </a:ext>
            </a:extLst>
          </p:spPr>
        </p:pic>
      </p:grpSp>
      <p:sp>
        <p:nvSpPr>
          <p:cNvPr id="24" name="Rectangle 46"/>
          <p:cNvSpPr>
            <a:spLocks noChangeArrowheads="1"/>
          </p:cNvSpPr>
          <p:nvPr/>
        </p:nvSpPr>
        <p:spPr bwMode="auto">
          <a:xfrm>
            <a:off x="4048401" y="3547776"/>
            <a:ext cx="4312553" cy="6565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2200"/>
              </a:lnSpc>
              <a:buClr>
                <a:srgbClr val="0070C0"/>
              </a:buClr>
            </a:pPr>
            <a:r>
              <a:rPr lang="en-US" altLang="zh-CN" b="1" dirty="0">
                <a:latin typeface="微软雅黑" pitchFamily="34" charset="-122"/>
                <a:ea typeface="微软雅黑" pitchFamily="34" charset="-122"/>
              </a:rPr>
              <a:t>1990 </a:t>
            </a:r>
            <a:r>
              <a:rPr lang="zh-CN" altLang="en-US" b="1" dirty="0">
                <a:latin typeface="微软雅黑" pitchFamily="34" charset="-122"/>
                <a:ea typeface="微软雅黑" pitchFamily="34" charset="-122"/>
              </a:rPr>
              <a:t>年，</a:t>
            </a:r>
            <a:r>
              <a:rPr lang="en-US" altLang="zh-CN" b="1" dirty="0">
                <a:latin typeface="微软雅黑" pitchFamily="34" charset="-122"/>
                <a:ea typeface="微软雅黑" pitchFamily="34" charset="-122"/>
              </a:rPr>
              <a:t>IEEE </a:t>
            </a:r>
            <a:r>
              <a:rPr lang="zh-CN" altLang="en-US" b="1" dirty="0">
                <a:latin typeface="微软雅黑" pitchFamily="34" charset="-122"/>
                <a:ea typeface="微软雅黑" pitchFamily="34" charset="-122"/>
              </a:rPr>
              <a:t>制定</a:t>
            </a:r>
            <a:r>
              <a:rPr lang="zh-CN" altLang="en-US" b="1" dirty="0" smtClean="0">
                <a:latin typeface="微软雅黑" pitchFamily="34" charset="-122"/>
                <a:ea typeface="微软雅黑" pitchFamily="34" charset="-122"/>
              </a:rPr>
              <a:t>出采用双绞线的星形</a:t>
            </a:r>
            <a:r>
              <a:rPr lang="zh-CN" altLang="en-US" b="1" dirty="0">
                <a:latin typeface="微软雅黑" pitchFamily="34" charset="-122"/>
                <a:ea typeface="微软雅黑" pitchFamily="34" charset="-122"/>
              </a:rPr>
              <a:t>以太网 </a:t>
            </a:r>
            <a:r>
              <a:rPr lang="en-US" altLang="zh-CN" b="1" dirty="0">
                <a:latin typeface="微软雅黑" pitchFamily="34" charset="-122"/>
                <a:ea typeface="微软雅黑" pitchFamily="34" charset="-122"/>
              </a:rPr>
              <a:t>10BASE-T </a:t>
            </a:r>
            <a:r>
              <a:rPr lang="zh-CN" altLang="en-US" b="1" dirty="0">
                <a:latin typeface="微软雅黑" pitchFamily="34" charset="-122"/>
                <a:ea typeface="微软雅黑" pitchFamily="34" charset="-122"/>
              </a:rPr>
              <a:t>的标准 </a:t>
            </a:r>
            <a:r>
              <a:rPr lang="en-US" altLang="zh-CN" b="1" dirty="0">
                <a:solidFill>
                  <a:srgbClr val="C00000"/>
                </a:solidFill>
                <a:latin typeface="微软雅黑" pitchFamily="34" charset="-122"/>
                <a:ea typeface="微软雅黑" pitchFamily="34" charset="-122"/>
              </a:rPr>
              <a:t>802.3i</a:t>
            </a:r>
            <a:r>
              <a:rPr lang="zh-CN" altLang="en-US" b="1" dirty="0">
                <a:solidFill>
                  <a:srgbClr val="C00000"/>
                </a:solidFill>
                <a:latin typeface="微软雅黑" pitchFamily="34" charset="-122"/>
                <a:ea typeface="微软雅黑" pitchFamily="34" charset="-122"/>
              </a:rPr>
              <a:t>。</a:t>
            </a:r>
          </a:p>
        </p:txBody>
      </p:sp>
      <p:sp>
        <p:nvSpPr>
          <p:cNvPr id="3" name="矩形 2"/>
          <p:cNvSpPr/>
          <p:nvPr/>
        </p:nvSpPr>
        <p:spPr>
          <a:xfrm>
            <a:off x="6638256" y="1382596"/>
            <a:ext cx="1722698" cy="938719"/>
          </a:xfrm>
          <a:prstGeom prst="rect">
            <a:avLst/>
          </a:prstGeom>
          <a:solidFill>
            <a:schemeClr val="bg1"/>
          </a:solidFill>
          <a:ln>
            <a:noFill/>
          </a:ln>
          <a:effectLst/>
        </p:spPr>
        <p:txBody>
          <a:bodyPr wrap="square">
            <a:spAutoFit/>
          </a:bodyPr>
          <a:lstStyle/>
          <a:p>
            <a:pPr eaLnBrk="0" hangingPunct="0">
              <a:lnSpc>
                <a:spcPts val="2200"/>
              </a:lnSpc>
              <a:buClr>
                <a:srgbClr val="0070C0"/>
              </a:buClr>
            </a:pPr>
            <a:r>
              <a:rPr lang="zh-CN" altLang="en-US" sz="1600" b="1" dirty="0">
                <a:latin typeface="微软雅黑" pitchFamily="34" charset="-122"/>
                <a:ea typeface="微软雅黑" pitchFamily="34" charset="-122"/>
              </a:rPr>
              <a:t>每个站到集线器的距离不超过</a:t>
            </a:r>
            <a:r>
              <a:rPr lang="en-US" altLang="zh-CN" sz="1600" b="1" dirty="0">
                <a:latin typeface="微软雅黑" pitchFamily="34" charset="-122"/>
                <a:ea typeface="微软雅黑" pitchFamily="34" charset="-122"/>
              </a:rPr>
              <a:t>100 </a:t>
            </a:r>
            <a:r>
              <a:rPr lang="en-US" altLang="zh-CN" sz="1600" b="1" dirty="0" smtClean="0">
                <a:latin typeface="微软雅黑" pitchFamily="34" charset="-122"/>
                <a:ea typeface="微软雅黑" pitchFamily="34" charset="-122"/>
              </a:rPr>
              <a:t>m</a:t>
            </a:r>
            <a:r>
              <a:rPr lang="zh-CN" altLang="en-US" sz="1600" b="1" dirty="0" smtClean="0">
                <a:latin typeface="微软雅黑" pitchFamily="34" charset="-122"/>
                <a:ea typeface="微软雅黑" pitchFamily="34" charset="-122"/>
              </a:rPr>
              <a:t>。</a:t>
            </a:r>
            <a:endParaRPr lang="zh-CN" altLang="en-US" sz="1600" b="1" dirty="0">
              <a:latin typeface="微软雅黑" pitchFamily="34" charset="-122"/>
              <a:ea typeface="微软雅黑" pitchFamily="34" charset="-122"/>
            </a:endParaRPr>
          </a:p>
        </p:txBody>
      </p:sp>
    </p:spTree>
    <p:extLst>
      <p:ext uri="{BB962C8B-B14F-4D97-AF65-F5344CB8AC3E}">
        <p14:creationId xmlns:p14="http://schemas.microsoft.com/office/powerpoint/2010/main" val="132533085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445100" y="611929"/>
            <a:ext cx="2236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数据链路层的地位</a:t>
            </a:r>
          </a:p>
        </p:txBody>
      </p:sp>
      <p:sp>
        <p:nvSpPr>
          <p:cNvPr id="7" name="圆角矩形 6"/>
          <p:cNvSpPr/>
          <p:nvPr/>
        </p:nvSpPr>
        <p:spPr>
          <a:xfrm>
            <a:off x="520936" y="1091870"/>
            <a:ext cx="8129015" cy="338900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7" name="Text Box 46"/>
          <p:cNvSpPr txBox="1">
            <a:spLocks noChangeArrowheads="1"/>
          </p:cNvSpPr>
          <p:nvPr/>
        </p:nvSpPr>
        <p:spPr bwMode="auto">
          <a:xfrm>
            <a:off x="1354401" y="1515413"/>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148" name="Text Box 47"/>
          <p:cNvSpPr txBox="1">
            <a:spLocks noChangeArrowheads="1"/>
          </p:cNvSpPr>
          <p:nvPr/>
        </p:nvSpPr>
        <p:spPr bwMode="auto">
          <a:xfrm>
            <a:off x="7087749" y="1499208"/>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sp>
        <p:nvSpPr>
          <p:cNvPr id="1149" name="Text Box 48"/>
          <p:cNvSpPr txBox="1">
            <a:spLocks noChangeArrowheads="1"/>
          </p:cNvSpPr>
          <p:nvPr/>
        </p:nvSpPr>
        <p:spPr bwMode="auto">
          <a:xfrm>
            <a:off x="2890297" y="1395563"/>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路由器 </a:t>
            </a:r>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1</a:t>
            </a:r>
          </a:p>
        </p:txBody>
      </p:sp>
      <p:sp>
        <p:nvSpPr>
          <p:cNvPr id="1150" name="Text Box 49"/>
          <p:cNvSpPr txBox="1">
            <a:spLocks noChangeArrowheads="1"/>
          </p:cNvSpPr>
          <p:nvPr/>
        </p:nvSpPr>
        <p:spPr bwMode="auto">
          <a:xfrm>
            <a:off x="4296479" y="1513912"/>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路由器 </a:t>
            </a:r>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2</a:t>
            </a:r>
          </a:p>
        </p:txBody>
      </p:sp>
      <p:sp>
        <p:nvSpPr>
          <p:cNvPr id="1151" name="Text Box 50"/>
          <p:cNvSpPr txBox="1">
            <a:spLocks noChangeArrowheads="1"/>
          </p:cNvSpPr>
          <p:nvPr/>
        </p:nvSpPr>
        <p:spPr bwMode="auto">
          <a:xfrm>
            <a:off x="5563077" y="1429923"/>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a:latin typeface="微软雅黑" pitchFamily="34" charset="-122"/>
                <a:ea typeface="微软雅黑" pitchFamily="34" charset="-122"/>
              </a:rPr>
              <a:t>路由器 </a:t>
            </a:r>
            <a:r>
              <a:rPr kumimoji="1" lang="en-US" altLang="zh-CN" sz="1000" b="1">
                <a:latin typeface="微软雅黑" pitchFamily="34" charset="-122"/>
                <a:ea typeface="微软雅黑" pitchFamily="34" charset="-122"/>
              </a:rPr>
              <a:t>R</a:t>
            </a:r>
            <a:r>
              <a:rPr kumimoji="1" lang="en-US" altLang="zh-CN" sz="1000" b="1" baseline="-25000">
                <a:latin typeface="微软雅黑" pitchFamily="34" charset="-122"/>
                <a:ea typeface="微软雅黑" pitchFamily="34" charset="-122"/>
              </a:rPr>
              <a:t>3</a:t>
            </a:r>
          </a:p>
        </p:txBody>
      </p:sp>
      <p:sp>
        <p:nvSpPr>
          <p:cNvPr id="1621" name="Text Box 521"/>
          <p:cNvSpPr txBox="1">
            <a:spLocks noChangeArrowheads="1"/>
          </p:cNvSpPr>
          <p:nvPr/>
        </p:nvSpPr>
        <p:spPr bwMode="auto">
          <a:xfrm>
            <a:off x="3516748" y="1148606"/>
            <a:ext cx="209544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主机 </a:t>
            </a:r>
            <a:r>
              <a:rPr kumimoji="1" lang="en-US" altLang="zh-CN" sz="1400" b="1" dirty="0">
                <a:solidFill>
                  <a:srgbClr val="0000FF"/>
                </a:solidFill>
                <a:latin typeface="微软雅黑" pitchFamily="34" charset="-122"/>
                <a:ea typeface="微软雅黑" pitchFamily="34" charset="-122"/>
              </a:rPr>
              <a:t>H</a:t>
            </a:r>
            <a:r>
              <a:rPr kumimoji="1" lang="en-US" altLang="zh-CN" sz="1400" b="1" baseline="-25000" dirty="0">
                <a:solidFill>
                  <a:srgbClr val="0000FF"/>
                </a:solidFill>
                <a:latin typeface="微软雅黑" pitchFamily="34" charset="-122"/>
                <a:ea typeface="微软雅黑" pitchFamily="34" charset="-122"/>
              </a:rPr>
              <a:t>1</a:t>
            </a:r>
            <a:r>
              <a:rPr kumimoji="1" lang="en-US" altLang="zh-CN" sz="1400" b="1" dirty="0">
                <a:solidFill>
                  <a:srgbClr val="0000FF"/>
                </a:solidFill>
                <a:latin typeface="微软雅黑" pitchFamily="34" charset="-122"/>
                <a:ea typeface="微软雅黑" pitchFamily="34" charset="-122"/>
              </a:rPr>
              <a:t> </a:t>
            </a:r>
            <a:r>
              <a:rPr kumimoji="1" lang="zh-CN" altLang="en-US" sz="1400" b="1" dirty="0">
                <a:solidFill>
                  <a:srgbClr val="0000FF"/>
                </a:solidFill>
                <a:latin typeface="微软雅黑" pitchFamily="34" charset="-122"/>
                <a:ea typeface="微软雅黑" pitchFamily="34" charset="-122"/>
              </a:rPr>
              <a:t>向 </a:t>
            </a:r>
            <a:r>
              <a:rPr kumimoji="1" lang="en-US" altLang="zh-CN" sz="1400" b="1" dirty="0">
                <a:solidFill>
                  <a:srgbClr val="0000FF"/>
                </a:solidFill>
                <a:latin typeface="微软雅黑" pitchFamily="34" charset="-122"/>
                <a:ea typeface="微软雅黑" pitchFamily="34" charset="-122"/>
              </a:rPr>
              <a:t>H</a:t>
            </a:r>
            <a:r>
              <a:rPr kumimoji="1" lang="en-US" altLang="zh-CN" sz="1400" b="1" baseline="-25000" dirty="0">
                <a:solidFill>
                  <a:srgbClr val="0000FF"/>
                </a:solidFill>
                <a:latin typeface="微软雅黑" pitchFamily="34" charset="-122"/>
                <a:ea typeface="微软雅黑" pitchFamily="34" charset="-122"/>
              </a:rPr>
              <a:t>2</a:t>
            </a:r>
            <a:r>
              <a:rPr kumimoji="1" lang="en-US" altLang="zh-CN" sz="1400" b="1" dirty="0">
                <a:solidFill>
                  <a:srgbClr val="0000FF"/>
                </a:solidFill>
                <a:latin typeface="微软雅黑" pitchFamily="34" charset="-122"/>
                <a:ea typeface="微软雅黑" pitchFamily="34" charset="-122"/>
              </a:rPr>
              <a:t> </a:t>
            </a:r>
            <a:r>
              <a:rPr kumimoji="1" lang="zh-CN" altLang="en-US" sz="1400" b="1" dirty="0">
                <a:solidFill>
                  <a:srgbClr val="0000FF"/>
                </a:solidFill>
                <a:latin typeface="微软雅黑" pitchFamily="34" charset="-122"/>
                <a:ea typeface="微软雅黑" pitchFamily="34" charset="-122"/>
              </a:rPr>
              <a:t>发送数据</a:t>
            </a:r>
            <a:endParaRPr kumimoji="1" lang="zh-CN" altLang="en-US" sz="1400" b="1" baseline="-25000" dirty="0">
              <a:solidFill>
                <a:srgbClr val="0000FF"/>
              </a:solidFill>
              <a:latin typeface="微软雅黑" pitchFamily="34" charset="-122"/>
              <a:ea typeface="微软雅黑" pitchFamily="34" charset="-122"/>
            </a:endParaRPr>
          </a:p>
        </p:txBody>
      </p:sp>
      <p:sp>
        <p:nvSpPr>
          <p:cNvPr id="1678" name="矩形 1677"/>
          <p:cNvSpPr/>
          <p:nvPr/>
        </p:nvSpPr>
        <p:spPr>
          <a:xfrm>
            <a:off x="2725725" y="2232081"/>
            <a:ext cx="3785011" cy="307777"/>
          </a:xfrm>
          <a:prstGeom prst="rect">
            <a:avLst/>
          </a:prstGeom>
          <a:solidFill>
            <a:srgbClr val="00FF99"/>
          </a:solidFill>
          <a:ln>
            <a:solidFill>
              <a:srgbClr val="000066"/>
            </a:solidFill>
          </a:ln>
        </p:spPr>
        <p:txBody>
          <a:bodyPr wrap="none">
            <a:spAutoFit/>
          </a:bodyPr>
          <a:lstStyle/>
          <a:p>
            <a:r>
              <a:rPr lang="en-US" altLang="zh-CN" sz="1400" b="1" dirty="0" smtClean="0">
                <a:solidFill>
                  <a:sysClr val="windowText" lastClr="000000"/>
                </a:solidFill>
                <a:latin typeface="微软雅黑" pitchFamily="34" charset="-122"/>
                <a:ea typeface="微软雅黑" pitchFamily="34" charset="-122"/>
              </a:rPr>
              <a:t>H</a:t>
            </a:r>
            <a:r>
              <a:rPr lang="en-US" altLang="zh-CN" sz="1400" b="1" baseline="-25000" dirty="0" smtClean="0">
                <a:solidFill>
                  <a:sysClr val="windowText" lastClr="000000"/>
                </a:solidFill>
                <a:latin typeface="微软雅黑" pitchFamily="34" charset="-122"/>
                <a:ea typeface="微软雅黑" pitchFamily="34" charset="-122"/>
              </a:rPr>
              <a:t>1</a:t>
            </a:r>
            <a:r>
              <a:rPr lang="en-US" altLang="zh-CN" sz="1400" b="1" dirty="0" smtClean="0">
                <a:solidFill>
                  <a:sysClr val="windowText" lastClr="000000"/>
                </a:solidFill>
                <a:latin typeface="微软雅黑" pitchFamily="34" charset="-122"/>
                <a:ea typeface="微软雅黑" pitchFamily="34" charset="-122"/>
              </a:rPr>
              <a:t> </a:t>
            </a:r>
            <a:r>
              <a:rPr lang="zh-CN" altLang="en-US" sz="1400" b="1" dirty="0" smtClean="0">
                <a:solidFill>
                  <a:sysClr val="windowText" lastClr="000000"/>
                </a:solidFill>
                <a:latin typeface="微软雅黑" pitchFamily="34" charset="-122"/>
                <a:ea typeface="微软雅黑" pitchFamily="34" charset="-122"/>
              </a:rPr>
              <a:t>到</a:t>
            </a:r>
            <a:r>
              <a:rPr lang="en-US" altLang="zh-CN" sz="1400" b="1" dirty="0" smtClean="0">
                <a:solidFill>
                  <a:sysClr val="windowText" lastClr="000000"/>
                </a:solidFill>
                <a:latin typeface="微软雅黑" pitchFamily="34" charset="-122"/>
                <a:ea typeface="微软雅黑" pitchFamily="34" charset="-122"/>
              </a:rPr>
              <a:t>H</a:t>
            </a:r>
            <a:r>
              <a:rPr lang="en-US" altLang="zh-CN" sz="1400" b="1" baseline="-25000" dirty="0" smtClean="0">
                <a:solidFill>
                  <a:sysClr val="windowText" lastClr="000000"/>
                </a:solidFill>
                <a:latin typeface="微软雅黑" pitchFamily="34" charset="-122"/>
                <a:ea typeface="微软雅黑" pitchFamily="34" charset="-122"/>
              </a:rPr>
              <a:t>2</a:t>
            </a:r>
            <a:r>
              <a:rPr lang="en-US" altLang="zh-CN" sz="1400" b="1" dirty="0" smtClean="0">
                <a:solidFill>
                  <a:sysClr val="windowText" lastClr="000000"/>
                </a:solidFill>
                <a:latin typeface="微软雅黑" pitchFamily="34" charset="-122"/>
                <a:ea typeface="微软雅黑" pitchFamily="34" charset="-122"/>
              </a:rPr>
              <a:t> </a:t>
            </a:r>
            <a:r>
              <a:rPr lang="zh-CN" altLang="zh-CN" sz="1400" b="1" dirty="0" smtClean="0">
                <a:solidFill>
                  <a:sysClr val="windowText" lastClr="000000"/>
                </a:solidFill>
                <a:latin typeface="微软雅黑" pitchFamily="34" charset="-122"/>
                <a:ea typeface="微软雅黑" pitchFamily="34" charset="-122"/>
              </a:rPr>
              <a:t>所</a:t>
            </a:r>
            <a:r>
              <a:rPr lang="zh-CN" altLang="zh-CN" sz="1400" b="1" dirty="0">
                <a:solidFill>
                  <a:sysClr val="windowText" lastClr="000000"/>
                </a:solidFill>
                <a:latin typeface="微软雅黑" pitchFamily="34" charset="-122"/>
                <a:ea typeface="微软雅黑" pitchFamily="34" charset="-122"/>
              </a:rPr>
              <a:t>经过的网络可以是</a:t>
            </a:r>
            <a:r>
              <a:rPr lang="zh-CN" altLang="zh-CN" sz="1400" b="1" dirty="0" smtClean="0">
                <a:solidFill>
                  <a:sysClr val="windowText" lastClr="000000"/>
                </a:solidFill>
                <a:latin typeface="微软雅黑" pitchFamily="34" charset="-122"/>
                <a:ea typeface="微软雅黑" pitchFamily="34" charset="-122"/>
              </a:rPr>
              <a:t>多种</a:t>
            </a:r>
            <a:r>
              <a:rPr lang="zh-CN" altLang="en-US" sz="1400" b="1" dirty="0" smtClean="0">
                <a:solidFill>
                  <a:sysClr val="windowText" lastClr="000000"/>
                </a:solidFill>
                <a:latin typeface="微软雅黑" pitchFamily="34" charset="-122"/>
                <a:ea typeface="微软雅黑" pitchFamily="34" charset="-122"/>
              </a:rPr>
              <a:t>不同类型</a:t>
            </a:r>
            <a:r>
              <a:rPr lang="zh-CN" altLang="zh-CN" sz="1400" b="1" dirty="0" smtClean="0">
                <a:solidFill>
                  <a:sysClr val="windowText" lastClr="000000"/>
                </a:solidFill>
                <a:latin typeface="微软雅黑" pitchFamily="34" charset="-122"/>
                <a:ea typeface="微软雅黑" pitchFamily="34" charset="-122"/>
              </a:rPr>
              <a:t>的</a:t>
            </a:r>
            <a:endParaRPr lang="zh-CN" altLang="en-US" sz="1400" b="1" dirty="0">
              <a:solidFill>
                <a:sysClr val="windowText" lastClr="000000"/>
              </a:solidFill>
              <a:latin typeface="微软雅黑" pitchFamily="34" charset="-122"/>
              <a:ea typeface="微软雅黑" pitchFamily="34" charset="-122"/>
            </a:endParaRPr>
          </a:p>
        </p:txBody>
      </p:sp>
      <p:sp>
        <p:nvSpPr>
          <p:cNvPr id="1675" name="Text Box 582"/>
          <p:cNvSpPr txBox="1">
            <a:spLocks noChangeArrowheads="1"/>
          </p:cNvSpPr>
          <p:nvPr/>
        </p:nvSpPr>
        <p:spPr bwMode="auto">
          <a:xfrm>
            <a:off x="3225720" y="2585730"/>
            <a:ext cx="285206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00" b="1" dirty="0" smtClean="0">
                <a:solidFill>
                  <a:srgbClr val="CC00CC"/>
                </a:solidFill>
                <a:latin typeface="微软雅黑" pitchFamily="34" charset="-122"/>
                <a:ea typeface="微软雅黑" pitchFamily="34" charset="-122"/>
              </a:rPr>
              <a:t>仅</a:t>
            </a:r>
            <a:r>
              <a:rPr lang="zh-CN" altLang="en-US" sz="1600" b="1" dirty="0">
                <a:solidFill>
                  <a:srgbClr val="CC00CC"/>
                </a:solidFill>
                <a:latin typeface="微软雅黑" pitchFamily="34" charset="-122"/>
                <a:ea typeface="微软雅黑" pitchFamily="34" charset="-122"/>
              </a:rPr>
              <a:t>从数据链路层观察帧的流动</a:t>
            </a:r>
          </a:p>
        </p:txBody>
      </p:sp>
      <p:grpSp>
        <p:nvGrpSpPr>
          <p:cNvPr id="13" name="组合 12"/>
          <p:cNvGrpSpPr/>
          <p:nvPr/>
        </p:nvGrpSpPr>
        <p:grpSpPr>
          <a:xfrm>
            <a:off x="1636416" y="2444785"/>
            <a:ext cx="5863486" cy="1474581"/>
            <a:chOff x="1636416" y="2454021"/>
            <a:chExt cx="5863486" cy="1474581"/>
          </a:xfrm>
        </p:grpSpPr>
        <p:grpSp>
          <p:nvGrpSpPr>
            <p:cNvPr id="11" name="组合 10"/>
            <p:cNvGrpSpPr/>
            <p:nvPr/>
          </p:nvGrpSpPr>
          <p:grpSpPr>
            <a:xfrm>
              <a:off x="1655027" y="2454021"/>
              <a:ext cx="5784905" cy="1474581"/>
              <a:chOff x="1655027" y="2454021"/>
              <a:chExt cx="5784905" cy="1474581"/>
            </a:xfrm>
          </p:grpSpPr>
          <p:sp>
            <p:nvSpPr>
              <p:cNvPr id="1623" name="AutoShape 524"/>
              <p:cNvSpPr>
                <a:spLocks noChangeArrowheads="1"/>
              </p:cNvSpPr>
              <p:nvPr/>
            </p:nvSpPr>
            <p:spPr bwMode="auto">
              <a:xfrm>
                <a:off x="1655027"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4" name="Freeform 525"/>
              <p:cNvSpPr>
                <a:spLocks/>
              </p:cNvSpPr>
              <p:nvPr/>
            </p:nvSpPr>
            <p:spPr bwMode="auto">
              <a:xfrm>
                <a:off x="165502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5" name="Freeform 528"/>
              <p:cNvSpPr>
                <a:spLocks/>
              </p:cNvSpPr>
              <p:nvPr/>
            </p:nvSpPr>
            <p:spPr bwMode="auto">
              <a:xfrm>
                <a:off x="1655027"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6" name="Freeform 526"/>
              <p:cNvSpPr>
                <a:spLocks/>
              </p:cNvSpPr>
              <p:nvPr/>
            </p:nvSpPr>
            <p:spPr bwMode="auto">
              <a:xfrm>
                <a:off x="165502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7" name="Freeform 527"/>
              <p:cNvSpPr>
                <a:spLocks/>
              </p:cNvSpPr>
              <p:nvPr/>
            </p:nvSpPr>
            <p:spPr bwMode="auto">
              <a:xfrm>
                <a:off x="1655027"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8" name="Rectangle 529"/>
              <p:cNvSpPr>
                <a:spLocks noChangeArrowheads="1"/>
              </p:cNvSpPr>
              <p:nvPr/>
            </p:nvSpPr>
            <p:spPr bwMode="auto">
              <a:xfrm>
                <a:off x="1667434"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4" name="AutoShape 536"/>
              <p:cNvSpPr>
                <a:spLocks noChangeArrowheads="1"/>
              </p:cNvSpPr>
              <p:nvPr/>
            </p:nvSpPr>
            <p:spPr bwMode="auto">
              <a:xfrm>
                <a:off x="6856780"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5" name="Freeform 537"/>
              <p:cNvSpPr>
                <a:spLocks/>
              </p:cNvSpPr>
              <p:nvPr/>
            </p:nvSpPr>
            <p:spPr bwMode="auto">
              <a:xfrm>
                <a:off x="685678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6" name="Freeform 538"/>
              <p:cNvSpPr>
                <a:spLocks/>
              </p:cNvSpPr>
              <p:nvPr/>
            </p:nvSpPr>
            <p:spPr bwMode="auto">
              <a:xfrm>
                <a:off x="685678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7" name="Freeform 539"/>
              <p:cNvSpPr>
                <a:spLocks/>
              </p:cNvSpPr>
              <p:nvPr/>
            </p:nvSpPr>
            <p:spPr bwMode="auto">
              <a:xfrm>
                <a:off x="6856780"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8" name="Freeform 540"/>
              <p:cNvSpPr>
                <a:spLocks/>
              </p:cNvSpPr>
              <p:nvPr/>
            </p:nvSpPr>
            <p:spPr bwMode="auto">
              <a:xfrm>
                <a:off x="6856780"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9" name="Rectangle 541"/>
              <p:cNvSpPr>
                <a:spLocks noChangeArrowheads="1"/>
              </p:cNvSpPr>
              <p:nvPr/>
            </p:nvSpPr>
            <p:spPr bwMode="auto">
              <a:xfrm>
                <a:off x="6869188"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5" name="AutoShape 547"/>
              <p:cNvSpPr>
                <a:spLocks noChangeArrowheads="1"/>
              </p:cNvSpPr>
              <p:nvPr/>
            </p:nvSpPr>
            <p:spPr bwMode="auto">
              <a:xfrm>
                <a:off x="3009307"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6" name="Freeform 548"/>
              <p:cNvSpPr>
                <a:spLocks/>
              </p:cNvSpPr>
              <p:nvPr/>
            </p:nvSpPr>
            <p:spPr bwMode="auto">
              <a:xfrm>
                <a:off x="30093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7" name="Rectangle 549"/>
              <p:cNvSpPr>
                <a:spLocks noChangeArrowheads="1"/>
              </p:cNvSpPr>
              <p:nvPr/>
            </p:nvSpPr>
            <p:spPr bwMode="auto">
              <a:xfrm>
                <a:off x="3035156"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8" name="Freeform 550"/>
              <p:cNvSpPr>
                <a:spLocks/>
              </p:cNvSpPr>
              <p:nvPr/>
            </p:nvSpPr>
            <p:spPr bwMode="auto">
              <a:xfrm>
                <a:off x="30093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2" name="AutoShape 554"/>
              <p:cNvSpPr>
                <a:spLocks noChangeArrowheads="1"/>
              </p:cNvSpPr>
              <p:nvPr/>
            </p:nvSpPr>
            <p:spPr bwMode="auto">
              <a:xfrm>
                <a:off x="4281160"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3" name="Freeform 555"/>
              <p:cNvSpPr>
                <a:spLocks/>
              </p:cNvSpPr>
              <p:nvPr/>
            </p:nvSpPr>
            <p:spPr bwMode="auto">
              <a:xfrm>
                <a:off x="428116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4" name="Rectangle 556"/>
              <p:cNvSpPr>
                <a:spLocks noChangeArrowheads="1"/>
              </p:cNvSpPr>
              <p:nvPr/>
            </p:nvSpPr>
            <p:spPr bwMode="auto">
              <a:xfrm>
                <a:off x="4293567" y="3378855"/>
                <a:ext cx="508707"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5" name="Freeform 557"/>
              <p:cNvSpPr>
                <a:spLocks/>
              </p:cNvSpPr>
              <p:nvPr/>
            </p:nvSpPr>
            <p:spPr bwMode="auto">
              <a:xfrm>
                <a:off x="428116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9" name="AutoShape 561"/>
              <p:cNvSpPr>
                <a:spLocks noChangeArrowheads="1"/>
              </p:cNvSpPr>
              <p:nvPr/>
            </p:nvSpPr>
            <p:spPr bwMode="auto">
              <a:xfrm>
                <a:off x="5562707"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0" name="Freeform 562"/>
              <p:cNvSpPr>
                <a:spLocks/>
              </p:cNvSpPr>
              <p:nvPr/>
            </p:nvSpPr>
            <p:spPr bwMode="auto">
              <a:xfrm>
                <a:off x="55627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1" name="Rectangle 563"/>
              <p:cNvSpPr>
                <a:spLocks noChangeArrowheads="1"/>
              </p:cNvSpPr>
              <p:nvPr/>
            </p:nvSpPr>
            <p:spPr bwMode="auto">
              <a:xfrm>
                <a:off x="5572013" y="3378855"/>
                <a:ext cx="514911"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2" name="Freeform 564"/>
              <p:cNvSpPr>
                <a:spLocks/>
              </p:cNvSpPr>
              <p:nvPr/>
            </p:nvSpPr>
            <p:spPr bwMode="auto">
              <a:xfrm>
                <a:off x="55627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6" name="Freeform 572"/>
              <p:cNvSpPr>
                <a:spLocks/>
              </p:cNvSpPr>
              <p:nvPr/>
            </p:nvSpPr>
            <p:spPr bwMode="auto">
              <a:xfrm>
                <a:off x="2053896" y="3783530"/>
                <a:ext cx="1083383"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7" name="Freeform 573"/>
              <p:cNvSpPr>
                <a:spLocks/>
              </p:cNvSpPr>
              <p:nvPr/>
            </p:nvSpPr>
            <p:spPr bwMode="auto">
              <a:xfrm>
                <a:off x="5950559" y="3783530"/>
                <a:ext cx="110840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8" name="Freeform 574"/>
              <p:cNvSpPr>
                <a:spLocks/>
              </p:cNvSpPr>
              <p:nvPr/>
            </p:nvSpPr>
            <p:spPr bwMode="auto">
              <a:xfrm>
                <a:off x="3426993" y="3775895"/>
                <a:ext cx="951241" cy="152707"/>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9" name="Freeform 575"/>
              <p:cNvSpPr>
                <a:spLocks/>
              </p:cNvSpPr>
              <p:nvPr/>
            </p:nvSpPr>
            <p:spPr bwMode="auto">
              <a:xfrm>
                <a:off x="4709337" y="3783530"/>
                <a:ext cx="95951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70" name="Text Box 576"/>
              <p:cNvSpPr txBox="1">
                <a:spLocks noChangeArrowheads="1"/>
              </p:cNvSpPr>
              <p:nvPr/>
            </p:nvSpPr>
            <p:spPr bwMode="auto">
              <a:xfrm>
                <a:off x="3162332"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1</a:t>
                </a:r>
              </a:p>
            </p:txBody>
          </p:sp>
          <p:sp>
            <p:nvSpPr>
              <p:cNvPr id="1671" name="Text Box 577"/>
              <p:cNvSpPr txBox="1">
                <a:spLocks noChangeArrowheads="1"/>
              </p:cNvSpPr>
              <p:nvPr/>
            </p:nvSpPr>
            <p:spPr bwMode="auto">
              <a:xfrm>
                <a:off x="4423846"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2</a:t>
                </a:r>
              </a:p>
            </p:txBody>
          </p:sp>
          <p:sp>
            <p:nvSpPr>
              <p:cNvPr id="1672" name="Text Box 578"/>
              <p:cNvSpPr txBox="1">
                <a:spLocks noChangeArrowheads="1"/>
              </p:cNvSpPr>
              <p:nvPr/>
            </p:nvSpPr>
            <p:spPr bwMode="auto">
              <a:xfrm>
                <a:off x="5709529"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3</a:t>
                </a:r>
              </a:p>
            </p:txBody>
          </p:sp>
          <p:sp>
            <p:nvSpPr>
              <p:cNvPr id="1673" name="Text Box 579"/>
              <p:cNvSpPr txBox="1">
                <a:spLocks noChangeArrowheads="1"/>
              </p:cNvSpPr>
              <p:nvPr/>
            </p:nvSpPr>
            <p:spPr bwMode="auto">
              <a:xfrm>
                <a:off x="1810121" y="2454021"/>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674" name="Text Box 580"/>
              <p:cNvSpPr txBox="1">
                <a:spLocks noChangeArrowheads="1"/>
              </p:cNvSpPr>
              <p:nvPr/>
            </p:nvSpPr>
            <p:spPr bwMode="auto">
              <a:xfrm>
                <a:off x="6999466" y="2460702"/>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grpSp>
        <p:sp>
          <p:nvSpPr>
            <p:cNvPr id="1679" name="Text Box 530"/>
            <p:cNvSpPr txBox="1">
              <a:spLocks noChangeArrowheads="1"/>
            </p:cNvSpPr>
            <p:nvPr/>
          </p:nvSpPr>
          <p:spPr bwMode="auto">
            <a:xfrm>
              <a:off x="1636416" y="3350223"/>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链路层</a:t>
              </a:r>
            </a:p>
          </p:txBody>
        </p:sp>
        <p:sp>
          <p:nvSpPr>
            <p:cNvPr id="1680" name="Text Box 531"/>
            <p:cNvSpPr txBox="1">
              <a:spLocks noChangeArrowheads="1"/>
            </p:cNvSpPr>
            <p:nvPr/>
          </p:nvSpPr>
          <p:spPr bwMode="auto">
            <a:xfrm>
              <a:off x="1638484"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1" name="Text Box 532"/>
            <p:cNvSpPr txBox="1">
              <a:spLocks noChangeArrowheads="1"/>
            </p:cNvSpPr>
            <p:nvPr/>
          </p:nvSpPr>
          <p:spPr bwMode="auto">
            <a:xfrm>
              <a:off x="1636416"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2" name="Text Box 533"/>
            <p:cNvSpPr txBox="1">
              <a:spLocks noChangeArrowheads="1"/>
            </p:cNvSpPr>
            <p:nvPr/>
          </p:nvSpPr>
          <p:spPr bwMode="auto">
            <a:xfrm>
              <a:off x="1636416"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83" name="Text Box 534"/>
            <p:cNvSpPr txBox="1">
              <a:spLocks noChangeArrowheads="1"/>
            </p:cNvSpPr>
            <p:nvPr/>
          </p:nvSpPr>
          <p:spPr bwMode="auto">
            <a:xfrm>
              <a:off x="1636416"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84" name="Text Box 542"/>
            <p:cNvSpPr txBox="1">
              <a:spLocks noChangeArrowheads="1"/>
            </p:cNvSpPr>
            <p:nvPr/>
          </p:nvSpPr>
          <p:spPr bwMode="auto">
            <a:xfrm>
              <a:off x="6820592" y="3358812"/>
              <a:ext cx="679310" cy="25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050" b="1" dirty="0">
                  <a:latin typeface="微软雅黑" pitchFamily="34" charset="-122"/>
                  <a:ea typeface="微软雅黑" pitchFamily="34" charset="-122"/>
                </a:rPr>
                <a:t>链路层</a:t>
              </a:r>
            </a:p>
          </p:txBody>
        </p:sp>
        <p:sp>
          <p:nvSpPr>
            <p:cNvPr id="1685" name="Text Box 543"/>
            <p:cNvSpPr txBox="1">
              <a:spLocks noChangeArrowheads="1"/>
            </p:cNvSpPr>
            <p:nvPr/>
          </p:nvSpPr>
          <p:spPr bwMode="auto">
            <a:xfrm>
              <a:off x="6822660"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6" name="Text Box 544"/>
            <p:cNvSpPr txBox="1">
              <a:spLocks noChangeArrowheads="1"/>
            </p:cNvSpPr>
            <p:nvPr/>
          </p:nvSpPr>
          <p:spPr bwMode="auto">
            <a:xfrm>
              <a:off x="6820592"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7" name="Text Box 545"/>
            <p:cNvSpPr txBox="1">
              <a:spLocks noChangeArrowheads="1"/>
            </p:cNvSpPr>
            <p:nvPr/>
          </p:nvSpPr>
          <p:spPr bwMode="auto">
            <a:xfrm>
              <a:off x="6820592"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88" name="Text Box 546"/>
            <p:cNvSpPr txBox="1">
              <a:spLocks noChangeArrowheads="1"/>
            </p:cNvSpPr>
            <p:nvPr/>
          </p:nvSpPr>
          <p:spPr bwMode="auto">
            <a:xfrm>
              <a:off x="6820592"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sp>
          <p:nvSpPr>
            <p:cNvPr id="1689" name="Text Box 551"/>
            <p:cNvSpPr txBox="1">
              <a:spLocks noChangeArrowheads="1"/>
            </p:cNvSpPr>
            <p:nvPr/>
          </p:nvSpPr>
          <p:spPr bwMode="auto">
            <a:xfrm>
              <a:off x="3005171"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链路层</a:t>
              </a:r>
            </a:p>
          </p:txBody>
        </p:sp>
        <p:sp>
          <p:nvSpPr>
            <p:cNvPr id="1690" name="Text Box 552"/>
            <p:cNvSpPr txBox="1">
              <a:spLocks noChangeArrowheads="1"/>
            </p:cNvSpPr>
            <p:nvPr/>
          </p:nvSpPr>
          <p:spPr bwMode="auto">
            <a:xfrm>
              <a:off x="3005171"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91" name="Text Box 553"/>
            <p:cNvSpPr txBox="1">
              <a:spLocks noChangeArrowheads="1"/>
            </p:cNvSpPr>
            <p:nvPr/>
          </p:nvSpPr>
          <p:spPr bwMode="auto">
            <a:xfrm>
              <a:off x="3005171"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92" name="Text Box 558"/>
            <p:cNvSpPr txBox="1">
              <a:spLocks noChangeArrowheads="1"/>
            </p:cNvSpPr>
            <p:nvPr/>
          </p:nvSpPr>
          <p:spPr bwMode="auto">
            <a:xfrm>
              <a:off x="4269787"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链路层</a:t>
              </a:r>
            </a:p>
          </p:txBody>
        </p:sp>
        <p:sp>
          <p:nvSpPr>
            <p:cNvPr id="1693" name="Text Box 559"/>
            <p:cNvSpPr txBox="1">
              <a:spLocks noChangeArrowheads="1"/>
            </p:cNvSpPr>
            <p:nvPr/>
          </p:nvSpPr>
          <p:spPr bwMode="auto">
            <a:xfrm>
              <a:off x="4269787"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94" name="Text Box 560"/>
            <p:cNvSpPr txBox="1">
              <a:spLocks noChangeArrowheads="1"/>
            </p:cNvSpPr>
            <p:nvPr/>
          </p:nvSpPr>
          <p:spPr bwMode="auto">
            <a:xfrm>
              <a:off x="4269787"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sp>
          <p:nvSpPr>
            <p:cNvPr id="1695" name="Text Box 565"/>
            <p:cNvSpPr txBox="1">
              <a:spLocks noChangeArrowheads="1"/>
            </p:cNvSpPr>
            <p:nvPr/>
          </p:nvSpPr>
          <p:spPr bwMode="auto">
            <a:xfrm>
              <a:off x="5538926"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链路层</a:t>
              </a:r>
            </a:p>
          </p:txBody>
        </p:sp>
        <p:sp>
          <p:nvSpPr>
            <p:cNvPr id="1696" name="Text Box 566"/>
            <p:cNvSpPr txBox="1">
              <a:spLocks noChangeArrowheads="1"/>
            </p:cNvSpPr>
            <p:nvPr/>
          </p:nvSpPr>
          <p:spPr bwMode="auto">
            <a:xfrm>
              <a:off x="5538926"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97" name="Text Box 567"/>
            <p:cNvSpPr txBox="1">
              <a:spLocks noChangeArrowheads="1"/>
            </p:cNvSpPr>
            <p:nvPr/>
          </p:nvSpPr>
          <p:spPr bwMode="auto">
            <a:xfrm>
              <a:off x="5538926"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grpSp>
      <p:sp>
        <p:nvSpPr>
          <p:cNvPr id="1700" name="Freeform 583"/>
          <p:cNvSpPr>
            <a:spLocks/>
          </p:cNvSpPr>
          <p:nvPr/>
        </p:nvSpPr>
        <p:spPr bwMode="auto">
          <a:xfrm>
            <a:off x="2169936" y="2772151"/>
            <a:ext cx="4699251" cy="1125262"/>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38100" cmpd="sng">
            <a:solidFill>
              <a:srgbClr val="CC00CC"/>
            </a:solidFill>
            <a:prstDash val="solid"/>
            <a:round/>
            <a:headEnd type="none" w="med" len="lg"/>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grpSp>
        <p:nvGrpSpPr>
          <p:cNvPr id="3" name="组合 2"/>
          <p:cNvGrpSpPr/>
          <p:nvPr/>
        </p:nvGrpSpPr>
        <p:grpSpPr>
          <a:xfrm>
            <a:off x="1722925" y="1685707"/>
            <a:ext cx="5586135" cy="295978"/>
            <a:chOff x="1722925" y="1694943"/>
            <a:chExt cx="5586135" cy="295978"/>
          </a:xfrm>
        </p:grpSpPr>
        <p:sp>
          <p:nvSpPr>
            <p:cNvPr id="1104" name="Line 3"/>
            <p:cNvSpPr>
              <a:spLocks noChangeShapeType="1"/>
            </p:cNvSpPr>
            <p:nvPr/>
          </p:nvSpPr>
          <p:spPr bwMode="auto">
            <a:xfrm flipH="1" flipV="1">
              <a:off x="6632853" y="1931639"/>
              <a:ext cx="676207" cy="5928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5" name="Line 4"/>
            <p:cNvSpPr>
              <a:spLocks noChangeShapeType="1"/>
            </p:cNvSpPr>
            <p:nvPr/>
          </p:nvSpPr>
          <p:spPr bwMode="auto">
            <a:xfrm flipH="1" flipV="1">
              <a:off x="5921491" y="1748391"/>
              <a:ext cx="413583" cy="129801"/>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6" name="Line 5"/>
            <p:cNvSpPr>
              <a:spLocks noChangeShapeType="1"/>
            </p:cNvSpPr>
            <p:nvPr/>
          </p:nvSpPr>
          <p:spPr bwMode="auto">
            <a:xfrm flipV="1">
              <a:off x="5342475" y="1740756"/>
              <a:ext cx="496299" cy="91624"/>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7" name="Line 6"/>
            <p:cNvSpPr>
              <a:spLocks noChangeShapeType="1"/>
            </p:cNvSpPr>
            <p:nvPr/>
          </p:nvSpPr>
          <p:spPr bwMode="auto">
            <a:xfrm flipV="1">
              <a:off x="4647656" y="1786568"/>
              <a:ext cx="595559" cy="4581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8" name="Line 7"/>
            <p:cNvSpPr>
              <a:spLocks noChangeShapeType="1"/>
            </p:cNvSpPr>
            <p:nvPr/>
          </p:nvSpPr>
          <p:spPr bwMode="auto">
            <a:xfrm>
              <a:off x="3952837" y="1832380"/>
              <a:ext cx="595559"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9" name="Line 8"/>
            <p:cNvSpPr>
              <a:spLocks noChangeShapeType="1"/>
            </p:cNvSpPr>
            <p:nvPr/>
          </p:nvSpPr>
          <p:spPr bwMode="auto">
            <a:xfrm>
              <a:off x="3208388" y="1694943"/>
              <a:ext cx="595559" cy="137437"/>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29" name="Line 3"/>
            <p:cNvSpPr>
              <a:spLocks noChangeShapeType="1"/>
            </p:cNvSpPr>
            <p:nvPr/>
          </p:nvSpPr>
          <p:spPr bwMode="auto">
            <a:xfrm flipH="1">
              <a:off x="1722925" y="1879113"/>
              <a:ext cx="702951" cy="103046"/>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30" name="Line 3"/>
            <p:cNvSpPr>
              <a:spLocks noChangeShapeType="1"/>
            </p:cNvSpPr>
            <p:nvPr/>
          </p:nvSpPr>
          <p:spPr bwMode="auto">
            <a:xfrm flipH="1">
              <a:off x="2746503" y="1696853"/>
              <a:ext cx="421675" cy="134573"/>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grpSp>
      <p:pic>
        <p:nvPicPr>
          <p:cNvPr id="1133" name="Picture 3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49136" y="1731520"/>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5" name="Picture 3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39515" y="1641805"/>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06385" y="1720361"/>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32" name="Picture 3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78109" y="1613172"/>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0569" y="1745450"/>
            <a:ext cx="407130" cy="407130"/>
          </a:xfrm>
          <a:prstGeom prst="rect">
            <a:avLst/>
          </a:prstGeom>
          <a:noFill/>
          <a:extLst>
            <a:ext uri="{909E8E84-426E-40DD-AFC4-6F175D3DCCD1}">
              <a14:hiddenFill xmlns:a14="http://schemas.microsoft.com/office/drawing/2010/main">
                <a:solidFill>
                  <a:srgbClr val="FFFFFF"/>
                </a:solidFill>
              </a14:hiddenFill>
            </a:ext>
          </a:extLst>
        </p:spPr>
      </p:pic>
      <p:grpSp>
        <p:nvGrpSpPr>
          <p:cNvPr id="1111" name="Group 10"/>
          <p:cNvGrpSpPr>
            <a:grpSpLocks/>
          </p:cNvGrpSpPr>
          <p:nvPr/>
        </p:nvGrpSpPr>
        <p:grpSpPr bwMode="auto">
          <a:xfrm>
            <a:off x="2265419" y="1594083"/>
            <a:ext cx="735144" cy="469575"/>
            <a:chOff x="1680" y="240"/>
            <a:chExt cx="2529" cy="1270"/>
          </a:xfrm>
          <a:solidFill>
            <a:schemeClr val="accent6">
              <a:lumMod val="60000"/>
              <a:lumOff val="40000"/>
            </a:schemeClr>
          </a:solidFill>
        </p:grpSpPr>
        <p:sp>
          <p:nvSpPr>
            <p:cNvPr id="1112" name="Oval 1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3" name="Oval 1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4" name="Oval 1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5" name="Oval 1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6" name="Oval 1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7" name="Oval 1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8" name="Oval 1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9" name="Oval 1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0" name="Oval 1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52" name="Text Box 51"/>
          <p:cNvSpPr txBox="1">
            <a:spLocks noChangeArrowheads="1"/>
          </p:cNvSpPr>
          <p:nvPr/>
        </p:nvSpPr>
        <p:spPr bwMode="auto">
          <a:xfrm>
            <a:off x="2383914" y="1715294"/>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电话网</a:t>
            </a:r>
          </a:p>
        </p:txBody>
      </p:sp>
      <p:grpSp>
        <p:nvGrpSpPr>
          <p:cNvPr id="1121" name="Group 20"/>
          <p:cNvGrpSpPr>
            <a:grpSpLocks/>
          </p:cNvGrpSpPr>
          <p:nvPr/>
        </p:nvGrpSpPr>
        <p:grpSpPr bwMode="auto">
          <a:xfrm>
            <a:off x="3506167" y="1594083"/>
            <a:ext cx="735144" cy="469575"/>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31" name="Text Box 30"/>
          <p:cNvSpPr txBox="1">
            <a:spLocks noChangeArrowheads="1"/>
          </p:cNvSpPr>
          <p:nvPr/>
        </p:nvSpPr>
        <p:spPr bwMode="auto">
          <a:xfrm>
            <a:off x="3623538" y="1707659"/>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局域网</a:t>
            </a:r>
          </a:p>
        </p:txBody>
      </p:sp>
      <p:grpSp>
        <p:nvGrpSpPr>
          <p:cNvPr id="1136" name="Group 35"/>
          <p:cNvGrpSpPr>
            <a:grpSpLocks/>
          </p:cNvGrpSpPr>
          <p:nvPr/>
        </p:nvGrpSpPr>
        <p:grpSpPr bwMode="auto">
          <a:xfrm>
            <a:off x="4895806" y="1594083"/>
            <a:ext cx="735144" cy="469575"/>
            <a:chOff x="1680" y="240"/>
            <a:chExt cx="2529" cy="1270"/>
          </a:xfrm>
          <a:solidFill>
            <a:srgbClr val="00B0F0"/>
          </a:solidFill>
        </p:grpSpPr>
        <p:sp>
          <p:nvSpPr>
            <p:cNvPr id="1137" name="Oval 36"/>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8" name="Oval 37"/>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9" name="Oval 38"/>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0" name="Oval 39"/>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1" name="Oval 40"/>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2" name="Oval 41"/>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3" name="Oval 42"/>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4" name="Oval 43"/>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5" name="Oval 44"/>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46" name="Text Box 45"/>
          <p:cNvSpPr txBox="1">
            <a:spLocks noChangeArrowheads="1"/>
          </p:cNvSpPr>
          <p:nvPr/>
        </p:nvSpPr>
        <p:spPr bwMode="auto">
          <a:xfrm>
            <a:off x="4996633" y="1714144"/>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广域网</a:t>
            </a:r>
          </a:p>
        </p:txBody>
      </p:sp>
      <p:grpSp>
        <p:nvGrpSpPr>
          <p:cNvPr id="1606" name="Group 506"/>
          <p:cNvGrpSpPr>
            <a:grpSpLocks/>
          </p:cNvGrpSpPr>
          <p:nvPr/>
        </p:nvGrpSpPr>
        <p:grpSpPr bwMode="auto">
          <a:xfrm>
            <a:off x="6086924" y="1639895"/>
            <a:ext cx="735144" cy="469575"/>
            <a:chOff x="1680" y="240"/>
            <a:chExt cx="2529" cy="1270"/>
          </a:xfrm>
          <a:solidFill>
            <a:schemeClr val="bg1"/>
          </a:solidFill>
        </p:grpSpPr>
        <p:sp>
          <p:nvSpPr>
            <p:cNvPr id="1607" name="Oval 507"/>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08" name="Oval 508"/>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09" name="Oval 509"/>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0" name="Oval 510"/>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1" name="Oval 511"/>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2" name="Oval 512"/>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3" name="Oval 513"/>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4" name="Oval 514"/>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5" name="Oval 515"/>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616" name="Text Box 516"/>
          <p:cNvSpPr txBox="1">
            <a:spLocks noChangeArrowheads="1"/>
          </p:cNvSpPr>
          <p:nvPr/>
        </p:nvSpPr>
        <p:spPr bwMode="auto">
          <a:xfrm>
            <a:off x="6216140" y="1753472"/>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局域网</a:t>
            </a:r>
          </a:p>
        </p:txBody>
      </p:sp>
      <p:sp>
        <p:nvSpPr>
          <p:cNvPr id="1618" name="Line 518"/>
          <p:cNvSpPr>
            <a:spLocks noChangeShapeType="1"/>
          </p:cNvSpPr>
          <p:nvPr/>
        </p:nvSpPr>
        <p:spPr bwMode="auto">
          <a:xfrm flipV="1">
            <a:off x="4766562" y="1687617"/>
            <a:ext cx="916086" cy="69672"/>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619" name="Line 519"/>
          <p:cNvSpPr>
            <a:spLocks noChangeShapeType="1"/>
          </p:cNvSpPr>
          <p:nvPr/>
        </p:nvSpPr>
        <p:spPr bwMode="auto">
          <a:xfrm>
            <a:off x="6073483" y="1715294"/>
            <a:ext cx="1119368" cy="129855"/>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620" name="Line 520"/>
          <p:cNvSpPr>
            <a:spLocks noChangeShapeType="1"/>
          </p:cNvSpPr>
          <p:nvPr/>
        </p:nvSpPr>
        <p:spPr bwMode="auto">
          <a:xfrm>
            <a:off x="3422417" y="1661847"/>
            <a:ext cx="1005007" cy="85898"/>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617" name="Line 517"/>
          <p:cNvSpPr>
            <a:spLocks noChangeShapeType="1"/>
          </p:cNvSpPr>
          <p:nvPr/>
        </p:nvSpPr>
        <p:spPr bwMode="auto">
          <a:xfrm flipV="1">
            <a:off x="1847699" y="1657172"/>
            <a:ext cx="1155965" cy="212703"/>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31" name="Rectangle 644"/>
          <p:cNvSpPr>
            <a:spLocks noChangeArrowheads="1"/>
          </p:cNvSpPr>
          <p:nvPr/>
        </p:nvSpPr>
        <p:spPr bwMode="auto">
          <a:xfrm>
            <a:off x="1665801" y="3365811"/>
            <a:ext cx="5705890" cy="207099"/>
          </a:xfrm>
          <a:prstGeom prst="rect">
            <a:avLst/>
          </a:prstGeom>
          <a:solidFill>
            <a:srgbClr val="00B0F0">
              <a:alpha val="50000"/>
            </a:srgbClr>
          </a:solidFill>
          <a:ln w="9525">
            <a:solidFill>
              <a:srgbClr val="5F5F5F"/>
            </a:solidFill>
            <a:prstDash val="dash"/>
            <a:miter lim="800000"/>
            <a:headEnd/>
            <a:tailEnd/>
          </a:ln>
          <a:effectLst/>
        </p:spPr>
        <p:txBody>
          <a:bodyPr wrap="none" anchor="ctr"/>
          <a:lstStyle/>
          <a:p>
            <a:endParaRPr lang="zh-CN" altLang="en-US" b="1">
              <a:solidFill>
                <a:srgbClr val="333399"/>
              </a:solidFill>
              <a:latin typeface="+mn-lt"/>
              <a:ea typeface="黑体" pitchFamily="2" charset="-122"/>
            </a:endParaRPr>
          </a:p>
        </p:txBody>
      </p:sp>
      <p:sp>
        <p:nvSpPr>
          <p:cNvPr id="132" name="Line 630"/>
          <p:cNvSpPr>
            <a:spLocks noChangeShapeType="1"/>
          </p:cNvSpPr>
          <p:nvPr/>
        </p:nvSpPr>
        <p:spPr bwMode="auto">
          <a:xfrm>
            <a:off x="2217285" y="3474614"/>
            <a:ext cx="809590" cy="0"/>
          </a:xfrm>
          <a:prstGeom prst="line">
            <a:avLst/>
          </a:prstGeom>
          <a:noFill/>
          <a:ln w="38100">
            <a:solidFill>
              <a:srgbClr val="0000FF">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33" name="Line 630"/>
          <p:cNvSpPr>
            <a:spLocks noChangeShapeType="1"/>
          </p:cNvSpPr>
          <p:nvPr/>
        </p:nvSpPr>
        <p:spPr bwMode="auto">
          <a:xfrm>
            <a:off x="3491880" y="3474614"/>
            <a:ext cx="935544" cy="0"/>
          </a:xfrm>
          <a:prstGeom prst="line">
            <a:avLst/>
          </a:prstGeom>
          <a:noFill/>
          <a:ln w="38100">
            <a:solidFill>
              <a:srgbClr val="0000FF">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34" name="Line 630"/>
          <p:cNvSpPr>
            <a:spLocks noChangeShapeType="1"/>
          </p:cNvSpPr>
          <p:nvPr/>
        </p:nvSpPr>
        <p:spPr bwMode="auto">
          <a:xfrm>
            <a:off x="4788024" y="3474614"/>
            <a:ext cx="807171" cy="0"/>
          </a:xfrm>
          <a:prstGeom prst="line">
            <a:avLst/>
          </a:prstGeom>
          <a:noFill/>
          <a:ln w="38100">
            <a:solidFill>
              <a:srgbClr val="0000FF">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35" name="Line 630"/>
          <p:cNvSpPr>
            <a:spLocks noChangeShapeType="1"/>
          </p:cNvSpPr>
          <p:nvPr/>
        </p:nvSpPr>
        <p:spPr bwMode="auto">
          <a:xfrm>
            <a:off x="6066752" y="3474614"/>
            <a:ext cx="809908" cy="0"/>
          </a:xfrm>
          <a:prstGeom prst="line">
            <a:avLst/>
          </a:prstGeom>
          <a:noFill/>
          <a:ln w="38100">
            <a:solidFill>
              <a:srgbClr val="0000FF">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37" name="矩形 136"/>
          <p:cNvSpPr/>
          <p:nvPr/>
        </p:nvSpPr>
        <p:spPr>
          <a:xfrm>
            <a:off x="2447581" y="4009440"/>
            <a:ext cx="4314001" cy="307777"/>
          </a:xfrm>
          <a:prstGeom prst="rect">
            <a:avLst/>
          </a:prstGeom>
          <a:solidFill>
            <a:srgbClr val="008000"/>
          </a:solidFill>
          <a:ln>
            <a:solidFill>
              <a:srgbClr val="0070C0"/>
            </a:solidFill>
          </a:ln>
        </p:spPr>
        <p:txBody>
          <a:bodyPr wrap="none">
            <a:spAutoFit/>
          </a:bodyPr>
          <a:lstStyle/>
          <a:p>
            <a:r>
              <a:rPr lang="zh-CN" altLang="en-US" sz="1400" b="1" dirty="0" smtClean="0">
                <a:solidFill>
                  <a:schemeClr val="bg1"/>
                </a:solidFill>
                <a:latin typeface="微软雅黑" pitchFamily="34" charset="-122"/>
                <a:ea typeface="微软雅黑" pitchFamily="34" charset="-122"/>
              </a:rPr>
              <a:t>注意：</a:t>
            </a:r>
            <a:r>
              <a:rPr lang="zh-CN" altLang="zh-CN" sz="1400" b="1" dirty="0" smtClean="0">
                <a:solidFill>
                  <a:schemeClr val="bg1"/>
                </a:solidFill>
                <a:latin typeface="微软雅黑" pitchFamily="34" charset="-122"/>
                <a:ea typeface="微软雅黑" pitchFamily="34" charset="-122"/>
              </a:rPr>
              <a:t>不同</a:t>
            </a:r>
            <a:r>
              <a:rPr lang="zh-CN" altLang="zh-CN" sz="1400" b="1" dirty="0">
                <a:solidFill>
                  <a:schemeClr val="bg1"/>
                </a:solidFill>
                <a:latin typeface="微软雅黑" pitchFamily="34" charset="-122"/>
                <a:ea typeface="微软雅黑" pitchFamily="34" charset="-122"/>
              </a:rPr>
              <a:t>的链路层可能采用不同的数据链路层协议</a:t>
            </a:r>
            <a:endParaRPr lang="zh-CN" altLang="en-US" sz="1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97831933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000"/>
                                  </p:stCondLst>
                                  <p:childTnLst>
                                    <p:set>
                                      <p:cBhvr>
                                        <p:cTn id="6" dur="1" fill="hold">
                                          <p:stCondLst>
                                            <p:cond delay="0"/>
                                          </p:stCondLst>
                                        </p:cTn>
                                        <p:tgtEl>
                                          <p:spTgt spid="131"/>
                                        </p:tgtEl>
                                        <p:attrNameLst>
                                          <p:attrName>style.visibility</p:attrName>
                                        </p:attrNameLst>
                                      </p:cBhvr>
                                      <p:to>
                                        <p:strVal val="visible"/>
                                      </p:to>
                                    </p:set>
                                    <p:animEffect transition="in" filter="wipe(left)">
                                      <p:cBhvr>
                                        <p:cTn id="7" dur="3000"/>
                                        <p:tgtEl>
                                          <p:spTgt spid="1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2"/>
                                        </p:tgtEl>
                                        <p:attrNameLst>
                                          <p:attrName>style.visibility</p:attrName>
                                        </p:attrNameLst>
                                      </p:cBhvr>
                                      <p:to>
                                        <p:strVal val="visible"/>
                                      </p:to>
                                    </p:set>
                                    <p:animEffect transition="in" filter="wipe(left)">
                                      <p:cBhvr>
                                        <p:cTn id="12" dur="2000"/>
                                        <p:tgtEl>
                                          <p:spTgt spid="1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3"/>
                                        </p:tgtEl>
                                        <p:attrNameLst>
                                          <p:attrName>style.visibility</p:attrName>
                                        </p:attrNameLst>
                                      </p:cBhvr>
                                      <p:to>
                                        <p:strVal val="visible"/>
                                      </p:to>
                                    </p:set>
                                    <p:animEffect transition="in" filter="wipe(left)">
                                      <p:cBhvr>
                                        <p:cTn id="17" dur="2000"/>
                                        <p:tgtEl>
                                          <p:spTgt spid="13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4"/>
                                        </p:tgtEl>
                                        <p:attrNameLst>
                                          <p:attrName>style.visibility</p:attrName>
                                        </p:attrNameLst>
                                      </p:cBhvr>
                                      <p:to>
                                        <p:strVal val="visible"/>
                                      </p:to>
                                    </p:set>
                                    <p:animEffect transition="in" filter="wipe(left)">
                                      <p:cBhvr>
                                        <p:cTn id="22" dur="2000"/>
                                        <p:tgtEl>
                                          <p:spTgt spid="13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5"/>
                                        </p:tgtEl>
                                        <p:attrNameLst>
                                          <p:attrName>style.visibility</p:attrName>
                                        </p:attrNameLst>
                                      </p:cBhvr>
                                      <p:to>
                                        <p:strVal val="visible"/>
                                      </p:to>
                                    </p:set>
                                    <p:animEffect transition="in" filter="wipe(left)">
                                      <p:cBhvr>
                                        <p:cTn id="27" dur="2000"/>
                                        <p:tgtEl>
                                          <p:spTgt spid="135"/>
                                        </p:tgtEl>
                                      </p:cBhvr>
                                    </p:animEffect>
                                  </p:childTnLst>
                                </p:cTn>
                              </p:par>
                            </p:childTnLst>
                          </p:cTn>
                        </p:par>
                        <p:par>
                          <p:cTn id="28" fill="hold">
                            <p:stCondLst>
                              <p:cond delay="2000"/>
                            </p:stCondLst>
                            <p:childTnLst>
                              <p:par>
                                <p:cTn id="29" presetID="1" presetClass="entr" presetSubtype="0" fill="hold" grpId="0" nodeType="afterEffect">
                                  <p:stCondLst>
                                    <p:cond delay="2000"/>
                                  </p:stCondLst>
                                  <p:childTnLst>
                                    <p:set>
                                      <p:cBhvr>
                                        <p:cTn id="30" dur="1" fill="hold">
                                          <p:stCondLst>
                                            <p:cond delay="0"/>
                                          </p:stCondLst>
                                        </p:cTn>
                                        <p:tgtEl>
                                          <p:spTgt spid="1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P spid="132" grpId="0" animBg="1"/>
      <p:bldP spid="133" grpId="0" animBg="1"/>
      <p:bldP spid="134" grpId="0" animBg="1"/>
      <p:bldP spid="135" grpId="0" animBg="1"/>
      <p:bldP spid="137"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a:off x="502920" y="1057206"/>
            <a:ext cx="8129015" cy="252374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6" name="AutoShape 5"/>
          <p:cNvSpPr>
            <a:spLocks noChangeArrowheads="1"/>
          </p:cNvSpPr>
          <p:nvPr/>
        </p:nvSpPr>
        <p:spPr bwMode="auto">
          <a:xfrm>
            <a:off x="502921" y="62454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166689" y="601459"/>
            <a:ext cx="28007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星形以太网 </a:t>
            </a:r>
            <a:r>
              <a:rPr lang="en-US" altLang="zh-CN" sz="2000" b="1" dirty="0" smtClean="0">
                <a:solidFill>
                  <a:schemeClr val="bg1"/>
                </a:solidFill>
                <a:latin typeface="微软雅黑" pitchFamily="34" charset="-122"/>
                <a:ea typeface="微软雅黑" pitchFamily="34" charset="-122"/>
              </a:rPr>
              <a:t>10BASE-T</a:t>
            </a:r>
            <a:endParaRPr lang="fr-FR" altLang="zh-CN" sz="2000" b="1" dirty="0">
              <a:solidFill>
                <a:schemeClr val="bg1"/>
              </a:solidFill>
              <a:latin typeface="微软雅黑" pitchFamily="34" charset="-122"/>
              <a:ea typeface="微软雅黑" pitchFamily="34" charset="-122"/>
            </a:endParaRPr>
          </a:p>
        </p:txBody>
      </p:sp>
      <p:grpSp>
        <p:nvGrpSpPr>
          <p:cNvPr id="24" name="组合 23"/>
          <p:cNvGrpSpPr/>
          <p:nvPr/>
        </p:nvGrpSpPr>
        <p:grpSpPr>
          <a:xfrm>
            <a:off x="2330992" y="1325822"/>
            <a:ext cx="2379587" cy="523220"/>
            <a:chOff x="2330992" y="1607532"/>
            <a:chExt cx="2379587" cy="523220"/>
          </a:xfrm>
        </p:grpSpPr>
        <p:sp>
          <p:nvSpPr>
            <p:cNvPr id="9" name="矩形 8"/>
            <p:cNvSpPr/>
            <p:nvPr/>
          </p:nvSpPr>
          <p:spPr>
            <a:xfrm>
              <a:off x="2330992" y="1607532"/>
              <a:ext cx="627095" cy="523220"/>
            </a:xfrm>
            <a:prstGeom prst="rect">
              <a:avLst/>
            </a:prstGeom>
            <a:noFill/>
          </p:spPr>
          <p:txBody>
            <a:bodyPr wrap="none">
              <a:spAutoFit/>
            </a:bodyPr>
            <a:lstStyle/>
            <a:p>
              <a:r>
                <a:rPr lang="en-US" altLang="zh-CN" sz="2800" b="1" dirty="0">
                  <a:solidFill>
                    <a:srgbClr val="0000FF"/>
                  </a:solidFill>
                  <a:latin typeface="微软雅黑" pitchFamily="34" charset="-122"/>
                  <a:ea typeface="微软雅黑" pitchFamily="34" charset="-122"/>
                </a:rPr>
                <a:t>10</a:t>
              </a:r>
              <a:endParaRPr lang="zh-CN" altLang="en-US" sz="2800" b="1" dirty="0">
                <a:solidFill>
                  <a:srgbClr val="0000FF"/>
                </a:solidFill>
                <a:latin typeface="微软雅黑" pitchFamily="34" charset="-122"/>
                <a:ea typeface="微软雅黑" pitchFamily="34" charset="-122"/>
              </a:endParaRPr>
            </a:p>
          </p:txBody>
        </p:sp>
        <p:sp>
          <p:nvSpPr>
            <p:cNvPr id="10" name="矩形 9"/>
            <p:cNvSpPr/>
            <p:nvPr/>
          </p:nvSpPr>
          <p:spPr>
            <a:xfrm>
              <a:off x="2793668" y="1607532"/>
              <a:ext cx="1120820" cy="523220"/>
            </a:xfrm>
            <a:prstGeom prst="rect">
              <a:avLst/>
            </a:prstGeom>
            <a:noFill/>
          </p:spPr>
          <p:txBody>
            <a:bodyPr wrap="none">
              <a:spAutoFit/>
            </a:bodyPr>
            <a:lstStyle/>
            <a:p>
              <a:r>
                <a:rPr lang="en-US" altLang="zh-CN" sz="2800" b="1" dirty="0" smtClean="0">
                  <a:solidFill>
                    <a:srgbClr val="0000FF"/>
                  </a:solidFill>
                  <a:latin typeface="微软雅黑" pitchFamily="34" charset="-122"/>
                  <a:ea typeface="微软雅黑" pitchFamily="34" charset="-122"/>
                </a:rPr>
                <a:t>BASE</a:t>
              </a:r>
              <a:endParaRPr lang="zh-CN" altLang="en-US" sz="2800" b="1" dirty="0">
                <a:solidFill>
                  <a:srgbClr val="0000FF"/>
                </a:solidFill>
                <a:latin typeface="微软雅黑" pitchFamily="34" charset="-122"/>
                <a:ea typeface="微软雅黑" pitchFamily="34" charset="-122"/>
              </a:endParaRPr>
            </a:p>
          </p:txBody>
        </p:sp>
        <p:sp>
          <p:nvSpPr>
            <p:cNvPr id="11" name="矩形 10"/>
            <p:cNvSpPr/>
            <p:nvPr/>
          </p:nvSpPr>
          <p:spPr>
            <a:xfrm>
              <a:off x="3874203" y="1646443"/>
              <a:ext cx="351440" cy="461665"/>
            </a:xfrm>
            <a:prstGeom prst="rect">
              <a:avLst/>
            </a:prstGeom>
          </p:spPr>
          <p:txBody>
            <a:bodyPr wrap="square">
              <a:spAutoFit/>
            </a:bodyPr>
            <a:lstStyle/>
            <a:p>
              <a:r>
                <a:rPr lang="en-US" altLang="zh-CN" sz="2400" b="1" dirty="0" smtClean="0">
                  <a:solidFill>
                    <a:srgbClr val="0000FF"/>
                  </a:solidFill>
                  <a:latin typeface="微软雅黑" pitchFamily="34" charset="-122"/>
                  <a:ea typeface="微软雅黑" pitchFamily="34" charset="-122"/>
                </a:rPr>
                <a:t>—</a:t>
              </a:r>
              <a:endParaRPr lang="zh-CN" altLang="en-US" sz="2400" b="1" dirty="0">
                <a:solidFill>
                  <a:srgbClr val="0000FF"/>
                </a:solidFill>
                <a:latin typeface="微软雅黑" pitchFamily="34" charset="-122"/>
                <a:ea typeface="微软雅黑" pitchFamily="34" charset="-122"/>
              </a:endParaRPr>
            </a:p>
          </p:txBody>
        </p:sp>
        <p:sp>
          <p:nvSpPr>
            <p:cNvPr id="12" name="矩形 11"/>
            <p:cNvSpPr/>
            <p:nvPr/>
          </p:nvSpPr>
          <p:spPr>
            <a:xfrm>
              <a:off x="4301493" y="1607532"/>
              <a:ext cx="409086" cy="523220"/>
            </a:xfrm>
            <a:prstGeom prst="rect">
              <a:avLst/>
            </a:prstGeom>
            <a:noFill/>
          </p:spPr>
          <p:txBody>
            <a:bodyPr wrap="none">
              <a:spAutoFit/>
            </a:bodyPr>
            <a:lstStyle/>
            <a:p>
              <a:pPr algn="ctr"/>
              <a:r>
                <a:rPr lang="en-US" altLang="zh-CN" sz="2800" b="1" dirty="0" smtClean="0">
                  <a:solidFill>
                    <a:srgbClr val="0000FF"/>
                  </a:solidFill>
                  <a:latin typeface="微软雅黑" pitchFamily="34" charset="-122"/>
                  <a:ea typeface="微软雅黑" pitchFamily="34" charset="-122"/>
                </a:rPr>
                <a:t>T</a:t>
              </a:r>
              <a:endParaRPr lang="zh-CN" altLang="en-US" sz="2800" b="1" dirty="0">
                <a:solidFill>
                  <a:srgbClr val="0000FF"/>
                </a:solidFill>
                <a:latin typeface="微软雅黑" pitchFamily="34" charset="-122"/>
                <a:ea typeface="微软雅黑" pitchFamily="34" charset="-122"/>
              </a:endParaRPr>
            </a:p>
          </p:txBody>
        </p:sp>
      </p:grpSp>
      <p:grpSp>
        <p:nvGrpSpPr>
          <p:cNvPr id="5" name="组合 4"/>
          <p:cNvGrpSpPr/>
          <p:nvPr/>
        </p:nvGrpSpPr>
        <p:grpSpPr>
          <a:xfrm>
            <a:off x="2475345" y="1765915"/>
            <a:ext cx="3999081" cy="1337512"/>
            <a:chOff x="2475345" y="2130749"/>
            <a:chExt cx="3999081" cy="1337512"/>
          </a:xfrm>
        </p:grpSpPr>
        <p:cxnSp>
          <p:nvCxnSpPr>
            <p:cNvPr id="17" name="肘形连接符 16"/>
            <p:cNvCxnSpPr/>
            <p:nvPr/>
          </p:nvCxnSpPr>
          <p:spPr bwMode="auto">
            <a:xfrm rot="16200000" flipH="1">
              <a:off x="2908589" y="1866699"/>
              <a:ext cx="1153442" cy="1681541"/>
            </a:xfrm>
            <a:prstGeom prst="bentConnector2">
              <a:avLst/>
            </a:prstGeom>
            <a:solidFill>
              <a:schemeClr val="accent1"/>
            </a:solidFill>
            <a:ln w="28575" cap="flat" cmpd="sng" algn="ctr">
              <a:solidFill>
                <a:srgbClr val="CC00CC"/>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矩形 17"/>
            <p:cNvSpPr/>
            <p:nvPr/>
          </p:nvSpPr>
          <p:spPr>
            <a:xfrm>
              <a:off x="4326081" y="3098929"/>
              <a:ext cx="2148345" cy="369332"/>
            </a:xfrm>
            <a:prstGeom prst="rect">
              <a:avLst/>
            </a:prstGeom>
          </p:spPr>
          <p:txBody>
            <a:bodyPr wrap="none">
              <a:spAutoFit/>
            </a:bodyPr>
            <a:lstStyle/>
            <a:p>
              <a:r>
                <a:rPr lang="zh-CN" altLang="en-US" b="1" dirty="0" smtClean="0">
                  <a:solidFill>
                    <a:srgbClr val="0000CC"/>
                  </a:solidFill>
                  <a:latin typeface="微软雅黑" pitchFamily="34" charset="-122"/>
                  <a:ea typeface="微软雅黑" pitchFamily="34" charset="-122"/>
                </a:rPr>
                <a:t>速率为 </a:t>
              </a:r>
              <a:r>
                <a:rPr lang="en-US" altLang="zh-CN" b="1" dirty="0" smtClean="0">
                  <a:solidFill>
                    <a:srgbClr val="0000CC"/>
                  </a:solidFill>
                  <a:latin typeface="微软雅黑" pitchFamily="34" charset="-122"/>
                  <a:ea typeface="微软雅黑" pitchFamily="34" charset="-122"/>
                </a:rPr>
                <a:t>10 </a:t>
              </a:r>
              <a:r>
                <a:rPr lang="en-US" altLang="zh-CN" b="1" dirty="0">
                  <a:solidFill>
                    <a:srgbClr val="0000CC"/>
                  </a:solidFill>
                  <a:latin typeface="微软雅黑" pitchFamily="34" charset="-122"/>
                  <a:ea typeface="微软雅黑" pitchFamily="34" charset="-122"/>
                </a:rPr>
                <a:t>Mbit/s </a:t>
              </a:r>
              <a:endParaRPr lang="zh-CN" altLang="en-US" b="1" dirty="0">
                <a:solidFill>
                  <a:srgbClr val="0000CC"/>
                </a:solidFill>
                <a:latin typeface="微软雅黑" pitchFamily="34" charset="-122"/>
                <a:ea typeface="微软雅黑" pitchFamily="34" charset="-122"/>
              </a:endParaRPr>
            </a:p>
          </p:txBody>
        </p:sp>
        <p:cxnSp>
          <p:nvCxnSpPr>
            <p:cNvPr id="3" name="直接连接符 2"/>
            <p:cNvCxnSpPr/>
            <p:nvPr/>
          </p:nvCxnSpPr>
          <p:spPr>
            <a:xfrm>
              <a:off x="2475345" y="2135816"/>
              <a:ext cx="318323" cy="0"/>
            </a:xfrm>
            <a:prstGeom prst="line">
              <a:avLst/>
            </a:prstGeom>
            <a:ln w="28575">
              <a:solidFill>
                <a:srgbClr val="CC00CC"/>
              </a:solidFill>
            </a:ln>
          </p:spPr>
          <p:style>
            <a:lnRef idx="1">
              <a:schemeClr val="accent1"/>
            </a:lnRef>
            <a:fillRef idx="0">
              <a:schemeClr val="accent1"/>
            </a:fillRef>
            <a:effectRef idx="0">
              <a:schemeClr val="accent1"/>
            </a:effectRef>
            <a:fontRef idx="minor">
              <a:schemeClr val="tx1"/>
            </a:fontRef>
          </p:style>
        </p:cxnSp>
      </p:grpSp>
      <p:grpSp>
        <p:nvGrpSpPr>
          <p:cNvPr id="22" name="组合 21"/>
          <p:cNvGrpSpPr/>
          <p:nvPr/>
        </p:nvGrpSpPr>
        <p:grpSpPr>
          <a:xfrm>
            <a:off x="2908072" y="1765920"/>
            <a:ext cx="2818571" cy="883974"/>
            <a:chOff x="2908072" y="2130754"/>
            <a:chExt cx="2818571" cy="883974"/>
          </a:xfrm>
        </p:grpSpPr>
        <p:cxnSp>
          <p:nvCxnSpPr>
            <p:cNvPr id="15" name="肘形连接符 14"/>
            <p:cNvCxnSpPr/>
            <p:nvPr/>
          </p:nvCxnSpPr>
          <p:spPr bwMode="auto">
            <a:xfrm rot="16200000" flipH="1">
              <a:off x="3871811" y="1613021"/>
              <a:ext cx="690768" cy="1726234"/>
            </a:xfrm>
            <a:prstGeom prst="bentConnector2">
              <a:avLst/>
            </a:prstGeom>
            <a:solidFill>
              <a:schemeClr val="accent1"/>
            </a:solidFill>
            <a:ln w="28575" cap="flat" cmpd="sng" algn="ctr">
              <a:solidFill>
                <a:srgbClr val="CC00CC"/>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矩形 15"/>
            <p:cNvSpPr/>
            <p:nvPr/>
          </p:nvSpPr>
          <p:spPr>
            <a:xfrm>
              <a:off x="5080312" y="2645396"/>
              <a:ext cx="646331" cy="369332"/>
            </a:xfrm>
            <a:prstGeom prst="rect">
              <a:avLst/>
            </a:prstGeom>
          </p:spPr>
          <p:txBody>
            <a:bodyPr wrap="none">
              <a:spAutoFit/>
            </a:bodyPr>
            <a:lstStyle/>
            <a:p>
              <a:r>
                <a:rPr lang="zh-CN" altLang="zh-CN" b="1" dirty="0" smtClean="0">
                  <a:solidFill>
                    <a:srgbClr val="0000CC"/>
                  </a:solidFill>
                  <a:latin typeface="微软雅黑" pitchFamily="34" charset="-122"/>
                  <a:ea typeface="微软雅黑" pitchFamily="34" charset="-122"/>
                </a:rPr>
                <a:t>基带</a:t>
              </a:r>
              <a:endParaRPr lang="zh-CN" altLang="en-US" b="1" dirty="0">
                <a:solidFill>
                  <a:srgbClr val="0000CC"/>
                </a:solidFill>
                <a:latin typeface="微软雅黑" pitchFamily="34" charset="-122"/>
                <a:ea typeface="微软雅黑" pitchFamily="34" charset="-122"/>
              </a:endParaRPr>
            </a:p>
          </p:txBody>
        </p:sp>
        <p:cxnSp>
          <p:nvCxnSpPr>
            <p:cNvPr id="20" name="直接连接符 19"/>
            <p:cNvCxnSpPr/>
            <p:nvPr/>
          </p:nvCxnSpPr>
          <p:spPr>
            <a:xfrm>
              <a:off x="2908072" y="2135816"/>
              <a:ext cx="919951" cy="0"/>
            </a:xfrm>
            <a:prstGeom prst="line">
              <a:avLst/>
            </a:prstGeom>
            <a:ln w="28575">
              <a:solidFill>
                <a:srgbClr val="CC00CC"/>
              </a:solidFill>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4346873" y="1765919"/>
            <a:ext cx="2655702" cy="448034"/>
            <a:chOff x="4346873" y="2130753"/>
            <a:chExt cx="2655702" cy="448034"/>
          </a:xfrm>
        </p:grpSpPr>
        <p:cxnSp>
          <p:nvCxnSpPr>
            <p:cNvPr id="13" name="肘形连接符 12"/>
            <p:cNvCxnSpPr/>
            <p:nvPr/>
          </p:nvCxnSpPr>
          <p:spPr bwMode="auto">
            <a:xfrm rot="16200000" flipH="1">
              <a:off x="5200346" y="1436442"/>
              <a:ext cx="269936" cy="1658557"/>
            </a:xfrm>
            <a:prstGeom prst="bentConnector2">
              <a:avLst/>
            </a:prstGeom>
            <a:solidFill>
              <a:schemeClr val="accent1"/>
            </a:solidFill>
            <a:ln w="28575" cap="flat" cmpd="sng" algn="ctr">
              <a:solidFill>
                <a:srgbClr val="CC00CC"/>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矩形 13"/>
            <p:cNvSpPr/>
            <p:nvPr/>
          </p:nvSpPr>
          <p:spPr>
            <a:xfrm>
              <a:off x="6125412" y="2209455"/>
              <a:ext cx="877163" cy="369332"/>
            </a:xfrm>
            <a:prstGeom prst="rect">
              <a:avLst/>
            </a:prstGeom>
          </p:spPr>
          <p:txBody>
            <a:bodyPr wrap="none">
              <a:spAutoFit/>
            </a:bodyPr>
            <a:lstStyle/>
            <a:p>
              <a:r>
                <a:rPr lang="zh-CN" altLang="zh-CN" b="1" dirty="0" smtClean="0">
                  <a:solidFill>
                    <a:srgbClr val="0000CC"/>
                  </a:solidFill>
                  <a:latin typeface="微软雅黑" pitchFamily="34" charset="-122"/>
                  <a:ea typeface="微软雅黑" pitchFamily="34" charset="-122"/>
                </a:rPr>
                <a:t>双绞线</a:t>
              </a:r>
              <a:endParaRPr lang="zh-CN" altLang="en-US" b="1" dirty="0">
                <a:solidFill>
                  <a:srgbClr val="0000CC"/>
                </a:solidFill>
                <a:latin typeface="微软雅黑" pitchFamily="34" charset="-122"/>
                <a:ea typeface="微软雅黑" pitchFamily="34" charset="-122"/>
              </a:endParaRPr>
            </a:p>
          </p:txBody>
        </p:sp>
        <p:cxnSp>
          <p:nvCxnSpPr>
            <p:cNvPr id="21" name="直接连接符 20"/>
            <p:cNvCxnSpPr/>
            <p:nvPr/>
          </p:nvCxnSpPr>
          <p:spPr>
            <a:xfrm>
              <a:off x="4346873" y="2135816"/>
              <a:ext cx="318323" cy="0"/>
            </a:xfrm>
            <a:prstGeom prst="line">
              <a:avLst/>
            </a:prstGeom>
            <a:ln w="28575">
              <a:solidFill>
                <a:srgbClr val="CC00CC"/>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4711995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1" y="62427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Rectangle 6"/>
          <p:cNvSpPr>
            <a:spLocks noChangeArrowheads="1"/>
          </p:cNvSpPr>
          <p:nvPr/>
        </p:nvSpPr>
        <p:spPr bwMode="auto">
          <a:xfrm>
            <a:off x="3408953" y="601182"/>
            <a:ext cx="231345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集线器的一些</a:t>
            </a:r>
            <a:r>
              <a:rPr lang="zh-CN" altLang="en-US" sz="2000" b="1" dirty="0" smtClean="0">
                <a:solidFill>
                  <a:schemeClr val="bg1"/>
                </a:solidFill>
                <a:latin typeface="微软雅黑" pitchFamily="34" charset="-122"/>
                <a:ea typeface="微软雅黑" pitchFamily="34" charset="-122"/>
              </a:rPr>
              <a:t>特点</a:t>
            </a:r>
            <a:endParaRPr lang="fr-FR" altLang="zh-CN" sz="2000" b="1" dirty="0">
              <a:solidFill>
                <a:schemeClr val="bg1"/>
              </a:solidFill>
              <a:latin typeface="微软雅黑" pitchFamily="34" charset="-122"/>
              <a:ea typeface="微软雅黑" pitchFamily="34" charset="-122"/>
            </a:endParaRPr>
          </a:p>
        </p:txBody>
      </p:sp>
      <p:sp>
        <p:nvSpPr>
          <p:cNvPr id="7" name="Rectangle 46"/>
          <p:cNvSpPr>
            <a:spLocks noChangeArrowheads="1"/>
          </p:cNvSpPr>
          <p:nvPr/>
        </p:nvSpPr>
        <p:spPr bwMode="auto">
          <a:xfrm>
            <a:off x="502921" y="993236"/>
            <a:ext cx="8129015"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使用</a:t>
            </a:r>
            <a:r>
              <a:rPr lang="zh-CN" altLang="en-US" sz="2000" b="1" dirty="0">
                <a:latin typeface="微软雅黑" pitchFamily="34" charset="-122"/>
                <a:ea typeface="微软雅黑" pitchFamily="34" charset="-122"/>
              </a:rPr>
              <a:t>电子器件来模拟实际电缆线的工作，因此整个系统仍然像一个</a:t>
            </a:r>
            <a:r>
              <a:rPr lang="zh-CN" altLang="en-US" sz="2000" b="1" dirty="0">
                <a:solidFill>
                  <a:srgbClr val="C00000"/>
                </a:solidFill>
                <a:latin typeface="微软雅黑" pitchFamily="34" charset="-122"/>
                <a:ea typeface="微软雅黑" pitchFamily="34" charset="-122"/>
              </a:rPr>
              <a:t>传统的以太网</a:t>
            </a:r>
            <a:r>
              <a:rPr lang="zh-CN" altLang="en-US" sz="2000" b="1" dirty="0">
                <a:latin typeface="微软雅黑" pitchFamily="34" charset="-122"/>
                <a:ea typeface="微软雅黑" pitchFamily="34" charset="-122"/>
              </a:rPr>
              <a:t>那样运行。 </a:t>
            </a: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使用</a:t>
            </a:r>
            <a:r>
              <a:rPr lang="zh-CN" altLang="en-US" sz="2000" b="1" dirty="0">
                <a:latin typeface="微软雅黑" pitchFamily="34" charset="-122"/>
                <a:ea typeface="微软雅黑" pitchFamily="34" charset="-122"/>
              </a:rPr>
              <a:t>集线器的以太网</a:t>
            </a:r>
            <a:r>
              <a:rPr lang="zh-CN" altLang="en-US" sz="2000" b="1" dirty="0">
                <a:solidFill>
                  <a:srgbClr val="C00000"/>
                </a:solidFill>
                <a:latin typeface="微软雅黑" pitchFamily="34" charset="-122"/>
                <a:ea typeface="微软雅黑" pitchFamily="34" charset="-122"/>
              </a:rPr>
              <a:t>在逻辑上仍是一个总线网，</a:t>
            </a:r>
            <a:r>
              <a:rPr lang="zh-CN" altLang="en-US" sz="2000" b="1" dirty="0">
                <a:latin typeface="微软雅黑" pitchFamily="34" charset="-122"/>
                <a:ea typeface="微软雅黑" pitchFamily="34" charset="-122"/>
              </a:rPr>
              <a:t>各工作站使用的还是 </a:t>
            </a:r>
            <a:r>
              <a:rPr lang="en-US" altLang="zh-CN" sz="2000" b="1" dirty="0">
                <a:latin typeface="微软雅黑" pitchFamily="34" charset="-122"/>
                <a:ea typeface="微软雅黑" pitchFamily="34" charset="-122"/>
              </a:rPr>
              <a:t>CSMA/CD </a:t>
            </a:r>
            <a:r>
              <a:rPr lang="zh-CN" altLang="en-US" sz="2000" b="1" dirty="0">
                <a:latin typeface="微软雅黑" pitchFamily="34" charset="-122"/>
                <a:ea typeface="微软雅黑" pitchFamily="34" charset="-122"/>
              </a:rPr>
              <a:t>协议，并共享逻辑上的总线。 </a:t>
            </a: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很</a:t>
            </a:r>
            <a:r>
              <a:rPr lang="zh-CN" altLang="en-US" sz="2000" b="1" dirty="0">
                <a:latin typeface="微软雅黑" pitchFamily="34" charset="-122"/>
                <a:ea typeface="微软雅黑" pitchFamily="34" charset="-122"/>
              </a:rPr>
              <a:t>像一个多接口的转发器，</a:t>
            </a:r>
            <a:r>
              <a:rPr lang="zh-CN" altLang="en-US" sz="2000" b="1" dirty="0">
                <a:solidFill>
                  <a:srgbClr val="C00000"/>
                </a:solidFill>
                <a:latin typeface="微软雅黑" pitchFamily="34" charset="-122"/>
                <a:ea typeface="微软雅黑" pitchFamily="34" charset="-122"/>
              </a:rPr>
              <a:t>工作在物理层。</a:t>
            </a: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采用</a:t>
            </a:r>
            <a:r>
              <a:rPr lang="zh-CN" altLang="en-US" sz="2000" b="1" dirty="0">
                <a:latin typeface="微软雅黑" pitchFamily="34" charset="-122"/>
                <a:ea typeface="微软雅黑" pitchFamily="34" charset="-122"/>
              </a:rPr>
              <a:t>了</a:t>
            </a:r>
            <a:r>
              <a:rPr lang="zh-CN" altLang="en-US" sz="2000" b="1" dirty="0" smtClean="0">
                <a:solidFill>
                  <a:srgbClr val="C00000"/>
                </a:solidFill>
                <a:latin typeface="微软雅黑" pitchFamily="34" charset="-122"/>
                <a:ea typeface="微软雅黑" pitchFamily="34" charset="-122"/>
              </a:rPr>
              <a:t>专门芯片</a:t>
            </a:r>
            <a:r>
              <a:rPr lang="zh-CN" altLang="en-US" sz="2000" b="1" dirty="0">
                <a:solidFill>
                  <a:srgbClr val="C00000"/>
                </a:solidFill>
                <a:latin typeface="微软雅黑" pitchFamily="34" charset="-122"/>
                <a:ea typeface="微软雅黑" pitchFamily="34" charset="-122"/>
              </a:rPr>
              <a:t>，</a:t>
            </a:r>
            <a:r>
              <a:rPr lang="zh-CN" altLang="en-US" sz="2000" b="1" dirty="0">
                <a:latin typeface="微软雅黑" pitchFamily="34" charset="-122"/>
                <a:ea typeface="微软雅黑" pitchFamily="34" charset="-122"/>
              </a:rPr>
              <a:t>进行自适应串音回波抵消，减少了近端串音。</a:t>
            </a:r>
          </a:p>
        </p:txBody>
      </p:sp>
    </p:spTree>
    <p:extLst>
      <p:ext uri="{BB962C8B-B14F-4D97-AF65-F5344CB8AC3E}">
        <p14:creationId xmlns:p14="http://schemas.microsoft.com/office/powerpoint/2010/main" val="158364312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62178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64284" y="598690"/>
            <a:ext cx="28055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具有 </a:t>
            </a:r>
            <a:r>
              <a:rPr lang="en-US" altLang="zh-CN" sz="2000" b="1" dirty="0" smtClean="0">
                <a:solidFill>
                  <a:schemeClr val="bg1"/>
                </a:solidFill>
                <a:latin typeface="微软雅黑" pitchFamily="34" charset="-122"/>
                <a:ea typeface="微软雅黑" pitchFamily="34" charset="-122"/>
              </a:rPr>
              <a:t>3 </a:t>
            </a:r>
            <a:r>
              <a:rPr lang="zh-CN" altLang="en-US" sz="2000" b="1" dirty="0" smtClean="0">
                <a:solidFill>
                  <a:schemeClr val="bg1"/>
                </a:solidFill>
                <a:latin typeface="微软雅黑" pitchFamily="34" charset="-122"/>
                <a:ea typeface="微软雅黑" pitchFamily="34" charset="-122"/>
              </a:rPr>
              <a:t>个</a:t>
            </a:r>
            <a:r>
              <a:rPr lang="zh-CN" altLang="en-US" sz="2000" b="1" dirty="0">
                <a:solidFill>
                  <a:schemeClr val="bg1"/>
                </a:solidFill>
                <a:latin typeface="微软雅黑" pitchFamily="34" charset="-122"/>
                <a:ea typeface="微软雅黑" pitchFamily="34" charset="-122"/>
              </a:rPr>
              <a:t>接口的</a:t>
            </a:r>
            <a:r>
              <a:rPr lang="zh-CN" altLang="en-US" sz="2000" b="1" dirty="0" smtClean="0">
                <a:solidFill>
                  <a:schemeClr val="bg1"/>
                </a:solidFill>
                <a:latin typeface="微软雅黑" pitchFamily="34" charset="-122"/>
                <a:ea typeface="微软雅黑" pitchFamily="34" charset="-122"/>
              </a:rPr>
              <a:t>集线器</a:t>
            </a:r>
            <a:endParaRPr lang="fr-FR" altLang="zh-CN" sz="2000" b="1" dirty="0">
              <a:solidFill>
                <a:schemeClr val="bg1"/>
              </a:solidFill>
              <a:latin typeface="微软雅黑" pitchFamily="34" charset="-122"/>
              <a:ea typeface="微软雅黑" pitchFamily="34" charset="-122"/>
            </a:endParaRPr>
          </a:p>
        </p:txBody>
      </p:sp>
      <p:sp>
        <p:nvSpPr>
          <p:cNvPr id="10" name="圆角矩形 9"/>
          <p:cNvSpPr/>
          <p:nvPr/>
        </p:nvSpPr>
        <p:spPr>
          <a:xfrm>
            <a:off x="502922" y="1042968"/>
            <a:ext cx="8129014" cy="307238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30" name="组合 29"/>
          <p:cNvGrpSpPr/>
          <p:nvPr/>
        </p:nvGrpSpPr>
        <p:grpSpPr>
          <a:xfrm>
            <a:off x="1872516" y="1271661"/>
            <a:ext cx="5337313" cy="2548988"/>
            <a:chOff x="1533610" y="2212976"/>
            <a:chExt cx="6618203" cy="3160712"/>
          </a:xfrm>
        </p:grpSpPr>
        <p:grpSp>
          <p:nvGrpSpPr>
            <p:cNvPr id="31" name="Group 3"/>
            <p:cNvGrpSpPr>
              <a:grpSpLocks/>
            </p:cNvGrpSpPr>
            <p:nvPr/>
          </p:nvGrpSpPr>
          <p:grpSpPr bwMode="auto">
            <a:xfrm rot="-3098467">
              <a:off x="2022145" y="3956249"/>
              <a:ext cx="1127125" cy="98028"/>
              <a:chOff x="1548" y="1476"/>
              <a:chExt cx="1338" cy="120"/>
            </a:xfrm>
          </p:grpSpPr>
          <p:sp>
            <p:nvSpPr>
              <p:cNvPr id="86" name="Freeform 4"/>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87" name="Freeform 5"/>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grpSp>
          <p:nvGrpSpPr>
            <p:cNvPr id="32" name="Group 6"/>
            <p:cNvGrpSpPr>
              <a:grpSpLocks/>
            </p:cNvGrpSpPr>
            <p:nvPr/>
          </p:nvGrpSpPr>
          <p:grpSpPr bwMode="auto">
            <a:xfrm rot="-3098467">
              <a:off x="2458972" y="3956249"/>
              <a:ext cx="1127125" cy="98028"/>
              <a:chOff x="1548" y="1476"/>
              <a:chExt cx="1338" cy="120"/>
            </a:xfrm>
          </p:grpSpPr>
          <p:sp>
            <p:nvSpPr>
              <p:cNvPr id="84" name="Freeform 7"/>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85" name="Freeform 8"/>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grpSp>
          <p:nvGrpSpPr>
            <p:cNvPr id="33" name="Group 9"/>
            <p:cNvGrpSpPr>
              <a:grpSpLocks/>
            </p:cNvGrpSpPr>
            <p:nvPr/>
          </p:nvGrpSpPr>
          <p:grpSpPr bwMode="auto">
            <a:xfrm rot="3701259" flipH="1">
              <a:off x="6306079" y="3949965"/>
              <a:ext cx="1001712" cy="96308"/>
              <a:chOff x="1548" y="1476"/>
              <a:chExt cx="1338" cy="120"/>
            </a:xfrm>
          </p:grpSpPr>
          <p:sp>
            <p:nvSpPr>
              <p:cNvPr id="82" name="Freeform 10"/>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83" name="Freeform 11"/>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grpSp>
          <p:nvGrpSpPr>
            <p:cNvPr id="34" name="Group 12"/>
            <p:cNvGrpSpPr>
              <a:grpSpLocks/>
            </p:cNvGrpSpPr>
            <p:nvPr/>
          </p:nvGrpSpPr>
          <p:grpSpPr bwMode="auto">
            <a:xfrm rot="3701259" flipH="1">
              <a:off x="6817718" y="3969743"/>
              <a:ext cx="1001713" cy="98028"/>
              <a:chOff x="1548" y="1476"/>
              <a:chExt cx="1338" cy="120"/>
            </a:xfrm>
          </p:grpSpPr>
          <p:sp>
            <p:nvSpPr>
              <p:cNvPr id="80" name="Freeform 13"/>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81" name="Freeform 14"/>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sp>
          <p:nvSpPr>
            <p:cNvPr id="35" name="Rectangle 15"/>
            <p:cNvSpPr>
              <a:spLocks noChangeArrowheads="1"/>
            </p:cNvSpPr>
            <p:nvPr/>
          </p:nvSpPr>
          <p:spPr bwMode="auto">
            <a:xfrm>
              <a:off x="1969162" y="2212976"/>
              <a:ext cx="5969396" cy="1344613"/>
            </a:xfrm>
            <a:prstGeom prst="rect">
              <a:avLst/>
            </a:prstGeom>
            <a:solidFill>
              <a:srgbClr val="00FFFF"/>
            </a:solidFill>
            <a:ln w="25400">
              <a:solidFill>
                <a:schemeClr val="tx1"/>
              </a:solidFill>
              <a:miter lim="800000"/>
              <a:headEnd/>
              <a:tailEnd/>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6" name="AutoShape 16"/>
            <p:cNvSpPr>
              <a:spLocks noChangeArrowheads="1"/>
            </p:cNvSpPr>
            <p:nvPr/>
          </p:nvSpPr>
          <p:spPr bwMode="auto">
            <a:xfrm>
              <a:off x="2772305" y="3189289"/>
              <a:ext cx="479822" cy="350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7" name="AutoShape 17"/>
            <p:cNvSpPr>
              <a:spLocks noChangeArrowheads="1"/>
            </p:cNvSpPr>
            <p:nvPr/>
          </p:nvSpPr>
          <p:spPr bwMode="auto">
            <a:xfrm>
              <a:off x="6213608" y="3192464"/>
              <a:ext cx="483261" cy="352425"/>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8" name="AutoShape 18"/>
            <p:cNvSpPr>
              <a:spLocks noChangeArrowheads="1"/>
            </p:cNvSpPr>
            <p:nvPr/>
          </p:nvSpPr>
          <p:spPr bwMode="auto">
            <a:xfrm>
              <a:off x="4407827" y="3189289"/>
              <a:ext cx="483261" cy="350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9" name="AutoShape 19"/>
            <p:cNvSpPr>
              <a:spLocks noChangeArrowheads="1"/>
            </p:cNvSpPr>
            <p:nvPr/>
          </p:nvSpPr>
          <p:spPr bwMode="auto">
            <a:xfrm rot="10800000" flipH="1">
              <a:off x="6702029" y="3192464"/>
              <a:ext cx="479821" cy="352425"/>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0" name="AutoShape 20"/>
            <p:cNvSpPr>
              <a:spLocks noChangeArrowheads="1"/>
            </p:cNvSpPr>
            <p:nvPr/>
          </p:nvSpPr>
          <p:spPr bwMode="auto">
            <a:xfrm rot="10800000" flipH="1">
              <a:off x="3245247" y="3189289"/>
              <a:ext cx="481542" cy="350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1" name="AutoShape 21"/>
            <p:cNvSpPr>
              <a:spLocks noChangeArrowheads="1"/>
            </p:cNvSpPr>
            <p:nvPr/>
          </p:nvSpPr>
          <p:spPr bwMode="auto">
            <a:xfrm rot="10800000" flipH="1">
              <a:off x="4903127" y="3206750"/>
              <a:ext cx="483261" cy="349250"/>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2" name="Freeform 22"/>
            <p:cNvSpPr>
              <a:spLocks/>
            </p:cNvSpPr>
            <p:nvPr/>
          </p:nvSpPr>
          <p:spPr bwMode="auto">
            <a:xfrm>
              <a:off x="3609843" y="2863850"/>
              <a:ext cx="2854854" cy="325438"/>
            </a:xfrm>
            <a:custGeom>
              <a:avLst/>
              <a:gdLst>
                <a:gd name="T0" fmla="*/ 1374 w 1375"/>
                <a:gd name="T1" fmla="*/ 186 h 187"/>
                <a:gd name="T2" fmla="*/ 1374 w 1375"/>
                <a:gd name="T3" fmla="*/ 0 h 187"/>
                <a:gd name="T4" fmla="*/ 0 w 1375"/>
                <a:gd name="T5" fmla="*/ 0 h 187"/>
                <a:gd name="T6" fmla="*/ 0 w 1375"/>
                <a:gd name="T7" fmla="*/ 186 h 187"/>
              </a:gdLst>
              <a:ahLst/>
              <a:cxnLst>
                <a:cxn ang="0">
                  <a:pos x="T0" y="T1"/>
                </a:cxn>
                <a:cxn ang="0">
                  <a:pos x="T2" y="T3"/>
                </a:cxn>
                <a:cxn ang="0">
                  <a:pos x="T4" y="T5"/>
                </a:cxn>
                <a:cxn ang="0">
                  <a:pos x="T6" y="T7"/>
                </a:cxn>
              </a:cxnLst>
              <a:rect l="0" t="0" r="r" b="b"/>
              <a:pathLst>
                <a:path w="1375" h="187">
                  <a:moveTo>
                    <a:pt x="1374" y="186"/>
                  </a:moveTo>
                  <a:lnTo>
                    <a:pt x="1374" y="0"/>
                  </a:lnTo>
                  <a:lnTo>
                    <a:pt x="0" y="0"/>
                  </a:lnTo>
                  <a:lnTo>
                    <a:pt x="0" y="186"/>
                  </a:lnTo>
                </a:path>
              </a:pathLst>
            </a:custGeom>
            <a:noFill/>
            <a:ln w="1905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3" name="Freeform 23"/>
            <p:cNvSpPr>
              <a:spLocks/>
            </p:cNvSpPr>
            <p:nvPr/>
          </p:nvSpPr>
          <p:spPr bwMode="auto">
            <a:xfrm>
              <a:off x="4643438" y="2624139"/>
              <a:ext cx="2199614" cy="585787"/>
            </a:xfrm>
            <a:custGeom>
              <a:avLst/>
              <a:gdLst>
                <a:gd name="T0" fmla="*/ 0 w 1060"/>
                <a:gd name="T1" fmla="*/ 336 h 337"/>
                <a:gd name="T2" fmla="*/ 0 w 1060"/>
                <a:gd name="T3" fmla="*/ 0 h 337"/>
                <a:gd name="T4" fmla="*/ 1059 w 1060"/>
                <a:gd name="T5" fmla="*/ 0 h 337"/>
                <a:gd name="T6" fmla="*/ 1059 w 1060"/>
                <a:gd name="T7" fmla="*/ 330 h 337"/>
              </a:gdLst>
              <a:ahLst/>
              <a:cxnLst>
                <a:cxn ang="0">
                  <a:pos x="T0" y="T1"/>
                </a:cxn>
                <a:cxn ang="0">
                  <a:pos x="T2" y="T3"/>
                </a:cxn>
                <a:cxn ang="0">
                  <a:pos x="T4" y="T5"/>
                </a:cxn>
                <a:cxn ang="0">
                  <a:pos x="T6" y="T7"/>
                </a:cxn>
              </a:cxnLst>
              <a:rect l="0" t="0" r="r" b="b"/>
              <a:pathLst>
                <a:path w="1060" h="337">
                  <a:moveTo>
                    <a:pt x="0" y="336"/>
                  </a:moveTo>
                  <a:lnTo>
                    <a:pt x="0" y="0"/>
                  </a:lnTo>
                  <a:lnTo>
                    <a:pt x="1059" y="0"/>
                  </a:lnTo>
                  <a:lnTo>
                    <a:pt x="1059" y="330"/>
                  </a:lnTo>
                </a:path>
              </a:pathLst>
            </a:custGeom>
            <a:noFill/>
            <a:ln w="1905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4" name="Freeform 24"/>
            <p:cNvSpPr>
              <a:spLocks/>
            </p:cNvSpPr>
            <p:nvPr/>
          </p:nvSpPr>
          <p:spPr bwMode="auto">
            <a:xfrm>
              <a:off x="3412067" y="2624138"/>
              <a:ext cx="1234810" cy="576262"/>
            </a:xfrm>
            <a:custGeom>
              <a:avLst/>
              <a:gdLst>
                <a:gd name="T0" fmla="*/ 594 w 595"/>
                <a:gd name="T1" fmla="*/ 0 h 331"/>
                <a:gd name="T2" fmla="*/ 0 w 595"/>
                <a:gd name="T3" fmla="*/ 0 h 331"/>
                <a:gd name="T4" fmla="*/ 0 w 595"/>
                <a:gd name="T5" fmla="*/ 330 h 331"/>
              </a:gdLst>
              <a:ahLst/>
              <a:cxnLst>
                <a:cxn ang="0">
                  <a:pos x="T0" y="T1"/>
                </a:cxn>
                <a:cxn ang="0">
                  <a:pos x="T2" y="T3"/>
                </a:cxn>
                <a:cxn ang="0">
                  <a:pos x="T4" y="T5"/>
                </a:cxn>
              </a:cxnLst>
              <a:rect l="0" t="0" r="r" b="b"/>
              <a:pathLst>
                <a:path w="595" h="331">
                  <a:moveTo>
                    <a:pt x="594" y="0"/>
                  </a:moveTo>
                  <a:lnTo>
                    <a:pt x="0" y="0"/>
                  </a:lnTo>
                  <a:lnTo>
                    <a:pt x="0" y="330"/>
                  </a:lnTo>
                </a:path>
              </a:pathLst>
            </a:custGeom>
            <a:noFill/>
            <a:ln w="1905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5" name="Freeform 25"/>
            <p:cNvSpPr>
              <a:spLocks/>
            </p:cNvSpPr>
            <p:nvPr/>
          </p:nvSpPr>
          <p:spPr bwMode="auto">
            <a:xfrm>
              <a:off x="3013075" y="2416175"/>
              <a:ext cx="4048390" cy="793750"/>
            </a:xfrm>
            <a:custGeom>
              <a:avLst/>
              <a:gdLst>
                <a:gd name="T0" fmla="*/ 0 w 1951"/>
                <a:gd name="T1" fmla="*/ 456 h 457"/>
                <a:gd name="T2" fmla="*/ 0 w 1951"/>
                <a:gd name="T3" fmla="*/ 0 h 457"/>
                <a:gd name="T4" fmla="*/ 1950 w 1951"/>
                <a:gd name="T5" fmla="*/ 0 h 457"/>
                <a:gd name="T6" fmla="*/ 1950 w 1951"/>
                <a:gd name="T7" fmla="*/ 450 h 457"/>
                <a:gd name="T8" fmla="*/ 1950 w 1951"/>
                <a:gd name="T9" fmla="*/ 450 h 457"/>
              </a:gdLst>
              <a:ahLst/>
              <a:cxnLst>
                <a:cxn ang="0">
                  <a:pos x="T0" y="T1"/>
                </a:cxn>
                <a:cxn ang="0">
                  <a:pos x="T2" y="T3"/>
                </a:cxn>
                <a:cxn ang="0">
                  <a:pos x="T4" y="T5"/>
                </a:cxn>
                <a:cxn ang="0">
                  <a:pos x="T6" y="T7"/>
                </a:cxn>
                <a:cxn ang="0">
                  <a:pos x="T8" y="T9"/>
                </a:cxn>
              </a:cxnLst>
              <a:rect l="0" t="0" r="r" b="b"/>
              <a:pathLst>
                <a:path w="1951" h="457">
                  <a:moveTo>
                    <a:pt x="0" y="456"/>
                  </a:moveTo>
                  <a:lnTo>
                    <a:pt x="0" y="0"/>
                  </a:lnTo>
                  <a:lnTo>
                    <a:pt x="1950" y="0"/>
                  </a:lnTo>
                  <a:lnTo>
                    <a:pt x="1950" y="450"/>
                  </a:lnTo>
                  <a:lnTo>
                    <a:pt x="1950" y="450"/>
                  </a:lnTo>
                </a:path>
              </a:pathLst>
            </a:custGeom>
            <a:noFill/>
            <a:ln w="1905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6" name="Line 26"/>
            <p:cNvSpPr>
              <a:spLocks noChangeShapeType="1"/>
            </p:cNvSpPr>
            <p:nvPr/>
          </p:nvSpPr>
          <p:spPr bwMode="auto">
            <a:xfrm>
              <a:off x="5229887" y="2870201"/>
              <a:ext cx="0" cy="341313"/>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7" name="Line 27"/>
            <p:cNvSpPr>
              <a:spLocks noChangeShapeType="1"/>
            </p:cNvSpPr>
            <p:nvPr/>
          </p:nvSpPr>
          <p:spPr bwMode="auto">
            <a:xfrm>
              <a:off x="5056188" y="2433638"/>
              <a:ext cx="0" cy="787400"/>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8" name="Rectangle 28"/>
            <p:cNvSpPr>
              <a:spLocks noChangeArrowheads="1"/>
            </p:cNvSpPr>
            <p:nvPr/>
          </p:nvSpPr>
          <p:spPr bwMode="auto">
            <a:xfrm>
              <a:off x="1533610" y="2421610"/>
              <a:ext cx="483014" cy="93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zh-CN" altLang="en-US" sz="1600" b="1" dirty="0">
                  <a:latin typeface="微软雅黑" pitchFamily="34" charset="-122"/>
                  <a:ea typeface="微软雅黑" pitchFamily="34" charset="-122"/>
                </a:rPr>
                <a:t>集</a:t>
              </a:r>
            </a:p>
            <a:p>
              <a:pPr defTabSz="762000" eaLnBrk="0" hangingPunct="0">
                <a:lnSpc>
                  <a:spcPct val="90000"/>
                </a:lnSpc>
              </a:pPr>
              <a:r>
                <a:rPr kumimoji="1" lang="zh-CN" altLang="en-US" sz="1600" b="1" dirty="0">
                  <a:latin typeface="微软雅黑" pitchFamily="34" charset="-122"/>
                  <a:ea typeface="微软雅黑" pitchFamily="34" charset="-122"/>
                </a:rPr>
                <a:t>线</a:t>
              </a:r>
            </a:p>
            <a:p>
              <a:pPr defTabSz="762000" eaLnBrk="0" hangingPunct="0">
                <a:lnSpc>
                  <a:spcPct val="90000"/>
                </a:lnSpc>
              </a:pPr>
              <a:r>
                <a:rPr kumimoji="1" lang="zh-CN" altLang="en-US" sz="1600" b="1" dirty="0">
                  <a:latin typeface="微软雅黑" pitchFamily="34" charset="-122"/>
                  <a:ea typeface="微软雅黑" pitchFamily="34" charset="-122"/>
                </a:rPr>
                <a:t>器</a:t>
              </a:r>
            </a:p>
          </p:txBody>
        </p:sp>
        <p:sp>
          <p:nvSpPr>
            <p:cNvPr id="49" name="Rectangle 29"/>
            <p:cNvSpPr>
              <a:spLocks noChangeArrowheads="1"/>
            </p:cNvSpPr>
            <p:nvPr/>
          </p:nvSpPr>
          <p:spPr bwMode="auto">
            <a:xfrm>
              <a:off x="4063868" y="4527550"/>
              <a:ext cx="1608005" cy="846138"/>
            </a:xfrm>
            <a:prstGeom prst="rect">
              <a:avLst/>
            </a:prstGeom>
            <a:solidFill>
              <a:srgbClr val="00FF99"/>
            </a:solidFill>
            <a:ln w="19050">
              <a:solidFill>
                <a:schemeClr val="tx1"/>
              </a:solidFill>
              <a:miter lim="800000"/>
              <a:headEnd/>
              <a:tailEnd/>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0" name="Rectangle 30"/>
            <p:cNvSpPr>
              <a:spLocks noChangeArrowheads="1"/>
            </p:cNvSpPr>
            <p:nvPr/>
          </p:nvSpPr>
          <p:spPr bwMode="auto">
            <a:xfrm>
              <a:off x="4375151" y="4529138"/>
              <a:ext cx="1028435" cy="398462"/>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1" name="Rectangle 31"/>
            <p:cNvSpPr>
              <a:spLocks noChangeArrowheads="1"/>
            </p:cNvSpPr>
            <p:nvPr/>
          </p:nvSpPr>
          <p:spPr bwMode="auto">
            <a:xfrm>
              <a:off x="4515613" y="4516634"/>
              <a:ext cx="739427"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itchFamily="34" charset="-122"/>
                  <a:ea typeface="微软雅黑" pitchFamily="34" charset="-122"/>
                </a:rPr>
                <a:t>网卡</a:t>
              </a:r>
            </a:p>
          </p:txBody>
        </p:sp>
        <p:sp>
          <p:nvSpPr>
            <p:cNvPr id="52" name="Rectangle 32"/>
            <p:cNvSpPr>
              <a:spLocks noChangeArrowheads="1"/>
            </p:cNvSpPr>
            <p:nvPr/>
          </p:nvSpPr>
          <p:spPr bwMode="auto">
            <a:xfrm>
              <a:off x="4392607" y="4894263"/>
              <a:ext cx="995841"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latin typeface="微软雅黑" pitchFamily="34" charset="-122"/>
                  <a:ea typeface="微软雅黑" pitchFamily="34" charset="-122"/>
                </a:rPr>
                <a:t>工作站</a:t>
              </a:r>
            </a:p>
          </p:txBody>
        </p:sp>
        <p:sp>
          <p:nvSpPr>
            <p:cNvPr id="53" name="Rectangle 33"/>
            <p:cNvSpPr>
              <a:spLocks noChangeArrowheads="1"/>
            </p:cNvSpPr>
            <p:nvPr/>
          </p:nvSpPr>
          <p:spPr bwMode="auto">
            <a:xfrm>
              <a:off x="4488657" y="4435475"/>
              <a:ext cx="782506" cy="8255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4" name="Rectangle 34"/>
            <p:cNvSpPr>
              <a:spLocks noChangeArrowheads="1"/>
            </p:cNvSpPr>
            <p:nvPr/>
          </p:nvSpPr>
          <p:spPr bwMode="auto">
            <a:xfrm>
              <a:off x="1571890" y="4527550"/>
              <a:ext cx="1611445" cy="846138"/>
            </a:xfrm>
            <a:prstGeom prst="rect">
              <a:avLst/>
            </a:prstGeom>
            <a:solidFill>
              <a:srgbClr val="00FF99"/>
            </a:solidFill>
            <a:ln w="19050">
              <a:solidFill>
                <a:schemeClr val="tx1"/>
              </a:solidFill>
              <a:miter lim="800000"/>
              <a:headEnd/>
              <a:tailEnd/>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5" name="Rectangle 35"/>
            <p:cNvSpPr>
              <a:spLocks noChangeArrowheads="1"/>
            </p:cNvSpPr>
            <p:nvPr/>
          </p:nvSpPr>
          <p:spPr bwMode="auto">
            <a:xfrm>
              <a:off x="1865975" y="4529138"/>
              <a:ext cx="1031875" cy="398462"/>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6" name="Rectangle 36"/>
            <p:cNvSpPr>
              <a:spLocks noChangeArrowheads="1"/>
            </p:cNvSpPr>
            <p:nvPr/>
          </p:nvSpPr>
          <p:spPr bwMode="auto">
            <a:xfrm>
              <a:off x="2042553" y="4516634"/>
              <a:ext cx="739427"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itchFamily="34" charset="-122"/>
                  <a:ea typeface="微软雅黑" pitchFamily="34" charset="-122"/>
                </a:rPr>
                <a:t>网卡</a:t>
              </a:r>
            </a:p>
          </p:txBody>
        </p:sp>
        <p:sp>
          <p:nvSpPr>
            <p:cNvPr id="57" name="Rectangle 37"/>
            <p:cNvSpPr>
              <a:spLocks noChangeArrowheads="1"/>
            </p:cNvSpPr>
            <p:nvPr/>
          </p:nvSpPr>
          <p:spPr bwMode="auto">
            <a:xfrm>
              <a:off x="1920886" y="4894263"/>
              <a:ext cx="995841"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latin typeface="微软雅黑" pitchFamily="34" charset="-122"/>
                  <a:ea typeface="微软雅黑" pitchFamily="34" charset="-122"/>
                </a:rPr>
                <a:t>工作站</a:t>
              </a:r>
            </a:p>
          </p:txBody>
        </p:sp>
        <p:sp>
          <p:nvSpPr>
            <p:cNvPr id="58" name="Rectangle 38"/>
            <p:cNvSpPr>
              <a:spLocks noChangeArrowheads="1"/>
            </p:cNvSpPr>
            <p:nvPr/>
          </p:nvSpPr>
          <p:spPr bwMode="auto">
            <a:xfrm>
              <a:off x="2000119" y="4435475"/>
              <a:ext cx="779065" cy="8255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9" name="Rectangle 39"/>
            <p:cNvSpPr>
              <a:spLocks noChangeArrowheads="1"/>
            </p:cNvSpPr>
            <p:nvPr/>
          </p:nvSpPr>
          <p:spPr bwMode="auto">
            <a:xfrm>
              <a:off x="6540369" y="4527550"/>
              <a:ext cx="1611444" cy="846138"/>
            </a:xfrm>
            <a:prstGeom prst="rect">
              <a:avLst/>
            </a:prstGeom>
            <a:solidFill>
              <a:srgbClr val="00FF99"/>
            </a:solidFill>
            <a:ln w="19050">
              <a:solidFill>
                <a:schemeClr val="tx1"/>
              </a:solidFill>
              <a:miter lim="800000"/>
              <a:headEnd/>
              <a:tailEnd/>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0" name="Rectangle 40"/>
            <p:cNvSpPr>
              <a:spLocks noChangeArrowheads="1"/>
            </p:cNvSpPr>
            <p:nvPr/>
          </p:nvSpPr>
          <p:spPr bwMode="auto">
            <a:xfrm>
              <a:off x="6843051" y="4529138"/>
              <a:ext cx="1030155" cy="398462"/>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1" name="Rectangle 41"/>
            <p:cNvSpPr>
              <a:spLocks noChangeArrowheads="1"/>
            </p:cNvSpPr>
            <p:nvPr/>
          </p:nvSpPr>
          <p:spPr bwMode="auto">
            <a:xfrm>
              <a:off x="6990394" y="4516634"/>
              <a:ext cx="739427"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itchFamily="34" charset="-122"/>
                  <a:ea typeface="微软雅黑" pitchFamily="34" charset="-122"/>
                </a:rPr>
                <a:t>网卡</a:t>
              </a:r>
            </a:p>
          </p:txBody>
        </p:sp>
        <p:sp>
          <p:nvSpPr>
            <p:cNvPr id="62" name="Rectangle 42"/>
            <p:cNvSpPr>
              <a:spLocks noChangeArrowheads="1"/>
            </p:cNvSpPr>
            <p:nvPr/>
          </p:nvSpPr>
          <p:spPr bwMode="auto">
            <a:xfrm>
              <a:off x="6898283" y="4894263"/>
              <a:ext cx="995841"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latin typeface="微软雅黑" pitchFamily="34" charset="-122"/>
                  <a:ea typeface="微软雅黑" pitchFamily="34" charset="-122"/>
                </a:rPr>
                <a:t>工作站</a:t>
              </a:r>
            </a:p>
          </p:txBody>
        </p:sp>
        <p:sp>
          <p:nvSpPr>
            <p:cNvPr id="63" name="Rectangle 43"/>
            <p:cNvSpPr>
              <a:spLocks noChangeArrowheads="1"/>
            </p:cNvSpPr>
            <p:nvPr/>
          </p:nvSpPr>
          <p:spPr bwMode="auto">
            <a:xfrm>
              <a:off x="6968597" y="4435475"/>
              <a:ext cx="780785" cy="8255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4" name="Oval 44"/>
            <p:cNvSpPr>
              <a:spLocks noChangeArrowheads="1"/>
            </p:cNvSpPr>
            <p:nvPr/>
          </p:nvSpPr>
          <p:spPr bwMode="auto">
            <a:xfrm>
              <a:off x="4590125" y="2579689"/>
              <a:ext cx="94588" cy="793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5" name="Oval 45"/>
            <p:cNvSpPr>
              <a:spLocks noChangeArrowheads="1"/>
            </p:cNvSpPr>
            <p:nvPr/>
          </p:nvSpPr>
          <p:spPr bwMode="auto">
            <a:xfrm>
              <a:off x="5013193" y="2381251"/>
              <a:ext cx="96308" cy="793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6" name="Oval 46"/>
            <p:cNvSpPr>
              <a:spLocks noChangeArrowheads="1"/>
            </p:cNvSpPr>
            <p:nvPr/>
          </p:nvSpPr>
          <p:spPr bwMode="auto">
            <a:xfrm>
              <a:off x="5186892" y="2819401"/>
              <a:ext cx="96308" cy="793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7" name="Line 47"/>
            <p:cNvSpPr>
              <a:spLocks noChangeShapeType="1"/>
            </p:cNvSpPr>
            <p:nvPr/>
          </p:nvSpPr>
          <p:spPr bwMode="auto">
            <a:xfrm flipV="1">
              <a:off x="4531652" y="3605213"/>
              <a:ext cx="0" cy="596900"/>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8" name="Line 48"/>
            <p:cNvSpPr>
              <a:spLocks noChangeShapeType="1"/>
            </p:cNvSpPr>
            <p:nvPr/>
          </p:nvSpPr>
          <p:spPr bwMode="auto">
            <a:xfrm>
              <a:off x="5018352" y="3616325"/>
              <a:ext cx="0" cy="592138"/>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9" name="Line 49"/>
            <p:cNvSpPr>
              <a:spLocks noChangeShapeType="1"/>
            </p:cNvSpPr>
            <p:nvPr/>
          </p:nvSpPr>
          <p:spPr bwMode="auto">
            <a:xfrm rot="236364" flipV="1">
              <a:off x="2187575" y="3729038"/>
              <a:ext cx="467783" cy="514350"/>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70" name="Line 50"/>
            <p:cNvSpPr>
              <a:spLocks noChangeShapeType="1"/>
            </p:cNvSpPr>
            <p:nvPr/>
          </p:nvSpPr>
          <p:spPr bwMode="auto">
            <a:xfrm flipH="1">
              <a:off x="2667398" y="3722688"/>
              <a:ext cx="476382" cy="474662"/>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71" name="Line 51"/>
            <p:cNvSpPr>
              <a:spLocks noChangeShapeType="1"/>
            </p:cNvSpPr>
            <p:nvPr/>
          </p:nvSpPr>
          <p:spPr bwMode="auto">
            <a:xfrm>
              <a:off x="6419983" y="3636964"/>
              <a:ext cx="433388" cy="592137"/>
            </a:xfrm>
            <a:prstGeom prst="line">
              <a:avLst/>
            </a:prstGeom>
            <a:noFill/>
            <a:ln w="12700">
              <a:solidFill>
                <a:schemeClr val="tx1"/>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72" name="Line 52"/>
            <p:cNvSpPr>
              <a:spLocks noChangeShapeType="1"/>
            </p:cNvSpPr>
            <p:nvPr/>
          </p:nvSpPr>
          <p:spPr bwMode="auto">
            <a:xfrm>
              <a:off x="6932481" y="3649664"/>
              <a:ext cx="393832" cy="547687"/>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73" name="Rectangle 53"/>
            <p:cNvSpPr>
              <a:spLocks noChangeArrowheads="1"/>
            </p:cNvSpPr>
            <p:nvPr/>
          </p:nvSpPr>
          <p:spPr bwMode="auto">
            <a:xfrm>
              <a:off x="5210268" y="3725863"/>
              <a:ext cx="995841"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CC00CC"/>
                  </a:solidFill>
                  <a:latin typeface="微软雅黑" pitchFamily="34" charset="-122"/>
                  <a:ea typeface="微软雅黑" pitchFamily="34" charset="-122"/>
                </a:rPr>
                <a:t>双绞线</a:t>
              </a:r>
            </a:p>
          </p:txBody>
        </p:sp>
        <p:grpSp>
          <p:nvGrpSpPr>
            <p:cNvPr id="74" name="Group 54"/>
            <p:cNvGrpSpPr>
              <a:grpSpLocks/>
            </p:cNvGrpSpPr>
            <p:nvPr/>
          </p:nvGrpSpPr>
          <p:grpSpPr bwMode="auto">
            <a:xfrm rot="5400000" flipH="1">
              <a:off x="4703168" y="3946724"/>
              <a:ext cx="876300" cy="98028"/>
              <a:chOff x="1548" y="1476"/>
              <a:chExt cx="1338" cy="120"/>
            </a:xfrm>
          </p:grpSpPr>
          <p:sp>
            <p:nvSpPr>
              <p:cNvPr id="78" name="Freeform 55"/>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79" name="Freeform 56"/>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grpSp>
          <p:nvGrpSpPr>
            <p:cNvPr id="75" name="Group 57"/>
            <p:cNvGrpSpPr>
              <a:grpSpLocks/>
            </p:cNvGrpSpPr>
            <p:nvPr/>
          </p:nvGrpSpPr>
          <p:grpSpPr bwMode="auto">
            <a:xfrm rot="5400000" flipH="1">
              <a:off x="4206942" y="3958630"/>
              <a:ext cx="874712" cy="98029"/>
              <a:chOff x="1548" y="1476"/>
              <a:chExt cx="1338" cy="120"/>
            </a:xfrm>
          </p:grpSpPr>
          <p:sp>
            <p:nvSpPr>
              <p:cNvPr id="76" name="Freeform 58"/>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77" name="Freeform 59"/>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grpSp>
    </p:spTree>
    <p:extLst>
      <p:ext uri="{BB962C8B-B14F-4D97-AF65-F5344CB8AC3E}">
        <p14:creationId xmlns:p14="http://schemas.microsoft.com/office/powerpoint/2010/main" val="362035047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1" y="619440"/>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 name="Rectangle 6"/>
          <p:cNvSpPr>
            <a:spLocks noChangeArrowheads="1"/>
          </p:cNvSpPr>
          <p:nvPr/>
        </p:nvSpPr>
        <p:spPr bwMode="auto">
          <a:xfrm>
            <a:off x="2622844" y="586313"/>
            <a:ext cx="38811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3.3.4  </a:t>
            </a:r>
            <a:r>
              <a:rPr lang="zh-CN" altLang="en-US" sz="2400" b="1" dirty="0">
                <a:solidFill>
                  <a:schemeClr val="bg1"/>
                </a:solidFill>
                <a:latin typeface="微软雅黑" pitchFamily="34" charset="-122"/>
                <a:ea typeface="微软雅黑" pitchFamily="34" charset="-122"/>
              </a:rPr>
              <a:t>以太网的信道</a:t>
            </a:r>
            <a:r>
              <a:rPr lang="zh-CN" altLang="en-US" sz="2400" b="1" dirty="0" smtClean="0">
                <a:solidFill>
                  <a:schemeClr val="bg1"/>
                </a:solidFill>
                <a:latin typeface="微软雅黑" pitchFamily="34" charset="-122"/>
                <a:ea typeface="微软雅黑" pitchFamily="34" charset="-122"/>
              </a:rPr>
              <a:t>利用率</a:t>
            </a:r>
            <a:endParaRPr lang="zh-CN" altLang="en-US" sz="2400" b="1" dirty="0">
              <a:solidFill>
                <a:schemeClr val="bg1"/>
              </a:solidFill>
              <a:latin typeface="微软雅黑" pitchFamily="34" charset="-122"/>
              <a:ea typeface="微软雅黑" pitchFamily="34" charset="-122"/>
            </a:endParaRPr>
          </a:p>
        </p:txBody>
      </p:sp>
      <p:sp>
        <p:nvSpPr>
          <p:cNvPr id="7" name="Rectangle 8"/>
          <p:cNvSpPr>
            <a:spLocks noChangeArrowheads="1"/>
          </p:cNvSpPr>
          <p:nvPr/>
        </p:nvSpPr>
        <p:spPr bwMode="auto">
          <a:xfrm>
            <a:off x="502921" y="1015839"/>
            <a:ext cx="8129015" cy="305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多个站在以太网上同时工作就可能会发生碰撞</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当发生碰撞时，信道资源实际上是被浪费了。因此，当扣除碰撞所造成的信道损失后，</a:t>
            </a:r>
            <a:r>
              <a:rPr lang="zh-CN" altLang="en-US" sz="2000" b="1" dirty="0">
                <a:solidFill>
                  <a:srgbClr val="C00000"/>
                </a:solidFill>
                <a:latin typeface="微软雅黑" pitchFamily="34" charset="-122"/>
                <a:ea typeface="微软雅黑" pitchFamily="34" charset="-122"/>
              </a:rPr>
              <a:t>以太网总的信道利用率并不能达到 </a:t>
            </a:r>
            <a:r>
              <a:rPr lang="en-US" altLang="zh-CN" sz="2000" b="1" dirty="0">
                <a:solidFill>
                  <a:srgbClr val="C00000"/>
                </a:solidFill>
                <a:latin typeface="微软雅黑" pitchFamily="34" charset="-122"/>
                <a:ea typeface="微软雅黑" pitchFamily="34" charset="-122"/>
              </a:rPr>
              <a:t>100%</a:t>
            </a:r>
            <a:r>
              <a:rPr lang="zh-CN" altLang="en-US" sz="2000" b="1" dirty="0">
                <a:solidFill>
                  <a:srgbClr val="C00000"/>
                </a:solidFill>
                <a:latin typeface="微软雅黑" pitchFamily="34" charset="-122"/>
                <a:ea typeface="微软雅黑" pitchFamily="34" charset="-122"/>
              </a:rPr>
              <a:t>。</a:t>
            </a:r>
          </a:p>
          <a:p>
            <a:pPr marL="268288" indent="-268288">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假设：</a:t>
            </a:r>
            <a:r>
              <a:rPr lang="zh-CN" altLang="en-US" sz="2000" b="1" dirty="0">
                <a:latin typeface="微软雅黑" pitchFamily="34" charset="-122"/>
                <a:ea typeface="微软雅黑" pitchFamily="34" charset="-122"/>
              </a:rPr>
              <a:t>单程端到端传播</a:t>
            </a:r>
            <a:r>
              <a:rPr lang="zh-CN" altLang="en-US" sz="2000" b="1" dirty="0" smtClean="0">
                <a:latin typeface="微软雅黑" pitchFamily="34" charset="-122"/>
                <a:ea typeface="微软雅黑" pitchFamily="34" charset="-122"/>
              </a:rPr>
              <a:t>时延 </a:t>
            </a:r>
            <a:r>
              <a:rPr lang="en-US" altLang="zh-CN" sz="2000" b="1" dirty="0" smtClean="0">
                <a:latin typeface="微软雅黑" pitchFamily="34" charset="-122"/>
                <a:ea typeface="微软雅黑" pitchFamily="34" charset="-122"/>
              </a:rPr>
              <a:t>= </a:t>
            </a:r>
            <a:r>
              <a:rPr lang="en-US" altLang="zh-CN" sz="2000" b="1" i="1" dirty="0" smtClean="0">
                <a:latin typeface="微软雅黑" pitchFamily="34" charset="-122"/>
                <a:ea typeface="微软雅黑" pitchFamily="34" charset="-122"/>
                <a:sym typeface="Symbol"/>
              </a:rPr>
              <a:t> </a:t>
            </a:r>
            <a:r>
              <a:rPr lang="zh-CN" altLang="en-US" sz="2000" b="1" dirty="0" smtClean="0">
                <a:latin typeface="微软雅黑" pitchFamily="34" charset="-122"/>
                <a:ea typeface="微软雅黑" pitchFamily="34" charset="-122"/>
              </a:rPr>
              <a:t>，则争用</a:t>
            </a:r>
            <a:r>
              <a:rPr lang="zh-CN" altLang="en-US" sz="2000" b="1" dirty="0">
                <a:latin typeface="微软雅黑" pitchFamily="34" charset="-122"/>
                <a:ea typeface="微软雅黑" pitchFamily="34" charset="-122"/>
              </a:rPr>
              <a:t>期</a:t>
            </a:r>
            <a:r>
              <a:rPr lang="zh-CN" altLang="en-US" sz="2000" b="1" dirty="0" smtClean="0">
                <a:latin typeface="微软雅黑" pitchFamily="34" charset="-122"/>
                <a:ea typeface="微软雅黑" pitchFamily="34" charset="-122"/>
              </a:rPr>
              <a:t>长度 </a:t>
            </a:r>
            <a:r>
              <a:rPr lang="en-US" altLang="zh-CN" sz="2000" b="1" dirty="0" smtClean="0">
                <a:latin typeface="微软雅黑" pitchFamily="34" charset="-122"/>
                <a:ea typeface="微软雅黑" pitchFamily="34" charset="-122"/>
              </a:rPr>
              <a:t>= 2</a:t>
            </a:r>
            <a:r>
              <a:rPr lang="en-US" altLang="zh-CN" sz="2000" b="1" i="1" dirty="0" smtClean="0">
                <a:latin typeface="微软雅黑" pitchFamily="34" charset="-122"/>
                <a:ea typeface="微软雅黑" pitchFamily="34" charset="-122"/>
                <a:sym typeface="Symbol"/>
              </a:rPr>
              <a:t> </a:t>
            </a:r>
            <a:r>
              <a:rPr lang="zh-CN" altLang="en-US" sz="2000" b="1" dirty="0" smtClean="0">
                <a:latin typeface="微软雅黑" pitchFamily="34" charset="-122"/>
                <a:ea typeface="微软雅黑" pitchFamily="34" charset="-122"/>
              </a:rPr>
              <a:t>。</a:t>
            </a:r>
            <a:r>
              <a:rPr lang="zh-CN" altLang="en-US" sz="2000" b="1" dirty="0">
                <a:latin typeface="微软雅黑" pitchFamily="34" charset="-122"/>
                <a:ea typeface="微软雅黑" pitchFamily="34" charset="-122"/>
              </a:rPr>
              <a:t>检测到碰撞后不发送干扰信号。</a:t>
            </a:r>
          </a:p>
          <a:p>
            <a:pPr marL="268288" indent="-268288">
              <a:lnSpc>
                <a:spcPts val="3300"/>
              </a:lnSpc>
              <a:buClr>
                <a:srgbClr val="0070C0"/>
              </a:buClr>
              <a:buFont typeface="Wingdings" pitchFamily="2" charset="2"/>
              <a:buChar char="l"/>
            </a:pPr>
            <a:r>
              <a:rPr lang="zh-CN" altLang="en-US" sz="2000" b="1" dirty="0" smtClean="0">
                <a:solidFill>
                  <a:srgbClr val="0000FF"/>
                </a:solidFill>
                <a:latin typeface="微软雅黑" pitchFamily="34" charset="-122"/>
                <a:ea typeface="微软雅黑" pitchFamily="34" charset="-122"/>
              </a:rPr>
              <a:t>设：</a:t>
            </a:r>
            <a:r>
              <a:rPr lang="zh-CN" altLang="en-US" sz="2000" b="1" dirty="0" smtClean="0">
                <a:latin typeface="微软雅黑" pitchFamily="34" charset="-122"/>
                <a:ea typeface="微软雅黑" pitchFamily="34" charset="-122"/>
              </a:rPr>
              <a:t>帧长</a:t>
            </a:r>
            <a:r>
              <a:rPr lang="en-US" altLang="zh-CN" sz="2000" b="1" dirty="0">
                <a:latin typeface="微软雅黑" pitchFamily="34" charset="-122"/>
                <a:ea typeface="微软雅黑" pitchFamily="34" charset="-122"/>
              </a:rPr>
              <a:t> </a:t>
            </a:r>
            <a:r>
              <a:rPr lang="en-US" altLang="zh-CN" sz="2000" b="1" dirty="0" smtClean="0">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 </a:t>
            </a:r>
            <a:r>
              <a:rPr lang="en-US" altLang="zh-CN" sz="2000" b="1" i="1" dirty="0">
                <a:latin typeface="微软雅黑" pitchFamily="34" charset="-122"/>
                <a:ea typeface="微软雅黑" pitchFamily="34" charset="-122"/>
              </a:rPr>
              <a:t>L</a:t>
            </a:r>
            <a:r>
              <a:rPr lang="en-US" altLang="zh-CN" sz="2000" b="1" dirty="0">
                <a:latin typeface="微软雅黑" pitchFamily="34" charset="-122"/>
                <a:ea typeface="微软雅黑" pitchFamily="34" charset="-122"/>
              </a:rPr>
              <a:t> (bit)</a:t>
            </a:r>
            <a:r>
              <a:rPr lang="zh-CN" altLang="en-US" sz="2000" b="1" dirty="0">
                <a:latin typeface="微软雅黑" pitchFamily="34" charset="-122"/>
                <a:ea typeface="微软雅黑" pitchFamily="34" charset="-122"/>
              </a:rPr>
              <a:t>，数据发送</a:t>
            </a:r>
            <a:r>
              <a:rPr lang="zh-CN" altLang="en-US" sz="2000" b="1" dirty="0" smtClean="0">
                <a:latin typeface="微软雅黑" pitchFamily="34" charset="-122"/>
                <a:ea typeface="微软雅黑" pitchFamily="34" charset="-122"/>
              </a:rPr>
              <a:t>速率 </a:t>
            </a:r>
            <a:r>
              <a:rPr lang="en-US" altLang="zh-CN" sz="2000" b="1" dirty="0" smtClean="0">
                <a:latin typeface="微软雅黑" pitchFamily="34" charset="-122"/>
                <a:ea typeface="微软雅黑" pitchFamily="34" charset="-122"/>
              </a:rPr>
              <a:t>= </a:t>
            </a:r>
            <a:r>
              <a:rPr lang="en-US" altLang="zh-CN" sz="2000" b="1" i="1" dirty="0" smtClean="0">
                <a:latin typeface="微软雅黑" pitchFamily="34" charset="-122"/>
                <a:ea typeface="微软雅黑" pitchFamily="34" charset="-122"/>
              </a:rPr>
              <a:t>C</a:t>
            </a:r>
            <a:r>
              <a:rPr lang="en-US" altLang="zh-CN" sz="2000" b="1" dirty="0" smtClean="0">
                <a:latin typeface="微软雅黑" pitchFamily="34" charset="-122"/>
                <a:ea typeface="微软雅黑" pitchFamily="34" charset="-122"/>
              </a:rPr>
              <a:t> </a:t>
            </a:r>
            <a:r>
              <a:rPr lang="en-US" altLang="zh-CN" sz="2000" b="1" dirty="0">
                <a:latin typeface="微软雅黑" pitchFamily="34" charset="-122"/>
                <a:ea typeface="微软雅黑" pitchFamily="34" charset="-122"/>
              </a:rPr>
              <a:t>(bit/s)</a:t>
            </a:r>
            <a:r>
              <a:rPr lang="zh-CN" altLang="en-US" sz="2000" b="1" dirty="0">
                <a:latin typeface="微软雅黑" pitchFamily="34" charset="-122"/>
                <a:ea typeface="微软雅黑" pitchFamily="34" charset="-122"/>
              </a:rPr>
              <a:t>，则帧的发送</a:t>
            </a:r>
            <a:r>
              <a:rPr lang="zh-CN" altLang="en-US" sz="2000" b="1" dirty="0" smtClean="0">
                <a:latin typeface="微软雅黑" pitchFamily="34" charset="-122"/>
                <a:ea typeface="微软雅黑" pitchFamily="34" charset="-122"/>
              </a:rPr>
              <a:t>时间  </a:t>
            </a:r>
            <a:r>
              <a:rPr lang="en-US" altLang="zh-CN" sz="2000" b="1" i="1" dirty="0">
                <a:latin typeface="微软雅黑" pitchFamily="34" charset="-122"/>
                <a:ea typeface="微软雅黑" pitchFamily="34" charset="-122"/>
              </a:rPr>
              <a:t>T</a:t>
            </a:r>
            <a:r>
              <a:rPr lang="en-US" altLang="zh-CN" sz="2000" b="1" i="1" baseline="-25000" dirty="0">
                <a:latin typeface="微软雅黑" pitchFamily="34" charset="-122"/>
                <a:ea typeface="微软雅黑" pitchFamily="34" charset="-122"/>
              </a:rPr>
              <a:t>0</a:t>
            </a:r>
            <a:r>
              <a:rPr lang="en-US" altLang="zh-CN" sz="2000" b="1" i="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 </a:t>
            </a:r>
            <a:r>
              <a:rPr lang="en-US" altLang="zh-CN" sz="2000" b="1" i="1" dirty="0">
                <a:latin typeface="微软雅黑" pitchFamily="34" charset="-122"/>
                <a:ea typeface="微软雅黑" pitchFamily="34" charset="-122"/>
              </a:rPr>
              <a:t>L</a:t>
            </a:r>
            <a:r>
              <a:rPr lang="en-US" altLang="zh-CN" sz="2000" b="1" dirty="0">
                <a:latin typeface="微软雅黑" pitchFamily="34" charset="-122"/>
                <a:ea typeface="微软雅黑" pitchFamily="34" charset="-122"/>
              </a:rPr>
              <a:t>/</a:t>
            </a:r>
            <a:r>
              <a:rPr lang="en-US" altLang="zh-CN" sz="2000" b="1" i="1" dirty="0">
                <a:latin typeface="微软雅黑" pitchFamily="34" charset="-122"/>
                <a:ea typeface="微软雅黑" pitchFamily="34" charset="-122"/>
              </a:rPr>
              <a:t>C</a:t>
            </a:r>
            <a:r>
              <a:rPr lang="en-US" altLang="zh-CN" sz="2000" b="1" dirty="0">
                <a:latin typeface="微软雅黑" pitchFamily="34" charset="-122"/>
                <a:ea typeface="微软雅黑" pitchFamily="34" charset="-122"/>
              </a:rPr>
              <a:t> (s)</a:t>
            </a:r>
            <a:r>
              <a:rPr lang="zh-CN" altLang="en-US" sz="2000" b="1" dirty="0">
                <a:latin typeface="微软雅黑" pitchFamily="34" charset="-122"/>
                <a:ea typeface="微软雅黑" pitchFamily="34" charset="-122"/>
              </a:rPr>
              <a:t>。 </a:t>
            </a:r>
          </a:p>
        </p:txBody>
      </p:sp>
    </p:spTree>
    <p:extLst>
      <p:ext uri="{BB962C8B-B14F-4D97-AF65-F5344CB8AC3E}">
        <p14:creationId xmlns:p14="http://schemas.microsoft.com/office/powerpoint/2010/main" val="143363986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5"/>
          <p:cNvSpPr>
            <a:spLocks noChangeArrowheads="1"/>
          </p:cNvSpPr>
          <p:nvPr/>
        </p:nvSpPr>
        <p:spPr bwMode="auto">
          <a:xfrm>
            <a:off x="502921" y="62666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064097" y="603578"/>
            <a:ext cx="300595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以太网信道被占用的情况</a:t>
            </a:r>
            <a:endParaRPr lang="fr-FR" altLang="zh-CN" sz="2000" b="1" dirty="0">
              <a:solidFill>
                <a:schemeClr val="bg1"/>
              </a:solidFill>
              <a:latin typeface="微软雅黑" pitchFamily="34" charset="-122"/>
              <a:ea typeface="微软雅黑" pitchFamily="34" charset="-122"/>
            </a:endParaRPr>
          </a:p>
        </p:txBody>
      </p:sp>
      <p:grpSp>
        <p:nvGrpSpPr>
          <p:cNvPr id="77" name="组合 76"/>
          <p:cNvGrpSpPr/>
          <p:nvPr/>
        </p:nvGrpSpPr>
        <p:grpSpPr>
          <a:xfrm>
            <a:off x="502920" y="1045303"/>
            <a:ext cx="8129015" cy="2089242"/>
            <a:chOff x="502920" y="2162718"/>
            <a:chExt cx="8129015" cy="2089242"/>
          </a:xfrm>
        </p:grpSpPr>
        <p:sp>
          <p:nvSpPr>
            <p:cNvPr id="7" name="圆角矩形 6"/>
            <p:cNvSpPr/>
            <p:nvPr/>
          </p:nvSpPr>
          <p:spPr>
            <a:xfrm>
              <a:off x="502920" y="2162718"/>
              <a:ext cx="8129015" cy="208924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25" name="Line 4"/>
            <p:cNvSpPr>
              <a:spLocks noChangeShapeType="1"/>
            </p:cNvSpPr>
            <p:nvPr/>
          </p:nvSpPr>
          <p:spPr bwMode="auto">
            <a:xfrm>
              <a:off x="1749925" y="3778425"/>
              <a:ext cx="5543301"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7" name="Line 6"/>
            <p:cNvSpPr>
              <a:spLocks noChangeShapeType="1"/>
            </p:cNvSpPr>
            <p:nvPr/>
          </p:nvSpPr>
          <p:spPr bwMode="auto">
            <a:xfrm>
              <a:off x="1749924" y="2510577"/>
              <a:ext cx="2955809"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8" name="Line 7"/>
            <p:cNvSpPr>
              <a:spLocks noChangeShapeType="1"/>
            </p:cNvSpPr>
            <p:nvPr/>
          </p:nvSpPr>
          <p:spPr bwMode="auto">
            <a:xfrm>
              <a:off x="4705734" y="2510577"/>
              <a:ext cx="258749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9" name="Line 8"/>
            <p:cNvSpPr>
              <a:spLocks noChangeShapeType="1"/>
            </p:cNvSpPr>
            <p:nvPr/>
          </p:nvSpPr>
          <p:spPr bwMode="auto">
            <a:xfrm>
              <a:off x="6923749" y="3373371"/>
              <a:ext cx="36947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0" name="Rectangle 9"/>
            <p:cNvSpPr>
              <a:spLocks noChangeArrowheads="1"/>
            </p:cNvSpPr>
            <p:nvPr/>
          </p:nvSpPr>
          <p:spPr bwMode="auto">
            <a:xfrm>
              <a:off x="7055787" y="3306016"/>
              <a:ext cx="121615" cy="141126"/>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1" name="Line 10"/>
            <p:cNvSpPr>
              <a:spLocks noChangeShapeType="1"/>
            </p:cNvSpPr>
            <p:nvPr/>
          </p:nvSpPr>
          <p:spPr bwMode="auto">
            <a:xfrm>
              <a:off x="4705733" y="3373371"/>
              <a:ext cx="2218015"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Line 11"/>
            <p:cNvSpPr>
              <a:spLocks noChangeShapeType="1"/>
            </p:cNvSpPr>
            <p:nvPr/>
          </p:nvSpPr>
          <p:spPr bwMode="auto">
            <a:xfrm>
              <a:off x="3966782" y="3373371"/>
              <a:ext cx="73895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4" name="Line 13"/>
            <p:cNvSpPr>
              <a:spLocks noChangeShapeType="1"/>
            </p:cNvSpPr>
            <p:nvPr/>
          </p:nvSpPr>
          <p:spPr bwMode="auto">
            <a:xfrm>
              <a:off x="2488876" y="3373371"/>
              <a:ext cx="740110"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6" name="Line 15"/>
            <p:cNvSpPr>
              <a:spLocks noChangeShapeType="1"/>
            </p:cNvSpPr>
            <p:nvPr/>
          </p:nvSpPr>
          <p:spPr bwMode="auto">
            <a:xfrm>
              <a:off x="1749925" y="3373371"/>
              <a:ext cx="73895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7" name="Freeform 16"/>
            <p:cNvSpPr>
              <a:spLocks/>
            </p:cNvSpPr>
            <p:nvPr/>
          </p:nvSpPr>
          <p:spPr bwMode="auto">
            <a:xfrm>
              <a:off x="4705733" y="2726543"/>
              <a:ext cx="2218015" cy="485389"/>
            </a:xfrm>
            <a:custGeom>
              <a:avLst/>
              <a:gdLst>
                <a:gd name="T0" fmla="*/ 0 w 1728"/>
                <a:gd name="T1" fmla="*/ 432 h 432"/>
                <a:gd name="T2" fmla="*/ 0 w 1728"/>
                <a:gd name="T3" fmla="*/ 0 h 432"/>
                <a:gd name="T4" fmla="*/ 1728 w 1728"/>
                <a:gd name="T5" fmla="*/ 0 h 432"/>
                <a:gd name="T6" fmla="*/ 1728 w 1728"/>
                <a:gd name="T7" fmla="*/ 432 h 432"/>
              </a:gdLst>
              <a:ahLst/>
              <a:cxnLst>
                <a:cxn ang="0">
                  <a:pos x="T0" y="T1"/>
                </a:cxn>
                <a:cxn ang="0">
                  <a:pos x="T2" y="T3"/>
                </a:cxn>
                <a:cxn ang="0">
                  <a:pos x="T4" y="T5"/>
                </a:cxn>
                <a:cxn ang="0">
                  <a:pos x="T6" y="T7"/>
                </a:cxn>
              </a:cxnLst>
              <a:rect l="0" t="0" r="r" b="b"/>
              <a:pathLst>
                <a:path w="1728" h="432">
                  <a:moveTo>
                    <a:pt x="0" y="432"/>
                  </a:moveTo>
                  <a:lnTo>
                    <a:pt x="0" y="0"/>
                  </a:lnTo>
                  <a:lnTo>
                    <a:pt x="1728" y="0"/>
                  </a:lnTo>
                  <a:lnTo>
                    <a:pt x="1728" y="432"/>
                  </a:lnTo>
                </a:path>
              </a:pathLst>
            </a:custGeom>
            <a:solidFill>
              <a:srgbClr val="00FF99"/>
            </a:solidFill>
            <a:ln w="28575" cmpd="sng">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8" name="Text Box 17"/>
            <p:cNvSpPr txBox="1">
              <a:spLocks noChangeArrowheads="1"/>
            </p:cNvSpPr>
            <p:nvPr/>
          </p:nvSpPr>
          <p:spPr bwMode="auto">
            <a:xfrm>
              <a:off x="5199142" y="2812074"/>
              <a:ext cx="127310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发  送  成  功 </a:t>
              </a:r>
            </a:p>
          </p:txBody>
        </p:sp>
        <p:sp>
          <p:nvSpPr>
            <p:cNvPr id="39" name="Text Box 18"/>
            <p:cNvSpPr txBox="1">
              <a:spLocks noChangeArrowheads="1"/>
            </p:cNvSpPr>
            <p:nvPr/>
          </p:nvSpPr>
          <p:spPr bwMode="auto">
            <a:xfrm>
              <a:off x="1782536" y="2796036"/>
              <a:ext cx="776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微软雅黑" pitchFamily="34" charset="-122"/>
                  <a:ea typeface="微软雅黑" pitchFamily="34" charset="-122"/>
                </a:rPr>
                <a:t>争用期 </a:t>
              </a:r>
            </a:p>
          </p:txBody>
        </p:sp>
        <p:sp>
          <p:nvSpPr>
            <p:cNvPr id="40" name="Text Box 19"/>
            <p:cNvSpPr txBox="1">
              <a:spLocks noChangeArrowheads="1"/>
            </p:cNvSpPr>
            <p:nvPr/>
          </p:nvSpPr>
          <p:spPr bwMode="auto">
            <a:xfrm>
              <a:off x="2518016" y="2786414"/>
              <a:ext cx="776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争用期 </a:t>
              </a:r>
            </a:p>
          </p:txBody>
        </p:sp>
        <p:sp>
          <p:nvSpPr>
            <p:cNvPr id="41" name="Text Box 20"/>
            <p:cNvSpPr txBox="1">
              <a:spLocks noChangeArrowheads="1"/>
            </p:cNvSpPr>
            <p:nvPr/>
          </p:nvSpPr>
          <p:spPr bwMode="auto">
            <a:xfrm>
              <a:off x="4024876" y="2796036"/>
              <a:ext cx="776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争用期 </a:t>
              </a:r>
            </a:p>
          </p:txBody>
        </p:sp>
        <p:sp>
          <p:nvSpPr>
            <p:cNvPr id="42" name="Line 21"/>
            <p:cNvSpPr>
              <a:spLocks noChangeShapeType="1"/>
            </p:cNvSpPr>
            <p:nvPr/>
          </p:nvSpPr>
          <p:spPr bwMode="auto">
            <a:xfrm>
              <a:off x="3966781" y="2726543"/>
              <a:ext cx="0" cy="485389"/>
            </a:xfrm>
            <a:prstGeom prst="line">
              <a:avLst/>
            </a:prstGeom>
            <a:noFill/>
            <a:ln w="1905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3" name="Line 22"/>
            <p:cNvSpPr>
              <a:spLocks noChangeShapeType="1"/>
            </p:cNvSpPr>
            <p:nvPr/>
          </p:nvSpPr>
          <p:spPr bwMode="auto">
            <a:xfrm>
              <a:off x="3228987" y="2726543"/>
              <a:ext cx="0" cy="485389"/>
            </a:xfrm>
            <a:prstGeom prst="line">
              <a:avLst/>
            </a:prstGeom>
            <a:noFill/>
            <a:ln w="1905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4" name="Line 23"/>
            <p:cNvSpPr>
              <a:spLocks noChangeShapeType="1"/>
            </p:cNvSpPr>
            <p:nvPr/>
          </p:nvSpPr>
          <p:spPr bwMode="auto">
            <a:xfrm>
              <a:off x="2488876" y="2726543"/>
              <a:ext cx="0" cy="485389"/>
            </a:xfrm>
            <a:prstGeom prst="line">
              <a:avLst/>
            </a:prstGeom>
            <a:noFill/>
            <a:ln w="1905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5" name="Line 24"/>
            <p:cNvSpPr>
              <a:spLocks noChangeShapeType="1"/>
            </p:cNvSpPr>
            <p:nvPr/>
          </p:nvSpPr>
          <p:spPr bwMode="auto">
            <a:xfrm>
              <a:off x="1749924" y="2726543"/>
              <a:ext cx="0" cy="485389"/>
            </a:xfrm>
            <a:prstGeom prst="line">
              <a:avLst/>
            </a:prstGeom>
            <a:noFill/>
            <a:ln w="1905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6" name="Line 25"/>
            <p:cNvSpPr>
              <a:spLocks noChangeShapeType="1"/>
            </p:cNvSpPr>
            <p:nvPr/>
          </p:nvSpPr>
          <p:spPr bwMode="auto">
            <a:xfrm>
              <a:off x="1749925" y="3195055"/>
              <a:ext cx="0" cy="680795"/>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7" name="Line 26"/>
            <p:cNvSpPr>
              <a:spLocks noChangeShapeType="1"/>
            </p:cNvSpPr>
            <p:nvPr/>
          </p:nvSpPr>
          <p:spPr bwMode="auto">
            <a:xfrm>
              <a:off x="3228987" y="3211932"/>
              <a:ext cx="0" cy="270492"/>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8" name="Line 27"/>
            <p:cNvSpPr>
              <a:spLocks noChangeShapeType="1"/>
            </p:cNvSpPr>
            <p:nvPr/>
          </p:nvSpPr>
          <p:spPr bwMode="auto">
            <a:xfrm>
              <a:off x="3966781" y="3211932"/>
              <a:ext cx="0" cy="270492"/>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9" name="Line 28"/>
            <p:cNvSpPr>
              <a:spLocks noChangeShapeType="1"/>
            </p:cNvSpPr>
            <p:nvPr/>
          </p:nvSpPr>
          <p:spPr bwMode="auto">
            <a:xfrm>
              <a:off x="4705733" y="3211932"/>
              <a:ext cx="0" cy="2704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0" name="Line 29"/>
            <p:cNvSpPr>
              <a:spLocks noChangeShapeType="1"/>
            </p:cNvSpPr>
            <p:nvPr/>
          </p:nvSpPr>
          <p:spPr bwMode="auto">
            <a:xfrm>
              <a:off x="6923749" y="3211932"/>
              <a:ext cx="0" cy="2704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1" name="Line 30"/>
            <p:cNvSpPr>
              <a:spLocks noChangeShapeType="1"/>
            </p:cNvSpPr>
            <p:nvPr/>
          </p:nvSpPr>
          <p:spPr bwMode="auto">
            <a:xfrm>
              <a:off x="7293225" y="3211931"/>
              <a:ext cx="0" cy="663920"/>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2" name="Line 31"/>
            <p:cNvSpPr>
              <a:spLocks noChangeShapeType="1"/>
            </p:cNvSpPr>
            <p:nvPr/>
          </p:nvSpPr>
          <p:spPr bwMode="auto">
            <a:xfrm>
              <a:off x="2488876" y="3211932"/>
              <a:ext cx="0" cy="270492"/>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5" name="Rectangle 39"/>
            <p:cNvSpPr>
              <a:spLocks noChangeArrowheads="1"/>
            </p:cNvSpPr>
            <p:nvPr/>
          </p:nvSpPr>
          <p:spPr bwMode="auto">
            <a:xfrm>
              <a:off x="5738877" y="3265388"/>
              <a:ext cx="260603" cy="21703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6" name="Text Box 40"/>
            <p:cNvSpPr txBox="1">
              <a:spLocks noChangeArrowheads="1"/>
            </p:cNvSpPr>
            <p:nvPr/>
          </p:nvSpPr>
          <p:spPr bwMode="auto">
            <a:xfrm>
              <a:off x="5670859" y="3210693"/>
              <a:ext cx="370614"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dirty="0">
                  <a:solidFill>
                    <a:srgbClr val="CC00CC"/>
                  </a:solidFill>
                  <a:latin typeface="微软雅黑" pitchFamily="34" charset="-122"/>
                  <a:ea typeface="微软雅黑" pitchFamily="34" charset="-122"/>
                </a:rPr>
                <a:t>T</a:t>
              </a:r>
              <a:r>
                <a:rPr kumimoji="1" lang="en-US" altLang="zh-CN" sz="1400" b="1" baseline="-25000" dirty="0">
                  <a:solidFill>
                    <a:srgbClr val="CC00CC"/>
                  </a:solidFill>
                  <a:latin typeface="微软雅黑" pitchFamily="34" charset="-122"/>
                  <a:ea typeface="微软雅黑" pitchFamily="34" charset="-122"/>
                </a:rPr>
                <a:t>0</a:t>
              </a:r>
            </a:p>
          </p:txBody>
        </p:sp>
        <p:sp>
          <p:nvSpPr>
            <p:cNvPr id="57" name="Text Box 41"/>
            <p:cNvSpPr txBox="1">
              <a:spLocks noChangeArrowheads="1"/>
            </p:cNvSpPr>
            <p:nvPr/>
          </p:nvSpPr>
          <p:spPr bwMode="auto">
            <a:xfrm>
              <a:off x="6967043" y="3193589"/>
              <a:ext cx="263214" cy="307777"/>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kern="0" dirty="0">
                  <a:solidFill>
                    <a:srgbClr val="C00000"/>
                  </a:solidFill>
                  <a:latin typeface="微软雅黑" pitchFamily="34" charset="-122"/>
                  <a:ea typeface="微软雅黑" pitchFamily="34" charset="-122"/>
                  <a:sym typeface="Symbol"/>
                </a:rPr>
                <a:t></a:t>
              </a:r>
              <a:endParaRPr kumimoji="1" lang="en-US" altLang="zh-CN" sz="1400" b="1" i="1" kern="0" dirty="0">
                <a:solidFill>
                  <a:srgbClr val="C00000"/>
                </a:solidFill>
                <a:latin typeface="微软雅黑" pitchFamily="34" charset="-122"/>
                <a:ea typeface="微软雅黑" pitchFamily="34" charset="-122"/>
              </a:endParaRPr>
            </a:p>
          </p:txBody>
        </p:sp>
        <p:sp>
          <p:nvSpPr>
            <p:cNvPr id="58" name="Text Box 42"/>
            <p:cNvSpPr txBox="1">
              <a:spLocks noChangeArrowheads="1"/>
            </p:cNvSpPr>
            <p:nvPr/>
          </p:nvSpPr>
          <p:spPr bwMode="auto">
            <a:xfrm>
              <a:off x="7447270" y="2960684"/>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dirty="0">
                  <a:solidFill>
                    <a:srgbClr val="000099"/>
                  </a:solidFill>
                  <a:latin typeface="微软雅黑" pitchFamily="34" charset="-122"/>
                  <a:ea typeface="微软雅黑" pitchFamily="34" charset="-122"/>
                </a:rPr>
                <a:t>t</a:t>
              </a:r>
            </a:p>
          </p:txBody>
        </p:sp>
        <p:sp>
          <p:nvSpPr>
            <p:cNvPr id="59" name="Line 43"/>
            <p:cNvSpPr>
              <a:spLocks noChangeShapeType="1"/>
            </p:cNvSpPr>
            <p:nvPr/>
          </p:nvSpPr>
          <p:spPr bwMode="auto">
            <a:xfrm>
              <a:off x="4705733" y="2402593"/>
              <a:ext cx="0" cy="269423"/>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0" name="Line 44"/>
            <p:cNvSpPr>
              <a:spLocks noChangeShapeType="1"/>
            </p:cNvSpPr>
            <p:nvPr/>
          </p:nvSpPr>
          <p:spPr bwMode="auto">
            <a:xfrm>
              <a:off x="7293225" y="2402593"/>
              <a:ext cx="0" cy="809338"/>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1" name="Text Box 45"/>
            <p:cNvSpPr txBox="1">
              <a:spLocks noChangeArrowheads="1"/>
            </p:cNvSpPr>
            <p:nvPr/>
          </p:nvSpPr>
          <p:spPr bwMode="auto">
            <a:xfrm>
              <a:off x="5568616" y="2344860"/>
              <a:ext cx="776175"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solidFill>
                    <a:srgbClr val="0000FF"/>
                  </a:solidFill>
                  <a:latin typeface="微软雅黑" pitchFamily="34" charset="-122"/>
                  <a:ea typeface="微软雅黑" pitchFamily="34" charset="-122"/>
                </a:rPr>
                <a:t>占用期 </a:t>
              </a:r>
            </a:p>
          </p:txBody>
        </p:sp>
        <p:sp>
          <p:nvSpPr>
            <p:cNvPr id="62" name="Text Box 46"/>
            <p:cNvSpPr txBox="1">
              <a:spLocks noChangeArrowheads="1"/>
            </p:cNvSpPr>
            <p:nvPr/>
          </p:nvSpPr>
          <p:spPr bwMode="auto">
            <a:xfrm>
              <a:off x="2744596" y="2344860"/>
              <a:ext cx="916690"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400" b="1" dirty="0">
                  <a:solidFill>
                    <a:srgbClr val="0000FF"/>
                  </a:solidFill>
                  <a:latin typeface="微软雅黑" pitchFamily="34" charset="-122"/>
                  <a:ea typeface="微软雅黑" pitchFamily="34" charset="-122"/>
                </a:rPr>
                <a:t>发生碰撞 </a:t>
              </a:r>
            </a:p>
          </p:txBody>
        </p:sp>
        <p:sp>
          <p:nvSpPr>
            <p:cNvPr id="63" name="Line 47"/>
            <p:cNvSpPr>
              <a:spLocks noChangeShapeType="1"/>
            </p:cNvSpPr>
            <p:nvPr/>
          </p:nvSpPr>
          <p:spPr bwMode="auto">
            <a:xfrm>
              <a:off x="1749924" y="2402593"/>
              <a:ext cx="0" cy="256593"/>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4" name="Text Box 48"/>
            <p:cNvSpPr txBox="1">
              <a:spLocks noChangeArrowheads="1"/>
            </p:cNvSpPr>
            <p:nvPr/>
          </p:nvSpPr>
          <p:spPr bwMode="auto">
            <a:xfrm>
              <a:off x="3385567" y="3599878"/>
              <a:ext cx="2159566"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zh-CN" sz="1400" b="1" dirty="0">
                  <a:solidFill>
                    <a:srgbClr val="C00000"/>
                  </a:solidFill>
                  <a:latin typeface="微软雅黑" pitchFamily="34" charset="-122"/>
                  <a:ea typeface="微软雅黑" pitchFamily="34" charset="-122"/>
                </a:rPr>
                <a:t>发送一帧所需的平均时间</a:t>
              </a:r>
              <a:endParaRPr kumimoji="1" lang="zh-CN" altLang="en-US" sz="1400" b="1" dirty="0">
                <a:solidFill>
                  <a:srgbClr val="C00000"/>
                </a:solidFill>
                <a:latin typeface="微软雅黑" pitchFamily="34" charset="-122"/>
                <a:ea typeface="微软雅黑" pitchFamily="34" charset="-122"/>
              </a:endParaRPr>
            </a:p>
          </p:txBody>
        </p:sp>
        <p:sp>
          <p:nvSpPr>
            <p:cNvPr id="65" name="Text Box 49"/>
            <p:cNvSpPr txBox="1">
              <a:spLocks noChangeArrowheads="1"/>
            </p:cNvSpPr>
            <p:nvPr/>
          </p:nvSpPr>
          <p:spPr bwMode="auto">
            <a:xfrm>
              <a:off x="3468742" y="2799245"/>
              <a:ext cx="3577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a:t>
              </a:r>
            </a:p>
          </p:txBody>
        </p:sp>
        <p:sp>
          <p:nvSpPr>
            <p:cNvPr id="24" name="Line 50"/>
            <p:cNvSpPr>
              <a:spLocks noChangeShapeType="1"/>
            </p:cNvSpPr>
            <p:nvPr/>
          </p:nvSpPr>
          <p:spPr bwMode="auto">
            <a:xfrm>
              <a:off x="1380448" y="3211931"/>
              <a:ext cx="6159481"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grpSp>
          <p:nvGrpSpPr>
            <p:cNvPr id="70" name="组合 69"/>
            <p:cNvGrpSpPr/>
            <p:nvPr/>
          </p:nvGrpSpPr>
          <p:grpSpPr>
            <a:xfrm>
              <a:off x="1934598" y="3217778"/>
              <a:ext cx="429193" cy="307777"/>
              <a:chOff x="1925454" y="3217778"/>
              <a:chExt cx="429193" cy="307777"/>
            </a:xfrm>
          </p:grpSpPr>
          <p:sp>
            <p:nvSpPr>
              <p:cNvPr id="53" name="Rectangle 32"/>
              <p:cNvSpPr>
                <a:spLocks noChangeArrowheads="1"/>
              </p:cNvSpPr>
              <p:nvPr/>
            </p:nvSpPr>
            <p:spPr bwMode="auto">
              <a:xfrm>
                <a:off x="1964319" y="3265045"/>
                <a:ext cx="301209" cy="2223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9" name="Text Box 34"/>
              <p:cNvSpPr txBox="1">
                <a:spLocks noChangeArrowheads="1"/>
              </p:cNvSpPr>
              <p:nvPr/>
            </p:nvSpPr>
            <p:spPr bwMode="auto">
              <a:xfrm>
                <a:off x="1925454" y="3217778"/>
                <a:ext cx="429193"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1400" b="1" kern="0" dirty="0">
                    <a:solidFill>
                      <a:srgbClr val="0000FF"/>
                    </a:solidFill>
                    <a:latin typeface="微软雅黑" pitchFamily="34" charset="-122"/>
                    <a:ea typeface="微软雅黑" pitchFamily="34" charset="-122"/>
                  </a:rPr>
                  <a:t>2</a:t>
                </a:r>
                <a:r>
                  <a:rPr kumimoji="1" lang="en-US" altLang="zh-CN" sz="1400" b="1" i="1" kern="0" dirty="0">
                    <a:solidFill>
                      <a:srgbClr val="0000FF"/>
                    </a:solidFill>
                    <a:latin typeface="微软雅黑" pitchFamily="34" charset="-122"/>
                    <a:ea typeface="微软雅黑" pitchFamily="34" charset="-122"/>
                    <a:sym typeface="Symbol"/>
                  </a:rPr>
                  <a:t></a:t>
                </a:r>
                <a:endParaRPr kumimoji="1" lang="en-US" altLang="zh-CN" sz="1400" b="1" i="1" kern="0" dirty="0">
                  <a:solidFill>
                    <a:srgbClr val="0000FF"/>
                  </a:solidFill>
                  <a:latin typeface="微软雅黑" pitchFamily="34" charset="-122"/>
                  <a:ea typeface="微软雅黑" pitchFamily="34" charset="-122"/>
                </a:endParaRPr>
              </a:p>
            </p:txBody>
          </p:sp>
        </p:grpSp>
        <p:grpSp>
          <p:nvGrpSpPr>
            <p:cNvPr id="71" name="组合 70"/>
            <p:cNvGrpSpPr/>
            <p:nvPr/>
          </p:nvGrpSpPr>
          <p:grpSpPr>
            <a:xfrm>
              <a:off x="2677872" y="3217778"/>
              <a:ext cx="429193" cy="307777"/>
              <a:chOff x="1925454" y="3217778"/>
              <a:chExt cx="429193" cy="307777"/>
            </a:xfrm>
          </p:grpSpPr>
          <p:sp>
            <p:nvSpPr>
              <p:cNvPr id="72" name="Rectangle 32"/>
              <p:cNvSpPr>
                <a:spLocks noChangeArrowheads="1"/>
              </p:cNvSpPr>
              <p:nvPr/>
            </p:nvSpPr>
            <p:spPr bwMode="auto">
              <a:xfrm>
                <a:off x="1964319" y="3265045"/>
                <a:ext cx="301209" cy="2223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3" name="Text Box 34"/>
              <p:cNvSpPr txBox="1">
                <a:spLocks noChangeArrowheads="1"/>
              </p:cNvSpPr>
              <p:nvPr/>
            </p:nvSpPr>
            <p:spPr bwMode="auto">
              <a:xfrm>
                <a:off x="1925454" y="3217778"/>
                <a:ext cx="429193"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1400" b="1" kern="0" dirty="0">
                    <a:solidFill>
                      <a:srgbClr val="0000FF"/>
                    </a:solidFill>
                    <a:latin typeface="微软雅黑" pitchFamily="34" charset="-122"/>
                    <a:ea typeface="微软雅黑" pitchFamily="34" charset="-122"/>
                  </a:rPr>
                  <a:t>2</a:t>
                </a:r>
                <a:r>
                  <a:rPr kumimoji="1" lang="en-US" altLang="zh-CN" sz="1400" b="1" i="1" kern="0" dirty="0">
                    <a:solidFill>
                      <a:srgbClr val="0000FF"/>
                    </a:solidFill>
                    <a:latin typeface="微软雅黑" pitchFamily="34" charset="-122"/>
                    <a:ea typeface="微软雅黑" pitchFamily="34" charset="-122"/>
                    <a:sym typeface="Symbol"/>
                  </a:rPr>
                  <a:t></a:t>
                </a:r>
                <a:endParaRPr kumimoji="1" lang="en-US" altLang="zh-CN" sz="1400" b="1" i="1" kern="0" dirty="0">
                  <a:solidFill>
                    <a:srgbClr val="0000FF"/>
                  </a:solidFill>
                  <a:latin typeface="微软雅黑" pitchFamily="34" charset="-122"/>
                  <a:ea typeface="微软雅黑" pitchFamily="34" charset="-122"/>
                </a:endParaRPr>
              </a:p>
            </p:txBody>
          </p:sp>
        </p:grpSp>
        <p:grpSp>
          <p:nvGrpSpPr>
            <p:cNvPr id="74" name="组合 73"/>
            <p:cNvGrpSpPr/>
            <p:nvPr/>
          </p:nvGrpSpPr>
          <p:grpSpPr>
            <a:xfrm>
              <a:off x="4169568" y="3217778"/>
              <a:ext cx="429193" cy="307777"/>
              <a:chOff x="1925454" y="3217778"/>
              <a:chExt cx="429193" cy="307777"/>
            </a:xfrm>
          </p:grpSpPr>
          <p:sp>
            <p:nvSpPr>
              <p:cNvPr id="75" name="Rectangle 32"/>
              <p:cNvSpPr>
                <a:spLocks noChangeArrowheads="1"/>
              </p:cNvSpPr>
              <p:nvPr/>
            </p:nvSpPr>
            <p:spPr bwMode="auto">
              <a:xfrm>
                <a:off x="1964319" y="3265045"/>
                <a:ext cx="301209" cy="2223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6" name="Text Box 34"/>
              <p:cNvSpPr txBox="1">
                <a:spLocks noChangeArrowheads="1"/>
              </p:cNvSpPr>
              <p:nvPr/>
            </p:nvSpPr>
            <p:spPr bwMode="auto">
              <a:xfrm>
                <a:off x="1925454" y="3217778"/>
                <a:ext cx="429193"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1400" b="1" kern="0" dirty="0">
                    <a:solidFill>
                      <a:srgbClr val="0000FF"/>
                    </a:solidFill>
                    <a:latin typeface="微软雅黑" pitchFamily="34" charset="-122"/>
                    <a:ea typeface="微软雅黑" pitchFamily="34" charset="-122"/>
                  </a:rPr>
                  <a:t>2</a:t>
                </a:r>
                <a:r>
                  <a:rPr kumimoji="1" lang="en-US" altLang="zh-CN" sz="1400" b="1" i="1" kern="0" dirty="0">
                    <a:solidFill>
                      <a:srgbClr val="0000FF"/>
                    </a:solidFill>
                    <a:latin typeface="微软雅黑" pitchFamily="34" charset="-122"/>
                    <a:ea typeface="微软雅黑" pitchFamily="34" charset="-122"/>
                    <a:sym typeface="Symbol"/>
                  </a:rPr>
                  <a:t></a:t>
                </a:r>
                <a:endParaRPr kumimoji="1" lang="en-US" altLang="zh-CN" sz="1400" b="1" i="1" kern="0" dirty="0">
                  <a:solidFill>
                    <a:srgbClr val="0000FF"/>
                  </a:solidFill>
                  <a:latin typeface="微软雅黑" pitchFamily="34" charset="-122"/>
                  <a:ea typeface="微软雅黑" pitchFamily="34" charset="-122"/>
                </a:endParaRPr>
              </a:p>
            </p:txBody>
          </p:sp>
        </p:grpSp>
      </p:grpSp>
      <p:sp>
        <p:nvSpPr>
          <p:cNvPr id="2" name="矩形 1"/>
          <p:cNvSpPr/>
          <p:nvPr/>
        </p:nvSpPr>
        <p:spPr>
          <a:xfrm>
            <a:off x="1200727" y="3247458"/>
            <a:ext cx="6603999" cy="75918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ts val="2600"/>
              </a:lnSpc>
            </a:pPr>
            <a:r>
              <a:rPr lang="zh-CN" altLang="en-US" b="1" dirty="0" smtClean="0">
                <a:solidFill>
                  <a:srgbClr val="C00000"/>
                </a:solidFill>
                <a:latin typeface="微软雅黑" panose="020B0503020204020204" pitchFamily="34" charset="-122"/>
                <a:ea typeface="微软雅黑" panose="020B0503020204020204" pitchFamily="34" charset="-122"/>
              </a:rPr>
              <a:t>注意：</a:t>
            </a:r>
            <a:r>
              <a:rPr lang="zh-CN" altLang="en-US" b="1" dirty="0" smtClean="0">
                <a:latin typeface="微软雅黑" panose="020B0503020204020204" pitchFamily="34" charset="-122"/>
                <a:ea typeface="微软雅黑" panose="020B0503020204020204" pitchFamily="34" charset="-122"/>
              </a:rPr>
              <a:t>成功</a:t>
            </a:r>
            <a:r>
              <a:rPr lang="zh-CN" altLang="en-US" b="1" dirty="0">
                <a:latin typeface="微软雅黑" panose="020B0503020204020204" pitchFamily="34" charset="-122"/>
                <a:ea typeface="微软雅黑" panose="020B0503020204020204" pitchFamily="34" charset="-122"/>
              </a:rPr>
              <a:t>发送一个帧需要占用信道的时间是 </a:t>
            </a:r>
            <a:r>
              <a:rPr lang="en-US" altLang="zh-CN" b="1" dirty="0">
                <a:latin typeface="微软雅黑" panose="020B0503020204020204" pitchFamily="34" charset="-122"/>
                <a:ea typeface="微软雅黑" panose="020B0503020204020204" pitchFamily="34" charset="-122"/>
              </a:rPr>
              <a:t>T</a:t>
            </a:r>
            <a:r>
              <a:rPr lang="en-US" altLang="zh-CN" b="1" baseline="-25000" dirty="0">
                <a:latin typeface="微软雅黑" panose="020B0503020204020204" pitchFamily="34" charset="-122"/>
                <a:ea typeface="微软雅黑" panose="020B0503020204020204" pitchFamily="34" charset="-122"/>
              </a:rPr>
              <a:t>0</a:t>
            </a:r>
            <a:r>
              <a:rPr lang="en-US" altLang="zh-CN" b="1" dirty="0">
                <a:latin typeface="微软雅黑" panose="020B0503020204020204" pitchFamily="34" charset="-122"/>
                <a:ea typeface="微软雅黑" panose="020B0503020204020204" pitchFamily="34" charset="-122"/>
              </a:rPr>
              <a:t> + </a:t>
            </a:r>
            <a:r>
              <a:rPr lang="el-GR" altLang="zh-CN" b="1" i="1" dirty="0" smtClean="0">
                <a:latin typeface="Times New Roman" panose="02020603050405020304" pitchFamily="18" charset="0"/>
                <a:ea typeface="微软雅黑" panose="020B0503020204020204" pitchFamily="34" charset="-122"/>
                <a:cs typeface="Times New Roman" panose="02020603050405020304" pitchFamily="18" charset="0"/>
              </a:rPr>
              <a:t>τ</a:t>
            </a:r>
            <a:r>
              <a:rPr lang="en-US" altLang="zh-CN" b="1"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比帧</a:t>
            </a:r>
            <a:r>
              <a:rPr lang="zh-CN" altLang="en-US" b="1" dirty="0">
                <a:latin typeface="微软雅黑" panose="020B0503020204020204" pitchFamily="34" charset="-122"/>
                <a:ea typeface="微软雅黑" panose="020B0503020204020204" pitchFamily="34" charset="-122"/>
              </a:rPr>
              <a:t>的发送时间要多一个单程端到端时延 </a:t>
            </a:r>
            <a:r>
              <a:rPr lang="el-GR" altLang="zh-CN" b="1" i="1" dirty="0">
                <a:latin typeface="Times New Roman" panose="02020603050405020304" pitchFamily="18" charset="0"/>
                <a:ea typeface="微软雅黑" panose="020B0503020204020204" pitchFamily="34" charset="-122"/>
                <a:cs typeface="Times New Roman" panose="02020603050405020304" pitchFamily="18" charset="0"/>
              </a:rPr>
              <a:t>τ</a:t>
            </a:r>
            <a:r>
              <a:rPr lang="zh-CN" altLang="en-US" b="1" i="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28604751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73756"/>
            <a:ext cx="8129015"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要提高以太网的信道利用率，就必须</a:t>
            </a:r>
            <a:r>
              <a:rPr lang="zh-CN" altLang="en-US" sz="2000" b="1" dirty="0" smtClean="0">
                <a:latin typeface="微软雅黑" pitchFamily="34" charset="-122"/>
                <a:ea typeface="微软雅黑" pitchFamily="34" charset="-122"/>
              </a:rPr>
              <a:t>减小 </a:t>
            </a:r>
            <a:r>
              <a:rPr lang="en-US" altLang="zh-CN" sz="2000" b="1" i="1" dirty="0" smtClean="0">
                <a:latin typeface="Times New Roman" panose="02020603050405020304" pitchFamily="18" charset="0"/>
                <a:ea typeface="微软雅黑" pitchFamily="34" charset="-122"/>
                <a:cs typeface="Times New Roman" panose="02020603050405020304" pitchFamily="18" charset="0"/>
                <a:sym typeface="Symbol"/>
              </a:rPr>
              <a:t> </a:t>
            </a:r>
            <a:r>
              <a:rPr lang="en-US" altLang="zh-CN" sz="2000" b="1" i="1" dirty="0" smtClean="0">
                <a:latin typeface="微软雅黑" pitchFamily="34" charset="-122"/>
                <a:ea typeface="微软雅黑" pitchFamily="34" charset="-122"/>
                <a:sym typeface="Symbol"/>
              </a:rPr>
              <a:t> </a:t>
            </a:r>
            <a:r>
              <a:rPr lang="zh-CN" altLang="en-US" sz="2000" b="1" dirty="0" smtClean="0">
                <a:latin typeface="微软雅黑" pitchFamily="34" charset="-122"/>
                <a:ea typeface="微软雅黑" pitchFamily="34" charset="-122"/>
              </a:rPr>
              <a:t>与 </a:t>
            </a:r>
            <a:r>
              <a:rPr lang="en-US" altLang="zh-CN" sz="2000" b="1" i="1" dirty="0">
                <a:latin typeface="微软雅黑" pitchFamily="34" charset="-122"/>
                <a:ea typeface="微软雅黑" pitchFamily="34" charset="-122"/>
              </a:rPr>
              <a:t>T</a:t>
            </a:r>
            <a:r>
              <a:rPr lang="en-US" altLang="zh-CN" sz="2000" b="1" baseline="-25000" dirty="0">
                <a:latin typeface="微软雅黑" pitchFamily="34" charset="-122"/>
                <a:ea typeface="微软雅黑" pitchFamily="34" charset="-122"/>
              </a:rPr>
              <a:t>0</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之比。</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在以太网中定义了</a:t>
            </a:r>
            <a:r>
              <a:rPr lang="zh-CN" altLang="en-US" sz="2000" b="1" dirty="0">
                <a:solidFill>
                  <a:srgbClr val="C00000"/>
                </a:solidFill>
                <a:latin typeface="微软雅黑" pitchFamily="34" charset="-122"/>
                <a:ea typeface="微软雅黑" pitchFamily="34" charset="-122"/>
              </a:rPr>
              <a:t>参数 </a:t>
            </a:r>
            <a:r>
              <a:rPr lang="en-US" altLang="zh-CN" sz="2000" b="1" i="1" dirty="0" smtClean="0">
                <a:solidFill>
                  <a:srgbClr val="C00000"/>
                </a:solidFill>
                <a:latin typeface="Times New Roman" pitchFamily="18" charset="0"/>
                <a:ea typeface="微软雅黑" pitchFamily="34" charset="-122"/>
                <a:cs typeface="Times New Roman" pitchFamily="18" charset="0"/>
              </a:rPr>
              <a:t>a</a:t>
            </a:r>
            <a:r>
              <a:rPr lang="en-US" altLang="zh-CN" sz="2000" b="1" i="1" dirty="0" smtClean="0">
                <a:latin typeface="Times New Roman" pitchFamily="18" charset="0"/>
                <a:ea typeface="微软雅黑" pitchFamily="34" charset="-122"/>
                <a:cs typeface="Times New Roman" pitchFamily="18" charset="0"/>
              </a:rPr>
              <a:t> </a:t>
            </a: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以太网</a:t>
            </a:r>
            <a:r>
              <a:rPr lang="zh-CN" altLang="en-US" sz="2000" b="1" dirty="0">
                <a:latin typeface="微软雅黑" pitchFamily="34" charset="-122"/>
                <a:ea typeface="微软雅黑" pitchFamily="34" charset="-122"/>
              </a:rPr>
              <a:t>单程端到端</a:t>
            </a:r>
            <a:r>
              <a:rPr lang="zh-CN" altLang="en-US" sz="2000" b="1" dirty="0" smtClean="0">
                <a:latin typeface="微软雅黑" pitchFamily="34" charset="-122"/>
                <a:ea typeface="微软雅黑" pitchFamily="34" charset="-122"/>
              </a:rPr>
              <a:t>时延 </a:t>
            </a:r>
            <a:r>
              <a:rPr lang="en-US" altLang="zh-CN" sz="2000" b="1" i="1" dirty="0">
                <a:latin typeface="Times New Roman" panose="02020603050405020304" pitchFamily="18" charset="0"/>
                <a:ea typeface="微软雅黑" pitchFamily="34" charset="-122"/>
                <a:cs typeface="Times New Roman" panose="02020603050405020304" pitchFamily="18" charset="0"/>
                <a:sym typeface="Symbol"/>
              </a:rPr>
              <a:t></a:t>
            </a:r>
            <a:r>
              <a:rPr lang="en-US" altLang="zh-CN" sz="2000" b="1" i="1" dirty="0" smtClean="0">
                <a:latin typeface="Times New Roman" panose="02020603050405020304" pitchFamily="18" charset="0"/>
                <a:ea typeface="微软雅黑" pitchFamily="34" charset="-122"/>
                <a:cs typeface="Times New Roman" panose="02020603050405020304" pitchFamily="18" charset="0"/>
                <a:sym typeface="Symbol"/>
              </a:rPr>
              <a:t> </a:t>
            </a:r>
            <a:r>
              <a:rPr lang="en-US" altLang="zh-CN" sz="2000" b="1" i="1" dirty="0" smtClean="0">
                <a:latin typeface="微软雅黑" pitchFamily="34" charset="-122"/>
                <a:ea typeface="微软雅黑" pitchFamily="34" charset="-122"/>
                <a:sym typeface="Symbol"/>
              </a:rPr>
              <a:t> </a:t>
            </a:r>
            <a:r>
              <a:rPr lang="zh-CN" altLang="en-US" sz="2000" b="1" dirty="0" smtClean="0">
                <a:latin typeface="微软雅黑" pitchFamily="34" charset="-122"/>
                <a:ea typeface="微软雅黑" pitchFamily="34" charset="-122"/>
              </a:rPr>
              <a:t>与帧</a:t>
            </a:r>
            <a:r>
              <a:rPr lang="zh-CN" altLang="en-US" sz="2000" b="1" dirty="0">
                <a:latin typeface="微软雅黑" pitchFamily="34" charset="-122"/>
                <a:ea typeface="微软雅黑" pitchFamily="34" charset="-122"/>
              </a:rPr>
              <a:t>的发送</a:t>
            </a:r>
            <a:r>
              <a:rPr lang="zh-CN" altLang="en-US" sz="2000" b="1" dirty="0" smtClean="0">
                <a:latin typeface="微软雅黑" pitchFamily="34" charset="-122"/>
                <a:ea typeface="微软雅黑" pitchFamily="34" charset="-122"/>
              </a:rPr>
              <a:t>时间 </a:t>
            </a:r>
            <a:r>
              <a:rPr lang="en-US" altLang="zh-CN" sz="2000" b="1" i="1" dirty="0" smtClean="0">
                <a:latin typeface="微软雅黑" pitchFamily="34" charset="-122"/>
                <a:ea typeface="微软雅黑" pitchFamily="34" charset="-122"/>
              </a:rPr>
              <a:t>T</a:t>
            </a:r>
            <a:r>
              <a:rPr lang="en-US" altLang="zh-CN" sz="2000" b="1" baseline="-25000" dirty="0" smtClean="0">
                <a:latin typeface="微软雅黑" pitchFamily="34" charset="-122"/>
                <a:ea typeface="微软雅黑" pitchFamily="34" charset="-122"/>
              </a:rPr>
              <a:t>0 </a:t>
            </a:r>
            <a:r>
              <a:rPr lang="zh-CN" altLang="en-US" sz="2000" b="1" dirty="0" smtClean="0">
                <a:latin typeface="微软雅黑" pitchFamily="34" charset="-122"/>
                <a:ea typeface="微软雅黑" pitchFamily="34" charset="-122"/>
              </a:rPr>
              <a:t>之</a:t>
            </a:r>
            <a:r>
              <a:rPr lang="zh-CN" altLang="en-US" sz="2000" b="1" dirty="0">
                <a:latin typeface="微软雅黑" pitchFamily="34" charset="-122"/>
                <a:ea typeface="微软雅黑" pitchFamily="34" charset="-122"/>
              </a:rPr>
              <a:t>比： </a:t>
            </a:r>
          </a:p>
        </p:txBody>
      </p:sp>
      <p:sp>
        <p:nvSpPr>
          <p:cNvPr id="8" name="AutoShape 5"/>
          <p:cNvSpPr>
            <a:spLocks noChangeArrowheads="1"/>
          </p:cNvSpPr>
          <p:nvPr/>
        </p:nvSpPr>
        <p:spPr bwMode="auto">
          <a:xfrm>
            <a:off x="502921" y="6238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540189" y="600726"/>
            <a:ext cx="20249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参数 </a:t>
            </a:r>
            <a:r>
              <a:rPr lang="en-US" altLang="zh-CN" sz="2000" b="1" i="1" dirty="0" smtClean="0">
                <a:solidFill>
                  <a:schemeClr val="bg1"/>
                </a:solidFill>
                <a:latin typeface="Times New Roman" pitchFamily="18" charset="0"/>
                <a:ea typeface="微软雅黑" pitchFamily="34" charset="-122"/>
                <a:cs typeface="Times New Roman" pitchFamily="18" charset="0"/>
              </a:rPr>
              <a:t>a</a:t>
            </a:r>
            <a:r>
              <a:rPr lang="en-US" altLang="zh-CN" sz="2000" b="1" dirty="0" smtClean="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与利用率</a:t>
            </a:r>
            <a:endParaRPr lang="fr-FR" altLang="zh-CN" sz="2000" b="1" dirty="0">
              <a:solidFill>
                <a:schemeClr val="bg1"/>
              </a:solidFill>
              <a:latin typeface="微软雅黑" pitchFamily="34" charset="-122"/>
              <a:ea typeface="微软雅黑" pitchFamily="34" charset="-122"/>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4186128659"/>
              </p:ext>
            </p:extLst>
          </p:nvPr>
        </p:nvGraphicFramePr>
        <p:xfrm>
          <a:off x="2754891" y="1859787"/>
          <a:ext cx="1570596" cy="608011"/>
        </p:xfrm>
        <a:graphic>
          <a:graphicData uri="http://schemas.openxmlformats.org/presentationml/2006/ole">
            <mc:AlternateContent xmlns:mc="http://schemas.openxmlformats.org/markup-compatibility/2006">
              <mc:Choice xmlns:v="urn:schemas-microsoft-com:vml" Requires="v">
                <p:oleObj spid="_x0000_s1142" name="公式" r:id="rId3" imgW="545760" imgH="228600" progId="Equation.3">
                  <p:embed/>
                </p:oleObj>
              </mc:Choice>
              <mc:Fallback>
                <p:oleObj name="公式" r:id="rId3" imgW="545760" imgH="228600" progId="Equation.3">
                  <p:embed/>
                  <p:pic>
                    <p:nvPicPr>
                      <p:cNvPr id="0" name="Picture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4891" y="1859787"/>
                        <a:ext cx="1570596" cy="608011"/>
                      </a:xfrm>
                      <a:prstGeom prst="rect">
                        <a:avLst/>
                      </a:prstGeom>
                      <a:solidFill>
                        <a:srgbClr val="FFFF99"/>
                      </a:solidFill>
                      <a:ln w="12700">
                        <a:solidFill>
                          <a:schemeClr val="tx1"/>
                        </a:solidFill>
                        <a:miter lim="800000"/>
                        <a:headEnd/>
                        <a:tailEnd/>
                      </a:ln>
                    </p:spPr>
                  </p:pic>
                </p:oleObj>
              </mc:Fallback>
            </mc:AlternateContent>
          </a:graphicData>
        </a:graphic>
      </p:graphicFrame>
      <p:grpSp>
        <p:nvGrpSpPr>
          <p:cNvPr id="11" name="组合 10"/>
          <p:cNvGrpSpPr/>
          <p:nvPr/>
        </p:nvGrpSpPr>
        <p:grpSpPr>
          <a:xfrm>
            <a:off x="843743" y="2602824"/>
            <a:ext cx="7202976" cy="1624658"/>
            <a:chOff x="502922" y="3604946"/>
            <a:chExt cx="7202976" cy="1624658"/>
          </a:xfrm>
        </p:grpSpPr>
        <p:sp>
          <p:nvSpPr>
            <p:cNvPr id="12" name="对角圆角矩形 11"/>
            <p:cNvSpPr/>
            <p:nvPr/>
          </p:nvSpPr>
          <p:spPr>
            <a:xfrm>
              <a:off x="502922" y="3604946"/>
              <a:ext cx="7202976" cy="1624658"/>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400"/>
                </a:lnSpc>
              </a:pPr>
              <a:endParaRPr lang="zh-CN" altLang="en-US" dirty="0"/>
            </a:p>
          </p:txBody>
        </p:sp>
        <p:sp>
          <p:nvSpPr>
            <p:cNvPr id="13" name="矩形 12"/>
            <p:cNvSpPr/>
            <p:nvPr/>
          </p:nvSpPr>
          <p:spPr>
            <a:xfrm>
              <a:off x="900547" y="3669507"/>
              <a:ext cx="6555970" cy="1477328"/>
            </a:xfrm>
            <a:prstGeom prst="rect">
              <a:avLst/>
            </a:prstGeom>
          </p:spPr>
          <p:txBody>
            <a:bodyPr wrap="square">
              <a:spAutoFit/>
            </a:bodyPr>
            <a:lstStyle/>
            <a:p>
              <a:pPr>
                <a:lnSpc>
                  <a:spcPts val="2700"/>
                </a:lnSpc>
              </a:pPr>
              <a:r>
                <a:rPr lang="en-US" altLang="zh-CN" b="1" i="1" dirty="0" smtClean="0">
                  <a:solidFill>
                    <a:srgbClr val="FFFF00"/>
                  </a:solidFill>
                  <a:latin typeface="Times New Roman" pitchFamily="18" charset="0"/>
                  <a:ea typeface="微软雅黑" pitchFamily="34" charset="-122"/>
                  <a:cs typeface="Times New Roman" pitchFamily="18" charset="0"/>
                </a:rPr>
                <a:t>a</a:t>
              </a:r>
              <a:r>
                <a:rPr lang="en-US" altLang="zh-CN" b="1" dirty="0" smtClean="0">
                  <a:solidFill>
                    <a:srgbClr val="FFFF00"/>
                  </a:solidFill>
                  <a:latin typeface="微软雅黑" pitchFamily="34" charset="-122"/>
                  <a:ea typeface="微软雅黑" pitchFamily="34" charset="-122"/>
                </a:rPr>
                <a:t> → 0</a:t>
              </a:r>
              <a:r>
                <a:rPr lang="zh-CN" altLang="en-US" b="1" dirty="0" smtClean="0">
                  <a:solidFill>
                    <a:srgbClr val="FFFF00"/>
                  </a:solidFill>
                  <a:latin typeface="微软雅黑" pitchFamily="34" charset="-122"/>
                  <a:ea typeface="微软雅黑" pitchFamily="34" charset="-122"/>
                </a:rPr>
                <a:t>，</a:t>
              </a:r>
              <a:r>
                <a:rPr lang="zh-CN" altLang="en-US" b="1" dirty="0" smtClean="0">
                  <a:solidFill>
                    <a:schemeClr val="bg1"/>
                  </a:solidFill>
                  <a:latin typeface="微软雅黑" pitchFamily="34" charset="-122"/>
                  <a:ea typeface="微软雅黑" pitchFamily="34" charset="-122"/>
                </a:rPr>
                <a:t>表示一</a:t>
              </a:r>
              <a:r>
                <a:rPr lang="zh-CN" altLang="en-US" b="1" dirty="0">
                  <a:solidFill>
                    <a:schemeClr val="bg1"/>
                  </a:solidFill>
                  <a:latin typeface="微软雅黑" pitchFamily="34" charset="-122"/>
                  <a:ea typeface="微软雅黑" pitchFamily="34" charset="-122"/>
                </a:rPr>
                <a:t>发生碰撞就立即可以检测出来， 并立即停止发送，因而信道利用率很高。</a:t>
              </a:r>
            </a:p>
            <a:p>
              <a:pPr>
                <a:lnSpc>
                  <a:spcPts val="2700"/>
                </a:lnSpc>
              </a:pPr>
              <a:r>
                <a:rPr lang="en-US" altLang="zh-CN" b="1" i="1" dirty="0" smtClean="0">
                  <a:solidFill>
                    <a:srgbClr val="FFFF00"/>
                  </a:solidFill>
                  <a:latin typeface="Times New Roman" pitchFamily="18" charset="0"/>
                  <a:ea typeface="微软雅黑" pitchFamily="34" charset="-122"/>
                  <a:cs typeface="Times New Roman" pitchFamily="18" charset="0"/>
                </a:rPr>
                <a:t>a</a:t>
              </a:r>
              <a:r>
                <a:rPr lang="en-US" altLang="zh-CN" b="1" dirty="0" smtClean="0">
                  <a:solidFill>
                    <a:srgbClr val="FFFF00"/>
                  </a:solidFill>
                  <a:latin typeface="微软雅黑" pitchFamily="34" charset="-122"/>
                  <a:ea typeface="微软雅黑" pitchFamily="34" charset="-122"/>
                </a:rPr>
                <a:t> </a:t>
              </a:r>
              <a:r>
                <a:rPr lang="zh-CN" altLang="en-US" b="1" dirty="0">
                  <a:solidFill>
                    <a:srgbClr val="FFFF00"/>
                  </a:solidFill>
                  <a:latin typeface="微软雅黑" pitchFamily="34" charset="-122"/>
                  <a:ea typeface="微软雅黑" pitchFamily="34" charset="-122"/>
                </a:rPr>
                <a:t>越大，</a:t>
              </a:r>
              <a:r>
                <a:rPr lang="zh-CN" altLang="en-US" b="1" dirty="0">
                  <a:solidFill>
                    <a:schemeClr val="bg1"/>
                  </a:solidFill>
                  <a:latin typeface="微软雅黑" pitchFamily="34" charset="-122"/>
                  <a:ea typeface="微软雅黑" pitchFamily="34" charset="-122"/>
                </a:rPr>
                <a:t>表明争用期所占的比例增大，每发生一次碰撞就浪费许多信道资源，使得信道利用率明显降低。 </a:t>
              </a:r>
            </a:p>
          </p:txBody>
        </p:sp>
      </p:grpSp>
    </p:spTree>
    <p:extLst>
      <p:ext uri="{BB962C8B-B14F-4D97-AF65-F5344CB8AC3E}">
        <p14:creationId xmlns:p14="http://schemas.microsoft.com/office/powerpoint/2010/main" val="176489683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70517"/>
            <a:ext cx="8129015" cy="17338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为提高利用率，以太网的</a:t>
            </a:r>
            <a:r>
              <a:rPr lang="zh-CN" altLang="en-US" sz="2000" b="1" dirty="0" smtClean="0">
                <a:latin typeface="微软雅黑" pitchFamily="34" charset="-122"/>
                <a:ea typeface="微软雅黑" pitchFamily="34" charset="-122"/>
              </a:rPr>
              <a:t>参数 </a:t>
            </a:r>
            <a:r>
              <a:rPr lang="en-US" altLang="zh-CN" sz="2000" b="1" i="1" dirty="0" smtClean="0">
                <a:latin typeface="Times New Roman" pitchFamily="18" charset="0"/>
                <a:ea typeface="微软雅黑" pitchFamily="34" charset="-122"/>
                <a:cs typeface="Times New Roman" pitchFamily="18" charset="0"/>
              </a:rPr>
              <a:t>a</a:t>
            </a: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的</a:t>
            </a:r>
            <a:r>
              <a:rPr lang="zh-CN" altLang="en-US" sz="2000" b="1" dirty="0">
                <a:latin typeface="微软雅黑" pitchFamily="34" charset="-122"/>
                <a:ea typeface="微软雅黑" pitchFamily="34" charset="-122"/>
              </a:rPr>
              <a:t>值应当</a:t>
            </a:r>
            <a:r>
              <a:rPr lang="zh-CN" altLang="en-US" sz="2000" b="1" dirty="0">
                <a:solidFill>
                  <a:srgbClr val="C00000"/>
                </a:solidFill>
                <a:latin typeface="微软雅黑" pitchFamily="34" charset="-122"/>
                <a:ea typeface="微软雅黑" pitchFamily="34" charset="-122"/>
              </a:rPr>
              <a:t>尽可能小</a:t>
            </a:r>
            <a:r>
              <a:rPr lang="zh-CN" altLang="en-US" sz="2000" b="1" dirty="0">
                <a:latin typeface="微软雅黑" pitchFamily="34" charset="-122"/>
                <a:ea typeface="微软雅黑" pitchFamily="34" charset="-122"/>
              </a:rPr>
              <a:t>些。</a:t>
            </a:r>
          </a:p>
          <a:p>
            <a:pPr marL="342900" indent="-342900" eaLnBrk="0" hangingPunct="0">
              <a:lnSpc>
                <a:spcPts val="3200"/>
              </a:lnSpc>
              <a:buClr>
                <a:srgbClr val="0070C0"/>
              </a:buClr>
              <a:buFont typeface="Wingdings" pitchFamily="2" charset="2"/>
              <a:buChar char="l"/>
            </a:pPr>
            <a:r>
              <a:rPr lang="zh-CN" altLang="en-US" sz="2000" b="1" dirty="0" smtClean="0">
                <a:latin typeface="微软雅黑" pitchFamily="34" charset="-122"/>
                <a:ea typeface="微软雅黑" pitchFamily="34" charset="-122"/>
              </a:rPr>
              <a:t>当</a:t>
            </a:r>
            <a:r>
              <a:rPr lang="zh-CN" altLang="en-US" sz="2000" b="1" dirty="0">
                <a:latin typeface="微软雅黑" pitchFamily="34" charset="-122"/>
                <a:ea typeface="微软雅黑" pitchFamily="34" charset="-122"/>
              </a:rPr>
              <a:t>数据率一定时，以太网的连线的</a:t>
            </a:r>
            <a:r>
              <a:rPr lang="zh-CN" altLang="en-US" sz="2000" b="1" dirty="0">
                <a:solidFill>
                  <a:srgbClr val="C00000"/>
                </a:solidFill>
                <a:latin typeface="微软雅黑" pitchFamily="34" charset="-122"/>
                <a:ea typeface="微软雅黑" pitchFamily="34" charset="-122"/>
              </a:rPr>
              <a:t>长度受到限制，</a:t>
            </a:r>
            <a:r>
              <a:rPr lang="zh-CN" altLang="en-US" sz="2000" b="1" dirty="0">
                <a:latin typeface="微软雅黑" pitchFamily="34" charset="-122"/>
                <a:ea typeface="微软雅黑" pitchFamily="34" charset="-122"/>
              </a:rPr>
              <a:t>否则 </a:t>
            </a:r>
            <a:r>
              <a:rPr lang="en-US" altLang="zh-CN" sz="2000" b="1" i="1" dirty="0">
                <a:latin typeface="微软雅黑" pitchFamily="34" charset="-122"/>
                <a:ea typeface="微软雅黑" pitchFamily="34" charset="-122"/>
                <a:sym typeface="Symbol"/>
              </a:rPr>
              <a:t></a:t>
            </a:r>
            <a:r>
              <a:rPr lang="en-US" altLang="zh-CN" sz="2000" b="1" dirty="0">
                <a:latin typeface="微软雅黑" pitchFamily="34" charset="-122"/>
                <a:ea typeface="微软雅黑" pitchFamily="34" charset="-122"/>
                <a:sym typeface="Symbol"/>
              </a:rPr>
              <a:t>  </a:t>
            </a:r>
            <a:r>
              <a:rPr lang="zh-CN" altLang="en-US" sz="2000" b="1" dirty="0">
                <a:latin typeface="微软雅黑" pitchFamily="34" charset="-122"/>
                <a:ea typeface="微软雅黑" pitchFamily="34" charset="-122"/>
              </a:rPr>
              <a:t>的数值会太大。</a:t>
            </a:r>
          </a:p>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以太网的</a:t>
            </a:r>
            <a:r>
              <a:rPr lang="zh-CN" altLang="en-US" sz="2000" b="1" dirty="0">
                <a:solidFill>
                  <a:srgbClr val="C00000"/>
                </a:solidFill>
                <a:latin typeface="微软雅黑" pitchFamily="34" charset="-122"/>
                <a:ea typeface="微软雅黑" pitchFamily="34" charset="-122"/>
              </a:rPr>
              <a:t>帧长不能太短，</a:t>
            </a:r>
            <a:r>
              <a:rPr lang="zh-CN" altLang="en-US" sz="2000" b="1" dirty="0">
                <a:latin typeface="微软雅黑" pitchFamily="34" charset="-122"/>
                <a:ea typeface="微软雅黑" pitchFamily="34" charset="-122"/>
              </a:rPr>
              <a:t>否则 </a:t>
            </a:r>
            <a:r>
              <a:rPr lang="en-US" altLang="zh-CN" sz="2000" b="1" i="1" dirty="0">
                <a:latin typeface="微软雅黑" pitchFamily="34" charset="-122"/>
                <a:ea typeface="微软雅黑" pitchFamily="34" charset="-122"/>
              </a:rPr>
              <a:t>T</a:t>
            </a:r>
            <a:r>
              <a:rPr lang="en-US" altLang="zh-CN" sz="2000" b="1" i="1" baseline="-25000" dirty="0">
                <a:latin typeface="微软雅黑" pitchFamily="34" charset="-122"/>
                <a:ea typeface="微软雅黑" pitchFamily="34" charset="-122"/>
              </a:rPr>
              <a:t>0</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的值会太小，使 </a:t>
            </a:r>
            <a:r>
              <a:rPr lang="en-US" altLang="zh-CN" sz="2000" b="1" i="1" dirty="0">
                <a:latin typeface="Times New Roman" pitchFamily="18" charset="0"/>
                <a:ea typeface="微软雅黑" pitchFamily="34" charset="-122"/>
                <a:cs typeface="Times New Roman" pitchFamily="18" charset="0"/>
              </a:rPr>
              <a:t>a </a:t>
            </a:r>
            <a:r>
              <a:rPr lang="zh-CN" altLang="en-US" sz="2000" b="1" dirty="0">
                <a:latin typeface="微软雅黑" pitchFamily="34" charset="-122"/>
                <a:ea typeface="微软雅黑" pitchFamily="34" charset="-122"/>
              </a:rPr>
              <a:t>值太大。 </a:t>
            </a:r>
          </a:p>
        </p:txBody>
      </p:sp>
      <p:sp>
        <p:nvSpPr>
          <p:cNvPr id="8" name="AutoShape 5"/>
          <p:cNvSpPr>
            <a:spLocks noChangeArrowheads="1"/>
          </p:cNvSpPr>
          <p:nvPr/>
        </p:nvSpPr>
        <p:spPr bwMode="auto">
          <a:xfrm>
            <a:off x="502921" y="62112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55468" y="598039"/>
            <a:ext cx="28232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对以太网参数 </a:t>
            </a:r>
            <a:r>
              <a:rPr lang="en-US" altLang="zh-CN" sz="2000" b="1" i="1" dirty="0" smtClean="0">
                <a:solidFill>
                  <a:schemeClr val="bg1"/>
                </a:solidFill>
                <a:latin typeface="Times New Roman" pitchFamily="18" charset="0"/>
                <a:ea typeface="微软雅黑" pitchFamily="34" charset="-122"/>
                <a:cs typeface="Times New Roman" pitchFamily="18" charset="0"/>
              </a:rPr>
              <a:t>a</a:t>
            </a:r>
            <a:r>
              <a:rPr lang="en-US" altLang="zh-CN" sz="2000" b="1" dirty="0" smtClean="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的要求</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55226277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26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873417" y="602934"/>
            <a:ext cx="316785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信道利用率的最大值 </a:t>
            </a:r>
            <a:r>
              <a:rPr lang="en-US" altLang="zh-CN" sz="2000" b="1" dirty="0" err="1">
                <a:solidFill>
                  <a:schemeClr val="bg1"/>
                </a:solidFill>
                <a:latin typeface="微软雅黑" pitchFamily="34" charset="-122"/>
                <a:ea typeface="微软雅黑" pitchFamily="34" charset="-122"/>
              </a:rPr>
              <a:t>S</a:t>
            </a:r>
            <a:r>
              <a:rPr lang="en-US" altLang="zh-CN" sz="2000" b="1" baseline="-25000" dirty="0" err="1">
                <a:solidFill>
                  <a:schemeClr val="bg1"/>
                </a:solidFill>
                <a:latin typeface="微软雅黑" pitchFamily="34" charset="-122"/>
                <a:ea typeface="微软雅黑" pitchFamily="34" charset="-122"/>
              </a:rPr>
              <a:t>max</a:t>
            </a:r>
            <a:r>
              <a:rPr lang="en-US" altLang="zh-CN" sz="2000" b="1" dirty="0">
                <a:solidFill>
                  <a:schemeClr val="bg1"/>
                </a:solidFill>
                <a:latin typeface="微软雅黑" pitchFamily="34" charset="-122"/>
                <a:ea typeface="微软雅黑" pitchFamily="34" charset="-122"/>
              </a:rPr>
              <a:t> </a:t>
            </a:r>
            <a:endParaRPr lang="fr-FR" altLang="zh-CN" sz="2000" b="1" dirty="0">
              <a:solidFill>
                <a:schemeClr val="bg1"/>
              </a:solidFill>
              <a:latin typeface="微软雅黑" pitchFamily="34" charset="-122"/>
              <a:ea typeface="微软雅黑" pitchFamily="34" charset="-122"/>
            </a:endParaRPr>
          </a:p>
        </p:txBody>
      </p:sp>
      <p:sp>
        <p:nvSpPr>
          <p:cNvPr id="13" name="圆角矩形 12"/>
          <p:cNvSpPr/>
          <p:nvPr/>
        </p:nvSpPr>
        <p:spPr>
          <a:xfrm>
            <a:off x="502920" y="1045303"/>
            <a:ext cx="8129015" cy="197590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3973124742"/>
              </p:ext>
            </p:extLst>
          </p:nvPr>
        </p:nvGraphicFramePr>
        <p:xfrm>
          <a:off x="5208175" y="1606089"/>
          <a:ext cx="2613664" cy="799146"/>
        </p:xfrm>
        <a:graphic>
          <a:graphicData uri="http://schemas.openxmlformats.org/presentationml/2006/ole">
            <mc:AlternateContent xmlns:mc="http://schemas.openxmlformats.org/markup-compatibility/2006">
              <mc:Choice xmlns:v="urn:schemas-microsoft-com:vml" Requires="v">
                <p:oleObj spid="_x0000_s2137" name="公式" r:id="rId4" imgW="1269449" imgH="431613" progId="Equation.3">
                  <p:embed/>
                </p:oleObj>
              </mc:Choice>
              <mc:Fallback>
                <p:oleObj name="公式" r:id="rId4" imgW="1269449" imgH="431613" progId="Equation.3">
                  <p:embed/>
                  <p:pic>
                    <p:nvPicPr>
                      <p:cNvPr id="0" name="Picture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08175" y="1606089"/>
                        <a:ext cx="2613664" cy="799146"/>
                      </a:xfrm>
                      <a:prstGeom prst="rect">
                        <a:avLst/>
                      </a:prstGeom>
                      <a:solidFill>
                        <a:schemeClr val="bg1"/>
                      </a:solidFill>
                      <a:ln w="9525">
                        <a:solidFill>
                          <a:schemeClr val="tx1"/>
                        </a:solidFill>
                        <a:miter lim="800000"/>
                        <a:headEnd/>
                        <a:tailEnd/>
                      </a:ln>
                    </p:spPr>
                  </p:pic>
                </p:oleObj>
              </mc:Fallback>
            </mc:AlternateContent>
          </a:graphicData>
        </a:graphic>
      </p:graphicFrame>
      <p:grpSp>
        <p:nvGrpSpPr>
          <p:cNvPr id="4" name="组合 3"/>
          <p:cNvGrpSpPr/>
          <p:nvPr/>
        </p:nvGrpSpPr>
        <p:grpSpPr>
          <a:xfrm>
            <a:off x="1358536" y="1209963"/>
            <a:ext cx="3049163" cy="1608493"/>
            <a:chOff x="601747" y="1159836"/>
            <a:chExt cx="3049163" cy="1608493"/>
          </a:xfrm>
        </p:grpSpPr>
        <p:sp>
          <p:nvSpPr>
            <p:cNvPr id="14" name="Line 4"/>
            <p:cNvSpPr>
              <a:spLocks noChangeShapeType="1"/>
            </p:cNvSpPr>
            <p:nvPr/>
          </p:nvSpPr>
          <p:spPr bwMode="auto">
            <a:xfrm>
              <a:off x="647466" y="2583603"/>
              <a:ext cx="2590996"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6" name="Line 7"/>
            <p:cNvSpPr>
              <a:spLocks noChangeShapeType="1"/>
            </p:cNvSpPr>
            <p:nvPr/>
          </p:nvSpPr>
          <p:spPr bwMode="auto">
            <a:xfrm>
              <a:off x="650970" y="1325553"/>
              <a:ext cx="258749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7" name="Line 8"/>
            <p:cNvSpPr>
              <a:spLocks noChangeShapeType="1"/>
            </p:cNvSpPr>
            <p:nvPr/>
          </p:nvSpPr>
          <p:spPr bwMode="auto">
            <a:xfrm>
              <a:off x="2868985" y="2188347"/>
              <a:ext cx="36947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8" name="Rectangle 9"/>
            <p:cNvSpPr>
              <a:spLocks noChangeArrowheads="1"/>
            </p:cNvSpPr>
            <p:nvPr/>
          </p:nvSpPr>
          <p:spPr bwMode="auto">
            <a:xfrm>
              <a:off x="3001023" y="2120992"/>
              <a:ext cx="121615" cy="141126"/>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9" name="Line 10"/>
            <p:cNvSpPr>
              <a:spLocks noChangeShapeType="1"/>
            </p:cNvSpPr>
            <p:nvPr/>
          </p:nvSpPr>
          <p:spPr bwMode="auto">
            <a:xfrm>
              <a:off x="650969" y="2188347"/>
              <a:ext cx="2218015"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3" name="Freeform 16"/>
            <p:cNvSpPr>
              <a:spLocks/>
            </p:cNvSpPr>
            <p:nvPr/>
          </p:nvSpPr>
          <p:spPr bwMode="auto">
            <a:xfrm>
              <a:off x="650969" y="1541519"/>
              <a:ext cx="2218015" cy="485389"/>
            </a:xfrm>
            <a:custGeom>
              <a:avLst/>
              <a:gdLst>
                <a:gd name="T0" fmla="*/ 0 w 1728"/>
                <a:gd name="T1" fmla="*/ 432 h 432"/>
                <a:gd name="T2" fmla="*/ 0 w 1728"/>
                <a:gd name="T3" fmla="*/ 0 h 432"/>
                <a:gd name="T4" fmla="*/ 1728 w 1728"/>
                <a:gd name="T5" fmla="*/ 0 h 432"/>
                <a:gd name="T6" fmla="*/ 1728 w 1728"/>
                <a:gd name="T7" fmla="*/ 432 h 432"/>
              </a:gdLst>
              <a:ahLst/>
              <a:cxnLst>
                <a:cxn ang="0">
                  <a:pos x="T0" y="T1"/>
                </a:cxn>
                <a:cxn ang="0">
                  <a:pos x="T2" y="T3"/>
                </a:cxn>
                <a:cxn ang="0">
                  <a:pos x="T4" y="T5"/>
                </a:cxn>
                <a:cxn ang="0">
                  <a:pos x="T6" y="T7"/>
                </a:cxn>
              </a:cxnLst>
              <a:rect l="0" t="0" r="r" b="b"/>
              <a:pathLst>
                <a:path w="1728" h="432">
                  <a:moveTo>
                    <a:pt x="0" y="432"/>
                  </a:moveTo>
                  <a:lnTo>
                    <a:pt x="0" y="0"/>
                  </a:lnTo>
                  <a:lnTo>
                    <a:pt x="1728" y="0"/>
                  </a:lnTo>
                  <a:lnTo>
                    <a:pt x="1728" y="432"/>
                  </a:lnTo>
                </a:path>
              </a:pathLst>
            </a:custGeom>
            <a:solidFill>
              <a:srgbClr val="00FF99"/>
            </a:solidFill>
            <a:ln w="28575" cmpd="sng">
              <a:solidFill>
                <a:srgbClr val="00206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4" name="Text Box 17"/>
            <p:cNvSpPr txBox="1">
              <a:spLocks noChangeArrowheads="1"/>
            </p:cNvSpPr>
            <p:nvPr/>
          </p:nvSpPr>
          <p:spPr bwMode="auto">
            <a:xfrm>
              <a:off x="1144378" y="1627050"/>
              <a:ext cx="127310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发  送  成  功 </a:t>
              </a:r>
            </a:p>
          </p:txBody>
        </p:sp>
        <p:sp>
          <p:nvSpPr>
            <p:cNvPr id="36" name="Line 29"/>
            <p:cNvSpPr>
              <a:spLocks noChangeShapeType="1"/>
            </p:cNvSpPr>
            <p:nvPr/>
          </p:nvSpPr>
          <p:spPr bwMode="auto">
            <a:xfrm>
              <a:off x="2868985" y="2026908"/>
              <a:ext cx="0" cy="2704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9" name="Rectangle 39"/>
            <p:cNvSpPr>
              <a:spLocks noChangeArrowheads="1"/>
            </p:cNvSpPr>
            <p:nvPr/>
          </p:nvSpPr>
          <p:spPr bwMode="auto">
            <a:xfrm>
              <a:off x="1684113" y="2080364"/>
              <a:ext cx="260603" cy="21703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0" name="Text Box 40"/>
            <p:cNvSpPr txBox="1">
              <a:spLocks noChangeArrowheads="1"/>
            </p:cNvSpPr>
            <p:nvPr/>
          </p:nvSpPr>
          <p:spPr bwMode="auto">
            <a:xfrm>
              <a:off x="1616095" y="2025669"/>
              <a:ext cx="370614"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dirty="0">
                  <a:solidFill>
                    <a:srgbClr val="CC00CC"/>
                  </a:solidFill>
                  <a:latin typeface="微软雅黑" pitchFamily="34" charset="-122"/>
                  <a:ea typeface="微软雅黑" pitchFamily="34" charset="-122"/>
                </a:rPr>
                <a:t>T</a:t>
              </a:r>
              <a:r>
                <a:rPr kumimoji="1" lang="en-US" altLang="zh-CN" sz="1400" b="1" baseline="-25000" dirty="0">
                  <a:solidFill>
                    <a:srgbClr val="CC00CC"/>
                  </a:solidFill>
                  <a:latin typeface="微软雅黑" pitchFamily="34" charset="-122"/>
                  <a:ea typeface="微软雅黑" pitchFamily="34" charset="-122"/>
                </a:rPr>
                <a:t>0</a:t>
              </a:r>
            </a:p>
          </p:txBody>
        </p:sp>
        <p:sp>
          <p:nvSpPr>
            <p:cNvPr id="41" name="Text Box 41"/>
            <p:cNvSpPr txBox="1">
              <a:spLocks noChangeArrowheads="1"/>
            </p:cNvSpPr>
            <p:nvPr/>
          </p:nvSpPr>
          <p:spPr bwMode="auto">
            <a:xfrm>
              <a:off x="2912279" y="2017047"/>
              <a:ext cx="263214" cy="307777"/>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kern="0" dirty="0">
                  <a:solidFill>
                    <a:srgbClr val="C00000"/>
                  </a:solidFill>
                  <a:latin typeface="微软雅黑" pitchFamily="34" charset="-122"/>
                  <a:ea typeface="微软雅黑" pitchFamily="34" charset="-122"/>
                  <a:sym typeface="Symbol"/>
                </a:rPr>
                <a:t></a:t>
              </a:r>
              <a:endParaRPr kumimoji="1" lang="en-US" altLang="zh-CN" sz="1400" b="1" i="1" kern="0" dirty="0">
                <a:solidFill>
                  <a:srgbClr val="C00000"/>
                </a:solidFill>
                <a:latin typeface="微软雅黑" pitchFamily="34" charset="-122"/>
                <a:ea typeface="微软雅黑" pitchFamily="34" charset="-122"/>
              </a:endParaRPr>
            </a:p>
          </p:txBody>
        </p:sp>
        <p:sp>
          <p:nvSpPr>
            <p:cNvPr id="42" name="Text Box 42"/>
            <p:cNvSpPr txBox="1">
              <a:spLocks noChangeArrowheads="1"/>
            </p:cNvSpPr>
            <p:nvPr/>
          </p:nvSpPr>
          <p:spPr bwMode="auto">
            <a:xfrm>
              <a:off x="3392506" y="1775660"/>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dirty="0">
                  <a:solidFill>
                    <a:srgbClr val="000099"/>
                  </a:solidFill>
                  <a:latin typeface="微软雅黑" pitchFamily="34" charset="-122"/>
                  <a:ea typeface="微软雅黑" pitchFamily="34" charset="-122"/>
                </a:rPr>
                <a:t>t</a:t>
              </a:r>
            </a:p>
          </p:txBody>
        </p:sp>
        <p:grpSp>
          <p:nvGrpSpPr>
            <p:cNvPr id="2" name="组合 1"/>
            <p:cNvGrpSpPr/>
            <p:nvPr/>
          </p:nvGrpSpPr>
          <p:grpSpPr>
            <a:xfrm>
              <a:off x="3238461" y="1217569"/>
              <a:ext cx="118510" cy="1550760"/>
              <a:chOff x="7293225" y="1376621"/>
              <a:chExt cx="0" cy="1402709"/>
            </a:xfrm>
          </p:grpSpPr>
          <p:sp>
            <p:nvSpPr>
              <p:cNvPr id="37" name="Line 30"/>
              <p:cNvSpPr>
                <a:spLocks noChangeShapeType="1"/>
              </p:cNvSpPr>
              <p:nvPr/>
            </p:nvSpPr>
            <p:spPr bwMode="auto">
              <a:xfrm>
                <a:off x="7293225" y="2185959"/>
                <a:ext cx="0" cy="593371"/>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4" name="Line 44"/>
              <p:cNvSpPr>
                <a:spLocks noChangeShapeType="1"/>
              </p:cNvSpPr>
              <p:nvPr/>
            </p:nvSpPr>
            <p:spPr bwMode="auto">
              <a:xfrm>
                <a:off x="7293225" y="1376621"/>
                <a:ext cx="0" cy="809338"/>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grpSp>
        <p:sp>
          <p:nvSpPr>
            <p:cNvPr id="45" name="Text Box 45"/>
            <p:cNvSpPr txBox="1">
              <a:spLocks noChangeArrowheads="1"/>
            </p:cNvSpPr>
            <p:nvPr/>
          </p:nvSpPr>
          <p:spPr bwMode="auto">
            <a:xfrm>
              <a:off x="1513852" y="1159836"/>
              <a:ext cx="776175"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solidFill>
                    <a:srgbClr val="0000FF"/>
                  </a:solidFill>
                  <a:latin typeface="微软雅黑" pitchFamily="34" charset="-122"/>
                  <a:ea typeface="微软雅黑" pitchFamily="34" charset="-122"/>
                </a:rPr>
                <a:t>占用期 </a:t>
              </a:r>
            </a:p>
          </p:txBody>
        </p:sp>
        <p:sp>
          <p:nvSpPr>
            <p:cNvPr id="48" name="Text Box 48"/>
            <p:cNvSpPr txBox="1">
              <a:spLocks noChangeArrowheads="1"/>
            </p:cNvSpPr>
            <p:nvPr/>
          </p:nvSpPr>
          <p:spPr bwMode="auto">
            <a:xfrm>
              <a:off x="1212494" y="2405550"/>
              <a:ext cx="1620957"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zh-CN" sz="1400" b="1" dirty="0">
                  <a:solidFill>
                    <a:srgbClr val="0000FF"/>
                  </a:solidFill>
                  <a:latin typeface="微软雅黑" pitchFamily="34" charset="-122"/>
                  <a:ea typeface="微软雅黑" pitchFamily="34" charset="-122"/>
                </a:rPr>
                <a:t>发送一帧所</a:t>
              </a:r>
              <a:r>
                <a:rPr kumimoji="1" lang="zh-CN" altLang="zh-CN" sz="1400" b="1" dirty="0" smtClean="0">
                  <a:solidFill>
                    <a:srgbClr val="0000FF"/>
                  </a:solidFill>
                  <a:latin typeface="微软雅黑" pitchFamily="34" charset="-122"/>
                  <a:ea typeface="微软雅黑" pitchFamily="34" charset="-122"/>
                </a:rPr>
                <a:t>需时间</a:t>
              </a:r>
              <a:endParaRPr kumimoji="1" lang="zh-CN" altLang="en-US" sz="1400" b="1" dirty="0">
                <a:solidFill>
                  <a:srgbClr val="0000FF"/>
                </a:solidFill>
                <a:latin typeface="微软雅黑" pitchFamily="34" charset="-122"/>
                <a:ea typeface="微软雅黑" pitchFamily="34" charset="-122"/>
              </a:endParaRPr>
            </a:p>
          </p:txBody>
        </p:sp>
        <p:sp>
          <p:nvSpPr>
            <p:cNvPr id="50" name="Line 50"/>
            <p:cNvSpPr>
              <a:spLocks noChangeShapeType="1"/>
            </p:cNvSpPr>
            <p:nvPr/>
          </p:nvSpPr>
          <p:spPr bwMode="auto">
            <a:xfrm>
              <a:off x="647466" y="2026907"/>
              <a:ext cx="2837699"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grpSp>
          <p:nvGrpSpPr>
            <p:cNvPr id="60" name="组合 59"/>
            <p:cNvGrpSpPr/>
            <p:nvPr/>
          </p:nvGrpSpPr>
          <p:grpSpPr>
            <a:xfrm flipH="1">
              <a:off x="601747" y="1217569"/>
              <a:ext cx="45719" cy="1550760"/>
              <a:chOff x="7293225" y="1376621"/>
              <a:chExt cx="0" cy="1402709"/>
            </a:xfrm>
          </p:grpSpPr>
          <p:sp>
            <p:nvSpPr>
              <p:cNvPr id="61" name="Line 30"/>
              <p:cNvSpPr>
                <a:spLocks noChangeShapeType="1"/>
              </p:cNvSpPr>
              <p:nvPr/>
            </p:nvSpPr>
            <p:spPr bwMode="auto">
              <a:xfrm>
                <a:off x="7293225" y="2185959"/>
                <a:ext cx="0" cy="593371"/>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2" name="Line 44"/>
              <p:cNvSpPr>
                <a:spLocks noChangeShapeType="1"/>
              </p:cNvSpPr>
              <p:nvPr/>
            </p:nvSpPr>
            <p:spPr bwMode="auto">
              <a:xfrm>
                <a:off x="7293225" y="1376621"/>
                <a:ext cx="0" cy="809338"/>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grpSp>
      </p:grpSp>
      <p:sp>
        <p:nvSpPr>
          <p:cNvPr id="63" name="矩形 62"/>
          <p:cNvSpPr/>
          <p:nvPr/>
        </p:nvSpPr>
        <p:spPr>
          <a:xfrm>
            <a:off x="1027611" y="3177181"/>
            <a:ext cx="7042687" cy="81047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nSpc>
                <a:spcPts val="2800"/>
              </a:lnSpc>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只有当参数 </a:t>
            </a:r>
            <a:r>
              <a:rPr lang="en-US" altLang="zh-CN" b="1" dirty="0">
                <a:solidFill>
                  <a:srgbClr val="0000FF"/>
                </a:solidFill>
                <a:latin typeface="微软雅黑" panose="020B0503020204020204" pitchFamily="34" charset="-122"/>
                <a:ea typeface="微软雅黑" panose="020B0503020204020204" pitchFamily="34" charset="-122"/>
              </a:rPr>
              <a:t>a </a:t>
            </a:r>
            <a:r>
              <a:rPr lang="zh-CN" altLang="en-US" b="1" dirty="0">
                <a:solidFill>
                  <a:srgbClr val="0000FF"/>
                </a:solidFill>
                <a:latin typeface="微软雅黑" panose="020B0503020204020204" pitchFamily="34" charset="-122"/>
                <a:ea typeface="微软雅黑" panose="020B0503020204020204" pitchFamily="34" charset="-122"/>
              </a:rPr>
              <a:t>远小于 </a:t>
            </a:r>
            <a:r>
              <a:rPr lang="en-US" altLang="zh-CN" b="1" dirty="0">
                <a:solidFill>
                  <a:srgbClr val="0000FF"/>
                </a:solidFill>
                <a:latin typeface="微软雅黑" panose="020B0503020204020204" pitchFamily="34" charset="-122"/>
                <a:ea typeface="微软雅黑" panose="020B0503020204020204" pitchFamily="34" charset="-122"/>
              </a:rPr>
              <a:t>1 </a:t>
            </a:r>
            <a:r>
              <a:rPr lang="zh-CN" altLang="en-US" b="1" dirty="0">
                <a:latin typeface="微软雅黑" panose="020B0503020204020204" pitchFamily="34" charset="-122"/>
                <a:ea typeface="微软雅黑" panose="020B0503020204020204" pitchFamily="34" charset="-122"/>
              </a:rPr>
              <a:t>才能得到尽可能高的极限信道利用率。</a:t>
            </a:r>
          </a:p>
          <a:p>
            <a:pPr marL="285750" indent="-285750">
              <a:lnSpc>
                <a:spcPts val="2800"/>
              </a:lnSpc>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据统计，当以太网的利用率达到 </a:t>
            </a:r>
            <a:r>
              <a:rPr lang="en-US" altLang="zh-CN" b="1" dirty="0">
                <a:latin typeface="微软雅黑" panose="020B0503020204020204" pitchFamily="34" charset="-122"/>
                <a:ea typeface="微软雅黑" panose="020B0503020204020204" pitchFamily="34" charset="-122"/>
              </a:rPr>
              <a:t>30% </a:t>
            </a:r>
            <a:r>
              <a:rPr lang="zh-CN" altLang="en-US" b="1" dirty="0">
                <a:latin typeface="微软雅黑" panose="020B0503020204020204" pitchFamily="34" charset="-122"/>
                <a:ea typeface="微软雅黑" panose="020B0503020204020204" pitchFamily="34" charset="-122"/>
              </a:rPr>
              <a:t>时就已经处于</a:t>
            </a:r>
            <a:r>
              <a:rPr lang="zh-CN" altLang="en-US" b="1" dirty="0">
                <a:solidFill>
                  <a:srgbClr val="0000FF"/>
                </a:solidFill>
                <a:latin typeface="微软雅黑" panose="020B0503020204020204" pitchFamily="34" charset="-122"/>
                <a:ea typeface="微软雅黑" panose="020B0503020204020204" pitchFamily="34" charset="-122"/>
              </a:rPr>
              <a:t>重载</a:t>
            </a:r>
            <a:r>
              <a:rPr lang="zh-CN" altLang="en-US" b="1" dirty="0">
                <a:latin typeface="微软雅黑" panose="020B0503020204020204" pitchFamily="34" charset="-122"/>
                <a:ea typeface="微软雅黑" panose="020B0503020204020204" pitchFamily="34" charset="-122"/>
              </a:rPr>
              <a:t>的情况</a:t>
            </a:r>
            <a:r>
              <a:rPr lang="zh-CN" altLang="en-US" b="1" dirty="0" smtClean="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8010037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1" y="614456"/>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 name="Rectangle 6"/>
          <p:cNvSpPr>
            <a:spLocks noChangeArrowheads="1"/>
          </p:cNvSpPr>
          <p:nvPr/>
        </p:nvSpPr>
        <p:spPr bwMode="auto">
          <a:xfrm>
            <a:off x="2772789" y="581329"/>
            <a:ext cx="358130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3.3.5  </a:t>
            </a:r>
            <a:r>
              <a:rPr lang="zh-CN" altLang="en-US" sz="2400" b="1" dirty="0">
                <a:solidFill>
                  <a:schemeClr val="bg1"/>
                </a:solidFill>
                <a:latin typeface="微软雅黑" pitchFamily="34" charset="-122"/>
                <a:ea typeface="微软雅黑" pitchFamily="34" charset="-122"/>
              </a:rPr>
              <a:t>以太网的 </a:t>
            </a:r>
            <a:r>
              <a:rPr lang="en-US" altLang="zh-CN" sz="2400" b="1" dirty="0">
                <a:solidFill>
                  <a:schemeClr val="bg1"/>
                </a:solidFill>
                <a:latin typeface="微软雅黑" pitchFamily="34" charset="-122"/>
                <a:ea typeface="微软雅黑" pitchFamily="34" charset="-122"/>
              </a:rPr>
              <a:t>MAC </a:t>
            </a:r>
            <a:r>
              <a:rPr lang="zh-CN" altLang="en-US" sz="2400" b="1" dirty="0">
                <a:solidFill>
                  <a:schemeClr val="bg1"/>
                </a:solidFill>
                <a:latin typeface="微软雅黑" pitchFamily="34" charset="-122"/>
                <a:ea typeface="微软雅黑" pitchFamily="34" charset="-122"/>
              </a:rPr>
              <a:t>层</a:t>
            </a:r>
          </a:p>
        </p:txBody>
      </p:sp>
      <p:sp>
        <p:nvSpPr>
          <p:cNvPr id="7" name="Rectangle 8"/>
          <p:cNvSpPr>
            <a:spLocks noChangeArrowheads="1"/>
          </p:cNvSpPr>
          <p:nvPr/>
        </p:nvSpPr>
        <p:spPr bwMode="auto">
          <a:xfrm>
            <a:off x="502921" y="1002542"/>
            <a:ext cx="8000999" cy="1361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300"/>
              </a:lnSpc>
              <a:buClr>
                <a:srgbClr val="0070C0"/>
              </a:buClr>
            </a:pPr>
            <a:r>
              <a:rPr lang="zh-CN" altLang="en-US" sz="2000" b="1" dirty="0" smtClean="0">
                <a:latin typeface="微软雅黑" pitchFamily="34" charset="-122"/>
                <a:ea typeface="微软雅黑" pitchFamily="34" charset="-122"/>
              </a:rPr>
              <a:t>主要内容：</a:t>
            </a:r>
            <a:endParaRPr lang="zh-CN" altLang="en-US" sz="2000" b="1" dirty="0">
              <a:latin typeface="微软雅黑" pitchFamily="34" charset="-122"/>
              <a:ea typeface="微软雅黑" pitchFamily="34" charset="-122"/>
            </a:endParaRPr>
          </a:p>
          <a:p>
            <a:pPr marL="268288" indent="-268288">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1.  MAC </a:t>
            </a:r>
            <a:r>
              <a:rPr lang="zh-CN" altLang="en-US" sz="2000" b="1" dirty="0">
                <a:latin typeface="微软雅黑" pitchFamily="34" charset="-122"/>
                <a:ea typeface="微软雅黑" pitchFamily="34" charset="-122"/>
              </a:rPr>
              <a:t>层的硬件地址</a:t>
            </a:r>
          </a:p>
          <a:p>
            <a:pPr marL="268288" indent="-268288">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2.  MAC </a:t>
            </a:r>
            <a:r>
              <a:rPr lang="zh-CN" altLang="en-US" sz="2000" b="1" dirty="0">
                <a:latin typeface="微软雅黑" pitchFamily="34" charset="-122"/>
                <a:ea typeface="微软雅黑" pitchFamily="34" charset="-122"/>
              </a:rPr>
              <a:t>帧的格式</a:t>
            </a:r>
          </a:p>
        </p:txBody>
      </p:sp>
    </p:spTree>
    <p:extLst>
      <p:ext uri="{BB962C8B-B14F-4D97-AF65-F5344CB8AC3E}">
        <p14:creationId xmlns:p14="http://schemas.microsoft.com/office/powerpoint/2010/main" val="108307728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5013"/>
            <a:ext cx="8243915"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硬件</a:t>
            </a:r>
            <a:r>
              <a:rPr lang="zh-CN" altLang="en-US" sz="2000" b="1" dirty="0">
                <a:solidFill>
                  <a:srgbClr val="C00000"/>
                </a:solidFill>
                <a:latin typeface="微软雅黑" pitchFamily="34" charset="-122"/>
                <a:ea typeface="微软雅黑" pitchFamily="34" charset="-122"/>
              </a:rPr>
              <a:t>地址</a:t>
            </a:r>
            <a:r>
              <a:rPr lang="zh-CN" altLang="en-US" sz="2000" b="1" dirty="0">
                <a:latin typeface="微软雅黑" pitchFamily="34" charset="-122"/>
                <a:ea typeface="微软雅黑" pitchFamily="34" charset="-122"/>
              </a:rPr>
              <a:t>又称为</a:t>
            </a:r>
            <a:r>
              <a:rPr lang="zh-CN" altLang="en-US" sz="2000" b="1" dirty="0">
                <a:solidFill>
                  <a:srgbClr val="0000FF"/>
                </a:solidFill>
                <a:latin typeface="微软雅黑" pitchFamily="34" charset="-122"/>
                <a:ea typeface="微软雅黑" pitchFamily="34" charset="-122"/>
              </a:rPr>
              <a:t>物理地址</a:t>
            </a:r>
            <a:r>
              <a:rPr lang="zh-CN" altLang="en-US" sz="2000" b="1" dirty="0">
                <a:latin typeface="微软雅黑" pitchFamily="34" charset="-122"/>
                <a:ea typeface="微软雅黑" pitchFamily="34" charset="-122"/>
              </a:rPr>
              <a:t>，或 </a:t>
            </a:r>
            <a:r>
              <a:rPr lang="en-US" altLang="zh-CN" sz="2000" b="1" dirty="0">
                <a:solidFill>
                  <a:srgbClr val="0000FF"/>
                </a:solidFill>
                <a:latin typeface="微软雅黑" pitchFamily="34" charset="-122"/>
                <a:ea typeface="微软雅黑" pitchFamily="34" charset="-122"/>
              </a:rPr>
              <a:t>MAC </a:t>
            </a:r>
            <a:r>
              <a:rPr lang="zh-CN" altLang="en-US" sz="2000" b="1" dirty="0">
                <a:solidFill>
                  <a:srgbClr val="0000FF"/>
                </a:solidFill>
                <a:latin typeface="微软雅黑" pitchFamily="34" charset="-122"/>
                <a:ea typeface="微软雅黑" pitchFamily="34" charset="-122"/>
              </a:rPr>
              <a:t>地址</a:t>
            </a:r>
            <a:r>
              <a:rPr lang="zh-CN" altLang="en-US" sz="2000" b="1" dirty="0">
                <a:latin typeface="微软雅黑" pitchFamily="34" charset="-122"/>
                <a:ea typeface="微软雅黑" pitchFamily="34" charset="-122"/>
              </a:rPr>
              <a:t>。 </a:t>
            </a:r>
            <a:endParaRPr lang="en-US" altLang="zh-CN" sz="2000" b="1" dirty="0" smtClean="0">
              <a:latin typeface="微软雅黑" pitchFamily="34" charset="-122"/>
              <a:ea typeface="微软雅黑" pitchFamily="34" charset="-122"/>
            </a:endParaRPr>
          </a:p>
          <a:p>
            <a:pPr marL="342900" indent="-342900" eaLnBrk="0" hangingPunct="0">
              <a:lnSpc>
                <a:spcPts val="3200"/>
              </a:lnSpc>
              <a:buClr>
                <a:srgbClr val="0070C0"/>
              </a:buClr>
              <a:buFont typeface="Wingdings" pitchFamily="2" charset="2"/>
              <a:buChar char="l"/>
            </a:pPr>
            <a:r>
              <a:rPr lang="en-US" altLang="zh-CN" sz="2000" b="1" dirty="0">
                <a:latin typeface="微软雅黑" pitchFamily="34" charset="-122"/>
                <a:ea typeface="微软雅黑" pitchFamily="34" charset="-122"/>
              </a:rPr>
              <a:t>IEEE </a:t>
            </a:r>
            <a:r>
              <a:rPr lang="en-US" altLang="zh-CN" sz="2000" b="1" dirty="0" smtClean="0">
                <a:latin typeface="微软雅黑" pitchFamily="34" charset="-122"/>
                <a:ea typeface="微软雅黑" pitchFamily="34" charset="-122"/>
              </a:rPr>
              <a:t>802 </a:t>
            </a:r>
            <a:r>
              <a:rPr lang="zh-CN" altLang="en-US" sz="2000" b="1" dirty="0" smtClean="0">
                <a:latin typeface="微软雅黑" pitchFamily="34" charset="-122"/>
                <a:ea typeface="微软雅黑" pitchFamily="34" charset="-122"/>
              </a:rPr>
              <a:t>标准</a:t>
            </a:r>
            <a:r>
              <a:rPr lang="zh-CN" altLang="en-US" sz="2000" b="1" dirty="0">
                <a:latin typeface="微软雅黑" pitchFamily="34" charset="-122"/>
                <a:ea typeface="微软雅黑" pitchFamily="34" charset="-122"/>
              </a:rPr>
              <a:t>为局域网规定了一</a:t>
            </a:r>
            <a:r>
              <a:rPr lang="zh-CN" altLang="en-US" sz="2000" b="1" dirty="0" smtClean="0">
                <a:latin typeface="微软雅黑" pitchFamily="34" charset="-122"/>
                <a:ea typeface="微软雅黑" pitchFamily="34" charset="-122"/>
              </a:rPr>
              <a:t>种 </a:t>
            </a:r>
            <a:r>
              <a:rPr lang="en-US" altLang="zh-CN" sz="2000" b="1" dirty="0" smtClean="0">
                <a:latin typeface="微软雅黑" pitchFamily="34" charset="-122"/>
                <a:ea typeface="微软雅黑" pitchFamily="34" charset="-122"/>
              </a:rPr>
              <a:t>48 </a:t>
            </a:r>
            <a:r>
              <a:rPr lang="zh-CN" altLang="en-US" sz="2000" b="1" dirty="0" smtClean="0">
                <a:latin typeface="微软雅黑" pitchFamily="34" charset="-122"/>
                <a:ea typeface="微软雅黑" pitchFamily="34" charset="-122"/>
              </a:rPr>
              <a:t>位</a:t>
            </a:r>
            <a:r>
              <a:rPr lang="zh-CN" altLang="en-US" sz="2000" b="1" dirty="0">
                <a:latin typeface="微软雅黑" pitchFamily="34" charset="-122"/>
                <a:ea typeface="微软雅黑" pitchFamily="34" charset="-122"/>
              </a:rPr>
              <a:t>的全球地址</a:t>
            </a:r>
            <a:r>
              <a:rPr lang="zh-CN" altLang="en-US" sz="2000" b="1" dirty="0" smtClean="0">
                <a:latin typeface="微软雅黑" pitchFamily="34" charset="-122"/>
                <a:ea typeface="微软雅黑" pitchFamily="34" charset="-122"/>
              </a:rPr>
              <a:t>（简称为地址）是</a:t>
            </a:r>
            <a:r>
              <a:rPr lang="zh-CN" altLang="en-US" sz="2000" b="1" dirty="0">
                <a:latin typeface="微软雅黑" pitchFamily="34" charset="-122"/>
                <a:ea typeface="微软雅黑" pitchFamily="34" charset="-122"/>
              </a:rPr>
              <a:t>指局域网上的每一台计算机中</a:t>
            </a:r>
            <a:r>
              <a:rPr lang="zh-CN" altLang="en-US" sz="2000" b="1" dirty="0">
                <a:solidFill>
                  <a:srgbClr val="C00000"/>
                </a:solidFill>
                <a:latin typeface="微软雅黑" pitchFamily="34" charset="-122"/>
                <a:ea typeface="微软雅黑" pitchFamily="34" charset="-122"/>
              </a:rPr>
              <a:t>固化在适配器</a:t>
            </a:r>
            <a:r>
              <a:rPr lang="zh-CN" altLang="en-US" sz="2000" b="1" dirty="0" smtClean="0">
                <a:solidFill>
                  <a:srgbClr val="C00000"/>
                </a:solidFill>
                <a:latin typeface="微软雅黑" pitchFamily="34" charset="-122"/>
                <a:ea typeface="微软雅黑" pitchFamily="34" charset="-122"/>
              </a:rPr>
              <a:t>的 </a:t>
            </a:r>
            <a:r>
              <a:rPr lang="en-US" altLang="zh-CN" sz="2000" b="1" dirty="0" smtClean="0">
                <a:solidFill>
                  <a:srgbClr val="C00000"/>
                </a:solidFill>
                <a:latin typeface="微软雅黑" pitchFamily="34" charset="-122"/>
                <a:ea typeface="微软雅黑" pitchFamily="34" charset="-122"/>
              </a:rPr>
              <a:t>ROM </a:t>
            </a:r>
            <a:r>
              <a:rPr lang="zh-CN" altLang="en-US" sz="2000" b="1" dirty="0" smtClean="0">
                <a:solidFill>
                  <a:srgbClr val="C00000"/>
                </a:solidFill>
                <a:latin typeface="微软雅黑" pitchFamily="34" charset="-122"/>
                <a:ea typeface="微软雅黑" pitchFamily="34" charset="-122"/>
              </a:rPr>
              <a:t>中</a:t>
            </a:r>
            <a:r>
              <a:rPr lang="zh-CN" altLang="en-US" sz="2000" b="1" dirty="0">
                <a:solidFill>
                  <a:srgbClr val="C00000"/>
                </a:solidFill>
                <a:latin typeface="微软雅黑" pitchFamily="34" charset="-122"/>
                <a:ea typeface="微软雅黑" pitchFamily="34" charset="-122"/>
              </a:rPr>
              <a:t>的地址。</a:t>
            </a:r>
          </a:p>
        </p:txBody>
      </p:sp>
      <p:sp>
        <p:nvSpPr>
          <p:cNvPr id="9" name="AutoShape 5"/>
          <p:cNvSpPr>
            <a:spLocks noChangeArrowheads="1"/>
          </p:cNvSpPr>
          <p:nvPr/>
        </p:nvSpPr>
        <p:spPr bwMode="auto">
          <a:xfrm>
            <a:off x="502921" y="6165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122254" y="593419"/>
            <a:ext cx="28896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MAC </a:t>
            </a:r>
            <a:r>
              <a:rPr lang="zh-CN" altLang="en-US" sz="2000" b="1" dirty="0">
                <a:solidFill>
                  <a:schemeClr val="bg1"/>
                </a:solidFill>
                <a:latin typeface="微软雅黑" pitchFamily="34" charset="-122"/>
                <a:ea typeface="微软雅黑" pitchFamily="34" charset="-122"/>
              </a:rPr>
              <a:t>层的硬件</a:t>
            </a:r>
            <a:r>
              <a:rPr lang="zh-CN" altLang="en-US" sz="2000" b="1" dirty="0" smtClean="0">
                <a:solidFill>
                  <a:schemeClr val="bg1"/>
                </a:solidFill>
                <a:latin typeface="微软雅黑" pitchFamily="34" charset="-122"/>
                <a:ea typeface="微软雅黑" pitchFamily="34" charset="-122"/>
              </a:rPr>
              <a:t>地址</a:t>
            </a:r>
            <a:endParaRPr lang="fr-FR" altLang="zh-CN" sz="2000" b="1" dirty="0">
              <a:solidFill>
                <a:schemeClr val="bg1"/>
              </a:solidFill>
              <a:latin typeface="微软雅黑" pitchFamily="34" charset="-122"/>
              <a:ea typeface="微软雅黑" pitchFamily="34" charset="-122"/>
            </a:endParaRPr>
          </a:p>
        </p:txBody>
      </p:sp>
      <p:grpSp>
        <p:nvGrpSpPr>
          <p:cNvPr id="2" name="组合 1"/>
          <p:cNvGrpSpPr/>
          <p:nvPr/>
        </p:nvGrpSpPr>
        <p:grpSpPr>
          <a:xfrm>
            <a:off x="502921" y="2365395"/>
            <a:ext cx="8129015" cy="1397495"/>
            <a:chOff x="502921" y="2343231"/>
            <a:chExt cx="8129015" cy="1397495"/>
          </a:xfrm>
        </p:grpSpPr>
        <p:sp>
          <p:nvSpPr>
            <p:cNvPr id="12" name="对角圆角矩形 11"/>
            <p:cNvSpPr/>
            <p:nvPr/>
          </p:nvSpPr>
          <p:spPr>
            <a:xfrm>
              <a:off x="502921" y="2343231"/>
              <a:ext cx="8129015" cy="1397495"/>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836445" y="2467202"/>
              <a:ext cx="7494755" cy="1131079"/>
            </a:xfrm>
            <a:prstGeom prst="rect">
              <a:avLst/>
            </a:prstGeom>
          </p:spPr>
          <p:txBody>
            <a:bodyPr wrap="square">
              <a:spAutoFit/>
            </a:bodyPr>
            <a:lstStyle/>
            <a:p>
              <a:pPr>
                <a:lnSpc>
                  <a:spcPts val="2700"/>
                </a:lnSpc>
              </a:pPr>
              <a:r>
                <a:rPr lang="zh-CN" altLang="en-US" b="1" dirty="0" smtClean="0">
                  <a:solidFill>
                    <a:srgbClr val="FFFF00"/>
                  </a:solidFill>
                  <a:latin typeface="微软雅黑" pitchFamily="34" charset="-122"/>
                  <a:ea typeface="微软雅黑" pitchFamily="34" charset="-122"/>
                </a:rPr>
                <a:t>注意</a:t>
              </a:r>
              <a:r>
                <a:rPr lang="zh-CN" altLang="en-US" b="1" dirty="0">
                  <a:solidFill>
                    <a:srgbClr val="FFFF00"/>
                  </a:solidFill>
                  <a:latin typeface="微软雅黑" pitchFamily="34" charset="-122"/>
                  <a:ea typeface="微软雅黑" pitchFamily="34" charset="-122"/>
                </a:rPr>
                <a:t>：</a:t>
              </a:r>
              <a:r>
                <a:rPr lang="zh-CN" altLang="en-US" b="1" dirty="0" smtClean="0">
                  <a:solidFill>
                    <a:schemeClr val="bg1"/>
                  </a:solidFill>
                  <a:latin typeface="微软雅黑" pitchFamily="34" charset="-122"/>
                  <a:ea typeface="微软雅黑" pitchFamily="34" charset="-122"/>
                </a:rPr>
                <a:t>如果</a:t>
              </a:r>
              <a:r>
                <a:rPr lang="zh-CN" altLang="en-US" b="1" dirty="0">
                  <a:solidFill>
                    <a:schemeClr val="bg1"/>
                  </a:solidFill>
                  <a:latin typeface="微软雅黑" pitchFamily="34" charset="-122"/>
                  <a:ea typeface="微软雅黑" pitchFamily="34" charset="-122"/>
                </a:rPr>
                <a:t>连接在局域网上的主机或路由器安装有多个适配器</a:t>
              </a:r>
              <a:r>
                <a:rPr lang="zh-CN" altLang="en-US" b="1" dirty="0" smtClean="0">
                  <a:solidFill>
                    <a:schemeClr val="bg1"/>
                  </a:solidFill>
                  <a:latin typeface="微软雅黑" pitchFamily="34" charset="-122"/>
                  <a:ea typeface="微软雅黑" pitchFamily="34" charset="-122"/>
                </a:rPr>
                <a:t>，这样</a:t>
              </a:r>
              <a:r>
                <a:rPr lang="zh-CN" altLang="en-US" b="1" dirty="0">
                  <a:solidFill>
                    <a:schemeClr val="bg1"/>
                  </a:solidFill>
                  <a:latin typeface="微软雅黑" pitchFamily="34" charset="-122"/>
                  <a:ea typeface="微软雅黑" pitchFamily="34" charset="-122"/>
                </a:rPr>
                <a:t>的主机或路由器就有多个“地址”。更准确些说，这种 </a:t>
              </a:r>
              <a:r>
                <a:rPr lang="en-US" altLang="zh-CN" b="1" dirty="0">
                  <a:solidFill>
                    <a:schemeClr val="bg1"/>
                  </a:solidFill>
                  <a:latin typeface="微软雅黑" pitchFamily="34" charset="-122"/>
                  <a:ea typeface="微软雅黑" pitchFamily="34" charset="-122"/>
                </a:rPr>
                <a:t>48 </a:t>
              </a:r>
              <a:r>
                <a:rPr lang="zh-CN" altLang="en-US" b="1" dirty="0">
                  <a:solidFill>
                    <a:schemeClr val="bg1"/>
                  </a:solidFill>
                  <a:latin typeface="微软雅黑" pitchFamily="34" charset="-122"/>
                  <a:ea typeface="微软雅黑" pitchFamily="34" charset="-122"/>
                </a:rPr>
                <a:t>位“地址”应当是某个</a:t>
              </a:r>
              <a:r>
                <a:rPr lang="zh-CN" altLang="en-US" b="1" dirty="0">
                  <a:solidFill>
                    <a:srgbClr val="FFFF00"/>
                  </a:solidFill>
                  <a:latin typeface="微软雅黑" pitchFamily="34" charset="-122"/>
                  <a:ea typeface="微软雅黑" pitchFamily="34" charset="-122"/>
                </a:rPr>
                <a:t>接口的标识符。</a:t>
              </a:r>
            </a:p>
          </p:txBody>
        </p:sp>
      </p:grpSp>
    </p:spTree>
    <p:extLst>
      <p:ext uri="{BB962C8B-B14F-4D97-AF65-F5344CB8AC3E}">
        <p14:creationId xmlns:p14="http://schemas.microsoft.com/office/powerpoint/2010/main" val="228862199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29" name="圆角矩形 128"/>
          <p:cNvSpPr/>
          <p:nvPr/>
        </p:nvSpPr>
        <p:spPr>
          <a:xfrm>
            <a:off x="505072" y="1096544"/>
            <a:ext cx="8133856" cy="32003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9" name="组合 8"/>
          <p:cNvGrpSpPr/>
          <p:nvPr/>
        </p:nvGrpSpPr>
        <p:grpSpPr>
          <a:xfrm>
            <a:off x="1325390" y="1779956"/>
            <a:ext cx="2404444" cy="300252"/>
            <a:chOff x="1042371" y="1853844"/>
            <a:chExt cx="2404444" cy="300252"/>
          </a:xfrm>
        </p:grpSpPr>
        <p:sp>
          <p:nvSpPr>
            <p:cNvPr id="51" name="Line 6"/>
            <p:cNvSpPr>
              <a:spLocks noChangeShapeType="1"/>
            </p:cNvSpPr>
            <p:nvPr/>
          </p:nvSpPr>
          <p:spPr bwMode="auto">
            <a:xfrm>
              <a:off x="1192497" y="2003970"/>
              <a:ext cx="2104192" cy="0"/>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椭圆 1"/>
            <p:cNvSpPr/>
            <p:nvPr/>
          </p:nvSpPr>
          <p:spPr>
            <a:xfrm>
              <a:off x="1042371" y="1853844"/>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3146563" y="1853844"/>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5074104" y="1375044"/>
            <a:ext cx="2811270" cy="1114568"/>
            <a:chOff x="4981610" y="1448932"/>
            <a:chExt cx="2811270" cy="1114568"/>
          </a:xfrm>
          <a:solidFill>
            <a:srgbClr val="CC00CC"/>
          </a:solidFill>
        </p:grpSpPr>
        <p:sp>
          <p:nvSpPr>
            <p:cNvPr id="59" name="Line 7"/>
            <p:cNvSpPr>
              <a:spLocks noChangeShapeType="1"/>
            </p:cNvSpPr>
            <p:nvPr/>
          </p:nvSpPr>
          <p:spPr bwMode="auto">
            <a:xfrm>
              <a:off x="4981610" y="2005103"/>
              <a:ext cx="2811270" cy="0"/>
            </a:xfrm>
            <a:prstGeom prst="line">
              <a:avLst/>
            </a:prstGeom>
            <a:grpFill/>
            <a:ln w="57150">
              <a:solidFill>
                <a:srgbClr val="000000"/>
              </a:solidFill>
              <a:round/>
              <a:headEnd/>
              <a:tailEnd/>
            </a:ln>
            <a:extLst/>
          </p:spPr>
          <p:txBody>
            <a:bodyPr/>
            <a:lstStyle/>
            <a:p>
              <a:endParaRPr lang="zh-CN" altLang="en-US"/>
            </a:p>
          </p:txBody>
        </p:sp>
        <p:sp>
          <p:nvSpPr>
            <p:cNvPr id="64" name="Line 12"/>
            <p:cNvSpPr>
              <a:spLocks noChangeShapeType="1"/>
            </p:cNvSpPr>
            <p:nvPr/>
          </p:nvSpPr>
          <p:spPr bwMode="auto">
            <a:xfrm>
              <a:off x="5862852" y="17082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 name="Line 13"/>
            <p:cNvSpPr>
              <a:spLocks noChangeShapeType="1"/>
            </p:cNvSpPr>
            <p:nvPr/>
          </p:nvSpPr>
          <p:spPr bwMode="auto">
            <a:xfrm>
              <a:off x="7005852" y="17082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 name="Line 14"/>
            <p:cNvSpPr>
              <a:spLocks noChangeShapeType="1"/>
            </p:cNvSpPr>
            <p:nvPr/>
          </p:nvSpPr>
          <p:spPr bwMode="auto">
            <a:xfrm>
              <a:off x="6397380"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Line 15"/>
            <p:cNvSpPr>
              <a:spLocks noChangeShapeType="1"/>
            </p:cNvSpPr>
            <p:nvPr/>
          </p:nvSpPr>
          <p:spPr bwMode="auto">
            <a:xfrm>
              <a:off x="7311780"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 name="Line 16"/>
            <p:cNvSpPr>
              <a:spLocks noChangeShapeType="1"/>
            </p:cNvSpPr>
            <p:nvPr/>
          </p:nvSpPr>
          <p:spPr bwMode="auto">
            <a:xfrm>
              <a:off x="5510292"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 name="椭圆 69"/>
            <p:cNvSpPr/>
            <p:nvPr/>
          </p:nvSpPr>
          <p:spPr>
            <a:xfrm>
              <a:off x="5712342"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6842078"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5357496"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6241568"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7161654"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815726" y="2644924"/>
            <a:ext cx="3352673" cy="907941"/>
          </a:xfrm>
          <a:prstGeom prst="rect">
            <a:avLst/>
          </a:prstGeom>
        </p:spPr>
        <p:txBody>
          <a:bodyPr wrap="square">
            <a:spAutoFit/>
          </a:bodyPr>
          <a:lstStyle/>
          <a:p>
            <a:pPr algn="ctr" eaLnBrk="0" hangingPunct="0">
              <a:buClr>
                <a:srgbClr val="0070C0"/>
              </a:buClr>
            </a:pPr>
            <a:r>
              <a:rPr lang="en-US" altLang="zh-CN" sz="1600" b="1" dirty="0" smtClean="0">
                <a:latin typeface="微软雅黑" pitchFamily="34" charset="-122"/>
                <a:ea typeface="微软雅黑" pitchFamily="34" charset="-122"/>
              </a:rPr>
              <a:t>(a) </a:t>
            </a:r>
            <a:r>
              <a:rPr lang="zh-CN" altLang="en-US" sz="1600" b="1" dirty="0" smtClean="0">
                <a:latin typeface="微软雅黑" pitchFamily="34" charset="-122"/>
                <a:ea typeface="微软雅黑" pitchFamily="34" charset="-122"/>
              </a:rPr>
              <a:t>点对点信道</a:t>
            </a:r>
            <a:endParaRPr lang="en-US" altLang="zh-CN" sz="1600" b="1" dirty="0" smtClean="0">
              <a:latin typeface="微软雅黑" pitchFamily="34" charset="-122"/>
              <a:ea typeface="微软雅黑" pitchFamily="34" charset="-122"/>
            </a:endParaRPr>
          </a:p>
          <a:p>
            <a:pPr algn="ctr" eaLnBrk="0" hangingPunct="0">
              <a:buClr>
                <a:srgbClr val="0070C0"/>
              </a:buClr>
            </a:pPr>
            <a:endParaRPr lang="en-US" altLang="zh-CN" sz="1600" b="1" dirty="0">
              <a:solidFill>
                <a:srgbClr val="0000FF"/>
              </a:solidFill>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600" b="1" dirty="0" smtClean="0">
                <a:latin typeface="微软雅黑" pitchFamily="34" charset="-122"/>
                <a:ea typeface="微软雅黑" pitchFamily="34" charset="-122"/>
              </a:rPr>
              <a:t>使用</a:t>
            </a:r>
            <a:r>
              <a:rPr lang="zh-CN" altLang="en-US" sz="1600" b="1" dirty="0">
                <a:latin typeface="微软雅黑" pitchFamily="34" charset="-122"/>
                <a:ea typeface="微软雅黑" pitchFamily="34" charset="-122"/>
              </a:rPr>
              <a:t>一对一的</a:t>
            </a:r>
            <a:r>
              <a:rPr lang="zh-CN" altLang="en-US" sz="1600" b="1" dirty="0">
                <a:solidFill>
                  <a:srgbClr val="C00000"/>
                </a:solidFill>
                <a:latin typeface="微软雅黑" pitchFamily="34" charset="-122"/>
                <a:ea typeface="微软雅黑" pitchFamily="34" charset="-122"/>
              </a:rPr>
              <a:t>点对点</a:t>
            </a:r>
            <a:r>
              <a:rPr lang="zh-CN" altLang="en-US" sz="1600" b="1" dirty="0">
                <a:latin typeface="微软雅黑" pitchFamily="34" charset="-122"/>
                <a:ea typeface="微软雅黑" pitchFamily="34" charset="-122"/>
              </a:rPr>
              <a:t>通信方式。</a:t>
            </a:r>
          </a:p>
        </p:txBody>
      </p:sp>
      <p:sp>
        <p:nvSpPr>
          <p:cNvPr id="4" name="矩形 3"/>
          <p:cNvSpPr/>
          <p:nvPr/>
        </p:nvSpPr>
        <p:spPr>
          <a:xfrm>
            <a:off x="4837824" y="2626728"/>
            <a:ext cx="3336361" cy="1477328"/>
          </a:xfrm>
          <a:prstGeom prst="rect">
            <a:avLst/>
          </a:prstGeom>
        </p:spPr>
        <p:txBody>
          <a:bodyPr wrap="square">
            <a:spAutoFit/>
          </a:bodyPr>
          <a:lstStyle/>
          <a:p>
            <a:pPr algn="ctr" eaLnBrk="0" hangingPunct="0">
              <a:buClr>
                <a:srgbClr val="0070C0"/>
              </a:buClr>
            </a:pPr>
            <a:r>
              <a:rPr lang="en-US" altLang="zh-CN" sz="1600" b="1" dirty="0" smtClean="0">
                <a:latin typeface="微软雅黑" pitchFamily="34" charset="-122"/>
                <a:ea typeface="微软雅黑" pitchFamily="34" charset="-122"/>
              </a:rPr>
              <a:t>(b) </a:t>
            </a:r>
            <a:r>
              <a:rPr lang="zh-CN" altLang="en-US" sz="1600" b="1" dirty="0" smtClean="0">
                <a:latin typeface="微软雅黑" pitchFamily="34" charset="-122"/>
                <a:ea typeface="微软雅黑" pitchFamily="34" charset="-122"/>
              </a:rPr>
              <a:t>广播信道</a:t>
            </a:r>
            <a:endParaRPr lang="en-US" altLang="zh-CN" sz="1600" b="1" dirty="0">
              <a:latin typeface="微软雅黑" pitchFamily="34" charset="-122"/>
              <a:ea typeface="微软雅黑" pitchFamily="34" charset="-122"/>
            </a:endParaRPr>
          </a:p>
          <a:p>
            <a:pPr algn="ctr" eaLnBrk="0" hangingPunct="0">
              <a:buClr>
                <a:srgbClr val="0070C0"/>
              </a:buClr>
            </a:pPr>
            <a:endParaRPr lang="en-US" altLang="zh-CN" sz="1600" b="1" dirty="0" smtClean="0">
              <a:solidFill>
                <a:srgbClr val="0000FF"/>
              </a:solidFill>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600" b="1" dirty="0" smtClean="0">
                <a:latin typeface="微软雅黑" pitchFamily="34" charset="-122"/>
                <a:ea typeface="微软雅黑" pitchFamily="34" charset="-122"/>
              </a:rPr>
              <a:t>使用</a:t>
            </a:r>
            <a:r>
              <a:rPr lang="zh-CN" altLang="en-US" sz="1600" b="1" dirty="0">
                <a:latin typeface="微软雅黑" pitchFamily="34" charset="-122"/>
                <a:ea typeface="微软雅黑" pitchFamily="34" charset="-122"/>
              </a:rPr>
              <a:t>一对多的</a:t>
            </a:r>
            <a:r>
              <a:rPr lang="zh-CN" altLang="en-US" sz="1600" b="1" dirty="0">
                <a:solidFill>
                  <a:srgbClr val="C00000"/>
                </a:solidFill>
                <a:latin typeface="微软雅黑" pitchFamily="34" charset="-122"/>
                <a:ea typeface="微软雅黑" pitchFamily="34" charset="-122"/>
              </a:rPr>
              <a:t>广播通信</a:t>
            </a:r>
            <a:r>
              <a:rPr lang="zh-CN" altLang="en-US" sz="1600" b="1" dirty="0" smtClean="0">
                <a:latin typeface="微软雅黑" pitchFamily="34" charset="-122"/>
                <a:ea typeface="微软雅黑" pitchFamily="34" charset="-122"/>
              </a:rPr>
              <a:t>方式。</a:t>
            </a:r>
            <a:endParaRPr lang="en-US" altLang="zh-CN" sz="1600" b="1" dirty="0" smtClean="0">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600" b="1" dirty="0" smtClean="0">
                <a:latin typeface="微软雅黑" pitchFamily="34" charset="-122"/>
                <a:ea typeface="微软雅黑" pitchFamily="34" charset="-122"/>
              </a:rPr>
              <a:t>必须</a:t>
            </a:r>
            <a:r>
              <a:rPr lang="zh-CN" altLang="en-US" sz="1600" b="1" dirty="0">
                <a:latin typeface="微软雅黑" pitchFamily="34" charset="-122"/>
                <a:ea typeface="微软雅黑" pitchFamily="34" charset="-122"/>
              </a:rPr>
              <a:t>使用专用的</a:t>
            </a:r>
            <a:r>
              <a:rPr lang="zh-CN" altLang="en-US" sz="1600" b="1" dirty="0">
                <a:solidFill>
                  <a:srgbClr val="C00000"/>
                </a:solidFill>
                <a:latin typeface="微软雅黑" pitchFamily="34" charset="-122"/>
                <a:ea typeface="微软雅黑" pitchFamily="34" charset="-122"/>
              </a:rPr>
              <a:t>共享信道协议</a:t>
            </a:r>
            <a:r>
              <a:rPr lang="zh-CN" altLang="en-US" sz="1600" b="1" dirty="0">
                <a:latin typeface="微软雅黑" pitchFamily="34" charset="-122"/>
                <a:ea typeface="微软雅黑" pitchFamily="34" charset="-122"/>
              </a:rPr>
              <a:t>来协调这些主机的数据发送。</a:t>
            </a:r>
          </a:p>
        </p:txBody>
      </p:sp>
      <p:sp>
        <p:nvSpPr>
          <p:cNvPr id="7" name="矩形 6"/>
          <p:cNvSpPr/>
          <p:nvPr/>
        </p:nvSpPr>
        <p:spPr>
          <a:xfrm>
            <a:off x="3229636" y="620097"/>
            <a:ext cx="2492990" cy="400110"/>
          </a:xfrm>
          <a:prstGeom prst="rect">
            <a:avLst/>
          </a:prstGeom>
        </p:spPr>
        <p:txBody>
          <a:bodyPr wrap="none">
            <a:spAutoFit/>
          </a:bodyPr>
          <a:lstStyle/>
          <a:p>
            <a:pPr algn="ctr"/>
            <a:r>
              <a:rPr lang="zh-CN" altLang="en-US" sz="2000" b="1" dirty="0" smtClean="0">
                <a:solidFill>
                  <a:schemeClr val="bg1"/>
                </a:solidFill>
                <a:ea typeface="微软雅黑" pitchFamily="34" charset="-122"/>
              </a:rPr>
              <a:t>数据链路层信道类型</a:t>
            </a:r>
            <a:endParaRPr lang="zh-CN" altLang="en-US" sz="2000" b="1" dirty="0">
              <a:solidFill>
                <a:schemeClr val="bg1"/>
              </a:solidFill>
              <a:ea typeface="微软雅黑" pitchFamily="34" charset="-122"/>
            </a:endParaRPr>
          </a:p>
        </p:txBody>
      </p:sp>
      <p:grpSp>
        <p:nvGrpSpPr>
          <p:cNvPr id="19" name="组合 18"/>
          <p:cNvGrpSpPr/>
          <p:nvPr/>
        </p:nvGrpSpPr>
        <p:grpSpPr>
          <a:xfrm>
            <a:off x="5750242" y="1675296"/>
            <a:ext cx="1554398" cy="545210"/>
            <a:chOff x="5750242" y="1749184"/>
            <a:chExt cx="1554398" cy="545210"/>
          </a:xfrm>
        </p:grpSpPr>
        <p:cxnSp>
          <p:nvCxnSpPr>
            <p:cNvPr id="10" name="直接箭头连接符 9"/>
            <p:cNvCxnSpPr/>
            <p:nvPr/>
          </p:nvCxnSpPr>
          <p:spPr>
            <a:xfrm>
              <a:off x="5750242" y="2115597"/>
              <a:ext cx="1550798" cy="0"/>
            </a:xfrm>
            <a:prstGeom prst="straightConnector1">
              <a:avLst/>
            </a:prstGeom>
            <a:ln w="12700">
              <a:solidFill>
                <a:srgbClr val="0000FF"/>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6058196"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V="1">
              <a:off x="6993187"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6334062"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7304640"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5750242" y="2130650"/>
              <a:ext cx="0" cy="163744"/>
            </a:xfrm>
            <a:prstGeom prst="straightConnector1">
              <a:avLst/>
            </a:prstGeom>
            <a:ln w="12700">
              <a:solidFill>
                <a:srgbClr val="0000FF"/>
              </a:solidFill>
              <a:prstDash val="dash"/>
              <a:headEnd type="stealth" w="med" len="lg"/>
              <a:tailEnd type="none" w="med" len="med"/>
            </a:ln>
          </p:spPr>
          <p:style>
            <a:lnRef idx="1">
              <a:schemeClr val="accent1"/>
            </a:lnRef>
            <a:fillRef idx="0">
              <a:schemeClr val="accent1"/>
            </a:fillRef>
            <a:effectRef idx="0">
              <a:schemeClr val="accent1"/>
            </a:effectRef>
            <a:fontRef idx="minor">
              <a:schemeClr val="tx1"/>
            </a:fontRef>
          </p:style>
        </p:cxnSp>
      </p:grpSp>
      <p:cxnSp>
        <p:nvCxnSpPr>
          <p:cNvPr id="21" name="直接箭头连接符 20"/>
          <p:cNvCxnSpPr/>
          <p:nvPr/>
        </p:nvCxnSpPr>
        <p:spPr>
          <a:xfrm>
            <a:off x="1719426" y="1798475"/>
            <a:ext cx="1674579" cy="0"/>
          </a:xfrm>
          <a:prstGeom prst="straightConnector1">
            <a:avLst/>
          </a:prstGeom>
          <a:ln w="12700">
            <a:solidFill>
              <a:srgbClr val="0000FF"/>
            </a:solidFill>
            <a:prstDash val="dash"/>
            <a:tailEnd type="stealth"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05854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repeatCount="indefinite" fill="hold" nodeType="afterEffect">
                                  <p:stCondLst>
                                    <p:cond delay="0"/>
                                  </p:stCondLst>
                                  <p:endCondLst>
                                    <p:cond evt="onNext" delay="0">
                                      <p:tgtEl>
                                        <p:sldTgt/>
                                      </p:tgtEl>
                                    </p:cond>
                                  </p:end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1000"/>
                                        <p:tgtEl>
                                          <p:spTgt spid="21"/>
                                        </p:tgtEl>
                                      </p:cBhvr>
                                    </p:animEffect>
                                  </p:childTnLst>
                                </p:cTn>
                              </p:par>
                              <p:par>
                                <p:cTn id="8" presetID="22" presetClass="entr" presetSubtype="8" repeatCount="indefinite" fill="hold" nodeType="withEffect">
                                  <p:stCondLst>
                                    <p:cond delay="0"/>
                                  </p:stCondLst>
                                  <p:endCondLst>
                                    <p:cond evt="onNext" delay="0">
                                      <p:tgtEl>
                                        <p:sldTgt/>
                                      </p:tgtEl>
                                    </p:cond>
                                  </p:endCondLst>
                                  <p:childTnLst>
                                    <p:set>
                                      <p:cBhvr>
                                        <p:cTn id="9" dur="1" fill="hold">
                                          <p:stCondLst>
                                            <p:cond delay="0"/>
                                          </p:stCondLst>
                                        </p:cTn>
                                        <p:tgtEl>
                                          <p:spTgt spid="19"/>
                                        </p:tgtEl>
                                        <p:attrNameLst>
                                          <p:attrName>style.visibility</p:attrName>
                                        </p:attrNameLst>
                                      </p:cBhvr>
                                      <p:to>
                                        <p:strVal val="visible"/>
                                      </p:to>
                                    </p:set>
                                    <p:animEffect transition="in" filter="wipe(left)">
                                      <p:cBhvr>
                                        <p:cTn id="10"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02921" y="2305821"/>
            <a:ext cx="8271624" cy="24006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itchFamily="2" charset="2"/>
              <a:buChar char="l"/>
            </a:pPr>
            <a:r>
              <a:rPr lang="en-US" altLang="zh-CN" sz="2000" b="1" dirty="0" smtClean="0">
                <a:latin typeface="微软雅黑" pitchFamily="34" charset="-122"/>
                <a:ea typeface="微软雅黑" pitchFamily="34" charset="-122"/>
              </a:rPr>
              <a:t>IEEE </a:t>
            </a:r>
            <a:r>
              <a:rPr lang="zh-CN" altLang="en-US" sz="2000" b="1" dirty="0" smtClean="0">
                <a:latin typeface="微软雅黑" pitchFamily="34" charset="-122"/>
                <a:ea typeface="微软雅黑" pitchFamily="34" charset="-122"/>
              </a:rPr>
              <a:t>注册</a:t>
            </a:r>
            <a:r>
              <a:rPr lang="zh-CN" altLang="en-US" sz="2000" b="1" dirty="0">
                <a:latin typeface="微软雅黑" pitchFamily="34" charset="-122"/>
                <a:ea typeface="微软雅黑" pitchFamily="34" charset="-122"/>
              </a:rPr>
              <a:t>管理机构 </a:t>
            </a:r>
            <a:r>
              <a:rPr lang="en-US" altLang="zh-CN" sz="2000" b="1" dirty="0">
                <a:latin typeface="微软雅黑" pitchFamily="34" charset="-122"/>
                <a:ea typeface="微软雅黑" pitchFamily="34" charset="-122"/>
              </a:rPr>
              <a:t>RA </a:t>
            </a:r>
            <a:r>
              <a:rPr lang="zh-CN" altLang="en-US" sz="2000" b="1" dirty="0">
                <a:latin typeface="微软雅黑" pitchFamily="34" charset="-122"/>
                <a:ea typeface="微软雅黑" pitchFamily="34" charset="-122"/>
              </a:rPr>
              <a:t>负责向厂家</a:t>
            </a:r>
            <a:r>
              <a:rPr lang="zh-CN" altLang="en-US" sz="2000" b="1" dirty="0" smtClean="0">
                <a:latin typeface="微软雅黑" pitchFamily="34" charset="-122"/>
                <a:ea typeface="微软雅黑" pitchFamily="34" charset="-122"/>
              </a:rPr>
              <a:t>分配</a:t>
            </a:r>
            <a:r>
              <a:rPr lang="zh-CN" altLang="en-US" sz="2000" b="1" dirty="0" smtClean="0">
                <a:solidFill>
                  <a:srgbClr val="0000FF"/>
                </a:solidFill>
                <a:latin typeface="微软雅黑" pitchFamily="34" charset="-122"/>
                <a:ea typeface="微软雅黑" pitchFamily="34" charset="-122"/>
              </a:rPr>
              <a:t>前 </a:t>
            </a:r>
            <a:r>
              <a:rPr lang="en-US" altLang="zh-CN" sz="2000" b="1" dirty="0" smtClean="0">
                <a:solidFill>
                  <a:srgbClr val="0000FF"/>
                </a:solidFill>
                <a:latin typeface="微软雅黑" pitchFamily="34" charset="-122"/>
                <a:ea typeface="微软雅黑" pitchFamily="34" charset="-122"/>
              </a:rPr>
              <a:t>3 </a:t>
            </a:r>
            <a:r>
              <a:rPr lang="zh-CN" altLang="en-US" sz="2000" b="1" dirty="0" smtClean="0">
                <a:solidFill>
                  <a:srgbClr val="0000FF"/>
                </a:solidFill>
                <a:latin typeface="微软雅黑" pitchFamily="34" charset="-122"/>
                <a:ea typeface="微软雅黑" pitchFamily="34" charset="-122"/>
              </a:rPr>
              <a:t>个</a:t>
            </a:r>
            <a:r>
              <a:rPr lang="zh-CN" altLang="en-US" sz="2000" b="1" dirty="0">
                <a:solidFill>
                  <a:srgbClr val="0000FF"/>
                </a:solidFill>
                <a:latin typeface="微软雅黑" pitchFamily="34" charset="-122"/>
                <a:ea typeface="微软雅黑" pitchFamily="34" charset="-122"/>
              </a:rPr>
              <a:t>字节 </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即</a:t>
            </a:r>
            <a:r>
              <a:rPr lang="zh-CN" altLang="en-US" sz="2000" b="1" dirty="0" smtClean="0">
                <a:latin typeface="微软雅黑" pitchFamily="34" charset="-122"/>
                <a:ea typeface="微软雅黑" pitchFamily="34" charset="-122"/>
              </a:rPr>
              <a:t>高 </a:t>
            </a:r>
            <a:r>
              <a:rPr lang="en-US" altLang="zh-CN" sz="2000" b="1" dirty="0">
                <a:latin typeface="微软雅黑" pitchFamily="34" charset="-122"/>
                <a:ea typeface="微软雅黑" pitchFamily="34" charset="-122"/>
              </a:rPr>
              <a:t>24 </a:t>
            </a:r>
            <a:r>
              <a:rPr lang="zh-CN" altLang="en-US" sz="2000" b="1" dirty="0">
                <a:latin typeface="微软雅黑" pitchFamily="34" charset="-122"/>
                <a:ea typeface="微软雅黑" pitchFamily="34" charset="-122"/>
              </a:rPr>
              <a:t>位</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，称为</a:t>
            </a:r>
            <a:r>
              <a:rPr lang="zh-CN" altLang="en-US" sz="2000" b="1" dirty="0">
                <a:solidFill>
                  <a:srgbClr val="C00000"/>
                </a:solidFill>
                <a:latin typeface="微软雅黑" pitchFamily="34" charset="-122"/>
                <a:ea typeface="微软雅黑" pitchFamily="34" charset="-122"/>
              </a:rPr>
              <a:t>组织唯一</a:t>
            </a:r>
            <a:r>
              <a:rPr lang="zh-CN" altLang="en-US" sz="2000" b="1" dirty="0" smtClean="0">
                <a:solidFill>
                  <a:srgbClr val="C00000"/>
                </a:solidFill>
                <a:latin typeface="微软雅黑" pitchFamily="34" charset="-122"/>
                <a:ea typeface="微软雅黑" pitchFamily="34" charset="-122"/>
              </a:rPr>
              <a:t>标识符 </a:t>
            </a:r>
            <a:r>
              <a:rPr lang="en-US" altLang="zh-CN" sz="2000" b="1" dirty="0" smtClean="0">
                <a:solidFill>
                  <a:srgbClr val="C00000"/>
                </a:solidFill>
                <a:latin typeface="微软雅黑" pitchFamily="34" charset="-122"/>
                <a:ea typeface="微软雅黑" pitchFamily="34" charset="-122"/>
              </a:rPr>
              <a:t>OUI </a:t>
            </a:r>
            <a:r>
              <a:rPr lang="en-US" altLang="zh-CN" sz="2000" b="1" dirty="0">
                <a:latin typeface="微软雅黑" pitchFamily="34" charset="-122"/>
                <a:ea typeface="微软雅黑" pitchFamily="34" charset="-122"/>
              </a:rPr>
              <a:t>(Organizationally Unique Identifier)</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a:p>
            <a:pPr marL="342900" indent="-342900" eaLnBrk="0" hangingPunct="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厂家自行</a:t>
            </a:r>
            <a:r>
              <a:rPr lang="zh-CN" altLang="en-US" sz="2000" b="1" dirty="0" smtClean="0">
                <a:latin typeface="微软雅黑" pitchFamily="34" charset="-122"/>
                <a:ea typeface="微软雅黑" pitchFamily="34" charset="-122"/>
              </a:rPr>
              <a:t>指派</a:t>
            </a:r>
            <a:r>
              <a:rPr lang="zh-CN" altLang="en-US" sz="2000" b="1" dirty="0" smtClean="0">
                <a:solidFill>
                  <a:srgbClr val="0000FF"/>
                </a:solidFill>
                <a:latin typeface="微软雅黑" pitchFamily="34" charset="-122"/>
                <a:ea typeface="微软雅黑" pitchFamily="34" charset="-122"/>
              </a:rPr>
              <a:t>后 </a:t>
            </a:r>
            <a:r>
              <a:rPr lang="en-US" altLang="zh-CN" sz="2000" b="1" dirty="0" smtClean="0">
                <a:solidFill>
                  <a:srgbClr val="0000FF"/>
                </a:solidFill>
                <a:latin typeface="微软雅黑" pitchFamily="34" charset="-122"/>
                <a:ea typeface="微软雅黑" pitchFamily="34" charset="-122"/>
              </a:rPr>
              <a:t>3 </a:t>
            </a:r>
            <a:r>
              <a:rPr lang="zh-CN" altLang="en-US" sz="2000" b="1" dirty="0" smtClean="0">
                <a:solidFill>
                  <a:srgbClr val="0000FF"/>
                </a:solidFill>
                <a:latin typeface="微软雅黑" pitchFamily="34" charset="-122"/>
                <a:ea typeface="微软雅黑" pitchFamily="34" charset="-122"/>
              </a:rPr>
              <a:t>个</a:t>
            </a:r>
            <a:r>
              <a:rPr lang="zh-CN" altLang="en-US" sz="2000" b="1" dirty="0">
                <a:solidFill>
                  <a:srgbClr val="0000FF"/>
                </a:solidFill>
                <a:latin typeface="微软雅黑" pitchFamily="34" charset="-122"/>
                <a:ea typeface="微软雅黑" pitchFamily="34" charset="-122"/>
              </a:rPr>
              <a:t>字节 </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即</a:t>
            </a:r>
            <a:r>
              <a:rPr lang="zh-CN" altLang="en-US" sz="2000" b="1" dirty="0" smtClean="0">
                <a:latin typeface="微软雅黑" pitchFamily="34" charset="-122"/>
                <a:ea typeface="微软雅黑" pitchFamily="34" charset="-122"/>
              </a:rPr>
              <a:t>低 </a:t>
            </a:r>
            <a:r>
              <a:rPr lang="en-US" altLang="zh-CN" sz="2000" b="1" dirty="0">
                <a:latin typeface="微软雅黑" pitchFamily="34" charset="-122"/>
                <a:ea typeface="微软雅黑" pitchFamily="34" charset="-122"/>
              </a:rPr>
              <a:t>24 </a:t>
            </a:r>
            <a:r>
              <a:rPr lang="zh-CN" altLang="en-US" sz="2000" b="1" dirty="0">
                <a:latin typeface="微软雅黑" pitchFamily="34" charset="-122"/>
                <a:ea typeface="微软雅黑" pitchFamily="34" charset="-122"/>
              </a:rPr>
              <a:t>位</a:t>
            </a:r>
            <a:r>
              <a:rPr lang="en-US" altLang="zh-CN" sz="2000" b="1" dirty="0" smtClean="0">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，称为</a:t>
            </a:r>
            <a:r>
              <a:rPr lang="zh-CN" altLang="en-US" sz="2000" b="1" dirty="0" smtClean="0">
                <a:solidFill>
                  <a:srgbClr val="C00000"/>
                </a:solidFill>
                <a:latin typeface="微软雅黑" pitchFamily="34" charset="-122"/>
                <a:ea typeface="微软雅黑" pitchFamily="34" charset="-122"/>
              </a:rPr>
              <a:t>扩展</a:t>
            </a:r>
            <a:r>
              <a:rPr lang="zh-CN" altLang="en-US" sz="2000" b="1" dirty="0">
                <a:solidFill>
                  <a:srgbClr val="C00000"/>
                </a:solidFill>
                <a:latin typeface="微软雅黑" pitchFamily="34" charset="-122"/>
                <a:ea typeface="微软雅黑" pitchFamily="34" charset="-122"/>
              </a:rPr>
              <a:t>标识符 </a:t>
            </a:r>
            <a:r>
              <a:rPr lang="en-US" altLang="zh-CN" sz="2000" b="1" dirty="0" smtClean="0">
                <a:latin typeface="微软雅黑" pitchFamily="34" charset="-122"/>
                <a:ea typeface="微软雅黑" pitchFamily="34" charset="-122"/>
              </a:rPr>
              <a:t>(</a:t>
            </a:r>
            <a:r>
              <a:rPr lang="en-US" altLang="zh-CN" sz="2000" b="1" dirty="0">
                <a:latin typeface="微软雅黑" pitchFamily="34" charset="-122"/>
                <a:ea typeface="微软雅黑" pitchFamily="34" charset="-122"/>
              </a:rPr>
              <a:t>extended identifier)</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000"/>
              </a:lnSpc>
              <a:buClr>
                <a:srgbClr val="0070C0"/>
              </a:buClr>
              <a:buFont typeface="Wingdings" pitchFamily="2" charset="2"/>
              <a:buChar char="l"/>
            </a:pPr>
            <a:r>
              <a:rPr lang="zh-CN" altLang="en-US" sz="2000" b="1" dirty="0" smtClean="0">
                <a:latin typeface="微软雅黑" pitchFamily="34" charset="-122"/>
                <a:ea typeface="微软雅黑" pitchFamily="34" charset="-122"/>
              </a:rPr>
              <a:t>必须</a:t>
            </a:r>
            <a:r>
              <a:rPr lang="zh-CN" altLang="en-US" sz="2000" b="1" dirty="0">
                <a:latin typeface="微软雅黑" pitchFamily="34" charset="-122"/>
                <a:ea typeface="微软雅黑" pitchFamily="34" charset="-122"/>
              </a:rPr>
              <a:t>保证生产出的适配器</a:t>
            </a:r>
            <a:r>
              <a:rPr lang="zh-CN" altLang="en-US" sz="2000" b="1" dirty="0">
                <a:solidFill>
                  <a:srgbClr val="C00000"/>
                </a:solidFill>
                <a:latin typeface="微软雅黑" pitchFamily="34" charset="-122"/>
                <a:ea typeface="微软雅黑" pitchFamily="34" charset="-122"/>
              </a:rPr>
              <a:t>没有重复地址</a:t>
            </a:r>
            <a:r>
              <a:rPr lang="zh-CN" altLang="en-US" sz="2000" b="1" dirty="0" smtClean="0">
                <a:solidFill>
                  <a:srgbClr val="C00000"/>
                </a:solidFill>
                <a:latin typeface="微软雅黑" pitchFamily="34" charset="-122"/>
                <a:ea typeface="微软雅黑" pitchFamily="34" charset="-122"/>
              </a:rPr>
              <a:t>。</a:t>
            </a:r>
            <a:endParaRPr lang="en-US" altLang="zh-CN" sz="2000" b="1" dirty="0" smtClean="0">
              <a:solidFill>
                <a:srgbClr val="C00000"/>
              </a:solidFill>
              <a:latin typeface="微软雅黑" pitchFamily="34" charset="-122"/>
              <a:ea typeface="微软雅黑" pitchFamily="34" charset="-122"/>
            </a:endParaRPr>
          </a:p>
          <a:p>
            <a:pPr marL="342900" indent="-342900" eaLnBrk="0" hangingPunct="0">
              <a:lnSpc>
                <a:spcPts val="3000"/>
              </a:lnSpc>
              <a:buClr>
                <a:srgbClr val="0070C0"/>
              </a:buClr>
              <a:buFont typeface="Wingdings" pitchFamily="2" charset="2"/>
              <a:buChar char="l"/>
            </a:pPr>
            <a:r>
              <a:rPr lang="zh-CN" altLang="en-US" sz="2000" b="1" dirty="0" smtClean="0">
                <a:latin typeface="微软雅黑" pitchFamily="34" charset="-122"/>
                <a:ea typeface="微软雅黑" pitchFamily="34" charset="-122"/>
              </a:rPr>
              <a:t>地址被</a:t>
            </a:r>
            <a:r>
              <a:rPr lang="zh-CN" altLang="en-US" sz="2000" b="1" dirty="0">
                <a:solidFill>
                  <a:srgbClr val="C00000"/>
                </a:solidFill>
                <a:latin typeface="微软雅黑" pitchFamily="34" charset="-122"/>
                <a:ea typeface="微软雅黑" pitchFamily="34" charset="-122"/>
              </a:rPr>
              <a:t>固化</a:t>
            </a:r>
            <a:r>
              <a:rPr lang="zh-CN" altLang="en-US" sz="2000" b="1" dirty="0">
                <a:latin typeface="微软雅黑" pitchFamily="34" charset="-122"/>
                <a:ea typeface="微软雅黑" pitchFamily="34" charset="-122"/>
              </a:rPr>
              <a:t>在适配器的 </a:t>
            </a:r>
            <a:r>
              <a:rPr lang="en-US" altLang="zh-CN" sz="2000" b="1" dirty="0" smtClean="0">
                <a:latin typeface="微软雅黑" pitchFamily="34" charset="-122"/>
                <a:ea typeface="微软雅黑" pitchFamily="34" charset="-122"/>
              </a:rPr>
              <a:t>ROM </a:t>
            </a:r>
            <a:r>
              <a:rPr lang="zh-CN" altLang="en-US" sz="2000" b="1" dirty="0" smtClean="0">
                <a:latin typeface="微软雅黑" pitchFamily="34" charset="-122"/>
                <a:ea typeface="微软雅黑" pitchFamily="34" charset="-122"/>
              </a:rPr>
              <a:t>中。</a:t>
            </a:r>
            <a:endParaRPr lang="zh-CN" altLang="en-US" sz="2000" b="1" dirty="0">
              <a:latin typeface="微软雅黑" pitchFamily="34" charset="-122"/>
              <a:ea typeface="微软雅黑" pitchFamily="34" charset="-122"/>
            </a:endParaRPr>
          </a:p>
        </p:txBody>
      </p:sp>
      <p:sp>
        <p:nvSpPr>
          <p:cNvPr id="3" name="AutoShape 5"/>
          <p:cNvSpPr>
            <a:spLocks noChangeArrowheads="1"/>
          </p:cNvSpPr>
          <p:nvPr/>
        </p:nvSpPr>
        <p:spPr bwMode="auto">
          <a:xfrm>
            <a:off x="502921" y="6165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336255" y="593419"/>
            <a:ext cx="246163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48 </a:t>
            </a:r>
            <a:r>
              <a:rPr lang="zh-CN" altLang="en-US" sz="2000" b="1" dirty="0" smtClean="0">
                <a:solidFill>
                  <a:schemeClr val="bg1"/>
                </a:solidFill>
                <a:latin typeface="微软雅黑" pitchFamily="34" charset="-122"/>
                <a:ea typeface="微软雅黑" pitchFamily="34" charset="-122"/>
              </a:rPr>
              <a:t>位的</a:t>
            </a:r>
            <a:r>
              <a:rPr lang="en-US" altLang="zh-CN" sz="2000" b="1" dirty="0" smtClean="0">
                <a:solidFill>
                  <a:schemeClr val="bg1"/>
                </a:solidFill>
                <a:latin typeface="微软雅黑" pitchFamily="34" charset="-122"/>
                <a:ea typeface="微软雅黑" pitchFamily="34" charset="-122"/>
              </a:rPr>
              <a:t>  </a:t>
            </a:r>
            <a:r>
              <a:rPr lang="en-US" altLang="zh-CN" sz="2000" b="1" dirty="0">
                <a:solidFill>
                  <a:schemeClr val="bg1"/>
                </a:solidFill>
                <a:latin typeface="微软雅黑" pitchFamily="34" charset="-122"/>
                <a:ea typeface="微软雅黑" pitchFamily="34" charset="-122"/>
              </a:rPr>
              <a:t>MAC </a:t>
            </a:r>
            <a:r>
              <a:rPr lang="zh-CN" altLang="en-US" sz="2000" b="1" dirty="0" smtClean="0">
                <a:solidFill>
                  <a:schemeClr val="bg1"/>
                </a:solidFill>
                <a:latin typeface="微软雅黑" pitchFamily="34" charset="-122"/>
                <a:ea typeface="微软雅黑" pitchFamily="34" charset="-122"/>
              </a:rPr>
              <a:t>地址</a:t>
            </a:r>
            <a:endParaRPr lang="fr-FR" altLang="zh-CN" sz="2000" b="1" dirty="0">
              <a:solidFill>
                <a:schemeClr val="bg1"/>
              </a:solidFill>
              <a:latin typeface="微软雅黑" pitchFamily="34" charset="-122"/>
              <a:ea typeface="微软雅黑" pitchFamily="34" charset="-122"/>
            </a:endParaRPr>
          </a:p>
        </p:txBody>
      </p:sp>
      <p:sp>
        <p:nvSpPr>
          <p:cNvPr id="5" name="圆角矩形 4"/>
          <p:cNvSpPr/>
          <p:nvPr/>
        </p:nvSpPr>
        <p:spPr>
          <a:xfrm>
            <a:off x="502921" y="1052386"/>
            <a:ext cx="8074151" cy="126964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6" name="组合 5"/>
          <p:cNvGrpSpPr/>
          <p:nvPr/>
        </p:nvGrpSpPr>
        <p:grpSpPr>
          <a:xfrm>
            <a:off x="2452163" y="1149352"/>
            <a:ext cx="4360403" cy="1084781"/>
            <a:chOff x="2360712" y="5191736"/>
            <a:chExt cx="5184576" cy="1481498"/>
          </a:xfrm>
        </p:grpSpPr>
        <p:grpSp>
          <p:nvGrpSpPr>
            <p:cNvPr id="7" name="组合 6"/>
            <p:cNvGrpSpPr/>
            <p:nvPr/>
          </p:nvGrpSpPr>
          <p:grpSpPr>
            <a:xfrm>
              <a:off x="2360712" y="5191736"/>
              <a:ext cx="5184576" cy="901560"/>
              <a:chOff x="2000672" y="5119728"/>
              <a:chExt cx="5184576" cy="901560"/>
            </a:xfrm>
          </p:grpSpPr>
          <p:sp>
            <p:nvSpPr>
              <p:cNvPr id="9" name="矩形 8"/>
              <p:cNvSpPr/>
              <p:nvPr/>
            </p:nvSpPr>
            <p:spPr bwMode="auto">
              <a:xfrm>
                <a:off x="2000672" y="5517232"/>
                <a:ext cx="2592288" cy="504056"/>
              </a:xfrm>
              <a:prstGeom prst="rect">
                <a:avLst/>
              </a:prstGeom>
              <a:solidFill>
                <a:srgbClr val="00FF99"/>
              </a:solid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smtClean="0">
                    <a:ln>
                      <a:noFill/>
                    </a:ln>
                    <a:effectLst/>
                    <a:latin typeface="微软雅黑" pitchFamily="34" charset="-122"/>
                    <a:ea typeface="微软雅黑" pitchFamily="34" charset="-122"/>
                  </a:rPr>
                  <a:t>组织唯一标识符</a:t>
                </a:r>
              </a:p>
            </p:txBody>
          </p:sp>
          <p:sp>
            <p:nvSpPr>
              <p:cNvPr id="10" name="矩形 9"/>
              <p:cNvSpPr/>
              <p:nvPr/>
            </p:nvSpPr>
            <p:spPr bwMode="auto">
              <a:xfrm>
                <a:off x="4592960" y="5517232"/>
                <a:ext cx="2592288" cy="504056"/>
              </a:xfrm>
              <a:prstGeom prst="rect">
                <a:avLst/>
              </a:prstGeom>
              <a:solidFill>
                <a:srgbClr val="0000FF"/>
              </a:solid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sz="1600" b="1" dirty="0">
                    <a:solidFill>
                      <a:schemeClr val="bg1"/>
                    </a:solidFill>
                    <a:latin typeface="微软雅黑" pitchFamily="34" charset="-122"/>
                    <a:ea typeface="微软雅黑" pitchFamily="34" charset="-122"/>
                  </a:rPr>
                  <a:t>扩展</a:t>
                </a:r>
                <a:r>
                  <a:rPr kumimoji="0" lang="zh-CN" altLang="en-US" sz="1600" b="1" i="0" u="none" strike="noStrike" cap="none" normalizeH="0" baseline="0" dirty="0" smtClean="0">
                    <a:ln>
                      <a:noFill/>
                    </a:ln>
                    <a:solidFill>
                      <a:schemeClr val="bg1"/>
                    </a:solidFill>
                    <a:effectLst/>
                    <a:latin typeface="微软雅黑" pitchFamily="34" charset="-122"/>
                    <a:ea typeface="微软雅黑" pitchFamily="34" charset="-122"/>
                  </a:rPr>
                  <a:t>唯一标识符</a:t>
                </a:r>
              </a:p>
            </p:txBody>
          </p:sp>
          <p:sp>
            <p:nvSpPr>
              <p:cNvPr id="11" name="TextBox 12"/>
              <p:cNvSpPr txBox="1"/>
              <p:nvPr/>
            </p:nvSpPr>
            <p:spPr>
              <a:xfrm>
                <a:off x="2252515" y="5119728"/>
                <a:ext cx="2148080" cy="420336"/>
              </a:xfrm>
              <a:prstGeom prst="rect">
                <a:avLst/>
              </a:prstGeom>
              <a:noFill/>
            </p:spPr>
            <p:txBody>
              <a:bodyPr wrap="none" rtlCol="0">
                <a:spAutoFit/>
              </a:bodyPr>
              <a:lstStyle/>
              <a:p>
                <a:pPr algn="ctr"/>
                <a:r>
                  <a:rPr lang="en-US" altLang="zh-CN" sz="1400" b="1" dirty="0" smtClean="0">
                    <a:solidFill>
                      <a:srgbClr val="0000CC"/>
                    </a:solidFill>
                    <a:latin typeface="微软雅黑" pitchFamily="34" charset="-122"/>
                    <a:ea typeface="微软雅黑" pitchFamily="34" charset="-122"/>
                  </a:rPr>
                  <a:t>3 </a:t>
                </a:r>
                <a:r>
                  <a:rPr lang="zh-CN" altLang="en-US" sz="1400" b="1" dirty="0" smtClean="0">
                    <a:solidFill>
                      <a:srgbClr val="0000CC"/>
                    </a:solidFill>
                    <a:latin typeface="微软雅黑" pitchFamily="34" charset="-122"/>
                    <a:ea typeface="微软雅黑" pitchFamily="34" charset="-122"/>
                  </a:rPr>
                  <a:t>字节（</a:t>
                </a:r>
                <a:r>
                  <a:rPr lang="en-US" altLang="zh-CN" sz="1400" b="1" dirty="0" smtClean="0">
                    <a:solidFill>
                      <a:srgbClr val="0000CC"/>
                    </a:solidFill>
                    <a:latin typeface="微软雅黑" pitchFamily="34" charset="-122"/>
                    <a:ea typeface="微软雅黑" pitchFamily="34" charset="-122"/>
                  </a:rPr>
                  <a:t>24 </a:t>
                </a:r>
                <a:r>
                  <a:rPr lang="zh-CN" altLang="en-US" sz="1400" b="1" dirty="0" smtClean="0">
                    <a:solidFill>
                      <a:srgbClr val="0000CC"/>
                    </a:solidFill>
                    <a:latin typeface="微软雅黑" pitchFamily="34" charset="-122"/>
                    <a:ea typeface="微软雅黑" pitchFamily="34" charset="-122"/>
                  </a:rPr>
                  <a:t>位）</a:t>
                </a:r>
                <a:endParaRPr lang="zh-CN" altLang="en-US" sz="1400" b="1" dirty="0">
                  <a:solidFill>
                    <a:srgbClr val="0000CC"/>
                  </a:solidFill>
                  <a:latin typeface="微软雅黑" pitchFamily="34" charset="-122"/>
                  <a:ea typeface="微软雅黑" pitchFamily="34" charset="-122"/>
                </a:endParaRPr>
              </a:p>
            </p:txBody>
          </p:sp>
          <p:sp>
            <p:nvSpPr>
              <p:cNvPr id="12" name="TextBox 13"/>
              <p:cNvSpPr txBox="1"/>
              <p:nvPr/>
            </p:nvSpPr>
            <p:spPr>
              <a:xfrm>
                <a:off x="4815064" y="5119728"/>
                <a:ext cx="2148080" cy="420336"/>
              </a:xfrm>
              <a:prstGeom prst="rect">
                <a:avLst/>
              </a:prstGeom>
              <a:noFill/>
            </p:spPr>
            <p:txBody>
              <a:bodyPr wrap="none" rtlCol="0">
                <a:spAutoFit/>
              </a:bodyPr>
              <a:lstStyle/>
              <a:p>
                <a:pPr algn="ctr"/>
                <a:r>
                  <a:rPr lang="en-US" altLang="zh-CN" sz="1400" b="1" dirty="0" smtClean="0">
                    <a:solidFill>
                      <a:srgbClr val="0000CC"/>
                    </a:solidFill>
                    <a:latin typeface="微软雅黑" pitchFamily="34" charset="-122"/>
                    <a:ea typeface="微软雅黑" pitchFamily="34" charset="-122"/>
                  </a:rPr>
                  <a:t>3 </a:t>
                </a:r>
                <a:r>
                  <a:rPr lang="zh-CN" altLang="en-US" sz="1400" b="1" dirty="0" smtClean="0">
                    <a:solidFill>
                      <a:srgbClr val="0000CC"/>
                    </a:solidFill>
                    <a:latin typeface="微软雅黑" pitchFamily="34" charset="-122"/>
                    <a:ea typeface="微软雅黑" pitchFamily="34" charset="-122"/>
                  </a:rPr>
                  <a:t>字节（</a:t>
                </a:r>
                <a:r>
                  <a:rPr lang="en-US" altLang="zh-CN" sz="1400" b="1" dirty="0" smtClean="0">
                    <a:solidFill>
                      <a:srgbClr val="0000CC"/>
                    </a:solidFill>
                    <a:latin typeface="微软雅黑" pitchFamily="34" charset="-122"/>
                    <a:ea typeface="微软雅黑" pitchFamily="34" charset="-122"/>
                  </a:rPr>
                  <a:t>24 </a:t>
                </a:r>
                <a:r>
                  <a:rPr lang="zh-CN" altLang="en-US" sz="1400" b="1" dirty="0" smtClean="0">
                    <a:solidFill>
                      <a:srgbClr val="0000CC"/>
                    </a:solidFill>
                    <a:latin typeface="微软雅黑" pitchFamily="34" charset="-122"/>
                    <a:ea typeface="微软雅黑" pitchFamily="34" charset="-122"/>
                  </a:rPr>
                  <a:t>位）</a:t>
                </a:r>
                <a:endParaRPr lang="zh-CN" altLang="en-US" sz="1400" b="1" dirty="0">
                  <a:solidFill>
                    <a:srgbClr val="0000CC"/>
                  </a:solidFill>
                  <a:latin typeface="微软雅黑" pitchFamily="34" charset="-122"/>
                  <a:ea typeface="微软雅黑" pitchFamily="34" charset="-122"/>
                </a:endParaRPr>
              </a:p>
            </p:txBody>
          </p:sp>
        </p:grpSp>
        <p:sp>
          <p:nvSpPr>
            <p:cNvPr id="8" name="矩形 7"/>
            <p:cNvSpPr/>
            <p:nvPr/>
          </p:nvSpPr>
          <p:spPr>
            <a:xfrm>
              <a:off x="3080161" y="6210867"/>
              <a:ext cx="3975539" cy="462367"/>
            </a:xfrm>
            <a:prstGeom prst="rect">
              <a:avLst/>
            </a:prstGeom>
          </p:spPr>
          <p:txBody>
            <a:bodyPr wrap="square">
              <a:spAutoFit/>
            </a:bodyPr>
            <a:lstStyle/>
            <a:p>
              <a:pPr algn="ctr"/>
              <a:r>
                <a:rPr lang="en-US" altLang="zh-CN" sz="1600" b="1" dirty="0">
                  <a:latin typeface="微软雅黑" pitchFamily="34" charset="-122"/>
                  <a:ea typeface="微软雅黑" pitchFamily="34" charset="-122"/>
                </a:rPr>
                <a:t>48 </a:t>
              </a:r>
              <a:r>
                <a:rPr lang="zh-CN" altLang="en-US" sz="1600" b="1" dirty="0">
                  <a:latin typeface="微软雅黑" pitchFamily="34" charset="-122"/>
                  <a:ea typeface="微软雅黑" pitchFamily="34" charset="-122"/>
                </a:rPr>
                <a:t>位的 </a:t>
              </a:r>
              <a:r>
                <a:rPr lang="en-US" altLang="zh-CN" sz="1600" b="1" dirty="0">
                  <a:latin typeface="微软雅黑" pitchFamily="34" charset="-122"/>
                  <a:ea typeface="微软雅黑" pitchFamily="34" charset="-122"/>
                </a:rPr>
                <a:t>MAC </a:t>
              </a:r>
              <a:r>
                <a:rPr lang="zh-CN" altLang="en-US" sz="1600" b="1" dirty="0" smtClean="0">
                  <a:latin typeface="微软雅黑" pitchFamily="34" charset="-122"/>
                  <a:ea typeface="微软雅黑" pitchFamily="34" charset="-122"/>
                </a:rPr>
                <a:t>地址 （</a:t>
              </a:r>
              <a:r>
                <a:rPr lang="en-US" altLang="zh-CN" sz="1600" b="1" dirty="0" smtClean="0">
                  <a:latin typeface="微软雅黑" pitchFamily="34" charset="-122"/>
                  <a:ea typeface="微软雅黑" pitchFamily="34" charset="-122"/>
                </a:rPr>
                <a:t>EUI-48</a:t>
              </a:r>
              <a:r>
                <a:rPr lang="zh-CN" altLang="en-US" sz="1600" b="1" dirty="0" smtClean="0">
                  <a:latin typeface="微软雅黑" pitchFamily="34" charset="-122"/>
                  <a:ea typeface="微软雅黑" pitchFamily="34" charset="-122"/>
                </a:rPr>
                <a:t>）</a:t>
              </a:r>
              <a:endParaRPr lang="zh-CN" altLang="en-US" sz="1600" b="1" dirty="0">
                <a:latin typeface="微软雅黑" pitchFamily="34" charset="-122"/>
                <a:ea typeface="微软雅黑" pitchFamily="34" charset="-122"/>
              </a:endParaRPr>
            </a:p>
          </p:txBody>
        </p:sp>
      </p:grpSp>
    </p:spTree>
    <p:extLst>
      <p:ext uri="{BB962C8B-B14F-4D97-AF65-F5344CB8AC3E}">
        <p14:creationId xmlns:p14="http://schemas.microsoft.com/office/powerpoint/2010/main" val="305227647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5013"/>
            <a:ext cx="8243915" cy="21441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en-US" altLang="zh-CN" sz="2000" b="1" dirty="0" smtClean="0">
                <a:latin typeface="微软雅黑" pitchFamily="34" charset="-122"/>
                <a:ea typeface="微软雅黑" pitchFamily="34" charset="-122"/>
              </a:rPr>
              <a:t>IEEE </a:t>
            </a:r>
            <a:r>
              <a:rPr lang="zh-CN" altLang="en-US" sz="2000" b="1" dirty="0">
                <a:latin typeface="微软雅黑" pitchFamily="34" charset="-122"/>
                <a:ea typeface="微软雅黑" pitchFamily="34" charset="-122"/>
              </a:rPr>
              <a:t>规定地址字段的</a:t>
            </a:r>
            <a:r>
              <a:rPr lang="zh-CN" altLang="en-US" sz="2000" b="1" dirty="0" smtClean="0">
                <a:latin typeface="微软雅黑" pitchFamily="34" charset="-122"/>
                <a:ea typeface="微软雅黑" pitchFamily="34" charset="-122"/>
              </a:rPr>
              <a:t>第 </a:t>
            </a:r>
            <a:r>
              <a:rPr lang="en-US" altLang="zh-CN" sz="2000" b="1" dirty="0" smtClean="0">
                <a:latin typeface="微软雅黑" pitchFamily="34" charset="-122"/>
                <a:ea typeface="微软雅黑" pitchFamily="34" charset="-122"/>
              </a:rPr>
              <a:t>1 </a:t>
            </a:r>
            <a:r>
              <a:rPr lang="zh-CN" altLang="en-US" sz="2000" b="1" dirty="0" smtClean="0">
                <a:latin typeface="微软雅黑" pitchFamily="34" charset="-122"/>
                <a:ea typeface="微软雅黑" pitchFamily="34" charset="-122"/>
              </a:rPr>
              <a:t>字节</a:t>
            </a:r>
            <a:r>
              <a:rPr lang="zh-CN" altLang="en-US" sz="2000" b="1" dirty="0">
                <a:latin typeface="微软雅黑" pitchFamily="34" charset="-122"/>
                <a:ea typeface="微软雅黑" pitchFamily="34" charset="-122"/>
              </a:rPr>
              <a:t>的最低位为 </a:t>
            </a:r>
            <a:r>
              <a:rPr lang="en-US" altLang="zh-CN" sz="2000" b="1" dirty="0">
                <a:latin typeface="微软雅黑" pitchFamily="34" charset="-122"/>
                <a:ea typeface="微软雅黑" pitchFamily="34" charset="-122"/>
              </a:rPr>
              <a:t>I/G </a:t>
            </a:r>
            <a:r>
              <a:rPr lang="en-US" altLang="zh-CN" sz="2000" b="1" dirty="0" smtClean="0">
                <a:latin typeface="微软雅黑" pitchFamily="34" charset="-122"/>
                <a:ea typeface="微软雅黑" pitchFamily="34" charset="-122"/>
              </a:rPr>
              <a:t>(Individual </a:t>
            </a:r>
            <a:r>
              <a:rPr lang="en-US" altLang="zh-CN" sz="2000" b="1" dirty="0">
                <a:latin typeface="微软雅黑" pitchFamily="34" charset="-122"/>
                <a:ea typeface="微软雅黑" pitchFamily="34" charset="-122"/>
              </a:rPr>
              <a:t>/ </a:t>
            </a:r>
            <a:r>
              <a:rPr lang="en-US" altLang="zh-CN" sz="2000" b="1" dirty="0" smtClean="0">
                <a:latin typeface="微软雅黑" pitchFamily="34" charset="-122"/>
                <a:ea typeface="微软雅黑" pitchFamily="34" charset="-122"/>
              </a:rPr>
              <a:t>Group) </a:t>
            </a:r>
            <a:r>
              <a:rPr lang="zh-CN" altLang="en-US" sz="2000" b="1" dirty="0" smtClean="0">
                <a:latin typeface="微软雅黑" pitchFamily="34" charset="-122"/>
                <a:ea typeface="微软雅黑" pitchFamily="34" charset="-122"/>
              </a:rPr>
              <a:t>位。</a:t>
            </a:r>
            <a:endParaRPr lang="en-US" altLang="zh-CN" sz="2000" b="1" dirty="0" smtClean="0">
              <a:latin typeface="微软雅黑" pitchFamily="34" charset="-122"/>
              <a:ea typeface="微软雅黑" pitchFamily="34" charset="-122"/>
            </a:endParaRPr>
          </a:p>
          <a:p>
            <a:pPr marL="342900" indent="-342900" eaLnBrk="0" hangingPunct="0">
              <a:lnSpc>
                <a:spcPts val="32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单站</a:t>
            </a:r>
            <a:r>
              <a:rPr lang="zh-CN" altLang="en-US" sz="2000" b="1" dirty="0" smtClean="0">
                <a:solidFill>
                  <a:srgbClr val="C00000"/>
                </a:solidFill>
                <a:latin typeface="微软雅黑" pitchFamily="34" charset="-122"/>
                <a:ea typeface="微软雅黑" pitchFamily="34" charset="-122"/>
              </a:rPr>
              <a:t>地址：</a:t>
            </a:r>
            <a:r>
              <a:rPr lang="en-US" altLang="zh-CN" sz="2000" b="1" dirty="0" smtClean="0">
                <a:latin typeface="微软雅黑" pitchFamily="34" charset="-122"/>
                <a:ea typeface="微软雅黑" pitchFamily="34" charset="-122"/>
              </a:rPr>
              <a:t>I/G </a:t>
            </a:r>
            <a:r>
              <a:rPr lang="zh-CN" altLang="en-US" sz="2000" b="1" dirty="0">
                <a:latin typeface="微软雅黑" pitchFamily="34" charset="-122"/>
                <a:ea typeface="微软雅黑" pitchFamily="34" charset="-122"/>
              </a:rPr>
              <a:t>位 </a:t>
            </a:r>
            <a:r>
              <a:rPr lang="en-US" altLang="zh-CN" sz="2000" b="1" dirty="0">
                <a:latin typeface="微软雅黑" pitchFamily="34" charset="-122"/>
                <a:ea typeface="微软雅黑" pitchFamily="34" charset="-122"/>
              </a:rPr>
              <a:t>= </a:t>
            </a:r>
            <a:r>
              <a:rPr lang="en-US" altLang="zh-CN" sz="2000" b="1" dirty="0" smtClean="0">
                <a:latin typeface="微软雅黑" pitchFamily="34" charset="-122"/>
                <a:ea typeface="微软雅黑" pitchFamily="34" charset="-122"/>
              </a:rPr>
              <a:t>0</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a:p>
            <a:pPr marL="342900" indent="-342900" eaLnBrk="0" hangingPunct="0">
              <a:lnSpc>
                <a:spcPts val="32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组地址：</a:t>
            </a:r>
            <a:r>
              <a:rPr lang="en-US" altLang="zh-CN" sz="2000" b="1" dirty="0" smtClean="0">
                <a:latin typeface="微软雅黑" pitchFamily="34" charset="-122"/>
                <a:ea typeface="微软雅黑" pitchFamily="34" charset="-122"/>
              </a:rPr>
              <a:t>I/G </a:t>
            </a:r>
            <a:r>
              <a:rPr lang="zh-CN" altLang="en-US" sz="2000" b="1" dirty="0">
                <a:latin typeface="微软雅黑" pitchFamily="34" charset="-122"/>
                <a:ea typeface="微软雅黑" pitchFamily="34" charset="-122"/>
              </a:rPr>
              <a:t>位 </a:t>
            </a:r>
            <a:r>
              <a:rPr lang="en-US" altLang="zh-CN" sz="2000" b="1" dirty="0">
                <a:latin typeface="微软雅黑" pitchFamily="34" charset="-122"/>
                <a:ea typeface="微软雅黑" pitchFamily="34" charset="-122"/>
              </a:rPr>
              <a:t>= </a:t>
            </a:r>
            <a:r>
              <a:rPr lang="en-US" altLang="zh-CN" sz="2000" b="1" dirty="0" smtClean="0">
                <a:latin typeface="微软雅黑" pitchFamily="34" charset="-122"/>
                <a:ea typeface="微软雅黑" pitchFamily="34" charset="-122"/>
              </a:rPr>
              <a:t>1</a:t>
            </a:r>
            <a:r>
              <a:rPr lang="zh-CN" altLang="en-US" sz="2000" b="1" dirty="0" smtClean="0">
                <a:latin typeface="微软雅黑" pitchFamily="34" charset="-122"/>
                <a:ea typeface="微软雅黑" pitchFamily="34" charset="-122"/>
              </a:rPr>
              <a:t>。组地址用来</a:t>
            </a:r>
            <a:r>
              <a:rPr lang="zh-CN" altLang="en-US" sz="2000" b="1" dirty="0">
                <a:latin typeface="微软雅黑" pitchFamily="34" charset="-122"/>
                <a:ea typeface="微软雅黑" pitchFamily="34" charset="-122"/>
              </a:rPr>
              <a:t>进行</a:t>
            </a:r>
            <a:r>
              <a:rPr lang="zh-CN" altLang="en-US" sz="2000" b="1" dirty="0">
                <a:solidFill>
                  <a:srgbClr val="0000FF"/>
                </a:solidFill>
                <a:latin typeface="微软雅黑" pitchFamily="34" charset="-122"/>
                <a:ea typeface="微软雅黑" pitchFamily="34" charset="-122"/>
              </a:rPr>
              <a:t>多</a:t>
            </a:r>
            <a:r>
              <a:rPr lang="zh-CN" altLang="en-US" sz="2000" b="1" dirty="0" smtClean="0">
                <a:solidFill>
                  <a:srgbClr val="0000FF"/>
                </a:solidFill>
                <a:latin typeface="微软雅黑" pitchFamily="34" charset="-122"/>
                <a:ea typeface="微软雅黑" pitchFamily="34" charset="-122"/>
              </a:rPr>
              <a:t>播。</a:t>
            </a:r>
            <a:endParaRPr lang="zh-CN" altLang="en-US" sz="2000" b="1" dirty="0">
              <a:solidFill>
                <a:srgbClr val="0000FF"/>
              </a:solidFill>
              <a:latin typeface="微软雅黑" pitchFamily="34" charset="-122"/>
              <a:ea typeface="微软雅黑" pitchFamily="34" charset="-122"/>
            </a:endParaRPr>
          </a:p>
          <a:p>
            <a:pPr marL="342900" indent="-342900" eaLnBrk="0" hangingPunct="0">
              <a:lnSpc>
                <a:spcPts val="32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广播地址：</a:t>
            </a:r>
            <a:r>
              <a:rPr lang="zh-CN" altLang="en-US" sz="2000" b="1" dirty="0" smtClean="0">
                <a:latin typeface="微软雅黑" pitchFamily="34" charset="-122"/>
                <a:ea typeface="微软雅黑" pitchFamily="34" charset="-122"/>
              </a:rPr>
              <a:t>所有 </a:t>
            </a:r>
            <a:r>
              <a:rPr lang="en-US" altLang="zh-CN" sz="2000" b="1" dirty="0">
                <a:latin typeface="微软雅黑" pitchFamily="34" charset="-122"/>
                <a:ea typeface="微软雅黑" pitchFamily="34" charset="-122"/>
              </a:rPr>
              <a:t>48 </a:t>
            </a:r>
            <a:r>
              <a:rPr lang="zh-CN" altLang="en-US" sz="2000" b="1" dirty="0">
                <a:latin typeface="微软雅黑" pitchFamily="34" charset="-122"/>
                <a:ea typeface="微软雅黑" pitchFamily="34" charset="-122"/>
              </a:rPr>
              <a:t>位都为 </a:t>
            </a:r>
            <a:r>
              <a:rPr lang="en-US" altLang="zh-CN" sz="2000" b="1" dirty="0" smtClean="0">
                <a:latin typeface="微软雅黑" pitchFamily="34" charset="-122"/>
                <a:ea typeface="微软雅黑" pitchFamily="34" charset="-122"/>
              </a:rPr>
              <a:t>1</a:t>
            </a:r>
            <a:r>
              <a:rPr lang="zh-CN" altLang="en-US" sz="2000" b="1" dirty="0" smtClean="0">
                <a:latin typeface="微软雅黑" pitchFamily="34" charset="-122"/>
                <a:ea typeface="微软雅黑" pitchFamily="34" charset="-122"/>
              </a:rPr>
              <a:t>（全 </a:t>
            </a:r>
            <a:r>
              <a:rPr lang="en-US" altLang="zh-CN" sz="2000" b="1" dirty="0" smtClean="0">
                <a:latin typeface="微软雅黑" pitchFamily="34" charset="-122"/>
                <a:ea typeface="微软雅黑" pitchFamily="34" charset="-122"/>
              </a:rPr>
              <a:t>1</a:t>
            </a:r>
            <a:r>
              <a:rPr lang="zh-CN" altLang="en-US" sz="2000" b="1" dirty="0" smtClean="0">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只能作为目的地址使用</a:t>
            </a:r>
            <a:r>
              <a:rPr lang="zh-CN" altLang="en-US" sz="2000" b="1" dirty="0" smtClean="0">
                <a:solidFill>
                  <a:srgbClr val="0000FF"/>
                </a:solidFill>
                <a:latin typeface="微软雅黑" pitchFamily="34" charset="-122"/>
                <a:ea typeface="微软雅黑" pitchFamily="34" charset="-122"/>
              </a:rPr>
              <a:t>。</a:t>
            </a:r>
            <a:endParaRPr lang="zh-CN" altLang="en-US" sz="2000" b="1" dirty="0">
              <a:solidFill>
                <a:srgbClr val="0000FF"/>
              </a:solidFill>
              <a:latin typeface="微软雅黑" pitchFamily="34" charset="-122"/>
              <a:ea typeface="微软雅黑" pitchFamily="34" charset="-122"/>
            </a:endParaRPr>
          </a:p>
        </p:txBody>
      </p:sp>
      <p:sp>
        <p:nvSpPr>
          <p:cNvPr id="9" name="AutoShape 5"/>
          <p:cNvSpPr>
            <a:spLocks noChangeArrowheads="1"/>
          </p:cNvSpPr>
          <p:nvPr/>
        </p:nvSpPr>
        <p:spPr bwMode="auto">
          <a:xfrm>
            <a:off x="502921" y="6165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2807617" y="593419"/>
            <a:ext cx="35189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单站地址，组地址，广播地址</a:t>
            </a:r>
          </a:p>
        </p:txBody>
      </p:sp>
    </p:spTree>
    <p:extLst>
      <p:ext uri="{BB962C8B-B14F-4D97-AF65-F5344CB8AC3E}">
        <p14:creationId xmlns:p14="http://schemas.microsoft.com/office/powerpoint/2010/main" val="30219013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5013"/>
            <a:ext cx="8243915" cy="17594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en-US" altLang="zh-CN" sz="2000" b="1" dirty="0" smtClean="0">
                <a:latin typeface="微软雅黑" pitchFamily="34" charset="-122"/>
                <a:ea typeface="微软雅黑" pitchFamily="34" charset="-122"/>
              </a:rPr>
              <a:t>IEEE </a:t>
            </a:r>
            <a:r>
              <a:rPr lang="zh-CN" altLang="en-US" sz="2000" b="1" dirty="0">
                <a:latin typeface="微软雅黑" pitchFamily="34" charset="-122"/>
                <a:ea typeface="微软雅黑" pitchFamily="34" charset="-122"/>
              </a:rPr>
              <a:t>把地址字段第 </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字节的最低第 </a:t>
            </a: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位规定为 </a:t>
            </a:r>
            <a:r>
              <a:rPr lang="en-US" altLang="zh-CN" sz="2000" b="1" dirty="0">
                <a:latin typeface="微软雅黑" pitchFamily="34" charset="-122"/>
                <a:ea typeface="微软雅黑" pitchFamily="34" charset="-122"/>
              </a:rPr>
              <a:t>G/L (</a:t>
            </a:r>
            <a:r>
              <a:rPr lang="en-US" altLang="zh-CN" sz="2000" b="1" dirty="0" smtClean="0">
                <a:latin typeface="微软雅黑" pitchFamily="34" charset="-122"/>
                <a:ea typeface="微软雅黑" pitchFamily="34" charset="-122"/>
              </a:rPr>
              <a:t>Global </a:t>
            </a:r>
            <a:r>
              <a:rPr lang="en-US" altLang="zh-CN" sz="2000" b="1" dirty="0">
                <a:latin typeface="微软雅黑" pitchFamily="34" charset="-122"/>
                <a:ea typeface="微软雅黑" pitchFamily="34" charset="-122"/>
              </a:rPr>
              <a:t>/ </a:t>
            </a:r>
            <a:r>
              <a:rPr lang="en-US" altLang="zh-CN" sz="2000" b="1" dirty="0" smtClean="0">
                <a:latin typeface="微软雅黑" pitchFamily="34" charset="-122"/>
                <a:ea typeface="微软雅黑" pitchFamily="34" charset="-122"/>
              </a:rPr>
              <a:t>Local) </a:t>
            </a:r>
            <a:r>
              <a:rPr lang="zh-CN" altLang="en-US" sz="2000" b="1" dirty="0" smtClean="0">
                <a:latin typeface="微软雅黑" pitchFamily="34" charset="-122"/>
                <a:ea typeface="微软雅黑" pitchFamily="34" charset="-122"/>
              </a:rPr>
              <a:t>位</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全球</a:t>
            </a:r>
            <a:r>
              <a:rPr lang="zh-CN" altLang="en-US" sz="2000" b="1" dirty="0" smtClean="0">
                <a:solidFill>
                  <a:srgbClr val="C00000"/>
                </a:solidFill>
                <a:latin typeface="微软雅黑" pitchFamily="34" charset="-122"/>
                <a:ea typeface="微软雅黑" pitchFamily="34" charset="-122"/>
              </a:rPr>
              <a:t>管理：</a:t>
            </a:r>
            <a:r>
              <a:rPr lang="en-US" altLang="zh-CN" sz="2000" b="1" dirty="0">
                <a:latin typeface="微软雅黑" pitchFamily="34" charset="-122"/>
                <a:ea typeface="微软雅黑" pitchFamily="34" charset="-122"/>
              </a:rPr>
              <a:t>G/L </a:t>
            </a:r>
            <a:r>
              <a:rPr lang="zh-CN" altLang="en-US" sz="2000" b="1" dirty="0">
                <a:latin typeface="微软雅黑" pitchFamily="34" charset="-122"/>
                <a:ea typeface="微软雅黑" pitchFamily="34" charset="-122"/>
              </a:rPr>
              <a:t>位 </a:t>
            </a:r>
            <a:r>
              <a:rPr lang="en-US" altLang="zh-CN" sz="2000" b="1" dirty="0">
                <a:latin typeface="微软雅黑" pitchFamily="34" charset="-122"/>
                <a:ea typeface="微软雅黑" pitchFamily="34" charset="-122"/>
              </a:rPr>
              <a:t>= 0</a:t>
            </a:r>
            <a:r>
              <a:rPr lang="zh-CN" altLang="en-US" sz="2000" b="1" dirty="0" smtClean="0">
                <a:latin typeface="微软雅黑" pitchFamily="34" charset="-122"/>
                <a:ea typeface="微软雅黑" pitchFamily="34" charset="-122"/>
              </a:rPr>
              <a:t>。厂商</a:t>
            </a:r>
            <a:r>
              <a:rPr lang="zh-CN" altLang="en-US" sz="2000" b="1" dirty="0">
                <a:latin typeface="微软雅黑" pitchFamily="34" charset="-122"/>
                <a:ea typeface="微软雅黑" pitchFamily="34" charset="-122"/>
              </a:rPr>
              <a:t>向 </a:t>
            </a:r>
            <a:r>
              <a:rPr lang="en-US" altLang="zh-CN" sz="2000" b="1" dirty="0">
                <a:latin typeface="微软雅黑" pitchFamily="34" charset="-122"/>
                <a:ea typeface="微软雅黑" pitchFamily="34" charset="-122"/>
              </a:rPr>
              <a:t>IEEE </a:t>
            </a:r>
            <a:r>
              <a:rPr lang="zh-CN" altLang="en-US" sz="2000" b="1" dirty="0">
                <a:latin typeface="微软雅黑" pitchFamily="34" charset="-122"/>
                <a:ea typeface="微软雅黑" pitchFamily="34" charset="-122"/>
              </a:rPr>
              <a:t>购买的 </a:t>
            </a:r>
            <a:r>
              <a:rPr lang="en-US" altLang="zh-CN" sz="2000" b="1" dirty="0">
                <a:latin typeface="微软雅黑" pitchFamily="34" charset="-122"/>
                <a:ea typeface="微软雅黑" pitchFamily="34" charset="-122"/>
              </a:rPr>
              <a:t>OUI </a:t>
            </a:r>
            <a:r>
              <a:rPr lang="zh-CN" altLang="en-US" sz="2000" b="1" dirty="0">
                <a:latin typeface="微软雅黑" pitchFamily="34" charset="-122"/>
                <a:ea typeface="微软雅黑" pitchFamily="34" charset="-122"/>
              </a:rPr>
              <a:t>都属于全球管理</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本地管理：</a:t>
            </a:r>
            <a:r>
              <a:rPr lang="en-US" altLang="zh-CN" sz="2000" b="1" dirty="0">
                <a:latin typeface="微软雅黑" pitchFamily="34" charset="-122"/>
                <a:ea typeface="微软雅黑" pitchFamily="34" charset="-122"/>
              </a:rPr>
              <a:t>G/L </a:t>
            </a:r>
            <a:r>
              <a:rPr lang="zh-CN" altLang="en-US" sz="2000" b="1" dirty="0">
                <a:latin typeface="微软雅黑" pitchFamily="34" charset="-122"/>
                <a:ea typeface="微软雅黑" pitchFamily="34" charset="-122"/>
              </a:rPr>
              <a:t>位 </a:t>
            </a:r>
            <a:r>
              <a:rPr lang="en-US" altLang="zh-CN" sz="2000" b="1" dirty="0">
                <a:latin typeface="微软雅黑" pitchFamily="34" charset="-122"/>
                <a:ea typeface="微软雅黑" pitchFamily="34" charset="-122"/>
              </a:rPr>
              <a:t>= 1</a:t>
            </a:r>
            <a:r>
              <a:rPr lang="zh-CN" altLang="en-US" sz="2000" b="1" dirty="0">
                <a:latin typeface="微软雅黑" pitchFamily="34" charset="-122"/>
                <a:ea typeface="微软雅黑" pitchFamily="34" charset="-122"/>
              </a:rPr>
              <a:t>。 这时用户可任意分配网络上的地址。</a:t>
            </a:r>
          </a:p>
        </p:txBody>
      </p:sp>
      <p:sp>
        <p:nvSpPr>
          <p:cNvPr id="9" name="AutoShape 5"/>
          <p:cNvSpPr>
            <a:spLocks noChangeArrowheads="1"/>
          </p:cNvSpPr>
          <p:nvPr/>
        </p:nvSpPr>
        <p:spPr bwMode="auto">
          <a:xfrm>
            <a:off x="502921" y="6165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320578" y="593419"/>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全球管理与本地管理</a:t>
            </a:r>
          </a:p>
        </p:txBody>
      </p:sp>
    </p:spTree>
    <p:extLst>
      <p:ext uri="{BB962C8B-B14F-4D97-AF65-F5344CB8AC3E}">
        <p14:creationId xmlns:p14="http://schemas.microsoft.com/office/powerpoint/2010/main" val="45317385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5013"/>
            <a:ext cx="8243915" cy="1323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每收到一</a:t>
            </a:r>
            <a:r>
              <a:rPr lang="zh-CN" altLang="en-US" sz="2000" b="1" dirty="0" smtClean="0">
                <a:latin typeface="微软雅黑" pitchFamily="34" charset="-122"/>
                <a:ea typeface="微软雅黑" pitchFamily="34" charset="-122"/>
              </a:rPr>
              <a:t>个 </a:t>
            </a:r>
            <a:r>
              <a:rPr lang="en-US" altLang="zh-CN" sz="2000" b="1" dirty="0" smtClean="0">
                <a:latin typeface="微软雅黑" pitchFamily="34" charset="-122"/>
                <a:ea typeface="微软雅黑" pitchFamily="34" charset="-122"/>
              </a:rPr>
              <a:t>MAC </a:t>
            </a:r>
            <a:r>
              <a:rPr lang="zh-CN" altLang="en-US" sz="2000" b="1" dirty="0" smtClean="0">
                <a:latin typeface="微软雅黑" pitchFamily="34" charset="-122"/>
                <a:ea typeface="微软雅黑" pitchFamily="34" charset="-122"/>
              </a:rPr>
              <a:t>帧，先用</a:t>
            </a:r>
            <a:r>
              <a:rPr lang="zh-CN" altLang="en-US" sz="2000" b="1" dirty="0">
                <a:latin typeface="微软雅黑" pitchFamily="34" charset="-122"/>
                <a:ea typeface="微软雅黑" pitchFamily="34" charset="-122"/>
              </a:rPr>
              <a:t>硬件</a:t>
            </a:r>
            <a:r>
              <a:rPr lang="zh-CN" altLang="en-US" sz="2000" b="1" dirty="0" smtClean="0">
                <a:latin typeface="微软雅黑" pitchFamily="34" charset="-122"/>
                <a:ea typeface="微软雅黑" pitchFamily="34" charset="-122"/>
              </a:rPr>
              <a:t>检查帧</a:t>
            </a:r>
            <a:r>
              <a:rPr lang="zh-CN" altLang="en-US" sz="2000" b="1" dirty="0">
                <a:latin typeface="微软雅黑" pitchFamily="34" charset="-122"/>
                <a:ea typeface="微软雅黑" pitchFamily="34" charset="-122"/>
              </a:rPr>
              <a:t>中的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地址。</a:t>
            </a:r>
          </a:p>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如果是</a:t>
            </a:r>
            <a:r>
              <a:rPr lang="zh-CN" altLang="en-US" sz="2000" b="1" dirty="0">
                <a:solidFill>
                  <a:srgbClr val="C00000"/>
                </a:solidFill>
                <a:latin typeface="微软雅黑" pitchFamily="34" charset="-122"/>
                <a:ea typeface="微软雅黑" pitchFamily="34" charset="-122"/>
              </a:rPr>
              <a:t>发往本站</a:t>
            </a:r>
            <a:r>
              <a:rPr lang="zh-CN" altLang="en-US" sz="2000" b="1" dirty="0">
                <a:latin typeface="微软雅黑" pitchFamily="34" charset="-122"/>
                <a:ea typeface="微软雅黑" pitchFamily="34" charset="-122"/>
              </a:rPr>
              <a:t>的帧则收下，然后再进行其他的处理。</a:t>
            </a:r>
          </a:p>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否则就将此帧丢弃，不再进行其他的处理</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
        <p:nvSpPr>
          <p:cNvPr id="9" name="AutoShape 5"/>
          <p:cNvSpPr>
            <a:spLocks noChangeArrowheads="1"/>
          </p:cNvSpPr>
          <p:nvPr/>
        </p:nvSpPr>
        <p:spPr bwMode="auto">
          <a:xfrm>
            <a:off x="502921" y="6165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320579" y="593419"/>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适配器具有</a:t>
            </a:r>
            <a:r>
              <a:rPr lang="zh-CN" altLang="en-US" sz="2000" b="1" dirty="0" smtClean="0">
                <a:solidFill>
                  <a:srgbClr val="0000CC"/>
                </a:solidFill>
                <a:latin typeface="微软雅黑" pitchFamily="34" charset="-122"/>
                <a:ea typeface="微软雅黑" pitchFamily="34" charset="-122"/>
              </a:rPr>
              <a:t>过滤功能</a:t>
            </a:r>
            <a:endParaRPr lang="zh-CN" altLang="en-US" sz="2000" b="1" dirty="0">
              <a:solidFill>
                <a:srgbClr val="0000CC"/>
              </a:solidFill>
              <a:latin typeface="微软雅黑" pitchFamily="34" charset="-122"/>
              <a:ea typeface="微软雅黑" pitchFamily="34" charset="-122"/>
            </a:endParaRPr>
          </a:p>
        </p:txBody>
      </p:sp>
      <p:graphicFrame>
        <p:nvGraphicFramePr>
          <p:cNvPr id="5" name="图示 4"/>
          <p:cNvGraphicFramePr/>
          <p:nvPr>
            <p:extLst>
              <p:ext uri="{D42A27DB-BD31-4B8C-83A1-F6EECF244321}">
                <p14:modId xmlns:p14="http://schemas.microsoft.com/office/powerpoint/2010/main" val="8356682"/>
              </p:ext>
            </p:extLst>
          </p:nvPr>
        </p:nvGraphicFramePr>
        <p:xfrm>
          <a:off x="858976" y="2359971"/>
          <a:ext cx="4849092" cy="18647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矩形 1"/>
          <p:cNvSpPr/>
          <p:nvPr/>
        </p:nvSpPr>
        <p:spPr>
          <a:xfrm>
            <a:off x="5875448" y="2401916"/>
            <a:ext cx="2788258" cy="175945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ts val="2600"/>
              </a:lnSpc>
            </a:pPr>
            <a:r>
              <a:rPr lang="zh-CN" altLang="en-US" b="1" dirty="0">
                <a:latin typeface="微软雅黑" panose="020B0503020204020204" pitchFamily="34" charset="-122"/>
                <a:ea typeface="微软雅黑" panose="020B0503020204020204" pitchFamily="34" charset="-122"/>
              </a:rPr>
              <a:t>以</a:t>
            </a:r>
            <a:r>
              <a:rPr lang="zh-CN" altLang="en-US" b="1" dirty="0">
                <a:solidFill>
                  <a:srgbClr val="C00000"/>
                </a:solidFill>
                <a:latin typeface="微软雅黑" panose="020B0503020204020204" pitchFamily="34" charset="-122"/>
                <a:ea typeface="微软雅黑" panose="020B0503020204020204" pitchFamily="34" charset="-122"/>
              </a:rPr>
              <a:t>混杂方式 </a:t>
            </a:r>
            <a:r>
              <a:rPr lang="en-US" altLang="zh-CN" b="1" dirty="0">
                <a:latin typeface="微软雅黑" panose="020B0503020204020204" pitchFamily="34" charset="-122"/>
                <a:ea typeface="微软雅黑" panose="020B0503020204020204" pitchFamily="34" charset="-122"/>
              </a:rPr>
              <a:t>(promiscuous mode) </a:t>
            </a:r>
            <a:r>
              <a:rPr lang="zh-CN" altLang="en-US" b="1" dirty="0">
                <a:latin typeface="微软雅黑" panose="020B0503020204020204" pitchFamily="34" charset="-122"/>
                <a:ea typeface="微软雅黑" panose="020B0503020204020204" pitchFamily="34" charset="-122"/>
              </a:rPr>
              <a:t>工作的以太网适配器只要“听到”有帧在以太网上传输就</a:t>
            </a:r>
            <a:r>
              <a:rPr lang="zh-CN" altLang="en-US" b="1" dirty="0">
                <a:solidFill>
                  <a:srgbClr val="C00000"/>
                </a:solidFill>
                <a:latin typeface="微软雅黑" panose="020B0503020204020204" pitchFamily="34" charset="-122"/>
                <a:ea typeface="微软雅黑" panose="020B0503020204020204" pitchFamily="34" charset="-122"/>
              </a:rPr>
              <a:t>都接收</a:t>
            </a:r>
            <a:r>
              <a:rPr lang="zh-CN" altLang="en-US" b="1" dirty="0">
                <a:latin typeface="微软雅黑" panose="020B0503020204020204" pitchFamily="34" charset="-122"/>
                <a:ea typeface="微软雅黑" panose="020B0503020204020204" pitchFamily="34" charset="-122"/>
              </a:rPr>
              <a:t>下来。</a:t>
            </a:r>
          </a:p>
        </p:txBody>
      </p:sp>
    </p:spTree>
    <p:extLst>
      <p:ext uri="{BB962C8B-B14F-4D97-AF65-F5344CB8AC3E}">
        <p14:creationId xmlns:p14="http://schemas.microsoft.com/office/powerpoint/2010/main" val="63191109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46"/>
          <p:cNvSpPr>
            <a:spLocks noChangeArrowheads="1"/>
          </p:cNvSpPr>
          <p:nvPr/>
        </p:nvSpPr>
        <p:spPr bwMode="auto">
          <a:xfrm>
            <a:off x="502921" y="971346"/>
            <a:ext cx="7690103"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常用的以太网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帧格式</a:t>
            </a:r>
            <a:r>
              <a:rPr lang="zh-CN" altLang="en-US" sz="2000" b="1" dirty="0" smtClean="0">
                <a:latin typeface="微软雅黑" pitchFamily="34" charset="-122"/>
                <a:ea typeface="微软雅黑" pitchFamily="34" charset="-122"/>
              </a:rPr>
              <a:t>有 </a:t>
            </a:r>
            <a:r>
              <a:rPr lang="en-US" altLang="zh-CN" sz="2000" b="1" dirty="0" smtClean="0">
                <a:latin typeface="微软雅黑" pitchFamily="34" charset="-122"/>
                <a:ea typeface="微软雅黑" pitchFamily="34" charset="-122"/>
              </a:rPr>
              <a:t>2 </a:t>
            </a:r>
            <a:r>
              <a:rPr lang="zh-CN" altLang="en-US" sz="2000" b="1" dirty="0" smtClean="0">
                <a:latin typeface="微软雅黑" pitchFamily="34" charset="-122"/>
                <a:ea typeface="微软雅黑" pitchFamily="34" charset="-122"/>
              </a:rPr>
              <a:t>种标准：</a:t>
            </a:r>
            <a:endParaRPr lang="zh-CN" altLang="en-US" sz="2000" b="1" dirty="0">
              <a:latin typeface="微软雅黑" pitchFamily="34" charset="-122"/>
              <a:ea typeface="微软雅黑" pitchFamily="34" charset="-122"/>
            </a:endParaRPr>
          </a:p>
          <a:p>
            <a:pPr marL="720725" indent="-342900" eaLnBrk="0" hangingPunct="0">
              <a:lnSpc>
                <a:spcPts val="3300"/>
              </a:lnSpc>
              <a:buClr>
                <a:srgbClr val="7030A0"/>
              </a:buClr>
              <a:buFont typeface="+mj-lt"/>
              <a:buAutoNum type="arabicPeriod"/>
            </a:pPr>
            <a:r>
              <a:rPr lang="en-US" altLang="zh-CN" sz="2000" b="1" dirty="0">
                <a:latin typeface="微软雅黑" pitchFamily="34" charset="-122"/>
                <a:ea typeface="微软雅黑" pitchFamily="34" charset="-122"/>
              </a:rPr>
              <a:t>DIX Ethernet V2 </a:t>
            </a:r>
            <a:r>
              <a:rPr lang="zh-CN" altLang="en-US" sz="2000" b="1" dirty="0">
                <a:latin typeface="微软雅黑" pitchFamily="34" charset="-122"/>
                <a:ea typeface="微软雅黑" pitchFamily="34" charset="-122"/>
              </a:rPr>
              <a:t>标准</a:t>
            </a:r>
          </a:p>
          <a:p>
            <a:pPr marL="720725" indent="-342900" eaLnBrk="0" hangingPunct="0">
              <a:lnSpc>
                <a:spcPts val="3300"/>
              </a:lnSpc>
              <a:buClr>
                <a:srgbClr val="7030A0"/>
              </a:buClr>
              <a:buFont typeface="+mj-lt"/>
              <a:buAutoNum type="arabicPeriod"/>
            </a:pPr>
            <a:r>
              <a:rPr lang="en-US" altLang="zh-CN" sz="2000" b="1" dirty="0">
                <a:latin typeface="微软雅黑" pitchFamily="34" charset="-122"/>
                <a:ea typeface="微软雅黑" pitchFamily="34" charset="-122"/>
              </a:rPr>
              <a:t>IEEE </a:t>
            </a:r>
            <a:r>
              <a:rPr lang="zh-CN" altLang="en-US" sz="2000" b="1" dirty="0">
                <a:latin typeface="微软雅黑" pitchFamily="34" charset="-122"/>
                <a:ea typeface="微软雅黑" pitchFamily="34" charset="-122"/>
              </a:rPr>
              <a:t>的 </a:t>
            </a:r>
            <a:r>
              <a:rPr lang="en-US" altLang="zh-CN" sz="2000" b="1" dirty="0">
                <a:latin typeface="微软雅黑" pitchFamily="34" charset="-122"/>
                <a:ea typeface="微软雅黑" pitchFamily="34" charset="-122"/>
              </a:rPr>
              <a:t>802.3 </a:t>
            </a:r>
            <a:r>
              <a:rPr lang="zh-CN" altLang="en-US" sz="2000" b="1" dirty="0">
                <a:latin typeface="微软雅黑" pitchFamily="34" charset="-122"/>
                <a:ea typeface="微软雅黑" pitchFamily="34" charset="-122"/>
              </a:rPr>
              <a:t>标准</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最常用的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帧是</a:t>
            </a:r>
            <a:r>
              <a:rPr lang="zh-CN" altLang="en-US" sz="2000" b="1" dirty="0">
                <a:solidFill>
                  <a:srgbClr val="C00000"/>
                </a:solidFill>
                <a:latin typeface="微软雅黑" pitchFamily="34" charset="-122"/>
                <a:ea typeface="微软雅黑" pitchFamily="34" charset="-122"/>
              </a:rPr>
              <a:t>以太网 </a:t>
            </a:r>
            <a:r>
              <a:rPr lang="en-US" altLang="zh-CN" sz="2000" b="1" dirty="0">
                <a:solidFill>
                  <a:srgbClr val="C00000"/>
                </a:solidFill>
                <a:latin typeface="微软雅黑" pitchFamily="34" charset="-122"/>
                <a:ea typeface="微软雅黑" pitchFamily="34" charset="-122"/>
              </a:rPr>
              <a:t>V2 </a:t>
            </a:r>
            <a:r>
              <a:rPr lang="zh-CN" altLang="en-US" sz="2000" b="1" dirty="0">
                <a:solidFill>
                  <a:srgbClr val="C00000"/>
                </a:solidFill>
                <a:latin typeface="微软雅黑" pitchFamily="34" charset="-122"/>
                <a:ea typeface="微软雅黑" pitchFamily="34" charset="-122"/>
              </a:rPr>
              <a:t>的格式。</a:t>
            </a:r>
          </a:p>
        </p:txBody>
      </p:sp>
      <p:sp>
        <p:nvSpPr>
          <p:cNvPr id="13"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Rectangle 6"/>
          <p:cNvSpPr>
            <a:spLocks noChangeArrowheads="1"/>
          </p:cNvSpPr>
          <p:nvPr/>
        </p:nvSpPr>
        <p:spPr bwMode="auto">
          <a:xfrm>
            <a:off x="3417207" y="585940"/>
            <a:ext cx="22997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MAC </a:t>
            </a:r>
            <a:r>
              <a:rPr lang="zh-CN" altLang="en-US" sz="2000" b="1" dirty="0">
                <a:solidFill>
                  <a:schemeClr val="bg1"/>
                </a:solidFill>
                <a:latin typeface="微软雅黑" pitchFamily="34" charset="-122"/>
                <a:ea typeface="微软雅黑" pitchFamily="34" charset="-122"/>
              </a:rPr>
              <a:t>帧的</a:t>
            </a:r>
            <a:r>
              <a:rPr lang="zh-CN" altLang="en-US" sz="2000" b="1" dirty="0" smtClean="0">
                <a:solidFill>
                  <a:schemeClr val="bg1"/>
                </a:solidFill>
                <a:latin typeface="微软雅黑" pitchFamily="34" charset="-122"/>
                <a:ea typeface="微软雅黑" pitchFamily="34" charset="-122"/>
              </a:rPr>
              <a:t>格式</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51429422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 </a:t>
            </a:r>
            <a:r>
              <a:rPr lang="en-US" altLang="zh-CN" sz="2000" b="1" dirty="0">
                <a:solidFill>
                  <a:schemeClr val="bg1"/>
                </a:solidFill>
                <a:latin typeface="微软雅黑" pitchFamily="34" charset="-122"/>
                <a:ea typeface="微软雅黑" pitchFamily="34" charset="-122"/>
              </a:rPr>
              <a:t>V2 </a:t>
            </a:r>
            <a:r>
              <a:rPr lang="zh-CN" altLang="en-US" sz="2000" b="1" dirty="0">
                <a:solidFill>
                  <a:schemeClr val="bg1"/>
                </a:solidFill>
                <a:latin typeface="微软雅黑" pitchFamily="34" charset="-122"/>
                <a:ea typeface="微软雅黑" pitchFamily="34" charset="-122"/>
              </a:rPr>
              <a:t>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帧格式</a:t>
            </a:r>
          </a:p>
        </p:txBody>
      </p:sp>
      <p:sp>
        <p:nvSpPr>
          <p:cNvPr id="5" name="圆角矩形 4"/>
          <p:cNvSpPr/>
          <p:nvPr/>
        </p:nvSpPr>
        <p:spPr>
          <a:xfrm>
            <a:off x="502920" y="1036872"/>
            <a:ext cx="8129015" cy="316936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6" name="组合 5"/>
          <p:cNvGrpSpPr/>
          <p:nvPr/>
        </p:nvGrpSpPr>
        <p:grpSpPr>
          <a:xfrm>
            <a:off x="1046837" y="1231314"/>
            <a:ext cx="6905858" cy="2858914"/>
            <a:chOff x="1046837" y="1375398"/>
            <a:chExt cx="6905858" cy="2858914"/>
          </a:xfrm>
        </p:grpSpPr>
        <p:sp>
          <p:nvSpPr>
            <p:cNvPr id="7" name="Line 3"/>
            <p:cNvSpPr>
              <a:spLocks noChangeShapeType="1"/>
            </p:cNvSpPr>
            <p:nvPr/>
          </p:nvSpPr>
          <p:spPr bwMode="auto">
            <a:xfrm>
              <a:off x="1355105" y="2645249"/>
              <a:ext cx="6597590" cy="0"/>
            </a:xfrm>
            <a:prstGeom prst="line">
              <a:avLst/>
            </a:prstGeom>
            <a:noFill/>
            <a:ln w="25400" cmpd="sng">
              <a:solidFill>
                <a:srgbClr val="0000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8" name="Rectangle 4"/>
            <p:cNvSpPr>
              <a:spLocks noChangeArrowheads="1"/>
            </p:cNvSpPr>
            <p:nvPr/>
          </p:nvSpPr>
          <p:spPr bwMode="auto">
            <a:xfrm>
              <a:off x="2392440" y="2797605"/>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 name="Rectangle 6"/>
            <p:cNvSpPr>
              <a:spLocks noChangeArrowheads="1"/>
            </p:cNvSpPr>
            <p:nvPr/>
          </p:nvSpPr>
          <p:spPr bwMode="auto">
            <a:xfrm>
              <a:off x="4176938" y="2843902"/>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10" name="Rectangle 13"/>
            <p:cNvSpPr>
              <a:spLocks noChangeArrowheads="1"/>
            </p:cNvSpPr>
            <p:nvPr/>
          </p:nvSpPr>
          <p:spPr bwMode="auto">
            <a:xfrm>
              <a:off x="7218455" y="2851052"/>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11" name="Rectangle 26"/>
            <p:cNvSpPr>
              <a:spLocks noChangeArrowheads="1"/>
            </p:cNvSpPr>
            <p:nvPr/>
          </p:nvSpPr>
          <p:spPr bwMode="auto">
            <a:xfrm>
              <a:off x="7189085" y="2211483"/>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MAC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15" name="Line 27"/>
            <p:cNvSpPr>
              <a:spLocks noChangeShapeType="1"/>
            </p:cNvSpPr>
            <p:nvPr/>
          </p:nvSpPr>
          <p:spPr bwMode="auto">
            <a:xfrm flipH="1">
              <a:off x="2386566" y="2457646"/>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6" name="Line 28"/>
            <p:cNvSpPr>
              <a:spLocks noChangeShapeType="1"/>
            </p:cNvSpPr>
            <p:nvPr/>
          </p:nvSpPr>
          <p:spPr bwMode="auto">
            <a:xfrm>
              <a:off x="7130346" y="2506444"/>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7" name="Rectangle 29"/>
            <p:cNvSpPr>
              <a:spLocks noChangeArrowheads="1"/>
            </p:cNvSpPr>
            <p:nvPr/>
          </p:nvSpPr>
          <p:spPr bwMode="auto">
            <a:xfrm>
              <a:off x="1386824" y="3484588"/>
              <a:ext cx="3122679" cy="28411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8" name="Rectangle 30"/>
            <p:cNvSpPr>
              <a:spLocks noChangeArrowheads="1"/>
            </p:cNvSpPr>
            <p:nvPr/>
          </p:nvSpPr>
          <p:spPr bwMode="auto">
            <a:xfrm>
              <a:off x="1390505" y="3513868"/>
              <a:ext cx="3299969"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en-US" altLang="zh-CN" sz="970" b="1" dirty="0" smtClean="0">
                  <a:latin typeface="微软雅黑" pitchFamily="34" charset="-122"/>
                  <a:ea typeface="微软雅黑" pitchFamily="34" charset="-122"/>
                </a:rPr>
                <a:t>10101010101010           101010101010 10101011</a:t>
              </a:r>
              <a:endParaRPr kumimoji="1" lang="en-US" altLang="zh-CN" sz="970" b="1" dirty="0">
                <a:latin typeface="微软雅黑" pitchFamily="34" charset="-122"/>
                <a:ea typeface="微软雅黑" pitchFamily="34" charset="-122"/>
              </a:endParaRPr>
            </a:p>
          </p:txBody>
        </p:sp>
        <p:sp>
          <p:nvSpPr>
            <p:cNvPr id="19" name="Line 31"/>
            <p:cNvSpPr>
              <a:spLocks noChangeShapeType="1"/>
            </p:cNvSpPr>
            <p:nvPr/>
          </p:nvSpPr>
          <p:spPr bwMode="auto">
            <a:xfrm>
              <a:off x="3870054" y="3482419"/>
              <a:ext cx="0" cy="29496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0" name="Rectangle 32"/>
            <p:cNvSpPr>
              <a:spLocks noChangeArrowheads="1"/>
            </p:cNvSpPr>
            <p:nvPr/>
          </p:nvSpPr>
          <p:spPr bwMode="auto">
            <a:xfrm>
              <a:off x="2369304" y="3794731"/>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前同步码</a:t>
              </a:r>
            </a:p>
          </p:txBody>
        </p:sp>
        <p:sp>
          <p:nvSpPr>
            <p:cNvPr id="21" name="Rectangle 33"/>
            <p:cNvSpPr>
              <a:spLocks noChangeArrowheads="1"/>
            </p:cNvSpPr>
            <p:nvPr/>
          </p:nvSpPr>
          <p:spPr bwMode="auto">
            <a:xfrm>
              <a:off x="3908344" y="3775212"/>
              <a:ext cx="64440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帧开始</a:t>
              </a:r>
            </a:p>
            <a:p>
              <a:pPr defTabSz="762000" eaLnBrk="0" hangingPunct="0"/>
              <a:r>
                <a:rPr kumimoji="1" lang="zh-CN" altLang="en-US" sz="1200" b="1" dirty="0">
                  <a:solidFill>
                    <a:srgbClr val="000099"/>
                  </a:solidFill>
                  <a:latin typeface="微软雅黑" pitchFamily="34" charset="-122"/>
                  <a:ea typeface="微软雅黑" pitchFamily="34" charset="-122"/>
                </a:rPr>
                <a:t>定界符</a:t>
              </a:r>
            </a:p>
          </p:txBody>
        </p:sp>
        <p:sp>
          <p:nvSpPr>
            <p:cNvPr id="22" name="Rectangle 34"/>
            <p:cNvSpPr>
              <a:spLocks noChangeArrowheads="1"/>
            </p:cNvSpPr>
            <p:nvPr/>
          </p:nvSpPr>
          <p:spPr bwMode="auto">
            <a:xfrm>
              <a:off x="2412505" y="3254692"/>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7 </a:t>
              </a:r>
              <a:r>
                <a:rPr kumimoji="1" lang="zh-CN" altLang="en-US" sz="1200" b="1" dirty="0">
                  <a:solidFill>
                    <a:srgbClr val="000099"/>
                  </a:solidFill>
                  <a:latin typeface="微软雅黑" pitchFamily="34" charset="-122"/>
                  <a:ea typeface="微软雅黑" pitchFamily="34" charset="-122"/>
                </a:rPr>
                <a:t>字节</a:t>
              </a:r>
            </a:p>
          </p:txBody>
        </p:sp>
        <p:sp>
          <p:nvSpPr>
            <p:cNvPr id="23" name="Rectangle 35"/>
            <p:cNvSpPr>
              <a:spLocks noChangeArrowheads="1"/>
            </p:cNvSpPr>
            <p:nvPr/>
          </p:nvSpPr>
          <p:spPr bwMode="auto">
            <a:xfrm>
              <a:off x="3935806" y="3179275"/>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1 </a:t>
              </a:r>
              <a:r>
                <a:rPr kumimoji="1" lang="zh-CN" altLang="en-US" sz="1200" b="1" dirty="0">
                  <a:solidFill>
                    <a:srgbClr val="000099"/>
                  </a:solidFill>
                  <a:latin typeface="微软雅黑" pitchFamily="34" charset="-122"/>
                  <a:ea typeface="微软雅黑" pitchFamily="34" charset="-122"/>
                </a:rPr>
                <a:t>字节</a:t>
              </a:r>
            </a:p>
          </p:txBody>
        </p:sp>
        <p:sp>
          <p:nvSpPr>
            <p:cNvPr id="24" name="Line 36"/>
            <p:cNvSpPr>
              <a:spLocks noChangeShapeType="1"/>
            </p:cNvSpPr>
            <p:nvPr/>
          </p:nvSpPr>
          <p:spPr bwMode="auto">
            <a:xfrm flipV="1">
              <a:off x="1396223" y="3146250"/>
              <a:ext cx="216161" cy="336169"/>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5" name="Line 37"/>
            <p:cNvSpPr>
              <a:spLocks noChangeShapeType="1"/>
            </p:cNvSpPr>
            <p:nvPr/>
          </p:nvSpPr>
          <p:spPr bwMode="auto">
            <a:xfrm>
              <a:off x="2380692" y="3154926"/>
              <a:ext cx="2128810" cy="327493"/>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6" name="Text Box 38"/>
            <p:cNvSpPr txBox="1">
              <a:spLocks noChangeArrowheads="1"/>
            </p:cNvSpPr>
            <p:nvPr/>
          </p:nvSpPr>
          <p:spPr bwMode="auto">
            <a:xfrm>
              <a:off x="2640343" y="3490011"/>
              <a:ext cx="3577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dirty="0">
                  <a:solidFill>
                    <a:srgbClr val="000099"/>
                  </a:solidFill>
                  <a:latin typeface="微软雅黑" pitchFamily="34" charset="-122"/>
                  <a:ea typeface="微软雅黑" pitchFamily="34" charset="-122"/>
                </a:rPr>
                <a:t>…</a:t>
              </a:r>
            </a:p>
          </p:txBody>
        </p:sp>
        <p:sp>
          <p:nvSpPr>
            <p:cNvPr id="27" name="Rectangle 41"/>
            <p:cNvSpPr>
              <a:spLocks noChangeArrowheads="1"/>
            </p:cNvSpPr>
            <p:nvPr/>
          </p:nvSpPr>
          <p:spPr bwMode="auto">
            <a:xfrm>
              <a:off x="1633530" y="2801863"/>
              <a:ext cx="754212" cy="334000"/>
            </a:xfrm>
            <a:prstGeom prst="rect">
              <a:avLst/>
            </a:prstGeom>
            <a:solidFill>
              <a:srgbClr val="FFFF99"/>
            </a:solidFill>
            <a:ln w="19050">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8" name="Rectangle 42"/>
            <p:cNvSpPr>
              <a:spLocks noChangeArrowheads="1"/>
            </p:cNvSpPr>
            <p:nvPr/>
          </p:nvSpPr>
          <p:spPr bwMode="auto">
            <a:xfrm>
              <a:off x="1734561" y="2864302"/>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8 </a:t>
              </a:r>
              <a:r>
                <a:rPr kumimoji="1" lang="zh-CN" altLang="en-US" sz="1200" b="1">
                  <a:latin typeface="微软雅黑" pitchFamily="34" charset="-122"/>
                  <a:ea typeface="微软雅黑" pitchFamily="34" charset="-122"/>
                </a:rPr>
                <a:t>字节</a:t>
              </a:r>
            </a:p>
          </p:txBody>
        </p:sp>
        <p:sp>
          <p:nvSpPr>
            <p:cNvPr id="29" name="AutoShape 43"/>
            <p:cNvSpPr>
              <a:spLocks noChangeArrowheads="1"/>
            </p:cNvSpPr>
            <p:nvPr/>
          </p:nvSpPr>
          <p:spPr bwMode="auto">
            <a:xfrm>
              <a:off x="1046837" y="2480447"/>
              <a:ext cx="558023" cy="216341"/>
            </a:xfrm>
            <a:prstGeom prst="wedgeRoundRectCallout">
              <a:avLst>
                <a:gd name="adj1" fmla="val 67862"/>
                <a:gd name="adj2" fmla="val 152688"/>
                <a:gd name="adj3" fmla="val 16667"/>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400" b="1">
                <a:solidFill>
                  <a:srgbClr val="000099"/>
                </a:solidFill>
                <a:latin typeface="微软雅黑" pitchFamily="34" charset="-122"/>
                <a:ea typeface="微软雅黑" pitchFamily="34" charset="-122"/>
              </a:endParaRPr>
            </a:p>
          </p:txBody>
        </p:sp>
        <p:sp>
          <p:nvSpPr>
            <p:cNvPr id="30" name="Rectangle 44"/>
            <p:cNvSpPr>
              <a:spLocks noChangeArrowheads="1"/>
            </p:cNvSpPr>
            <p:nvPr/>
          </p:nvSpPr>
          <p:spPr bwMode="auto">
            <a:xfrm>
              <a:off x="1052603" y="2457115"/>
              <a:ext cx="548625"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插入</a:t>
              </a:r>
            </a:p>
          </p:txBody>
        </p:sp>
        <p:sp>
          <p:nvSpPr>
            <p:cNvPr id="31" name="Rectangle 47"/>
            <p:cNvSpPr>
              <a:spLocks noChangeArrowheads="1"/>
            </p:cNvSpPr>
            <p:nvPr/>
          </p:nvSpPr>
          <p:spPr bwMode="auto">
            <a:xfrm>
              <a:off x="7295991" y="1604210"/>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IP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32" name="Line 48"/>
            <p:cNvSpPr>
              <a:spLocks noChangeShapeType="1"/>
            </p:cNvSpPr>
            <p:nvPr/>
          </p:nvSpPr>
          <p:spPr bwMode="auto">
            <a:xfrm flipV="1">
              <a:off x="7183211" y="1968573"/>
              <a:ext cx="648644" cy="0"/>
            </a:xfrm>
            <a:prstGeom prst="line">
              <a:avLst/>
            </a:prstGeom>
            <a:noFill/>
            <a:ln w="25400" cmpd="sng">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3" name="AutoShape 64"/>
            <p:cNvSpPr>
              <a:spLocks noChangeArrowheads="1"/>
            </p:cNvSpPr>
            <p:nvPr/>
          </p:nvSpPr>
          <p:spPr bwMode="auto">
            <a:xfrm rot="16200000" flipH="1">
              <a:off x="4583729" y="2590184"/>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4" name="Rectangle 66"/>
            <p:cNvSpPr>
              <a:spLocks noChangeArrowheads="1"/>
            </p:cNvSpPr>
            <p:nvPr/>
          </p:nvSpPr>
          <p:spPr bwMode="auto">
            <a:xfrm>
              <a:off x="2386566" y="2162684"/>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5" name="Line 67"/>
            <p:cNvSpPr>
              <a:spLocks noChangeShapeType="1"/>
            </p:cNvSpPr>
            <p:nvPr/>
          </p:nvSpPr>
          <p:spPr bwMode="auto">
            <a:xfrm>
              <a:off x="3078514" y="2162684"/>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6" name="Line 68"/>
            <p:cNvSpPr>
              <a:spLocks noChangeShapeType="1"/>
            </p:cNvSpPr>
            <p:nvPr/>
          </p:nvSpPr>
          <p:spPr bwMode="auto">
            <a:xfrm>
              <a:off x="3755190" y="2162684"/>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7" name="Line 69"/>
            <p:cNvSpPr>
              <a:spLocks noChangeShapeType="1"/>
            </p:cNvSpPr>
            <p:nvPr/>
          </p:nvSpPr>
          <p:spPr bwMode="auto">
            <a:xfrm>
              <a:off x="4431866" y="2162684"/>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8" name="Line 70"/>
            <p:cNvSpPr>
              <a:spLocks noChangeShapeType="1"/>
            </p:cNvSpPr>
            <p:nvPr/>
          </p:nvSpPr>
          <p:spPr bwMode="auto">
            <a:xfrm>
              <a:off x="6743842" y="2162684"/>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9" name="Rectangle 71"/>
            <p:cNvSpPr>
              <a:spLocks noChangeArrowheads="1"/>
            </p:cNvSpPr>
            <p:nvPr/>
          </p:nvSpPr>
          <p:spPr bwMode="auto">
            <a:xfrm>
              <a:off x="2334876" y="2194132"/>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40" name="Rectangle 72"/>
            <p:cNvSpPr>
              <a:spLocks noChangeArrowheads="1"/>
            </p:cNvSpPr>
            <p:nvPr/>
          </p:nvSpPr>
          <p:spPr bwMode="auto">
            <a:xfrm>
              <a:off x="3117439" y="2194132"/>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41" name="Rectangle 73"/>
            <p:cNvSpPr>
              <a:spLocks noChangeArrowheads="1"/>
            </p:cNvSpPr>
            <p:nvPr/>
          </p:nvSpPr>
          <p:spPr bwMode="auto">
            <a:xfrm>
              <a:off x="3856730" y="2194132"/>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42" name="Rectangle 74"/>
            <p:cNvSpPr>
              <a:spLocks noChangeArrowheads="1"/>
            </p:cNvSpPr>
            <p:nvPr/>
          </p:nvSpPr>
          <p:spPr bwMode="auto">
            <a:xfrm>
              <a:off x="5170491" y="2194132"/>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43" name="Rectangle 75"/>
            <p:cNvSpPr>
              <a:spLocks noChangeArrowheads="1"/>
            </p:cNvSpPr>
            <p:nvPr/>
          </p:nvSpPr>
          <p:spPr bwMode="auto">
            <a:xfrm>
              <a:off x="6703900" y="2194132"/>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44" name="Rectangle 76"/>
            <p:cNvSpPr>
              <a:spLocks noChangeArrowheads="1"/>
            </p:cNvSpPr>
            <p:nvPr/>
          </p:nvSpPr>
          <p:spPr bwMode="auto">
            <a:xfrm>
              <a:off x="2616413" y="1939245"/>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5" name="Rectangle 77"/>
            <p:cNvSpPr>
              <a:spLocks noChangeArrowheads="1"/>
            </p:cNvSpPr>
            <p:nvPr/>
          </p:nvSpPr>
          <p:spPr bwMode="auto">
            <a:xfrm>
              <a:off x="3313822" y="1939245"/>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6" name="Rectangle 78"/>
            <p:cNvSpPr>
              <a:spLocks noChangeArrowheads="1"/>
            </p:cNvSpPr>
            <p:nvPr/>
          </p:nvSpPr>
          <p:spPr bwMode="auto">
            <a:xfrm>
              <a:off x="4037138" y="1939245"/>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47" name="Rectangle 79"/>
            <p:cNvSpPr>
              <a:spLocks noChangeArrowheads="1"/>
            </p:cNvSpPr>
            <p:nvPr/>
          </p:nvSpPr>
          <p:spPr bwMode="auto">
            <a:xfrm>
              <a:off x="6797938" y="1939245"/>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48" name="Rectangle 80"/>
            <p:cNvSpPr>
              <a:spLocks noChangeArrowheads="1"/>
            </p:cNvSpPr>
            <p:nvPr/>
          </p:nvSpPr>
          <p:spPr bwMode="auto">
            <a:xfrm>
              <a:off x="1878614" y="1927225"/>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49" name="Text Box 81"/>
            <p:cNvSpPr txBox="1">
              <a:spLocks noChangeArrowheads="1"/>
            </p:cNvSpPr>
            <p:nvPr/>
          </p:nvSpPr>
          <p:spPr bwMode="auto">
            <a:xfrm>
              <a:off x="5679487" y="1916471"/>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sp>
          <p:nvSpPr>
            <p:cNvPr id="50" name="Line 107"/>
            <p:cNvSpPr>
              <a:spLocks noChangeShapeType="1"/>
            </p:cNvSpPr>
            <p:nvPr/>
          </p:nvSpPr>
          <p:spPr bwMode="auto">
            <a:xfrm flipH="1">
              <a:off x="2387741" y="1375398"/>
              <a:ext cx="0" cy="793793"/>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1" name="Line 108"/>
            <p:cNvSpPr>
              <a:spLocks noChangeShapeType="1"/>
            </p:cNvSpPr>
            <p:nvPr/>
          </p:nvSpPr>
          <p:spPr bwMode="auto">
            <a:xfrm>
              <a:off x="7130346" y="1375399"/>
              <a:ext cx="8224" cy="787286"/>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nvGrpSpPr>
            <p:cNvPr id="52" name="Group 109"/>
            <p:cNvGrpSpPr>
              <a:grpSpLocks/>
            </p:cNvGrpSpPr>
            <p:nvPr/>
          </p:nvGrpSpPr>
          <p:grpSpPr bwMode="auto">
            <a:xfrm>
              <a:off x="4431866" y="1604210"/>
              <a:ext cx="2311976" cy="676676"/>
              <a:chOff x="2715" y="1872"/>
              <a:chExt cx="1968" cy="624"/>
            </a:xfrm>
          </p:grpSpPr>
          <p:sp>
            <p:nvSpPr>
              <p:cNvPr id="54"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5"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53" name="Rectangle 112"/>
            <p:cNvSpPr>
              <a:spLocks noChangeArrowheads="1"/>
            </p:cNvSpPr>
            <p:nvPr/>
          </p:nvSpPr>
          <p:spPr bwMode="auto">
            <a:xfrm>
              <a:off x="1509008" y="2188710"/>
              <a:ext cx="851516" cy="305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400" b="1" dirty="0">
                  <a:solidFill>
                    <a:srgbClr val="CC00CC"/>
                  </a:solidFill>
                  <a:latin typeface="微软雅黑" pitchFamily="34" charset="-122"/>
                  <a:ea typeface="微软雅黑" pitchFamily="34" charset="-122"/>
                </a:rPr>
                <a:t>MAC </a:t>
              </a:r>
              <a:r>
                <a:rPr kumimoji="1" lang="zh-CN" altLang="en-US" sz="1400" b="1" dirty="0">
                  <a:solidFill>
                    <a:srgbClr val="CC00CC"/>
                  </a:solidFill>
                  <a:latin typeface="微软雅黑" pitchFamily="34" charset="-122"/>
                  <a:ea typeface="微软雅黑" pitchFamily="34" charset="-122"/>
                </a:rPr>
                <a:t>帧</a:t>
              </a:r>
            </a:p>
          </p:txBody>
        </p:sp>
      </p:grpSp>
    </p:spTree>
    <p:extLst>
      <p:ext uri="{BB962C8B-B14F-4D97-AF65-F5344CB8AC3E}">
        <p14:creationId xmlns:p14="http://schemas.microsoft.com/office/powerpoint/2010/main" val="416841586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55" name="组合 54"/>
          <p:cNvGrpSpPr/>
          <p:nvPr/>
        </p:nvGrpSpPr>
        <p:grpSpPr>
          <a:xfrm>
            <a:off x="1025874" y="1756079"/>
            <a:ext cx="6597590" cy="2222487"/>
            <a:chOff x="1025874" y="1600352"/>
            <a:chExt cx="6597590" cy="2222487"/>
          </a:xfrm>
        </p:grpSpPr>
        <p:sp>
          <p:nvSpPr>
            <p:cNvPr id="8" name="Line 3"/>
            <p:cNvSpPr>
              <a:spLocks noChangeShapeType="1"/>
            </p:cNvSpPr>
            <p:nvPr/>
          </p:nvSpPr>
          <p:spPr bwMode="auto">
            <a:xfrm>
              <a:off x="1025874" y="3332145"/>
              <a:ext cx="6597590" cy="0"/>
            </a:xfrm>
            <a:prstGeom prst="line">
              <a:avLst/>
            </a:prstGeom>
            <a:noFill/>
            <a:ln w="25400" cmpd="sng">
              <a:solidFill>
                <a:srgbClr val="0000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 name="Rectangle 6"/>
            <p:cNvSpPr>
              <a:spLocks noChangeArrowheads="1"/>
            </p:cNvSpPr>
            <p:nvPr/>
          </p:nvSpPr>
          <p:spPr bwMode="auto">
            <a:xfrm>
              <a:off x="3847707"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11"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12"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MAC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13" name="Line 27"/>
            <p:cNvSpPr>
              <a:spLocks noChangeShapeType="1"/>
            </p:cNvSpPr>
            <p:nvPr/>
          </p:nvSpPr>
          <p:spPr bwMode="auto">
            <a:xfrm flipH="1">
              <a:off x="2057335" y="3144542"/>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4" name="Line 28"/>
            <p:cNvSpPr>
              <a:spLocks noChangeShapeType="1"/>
            </p:cNvSpPr>
            <p:nvPr/>
          </p:nvSpPr>
          <p:spPr bwMode="auto">
            <a:xfrm>
              <a:off x="6801115" y="3193340"/>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9"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IP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30" name="Line 48"/>
            <p:cNvSpPr>
              <a:spLocks noChangeShapeType="1"/>
            </p:cNvSpPr>
            <p:nvPr/>
          </p:nvSpPr>
          <p:spPr bwMode="auto">
            <a:xfrm flipV="1">
              <a:off x="6853980" y="2655469"/>
              <a:ext cx="648644" cy="0"/>
            </a:xfrm>
            <a:prstGeom prst="line">
              <a:avLst/>
            </a:prstGeom>
            <a:noFill/>
            <a:ln w="25400" cmpd="sng">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1"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3" name="Line 67"/>
            <p:cNvSpPr>
              <a:spLocks noChangeShapeType="1"/>
            </p:cNvSpPr>
            <p:nvPr/>
          </p:nvSpPr>
          <p:spPr bwMode="auto">
            <a:xfrm>
              <a:off x="2749283"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4" name="Line 68"/>
            <p:cNvSpPr>
              <a:spLocks noChangeShapeType="1"/>
            </p:cNvSpPr>
            <p:nvPr/>
          </p:nvSpPr>
          <p:spPr bwMode="auto">
            <a:xfrm>
              <a:off x="3425959"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5" name="Line 69"/>
            <p:cNvSpPr>
              <a:spLocks noChangeShapeType="1"/>
            </p:cNvSpPr>
            <p:nvPr/>
          </p:nvSpPr>
          <p:spPr bwMode="auto">
            <a:xfrm>
              <a:off x="4102635"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6" name="Line 70"/>
            <p:cNvSpPr>
              <a:spLocks noChangeShapeType="1"/>
            </p:cNvSpPr>
            <p:nvPr/>
          </p:nvSpPr>
          <p:spPr bwMode="auto">
            <a:xfrm>
              <a:off x="6414611"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7"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38"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39"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40"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41"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42"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3"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4"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45"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46"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47"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grpSp>
          <p:nvGrpSpPr>
            <p:cNvPr id="50" name="Group 109"/>
            <p:cNvGrpSpPr>
              <a:grpSpLocks/>
            </p:cNvGrpSpPr>
            <p:nvPr/>
          </p:nvGrpSpPr>
          <p:grpSpPr bwMode="auto">
            <a:xfrm>
              <a:off x="4102635" y="2291106"/>
              <a:ext cx="2311976" cy="676676"/>
              <a:chOff x="2715" y="1872"/>
              <a:chExt cx="1968" cy="624"/>
            </a:xfrm>
          </p:grpSpPr>
          <p:sp>
            <p:nvSpPr>
              <p:cNvPr id="5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54" name="AutoShape 38"/>
            <p:cNvSpPr>
              <a:spLocks noChangeArrowheads="1"/>
            </p:cNvSpPr>
            <p:nvPr/>
          </p:nvSpPr>
          <p:spPr bwMode="auto">
            <a:xfrm>
              <a:off x="3142535" y="1600352"/>
              <a:ext cx="2398729" cy="375516"/>
            </a:xfrm>
            <a:prstGeom prst="wedgeRoundRectCallout">
              <a:avLst>
                <a:gd name="adj1" fmla="val -77281"/>
                <a:gd name="adj2" fmla="val 299612"/>
                <a:gd name="adj3" fmla="val 16667"/>
              </a:avLst>
            </a:prstGeom>
            <a:solidFill>
              <a:srgbClr val="00FF99"/>
            </a:solidFill>
            <a:ln w="9525">
              <a:solidFill>
                <a:schemeClr val="tx1"/>
              </a:solidFill>
              <a:miter lim="800000"/>
              <a:headEnd/>
              <a:tailEnd/>
            </a:ln>
            <a:effectLst/>
            <a:extLst/>
          </p:spPr>
          <p:txBody>
            <a:bodyPr/>
            <a:lstStyle/>
            <a:p>
              <a:pPr algn="ctr"/>
              <a:r>
                <a:rPr lang="zh-CN" altLang="en-US" sz="1600" b="1" dirty="0">
                  <a:latin typeface="微软雅黑" pitchFamily="34" charset="-122"/>
                  <a:ea typeface="微软雅黑" pitchFamily="34" charset="-122"/>
                </a:rPr>
                <a:t>目的地址字段 </a:t>
              </a:r>
              <a:r>
                <a:rPr lang="en-US" altLang="zh-CN" sz="1600" b="1" dirty="0">
                  <a:latin typeface="微软雅黑" pitchFamily="34" charset="-122"/>
                  <a:ea typeface="微软雅黑" pitchFamily="34" charset="-122"/>
                </a:rPr>
                <a:t>6 </a:t>
              </a:r>
              <a:r>
                <a:rPr lang="zh-CN" altLang="en-US" sz="1600" b="1" dirty="0">
                  <a:latin typeface="微软雅黑" pitchFamily="34" charset="-122"/>
                  <a:ea typeface="微软雅黑" pitchFamily="34" charset="-122"/>
                </a:rPr>
                <a:t>字节</a:t>
              </a:r>
            </a:p>
          </p:txBody>
        </p:sp>
      </p:grpSp>
      <p:sp>
        <p:nvSpPr>
          <p:cNvPr id="48"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 </a:t>
            </a:r>
            <a:r>
              <a:rPr lang="en-US" altLang="zh-CN" sz="2000" b="1" dirty="0">
                <a:solidFill>
                  <a:schemeClr val="bg1"/>
                </a:solidFill>
                <a:latin typeface="微软雅黑" pitchFamily="34" charset="-122"/>
                <a:ea typeface="微软雅黑" pitchFamily="34" charset="-122"/>
              </a:rPr>
              <a:t>V2 </a:t>
            </a:r>
            <a:r>
              <a:rPr lang="zh-CN" altLang="en-US" sz="2000" b="1" dirty="0">
                <a:solidFill>
                  <a:schemeClr val="bg1"/>
                </a:solidFill>
                <a:latin typeface="微软雅黑" pitchFamily="34" charset="-122"/>
                <a:ea typeface="微软雅黑" pitchFamily="34" charset="-122"/>
              </a:rPr>
              <a:t>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帧格式</a:t>
            </a:r>
          </a:p>
        </p:txBody>
      </p:sp>
    </p:spTree>
    <p:extLst>
      <p:ext uri="{BB962C8B-B14F-4D97-AF65-F5344CB8AC3E}">
        <p14:creationId xmlns:p14="http://schemas.microsoft.com/office/powerpoint/2010/main" val="236387064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圆角矩形 47"/>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5" name="组合 4"/>
          <p:cNvGrpSpPr/>
          <p:nvPr/>
        </p:nvGrpSpPr>
        <p:grpSpPr>
          <a:xfrm>
            <a:off x="1025874" y="1756079"/>
            <a:ext cx="6597590" cy="2222487"/>
            <a:chOff x="1025874" y="1600352"/>
            <a:chExt cx="6597590" cy="2222487"/>
          </a:xfrm>
        </p:grpSpPr>
        <p:sp>
          <p:nvSpPr>
            <p:cNvPr id="20" name="Line 3"/>
            <p:cNvSpPr>
              <a:spLocks noChangeShapeType="1"/>
            </p:cNvSpPr>
            <p:nvPr/>
          </p:nvSpPr>
          <p:spPr bwMode="auto">
            <a:xfrm>
              <a:off x="1025874" y="3332145"/>
              <a:ext cx="6597590" cy="0"/>
            </a:xfrm>
            <a:prstGeom prst="line">
              <a:avLst/>
            </a:prstGeom>
            <a:noFill/>
            <a:ln w="25400" cmpd="sng">
              <a:solidFill>
                <a:srgbClr val="0000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1"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2" name="Rectangle 6"/>
            <p:cNvSpPr>
              <a:spLocks noChangeArrowheads="1"/>
            </p:cNvSpPr>
            <p:nvPr/>
          </p:nvSpPr>
          <p:spPr bwMode="auto">
            <a:xfrm>
              <a:off x="3849543"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23"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24"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MAC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25" name="Line 27"/>
            <p:cNvSpPr>
              <a:spLocks noChangeShapeType="1"/>
            </p:cNvSpPr>
            <p:nvPr/>
          </p:nvSpPr>
          <p:spPr bwMode="auto">
            <a:xfrm flipH="1">
              <a:off x="2057335" y="3144542"/>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6" name="Line 28"/>
            <p:cNvSpPr>
              <a:spLocks noChangeShapeType="1"/>
            </p:cNvSpPr>
            <p:nvPr/>
          </p:nvSpPr>
          <p:spPr bwMode="auto">
            <a:xfrm>
              <a:off x="6801115" y="3193340"/>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9"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IP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30" name="Line 48"/>
            <p:cNvSpPr>
              <a:spLocks noChangeShapeType="1"/>
            </p:cNvSpPr>
            <p:nvPr/>
          </p:nvSpPr>
          <p:spPr bwMode="auto">
            <a:xfrm flipV="1">
              <a:off x="6853980" y="2655469"/>
              <a:ext cx="648644" cy="0"/>
            </a:xfrm>
            <a:prstGeom prst="line">
              <a:avLst/>
            </a:prstGeom>
            <a:noFill/>
            <a:ln w="25400" cmpd="sng">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1"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3" name="Line 67"/>
            <p:cNvSpPr>
              <a:spLocks noChangeShapeType="1"/>
            </p:cNvSpPr>
            <p:nvPr/>
          </p:nvSpPr>
          <p:spPr bwMode="auto">
            <a:xfrm>
              <a:off x="2749283"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4" name="Line 68"/>
            <p:cNvSpPr>
              <a:spLocks noChangeShapeType="1"/>
            </p:cNvSpPr>
            <p:nvPr/>
          </p:nvSpPr>
          <p:spPr bwMode="auto">
            <a:xfrm>
              <a:off x="3425959"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5" name="Line 69"/>
            <p:cNvSpPr>
              <a:spLocks noChangeShapeType="1"/>
            </p:cNvSpPr>
            <p:nvPr/>
          </p:nvSpPr>
          <p:spPr bwMode="auto">
            <a:xfrm>
              <a:off x="4102635"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6" name="Line 70"/>
            <p:cNvSpPr>
              <a:spLocks noChangeShapeType="1"/>
            </p:cNvSpPr>
            <p:nvPr/>
          </p:nvSpPr>
          <p:spPr bwMode="auto">
            <a:xfrm>
              <a:off x="6414611"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7"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38"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39"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40"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41"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42"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3"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4"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45"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46"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47"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grpSp>
          <p:nvGrpSpPr>
            <p:cNvPr id="50" name="Group 109"/>
            <p:cNvGrpSpPr>
              <a:grpSpLocks/>
            </p:cNvGrpSpPr>
            <p:nvPr/>
          </p:nvGrpSpPr>
          <p:grpSpPr bwMode="auto">
            <a:xfrm>
              <a:off x="4102635" y="2291106"/>
              <a:ext cx="2311976" cy="676676"/>
              <a:chOff x="2715" y="1872"/>
              <a:chExt cx="1968" cy="624"/>
            </a:xfrm>
          </p:grpSpPr>
          <p:sp>
            <p:nvSpPr>
              <p:cNvPr id="5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53" name="AutoShape 38"/>
            <p:cNvSpPr>
              <a:spLocks noChangeArrowheads="1"/>
            </p:cNvSpPr>
            <p:nvPr/>
          </p:nvSpPr>
          <p:spPr bwMode="auto">
            <a:xfrm>
              <a:off x="3142535" y="1600352"/>
              <a:ext cx="1972251" cy="375516"/>
            </a:xfrm>
            <a:prstGeom prst="wedgeRoundRectCallout">
              <a:avLst>
                <a:gd name="adj1" fmla="val -47166"/>
                <a:gd name="adj2" fmla="val 292307"/>
                <a:gd name="adj3" fmla="val 16667"/>
              </a:avLst>
            </a:prstGeom>
            <a:solidFill>
              <a:srgbClr val="00FF99"/>
            </a:solidFill>
            <a:ln w="9525">
              <a:solidFill>
                <a:schemeClr val="tx1"/>
              </a:solidFill>
              <a:miter lim="800000"/>
              <a:headEnd/>
              <a:tailEnd/>
            </a:ln>
            <a:effectLst/>
            <a:extLst/>
          </p:spPr>
          <p:txBody>
            <a:bodyPr/>
            <a:lstStyle/>
            <a:p>
              <a:pPr algn="ctr"/>
              <a:r>
                <a:rPr lang="zh-CN" altLang="en-US" sz="1600" b="1" dirty="0">
                  <a:latin typeface="微软雅黑" pitchFamily="34" charset="-122"/>
                  <a:ea typeface="微软雅黑" pitchFamily="34" charset="-122"/>
                </a:rPr>
                <a:t>源地址字段 </a:t>
              </a:r>
              <a:r>
                <a:rPr lang="en-US" altLang="zh-CN" sz="1600" b="1" dirty="0">
                  <a:latin typeface="微软雅黑" pitchFamily="34" charset="-122"/>
                  <a:ea typeface="微软雅黑" pitchFamily="34" charset="-122"/>
                </a:rPr>
                <a:t>6 </a:t>
              </a:r>
              <a:r>
                <a:rPr lang="zh-CN" altLang="en-US" sz="1600" b="1" dirty="0">
                  <a:latin typeface="微软雅黑" pitchFamily="34" charset="-122"/>
                  <a:ea typeface="微软雅黑" pitchFamily="34" charset="-122"/>
                </a:rPr>
                <a:t>字节</a:t>
              </a:r>
            </a:p>
          </p:txBody>
        </p:sp>
      </p:grpSp>
      <p:sp>
        <p:nvSpPr>
          <p:cNvPr id="55"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 </a:t>
            </a:r>
            <a:r>
              <a:rPr lang="en-US" altLang="zh-CN" sz="2000" b="1" dirty="0">
                <a:solidFill>
                  <a:schemeClr val="bg1"/>
                </a:solidFill>
                <a:latin typeface="微软雅黑" pitchFamily="34" charset="-122"/>
                <a:ea typeface="微软雅黑" pitchFamily="34" charset="-122"/>
              </a:rPr>
              <a:t>V2 </a:t>
            </a:r>
            <a:r>
              <a:rPr lang="zh-CN" altLang="en-US" sz="2000" b="1" dirty="0">
                <a:solidFill>
                  <a:schemeClr val="bg1"/>
                </a:solidFill>
                <a:latin typeface="微软雅黑" pitchFamily="34" charset="-122"/>
                <a:ea typeface="微软雅黑" pitchFamily="34" charset="-122"/>
              </a:rPr>
              <a:t>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帧格式</a:t>
            </a:r>
          </a:p>
        </p:txBody>
      </p:sp>
    </p:spTree>
    <p:extLst>
      <p:ext uri="{BB962C8B-B14F-4D97-AF65-F5344CB8AC3E}">
        <p14:creationId xmlns:p14="http://schemas.microsoft.com/office/powerpoint/2010/main" val="329975134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圆角矩形 40"/>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6" name="组合 5"/>
          <p:cNvGrpSpPr/>
          <p:nvPr/>
        </p:nvGrpSpPr>
        <p:grpSpPr>
          <a:xfrm>
            <a:off x="1025874" y="1756079"/>
            <a:ext cx="6597590" cy="2222487"/>
            <a:chOff x="1025874" y="1600352"/>
            <a:chExt cx="6597590" cy="2222487"/>
          </a:xfrm>
        </p:grpSpPr>
        <p:sp>
          <p:nvSpPr>
            <p:cNvPr id="44" name="Line 3"/>
            <p:cNvSpPr>
              <a:spLocks noChangeShapeType="1"/>
            </p:cNvSpPr>
            <p:nvPr/>
          </p:nvSpPr>
          <p:spPr bwMode="auto">
            <a:xfrm>
              <a:off x="1025874" y="3332145"/>
              <a:ext cx="6597590" cy="0"/>
            </a:xfrm>
            <a:prstGeom prst="line">
              <a:avLst/>
            </a:prstGeom>
            <a:noFill/>
            <a:ln w="25400" cmpd="sng">
              <a:solidFill>
                <a:srgbClr val="0000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5"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6" name="Rectangle 6"/>
            <p:cNvSpPr>
              <a:spLocks noChangeArrowheads="1"/>
            </p:cNvSpPr>
            <p:nvPr/>
          </p:nvSpPr>
          <p:spPr bwMode="auto">
            <a:xfrm>
              <a:off x="3849543"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47"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48"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MAC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49" name="Line 27"/>
            <p:cNvSpPr>
              <a:spLocks noChangeShapeType="1"/>
            </p:cNvSpPr>
            <p:nvPr/>
          </p:nvSpPr>
          <p:spPr bwMode="auto">
            <a:xfrm flipH="1">
              <a:off x="2057335" y="3144542"/>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0" name="Line 28"/>
            <p:cNvSpPr>
              <a:spLocks noChangeShapeType="1"/>
            </p:cNvSpPr>
            <p:nvPr/>
          </p:nvSpPr>
          <p:spPr bwMode="auto">
            <a:xfrm>
              <a:off x="6801115" y="3193340"/>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3"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IP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54" name="Line 48"/>
            <p:cNvSpPr>
              <a:spLocks noChangeShapeType="1"/>
            </p:cNvSpPr>
            <p:nvPr/>
          </p:nvSpPr>
          <p:spPr bwMode="auto">
            <a:xfrm flipV="1">
              <a:off x="6853980" y="2655469"/>
              <a:ext cx="648644" cy="0"/>
            </a:xfrm>
            <a:prstGeom prst="line">
              <a:avLst/>
            </a:prstGeom>
            <a:noFill/>
            <a:ln w="25400" cmpd="sng">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5"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6"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7" name="Line 67"/>
            <p:cNvSpPr>
              <a:spLocks noChangeShapeType="1"/>
            </p:cNvSpPr>
            <p:nvPr/>
          </p:nvSpPr>
          <p:spPr bwMode="auto">
            <a:xfrm>
              <a:off x="2749283"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8" name="Line 68"/>
            <p:cNvSpPr>
              <a:spLocks noChangeShapeType="1"/>
            </p:cNvSpPr>
            <p:nvPr/>
          </p:nvSpPr>
          <p:spPr bwMode="auto">
            <a:xfrm>
              <a:off x="3425959"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9" name="Line 69"/>
            <p:cNvSpPr>
              <a:spLocks noChangeShapeType="1"/>
            </p:cNvSpPr>
            <p:nvPr/>
          </p:nvSpPr>
          <p:spPr bwMode="auto">
            <a:xfrm>
              <a:off x="4102635"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0" name="Line 70"/>
            <p:cNvSpPr>
              <a:spLocks noChangeShapeType="1"/>
            </p:cNvSpPr>
            <p:nvPr/>
          </p:nvSpPr>
          <p:spPr bwMode="auto">
            <a:xfrm>
              <a:off x="6414611"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1"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62"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63"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64"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65"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66"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67"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68"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69"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70"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71"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grpSp>
          <p:nvGrpSpPr>
            <p:cNvPr id="74" name="Group 109"/>
            <p:cNvGrpSpPr>
              <a:grpSpLocks/>
            </p:cNvGrpSpPr>
            <p:nvPr/>
          </p:nvGrpSpPr>
          <p:grpSpPr bwMode="auto">
            <a:xfrm>
              <a:off x="4102635" y="2291106"/>
              <a:ext cx="2311976" cy="676676"/>
              <a:chOff x="2715" y="1872"/>
              <a:chExt cx="1968" cy="624"/>
            </a:xfrm>
          </p:grpSpPr>
          <p:sp>
            <p:nvSpPr>
              <p:cNvPr id="75"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6"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77" name="AutoShape 38"/>
            <p:cNvSpPr>
              <a:spLocks noChangeArrowheads="1"/>
            </p:cNvSpPr>
            <p:nvPr/>
          </p:nvSpPr>
          <p:spPr bwMode="auto">
            <a:xfrm>
              <a:off x="2948954" y="1600352"/>
              <a:ext cx="1795225" cy="375516"/>
            </a:xfrm>
            <a:prstGeom prst="wedgeRoundRectCallout">
              <a:avLst>
                <a:gd name="adj1" fmla="val -8750"/>
                <a:gd name="adj2" fmla="val 292307"/>
                <a:gd name="adj3" fmla="val 16667"/>
              </a:avLst>
            </a:prstGeom>
            <a:solidFill>
              <a:srgbClr val="00FF99"/>
            </a:solidFill>
            <a:ln w="9525">
              <a:solidFill>
                <a:schemeClr val="tx1"/>
              </a:solidFill>
              <a:miter lim="800000"/>
              <a:headEnd/>
              <a:tailEnd/>
            </a:ln>
            <a:effectLst/>
            <a:extLst/>
          </p:spPr>
          <p:txBody>
            <a:bodyPr/>
            <a:lstStyle/>
            <a:p>
              <a:pPr algn="ctr"/>
              <a:r>
                <a:rPr lang="zh-CN" altLang="en-US" sz="1600" b="1" dirty="0">
                  <a:latin typeface="微软雅黑" pitchFamily="34" charset="-122"/>
                  <a:ea typeface="微软雅黑" pitchFamily="34" charset="-122"/>
                </a:rPr>
                <a:t>类型字段 </a:t>
              </a:r>
              <a:r>
                <a:rPr lang="en-US" altLang="zh-CN" sz="1600" b="1" dirty="0">
                  <a:latin typeface="微软雅黑" pitchFamily="34" charset="-122"/>
                  <a:ea typeface="微软雅黑" pitchFamily="34" charset="-122"/>
                </a:rPr>
                <a:t>2 </a:t>
              </a:r>
              <a:r>
                <a:rPr lang="zh-CN" altLang="en-US" sz="1600" b="1" dirty="0">
                  <a:latin typeface="微软雅黑" pitchFamily="34" charset="-122"/>
                  <a:ea typeface="微软雅黑" pitchFamily="34" charset="-122"/>
                </a:rPr>
                <a:t>字节</a:t>
              </a:r>
            </a:p>
          </p:txBody>
        </p:sp>
      </p:grpSp>
      <p:sp>
        <p:nvSpPr>
          <p:cNvPr id="5" name="矩形 4"/>
          <p:cNvSpPr/>
          <p:nvPr/>
        </p:nvSpPr>
        <p:spPr>
          <a:xfrm>
            <a:off x="1760081" y="1087425"/>
            <a:ext cx="5565473" cy="584775"/>
          </a:xfrm>
          <a:prstGeom prst="rect">
            <a:avLst/>
          </a:prstGeom>
          <a:solidFill>
            <a:srgbClr val="0000CC"/>
          </a:solidFill>
        </p:spPr>
        <p:txBody>
          <a:bodyPr wrap="square">
            <a:spAutoFit/>
          </a:bodyPr>
          <a:lstStyle/>
          <a:p>
            <a:pPr algn="ctr"/>
            <a:r>
              <a:rPr lang="zh-CN" altLang="en-US" sz="1600" b="1" dirty="0">
                <a:solidFill>
                  <a:schemeClr val="bg1"/>
                </a:solidFill>
                <a:latin typeface="微软雅黑" pitchFamily="34" charset="-122"/>
                <a:ea typeface="微软雅黑" pitchFamily="34" charset="-122"/>
              </a:rPr>
              <a:t>类型字段用来标志</a:t>
            </a:r>
            <a:r>
              <a:rPr lang="zh-CN" altLang="en-US" sz="1600" b="1" dirty="0">
                <a:solidFill>
                  <a:srgbClr val="FFFF00"/>
                </a:solidFill>
                <a:latin typeface="微软雅黑" pitchFamily="34" charset="-122"/>
                <a:ea typeface="微软雅黑" pitchFamily="34" charset="-122"/>
              </a:rPr>
              <a:t>上一层</a:t>
            </a:r>
            <a:r>
              <a:rPr lang="zh-CN" altLang="en-US" sz="1600" b="1" dirty="0">
                <a:solidFill>
                  <a:schemeClr val="bg1"/>
                </a:solidFill>
                <a:latin typeface="微软雅黑" pitchFamily="34" charset="-122"/>
                <a:ea typeface="微软雅黑" pitchFamily="34" charset="-122"/>
              </a:rPr>
              <a:t>使用的是什么协议，</a:t>
            </a:r>
          </a:p>
          <a:p>
            <a:pPr algn="ctr"/>
            <a:r>
              <a:rPr lang="zh-CN" altLang="en-US" sz="1600" b="1" dirty="0">
                <a:solidFill>
                  <a:schemeClr val="bg1"/>
                </a:solidFill>
                <a:latin typeface="微软雅黑" pitchFamily="34" charset="-122"/>
                <a:ea typeface="微软雅黑" pitchFamily="34" charset="-122"/>
              </a:rPr>
              <a:t>以便把收到的 </a:t>
            </a:r>
            <a:r>
              <a:rPr lang="en-US" altLang="zh-CN" sz="1600" b="1" dirty="0">
                <a:solidFill>
                  <a:schemeClr val="bg1"/>
                </a:solidFill>
                <a:latin typeface="微软雅黑" pitchFamily="34" charset="-122"/>
                <a:ea typeface="微软雅黑" pitchFamily="34" charset="-122"/>
              </a:rPr>
              <a:t>MAC </a:t>
            </a:r>
            <a:r>
              <a:rPr lang="zh-CN" altLang="en-US" sz="1600" b="1" dirty="0">
                <a:solidFill>
                  <a:schemeClr val="bg1"/>
                </a:solidFill>
                <a:latin typeface="微软雅黑" pitchFamily="34" charset="-122"/>
                <a:ea typeface="微软雅黑" pitchFamily="34" charset="-122"/>
              </a:rPr>
              <a:t>帧的数据上交给上一层的这个协议。 </a:t>
            </a:r>
          </a:p>
        </p:txBody>
      </p:sp>
      <p:sp>
        <p:nvSpPr>
          <p:cNvPr id="37"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 </a:t>
            </a:r>
            <a:r>
              <a:rPr lang="en-US" altLang="zh-CN" sz="2000" b="1" dirty="0">
                <a:solidFill>
                  <a:schemeClr val="bg1"/>
                </a:solidFill>
                <a:latin typeface="微软雅黑" pitchFamily="34" charset="-122"/>
                <a:ea typeface="微软雅黑" pitchFamily="34" charset="-122"/>
              </a:rPr>
              <a:t>V2 </a:t>
            </a:r>
            <a:r>
              <a:rPr lang="zh-CN" altLang="en-US" sz="2000" b="1" dirty="0">
                <a:solidFill>
                  <a:schemeClr val="bg1"/>
                </a:solidFill>
                <a:latin typeface="微软雅黑" pitchFamily="34" charset="-122"/>
                <a:ea typeface="微软雅黑" pitchFamily="34" charset="-122"/>
              </a:rPr>
              <a:t>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帧格式</a:t>
            </a:r>
          </a:p>
        </p:txBody>
      </p:sp>
    </p:spTree>
    <p:extLst>
      <p:ext uri="{BB962C8B-B14F-4D97-AF65-F5344CB8AC3E}">
        <p14:creationId xmlns:p14="http://schemas.microsoft.com/office/powerpoint/2010/main" val="102938956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39" name="AutoShape 5"/>
          <p:cNvSpPr>
            <a:spLocks noChangeArrowheads="1"/>
          </p:cNvSpPr>
          <p:nvPr/>
        </p:nvSpPr>
        <p:spPr bwMode="auto">
          <a:xfrm>
            <a:off x="502920" y="603092"/>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矩形 44"/>
          <p:cNvSpPr/>
          <p:nvPr/>
        </p:nvSpPr>
        <p:spPr>
          <a:xfrm>
            <a:off x="616085" y="560852"/>
            <a:ext cx="3255122" cy="400110"/>
          </a:xfrm>
          <a:prstGeom prst="rect">
            <a:avLst/>
          </a:prstGeom>
        </p:spPr>
        <p:txBody>
          <a:bodyPr wrap="none">
            <a:spAutoFit/>
          </a:bodyPr>
          <a:lstStyle/>
          <a:p>
            <a:r>
              <a:rPr lang="zh-CN" altLang="en-US" sz="2000" b="1" dirty="0" smtClean="0">
                <a:latin typeface="微软雅黑" pitchFamily="34" charset="-122"/>
                <a:ea typeface="微软雅黑" pitchFamily="34" charset="-122"/>
              </a:rPr>
              <a:t>以太网 </a:t>
            </a:r>
            <a:r>
              <a:rPr lang="en-US" altLang="zh-CN" sz="2000" b="1" dirty="0" smtClean="0">
                <a:latin typeface="微软雅黑" pitchFamily="34" charset="-122"/>
                <a:ea typeface="微软雅黑" pitchFamily="34" charset="-122"/>
              </a:rPr>
              <a:t>V2 </a:t>
            </a:r>
            <a:r>
              <a:rPr lang="zh-CN" altLang="en-US" sz="2000" b="1" dirty="0" smtClean="0">
                <a:latin typeface="微软雅黑" pitchFamily="34" charset="-122"/>
                <a:ea typeface="微软雅黑" pitchFamily="34" charset="-122"/>
              </a:rPr>
              <a:t>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帧格式</a:t>
            </a:r>
          </a:p>
        </p:txBody>
      </p:sp>
      <p:grpSp>
        <p:nvGrpSpPr>
          <p:cNvPr id="44" name="组合 43"/>
          <p:cNvGrpSpPr/>
          <p:nvPr/>
        </p:nvGrpSpPr>
        <p:grpSpPr>
          <a:xfrm>
            <a:off x="1025874" y="1756079"/>
            <a:ext cx="6597590" cy="2222487"/>
            <a:chOff x="1025874" y="1600352"/>
            <a:chExt cx="6597590" cy="2222487"/>
          </a:xfrm>
        </p:grpSpPr>
        <p:sp>
          <p:nvSpPr>
            <p:cNvPr id="10" name="Line 3"/>
            <p:cNvSpPr>
              <a:spLocks noChangeShapeType="1"/>
            </p:cNvSpPr>
            <p:nvPr/>
          </p:nvSpPr>
          <p:spPr bwMode="auto">
            <a:xfrm>
              <a:off x="1025874" y="3332145"/>
              <a:ext cx="6597590" cy="0"/>
            </a:xfrm>
            <a:prstGeom prst="line">
              <a:avLst/>
            </a:prstGeom>
            <a:noFill/>
            <a:ln w="25400" cmpd="sng">
              <a:solidFill>
                <a:srgbClr val="0000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1"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 name="Rectangle 6"/>
            <p:cNvSpPr>
              <a:spLocks noChangeArrowheads="1"/>
            </p:cNvSpPr>
            <p:nvPr/>
          </p:nvSpPr>
          <p:spPr bwMode="auto">
            <a:xfrm>
              <a:off x="3847707"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13"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14"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MAC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15" name="Line 27"/>
            <p:cNvSpPr>
              <a:spLocks noChangeShapeType="1"/>
            </p:cNvSpPr>
            <p:nvPr/>
          </p:nvSpPr>
          <p:spPr bwMode="auto">
            <a:xfrm flipH="1">
              <a:off x="2057335" y="3144542"/>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6" name="Line 28"/>
            <p:cNvSpPr>
              <a:spLocks noChangeShapeType="1"/>
            </p:cNvSpPr>
            <p:nvPr/>
          </p:nvSpPr>
          <p:spPr bwMode="auto">
            <a:xfrm>
              <a:off x="6801115" y="3193340"/>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9"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IP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20" name="Line 48"/>
            <p:cNvSpPr>
              <a:spLocks noChangeShapeType="1"/>
            </p:cNvSpPr>
            <p:nvPr/>
          </p:nvSpPr>
          <p:spPr bwMode="auto">
            <a:xfrm flipV="1">
              <a:off x="6853980" y="2655469"/>
              <a:ext cx="648644" cy="0"/>
            </a:xfrm>
            <a:prstGeom prst="line">
              <a:avLst/>
            </a:prstGeom>
            <a:noFill/>
            <a:ln w="25400" cmpd="sng">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1"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2"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3" name="Line 67"/>
            <p:cNvSpPr>
              <a:spLocks noChangeShapeType="1"/>
            </p:cNvSpPr>
            <p:nvPr/>
          </p:nvSpPr>
          <p:spPr bwMode="auto">
            <a:xfrm>
              <a:off x="2749283"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4" name="Line 68"/>
            <p:cNvSpPr>
              <a:spLocks noChangeShapeType="1"/>
            </p:cNvSpPr>
            <p:nvPr/>
          </p:nvSpPr>
          <p:spPr bwMode="auto">
            <a:xfrm>
              <a:off x="3425959"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5" name="Line 69"/>
            <p:cNvSpPr>
              <a:spLocks noChangeShapeType="1"/>
            </p:cNvSpPr>
            <p:nvPr/>
          </p:nvSpPr>
          <p:spPr bwMode="auto">
            <a:xfrm>
              <a:off x="4102635"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6" name="Line 70"/>
            <p:cNvSpPr>
              <a:spLocks noChangeShapeType="1"/>
            </p:cNvSpPr>
            <p:nvPr/>
          </p:nvSpPr>
          <p:spPr bwMode="auto">
            <a:xfrm>
              <a:off x="6414611"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7"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28"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29"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30"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31"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32"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33"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34"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35"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36"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37"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grpSp>
          <p:nvGrpSpPr>
            <p:cNvPr id="40" name="Group 109"/>
            <p:cNvGrpSpPr>
              <a:grpSpLocks/>
            </p:cNvGrpSpPr>
            <p:nvPr/>
          </p:nvGrpSpPr>
          <p:grpSpPr bwMode="auto">
            <a:xfrm>
              <a:off x="4102635" y="2291106"/>
              <a:ext cx="2311976" cy="676676"/>
              <a:chOff x="2715" y="1872"/>
              <a:chExt cx="1968" cy="624"/>
            </a:xfrm>
          </p:grpSpPr>
          <p:sp>
            <p:nvSpPr>
              <p:cNvPr id="4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43" name="AutoShape 38"/>
            <p:cNvSpPr>
              <a:spLocks noChangeArrowheads="1"/>
            </p:cNvSpPr>
            <p:nvPr/>
          </p:nvSpPr>
          <p:spPr bwMode="auto">
            <a:xfrm>
              <a:off x="3608839" y="1600352"/>
              <a:ext cx="2674606" cy="375516"/>
            </a:xfrm>
            <a:prstGeom prst="wedgeRoundRectCallout">
              <a:avLst>
                <a:gd name="adj1" fmla="val -7724"/>
                <a:gd name="adj2" fmla="val 314223"/>
                <a:gd name="adj3" fmla="val 16667"/>
              </a:avLst>
            </a:prstGeom>
            <a:solidFill>
              <a:srgbClr val="00FF99"/>
            </a:solidFill>
            <a:ln w="9525">
              <a:solidFill>
                <a:schemeClr val="tx1"/>
              </a:solidFill>
              <a:miter lim="800000"/>
              <a:headEnd/>
              <a:tailEnd/>
            </a:ln>
            <a:effectLst/>
            <a:extLst/>
          </p:spPr>
          <p:txBody>
            <a:bodyPr/>
            <a:lstStyle/>
            <a:p>
              <a:pPr algn="ctr"/>
              <a:r>
                <a:rPr lang="zh-CN" altLang="en-US" sz="1600" b="1" dirty="0">
                  <a:latin typeface="微软雅黑" pitchFamily="34" charset="-122"/>
                  <a:ea typeface="微软雅黑" pitchFamily="34" charset="-122"/>
                </a:rPr>
                <a:t>数据字段 </a:t>
              </a:r>
              <a:r>
                <a:rPr lang="en-US" altLang="zh-CN" sz="1600" b="1" dirty="0">
                  <a:latin typeface="微软雅黑" pitchFamily="34" charset="-122"/>
                  <a:ea typeface="微软雅黑" pitchFamily="34" charset="-122"/>
                </a:rPr>
                <a:t>46 ~ 1500 </a:t>
              </a:r>
              <a:r>
                <a:rPr lang="zh-CN" altLang="en-US" sz="1600" b="1" dirty="0">
                  <a:latin typeface="微软雅黑" pitchFamily="34" charset="-122"/>
                  <a:ea typeface="微软雅黑" pitchFamily="34" charset="-122"/>
                </a:rPr>
                <a:t>字节</a:t>
              </a:r>
            </a:p>
          </p:txBody>
        </p:sp>
      </p:grpSp>
      <p:sp>
        <p:nvSpPr>
          <p:cNvPr id="80" name="矩形 79"/>
          <p:cNvSpPr/>
          <p:nvPr/>
        </p:nvSpPr>
        <p:spPr>
          <a:xfrm>
            <a:off x="1025874" y="1078279"/>
            <a:ext cx="7127526" cy="584775"/>
          </a:xfrm>
          <a:prstGeom prst="rect">
            <a:avLst/>
          </a:prstGeom>
          <a:solidFill>
            <a:srgbClr val="0000CC"/>
          </a:solidFill>
        </p:spPr>
        <p:txBody>
          <a:bodyPr wrap="square">
            <a:spAutoFit/>
          </a:bodyPr>
          <a:lstStyle/>
          <a:p>
            <a:pPr algn="ctr"/>
            <a:r>
              <a:rPr lang="zh-CN" altLang="en-US" sz="1600" b="1" dirty="0">
                <a:solidFill>
                  <a:schemeClr val="bg1"/>
                </a:solidFill>
                <a:latin typeface="微软雅黑" pitchFamily="34" charset="-122"/>
                <a:ea typeface="微软雅黑" pitchFamily="34" charset="-122"/>
              </a:rPr>
              <a:t>数据字段的正式名称是 </a:t>
            </a:r>
            <a:r>
              <a:rPr lang="en-US" altLang="zh-CN" sz="1600" b="1" dirty="0">
                <a:solidFill>
                  <a:srgbClr val="FFFF00"/>
                </a:solidFill>
                <a:latin typeface="微软雅黑" pitchFamily="34" charset="-122"/>
                <a:ea typeface="微软雅黑" pitchFamily="34" charset="-122"/>
              </a:rPr>
              <a:t>MAC </a:t>
            </a:r>
            <a:r>
              <a:rPr lang="zh-CN" altLang="en-US" sz="1600" b="1" dirty="0">
                <a:solidFill>
                  <a:srgbClr val="FFFF00"/>
                </a:solidFill>
                <a:latin typeface="微软雅黑" pitchFamily="34" charset="-122"/>
                <a:ea typeface="微软雅黑" pitchFamily="34" charset="-122"/>
              </a:rPr>
              <a:t>客户数据字段。</a:t>
            </a:r>
          </a:p>
          <a:p>
            <a:pPr algn="ctr"/>
            <a:r>
              <a:rPr lang="zh-CN" altLang="en-US" sz="1600" b="1" dirty="0">
                <a:solidFill>
                  <a:schemeClr val="bg1"/>
                </a:solidFill>
                <a:latin typeface="微软雅黑" pitchFamily="34" charset="-122"/>
                <a:ea typeface="微软雅黑" pitchFamily="34" charset="-122"/>
              </a:rPr>
              <a:t>最小长度 </a:t>
            </a:r>
            <a:r>
              <a:rPr lang="en-US" altLang="zh-CN" sz="1600" b="1" dirty="0">
                <a:solidFill>
                  <a:schemeClr val="bg1"/>
                </a:solidFill>
                <a:latin typeface="微软雅黑" pitchFamily="34" charset="-122"/>
                <a:ea typeface="微软雅黑" pitchFamily="34" charset="-122"/>
              </a:rPr>
              <a:t>64 </a:t>
            </a:r>
            <a:r>
              <a:rPr lang="zh-CN" altLang="en-US" sz="1600" b="1" dirty="0" smtClean="0">
                <a:solidFill>
                  <a:schemeClr val="bg1"/>
                </a:solidFill>
                <a:latin typeface="微软雅黑" pitchFamily="34" charset="-122"/>
                <a:ea typeface="微软雅黑" pitchFamily="34" charset="-122"/>
              </a:rPr>
              <a:t>字节 </a:t>
            </a:r>
            <a:r>
              <a:rPr lang="en-US" altLang="zh-CN" sz="1600" b="1" dirty="0" smtClean="0">
                <a:solidFill>
                  <a:schemeClr val="bg1"/>
                </a:solidFill>
                <a:latin typeface="微软雅黑" pitchFamily="34" charset="-122"/>
                <a:ea typeface="微软雅黑" pitchFamily="34" charset="-122"/>
              </a:rPr>
              <a:t>- 18 </a:t>
            </a:r>
            <a:r>
              <a:rPr lang="zh-CN" altLang="en-US" sz="1600" b="1" dirty="0">
                <a:solidFill>
                  <a:schemeClr val="bg1"/>
                </a:solidFill>
                <a:latin typeface="微软雅黑" pitchFamily="34" charset="-122"/>
                <a:ea typeface="微软雅黑" pitchFamily="34" charset="-122"/>
              </a:rPr>
              <a:t>字节的首部和</a:t>
            </a:r>
            <a:r>
              <a:rPr lang="zh-CN" altLang="en-US" sz="1600" b="1" dirty="0" smtClean="0">
                <a:solidFill>
                  <a:schemeClr val="bg1"/>
                </a:solidFill>
                <a:latin typeface="微软雅黑" pitchFamily="34" charset="-122"/>
                <a:ea typeface="微软雅黑" pitchFamily="34" charset="-122"/>
              </a:rPr>
              <a:t>尾部 </a:t>
            </a:r>
            <a:r>
              <a:rPr lang="en-US" altLang="zh-CN" sz="1600" b="1" dirty="0" smtClean="0">
                <a:solidFill>
                  <a:schemeClr val="bg1"/>
                </a:solidFill>
                <a:latin typeface="微软雅黑" pitchFamily="34" charset="-122"/>
                <a:ea typeface="微软雅黑" pitchFamily="34" charset="-122"/>
              </a:rPr>
              <a:t>= </a:t>
            </a:r>
            <a:r>
              <a:rPr lang="zh-CN" altLang="en-US" sz="1600" b="1" dirty="0" smtClean="0">
                <a:solidFill>
                  <a:schemeClr val="bg1"/>
                </a:solidFill>
                <a:latin typeface="微软雅黑" pitchFamily="34" charset="-122"/>
                <a:ea typeface="微软雅黑" pitchFamily="34" charset="-122"/>
              </a:rPr>
              <a:t>数据</a:t>
            </a:r>
            <a:r>
              <a:rPr lang="zh-CN" altLang="en-US" sz="1600" b="1" dirty="0">
                <a:solidFill>
                  <a:schemeClr val="bg1"/>
                </a:solidFill>
                <a:latin typeface="微软雅黑" pitchFamily="34" charset="-122"/>
                <a:ea typeface="微软雅黑" pitchFamily="34" charset="-122"/>
              </a:rPr>
              <a:t>字段的最小长度（</a:t>
            </a:r>
            <a:r>
              <a:rPr lang="en-US" altLang="zh-CN" sz="1600" b="1" dirty="0">
                <a:solidFill>
                  <a:schemeClr val="bg1"/>
                </a:solidFill>
                <a:latin typeface="微软雅黑" pitchFamily="34" charset="-122"/>
                <a:ea typeface="微软雅黑" pitchFamily="34" charset="-122"/>
              </a:rPr>
              <a:t>46</a:t>
            </a:r>
            <a:r>
              <a:rPr lang="zh-CN" altLang="en-US" sz="1600" b="1" dirty="0">
                <a:solidFill>
                  <a:schemeClr val="bg1"/>
                </a:solidFill>
                <a:latin typeface="微软雅黑" pitchFamily="34" charset="-122"/>
                <a:ea typeface="微软雅黑" pitchFamily="34" charset="-122"/>
              </a:rPr>
              <a:t>字节） </a:t>
            </a:r>
          </a:p>
        </p:txBody>
      </p:sp>
      <p:sp>
        <p:nvSpPr>
          <p:cNvPr id="46"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 </a:t>
            </a:r>
            <a:r>
              <a:rPr lang="en-US" altLang="zh-CN" sz="2000" b="1" dirty="0">
                <a:solidFill>
                  <a:schemeClr val="bg1"/>
                </a:solidFill>
                <a:latin typeface="微软雅黑" pitchFamily="34" charset="-122"/>
                <a:ea typeface="微软雅黑" pitchFamily="34" charset="-122"/>
              </a:rPr>
              <a:t>V2 </a:t>
            </a:r>
            <a:r>
              <a:rPr lang="zh-CN" altLang="en-US" sz="2000" b="1" dirty="0">
                <a:solidFill>
                  <a:schemeClr val="bg1"/>
                </a:solidFill>
                <a:latin typeface="微软雅黑" pitchFamily="34" charset="-122"/>
                <a:ea typeface="微软雅黑" pitchFamily="34" charset="-122"/>
              </a:rPr>
              <a:t>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帧格式</a:t>
            </a:r>
          </a:p>
        </p:txBody>
      </p:sp>
    </p:spTree>
    <p:extLst>
      <p:ext uri="{BB962C8B-B14F-4D97-AF65-F5344CB8AC3E}">
        <p14:creationId xmlns:p14="http://schemas.microsoft.com/office/powerpoint/2010/main" val="197827444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29" name="圆角矩形 128"/>
          <p:cNvSpPr/>
          <p:nvPr/>
        </p:nvSpPr>
        <p:spPr>
          <a:xfrm>
            <a:off x="505072" y="1096544"/>
            <a:ext cx="8133856" cy="32003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9" name="组合 8"/>
          <p:cNvGrpSpPr/>
          <p:nvPr/>
        </p:nvGrpSpPr>
        <p:grpSpPr>
          <a:xfrm>
            <a:off x="1325390" y="1779956"/>
            <a:ext cx="2404444" cy="300252"/>
            <a:chOff x="1042371" y="1853844"/>
            <a:chExt cx="2404444" cy="300252"/>
          </a:xfrm>
          <a:solidFill>
            <a:srgbClr val="CC00CC"/>
          </a:solidFill>
        </p:grpSpPr>
        <p:sp>
          <p:nvSpPr>
            <p:cNvPr id="51" name="Line 6"/>
            <p:cNvSpPr>
              <a:spLocks noChangeShapeType="1"/>
            </p:cNvSpPr>
            <p:nvPr/>
          </p:nvSpPr>
          <p:spPr bwMode="auto">
            <a:xfrm>
              <a:off x="1192497" y="2003970"/>
              <a:ext cx="2104192" cy="0"/>
            </a:xfrm>
            <a:prstGeom prst="line">
              <a:avLst/>
            </a:prstGeom>
            <a:grpFill/>
            <a:ln w="57150">
              <a:solidFill>
                <a:srgbClr val="000000"/>
              </a:solidFill>
              <a:round/>
              <a:headEnd/>
              <a:tailEnd/>
            </a:ln>
            <a:extLst/>
          </p:spPr>
          <p:txBody>
            <a:bodyPr/>
            <a:lstStyle/>
            <a:p>
              <a:endParaRPr lang="zh-CN" altLang="en-US"/>
            </a:p>
          </p:txBody>
        </p:sp>
        <p:sp>
          <p:nvSpPr>
            <p:cNvPr id="2" name="椭圆 1"/>
            <p:cNvSpPr/>
            <p:nvPr/>
          </p:nvSpPr>
          <p:spPr>
            <a:xfrm>
              <a:off x="1042371" y="1853844"/>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3146563" y="1853844"/>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5074104" y="1375044"/>
            <a:ext cx="2811270" cy="1114568"/>
            <a:chOff x="4981610" y="1448932"/>
            <a:chExt cx="2811270" cy="1114568"/>
          </a:xfrm>
          <a:solidFill>
            <a:srgbClr val="CC00CC"/>
          </a:solidFill>
        </p:grpSpPr>
        <p:sp>
          <p:nvSpPr>
            <p:cNvPr id="59" name="Line 7"/>
            <p:cNvSpPr>
              <a:spLocks noChangeShapeType="1"/>
            </p:cNvSpPr>
            <p:nvPr/>
          </p:nvSpPr>
          <p:spPr bwMode="auto">
            <a:xfrm>
              <a:off x="4981610" y="2005103"/>
              <a:ext cx="2811270" cy="0"/>
            </a:xfrm>
            <a:prstGeom prst="line">
              <a:avLst/>
            </a:prstGeom>
            <a:grpFill/>
            <a:ln w="57150">
              <a:solidFill>
                <a:srgbClr val="000000"/>
              </a:solidFill>
              <a:round/>
              <a:headEnd/>
              <a:tailEnd/>
            </a:ln>
            <a:extLst/>
          </p:spPr>
          <p:txBody>
            <a:bodyPr/>
            <a:lstStyle/>
            <a:p>
              <a:endParaRPr lang="zh-CN" altLang="en-US"/>
            </a:p>
          </p:txBody>
        </p:sp>
        <p:sp>
          <p:nvSpPr>
            <p:cNvPr id="64" name="Line 12"/>
            <p:cNvSpPr>
              <a:spLocks noChangeShapeType="1"/>
            </p:cNvSpPr>
            <p:nvPr/>
          </p:nvSpPr>
          <p:spPr bwMode="auto">
            <a:xfrm>
              <a:off x="5862852" y="17082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 name="Line 13"/>
            <p:cNvSpPr>
              <a:spLocks noChangeShapeType="1"/>
            </p:cNvSpPr>
            <p:nvPr/>
          </p:nvSpPr>
          <p:spPr bwMode="auto">
            <a:xfrm>
              <a:off x="7005852" y="17082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 name="Line 14"/>
            <p:cNvSpPr>
              <a:spLocks noChangeShapeType="1"/>
            </p:cNvSpPr>
            <p:nvPr/>
          </p:nvSpPr>
          <p:spPr bwMode="auto">
            <a:xfrm>
              <a:off x="6397380"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Line 15"/>
            <p:cNvSpPr>
              <a:spLocks noChangeShapeType="1"/>
            </p:cNvSpPr>
            <p:nvPr/>
          </p:nvSpPr>
          <p:spPr bwMode="auto">
            <a:xfrm>
              <a:off x="7311780"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 name="Line 16"/>
            <p:cNvSpPr>
              <a:spLocks noChangeShapeType="1"/>
            </p:cNvSpPr>
            <p:nvPr/>
          </p:nvSpPr>
          <p:spPr bwMode="auto">
            <a:xfrm>
              <a:off x="5510292"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 name="椭圆 69"/>
            <p:cNvSpPr/>
            <p:nvPr/>
          </p:nvSpPr>
          <p:spPr>
            <a:xfrm>
              <a:off x="5712342"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6842078"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5357496"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6241568"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7161654"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3229632" y="620097"/>
            <a:ext cx="2492990" cy="400110"/>
          </a:xfrm>
          <a:prstGeom prst="rect">
            <a:avLst/>
          </a:prstGeom>
        </p:spPr>
        <p:txBody>
          <a:bodyPr wrap="none">
            <a:spAutoFit/>
          </a:bodyPr>
          <a:lstStyle/>
          <a:p>
            <a:pPr algn="ctr"/>
            <a:r>
              <a:rPr lang="zh-CN" altLang="en-US" sz="2000" b="1" dirty="0">
                <a:solidFill>
                  <a:schemeClr val="bg1"/>
                </a:solidFill>
                <a:ea typeface="微软雅黑" pitchFamily="34" charset="-122"/>
              </a:rPr>
              <a:t>数据链路层信道类型</a:t>
            </a:r>
          </a:p>
        </p:txBody>
      </p:sp>
      <p:grpSp>
        <p:nvGrpSpPr>
          <p:cNvPr id="15" name="组合 14"/>
          <p:cNvGrpSpPr/>
          <p:nvPr/>
        </p:nvGrpSpPr>
        <p:grpSpPr>
          <a:xfrm>
            <a:off x="6811108" y="1716603"/>
            <a:ext cx="400271" cy="332403"/>
            <a:chOff x="6811108" y="1790491"/>
            <a:chExt cx="400271" cy="332403"/>
          </a:xfrm>
        </p:grpSpPr>
        <p:cxnSp>
          <p:nvCxnSpPr>
            <p:cNvPr id="31" name="直接箭头连接符 30"/>
            <p:cNvCxnSpPr/>
            <p:nvPr/>
          </p:nvCxnSpPr>
          <p:spPr>
            <a:xfrm flipH="1">
              <a:off x="6811108" y="2122894"/>
              <a:ext cx="40027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7205364" y="1790491"/>
              <a:ext cx="0" cy="332403"/>
            </a:xfrm>
            <a:prstGeom prst="straightConnector1">
              <a:avLst/>
            </a:prstGeom>
            <a:ln w="12700">
              <a:solidFill>
                <a:srgbClr val="0000FF"/>
              </a:solidFill>
              <a:prstDash val="dash"/>
              <a:headEnd type="none" w="med" len="lg"/>
              <a:tailEnd type="stealth" w="med" len="lg"/>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5750242" y="1675296"/>
            <a:ext cx="967081" cy="545210"/>
            <a:chOff x="5750242" y="1749184"/>
            <a:chExt cx="967081" cy="545210"/>
          </a:xfrm>
        </p:grpSpPr>
        <p:cxnSp>
          <p:nvCxnSpPr>
            <p:cNvPr id="10" name="直接箭头连接符 9"/>
            <p:cNvCxnSpPr/>
            <p:nvPr/>
          </p:nvCxnSpPr>
          <p:spPr>
            <a:xfrm>
              <a:off x="5750242" y="2115597"/>
              <a:ext cx="96708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6058196"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6334062"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5750242" y="2130650"/>
              <a:ext cx="0" cy="163744"/>
            </a:xfrm>
            <a:prstGeom prst="straightConnector1">
              <a:avLst/>
            </a:prstGeom>
            <a:ln w="12700">
              <a:solidFill>
                <a:srgbClr val="0000FF"/>
              </a:solidFill>
              <a:prstDash val="dash"/>
              <a:headEnd type="stealth" w="med" len="lg"/>
              <a:tailEnd type="none" w="med" len="med"/>
            </a:ln>
          </p:spPr>
          <p:style>
            <a:lnRef idx="1">
              <a:schemeClr val="accent1"/>
            </a:lnRef>
            <a:fillRef idx="0">
              <a:schemeClr val="accent1"/>
            </a:fillRef>
            <a:effectRef idx="0">
              <a:schemeClr val="accent1"/>
            </a:effectRef>
            <a:fontRef idx="minor">
              <a:schemeClr val="tx1"/>
            </a:fontRef>
          </p:style>
        </p:cxnSp>
      </p:grpSp>
      <p:cxnSp>
        <p:nvCxnSpPr>
          <p:cNvPr id="21" name="直接箭头连接符 20"/>
          <p:cNvCxnSpPr/>
          <p:nvPr/>
        </p:nvCxnSpPr>
        <p:spPr>
          <a:xfrm>
            <a:off x="1719426" y="1798475"/>
            <a:ext cx="1674579" cy="0"/>
          </a:xfrm>
          <a:prstGeom prst="straightConnector1">
            <a:avLst/>
          </a:prstGeom>
          <a:ln w="12700">
            <a:solidFill>
              <a:srgbClr val="0000FF"/>
            </a:solidFill>
            <a:prstDash val="dash"/>
            <a:tailEnd type="stealth" w="med" len="lg"/>
          </a:ln>
        </p:spPr>
        <p:style>
          <a:lnRef idx="1">
            <a:schemeClr val="accent1"/>
          </a:lnRef>
          <a:fillRef idx="0">
            <a:schemeClr val="accent1"/>
          </a:fillRef>
          <a:effectRef idx="0">
            <a:schemeClr val="accent1"/>
          </a:effectRef>
          <a:fontRef idx="minor">
            <a:schemeClr val="tx1"/>
          </a:fontRef>
        </p:style>
      </p:cxnSp>
      <p:sp>
        <p:nvSpPr>
          <p:cNvPr id="17" name="爆炸形 1 16"/>
          <p:cNvSpPr/>
          <p:nvPr/>
        </p:nvSpPr>
        <p:spPr>
          <a:xfrm>
            <a:off x="6664043" y="1965393"/>
            <a:ext cx="200135" cy="245660"/>
          </a:xfrm>
          <a:prstGeom prst="irregularSeal1">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815726" y="2644924"/>
            <a:ext cx="3352673" cy="907941"/>
          </a:xfrm>
          <a:prstGeom prst="rect">
            <a:avLst/>
          </a:prstGeom>
        </p:spPr>
        <p:txBody>
          <a:bodyPr wrap="square">
            <a:spAutoFit/>
          </a:bodyPr>
          <a:lstStyle/>
          <a:p>
            <a:pPr algn="ctr" eaLnBrk="0" hangingPunct="0">
              <a:buClr>
                <a:srgbClr val="0070C0"/>
              </a:buClr>
            </a:pPr>
            <a:r>
              <a:rPr lang="en-US" altLang="zh-CN" sz="1600" b="1" dirty="0" smtClean="0">
                <a:latin typeface="微软雅黑" pitchFamily="34" charset="-122"/>
                <a:ea typeface="微软雅黑" pitchFamily="34" charset="-122"/>
              </a:rPr>
              <a:t>(a) </a:t>
            </a:r>
            <a:r>
              <a:rPr lang="zh-CN" altLang="en-US" sz="1600" b="1" dirty="0" smtClean="0">
                <a:latin typeface="微软雅黑" pitchFamily="34" charset="-122"/>
                <a:ea typeface="微软雅黑" pitchFamily="34" charset="-122"/>
              </a:rPr>
              <a:t>点对点信道</a:t>
            </a:r>
            <a:endParaRPr lang="en-US" altLang="zh-CN" sz="1600" b="1" dirty="0" smtClean="0">
              <a:latin typeface="微软雅黑" pitchFamily="34" charset="-122"/>
              <a:ea typeface="微软雅黑" pitchFamily="34" charset="-122"/>
            </a:endParaRPr>
          </a:p>
          <a:p>
            <a:pPr algn="ctr" eaLnBrk="0" hangingPunct="0">
              <a:buClr>
                <a:srgbClr val="0070C0"/>
              </a:buClr>
            </a:pPr>
            <a:endParaRPr lang="en-US" altLang="zh-CN" sz="1600" b="1" dirty="0">
              <a:solidFill>
                <a:srgbClr val="0000FF"/>
              </a:solidFill>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600" b="1" dirty="0" smtClean="0">
                <a:latin typeface="微软雅黑" pitchFamily="34" charset="-122"/>
                <a:ea typeface="微软雅黑" pitchFamily="34" charset="-122"/>
              </a:rPr>
              <a:t>使用</a:t>
            </a:r>
            <a:r>
              <a:rPr lang="zh-CN" altLang="en-US" sz="1600" b="1" dirty="0">
                <a:latin typeface="微软雅黑" pitchFamily="34" charset="-122"/>
                <a:ea typeface="微软雅黑" pitchFamily="34" charset="-122"/>
              </a:rPr>
              <a:t>一对一的</a:t>
            </a:r>
            <a:r>
              <a:rPr lang="zh-CN" altLang="en-US" sz="1600" b="1" dirty="0">
                <a:solidFill>
                  <a:srgbClr val="C00000"/>
                </a:solidFill>
                <a:latin typeface="微软雅黑" pitchFamily="34" charset="-122"/>
                <a:ea typeface="微软雅黑" pitchFamily="34" charset="-122"/>
              </a:rPr>
              <a:t>点对点</a:t>
            </a:r>
            <a:r>
              <a:rPr lang="zh-CN" altLang="en-US" sz="1600" b="1" dirty="0">
                <a:latin typeface="微软雅黑" pitchFamily="34" charset="-122"/>
                <a:ea typeface="微软雅黑" pitchFamily="34" charset="-122"/>
              </a:rPr>
              <a:t>通信方式。</a:t>
            </a:r>
          </a:p>
        </p:txBody>
      </p:sp>
      <p:sp>
        <p:nvSpPr>
          <p:cNvPr id="34" name="矩形 33"/>
          <p:cNvSpPr/>
          <p:nvPr/>
        </p:nvSpPr>
        <p:spPr>
          <a:xfrm>
            <a:off x="4837824" y="2626728"/>
            <a:ext cx="3336361" cy="1477328"/>
          </a:xfrm>
          <a:prstGeom prst="rect">
            <a:avLst/>
          </a:prstGeom>
        </p:spPr>
        <p:txBody>
          <a:bodyPr wrap="square">
            <a:spAutoFit/>
          </a:bodyPr>
          <a:lstStyle/>
          <a:p>
            <a:pPr algn="ctr" eaLnBrk="0" hangingPunct="0">
              <a:buClr>
                <a:srgbClr val="0070C0"/>
              </a:buClr>
            </a:pPr>
            <a:r>
              <a:rPr lang="en-US" altLang="zh-CN" sz="1600" b="1" dirty="0" smtClean="0">
                <a:latin typeface="微软雅黑" pitchFamily="34" charset="-122"/>
                <a:ea typeface="微软雅黑" pitchFamily="34" charset="-122"/>
              </a:rPr>
              <a:t>(b) </a:t>
            </a:r>
            <a:r>
              <a:rPr lang="zh-CN" altLang="en-US" sz="1600" b="1" dirty="0" smtClean="0">
                <a:latin typeface="微软雅黑" pitchFamily="34" charset="-122"/>
                <a:ea typeface="微软雅黑" pitchFamily="34" charset="-122"/>
              </a:rPr>
              <a:t>广播信道</a:t>
            </a:r>
            <a:endParaRPr lang="en-US" altLang="zh-CN" sz="1600" b="1" dirty="0">
              <a:latin typeface="微软雅黑" pitchFamily="34" charset="-122"/>
              <a:ea typeface="微软雅黑" pitchFamily="34" charset="-122"/>
            </a:endParaRPr>
          </a:p>
          <a:p>
            <a:pPr algn="ctr" eaLnBrk="0" hangingPunct="0">
              <a:buClr>
                <a:srgbClr val="0070C0"/>
              </a:buClr>
            </a:pPr>
            <a:endParaRPr lang="en-US" altLang="zh-CN" sz="1600" b="1" dirty="0" smtClean="0">
              <a:solidFill>
                <a:srgbClr val="0000FF"/>
              </a:solidFill>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600" b="1" dirty="0" smtClean="0">
                <a:latin typeface="微软雅黑" pitchFamily="34" charset="-122"/>
                <a:ea typeface="微软雅黑" pitchFamily="34" charset="-122"/>
              </a:rPr>
              <a:t>使用</a:t>
            </a:r>
            <a:r>
              <a:rPr lang="zh-CN" altLang="en-US" sz="1600" b="1" dirty="0">
                <a:latin typeface="微软雅黑" pitchFamily="34" charset="-122"/>
                <a:ea typeface="微软雅黑" pitchFamily="34" charset="-122"/>
              </a:rPr>
              <a:t>一对多的</a:t>
            </a:r>
            <a:r>
              <a:rPr lang="zh-CN" altLang="en-US" sz="1600" b="1" dirty="0">
                <a:solidFill>
                  <a:srgbClr val="C00000"/>
                </a:solidFill>
                <a:latin typeface="微软雅黑" pitchFamily="34" charset="-122"/>
                <a:ea typeface="微软雅黑" pitchFamily="34" charset="-122"/>
              </a:rPr>
              <a:t>广播通信</a:t>
            </a:r>
            <a:r>
              <a:rPr lang="zh-CN" altLang="en-US" sz="1600" b="1" dirty="0" smtClean="0">
                <a:latin typeface="微软雅黑" pitchFamily="34" charset="-122"/>
                <a:ea typeface="微软雅黑" pitchFamily="34" charset="-122"/>
              </a:rPr>
              <a:t>方式。</a:t>
            </a:r>
            <a:endParaRPr lang="en-US" altLang="zh-CN" sz="1600" b="1" dirty="0" smtClean="0">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600" b="1" dirty="0" smtClean="0">
                <a:latin typeface="微软雅黑" pitchFamily="34" charset="-122"/>
                <a:ea typeface="微软雅黑" pitchFamily="34" charset="-122"/>
              </a:rPr>
              <a:t>必须</a:t>
            </a:r>
            <a:r>
              <a:rPr lang="zh-CN" altLang="en-US" sz="1600" b="1" dirty="0">
                <a:latin typeface="微软雅黑" pitchFamily="34" charset="-122"/>
                <a:ea typeface="微软雅黑" pitchFamily="34" charset="-122"/>
              </a:rPr>
              <a:t>使用专用的</a:t>
            </a:r>
            <a:r>
              <a:rPr lang="zh-CN" altLang="en-US" sz="1600" b="1" dirty="0">
                <a:solidFill>
                  <a:srgbClr val="C00000"/>
                </a:solidFill>
                <a:latin typeface="微软雅黑" pitchFamily="34" charset="-122"/>
                <a:ea typeface="微软雅黑" pitchFamily="34" charset="-122"/>
              </a:rPr>
              <a:t>共享信道协议</a:t>
            </a:r>
            <a:r>
              <a:rPr lang="zh-CN" altLang="en-US" sz="1600" b="1" dirty="0">
                <a:latin typeface="微软雅黑" pitchFamily="34" charset="-122"/>
                <a:ea typeface="微软雅黑" pitchFamily="34" charset="-122"/>
              </a:rPr>
              <a:t>来协调这些主机的数据发送。</a:t>
            </a:r>
          </a:p>
        </p:txBody>
      </p:sp>
    </p:spTree>
    <p:extLst>
      <p:ext uri="{BB962C8B-B14F-4D97-AF65-F5344CB8AC3E}">
        <p14:creationId xmlns:p14="http://schemas.microsoft.com/office/powerpoint/2010/main" val="191335546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repeatCount="indefinite"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1500"/>
                                        <p:tgtEl>
                                          <p:spTgt spid="16"/>
                                        </p:tgtEl>
                                      </p:cBhvr>
                                    </p:animEffect>
                                  </p:childTnLst>
                                </p:cTn>
                              </p:par>
                              <p:par>
                                <p:cTn id="8" presetID="22" presetClass="entr" presetSubtype="2" repeatCount="indefinite"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right)">
                                      <p:cBhvr>
                                        <p:cTn id="10" dur="1500"/>
                                        <p:tgtEl>
                                          <p:spTgt spid="15"/>
                                        </p:tgtEl>
                                      </p:cBhvr>
                                    </p:animEffect>
                                  </p:childTnLst>
                                </p:cTn>
                              </p:par>
                            </p:childTnLst>
                          </p:cTn>
                        </p:par>
                        <p:par>
                          <p:cTn id="11" fill="hold">
                            <p:stCondLst>
                              <p:cond delay="1500"/>
                            </p:stCondLst>
                            <p:childTnLst>
                              <p:par>
                                <p:cTn id="12" presetID="1" presetClass="entr" presetSubtype="0" fill="hold" grpId="0" nodeType="afterEffect">
                                  <p:stCondLst>
                                    <p:cond delay="0"/>
                                  </p:stCondLst>
                                  <p:childTnLst>
                                    <p:set>
                                      <p:cBhvr>
                                        <p:cTn id="13"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圆角矩形 46"/>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18" name="组合 17"/>
          <p:cNvGrpSpPr/>
          <p:nvPr/>
        </p:nvGrpSpPr>
        <p:grpSpPr>
          <a:xfrm>
            <a:off x="1025874" y="1529717"/>
            <a:ext cx="6597590" cy="2057895"/>
            <a:chOff x="1025874" y="1764944"/>
            <a:chExt cx="6597590" cy="2057895"/>
          </a:xfrm>
        </p:grpSpPr>
        <p:sp>
          <p:nvSpPr>
            <p:cNvPr id="19" name="Line 3"/>
            <p:cNvSpPr>
              <a:spLocks noChangeShapeType="1"/>
            </p:cNvSpPr>
            <p:nvPr/>
          </p:nvSpPr>
          <p:spPr bwMode="auto">
            <a:xfrm>
              <a:off x="1025874" y="3332145"/>
              <a:ext cx="6597590" cy="0"/>
            </a:xfrm>
            <a:prstGeom prst="line">
              <a:avLst/>
            </a:prstGeom>
            <a:noFill/>
            <a:ln w="25400" cmpd="sng">
              <a:solidFill>
                <a:srgbClr val="0000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0"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1" name="Rectangle 6"/>
            <p:cNvSpPr>
              <a:spLocks noChangeArrowheads="1"/>
            </p:cNvSpPr>
            <p:nvPr/>
          </p:nvSpPr>
          <p:spPr bwMode="auto">
            <a:xfrm>
              <a:off x="3839033"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22"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23"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MAC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24" name="Line 27"/>
            <p:cNvSpPr>
              <a:spLocks noChangeShapeType="1"/>
            </p:cNvSpPr>
            <p:nvPr/>
          </p:nvSpPr>
          <p:spPr bwMode="auto">
            <a:xfrm flipH="1">
              <a:off x="2057335" y="3144542"/>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5" name="Line 28"/>
            <p:cNvSpPr>
              <a:spLocks noChangeShapeType="1"/>
            </p:cNvSpPr>
            <p:nvPr/>
          </p:nvSpPr>
          <p:spPr bwMode="auto">
            <a:xfrm>
              <a:off x="6801115" y="3193340"/>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8"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IP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29" name="Line 48"/>
            <p:cNvSpPr>
              <a:spLocks noChangeShapeType="1"/>
            </p:cNvSpPr>
            <p:nvPr/>
          </p:nvSpPr>
          <p:spPr bwMode="auto">
            <a:xfrm flipV="1">
              <a:off x="6853980" y="2655469"/>
              <a:ext cx="648644" cy="0"/>
            </a:xfrm>
            <a:prstGeom prst="line">
              <a:avLst/>
            </a:prstGeom>
            <a:noFill/>
            <a:ln w="25400" cmpd="sng">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0"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1"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Line 67"/>
            <p:cNvSpPr>
              <a:spLocks noChangeShapeType="1"/>
            </p:cNvSpPr>
            <p:nvPr/>
          </p:nvSpPr>
          <p:spPr bwMode="auto">
            <a:xfrm>
              <a:off x="2749283"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3" name="Line 68"/>
            <p:cNvSpPr>
              <a:spLocks noChangeShapeType="1"/>
            </p:cNvSpPr>
            <p:nvPr/>
          </p:nvSpPr>
          <p:spPr bwMode="auto">
            <a:xfrm>
              <a:off x="3425959"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4" name="Line 69"/>
            <p:cNvSpPr>
              <a:spLocks noChangeShapeType="1"/>
            </p:cNvSpPr>
            <p:nvPr/>
          </p:nvSpPr>
          <p:spPr bwMode="auto">
            <a:xfrm>
              <a:off x="4102635"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5" name="Line 70"/>
            <p:cNvSpPr>
              <a:spLocks noChangeShapeType="1"/>
            </p:cNvSpPr>
            <p:nvPr/>
          </p:nvSpPr>
          <p:spPr bwMode="auto">
            <a:xfrm>
              <a:off x="6414611"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6"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37"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38"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39"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40"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41"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2"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3"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44"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45"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46"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grpSp>
          <p:nvGrpSpPr>
            <p:cNvPr id="49" name="Group 109"/>
            <p:cNvGrpSpPr>
              <a:grpSpLocks/>
            </p:cNvGrpSpPr>
            <p:nvPr/>
          </p:nvGrpSpPr>
          <p:grpSpPr bwMode="auto">
            <a:xfrm>
              <a:off x="4102635" y="2291106"/>
              <a:ext cx="2311976" cy="676676"/>
              <a:chOff x="2715" y="1872"/>
              <a:chExt cx="1968" cy="624"/>
            </a:xfrm>
          </p:grpSpPr>
          <p:sp>
            <p:nvSpPr>
              <p:cNvPr id="5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50" name="AutoShape 38"/>
            <p:cNvSpPr>
              <a:spLocks noChangeArrowheads="1"/>
            </p:cNvSpPr>
            <p:nvPr/>
          </p:nvSpPr>
          <p:spPr bwMode="auto">
            <a:xfrm>
              <a:off x="4499282" y="1764944"/>
              <a:ext cx="1820738" cy="375516"/>
            </a:xfrm>
            <a:prstGeom prst="wedgeRoundRectCallout">
              <a:avLst>
                <a:gd name="adj1" fmla="val 64595"/>
                <a:gd name="adj2" fmla="val 253347"/>
                <a:gd name="adj3" fmla="val 16667"/>
              </a:avLst>
            </a:prstGeom>
            <a:solidFill>
              <a:srgbClr val="00FF99"/>
            </a:solidFill>
            <a:ln w="9525">
              <a:solidFill>
                <a:schemeClr val="tx1"/>
              </a:solidFill>
              <a:miter lim="800000"/>
              <a:headEnd/>
              <a:tailEnd/>
            </a:ln>
            <a:effectLst/>
            <a:extLst/>
          </p:spPr>
          <p:txBody>
            <a:bodyPr/>
            <a:lstStyle/>
            <a:p>
              <a:pPr algn="ctr"/>
              <a:r>
                <a:rPr lang="en-US" altLang="zh-CN" sz="1600" b="1" dirty="0">
                  <a:latin typeface="微软雅黑" pitchFamily="34" charset="-122"/>
                  <a:ea typeface="微软雅黑" pitchFamily="34" charset="-122"/>
                </a:rPr>
                <a:t>FCS </a:t>
              </a:r>
              <a:r>
                <a:rPr lang="zh-CN" altLang="en-US" sz="1600" b="1" dirty="0">
                  <a:latin typeface="微软雅黑" pitchFamily="34" charset="-122"/>
                  <a:ea typeface="微软雅黑" pitchFamily="34" charset="-122"/>
                </a:rPr>
                <a:t>字段 </a:t>
              </a:r>
              <a:r>
                <a:rPr lang="en-US" altLang="zh-CN" sz="1600" b="1" dirty="0">
                  <a:latin typeface="微软雅黑" pitchFamily="34" charset="-122"/>
                  <a:ea typeface="微软雅黑" pitchFamily="34" charset="-122"/>
                </a:rPr>
                <a:t>4 </a:t>
              </a:r>
              <a:r>
                <a:rPr lang="zh-CN" altLang="en-US" sz="1600" b="1" dirty="0">
                  <a:latin typeface="微软雅黑" pitchFamily="34" charset="-122"/>
                  <a:ea typeface="微软雅黑" pitchFamily="34" charset="-122"/>
                </a:rPr>
                <a:t>字节</a:t>
              </a:r>
            </a:p>
          </p:txBody>
        </p:sp>
      </p:grpSp>
      <p:sp>
        <p:nvSpPr>
          <p:cNvPr id="54" name="矩形 53"/>
          <p:cNvSpPr/>
          <p:nvPr/>
        </p:nvSpPr>
        <p:spPr>
          <a:xfrm>
            <a:off x="985801" y="3705170"/>
            <a:ext cx="7114032" cy="523220"/>
          </a:xfrm>
          <a:prstGeom prst="rect">
            <a:avLst/>
          </a:prstGeom>
          <a:solidFill>
            <a:srgbClr val="0070C0"/>
          </a:solidFill>
        </p:spPr>
        <p:txBody>
          <a:bodyPr wrap="square">
            <a:spAutoFit/>
          </a:bodyPr>
          <a:lstStyle/>
          <a:p>
            <a:pPr algn="ctr"/>
            <a:r>
              <a:rPr lang="zh-CN" altLang="en-US" sz="1400" b="1" dirty="0">
                <a:solidFill>
                  <a:schemeClr val="bg1"/>
                </a:solidFill>
                <a:latin typeface="微软雅黑" pitchFamily="34" charset="-122"/>
                <a:ea typeface="微软雅黑" pitchFamily="34" charset="-122"/>
              </a:rPr>
              <a:t>当数据字段的长度小于 </a:t>
            </a:r>
            <a:r>
              <a:rPr lang="en-US" altLang="zh-CN" sz="1400" b="1" dirty="0">
                <a:solidFill>
                  <a:schemeClr val="bg1"/>
                </a:solidFill>
                <a:latin typeface="微软雅黑" pitchFamily="34" charset="-122"/>
                <a:ea typeface="微软雅黑" pitchFamily="34" charset="-122"/>
              </a:rPr>
              <a:t>46 </a:t>
            </a:r>
            <a:r>
              <a:rPr lang="zh-CN" altLang="en-US" sz="1400" b="1" dirty="0">
                <a:solidFill>
                  <a:schemeClr val="bg1"/>
                </a:solidFill>
                <a:latin typeface="微软雅黑" pitchFamily="34" charset="-122"/>
                <a:ea typeface="微软雅黑" pitchFamily="34" charset="-122"/>
              </a:rPr>
              <a:t>字节时</a:t>
            </a:r>
            <a:r>
              <a:rPr lang="zh-CN" altLang="en-US" sz="1400" b="1" dirty="0" smtClean="0">
                <a:solidFill>
                  <a:schemeClr val="bg1"/>
                </a:solidFill>
                <a:latin typeface="微软雅黑" pitchFamily="34" charset="-122"/>
                <a:ea typeface="微软雅黑" pitchFamily="34" charset="-122"/>
              </a:rPr>
              <a:t>，应</a:t>
            </a:r>
            <a:r>
              <a:rPr lang="zh-CN" altLang="en-US" sz="1400" b="1" dirty="0">
                <a:solidFill>
                  <a:schemeClr val="bg1"/>
                </a:solidFill>
                <a:latin typeface="微软雅黑" pitchFamily="34" charset="-122"/>
                <a:ea typeface="微软雅黑" pitchFamily="34" charset="-122"/>
              </a:rPr>
              <a:t>在数据字段的后面加入整数字节的</a:t>
            </a:r>
            <a:r>
              <a:rPr lang="zh-CN" altLang="en-US" sz="1400" b="1" dirty="0">
                <a:solidFill>
                  <a:srgbClr val="FFFF00"/>
                </a:solidFill>
                <a:latin typeface="微软雅黑" pitchFamily="34" charset="-122"/>
                <a:ea typeface="微软雅黑" pitchFamily="34" charset="-122"/>
              </a:rPr>
              <a:t>填充字段</a:t>
            </a:r>
            <a:r>
              <a:rPr lang="zh-CN" altLang="en-US" sz="1400" b="1" dirty="0" smtClean="0">
                <a:solidFill>
                  <a:schemeClr val="bg1"/>
                </a:solidFill>
                <a:latin typeface="微软雅黑" pitchFamily="34" charset="-122"/>
                <a:ea typeface="微软雅黑" pitchFamily="34" charset="-122"/>
              </a:rPr>
              <a:t>，以</a:t>
            </a:r>
            <a:r>
              <a:rPr lang="zh-CN" altLang="en-US" sz="1400" b="1" dirty="0">
                <a:solidFill>
                  <a:schemeClr val="bg1"/>
                </a:solidFill>
                <a:latin typeface="微软雅黑" pitchFamily="34" charset="-122"/>
                <a:ea typeface="微软雅黑" pitchFamily="34" charset="-122"/>
              </a:rPr>
              <a:t>保证以太网的 </a:t>
            </a:r>
            <a:r>
              <a:rPr lang="en-US" altLang="zh-CN" sz="1400" b="1" dirty="0">
                <a:solidFill>
                  <a:schemeClr val="bg1"/>
                </a:solidFill>
                <a:latin typeface="微软雅黑" pitchFamily="34" charset="-122"/>
                <a:ea typeface="微软雅黑" pitchFamily="34" charset="-122"/>
              </a:rPr>
              <a:t>MAC </a:t>
            </a:r>
            <a:r>
              <a:rPr lang="zh-CN" altLang="en-US" sz="1400" b="1" dirty="0">
                <a:solidFill>
                  <a:schemeClr val="bg1"/>
                </a:solidFill>
                <a:latin typeface="微软雅黑" pitchFamily="34" charset="-122"/>
                <a:ea typeface="微软雅黑" pitchFamily="34" charset="-122"/>
              </a:rPr>
              <a:t>帧长不小于 </a:t>
            </a:r>
            <a:r>
              <a:rPr lang="en-US" altLang="zh-CN" sz="1400" b="1" dirty="0">
                <a:solidFill>
                  <a:schemeClr val="bg1"/>
                </a:solidFill>
                <a:latin typeface="微软雅黑" pitchFamily="34" charset="-122"/>
                <a:ea typeface="微软雅黑" pitchFamily="34" charset="-122"/>
              </a:rPr>
              <a:t>64 </a:t>
            </a:r>
            <a:r>
              <a:rPr lang="zh-CN" altLang="en-US" sz="1400" b="1" dirty="0">
                <a:solidFill>
                  <a:schemeClr val="bg1"/>
                </a:solidFill>
                <a:latin typeface="微软雅黑" pitchFamily="34" charset="-122"/>
                <a:ea typeface="微软雅黑" pitchFamily="34" charset="-122"/>
              </a:rPr>
              <a:t>字节。 </a:t>
            </a:r>
          </a:p>
        </p:txBody>
      </p:sp>
      <p:sp>
        <p:nvSpPr>
          <p:cNvPr id="56"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 </a:t>
            </a:r>
            <a:r>
              <a:rPr lang="en-US" altLang="zh-CN" sz="2000" b="1" dirty="0">
                <a:solidFill>
                  <a:schemeClr val="bg1"/>
                </a:solidFill>
                <a:latin typeface="微软雅黑" pitchFamily="34" charset="-122"/>
                <a:ea typeface="微软雅黑" pitchFamily="34" charset="-122"/>
              </a:rPr>
              <a:t>V2 </a:t>
            </a:r>
            <a:r>
              <a:rPr lang="zh-CN" altLang="en-US" sz="2000" b="1" dirty="0">
                <a:solidFill>
                  <a:schemeClr val="bg1"/>
                </a:solidFill>
                <a:latin typeface="微软雅黑" pitchFamily="34" charset="-122"/>
                <a:ea typeface="微软雅黑" pitchFamily="34" charset="-122"/>
              </a:rPr>
              <a:t>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帧格式</a:t>
            </a:r>
          </a:p>
        </p:txBody>
      </p:sp>
    </p:spTree>
    <p:extLst>
      <p:ext uri="{BB962C8B-B14F-4D97-AF65-F5344CB8AC3E}">
        <p14:creationId xmlns:p14="http://schemas.microsoft.com/office/powerpoint/2010/main" val="377656660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圆角矩形 59"/>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61" name="AutoShape 5"/>
          <p:cNvSpPr>
            <a:spLocks noChangeArrowheads="1"/>
          </p:cNvSpPr>
          <p:nvPr/>
        </p:nvSpPr>
        <p:spPr bwMode="auto">
          <a:xfrm>
            <a:off x="502920" y="603092"/>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矩形 61"/>
          <p:cNvSpPr/>
          <p:nvPr/>
        </p:nvSpPr>
        <p:spPr>
          <a:xfrm>
            <a:off x="616085" y="560852"/>
            <a:ext cx="3255122" cy="400110"/>
          </a:xfrm>
          <a:prstGeom prst="rect">
            <a:avLst/>
          </a:prstGeom>
        </p:spPr>
        <p:txBody>
          <a:bodyPr wrap="none">
            <a:spAutoFit/>
          </a:bodyPr>
          <a:lstStyle/>
          <a:p>
            <a:r>
              <a:rPr lang="zh-CN" altLang="en-US" sz="2000" b="1" dirty="0" smtClean="0">
                <a:latin typeface="微软雅黑" pitchFamily="34" charset="-122"/>
                <a:ea typeface="微软雅黑" pitchFamily="34" charset="-122"/>
              </a:rPr>
              <a:t>以太网 </a:t>
            </a:r>
            <a:r>
              <a:rPr lang="en-US" altLang="zh-CN" sz="2000" b="1" dirty="0" smtClean="0">
                <a:latin typeface="微软雅黑" pitchFamily="34" charset="-122"/>
                <a:ea typeface="微软雅黑" pitchFamily="34" charset="-122"/>
              </a:rPr>
              <a:t>V2 </a:t>
            </a:r>
            <a:r>
              <a:rPr lang="zh-CN" altLang="en-US" sz="2000" b="1" dirty="0" smtClean="0">
                <a:latin typeface="微软雅黑" pitchFamily="34" charset="-122"/>
                <a:ea typeface="微软雅黑" pitchFamily="34" charset="-122"/>
              </a:rPr>
              <a:t>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帧格式</a:t>
            </a:r>
          </a:p>
        </p:txBody>
      </p:sp>
      <p:sp>
        <p:nvSpPr>
          <p:cNvPr id="9" name="Line 3"/>
          <p:cNvSpPr>
            <a:spLocks noChangeShapeType="1"/>
          </p:cNvSpPr>
          <p:nvPr/>
        </p:nvSpPr>
        <p:spPr bwMode="auto">
          <a:xfrm>
            <a:off x="1141760" y="2785733"/>
            <a:ext cx="6597590" cy="0"/>
          </a:xfrm>
          <a:prstGeom prst="line">
            <a:avLst/>
          </a:prstGeom>
          <a:noFill/>
          <a:ln w="25400" cmpd="sng">
            <a:solidFill>
              <a:srgbClr val="0000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0" name="Rectangle 4"/>
          <p:cNvSpPr>
            <a:spLocks noChangeArrowheads="1"/>
          </p:cNvSpPr>
          <p:nvPr/>
        </p:nvSpPr>
        <p:spPr bwMode="auto">
          <a:xfrm>
            <a:off x="2179095" y="2938089"/>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 name="Rectangle 6"/>
          <p:cNvSpPr>
            <a:spLocks noChangeArrowheads="1"/>
          </p:cNvSpPr>
          <p:nvPr/>
        </p:nvSpPr>
        <p:spPr bwMode="auto">
          <a:xfrm>
            <a:off x="3975939" y="2984386"/>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12" name="Rectangle 13"/>
          <p:cNvSpPr>
            <a:spLocks noChangeArrowheads="1"/>
          </p:cNvSpPr>
          <p:nvPr/>
        </p:nvSpPr>
        <p:spPr bwMode="auto">
          <a:xfrm>
            <a:off x="7005110" y="2991536"/>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13" name="Rectangle 26"/>
          <p:cNvSpPr>
            <a:spLocks noChangeArrowheads="1"/>
          </p:cNvSpPr>
          <p:nvPr/>
        </p:nvSpPr>
        <p:spPr bwMode="auto">
          <a:xfrm>
            <a:off x="6975740" y="2351967"/>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MAC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14" name="Line 27"/>
          <p:cNvSpPr>
            <a:spLocks noChangeShapeType="1"/>
          </p:cNvSpPr>
          <p:nvPr/>
        </p:nvSpPr>
        <p:spPr bwMode="auto">
          <a:xfrm flipH="1">
            <a:off x="2173221" y="2598130"/>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5" name="Line 28"/>
          <p:cNvSpPr>
            <a:spLocks noChangeShapeType="1"/>
          </p:cNvSpPr>
          <p:nvPr/>
        </p:nvSpPr>
        <p:spPr bwMode="auto">
          <a:xfrm>
            <a:off x="6917001" y="2646928"/>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nvGrpSpPr>
          <p:cNvPr id="59" name="组合 58"/>
          <p:cNvGrpSpPr/>
          <p:nvPr/>
        </p:nvGrpSpPr>
        <p:grpSpPr>
          <a:xfrm>
            <a:off x="1119814" y="2588363"/>
            <a:ext cx="3415610" cy="1621286"/>
            <a:chOff x="1119814" y="2621615"/>
            <a:chExt cx="3415610" cy="1621286"/>
          </a:xfrm>
        </p:grpSpPr>
        <p:grpSp>
          <p:nvGrpSpPr>
            <p:cNvPr id="58" name="组合 57"/>
            <p:cNvGrpSpPr/>
            <p:nvPr/>
          </p:nvGrpSpPr>
          <p:grpSpPr>
            <a:xfrm>
              <a:off x="1119814" y="2654183"/>
              <a:ext cx="3415610" cy="1588718"/>
              <a:chOff x="1119814" y="2654183"/>
              <a:chExt cx="3415610" cy="1588718"/>
            </a:xfrm>
          </p:grpSpPr>
          <p:sp>
            <p:nvSpPr>
              <p:cNvPr id="20" name="Rectangle 33"/>
              <p:cNvSpPr>
                <a:spLocks noChangeArrowheads="1"/>
              </p:cNvSpPr>
              <p:nvPr/>
            </p:nvSpPr>
            <p:spPr bwMode="auto">
              <a:xfrm>
                <a:off x="3402390" y="3948948"/>
                <a:ext cx="1133034"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帧</a:t>
                </a:r>
                <a:r>
                  <a:rPr kumimoji="1" lang="zh-CN" altLang="en-US" sz="1200" b="1" dirty="0" smtClean="0">
                    <a:solidFill>
                      <a:srgbClr val="000099"/>
                    </a:solidFill>
                    <a:latin typeface="微软雅黑" pitchFamily="34" charset="-122"/>
                    <a:ea typeface="微软雅黑" pitchFamily="34" charset="-122"/>
                  </a:rPr>
                  <a:t>开始定界符</a:t>
                </a:r>
                <a:endParaRPr kumimoji="1" lang="zh-CN" altLang="en-US" sz="1200" b="1" dirty="0">
                  <a:solidFill>
                    <a:srgbClr val="000099"/>
                  </a:solidFill>
                  <a:latin typeface="微软雅黑" pitchFamily="34" charset="-122"/>
                  <a:ea typeface="微软雅黑" pitchFamily="34" charset="-122"/>
                </a:endParaRPr>
              </a:p>
            </p:txBody>
          </p:sp>
          <p:grpSp>
            <p:nvGrpSpPr>
              <p:cNvPr id="57" name="组合 56"/>
              <p:cNvGrpSpPr/>
              <p:nvPr/>
            </p:nvGrpSpPr>
            <p:grpSpPr>
              <a:xfrm>
                <a:off x="1119814" y="2654183"/>
                <a:ext cx="3357315" cy="1588718"/>
                <a:chOff x="1119814" y="2654183"/>
                <a:chExt cx="3357315" cy="1588718"/>
              </a:xfrm>
            </p:grpSpPr>
            <p:sp>
              <p:nvSpPr>
                <p:cNvPr id="16" name="Rectangle 29"/>
                <p:cNvSpPr>
                  <a:spLocks noChangeArrowheads="1"/>
                </p:cNvSpPr>
                <p:nvPr/>
              </p:nvSpPr>
              <p:spPr bwMode="auto">
                <a:xfrm>
                  <a:off x="1173479" y="3658324"/>
                  <a:ext cx="3122679" cy="28411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7" name="Rectangle 30"/>
                <p:cNvSpPr>
                  <a:spLocks noChangeArrowheads="1"/>
                </p:cNvSpPr>
                <p:nvPr/>
              </p:nvSpPr>
              <p:spPr bwMode="auto">
                <a:xfrm>
                  <a:off x="1177160" y="3687604"/>
                  <a:ext cx="3299969"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en-US" altLang="zh-CN" sz="970" b="1" dirty="0" smtClean="0">
                      <a:latin typeface="微软雅黑" pitchFamily="34" charset="-122"/>
                      <a:ea typeface="微软雅黑" pitchFamily="34" charset="-122"/>
                    </a:rPr>
                    <a:t>10101010101010           101010101010 10101011</a:t>
                  </a:r>
                  <a:endParaRPr kumimoji="1" lang="en-US" altLang="zh-CN" sz="970" b="1" dirty="0">
                    <a:latin typeface="微软雅黑" pitchFamily="34" charset="-122"/>
                    <a:ea typeface="微软雅黑" pitchFamily="34" charset="-122"/>
                  </a:endParaRPr>
                </a:p>
              </p:txBody>
            </p:sp>
            <p:sp>
              <p:nvSpPr>
                <p:cNvPr id="18" name="Line 31"/>
                <p:cNvSpPr>
                  <a:spLocks noChangeShapeType="1"/>
                </p:cNvSpPr>
                <p:nvPr/>
              </p:nvSpPr>
              <p:spPr bwMode="auto">
                <a:xfrm>
                  <a:off x="3656709" y="3656155"/>
                  <a:ext cx="0" cy="29496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9" name="Rectangle 32"/>
                <p:cNvSpPr>
                  <a:spLocks noChangeArrowheads="1"/>
                </p:cNvSpPr>
                <p:nvPr/>
              </p:nvSpPr>
              <p:spPr bwMode="auto">
                <a:xfrm>
                  <a:off x="2155959" y="3968467"/>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前同步码</a:t>
                  </a:r>
                </a:p>
              </p:txBody>
            </p:sp>
            <p:sp>
              <p:nvSpPr>
                <p:cNvPr id="21" name="Rectangle 34"/>
                <p:cNvSpPr>
                  <a:spLocks noChangeArrowheads="1"/>
                </p:cNvSpPr>
                <p:nvPr/>
              </p:nvSpPr>
              <p:spPr bwMode="auto">
                <a:xfrm>
                  <a:off x="2199160" y="3428428"/>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7 </a:t>
                  </a:r>
                  <a:r>
                    <a:rPr kumimoji="1" lang="zh-CN" altLang="en-US" sz="1200" b="1" dirty="0">
                      <a:solidFill>
                        <a:srgbClr val="000099"/>
                      </a:solidFill>
                      <a:latin typeface="微软雅黑" pitchFamily="34" charset="-122"/>
                      <a:ea typeface="微软雅黑" pitchFamily="34" charset="-122"/>
                    </a:rPr>
                    <a:t>字节</a:t>
                  </a:r>
                </a:p>
              </p:txBody>
            </p:sp>
            <p:sp>
              <p:nvSpPr>
                <p:cNvPr id="22" name="Rectangle 35"/>
                <p:cNvSpPr>
                  <a:spLocks noChangeArrowheads="1"/>
                </p:cNvSpPr>
                <p:nvPr/>
              </p:nvSpPr>
              <p:spPr bwMode="auto">
                <a:xfrm>
                  <a:off x="3722461" y="3353011"/>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1 </a:t>
                  </a:r>
                  <a:r>
                    <a:rPr kumimoji="1" lang="zh-CN" altLang="en-US" sz="1200" b="1" dirty="0">
                      <a:solidFill>
                        <a:srgbClr val="000099"/>
                      </a:solidFill>
                      <a:latin typeface="微软雅黑" pitchFamily="34" charset="-122"/>
                      <a:ea typeface="微软雅黑" pitchFamily="34" charset="-122"/>
                    </a:rPr>
                    <a:t>字节</a:t>
                  </a:r>
                </a:p>
              </p:txBody>
            </p:sp>
            <p:sp>
              <p:nvSpPr>
                <p:cNvPr id="23" name="Line 36"/>
                <p:cNvSpPr>
                  <a:spLocks noChangeShapeType="1"/>
                </p:cNvSpPr>
                <p:nvPr/>
              </p:nvSpPr>
              <p:spPr bwMode="auto">
                <a:xfrm flipV="1">
                  <a:off x="1182878" y="3319986"/>
                  <a:ext cx="216161" cy="336169"/>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4" name="Line 37"/>
                <p:cNvSpPr>
                  <a:spLocks noChangeShapeType="1"/>
                </p:cNvSpPr>
                <p:nvPr/>
              </p:nvSpPr>
              <p:spPr bwMode="auto">
                <a:xfrm>
                  <a:off x="2167347" y="3328662"/>
                  <a:ext cx="2128810" cy="327493"/>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5" name="Text Box 38"/>
                <p:cNvSpPr txBox="1">
                  <a:spLocks noChangeArrowheads="1"/>
                </p:cNvSpPr>
                <p:nvPr/>
              </p:nvSpPr>
              <p:spPr bwMode="auto">
                <a:xfrm>
                  <a:off x="2426998" y="3663747"/>
                  <a:ext cx="3577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dirty="0">
                      <a:solidFill>
                        <a:srgbClr val="000099"/>
                      </a:solidFill>
                      <a:latin typeface="微软雅黑" pitchFamily="34" charset="-122"/>
                      <a:ea typeface="微软雅黑" pitchFamily="34" charset="-122"/>
                    </a:rPr>
                    <a:t>…</a:t>
                  </a:r>
                </a:p>
              </p:txBody>
            </p:sp>
            <p:sp>
              <p:nvSpPr>
                <p:cNvPr id="26" name="Rectangle 41"/>
                <p:cNvSpPr>
                  <a:spLocks noChangeArrowheads="1"/>
                </p:cNvSpPr>
                <p:nvPr/>
              </p:nvSpPr>
              <p:spPr bwMode="auto">
                <a:xfrm>
                  <a:off x="1420185" y="2975599"/>
                  <a:ext cx="754212" cy="334000"/>
                </a:xfrm>
                <a:prstGeom prst="rect">
                  <a:avLst/>
                </a:prstGeom>
                <a:solidFill>
                  <a:srgbClr val="FFFF99"/>
                </a:solidFill>
                <a:ln w="19050">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7" name="Rectangle 42"/>
                <p:cNvSpPr>
                  <a:spLocks noChangeArrowheads="1"/>
                </p:cNvSpPr>
                <p:nvPr/>
              </p:nvSpPr>
              <p:spPr bwMode="auto">
                <a:xfrm>
                  <a:off x="1484272" y="3010330"/>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8 </a:t>
                  </a:r>
                  <a:r>
                    <a:rPr kumimoji="1" lang="zh-CN" altLang="en-US" sz="1200" b="1" dirty="0">
                      <a:latin typeface="微软雅黑" pitchFamily="34" charset="-122"/>
                      <a:ea typeface="微软雅黑" pitchFamily="34" charset="-122"/>
                    </a:rPr>
                    <a:t>字节</a:t>
                  </a:r>
                </a:p>
              </p:txBody>
            </p:sp>
            <p:sp>
              <p:nvSpPr>
                <p:cNvPr id="28" name="AutoShape 43"/>
                <p:cNvSpPr>
                  <a:spLocks noChangeArrowheads="1"/>
                </p:cNvSpPr>
                <p:nvPr/>
              </p:nvSpPr>
              <p:spPr bwMode="auto">
                <a:xfrm>
                  <a:off x="1119814" y="2654183"/>
                  <a:ext cx="558023" cy="216341"/>
                </a:xfrm>
                <a:prstGeom prst="wedgeRoundRectCallout">
                  <a:avLst>
                    <a:gd name="adj1" fmla="val 48000"/>
                    <a:gd name="adj2" fmla="val 139880"/>
                    <a:gd name="adj3" fmla="val 16667"/>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400" b="1">
                    <a:solidFill>
                      <a:srgbClr val="000099"/>
                    </a:solidFill>
                    <a:latin typeface="微软雅黑" pitchFamily="34" charset="-122"/>
                    <a:ea typeface="微软雅黑" pitchFamily="34" charset="-122"/>
                  </a:endParaRPr>
                </a:p>
              </p:txBody>
            </p:sp>
          </p:grpSp>
        </p:grpSp>
        <p:sp>
          <p:nvSpPr>
            <p:cNvPr id="29" name="Rectangle 44"/>
            <p:cNvSpPr>
              <a:spLocks noChangeArrowheads="1"/>
            </p:cNvSpPr>
            <p:nvPr/>
          </p:nvSpPr>
          <p:spPr bwMode="auto">
            <a:xfrm>
              <a:off x="1134821" y="2621615"/>
              <a:ext cx="548625"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插入</a:t>
              </a:r>
            </a:p>
          </p:txBody>
        </p:sp>
      </p:grpSp>
      <p:sp>
        <p:nvSpPr>
          <p:cNvPr id="30" name="Rectangle 47"/>
          <p:cNvSpPr>
            <a:spLocks noChangeArrowheads="1"/>
          </p:cNvSpPr>
          <p:nvPr/>
        </p:nvSpPr>
        <p:spPr bwMode="auto">
          <a:xfrm>
            <a:off x="7082646" y="1744694"/>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IP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31" name="Line 48"/>
          <p:cNvSpPr>
            <a:spLocks noChangeShapeType="1"/>
          </p:cNvSpPr>
          <p:nvPr/>
        </p:nvSpPr>
        <p:spPr bwMode="auto">
          <a:xfrm flipV="1">
            <a:off x="6969866" y="2109057"/>
            <a:ext cx="648644" cy="0"/>
          </a:xfrm>
          <a:prstGeom prst="line">
            <a:avLst/>
          </a:prstGeom>
          <a:noFill/>
          <a:ln w="25400" cmpd="sng">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AutoShape 64"/>
          <p:cNvSpPr>
            <a:spLocks noChangeArrowheads="1"/>
          </p:cNvSpPr>
          <p:nvPr/>
        </p:nvSpPr>
        <p:spPr bwMode="auto">
          <a:xfrm rot="16200000" flipH="1">
            <a:off x="4370384" y="2730668"/>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3" name="Rectangle 66"/>
          <p:cNvSpPr>
            <a:spLocks noChangeArrowheads="1"/>
          </p:cNvSpPr>
          <p:nvPr/>
        </p:nvSpPr>
        <p:spPr bwMode="auto">
          <a:xfrm>
            <a:off x="2173221" y="2303168"/>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4" name="Line 67"/>
          <p:cNvSpPr>
            <a:spLocks noChangeShapeType="1"/>
          </p:cNvSpPr>
          <p:nvPr/>
        </p:nvSpPr>
        <p:spPr bwMode="auto">
          <a:xfrm>
            <a:off x="2865169" y="2303168"/>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5" name="Line 68"/>
          <p:cNvSpPr>
            <a:spLocks noChangeShapeType="1"/>
          </p:cNvSpPr>
          <p:nvPr/>
        </p:nvSpPr>
        <p:spPr bwMode="auto">
          <a:xfrm>
            <a:off x="3541845" y="2303168"/>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6" name="Line 69"/>
          <p:cNvSpPr>
            <a:spLocks noChangeShapeType="1"/>
          </p:cNvSpPr>
          <p:nvPr/>
        </p:nvSpPr>
        <p:spPr bwMode="auto">
          <a:xfrm>
            <a:off x="4218521" y="2303168"/>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7" name="Line 70"/>
          <p:cNvSpPr>
            <a:spLocks noChangeShapeType="1"/>
          </p:cNvSpPr>
          <p:nvPr/>
        </p:nvSpPr>
        <p:spPr bwMode="auto">
          <a:xfrm>
            <a:off x="6530497" y="2303168"/>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8" name="Rectangle 71"/>
          <p:cNvSpPr>
            <a:spLocks noChangeArrowheads="1"/>
          </p:cNvSpPr>
          <p:nvPr/>
        </p:nvSpPr>
        <p:spPr bwMode="auto">
          <a:xfrm>
            <a:off x="2121531" y="2334616"/>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39" name="Rectangle 72"/>
          <p:cNvSpPr>
            <a:spLocks noChangeArrowheads="1"/>
          </p:cNvSpPr>
          <p:nvPr/>
        </p:nvSpPr>
        <p:spPr bwMode="auto">
          <a:xfrm>
            <a:off x="2904094" y="2334616"/>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40" name="Rectangle 73"/>
          <p:cNvSpPr>
            <a:spLocks noChangeArrowheads="1"/>
          </p:cNvSpPr>
          <p:nvPr/>
        </p:nvSpPr>
        <p:spPr bwMode="auto">
          <a:xfrm>
            <a:off x="3643385" y="2334616"/>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41" name="Rectangle 74"/>
          <p:cNvSpPr>
            <a:spLocks noChangeArrowheads="1"/>
          </p:cNvSpPr>
          <p:nvPr/>
        </p:nvSpPr>
        <p:spPr bwMode="auto">
          <a:xfrm>
            <a:off x="4957146" y="2334616"/>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42" name="Rectangle 75"/>
          <p:cNvSpPr>
            <a:spLocks noChangeArrowheads="1"/>
          </p:cNvSpPr>
          <p:nvPr/>
        </p:nvSpPr>
        <p:spPr bwMode="auto">
          <a:xfrm>
            <a:off x="6490555" y="2334616"/>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43" name="Rectangle 76"/>
          <p:cNvSpPr>
            <a:spLocks noChangeArrowheads="1"/>
          </p:cNvSpPr>
          <p:nvPr/>
        </p:nvSpPr>
        <p:spPr bwMode="auto">
          <a:xfrm>
            <a:off x="2403068" y="2079729"/>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4" name="Rectangle 77"/>
          <p:cNvSpPr>
            <a:spLocks noChangeArrowheads="1"/>
          </p:cNvSpPr>
          <p:nvPr/>
        </p:nvSpPr>
        <p:spPr bwMode="auto">
          <a:xfrm>
            <a:off x="3100477" y="2079729"/>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5" name="Rectangle 78"/>
          <p:cNvSpPr>
            <a:spLocks noChangeArrowheads="1"/>
          </p:cNvSpPr>
          <p:nvPr/>
        </p:nvSpPr>
        <p:spPr bwMode="auto">
          <a:xfrm>
            <a:off x="3823793" y="2079729"/>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46" name="Rectangle 79"/>
          <p:cNvSpPr>
            <a:spLocks noChangeArrowheads="1"/>
          </p:cNvSpPr>
          <p:nvPr/>
        </p:nvSpPr>
        <p:spPr bwMode="auto">
          <a:xfrm>
            <a:off x="6584593" y="2079729"/>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47" name="Rectangle 80"/>
          <p:cNvSpPr>
            <a:spLocks noChangeArrowheads="1"/>
          </p:cNvSpPr>
          <p:nvPr/>
        </p:nvSpPr>
        <p:spPr bwMode="auto">
          <a:xfrm>
            <a:off x="1739157" y="2067709"/>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48" name="Text Box 81"/>
          <p:cNvSpPr txBox="1">
            <a:spLocks noChangeArrowheads="1"/>
          </p:cNvSpPr>
          <p:nvPr/>
        </p:nvSpPr>
        <p:spPr bwMode="auto">
          <a:xfrm>
            <a:off x="5466142" y="2056955"/>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grpSp>
        <p:nvGrpSpPr>
          <p:cNvPr id="51" name="Group 109"/>
          <p:cNvGrpSpPr>
            <a:grpSpLocks/>
          </p:cNvGrpSpPr>
          <p:nvPr/>
        </p:nvGrpSpPr>
        <p:grpSpPr bwMode="auto">
          <a:xfrm>
            <a:off x="4218521" y="1744694"/>
            <a:ext cx="2311976" cy="676676"/>
            <a:chOff x="2715" y="1872"/>
            <a:chExt cx="1968" cy="624"/>
          </a:xfrm>
        </p:grpSpPr>
        <p:sp>
          <p:nvSpPr>
            <p:cNvPr id="53"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4"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55" name="矩形 54"/>
          <p:cNvSpPr/>
          <p:nvPr/>
        </p:nvSpPr>
        <p:spPr>
          <a:xfrm>
            <a:off x="985801" y="1123999"/>
            <a:ext cx="7114032" cy="492443"/>
          </a:xfrm>
          <a:prstGeom prst="rect">
            <a:avLst/>
          </a:prstGeom>
          <a:solidFill>
            <a:srgbClr val="0000CC"/>
          </a:solidFill>
        </p:spPr>
        <p:txBody>
          <a:bodyPr wrap="square">
            <a:spAutoFit/>
          </a:bodyPr>
          <a:lstStyle/>
          <a:p>
            <a:r>
              <a:rPr lang="zh-CN" altLang="en-US" sz="1300" b="1" dirty="0" smtClean="0">
                <a:solidFill>
                  <a:schemeClr val="bg1"/>
                </a:solidFill>
                <a:latin typeface="微软雅黑" pitchFamily="34" charset="-122"/>
                <a:ea typeface="微软雅黑" pitchFamily="34" charset="-122"/>
              </a:rPr>
              <a:t>由硬件在</a:t>
            </a:r>
            <a:r>
              <a:rPr lang="zh-CN" altLang="en-US" sz="1300" b="1" dirty="0">
                <a:solidFill>
                  <a:schemeClr val="bg1"/>
                </a:solidFill>
                <a:latin typeface="微软雅黑" pitchFamily="34" charset="-122"/>
                <a:ea typeface="微软雅黑" pitchFamily="34" charset="-122"/>
              </a:rPr>
              <a:t>帧的前面</a:t>
            </a:r>
            <a:r>
              <a:rPr lang="zh-CN" altLang="en-US" sz="1300" b="1" dirty="0" smtClean="0">
                <a:solidFill>
                  <a:schemeClr val="bg1"/>
                </a:solidFill>
                <a:latin typeface="微软雅黑" pitchFamily="34" charset="-122"/>
                <a:ea typeface="微软雅黑" pitchFamily="34" charset="-122"/>
              </a:rPr>
              <a:t>插入 </a:t>
            </a:r>
            <a:r>
              <a:rPr lang="en-US" altLang="zh-CN" sz="1300" b="1" dirty="0">
                <a:solidFill>
                  <a:schemeClr val="bg1"/>
                </a:solidFill>
                <a:latin typeface="微软雅黑" pitchFamily="34" charset="-122"/>
                <a:ea typeface="微软雅黑" pitchFamily="34" charset="-122"/>
              </a:rPr>
              <a:t>8 </a:t>
            </a:r>
            <a:r>
              <a:rPr lang="zh-CN" altLang="en-US" sz="1300" b="1" dirty="0" smtClean="0">
                <a:solidFill>
                  <a:schemeClr val="bg1"/>
                </a:solidFill>
                <a:latin typeface="微软雅黑" pitchFamily="34" charset="-122"/>
                <a:ea typeface="微软雅黑" pitchFamily="34" charset="-122"/>
              </a:rPr>
              <a:t>字节。第一</a:t>
            </a:r>
            <a:r>
              <a:rPr lang="zh-CN" altLang="en-US" sz="1300" b="1" dirty="0">
                <a:solidFill>
                  <a:schemeClr val="bg1"/>
                </a:solidFill>
                <a:latin typeface="微软雅黑" pitchFamily="34" charset="-122"/>
                <a:ea typeface="微软雅黑" pitchFamily="34" charset="-122"/>
              </a:rPr>
              <a:t>个字段共 </a:t>
            </a:r>
            <a:r>
              <a:rPr lang="en-US" altLang="zh-CN" sz="1300" b="1" dirty="0">
                <a:solidFill>
                  <a:schemeClr val="bg1"/>
                </a:solidFill>
                <a:latin typeface="微软雅黑" pitchFamily="34" charset="-122"/>
                <a:ea typeface="微软雅黑" pitchFamily="34" charset="-122"/>
              </a:rPr>
              <a:t>7 </a:t>
            </a:r>
            <a:r>
              <a:rPr lang="zh-CN" altLang="en-US" sz="1300" b="1" dirty="0">
                <a:solidFill>
                  <a:schemeClr val="bg1"/>
                </a:solidFill>
                <a:latin typeface="微软雅黑" pitchFamily="34" charset="-122"/>
                <a:ea typeface="微软雅黑" pitchFamily="34" charset="-122"/>
              </a:rPr>
              <a:t>个字节，是前同步码，用来迅速实现 </a:t>
            </a:r>
            <a:r>
              <a:rPr lang="en-US" altLang="zh-CN" sz="1300" b="1" dirty="0">
                <a:solidFill>
                  <a:schemeClr val="bg1"/>
                </a:solidFill>
                <a:latin typeface="微软雅黑" pitchFamily="34" charset="-122"/>
                <a:ea typeface="微软雅黑" pitchFamily="34" charset="-122"/>
              </a:rPr>
              <a:t>MAC </a:t>
            </a:r>
            <a:r>
              <a:rPr lang="zh-CN" altLang="en-US" sz="1300" b="1" dirty="0">
                <a:solidFill>
                  <a:schemeClr val="bg1"/>
                </a:solidFill>
                <a:latin typeface="微软雅黑" pitchFamily="34" charset="-122"/>
                <a:ea typeface="微软雅黑" pitchFamily="34" charset="-122"/>
              </a:rPr>
              <a:t>帧的比特同步。第二个字段 </a:t>
            </a:r>
            <a:r>
              <a:rPr lang="en-US" altLang="zh-CN" sz="1300" b="1" dirty="0">
                <a:solidFill>
                  <a:schemeClr val="bg1"/>
                </a:solidFill>
                <a:latin typeface="微软雅黑" pitchFamily="34" charset="-122"/>
                <a:ea typeface="微软雅黑" pitchFamily="34" charset="-122"/>
              </a:rPr>
              <a:t>1 </a:t>
            </a:r>
            <a:r>
              <a:rPr lang="zh-CN" altLang="en-US" sz="1300" b="1" dirty="0">
                <a:solidFill>
                  <a:schemeClr val="bg1"/>
                </a:solidFill>
                <a:latin typeface="微软雅黑" pitchFamily="34" charset="-122"/>
                <a:ea typeface="微软雅黑" pitchFamily="34" charset="-122"/>
              </a:rPr>
              <a:t>个字节是帧开始定界符，表示后面的信息就是 </a:t>
            </a:r>
            <a:r>
              <a:rPr lang="en-US" altLang="zh-CN" sz="1300" b="1" dirty="0">
                <a:solidFill>
                  <a:schemeClr val="bg1"/>
                </a:solidFill>
                <a:latin typeface="微软雅黑" pitchFamily="34" charset="-122"/>
                <a:ea typeface="微软雅黑" pitchFamily="34" charset="-122"/>
              </a:rPr>
              <a:t>MAC </a:t>
            </a:r>
            <a:r>
              <a:rPr lang="zh-CN" altLang="en-US" sz="1300" b="1" dirty="0">
                <a:solidFill>
                  <a:schemeClr val="bg1"/>
                </a:solidFill>
                <a:latin typeface="微软雅黑" pitchFamily="34" charset="-122"/>
                <a:ea typeface="微软雅黑" pitchFamily="34" charset="-122"/>
              </a:rPr>
              <a:t>帧。 </a:t>
            </a:r>
          </a:p>
        </p:txBody>
      </p:sp>
      <p:sp>
        <p:nvSpPr>
          <p:cNvPr id="56" name="矩形 55"/>
          <p:cNvSpPr/>
          <p:nvPr/>
        </p:nvSpPr>
        <p:spPr>
          <a:xfrm>
            <a:off x="5029200" y="3389288"/>
            <a:ext cx="2744010" cy="738664"/>
          </a:xfrm>
          <a:prstGeom prst="rect">
            <a:avLst/>
          </a:prstGeom>
          <a:solidFill>
            <a:srgbClr val="0070C0"/>
          </a:solidFill>
        </p:spPr>
        <p:txBody>
          <a:bodyPr wrap="square">
            <a:spAutoFit/>
          </a:bodyPr>
          <a:lstStyle/>
          <a:p>
            <a:r>
              <a:rPr lang="zh-CN" altLang="en-US" sz="1400" b="1" dirty="0">
                <a:solidFill>
                  <a:schemeClr val="bg1"/>
                </a:solidFill>
                <a:latin typeface="微软雅黑" pitchFamily="34" charset="-122"/>
                <a:ea typeface="微软雅黑" pitchFamily="34" charset="-122"/>
              </a:rPr>
              <a:t>为了达到比特同步</a:t>
            </a:r>
            <a:r>
              <a:rPr lang="zh-CN" altLang="en-US" sz="1400" b="1" dirty="0" smtClean="0">
                <a:solidFill>
                  <a:schemeClr val="bg1"/>
                </a:solidFill>
                <a:latin typeface="微软雅黑" pitchFamily="34" charset="-122"/>
                <a:ea typeface="微软雅黑" pitchFamily="34" charset="-122"/>
              </a:rPr>
              <a:t>，在</a:t>
            </a:r>
            <a:r>
              <a:rPr lang="zh-CN" altLang="en-US" sz="1400" b="1" dirty="0">
                <a:solidFill>
                  <a:schemeClr val="bg1"/>
                </a:solidFill>
                <a:latin typeface="微软雅黑" pitchFamily="34" charset="-122"/>
                <a:ea typeface="微软雅黑" pitchFamily="34" charset="-122"/>
              </a:rPr>
              <a:t>传输媒体上实际传送</a:t>
            </a:r>
            <a:r>
              <a:rPr lang="zh-CN" altLang="en-US" sz="1400" b="1" dirty="0" smtClean="0">
                <a:solidFill>
                  <a:schemeClr val="bg1"/>
                </a:solidFill>
                <a:latin typeface="微软雅黑" pitchFamily="34" charset="-122"/>
                <a:ea typeface="微软雅黑" pitchFamily="34" charset="-122"/>
              </a:rPr>
              <a:t>的要</a:t>
            </a:r>
            <a:r>
              <a:rPr lang="zh-CN" altLang="en-US" sz="1400" b="1" dirty="0">
                <a:solidFill>
                  <a:schemeClr val="bg1"/>
                </a:solidFill>
                <a:latin typeface="微软雅黑" pitchFamily="34" charset="-122"/>
                <a:ea typeface="微软雅黑" pitchFamily="34" charset="-122"/>
              </a:rPr>
              <a:t>比 </a:t>
            </a:r>
            <a:r>
              <a:rPr lang="en-US" altLang="zh-CN" sz="1400" b="1" dirty="0">
                <a:solidFill>
                  <a:schemeClr val="bg1"/>
                </a:solidFill>
                <a:latin typeface="微软雅黑" pitchFamily="34" charset="-122"/>
                <a:ea typeface="微软雅黑" pitchFamily="34" charset="-122"/>
              </a:rPr>
              <a:t>MAC </a:t>
            </a:r>
            <a:r>
              <a:rPr lang="zh-CN" altLang="en-US" sz="1400" b="1" dirty="0">
                <a:solidFill>
                  <a:schemeClr val="bg1"/>
                </a:solidFill>
                <a:latin typeface="微软雅黑" pitchFamily="34" charset="-122"/>
                <a:ea typeface="微软雅黑" pitchFamily="34" charset="-122"/>
              </a:rPr>
              <a:t>帧还多 </a:t>
            </a:r>
            <a:r>
              <a:rPr lang="en-US" altLang="zh-CN" sz="1400" b="1" dirty="0">
                <a:solidFill>
                  <a:schemeClr val="bg1"/>
                </a:solidFill>
                <a:latin typeface="微软雅黑" pitchFamily="34" charset="-122"/>
                <a:ea typeface="微软雅黑" pitchFamily="34" charset="-122"/>
              </a:rPr>
              <a:t>8 </a:t>
            </a:r>
            <a:r>
              <a:rPr lang="zh-CN" altLang="en-US" sz="1400" b="1" dirty="0">
                <a:solidFill>
                  <a:schemeClr val="bg1"/>
                </a:solidFill>
                <a:latin typeface="微软雅黑" pitchFamily="34" charset="-122"/>
                <a:ea typeface="微软雅黑" pitchFamily="34" charset="-122"/>
              </a:rPr>
              <a:t>个字节</a:t>
            </a:r>
          </a:p>
        </p:txBody>
      </p:sp>
      <p:sp>
        <p:nvSpPr>
          <p:cNvPr id="63"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 </a:t>
            </a:r>
            <a:r>
              <a:rPr lang="en-US" altLang="zh-CN" sz="2000" b="1" dirty="0">
                <a:solidFill>
                  <a:schemeClr val="bg1"/>
                </a:solidFill>
                <a:latin typeface="微软雅黑" pitchFamily="34" charset="-122"/>
                <a:ea typeface="微软雅黑" pitchFamily="34" charset="-122"/>
              </a:rPr>
              <a:t>V2 </a:t>
            </a:r>
            <a:r>
              <a:rPr lang="zh-CN" altLang="en-US" sz="2000" b="1" dirty="0">
                <a:solidFill>
                  <a:schemeClr val="bg1"/>
                </a:solidFill>
                <a:latin typeface="微软雅黑" pitchFamily="34" charset="-122"/>
                <a:ea typeface="微软雅黑" pitchFamily="34" charset="-122"/>
              </a:rPr>
              <a:t>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帧格式</a:t>
            </a:r>
          </a:p>
        </p:txBody>
      </p:sp>
    </p:spTree>
    <p:extLst>
      <p:ext uri="{BB962C8B-B14F-4D97-AF65-F5344CB8AC3E}">
        <p14:creationId xmlns:p14="http://schemas.microsoft.com/office/powerpoint/2010/main" val="375353399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0"/>
                                  </p:stCondLst>
                                  <p:childTnLst>
                                    <p:anim calcmode="discrete" valueType="str">
                                      <p:cBhvr>
                                        <p:cTn id="9" dur="1000" fill="hold"/>
                                        <p:tgtEl>
                                          <p:spTgt spid="59"/>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16084" y="975393"/>
            <a:ext cx="7960988" cy="2208297"/>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数据字段的长度与长度字段的值不一致；</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帧的长度不是整数个字节；</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用收到的帧检验序列 </a:t>
            </a:r>
            <a:r>
              <a:rPr lang="en-US" altLang="zh-CN" sz="2000" b="1" dirty="0">
                <a:latin typeface="微软雅黑" pitchFamily="34" charset="-122"/>
                <a:ea typeface="微软雅黑" pitchFamily="34" charset="-122"/>
              </a:rPr>
              <a:t>FCS </a:t>
            </a:r>
            <a:r>
              <a:rPr lang="zh-CN" altLang="en-US" sz="2000" b="1" dirty="0">
                <a:latin typeface="微软雅黑" pitchFamily="34" charset="-122"/>
                <a:ea typeface="微软雅黑" pitchFamily="34" charset="-122"/>
              </a:rPr>
              <a:t>查出有差错；</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数据字段的长度不在 </a:t>
            </a:r>
            <a:r>
              <a:rPr lang="en-US" altLang="zh-CN" sz="2000" b="1" dirty="0">
                <a:latin typeface="微软雅黑" pitchFamily="34" charset="-122"/>
                <a:ea typeface="微软雅黑" pitchFamily="34" charset="-122"/>
              </a:rPr>
              <a:t>46 ~ 1500 </a:t>
            </a:r>
            <a:r>
              <a:rPr lang="zh-CN" altLang="en-US" sz="2000" b="1" dirty="0">
                <a:latin typeface="微软雅黑" pitchFamily="34" charset="-122"/>
                <a:ea typeface="微软雅黑" pitchFamily="34" charset="-122"/>
              </a:rPr>
              <a:t>字节之间。</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有效的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帧长度为 </a:t>
            </a:r>
            <a:r>
              <a:rPr lang="en-US" altLang="zh-CN" sz="2000" b="1" dirty="0">
                <a:latin typeface="微软雅黑" pitchFamily="34" charset="-122"/>
                <a:ea typeface="微软雅黑" pitchFamily="34" charset="-122"/>
              </a:rPr>
              <a:t>64 ~ 1518 </a:t>
            </a:r>
            <a:r>
              <a:rPr lang="zh-CN" altLang="en-US" sz="2000" b="1" dirty="0">
                <a:latin typeface="微软雅黑" pitchFamily="34" charset="-122"/>
                <a:ea typeface="微软雅黑" pitchFamily="34" charset="-122"/>
              </a:rPr>
              <a:t>字节之间。</a:t>
            </a:r>
          </a:p>
        </p:txBody>
      </p:sp>
      <p:sp>
        <p:nvSpPr>
          <p:cNvPr id="8" name="对角圆角矩形 7"/>
          <p:cNvSpPr/>
          <p:nvPr/>
        </p:nvSpPr>
        <p:spPr>
          <a:xfrm>
            <a:off x="985059" y="3183690"/>
            <a:ext cx="6027189" cy="1150185"/>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238339" y="3324765"/>
            <a:ext cx="5523346" cy="826637"/>
          </a:xfrm>
          <a:prstGeom prst="rect">
            <a:avLst/>
          </a:prstGeom>
        </p:spPr>
        <p:txBody>
          <a:bodyPr wrap="square">
            <a:spAutoFit/>
          </a:bodyPr>
          <a:lstStyle/>
          <a:p>
            <a:pPr marL="285750" indent="-285750">
              <a:lnSpc>
                <a:spcPts val="3000"/>
              </a:lnSpc>
              <a:buFont typeface="Wingdings" panose="05000000000000000000" pitchFamily="2" charset="2"/>
              <a:buChar char="l"/>
            </a:pPr>
            <a:r>
              <a:rPr lang="zh-CN" altLang="en-US" sz="2000" b="1" dirty="0">
                <a:solidFill>
                  <a:schemeClr val="bg1"/>
                </a:solidFill>
                <a:latin typeface="微软雅黑" pitchFamily="34" charset="-122"/>
                <a:ea typeface="微软雅黑" pitchFamily="34" charset="-122"/>
              </a:rPr>
              <a:t>对于检查出的无效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帧就简单地</a:t>
            </a:r>
            <a:r>
              <a:rPr lang="zh-CN" altLang="en-US" sz="2000" b="1" dirty="0">
                <a:solidFill>
                  <a:srgbClr val="FFFF00"/>
                </a:solidFill>
                <a:latin typeface="微软雅黑" pitchFamily="34" charset="-122"/>
                <a:ea typeface="微软雅黑" pitchFamily="34" charset="-122"/>
              </a:rPr>
              <a:t>丢弃</a:t>
            </a:r>
            <a:r>
              <a:rPr lang="zh-CN" altLang="en-US" sz="2000" b="1" dirty="0" smtClean="0">
                <a:solidFill>
                  <a:srgbClr val="FFFF00"/>
                </a:solidFill>
                <a:latin typeface="微软雅黑" pitchFamily="34" charset="-122"/>
                <a:ea typeface="微软雅黑" pitchFamily="34" charset="-122"/>
              </a:rPr>
              <a:t>。</a:t>
            </a:r>
            <a:endParaRPr lang="en-US" altLang="zh-CN" sz="2000" b="1" dirty="0" smtClean="0">
              <a:solidFill>
                <a:srgbClr val="FFFF00"/>
              </a:solidFill>
              <a:latin typeface="微软雅黑" pitchFamily="34" charset="-122"/>
              <a:ea typeface="微软雅黑" pitchFamily="34" charset="-122"/>
            </a:endParaRPr>
          </a:p>
          <a:p>
            <a:pPr marL="285750" indent="-285750">
              <a:lnSpc>
                <a:spcPts val="3000"/>
              </a:lnSpc>
              <a:buFont typeface="Wingdings" panose="05000000000000000000" pitchFamily="2" charset="2"/>
              <a:buChar char="l"/>
            </a:pPr>
            <a:r>
              <a:rPr lang="zh-CN" altLang="en-US" sz="2000" b="1" dirty="0" smtClean="0">
                <a:solidFill>
                  <a:schemeClr val="bg1"/>
                </a:solidFill>
                <a:latin typeface="微软雅黑" pitchFamily="34" charset="-122"/>
                <a:ea typeface="微软雅黑" pitchFamily="34" charset="-122"/>
              </a:rPr>
              <a:t>以太网</a:t>
            </a:r>
            <a:r>
              <a:rPr lang="zh-CN" altLang="en-US" sz="2000" b="1" dirty="0">
                <a:solidFill>
                  <a:srgbClr val="FFFF00"/>
                </a:solidFill>
                <a:latin typeface="微软雅黑" pitchFamily="34" charset="-122"/>
                <a:ea typeface="微软雅黑" pitchFamily="34" charset="-122"/>
              </a:rPr>
              <a:t>不负责重传</a:t>
            </a:r>
            <a:r>
              <a:rPr lang="zh-CN" altLang="en-US" sz="2000" b="1" dirty="0">
                <a:solidFill>
                  <a:schemeClr val="bg1"/>
                </a:solidFill>
                <a:latin typeface="微软雅黑" pitchFamily="34" charset="-122"/>
                <a:ea typeface="微软雅黑" pitchFamily="34" charset="-122"/>
              </a:rPr>
              <a:t>丢弃的帧。 </a:t>
            </a:r>
          </a:p>
        </p:txBody>
      </p:sp>
      <p:sp>
        <p:nvSpPr>
          <p:cNvPr id="10"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Rectangle 6"/>
          <p:cNvSpPr>
            <a:spLocks noChangeArrowheads="1"/>
          </p:cNvSpPr>
          <p:nvPr/>
        </p:nvSpPr>
        <p:spPr bwMode="auto">
          <a:xfrm>
            <a:off x="3533425" y="585940"/>
            <a:ext cx="20672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rgbClr val="FFFF00"/>
                </a:solidFill>
                <a:latin typeface="微软雅黑" pitchFamily="34" charset="-122"/>
                <a:ea typeface="微软雅黑" pitchFamily="34" charset="-122"/>
              </a:rPr>
              <a:t>无效的 </a:t>
            </a:r>
            <a:r>
              <a:rPr lang="en-US" altLang="zh-CN" sz="2000" b="1" dirty="0">
                <a:solidFill>
                  <a:srgbClr val="FFFF00"/>
                </a:solidFill>
                <a:latin typeface="微软雅黑" pitchFamily="34" charset="-122"/>
                <a:ea typeface="微软雅黑" pitchFamily="34" charset="-122"/>
              </a:rPr>
              <a:t>MAC </a:t>
            </a:r>
            <a:r>
              <a:rPr lang="zh-CN" altLang="en-US" sz="2000" b="1" dirty="0">
                <a:solidFill>
                  <a:srgbClr val="FFFF00"/>
                </a:solidFill>
                <a:latin typeface="微软雅黑" pitchFamily="34" charset="-122"/>
                <a:ea typeface="微软雅黑" pitchFamily="34" charset="-122"/>
              </a:rPr>
              <a:t>帧 </a:t>
            </a:r>
          </a:p>
        </p:txBody>
      </p:sp>
    </p:spTree>
    <p:extLst>
      <p:ext uri="{BB962C8B-B14F-4D97-AF65-F5344CB8AC3E}">
        <p14:creationId xmlns:p14="http://schemas.microsoft.com/office/powerpoint/2010/main" val="103786104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5"/>
          <p:cNvSpPr>
            <a:spLocks noChangeArrowheads="1"/>
          </p:cNvSpPr>
          <p:nvPr/>
        </p:nvSpPr>
        <p:spPr bwMode="auto">
          <a:xfrm>
            <a:off x="502921" y="62565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Rectangle 6"/>
          <p:cNvSpPr>
            <a:spLocks noChangeArrowheads="1"/>
          </p:cNvSpPr>
          <p:nvPr/>
        </p:nvSpPr>
        <p:spPr bwMode="auto">
          <a:xfrm>
            <a:off x="1517295" y="602566"/>
            <a:ext cx="609955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IEEE 802.3 MAC </a:t>
            </a:r>
            <a:r>
              <a:rPr lang="zh-CN" altLang="en-US" sz="2000" b="1" dirty="0" smtClean="0">
                <a:solidFill>
                  <a:schemeClr val="bg1"/>
                </a:solidFill>
                <a:latin typeface="微软雅黑" pitchFamily="34" charset="-122"/>
                <a:ea typeface="微软雅黑" pitchFamily="34" charset="-122"/>
              </a:rPr>
              <a:t>与</a:t>
            </a:r>
            <a:r>
              <a:rPr lang="zh-CN" altLang="en-US" sz="2000" b="1" dirty="0">
                <a:solidFill>
                  <a:schemeClr val="bg1"/>
                </a:solidFill>
                <a:latin typeface="微软雅黑" pitchFamily="34" charset="-122"/>
                <a:ea typeface="微软雅黑" pitchFamily="34" charset="-122"/>
              </a:rPr>
              <a:t>以太网 </a:t>
            </a:r>
            <a:r>
              <a:rPr lang="en-US" altLang="zh-CN" sz="2000" b="1" dirty="0">
                <a:solidFill>
                  <a:schemeClr val="bg1"/>
                </a:solidFill>
                <a:latin typeface="微软雅黑" pitchFamily="34" charset="-122"/>
                <a:ea typeface="微软雅黑" pitchFamily="34" charset="-122"/>
              </a:rPr>
              <a:t>V2 MAC </a:t>
            </a:r>
            <a:r>
              <a:rPr lang="zh-CN" altLang="en-US" sz="2000" b="1" dirty="0" smtClean="0">
                <a:solidFill>
                  <a:schemeClr val="bg1"/>
                </a:solidFill>
                <a:latin typeface="微软雅黑" pitchFamily="34" charset="-122"/>
                <a:ea typeface="微软雅黑" pitchFamily="34" charset="-122"/>
              </a:rPr>
              <a:t>帧格式</a:t>
            </a:r>
            <a:r>
              <a:rPr lang="zh-CN" altLang="en-US" sz="2000" b="1" dirty="0">
                <a:solidFill>
                  <a:schemeClr val="bg1"/>
                </a:solidFill>
                <a:latin typeface="微软雅黑" pitchFamily="34" charset="-122"/>
                <a:ea typeface="微软雅黑" pitchFamily="34" charset="-122"/>
              </a:rPr>
              <a:t>的</a:t>
            </a:r>
            <a:r>
              <a:rPr lang="zh-CN" altLang="en-US" sz="2000" b="1" dirty="0" smtClean="0">
                <a:solidFill>
                  <a:schemeClr val="bg1"/>
                </a:solidFill>
                <a:latin typeface="微软雅黑" pitchFamily="34" charset="-122"/>
                <a:ea typeface="微软雅黑" pitchFamily="34" charset="-122"/>
              </a:rPr>
              <a:t>区别</a:t>
            </a:r>
            <a:endParaRPr lang="zh-CN" altLang="en-US" sz="2000" b="1" dirty="0">
              <a:solidFill>
                <a:schemeClr val="bg1"/>
              </a:solidFill>
              <a:latin typeface="微软雅黑" pitchFamily="34" charset="-122"/>
              <a:ea typeface="微软雅黑" pitchFamily="34" charset="-122"/>
            </a:endParaRPr>
          </a:p>
        </p:txBody>
      </p:sp>
      <p:sp>
        <p:nvSpPr>
          <p:cNvPr id="12" name="对角圆角矩形 11"/>
          <p:cNvSpPr/>
          <p:nvPr/>
        </p:nvSpPr>
        <p:spPr>
          <a:xfrm>
            <a:off x="1037844" y="3387552"/>
            <a:ext cx="7160935" cy="890731"/>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476756" y="3481614"/>
            <a:ext cx="6561854" cy="707886"/>
          </a:xfrm>
          <a:prstGeom prst="rect">
            <a:avLst/>
          </a:prstGeom>
        </p:spPr>
        <p:txBody>
          <a:bodyPr wrap="square">
            <a:spAutoFit/>
          </a:bodyPr>
          <a:lstStyle/>
          <a:p>
            <a:pPr>
              <a:lnSpc>
                <a:spcPts val="2400"/>
              </a:lnSpc>
            </a:pPr>
            <a:r>
              <a:rPr lang="zh-CN" altLang="en-US" b="1" dirty="0">
                <a:solidFill>
                  <a:schemeClr val="bg1"/>
                </a:solidFill>
                <a:latin typeface="微软雅黑" pitchFamily="34" charset="-122"/>
                <a:ea typeface="微软雅黑" pitchFamily="34" charset="-122"/>
              </a:rPr>
              <a:t>现在市场上流行的都是</a:t>
            </a:r>
            <a:r>
              <a:rPr lang="zh-CN" altLang="en-US" b="1" dirty="0" smtClean="0">
                <a:solidFill>
                  <a:schemeClr val="bg1"/>
                </a:solidFill>
                <a:latin typeface="微软雅黑" pitchFamily="34" charset="-122"/>
                <a:ea typeface="微软雅黑" pitchFamily="34" charset="-122"/>
              </a:rPr>
              <a:t>以太网 </a:t>
            </a:r>
            <a:r>
              <a:rPr lang="en-US" altLang="zh-CN" b="1" dirty="0" smtClean="0">
                <a:solidFill>
                  <a:schemeClr val="bg1"/>
                </a:solidFill>
                <a:latin typeface="微软雅黑" pitchFamily="34" charset="-122"/>
                <a:ea typeface="微软雅黑" pitchFamily="34" charset="-122"/>
              </a:rPr>
              <a:t>V2 </a:t>
            </a:r>
            <a:r>
              <a:rPr lang="zh-CN" altLang="en-US" b="1" dirty="0">
                <a:solidFill>
                  <a:schemeClr val="bg1"/>
                </a:solidFill>
                <a:latin typeface="微软雅黑" pitchFamily="34" charset="-122"/>
                <a:ea typeface="微软雅黑" pitchFamily="34" charset="-122"/>
              </a:rPr>
              <a:t>的 </a:t>
            </a:r>
            <a:r>
              <a:rPr lang="en-US" altLang="zh-CN" b="1" dirty="0">
                <a:solidFill>
                  <a:schemeClr val="bg1"/>
                </a:solidFill>
                <a:latin typeface="微软雅黑" pitchFamily="34" charset="-122"/>
                <a:ea typeface="微软雅黑" pitchFamily="34" charset="-122"/>
              </a:rPr>
              <a:t>MAC </a:t>
            </a:r>
            <a:r>
              <a:rPr lang="zh-CN" altLang="en-US" b="1" dirty="0">
                <a:solidFill>
                  <a:schemeClr val="bg1"/>
                </a:solidFill>
                <a:latin typeface="微软雅黑" pitchFamily="34" charset="-122"/>
                <a:ea typeface="微软雅黑" pitchFamily="34" charset="-122"/>
              </a:rPr>
              <a:t>帧，但大家也常常把它称为 </a:t>
            </a:r>
            <a:r>
              <a:rPr lang="en-US" altLang="zh-CN" b="1" dirty="0">
                <a:solidFill>
                  <a:schemeClr val="bg1"/>
                </a:solidFill>
                <a:latin typeface="微软雅黑" pitchFamily="34" charset="-122"/>
                <a:ea typeface="微软雅黑" pitchFamily="34" charset="-122"/>
              </a:rPr>
              <a:t>IEEE 802.3 </a:t>
            </a:r>
            <a:r>
              <a:rPr lang="zh-CN" altLang="en-US" b="1" dirty="0">
                <a:solidFill>
                  <a:schemeClr val="bg1"/>
                </a:solidFill>
                <a:latin typeface="微软雅黑" pitchFamily="34" charset="-122"/>
                <a:ea typeface="微软雅黑" pitchFamily="34" charset="-122"/>
              </a:rPr>
              <a:t>标准的 </a:t>
            </a:r>
            <a:r>
              <a:rPr lang="en-US" altLang="zh-CN" b="1" dirty="0">
                <a:solidFill>
                  <a:schemeClr val="bg1"/>
                </a:solidFill>
                <a:latin typeface="微软雅黑" pitchFamily="34" charset="-122"/>
                <a:ea typeface="微软雅黑" pitchFamily="34" charset="-122"/>
              </a:rPr>
              <a:t>MAC </a:t>
            </a:r>
            <a:r>
              <a:rPr lang="zh-CN" altLang="en-US" b="1" dirty="0">
                <a:solidFill>
                  <a:schemeClr val="bg1"/>
                </a:solidFill>
                <a:latin typeface="微软雅黑" pitchFamily="34" charset="-122"/>
                <a:ea typeface="微软雅黑" pitchFamily="34" charset="-122"/>
              </a:rPr>
              <a:t>帧。</a:t>
            </a:r>
          </a:p>
        </p:txBody>
      </p:sp>
      <p:sp>
        <p:nvSpPr>
          <p:cNvPr id="8" name="Rectangle 66"/>
          <p:cNvSpPr>
            <a:spLocks noChangeArrowheads="1"/>
          </p:cNvSpPr>
          <p:nvPr/>
        </p:nvSpPr>
        <p:spPr bwMode="auto">
          <a:xfrm>
            <a:off x="2847472" y="1370326"/>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 name="Line 67"/>
          <p:cNvSpPr>
            <a:spLocks noChangeShapeType="1"/>
          </p:cNvSpPr>
          <p:nvPr/>
        </p:nvSpPr>
        <p:spPr bwMode="auto">
          <a:xfrm>
            <a:off x="3539420" y="1370326"/>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6" name="Line 70"/>
          <p:cNvSpPr>
            <a:spLocks noChangeShapeType="1"/>
          </p:cNvSpPr>
          <p:nvPr/>
        </p:nvSpPr>
        <p:spPr bwMode="auto">
          <a:xfrm>
            <a:off x="7204748" y="1370326"/>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7" name="Rectangle 71"/>
          <p:cNvSpPr>
            <a:spLocks noChangeArrowheads="1"/>
          </p:cNvSpPr>
          <p:nvPr/>
        </p:nvSpPr>
        <p:spPr bwMode="auto">
          <a:xfrm>
            <a:off x="2795782" y="1401774"/>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18" name="Rectangle 72"/>
          <p:cNvSpPr>
            <a:spLocks noChangeArrowheads="1"/>
          </p:cNvSpPr>
          <p:nvPr/>
        </p:nvSpPr>
        <p:spPr bwMode="auto">
          <a:xfrm>
            <a:off x="3578345" y="1401774"/>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20" name="Rectangle 74"/>
          <p:cNvSpPr>
            <a:spLocks noChangeArrowheads="1"/>
          </p:cNvSpPr>
          <p:nvPr/>
        </p:nvSpPr>
        <p:spPr bwMode="auto">
          <a:xfrm>
            <a:off x="5631397" y="1401774"/>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21" name="Rectangle 75"/>
          <p:cNvSpPr>
            <a:spLocks noChangeArrowheads="1"/>
          </p:cNvSpPr>
          <p:nvPr/>
        </p:nvSpPr>
        <p:spPr bwMode="auto">
          <a:xfrm>
            <a:off x="7164806" y="1401774"/>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22" name="Rectangle 76"/>
          <p:cNvSpPr>
            <a:spLocks noChangeArrowheads="1"/>
          </p:cNvSpPr>
          <p:nvPr/>
        </p:nvSpPr>
        <p:spPr bwMode="auto">
          <a:xfrm>
            <a:off x="3077319" y="1146887"/>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23" name="Rectangle 77"/>
          <p:cNvSpPr>
            <a:spLocks noChangeArrowheads="1"/>
          </p:cNvSpPr>
          <p:nvPr/>
        </p:nvSpPr>
        <p:spPr bwMode="auto">
          <a:xfrm>
            <a:off x="3774728" y="1146887"/>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24" name="Rectangle 78"/>
          <p:cNvSpPr>
            <a:spLocks noChangeArrowheads="1"/>
          </p:cNvSpPr>
          <p:nvPr/>
        </p:nvSpPr>
        <p:spPr bwMode="auto">
          <a:xfrm>
            <a:off x="4498044" y="1146887"/>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25" name="Rectangle 79"/>
          <p:cNvSpPr>
            <a:spLocks noChangeArrowheads="1"/>
          </p:cNvSpPr>
          <p:nvPr/>
        </p:nvSpPr>
        <p:spPr bwMode="auto">
          <a:xfrm>
            <a:off x="7258844" y="1146887"/>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27" name="Text Box 81"/>
          <p:cNvSpPr txBox="1">
            <a:spLocks noChangeArrowheads="1"/>
          </p:cNvSpPr>
          <p:nvPr/>
        </p:nvSpPr>
        <p:spPr bwMode="auto">
          <a:xfrm>
            <a:off x="6140393" y="1124113"/>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sp>
        <p:nvSpPr>
          <p:cNvPr id="28" name="Rectangle 66"/>
          <p:cNvSpPr>
            <a:spLocks noChangeArrowheads="1"/>
          </p:cNvSpPr>
          <p:nvPr/>
        </p:nvSpPr>
        <p:spPr bwMode="auto">
          <a:xfrm>
            <a:off x="2847472" y="1856261"/>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9" name="Line 67"/>
          <p:cNvSpPr>
            <a:spLocks noChangeShapeType="1"/>
          </p:cNvSpPr>
          <p:nvPr/>
        </p:nvSpPr>
        <p:spPr bwMode="auto">
          <a:xfrm>
            <a:off x="3539420" y="1856261"/>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Line 70"/>
          <p:cNvSpPr>
            <a:spLocks noChangeShapeType="1"/>
          </p:cNvSpPr>
          <p:nvPr/>
        </p:nvSpPr>
        <p:spPr bwMode="auto">
          <a:xfrm>
            <a:off x="7204748" y="1856261"/>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3" name="Rectangle 71"/>
          <p:cNvSpPr>
            <a:spLocks noChangeArrowheads="1"/>
          </p:cNvSpPr>
          <p:nvPr/>
        </p:nvSpPr>
        <p:spPr bwMode="auto">
          <a:xfrm>
            <a:off x="2795782" y="1887709"/>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34" name="Rectangle 72"/>
          <p:cNvSpPr>
            <a:spLocks noChangeArrowheads="1"/>
          </p:cNvSpPr>
          <p:nvPr/>
        </p:nvSpPr>
        <p:spPr bwMode="auto">
          <a:xfrm>
            <a:off x="3578345" y="1887709"/>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36" name="Rectangle 74"/>
          <p:cNvSpPr>
            <a:spLocks noChangeArrowheads="1"/>
          </p:cNvSpPr>
          <p:nvPr/>
        </p:nvSpPr>
        <p:spPr bwMode="auto">
          <a:xfrm>
            <a:off x="5631397" y="1887709"/>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37" name="Rectangle 75"/>
          <p:cNvSpPr>
            <a:spLocks noChangeArrowheads="1"/>
          </p:cNvSpPr>
          <p:nvPr/>
        </p:nvSpPr>
        <p:spPr bwMode="auto">
          <a:xfrm>
            <a:off x="7164806" y="1887709"/>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2" name="矩形 1"/>
          <p:cNvSpPr/>
          <p:nvPr/>
        </p:nvSpPr>
        <p:spPr>
          <a:xfrm>
            <a:off x="4206676" y="1862691"/>
            <a:ext cx="760087" cy="299452"/>
          </a:xfrm>
          <a:prstGeom prst="rect">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Rectangle 73"/>
          <p:cNvSpPr>
            <a:spLocks noChangeArrowheads="1"/>
          </p:cNvSpPr>
          <p:nvPr/>
        </p:nvSpPr>
        <p:spPr bwMode="auto">
          <a:xfrm>
            <a:off x="4155598" y="1881582"/>
            <a:ext cx="91014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1200" b="1" dirty="0" smtClean="0">
                <a:latin typeface="微软雅黑" pitchFamily="34" charset="-122"/>
                <a:ea typeface="微软雅黑" pitchFamily="34" charset="-122"/>
              </a:rPr>
              <a:t>长度</a:t>
            </a:r>
            <a:r>
              <a:rPr kumimoji="1" lang="en-US" altLang="zh-CN" sz="1200" b="1" dirty="0" smtClean="0">
                <a:latin typeface="微软雅黑" pitchFamily="34" charset="-122"/>
                <a:ea typeface="微软雅黑" pitchFamily="34" charset="-122"/>
              </a:rPr>
              <a:t>/</a:t>
            </a:r>
            <a:r>
              <a:rPr kumimoji="1" lang="zh-CN" altLang="en-US" sz="1200" b="1" dirty="0" smtClean="0">
                <a:latin typeface="微软雅黑" pitchFamily="34" charset="-122"/>
                <a:ea typeface="微软雅黑" pitchFamily="34" charset="-122"/>
              </a:rPr>
              <a:t>类型</a:t>
            </a:r>
            <a:endParaRPr kumimoji="1" lang="zh-CN" altLang="en-US" sz="1200" b="1" dirty="0">
              <a:latin typeface="微软雅黑" pitchFamily="34" charset="-122"/>
              <a:ea typeface="微软雅黑" pitchFamily="34" charset="-122"/>
            </a:endParaRPr>
          </a:p>
        </p:txBody>
      </p:sp>
      <p:sp>
        <p:nvSpPr>
          <p:cNvPr id="4" name="矩形 3"/>
          <p:cNvSpPr/>
          <p:nvPr/>
        </p:nvSpPr>
        <p:spPr>
          <a:xfrm>
            <a:off x="537470" y="1843369"/>
            <a:ext cx="2223173" cy="369332"/>
          </a:xfrm>
          <a:prstGeom prst="rect">
            <a:avLst/>
          </a:prstGeom>
        </p:spPr>
        <p:txBody>
          <a:bodyPr wrap="none">
            <a:spAutoFit/>
          </a:bodyPr>
          <a:lstStyle/>
          <a:p>
            <a:pPr algn="r"/>
            <a:r>
              <a:rPr lang="en-US" altLang="zh-CN" b="1" dirty="0">
                <a:solidFill>
                  <a:srgbClr val="0000FF"/>
                </a:solidFill>
                <a:latin typeface="微软雅黑" panose="020B0503020204020204" pitchFamily="34" charset="-122"/>
                <a:ea typeface="微软雅黑" panose="020B0503020204020204" pitchFamily="34" charset="-122"/>
              </a:rPr>
              <a:t>IEEE 802.3 </a:t>
            </a:r>
            <a:r>
              <a:rPr lang="en-US" altLang="zh-CN" b="1" dirty="0" smtClean="0">
                <a:solidFill>
                  <a:srgbClr val="0000FF"/>
                </a:solidFill>
                <a:latin typeface="微软雅黑" panose="020B0503020204020204" pitchFamily="34" charset="-122"/>
                <a:ea typeface="微软雅黑" panose="020B0503020204020204" pitchFamily="34" charset="-122"/>
              </a:rPr>
              <a:t>MAC</a:t>
            </a:r>
            <a:r>
              <a:rPr lang="zh-CN" altLang="en-US" b="1" dirty="0">
                <a:solidFill>
                  <a:srgbClr val="0000FF"/>
                </a:solidFill>
                <a:latin typeface="微软雅黑" panose="020B0503020204020204" pitchFamily="34" charset="-122"/>
                <a:ea typeface="微软雅黑" panose="020B0503020204020204" pitchFamily="34" charset="-122"/>
              </a:rPr>
              <a:t>帧</a:t>
            </a:r>
          </a:p>
        </p:txBody>
      </p:sp>
      <p:sp>
        <p:nvSpPr>
          <p:cNvPr id="5" name="矩形 4"/>
          <p:cNvSpPr/>
          <p:nvPr/>
        </p:nvSpPr>
        <p:spPr>
          <a:xfrm>
            <a:off x="1337368" y="1363561"/>
            <a:ext cx="1423275" cy="369332"/>
          </a:xfrm>
          <a:prstGeom prst="rect">
            <a:avLst/>
          </a:prstGeom>
        </p:spPr>
        <p:txBody>
          <a:bodyPr wrap="none">
            <a:spAutoFit/>
          </a:bodyPr>
          <a:lstStyle/>
          <a:p>
            <a:pPr algn="r"/>
            <a:r>
              <a:rPr lang="en-US" altLang="zh-CN" b="1" dirty="0">
                <a:latin typeface="微软雅黑" panose="020B0503020204020204" pitchFamily="34" charset="-122"/>
                <a:ea typeface="微软雅黑" panose="020B0503020204020204" pitchFamily="34" charset="-122"/>
              </a:rPr>
              <a:t>V2 MAC </a:t>
            </a:r>
            <a:r>
              <a:rPr lang="zh-CN" altLang="en-US" b="1" dirty="0">
                <a:latin typeface="微软雅黑" panose="020B0503020204020204" pitchFamily="34" charset="-122"/>
                <a:ea typeface="微软雅黑" panose="020B0503020204020204" pitchFamily="34" charset="-122"/>
              </a:rPr>
              <a:t>帧</a:t>
            </a:r>
          </a:p>
        </p:txBody>
      </p:sp>
      <p:sp>
        <p:nvSpPr>
          <p:cNvPr id="6" name="矩形 5"/>
          <p:cNvSpPr/>
          <p:nvPr/>
        </p:nvSpPr>
        <p:spPr>
          <a:xfrm>
            <a:off x="830394" y="2426488"/>
            <a:ext cx="7992468" cy="938719"/>
          </a:xfrm>
          <a:prstGeom prst="rect">
            <a:avLst/>
          </a:prstGeom>
        </p:spPr>
        <p:txBody>
          <a:bodyPr wrap="square">
            <a:spAutoFit/>
          </a:bodyPr>
          <a:lstStyle/>
          <a:p>
            <a:pPr marL="285750" indent="-285750">
              <a:lnSpc>
                <a:spcPts val="2200"/>
              </a:lnSpc>
              <a:buFont typeface="Wingdings" panose="05000000000000000000" pitchFamily="2" charset="2"/>
              <a:buChar char="l"/>
            </a:pPr>
            <a:r>
              <a:rPr lang="zh-CN" altLang="en-US" sz="1400" b="1" dirty="0">
                <a:latin typeface="微软雅黑" panose="020B0503020204020204" pitchFamily="34" charset="-122"/>
                <a:ea typeface="微软雅黑" panose="020B0503020204020204" pitchFamily="34" charset="-122"/>
              </a:rPr>
              <a:t>当“长度</a:t>
            </a:r>
            <a:r>
              <a:rPr lang="en-US" altLang="zh-CN"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类型”字段值</a:t>
            </a:r>
            <a:r>
              <a:rPr lang="zh-CN" altLang="en-US" sz="1400" b="1" dirty="0" smtClean="0">
                <a:solidFill>
                  <a:srgbClr val="C00000"/>
                </a:solidFill>
                <a:latin typeface="微软雅黑" panose="020B0503020204020204" pitchFamily="34" charset="-122"/>
                <a:ea typeface="微软雅黑" panose="020B0503020204020204" pitchFamily="34" charset="-122"/>
              </a:rPr>
              <a:t>大于</a:t>
            </a:r>
            <a:r>
              <a:rPr lang="zh-CN" altLang="en-US" sz="1400" b="1" dirty="0" smtClean="0">
                <a:latin typeface="微软雅黑" panose="020B0503020204020204" pitchFamily="34" charset="-122"/>
                <a:ea typeface="微软雅黑" panose="020B0503020204020204" pitchFamily="34" charset="-122"/>
              </a:rPr>
              <a:t> </a:t>
            </a:r>
            <a:r>
              <a:rPr lang="en-US" altLang="zh-CN" sz="1400" b="1" dirty="0" smtClean="0">
                <a:latin typeface="微软雅黑" panose="020B0503020204020204" pitchFamily="34" charset="-122"/>
                <a:ea typeface="微软雅黑" panose="020B0503020204020204" pitchFamily="34" charset="-122"/>
              </a:rPr>
              <a:t>0x0600 </a:t>
            </a:r>
            <a:r>
              <a:rPr lang="zh-CN" altLang="en-US" sz="1400" b="1" dirty="0" smtClean="0">
                <a:latin typeface="微软雅黑" panose="020B0503020204020204" pitchFamily="34" charset="-122"/>
                <a:ea typeface="微软雅黑" panose="020B0503020204020204" pitchFamily="34" charset="-122"/>
              </a:rPr>
              <a:t>时，表示“类型”；</a:t>
            </a:r>
            <a:r>
              <a:rPr lang="zh-CN" altLang="en-US" sz="1400" b="1" dirty="0" smtClean="0">
                <a:solidFill>
                  <a:srgbClr val="C00000"/>
                </a:solidFill>
                <a:latin typeface="微软雅黑" panose="020B0503020204020204" pitchFamily="34" charset="-122"/>
                <a:ea typeface="微软雅黑" panose="020B0503020204020204" pitchFamily="34" charset="-122"/>
              </a:rPr>
              <a:t>小于</a:t>
            </a:r>
            <a:r>
              <a:rPr lang="zh-CN" altLang="en-US" sz="1400" b="1" dirty="0" smtClean="0">
                <a:latin typeface="微软雅黑" panose="020B0503020204020204" pitchFamily="34" charset="-122"/>
                <a:ea typeface="微软雅黑" panose="020B0503020204020204" pitchFamily="34" charset="-122"/>
              </a:rPr>
              <a:t> </a:t>
            </a:r>
            <a:r>
              <a:rPr lang="en-US" altLang="zh-CN" sz="1400" b="1" dirty="0">
                <a:latin typeface="微软雅黑" panose="020B0503020204020204" pitchFamily="34" charset="-122"/>
                <a:ea typeface="微软雅黑" panose="020B0503020204020204" pitchFamily="34" charset="-122"/>
              </a:rPr>
              <a:t>0x0600 </a:t>
            </a:r>
            <a:r>
              <a:rPr lang="zh-CN" altLang="en-US" sz="1400" b="1" dirty="0" smtClean="0">
                <a:latin typeface="微软雅黑" panose="020B0503020204020204" pitchFamily="34" charset="-122"/>
                <a:ea typeface="微软雅黑" panose="020B0503020204020204" pitchFamily="34" charset="-122"/>
              </a:rPr>
              <a:t>时，</a:t>
            </a:r>
            <a:r>
              <a:rPr lang="zh-CN" altLang="en-US" sz="1400" b="1" dirty="0">
                <a:latin typeface="微软雅黑" panose="020B0503020204020204" pitchFamily="34" charset="-122"/>
                <a:ea typeface="微软雅黑" panose="020B0503020204020204" pitchFamily="34" charset="-122"/>
              </a:rPr>
              <a:t>表示“</a:t>
            </a:r>
            <a:r>
              <a:rPr lang="zh-CN" altLang="en-US" sz="1400" b="1" dirty="0" smtClean="0">
                <a:latin typeface="微软雅黑" panose="020B0503020204020204" pitchFamily="34" charset="-122"/>
                <a:ea typeface="微软雅黑" panose="020B0503020204020204" pitchFamily="34" charset="-122"/>
              </a:rPr>
              <a:t>长度”</a:t>
            </a:r>
            <a:r>
              <a:rPr lang="zh-CN" altLang="en-US" sz="1400" b="1" dirty="0">
                <a:latin typeface="微软雅黑" panose="020B0503020204020204" pitchFamily="34" charset="-122"/>
                <a:ea typeface="微软雅黑" panose="020B0503020204020204" pitchFamily="34" charset="-122"/>
              </a:rPr>
              <a:t>。</a:t>
            </a:r>
          </a:p>
          <a:p>
            <a:pPr marL="285750" indent="-285750">
              <a:lnSpc>
                <a:spcPts val="2200"/>
              </a:lnSpc>
              <a:buFont typeface="Wingdings" panose="05000000000000000000" pitchFamily="2" charset="2"/>
              <a:buChar char="l"/>
            </a:pPr>
            <a:r>
              <a:rPr lang="zh-CN" altLang="en-US" sz="1400" b="1" dirty="0">
                <a:latin typeface="微软雅黑" panose="020B0503020204020204" pitchFamily="34" charset="-122"/>
                <a:ea typeface="微软雅黑" panose="020B0503020204020204" pitchFamily="34" charset="-122"/>
              </a:rPr>
              <a:t>当“长度</a:t>
            </a:r>
            <a:r>
              <a:rPr lang="en-US" altLang="zh-CN"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类型”字段值</a:t>
            </a:r>
            <a:r>
              <a:rPr lang="zh-CN" altLang="en-US" sz="1400" b="1" dirty="0">
                <a:solidFill>
                  <a:srgbClr val="C00000"/>
                </a:solidFill>
                <a:latin typeface="微软雅黑" panose="020B0503020204020204" pitchFamily="34" charset="-122"/>
                <a:ea typeface="微软雅黑" panose="020B0503020204020204" pitchFamily="34" charset="-122"/>
              </a:rPr>
              <a:t>小于</a:t>
            </a:r>
            <a:r>
              <a:rPr lang="zh-CN" altLang="en-US" sz="1400" b="1" dirty="0">
                <a:latin typeface="微软雅黑" panose="020B0503020204020204" pitchFamily="34" charset="-122"/>
                <a:ea typeface="微软雅黑" panose="020B0503020204020204" pitchFamily="34" charset="-122"/>
              </a:rPr>
              <a:t> </a:t>
            </a:r>
            <a:r>
              <a:rPr lang="en-US" altLang="zh-CN" sz="1400" b="1" dirty="0">
                <a:latin typeface="微软雅黑" panose="020B0503020204020204" pitchFamily="34" charset="-122"/>
                <a:ea typeface="微软雅黑" panose="020B0503020204020204" pitchFamily="34" charset="-122"/>
              </a:rPr>
              <a:t>0x0600 </a:t>
            </a:r>
            <a:r>
              <a:rPr lang="zh-CN" altLang="en-US" sz="1400" b="1" dirty="0">
                <a:latin typeface="微软雅黑" panose="020B0503020204020204" pitchFamily="34" charset="-122"/>
                <a:ea typeface="微软雅黑" panose="020B0503020204020204" pitchFamily="34" charset="-122"/>
              </a:rPr>
              <a:t>时，数据字段必须</a:t>
            </a:r>
            <a:r>
              <a:rPr lang="zh-CN" altLang="en-US" sz="1400" b="1" dirty="0">
                <a:solidFill>
                  <a:srgbClr val="C00000"/>
                </a:solidFill>
                <a:latin typeface="微软雅黑" panose="020B0503020204020204" pitchFamily="34" charset="-122"/>
                <a:ea typeface="微软雅黑" panose="020B0503020204020204" pitchFamily="34" charset="-122"/>
              </a:rPr>
              <a:t>装入</a:t>
            </a:r>
            <a:r>
              <a:rPr lang="zh-CN" altLang="en-US" sz="1400" b="1" dirty="0">
                <a:latin typeface="微软雅黑" panose="020B0503020204020204" pitchFamily="34" charset="-122"/>
                <a:ea typeface="微软雅黑" panose="020B0503020204020204" pitchFamily="34" charset="-122"/>
              </a:rPr>
              <a:t>逻辑链路控制 </a:t>
            </a:r>
            <a:r>
              <a:rPr lang="en-US" altLang="zh-CN" sz="1400" b="1" dirty="0">
                <a:latin typeface="微软雅黑" panose="020B0503020204020204" pitchFamily="34" charset="-122"/>
                <a:ea typeface="微软雅黑" panose="020B0503020204020204" pitchFamily="34" charset="-122"/>
              </a:rPr>
              <a:t>LLC </a:t>
            </a:r>
            <a:r>
              <a:rPr lang="zh-CN" altLang="en-US" sz="1400" b="1" dirty="0">
                <a:latin typeface="微软雅黑" panose="020B0503020204020204" pitchFamily="34" charset="-122"/>
                <a:ea typeface="微软雅黑" panose="020B0503020204020204" pitchFamily="34" charset="-122"/>
              </a:rPr>
              <a:t>子层的 </a:t>
            </a:r>
            <a:r>
              <a:rPr lang="en-US" altLang="zh-CN" sz="1400" b="1" dirty="0">
                <a:solidFill>
                  <a:srgbClr val="C00000"/>
                </a:solidFill>
                <a:latin typeface="微软雅黑" panose="020B0503020204020204" pitchFamily="34" charset="-122"/>
                <a:ea typeface="微软雅黑" panose="020B0503020204020204" pitchFamily="34" charset="-122"/>
              </a:rPr>
              <a:t>LLC </a:t>
            </a:r>
            <a:r>
              <a:rPr lang="zh-CN" altLang="en-US" sz="1400" b="1" dirty="0">
                <a:solidFill>
                  <a:srgbClr val="C00000"/>
                </a:solidFill>
                <a:latin typeface="微软雅黑" panose="020B0503020204020204" pitchFamily="34" charset="-122"/>
                <a:ea typeface="微软雅黑" panose="020B0503020204020204" pitchFamily="34" charset="-122"/>
              </a:rPr>
              <a:t>帧。</a:t>
            </a:r>
          </a:p>
          <a:p>
            <a:pPr marL="285750" indent="-285750">
              <a:lnSpc>
                <a:spcPts val="2200"/>
              </a:lnSpc>
              <a:buFont typeface="Wingdings" panose="05000000000000000000" pitchFamily="2" charset="2"/>
              <a:buChar char="l"/>
            </a:pPr>
            <a:r>
              <a:rPr lang="zh-CN" altLang="en-US" sz="1400" b="1" dirty="0">
                <a:latin typeface="微软雅黑" panose="020B0503020204020204" pitchFamily="34" charset="-122"/>
                <a:ea typeface="微软雅黑" panose="020B0503020204020204" pitchFamily="34" charset="-122"/>
              </a:rPr>
              <a:t>在 </a:t>
            </a:r>
            <a:r>
              <a:rPr lang="en-US" altLang="zh-CN" sz="1400" b="1" dirty="0">
                <a:latin typeface="微软雅黑" panose="020B0503020204020204" pitchFamily="34" charset="-122"/>
                <a:ea typeface="微软雅黑" panose="020B0503020204020204" pitchFamily="34" charset="-122"/>
              </a:rPr>
              <a:t>802.3 </a:t>
            </a:r>
            <a:r>
              <a:rPr lang="zh-CN" altLang="en-US" sz="1400" b="1" dirty="0">
                <a:latin typeface="微软雅黑" panose="020B0503020204020204" pitchFamily="34" charset="-122"/>
                <a:ea typeface="微软雅黑" panose="020B0503020204020204" pitchFamily="34" charset="-122"/>
              </a:rPr>
              <a:t>标准的文档中，</a:t>
            </a:r>
            <a:r>
              <a:rPr lang="en-US" altLang="zh-CN" sz="1400" b="1" dirty="0">
                <a:latin typeface="微软雅黑" panose="020B0503020204020204" pitchFamily="34" charset="-122"/>
                <a:ea typeface="微软雅黑" panose="020B0503020204020204" pitchFamily="34" charset="-122"/>
              </a:rPr>
              <a:t>MAC </a:t>
            </a:r>
            <a:r>
              <a:rPr lang="zh-CN" altLang="en-US" sz="1400" b="1" dirty="0">
                <a:latin typeface="微软雅黑" panose="020B0503020204020204" pitchFamily="34" charset="-122"/>
                <a:ea typeface="微软雅黑" panose="020B0503020204020204" pitchFamily="34" charset="-122"/>
              </a:rPr>
              <a:t>帧格式包括了 </a:t>
            </a:r>
            <a:r>
              <a:rPr lang="en-US" altLang="zh-CN" sz="1400" b="1" dirty="0">
                <a:latin typeface="微软雅黑" panose="020B0503020204020204" pitchFamily="34" charset="-122"/>
                <a:ea typeface="微软雅黑" panose="020B0503020204020204" pitchFamily="34" charset="-122"/>
              </a:rPr>
              <a:t>8 </a:t>
            </a:r>
            <a:r>
              <a:rPr lang="zh-CN" altLang="en-US" sz="1400" b="1" dirty="0">
                <a:latin typeface="微软雅黑" panose="020B0503020204020204" pitchFamily="34" charset="-122"/>
                <a:ea typeface="微软雅黑" panose="020B0503020204020204" pitchFamily="34" charset="-122"/>
              </a:rPr>
              <a:t>字节的前同步码和帧开始定界符。</a:t>
            </a:r>
          </a:p>
        </p:txBody>
      </p:sp>
      <p:sp>
        <p:nvSpPr>
          <p:cNvPr id="38" name="矩形 37"/>
          <p:cNvSpPr/>
          <p:nvPr/>
        </p:nvSpPr>
        <p:spPr>
          <a:xfrm>
            <a:off x="4206676" y="1372453"/>
            <a:ext cx="760087" cy="299452"/>
          </a:xfrm>
          <a:prstGeom prst="rect">
            <a:avLst/>
          </a:prstGeom>
          <a:solidFill>
            <a:srgbClr val="00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Rectangle 73"/>
          <p:cNvSpPr>
            <a:spLocks noChangeArrowheads="1"/>
          </p:cNvSpPr>
          <p:nvPr/>
        </p:nvSpPr>
        <p:spPr bwMode="auto">
          <a:xfrm>
            <a:off x="4336108" y="1400749"/>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Tree>
    <p:extLst>
      <p:ext uri="{BB962C8B-B14F-4D97-AF65-F5344CB8AC3E}">
        <p14:creationId xmlns:p14="http://schemas.microsoft.com/office/powerpoint/2010/main" val="344910716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9"/>
          <p:cNvSpPr>
            <a:spLocks noChangeArrowheads="1"/>
          </p:cNvSpPr>
          <p:nvPr/>
        </p:nvSpPr>
        <p:spPr bwMode="auto">
          <a:xfrm>
            <a:off x="2629135" y="2569045"/>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7" name="Rectangle 9"/>
          <p:cNvSpPr>
            <a:spLocks noChangeArrowheads="1"/>
          </p:cNvSpPr>
          <p:nvPr/>
        </p:nvSpPr>
        <p:spPr bwMode="auto">
          <a:xfrm>
            <a:off x="2629135" y="1358741"/>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8" name="Rectangle 10"/>
          <p:cNvSpPr>
            <a:spLocks noChangeArrowheads="1"/>
          </p:cNvSpPr>
          <p:nvPr/>
        </p:nvSpPr>
        <p:spPr bwMode="auto">
          <a:xfrm>
            <a:off x="2629135" y="1965166"/>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9" name="Rectangle 27"/>
          <p:cNvSpPr>
            <a:spLocks noChangeArrowheads="1"/>
          </p:cNvSpPr>
          <p:nvPr/>
        </p:nvSpPr>
        <p:spPr bwMode="auto">
          <a:xfrm>
            <a:off x="639730" y="1358741"/>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20" name="Rectangle 29"/>
          <p:cNvSpPr>
            <a:spLocks noChangeArrowheads="1"/>
          </p:cNvSpPr>
          <p:nvPr/>
        </p:nvSpPr>
        <p:spPr bwMode="auto">
          <a:xfrm>
            <a:off x="648619" y="1453673"/>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itchFamily="34" charset="-122"/>
                <a:ea typeface="微软雅黑" pitchFamily="34" charset="-122"/>
              </a:rPr>
              <a:t>3.4</a:t>
            </a:r>
          </a:p>
          <a:p>
            <a:pPr eaLnBrk="0" hangingPunct="0"/>
            <a:r>
              <a:rPr lang="zh-CN" altLang="en-US" sz="2000" b="1" dirty="0">
                <a:solidFill>
                  <a:schemeClr val="bg1"/>
                </a:solidFill>
                <a:latin typeface="微软雅黑" pitchFamily="34" charset="-122"/>
                <a:ea typeface="微软雅黑" pitchFamily="34" charset="-122"/>
              </a:rPr>
              <a:t>扩展</a:t>
            </a:r>
            <a:r>
              <a:rPr lang="zh-CN" altLang="en-US" sz="2000" b="1" dirty="0" smtClean="0">
                <a:solidFill>
                  <a:schemeClr val="bg1"/>
                </a:solidFill>
                <a:latin typeface="微软雅黑" pitchFamily="34" charset="-122"/>
                <a:ea typeface="微软雅黑" pitchFamily="34" charset="-122"/>
              </a:rPr>
              <a:t>的</a:t>
            </a:r>
            <a:endParaRPr lang="en-US" altLang="zh-CN" sz="2000" b="1" dirty="0" smtClean="0">
              <a:solidFill>
                <a:schemeClr val="bg1"/>
              </a:solidFill>
              <a:latin typeface="微软雅黑" pitchFamily="34" charset="-122"/>
              <a:ea typeface="微软雅黑" pitchFamily="34" charset="-122"/>
            </a:endParaRPr>
          </a:p>
          <a:p>
            <a:pPr eaLnBrk="0" hangingPunct="0"/>
            <a:r>
              <a:rPr lang="zh-CN" altLang="en-US" sz="2000" b="1" dirty="0" smtClean="0">
                <a:solidFill>
                  <a:schemeClr val="bg1"/>
                </a:solidFill>
                <a:latin typeface="微软雅黑" pitchFamily="34" charset="-122"/>
                <a:ea typeface="微软雅黑" pitchFamily="34" charset="-122"/>
              </a:rPr>
              <a:t>以太网</a:t>
            </a:r>
            <a:endParaRPr lang="zh-CN" altLang="fr-FR" sz="2000" b="1" dirty="0">
              <a:solidFill>
                <a:schemeClr val="bg1"/>
              </a:solidFill>
              <a:latin typeface="微软雅黑" pitchFamily="34" charset="-122"/>
              <a:ea typeface="微软雅黑" pitchFamily="34" charset="-122"/>
            </a:endParaRPr>
          </a:p>
        </p:txBody>
      </p:sp>
      <p:sp>
        <p:nvSpPr>
          <p:cNvPr id="21" name="Line 16"/>
          <p:cNvSpPr>
            <a:spLocks noChangeShapeType="1"/>
          </p:cNvSpPr>
          <p:nvPr/>
        </p:nvSpPr>
        <p:spPr bwMode="auto">
          <a:xfrm>
            <a:off x="3637198" y="1287303"/>
            <a:ext cx="0" cy="1945829"/>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Rectangle 8"/>
          <p:cNvSpPr>
            <a:spLocks noChangeArrowheads="1"/>
          </p:cNvSpPr>
          <p:nvPr/>
        </p:nvSpPr>
        <p:spPr bwMode="auto">
          <a:xfrm>
            <a:off x="2700573" y="1104741"/>
            <a:ext cx="547211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3.4.1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在</a:t>
            </a:r>
            <a:r>
              <a:rPr lang="zh-CN" altLang="en-US" sz="2000" b="1" dirty="0">
                <a:solidFill>
                  <a:schemeClr val="bg1"/>
                </a:solidFill>
                <a:latin typeface="微软雅黑" pitchFamily="34" charset="-122"/>
                <a:ea typeface="微软雅黑" pitchFamily="34" charset="-122"/>
              </a:rPr>
              <a:t>物理层扩展以太网</a:t>
            </a:r>
          </a:p>
          <a:p>
            <a:pPr eaLnBrk="0" hangingPunct="0">
              <a:lnSpc>
                <a:spcPct val="200000"/>
              </a:lnSpc>
            </a:pPr>
            <a:r>
              <a:rPr lang="en-US" altLang="zh-CN" sz="2000" b="1" dirty="0">
                <a:solidFill>
                  <a:schemeClr val="bg1"/>
                </a:solidFill>
                <a:latin typeface="微软雅黑" pitchFamily="34" charset="-122"/>
                <a:ea typeface="微软雅黑" pitchFamily="34" charset="-122"/>
              </a:rPr>
              <a:t>3.4.2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在</a:t>
            </a:r>
            <a:r>
              <a:rPr lang="zh-CN" altLang="en-US" sz="2000" b="1" dirty="0">
                <a:solidFill>
                  <a:schemeClr val="bg1"/>
                </a:solidFill>
                <a:latin typeface="微软雅黑" pitchFamily="34" charset="-122"/>
                <a:ea typeface="微软雅黑" pitchFamily="34" charset="-122"/>
              </a:rPr>
              <a:t>数据链路层扩展以太网</a:t>
            </a:r>
          </a:p>
          <a:p>
            <a:pPr eaLnBrk="0" hangingPunct="0">
              <a:lnSpc>
                <a:spcPct val="200000"/>
              </a:lnSpc>
            </a:pPr>
            <a:r>
              <a:rPr lang="en-US" altLang="zh-CN" sz="2000" b="1" dirty="0">
                <a:solidFill>
                  <a:schemeClr val="bg1"/>
                </a:solidFill>
                <a:latin typeface="微软雅黑" pitchFamily="34" charset="-122"/>
                <a:ea typeface="微软雅黑" pitchFamily="34" charset="-122"/>
              </a:rPr>
              <a:t>3.4.3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虚拟</a:t>
            </a:r>
            <a:r>
              <a:rPr lang="zh-CN" altLang="en-US" sz="2000" b="1" dirty="0">
                <a:solidFill>
                  <a:schemeClr val="bg1"/>
                </a:solidFill>
                <a:latin typeface="微软雅黑" pitchFamily="34" charset="-122"/>
                <a:ea typeface="微软雅黑" pitchFamily="34" charset="-122"/>
              </a:rPr>
              <a:t>局域网</a:t>
            </a:r>
          </a:p>
        </p:txBody>
      </p:sp>
    </p:spTree>
    <p:extLst>
      <p:ext uri="{BB962C8B-B14F-4D97-AF65-F5344CB8AC3E}">
        <p14:creationId xmlns:p14="http://schemas.microsoft.com/office/powerpoint/2010/main" val="55480372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13"/>
          <p:cNvSpPr/>
          <p:nvPr/>
        </p:nvSpPr>
        <p:spPr>
          <a:xfrm>
            <a:off x="502920" y="1519129"/>
            <a:ext cx="8129014" cy="199068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AutoShape 5"/>
          <p:cNvSpPr>
            <a:spLocks noChangeArrowheads="1"/>
          </p:cNvSpPr>
          <p:nvPr/>
        </p:nvSpPr>
        <p:spPr bwMode="auto">
          <a:xfrm>
            <a:off x="502919" y="649855"/>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12" name="Rectangle 6"/>
          <p:cNvSpPr>
            <a:spLocks noChangeArrowheads="1"/>
          </p:cNvSpPr>
          <p:nvPr/>
        </p:nvSpPr>
        <p:spPr bwMode="auto">
          <a:xfrm>
            <a:off x="2622844" y="598440"/>
            <a:ext cx="38811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3.4.1  </a:t>
            </a:r>
            <a:r>
              <a:rPr lang="zh-CN" altLang="en-US" sz="2400" b="1" dirty="0">
                <a:solidFill>
                  <a:schemeClr val="bg1"/>
                </a:solidFill>
                <a:latin typeface="微软雅黑" pitchFamily="34" charset="-122"/>
                <a:ea typeface="微软雅黑" pitchFamily="34" charset="-122"/>
              </a:rPr>
              <a:t>在物理层扩展以太网</a:t>
            </a:r>
          </a:p>
        </p:txBody>
      </p:sp>
      <p:sp>
        <p:nvSpPr>
          <p:cNvPr id="13" name="Rectangle 8"/>
          <p:cNvSpPr>
            <a:spLocks noChangeArrowheads="1"/>
          </p:cNvSpPr>
          <p:nvPr/>
        </p:nvSpPr>
        <p:spPr bwMode="auto">
          <a:xfrm>
            <a:off x="502920" y="1043830"/>
            <a:ext cx="8129014" cy="41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2700"/>
              </a:lnSpc>
              <a:buClr>
                <a:srgbClr val="0070C0"/>
              </a:buClr>
              <a:buFont typeface="Wingdings" pitchFamily="2" charset="2"/>
              <a:buChar char="l"/>
            </a:pPr>
            <a:r>
              <a:rPr lang="zh-CN" altLang="en-US" sz="2000" b="1" dirty="0">
                <a:latin typeface="微软雅黑" pitchFamily="34" charset="-122"/>
                <a:ea typeface="微软雅黑" pitchFamily="34" charset="-122"/>
              </a:rPr>
              <a:t>使用光纤</a:t>
            </a:r>
            <a:r>
              <a:rPr lang="zh-CN" altLang="en-US" sz="2000" b="1" dirty="0" smtClean="0">
                <a:latin typeface="微软雅黑" pitchFamily="34" charset="-122"/>
                <a:ea typeface="微软雅黑" pitchFamily="34" charset="-122"/>
              </a:rPr>
              <a:t>扩展</a:t>
            </a:r>
            <a:endParaRPr lang="zh-CN" altLang="en-US" sz="2000" b="1" dirty="0">
              <a:latin typeface="微软雅黑" pitchFamily="34" charset="-122"/>
              <a:ea typeface="微软雅黑" pitchFamily="34" charset="-122"/>
            </a:endParaRPr>
          </a:p>
        </p:txBody>
      </p:sp>
      <p:grpSp>
        <p:nvGrpSpPr>
          <p:cNvPr id="15" name="组合 14"/>
          <p:cNvGrpSpPr/>
          <p:nvPr/>
        </p:nvGrpSpPr>
        <p:grpSpPr>
          <a:xfrm>
            <a:off x="1650762" y="1624541"/>
            <a:ext cx="6036069" cy="1575040"/>
            <a:chOff x="1350185" y="3421145"/>
            <a:chExt cx="8192990" cy="2137862"/>
          </a:xfrm>
        </p:grpSpPr>
        <p:sp>
          <p:nvSpPr>
            <p:cNvPr id="17" name="Text Box 7"/>
            <p:cNvSpPr txBox="1">
              <a:spLocks noChangeArrowheads="1"/>
            </p:cNvSpPr>
            <p:nvPr/>
          </p:nvSpPr>
          <p:spPr bwMode="auto">
            <a:xfrm>
              <a:off x="8378632" y="3421145"/>
              <a:ext cx="1092697" cy="726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1600" b="1" dirty="0">
                  <a:solidFill>
                    <a:srgbClr val="0000FF"/>
                  </a:solidFill>
                  <a:latin typeface="+mn-lt"/>
                  <a:ea typeface="黑体" pitchFamily="2" charset="-122"/>
                </a:rPr>
                <a:t>以太网</a:t>
              </a:r>
            </a:p>
            <a:p>
              <a:pPr>
                <a:lnSpc>
                  <a:spcPct val="90000"/>
                </a:lnSpc>
              </a:pPr>
              <a:r>
                <a:rPr lang="zh-CN" altLang="en-US" sz="1600" b="1" dirty="0">
                  <a:solidFill>
                    <a:srgbClr val="0000FF"/>
                  </a:solidFill>
                  <a:latin typeface="+mn-lt"/>
                  <a:ea typeface="黑体" pitchFamily="2" charset="-122"/>
                </a:rPr>
                <a:t>集线器</a:t>
              </a:r>
            </a:p>
          </p:txBody>
        </p:sp>
        <p:sp>
          <p:nvSpPr>
            <p:cNvPr id="18" name="Line 8"/>
            <p:cNvSpPr>
              <a:spLocks noChangeShapeType="1"/>
            </p:cNvSpPr>
            <p:nvPr/>
          </p:nvSpPr>
          <p:spPr bwMode="auto">
            <a:xfrm>
              <a:off x="1844248" y="4598748"/>
              <a:ext cx="6767254" cy="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mn-lt"/>
                <a:ea typeface="黑体" pitchFamily="2" charset="-122"/>
              </a:endParaRPr>
            </a:p>
          </p:txBody>
        </p:sp>
        <p:sp>
          <p:nvSpPr>
            <p:cNvPr id="19" name="Text Box 9"/>
            <p:cNvSpPr txBox="1">
              <a:spLocks noChangeArrowheads="1"/>
            </p:cNvSpPr>
            <p:nvPr/>
          </p:nvSpPr>
          <p:spPr bwMode="auto">
            <a:xfrm>
              <a:off x="4755484" y="4183746"/>
              <a:ext cx="812016" cy="459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solidFill>
                    <a:srgbClr val="CC00CC"/>
                  </a:solidFill>
                  <a:latin typeface="+mn-lt"/>
                  <a:ea typeface="黑体" pitchFamily="2" charset="-122"/>
                </a:rPr>
                <a:t>光纤</a:t>
              </a:r>
            </a:p>
          </p:txBody>
        </p:sp>
        <p:sp>
          <p:nvSpPr>
            <p:cNvPr id="20" name="Text Box 10"/>
            <p:cNvSpPr txBox="1">
              <a:spLocks noChangeArrowheads="1"/>
            </p:cNvSpPr>
            <p:nvPr/>
          </p:nvSpPr>
          <p:spPr bwMode="auto">
            <a:xfrm>
              <a:off x="6389190" y="4832110"/>
              <a:ext cx="1654055" cy="726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1600" b="1" dirty="0">
                  <a:solidFill>
                    <a:srgbClr val="0000FF"/>
                  </a:solidFill>
                  <a:latin typeface="+mn-lt"/>
                  <a:ea typeface="黑体" pitchFamily="2" charset="-122"/>
                </a:rPr>
                <a:t>光纤</a:t>
              </a:r>
            </a:p>
            <a:p>
              <a:pPr algn="ctr">
                <a:lnSpc>
                  <a:spcPct val="90000"/>
                </a:lnSpc>
              </a:pPr>
              <a:r>
                <a:rPr lang="zh-CN" altLang="en-US" sz="1600" b="1" dirty="0">
                  <a:solidFill>
                    <a:srgbClr val="0000FF"/>
                  </a:solidFill>
                  <a:latin typeface="+mn-lt"/>
                  <a:ea typeface="黑体" pitchFamily="2" charset="-122"/>
                </a:rPr>
                <a:t>调制解调器</a:t>
              </a:r>
            </a:p>
          </p:txBody>
        </p:sp>
        <p:pic>
          <p:nvPicPr>
            <p:cNvPr id="22"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01242" y="4400311"/>
              <a:ext cx="626070"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3" name="Picture 1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81649" y="4400311"/>
              <a:ext cx="624418"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4" name="Text Box 14"/>
            <p:cNvSpPr txBox="1">
              <a:spLocks noChangeArrowheads="1"/>
            </p:cNvSpPr>
            <p:nvPr/>
          </p:nvSpPr>
          <p:spPr bwMode="auto">
            <a:xfrm>
              <a:off x="2451733" y="4789248"/>
              <a:ext cx="1654055" cy="726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1600" b="1" dirty="0">
                  <a:solidFill>
                    <a:srgbClr val="0000FF"/>
                  </a:solidFill>
                  <a:latin typeface="+mn-lt"/>
                  <a:ea typeface="黑体" pitchFamily="2" charset="-122"/>
                </a:rPr>
                <a:t>光纤</a:t>
              </a:r>
            </a:p>
            <a:p>
              <a:pPr algn="ctr">
                <a:lnSpc>
                  <a:spcPct val="90000"/>
                </a:lnSpc>
              </a:pPr>
              <a:r>
                <a:rPr lang="zh-CN" altLang="en-US" sz="1600" b="1" dirty="0">
                  <a:solidFill>
                    <a:srgbClr val="0000FF"/>
                  </a:solidFill>
                  <a:latin typeface="+mn-lt"/>
                  <a:ea typeface="黑体" pitchFamily="2" charset="-122"/>
                </a:rPr>
                <a:t>调制解调器</a:t>
              </a:r>
            </a:p>
          </p:txBody>
        </p:sp>
        <p:sp>
          <p:nvSpPr>
            <p:cNvPr id="25" name="Text Box 7"/>
            <p:cNvSpPr txBox="1">
              <a:spLocks noChangeArrowheads="1"/>
            </p:cNvSpPr>
            <p:nvPr/>
          </p:nvSpPr>
          <p:spPr bwMode="auto">
            <a:xfrm>
              <a:off x="1350185" y="3722547"/>
              <a:ext cx="812016" cy="42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1600" b="1" dirty="0" smtClean="0">
                  <a:solidFill>
                    <a:srgbClr val="0000FF"/>
                  </a:solidFill>
                  <a:latin typeface="+mn-lt"/>
                  <a:ea typeface="黑体" pitchFamily="2" charset="-122"/>
                </a:rPr>
                <a:t>主机</a:t>
              </a:r>
              <a:endParaRPr lang="zh-CN" altLang="en-US" sz="1600" b="1" dirty="0">
                <a:solidFill>
                  <a:srgbClr val="0000FF"/>
                </a:solidFill>
                <a:latin typeface="+mn-lt"/>
                <a:ea typeface="黑体" pitchFamily="2" charset="-122"/>
              </a:endParaRPr>
            </a:p>
          </p:txBody>
        </p:sp>
        <p:pic>
          <p:nvPicPr>
            <p:cNvPr id="16"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1151086">
              <a:off x="8299293" y="4124085"/>
              <a:ext cx="1243882"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6" name="矩形 25"/>
          <p:cNvSpPr/>
          <p:nvPr/>
        </p:nvSpPr>
        <p:spPr>
          <a:xfrm>
            <a:off x="1650762" y="3566927"/>
            <a:ext cx="5791659" cy="369332"/>
          </a:xfrm>
          <a:prstGeom prst="rect">
            <a:avLst/>
          </a:prstGeom>
        </p:spPr>
        <p:txBody>
          <a:bodyPr wrap="square">
            <a:spAutoFit/>
          </a:bodyPr>
          <a:lstStyle/>
          <a:p>
            <a:pPr algn="ctr"/>
            <a:r>
              <a:rPr lang="zh-CN" altLang="zh-CN" b="1" dirty="0">
                <a:latin typeface="微软雅黑" pitchFamily="34" charset="-122"/>
                <a:ea typeface="微软雅黑" pitchFamily="34" charset="-122"/>
              </a:rPr>
              <a:t>主机使用光纤和一对光纤调制解调器连接到集线器</a:t>
            </a:r>
            <a:endParaRPr lang="zh-CN" altLang="en-US" b="1" dirty="0">
              <a:latin typeface="微软雅黑" pitchFamily="34" charset="-122"/>
              <a:ea typeface="微软雅黑" pitchFamily="34" charset="-122"/>
            </a:endParaRPr>
          </a:p>
        </p:txBody>
      </p:sp>
      <p:pic>
        <p:nvPicPr>
          <p:cNvPr id="27"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47874" y="2149479"/>
            <a:ext cx="748753" cy="748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452812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圆角矩形 83"/>
          <p:cNvSpPr/>
          <p:nvPr/>
        </p:nvSpPr>
        <p:spPr>
          <a:xfrm>
            <a:off x="502920" y="1523557"/>
            <a:ext cx="8129015" cy="2540439"/>
          </a:xfrm>
          <a:prstGeom prst="roundRect">
            <a:avLst>
              <a:gd name="adj" fmla="val 12392"/>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1" name="矩形 80"/>
          <p:cNvSpPr/>
          <p:nvPr/>
        </p:nvSpPr>
        <p:spPr>
          <a:xfrm>
            <a:off x="1398451" y="3506557"/>
            <a:ext cx="1704544" cy="307777"/>
          </a:xfrm>
          <a:prstGeom prst="rect">
            <a:avLst/>
          </a:prstGeom>
        </p:spPr>
        <p:txBody>
          <a:bodyPr wrap="square">
            <a:spAutoFit/>
          </a:bodyPr>
          <a:lstStyle/>
          <a:p>
            <a:pPr algn="ctr"/>
            <a:r>
              <a:rPr lang="zh-CN" altLang="zh-CN" sz="1400" b="1" dirty="0" smtClean="0">
                <a:latin typeface="微软雅黑" pitchFamily="34" charset="-122"/>
                <a:ea typeface="微软雅黑" pitchFamily="34" charset="-122"/>
              </a:rPr>
              <a:t>三</a:t>
            </a:r>
            <a:r>
              <a:rPr lang="zh-CN" altLang="zh-CN" sz="1400" b="1" dirty="0">
                <a:latin typeface="微软雅黑" pitchFamily="34" charset="-122"/>
                <a:ea typeface="微软雅黑" pitchFamily="34" charset="-122"/>
              </a:rPr>
              <a:t>个独立的以太网</a:t>
            </a:r>
            <a:endParaRPr lang="en-US" altLang="zh-CN" sz="1400" b="1" dirty="0">
              <a:latin typeface="微软雅黑" pitchFamily="34" charset="-122"/>
              <a:ea typeface="微软雅黑" pitchFamily="34" charset="-122"/>
            </a:endParaRPr>
          </a:p>
        </p:txBody>
      </p:sp>
      <p:sp>
        <p:nvSpPr>
          <p:cNvPr id="82" name="矩形 81"/>
          <p:cNvSpPr/>
          <p:nvPr/>
        </p:nvSpPr>
        <p:spPr>
          <a:xfrm>
            <a:off x="5651192" y="3506557"/>
            <a:ext cx="1713298" cy="307777"/>
          </a:xfrm>
          <a:prstGeom prst="rect">
            <a:avLst/>
          </a:prstGeom>
        </p:spPr>
        <p:txBody>
          <a:bodyPr wrap="square">
            <a:spAutoFit/>
          </a:bodyPr>
          <a:lstStyle/>
          <a:p>
            <a:pPr algn="ctr"/>
            <a:r>
              <a:rPr lang="zh-CN" altLang="zh-CN" sz="1400" b="1" dirty="0" smtClean="0">
                <a:latin typeface="微软雅黑" pitchFamily="34" charset="-122"/>
                <a:ea typeface="微软雅黑" pitchFamily="34" charset="-122"/>
              </a:rPr>
              <a:t>一</a:t>
            </a:r>
            <a:r>
              <a:rPr lang="zh-CN" altLang="zh-CN" sz="1400" b="1" dirty="0">
                <a:latin typeface="微软雅黑" pitchFamily="34" charset="-122"/>
                <a:ea typeface="微软雅黑" pitchFamily="34" charset="-122"/>
              </a:rPr>
              <a:t>个扩展的以太网</a:t>
            </a:r>
            <a:endParaRPr lang="zh-CN" altLang="en-US" sz="1400" b="1" dirty="0">
              <a:latin typeface="微软雅黑" pitchFamily="34" charset="-122"/>
              <a:ea typeface="微软雅黑" pitchFamily="34" charset="-122"/>
            </a:endParaRPr>
          </a:p>
        </p:txBody>
      </p:sp>
      <p:sp>
        <p:nvSpPr>
          <p:cNvPr id="6" name="Text Box 43"/>
          <p:cNvSpPr txBox="1">
            <a:spLocks noChangeArrowheads="1"/>
          </p:cNvSpPr>
          <p:nvPr/>
        </p:nvSpPr>
        <p:spPr bwMode="auto">
          <a:xfrm>
            <a:off x="1569068" y="1749839"/>
            <a:ext cx="182614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CC00CC"/>
                </a:solidFill>
                <a:latin typeface="微软雅黑" pitchFamily="34" charset="-122"/>
                <a:ea typeface="微软雅黑" pitchFamily="34" charset="-122"/>
              </a:rPr>
              <a:t>三个独立的碰撞域</a:t>
            </a:r>
          </a:p>
        </p:txBody>
      </p:sp>
      <p:sp>
        <p:nvSpPr>
          <p:cNvPr id="7" name="AutoShape 77"/>
          <p:cNvSpPr>
            <a:spLocks/>
          </p:cNvSpPr>
          <p:nvPr/>
        </p:nvSpPr>
        <p:spPr bwMode="auto">
          <a:xfrm rot="5400000" flipV="1">
            <a:off x="2289172" y="453830"/>
            <a:ext cx="147639" cy="3383560"/>
          </a:xfrm>
          <a:prstGeom prst="leftBrace">
            <a:avLst>
              <a:gd name="adj1" fmla="val 113995"/>
              <a:gd name="adj2" fmla="val 50000"/>
            </a:avLst>
          </a:prstGeom>
          <a:noFill/>
          <a:ln w="127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nvGrpSpPr>
          <p:cNvPr id="15" name="组合 14"/>
          <p:cNvGrpSpPr/>
          <p:nvPr/>
        </p:nvGrpSpPr>
        <p:grpSpPr>
          <a:xfrm>
            <a:off x="671210" y="2252622"/>
            <a:ext cx="1075011" cy="1076866"/>
            <a:chOff x="738856" y="1990030"/>
            <a:chExt cx="1299075" cy="1116862"/>
          </a:xfrm>
        </p:grpSpPr>
        <p:sp>
          <p:nvSpPr>
            <p:cNvPr id="9" name="AutoShape 44"/>
            <p:cNvSpPr>
              <a:spLocks noChangeArrowheads="1"/>
            </p:cNvSpPr>
            <p:nvPr/>
          </p:nvSpPr>
          <p:spPr bwMode="auto">
            <a:xfrm>
              <a:off x="738856" y="1990030"/>
              <a:ext cx="1299075" cy="1116862"/>
            </a:xfrm>
            <a:prstGeom prst="roundRect">
              <a:avLst>
                <a:gd name="adj" fmla="val 16667"/>
              </a:avLst>
            </a:prstGeom>
            <a:solidFill>
              <a:srgbClr val="00B0F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0" name="Line 45"/>
            <p:cNvSpPr>
              <a:spLocks noChangeShapeType="1"/>
            </p:cNvSpPr>
            <p:nvPr/>
          </p:nvSpPr>
          <p:spPr bwMode="auto">
            <a:xfrm flipH="1">
              <a:off x="942617" y="2527989"/>
              <a:ext cx="324567" cy="32055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2" name="Line 47"/>
            <p:cNvSpPr>
              <a:spLocks noChangeShapeType="1"/>
            </p:cNvSpPr>
            <p:nvPr/>
          </p:nvSpPr>
          <p:spPr bwMode="auto">
            <a:xfrm>
              <a:off x="1450810" y="2588094"/>
              <a:ext cx="90202" cy="2500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3" name="Line 48"/>
            <p:cNvSpPr>
              <a:spLocks noChangeShapeType="1"/>
            </p:cNvSpPr>
            <p:nvPr/>
          </p:nvSpPr>
          <p:spPr bwMode="auto">
            <a:xfrm>
              <a:off x="1541013" y="2577731"/>
              <a:ext cx="319735" cy="2500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4" name="Line 49"/>
            <p:cNvSpPr>
              <a:spLocks noChangeShapeType="1"/>
            </p:cNvSpPr>
            <p:nvPr/>
          </p:nvSpPr>
          <p:spPr bwMode="auto">
            <a:xfrm flipH="1">
              <a:off x="1245439" y="2532825"/>
              <a:ext cx="86981" cy="32332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8" name="Text Box 53"/>
            <p:cNvSpPr txBox="1">
              <a:spLocks noChangeArrowheads="1"/>
            </p:cNvSpPr>
            <p:nvPr/>
          </p:nvSpPr>
          <p:spPr bwMode="auto">
            <a:xfrm>
              <a:off x="1133596" y="2075760"/>
              <a:ext cx="599454" cy="276999"/>
            </a:xfrm>
            <a:prstGeom prst="rect">
              <a:avLst/>
            </a:prstGeom>
            <a:solidFill>
              <a:schemeClr val="bg1"/>
            </a:solidFill>
            <a:ln>
              <a:noFill/>
            </a:ln>
            <a:effectLst/>
          </p:spPr>
          <p:txBody>
            <a:bodyPr wrap="square">
              <a:spAutoFit/>
            </a:bodyPr>
            <a:lstStyle/>
            <a:p>
              <a:pPr algn="ctr"/>
              <a:r>
                <a:rPr kumimoji="1" lang="zh-CN" altLang="en-US" sz="1200" b="1" dirty="0" smtClean="0">
                  <a:solidFill>
                    <a:srgbClr val="0000CC"/>
                  </a:solidFill>
                  <a:latin typeface="微软雅黑" pitchFamily="34" charset="-122"/>
                  <a:ea typeface="微软雅黑" pitchFamily="34" charset="-122"/>
                </a:rPr>
                <a:t>一系 </a:t>
              </a:r>
              <a:endParaRPr kumimoji="1" lang="zh-CN" altLang="en-US" sz="1200" b="1" dirty="0">
                <a:solidFill>
                  <a:srgbClr val="0000CC"/>
                </a:solidFill>
                <a:latin typeface="微软雅黑" pitchFamily="34" charset="-122"/>
                <a:ea typeface="微软雅黑" pitchFamily="34" charset="-122"/>
              </a:endParaRPr>
            </a:p>
          </p:txBody>
        </p:sp>
        <p:pic>
          <p:nvPicPr>
            <p:cNvPr id="19" name="Picture 5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1146377" y="2371164"/>
              <a:ext cx="562154" cy="26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7552"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5705"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3737"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61769" y="2761590"/>
              <a:ext cx="270129" cy="27012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组合 15"/>
          <p:cNvGrpSpPr/>
          <p:nvPr/>
        </p:nvGrpSpPr>
        <p:grpSpPr>
          <a:xfrm>
            <a:off x="1825127" y="2252622"/>
            <a:ext cx="1074344" cy="1076866"/>
            <a:chOff x="2114442" y="1990030"/>
            <a:chExt cx="1298269" cy="1116862"/>
          </a:xfrm>
        </p:grpSpPr>
        <p:sp>
          <p:nvSpPr>
            <p:cNvPr id="20" name="AutoShape 55"/>
            <p:cNvSpPr>
              <a:spLocks noChangeArrowheads="1"/>
            </p:cNvSpPr>
            <p:nvPr/>
          </p:nvSpPr>
          <p:spPr bwMode="auto">
            <a:xfrm>
              <a:off x="2114442" y="1990030"/>
              <a:ext cx="1298269" cy="1116862"/>
            </a:xfrm>
            <a:prstGeom prst="roundRect">
              <a:avLst>
                <a:gd name="adj" fmla="val 16667"/>
              </a:avLst>
            </a:prstGeom>
            <a:solidFill>
              <a:srgbClr val="92D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1" name="Line 56"/>
            <p:cNvSpPr>
              <a:spLocks noChangeShapeType="1"/>
            </p:cNvSpPr>
            <p:nvPr/>
          </p:nvSpPr>
          <p:spPr bwMode="auto">
            <a:xfrm flipH="1">
              <a:off x="2317396" y="2527989"/>
              <a:ext cx="325373" cy="32055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3" name="Line 58"/>
            <p:cNvSpPr>
              <a:spLocks noChangeShapeType="1"/>
            </p:cNvSpPr>
            <p:nvPr/>
          </p:nvSpPr>
          <p:spPr bwMode="auto">
            <a:xfrm>
              <a:off x="2825590" y="2588094"/>
              <a:ext cx="90202" cy="2500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4" name="Line 59"/>
            <p:cNvSpPr>
              <a:spLocks noChangeShapeType="1"/>
            </p:cNvSpPr>
            <p:nvPr/>
          </p:nvSpPr>
          <p:spPr bwMode="auto">
            <a:xfrm>
              <a:off x="2915793" y="2577731"/>
              <a:ext cx="320540" cy="2500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5" name="Line 60"/>
            <p:cNvSpPr>
              <a:spLocks noChangeShapeType="1"/>
            </p:cNvSpPr>
            <p:nvPr/>
          </p:nvSpPr>
          <p:spPr bwMode="auto">
            <a:xfrm flipH="1">
              <a:off x="2620219" y="2532825"/>
              <a:ext cx="87787" cy="32332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9" name="Text Box 64"/>
            <p:cNvSpPr txBox="1">
              <a:spLocks noChangeArrowheads="1"/>
            </p:cNvSpPr>
            <p:nvPr/>
          </p:nvSpPr>
          <p:spPr bwMode="auto">
            <a:xfrm>
              <a:off x="2518393" y="2075760"/>
              <a:ext cx="596359" cy="276999"/>
            </a:xfrm>
            <a:prstGeom prst="rect">
              <a:avLst/>
            </a:prstGeom>
            <a:solidFill>
              <a:schemeClr val="bg1"/>
            </a:solidFill>
            <a:ln>
              <a:noFill/>
            </a:ln>
            <a:effectLst/>
          </p:spPr>
          <p:txBody>
            <a:bodyPr wrap="square">
              <a:spAutoFit/>
            </a:bodyPr>
            <a:lstStyle/>
            <a:p>
              <a:pPr algn="ctr"/>
              <a:r>
                <a:rPr kumimoji="1" lang="zh-CN" altLang="en-US" sz="1200" b="1" dirty="0" smtClean="0">
                  <a:solidFill>
                    <a:srgbClr val="0000CC"/>
                  </a:solidFill>
                  <a:latin typeface="微软雅黑" pitchFamily="34" charset="-122"/>
                  <a:ea typeface="微软雅黑" pitchFamily="34" charset="-122"/>
                </a:rPr>
                <a:t>二系 </a:t>
              </a:r>
              <a:endParaRPr kumimoji="1" lang="zh-CN" altLang="en-US" sz="1200" b="1" dirty="0">
                <a:solidFill>
                  <a:srgbClr val="0000CC"/>
                </a:solidFill>
                <a:latin typeface="微软雅黑" pitchFamily="34" charset="-122"/>
                <a:ea typeface="微软雅黑" pitchFamily="34" charset="-122"/>
              </a:endParaRPr>
            </a:p>
          </p:txBody>
        </p:sp>
        <p:pic>
          <p:nvPicPr>
            <p:cNvPr id="30" name="Picture 6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2521157" y="2371164"/>
              <a:ext cx="562154" cy="26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24831"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2984"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91016"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9048" y="2761590"/>
              <a:ext cx="270129" cy="27012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组合 10"/>
          <p:cNvGrpSpPr/>
          <p:nvPr/>
        </p:nvGrpSpPr>
        <p:grpSpPr>
          <a:xfrm>
            <a:off x="2980425" y="2274831"/>
            <a:ext cx="1074344" cy="1076866"/>
            <a:chOff x="3490832" y="1990030"/>
            <a:chExt cx="1298269" cy="1116862"/>
          </a:xfrm>
        </p:grpSpPr>
        <p:sp>
          <p:nvSpPr>
            <p:cNvPr id="31" name="AutoShape 66"/>
            <p:cNvSpPr>
              <a:spLocks noChangeArrowheads="1"/>
            </p:cNvSpPr>
            <p:nvPr/>
          </p:nvSpPr>
          <p:spPr bwMode="auto">
            <a:xfrm>
              <a:off x="3490832" y="1990030"/>
              <a:ext cx="1298269" cy="1116862"/>
            </a:xfrm>
            <a:prstGeom prst="roundRect">
              <a:avLst>
                <a:gd name="adj" fmla="val 16667"/>
              </a:avLst>
            </a:prstGeom>
            <a:solidFill>
              <a:srgbClr val="99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2" name="Line 67"/>
            <p:cNvSpPr>
              <a:spLocks noChangeShapeType="1"/>
            </p:cNvSpPr>
            <p:nvPr/>
          </p:nvSpPr>
          <p:spPr bwMode="auto">
            <a:xfrm flipH="1">
              <a:off x="3694593" y="2527989"/>
              <a:ext cx="324567" cy="32055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4" name="Line 69"/>
            <p:cNvSpPr>
              <a:spLocks noChangeShapeType="1"/>
            </p:cNvSpPr>
            <p:nvPr/>
          </p:nvSpPr>
          <p:spPr bwMode="auto">
            <a:xfrm>
              <a:off x="4201981" y="2588094"/>
              <a:ext cx="91008" cy="2500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5" name="Line 70"/>
            <p:cNvSpPr>
              <a:spLocks noChangeShapeType="1"/>
            </p:cNvSpPr>
            <p:nvPr/>
          </p:nvSpPr>
          <p:spPr bwMode="auto">
            <a:xfrm>
              <a:off x="4292989" y="2577731"/>
              <a:ext cx="319735" cy="2500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6" name="Line 71"/>
            <p:cNvSpPr>
              <a:spLocks noChangeShapeType="1"/>
            </p:cNvSpPr>
            <p:nvPr/>
          </p:nvSpPr>
          <p:spPr bwMode="auto">
            <a:xfrm flipH="1">
              <a:off x="3996610" y="2532825"/>
              <a:ext cx="87786" cy="32332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40" name="Text Box 75"/>
            <p:cNvSpPr txBox="1">
              <a:spLocks noChangeArrowheads="1"/>
            </p:cNvSpPr>
            <p:nvPr/>
          </p:nvSpPr>
          <p:spPr bwMode="auto">
            <a:xfrm>
              <a:off x="3869818" y="2075760"/>
              <a:ext cx="620416" cy="276999"/>
            </a:xfrm>
            <a:prstGeom prst="rect">
              <a:avLst/>
            </a:prstGeom>
            <a:solidFill>
              <a:schemeClr val="bg1"/>
            </a:solidFill>
            <a:ln>
              <a:noFill/>
            </a:ln>
            <a:effectLst/>
          </p:spPr>
          <p:txBody>
            <a:bodyPr wrap="square">
              <a:spAutoFit/>
            </a:bodyPr>
            <a:lstStyle/>
            <a:p>
              <a:pPr algn="ctr"/>
              <a:r>
                <a:rPr kumimoji="1" lang="zh-CN" altLang="en-US" sz="1200" b="1" dirty="0" smtClean="0">
                  <a:solidFill>
                    <a:srgbClr val="0000CC"/>
                  </a:solidFill>
                  <a:latin typeface="微软雅黑" pitchFamily="34" charset="-122"/>
                  <a:ea typeface="微软雅黑" pitchFamily="34" charset="-122"/>
                </a:rPr>
                <a:t>三系 </a:t>
              </a:r>
              <a:endParaRPr kumimoji="1" lang="zh-CN" altLang="en-US" sz="1200" b="1" dirty="0">
                <a:solidFill>
                  <a:srgbClr val="0000CC"/>
                </a:solidFill>
                <a:latin typeface="微软雅黑" pitchFamily="34" charset="-122"/>
                <a:ea typeface="微软雅黑" pitchFamily="34" charset="-122"/>
              </a:endParaRPr>
            </a:p>
          </p:txBody>
        </p:sp>
        <p:pic>
          <p:nvPicPr>
            <p:cNvPr id="41" name="Picture 7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3898354" y="2371164"/>
              <a:ext cx="561348" cy="26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05985"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4138"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72170"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60202" y="2761590"/>
              <a:ext cx="270129" cy="27012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 name="组合 3"/>
          <p:cNvGrpSpPr/>
          <p:nvPr/>
        </p:nvGrpSpPr>
        <p:grpSpPr>
          <a:xfrm>
            <a:off x="4436843" y="1742509"/>
            <a:ext cx="4013075" cy="1719703"/>
            <a:chOff x="4070260" y="2706553"/>
            <a:chExt cx="4013075" cy="1719703"/>
          </a:xfrm>
        </p:grpSpPr>
        <p:grpSp>
          <p:nvGrpSpPr>
            <p:cNvPr id="3" name="组合 2"/>
            <p:cNvGrpSpPr/>
            <p:nvPr/>
          </p:nvGrpSpPr>
          <p:grpSpPr>
            <a:xfrm>
              <a:off x="4070260" y="3044171"/>
              <a:ext cx="4013075" cy="1382085"/>
              <a:chOff x="4070260" y="3044171"/>
              <a:chExt cx="4013075" cy="1382085"/>
            </a:xfrm>
          </p:grpSpPr>
          <p:sp>
            <p:nvSpPr>
              <p:cNvPr id="45" name="AutoShape 42"/>
              <p:cNvSpPr>
                <a:spLocks noChangeArrowheads="1"/>
              </p:cNvSpPr>
              <p:nvPr/>
            </p:nvSpPr>
            <p:spPr bwMode="auto">
              <a:xfrm>
                <a:off x="4070260" y="3044171"/>
                <a:ext cx="4013075" cy="1382085"/>
              </a:xfrm>
              <a:prstGeom prst="roundRect">
                <a:avLst>
                  <a:gd name="adj" fmla="val 16667"/>
                </a:avLst>
              </a:prstGeom>
              <a:solidFill>
                <a:srgbClr val="66FF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46" name="Line 43"/>
              <p:cNvSpPr>
                <a:spLocks noChangeShapeType="1"/>
              </p:cNvSpPr>
              <p:nvPr/>
            </p:nvSpPr>
            <p:spPr bwMode="auto">
              <a:xfrm flipH="1">
                <a:off x="4839107" y="3366364"/>
                <a:ext cx="985254" cy="4015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7" name="Line 44"/>
              <p:cNvSpPr>
                <a:spLocks noChangeShapeType="1"/>
              </p:cNvSpPr>
              <p:nvPr/>
            </p:nvSpPr>
            <p:spPr bwMode="auto">
              <a:xfrm>
                <a:off x="6139671" y="3369677"/>
                <a:ext cx="1225560" cy="38364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8" name="Line 45"/>
              <p:cNvSpPr>
                <a:spLocks noChangeShapeType="1"/>
              </p:cNvSpPr>
              <p:nvPr/>
            </p:nvSpPr>
            <p:spPr bwMode="auto">
              <a:xfrm>
                <a:off x="5978011" y="3389555"/>
                <a:ext cx="96123" cy="37237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9" name="Text Box 46"/>
              <p:cNvSpPr txBox="1">
                <a:spLocks noChangeArrowheads="1"/>
              </p:cNvSpPr>
              <p:nvPr/>
            </p:nvSpPr>
            <p:spPr bwMode="auto">
              <a:xfrm>
                <a:off x="4070260" y="3660025"/>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一系</a:t>
                </a:r>
              </a:p>
            </p:txBody>
          </p:sp>
          <p:sp>
            <p:nvSpPr>
              <p:cNvPr id="50" name="Text Box 47"/>
              <p:cNvSpPr txBox="1">
                <a:spLocks noChangeArrowheads="1"/>
              </p:cNvSpPr>
              <p:nvPr/>
            </p:nvSpPr>
            <p:spPr bwMode="auto">
              <a:xfrm>
                <a:off x="6660383" y="3660025"/>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微软雅黑" pitchFamily="34" charset="-122"/>
                    <a:ea typeface="微软雅黑" pitchFamily="34" charset="-122"/>
                  </a:rPr>
                  <a:t>三系</a:t>
                </a:r>
              </a:p>
            </p:txBody>
          </p:sp>
          <p:sp>
            <p:nvSpPr>
              <p:cNvPr id="51" name="Text Box 48"/>
              <p:cNvSpPr txBox="1">
                <a:spLocks noChangeArrowheads="1"/>
              </p:cNvSpPr>
              <p:nvPr/>
            </p:nvSpPr>
            <p:spPr bwMode="auto">
              <a:xfrm>
                <a:off x="5357717" y="3660025"/>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二系</a:t>
                </a:r>
              </a:p>
            </p:txBody>
          </p:sp>
          <p:sp>
            <p:nvSpPr>
              <p:cNvPr id="52" name="Text Box 49"/>
              <p:cNvSpPr txBox="1">
                <a:spLocks noChangeArrowheads="1"/>
              </p:cNvSpPr>
              <p:nvPr/>
            </p:nvSpPr>
            <p:spPr bwMode="auto">
              <a:xfrm>
                <a:off x="4690729" y="3110228"/>
                <a:ext cx="109731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400" b="1" dirty="0">
                    <a:latin typeface="微软雅黑" pitchFamily="34" charset="-122"/>
                    <a:ea typeface="微软雅黑" pitchFamily="34" charset="-122"/>
                  </a:rPr>
                  <a:t>主干集线器</a:t>
                </a:r>
              </a:p>
            </p:txBody>
          </p:sp>
          <p:sp>
            <p:nvSpPr>
              <p:cNvPr id="53" name="Line 51"/>
              <p:cNvSpPr>
                <a:spLocks noChangeShapeType="1"/>
              </p:cNvSpPr>
              <p:nvPr/>
            </p:nvSpPr>
            <p:spPr bwMode="auto">
              <a:xfrm flipH="1">
                <a:off x="4335193" y="3823554"/>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5" name="Line 53"/>
              <p:cNvSpPr>
                <a:spLocks noChangeShapeType="1"/>
              </p:cNvSpPr>
              <p:nvPr/>
            </p:nvSpPr>
            <p:spPr bwMode="auto">
              <a:xfrm>
                <a:off x="4812164" y="3877224"/>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6" name="Line 54"/>
              <p:cNvSpPr>
                <a:spLocks noChangeShapeType="1"/>
              </p:cNvSpPr>
              <p:nvPr/>
            </p:nvSpPr>
            <p:spPr bwMode="auto">
              <a:xfrm>
                <a:off x="4897363" y="3867947"/>
                <a:ext cx="300747"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7" name="Line 55"/>
              <p:cNvSpPr>
                <a:spLocks noChangeShapeType="1"/>
              </p:cNvSpPr>
              <p:nvPr/>
            </p:nvSpPr>
            <p:spPr bwMode="auto">
              <a:xfrm flipH="1">
                <a:off x="4619191" y="3828191"/>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61" name="Picture 5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4526710" y="3685071"/>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 name="Line 60"/>
              <p:cNvSpPr>
                <a:spLocks noChangeShapeType="1"/>
              </p:cNvSpPr>
              <p:nvPr/>
            </p:nvSpPr>
            <p:spPr bwMode="auto">
              <a:xfrm flipH="1">
                <a:off x="5627019" y="3823554"/>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4" name="Line 62"/>
              <p:cNvSpPr>
                <a:spLocks noChangeShapeType="1"/>
              </p:cNvSpPr>
              <p:nvPr/>
            </p:nvSpPr>
            <p:spPr bwMode="auto">
              <a:xfrm>
                <a:off x="6103989" y="3877224"/>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5" name="Line 63"/>
              <p:cNvSpPr>
                <a:spLocks noChangeShapeType="1"/>
              </p:cNvSpPr>
              <p:nvPr/>
            </p:nvSpPr>
            <p:spPr bwMode="auto">
              <a:xfrm>
                <a:off x="6189189" y="3867947"/>
                <a:ext cx="300018"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6" name="Line 64"/>
              <p:cNvSpPr>
                <a:spLocks noChangeShapeType="1"/>
              </p:cNvSpPr>
              <p:nvPr/>
            </p:nvSpPr>
            <p:spPr bwMode="auto">
              <a:xfrm flipH="1">
                <a:off x="5911017" y="3828191"/>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70" name="Picture 6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5818536" y="3685071"/>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 name="Line 69"/>
              <p:cNvSpPr>
                <a:spLocks noChangeShapeType="1"/>
              </p:cNvSpPr>
              <p:nvPr/>
            </p:nvSpPr>
            <p:spPr bwMode="auto">
              <a:xfrm flipH="1">
                <a:off x="6919573" y="3823554"/>
                <a:ext cx="305115"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73" name="Line 71"/>
              <p:cNvSpPr>
                <a:spLocks noChangeShapeType="1"/>
              </p:cNvSpPr>
              <p:nvPr/>
            </p:nvSpPr>
            <p:spPr bwMode="auto">
              <a:xfrm>
                <a:off x="7396543" y="3877224"/>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74" name="Line 72"/>
              <p:cNvSpPr>
                <a:spLocks noChangeShapeType="1"/>
              </p:cNvSpPr>
              <p:nvPr/>
            </p:nvSpPr>
            <p:spPr bwMode="auto">
              <a:xfrm>
                <a:off x="7481743" y="3867947"/>
                <a:ext cx="300746"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75" name="Line 73"/>
              <p:cNvSpPr>
                <a:spLocks noChangeShapeType="1"/>
              </p:cNvSpPr>
              <p:nvPr/>
            </p:nvSpPr>
            <p:spPr bwMode="auto">
              <a:xfrm flipH="1">
                <a:off x="7203571" y="3828191"/>
                <a:ext cx="82286"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79" name="Picture 7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7111089" y="3685071"/>
                <a:ext cx="527945"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0" name="Picture 7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5662701" y="3153009"/>
                <a:ext cx="705625" cy="31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4" name="Text Box 50"/>
            <p:cNvSpPr txBox="1">
              <a:spLocks noChangeArrowheads="1"/>
            </p:cNvSpPr>
            <p:nvPr/>
          </p:nvSpPr>
          <p:spPr bwMode="auto">
            <a:xfrm>
              <a:off x="5132957" y="2706553"/>
              <a:ext cx="182614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CC00CC"/>
                  </a:solidFill>
                  <a:latin typeface="微软雅黑" pitchFamily="34" charset="-122"/>
                  <a:ea typeface="微软雅黑" pitchFamily="34" charset="-122"/>
                </a:rPr>
                <a:t>一个更大的碰撞域</a:t>
              </a:r>
            </a:p>
          </p:txBody>
        </p:sp>
        <p:pic>
          <p:nvPicPr>
            <p:cNvPr id="9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40421"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18574"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06606"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94638"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36565"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4718"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02750"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90782"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2709"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10862"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8894"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86926" y="4037576"/>
              <a:ext cx="270129" cy="270129"/>
            </a:xfrm>
            <a:prstGeom prst="rect">
              <a:avLst/>
            </a:prstGeom>
            <a:noFill/>
            <a:extLst>
              <a:ext uri="{909E8E84-426E-40DD-AFC4-6F175D3DCCD1}">
                <a14:hiddenFill xmlns:a14="http://schemas.microsoft.com/office/drawing/2010/main">
                  <a:solidFill>
                    <a:srgbClr val="FFFFFF"/>
                  </a:solidFill>
                </a14:hiddenFill>
              </a:ext>
            </a:extLst>
          </p:spPr>
        </p:pic>
      </p:grpSp>
      <p:sp>
        <p:nvSpPr>
          <p:cNvPr id="110" name="Rectangle 8"/>
          <p:cNvSpPr>
            <a:spLocks noChangeArrowheads="1"/>
          </p:cNvSpPr>
          <p:nvPr/>
        </p:nvSpPr>
        <p:spPr bwMode="auto">
          <a:xfrm>
            <a:off x="502920" y="1042344"/>
            <a:ext cx="8129014" cy="41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2700"/>
              </a:lnSpc>
              <a:buClr>
                <a:srgbClr val="0070C0"/>
              </a:buClr>
              <a:buFont typeface="Wingdings" pitchFamily="2" charset="2"/>
              <a:buChar char="l"/>
            </a:pPr>
            <a:r>
              <a:rPr lang="zh-CN" altLang="en-US" sz="2000" b="1" dirty="0" smtClean="0">
                <a:latin typeface="微软雅黑" pitchFamily="34" charset="-122"/>
                <a:ea typeface="微软雅黑" pitchFamily="34" charset="-122"/>
              </a:rPr>
              <a:t>使用集线器扩展</a:t>
            </a:r>
            <a:endParaRPr lang="zh-CN" altLang="en-US" sz="2000" b="1" dirty="0">
              <a:latin typeface="微软雅黑" pitchFamily="34" charset="-122"/>
              <a:ea typeface="微软雅黑" pitchFamily="34" charset="-122"/>
            </a:endParaRPr>
          </a:p>
        </p:txBody>
      </p:sp>
      <p:sp>
        <p:nvSpPr>
          <p:cNvPr id="111" name="AutoShape 5"/>
          <p:cNvSpPr>
            <a:spLocks noChangeArrowheads="1"/>
          </p:cNvSpPr>
          <p:nvPr/>
        </p:nvSpPr>
        <p:spPr bwMode="auto">
          <a:xfrm>
            <a:off x="502919" y="649855"/>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112" name="Rectangle 6"/>
          <p:cNvSpPr>
            <a:spLocks noChangeArrowheads="1"/>
          </p:cNvSpPr>
          <p:nvPr/>
        </p:nvSpPr>
        <p:spPr bwMode="auto">
          <a:xfrm>
            <a:off x="2622844" y="598440"/>
            <a:ext cx="38811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3.4.1  </a:t>
            </a:r>
            <a:r>
              <a:rPr lang="zh-CN" altLang="en-US" sz="2400" b="1" dirty="0">
                <a:solidFill>
                  <a:schemeClr val="bg1"/>
                </a:solidFill>
                <a:latin typeface="微软雅黑" pitchFamily="34" charset="-122"/>
                <a:ea typeface="微软雅黑" pitchFamily="34" charset="-122"/>
              </a:rPr>
              <a:t>在物理层扩展以太网</a:t>
            </a:r>
          </a:p>
        </p:txBody>
      </p:sp>
      <p:sp>
        <p:nvSpPr>
          <p:cNvPr id="2" name="矩形 1"/>
          <p:cNvSpPr/>
          <p:nvPr/>
        </p:nvSpPr>
        <p:spPr>
          <a:xfrm>
            <a:off x="1971225" y="4104566"/>
            <a:ext cx="5736485" cy="369332"/>
          </a:xfrm>
          <a:prstGeom prst="rect">
            <a:avLst/>
          </a:prstGeom>
        </p:spPr>
        <p:txBody>
          <a:bodyPr wrap="square">
            <a:spAutoFit/>
          </a:bodyPr>
          <a:lstStyle/>
          <a:p>
            <a:pPr algn="ctr"/>
            <a:r>
              <a:rPr lang="zh-CN" altLang="en-US" b="1" dirty="0">
                <a:latin typeface="微软雅黑" pitchFamily="34" charset="-122"/>
                <a:ea typeface="微软雅黑" pitchFamily="34" charset="-122"/>
              </a:rPr>
              <a:t>用多个集线器连成更大的</a:t>
            </a:r>
            <a:r>
              <a:rPr lang="zh-CN" altLang="en-US" b="1" dirty="0" smtClean="0">
                <a:latin typeface="微软雅黑" pitchFamily="34" charset="-122"/>
                <a:ea typeface="微软雅黑" pitchFamily="34" charset="-122"/>
              </a:rPr>
              <a:t>以太网</a:t>
            </a:r>
            <a:endParaRPr lang="zh-CN" altLang="en-US" dirty="0"/>
          </a:p>
        </p:txBody>
      </p:sp>
    </p:spTree>
    <p:extLst>
      <p:ext uri="{BB962C8B-B14F-4D97-AF65-F5344CB8AC3E}">
        <p14:creationId xmlns:p14="http://schemas.microsoft.com/office/powerpoint/2010/main" val="412073273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19" y="969746"/>
            <a:ext cx="8129015"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优点</a:t>
            </a:r>
          </a:p>
          <a:p>
            <a:pPr marL="63341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使原来属于不同碰撞域（冲突域）</a:t>
            </a:r>
            <a:r>
              <a:rPr lang="zh-CN" altLang="en-US" sz="2000" b="1" dirty="0" smtClean="0">
                <a:latin typeface="微软雅黑" pitchFamily="34" charset="-122"/>
                <a:ea typeface="微软雅黑" pitchFamily="34" charset="-122"/>
              </a:rPr>
              <a:t>的计算机能够</a:t>
            </a:r>
            <a:r>
              <a:rPr lang="zh-CN" altLang="en-US" sz="2000" b="1" dirty="0" smtClean="0">
                <a:solidFill>
                  <a:srgbClr val="C00000"/>
                </a:solidFill>
                <a:latin typeface="微软雅黑" pitchFamily="34" charset="-122"/>
                <a:ea typeface="微软雅黑" pitchFamily="34" charset="-122"/>
              </a:rPr>
              <a:t>跨</a:t>
            </a:r>
            <a:r>
              <a:rPr lang="zh-CN" altLang="en-US" sz="2000" b="1" dirty="0">
                <a:solidFill>
                  <a:srgbClr val="C00000"/>
                </a:solidFill>
                <a:latin typeface="微软雅黑" pitchFamily="34" charset="-122"/>
                <a:ea typeface="微软雅黑" pitchFamily="34" charset="-122"/>
              </a:rPr>
              <a:t>碰撞</a:t>
            </a:r>
            <a:r>
              <a:rPr lang="zh-CN" altLang="en-US" sz="2000" b="1" dirty="0" smtClean="0">
                <a:solidFill>
                  <a:srgbClr val="C00000"/>
                </a:solidFill>
                <a:latin typeface="微软雅黑" pitchFamily="34" charset="-122"/>
                <a:ea typeface="微软雅黑" pitchFamily="34" charset="-122"/>
              </a:rPr>
              <a:t>域通信</a:t>
            </a:r>
            <a:r>
              <a:rPr lang="zh-CN" altLang="en-US" sz="2000" b="1" dirty="0">
                <a:solidFill>
                  <a:srgbClr val="C00000"/>
                </a:solidFill>
                <a:latin typeface="微软雅黑" pitchFamily="34" charset="-122"/>
                <a:ea typeface="微软雅黑" pitchFamily="34" charset="-122"/>
              </a:rPr>
              <a:t>。</a:t>
            </a:r>
          </a:p>
          <a:p>
            <a:pPr marL="63341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扩大了以太网覆盖的地理范围。</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缺点</a:t>
            </a:r>
          </a:p>
          <a:p>
            <a:pPr marL="63341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碰撞域增大了</a:t>
            </a:r>
            <a:r>
              <a:rPr lang="zh-CN" altLang="en-US" sz="2000" b="1" dirty="0" smtClean="0">
                <a:latin typeface="微软雅黑" pitchFamily="34" charset="-122"/>
                <a:ea typeface="微软雅黑" pitchFamily="34" charset="-122"/>
              </a:rPr>
              <a:t>，总</a:t>
            </a:r>
            <a:r>
              <a:rPr lang="zh-CN" altLang="en-US" sz="2000" b="1" dirty="0">
                <a:latin typeface="微软雅黑" pitchFamily="34" charset="-122"/>
                <a:ea typeface="微软雅黑" pitchFamily="34" charset="-122"/>
              </a:rPr>
              <a:t>的</a:t>
            </a:r>
            <a:r>
              <a:rPr lang="zh-CN" altLang="en-US" sz="2000" b="1" dirty="0" smtClean="0">
                <a:latin typeface="微软雅黑" pitchFamily="34" charset="-122"/>
                <a:ea typeface="微软雅黑" pitchFamily="34" charset="-122"/>
              </a:rPr>
              <a:t>吞吐量未</a:t>
            </a:r>
            <a:r>
              <a:rPr lang="zh-CN" altLang="en-US" sz="2000" b="1" dirty="0">
                <a:latin typeface="微软雅黑" pitchFamily="34" charset="-122"/>
                <a:ea typeface="微软雅黑" pitchFamily="34" charset="-122"/>
              </a:rPr>
              <a:t>提高。</a:t>
            </a:r>
          </a:p>
          <a:p>
            <a:pPr marL="633413" indent="-342900" eaLnBrk="0" hangingPunct="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如果使用</a:t>
            </a:r>
            <a:r>
              <a:rPr lang="zh-CN" altLang="en-US" sz="2000" b="1" dirty="0">
                <a:latin typeface="微软雅黑" pitchFamily="34" charset="-122"/>
                <a:ea typeface="微软雅黑" pitchFamily="34" charset="-122"/>
              </a:rPr>
              <a:t>不同的以太网技术（如数据率不同），那么就不能用集线器将它们互连起来。 </a:t>
            </a:r>
          </a:p>
        </p:txBody>
      </p:sp>
      <p:sp>
        <p:nvSpPr>
          <p:cNvPr id="8" name="AutoShape 5"/>
          <p:cNvSpPr>
            <a:spLocks noChangeArrowheads="1"/>
          </p:cNvSpPr>
          <p:nvPr/>
        </p:nvSpPr>
        <p:spPr bwMode="auto">
          <a:xfrm>
            <a:off x="502919" y="6473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282106" y="624240"/>
            <a:ext cx="256993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用集线器扩展</a:t>
            </a:r>
            <a:r>
              <a:rPr lang="zh-CN" altLang="en-US" sz="2000" b="1" dirty="0" smtClean="0">
                <a:solidFill>
                  <a:schemeClr val="bg1"/>
                </a:solidFill>
                <a:latin typeface="微软雅黑" pitchFamily="34" charset="-122"/>
                <a:ea typeface="微软雅黑" pitchFamily="34" charset="-122"/>
              </a:rPr>
              <a:t>以太网</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18001141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19" y="967332"/>
            <a:ext cx="8129015"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碰撞</a:t>
            </a:r>
            <a:r>
              <a:rPr lang="zh-CN" altLang="en-US" sz="2000" b="1" dirty="0">
                <a:solidFill>
                  <a:srgbClr val="C00000"/>
                </a:solidFill>
                <a:latin typeface="微软雅黑" pitchFamily="34" charset="-122"/>
                <a:ea typeface="微软雅黑" pitchFamily="34" charset="-122"/>
              </a:rPr>
              <a:t>域</a:t>
            </a: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collision domain</a:t>
            </a:r>
            <a:r>
              <a:rPr lang="zh-CN" altLang="en-US" sz="2000" b="1" dirty="0">
                <a:latin typeface="微软雅黑" pitchFamily="34" charset="-122"/>
                <a:ea typeface="微软雅黑" pitchFamily="34" charset="-122"/>
              </a:rPr>
              <a:t>）又称为</a:t>
            </a:r>
            <a:r>
              <a:rPr lang="zh-CN" altLang="en-US" sz="2000" b="1" dirty="0">
                <a:solidFill>
                  <a:srgbClr val="C00000"/>
                </a:solidFill>
                <a:latin typeface="微软雅黑" pitchFamily="34" charset="-122"/>
                <a:ea typeface="微软雅黑" pitchFamily="34" charset="-122"/>
              </a:rPr>
              <a:t>冲突域</a:t>
            </a:r>
            <a:r>
              <a:rPr lang="zh-CN" altLang="en-US" sz="2000" b="1" dirty="0" smtClean="0">
                <a:solidFill>
                  <a:srgbClr val="C00000"/>
                </a:solidFill>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指</a:t>
            </a:r>
            <a:r>
              <a:rPr lang="zh-CN" altLang="en-US" sz="2000" b="1" dirty="0">
                <a:latin typeface="微软雅黑" pitchFamily="34" charset="-122"/>
                <a:ea typeface="微软雅黑" pitchFamily="34" charset="-122"/>
              </a:rPr>
              <a:t>网络中一个站点发出的帧会与其他站点发出的帧产生碰撞或冲突的那部分网络</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碰撞域越大，发生碰撞的概率越</a:t>
            </a:r>
            <a:r>
              <a:rPr lang="zh-CN" altLang="en-US" sz="2000" b="1" dirty="0" smtClean="0">
                <a:solidFill>
                  <a:srgbClr val="0000FF"/>
                </a:solidFill>
                <a:latin typeface="微软雅黑" pitchFamily="34" charset="-122"/>
                <a:ea typeface="微软雅黑" pitchFamily="34" charset="-122"/>
              </a:rPr>
              <a:t>高。</a:t>
            </a:r>
            <a:endParaRPr lang="zh-CN" altLang="en-US" sz="2000" b="1" dirty="0">
              <a:solidFill>
                <a:srgbClr val="0000FF"/>
              </a:solidFill>
              <a:latin typeface="微软雅黑" pitchFamily="34" charset="-122"/>
              <a:ea typeface="微软雅黑" pitchFamily="34" charset="-122"/>
            </a:endParaRPr>
          </a:p>
        </p:txBody>
      </p:sp>
      <p:sp>
        <p:nvSpPr>
          <p:cNvPr id="8" name="AutoShape 5"/>
          <p:cNvSpPr>
            <a:spLocks noChangeArrowheads="1"/>
          </p:cNvSpPr>
          <p:nvPr/>
        </p:nvSpPr>
        <p:spPr bwMode="auto">
          <a:xfrm>
            <a:off x="502919" y="6449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4090020" y="621826"/>
            <a:ext cx="9541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碰撞域</a:t>
            </a:r>
            <a:endParaRPr lang="fr-FR" altLang="zh-CN" sz="2000" b="1" dirty="0">
              <a:solidFill>
                <a:schemeClr val="bg1"/>
              </a:solidFill>
              <a:latin typeface="微软雅黑" pitchFamily="34" charset="-122"/>
              <a:ea typeface="微软雅黑" pitchFamily="34" charset="-122"/>
            </a:endParaRPr>
          </a:p>
        </p:txBody>
      </p:sp>
      <p:sp>
        <p:nvSpPr>
          <p:cNvPr id="38" name="AutoShape 42"/>
          <p:cNvSpPr>
            <a:spLocks noChangeArrowheads="1"/>
          </p:cNvSpPr>
          <p:nvPr/>
        </p:nvSpPr>
        <p:spPr bwMode="auto">
          <a:xfrm>
            <a:off x="4567426" y="2339701"/>
            <a:ext cx="4064507" cy="1764375"/>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9" name="Line 43"/>
          <p:cNvSpPr>
            <a:spLocks noChangeShapeType="1"/>
          </p:cNvSpPr>
          <p:nvPr/>
        </p:nvSpPr>
        <p:spPr bwMode="auto">
          <a:xfrm flipH="1">
            <a:off x="5590465" y="2925370"/>
            <a:ext cx="985254" cy="4015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1" name="Line 45"/>
          <p:cNvSpPr>
            <a:spLocks noChangeShapeType="1"/>
          </p:cNvSpPr>
          <p:nvPr/>
        </p:nvSpPr>
        <p:spPr bwMode="auto">
          <a:xfrm>
            <a:off x="6729369" y="2948561"/>
            <a:ext cx="96123" cy="37237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5" name="Text Box 49"/>
          <p:cNvSpPr txBox="1">
            <a:spLocks noChangeArrowheads="1"/>
          </p:cNvSpPr>
          <p:nvPr/>
        </p:nvSpPr>
        <p:spPr bwMode="auto">
          <a:xfrm>
            <a:off x="6180712" y="2469223"/>
            <a:ext cx="109731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latin typeface="微软雅黑" pitchFamily="34" charset="-122"/>
                <a:ea typeface="微软雅黑" pitchFamily="34" charset="-122"/>
              </a:rPr>
              <a:t>主干集线器</a:t>
            </a:r>
          </a:p>
        </p:txBody>
      </p:sp>
      <p:sp>
        <p:nvSpPr>
          <p:cNvPr id="46" name="Line 51"/>
          <p:cNvSpPr>
            <a:spLocks noChangeShapeType="1"/>
          </p:cNvSpPr>
          <p:nvPr/>
        </p:nvSpPr>
        <p:spPr bwMode="auto">
          <a:xfrm flipH="1">
            <a:off x="5086551" y="3382560"/>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7" name="Line 53"/>
          <p:cNvSpPr>
            <a:spLocks noChangeShapeType="1"/>
          </p:cNvSpPr>
          <p:nvPr/>
        </p:nvSpPr>
        <p:spPr bwMode="auto">
          <a:xfrm>
            <a:off x="5563522" y="3436230"/>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8" name="Line 54"/>
          <p:cNvSpPr>
            <a:spLocks noChangeShapeType="1"/>
          </p:cNvSpPr>
          <p:nvPr/>
        </p:nvSpPr>
        <p:spPr bwMode="auto">
          <a:xfrm>
            <a:off x="5648721" y="3426953"/>
            <a:ext cx="300747"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9" name="Line 55"/>
          <p:cNvSpPr>
            <a:spLocks noChangeShapeType="1"/>
          </p:cNvSpPr>
          <p:nvPr/>
        </p:nvSpPr>
        <p:spPr bwMode="auto">
          <a:xfrm flipH="1">
            <a:off x="5370549" y="3387197"/>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50" name="Picture 5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5278068" y="3244077"/>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Line 60"/>
          <p:cNvSpPr>
            <a:spLocks noChangeShapeType="1"/>
          </p:cNvSpPr>
          <p:nvPr/>
        </p:nvSpPr>
        <p:spPr bwMode="auto">
          <a:xfrm flipH="1">
            <a:off x="6378377" y="3382560"/>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2" name="Line 62"/>
          <p:cNvSpPr>
            <a:spLocks noChangeShapeType="1"/>
          </p:cNvSpPr>
          <p:nvPr/>
        </p:nvSpPr>
        <p:spPr bwMode="auto">
          <a:xfrm>
            <a:off x="6855347" y="3436230"/>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3" name="Line 63"/>
          <p:cNvSpPr>
            <a:spLocks noChangeShapeType="1"/>
          </p:cNvSpPr>
          <p:nvPr/>
        </p:nvSpPr>
        <p:spPr bwMode="auto">
          <a:xfrm>
            <a:off x="6940547" y="3426953"/>
            <a:ext cx="300018"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4" name="Line 64"/>
          <p:cNvSpPr>
            <a:spLocks noChangeShapeType="1"/>
          </p:cNvSpPr>
          <p:nvPr/>
        </p:nvSpPr>
        <p:spPr bwMode="auto">
          <a:xfrm flipH="1">
            <a:off x="6662375" y="3387197"/>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55" name="Picture 6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6569894" y="3244077"/>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 name="Line 71"/>
          <p:cNvSpPr>
            <a:spLocks noChangeShapeType="1"/>
          </p:cNvSpPr>
          <p:nvPr/>
        </p:nvSpPr>
        <p:spPr bwMode="auto">
          <a:xfrm>
            <a:off x="6958045" y="2823122"/>
            <a:ext cx="700856" cy="786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8" name="Line 72"/>
          <p:cNvSpPr>
            <a:spLocks noChangeShapeType="1"/>
          </p:cNvSpPr>
          <p:nvPr/>
        </p:nvSpPr>
        <p:spPr bwMode="auto">
          <a:xfrm>
            <a:off x="6977461" y="2901753"/>
            <a:ext cx="681440" cy="26523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61" name="Picture 7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6414059" y="2712015"/>
            <a:ext cx="705625" cy="31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 Box 50"/>
          <p:cNvSpPr txBox="1">
            <a:spLocks noChangeArrowheads="1"/>
          </p:cNvSpPr>
          <p:nvPr/>
        </p:nvSpPr>
        <p:spPr bwMode="auto">
          <a:xfrm>
            <a:off x="7576532" y="3759077"/>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00000"/>
                </a:solidFill>
                <a:latin typeface="微软雅黑" pitchFamily="34" charset="-122"/>
                <a:ea typeface="微软雅黑" pitchFamily="34" charset="-122"/>
              </a:rPr>
              <a:t>碰撞</a:t>
            </a:r>
            <a:r>
              <a:rPr kumimoji="1" lang="zh-CN" altLang="en-US" sz="1400" b="1" dirty="0">
                <a:solidFill>
                  <a:srgbClr val="C00000"/>
                </a:solidFill>
                <a:latin typeface="微软雅黑" pitchFamily="34" charset="-122"/>
                <a:ea typeface="微软雅黑" pitchFamily="34" charset="-122"/>
              </a:rPr>
              <a:t>域</a:t>
            </a:r>
          </a:p>
        </p:txBody>
      </p:sp>
      <p:pic>
        <p:nvPicPr>
          <p:cNvPr id="6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60651"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38804"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26836"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4868"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56795"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34948"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22980"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11012"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3837" y="3112431"/>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3837" y="2766688"/>
            <a:ext cx="270129" cy="270129"/>
          </a:xfrm>
          <a:prstGeom prst="rect">
            <a:avLst/>
          </a:prstGeom>
          <a:noFill/>
          <a:extLst>
            <a:ext uri="{909E8E84-426E-40DD-AFC4-6F175D3DCCD1}">
              <a14:hiddenFill xmlns:a14="http://schemas.microsoft.com/office/drawing/2010/main">
                <a:solidFill>
                  <a:srgbClr val="FFFFFF"/>
                </a:solidFill>
              </a14:hiddenFill>
            </a:ext>
          </a:extLst>
        </p:spPr>
      </p:pic>
      <p:sp>
        <p:nvSpPr>
          <p:cNvPr id="74" name="AutoShape 42"/>
          <p:cNvSpPr>
            <a:spLocks noChangeArrowheads="1"/>
          </p:cNvSpPr>
          <p:nvPr/>
        </p:nvSpPr>
        <p:spPr bwMode="auto">
          <a:xfrm>
            <a:off x="502919" y="2339701"/>
            <a:ext cx="3891638" cy="1764375"/>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75" name="Line 7"/>
          <p:cNvSpPr>
            <a:spLocks noChangeShapeType="1"/>
          </p:cNvSpPr>
          <p:nvPr/>
        </p:nvSpPr>
        <p:spPr bwMode="auto">
          <a:xfrm flipV="1">
            <a:off x="1107575" y="2777484"/>
            <a:ext cx="2786743"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6" name="Rectangle 9"/>
          <p:cNvSpPr>
            <a:spLocks noChangeArrowheads="1"/>
          </p:cNvSpPr>
          <p:nvPr/>
        </p:nvSpPr>
        <p:spPr bwMode="auto">
          <a:xfrm>
            <a:off x="3822188" y="2703369"/>
            <a:ext cx="144262" cy="142164"/>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8" name="Rectangle 9"/>
          <p:cNvSpPr>
            <a:spLocks noChangeArrowheads="1"/>
          </p:cNvSpPr>
          <p:nvPr/>
        </p:nvSpPr>
        <p:spPr bwMode="auto">
          <a:xfrm>
            <a:off x="1035444" y="2703369"/>
            <a:ext cx="144262" cy="142164"/>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7" name="Line 5"/>
          <p:cNvSpPr>
            <a:spLocks noChangeShapeType="1"/>
          </p:cNvSpPr>
          <p:nvPr/>
        </p:nvSpPr>
        <p:spPr bwMode="auto">
          <a:xfrm rot="16200000" flipV="1">
            <a:off x="3063842" y="3104978"/>
            <a:ext cx="663408" cy="613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0" name="Freeform 14"/>
          <p:cNvSpPr>
            <a:spLocks/>
          </p:cNvSpPr>
          <p:nvPr/>
        </p:nvSpPr>
        <p:spPr bwMode="auto">
          <a:xfrm>
            <a:off x="2676213" y="2776717"/>
            <a:ext cx="2663" cy="644133"/>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3" name="Line 12"/>
          <p:cNvSpPr>
            <a:spLocks noChangeShapeType="1"/>
          </p:cNvSpPr>
          <p:nvPr/>
        </p:nvSpPr>
        <p:spPr bwMode="auto">
          <a:xfrm rot="16200000" flipV="1">
            <a:off x="1434794" y="3104978"/>
            <a:ext cx="663408" cy="613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pic>
        <p:nvPicPr>
          <p:cNvPr id="94"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87165" y="3228313"/>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59868" y="3228313"/>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97931" y="3228313"/>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97" name="Text Box 50"/>
          <p:cNvSpPr txBox="1">
            <a:spLocks noChangeArrowheads="1"/>
          </p:cNvSpPr>
          <p:nvPr/>
        </p:nvSpPr>
        <p:spPr bwMode="auto">
          <a:xfrm>
            <a:off x="818068" y="3759077"/>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00000"/>
                </a:solidFill>
                <a:latin typeface="微软雅黑" pitchFamily="34" charset="-122"/>
                <a:ea typeface="微软雅黑" pitchFamily="34" charset="-122"/>
              </a:rPr>
              <a:t>碰撞</a:t>
            </a:r>
            <a:r>
              <a:rPr kumimoji="1" lang="zh-CN" altLang="en-US" sz="1400" b="1" dirty="0">
                <a:solidFill>
                  <a:srgbClr val="C00000"/>
                </a:solidFill>
                <a:latin typeface="微软雅黑" pitchFamily="34" charset="-122"/>
                <a:ea typeface="微软雅黑" pitchFamily="34" charset="-122"/>
              </a:rPr>
              <a:t>域</a:t>
            </a:r>
          </a:p>
        </p:txBody>
      </p:sp>
      <p:sp>
        <p:nvSpPr>
          <p:cNvPr id="98" name="矩形 97"/>
          <p:cNvSpPr/>
          <p:nvPr/>
        </p:nvSpPr>
        <p:spPr>
          <a:xfrm>
            <a:off x="1915327" y="4113661"/>
            <a:ext cx="1261884" cy="307777"/>
          </a:xfrm>
          <a:prstGeom prst="rect">
            <a:avLst/>
          </a:prstGeom>
        </p:spPr>
        <p:txBody>
          <a:bodyPr wrap="none">
            <a:spAutoFit/>
          </a:bodyPr>
          <a:lstStyle/>
          <a:p>
            <a:r>
              <a:rPr lang="zh-CN" altLang="en-US" sz="1400" b="1" dirty="0">
                <a:latin typeface="微软雅黑" pitchFamily="34" charset="-122"/>
                <a:ea typeface="微软雅黑" pitchFamily="34" charset="-122"/>
              </a:rPr>
              <a:t>总</a:t>
            </a:r>
            <a:r>
              <a:rPr lang="zh-CN" altLang="en-US" sz="1400" b="1" dirty="0" smtClean="0">
                <a:latin typeface="微软雅黑" pitchFamily="34" charset="-122"/>
                <a:ea typeface="微软雅黑" pitchFamily="34" charset="-122"/>
              </a:rPr>
              <a:t>线形以太网</a:t>
            </a:r>
            <a:endParaRPr lang="zh-CN" altLang="en-US" sz="1400" b="1" dirty="0">
              <a:latin typeface="微软雅黑" pitchFamily="34" charset="-122"/>
              <a:ea typeface="微软雅黑" pitchFamily="34" charset="-122"/>
            </a:endParaRPr>
          </a:p>
        </p:txBody>
      </p:sp>
      <p:sp>
        <p:nvSpPr>
          <p:cNvPr id="99" name="矩形 98"/>
          <p:cNvSpPr/>
          <p:nvPr/>
        </p:nvSpPr>
        <p:spPr>
          <a:xfrm>
            <a:off x="5627587" y="4109505"/>
            <a:ext cx="2159566" cy="307777"/>
          </a:xfrm>
          <a:prstGeom prst="rect">
            <a:avLst/>
          </a:prstGeom>
        </p:spPr>
        <p:txBody>
          <a:bodyPr wrap="none">
            <a:spAutoFit/>
          </a:bodyPr>
          <a:lstStyle/>
          <a:p>
            <a:r>
              <a:rPr lang="zh-CN" altLang="en-US" sz="1400" b="1" dirty="0" smtClean="0">
                <a:latin typeface="微软雅黑" pitchFamily="34" charset="-122"/>
                <a:ea typeface="微软雅黑" pitchFamily="34" charset="-122"/>
              </a:rPr>
              <a:t>使用集线器的星形以太网</a:t>
            </a:r>
            <a:endParaRPr lang="zh-CN" altLang="en-US" sz="1400" b="1" dirty="0">
              <a:latin typeface="微软雅黑" pitchFamily="34" charset="-122"/>
              <a:ea typeface="微软雅黑" pitchFamily="34" charset="-122"/>
            </a:endParaRPr>
          </a:p>
        </p:txBody>
      </p:sp>
    </p:spTree>
    <p:extLst>
      <p:ext uri="{BB962C8B-B14F-4D97-AF65-F5344CB8AC3E}">
        <p14:creationId xmlns:p14="http://schemas.microsoft.com/office/powerpoint/2010/main" val="19914362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圆角矩形 63"/>
          <p:cNvSpPr/>
          <p:nvPr/>
        </p:nvSpPr>
        <p:spPr>
          <a:xfrm>
            <a:off x="502920" y="1523557"/>
            <a:ext cx="8129015" cy="2540439"/>
          </a:xfrm>
          <a:prstGeom prst="roundRect">
            <a:avLst>
              <a:gd name="adj" fmla="val 12392"/>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Rectangle 8"/>
          <p:cNvSpPr>
            <a:spLocks noChangeArrowheads="1"/>
          </p:cNvSpPr>
          <p:nvPr/>
        </p:nvSpPr>
        <p:spPr bwMode="auto">
          <a:xfrm>
            <a:off x="502920" y="1044812"/>
            <a:ext cx="8001000" cy="41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2700"/>
              </a:lnSpc>
              <a:buClr>
                <a:srgbClr val="0070C0"/>
              </a:buClr>
              <a:buFont typeface="Wingdings" pitchFamily="2" charset="2"/>
              <a:buChar char="l"/>
            </a:pPr>
            <a:r>
              <a:rPr lang="zh-CN" altLang="en-US" sz="2000" b="1" dirty="0" smtClean="0">
                <a:latin typeface="微软雅黑" pitchFamily="34" charset="-122"/>
                <a:ea typeface="微软雅黑" pitchFamily="34" charset="-122"/>
              </a:rPr>
              <a:t>更为常用。早期</a:t>
            </a:r>
            <a:r>
              <a:rPr lang="zh-CN" altLang="en-US" sz="2000" b="1" dirty="0">
                <a:latin typeface="微软雅黑" pitchFamily="34" charset="-122"/>
                <a:ea typeface="微软雅黑" pitchFamily="34" charset="-122"/>
              </a:rPr>
              <a:t>使用</a:t>
            </a:r>
            <a:r>
              <a:rPr lang="zh-CN" altLang="en-US" sz="2000" b="1" dirty="0">
                <a:solidFill>
                  <a:srgbClr val="0000FF"/>
                </a:solidFill>
                <a:latin typeface="微软雅黑" pitchFamily="34" charset="-122"/>
                <a:ea typeface="微软雅黑" pitchFamily="34" charset="-122"/>
              </a:rPr>
              <a:t>网桥</a:t>
            </a:r>
            <a:r>
              <a:rPr lang="zh-CN" altLang="en-US" sz="2000" b="1" dirty="0">
                <a:latin typeface="微软雅黑" pitchFamily="34" charset="-122"/>
                <a:ea typeface="微软雅黑" pitchFamily="34" charset="-122"/>
              </a:rPr>
              <a:t>，现在使用以太网</a:t>
            </a:r>
            <a:r>
              <a:rPr lang="zh-CN" altLang="en-US" sz="2000" b="1" dirty="0">
                <a:solidFill>
                  <a:srgbClr val="C00000"/>
                </a:solidFill>
                <a:latin typeface="微软雅黑" pitchFamily="34" charset="-122"/>
                <a:ea typeface="微软雅黑" pitchFamily="34" charset="-122"/>
              </a:rPr>
              <a:t>交换机。</a:t>
            </a:r>
          </a:p>
        </p:txBody>
      </p:sp>
      <p:grpSp>
        <p:nvGrpSpPr>
          <p:cNvPr id="4" name="组合 3"/>
          <p:cNvGrpSpPr/>
          <p:nvPr/>
        </p:nvGrpSpPr>
        <p:grpSpPr>
          <a:xfrm>
            <a:off x="1195175" y="1697349"/>
            <a:ext cx="2137870" cy="2077954"/>
            <a:chOff x="1109815" y="2172510"/>
            <a:chExt cx="2137870" cy="2077954"/>
          </a:xfrm>
        </p:grpSpPr>
        <p:sp>
          <p:nvSpPr>
            <p:cNvPr id="13" name="AutoShape 9"/>
            <p:cNvSpPr>
              <a:spLocks noChangeArrowheads="1"/>
            </p:cNvSpPr>
            <p:nvPr/>
          </p:nvSpPr>
          <p:spPr bwMode="auto">
            <a:xfrm rot="16200000">
              <a:off x="2106750" y="1709020"/>
              <a:ext cx="144000" cy="2137869"/>
            </a:xfrm>
            <a:prstGeom prst="can">
              <a:avLst>
                <a:gd name="adj" fmla="val 56771"/>
              </a:avLst>
            </a:prstGeom>
            <a:solidFill>
              <a:srgbClr val="FFFF99"/>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4" name="Line 48"/>
            <p:cNvSpPr>
              <a:spLocks noChangeShapeType="1"/>
            </p:cNvSpPr>
            <p:nvPr/>
          </p:nvSpPr>
          <p:spPr bwMode="auto">
            <a:xfrm>
              <a:off x="1340941" y="2771125"/>
              <a:ext cx="167552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48"/>
            <p:cNvSpPr>
              <a:spLocks noChangeShapeType="1"/>
            </p:cNvSpPr>
            <p:nvPr/>
          </p:nvSpPr>
          <p:spPr bwMode="auto">
            <a:xfrm flipV="1">
              <a:off x="1567015" y="2389140"/>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48"/>
            <p:cNvSpPr>
              <a:spLocks noChangeShapeType="1"/>
            </p:cNvSpPr>
            <p:nvPr/>
          </p:nvSpPr>
          <p:spPr bwMode="auto">
            <a:xfrm flipV="1">
              <a:off x="2644325" y="2389140"/>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2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9952" y="217251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65515" y="2172510"/>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30" name="AutoShape 9"/>
            <p:cNvSpPr>
              <a:spLocks noChangeArrowheads="1"/>
            </p:cNvSpPr>
            <p:nvPr/>
          </p:nvSpPr>
          <p:spPr bwMode="auto">
            <a:xfrm rot="16200000">
              <a:off x="2106751" y="2549554"/>
              <a:ext cx="144000" cy="2137869"/>
            </a:xfrm>
            <a:prstGeom prst="can">
              <a:avLst>
                <a:gd name="adj" fmla="val 56771"/>
              </a:avLst>
            </a:prstGeom>
            <a:solidFill>
              <a:srgbClr val="FFFF99"/>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31" name="Line 48"/>
            <p:cNvSpPr>
              <a:spLocks noChangeShapeType="1"/>
            </p:cNvSpPr>
            <p:nvPr/>
          </p:nvSpPr>
          <p:spPr bwMode="auto">
            <a:xfrm>
              <a:off x="1340942" y="3611659"/>
              <a:ext cx="167552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48"/>
            <p:cNvSpPr>
              <a:spLocks noChangeShapeType="1"/>
            </p:cNvSpPr>
            <p:nvPr/>
          </p:nvSpPr>
          <p:spPr bwMode="auto">
            <a:xfrm flipV="1">
              <a:off x="1567016" y="3618544"/>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Line 48"/>
            <p:cNvSpPr>
              <a:spLocks noChangeShapeType="1"/>
            </p:cNvSpPr>
            <p:nvPr/>
          </p:nvSpPr>
          <p:spPr bwMode="auto">
            <a:xfrm flipV="1">
              <a:off x="2644326" y="3618544"/>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3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9953" y="384333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65516" y="3843334"/>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36" name="Line 48"/>
            <p:cNvSpPr>
              <a:spLocks noChangeShapeType="1"/>
            </p:cNvSpPr>
            <p:nvPr/>
          </p:nvSpPr>
          <p:spPr bwMode="auto">
            <a:xfrm flipV="1">
              <a:off x="2136711" y="2770140"/>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48"/>
            <p:cNvSpPr>
              <a:spLocks noChangeShapeType="1"/>
            </p:cNvSpPr>
            <p:nvPr/>
          </p:nvSpPr>
          <p:spPr bwMode="auto">
            <a:xfrm flipV="1">
              <a:off x="2136711" y="3237544"/>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20" name="Picture 2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56067" y="2987236"/>
              <a:ext cx="536197" cy="376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2345363" y="3067557"/>
              <a:ext cx="492443" cy="276999"/>
            </a:xfrm>
            <a:prstGeom prst="rect">
              <a:avLst/>
            </a:prstGeom>
          </p:spPr>
          <p:txBody>
            <a:bodyPr wrap="none">
              <a:spAutoFit/>
            </a:bodyPr>
            <a:lstStyle/>
            <a:p>
              <a:r>
                <a:rPr lang="zh-CN" altLang="en-US" sz="1200" b="1" dirty="0">
                  <a:solidFill>
                    <a:srgbClr val="0000FF"/>
                  </a:solidFill>
                  <a:latin typeface="微软雅黑" pitchFamily="34" charset="-122"/>
                  <a:ea typeface="微软雅黑" pitchFamily="34" charset="-122"/>
                </a:rPr>
                <a:t>网桥</a:t>
              </a:r>
              <a:endParaRPr lang="zh-CN" altLang="en-US" sz="1200" dirty="0">
                <a:solidFill>
                  <a:srgbClr val="0000FF"/>
                </a:solidFill>
              </a:endParaRPr>
            </a:p>
          </p:txBody>
        </p:sp>
      </p:grpSp>
      <p:grpSp>
        <p:nvGrpSpPr>
          <p:cNvPr id="60" name="组合 59"/>
          <p:cNvGrpSpPr/>
          <p:nvPr/>
        </p:nvGrpSpPr>
        <p:grpSpPr>
          <a:xfrm>
            <a:off x="4283755" y="1778090"/>
            <a:ext cx="3764882" cy="1942729"/>
            <a:chOff x="4620244" y="2249745"/>
            <a:chExt cx="3764882" cy="1942729"/>
          </a:xfrm>
        </p:grpSpPr>
        <p:grpSp>
          <p:nvGrpSpPr>
            <p:cNvPr id="3" name="组合 2"/>
            <p:cNvGrpSpPr/>
            <p:nvPr/>
          </p:nvGrpSpPr>
          <p:grpSpPr>
            <a:xfrm>
              <a:off x="7126015" y="2456608"/>
              <a:ext cx="958363" cy="1444922"/>
              <a:chOff x="7126015" y="2456608"/>
              <a:chExt cx="958363" cy="1444922"/>
            </a:xfrm>
          </p:grpSpPr>
          <p:sp>
            <p:nvSpPr>
              <p:cNvPr id="39" name="Line 51"/>
              <p:cNvSpPr>
                <a:spLocks noChangeShapeType="1"/>
              </p:cNvSpPr>
              <p:nvPr/>
            </p:nvSpPr>
            <p:spPr bwMode="auto">
              <a:xfrm>
                <a:off x="7252138" y="3237544"/>
                <a:ext cx="832240" cy="66398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0" name="Line 53"/>
              <p:cNvSpPr>
                <a:spLocks noChangeShapeType="1"/>
              </p:cNvSpPr>
              <p:nvPr/>
            </p:nvSpPr>
            <p:spPr bwMode="auto">
              <a:xfrm flipV="1">
                <a:off x="7126015" y="2960640"/>
                <a:ext cx="958363" cy="27690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1" name="Line 54"/>
              <p:cNvSpPr>
                <a:spLocks noChangeShapeType="1"/>
              </p:cNvSpPr>
              <p:nvPr/>
            </p:nvSpPr>
            <p:spPr bwMode="auto">
              <a:xfrm flipV="1">
                <a:off x="7252138" y="2456608"/>
                <a:ext cx="832240" cy="7186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2" name="Line 55"/>
              <p:cNvSpPr>
                <a:spLocks noChangeShapeType="1"/>
              </p:cNvSpPr>
              <p:nvPr/>
            </p:nvSpPr>
            <p:spPr bwMode="auto">
              <a:xfrm>
                <a:off x="7252138" y="3206056"/>
                <a:ext cx="832240" cy="2670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pic>
          <p:nvPicPr>
            <p:cNvPr id="43"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71396" y="3778744"/>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71396" y="3266253"/>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71396" y="2769178"/>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71396" y="2249745"/>
              <a:ext cx="413730" cy="413730"/>
            </a:xfrm>
            <a:prstGeom prst="rect">
              <a:avLst/>
            </a:prstGeom>
            <a:noFill/>
            <a:extLst>
              <a:ext uri="{909E8E84-426E-40DD-AFC4-6F175D3DCCD1}">
                <a14:hiddenFill xmlns:a14="http://schemas.microsoft.com/office/drawing/2010/main">
                  <a:solidFill>
                    <a:srgbClr val="FFFFFF"/>
                  </a:solidFill>
                </a14:hiddenFill>
              </a:ext>
            </a:extLst>
          </p:spPr>
        </p:pic>
        <p:grpSp>
          <p:nvGrpSpPr>
            <p:cNvPr id="52" name="组合 51"/>
            <p:cNvGrpSpPr/>
            <p:nvPr/>
          </p:nvGrpSpPr>
          <p:grpSpPr>
            <a:xfrm flipH="1">
              <a:off x="4864012" y="2456608"/>
              <a:ext cx="958363" cy="1444922"/>
              <a:chOff x="7126015" y="2456608"/>
              <a:chExt cx="958363" cy="1444922"/>
            </a:xfrm>
          </p:grpSpPr>
          <p:sp>
            <p:nvSpPr>
              <p:cNvPr id="53" name="Line 51"/>
              <p:cNvSpPr>
                <a:spLocks noChangeShapeType="1"/>
              </p:cNvSpPr>
              <p:nvPr/>
            </p:nvSpPr>
            <p:spPr bwMode="auto">
              <a:xfrm>
                <a:off x="7252138" y="3237544"/>
                <a:ext cx="832240" cy="66398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4" name="Line 53"/>
              <p:cNvSpPr>
                <a:spLocks noChangeShapeType="1"/>
              </p:cNvSpPr>
              <p:nvPr/>
            </p:nvSpPr>
            <p:spPr bwMode="auto">
              <a:xfrm flipV="1">
                <a:off x="7126015" y="2960640"/>
                <a:ext cx="958363" cy="27690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5" name="Line 54"/>
              <p:cNvSpPr>
                <a:spLocks noChangeShapeType="1"/>
              </p:cNvSpPr>
              <p:nvPr/>
            </p:nvSpPr>
            <p:spPr bwMode="auto">
              <a:xfrm flipV="1">
                <a:off x="7252138" y="2456608"/>
                <a:ext cx="832240" cy="7186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6" name="Line 55"/>
              <p:cNvSpPr>
                <a:spLocks noChangeShapeType="1"/>
              </p:cNvSpPr>
              <p:nvPr/>
            </p:nvSpPr>
            <p:spPr bwMode="auto">
              <a:xfrm>
                <a:off x="7252138" y="3206056"/>
                <a:ext cx="832240" cy="2670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pic>
          <p:nvPicPr>
            <p:cNvPr id="47"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20244" y="3778744"/>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20244" y="3266253"/>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20244" y="2769178"/>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20244" y="2249745"/>
              <a:ext cx="413730" cy="413730"/>
            </a:xfrm>
            <a:prstGeom prst="rect">
              <a:avLst/>
            </a:prstGeom>
            <a:noFill/>
            <a:extLst>
              <a:ext uri="{909E8E84-426E-40DD-AFC4-6F175D3DCCD1}">
                <a14:hiddenFill xmlns:a14="http://schemas.microsoft.com/office/drawing/2010/main">
                  <a:solidFill>
                    <a:srgbClr val="FFFFFF"/>
                  </a:solidFill>
                </a14:hiddenFill>
              </a:ext>
            </a:extLst>
          </p:spPr>
        </p:pic>
        <p:sp>
          <p:nvSpPr>
            <p:cNvPr id="57" name="Line 48"/>
            <p:cNvSpPr>
              <a:spLocks noChangeShapeType="1"/>
            </p:cNvSpPr>
            <p:nvPr/>
          </p:nvSpPr>
          <p:spPr bwMode="auto">
            <a:xfrm>
              <a:off x="5822375" y="3171376"/>
              <a:ext cx="130364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38" name="Picture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75761" y="2994213"/>
              <a:ext cx="603452" cy="4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98905" y="2994213"/>
              <a:ext cx="603452" cy="4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矩形 57"/>
            <p:cNvSpPr/>
            <p:nvPr/>
          </p:nvSpPr>
          <p:spPr>
            <a:xfrm>
              <a:off x="5533389" y="2748753"/>
              <a:ext cx="646331" cy="276999"/>
            </a:xfrm>
            <a:prstGeom prst="rect">
              <a:avLst/>
            </a:prstGeom>
          </p:spPr>
          <p:txBody>
            <a:bodyPr wrap="none">
              <a:spAutoFit/>
            </a:bodyPr>
            <a:lstStyle/>
            <a:p>
              <a:r>
                <a:rPr lang="zh-CN" altLang="en-US" sz="1200" b="1" dirty="0" smtClean="0">
                  <a:solidFill>
                    <a:srgbClr val="C00000"/>
                  </a:solidFill>
                  <a:latin typeface="微软雅黑" pitchFamily="34" charset="-122"/>
                  <a:ea typeface="微软雅黑" pitchFamily="34" charset="-122"/>
                </a:rPr>
                <a:t>交换机</a:t>
              </a:r>
              <a:endParaRPr lang="zh-CN" altLang="en-US" sz="1200" b="1" dirty="0">
                <a:solidFill>
                  <a:srgbClr val="C00000"/>
                </a:solidFill>
                <a:latin typeface="微软雅黑" pitchFamily="34" charset="-122"/>
                <a:ea typeface="微软雅黑" pitchFamily="34" charset="-122"/>
              </a:endParaRPr>
            </a:p>
          </p:txBody>
        </p:sp>
        <p:sp>
          <p:nvSpPr>
            <p:cNvPr id="59" name="矩形 58"/>
            <p:cNvSpPr/>
            <p:nvPr/>
          </p:nvSpPr>
          <p:spPr>
            <a:xfrm>
              <a:off x="6902300" y="2748753"/>
              <a:ext cx="646331" cy="276999"/>
            </a:xfrm>
            <a:prstGeom prst="rect">
              <a:avLst/>
            </a:prstGeom>
          </p:spPr>
          <p:txBody>
            <a:bodyPr wrap="none">
              <a:spAutoFit/>
            </a:bodyPr>
            <a:lstStyle/>
            <a:p>
              <a:r>
                <a:rPr lang="zh-CN" altLang="en-US" sz="1200" b="1" dirty="0" smtClean="0">
                  <a:solidFill>
                    <a:srgbClr val="C00000"/>
                  </a:solidFill>
                  <a:latin typeface="微软雅黑" pitchFamily="34" charset="-122"/>
                  <a:ea typeface="微软雅黑" pitchFamily="34" charset="-122"/>
                </a:rPr>
                <a:t>交换机</a:t>
              </a:r>
              <a:endParaRPr lang="zh-CN" altLang="en-US" sz="1200" b="1" dirty="0">
                <a:solidFill>
                  <a:srgbClr val="C00000"/>
                </a:solidFill>
                <a:latin typeface="微软雅黑" pitchFamily="34" charset="-122"/>
                <a:ea typeface="微软雅黑" pitchFamily="34" charset="-122"/>
              </a:endParaRPr>
            </a:p>
          </p:txBody>
        </p:sp>
      </p:grpSp>
      <p:sp>
        <p:nvSpPr>
          <p:cNvPr id="63" name="AutoShape 5"/>
          <p:cNvSpPr>
            <a:spLocks noChangeArrowheads="1"/>
          </p:cNvSpPr>
          <p:nvPr/>
        </p:nvSpPr>
        <p:spPr bwMode="auto">
          <a:xfrm>
            <a:off x="502919" y="649855"/>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 name="Rectangle 6"/>
          <p:cNvSpPr>
            <a:spLocks noChangeArrowheads="1"/>
          </p:cNvSpPr>
          <p:nvPr/>
        </p:nvSpPr>
        <p:spPr bwMode="auto">
          <a:xfrm>
            <a:off x="2315068" y="608658"/>
            <a:ext cx="44967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3.4.2  </a:t>
            </a:r>
            <a:r>
              <a:rPr lang="zh-CN" altLang="en-US" sz="2400" b="1" dirty="0">
                <a:solidFill>
                  <a:schemeClr val="bg1"/>
                </a:solidFill>
                <a:latin typeface="微软雅黑" pitchFamily="34" charset="-122"/>
                <a:ea typeface="微软雅黑" pitchFamily="34" charset="-122"/>
              </a:rPr>
              <a:t>在数据链路层扩展</a:t>
            </a:r>
            <a:r>
              <a:rPr lang="zh-CN" altLang="en-US" sz="2400" b="1" dirty="0" smtClean="0">
                <a:solidFill>
                  <a:schemeClr val="bg1"/>
                </a:solidFill>
                <a:latin typeface="微软雅黑" pitchFamily="34" charset="-122"/>
                <a:ea typeface="微软雅黑" pitchFamily="34" charset="-122"/>
              </a:rPr>
              <a:t>以太网</a:t>
            </a:r>
            <a:endParaRPr lang="zh-CN" altLang="en-US" sz="2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32601131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4546</TotalTime>
  <Words>9569</Words>
  <Application>Microsoft Office PowerPoint</Application>
  <PresentationFormat>全屏显示(16:9)</PresentationFormat>
  <Paragraphs>2029</Paragraphs>
  <Slides>151</Slides>
  <Notes>26</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151</vt:i4>
      </vt:variant>
    </vt:vector>
  </HeadingPairs>
  <TitlesOfParts>
    <vt:vector size="162" baseType="lpstr">
      <vt:lpstr>Arial Rounded MT Bold</vt:lpstr>
      <vt:lpstr>Arial</vt:lpstr>
      <vt:lpstr>Times New Roman</vt:lpstr>
      <vt:lpstr>宋体</vt:lpstr>
      <vt:lpstr>Symbol</vt:lpstr>
      <vt:lpstr>黑体</vt:lpstr>
      <vt:lpstr>Calibri</vt:lpstr>
      <vt:lpstr>Wingdings</vt:lpstr>
      <vt:lpstr>微软雅黑</vt:lpstr>
      <vt:lpstr>Office 主题​​</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Windows 用户</cp:lastModifiedBy>
  <cp:revision>588</cp:revision>
  <dcterms:created xsi:type="dcterms:W3CDTF">2018-07-18T08:51:30Z</dcterms:created>
  <dcterms:modified xsi:type="dcterms:W3CDTF">2021-03-04T03:09:45Z</dcterms:modified>
</cp:coreProperties>
</file>