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57" d="100"/>
          <a:sy n="57" d="100"/>
        </p:scale>
        <p:origin x="-78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3A019-808B-4425-8087-AC1B097965F3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先来先服务调度（续）</a:t>
            </a:r>
          </a:p>
        </p:txBody>
      </p:sp>
    </p:spTree>
    <p:extLst>
      <p:ext uri="{BB962C8B-B14F-4D97-AF65-F5344CB8AC3E}">
        <p14:creationId xmlns:p14="http://schemas.microsoft.com/office/powerpoint/2010/main" val="23701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FEB02-468A-4D05-AD78-6CB9CE4DB389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最短作业优先调度</a:t>
            </a:r>
          </a:p>
        </p:txBody>
      </p:sp>
    </p:spTree>
    <p:extLst>
      <p:ext uri="{BB962C8B-B14F-4D97-AF65-F5344CB8AC3E}">
        <p14:creationId xmlns:p14="http://schemas.microsoft.com/office/powerpoint/2010/main" val="32968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CD710D-CAAD-4574-A69B-D27A61F2CC57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下一个</a:t>
            </a:r>
            <a:r>
              <a:rPr lang="en-US" altLang="zh-CN" smtClean="0"/>
              <a:t>CPU</a:t>
            </a:r>
            <a:r>
              <a:rPr lang="zh-CN" altLang="en-US" smtClean="0"/>
              <a:t>脉冲长度的确定</a:t>
            </a:r>
          </a:p>
        </p:txBody>
      </p:sp>
    </p:spTree>
    <p:extLst>
      <p:ext uri="{BB962C8B-B14F-4D97-AF65-F5344CB8AC3E}">
        <p14:creationId xmlns:p14="http://schemas.microsoft.com/office/powerpoint/2010/main" val="11637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32603" y="2008628"/>
            <a:ext cx="7380619" cy="19948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</a:t>
            </a: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五</a:t>
            </a: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章 </a:t>
            </a:r>
            <a:r>
              <a:rPr lang="en-US" altLang="zh-CN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调度（二）</a:t>
            </a:r>
            <a: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算法</a:t>
            </a: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zh-CN" altLang="en-US" sz="5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357437" y="5228685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00"/>
                </a:solidFill>
              </a:rPr>
              <a:t>苏州大学计算机科学与技术学院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先来先服务调度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短</a:t>
            </a:r>
            <a:r>
              <a:rPr lang="zh-CN" altLang="en-US" dirty="0">
                <a:ea typeface="宋体" panose="02010600030101010101" pitchFamily="2" charset="-122"/>
              </a:rPr>
              <a:t>作业优先调度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/>
              <a:t>优缺点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区间长度的预测</a:t>
            </a:r>
            <a:endParaRPr lang="en-US" altLang="zh-CN" dirty="0" smtClean="0"/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先来先服务</a:t>
            </a:r>
            <a:r>
              <a:rPr lang="en-US" altLang="zh-CN" dirty="0" smtClean="0"/>
              <a:t>(FCFS)</a:t>
            </a:r>
            <a:r>
              <a:rPr lang="zh-CN" altLang="en-US" dirty="0" smtClean="0"/>
              <a:t>调度算法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先来先服务（</a:t>
            </a:r>
            <a:r>
              <a:rPr lang="en-US" altLang="zh-CN" sz="2000" dirty="0"/>
              <a:t>First-Come</a:t>
            </a:r>
            <a:r>
              <a:rPr lang="zh-CN" altLang="en-US" sz="2000" dirty="0"/>
              <a:t>，</a:t>
            </a:r>
            <a:r>
              <a:rPr lang="en-US" altLang="zh-CN" sz="2000" dirty="0"/>
              <a:t>First-Served - FCFS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按进程请求</a:t>
            </a:r>
            <a:r>
              <a:rPr lang="en-US" altLang="zh-CN" sz="2000" dirty="0"/>
              <a:t>CPU</a:t>
            </a:r>
            <a:r>
              <a:rPr lang="zh-CN" altLang="en-US" sz="2000" dirty="0"/>
              <a:t>的先后</a:t>
            </a:r>
            <a:r>
              <a:rPr lang="zh-CN" altLang="en-US" sz="2000" dirty="0" smtClean="0"/>
              <a:t>顺序使用</a:t>
            </a:r>
            <a:r>
              <a:rPr lang="en-US" altLang="zh-CN" sz="2000" dirty="0" smtClean="0"/>
              <a:t>CPU</a:t>
            </a:r>
          </a:p>
          <a:p>
            <a:r>
              <a:rPr lang="zh-CN" altLang="en-US" sz="2000" dirty="0" smtClean="0"/>
              <a:t>举例</a:t>
            </a:r>
            <a:r>
              <a:rPr lang="en-US" altLang="zh-CN" sz="2000" dirty="0" smtClean="0"/>
              <a:t>:	   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P1		   24</a:t>
            </a:r>
          </a:p>
          <a:p>
            <a:pPr marL="0" indent="0">
              <a:buNone/>
            </a:pPr>
            <a:r>
              <a:rPr lang="en-US" altLang="zh-CN" sz="2000" dirty="0" smtClean="0"/>
              <a:t>		 P2 		   3</a:t>
            </a:r>
          </a:p>
          <a:p>
            <a:pPr marL="0" indent="0">
              <a:buNone/>
            </a:pPr>
            <a:r>
              <a:rPr lang="en-US" altLang="zh-CN" sz="2000" dirty="0" smtClean="0"/>
              <a:t>	 	 P3		   3 </a:t>
            </a:r>
          </a:p>
          <a:p>
            <a:r>
              <a:rPr lang="zh-CN" altLang="en-US" sz="2000" dirty="0" smtClean="0"/>
              <a:t>假定进程到达顺序如下</a:t>
            </a:r>
            <a:r>
              <a:rPr lang="zh-CN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P1 , P2 , P3  </a:t>
            </a:r>
            <a:r>
              <a:rPr lang="zh-CN" altLang="en-US" sz="2000" dirty="0" smtClean="0"/>
              <a:t>该调度的甘特图为</a:t>
            </a:r>
            <a:r>
              <a:rPr lang="zh-CN" altLang="zh-CN" sz="2000" dirty="0" smtClean="0"/>
              <a:t>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en-US" altLang="zh-CN" dirty="0" smtClean="0"/>
          </a:p>
          <a:p>
            <a:r>
              <a:rPr lang="zh-CN" altLang="en-US" sz="1800" dirty="0" smtClean="0"/>
              <a:t>周转时间：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27; 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；平均周转时间：</a:t>
            </a:r>
            <a:r>
              <a:rPr lang="zh-CN" altLang="zh-CN" sz="1800" dirty="0" smtClean="0"/>
              <a:t> (</a:t>
            </a:r>
            <a:r>
              <a:rPr lang="en-US" altLang="zh-CN" sz="1800" dirty="0" smtClean="0"/>
              <a:t>24</a:t>
            </a:r>
            <a:r>
              <a:rPr lang="zh-CN" altLang="zh-CN" sz="1800" dirty="0" smtClean="0"/>
              <a:t> + 2</a:t>
            </a:r>
            <a:r>
              <a:rPr lang="en-US" altLang="zh-CN" sz="1800" dirty="0" smtClean="0"/>
              <a:t>7</a:t>
            </a:r>
            <a:r>
              <a:rPr lang="zh-CN" altLang="zh-CN" sz="1800" dirty="0" smtClean="0"/>
              <a:t> + </a:t>
            </a:r>
            <a:r>
              <a:rPr lang="en-US" altLang="zh-CN" sz="1800" dirty="0" smtClean="0"/>
              <a:t>30</a:t>
            </a:r>
            <a:r>
              <a:rPr lang="zh-CN" altLang="zh-CN" sz="1800" dirty="0" smtClean="0"/>
              <a:t>)/3 =</a:t>
            </a:r>
            <a:r>
              <a:rPr lang="en-US" altLang="zh-CN" sz="1800" dirty="0" smtClean="0"/>
              <a:t>27</a:t>
            </a:r>
          </a:p>
          <a:p>
            <a:r>
              <a:rPr lang="zh-CN" altLang="en-US" sz="1800" dirty="0" smtClean="0"/>
              <a:t>等待时间：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</a:t>
            </a:r>
            <a:r>
              <a:rPr lang="zh-CN" altLang="en-US" sz="1800" dirty="0" smtClean="0"/>
              <a:t>；  平均等待时间</a:t>
            </a:r>
            <a:r>
              <a:rPr lang="zh-CN" altLang="zh-CN" sz="1800" dirty="0" smtClean="0"/>
              <a:t>:  (0 + 24 + 27)/3 = 17</a:t>
            </a:r>
            <a:endParaRPr lang="en-US" altLang="zh-CN" sz="1800" dirty="0" smtClean="0"/>
          </a:p>
          <a:p>
            <a:r>
              <a:rPr lang="zh-CN" altLang="en-US" sz="1800" dirty="0" smtClean="0"/>
              <a:t>响应时间：</a:t>
            </a:r>
            <a:r>
              <a:rPr lang="en-US" altLang="zh-CN" sz="1800" dirty="0"/>
              <a:t>P1</a:t>
            </a:r>
            <a:r>
              <a:rPr lang="zh-CN" altLang="en-US" sz="1800" dirty="0"/>
              <a:t>：</a:t>
            </a:r>
            <a:r>
              <a:rPr lang="en-US" altLang="zh-CN" sz="1800" dirty="0"/>
              <a:t>0; P2</a:t>
            </a:r>
            <a:r>
              <a:rPr lang="zh-CN" altLang="en-US" sz="1800" dirty="0"/>
              <a:t>：</a:t>
            </a:r>
            <a:r>
              <a:rPr lang="en-US" altLang="zh-CN" sz="1800" dirty="0"/>
              <a:t>24; P3</a:t>
            </a:r>
            <a:r>
              <a:rPr lang="zh-CN" altLang="en-US" sz="1800" dirty="0"/>
              <a:t>：</a:t>
            </a:r>
            <a:r>
              <a:rPr lang="en-US" altLang="zh-CN" sz="1800" dirty="0"/>
              <a:t>27</a:t>
            </a:r>
            <a:r>
              <a:rPr lang="zh-CN" altLang="en-US" sz="1800" dirty="0"/>
              <a:t>；  平均等待时间</a:t>
            </a:r>
            <a:r>
              <a:rPr lang="zh-CN" altLang="zh-CN" sz="1800" dirty="0"/>
              <a:t>:  (0 + 24 + 27)/3 = 17</a:t>
            </a:r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2000" dirty="0"/>
          </a:p>
          <a:p>
            <a:endParaRPr lang="zh-CN" altLang="en-US" sz="2000" dirty="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960433" y="4372210"/>
            <a:ext cx="4213622" cy="858440"/>
            <a:chOff x="837" y="2688"/>
            <a:chExt cx="3539" cy="721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756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244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820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907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24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3483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27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4059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837" y="315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5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算法特点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实现简单，可</a:t>
            </a:r>
            <a:r>
              <a:rPr lang="zh-CN" altLang="en-US" sz="2400" dirty="0"/>
              <a:t>使用</a:t>
            </a:r>
            <a:r>
              <a:rPr lang="en-US" altLang="zh-CN" sz="2400" dirty="0"/>
              <a:t>FIFO</a:t>
            </a:r>
            <a:r>
              <a:rPr lang="zh-CN" altLang="en-US" sz="2400" dirty="0"/>
              <a:t>队列实现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非抢占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公平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对长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脉冲的进程有利，对短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脉冲的进程不利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适用于长程调度、后台批处理系统的短程调度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2960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前例</a:t>
            </a:r>
            <a:r>
              <a:rPr lang="en-US" altLang="zh-CN" sz="2000" dirty="0"/>
              <a:t>:	   	</a:t>
            </a:r>
            <a:r>
              <a:rPr lang="zh-CN" altLang="en-US" sz="2000" u="sng" dirty="0"/>
              <a:t>进程</a:t>
            </a:r>
            <a:r>
              <a:rPr lang="zh-CN" altLang="en-US" sz="2000" dirty="0"/>
              <a:t>		</a:t>
            </a:r>
            <a:r>
              <a:rPr lang="zh-CN" altLang="en-US" sz="2000" u="sng" dirty="0"/>
              <a:t>区间时间</a:t>
            </a:r>
            <a:endParaRPr lang="en-US" altLang="zh-CN" sz="2000" u="sng" dirty="0"/>
          </a:p>
          <a:p>
            <a:pPr marL="0" indent="0">
              <a:buNone/>
            </a:pPr>
            <a:r>
              <a:rPr lang="en-US" altLang="zh-CN" sz="2000" dirty="0"/>
              <a:t>		 P1		   24</a:t>
            </a:r>
          </a:p>
          <a:p>
            <a:pPr marL="0" indent="0">
              <a:buNone/>
            </a:pPr>
            <a:r>
              <a:rPr lang="en-US" altLang="zh-CN" sz="2000" dirty="0"/>
              <a:t>		 P2 		   3</a:t>
            </a:r>
          </a:p>
          <a:p>
            <a:pPr marL="0" indent="0">
              <a:buNone/>
            </a:pPr>
            <a:r>
              <a:rPr lang="en-US" altLang="zh-CN" sz="2000" dirty="0"/>
              <a:t>	 	 P3		   3 </a:t>
            </a:r>
          </a:p>
          <a:p>
            <a:r>
              <a:rPr lang="zh-CN" altLang="en-US" sz="2000" dirty="0"/>
              <a:t>假定进程到达顺序如下</a:t>
            </a:r>
            <a:r>
              <a:rPr lang="zh-CN" altLang="zh-CN" sz="2000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P2 </a:t>
            </a:r>
            <a:r>
              <a:rPr lang="en-US" altLang="zh-CN" sz="2000" dirty="0">
                <a:solidFill>
                  <a:srgbClr val="FF0000"/>
                </a:solidFill>
              </a:rPr>
              <a:t>, P3 , </a:t>
            </a:r>
            <a:r>
              <a:rPr lang="en-US" altLang="zh-CN" sz="2000" dirty="0" smtClean="0">
                <a:solidFill>
                  <a:srgbClr val="FF0000"/>
                </a:solidFill>
              </a:rPr>
              <a:t>P1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调度的</a:t>
            </a:r>
            <a:r>
              <a:rPr lang="en-US" altLang="zh-CN" sz="2000" dirty="0" smtClean="0"/>
              <a:t>Gantt</a:t>
            </a:r>
            <a:r>
              <a:rPr lang="zh-CN" altLang="en-US" sz="2000" dirty="0" smtClean="0"/>
              <a:t>图</a:t>
            </a:r>
            <a:r>
              <a:rPr lang="zh-CN" altLang="en-US" sz="2000" dirty="0"/>
              <a:t>为</a:t>
            </a:r>
            <a:r>
              <a:rPr lang="zh-CN" altLang="zh-CN" sz="2000" dirty="0"/>
              <a:t>:</a:t>
            </a:r>
            <a:endParaRPr lang="en-US" altLang="zh-CN" sz="2000" dirty="0"/>
          </a:p>
          <a:p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sz="2200" dirty="0"/>
              <a:t>周转时间</a:t>
            </a:r>
            <a:r>
              <a:rPr lang="en-US" altLang="zh-CN" sz="2200" dirty="0"/>
              <a:t>:  P1: 30; P2: 3; P3: 6</a:t>
            </a:r>
            <a:r>
              <a:rPr lang="zh-CN" altLang="en-US" sz="2200" dirty="0"/>
              <a:t>，平均周转时间</a:t>
            </a:r>
            <a:r>
              <a:rPr lang="zh-CN" altLang="zh-CN" sz="2200" dirty="0"/>
              <a:t>: </a:t>
            </a:r>
            <a:r>
              <a:rPr lang="en-US" altLang="zh-CN" sz="2200" dirty="0"/>
              <a:t>1</a:t>
            </a:r>
            <a:r>
              <a:rPr lang="zh-CN" altLang="zh-CN" sz="2200" dirty="0"/>
              <a:t>3</a:t>
            </a:r>
            <a:endParaRPr lang="en-US" altLang="zh-CN" sz="2200" dirty="0"/>
          </a:p>
          <a:p>
            <a:r>
              <a:rPr lang="zh-CN" altLang="en-US" sz="2200" dirty="0" smtClean="0"/>
              <a:t>等待时间</a:t>
            </a:r>
            <a:r>
              <a:rPr lang="en-US" altLang="zh-CN" sz="2200" dirty="0" smtClean="0"/>
              <a:t>:  P1:  6;  P2: 0; P3: 3</a:t>
            </a:r>
            <a:r>
              <a:rPr lang="zh-CN" altLang="en-US" sz="2200" dirty="0" smtClean="0"/>
              <a:t>，平均等待时间</a:t>
            </a:r>
            <a:r>
              <a:rPr lang="zh-CN" altLang="zh-CN" sz="2200" dirty="0" smtClean="0"/>
              <a:t>: 3</a:t>
            </a:r>
            <a:endParaRPr lang="en-US" altLang="zh-CN" sz="2200" dirty="0" smtClean="0"/>
          </a:p>
          <a:p>
            <a:r>
              <a:rPr lang="zh-CN" altLang="en-US" sz="2200" dirty="0" smtClean="0"/>
              <a:t>响应时间：</a:t>
            </a:r>
            <a:r>
              <a:rPr lang="en-US" altLang="zh-CN" sz="2200" dirty="0"/>
              <a:t>P1: </a:t>
            </a:r>
            <a:r>
              <a:rPr lang="en-US" altLang="zh-CN" sz="2200" dirty="0" smtClean="0"/>
              <a:t>6; </a:t>
            </a:r>
            <a:r>
              <a:rPr lang="en-US" altLang="zh-CN" sz="2200" dirty="0"/>
              <a:t>P2: </a:t>
            </a:r>
            <a:r>
              <a:rPr lang="en-US" altLang="zh-CN" sz="2200" dirty="0" smtClean="0"/>
              <a:t>0; </a:t>
            </a:r>
            <a:r>
              <a:rPr lang="en-US" altLang="zh-CN" sz="2200" dirty="0"/>
              <a:t>P3: 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，平均</a:t>
            </a:r>
            <a:r>
              <a:rPr lang="zh-CN" altLang="en-US" sz="2200" dirty="0"/>
              <a:t>响应</a:t>
            </a:r>
            <a:r>
              <a:rPr lang="zh-CN" altLang="en-US" sz="2200" dirty="0" smtClean="0"/>
              <a:t>时间</a:t>
            </a:r>
            <a:r>
              <a:rPr lang="zh-CN" altLang="zh-CN" sz="2200" dirty="0"/>
              <a:t>: </a:t>
            </a:r>
            <a:r>
              <a:rPr lang="zh-CN" altLang="zh-CN" sz="2200" dirty="0" smtClean="0"/>
              <a:t>3</a:t>
            </a:r>
            <a:endParaRPr lang="en-US" altLang="zh-CN" sz="2200" dirty="0"/>
          </a:p>
          <a:p>
            <a:r>
              <a:rPr lang="zh-CN" altLang="en-US" sz="2200" dirty="0" smtClean="0"/>
              <a:t>比前例好得多</a:t>
            </a:r>
            <a:endParaRPr lang="zh-CN" altLang="zh-CN" sz="2200" dirty="0" smtClean="0"/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2098376" y="3634365"/>
            <a:ext cx="4227909" cy="858440"/>
            <a:chOff x="605" y="1968"/>
            <a:chExt cx="3551" cy="721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 flipH="1">
              <a:off x="2931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 flipH="1">
              <a:off x="1443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 flipH="1">
              <a:off x="867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 flipH="1">
              <a:off x="4032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H="1">
              <a:off x="7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 flipH="1">
              <a:off x="1809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6</a:t>
              </a:r>
            </a:p>
          </p:txBody>
        </p: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 flipH="1">
              <a:off x="1233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 flipH="1">
              <a:off x="3839" y="243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 flipH="1">
              <a:off x="605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906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短作业优先</a:t>
            </a:r>
            <a:r>
              <a:rPr lang="en-US" altLang="zh-CN" dirty="0"/>
              <a:t>(SJF)</a:t>
            </a:r>
            <a:r>
              <a:rPr lang="zh-CN" altLang="en-US" dirty="0" smtClean="0"/>
              <a:t>调度算法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短作业优先</a:t>
            </a:r>
            <a:r>
              <a:rPr lang="en-US" altLang="zh-CN" dirty="0"/>
              <a:t>(</a:t>
            </a:r>
            <a:r>
              <a:rPr lang="en-US" altLang="zh-CN" dirty="0" smtClean="0"/>
              <a:t>SJF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Shortest-Job-First )</a:t>
            </a:r>
            <a:r>
              <a:rPr lang="zh-CN" altLang="en-US" dirty="0" smtClean="0"/>
              <a:t>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关联到每个进程下次运行的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长度，调度最短的进程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调度模式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非抢占式调度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抢占式调度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发生在有比当前进程剩余时间片更短的进程到达时，也称最短剩余时间优先调度</a:t>
            </a:r>
            <a:r>
              <a:rPr lang="en-US" altLang="zh-CN" dirty="0" smtClean="0"/>
              <a:t> (SRTF)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SJF</a:t>
            </a:r>
            <a:r>
              <a:rPr lang="zh-CN" altLang="en-US" dirty="0" smtClean="0"/>
              <a:t>最优</a:t>
            </a:r>
            <a:r>
              <a:rPr lang="zh-CN" altLang="en-US" dirty="0"/>
              <a:t>，具有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最短的平均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等待时间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缺点</a:t>
            </a:r>
            <a:r>
              <a:rPr lang="zh-CN" altLang="en-US" smtClean="0"/>
              <a:t>：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饥饿问题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52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非抢占式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进程</a:t>
            </a:r>
            <a:r>
              <a:rPr lang="en-US" altLang="zh-CN" dirty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0		   7</a:t>
            </a:r>
          </a:p>
          <a:p>
            <a:pPr marL="0" indent="0">
              <a:buNone/>
            </a:pPr>
            <a:r>
              <a:rPr lang="en-US" altLang="zh-CN" dirty="0" smtClean="0"/>
              <a:t>		 P2	    2		   4</a:t>
            </a:r>
          </a:p>
          <a:p>
            <a:pPr marL="0" indent="0">
              <a:buNone/>
            </a:pPr>
            <a:r>
              <a:rPr lang="en-US" altLang="zh-CN" dirty="0" smtClean="0"/>
              <a:t>		 P3	    4		   1</a:t>
            </a:r>
          </a:p>
          <a:p>
            <a:pPr marL="0" indent="0">
              <a:buNone/>
            </a:pPr>
            <a:r>
              <a:rPr lang="en-US" altLang="zh-CN" dirty="0" smtClean="0"/>
              <a:t>		 P4	    5		   4</a:t>
            </a:r>
          </a:p>
          <a:p>
            <a:r>
              <a:rPr lang="en-US" altLang="zh-CN" dirty="0" smtClean="0"/>
              <a:t>SJF (</a:t>
            </a:r>
            <a:r>
              <a:rPr lang="zh-CN" altLang="en-US" dirty="0"/>
              <a:t>非抢占式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平均周转时间 </a:t>
            </a:r>
            <a:r>
              <a:rPr lang="en-US" altLang="zh-CN" dirty="0"/>
              <a:t>= (7+10+ 4+ 11)/4 = 8</a:t>
            </a:r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(0 + 6 + 3 + 7)/4 = 4</a:t>
            </a:r>
          </a:p>
        </p:txBody>
      </p:sp>
      <p:grpSp>
        <p:nvGrpSpPr>
          <p:cNvPr id="24580" name="Group 37"/>
          <p:cNvGrpSpPr>
            <a:grpSpLocks/>
          </p:cNvGrpSpPr>
          <p:nvPr/>
        </p:nvGrpSpPr>
        <p:grpSpPr bwMode="auto">
          <a:xfrm>
            <a:off x="2057948" y="4588668"/>
            <a:ext cx="4227909" cy="858440"/>
            <a:chOff x="845" y="2745"/>
            <a:chExt cx="3551" cy="72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 flipH="1">
              <a:off x="960" y="274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 flipH="1">
              <a:off x="1372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 flipH="1">
              <a:off x="2380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 flipH="1">
              <a:off x="295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H="1">
              <a:off x="4272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96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2688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2400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>
              <a:off x="240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>
              <a:off x="139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 flipH="1">
              <a:off x="228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 flipH="1">
              <a:off x="14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 flipH="1">
              <a:off x="4079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16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 flipH="1">
              <a:off x="84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  <p:sp>
          <p:nvSpPr>
            <p:cNvPr id="24595" name="Text Box 20"/>
            <p:cNvSpPr txBox="1">
              <a:spLocks noChangeArrowheads="1"/>
            </p:cNvSpPr>
            <p:nvPr/>
          </p:nvSpPr>
          <p:spPr bwMode="auto">
            <a:xfrm flipH="1">
              <a:off x="367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auto">
            <a:xfrm flipH="1">
              <a:off x="3456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H="1">
              <a:off x="115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8" name="Line 23"/>
            <p:cNvSpPr>
              <a:spLocks noChangeShapeType="1"/>
            </p:cNvSpPr>
            <p:nvPr/>
          </p:nvSpPr>
          <p:spPr bwMode="auto">
            <a:xfrm flipH="1">
              <a:off x="163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 flipH="1">
              <a:off x="187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 flipH="1">
              <a:off x="2064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 flipH="1">
              <a:off x="225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 flipH="1">
              <a:off x="2688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 flipH="1">
              <a:off x="25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8</a:t>
              </a: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 flipH="1">
              <a:off x="292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 flipH="1">
              <a:off x="312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331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H="1">
              <a:off x="3456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8" name="Text Box 33"/>
            <p:cNvSpPr txBox="1">
              <a:spLocks noChangeArrowheads="1"/>
            </p:cNvSpPr>
            <p:nvPr/>
          </p:nvSpPr>
          <p:spPr bwMode="auto">
            <a:xfrm flipH="1">
              <a:off x="3291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12</a:t>
              </a: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H="1">
              <a:off x="369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H="1">
              <a:off x="388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1" name="Line 36"/>
            <p:cNvSpPr>
              <a:spLocks noChangeShapeType="1"/>
            </p:cNvSpPr>
            <p:nvPr/>
          </p:nvSpPr>
          <p:spPr bwMode="auto">
            <a:xfrm flipH="1">
              <a:off x="408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489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  <a:endParaRPr lang="en-US" altLang="zh-CN" sz="3200" dirty="0" smtClean="0"/>
          </a:p>
        </p:txBody>
      </p:sp>
      <p:sp>
        <p:nvSpPr>
          <p:cNvPr id="25603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例：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 P1</a:t>
            </a:r>
            <a:r>
              <a:rPr lang="en-US" altLang="zh-CN" dirty="0"/>
              <a:t>	    0		   7</a:t>
            </a:r>
          </a:p>
          <a:p>
            <a:pPr marL="0" indent="0">
              <a:buNone/>
            </a:pPr>
            <a:r>
              <a:rPr lang="en-US" altLang="zh-CN" dirty="0"/>
              <a:t>		 P2	    2		   4</a:t>
            </a:r>
          </a:p>
          <a:p>
            <a:pPr marL="0" indent="0">
              <a:buNone/>
            </a:pPr>
            <a:r>
              <a:rPr lang="en-US" altLang="zh-CN" dirty="0"/>
              <a:t>		 P3	    4		   1</a:t>
            </a:r>
          </a:p>
          <a:p>
            <a:pPr marL="0" indent="0">
              <a:buNone/>
            </a:pPr>
            <a:r>
              <a:rPr lang="en-US" altLang="zh-CN" dirty="0"/>
              <a:t>		 P4	    5		   4</a:t>
            </a:r>
          </a:p>
          <a:p>
            <a:r>
              <a:rPr lang="en-US" altLang="zh-CN" dirty="0" smtClean="0"/>
              <a:t>SJF (</a:t>
            </a:r>
            <a:r>
              <a:rPr lang="zh-CN" altLang="en-US" dirty="0" smtClean="0"/>
              <a:t>抢占</a:t>
            </a:r>
            <a:r>
              <a:rPr lang="zh-CN" altLang="en-US" dirty="0"/>
              <a:t>式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平均周转时间 </a:t>
            </a:r>
            <a:r>
              <a:rPr lang="en-US" altLang="zh-CN" dirty="0"/>
              <a:t>= (16+ 5 +1+ 6)/4 = 7</a:t>
            </a:r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(9 + 1 + 0 +2)/4 = 3</a:t>
            </a:r>
          </a:p>
          <a:p>
            <a:r>
              <a:rPr lang="zh-CN" altLang="en-US" dirty="0" smtClean="0"/>
              <a:t>平均响应时间 </a:t>
            </a:r>
            <a:r>
              <a:rPr lang="en-US" altLang="zh-CN" dirty="0"/>
              <a:t>= </a:t>
            </a:r>
            <a:r>
              <a:rPr lang="en-US" altLang="zh-CN" dirty="0" smtClean="0"/>
              <a:t>(0+ 0 +0+ 2)/</a:t>
            </a:r>
            <a:r>
              <a:rPr lang="en-US" altLang="zh-CN" dirty="0"/>
              <a:t>4 = </a:t>
            </a:r>
            <a:r>
              <a:rPr lang="en-US" altLang="zh-CN" dirty="0" smtClean="0"/>
              <a:t>0.5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5604" name="组合 1"/>
          <p:cNvGrpSpPr>
            <a:grpSpLocks/>
          </p:cNvGrpSpPr>
          <p:nvPr/>
        </p:nvGrpSpPr>
        <p:grpSpPr bwMode="auto">
          <a:xfrm>
            <a:off x="3022170" y="3863183"/>
            <a:ext cx="4491364" cy="925942"/>
            <a:chOff x="1339943" y="4343400"/>
            <a:chExt cx="5988485" cy="1234588"/>
          </a:xfrm>
        </p:grpSpPr>
        <p:sp>
          <p:nvSpPr>
            <p:cNvPr id="25605" name="Rectangle 37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5606" name="Text Box 38"/>
            <p:cNvSpPr txBox="1">
              <a:spLocks noChangeArrowheads="1"/>
            </p:cNvSpPr>
            <p:nvPr/>
          </p:nvSpPr>
          <p:spPr bwMode="auto">
            <a:xfrm flipH="1">
              <a:off x="1567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07" name="Text Box 39"/>
            <p:cNvSpPr txBox="1">
              <a:spLocks noChangeArrowheads="1"/>
            </p:cNvSpPr>
            <p:nvPr/>
          </p:nvSpPr>
          <p:spPr bwMode="auto">
            <a:xfrm flipH="1">
              <a:off x="28631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5608" name="Text Box 40"/>
            <p:cNvSpPr txBox="1">
              <a:spLocks noChangeArrowheads="1"/>
            </p:cNvSpPr>
            <p:nvPr/>
          </p:nvSpPr>
          <p:spPr bwMode="auto">
            <a:xfrm flipH="1">
              <a:off x="2329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09" name="Line 41"/>
            <p:cNvSpPr>
              <a:spLocks noChangeShapeType="1"/>
            </p:cNvSpPr>
            <p:nvPr/>
          </p:nvSpPr>
          <p:spPr bwMode="auto">
            <a:xfrm flipH="1">
              <a:off x="7089517" y="49529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0" name="Line 42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1" name="Line 43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2" name="Line 44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3" name="Line 45"/>
            <p:cNvSpPr>
              <a:spLocks noChangeShapeType="1"/>
            </p:cNvSpPr>
            <p:nvPr/>
          </p:nvSpPr>
          <p:spPr bwMode="auto">
            <a:xfrm flipH="1">
              <a:off x="3820984" y="485744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4" name="Text Box 47"/>
            <p:cNvSpPr txBox="1">
              <a:spLocks noChangeArrowheads="1"/>
            </p:cNvSpPr>
            <p:nvPr/>
          </p:nvSpPr>
          <p:spPr bwMode="auto">
            <a:xfrm flipH="1">
              <a:off x="2711544" y="5164901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4</a:t>
              </a:r>
            </a:p>
          </p:txBody>
        </p:sp>
        <p:sp>
          <p:nvSpPr>
            <p:cNvPr id="25615" name="Text Box 48"/>
            <p:cNvSpPr txBox="1">
              <a:spLocks noChangeArrowheads="1"/>
            </p:cNvSpPr>
            <p:nvPr/>
          </p:nvSpPr>
          <p:spPr bwMode="auto">
            <a:xfrm flipH="1">
              <a:off x="19495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</a:t>
              </a:r>
            </a:p>
          </p:txBody>
        </p:sp>
        <p:sp>
          <p:nvSpPr>
            <p:cNvPr id="25616" name="Text Box 49"/>
            <p:cNvSpPr txBox="1">
              <a:spLocks noChangeArrowheads="1"/>
            </p:cNvSpPr>
            <p:nvPr/>
          </p:nvSpPr>
          <p:spPr bwMode="auto">
            <a:xfrm flipH="1">
              <a:off x="5234075" y="5154606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11</a:t>
              </a:r>
            </a:p>
          </p:txBody>
        </p:sp>
        <p:sp>
          <p:nvSpPr>
            <p:cNvPr id="25617" name="Text Box 50"/>
            <p:cNvSpPr txBox="1">
              <a:spLocks noChangeArrowheads="1"/>
            </p:cNvSpPr>
            <p:nvPr/>
          </p:nvSpPr>
          <p:spPr bwMode="auto">
            <a:xfrm flipH="1">
              <a:off x="1339943" y="5177879"/>
              <a:ext cx="33645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0</a:t>
              </a:r>
            </a:p>
          </p:txBody>
        </p:sp>
        <p:sp>
          <p:nvSpPr>
            <p:cNvPr id="25618" name="Text Box 51"/>
            <p:cNvSpPr txBox="1">
              <a:spLocks noChangeArrowheads="1"/>
            </p:cNvSpPr>
            <p:nvPr/>
          </p:nvSpPr>
          <p:spPr bwMode="auto">
            <a:xfrm flipH="1">
              <a:off x="4691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5619" name="Line 52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0" name="Line 53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1" name="Line 54"/>
            <p:cNvSpPr>
              <a:spLocks noChangeShapeType="1"/>
            </p:cNvSpPr>
            <p:nvPr/>
          </p:nvSpPr>
          <p:spPr bwMode="auto">
            <a:xfrm flipH="1">
              <a:off x="252489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2" name="Line 58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3" name="Text Box 59"/>
            <p:cNvSpPr txBox="1">
              <a:spLocks noChangeArrowheads="1"/>
            </p:cNvSpPr>
            <p:nvPr/>
          </p:nvSpPr>
          <p:spPr bwMode="auto">
            <a:xfrm flipH="1">
              <a:off x="32449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5</a:t>
              </a:r>
            </a:p>
          </p:txBody>
        </p:sp>
        <p:sp>
          <p:nvSpPr>
            <p:cNvPr id="25624" name="Line 60"/>
            <p:cNvSpPr>
              <a:spLocks noChangeShapeType="1"/>
            </p:cNvSpPr>
            <p:nvPr/>
          </p:nvSpPr>
          <p:spPr bwMode="auto">
            <a:xfrm flipH="1">
              <a:off x="463721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5" name="Line 61"/>
            <p:cNvSpPr>
              <a:spLocks noChangeShapeType="1"/>
            </p:cNvSpPr>
            <p:nvPr/>
          </p:nvSpPr>
          <p:spPr bwMode="auto">
            <a:xfrm flipH="1">
              <a:off x="4953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 flipH="1">
              <a:off x="5257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8" name="Text Box 64"/>
            <p:cNvSpPr txBox="1">
              <a:spLocks noChangeArrowheads="1"/>
            </p:cNvSpPr>
            <p:nvPr/>
          </p:nvSpPr>
          <p:spPr bwMode="auto">
            <a:xfrm flipH="1">
              <a:off x="40831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5629" name="Line 65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0" name="Line 66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1" name="Line 67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2" name="Line 68"/>
            <p:cNvSpPr>
              <a:spLocks noChangeShapeType="1"/>
            </p:cNvSpPr>
            <p:nvPr/>
          </p:nvSpPr>
          <p:spPr bwMode="auto">
            <a:xfrm flipH="1">
              <a:off x="2895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3" name="Line 69"/>
            <p:cNvSpPr>
              <a:spLocks noChangeShapeType="1"/>
            </p:cNvSpPr>
            <p:nvPr/>
          </p:nvSpPr>
          <p:spPr bwMode="auto">
            <a:xfrm flipH="1">
              <a:off x="34290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 flipH="1">
              <a:off x="3548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35" name="Text Box 71"/>
            <p:cNvSpPr txBox="1">
              <a:spLocks noChangeArrowheads="1"/>
            </p:cNvSpPr>
            <p:nvPr/>
          </p:nvSpPr>
          <p:spPr bwMode="auto">
            <a:xfrm flipH="1">
              <a:off x="60635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36" name="Line 72"/>
            <p:cNvSpPr>
              <a:spLocks noChangeShapeType="1"/>
            </p:cNvSpPr>
            <p:nvPr/>
          </p:nvSpPr>
          <p:spPr bwMode="auto">
            <a:xfrm flipH="1">
              <a:off x="678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7" name="Text Box 73"/>
            <p:cNvSpPr txBox="1">
              <a:spLocks noChangeArrowheads="1"/>
            </p:cNvSpPr>
            <p:nvPr/>
          </p:nvSpPr>
          <p:spPr bwMode="auto">
            <a:xfrm flipH="1">
              <a:off x="6825725" y="5154606"/>
              <a:ext cx="5027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627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下一个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区间长度的预测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SJF</a:t>
            </a:r>
            <a:r>
              <a:rPr lang="zh-CN" altLang="en-US" dirty="0" smtClean="0"/>
              <a:t>算法的困难在于如何知道下一个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区间的长度</a:t>
            </a:r>
            <a:endParaRPr lang="en-US" altLang="zh-CN" dirty="0" smtClean="0"/>
          </a:p>
          <a:p>
            <a:r>
              <a:rPr lang="en-US" altLang="zh-CN" dirty="0" smtClean="0"/>
              <a:t>SJF</a:t>
            </a:r>
            <a:r>
              <a:rPr lang="zh-CN" altLang="en-US" dirty="0" smtClean="0"/>
              <a:t>通常用于长程调度</a:t>
            </a:r>
            <a:endParaRPr lang="en-US" altLang="zh-CN" dirty="0" smtClean="0"/>
          </a:p>
          <a:p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区间长度只能估计，可以通过先前的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长度及其</a:t>
            </a:r>
            <a:r>
              <a:rPr lang="zh-CN" altLang="en-US" b="1" dirty="0" smtClean="0"/>
              <a:t>指数平均</a:t>
            </a:r>
            <a:r>
              <a:rPr lang="zh-CN" altLang="en-US" dirty="0" smtClean="0"/>
              <a:t>进行预测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2"/>
            <a:endParaRPr lang="zh-CN" altLang="zh-CN" dirty="0" smtClean="0"/>
          </a:p>
          <a:p>
            <a:pPr lvl="1"/>
            <a:endParaRPr lang="zh-CN" altLang="zh-CN" dirty="0" smtClean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29315"/>
              </p:ext>
            </p:extLst>
          </p:nvPr>
        </p:nvGraphicFramePr>
        <p:xfrm>
          <a:off x="1732633" y="3780056"/>
          <a:ext cx="5678734" cy="97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4" imgW="1320800" imgH="228600" progId="Equation.3">
                  <p:embed/>
                </p:oleObj>
              </mc:Choice>
              <mc:Fallback>
                <p:oleObj name="公式" r:id="rId4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633" y="3780056"/>
                        <a:ext cx="5678734" cy="97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70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517</TotalTime>
  <Words>404</Words>
  <Application>Microsoft Office PowerPoint</Application>
  <PresentationFormat>全屏显示(4:3)</PresentationFormat>
  <Paragraphs>131</Paragraphs>
  <Slides>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suda</vt:lpstr>
      <vt:lpstr>公式</vt:lpstr>
      <vt:lpstr>  第五章 CPU调度（二）  调度算法（1）</vt:lpstr>
      <vt:lpstr>内容</vt:lpstr>
      <vt:lpstr>先来先服务(FCFS)调度算法(1)</vt:lpstr>
      <vt:lpstr>先来先服务(FCFS)调度算法(2)</vt:lpstr>
      <vt:lpstr>先来先服务(FCFS)调度算法(3)</vt:lpstr>
      <vt:lpstr>短作业优先(SJF)调度算法</vt:lpstr>
      <vt:lpstr>非抢占式SJF例子</vt:lpstr>
      <vt:lpstr>抢占式SJF例子</vt:lpstr>
      <vt:lpstr>下一个CPU区间长度的预测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CPU调度（二）  先来先服务调度算法 短作业优先调度算法</dc:title>
  <dc:creator>hlwang</dc:creator>
  <cp:lastModifiedBy>pfli</cp:lastModifiedBy>
  <cp:revision>34</cp:revision>
  <dcterms:created xsi:type="dcterms:W3CDTF">2016-08-29T06:39:40Z</dcterms:created>
  <dcterms:modified xsi:type="dcterms:W3CDTF">2016-10-07T06:02:02Z</dcterms:modified>
</cp:coreProperties>
</file>