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3A019-808B-4425-8087-AC1B097965F3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先来先服务调度（续）</a:t>
            </a:r>
          </a:p>
        </p:txBody>
      </p:sp>
    </p:spTree>
    <p:extLst>
      <p:ext uri="{BB962C8B-B14F-4D97-AF65-F5344CB8AC3E}">
        <p14:creationId xmlns:p14="http://schemas.microsoft.com/office/powerpoint/2010/main" val="23701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FEB02-468A-4D05-AD78-6CB9CE4DB389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最短作业优先调度</a:t>
            </a:r>
          </a:p>
        </p:txBody>
      </p:sp>
    </p:spTree>
    <p:extLst>
      <p:ext uri="{BB962C8B-B14F-4D97-AF65-F5344CB8AC3E}">
        <p14:creationId xmlns:p14="http://schemas.microsoft.com/office/powerpoint/2010/main" val="32968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CD710D-CAAD-4574-A69B-D27A61F2CC57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下一个</a:t>
            </a:r>
            <a:r>
              <a:rPr lang="en-US" altLang="zh-CN" smtClean="0"/>
              <a:t>CPU</a:t>
            </a:r>
            <a:r>
              <a:rPr lang="zh-CN" altLang="en-US" smtClean="0"/>
              <a:t>脉冲长度的确定</a:t>
            </a:r>
          </a:p>
        </p:txBody>
      </p:sp>
    </p:spTree>
    <p:extLst>
      <p:ext uri="{BB962C8B-B14F-4D97-AF65-F5344CB8AC3E}">
        <p14:creationId xmlns:p14="http://schemas.microsoft.com/office/powerpoint/2010/main" val="11637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第六章 </a:t>
            </a:r>
            <a:r>
              <a:rPr lang="en-US" altLang="zh-CN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调度（二）</a:t>
            </a:r>
            <a: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调度算法（</a:t>
            </a:r>
            <a: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0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批处理系统调度</a:t>
            </a:r>
            <a:endParaRPr lang="zh-CN" altLang="en-US" sz="40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4563667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</a:rPr>
              <a:t>苏州大学计算机科学与技术学院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先来先服务调度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短</a:t>
            </a:r>
            <a:r>
              <a:rPr lang="zh-CN" altLang="en-US" dirty="0">
                <a:ea typeface="宋体" panose="02010600030101010101" pitchFamily="2" charset="-122"/>
              </a:rPr>
              <a:t>作业优先调度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区间长度的预测</a:t>
            </a:r>
            <a:endParaRPr lang="en-US" altLang="zh-CN" dirty="0" smtClean="0"/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先来先服务</a:t>
            </a:r>
            <a:r>
              <a:rPr lang="en-US" altLang="zh-CN" dirty="0" smtClean="0"/>
              <a:t>(FCFS)</a:t>
            </a:r>
            <a:r>
              <a:rPr lang="zh-CN" altLang="en-US" dirty="0" smtClean="0"/>
              <a:t>调度算法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先来先服务（</a:t>
            </a:r>
            <a:r>
              <a:rPr lang="en-US" altLang="zh-CN" sz="2000" dirty="0"/>
              <a:t>First-Come</a:t>
            </a:r>
            <a:r>
              <a:rPr lang="zh-CN" altLang="en-US" sz="2000" dirty="0"/>
              <a:t>，</a:t>
            </a:r>
            <a:r>
              <a:rPr lang="en-US" altLang="zh-CN" sz="2000" dirty="0"/>
              <a:t>First-Served - FCFS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进程请求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的先后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顺序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CPU</a:t>
            </a:r>
            <a:endParaRPr lang="en-US" altLang="zh-CN" sz="2000" dirty="0"/>
          </a:p>
          <a:p>
            <a:r>
              <a:rPr lang="zh-CN" altLang="en-US" sz="2000" dirty="0" smtClean="0"/>
              <a:t>举例</a:t>
            </a:r>
            <a:r>
              <a:rPr lang="en-US" altLang="zh-CN" sz="2000" dirty="0" smtClean="0"/>
              <a:t>:	   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P1		   24</a:t>
            </a:r>
          </a:p>
          <a:p>
            <a:pPr marL="0" indent="0">
              <a:buNone/>
            </a:pPr>
            <a:r>
              <a:rPr lang="en-US" altLang="zh-CN" sz="2000" dirty="0" smtClean="0"/>
              <a:t>		 P2 		   3</a:t>
            </a:r>
          </a:p>
          <a:p>
            <a:pPr marL="0" indent="0">
              <a:buNone/>
            </a:pPr>
            <a:r>
              <a:rPr lang="en-US" altLang="zh-CN" sz="2000" dirty="0" smtClean="0"/>
              <a:t>	 	 P3		   3 </a:t>
            </a:r>
          </a:p>
          <a:p>
            <a:r>
              <a:rPr lang="zh-CN" altLang="en-US" sz="2000" dirty="0" smtClean="0"/>
              <a:t>假定进程到达顺序如下</a:t>
            </a:r>
            <a:r>
              <a:rPr lang="zh-CN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P1 , P2 , P3  </a:t>
            </a:r>
            <a:r>
              <a:rPr lang="zh-CN" altLang="en-US" sz="2000" dirty="0" smtClean="0"/>
              <a:t>该调度的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（甘特）图为</a:t>
            </a:r>
            <a:r>
              <a:rPr lang="zh-CN" altLang="zh-CN" sz="2000" dirty="0" smtClean="0"/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r>
              <a:rPr lang="zh-CN" altLang="en-US" sz="1800" dirty="0" smtClean="0"/>
              <a:t>周转时间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；平均</a:t>
            </a:r>
            <a:r>
              <a:rPr lang="zh-CN" altLang="en-US" sz="1800" dirty="0"/>
              <a:t>周转时间：</a:t>
            </a:r>
            <a:r>
              <a:rPr lang="zh-CN" altLang="zh-CN" sz="1800" dirty="0"/>
              <a:t> </a:t>
            </a:r>
            <a:r>
              <a:rPr lang="zh-CN" altLang="zh-CN" sz="1800" dirty="0" smtClean="0"/>
              <a:t>(</a:t>
            </a:r>
            <a:r>
              <a:rPr lang="en-US" altLang="zh-CN" sz="1800" dirty="0" smtClean="0"/>
              <a:t>24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+ 2</a:t>
            </a:r>
            <a:r>
              <a:rPr lang="en-US" altLang="zh-CN" sz="1800" dirty="0"/>
              <a:t>7</a:t>
            </a:r>
            <a:r>
              <a:rPr lang="zh-CN" altLang="zh-CN" sz="1800" dirty="0"/>
              <a:t> + </a:t>
            </a:r>
            <a:r>
              <a:rPr lang="en-US" altLang="zh-CN" sz="1800" dirty="0"/>
              <a:t>30</a:t>
            </a:r>
            <a:r>
              <a:rPr lang="zh-CN" altLang="zh-CN" sz="1800" dirty="0"/>
              <a:t>)/3 </a:t>
            </a:r>
            <a:r>
              <a:rPr lang="zh-CN" altLang="zh-CN" sz="1800" dirty="0" smtClean="0"/>
              <a:t>=</a:t>
            </a:r>
            <a:r>
              <a:rPr lang="en-US" altLang="zh-CN" sz="1800" dirty="0" smtClean="0"/>
              <a:t>27</a:t>
            </a:r>
            <a:endParaRPr lang="en-US" altLang="zh-CN" sz="1800" dirty="0"/>
          </a:p>
          <a:p>
            <a:r>
              <a:rPr lang="zh-CN" altLang="en-US" sz="1800" dirty="0" smtClean="0"/>
              <a:t>等待时间：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；平均等待时间</a:t>
            </a:r>
            <a:r>
              <a:rPr lang="zh-CN" altLang="zh-CN" sz="1800" dirty="0" smtClean="0"/>
              <a:t>:  (0 + 24 + 27)/3 = 17</a:t>
            </a:r>
            <a:endParaRPr lang="en-US" altLang="zh-CN" sz="1800" dirty="0" smtClean="0"/>
          </a:p>
          <a:p>
            <a:endParaRPr lang="en-US" altLang="zh-CN" sz="2000" dirty="0"/>
          </a:p>
          <a:p>
            <a:endParaRPr lang="zh-CN" altLang="en-US" sz="20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33800" y="4398333"/>
            <a:ext cx="4213622" cy="858440"/>
            <a:chOff x="837" y="2688"/>
            <a:chExt cx="3539" cy="721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756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244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820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907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24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483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27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4059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837" y="315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5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算法特点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实现简单，可</a:t>
            </a:r>
            <a:r>
              <a:rPr lang="zh-CN" altLang="en-US" sz="2400" dirty="0"/>
              <a:t>使用</a:t>
            </a:r>
            <a:r>
              <a:rPr lang="en-US" altLang="zh-CN" sz="2400" dirty="0"/>
              <a:t>FIFO</a:t>
            </a:r>
            <a:r>
              <a:rPr lang="zh-CN" altLang="en-US" sz="2400" dirty="0"/>
              <a:t>队列实现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非抢占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公平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当一个长进程后面的多个短进程，让长进程先执行，会让后面的短进程等待较长时间，从而导致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和设备利用率降低，护航</a:t>
            </a:r>
            <a:r>
              <a:rPr lang="zh-CN" altLang="en-US" sz="2400" dirty="0"/>
              <a:t>效果（</a:t>
            </a:r>
            <a:r>
              <a:rPr lang="en-US" altLang="zh-CN" sz="2400" dirty="0"/>
              <a:t>convoy effect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2960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前例</a:t>
            </a:r>
            <a:r>
              <a:rPr lang="en-US" altLang="zh-CN" sz="2000" dirty="0"/>
              <a:t>:	   	</a:t>
            </a:r>
            <a:r>
              <a:rPr lang="zh-CN" altLang="en-US" sz="2000" u="sng" dirty="0"/>
              <a:t>进程</a:t>
            </a:r>
            <a:r>
              <a:rPr lang="zh-CN" altLang="en-US" sz="2000" dirty="0"/>
              <a:t>		</a:t>
            </a:r>
            <a:r>
              <a:rPr lang="zh-CN" altLang="en-US" sz="2000" u="sng" dirty="0"/>
              <a:t>区间时间</a:t>
            </a: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dirty="0"/>
              <a:t>		 P1		   24</a:t>
            </a:r>
          </a:p>
          <a:p>
            <a:pPr marL="0" indent="0">
              <a:buNone/>
            </a:pPr>
            <a:r>
              <a:rPr lang="en-US" altLang="zh-CN" sz="2000" dirty="0"/>
              <a:t>		 P2 		   3</a:t>
            </a:r>
          </a:p>
          <a:p>
            <a:pPr marL="0" indent="0">
              <a:buNone/>
            </a:pPr>
            <a:r>
              <a:rPr lang="en-US" altLang="zh-CN" sz="2000" dirty="0"/>
              <a:t>	 	 P3		   3 </a:t>
            </a:r>
          </a:p>
          <a:p>
            <a:r>
              <a:rPr lang="zh-CN" altLang="en-US" sz="2000" dirty="0"/>
              <a:t>假定进程到达顺序如下</a:t>
            </a:r>
            <a:r>
              <a:rPr lang="zh-CN" altLang="zh-CN" sz="2000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P2 </a:t>
            </a:r>
            <a:r>
              <a:rPr lang="en-US" altLang="zh-CN" sz="2000" dirty="0">
                <a:solidFill>
                  <a:srgbClr val="FF0000"/>
                </a:solidFill>
              </a:rPr>
              <a:t>, P3 , </a:t>
            </a:r>
            <a:r>
              <a:rPr lang="en-US" altLang="zh-CN" sz="2000" dirty="0" smtClean="0">
                <a:solidFill>
                  <a:srgbClr val="FF0000"/>
                </a:solidFill>
              </a:rPr>
              <a:t>P1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图</a:t>
            </a:r>
            <a:r>
              <a:rPr lang="zh-CN" altLang="en-US" sz="2000" dirty="0"/>
              <a:t>为</a:t>
            </a:r>
            <a:r>
              <a:rPr lang="zh-CN" altLang="zh-CN" sz="2000" dirty="0"/>
              <a:t>:</a:t>
            </a:r>
            <a:endParaRPr lang="en-US" altLang="zh-CN" sz="2000" dirty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sz="2200" dirty="0" smtClean="0"/>
              <a:t>等待时间</a:t>
            </a:r>
            <a:r>
              <a:rPr lang="en-US" altLang="zh-CN" sz="2200" dirty="0" smtClean="0"/>
              <a:t>:  P1:  6;  P2: 0; P3: 3</a:t>
            </a:r>
            <a:r>
              <a:rPr lang="zh-CN" altLang="en-US" sz="2200" dirty="0" smtClean="0"/>
              <a:t>，平均等待时间</a:t>
            </a:r>
            <a:r>
              <a:rPr lang="zh-CN" altLang="zh-CN" sz="2200" dirty="0" smtClean="0"/>
              <a:t>: 3</a:t>
            </a:r>
            <a:endParaRPr lang="en-US" altLang="zh-CN" sz="2200" dirty="0" smtClean="0"/>
          </a:p>
          <a:p>
            <a:r>
              <a:rPr lang="zh-CN" altLang="en-US" sz="2200" dirty="0"/>
              <a:t>周转</a:t>
            </a:r>
            <a:r>
              <a:rPr lang="zh-CN" altLang="en-US" sz="2200" dirty="0" smtClean="0"/>
              <a:t>时间</a:t>
            </a:r>
            <a:r>
              <a:rPr lang="en-US" altLang="zh-CN" sz="2200" dirty="0"/>
              <a:t>:  P1: </a:t>
            </a:r>
            <a:r>
              <a:rPr lang="en-US" altLang="zh-CN" sz="2200" dirty="0" smtClean="0"/>
              <a:t>30; </a:t>
            </a:r>
            <a:r>
              <a:rPr lang="en-US" altLang="zh-CN" sz="2200" dirty="0"/>
              <a:t>P2: </a:t>
            </a:r>
            <a:r>
              <a:rPr lang="en-US" altLang="zh-CN" sz="2200" dirty="0" smtClean="0"/>
              <a:t>3; </a:t>
            </a:r>
            <a:r>
              <a:rPr lang="en-US" altLang="zh-CN" sz="2200" dirty="0"/>
              <a:t>P3: 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，平均</a:t>
            </a:r>
            <a:r>
              <a:rPr lang="zh-CN" altLang="en-US" sz="2200" dirty="0"/>
              <a:t>周转</a:t>
            </a:r>
            <a:r>
              <a:rPr lang="zh-CN" altLang="en-US" sz="2200" dirty="0" smtClean="0"/>
              <a:t>时间</a:t>
            </a:r>
            <a:r>
              <a:rPr lang="zh-CN" altLang="zh-CN" sz="2200" dirty="0"/>
              <a:t>: 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3</a:t>
            </a:r>
            <a:endParaRPr lang="zh-CN" altLang="zh-CN" sz="2200" dirty="0"/>
          </a:p>
          <a:p>
            <a:r>
              <a:rPr lang="zh-CN" altLang="en-US" sz="2200" dirty="0" smtClean="0"/>
              <a:t>比前例好得多</a:t>
            </a:r>
            <a:endParaRPr lang="zh-CN" altLang="zh-CN" sz="2200" dirty="0" smtClean="0"/>
          </a:p>
          <a:p>
            <a:r>
              <a:rPr lang="zh-CN" altLang="en-US" sz="2200" dirty="0" smtClean="0"/>
              <a:t>前例结果（护航效果）的产生是由于长进程先于短进程到达</a:t>
            </a:r>
            <a:endParaRPr lang="zh-CN" altLang="en-US" sz="2200" dirty="0"/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2098376" y="3634365"/>
            <a:ext cx="4227909" cy="858440"/>
            <a:chOff x="605" y="1968"/>
            <a:chExt cx="3551" cy="721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 flipH="1">
              <a:off x="2931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 flipH="1">
              <a:off x="1443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 flipH="1">
              <a:off x="867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 flipH="1">
              <a:off x="1809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6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 flipH="1">
              <a:off x="1233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 flipH="1">
              <a:off x="3839" y="243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 flipH="1">
              <a:off x="605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90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短作业优先</a:t>
            </a:r>
            <a:r>
              <a:rPr lang="en-US" altLang="zh-CN" dirty="0"/>
              <a:t>(SJF)</a:t>
            </a:r>
            <a:r>
              <a:rPr lang="zh-CN" altLang="en-US" dirty="0" smtClean="0"/>
              <a:t>调度算法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短作业优先</a:t>
            </a:r>
            <a:r>
              <a:rPr lang="en-US" altLang="zh-CN" dirty="0"/>
              <a:t>(</a:t>
            </a:r>
            <a:r>
              <a:rPr lang="en-US" altLang="zh-CN" dirty="0" smtClean="0"/>
              <a:t>SJF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Shortest-Job-First )</a:t>
            </a:r>
            <a:r>
              <a:rPr lang="zh-CN" altLang="en-US" dirty="0" smtClean="0"/>
              <a:t>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关联到每个进程下次运行的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长度，调度最短的进程</a:t>
            </a:r>
          </a:p>
          <a:p>
            <a:r>
              <a:rPr lang="zh-CN" altLang="en-US" dirty="0" smtClean="0"/>
              <a:t>两种模式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非抢占式调度 </a:t>
            </a:r>
            <a:r>
              <a:rPr lang="en-US" altLang="zh-CN" dirty="0" err="1" smtClean="0"/>
              <a:t>nonpreemptive</a:t>
            </a:r>
            <a:r>
              <a:rPr lang="en-US" altLang="zh-CN" dirty="0" smtClean="0"/>
              <a:t> </a:t>
            </a:r>
            <a:r>
              <a:rPr lang="zh-CN" altLang="zh-CN" dirty="0" smtClean="0"/>
              <a:t>–  </a:t>
            </a:r>
            <a:r>
              <a:rPr lang="zh-CN" altLang="en-US" dirty="0" smtClean="0"/>
              <a:t>一旦进程拥有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，它的使用权限只能在该</a:t>
            </a:r>
            <a:r>
              <a:rPr lang="en-US" altLang="zh-CN" dirty="0" smtClean="0"/>
              <a:t>CPU </a:t>
            </a:r>
            <a:r>
              <a:rPr lang="zh-CN" altLang="en-US" dirty="0"/>
              <a:t>区间</a:t>
            </a:r>
            <a:r>
              <a:rPr lang="zh-CN" altLang="en-US" dirty="0" smtClean="0"/>
              <a:t>结束后让出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抢占式调度 </a:t>
            </a:r>
            <a:r>
              <a:rPr lang="en-US" altLang="zh-CN" dirty="0" smtClean="0"/>
              <a:t>Preemptive –</a:t>
            </a:r>
            <a:r>
              <a:rPr lang="zh-CN" altLang="en-US" dirty="0" smtClean="0"/>
              <a:t>发生在有比当前进程剩余时间片更短的进程到达时，也称为最短剩余时间优先调度</a:t>
            </a:r>
            <a:r>
              <a:rPr lang="en-US" altLang="zh-CN" dirty="0" smtClean="0"/>
              <a:t>Shortest-Remaining-Time-First (SRTF)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最优 </a:t>
            </a:r>
            <a:r>
              <a:rPr lang="zh-CN" altLang="zh-CN" dirty="0" smtClean="0"/>
              <a:t>– </a:t>
            </a:r>
            <a:r>
              <a:rPr lang="zh-CN" altLang="en-US" dirty="0" smtClean="0"/>
              <a:t>对一组指定的进程而言，它给出了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最短的平均等待时间</a:t>
            </a:r>
          </a:p>
        </p:txBody>
      </p:sp>
    </p:spTree>
    <p:extLst>
      <p:ext uri="{BB962C8B-B14F-4D97-AF65-F5344CB8AC3E}">
        <p14:creationId xmlns:p14="http://schemas.microsoft.com/office/powerpoint/2010/main" val="39552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非抢占式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进程</a:t>
            </a:r>
            <a:r>
              <a:rPr lang="en-US" altLang="zh-CN" dirty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0		   7</a:t>
            </a:r>
          </a:p>
          <a:p>
            <a:pPr marL="0" indent="0">
              <a:buNone/>
            </a:pPr>
            <a:r>
              <a:rPr lang="en-US" altLang="zh-CN" dirty="0" smtClean="0"/>
              <a:t>		 P2	    2		   4</a:t>
            </a:r>
          </a:p>
          <a:p>
            <a:pPr marL="0" indent="0">
              <a:buNone/>
            </a:pPr>
            <a:r>
              <a:rPr lang="en-US" altLang="zh-CN" dirty="0" smtClean="0"/>
              <a:t>		 P3	    4		   1</a:t>
            </a:r>
          </a:p>
          <a:p>
            <a:pPr marL="0" indent="0">
              <a:buNone/>
            </a:pPr>
            <a:r>
              <a:rPr lang="en-US" altLang="zh-CN" dirty="0" smtClean="0"/>
              <a:t>		 P4	    5		   4</a:t>
            </a:r>
          </a:p>
          <a:p>
            <a:r>
              <a:rPr lang="en-US" altLang="zh-CN" dirty="0" smtClean="0"/>
              <a:t>SJF (non-preemptive)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(0 + 6 + 3 + 7)/4 = 4</a:t>
            </a:r>
          </a:p>
          <a:p>
            <a:r>
              <a:rPr lang="zh-CN" altLang="en-US" dirty="0" smtClean="0"/>
              <a:t>平均周转时间 </a:t>
            </a:r>
            <a:r>
              <a:rPr lang="en-US" altLang="zh-CN" dirty="0" smtClean="0"/>
              <a:t>= (7+10+ 4+ 11)/4 = 8</a:t>
            </a:r>
            <a:endParaRPr lang="en-US" altLang="zh-CN" dirty="0"/>
          </a:p>
        </p:txBody>
      </p:sp>
      <p:grpSp>
        <p:nvGrpSpPr>
          <p:cNvPr id="24580" name="Group 37"/>
          <p:cNvGrpSpPr>
            <a:grpSpLocks/>
          </p:cNvGrpSpPr>
          <p:nvPr/>
        </p:nvGrpSpPr>
        <p:grpSpPr bwMode="auto">
          <a:xfrm>
            <a:off x="2057948" y="4588668"/>
            <a:ext cx="4227909" cy="858440"/>
            <a:chOff x="845" y="2745"/>
            <a:chExt cx="3551" cy="72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 flipH="1">
              <a:off x="960" y="274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 flipH="1">
              <a:off x="1372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 flipH="1">
              <a:off x="2380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 flipH="1">
              <a:off x="295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4272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96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68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2400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40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139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 flipH="1">
              <a:off x="228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 flipH="1">
              <a:off x="14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 flipH="1">
              <a:off x="4079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16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 flipH="1">
              <a:off x="84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 flipH="1">
              <a:off x="367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H="1">
              <a:off x="345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>
              <a:off x="115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 flipH="1">
              <a:off x="163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 flipH="1">
              <a:off x="187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H="1">
              <a:off x="2064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 flipH="1">
              <a:off x="225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 flipH="1">
              <a:off x="268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 flipH="1">
              <a:off x="25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8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 flipH="1">
              <a:off x="29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H="1">
              <a:off x="312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331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345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 flipH="1">
              <a:off x="3291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12</a:t>
              </a: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369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H="1">
              <a:off x="388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H="1">
              <a:off x="408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489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  <a:endParaRPr lang="en-US" altLang="zh-CN" sz="3200" dirty="0" smtClean="0"/>
          </a:p>
        </p:txBody>
      </p:sp>
      <p:sp>
        <p:nvSpPr>
          <p:cNvPr id="25603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例：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 P1</a:t>
            </a:r>
            <a:r>
              <a:rPr lang="en-US" altLang="zh-CN" dirty="0"/>
              <a:t>	    0		   7</a:t>
            </a:r>
          </a:p>
          <a:p>
            <a:pPr marL="0" indent="0">
              <a:buNone/>
            </a:pPr>
            <a:r>
              <a:rPr lang="en-US" altLang="zh-CN" dirty="0"/>
              <a:t>		 P2	    2		   4</a:t>
            </a:r>
          </a:p>
          <a:p>
            <a:pPr marL="0" indent="0">
              <a:buNone/>
            </a:pPr>
            <a:r>
              <a:rPr lang="en-US" altLang="zh-CN" dirty="0"/>
              <a:t>		 P3	    4		   1</a:t>
            </a:r>
          </a:p>
          <a:p>
            <a:pPr marL="0" indent="0">
              <a:buNone/>
            </a:pPr>
            <a:r>
              <a:rPr lang="en-US" altLang="zh-CN" dirty="0"/>
              <a:t>		 P4	    5		   4</a:t>
            </a:r>
          </a:p>
          <a:p>
            <a:r>
              <a:rPr lang="en-US" altLang="zh-CN" dirty="0" smtClean="0"/>
              <a:t>SJF (preemptive)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(9 + 1 + 0 +2)/4 = 3</a:t>
            </a:r>
          </a:p>
          <a:p>
            <a:r>
              <a:rPr lang="zh-CN" altLang="en-US" dirty="0"/>
              <a:t>平均</a:t>
            </a:r>
            <a:r>
              <a:rPr lang="zh-CN" altLang="en-US" dirty="0" smtClean="0"/>
              <a:t>周转时间 </a:t>
            </a:r>
            <a:r>
              <a:rPr lang="en-US" altLang="zh-CN" dirty="0" smtClean="0"/>
              <a:t>= (16+ 5 +1+ 6)/</a:t>
            </a:r>
            <a:r>
              <a:rPr lang="en-US" altLang="zh-CN" dirty="0"/>
              <a:t>4 = 7</a:t>
            </a:r>
          </a:p>
        </p:txBody>
      </p:sp>
      <p:grpSp>
        <p:nvGrpSpPr>
          <p:cNvPr id="25604" name="组合 1"/>
          <p:cNvGrpSpPr>
            <a:grpSpLocks/>
          </p:cNvGrpSpPr>
          <p:nvPr/>
        </p:nvGrpSpPr>
        <p:grpSpPr bwMode="auto">
          <a:xfrm>
            <a:off x="1918584" y="4514597"/>
            <a:ext cx="4491364" cy="925942"/>
            <a:chOff x="1339943" y="4343400"/>
            <a:chExt cx="5988485" cy="1234588"/>
          </a:xfrm>
        </p:grpSpPr>
        <p:sp>
          <p:nvSpPr>
            <p:cNvPr id="25605" name="Rectangle 37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5606" name="Text Box 38"/>
            <p:cNvSpPr txBox="1">
              <a:spLocks noChangeArrowheads="1"/>
            </p:cNvSpPr>
            <p:nvPr/>
          </p:nvSpPr>
          <p:spPr bwMode="auto">
            <a:xfrm flipH="1">
              <a:off x="1567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07" name="Text Box 39"/>
            <p:cNvSpPr txBox="1">
              <a:spLocks noChangeArrowheads="1"/>
            </p:cNvSpPr>
            <p:nvPr/>
          </p:nvSpPr>
          <p:spPr bwMode="auto">
            <a:xfrm flipH="1">
              <a:off x="28631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5608" name="Text Box 40"/>
            <p:cNvSpPr txBox="1">
              <a:spLocks noChangeArrowheads="1"/>
            </p:cNvSpPr>
            <p:nvPr/>
          </p:nvSpPr>
          <p:spPr bwMode="auto">
            <a:xfrm flipH="1">
              <a:off x="2329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09" name="Line 41"/>
            <p:cNvSpPr>
              <a:spLocks noChangeShapeType="1"/>
            </p:cNvSpPr>
            <p:nvPr/>
          </p:nvSpPr>
          <p:spPr bwMode="auto">
            <a:xfrm flipH="1">
              <a:off x="7089517" y="49529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0" name="Line 42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1" name="Line 43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2" name="Line 44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3" name="Line 45"/>
            <p:cNvSpPr>
              <a:spLocks noChangeShapeType="1"/>
            </p:cNvSpPr>
            <p:nvPr/>
          </p:nvSpPr>
          <p:spPr bwMode="auto">
            <a:xfrm flipH="1">
              <a:off x="3820984" y="485744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4" name="Text Box 47"/>
            <p:cNvSpPr txBox="1">
              <a:spLocks noChangeArrowheads="1"/>
            </p:cNvSpPr>
            <p:nvPr/>
          </p:nvSpPr>
          <p:spPr bwMode="auto">
            <a:xfrm flipH="1">
              <a:off x="2711544" y="5164901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4</a:t>
              </a:r>
            </a:p>
          </p:txBody>
        </p:sp>
        <p:sp>
          <p:nvSpPr>
            <p:cNvPr id="25615" name="Text Box 48"/>
            <p:cNvSpPr txBox="1">
              <a:spLocks noChangeArrowheads="1"/>
            </p:cNvSpPr>
            <p:nvPr/>
          </p:nvSpPr>
          <p:spPr bwMode="auto">
            <a:xfrm flipH="1">
              <a:off x="19495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</a:t>
              </a:r>
            </a:p>
          </p:txBody>
        </p:sp>
        <p:sp>
          <p:nvSpPr>
            <p:cNvPr id="25616" name="Text Box 49"/>
            <p:cNvSpPr txBox="1">
              <a:spLocks noChangeArrowheads="1"/>
            </p:cNvSpPr>
            <p:nvPr/>
          </p:nvSpPr>
          <p:spPr bwMode="auto">
            <a:xfrm flipH="1">
              <a:off x="5234075" y="5154606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11</a:t>
              </a:r>
            </a:p>
          </p:txBody>
        </p:sp>
        <p:sp>
          <p:nvSpPr>
            <p:cNvPr id="25617" name="Text Box 50"/>
            <p:cNvSpPr txBox="1">
              <a:spLocks noChangeArrowheads="1"/>
            </p:cNvSpPr>
            <p:nvPr/>
          </p:nvSpPr>
          <p:spPr bwMode="auto">
            <a:xfrm flipH="1">
              <a:off x="1339943" y="5177879"/>
              <a:ext cx="33645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0</a:t>
              </a:r>
            </a:p>
          </p:txBody>
        </p:sp>
        <p:sp>
          <p:nvSpPr>
            <p:cNvPr id="25618" name="Text Box 51"/>
            <p:cNvSpPr txBox="1">
              <a:spLocks noChangeArrowheads="1"/>
            </p:cNvSpPr>
            <p:nvPr/>
          </p:nvSpPr>
          <p:spPr bwMode="auto">
            <a:xfrm flipH="1">
              <a:off x="4691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5619" name="Line 52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0" name="Line 53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1" name="Line 54"/>
            <p:cNvSpPr>
              <a:spLocks noChangeShapeType="1"/>
            </p:cNvSpPr>
            <p:nvPr/>
          </p:nvSpPr>
          <p:spPr bwMode="auto">
            <a:xfrm flipH="1">
              <a:off x="252489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2" name="Line 58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3" name="Text Box 59"/>
            <p:cNvSpPr txBox="1">
              <a:spLocks noChangeArrowheads="1"/>
            </p:cNvSpPr>
            <p:nvPr/>
          </p:nvSpPr>
          <p:spPr bwMode="auto">
            <a:xfrm flipH="1">
              <a:off x="32449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5</a:t>
              </a:r>
            </a:p>
          </p:txBody>
        </p:sp>
        <p:sp>
          <p:nvSpPr>
            <p:cNvPr id="25624" name="Line 60"/>
            <p:cNvSpPr>
              <a:spLocks noChangeShapeType="1"/>
            </p:cNvSpPr>
            <p:nvPr/>
          </p:nvSpPr>
          <p:spPr bwMode="auto">
            <a:xfrm flipH="1">
              <a:off x="463721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5" name="Line 61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8" name="Text Box 64"/>
            <p:cNvSpPr txBox="1">
              <a:spLocks noChangeArrowheads="1"/>
            </p:cNvSpPr>
            <p:nvPr/>
          </p:nvSpPr>
          <p:spPr bwMode="auto">
            <a:xfrm flipH="1">
              <a:off x="40831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5629" name="Line 65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0" name="Line 66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1" name="Line 67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2" name="Line 68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3" name="Line 69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 flipH="1">
              <a:off x="3548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35" name="Text Box 71"/>
            <p:cNvSpPr txBox="1">
              <a:spLocks noChangeArrowheads="1"/>
            </p:cNvSpPr>
            <p:nvPr/>
          </p:nvSpPr>
          <p:spPr bwMode="auto">
            <a:xfrm flipH="1">
              <a:off x="60635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36" name="Line 72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7" name="Text Box 73"/>
            <p:cNvSpPr txBox="1">
              <a:spLocks noChangeArrowheads="1"/>
            </p:cNvSpPr>
            <p:nvPr/>
          </p:nvSpPr>
          <p:spPr bwMode="auto">
            <a:xfrm flipH="1">
              <a:off x="6825725" y="5154606"/>
              <a:ext cx="5027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627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下一个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区间长度的预测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SJF</a:t>
            </a:r>
            <a:r>
              <a:rPr lang="zh-CN" altLang="en-US" dirty="0" smtClean="0"/>
              <a:t>算法困难：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如何知道下一个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区间的长度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通常用于长程调度</a:t>
            </a:r>
            <a:endParaRPr lang="en-US" altLang="zh-CN" dirty="0" smtClean="0"/>
          </a:p>
          <a:p>
            <a:r>
              <a:rPr lang="zh-CN" altLang="en-US" dirty="0" smtClean="0"/>
              <a:t>指数估算法：通过先前的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长度及其</a:t>
            </a:r>
            <a:r>
              <a:rPr lang="zh-CN" altLang="en-US" b="1" dirty="0" smtClean="0"/>
              <a:t>指数平均</a:t>
            </a:r>
            <a:r>
              <a:rPr lang="zh-CN" altLang="en-US" dirty="0" smtClean="0"/>
              <a:t>进行预测</a:t>
            </a:r>
            <a:endParaRPr lang="zh-CN" altLang="zh-CN" dirty="0" smtClean="0"/>
          </a:p>
          <a:p>
            <a:pPr lvl="1"/>
            <a:endParaRPr lang="zh-CN" altLang="zh-CN" dirty="0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11939"/>
              </p:ext>
            </p:extLst>
          </p:nvPr>
        </p:nvGraphicFramePr>
        <p:xfrm>
          <a:off x="330200" y="3567113"/>
          <a:ext cx="4454667" cy="1263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4" imgW="4699000" imgH="1333500" progId="Equation.3">
                  <p:embed/>
                </p:oleObj>
              </mc:Choice>
              <mc:Fallback>
                <p:oleObj name="公式" r:id="rId4" imgW="4699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567113"/>
                        <a:ext cx="4454667" cy="1263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90757"/>
              </p:ext>
            </p:extLst>
          </p:nvPr>
        </p:nvGraphicFramePr>
        <p:xfrm>
          <a:off x="744004" y="5154612"/>
          <a:ext cx="2184797" cy="37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6" imgW="1320800" imgH="228600" progId="Equation.3">
                  <p:embed/>
                </p:oleObj>
              </mc:Choice>
              <mc:Fallback>
                <p:oleObj name="公式" r:id="rId6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04" y="5154612"/>
                        <a:ext cx="2184797" cy="375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4880622" y="3594511"/>
            <a:ext cx="3911894" cy="253165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70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383</TotalTime>
  <Words>436</Words>
  <Application>Microsoft Office PowerPoint</Application>
  <PresentationFormat>全屏显示(4:3)</PresentationFormat>
  <Paragraphs>123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华文新魏</vt:lpstr>
      <vt:lpstr>宋体</vt:lpstr>
      <vt:lpstr>Arial</vt:lpstr>
      <vt:lpstr>Calibri</vt:lpstr>
      <vt:lpstr>Helvetica</vt:lpstr>
      <vt:lpstr>Times New Roman</vt:lpstr>
      <vt:lpstr>Wingdings</vt:lpstr>
      <vt:lpstr>suda</vt:lpstr>
      <vt:lpstr>公式</vt:lpstr>
      <vt:lpstr>  第六章 CPU调度（二）  调度算法（1） -批处理系统调度</vt:lpstr>
      <vt:lpstr>内容</vt:lpstr>
      <vt:lpstr>先来先服务(FCFS)调度算法(1)</vt:lpstr>
      <vt:lpstr>先来先服务(FCFS)调度算法(2)</vt:lpstr>
      <vt:lpstr>先来先服务(FCFS)调度算法(3)</vt:lpstr>
      <vt:lpstr>短作业优先(SJF)调度算法</vt:lpstr>
      <vt:lpstr>非抢占式SJF例子</vt:lpstr>
      <vt:lpstr>抢占式SJF例子</vt:lpstr>
      <vt:lpstr>下一个CPU区间长度的预测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Li Xiaojia</cp:lastModifiedBy>
  <cp:revision>22</cp:revision>
  <dcterms:created xsi:type="dcterms:W3CDTF">2016-08-29T06:39:40Z</dcterms:created>
  <dcterms:modified xsi:type="dcterms:W3CDTF">2019-10-28T01:29:40Z</dcterms:modified>
</cp:coreProperties>
</file>