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67" r:id="rId3"/>
    <p:sldId id="269" r:id="rId4"/>
    <p:sldId id="270" r:id="rId5"/>
    <p:sldId id="275" r:id="rId6"/>
    <p:sldId id="277" r:id="rId7"/>
    <p:sldId id="278" r:id="rId8"/>
    <p:sldId id="276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9DF6B-63EA-41FA-8FF2-22BBECF19E3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247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C6551C-77D2-4455-A816-DBEB548ED220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323771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E2B7B0-F2A2-4B49-9CA1-ED59E507F6D4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时间片轮转</a:t>
            </a:r>
          </a:p>
        </p:txBody>
      </p:sp>
    </p:spTree>
    <p:extLst>
      <p:ext uri="{BB962C8B-B14F-4D97-AF65-F5344CB8AC3E}">
        <p14:creationId xmlns:p14="http://schemas.microsoft.com/office/powerpoint/2010/main" val="414769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2019/10/28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31119" y="2025253"/>
            <a:ext cx="6373416" cy="199481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第五章 </a:t>
            </a:r>
            <a: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调度（三）</a:t>
            </a:r>
            <a:b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调度算法（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r>
              <a:rPr lang="en-US" altLang="zh-CN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</a:t>
            </a:r>
            <a:r>
              <a:rPr lang="zh-CN" alt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进程调度</a:t>
            </a:r>
            <a:endParaRPr lang="zh-CN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357437" y="5195434"/>
            <a:ext cx="4482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0000"/>
                </a:solidFill>
              </a:rPr>
              <a:t>苏州大学计算机科学与技术学院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"/>
    </mc:Choice>
    <mc:Fallback xmlns="">
      <p:transition spd="slow" advTm="91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时间片为</a:t>
            </a:r>
            <a:r>
              <a:rPr lang="en-US" altLang="zh-CN" smtClean="0"/>
              <a:t>20</a:t>
            </a:r>
            <a:r>
              <a:rPr lang="zh-CN" altLang="en-US" smtClean="0"/>
              <a:t>的</a:t>
            </a:r>
            <a:r>
              <a:rPr lang="en-US" altLang="zh-CN" smtClean="0"/>
              <a:t>RR</a:t>
            </a:r>
            <a:r>
              <a:rPr lang="zh-CN" altLang="en-US" smtClean="0"/>
              <a:t>例子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4870172"/>
          </a:xfrm>
        </p:spPr>
        <p:txBody>
          <a:bodyPr/>
          <a:lstStyle/>
          <a:p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 P1		  23</a:t>
            </a:r>
          </a:p>
          <a:p>
            <a:pPr marL="0" indent="0">
              <a:buNone/>
            </a:pPr>
            <a:r>
              <a:rPr lang="en-US" altLang="zh-CN" sz="2000" dirty="0" smtClean="0"/>
              <a:t>		  P2	 	  17</a:t>
            </a:r>
          </a:p>
          <a:p>
            <a:pPr marL="0" indent="0">
              <a:buNone/>
            </a:pPr>
            <a:r>
              <a:rPr lang="en-US" altLang="zh-CN" sz="2000" dirty="0" smtClean="0"/>
              <a:t>		  P3		  46</a:t>
            </a:r>
          </a:p>
          <a:p>
            <a:pPr marL="0" indent="0">
              <a:buNone/>
            </a:pPr>
            <a:r>
              <a:rPr lang="en-US" altLang="zh-CN" sz="2000" dirty="0" smtClean="0"/>
              <a:t>		  P4	 	  24</a:t>
            </a:r>
          </a:p>
          <a:p>
            <a:r>
              <a:rPr lang="en-US" altLang="zh-CN" dirty="0" smtClean="0"/>
              <a:t>Gantt</a:t>
            </a:r>
            <a:r>
              <a:rPr lang="zh-CN" altLang="en-US" dirty="0" smtClean="0"/>
              <a:t>图如下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平均等待时间：</a:t>
            </a:r>
            <a:r>
              <a:rPr lang="en-US" altLang="zh-CN" dirty="0" smtClean="0"/>
              <a:t>(57+20+64+80)/4 = 55.25</a:t>
            </a:r>
          </a:p>
          <a:p>
            <a:r>
              <a:rPr lang="zh-CN" altLang="en-US" dirty="0" smtClean="0"/>
              <a:t>平均响应时间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smtClean="0"/>
              <a:t>0+20+37+57)/4= 28.5</a:t>
            </a:r>
          </a:p>
          <a:p>
            <a:r>
              <a:rPr lang="zh-CN" altLang="en-US" dirty="0"/>
              <a:t>通常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的平均周转时间比</a:t>
            </a:r>
            <a:r>
              <a:rPr lang="en-US" altLang="zh-CN" dirty="0" smtClean="0"/>
              <a:t>SJF</a:t>
            </a:r>
            <a:r>
              <a:rPr lang="zh-CN" altLang="en-US" dirty="0" smtClean="0"/>
              <a:t>长，但响应时间要短</a:t>
            </a:r>
            <a:endParaRPr lang="zh-CN" altLang="zh-CN" dirty="0" smtClean="0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169862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35858" name="Rectangle 5"/>
          <p:cNvSpPr>
            <a:spLocks noChangeArrowheads="1"/>
          </p:cNvSpPr>
          <p:nvPr/>
        </p:nvSpPr>
        <p:spPr bwMode="auto">
          <a:xfrm>
            <a:off x="226250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35859" name="Rectangle 6"/>
          <p:cNvSpPr>
            <a:spLocks noChangeArrowheads="1"/>
          </p:cNvSpPr>
          <p:nvPr/>
        </p:nvSpPr>
        <p:spPr bwMode="auto">
          <a:xfrm>
            <a:off x="282638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sp>
        <p:nvSpPr>
          <p:cNvPr id="35860" name="Rectangle 7"/>
          <p:cNvSpPr>
            <a:spLocks noChangeArrowheads="1"/>
          </p:cNvSpPr>
          <p:nvPr/>
        </p:nvSpPr>
        <p:spPr bwMode="auto">
          <a:xfrm>
            <a:off x="339026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4</a:t>
            </a:r>
          </a:p>
        </p:txBody>
      </p:sp>
      <p:sp>
        <p:nvSpPr>
          <p:cNvPr id="35861" name="Rectangle 8"/>
          <p:cNvSpPr>
            <a:spLocks noChangeArrowheads="1"/>
          </p:cNvSpPr>
          <p:nvPr/>
        </p:nvSpPr>
        <p:spPr bwMode="auto">
          <a:xfrm>
            <a:off x="395414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35862" name="Rectangle 9"/>
          <p:cNvSpPr>
            <a:spLocks noChangeArrowheads="1"/>
          </p:cNvSpPr>
          <p:nvPr/>
        </p:nvSpPr>
        <p:spPr bwMode="auto">
          <a:xfrm>
            <a:off x="451802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sp>
        <p:nvSpPr>
          <p:cNvPr id="35863" name="Rectangle 10"/>
          <p:cNvSpPr>
            <a:spLocks noChangeArrowheads="1"/>
          </p:cNvSpPr>
          <p:nvPr/>
        </p:nvSpPr>
        <p:spPr bwMode="auto">
          <a:xfrm>
            <a:off x="508190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4</a:t>
            </a:r>
          </a:p>
        </p:txBody>
      </p:sp>
      <p:sp>
        <p:nvSpPr>
          <p:cNvPr id="35864" name="Rectangle 11"/>
          <p:cNvSpPr>
            <a:spLocks noChangeArrowheads="1"/>
          </p:cNvSpPr>
          <p:nvPr/>
        </p:nvSpPr>
        <p:spPr bwMode="auto">
          <a:xfrm>
            <a:off x="564578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/>
              <a:t>P</a:t>
            </a:r>
            <a:r>
              <a:rPr lang="en-US" altLang="zh-CN" baseline="-25000" dirty="0"/>
              <a:t>3</a:t>
            </a:r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1546225" y="464875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20161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20</a:t>
            </a:r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25495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37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315277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57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37687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77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4298950" y="4647167"/>
            <a:ext cx="441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4770438" y="4647167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100</a:t>
            </a:r>
            <a:endParaRPr lang="en-US" altLang="zh-CN" dirty="0"/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5376863" y="4647167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104</a:t>
            </a:r>
            <a:endParaRPr lang="en-US" altLang="zh-CN" dirty="0"/>
          </a:p>
        </p:txBody>
      </p:sp>
      <p:sp>
        <p:nvSpPr>
          <p:cNvPr id="35854" name="Text Box 24"/>
          <p:cNvSpPr txBox="1">
            <a:spLocks noChangeArrowheads="1"/>
          </p:cNvSpPr>
          <p:nvPr/>
        </p:nvSpPr>
        <p:spPr bwMode="auto">
          <a:xfrm>
            <a:off x="5921375" y="4647167"/>
            <a:ext cx="55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128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时间片大小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时间片的大小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 </a:t>
            </a:r>
            <a:r>
              <a:rPr lang="zh-CN" altLang="en-US" dirty="0"/>
              <a:t>大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smtClean="0">
                <a:sym typeface="Symbol" panose="05050102010706020507" pitchFamily="18" charset="2"/>
              </a:rPr>
              <a:t>FCFS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q </a:t>
            </a:r>
            <a:r>
              <a:rPr lang="zh-CN" altLang="en-US" dirty="0">
                <a:sym typeface="Symbol" panose="05050102010706020507" pitchFamily="18" charset="2"/>
              </a:rPr>
              <a:t>小 </a:t>
            </a:r>
            <a:r>
              <a:rPr lang="zh-CN" altLang="en-US" dirty="0" smtClean="0">
                <a:sym typeface="Symbol" panose="05050102010706020507" pitchFamily="18" charset="2"/>
              </a:rPr>
              <a:t> </a:t>
            </a:r>
            <a:r>
              <a:rPr lang="zh-CN" altLang="en-US" dirty="0" smtClean="0"/>
              <a:t>增加</a:t>
            </a:r>
            <a:r>
              <a:rPr lang="zh-CN" altLang="en-US" dirty="0"/>
              <a:t>上下文切换时间</a:t>
            </a:r>
          </a:p>
          <a:p>
            <a:pPr lvl="1"/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一般准则：时间片</a:t>
            </a:r>
            <a:r>
              <a:rPr lang="en-US" altLang="zh-CN" dirty="0" smtClean="0">
                <a:sym typeface="Symbol" panose="05050102010706020507" pitchFamily="18" charset="2"/>
              </a:rPr>
              <a:t>/10&gt;</a:t>
            </a:r>
            <a:r>
              <a:rPr lang="zh-CN" altLang="en-US" dirty="0" smtClean="0">
                <a:sym typeface="Symbol" panose="05050102010706020507" pitchFamily="18" charset="2"/>
              </a:rPr>
              <a:t>进程上下文切换时间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en-US" altLang="zh-CN" dirty="0" smtClean="0"/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1386595" y="3626464"/>
            <a:ext cx="6255591" cy="282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87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优先级调度算法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调度策略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算法举例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优先级讨论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算法优缺点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时间片轮转调度算法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算法举例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时间片讨论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60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优先级调度（</a:t>
            </a:r>
            <a:r>
              <a:rPr lang="en-US" altLang="zh-CN" sz="3200" dirty="0" smtClean="0"/>
              <a:t>Priority Scheduling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基于</a:t>
            </a:r>
            <a:r>
              <a:rPr lang="zh-CN" altLang="en-US" sz="2800" dirty="0"/>
              <a:t>进程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紧迫程度，由外部</a:t>
            </a:r>
            <a:r>
              <a:rPr lang="zh-CN" altLang="en-US" sz="2800" dirty="0" smtClean="0"/>
              <a:t>赋予每个进程相应</a:t>
            </a:r>
            <a:r>
              <a:rPr lang="zh-CN" altLang="en-US" sz="2800" dirty="0"/>
              <a:t>的优先级</a:t>
            </a:r>
            <a:r>
              <a:rPr lang="zh-CN" altLang="en-US" sz="2800" dirty="0" smtClean="0"/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CPU</a:t>
            </a:r>
            <a:r>
              <a:rPr lang="zh-CN" altLang="en-US" sz="2800" dirty="0">
                <a:sym typeface="Symbol" panose="05050102010706020507" pitchFamily="18" charset="2"/>
              </a:rPr>
              <a:t>分配给最高优先级</a:t>
            </a:r>
            <a:r>
              <a:rPr lang="zh-CN" altLang="en-US" sz="2800" dirty="0" smtClean="0">
                <a:sym typeface="Symbol" panose="05050102010706020507" pitchFamily="18" charset="2"/>
              </a:rPr>
              <a:t>的进程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/>
              <a:t>每个进程都有一个优先数，优先数为整数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Symbol" panose="05050102010706020507" pitchFamily="18" charset="2"/>
              </a:rPr>
              <a:t>默认：小优先</a:t>
            </a:r>
            <a:r>
              <a:rPr lang="zh-CN" altLang="en-US" sz="2400" dirty="0">
                <a:sym typeface="Symbol" panose="05050102010706020507" pitchFamily="18" charset="2"/>
              </a:rPr>
              <a:t>数</a:t>
            </a:r>
            <a:r>
              <a:rPr lang="zh-CN" altLang="en-US" sz="2400" dirty="0" smtClean="0">
                <a:sym typeface="Symbol" panose="05050102010706020507" pitchFamily="18" charset="2"/>
              </a:rPr>
              <a:t>具有高优先级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>
                <a:sym typeface="Symbol" panose="05050102010706020507" pitchFamily="18" charset="2"/>
              </a:rPr>
              <a:t>目前主流的操作系统调度算法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endParaRPr lang="en-US" altLang="zh-CN" sz="2800" dirty="0" smtClean="0">
              <a:sym typeface="Symbol" panose="05050102010706020507" pitchFamily="18" charset="2"/>
            </a:endParaRPr>
          </a:p>
          <a:p>
            <a:r>
              <a:rPr lang="zh-CN" altLang="en-US" sz="2800" dirty="0" smtClean="0">
                <a:sym typeface="Symbol" panose="05050102010706020507" pitchFamily="18" charset="2"/>
              </a:rPr>
              <a:t>调度模式</a:t>
            </a:r>
            <a:endParaRPr lang="zh-CN" altLang="zh-CN" sz="28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 smtClean="0"/>
              <a:t>抢占式</a:t>
            </a:r>
          </a:p>
          <a:p>
            <a:pPr lvl="1"/>
            <a:r>
              <a:rPr lang="zh-CN" altLang="en-US" sz="2400" dirty="0" smtClean="0"/>
              <a:t>非抢占式</a:t>
            </a:r>
            <a:endParaRPr lang="en-US" altLang="zh-CN" sz="2400" dirty="0" smtClean="0"/>
          </a:p>
          <a:p>
            <a:pPr marL="3429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279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PR</a:t>
            </a:r>
            <a:r>
              <a:rPr lang="zh-CN" altLang="en-US" sz="3200" dirty="0" smtClean="0"/>
              <a:t>例子（非抢占式）</a:t>
            </a:r>
            <a:endParaRPr lang="en-US" altLang="zh-CN" sz="32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6414"/>
            <a:ext cx="8229600" cy="4988857"/>
          </a:xfrm>
        </p:spPr>
        <p:txBody>
          <a:bodyPr/>
          <a:lstStyle/>
          <a:p>
            <a:r>
              <a:rPr lang="zh-CN" altLang="en-US" dirty="0" smtClean="0"/>
              <a:t>		</a:t>
            </a:r>
            <a:r>
              <a:rPr lang="zh-CN" altLang="en-US" u="sng" dirty="0" smtClean="0"/>
              <a:t>进程</a:t>
            </a:r>
            <a:r>
              <a:rPr lang="zh-CN" altLang="en-US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u="sng" dirty="0" smtClean="0"/>
              <a:t>优先数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</a:t>
            </a:r>
            <a:r>
              <a:rPr lang="zh-CN" altLang="en-US" u="sng" dirty="0"/>
              <a:t>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	 P1	     3		   10</a:t>
            </a:r>
          </a:p>
          <a:p>
            <a:pPr marL="0" indent="0">
              <a:buNone/>
            </a:pPr>
            <a:r>
              <a:rPr lang="en-US" altLang="zh-CN" dirty="0" smtClean="0"/>
              <a:t>		 P2	     1		    1</a:t>
            </a:r>
          </a:p>
          <a:p>
            <a:pPr marL="0" indent="0">
              <a:buNone/>
            </a:pPr>
            <a:r>
              <a:rPr lang="en-US" altLang="zh-CN" dirty="0" smtClean="0"/>
              <a:t>		 P3	     3		    2</a:t>
            </a:r>
          </a:p>
          <a:p>
            <a:pPr marL="0" indent="0">
              <a:buNone/>
            </a:pPr>
            <a:r>
              <a:rPr lang="en-US" altLang="zh-CN" dirty="0" smtClean="0"/>
              <a:t>		 P4	     4		    1</a:t>
            </a:r>
          </a:p>
          <a:p>
            <a:pPr marL="0" indent="0">
              <a:buNone/>
            </a:pPr>
            <a:r>
              <a:rPr lang="en-US" altLang="zh-CN" dirty="0" smtClean="0"/>
              <a:t>		 P5	     2		    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</a:t>
            </a:r>
            <a:r>
              <a:rPr lang="en-US" altLang="zh-CN" dirty="0"/>
              <a:t>= (6 </a:t>
            </a:r>
            <a:r>
              <a:rPr lang="en-US" altLang="zh-CN" dirty="0" smtClean="0"/>
              <a:t>+ </a:t>
            </a:r>
            <a:r>
              <a:rPr lang="en-US" altLang="zh-CN" dirty="0"/>
              <a:t>0 </a:t>
            </a:r>
            <a:r>
              <a:rPr lang="en-US" altLang="zh-CN" dirty="0" smtClean="0"/>
              <a:t>+ 16+18+1)/5 =8.2</a:t>
            </a:r>
          </a:p>
        </p:txBody>
      </p:sp>
      <p:grpSp>
        <p:nvGrpSpPr>
          <p:cNvPr id="32772" name="Group 39"/>
          <p:cNvGrpSpPr>
            <a:grpSpLocks/>
          </p:cNvGrpSpPr>
          <p:nvPr/>
        </p:nvGrpSpPr>
        <p:grpSpPr bwMode="auto">
          <a:xfrm>
            <a:off x="602697" y="4277577"/>
            <a:ext cx="7219950" cy="1217612"/>
            <a:chOff x="872" y="2744"/>
            <a:chExt cx="4548" cy="767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 flipH="1">
              <a:off x="960" y="2753"/>
              <a:ext cx="43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 flipH="1">
              <a:off x="928" y="281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 flipH="1">
              <a:off x="4768" y="280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 flipH="1">
              <a:off x="1489" y="282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/>
                <a:t>P</a:t>
              </a:r>
              <a:r>
                <a:rPr lang="en-US" altLang="zh-CN" baseline="-25000" dirty="0"/>
                <a:t>5</a:t>
              </a:r>
              <a:endParaRPr lang="en-US" altLang="zh-CN" dirty="0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H="1">
              <a:off x="960" y="31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 flipH="1">
              <a:off x="1144" y="2760"/>
              <a:ext cx="0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14"/>
            <p:cNvSpPr txBox="1">
              <a:spLocks noChangeArrowheads="1"/>
            </p:cNvSpPr>
            <p:nvPr/>
          </p:nvSpPr>
          <p:spPr bwMode="auto">
            <a:xfrm flipH="1">
              <a:off x="1048" y="3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32780" name="Text Box 15"/>
            <p:cNvSpPr txBox="1">
              <a:spLocks noChangeArrowheads="1"/>
            </p:cNvSpPr>
            <p:nvPr/>
          </p:nvSpPr>
          <p:spPr bwMode="auto">
            <a:xfrm flipH="1">
              <a:off x="4592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16</a:t>
              </a: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 flipH="1">
              <a:off x="872" y="325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 flipH="1">
              <a:off x="5049" y="280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32783" name="Text Box 22"/>
            <p:cNvSpPr txBox="1">
              <a:spLocks noChangeArrowheads="1"/>
            </p:cNvSpPr>
            <p:nvPr/>
          </p:nvSpPr>
          <p:spPr bwMode="auto">
            <a:xfrm flipH="1">
              <a:off x="2064" y="32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32784" name="Text Box 27"/>
            <p:cNvSpPr txBox="1">
              <a:spLocks noChangeArrowheads="1"/>
            </p:cNvSpPr>
            <p:nvPr/>
          </p:nvSpPr>
          <p:spPr bwMode="auto">
            <a:xfrm flipH="1">
              <a:off x="4920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18</a:t>
              </a:r>
            </a:p>
          </p:txBody>
        </p:sp>
        <p:sp>
          <p:nvSpPr>
            <p:cNvPr id="32785" name="Line 31"/>
            <p:cNvSpPr>
              <a:spLocks noChangeShapeType="1"/>
            </p:cNvSpPr>
            <p:nvPr/>
          </p:nvSpPr>
          <p:spPr bwMode="auto">
            <a:xfrm flipH="1">
              <a:off x="4728" y="2752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2"/>
            <p:cNvSpPr>
              <a:spLocks noChangeShapeType="1"/>
            </p:cNvSpPr>
            <p:nvPr/>
          </p:nvSpPr>
          <p:spPr bwMode="auto">
            <a:xfrm flipH="1">
              <a:off x="2160" y="27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Text Box 33"/>
            <p:cNvSpPr txBox="1">
              <a:spLocks noChangeArrowheads="1"/>
            </p:cNvSpPr>
            <p:nvPr/>
          </p:nvSpPr>
          <p:spPr bwMode="auto">
            <a:xfrm flipH="1">
              <a:off x="3344" y="2840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2788" name="Text Box 36"/>
            <p:cNvSpPr txBox="1">
              <a:spLocks noChangeArrowheads="1"/>
            </p:cNvSpPr>
            <p:nvPr/>
          </p:nvSpPr>
          <p:spPr bwMode="auto">
            <a:xfrm flipH="1">
              <a:off x="5144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19</a:t>
              </a:r>
            </a:p>
          </p:txBody>
        </p:sp>
        <p:sp>
          <p:nvSpPr>
            <p:cNvPr id="32789" name="Line 37"/>
            <p:cNvSpPr>
              <a:spLocks noChangeShapeType="1"/>
            </p:cNvSpPr>
            <p:nvPr/>
          </p:nvSpPr>
          <p:spPr bwMode="auto">
            <a:xfrm flipH="1">
              <a:off x="5056" y="2760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38"/>
            <p:cNvSpPr>
              <a:spLocks noChangeShapeType="1"/>
            </p:cNvSpPr>
            <p:nvPr/>
          </p:nvSpPr>
          <p:spPr bwMode="auto">
            <a:xfrm flipH="1">
              <a:off x="5280" y="2760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64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优先级讨论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优先级可静态不变，也可动态调整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优先级类型</a:t>
            </a:r>
            <a:endParaRPr lang="en-US" altLang="zh-CN" sz="2800" dirty="0"/>
          </a:p>
          <a:p>
            <a:pPr lvl="1"/>
            <a:r>
              <a:rPr lang="zh-CN" altLang="en-US" sz="2400" dirty="0"/>
              <a:t>静态优先级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进程</a:t>
            </a:r>
            <a:r>
              <a:rPr lang="zh-CN" altLang="en-US" sz="2000" dirty="0"/>
              <a:t>创建时</a:t>
            </a:r>
            <a:r>
              <a:rPr lang="zh-CN" altLang="en-US" sz="2000" dirty="0" smtClean="0"/>
              <a:t>确定，在运行期间不变</a:t>
            </a:r>
            <a:endParaRPr lang="en-US" altLang="zh-CN" sz="2000" dirty="0"/>
          </a:p>
          <a:p>
            <a:pPr lvl="2"/>
            <a:r>
              <a:rPr lang="zh-CN" altLang="en-US" sz="2000" dirty="0"/>
              <a:t>简单易行，系统开销小</a:t>
            </a:r>
            <a:endParaRPr lang="en-US" altLang="zh-CN" sz="2000" dirty="0"/>
          </a:p>
          <a:p>
            <a:pPr lvl="2"/>
            <a:r>
              <a:rPr lang="zh-CN" altLang="en-US" sz="2000" dirty="0"/>
              <a:t>不够精确，可能会</a:t>
            </a:r>
            <a:r>
              <a:rPr lang="zh-CN" altLang="en-US" sz="2000" dirty="0" smtClean="0"/>
              <a:t>出现饥饿问题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1"/>
            <a:r>
              <a:rPr lang="zh-CN" altLang="en-US" sz="2400" dirty="0" smtClean="0"/>
              <a:t>动态</a:t>
            </a:r>
            <a:r>
              <a:rPr lang="zh-CN" altLang="en-US" sz="2400" dirty="0"/>
              <a:t>优先级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进程</a:t>
            </a:r>
            <a:r>
              <a:rPr lang="zh-CN" altLang="en-US" sz="2000" dirty="0"/>
              <a:t>创建</a:t>
            </a:r>
            <a:r>
              <a:rPr lang="zh-CN" altLang="en-US" sz="2000" dirty="0" smtClean="0"/>
              <a:t>时的优先级随进程推进</a:t>
            </a:r>
            <a:r>
              <a:rPr lang="zh-CN" altLang="en-US" sz="2000" dirty="0"/>
              <a:t>或</a:t>
            </a:r>
            <a:r>
              <a:rPr lang="zh-CN" altLang="en-US" sz="2000" dirty="0" smtClean="0"/>
              <a:t>等待时间增加</a:t>
            </a:r>
            <a:r>
              <a:rPr lang="zh-CN" altLang="en-US" sz="2000" dirty="0"/>
              <a:t>而</a:t>
            </a:r>
            <a:r>
              <a:rPr lang="zh-CN" altLang="en-US" sz="2000" dirty="0" smtClean="0"/>
              <a:t>改变</a:t>
            </a:r>
            <a:endParaRPr lang="en-US" altLang="zh-CN" sz="2000" dirty="0" smtClean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379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动态优先级举例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200" b="1" dirty="0"/>
                  <a:t>高响应比优先调度算法</a:t>
                </a:r>
              </a:p>
              <a:p>
                <a:pPr lvl="1"/>
                <a:r>
                  <a:rPr lang="zh-CN" altLang="en-US" sz="1900" dirty="0" smtClean="0"/>
                  <a:t>既考虑进程的等待时间，又考虑进程的运行时间</a:t>
                </a:r>
                <a:endParaRPr lang="en-US" altLang="zh-CN" sz="1900" dirty="0" smtClean="0"/>
              </a:p>
              <a:p>
                <a:endParaRPr lang="en-US" altLang="zh-CN" sz="2200" dirty="0" smtClean="0"/>
              </a:p>
              <a:p>
                <a:pPr marL="0" indent="0" algn="ctr">
                  <a:buNone/>
                </a:pPr>
                <a:r>
                  <a:rPr lang="zh-CN" altLang="en-US" sz="2000" dirty="0" smtClean="0"/>
                  <a:t>优先数</a:t>
                </a:r>
                <a:r>
                  <a:rPr lang="en-US" altLang="zh-CN" sz="2000" dirty="0" smtClean="0"/>
                  <a:t>=</a:t>
                </a:r>
                <a:r>
                  <a:rPr lang="zh-CN" altLang="en-US" sz="2000" dirty="0" smtClean="0"/>
                  <a:t>响应比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等待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时间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运行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时间</m:t>
                        </m:r>
                      </m:den>
                    </m:f>
                  </m:oMath>
                </a14:m>
                <a:endParaRPr lang="en-US" altLang="zh-CN" sz="2000" b="1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2200" dirty="0" smtClean="0"/>
                  <a:t>如等待时间相同，运行时间越短，优先级越高，类似于</a:t>
                </a:r>
                <a:r>
                  <a:rPr lang="en-US" altLang="zh-CN" sz="2200" dirty="0" smtClean="0"/>
                  <a:t>SJF</a:t>
                </a:r>
              </a:p>
              <a:p>
                <a:r>
                  <a:rPr lang="zh-CN" altLang="en-US" sz="2200" dirty="0" smtClean="0"/>
                  <a:t>如运行时间相同，优先级取决于其等待时间，类似于</a:t>
                </a:r>
                <a:r>
                  <a:rPr lang="en-US" altLang="zh-CN" sz="2200" dirty="0" smtClean="0"/>
                  <a:t>FCFS</a:t>
                </a:r>
              </a:p>
              <a:p>
                <a:r>
                  <a:rPr lang="zh-CN" altLang="en-US" sz="2200" dirty="0" smtClean="0"/>
                  <a:t>长进程的优先级可随等待时间的增加而提高，最终可得到服务</a:t>
                </a:r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2200" dirty="0" smtClean="0"/>
                  <a:t>缺点：每次调度之前，都需要计算响应比，增加系统开销</a:t>
                </a:r>
                <a:endParaRPr lang="en-US" altLang="zh-CN" sz="2200" dirty="0" smtClean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897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80400" cy="1943100"/>
          </a:xfrm>
        </p:spPr>
        <p:txBody>
          <a:bodyPr/>
          <a:lstStyle/>
          <a:p>
            <a:pPr marL="609600" indent="-609600" algn="just"/>
            <a:r>
              <a:rPr lang="en-US" altLang="zh-CN" sz="2000" dirty="0" smtClean="0"/>
              <a:t>8.0</a:t>
            </a:r>
            <a:r>
              <a:rPr lang="zh-CN" altLang="en-US" sz="2000" dirty="0" smtClean="0"/>
              <a:t>：只能</a:t>
            </a:r>
            <a:r>
              <a:rPr lang="zh-CN" altLang="en-US" sz="2000" dirty="0"/>
              <a:t>选择当时唯一到达</a:t>
            </a:r>
            <a:r>
              <a:rPr lang="zh-CN" altLang="en-US" sz="2000" dirty="0" smtClean="0"/>
              <a:t>的进程</a:t>
            </a:r>
            <a:r>
              <a:rPr lang="en-US" altLang="zh-CN" sz="2000" dirty="0" smtClean="0"/>
              <a:t>1</a:t>
            </a:r>
            <a:endParaRPr lang="en-US" altLang="zh-CN" sz="2000" dirty="0"/>
          </a:p>
          <a:p>
            <a:pPr marL="609600" indent="-609600" algn="just"/>
            <a:r>
              <a:rPr lang="en-US" altLang="zh-CN" sz="2000" dirty="0" smtClean="0"/>
              <a:t>10.0</a:t>
            </a:r>
            <a:r>
              <a:rPr lang="zh-CN" altLang="en-US" sz="2000" dirty="0" smtClean="0"/>
              <a:t>：进程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完成，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都已</a:t>
            </a:r>
            <a:r>
              <a:rPr lang="zh-CN" altLang="en-US" sz="2000" dirty="0" smtClean="0"/>
              <a:t>到达。计算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比：分别</a:t>
            </a:r>
            <a:r>
              <a:rPr lang="zh-CN" altLang="en-US" sz="2000" dirty="0"/>
              <a:t>是</a:t>
            </a:r>
            <a:r>
              <a:rPr lang="en-US" altLang="zh-CN" sz="2000" dirty="0"/>
              <a:t>(10-8.3)/0.5=3.4,(10-8.5)/0.1=15,(10-9.0)/</a:t>
            </a:r>
            <a:r>
              <a:rPr lang="en-US" altLang="zh-CN" sz="2000" dirty="0" smtClean="0"/>
              <a:t>0.4=2.5</a:t>
            </a:r>
            <a:r>
              <a:rPr lang="zh-CN" altLang="en-US" sz="2000" dirty="0" smtClean="0"/>
              <a:t>，当然</a:t>
            </a:r>
            <a:r>
              <a:rPr lang="zh-CN" altLang="en-US" sz="2000" dirty="0"/>
              <a:t>选择</a:t>
            </a:r>
            <a:r>
              <a:rPr lang="en-US" altLang="zh-CN" sz="2000" dirty="0"/>
              <a:t>3</a:t>
            </a:r>
          </a:p>
          <a:p>
            <a:pPr marL="609600" indent="-609600" algn="just"/>
            <a:r>
              <a:rPr lang="en-US" altLang="zh-CN" sz="2000" dirty="0" smtClean="0"/>
              <a:t>10.1</a:t>
            </a:r>
            <a:r>
              <a:rPr lang="zh-CN" altLang="en-US" sz="2000" dirty="0" smtClean="0"/>
              <a:t>：进程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完成。计算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比：分别</a:t>
            </a:r>
            <a:r>
              <a:rPr lang="zh-CN" altLang="en-US" sz="2000" dirty="0"/>
              <a:t>是</a:t>
            </a:r>
            <a:r>
              <a:rPr lang="en-US" altLang="zh-CN" sz="2000" dirty="0"/>
              <a:t>(10.1-8.3)/0.5=3.6,(10.1-9.0)/0.4=2.75</a:t>
            </a:r>
            <a:r>
              <a:rPr lang="zh-CN" altLang="en-US" sz="2000" dirty="0"/>
              <a:t>，当然选择</a:t>
            </a:r>
            <a:r>
              <a:rPr lang="en-US" altLang="zh-CN" sz="2000" dirty="0"/>
              <a:t>2</a:t>
            </a:r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852488" y="3239519"/>
            <a:ext cx="8948241" cy="2743200"/>
            <a:chOff x="-3" y="-3"/>
            <a:chExt cx="3577" cy="1888"/>
          </a:xfrm>
        </p:grpSpPr>
        <p:grpSp>
          <p:nvGrpSpPr>
            <p:cNvPr id="325637" name="Group 5"/>
            <p:cNvGrpSpPr>
              <a:grpSpLocks/>
            </p:cNvGrpSpPr>
            <p:nvPr/>
          </p:nvGrpSpPr>
          <p:grpSpPr bwMode="auto">
            <a:xfrm>
              <a:off x="0" y="0"/>
              <a:ext cx="2980" cy="1882"/>
              <a:chOff x="0" y="0"/>
              <a:chExt cx="2980" cy="1882"/>
            </a:xfrm>
          </p:grpSpPr>
          <p:grpSp>
            <p:nvGrpSpPr>
              <p:cNvPr id="32563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19" cy="902"/>
                <a:chOff x="0" y="0"/>
                <a:chExt cx="419" cy="902"/>
              </a:xfrm>
            </p:grpSpPr>
            <p:sp>
              <p:nvSpPr>
                <p:cNvPr id="32563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19" cy="902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40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9" cy="902"/>
                  <a:chOff x="0" y="0"/>
                  <a:chExt cx="419" cy="902"/>
                </a:xfrm>
              </p:grpSpPr>
              <p:sp>
                <p:nvSpPr>
                  <p:cNvPr id="32564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33" cy="902"/>
                  </a:xfrm>
                  <a:prstGeom prst="rect">
                    <a:avLst/>
                  </a:prstGeom>
                  <a:solidFill>
                    <a:srgbClr val="FF99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 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lang="zh-CN" altLang="en-US" dirty="0" smtClean="0"/>
                      <a:t>进</a:t>
                    </a:r>
                    <a:endParaRPr lang="en-US" altLang="zh-CN" dirty="0" smtClean="0"/>
                  </a:p>
                  <a:p>
                    <a:pPr algn="ctr" fontAlgn="ctr"/>
                    <a:r>
                      <a:rPr lang="zh-CN" altLang="en-US" dirty="0" smtClean="0"/>
                      <a:t>程</a:t>
                    </a:r>
                    <a:endParaRPr lang="en-US" altLang="zh-CN" dirty="0" smtClean="0"/>
                  </a:p>
                  <a:p>
                    <a:pPr algn="ctr" fontAlgn="ctr"/>
                    <a:r>
                      <a:rPr kumimoji="1" lang="zh-CN" altLang="en-US" sz="1800" b="1" dirty="0" smtClean="0">
                        <a:solidFill>
                          <a:srgbClr val="003300"/>
                        </a:solidFill>
                      </a:rPr>
                      <a:t>号</a:t>
                    </a:r>
                    <a:endParaRPr kumimoji="1" lang="zh-CN" altLang="en-US" sz="18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endParaRPr kumimoji="1" lang="en-US" altLang="zh-CN" sz="1800" dirty="0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4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19" cy="90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43" name="Group 11"/>
              <p:cNvGrpSpPr>
                <a:grpSpLocks/>
              </p:cNvGrpSpPr>
              <p:nvPr/>
            </p:nvGrpSpPr>
            <p:grpSpPr bwMode="auto">
              <a:xfrm>
                <a:off x="419" y="0"/>
                <a:ext cx="580" cy="902"/>
                <a:chOff x="419" y="0"/>
                <a:chExt cx="580" cy="902"/>
              </a:xfrm>
            </p:grpSpPr>
            <p:sp>
              <p:nvSpPr>
                <p:cNvPr id="325644" name="Rectangle 12"/>
                <p:cNvSpPr>
                  <a:spLocks noChangeArrowheads="1"/>
                </p:cNvSpPr>
                <p:nvPr/>
              </p:nvSpPr>
              <p:spPr bwMode="auto">
                <a:xfrm>
                  <a:off x="419" y="0"/>
                  <a:ext cx="580" cy="902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45" name="Group 13"/>
                <p:cNvGrpSpPr>
                  <a:grpSpLocks/>
                </p:cNvGrpSpPr>
                <p:nvPr/>
              </p:nvGrpSpPr>
              <p:grpSpPr bwMode="auto">
                <a:xfrm>
                  <a:off x="419" y="0"/>
                  <a:ext cx="580" cy="902"/>
                  <a:chOff x="419" y="0"/>
                  <a:chExt cx="580" cy="902"/>
                </a:xfrm>
              </p:grpSpPr>
              <p:sp>
                <p:nvSpPr>
                  <p:cNvPr id="32564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62" y="0"/>
                    <a:ext cx="494" cy="902"/>
                  </a:xfrm>
                  <a:prstGeom prst="rect">
                    <a:avLst/>
                  </a:prstGeom>
                  <a:solidFill>
                    <a:srgbClr val="0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400" b="1">
                        <a:solidFill>
                          <a:srgbClr val="003300"/>
                        </a:solidFill>
                      </a:rPr>
                      <a:t>①</a:t>
                    </a:r>
                    <a:r>
                      <a:rPr kumimoji="1" lang="zh-CN" altLang="en-US" sz="1400" b="1">
                        <a:solidFill>
                          <a:srgbClr val="003300"/>
                        </a:solidFill>
                      </a:rPr>
                      <a:t>已知</a:t>
                    </a:r>
                    <a:endParaRPr kumimoji="1" lang="zh-CN" altLang="en-US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zh-CN" altLang="en-US" sz="1800" b="1">
                        <a:solidFill>
                          <a:srgbClr val="003300"/>
                        </a:solidFill>
                      </a:rPr>
                      <a:t>到达时间</a:t>
                    </a:r>
                    <a:endParaRPr kumimoji="1" lang="zh-CN" altLang="en-US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4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19" y="0"/>
                    <a:ext cx="580" cy="90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48" name="Group 16"/>
              <p:cNvGrpSpPr>
                <a:grpSpLocks/>
              </p:cNvGrpSpPr>
              <p:nvPr/>
            </p:nvGrpSpPr>
            <p:grpSpPr bwMode="auto">
              <a:xfrm>
                <a:off x="999" y="0"/>
                <a:ext cx="463" cy="902"/>
                <a:chOff x="999" y="0"/>
                <a:chExt cx="463" cy="902"/>
              </a:xfrm>
            </p:grpSpPr>
            <p:sp>
              <p:nvSpPr>
                <p:cNvPr id="325649" name="Rectangle 17"/>
                <p:cNvSpPr>
                  <a:spLocks noChangeArrowheads="1"/>
                </p:cNvSpPr>
                <p:nvPr/>
              </p:nvSpPr>
              <p:spPr bwMode="auto">
                <a:xfrm>
                  <a:off x="999" y="0"/>
                  <a:ext cx="463" cy="902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50" name="Group 18"/>
                <p:cNvGrpSpPr>
                  <a:grpSpLocks/>
                </p:cNvGrpSpPr>
                <p:nvPr/>
              </p:nvGrpSpPr>
              <p:grpSpPr bwMode="auto">
                <a:xfrm>
                  <a:off x="999" y="0"/>
                  <a:ext cx="463" cy="902"/>
                  <a:chOff x="999" y="0"/>
                  <a:chExt cx="463" cy="902"/>
                </a:xfrm>
              </p:grpSpPr>
              <p:sp>
                <p:nvSpPr>
                  <p:cNvPr id="32565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0"/>
                    <a:ext cx="377" cy="902"/>
                  </a:xfrm>
                  <a:prstGeom prst="rect">
                    <a:avLst/>
                  </a:prstGeom>
                  <a:solidFill>
                    <a:srgbClr val="0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②</a:t>
                    </a:r>
                    <a:r>
                      <a:rPr kumimoji="1" lang="zh-CN" altLang="en-US" sz="1800" b="1" dirty="0">
                        <a:solidFill>
                          <a:srgbClr val="003300"/>
                        </a:solidFill>
                      </a:rPr>
                      <a:t>已知</a:t>
                    </a:r>
                  </a:p>
                  <a:p>
                    <a:pPr algn="ctr" eaLnBrk="1" fontAlgn="ctr" hangingPunct="1"/>
                    <a:r>
                      <a:rPr kumimoji="1" lang="zh-CN" altLang="en-US" sz="1400" b="1" dirty="0">
                        <a:solidFill>
                          <a:srgbClr val="003300"/>
                        </a:solidFill>
                      </a:rPr>
                      <a:t>运行时间</a:t>
                    </a:r>
                  </a:p>
                  <a:p>
                    <a:pPr algn="ctr" eaLnBrk="1" fontAlgn="ctr" hangingPunct="1"/>
                    <a:endParaRPr kumimoji="1" lang="en-US" altLang="zh-CN" sz="1400" b="1" dirty="0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5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999" y="0"/>
                    <a:ext cx="463" cy="90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53" name="Group 21"/>
              <p:cNvGrpSpPr>
                <a:grpSpLocks/>
              </p:cNvGrpSpPr>
              <p:nvPr/>
            </p:nvGrpSpPr>
            <p:grpSpPr bwMode="auto">
              <a:xfrm>
                <a:off x="1462" y="0"/>
                <a:ext cx="463" cy="902"/>
                <a:chOff x="1462" y="0"/>
                <a:chExt cx="463" cy="902"/>
              </a:xfrm>
            </p:grpSpPr>
            <p:sp>
              <p:nvSpPr>
                <p:cNvPr id="325654" name="Rectangle 22"/>
                <p:cNvSpPr>
                  <a:spLocks noChangeArrowheads="1"/>
                </p:cNvSpPr>
                <p:nvPr/>
              </p:nvSpPr>
              <p:spPr bwMode="auto">
                <a:xfrm>
                  <a:off x="1462" y="0"/>
                  <a:ext cx="463" cy="90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55" name="Group 23"/>
                <p:cNvGrpSpPr>
                  <a:grpSpLocks/>
                </p:cNvGrpSpPr>
                <p:nvPr/>
              </p:nvGrpSpPr>
              <p:grpSpPr bwMode="auto">
                <a:xfrm>
                  <a:off x="1462" y="0"/>
                  <a:ext cx="463" cy="902"/>
                  <a:chOff x="1462" y="0"/>
                  <a:chExt cx="463" cy="902"/>
                </a:xfrm>
              </p:grpSpPr>
              <p:sp>
                <p:nvSpPr>
                  <p:cNvPr id="32565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505" y="0"/>
                    <a:ext cx="377" cy="90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③</a:t>
                    </a:r>
                    <a:r>
                      <a:rPr kumimoji="1" lang="zh-CN" altLang="en-US" sz="1800" b="1">
                        <a:solidFill>
                          <a:srgbClr val="003300"/>
                        </a:solidFill>
                      </a:rPr>
                      <a:t>推算</a:t>
                    </a:r>
                  </a:p>
                  <a:p>
                    <a:pPr algn="ctr" eaLnBrk="1" fontAlgn="ctr" hangingPunct="1"/>
                    <a:r>
                      <a:rPr kumimoji="1" lang="zh-CN" altLang="en-US" sz="1800" b="1">
                        <a:solidFill>
                          <a:srgbClr val="003300"/>
                        </a:solidFill>
                      </a:rPr>
                      <a:t>开始时间</a:t>
                    </a:r>
                  </a:p>
                  <a:p>
                    <a:pPr algn="ctr" eaLnBrk="1" fontAlgn="ctr" hangingPunct="1"/>
                    <a:endParaRPr kumimoji="1" lang="en-US" altLang="zh-CN" sz="1800" b="1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5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462" y="0"/>
                    <a:ext cx="463" cy="90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58" name="Group 26"/>
              <p:cNvGrpSpPr>
                <a:grpSpLocks/>
              </p:cNvGrpSpPr>
              <p:nvPr/>
            </p:nvGrpSpPr>
            <p:grpSpPr bwMode="auto">
              <a:xfrm>
                <a:off x="1925" y="0"/>
                <a:ext cx="519" cy="902"/>
                <a:chOff x="1925" y="0"/>
                <a:chExt cx="519" cy="902"/>
              </a:xfrm>
            </p:grpSpPr>
            <p:sp>
              <p:nvSpPr>
                <p:cNvPr id="325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925" y="0"/>
                  <a:ext cx="519" cy="902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60" name="Group 28"/>
                <p:cNvGrpSpPr>
                  <a:grpSpLocks/>
                </p:cNvGrpSpPr>
                <p:nvPr/>
              </p:nvGrpSpPr>
              <p:grpSpPr bwMode="auto">
                <a:xfrm>
                  <a:off x="1925" y="0"/>
                  <a:ext cx="519" cy="902"/>
                  <a:chOff x="1925" y="0"/>
                  <a:chExt cx="519" cy="902"/>
                </a:xfrm>
              </p:grpSpPr>
              <p:sp>
                <p:nvSpPr>
                  <p:cNvPr id="32566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0"/>
                    <a:ext cx="433" cy="902"/>
                  </a:xfrm>
                  <a:prstGeom prst="rect">
                    <a:avLst/>
                  </a:prstGeom>
                  <a:solidFill>
                    <a:srgbClr val="FF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400" b="1">
                        <a:solidFill>
                          <a:srgbClr val="003300"/>
                        </a:solidFill>
                      </a:rPr>
                      <a:t>④=③+②</a:t>
                    </a:r>
                  </a:p>
                  <a:p>
                    <a:pPr algn="ctr" eaLnBrk="1" fontAlgn="ctr" hangingPunct="1"/>
                    <a:r>
                      <a:rPr kumimoji="1" lang="zh-CN" altLang="en-US" sz="1800" b="1">
                        <a:solidFill>
                          <a:srgbClr val="003300"/>
                        </a:solidFill>
                      </a:rPr>
                      <a:t>完成时间</a:t>
                    </a:r>
                  </a:p>
                  <a:p>
                    <a:pPr algn="ctr" eaLnBrk="1" fontAlgn="ctr" hangingPunct="1"/>
                    <a:endParaRPr kumimoji="1" lang="en-US" altLang="zh-CN" sz="1800" b="1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6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925" y="0"/>
                    <a:ext cx="519" cy="90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63" name="Group 31"/>
              <p:cNvGrpSpPr>
                <a:grpSpLocks/>
              </p:cNvGrpSpPr>
              <p:nvPr/>
            </p:nvGrpSpPr>
            <p:grpSpPr bwMode="auto">
              <a:xfrm>
                <a:off x="2444" y="0"/>
                <a:ext cx="536" cy="902"/>
                <a:chOff x="2444" y="0"/>
                <a:chExt cx="536" cy="902"/>
              </a:xfrm>
            </p:grpSpPr>
            <p:sp>
              <p:nvSpPr>
                <p:cNvPr id="325664" name="Rectangle 32"/>
                <p:cNvSpPr>
                  <a:spLocks noChangeArrowheads="1"/>
                </p:cNvSpPr>
                <p:nvPr/>
              </p:nvSpPr>
              <p:spPr bwMode="auto">
                <a:xfrm>
                  <a:off x="2444" y="0"/>
                  <a:ext cx="536" cy="902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65" name="Group 33"/>
                <p:cNvGrpSpPr>
                  <a:grpSpLocks/>
                </p:cNvGrpSpPr>
                <p:nvPr/>
              </p:nvGrpSpPr>
              <p:grpSpPr bwMode="auto">
                <a:xfrm>
                  <a:off x="2444" y="0"/>
                  <a:ext cx="536" cy="902"/>
                  <a:chOff x="2444" y="0"/>
                  <a:chExt cx="536" cy="902"/>
                </a:xfrm>
              </p:grpSpPr>
              <p:sp>
                <p:nvSpPr>
                  <p:cNvPr id="3256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487" y="0"/>
                    <a:ext cx="450" cy="902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400" b="1">
                        <a:solidFill>
                          <a:srgbClr val="003300"/>
                        </a:solidFill>
                      </a:rPr>
                      <a:t>⑤=④-①</a:t>
                    </a:r>
                  </a:p>
                  <a:p>
                    <a:pPr algn="ctr" eaLnBrk="1" fontAlgn="ctr" hangingPunct="1"/>
                    <a:r>
                      <a:rPr kumimoji="1" lang="zh-CN" altLang="en-US" sz="1800" b="1">
                        <a:solidFill>
                          <a:srgbClr val="003300"/>
                        </a:solidFill>
                      </a:rPr>
                      <a:t>周转时间</a:t>
                    </a:r>
                  </a:p>
                  <a:p>
                    <a:pPr algn="ctr" eaLnBrk="1" fontAlgn="ctr" hangingPunct="1"/>
                    <a:endParaRPr kumimoji="1" lang="en-US" altLang="zh-CN" sz="1800" b="1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6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44" y="0"/>
                    <a:ext cx="536" cy="90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73" name="Group 41"/>
              <p:cNvGrpSpPr>
                <a:grpSpLocks/>
              </p:cNvGrpSpPr>
              <p:nvPr/>
            </p:nvGrpSpPr>
            <p:grpSpPr bwMode="auto">
              <a:xfrm>
                <a:off x="0" y="902"/>
                <a:ext cx="419" cy="980"/>
                <a:chOff x="0" y="902"/>
                <a:chExt cx="419" cy="980"/>
              </a:xfrm>
            </p:grpSpPr>
            <p:sp>
              <p:nvSpPr>
                <p:cNvPr id="325674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902"/>
                  <a:ext cx="419" cy="980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75" name="Group 43"/>
                <p:cNvGrpSpPr>
                  <a:grpSpLocks/>
                </p:cNvGrpSpPr>
                <p:nvPr/>
              </p:nvGrpSpPr>
              <p:grpSpPr bwMode="auto">
                <a:xfrm>
                  <a:off x="0" y="902"/>
                  <a:ext cx="419" cy="980"/>
                  <a:chOff x="0" y="902"/>
                  <a:chExt cx="419" cy="980"/>
                </a:xfrm>
              </p:grpSpPr>
              <p:sp>
                <p:nvSpPr>
                  <p:cNvPr id="32567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902"/>
                    <a:ext cx="333" cy="980"/>
                  </a:xfrm>
                  <a:prstGeom prst="rect">
                    <a:avLst/>
                  </a:prstGeom>
                  <a:solidFill>
                    <a:srgbClr val="FF99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1</a:t>
                    </a:r>
                  </a:p>
                  <a:p>
                    <a:pPr algn="ctr" eaLnBrk="1" fontAlgn="ctr" hangingPunct="1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2</a:t>
                    </a:r>
                  </a:p>
                  <a:p>
                    <a:pPr algn="ctr" eaLnBrk="1" fontAlgn="ctr" hangingPunct="1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3</a:t>
                    </a:r>
                  </a:p>
                  <a:p>
                    <a:pPr algn="ctr" eaLnBrk="1" fontAlgn="ctr" hangingPunct="1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4</a:t>
                    </a:r>
                  </a:p>
                  <a:p>
                    <a:pPr algn="ctr" eaLnBrk="1" fontAlgn="ctr" hangingPunct="1"/>
                    <a:endParaRPr kumimoji="1" lang="en-US" altLang="zh-CN" sz="1800" b="1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7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02"/>
                    <a:ext cx="419" cy="9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78" name="Group 46"/>
              <p:cNvGrpSpPr>
                <a:grpSpLocks/>
              </p:cNvGrpSpPr>
              <p:nvPr/>
            </p:nvGrpSpPr>
            <p:grpSpPr bwMode="auto">
              <a:xfrm>
                <a:off x="419" y="902"/>
                <a:ext cx="580" cy="980"/>
                <a:chOff x="419" y="902"/>
                <a:chExt cx="580" cy="980"/>
              </a:xfrm>
            </p:grpSpPr>
            <p:sp>
              <p:nvSpPr>
                <p:cNvPr id="325679" name="Rectangle 47"/>
                <p:cNvSpPr>
                  <a:spLocks noChangeArrowheads="1"/>
                </p:cNvSpPr>
                <p:nvPr/>
              </p:nvSpPr>
              <p:spPr bwMode="auto">
                <a:xfrm>
                  <a:off x="419" y="902"/>
                  <a:ext cx="580" cy="980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80" name="Group 48"/>
                <p:cNvGrpSpPr>
                  <a:grpSpLocks/>
                </p:cNvGrpSpPr>
                <p:nvPr/>
              </p:nvGrpSpPr>
              <p:grpSpPr bwMode="auto">
                <a:xfrm>
                  <a:off x="419" y="902"/>
                  <a:ext cx="580" cy="980"/>
                  <a:chOff x="419" y="902"/>
                  <a:chExt cx="580" cy="980"/>
                </a:xfrm>
              </p:grpSpPr>
              <p:sp>
                <p:nvSpPr>
                  <p:cNvPr id="325681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62" y="902"/>
                    <a:ext cx="494" cy="980"/>
                  </a:xfrm>
                  <a:prstGeom prst="rect">
                    <a:avLst/>
                  </a:prstGeom>
                  <a:solidFill>
                    <a:srgbClr val="0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8.0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8.3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8.5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9.0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endParaRPr kumimoji="1" lang="en-US" altLang="zh-CN" dirty="0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8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19" y="902"/>
                    <a:ext cx="580" cy="9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83" name="Group 51"/>
              <p:cNvGrpSpPr>
                <a:grpSpLocks/>
              </p:cNvGrpSpPr>
              <p:nvPr/>
            </p:nvGrpSpPr>
            <p:grpSpPr bwMode="auto">
              <a:xfrm>
                <a:off x="999" y="902"/>
                <a:ext cx="463" cy="980"/>
                <a:chOff x="999" y="902"/>
                <a:chExt cx="463" cy="980"/>
              </a:xfrm>
            </p:grpSpPr>
            <p:sp>
              <p:nvSpPr>
                <p:cNvPr id="325684" name="Rectangle 52"/>
                <p:cNvSpPr>
                  <a:spLocks noChangeArrowheads="1"/>
                </p:cNvSpPr>
                <p:nvPr/>
              </p:nvSpPr>
              <p:spPr bwMode="auto">
                <a:xfrm>
                  <a:off x="999" y="902"/>
                  <a:ext cx="463" cy="980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85" name="Group 53"/>
                <p:cNvGrpSpPr>
                  <a:grpSpLocks/>
                </p:cNvGrpSpPr>
                <p:nvPr/>
              </p:nvGrpSpPr>
              <p:grpSpPr bwMode="auto">
                <a:xfrm>
                  <a:off x="999" y="902"/>
                  <a:ext cx="463" cy="980"/>
                  <a:chOff x="999" y="902"/>
                  <a:chExt cx="463" cy="980"/>
                </a:xfrm>
              </p:grpSpPr>
              <p:sp>
                <p:nvSpPr>
                  <p:cNvPr id="32568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902"/>
                    <a:ext cx="377" cy="980"/>
                  </a:xfrm>
                  <a:prstGeom prst="rect">
                    <a:avLst/>
                  </a:prstGeom>
                  <a:solidFill>
                    <a:srgbClr val="0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2.0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0.5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0.1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0.4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endParaRPr kumimoji="1" lang="en-US" altLang="zh-CN" dirty="0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8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999" y="902"/>
                    <a:ext cx="463" cy="9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88" name="Group 56"/>
              <p:cNvGrpSpPr>
                <a:grpSpLocks/>
              </p:cNvGrpSpPr>
              <p:nvPr/>
            </p:nvGrpSpPr>
            <p:grpSpPr bwMode="auto">
              <a:xfrm>
                <a:off x="1462" y="902"/>
                <a:ext cx="463" cy="980"/>
                <a:chOff x="1462" y="902"/>
                <a:chExt cx="463" cy="980"/>
              </a:xfrm>
            </p:grpSpPr>
            <p:sp>
              <p:nvSpPr>
                <p:cNvPr id="325689" name="Rectangle 57"/>
                <p:cNvSpPr>
                  <a:spLocks noChangeArrowheads="1"/>
                </p:cNvSpPr>
                <p:nvPr/>
              </p:nvSpPr>
              <p:spPr bwMode="auto">
                <a:xfrm>
                  <a:off x="1462" y="902"/>
                  <a:ext cx="463" cy="9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90" name="Group 58"/>
                <p:cNvGrpSpPr>
                  <a:grpSpLocks/>
                </p:cNvGrpSpPr>
                <p:nvPr/>
              </p:nvGrpSpPr>
              <p:grpSpPr bwMode="auto">
                <a:xfrm>
                  <a:off x="1462" y="902"/>
                  <a:ext cx="463" cy="980"/>
                  <a:chOff x="1462" y="902"/>
                  <a:chExt cx="463" cy="980"/>
                </a:xfrm>
              </p:grpSpPr>
              <p:sp>
                <p:nvSpPr>
                  <p:cNvPr id="32569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505" y="902"/>
                    <a:ext cx="377" cy="98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8.0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10.1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10.0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 dirty="0">
                        <a:solidFill>
                          <a:srgbClr val="003300"/>
                        </a:solidFill>
                      </a:rPr>
                      <a:t>10.6</a:t>
                    </a:r>
                    <a:endParaRPr kumimoji="1" lang="en-US" altLang="zh-CN" sz="1000" dirty="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endParaRPr kumimoji="1" lang="en-US" altLang="zh-CN" dirty="0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9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462" y="902"/>
                    <a:ext cx="463" cy="9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93" name="Group 61"/>
              <p:cNvGrpSpPr>
                <a:grpSpLocks/>
              </p:cNvGrpSpPr>
              <p:nvPr/>
            </p:nvGrpSpPr>
            <p:grpSpPr bwMode="auto">
              <a:xfrm>
                <a:off x="1925" y="902"/>
                <a:ext cx="519" cy="980"/>
                <a:chOff x="1925" y="902"/>
                <a:chExt cx="519" cy="980"/>
              </a:xfrm>
            </p:grpSpPr>
            <p:sp>
              <p:nvSpPr>
                <p:cNvPr id="325694" name="Rectangle 62"/>
                <p:cNvSpPr>
                  <a:spLocks noChangeArrowheads="1"/>
                </p:cNvSpPr>
                <p:nvPr/>
              </p:nvSpPr>
              <p:spPr bwMode="auto">
                <a:xfrm>
                  <a:off x="1925" y="902"/>
                  <a:ext cx="519" cy="980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695" name="Group 63"/>
                <p:cNvGrpSpPr>
                  <a:grpSpLocks/>
                </p:cNvGrpSpPr>
                <p:nvPr/>
              </p:nvGrpSpPr>
              <p:grpSpPr bwMode="auto">
                <a:xfrm>
                  <a:off x="1925" y="902"/>
                  <a:ext cx="519" cy="980"/>
                  <a:chOff x="1925" y="902"/>
                  <a:chExt cx="519" cy="980"/>
                </a:xfrm>
              </p:grpSpPr>
              <p:sp>
                <p:nvSpPr>
                  <p:cNvPr id="325696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902"/>
                    <a:ext cx="433" cy="980"/>
                  </a:xfrm>
                  <a:prstGeom prst="rect">
                    <a:avLst/>
                  </a:prstGeom>
                  <a:solidFill>
                    <a:srgbClr val="FF99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10.0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10.6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10.1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11.0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endParaRPr kumimoji="1" lang="en-US" altLang="zh-CN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69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925" y="902"/>
                    <a:ext cx="519" cy="9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5698" name="Group 66"/>
              <p:cNvGrpSpPr>
                <a:grpSpLocks/>
              </p:cNvGrpSpPr>
              <p:nvPr/>
            </p:nvGrpSpPr>
            <p:grpSpPr bwMode="auto">
              <a:xfrm>
                <a:off x="2444" y="902"/>
                <a:ext cx="536" cy="980"/>
                <a:chOff x="2444" y="902"/>
                <a:chExt cx="536" cy="980"/>
              </a:xfrm>
            </p:grpSpPr>
            <p:sp>
              <p:nvSpPr>
                <p:cNvPr id="325699" name="Rectangle 67"/>
                <p:cNvSpPr>
                  <a:spLocks noChangeArrowheads="1"/>
                </p:cNvSpPr>
                <p:nvPr/>
              </p:nvSpPr>
              <p:spPr bwMode="auto">
                <a:xfrm>
                  <a:off x="2444" y="902"/>
                  <a:ext cx="536" cy="980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grpSp>
              <p:nvGrpSpPr>
                <p:cNvPr id="325700" name="Group 68"/>
                <p:cNvGrpSpPr>
                  <a:grpSpLocks/>
                </p:cNvGrpSpPr>
                <p:nvPr/>
              </p:nvGrpSpPr>
              <p:grpSpPr bwMode="auto">
                <a:xfrm>
                  <a:off x="2444" y="902"/>
                  <a:ext cx="536" cy="980"/>
                  <a:chOff x="2444" y="902"/>
                  <a:chExt cx="536" cy="980"/>
                </a:xfrm>
              </p:grpSpPr>
              <p:sp>
                <p:nvSpPr>
                  <p:cNvPr id="325701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487" y="902"/>
                    <a:ext cx="450" cy="980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pPr algn="ctr" eaLnBrk="1" fontAlgn="ctr" hangingPunct="1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2.0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2.3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1.6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r>
                      <a:rPr kumimoji="1" lang="en-US" altLang="zh-CN" sz="1800" b="1">
                        <a:solidFill>
                          <a:srgbClr val="003300"/>
                        </a:solidFill>
                      </a:rPr>
                      <a:t>2.0</a:t>
                    </a:r>
                    <a:endParaRPr kumimoji="1" lang="en-US" altLang="zh-CN" sz="1000">
                      <a:solidFill>
                        <a:srgbClr val="003300"/>
                      </a:solidFill>
                    </a:endParaRPr>
                  </a:p>
                  <a:p>
                    <a:pPr algn="ctr" fontAlgn="ctr"/>
                    <a:endParaRPr kumimoji="1" lang="en-US" altLang="zh-CN">
                      <a:solidFill>
                        <a:srgbClr val="003300"/>
                      </a:solidFill>
                    </a:endParaRPr>
                  </a:p>
                </p:txBody>
              </p:sp>
              <p:sp>
                <p:nvSpPr>
                  <p:cNvPr id="32570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2444" y="902"/>
                    <a:ext cx="536" cy="9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25708" name="Rectangle 76"/>
            <p:cNvSpPr>
              <a:spLocks noChangeArrowheads="1"/>
            </p:cNvSpPr>
            <p:nvPr/>
          </p:nvSpPr>
          <p:spPr bwMode="auto">
            <a:xfrm>
              <a:off x="-3" y="-3"/>
              <a:ext cx="3577" cy="188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77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dirty="0" smtClean="0"/>
              <a:t>举例（非抢占）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1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优先级调度算法的优缺点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优点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实现简单，</a:t>
            </a:r>
            <a:r>
              <a:rPr lang="zh-CN" altLang="en-US" dirty="0" smtClean="0">
                <a:sym typeface="Symbol" panose="05050102010706020507" pitchFamily="18" charset="2"/>
              </a:rPr>
              <a:t>考虑了进程</a:t>
            </a:r>
            <a:r>
              <a:rPr lang="zh-CN" altLang="en-US" dirty="0">
                <a:sym typeface="Symbol" panose="05050102010706020507" pitchFamily="18" charset="2"/>
              </a:rPr>
              <a:t>的紧迫</a:t>
            </a:r>
            <a:r>
              <a:rPr lang="zh-CN" altLang="en-US" dirty="0" smtClean="0">
                <a:sym typeface="Symbol" panose="05050102010706020507" pitchFamily="18" charset="2"/>
              </a:rPr>
              <a:t>程度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/>
              <a:t>灵活</a:t>
            </a:r>
            <a:r>
              <a:rPr lang="zh-CN" altLang="en-US" dirty="0"/>
              <a:t>，可模拟其它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存在问题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饥饿 </a:t>
            </a:r>
            <a:r>
              <a:rPr lang="zh-CN" altLang="zh-CN" dirty="0">
                <a:sym typeface="Symbol" panose="05050102010706020507" pitchFamily="18" charset="2"/>
              </a:rPr>
              <a:t>– </a:t>
            </a:r>
            <a:r>
              <a:rPr lang="zh-CN" altLang="en-US" dirty="0">
                <a:sym typeface="Symbol" panose="05050102010706020507" pitchFamily="18" charset="2"/>
              </a:rPr>
              <a:t>低优先级的进程可能永远得不到</a:t>
            </a:r>
            <a:r>
              <a:rPr lang="zh-CN" altLang="en-US" dirty="0" smtClean="0">
                <a:sym typeface="Symbol" panose="05050102010706020507" pitchFamily="18" charset="2"/>
              </a:rPr>
              <a:t>运行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解决方法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老化 </a:t>
            </a:r>
            <a:r>
              <a:rPr lang="zh-CN" altLang="zh-CN" dirty="0">
                <a:sym typeface="Symbol" panose="05050102010706020507" pitchFamily="18" charset="2"/>
              </a:rPr>
              <a:t>– </a:t>
            </a:r>
            <a:r>
              <a:rPr lang="zh-CN" altLang="en-US" dirty="0">
                <a:sym typeface="Symbol" panose="05050102010706020507" pitchFamily="18" charset="2"/>
              </a:rPr>
              <a:t>视进程等待时间的延长提高其优先数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97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时间片轮转</a:t>
            </a:r>
            <a:r>
              <a:rPr lang="en-US" altLang="zh-CN" sz="3200" dirty="0" smtClean="0"/>
              <a:t> (RR- Round Robin)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专为分时系统设计，类似于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，但增加了抢占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小单位的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时间，通常为</a:t>
            </a:r>
            <a:r>
              <a:rPr lang="en-US" altLang="zh-CN" dirty="0" smtClean="0"/>
              <a:t>10-100</a:t>
            </a:r>
            <a:r>
              <a:rPr lang="zh-CN" altLang="en-US" dirty="0" smtClean="0"/>
              <a:t>毫秒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为每个进程分配不超过一个时间片的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。时间片用完后，该进程将被抢占并插入就绪队列末尾，循环执行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假定就绪队列中有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个进程、时间片为</a:t>
            </a:r>
            <a:r>
              <a:rPr lang="en-US" altLang="zh-CN" dirty="0" smtClean="0"/>
              <a:t>q, </a:t>
            </a:r>
            <a:r>
              <a:rPr lang="zh-CN" altLang="en-US" dirty="0" smtClean="0"/>
              <a:t>则任何一个进程的等待时间不会超过 </a:t>
            </a:r>
            <a:r>
              <a:rPr lang="zh-CN" altLang="zh-CN" dirty="0" smtClean="0"/>
              <a:t>(</a:t>
            </a:r>
            <a:r>
              <a:rPr lang="en-US" altLang="zh-CN" dirty="0" smtClean="0"/>
              <a:t>n-1) </a:t>
            </a:r>
            <a:r>
              <a:rPr lang="zh-CN" altLang="en-US" dirty="0" smtClean="0"/>
              <a:t>*</a:t>
            </a:r>
            <a:r>
              <a:rPr lang="en-US" altLang="zh-CN" dirty="0" smtClean="0"/>
              <a:t> q</a:t>
            </a:r>
          </a:p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86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1552</TotalTime>
  <Words>558</Words>
  <Application>Microsoft Office PowerPoint</Application>
  <PresentationFormat>全屏显示(4:3)</PresentationFormat>
  <Paragraphs>169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华文新魏</vt:lpstr>
      <vt:lpstr>宋体</vt:lpstr>
      <vt:lpstr>Arial</vt:lpstr>
      <vt:lpstr>Calibri</vt:lpstr>
      <vt:lpstr>Cambria Math</vt:lpstr>
      <vt:lpstr>Helvetica</vt:lpstr>
      <vt:lpstr>Symbol</vt:lpstr>
      <vt:lpstr>Times New Roman</vt:lpstr>
      <vt:lpstr>Wingdings</vt:lpstr>
      <vt:lpstr>suda</vt:lpstr>
      <vt:lpstr>  第五章 CPU调度（三）  调度算法（2） -进程调度</vt:lpstr>
      <vt:lpstr>内容</vt:lpstr>
      <vt:lpstr>优先级调度（Priority Scheduling）</vt:lpstr>
      <vt:lpstr>PR例子（非抢占式）</vt:lpstr>
      <vt:lpstr>优先级讨论</vt:lpstr>
      <vt:lpstr>动态优先级举例</vt:lpstr>
      <vt:lpstr>举例（非抢占）</vt:lpstr>
      <vt:lpstr>优先级调度算法的优缺点</vt:lpstr>
      <vt:lpstr>时间片轮转 (RR- Round Robin)</vt:lpstr>
      <vt:lpstr>时间片为20的RR例子</vt:lpstr>
      <vt:lpstr>时间片大小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CPU调度（二）  先来先服务调度算法 短作业优先调度算法</dc:title>
  <dc:creator>hlwang</dc:creator>
  <cp:lastModifiedBy>Li Xiaojia</cp:lastModifiedBy>
  <cp:revision>76</cp:revision>
  <dcterms:created xsi:type="dcterms:W3CDTF">2016-08-29T06:39:40Z</dcterms:created>
  <dcterms:modified xsi:type="dcterms:W3CDTF">2019-10-28T01:20:51Z</dcterms:modified>
</cp:coreProperties>
</file>