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5" r:id="rId2"/>
    <p:sldId id="267" r:id="rId3"/>
    <p:sldId id="257" r:id="rId4"/>
    <p:sldId id="266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411D3-7700-439F-897F-3B8AE987A312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3EB8-C7B0-40E3-B8BA-9A739D992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35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99DF6B-63EA-41FA-8FF2-22BBECF19E3D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Good afternoon. I’m </a:t>
            </a:r>
            <a:r>
              <a:rPr lang="en-US" altLang="zh-CN" sz="2800" dirty="0" err="1" smtClean="0"/>
              <a:t>Peifeng</a:t>
            </a:r>
            <a:r>
              <a:rPr lang="en-US" altLang="zh-CN" sz="2800" dirty="0" smtClean="0"/>
              <a:t> Li, from Soochow university, China.</a:t>
            </a:r>
          </a:p>
          <a:p>
            <a:pPr eaLnBrk="1" hangingPunct="1">
              <a:defRPr/>
            </a:pPr>
            <a:r>
              <a:rPr lang="en-US" altLang="zh-CN" sz="2800" dirty="0" smtClean="0"/>
              <a:t>I’m glad to be here to present our </a:t>
            </a:r>
            <a:r>
              <a:rPr lang="en-US" altLang="zh-CN" sz="2800" dirty="0" err="1" smtClean="0"/>
              <a:t>paper“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Argument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Inference from Relevant Event Mentions in Chinese Argument Extraction</a:t>
            </a:r>
            <a:r>
              <a:rPr lang="en-US" altLang="zh-CN" sz="2800" dirty="0" smtClean="0"/>
              <a:t>”, which focuses on how to use the relationship among relevant event mentions to extract the arguments for Chinese events.</a:t>
            </a:r>
          </a:p>
          <a:p>
            <a:pPr eaLnBrk="1" hangingPunct="1">
              <a:defRPr/>
            </a:pP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6247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D3A019-808B-4425-8087-AC1B097965F3}" type="slidenum">
              <a:rPr lang="zh-CN" altLang="en-US">
                <a:latin typeface="Times New Roman" panose="02020603050405020304" pitchFamily="18" charset="0"/>
              </a:rPr>
              <a:pPr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先来先服务调度（续）</a:t>
            </a:r>
          </a:p>
        </p:txBody>
      </p:sp>
    </p:spTree>
    <p:extLst>
      <p:ext uri="{BB962C8B-B14F-4D97-AF65-F5344CB8AC3E}">
        <p14:creationId xmlns:p14="http://schemas.microsoft.com/office/powerpoint/2010/main" val="237014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4FEB02-468A-4D05-AD78-6CB9CE4DB389}" type="slidenum">
              <a:rPr lang="zh-CN" altLang="en-US">
                <a:latin typeface="Times New Roman" panose="02020603050405020304" pitchFamily="18" charset="0"/>
              </a:rPr>
              <a:pPr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最短作业优先调度</a:t>
            </a:r>
          </a:p>
        </p:txBody>
      </p:sp>
    </p:spTree>
    <p:extLst>
      <p:ext uri="{BB962C8B-B14F-4D97-AF65-F5344CB8AC3E}">
        <p14:creationId xmlns:p14="http://schemas.microsoft.com/office/powerpoint/2010/main" val="329682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CD710D-CAAD-4574-A69B-D27A61F2CC57}" type="slidenum">
              <a:rPr lang="zh-CN" altLang="en-US">
                <a:latin typeface="Times New Roman" panose="02020603050405020304" pitchFamily="18" charset="0"/>
              </a:rPr>
              <a:pPr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下一个</a:t>
            </a:r>
            <a:r>
              <a:rPr lang="en-US" altLang="zh-CN" smtClean="0"/>
              <a:t>CPU</a:t>
            </a:r>
            <a:r>
              <a:rPr lang="zh-CN" altLang="en-US" smtClean="0"/>
              <a:t>脉冲长度的确定</a:t>
            </a:r>
          </a:p>
        </p:txBody>
      </p:sp>
    </p:spTree>
    <p:extLst>
      <p:ext uri="{BB962C8B-B14F-4D97-AF65-F5344CB8AC3E}">
        <p14:creationId xmlns:p14="http://schemas.microsoft.com/office/powerpoint/2010/main" val="116373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73188" y="1066800"/>
            <a:ext cx="7237412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2173288" y="3494088"/>
            <a:ext cx="5535612" cy="22844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9486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2016/9/8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9290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8975"/>
            <a:ext cx="2057400" cy="5437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8975"/>
            <a:ext cx="6019800" cy="5437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2016/9/8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804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88975"/>
            <a:ext cx="8229600" cy="5437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2016/9/8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2266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013" y="688977"/>
            <a:ext cx="66421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2016/9/8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849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96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14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2016/9/8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2103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2016/9/8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5574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2016/9/8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622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723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2016/9/8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5207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2016/9/8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229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497013" y="688977"/>
            <a:ext cx="66421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单击编辑母版标题样式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55876" y="6237288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450851" y="1406525"/>
            <a:ext cx="83026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1729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100">
          <a:solidFill>
            <a:srgbClr val="000000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800">
          <a:solidFill>
            <a:srgbClr val="000000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1500">
          <a:solidFill>
            <a:srgbClr val="000000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31119" y="2025253"/>
            <a:ext cx="6373416" cy="1994812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zh-CN" altLang="en-US" sz="405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第六章 </a:t>
            </a:r>
            <a:r>
              <a:rPr lang="en-US" altLang="zh-CN" sz="405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CPU</a:t>
            </a:r>
            <a:r>
              <a:rPr lang="zh-CN" altLang="en-US" sz="405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调度（二）</a:t>
            </a:r>
            <a:r>
              <a:rPr lang="zh-CN" altLang="en-US" sz="40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sz="40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40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40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405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调度算法（</a:t>
            </a:r>
            <a:r>
              <a:rPr lang="en-US" altLang="zh-CN" sz="405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405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4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2357437" y="4563667"/>
            <a:ext cx="4482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000000"/>
                </a:solidFill>
              </a:rPr>
              <a:t>苏州大学计算机科学与技术学院</a:t>
            </a: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9"/>
    </mc:Choice>
    <mc:Fallback xmlns="">
      <p:transition spd="slow" advTm="913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先来先服务调度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算法介绍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算法举例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优缺点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短</a:t>
            </a:r>
            <a:r>
              <a:rPr lang="zh-CN" altLang="en-US" dirty="0">
                <a:ea typeface="宋体" panose="02010600030101010101" pitchFamily="2" charset="-122"/>
              </a:rPr>
              <a:t>作业优先调度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算法介绍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/>
              <a:t>算法举例</a:t>
            </a:r>
            <a:endParaRPr lang="en-US" altLang="zh-CN" dirty="0" smtClean="0"/>
          </a:p>
          <a:p>
            <a:pPr lvl="1"/>
            <a:r>
              <a:rPr lang="zh-CN" altLang="en-US" dirty="0"/>
              <a:t>优缺点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区间长度的预测</a:t>
            </a:r>
            <a:endParaRPr lang="en-US" altLang="zh-CN" dirty="0" smtClean="0"/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9601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先来先服务</a:t>
            </a:r>
            <a:r>
              <a:rPr lang="en-US" altLang="zh-CN" dirty="0" smtClean="0"/>
              <a:t>(FCFS)</a:t>
            </a:r>
            <a:r>
              <a:rPr lang="zh-CN" altLang="en-US" dirty="0" smtClean="0"/>
              <a:t>调度算法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先来先服务（</a:t>
            </a:r>
            <a:r>
              <a:rPr lang="en-US" altLang="zh-CN" sz="2000" dirty="0"/>
              <a:t>First-Come</a:t>
            </a:r>
            <a:r>
              <a:rPr lang="zh-CN" altLang="en-US" sz="2000" dirty="0"/>
              <a:t>，</a:t>
            </a:r>
            <a:r>
              <a:rPr lang="en-US" altLang="zh-CN" sz="2000" dirty="0"/>
              <a:t>First-Served - FCFS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按进程请求</a:t>
            </a:r>
            <a:r>
              <a:rPr lang="en-US" altLang="zh-CN" sz="2000" dirty="0"/>
              <a:t>CPU</a:t>
            </a:r>
            <a:r>
              <a:rPr lang="zh-CN" altLang="en-US" sz="2000" dirty="0"/>
              <a:t>的先后</a:t>
            </a:r>
            <a:r>
              <a:rPr lang="zh-CN" altLang="en-US" sz="2000" dirty="0" smtClean="0"/>
              <a:t>顺序使用</a:t>
            </a:r>
            <a:r>
              <a:rPr lang="en-US" altLang="zh-CN" sz="2000" dirty="0" smtClean="0"/>
              <a:t>CPU</a:t>
            </a:r>
          </a:p>
          <a:p>
            <a:r>
              <a:rPr lang="zh-CN" altLang="en-US" sz="2000" dirty="0" smtClean="0"/>
              <a:t>举例</a:t>
            </a:r>
            <a:r>
              <a:rPr lang="en-US" altLang="zh-CN" sz="2000" dirty="0" smtClean="0"/>
              <a:t>:	   	</a:t>
            </a:r>
            <a:r>
              <a:rPr lang="zh-CN" altLang="en-US" sz="2000" u="sng" dirty="0" smtClean="0"/>
              <a:t>进程</a:t>
            </a:r>
            <a:r>
              <a:rPr lang="zh-CN" altLang="en-US" sz="2000" dirty="0" smtClean="0"/>
              <a:t>		</a:t>
            </a:r>
            <a:r>
              <a:rPr lang="zh-CN" altLang="en-US" sz="2000" u="sng" dirty="0" smtClean="0"/>
              <a:t>区间时间</a:t>
            </a:r>
            <a:endParaRPr lang="en-US" altLang="zh-CN" sz="2000" u="sng" dirty="0" smtClean="0"/>
          </a:p>
          <a:p>
            <a:pPr marL="0" indent="0">
              <a:buNone/>
            </a:pPr>
            <a:r>
              <a:rPr lang="en-US" altLang="zh-CN" sz="2000" dirty="0" smtClean="0"/>
              <a:t>		 P1		   24</a:t>
            </a:r>
          </a:p>
          <a:p>
            <a:pPr marL="0" indent="0">
              <a:buNone/>
            </a:pPr>
            <a:r>
              <a:rPr lang="en-US" altLang="zh-CN" sz="2000" dirty="0" smtClean="0"/>
              <a:t>		 P2 		   3</a:t>
            </a:r>
          </a:p>
          <a:p>
            <a:pPr marL="0" indent="0">
              <a:buNone/>
            </a:pPr>
            <a:r>
              <a:rPr lang="en-US" altLang="zh-CN" sz="2000" dirty="0" smtClean="0"/>
              <a:t>	 	 P3		   3 </a:t>
            </a:r>
          </a:p>
          <a:p>
            <a:r>
              <a:rPr lang="zh-CN" altLang="en-US" sz="2000" dirty="0" smtClean="0"/>
              <a:t>假定进程到达顺序如下</a:t>
            </a:r>
            <a:r>
              <a:rPr lang="zh-CN" altLang="zh-CN" sz="2000" dirty="0" smtClean="0"/>
              <a:t>: </a:t>
            </a:r>
            <a:r>
              <a:rPr lang="en-US" altLang="zh-CN" sz="2000" dirty="0" smtClean="0">
                <a:solidFill>
                  <a:srgbClr val="FF0000"/>
                </a:solidFill>
              </a:rPr>
              <a:t>P1 , P2 , P3  </a:t>
            </a:r>
            <a:r>
              <a:rPr lang="zh-CN" altLang="en-US" sz="2000" dirty="0" smtClean="0"/>
              <a:t>该调度的甘特图为</a:t>
            </a:r>
            <a:r>
              <a:rPr lang="zh-CN" altLang="zh-CN" sz="2000" dirty="0" smtClean="0"/>
              <a:t>: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en-US" altLang="zh-CN" dirty="0" smtClean="0"/>
          </a:p>
          <a:p>
            <a:r>
              <a:rPr lang="zh-CN" altLang="en-US" sz="1800" dirty="0" smtClean="0"/>
              <a:t>周转时间：</a:t>
            </a:r>
            <a:r>
              <a:rPr lang="en-US" altLang="zh-CN" sz="1800" dirty="0" smtClean="0"/>
              <a:t>P1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24; P2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27; P3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30</a:t>
            </a:r>
            <a:r>
              <a:rPr lang="zh-CN" altLang="en-US" sz="1800" dirty="0" smtClean="0"/>
              <a:t>；平均周转时间：</a:t>
            </a:r>
            <a:r>
              <a:rPr lang="zh-CN" altLang="zh-CN" sz="1800" dirty="0" smtClean="0"/>
              <a:t> (</a:t>
            </a:r>
            <a:r>
              <a:rPr lang="en-US" altLang="zh-CN" sz="1800" dirty="0" smtClean="0"/>
              <a:t>24</a:t>
            </a:r>
            <a:r>
              <a:rPr lang="zh-CN" altLang="zh-CN" sz="1800" dirty="0" smtClean="0"/>
              <a:t> + 2</a:t>
            </a:r>
            <a:r>
              <a:rPr lang="en-US" altLang="zh-CN" sz="1800" dirty="0" smtClean="0"/>
              <a:t>7</a:t>
            </a:r>
            <a:r>
              <a:rPr lang="zh-CN" altLang="zh-CN" sz="1800" dirty="0" smtClean="0"/>
              <a:t> + </a:t>
            </a:r>
            <a:r>
              <a:rPr lang="en-US" altLang="zh-CN" sz="1800" dirty="0" smtClean="0"/>
              <a:t>30</a:t>
            </a:r>
            <a:r>
              <a:rPr lang="zh-CN" altLang="zh-CN" sz="1800" dirty="0" smtClean="0"/>
              <a:t>)/3 =</a:t>
            </a:r>
            <a:r>
              <a:rPr lang="en-US" altLang="zh-CN" sz="1800" dirty="0" smtClean="0"/>
              <a:t>27</a:t>
            </a:r>
          </a:p>
          <a:p>
            <a:r>
              <a:rPr lang="zh-CN" altLang="en-US" sz="1800" dirty="0" smtClean="0"/>
              <a:t>等待时间：</a:t>
            </a:r>
            <a:r>
              <a:rPr lang="en-US" altLang="zh-CN" sz="1800" dirty="0" smtClean="0"/>
              <a:t>P1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0; P2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24; P3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27</a:t>
            </a:r>
            <a:r>
              <a:rPr lang="zh-CN" altLang="en-US" sz="1800" dirty="0" smtClean="0"/>
              <a:t>；  平均等待时间</a:t>
            </a:r>
            <a:r>
              <a:rPr lang="zh-CN" altLang="zh-CN" sz="1800" dirty="0" smtClean="0"/>
              <a:t>:  (0 + 24 + 27)/3 = 17</a:t>
            </a:r>
            <a:endParaRPr lang="en-US" altLang="zh-CN" sz="1800" dirty="0" smtClean="0"/>
          </a:p>
          <a:p>
            <a:r>
              <a:rPr lang="zh-CN" altLang="en-US" sz="1800" dirty="0" smtClean="0"/>
              <a:t>响应时间：</a:t>
            </a:r>
            <a:r>
              <a:rPr lang="en-US" altLang="zh-CN" sz="1800" dirty="0"/>
              <a:t>P1</a:t>
            </a:r>
            <a:r>
              <a:rPr lang="zh-CN" altLang="en-US" sz="1800" dirty="0"/>
              <a:t>：</a:t>
            </a:r>
            <a:r>
              <a:rPr lang="en-US" altLang="zh-CN" sz="1800" dirty="0"/>
              <a:t>0; P2</a:t>
            </a:r>
            <a:r>
              <a:rPr lang="zh-CN" altLang="en-US" sz="1800" dirty="0"/>
              <a:t>：</a:t>
            </a:r>
            <a:r>
              <a:rPr lang="en-US" altLang="zh-CN" sz="1800" dirty="0"/>
              <a:t>24; P3</a:t>
            </a:r>
            <a:r>
              <a:rPr lang="zh-CN" altLang="en-US" sz="1800" dirty="0"/>
              <a:t>：</a:t>
            </a:r>
            <a:r>
              <a:rPr lang="en-US" altLang="zh-CN" sz="1800" dirty="0"/>
              <a:t>27</a:t>
            </a:r>
            <a:r>
              <a:rPr lang="zh-CN" altLang="en-US" sz="1800" dirty="0"/>
              <a:t>；  平均等待时间</a:t>
            </a:r>
            <a:r>
              <a:rPr lang="zh-CN" altLang="zh-CN" sz="1800" dirty="0"/>
              <a:t>:  (0 + 24 + 27)/3 = 17</a:t>
            </a:r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2000" dirty="0"/>
          </a:p>
          <a:p>
            <a:endParaRPr lang="zh-CN" altLang="en-US" sz="2000" dirty="0" smtClean="0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1960433" y="4372210"/>
            <a:ext cx="4213622" cy="858440"/>
            <a:chOff x="837" y="2688"/>
            <a:chExt cx="3539" cy="721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1756" y="272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1</a:t>
              </a:r>
              <a:endParaRPr lang="en-US" altLang="zh-CN" sz="1350"/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3244" y="272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2</a:t>
              </a:r>
              <a:endParaRPr lang="en-US" altLang="zh-CN" sz="1350"/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3820" y="272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3</a:t>
              </a:r>
              <a:endParaRPr lang="en-US" altLang="zh-CN" sz="1350"/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2907" y="3157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24</a:t>
              </a:r>
            </a:p>
          </p:txBody>
        </p:sp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3483" y="3157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27</a:t>
              </a:r>
            </a:p>
          </p:txBody>
        </p:sp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4059" y="3157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30</a:t>
              </a:r>
            </a:p>
          </p:txBody>
        </p:sp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837" y="3157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7653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先来先服务</a:t>
            </a:r>
            <a:r>
              <a:rPr lang="en-US" altLang="zh-CN" dirty="0"/>
              <a:t>(FCFS)</a:t>
            </a:r>
            <a:r>
              <a:rPr lang="zh-CN" altLang="en-US" dirty="0"/>
              <a:t>调度算法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 smtClean="0"/>
              <a:t>算法特点</a:t>
            </a:r>
            <a:endParaRPr lang="en-US" altLang="zh-CN" sz="2600" dirty="0" smtClean="0"/>
          </a:p>
          <a:p>
            <a:pPr lvl="1"/>
            <a:r>
              <a:rPr lang="zh-CN" altLang="en-US" sz="2400" dirty="0" smtClean="0"/>
              <a:t>实现简单，可</a:t>
            </a:r>
            <a:r>
              <a:rPr lang="zh-CN" altLang="en-US" sz="2400" dirty="0"/>
              <a:t>使用</a:t>
            </a:r>
            <a:r>
              <a:rPr lang="en-US" altLang="zh-CN" sz="2400" dirty="0"/>
              <a:t>FIFO</a:t>
            </a:r>
            <a:r>
              <a:rPr lang="zh-CN" altLang="en-US" sz="2400" dirty="0"/>
              <a:t>队列实现</a:t>
            </a:r>
            <a:endParaRPr lang="en-US" altLang="zh-CN" sz="2400" dirty="0"/>
          </a:p>
          <a:p>
            <a:pPr lvl="1"/>
            <a:r>
              <a:rPr lang="zh-CN" altLang="en-US" sz="2400" dirty="0"/>
              <a:t>非抢占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公平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对长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脉冲的进程有利，对短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脉冲的进程不利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适用于长程调度、后台批处理系统的短程调度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229605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先来先服务</a:t>
            </a:r>
            <a:r>
              <a:rPr lang="en-US" altLang="zh-CN" dirty="0"/>
              <a:t>(FCFS)</a:t>
            </a:r>
            <a:r>
              <a:rPr lang="zh-CN" altLang="en-US" dirty="0"/>
              <a:t>调度算法</a:t>
            </a:r>
            <a:r>
              <a:rPr lang="en-US" altLang="zh-CN" dirty="0" smtClean="0"/>
              <a:t>(3)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前例</a:t>
            </a:r>
            <a:r>
              <a:rPr lang="en-US" altLang="zh-CN" sz="2000" dirty="0"/>
              <a:t>:	   	</a:t>
            </a:r>
            <a:r>
              <a:rPr lang="zh-CN" altLang="en-US" sz="2000" u="sng" dirty="0"/>
              <a:t>进程</a:t>
            </a:r>
            <a:r>
              <a:rPr lang="zh-CN" altLang="en-US" sz="2000" dirty="0"/>
              <a:t>		</a:t>
            </a:r>
            <a:r>
              <a:rPr lang="zh-CN" altLang="en-US" sz="2000" u="sng" dirty="0"/>
              <a:t>区间时间</a:t>
            </a:r>
            <a:endParaRPr lang="en-US" altLang="zh-CN" sz="2000" u="sng" dirty="0"/>
          </a:p>
          <a:p>
            <a:pPr marL="0" indent="0">
              <a:buNone/>
            </a:pPr>
            <a:r>
              <a:rPr lang="en-US" altLang="zh-CN" sz="2000" dirty="0"/>
              <a:t>		 P1		   24</a:t>
            </a:r>
          </a:p>
          <a:p>
            <a:pPr marL="0" indent="0">
              <a:buNone/>
            </a:pPr>
            <a:r>
              <a:rPr lang="en-US" altLang="zh-CN" sz="2000" dirty="0"/>
              <a:t>		 P2 		   3</a:t>
            </a:r>
          </a:p>
          <a:p>
            <a:pPr marL="0" indent="0">
              <a:buNone/>
            </a:pPr>
            <a:r>
              <a:rPr lang="en-US" altLang="zh-CN" sz="2000" dirty="0"/>
              <a:t>	 	 P3		   3 </a:t>
            </a:r>
          </a:p>
          <a:p>
            <a:r>
              <a:rPr lang="zh-CN" altLang="en-US" sz="2000" dirty="0"/>
              <a:t>假定进程到达顺序如下</a:t>
            </a:r>
            <a:r>
              <a:rPr lang="zh-CN" altLang="zh-CN" sz="2000" dirty="0" smtClean="0"/>
              <a:t>: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P2 </a:t>
            </a:r>
            <a:r>
              <a:rPr lang="en-US" altLang="zh-CN" sz="2000" dirty="0">
                <a:solidFill>
                  <a:srgbClr val="FF0000"/>
                </a:solidFill>
              </a:rPr>
              <a:t>, P3 , </a:t>
            </a:r>
            <a:r>
              <a:rPr lang="en-US" altLang="zh-CN" sz="2000" dirty="0" smtClean="0">
                <a:solidFill>
                  <a:srgbClr val="FF0000"/>
                </a:solidFill>
              </a:rPr>
              <a:t>P1</a:t>
            </a:r>
            <a:r>
              <a:rPr lang="zh-CN" altLang="en-US" sz="2000" dirty="0" smtClean="0"/>
              <a:t>，该</a:t>
            </a:r>
            <a:r>
              <a:rPr lang="zh-CN" altLang="en-US" sz="2000" dirty="0"/>
              <a:t>调度的</a:t>
            </a:r>
            <a:r>
              <a:rPr lang="en-US" altLang="zh-CN" sz="2000" dirty="0" smtClean="0"/>
              <a:t>Gantt</a:t>
            </a:r>
            <a:r>
              <a:rPr lang="zh-CN" altLang="en-US" sz="2000" dirty="0" smtClean="0"/>
              <a:t>图</a:t>
            </a:r>
            <a:r>
              <a:rPr lang="zh-CN" altLang="en-US" sz="2000" dirty="0"/>
              <a:t>为</a:t>
            </a:r>
            <a:r>
              <a:rPr lang="zh-CN" altLang="zh-CN" sz="2000" dirty="0"/>
              <a:t>:</a:t>
            </a:r>
            <a:endParaRPr lang="en-US" altLang="zh-CN" sz="2000" dirty="0"/>
          </a:p>
          <a:p>
            <a:endParaRPr lang="zh-CN" altLang="zh-CN" dirty="0" smtClean="0"/>
          </a:p>
          <a:p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en-US" sz="2200" dirty="0"/>
              <a:t>周转时间</a:t>
            </a:r>
            <a:r>
              <a:rPr lang="en-US" altLang="zh-CN" sz="2200" dirty="0"/>
              <a:t>:  P1: 30; P2: 3; P3: 6</a:t>
            </a:r>
            <a:r>
              <a:rPr lang="zh-CN" altLang="en-US" sz="2200" dirty="0"/>
              <a:t>，平均周转时间</a:t>
            </a:r>
            <a:r>
              <a:rPr lang="zh-CN" altLang="zh-CN" sz="2200" dirty="0"/>
              <a:t>: </a:t>
            </a:r>
            <a:r>
              <a:rPr lang="en-US" altLang="zh-CN" sz="2200" dirty="0"/>
              <a:t>1</a:t>
            </a:r>
            <a:r>
              <a:rPr lang="zh-CN" altLang="zh-CN" sz="2200" dirty="0"/>
              <a:t>3</a:t>
            </a:r>
            <a:endParaRPr lang="en-US" altLang="zh-CN" sz="2200" dirty="0"/>
          </a:p>
          <a:p>
            <a:r>
              <a:rPr lang="zh-CN" altLang="en-US" sz="2200" dirty="0" smtClean="0"/>
              <a:t>等待时间</a:t>
            </a:r>
            <a:r>
              <a:rPr lang="en-US" altLang="zh-CN" sz="2200" dirty="0" smtClean="0"/>
              <a:t>:  P1:  6;  P2: 0; P3: 3</a:t>
            </a:r>
            <a:r>
              <a:rPr lang="zh-CN" altLang="en-US" sz="2200" dirty="0" smtClean="0"/>
              <a:t>，平均等待时间</a:t>
            </a:r>
            <a:r>
              <a:rPr lang="zh-CN" altLang="zh-CN" sz="2200" dirty="0" smtClean="0"/>
              <a:t>: 3</a:t>
            </a:r>
            <a:endParaRPr lang="en-US" altLang="zh-CN" sz="2200" dirty="0" smtClean="0"/>
          </a:p>
          <a:p>
            <a:r>
              <a:rPr lang="zh-CN" altLang="en-US" sz="2200" dirty="0" smtClean="0"/>
              <a:t>响应时间：</a:t>
            </a:r>
            <a:r>
              <a:rPr lang="en-US" altLang="zh-CN" sz="2200" dirty="0"/>
              <a:t>P1: </a:t>
            </a:r>
            <a:r>
              <a:rPr lang="en-US" altLang="zh-CN" sz="2200" dirty="0" smtClean="0"/>
              <a:t>6; </a:t>
            </a:r>
            <a:r>
              <a:rPr lang="en-US" altLang="zh-CN" sz="2200" dirty="0"/>
              <a:t>P2: </a:t>
            </a:r>
            <a:r>
              <a:rPr lang="en-US" altLang="zh-CN" sz="2200" dirty="0" smtClean="0"/>
              <a:t>0; </a:t>
            </a:r>
            <a:r>
              <a:rPr lang="en-US" altLang="zh-CN" sz="2200" dirty="0"/>
              <a:t>P3: 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，平均</a:t>
            </a:r>
            <a:r>
              <a:rPr lang="zh-CN" altLang="en-US" sz="2200" dirty="0"/>
              <a:t>响应</a:t>
            </a:r>
            <a:r>
              <a:rPr lang="zh-CN" altLang="en-US" sz="2200" dirty="0" smtClean="0"/>
              <a:t>时间</a:t>
            </a:r>
            <a:r>
              <a:rPr lang="zh-CN" altLang="zh-CN" sz="2200" dirty="0"/>
              <a:t>: </a:t>
            </a:r>
            <a:r>
              <a:rPr lang="zh-CN" altLang="zh-CN" sz="2200" dirty="0" smtClean="0"/>
              <a:t>3</a:t>
            </a:r>
            <a:endParaRPr lang="en-US" altLang="zh-CN" sz="2200" dirty="0"/>
          </a:p>
          <a:p>
            <a:r>
              <a:rPr lang="zh-CN" altLang="en-US" sz="2200" dirty="0" smtClean="0"/>
              <a:t>比前例好得多</a:t>
            </a:r>
            <a:endParaRPr lang="zh-CN" altLang="zh-CN" sz="2200" dirty="0" smtClean="0"/>
          </a:p>
        </p:txBody>
      </p:sp>
      <p:grpSp>
        <p:nvGrpSpPr>
          <p:cNvPr id="20484" name="Group 23"/>
          <p:cNvGrpSpPr>
            <a:grpSpLocks/>
          </p:cNvGrpSpPr>
          <p:nvPr/>
        </p:nvGrpSpPr>
        <p:grpSpPr bwMode="auto">
          <a:xfrm>
            <a:off x="2098376" y="3634365"/>
            <a:ext cx="4227909" cy="858440"/>
            <a:chOff x="605" y="1968"/>
            <a:chExt cx="3551" cy="721"/>
          </a:xfrm>
        </p:grpSpPr>
        <p:sp>
          <p:nvSpPr>
            <p:cNvPr id="20485" name="Rectangle 6"/>
            <p:cNvSpPr>
              <a:spLocks noChangeArrowheads="1"/>
            </p:cNvSpPr>
            <p:nvPr/>
          </p:nvSpPr>
          <p:spPr bwMode="auto">
            <a:xfrm flipH="1">
              <a:off x="720" y="196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20486" name="Text Box 7"/>
            <p:cNvSpPr txBox="1">
              <a:spLocks noChangeArrowheads="1"/>
            </p:cNvSpPr>
            <p:nvPr/>
          </p:nvSpPr>
          <p:spPr bwMode="auto">
            <a:xfrm flipH="1">
              <a:off x="2931" y="200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1</a:t>
              </a:r>
              <a:endParaRPr lang="en-US" altLang="zh-CN" sz="1350"/>
            </a:p>
          </p:txBody>
        </p:sp>
        <p:sp>
          <p:nvSpPr>
            <p:cNvPr id="20487" name="Text Box 8"/>
            <p:cNvSpPr txBox="1">
              <a:spLocks noChangeArrowheads="1"/>
            </p:cNvSpPr>
            <p:nvPr/>
          </p:nvSpPr>
          <p:spPr bwMode="auto">
            <a:xfrm flipH="1">
              <a:off x="1443" y="200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3</a:t>
              </a:r>
              <a:endParaRPr lang="en-US" altLang="zh-CN" sz="1350"/>
            </a:p>
          </p:txBody>
        </p:sp>
        <p:sp>
          <p:nvSpPr>
            <p:cNvPr id="20488" name="Text Box 9"/>
            <p:cNvSpPr txBox="1">
              <a:spLocks noChangeArrowheads="1"/>
            </p:cNvSpPr>
            <p:nvPr/>
          </p:nvSpPr>
          <p:spPr bwMode="auto">
            <a:xfrm flipH="1">
              <a:off x="867" y="200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2</a:t>
              </a:r>
              <a:endParaRPr lang="en-US" altLang="zh-CN" sz="1350"/>
            </a:p>
          </p:txBody>
        </p:sp>
        <p:sp>
          <p:nvSpPr>
            <p:cNvPr id="20489" name="Line 10"/>
            <p:cNvSpPr>
              <a:spLocks noChangeShapeType="1"/>
            </p:cNvSpPr>
            <p:nvPr/>
          </p:nvSpPr>
          <p:spPr bwMode="auto">
            <a:xfrm flipH="1">
              <a:off x="4032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490" name="Line 11"/>
            <p:cNvSpPr>
              <a:spLocks noChangeShapeType="1"/>
            </p:cNvSpPr>
            <p:nvPr/>
          </p:nvSpPr>
          <p:spPr bwMode="auto">
            <a:xfrm flipH="1">
              <a:off x="720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491" name="Line 12"/>
            <p:cNvSpPr>
              <a:spLocks noChangeShapeType="1"/>
            </p:cNvSpPr>
            <p:nvPr/>
          </p:nvSpPr>
          <p:spPr bwMode="auto">
            <a:xfrm flipH="1">
              <a:off x="1920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492" name="Line 13"/>
            <p:cNvSpPr>
              <a:spLocks noChangeShapeType="1"/>
            </p:cNvSpPr>
            <p:nvPr/>
          </p:nvSpPr>
          <p:spPr bwMode="auto">
            <a:xfrm flipH="1">
              <a:off x="1344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493" name="Line 14"/>
            <p:cNvSpPr>
              <a:spLocks noChangeShapeType="1"/>
            </p:cNvSpPr>
            <p:nvPr/>
          </p:nvSpPr>
          <p:spPr bwMode="auto">
            <a:xfrm flipH="1">
              <a:off x="1920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494" name="Line 15"/>
            <p:cNvSpPr>
              <a:spLocks noChangeShapeType="1"/>
            </p:cNvSpPr>
            <p:nvPr/>
          </p:nvSpPr>
          <p:spPr bwMode="auto">
            <a:xfrm flipH="1">
              <a:off x="1344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495" name="Text Box 16"/>
            <p:cNvSpPr txBox="1">
              <a:spLocks noChangeArrowheads="1"/>
            </p:cNvSpPr>
            <p:nvPr/>
          </p:nvSpPr>
          <p:spPr bwMode="auto">
            <a:xfrm flipH="1">
              <a:off x="1809" y="2437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6</a:t>
              </a:r>
            </a:p>
          </p:txBody>
        </p:sp>
        <p:sp>
          <p:nvSpPr>
            <p:cNvPr id="20496" name="Text Box 17"/>
            <p:cNvSpPr txBox="1">
              <a:spLocks noChangeArrowheads="1"/>
            </p:cNvSpPr>
            <p:nvPr/>
          </p:nvSpPr>
          <p:spPr bwMode="auto">
            <a:xfrm flipH="1">
              <a:off x="1233" y="2437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3</a:t>
              </a:r>
            </a:p>
          </p:txBody>
        </p:sp>
        <p:sp>
          <p:nvSpPr>
            <p:cNvPr id="20497" name="Text Box 18"/>
            <p:cNvSpPr txBox="1">
              <a:spLocks noChangeArrowheads="1"/>
            </p:cNvSpPr>
            <p:nvPr/>
          </p:nvSpPr>
          <p:spPr bwMode="auto">
            <a:xfrm flipH="1">
              <a:off x="3839" y="2437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30</a:t>
              </a:r>
            </a:p>
          </p:txBody>
        </p:sp>
        <p:sp>
          <p:nvSpPr>
            <p:cNvPr id="20498" name="Text Box 19"/>
            <p:cNvSpPr txBox="1">
              <a:spLocks noChangeArrowheads="1"/>
            </p:cNvSpPr>
            <p:nvPr/>
          </p:nvSpPr>
          <p:spPr bwMode="auto">
            <a:xfrm flipH="1">
              <a:off x="605" y="2437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906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短作业优先</a:t>
            </a:r>
            <a:r>
              <a:rPr lang="en-US" altLang="zh-CN" dirty="0"/>
              <a:t>(SJF)</a:t>
            </a:r>
            <a:r>
              <a:rPr lang="zh-CN" altLang="en-US" dirty="0" smtClean="0"/>
              <a:t>调度算法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短作业优先</a:t>
            </a:r>
            <a:r>
              <a:rPr lang="en-US" altLang="zh-CN" dirty="0"/>
              <a:t>(</a:t>
            </a:r>
            <a:r>
              <a:rPr lang="en-US" altLang="zh-CN" dirty="0" smtClean="0"/>
              <a:t>SJF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Shortest-Job-First )</a:t>
            </a:r>
            <a:r>
              <a:rPr lang="zh-CN" altLang="en-US" dirty="0" smtClean="0"/>
              <a:t>调度算法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关联到每个进程下次运行的</a:t>
            </a:r>
            <a:r>
              <a:rPr lang="en-US" altLang="zh-CN" dirty="0" smtClean="0"/>
              <a:t>CPU</a:t>
            </a:r>
            <a:r>
              <a:rPr lang="zh-CN" altLang="en-US" dirty="0"/>
              <a:t>区间</a:t>
            </a:r>
            <a:r>
              <a:rPr lang="zh-CN" altLang="en-US" dirty="0" smtClean="0"/>
              <a:t>长度，调度最短的进程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调度模式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</a:p>
          <a:p>
            <a:pPr lvl="1"/>
            <a:r>
              <a:rPr lang="zh-CN" altLang="en-US" dirty="0" smtClean="0"/>
              <a:t>非抢占式调度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抢占式调度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发生在有比当前进程剩余时间片更短的进程到达时，也称最短剩余时间优先调度</a:t>
            </a:r>
            <a:r>
              <a:rPr lang="en-US" altLang="zh-CN" dirty="0" smtClean="0"/>
              <a:t> (SRTF)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优点：</a:t>
            </a:r>
            <a:r>
              <a:rPr lang="en-US" altLang="zh-CN" dirty="0" smtClean="0"/>
              <a:t>SJF</a:t>
            </a:r>
            <a:r>
              <a:rPr lang="zh-CN" altLang="en-US" dirty="0" smtClean="0"/>
              <a:t>最优</a:t>
            </a:r>
            <a:r>
              <a:rPr lang="zh-CN" altLang="en-US" dirty="0"/>
              <a:t>，具有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最短的平均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等待时间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/>
              <a:t>缺点</a:t>
            </a:r>
            <a:r>
              <a:rPr lang="zh-CN" altLang="en-US" smtClean="0"/>
              <a:t>：</a:t>
            </a:r>
            <a:r>
              <a:rPr lang="zh-CN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存在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饥饿问题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529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非抢占式</a:t>
            </a:r>
            <a:r>
              <a:rPr lang="en-US" altLang="zh-CN" sz="3200" dirty="0" smtClean="0"/>
              <a:t>SJF</a:t>
            </a:r>
            <a:r>
              <a:rPr lang="zh-CN" altLang="en-US" sz="3200" dirty="0" smtClean="0"/>
              <a:t>例子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举例：</a:t>
            </a:r>
            <a:r>
              <a:rPr lang="en-US" altLang="zh-CN" dirty="0" smtClean="0"/>
              <a:t>	</a:t>
            </a:r>
            <a:r>
              <a:rPr lang="zh-CN" altLang="en-US" u="sng" dirty="0" smtClean="0"/>
              <a:t>进程</a:t>
            </a:r>
            <a:r>
              <a:rPr lang="en-US" altLang="zh-CN" dirty="0"/>
              <a:t>	</a:t>
            </a:r>
            <a:r>
              <a:rPr lang="zh-CN" altLang="en-US" u="sng" dirty="0" smtClean="0"/>
              <a:t>到达时间</a:t>
            </a:r>
            <a:r>
              <a:rPr lang="en-US" altLang="zh-CN" dirty="0" smtClean="0"/>
              <a:t>	</a:t>
            </a:r>
            <a:r>
              <a:rPr lang="zh-CN" altLang="en-US" u="sng" dirty="0" smtClean="0"/>
              <a:t>区间时间</a:t>
            </a:r>
            <a:endParaRPr lang="en-US" altLang="zh-CN" u="sng" dirty="0" smtClean="0"/>
          </a:p>
          <a:p>
            <a:pPr marL="0" indent="0">
              <a:buNone/>
            </a:pPr>
            <a:r>
              <a:rPr lang="en-US" altLang="zh-CN" dirty="0" smtClean="0"/>
              <a:t>		 P1	    0		   7</a:t>
            </a:r>
          </a:p>
          <a:p>
            <a:pPr marL="0" indent="0">
              <a:buNone/>
            </a:pPr>
            <a:r>
              <a:rPr lang="en-US" altLang="zh-CN" dirty="0" smtClean="0"/>
              <a:t>		 P2	    2		   4</a:t>
            </a:r>
          </a:p>
          <a:p>
            <a:pPr marL="0" indent="0">
              <a:buNone/>
            </a:pPr>
            <a:r>
              <a:rPr lang="en-US" altLang="zh-CN" dirty="0" smtClean="0"/>
              <a:t>		 P3	    4		   1</a:t>
            </a:r>
          </a:p>
          <a:p>
            <a:pPr marL="0" indent="0">
              <a:buNone/>
            </a:pPr>
            <a:r>
              <a:rPr lang="en-US" altLang="zh-CN" dirty="0" smtClean="0"/>
              <a:t>		 P4	    5		   4</a:t>
            </a:r>
          </a:p>
          <a:p>
            <a:r>
              <a:rPr lang="en-US" altLang="zh-CN" dirty="0" smtClean="0"/>
              <a:t>SJF (</a:t>
            </a:r>
            <a:r>
              <a:rPr lang="zh-CN" altLang="en-US" dirty="0"/>
              <a:t>非抢占式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平均周转时间 </a:t>
            </a:r>
            <a:r>
              <a:rPr lang="en-US" altLang="zh-CN" dirty="0"/>
              <a:t>= (7+10+ 4+ 11)/4 = 8</a:t>
            </a:r>
          </a:p>
          <a:p>
            <a:r>
              <a:rPr lang="zh-CN" altLang="en-US" dirty="0" smtClean="0"/>
              <a:t>平均等待时间</a:t>
            </a:r>
            <a:r>
              <a:rPr lang="en-US" altLang="zh-CN" dirty="0" smtClean="0"/>
              <a:t> = (0 + 6 + 3 + 7)/4 = 4</a:t>
            </a:r>
          </a:p>
        </p:txBody>
      </p:sp>
      <p:grpSp>
        <p:nvGrpSpPr>
          <p:cNvPr id="24580" name="Group 37"/>
          <p:cNvGrpSpPr>
            <a:grpSpLocks/>
          </p:cNvGrpSpPr>
          <p:nvPr/>
        </p:nvGrpSpPr>
        <p:grpSpPr bwMode="auto">
          <a:xfrm>
            <a:off x="2057948" y="4588668"/>
            <a:ext cx="4227909" cy="858440"/>
            <a:chOff x="845" y="2745"/>
            <a:chExt cx="3551" cy="721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 flipH="1">
              <a:off x="960" y="2745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 flipH="1">
              <a:off x="1372" y="2782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1</a:t>
              </a:r>
              <a:endParaRPr lang="en-US" altLang="zh-CN" sz="1350"/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 flipH="1">
              <a:off x="2380" y="2782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3</a:t>
              </a:r>
              <a:endParaRPr lang="en-US" altLang="zh-CN" sz="1350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 flipH="1">
              <a:off x="2956" y="2782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2</a:t>
              </a:r>
              <a:endParaRPr lang="en-US" altLang="zh-CN" sz="1350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 flipH="1">
              <a:off x="4272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 flipH="1">
              <a:off x="960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 flipH="1">
              <a:off x="2688" y="274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 flipH="1">
              <a:off x="2400" y="274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 flipH="1">
              <a:off x="2400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 flipH="1">
              <a:off x="139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 flipH="1">
              <a:off x="2285" y="3214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7</a:t>
              </a:r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 flipH="1">
              <a:off x="1473" y="3214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3</a:t>
              </a:r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 flipH="1">
              <a:off x="4079" y="3214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16</a:t>
              </a:r>
            </a:p>
          </p:txBody>
        </p:sp>
        <p:sp>
          <p:nvSpPr>
            <p:cNvPr id="24594" name="Text Box 18"/>
            <p:cNvSpPr txBox="1">
              <a:spLocks noChangeArrowheads="1"/>
            </p:cNvSpPr>
            <p:nvPr/>
          </p:nvSpPr>
          <p:spPr bwMode="auto">
            <a:xfrm flipH="1">
              <a:off x="845" y="3214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0</a:t>
              </a:r>
            </a:p>
          </p:txBody>
        </p:sp>
        <p:sp>
          <p:nvSpPr>
            <p:cNvPr id="24595" name="Text Box 20"/>
            <p:cNvSpPr txBox="1">
              <a:spLocks noChangeArrowheads="1"/>
            </p:cNvSpPr>
            <p:nvPr/>
          </p:nvSpPr>
          <p:spPr bwMode="auto">
            <a:xfrm flipH="1">
              <a:off x="3676" y="2782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4</a:t>
              </a:r>
              <a:endParaRPr lang="en-US" altLang="zh-CN" sz="1350"/>
            </a:p>
          </p:txBody>
        </p:sp>
        <p:sp>
          <p:nvSpPr>
            <p:cNvPr id="24596" name="Line 21"/>
            <p:cNvSpPr>
              <a:spLocks noChangeShapeType="1"/>
            </p:cNvSpPr>
            <p:nvPr/>
          </p:nvSpPr>
          <p:spPr bwMode="auto">
            <a:xfrm flipH="1">
              <a:off x="3456" y="274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7" name="Line 22"/>
            <p:cNvSpPr>
              <a:spLocks noChangeShapeType="1"/>
            </p:cNvSpPr>
            <p:nvPr/>
          </p:nvSpPr>
          <p:spPr bwMode="auto">
            <a:xfrm flipH="1">
              <a:off x="115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8" name="Line 23"/>
            <p:cNvSpPr>
              <a:spLocks noChangeShapeType="1"/>
            </p:cNvSpPr>
            <p:nvPr/>
          </p:nvSpPr>
          <p:spPr bwMode="auto">
            <a:xfrm flipH="1">
              <a:off x="163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9" name="Line 24"/>
            <p:cNvSpPr>
              <a:spLocks noChangeShapeType="1"/>
            </p:cNvSpPr>
            <p:nvPr/>
          </p:nvSpPr>
          <p:spPr bwMode="auto">
            <a:xfrm flipH="1">
              <a:off x="187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0" name="Line 25"/>
            <p:cNvSpPr>
              <a:spLocks noChangeShapeType="1"/>
            </p:cNvSpPr>
            <p:nvPr/>
          </p:nvSpPr>
          <p:spPr bwMode="auto">
            <a:xfrm flipH="1">
              <a:off x="2064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1" name="Line 26"/>
            <p:cNvSpPr>
              <a:spLocks noChangeShapeType="1"/>
            </p:cNvSpPr>
            <p:nvPr/>
          </p:nvSpPr>
          <p:spPr bwMode="auto">
            <a:xfrm flipH="1">
              <a:off x="2256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2" name="Line 27"/>
            <p:cNvSpPr>
              <a:spLocks noChangeShapeType="1"/>
            </p:cNvSpPr>
            <p:nvPr/>
          </p:nvSpPr>
          <p:spPr bwMode="auto">
            <a:xfrm flipH="1">
              <a:off x="2688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3" name="Text Box 28"/>
            <p:cNvSpPr txBox="1">
              <a:spLocks noChangeArrowheads="1"/>
            </p:cNvSpPr>
            <p:nvPr/>
          </p:nvSpPr>
          <p:spPr bwMode="auto">
            <a:xfrm flipH="1">
              <a:off x="2573" y="3214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8</a:t>
              </a:r>
            </a:p>
          </p:txBody>
        </p:sp>
        <p:sp>
          <p:nvSpPr>
            <p:cNvPr id="24604" name="Line 29"/>
            <p:cNvSpPr>
              <a:spLocks noChangeShapeType="1"/>
            </p:cNvSpPr>
            <p:nvPr/>
          </p:nvSpPr>
          <p:spPr bwMode="auto">
            <a:xfrm flipH="1">
              <a:off x="2928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5" name="Line 30"/>
            <p:cNvSpPr>
              <a:spLocks noChangeShapeType="1"/>
            </p:cNvSpPr>
            <p:nvPr/>
          </p:nvSpPr>
          <p:spPr bwMode="auto">
            <a:xfrm flipH="1">
              <a:off x="3120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6" name="Line 31"/>
            <p:cNvSpPr>
              <a:spLocks noChangeShapeType="1"/>
            </p:cNvSpPr>
            <p:nvPr/>
          </p:nvSpPr>
          <p:spPr bwMode="auto">
            <a:xfrm flipH="1">
              <a:off x="331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7" name="Line 32"/>
            <p:cNvSpPr>
              <a:spLocks noChangeShapeType="1"/>
            </p:cNvSpPr>
            <p:nvPr/>
          </p:nvSpPr>
          <p:spPr bwMode="auto">
            <a:xfrm flipH="1">
              <a:off x="3456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8" name="Text Box 33"/>
            <p:cNvSpPr txBox="1">
              <a:spLocks noChangeArrowheads="1"/>
            </p:cNvSpPr>
            <p:nvPr/>
          </p:nvSpPr>
          <p:spPr bwMode="auto">
            <a:xfrm flipH="1">
              <a:off x="3291" y="3214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12</a:t>
              </a:r>
            </a:p>
          </p:txBody>
        </p:sp>
        <p:sp>
          <p:nvSpPr>
            <p:cNvPr id="24609" name="Line 34"/>
            <p:cNvSpPr>
              <a:spLocks noChangeShapeType="1"/>
            </p:cNvSpPr>
            <p:nvPr/>
          </p:nvSpPr>
          <p:spPr bwMode="auto">
            <a:xfrm flipH="1">
              <a:off x="3696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10" name="Line 35"/>
            <p:cNvSpPr>
              <a:spLocks noChangeShapeType="1"/>
            </p:cNvSpPr>
            <p:nvPr/>
          </p:nvSpPr>
          <p:spPr bwMode="auto">
            <a:xfrm flipH="1">
              <a:off x="3888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11" name="Line 36"/>
            <p:cNvSpPr>
              <a:spLocks noChangeShapeType="1"/>
            </p:cNvSpPr>
            <p:nvPr/>
          </p:nvSpPr>
          <p:spPr bwMode="auto">
            <a:xfrm flipH="1">
              <a:off x="4080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774892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抢占式</a:t>
            </a:r>
            <a:r>
              <a:rPr lang="en-US" altLang="zh-CN" sz="3200" dirty="0" smtClean="0"/>
              <a:t>SJF</a:t>
            </a:r>
            <a:r>
              <a:rPr lang="zh-CN" altLang="en-US" sz="3200" dirty="0" smtClean="0"/>
              <a:t>例子</a:t>
            </a:r>
            <a:endParaRPr lang="en-US" altLang="zh-CN" sz="3200" dirty="0" smtClean="0"/>
          </a:p>
        </p:txBody>
      </p:sp>
      <p:sp>
        <p:nvSpPr>
          <p:cNvPr id="25603" name="Rectangle 3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</a:t>
            </a:r>
            <a:r>
              <a:rPr lang="zh-CN" altLang="en-US" dirty="0" smtClean="0"/>
              <a:t>例：	</a:t>
            </a:r>
            <a:r>
              <a:rPr lang="zh-CN" altLang="en-US" u="sng" dirty="0" smtClean="0"/>
              <a:t>进程</a:t>
            </a:r>
            <a:r>
              <a:rPr lang="zh-CN" altLang="en-US" dirty="0" smtClean="0"/>
              <a:t>	</a:t>
            </a:r>
            <a:r>
              <a:rPr lang="zh-CN" altLang="en-US" u="sng" dirty="0" smtClean="0"/>
              <a:t>到达时间</a:t>
            </a:r>
            <a:r>
              <a:rPr lang="en-US" altLang="zh-CN" dirty="0" smtClean="0"/>
              <a:t>	</a:t>
            </a:r>
            <a:r>
              <a:rPr lang="zh-CN" altLang="en-US" u="sng" dirty="0" smtClean="0"/>
              <a:t>区间时间</a:t>
            </a:r>
            <a:endParaRPr lang="en-US" altLang="zh-CN" u="sng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	</a:t>
            </a:r>
            <a:r>
              <a:rPr lang="en-US" altLang="zh-CN" dirty="0" smtClean="0"/>
              <a:t> P1</a:t>
            </a:r>
            <a:r>
              <a:rPr lang="en-US" altLang="zh-CN" dirty="0"/>
              <a:t>	    0		   7</a:t>
            </a:r>
          </a:p>
          <a:p>
            <a:pPr marL="0" indent="0">
              <a:buNone/>
            </a:pPr>
            <a:r>
              <a:rPr lang="en-US" altLang="zh-CN" dirty="0"/>
              <a:t>		 P2	    2		   4</a:t>
            </a:r>
          </a:p>
          <a:p>
            <a:pPr marL="0" indent="0">
              <a:buNone/>
            </a:pPr>
            <a:r>
              <a:rPr lang="en-US" altLang="zh-CN" dirty="0"/>
              <a:t>		 P3	    4		   1</a:t>
            </a:r>
          </a:p>
          <a:p>
            <a:pPr marL="0" indent="0">
              <a:buNone/>
            </a:pPr>
            <a:r>
              <a:rPr lang="en-US" altLang="zh-CN" dirty="0"/>
              <a:t>		 P4	    5		   4</a:t>
            </a:r>
          </a:p>
          <a:p>
            <a:r>
              <a:rPr lang="en-US" altLang="zh-CN" dirty="0" smtClean="0"/>
              <a:t>SJF (</a:t>
            </a:r>
            <a:r>
              <a:rPr lang="zh-CN" altLang="en-US" dirty="0" smtClean="0"/>
              <a:t>抢占</a:t>
            </a:r>
            <a:r>
              <a:rPr lang="zh-CN" altLang="en-US" dirty="0"/>
              <a:t>式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平均周转时间 </a:t>
            </a:r>
            <a:r>
              <a:rPr lang="en-US" altLang="zh-CN" dirty="0"/>
              <a:t>= (16+ 5 +1+ 6)/4 = 7</a:t>
            </a:r>
          </a:p>
          <a:p>
            <a:r>
              <a:rPr lang="zh-CN" altLang="en-US" dirty="0" smtClean="0"/>
              <a:t>平均等待时间</a:t>
            </a:r>
            <a:r>
              <a:rPr lang="en-US" altLang="zh-CN" dirty="0" smtClean="0"/>
              <a:t> = (9 + 1 + 0 +2)/4 = 3</a:t>
            </a:r>
          </a:p>
          <a:p>
            <a:r>
              <a:rPr lang="zh-CN" altLang="en-US" dirty="0" smtClean="0"/>
              <a:t>平均响应时间 </a:t>
            </a:r>
            <a:r>
              <a:rPr lang="en-US" altLang="zh-CN" dirty="0"/>
              <a:t>= </a:t>
            </a:r>
            <a:r>
              <a:rPr lang="en-US" altLang="zh-CN" dirty="0" smtClean="0"/>
              <a:t>(0+ 0 +0+ 2)/</a:t>
            </a:r>
            <a:r>
              <a:rPr lang="en-US" altLang="zh-CN" dirty="0"/>
              <a:t>4 = </a:t>
            </a:r>
            <a:r>
              <a:rPr lang="en-US" altLang="zh-CN" dirty="0" smtClean="0"/>
              <a:t>0.5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25604" name="组合 1"/>
          <p:cNvGrpSpPr>
            <a:grpSpLocks/>
          </p:cNvGrpSpPr>
          <p:nvPr/>
        </p:nvGrpSpPr>
        <p:grpSpPr bwMode="auto">
          <a:xfrm>
            <a:off x="3022170" y="3863183"/>
            <a:ext cx="4491364" cy="925942"/>
            <a:chOff x="1339943" y="4343400"/>
            <a:chExt cx="5988485" cy="1234588"/>
          </a:xfrm>
        </p:grpSpPr>
        <p:sp>
          <p:nvSpPr>
            <p:cNvPr id="25605" name="Rectangle 37"/>
            <p:cNvSpPr>
              <a:spLocks noChangeArrowheads="1"/>
            </p:cNvSpPr>
            <p:nvPr/>
          </p:nvSpPr>
          <p:spPr bwMode="auto">
            <a:xfrm flipH="1">
              <a:off x="1524000" y="4357688"/>
              <a:ext cx="55626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25606" name="Text Box 38"/>
            <p:cNvSpPr txBox="1">
              <a:spLocks noChangeArrowheads="1"/>
            </p:cNvSpPr>
            <p:nvPr/>
          </p:nvSpPr>
          <p:spPr bwMode="auto">
            <a:xfrm flipH="1">
              <a:off x="1567743" y="4402901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1</a:t>
              </a:r>
              <a:endParaRPr lang="en-US" altLang="zh-CN" sz="1350"/>
            </a:p>
          </p:txBody>
        </p:sp>
        <p:sp>
          <p:nvSpPr>
            <p:cNvPr id="25607" name="Text Box 39"/>
            <p:cNvSpPr txBox="1">
              <a:spLocks noChangeArrowheads="1"/>
            </p:cNvSpPr>
            <p:nvPr/>
          </p:nvSpPr>
          <p:spPr bwMode="auto">
            <a:xfrm flipH="1">
              <a:off x="2863143" y="4402901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3</a:t>
              </a:r>
              <a:endParaRPr lang="en-US" altLang="zh-CN" sz="1350"/>
            </a:p>
          </p:txBody>
        </p:sp>
        <p:sp>
          <p:nvSpPr>
            <p:cNvPr id="25608" name="Text Box 40"/>
            <p:cNvSpPr txBox="1">
              <a:spLocks noChangeArrowheads="1"/>
            </p:cNvSpPr>
            <p:nvPr/>
          </p:nvSpPr>
          <p:spPr bwMode="auto">
            <a:xfrm flipH="1">
              <a:off x="2329743" y="4402901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2</a:t>
              </a:r>
              <a:endParaRPr lang="en-US" altLang="zh-CN" sz="1350"/>
            </a:p>
          </p:txBody>
        </p:sp>
        <p:sp>
          <p:nvSpPr>
            <p:cNvPr id="25609" name="Line 41"/>
            <p:cNvSpPr>
              <a:spLocks noChangeShapeType="1"/>
            </p:cNvSpPr>
            <p:nvPr/>
          </p:nvSpPr>
          <p:spPr bwMode="auto">
            <a:xfrm flipH="1">
              <a:off x="7089517" y="4952999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0" name="Line 42"/>
            <p:cNvSpPr>
              <a:spLocks noChangeShapeType="1"/>
            </p:cNvSpPr>
            <p:nvPr/>
          </p:nvSpPr>
          <p:spPr bwMode="auto">
            <a:xfrm flipH="1">
              <a:off x="15240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1" name="Line 43"/>
            <p:cNvSpPr>
              <a:spLocks noChangeShapeType="1"/>
            </p:cNvSpPr>
            <p:nvPr/>
          </p:nvSpPr>
          <p:spPr bwMode="auto">
            <a:xfrm flipH="1">
              <a:off x="4267200" y="43576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2" name="Line 44"/>
            <p:cNvSpPr>
              <a:spLocks noChangeShapeType="1"/>
            </p:cNvSpPr>
            <p:nvPr/>
          </p:nvSpPr>
          <p:spPr bwMode="auto">
            <a:xfrm flipH="1">
              <a:off x="2133600" y="4343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3" name="Line 45"/>
            <p:cNvSpPr>
              <a:spLocks noChangeShapeType="1"/>
            </p:cNvSpPr>
            <p:nvPr/>
          </p:nvSpPr>
          <p:spPr bwMode="auto">
            <a:xfrm flipH="1">
              <a:off x="3820984" y="4857449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4" name="Text Box 47"/>
            <p:cNvSpPr txBox="1">
              <a:spLocks noChangeArrowheads="1"/>
            </p:cNvSpPr>
            <p:nvPr/>
          </p:nvSpPr>
          <p:spPr bwMode="auto">
            <a:xfrm flipH="1">
              <a:off x="2711544" y="5164901"/>
              <a:ext cx="37446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4</a:t>
              </a:r>
            </a:p>
          </p:txBody>
        </p:sp>
        <p:sp>
          <p:nvSpPr>
            <p:cNvPr id="25615" name="Text Box 48"/>
            <p:cNvSpPr txBox="1">
              <a:spLocks noChangeArrowheads="1"/>
            </p:cNvSpPr>
            <p:nvPr/>
          </p:nvSpPr>
          <p:spPr bwMode="auto">
            <a:xfrm flipH="1">
              <a:off x="1949544" y="5164902"/>
              <a:ext cx="37446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2</a:t>
              </a:r>
            </a:p>
          </p:txBody>
        </p:sp>
        <p:sp>
          <p:nvSpPr>
            <p:cNvPr id="25616" name="Text Box 49"/>
            <p:cNvSpPr txBox="1">
              <a:spLocks noChangeArrowheads="1"/>
            </p:cNvSpPr>
            <p:nvPr/>
          </p:nvSpPr>
          <p:spPr bwMode="auto">
            <a:xfrm flipH="1">
              <a:off x="5234075" y="5154606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11</a:t>
              </a:r>
            </a:p>
          </p:txBody>
        </p:sp>
        <p:sp>
          <p:nvSpPr>
            <p:cNvPr id="25617" name="Text Box 50"/>
            <p:cNvSpPr txBox="1">
              <a:spLocks noChangeArrowheads="1"/>
            </p:cNvSpPr>
            <p:nvPr/>
          </p:nvSpPr>
          <p:spPr bwMode="auto">
            <a:xfrm flipH="1">
              <a:off x="1339943" y="5177879"/>
              <a:ext cx="336457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 dirty="0"/>
                <a:t>0</a:t>
              </a:r>
            </a:p>
          </p:txBody>
        </p:sp>
        <p:sp>
          <p:nvSpPr>
            <p:cNvPr id="25618" name="Text Box 51"/>
            <p:cNvSpPr txBox="1">
              <a:spLocks noChangeArrowheads="1"/>
            </p:cNvSpPr>
            <p:nvPr/>
          </p:nvSpPr>
          <p:spPr bwMode="auto">
            <a:xfrm flipH="1">
              <a:off x="4691943" y="4402901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4</a:t>
              </a:r>
              <a:endParaRPr lang="en-US" altLang="zh-CN" sz="1350"/>
            </a:p>
          </p:txBody>
        </p:sp>
        <p:sp>
          <p:nvSpPr>
            <p:cNvPr id="25619" name="Line 52"/>
            <p:cNvSpPr>
              <a:spLocks noChangeShapeType="1"/>
            </p:cNvSpPr>
            <p:nvPr/>
          </p:nvSpPr>
          <p:spPr bwMode="auto">
            <a:xfrm flipH="1">
              <a:off x="5486400" y="43576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0" name="Line 53"/>
            <p:cNvSpPr>
              <a:spLocks noChangeShapeType="1"/>
            </p:cNvSpPr>
            <p:nvPr/>
          </p:nvSpPr>
          <p:spPr bwMode="auto">
            <a:xfrm flipH="1">
              <a:off x="1828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1" name="Line 54"/>
            <p:cNvSpPr>
              <a:spLocks noChangeShapeType="1"/>
            </p:cNvSpPr>
            <p:nvPr/>
          </p:nvSpPr>
          <p:spPr bwMode="auto">
            <a:xfrm flipH="1">
              <a:off x="2524896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2" name="Line 58"/>
            <p:cNvSpPr>
              <a:spLocks noChangeShapeType="1"/>
            </p:cNvSpPr>
            <p:nvPr/>
          </p:nvSpPr>
          <p:spPr bwMode="auto">
            <a:xfrm flipH="1">
              <a:off x="42672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3" name="Text Box 59"/>
            <p:cNvSpPr txBox="1">
              <a:spLocks noChangeArrowheads="1"/>
            </p:cNvSpPr>
            <p:nvPr/>
          </p:nvSpPr>
          <p:spPr bwMode="auto">
            <a:xfrm flipH="1">
              <a:off x="3244944" y="5164902"/>
              <a:ext cx="37446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5</a:t>
              </a:r>
            </a:p>
          </p:txBody>
        </p:sp>
        <p:sp>
          <p:nvSpPr>
            <p:cNvPr id="25624" name="Line 60"/>
            <p:cNvSpPr>
              <a:spLocks noChangeShapeType="1"/>
            </p:cNvSpPr>
            <p:nvPr/>
          </p:nvSpPr>
          <p:spPr bwMode="auto">
            <a:xfrm flipH="1">
              <a:off x="4637216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5" name="Line 61"/>
            <p:cNvSpPr>
              <a:spLocks noChangeShapeType="1"/>
            </p:cNvSpPr>
            <p:nvPr/>
          </p:nvSpPr>
          <p:spPr bwMode="auto">
            <a:xfrm flipH="1">
              <a:off x="49530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6" name="Line 62"/>
            <p:cNvSpPr>
              <a:spLocks noChangeShapeType="1"/>
            </p:cNvSpPr>
            <p:nvPr/>
          </p:nvSpPr>
          <p:spPr bwMode="auto">
            <a:xfrm flipH="1">
              <a:off x="5257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7" name="Line 63"/>
            <p:cNvSpPr>
              <a:spLocks noChangeShapeType="1"/>
            </p:cNvSpPr>
            <p:nvPr/>
          </p:nvSpPr>
          <p:spPr bwMode="auto">
            <a:xfrm flipH="1">
              <a:off x="54864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8" name="Text Box 64"/>
            <p:cNvSpPr txBox="1">
              <a:spLocks noChangeArrowheads="1"/>
            </p:cNvSpPr>
            <p:nvPr/>
          </p:nvSpPr>
          <p:spPr bwMode="auto">
            <a:xfrm flipH="1">
              <a:off x="4083144" y="5164902"/>
              <a:ext cx="37446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7</a:t>
              </a:r>
            </a:p>
          </p:txBody>
        </p:sp>
        <p:sp>
          <p:nvSpPr>
            <p:cNvPr id="25629" name="Line 65"/>
            <p:cNvSpPr>
              <a:spLocks noChangeShapeType="1"/>
            </p:cNvSpPr>
            <p:nvPr/>
          </p:nvSpPr>
          <p:spPr bwMode="auto">
            <a:xfrm flipH="1">
              <a:off x="58674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30" name="Line 66"/>
            <p:cNvSpPr>
              <a:spLocks noChangeShapeType="1"/>
            </p:cNvSpPr>
            <p:nvPr/>
          </p:nvSpPr>
          <p:spPr bwMode="auto">
            <a:xfrm flipH="1">
              <a:off x="61722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31" name="Line 67"/>
            <p:cNvSpPr>
              <a:spLocks noChangeShapeType="1"/>
            </p:cNvSpPr>
            <p:nvPr/>
          </p:nvSpPr>
          <p:spPr bwMode="auto">
            <a:xfrm flipH="1">
              <a:off x="64770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32" name="Line 68"/>
            <p:cNvSpPr>
              <a:spLocks noChangeShapeType="1"/>
            </p:cNvSpPr>
            <p:nvPr/>
          </p:nvSpPr>
          <p:spPr bwMode="auto">
            <a:xfrm flipH="1">
              <a:off x="2895600" y="4343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33" name="Line 69"/>
            <p:cNvSpPr>
              <a:spLocks noChangeShapeType="1"/>
            </p:cNvSpPr>
            <p:nvPr/>
          </p:nvSpPr>
          <p:spPr bwMode="auto">
            <a:xfrm flipH="1">
              <a:off x="3429000" y="4343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34" name="Text Box 70"/>
            <p:cNvSpPr txBox="1">
              <a:spLocks noChangeArrowheads="1"/>
            </p:cNvSpPr>
            <p:nvPr/>
          </p:nvSpPr>
          <p:spPr bwMode="auto">
            <a:xfrm flipH="1">
              <a:off x="3548943" y="4402901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2</a:t>
              </a:r>
              <a:endParaRPr lang="en-US" altLang="zh-CN" sz="1350"/>
            </a:p>
          </p:txBody>
        </p:sp>
        <p:sp>
          <p:nvSpPr>
            <p:cNvPr id="25635" name="Text Box 71"/>
            <p:cNvSpPr txBox="1">
              <a:spLocks noChangeArrowheads="1"/>
            </p:cNvSpPr>
            <p:nvPr/>
          </p:nvSpPr>
          <p:spPr bwMode="auto">
            <a:xfrm flipH="1">
              <a:off x="6063543" y="4402901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1</a:t>
              </a:r>
              <a:endParaRPr lang="en-US" altLang="zh-CN" sz="1350"/>
            </a:p>
          </p:txBody>
        </p:sp>
        <p:sp>
          <p:nvSpPr>
            <p:cNvPr id="25636" name="Line 72"/>
            <p:cNvSpPr>
              <a:spLocks noChangeShapeType="1"/>
            </p:cNvSpPr>
            <p:nvPr/>
          </p:nvSpPr>
          <p:spPr bwMode="auto">
            <a:xfrm flipH="1">
              <a:off x="6781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37" name="Text Box 73"/>
            <p:cNvSpPr txBox="1">
              <a:spLocks noChangeArrowheads="1"/>
            </p:cNvSpPr>
            <p:nvPr/>
          </p:nvSpPr>
          <p:spPr bwMode="auto">
            <a:xfrm flipH="1">
              <a:off x="6825725" y="5154606"/>
              <a:ext cx="5027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 dirty="0"/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627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下一个</a:t>
            </a:r>
            <a:r>
              <a:rPr lang="en-US" altLang="zh-CN" sz="3200" dirty="0" smtClean="0"/>
              <a:t>CPU</a:t>
            </a:r>
            <a:r>
              <a:rPr lang="zh-CN" altLang="en-US" sz="3200" dirty="0" smtClean="0"/>
              <a:t>区间长度的预测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SJF</a:t>
            </a:r>
            <a:r>
              <a:rPr lang="zh-CN" altLang="en-US" dirty="0" smtClean="0"/>
              <a:t>算法的困难在于如何知道下一个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区间的长度</a:t>
            </a:r>
            <a:endParaRPr lang="en-US" altLang="zh-CN" dirty="0" smtClean="0"/>
          </a:p>
          <a:p>
            <a:r>
              <a:rPr lang="en-US" altLang="zh-CN" dirty="0" smtClean="0"/>
              <a:t>SJF</a:t>
            </a:r>
            <a:r>
              <a:rPr lang="zh-CN" altLang="en-US" dirty="0" smtClean="0"/>
              <a:t>通常用于长程调度</a:t>
            </a:r>
            <a:endParaRPr lang="en-US" altLang="zh-CN" dirty="0" smtClean="0"/>
          </a:p>
          <a:p>
            <a:r>
              <a:rPr lang="zh-CN" altLang="en-US" dirty="0" smtClean="0"/>
              <a:t>下一个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区间长度只能估计，可以通过先前的</a:t>
            </a:r>
            <a:r>
              <a:rPr lang="en-US" altLang="zh-CN" dirty="0" smtClean="0"/>
              <a:t>CPU</a:t>
            </a:r>
            <a:r>
              <a:rPr lang="zh-CN" altLang="en-US" dirty="0"/>
              <a:t>区间</a:t>
            </a:r>
            <a:r>
              <a:rPr lang="zh-CN" altLang="en-US" dirty="0" smtClean="0"/>
              <a:t>长度及其</a:t>
            </a:r>
            <a:r>
              <a:rPr lang="zh-CN" altLang="en-US" b="1" dirty="0" smtClean="0"/>
              <a:t>指数平均</a:t>
            </a:r>
            <a:r>
              <a:rPr lang="zh-CN" altLang="en-US" dirty="0" smtClean="0"/>
              <a:t>进行预测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例子</a:t>
            </a:r>
            <a:endParaRPr lang="en-US" altLang="zh-CN" dirty="0" smtClean="0"/>
          </a:p>
          <a:p>
            <a:pPr lvl="2"/>
            <a:endParaRPr lang="zh-CN" altLang="zh-CN" dirty="0" smtClean="0"/>
          </a:p>
          <a:p>
            <a:pPr lvl="1"/>
            <a:endParaRPr lang="zh-CN" altLang="zh-CN" dirty="0" smtClean="0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129315"/>
              </p:ext>
            </p:extLst>
          </p:nvPr>
        </p:nvGraphicFramePr>
        <p:xfrm>
          <a:off x="1732633" y="3780056"/>
          <a:ext cx="5678734" cy="974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公式" r:id="rId4" imgW="1320800" imgH="228600" progId="Equation.3">
                  <p:embed/>
                </p:oleObj>
              </mc:Choice>
              <mc:Fallback>
                <p:oleObj name="公式" r:id="rId4" imgW="132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633" y="3780056"/>
                        <a:ext cx="5678734" cy="974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709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da">
  <a:themeElements>
    <a:clrScheme name="suda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suda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uda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uda" id="{CA1FFCAC-1875-4C6A-B114-01528468120D}" vid="{4850C8DD-F9BA-478B-9637-533962C4B9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suda</Template>
  <TotalTime>515</TotalTime>
  <Words>404</Words>
  <Application>Microsoft Office PowerPoint</Application>
  <PresentationFormat>全屏显示(4:3)</PresentationFormat>
  <Paragraphs>131</Paragraphs>
  <Slides>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华文新魏</vt:lpstr>
      <vt:lpstr>宋体</vt:lpstr>
      <vt:lpstr>Arial</vt:lpstr>
      <vt:lpstr>Calibri</vt:lpstr>
      <vt:lpstr>Helvetica</vt:lpstr>
      <vt:lpstr>Times New Roman</vt:lpstr>
      <vt:lpstr>Wingdings</vt:lpstr>
      <vt:lpstr>suda</vt:lpstr>
      <vt:lpstr>公式</vt:lpstr>
      <vt:lpstr>  第六章 CPU调度（二）  调度算法（1）</vt:lpstr>
      <vt:lpstr>内容</vt:lpstr>
      <vt:lpstr>先来先服务(FCFS)调度算法(1)</vt:lpstr>
      <vt:lpstr>先来先服务(FCFS)调度算法(2)</vt:lpstr>
      <vt:lpstr>先来先服务(FCFS)调度算法(3)</vt:lpstr>
      <vt:lpstr>短作业优先(SJF)调度算法</vt:lpstr>
      <vt:lpstr>非抢占式SJF例子</vt:lpstr>
      <vt:lpstr>抢占式SJF例子</vt:lpstr>
      <vt:lpstr>下一个CPU区间长度的预测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第六章 CPU调度（二）  先来先服务调度算法 短作业优先调度算法</dc:title>
  <dc:creator>hlwang</dc:creator>
  <cp:lastModifiedBy>pfli</cp:lastModifiedBy>
  <cp:revision>32</cp:revision>
  <dcterms:created xsi:type="dcterms:W3CDTF">2016-08-29T06:39:40Z</dcterms:created>
  <dcterms:modified xsi:type="dcterms:W3CDTF">2016-09-08T05:17:26Z</dcterms:modified>
</cp:coreProperties>
</file>