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5" r:id="rId2"/>
    <p:sldId id="267" r:id="rId3"/>
    <p:sldId id="269" r:id="rId4"/>
    <p:sldId id="270" r:id="rId5"/>
    <p:sldId id="275" r:id="rId6"/>
    <p:sldId id="277" r:id="rId7"/>
    <p:sldId id="276" r:id="rId8"/>
    <p:sldId id="271" r:id="rId9"/>
    <p:sldId id="272" r:id="rId10"/>
    <p:sldId id="273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9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411D3-7700-439F-897F-3B8AE987A312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3EB8-C7B0-40E3-B8BA-9A739D992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357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499DF6B-63EA-41FA-8FF2-22BBECF19E3D}" type="slidenum">
              <a:rPr lang="zh-CN" altLang="en-US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 smtClean="0"/>
              <a:t>Good afternoon. I’m </a:t>
            </a:r>
            <a:r>
              <a:rPr lang="en-US" altLang="zh-CN" sz="2800" dirty="0" err="1" smtClean="0"/>
              <a:t>Peifeng</a:t>
            </a:r>
            <a:r>
              <a:rPr lang="en-US" altLang="zh-CN" sz="2800" dirty="0" smtClean="0"/>
              <a:t> Li, from Soochow university, China.</a:t>
            </a:r>
          </a:p>
          <a:p>
            <a:pPr eaLnBrk="1" hangingPunct="1">
              <a:defRPr/>
            </a:pPr>
            <a:r>
              <a:rPr lang="en-US" altLang="zh-CN" sz="2800" dirty="0" smtClean="0"/>
              <a:t>I’m glad to be here to present our </a:t>
            </a:r>
            <a:r>
              <a:rPr lang="en-US" altLang="zh-CN" sz="2800" dirty="0" err="1" smtClean="0"/>
              <a:t>paper“</a:t>
            </a:r>
            <a:r>
              <a:rPr lang="en-US" altLang="zh-CN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Argument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Inference from Relevant Event Mentions in Chinese Argument Extraction</a:t>
            </a:r>
            <a:r>
              <a:rPr lang="en-US" altLang="zh-CN" sz="2800" dirty="0" smtClean="0"/>
              <a:t>”, which focuses on how to use the relationship among relevant event mentions to extract the arguments for Chinese events.</a:t>
            </a:r>
          </a:p>
          <a:p>
            <a:pPr eaLnBrk="1" hangingPunct="1">
              <a:defRPr/>
            </a:pP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62473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C6551C-77D2-4455-A816-DBEB548ED220}" type="slidenum">
              <a:rPr lang="zh-CN" altLang="en-US">
                <a:latin typeface="Times New Roman" panose="02020603050405020304" pitchFamily="18" charset="0"/>
              </a:rPr>
              <a:pPr/>
              <a:t>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优先级调度</a:t>
            </a:r>
          </a:p>
        </p:txBody>
      </p:sp>
    </p:spTree>
    <p:extLst>
      <p:ext uri="{BB962C8B-B14F-4D97-AF65-F5344CB8AC3E}">
        <p14:creationId xmlns:p14="http://schemas.microsoft.com/office/powerpoint/2010/main" val="3237717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3E2B7B0-F2A2-4B49-9CA1-ED59E507F6D4}" type="slidenum">
              <a:rPr lang="zh-CN" altLang="en-US">
                <a:latin typeface="Times New Roman" panose="02020603050405020304" pitchFamily="18" charset="0"/>
              </a:rPr>
              <a:pPr/>
              <a:t>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时间片轮转</a:t>
            </a:r>
          </a:p>
        </p:txBody>
      </p:sp>
    </p:spTree>
    <p:extLst>
      <p:ext uri="{BB962C8B-B14F-4D97-AF65-F5344CB8AC3E}">
        <p14:creationId xmlns:p14="http://schemas.microsoft.com/office/powerpoint/2010/main" val="4147691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373188" y="1066800"/>
            <a:ext cx="7237412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38243" name="Rectangle 3"/>
          <p:cNvSpPr>
            <a:spLocks noGrp="1" noRot="1" noChangeArrowheads="1"/>
          </p:cNvSpPr>
          <p:nvPr>
            <p:ph type="subTitle" idx="1"/>
          </p:nvPr>
        </p:nvSpPr>
        <p:spPr bwMode="auto">
          <a:xfrm>
            <a:off x="2173288" y="3494088"/>
            <a:ext cx="5535612" cy="22844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94865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2016/10/9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59290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8975"/>
            <a:ext cx="2057400" cy="54371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8975"/>
            <a:ext cx="6019800" cy="54371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2016/10/9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9804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688975"/>
            <a:ext cx="8229600" cy="5437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2016/10/9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02266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7013" y="688977"/>
            <a:ext cx="6642100" cy="5873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2016/10/9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8849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7968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6149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2016/10/9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21032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2016/10/9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65574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2016/10/9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76226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87238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2016/10/9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5207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237288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39751" y="6237288"/>
            <a:ext cx="2289175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charset="0"/>
              </a:defRPr>
            </a:lvl1pPr>
          </a:lstStyle>
          <a:p>
            <a:fld id="{17BA0C6C-650F-4306-ABAA-71FF8DEC51DB}" type="datetimeFigureOut">
              <a:rPr lang="zh-CN" altLang="en-US" smtClean="0"/>
              <a:t>2016/10/9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8229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497013" y="688977"/>
            <a:ext cx="66421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单击编辑母版标题样式</a:t>
            </a:r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55876" y="6237288"/>
            <a:ext cx="22907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/>
            </a:lvl1pPr>
          </a:lstStyle>
          <a:p>
            <a:fld id="{857D5358-B95D-4019-8F6F-8AFD613245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28" name="Line 6"/>
          <p:cNvSpPr>
            <a:spLocks noChangeShapeType="1"/>
          </p:cNvSpPr>
          <p:nvPr/>
        </p:nvSpPr>
        <p:spPr bwMode="auto">
          <a:xfrm>
            <a:off x="450851" y="1406525"/>
            <a:ext cx="83026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11729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Arial" pitchFamily="34" charset="0"/>
          <a:ea typeface="华文新魏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Arial" pitchFamily="34" charset="0"/>
          <a:ea typeface="华文新魏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Arial" pitchFamily="34" charset="0"/>
          <a:ea typeface="华文新魏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000000"/>
          </a:solidFill>
          <a:latin typeface="Arial" pitchFamily="34" charset="0"/>
          <a:ea typeface="华文新魏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pitchFamily="34" charset="0"/>
          <a:ea typeface="华文新魏" pitchFamily="2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pitchFamily="34" charset="0"/>
          <a:ea typeface="华文新魏" pitchFamily="2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pitchFamily="34" charset="0"/>
          <a:ea typeface="华文新魏" pitchFamily="2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pitchFamily="34" charset="0"/>
          <a:ea typeface="华文新魏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100">
          <a:solidFill>
            <a:srgbClr val="000000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1800">
          <a:solidFill>
            <a:srgbClr val="000000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1500">
          <a:solidFill>
            <a:srgbClr val="000000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1500">
          <a:solidFill>
            <a:srgbClr val="000000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1500">
          <a:solidFill>
            <a:srgbClr val="000000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1500">
          <a:solidFill>
            <a:srgbClr val="000000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1500">
          <a:solidFill>
            <a:srgbClr val="000000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15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331119" y="2025253"/>
            <a:ext cx="6373416" cy="1994812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zh-CN" altLang="en-US" sz="405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</a:t>
            </a:r>
            <a:r>
              <a:rPr lang="zh-CN" altLang="en-US" sz="49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第五章 </a:t>
            </a:r>
            <a:r>
              <a:rPr lang="en-US" altLang="zh-CN" sz="49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CPU</a:t>
            </a:r>
            <a:r>
              <a:rPr lang="zh-CN" altLang="en-US" sz="49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调度</a:t>
            </a:r>
            <a:r>
              <a:rPr lang="zh-CN" altLang="en-US" sz="49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（</a:t>
            </a:r>
            <a:r>
              <a:rPr lang="zh-CN" altLang="en-US" sz="49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三</a:t>
            </a:r>
            <a:r>
              <a:rPr lang="zh-CN" altLang="en-US" sz="49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）</a:t>
            </a:r>
            <a:r>
              <a:rPr lang="zh-CN" altLang="en-US" sz="49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/>
            </a:r>
            <a:br>
              <a:rPr lang="zh-CN" altLang="en-US" sz="49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</a:br>
            <a:r>
              <a:rPr lang="en-US" altLang="zh-CN" sz="40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zh-CN" sz="40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6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调度</a:t>
            </a:r>
            <a:r>
              <a:rPr lang="zh-CN" altLang="en-US" sz="6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算法（</a:t>
            </a:r>
            <a:r>
              <a:rPr lang="en-US" altLang="zh-CN" sz="6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zh-CN" altLang="en-US" sz="6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）</a:t>
            </a:r>
            <a:endParaRPr lang="zh-CN" altLang="en-US" sz="6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4339" name="TextBox 4"/>
          <p:cNvSpPr txBox="1">
            <a:spLocks noChangeArrowheads="1"/>
          </p:cNvSpPr>
          <p:nvPr/>
        </p:nvSpPr>
        <p:spPr bwMode="auto">
          <a:xfrm>
            <a:off x="2421832" y="5027306"/>
            <a:ext cx="44827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rgbClr val="000000"/>
                </a:solidFill>
              </a:rPr>
              <a:t>苏州大学计算机科学与技术学院</a:t>
            </a: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19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39"/>
    </mc:Choice>
    <mc:Fallback xmlns="">
      <p:transition spd="slow" advTm="913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时间片大小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时间片的大小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q </a:t>
            </a:r>
            <a:r>
              <a:rPr lang="zh-CN" altLang="en-US" dirty="0"/>
              <a:t>大 </a:t>
            </a:r>
            <a:r>
              <a:rPr lang="zh-CN" altLang="en-US" dirty="0">
                <a:sym typeface="Symbol" panose="05050102010706020507" pitchFamily="18" charset="2"/>
              </a:rPr>
              <a:t> </a:t>
            </a:r>
            <a:r>
              <a:rPr lang="en-US" altLang="zh-CN" dirty="0" smtClean="0">
                <a:sym typeface="Symbol" panose="05050102010706020507" pitchFamily="18" charset="2"/>
              </a:rPr>
              <a:t>FCFS</a:t>
            </a:r>
            <a:endParaRPr lang="en-US" altLang="zh-CN" dirty="0"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q </a:t>
            </a:r>
            <a:r>
              <a:rPr lang="zh-CN" altLang="en-US" dirty="0">
                <a:sym typeface="Symbol" panose="05050102010706020507" pitchFamily="18" charset="2"/>
              </a:rPr>
              <a:t>小 </a:t>
            </a:r>
            <a:r>
              <a:rPr lang="zh-CN" altLang="en-US" dirty="0" smtClean="0">
                <a:sym typeface="Symbol" panose="05050102010706020507" pitchFamily="18" charset="2"/>
              </a:rPr>
              <a:t> </a:t>
            </a:r>
            <a:r>
              <a:rPr lang="zh-CN" altLang="en-US" dirty="0" smtClean="0"/>
              <a:t>增加</a:t>
            </a:r>
            <a:r>
              <a:rPr lang="zh-CN" altLang="en-US" dirty="0"/>
              <a:t>上下文切换时间</a:t>
            </a:r>
          </a:p>
          <a:p>
            <a:pPr lvl="1"/>
            <a:endParaRPr lang="en-US" altLang="zh-CN" dirty="0" smtClean="0">
              <a:sym typeface="Symbol" panose="05050102010706020507" pitchFamily="18" charset="2"/>
            </a:endParaRPr>
          </a:p>
          <a:p>
            <a:r>
              <a:rPr lang="zh-CN" altLang="en-US" dirty="0" smtClean="0">
                <a:sym typeface="Symbol" panose="05050102010706020507" pitchFamily="18" charset="2"/>
              </a:rPr>
              <a:t>一般准则：时间片</a:t>
            </a:r>
            <a:r>
              <a:rPr lang="en-US" altLang="zh-CN" dirty="0" smtClean="0">
                <a:sym typeface="Symbol" panose="05050102010706020507" pitchFamily="18" charset="2"/>
              </a:rPr>
              <a:t>/10&gt;</a:t>
            </a:r>
            <a:r>
              <a:rPr lang="zh-CN" altLang="en-US" dirty="0" smtClean="0">
                <a:sym typeface="Symbol" panose="05050102010706020507" pitchFamily="18" charset="2"/>
              </a:rPr>
              <a:t>进程上下文切换时间</a:t>
            </a:r>
            <a:endParaRPr lang="zh-CN" altLang="zh-CN" dirty="0">
              <a:sym typeface="Symbol" panose="05050102010706020507" pitchFamily="18" charset="2"/>
            </a:endParaRPr>
          </a:p>
          <a:p>
            <a:endParaRPr lang="en-US" altLang="zh-CN" dirty="0" smtClean="0"/>
          </a:p>
        </p:txBody>
      </p:sp>
      <p:pic>
        <p:nvPicPr>
          <p:cNvPr id="3686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2" t="23140" r="28781" b="55464"/>
          <a:stretch>
            <a:fillRect/>
          </a:stretch>
        </p:blipFill>
        <p:spPr bwMode="auto">
          <a:xfrm>
            <a:off x="1386595" y="3626464"/>
            <a:ext cx="6255591" cy="2823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3287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内容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优先级调度算法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调度策略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算法举例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优先级讨论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算法优缺点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时间片轮转调度算法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算法介绍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/>
              <a:t>算法举例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时间片讨论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496015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优先级调度（</a:t>
            </a:r>
            <a:r>
              <a:rPr lang="en-US" altLang="zh-CN" sz="3200" dirty="0" smtClean="0"/>
              <a:t>Priority Scheduling</a:t>
            </a:r>
            <a:r>
              <a:rPr lang="zh-CN" altLang="en-US" sz="3200" dirty="0" smtClean="0"/>
              <a:t>）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zh-CN" altLang="en-US" dirty="0"/>
              <a:t>进程</a:t>
            </a:r>
            <a:r>
              <a:rPr lang="zh-CN" altLang="en-US" dirty="0" smtClean="0"/>
              <a:t>的</a:t>
            </a:r>
            <a:r>
              <a:rPr lang="zh-CN" altLang="en-US" dirty="0"/>
              <a:t>紧迫程度，由外部</a:t>
            </a:r>
            <a:r>
              <a:rPr lang="zh-CN" altLang="en-US" dirty="0" smtClean="0"/>
              <a:t>赋予每个进程相应</a:t>
            </a:r>
            <a:r>
              <a:rPr lang="zh-CN" altLang="en-US" dirty="0"/>
              <a:t>的优先级</a:t>
            </a:r>
            <a:r>
              <a:rPr lang="zh-CN" altLang="en-US" dirty="0" smtClean="0"/>
              <a:t>，</a:t>
            </a:r>
            <a:r>
              <a:rPr lang="en-US" altLang="zh-CN" dirty="0">
                <a:sym typeface="Symbol" panose="05050102010706020507" pitchFamily="18" charset="2"/>
              </a:rPr>
              <a:t>CPU</a:t>
            </a:r>
            <a:r>
              <a:rPr lang="zh-CN" altLang="en-US" dirty="0">
                <a:sym typeface="Symbol" panose="05050102010706020507" pitchFamily="18" charset="2"/>
              </a:rPr>
              <a:t>分配给最高优先级</a:t>
            </a:r>
            <a:r>
              <a:rPr lang="zh-CN" altLang="en-US" dirty="0" smtClean="0">
                <a:sym typeface="Symbol" panose="05050102010706020507" pitchFamily="18" charset="2"/>
              </a:rPr>
              <a:t>的进程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lvl="1"/>
            <a:r>
              <a:rPr lang="zh-CN" altLang="en-US" dirty="0" smtClean="0"/>
              <a:t>每个进程都有一个优先数，优先数为整数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ym typeface="Symbol" panose="05050102010706020507" pitchFamily="18" charset="2"/>
              </a:rPr>
              <a:t>默认：小优先</a:t>
            </a:r>
            <a:r>
              <a:rPr lang="zh-CN" altLang="en-US" dirty="0">
                <a:sym typeface="Symbol" panose="05050102010706020507" pitchFamily="18" charset="2"/>
              </a:rPr>
              <a:t>数</a:t>
            </a:r>
            <a:r>
              <a:rPr lang="zh-CN" altLang="en-US" dirty="0" smtClean="0">
                <a:sym typeface="Symbol" panose="05050102010706020507" pitchFamily="18" charset="2"/>
              </a:rPr>
              <a:t>具有高优先级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lvl="1"/>
            <a:r>
              <a:rPr lang="zh-CN" altLang="en-US" dirty="0" smtClean="0">
                <a:sym typeface="Symbol" panose="05050102010706020507" pitchFamily="18" charset="2"/>
              </a:rPr>
              <a:t>目前主流的操作系统调度算法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endParaRPr lang="en-US" altLang="zh-CN" dirty="0" smtClean="0">
              <a:sym typeface="Symbol" panose="05050102010706020507" pitchFamily="18" charset="2"/>
            </a:endParaRPr>
          </a:p>
          <a:p>
            <a:r>
              <a:rPr lang="zh-CN" altLang="en-US" dirty="0" smtClean="0">
                <a:sym typeface="Symbol" panose="05050102010706020507" pitchFamily="18" charset="2"/>
              </a:rPr>
              <a:t>调度模式</a:t>
            </a:r>
            <a:endParaRPr lang="zh-CN" altLang="zh-CN" dirty="0" smtClean="0">
              <a:sym typeface="Symbol" panose="05050102010706020507" pitchFamily="18" charset="2"/>
            </a:endParaRPr>
          </a:p>
          <a:p>
            <a:pPr lvl="1"/>
            <a:r>
              <a:rPr lang="zh-CN" altLang="en-US" dirty="0" smtClean="0"/>
              <a:t>抢占式</a:t>
            </a:r>
          </a:p>
          <a:p>
            <a:pPr lvl="1"/>
            <a:r>
              <a:rPr lang="zh-CN" altLang="en-US" dirty="0" smtClean="0"/>
              <a:t>非抢占式</a:t>
            </a:r>
            <a:endParaRPr lang="en-US" altLang="zh-CN" dirty="0" smtClean="0"/>
          </a:p>
          <a:p>
            <a:pPr marL="342900" lvl="1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75279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PR</a:t>
            </a:r>
            <a:r>
              <a:rPr lang="zh-CN" altLang="en-US" sz="3200" dirty="0" smtClean="0"/>
              <a:t>例子（非抢占式）</a:t>
            </a:r>
            <a:endParaRPr lang="en-US" altLang="zh-CN" sz="3200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6414"/>
            <a:ext cx="8229600" cy="4988857"/>
          </a:xfrm>
        </p:spPr>
        <p:txBody>
          <a:bodyPr/>
          <a:lstStyle/>
          <a:p>
            <a:r>
              <a:rPr lang="zh-CN" altLang="en-US" dirty="0" smtClean="0"/>
              <a:t>		</a:t>
            </a:r>
            <a:r>
              <a:rPr lang="zh-CN" altLang="en-US" u="sng" dirty="0" smtClean="0"/>
              <a:t>进程</a:t>
            </a:r>
            <a:r>
              <a:rPr lang="zh-CN" altLang="en-US" dirty="0" smtClean="0"/>
              <a:t>	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u="sng" dirty="0" smtClean="0"/>
              <a:t>优先数</a:t>
            </a:r>
            <a:r>
              <a:rPr lang="en-US" altLang="zh-CN" dirty="0" smtClean="0"/>
              <a:t>	</a:t>
            </a:r>
            <a:r>
              <a:rPr lang="zh-CN" altLang="en-US" u="sng" dirty="0" smtClean="0"/>
              <a:t>区间</a:t>
            </a:r>
            <a:r>
              <a:rPr lang="zh-CN" altLang="en-US" u="sng" dirty="0"/>
              <a:t>时间</a:t>
            </a:r>
            <a:endParaRPr lang="en-US" altLang="zh-CN" u="sng" dirty="0" smtClean="0"/>
          </a:p>
          <a:p>
            <a:pPr marL="0" indent="0">
              <a:buNone/>
            </a:pPr>
            <a:r>
              <a:rPr lang="en-US" altLang="zh-CN" dirty="0" smtClean="0"/>
              <a:t>		 P1	     3		   10</a:t>
            </a:r>
          </a:p>
          <a:p>
            <a:pPr marL="0" indent="0">
              <a:buNone/>
            </a:pPr>
            <a:r>
              <a:rPr lang="en-US" altLang="zh-CN" dirty="0" smtClean="0"/>
              <a:t>		 P2	     1		    1</a:t>
            </a:r>
          </a:p>
          <a:p>
            <a:pPr marL="0" indent="0">
              <a:buNone/>
            </a:pPr>
            <a:r>
              <a:rPr lang="en-US" altLang="zh-CN" dirty="0" smtClean="0"/>
              <a:t>		 P3	     3		    2</a:t>
            </a:r>
          </a:p>
          <a:p>
            <a:pPr marL="0" indent="0">
              <a:buNone/>
            </a:pPr>
            <a:r>
              <a:rPr lang="en-US" altLang="zh-CN" dirty="0" smtClean="0"/>
              <a:t>		 P4	     4		    1</a:t>
            </a:r>
          </a:p>
          <a:p>
            <a:pPr marL="0" indent="0">
              <a:buNone/>
            </a:pPr>
            <a:r>
              <a:rPr lang="en-US" altLang="zh-CN" dirty="0" smtClean="0"/>
              <a:t>		 P5	     2		    5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平均等待时间</a:t>
            </a:r>
            <a:r>
              <a:rPr lang="en-US" altLang="zh-CN" dirty="0" smtClean="0"/>
              <a:t> </a:t>
            </a:r>
            <a:r>
              <a:rPr lang="en-US" altLang="zh-CN" dirty="0"/>
              <a:t>= (6 </a:t>
            </a:r>
            <a:r>
              <a:rPr lang="en-US" altLang="zh-CN" dirty="0" smtClean="0"/>
              <a:t>+ </a:t>
            </a:r>
            <a:r>
              <a:rPr lang="en-US" altLang="zh-CN" dirty="0"/>
              <a:t>0 </a:t>
            </a:r>
            <a:r>
              <a:rPr lang="en-US" altLang="zh-CN" dirty="0" smtClean="0"/>
              <a:t>+ 16+18+1)/5 =8.2</a:t>
            </a:r>
          </a:p>
        </p:txBody>
      </p:sp>
      <p:grpSp>
        <p:nvGrpSpPr>
          <p:cNvPr id="32772" name="Group 39"/>
          <p:cNvGrpSpPr>
            <a:grpSpLocks/>
          </p:cNvGrpSpPr>
          <p:nvPr/>
        </p:nvGrpSpPr>
        <p:grpSpPr bwMode="auto">
          <a:xfrm>
            <a:off x="602697" y="4277577"/>
            <a:ext cx="7219950" cy="1217612"/>
            <a:chOff x="872" y="2744"/>
            <a:chExt cx="4548" cy="767"/>
          </a:xfrm>
        </p:grpSpPr>
        <p:sp>
          <p:nvSpPr>
            <p:cNvPr id="32773" name="Rectangle 4"/>
            <p:cNvSpPr>
              <a:spLocks noChangeArrowheads="1"/>
            </p:cNvSpPr>
            <p:nvPr/>
          </p:nvSpPr>
          <p:spPr bwMode="auto">
            <a:xfrm flipH="1">
              <a:off x="960" y="2753"/>
              <a:ext cx="4320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774" name="Text Box 5"/>
            <p:cNvSpPr txBox="1">
              <a:spLocks noChangeArrowheads="1"/>
            </p:cNvSpPr>
            <p:nvPr/>
          </p:nvSpPr>
          <p:spPr bwMode="auto">
            <a:xfrm flipH="1">
              <a:off x="928" y="2816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/>
                <a:t>P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  <p:sp>
          <p:nvSpPr>
            <p:cNvPr id="32775" name="Text Box 6"/>
            <p:cNvSpPr txBox="1">
              <a:spLocks noChangeArrowheads="1"/>
            </p:cNvSpPr>
            <p:nvPr/>
          </p:nvSpPr>
          <p:spPr bwMode="auto">
            <a:xfrm flipH="1">
              <a:off x="4768" y="2808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/>
                <a:t>P</a:t>
              </a:r>
              <a:r>
                <a:rPr lang="en-US" altLang="zh-CN" baseline="-25000"/>
                <a:t>3</a:t>
              </a:r>
              <a:endParaRPr lang="en-US" altLang="zh-CN"/>
            </a:p>
          </p:txBody>
        </p:sp>
        <p:sp>
          <p:nvSpPr>
            <p:cNvPr id="32776" name="Text Box 7"/>
            <p:cNvSpPr txBox="1">
              <a:spLocks noChangeArrowheads="1"/>
            </p:cNvSpPr>
            <p:nvPr/>
          </p:nvSpPr>
          <p:spPr bwMode="auto">
            <a:xfrm flipH="1">
              <a:off x="1489" y="2824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dirty="0"/>
                <a:t>P</a:t>
              </a:r>
              <a:r>
                <a:rPr lang="en-US" altLang="zh-CN" baseline="-25000" dirty="0"/>
                <a:t>5</a:t>
              </a:r>
              <a:endParaRPr lang="en-US" altLang="zh-CN" dirty="0"/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 flipH="1">
              <a:off x="960" y="313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8" name="Line 11"/>
            <p:cNvSpPr>
              <a:spLocks noChangeShapeType="1"/>
            </p:cNvSpPr>
            <p:nvPr/>
          </p:nvSpPr>
          <p:spPr bwMode="auto">
            <a:xfrm flipH="1">
              <a:off x="1144" y="2760"/>
              <a:ext cx="0" cy="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9" name="Text Box 14"/>
            <p:cNvSpPr txBox="1">
              <a:spLocks noChangeArrowheads="1"/>
            </p:cNvSpPr>
            <p:nvPr/>
          </p:nvSpPr>
          <p:spPr bwMode="auto">
            <a:xfrm flipH="1">
              <a:off x="1048" y="324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32780" name="Text Box 15"/>
            <p:cNvSpPr txBox="1">
              <a:spLocks noChangeArrowheads="1"/>
            </p:cNvSpPr>
            <p:nvPr/>
          </p:nvSpPr>
          <p:spPr bwMode="auto">
            <a:xfrm flipH="1">
              <a:off x="4592" y="327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/>
                <a:t>16</a:t>
              </a:r>
            </a:p>
          </p:txBody>
        </p:sp>
        <p:sp>
          <p:nvSpPr>
            <p:cNvPr id="32781" name="Text Box 16"/>
            <p:cNvSpPr txBox="1">
              <a:spLocks noChangeArrowheads="1"/>
            </p:cNvSpPr>
            <p:nvPr/>
          </p:nvSpPr>
          <p:spPr bwMode="auto">
            <a:xfrm flipH="1">
              <a:off x="872" y="325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32782" name="Text Box 17"/>
            <p:cNvSpPr txBox="1">
              <a:spLocks noChangeArrowheads="1"/>
            </p:cNvSpPr>
            <p:nvPr/>
          </p:nvSpPr>
          <p:spPr bwMode="auto">
            <a:xfrm flipH="1">
              <a:off x="5049" y="2804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/>
                <a:t>P</a:t>
              </a:r>
              <a:r>
                <a:rPr lang="en-US" altLang="zh-CN" baseline="-25000"/>
                <a:t>4</a:t>
              </a:r>
              <a:endParaRPr lang="en-US" altLang="zh-CN"/>
            </a:p>
          </p:txBody>
        </p:sp>
        <p:sp>
          <p:nvSpPr>
            <p:cNvPr id="32783" name="Text Box 22"/>
            <p:cNvSpPr txBox="1">
              <a:spLocks noChangeArrowheads="1"/>
            </p:cNvSpPr>
            <p:nvPr/>
          </p:nvSpPr>
          <p:spPr bwMode="auto">
            <a:xfrm flipH="1">
              <a:off x="2064" y="328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32784" name="Text Box 27"/>
            <p:cNvSpPr txBox="1">
              <a:spLocks noChangeArrowheads="1"/>
            </p:cNvSpPr>
            <p:nvPr/>
          </p:nvSpPr>
          <p:spPr bwMode="auto">
            <a:xfrm flipH="1">
              <a:off x="4920" y="327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/>
                <a:t>18</a:t>
              </a:r>
            </a:p>
          </p:txBody>
        </p:sp>
        <p:sp>
          <p:nvSpPr>
            <p:cNvPr id="32785" name="Line 31"/>
            <p:cNvSpPr>
              <a:spLocks noChangeShapeType="1"/>
            </p:cNvSpPr>
            <p:nvPr/>
          </p:nvSpPr>
          <p:spPr bwMode="auto">
            <a:xfrm flipH="1">
              <a:off x="4728" y="2752"/>
              <a:ext cx="0" cy="5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6" name="Line 32"/>
            <p:cNvSpPr>
              <a:spLocks noChangeShapeType="1"/>
            </p:cNvSpPr>
            <p:nvPr/>
          </p:nvSpPr>
          <p:spPr bwMode="auto">
            <a:xfrm flipH="1">
              <a:off x="2160" y="274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7" name="Text Box 33"/>
            <p:cNvSpPr txBox="1">
              <a:spLocks noChangeArrowheads="1"/>
            </p:cNvSpPr>
            <p:nvPr/>
          </p:nvSpPr>
          <p:spPr bwMode="auto">
            <a:xfrm flipH="1">
              <a:off x="3344" y="2840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/>
                <a:t>P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32788" name="Text Box 36"/>
            <p:cNvSpPr txBox="1">
              <a:spLocks noChangeArrowheads="1"/>
            </p:cNvSpPr>
            <p:nvPr/>
          </p:nvSpPr>
          <p:spPr bwMode="auto">
            <a:xfrm flipH="1">
              <a:off x="5144" y="327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/>
                <a:t>19</a:t>
              </a:r>
            </a:p>
          </p:txBody>
        </p:sp>
        <p:sp>
          <p:nvSpPr>
            <p:cNvPr id="32789" name="Line 37"/>
            <p:cNvSpPr>
              <a:spLocks noChangeShapeType="1"/>
            </p:cNvSpPr>
            <p:nvPr/>
          </p:nvSpPr>
          <p:spPr bwMode="auto">
            <a:xfrm flipH="1">
              <a:off x="5056" y="2760"/>
              <a:ext cx="0" cy="5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0" name="Line 38"/>
            <p:cNvSpPr>
              <a:spLocks noChangeShapeType="1"/>
            </p:cNvSpPr>
            <p:nvPr/>
          </p:nvSpPr>
          <p:spPr bwMode="auto">
            <a:xfrm flipH="1">
              <a:off x="5280" y="2760"/>
              <a:ext cx="0" cy="5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4648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优先级讨论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优先级可静态不变，也可动态调整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优先级类型</a:t>
            </a:r>
            <a:endParaRPr lang="en-US" altLang="zh-CN" dirty="0"/>
          </a:p>
          <a:p>
            <a:pPr lvl="1"/>
            <a:r>
              <a:rPr lang="zh-CN" altLang="en-US" dirty="0"/>
              <a:t>静态优先级</a:t>
            </a:r>
            <a:endParaRPr lang="en-US" altLang="zh-CN" dirty="0"/>
          </a:p>
          <a:p>
            <a:pPr lvl="2"/>
            <a:r>
              <a:rPr lang="zh-CN" altLang="en-US" dirty="0" smtClean="0"/>
              <a:t>进程</a:t>
            </a:r>
            <a:r>
              <a:rPr lang="zh-CN" altLang="en-US" dirty="0"/>
              <a:t>创建时</a:t>
            </a:r>
            <a:r>
              <a:rPr lang="zh-CN" altLang="en-US" dirty="0" smtClean="0"/>
              <a:t>确定，在运行期间不变</a:t>
            </a:r>
            <a:endParaRPr lang="en-US" altLang="zh-CN" dirty="0"/>
          </a:p>
          <a:p>
            <a:pPr lvl="2"/>
            <a:r>
              <a:rPr lang="zh-CN" altLang="en-US" dirty="0"/>
              <a:t>简单易行，系统开销小</a:t>
            </a:r>
            <a:endParaRPr lang="en-US" altLang="zh-CN" dirty="0"/>
          </a:p>
          <a:p>
            <a:pPr lvl="2"/>
            <a:r>
              <a:rPr lang="zh-CN" altLang="en-US" dirty="0"/>
              <a:t>不够精确，可能会</a:t>
            </a:r>
            <a:r>
              <a:rPr lang="zh-CN" altLang="en-US" dirty="0" smtClean="0"/>
              <a:t>出现饥饿问题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动态</a:t>
            </a:r>
            <a:r>
              <a:rPr lang="zh-CN" altLang="en-US" dirty="0"/>
              <a:t>优先级</a:t>
            </a:r>
            <a:endParaRPr lang="en-US" altLang="zh-CN" dirty="0"/>
          </a:p>
          <a:p>
            <a:pPr lvl="2"/>
            <a:r>
              <a:rPr lang="zh-CN" altLang="en-US" dirty="0" smtClean="0"/>
              <a:t>进程</a:t>
            </a:r>
            <a:r>
              <a:rPr lang="zh-CN" altLang="en-US" dirty="0"/>
              <a:t>创建</a:t>
            </a:r>
            <a:r>
              <a:rPr lang="zh-CN" altLang="en-US" dirty="0" smtClean="0"/>
              <a:t>时的优先级随进程推进</a:t>
            </a:r>
            <a:r>
              <a:rPr lang="zh-CN" altLang="en-US" dirty="0"/>
              <a:t>或</a:t>
            </a:r>
            <a:r>
              <a:rPr lang="zh-CN" altLang="en-US" dirty="0" smtClean="0"/>
              <a:t>等待时间增加</a:t>
            </a:r>
            <a:r>
              <a:rPr lang="zh-CN" altLang="en-US" dirty="0"/>
              <a:t>而</a:t>
            </a:r>
            <a:r>
              <a:rPr lang="zh-CN" altLang="en-US" dirty="0" smtClean="0"/>
              <a:t>改变</a:t>
            </a:r>
            <a:endParaRPr lang="en-US" altLang="zh-CN" dirty="0" smtClean="0"/>
          </a:p>
          <a:p>
            <a:pPr lvl="2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43795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动态优先级举例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200" b="1" dirty="0"/>
                  <a:t>高响应比优先调度算法</a:t>
                </a:r>
              </a:p>
              <a:p>
                <a:pPr lvl="1"/>
                <a:r>
                  <a:rPr lang="zh-CN" altLang="en-US" sz="1900" dirty="0" smtClean="0"/>
                  <a:t>既考虑进程的等待时间，又考虑进程的运行时间</a:t>
                </a:r>
                <a:endParaRPr lang="en-US" altLang="zh-CN" sz="1900" dirty="0" smtClean="0"/>
              </a:p>
              <a:p>
                <a:endParaRPr lang="en-US" altLang="zh-CN" sz="2200" dirty="0" smtClean="0"/>
              </a:p>
              <a:p>
                <a:pPr marL="0" indent="0" algn="ctr">
                  <a:buNone/>
                </a:pPr>
                <a:r>
                  <a:rPr lang="zh-CN" altLang="en-US" sz="2000" dirty="0" smtClean="0"/>
                  <a:t>优先数</a:t>
                </a:r>
                <a:r>
                  <a:rPr lang="en-US" altLang="zh-CN" sz="2000" dirty="0" smtClean="0"/>
                  <a:t>=</a:t>
                </a:r>
                <a:r>
                  <a:rPr lang="zh-CN" altLang="en-US" sz="2000" dirty="0" smtClean="0"/>
                  <a:t>响应比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等待</m:t>
                        </m:r>
                        <m:r>
                          <a:rPr lang="zh-CN" alt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时间</m:t>
                        </m:r>
                      </m:num>
                      <m:den>
                        <m:r>
                          <a:rPr lang="zh-CN" alt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运行</m:t>
                        </m:r>
                        <m:r>
                          <a:rPr lang="zh-CN" alt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时间</m:t>
                        </m:r>
                      </m:den>
                    </m:f>
                  </m:oMath>
                </a14:m>
                <a:endParaRPr lang="en-US" altLang="zh-CN" sz="2000" b="1" dirty="0" smtClean="0"/>
              </a:p>
              <a:p>
                <a:endParaRPr lang="en-US" altLang="zh-CN" sz="2200" dirty="0" smtClean="0"/>
              </a:p>
              <a:p>
                <a:r>
                  <a:rPr lang="zh-CN" altLang="en-US" sz="2200" dirty="0" smtClean="0"/>
                  <a:t>如等待时间相同，运行时间越短，优先级越高，类似于</a:t>
                </a:r>
                <a:r>
                  <a:rPr lang="en-US" altLang="zh-CN" sz="2200" dirty="0" smtClean="0"/>
                  <a:t>SJF</a:t>
                </a:r>
              </a:p>
              <a:p>
                <a:r>
                  <a:rPr lang="zh-CN" altLang="en-US" sz="2200" dirty="0" smtClean="0"/>
                  <a:t>如运行时间相同，优先级取决于其等待时间，类似于</a:t>
                </a:r>
                <a:r>
                  <a:rPr lang="en-US" altLang="zh-CN" sz="2200" dirty="0" smtClean="0"/>
                  <a:t>FCFS</a:t>
                </a:r>
              </a:p>
              <a:p>
                <a:r>
                  <a:rPr lang="zh-CN" altLang="en-US" sz="2200" dirty="0" smtClean="0"/>
                  <a:t>长进程的优先级可随等待时间的增加而提高，最终可得到服务</a:t>
                </a:r>
                <a:endParaRPr lang="en-US" altLang="zh-CN" sz="2200" dirty="0" smtClean="0"/>
              </a:p>
              <a:p>
                <a:endParaRPr lang="en-US" altLang="zh-CN" sz="2200" dirty="0" smtClean="0"/>
              </a:p>
              <a:p>
                <a:r>
                  <a:rPr lang="zh-CN" altLang="en-US" sz="2200" dirty="0" smtClean="0"/>
                  <a:t>缺点：每次调度之前，都需要计算响应比，增加系统开销</a:t>
                </a:r>
                <a:endParaRPr lang="en-US" altLang="zh-CN" sz="2200" dirty="0" smtClean="0"/>
              </a:p>
              <a:p>
                <a:endParaRPr lang="en-US" altLang="zh-CN" sz="2200" dirty="0"/>
              </a:p>
            </p:txBody>
          </p:sp>
        </mc:Choice>
        <mc:Fallback xmlns="">
          <p:sp>
            <p:nvSpPr>
              <p:cNvPr id="8" name="内容占位符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2" t="-1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89753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优先级调度算法的优缺点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Symbol" panose="05050102010706020507" pitchFamily="18" charset="2"/>
              </a:rPr>
              <a:t>优点</a:t>
            </a:r>
            <a:endParaRPr lang="en-US" altLang="zh-CN" dirty="0">
              <a:sym typeface="Symbol" panose="05050102010706020507" pitchFamily="18" charset="2"/>
            </a:endParaRPr>
          </a:p>
          <a:p>
            <a:pPr lvl="1"/>
            <a:r>
              <a:rPr lang="zh-CN" altLang="en-US" dirty="0">
                <a:sym typeface="Symbol" panose="05050102010706020507" pitchFamily="18" charset="2"/>
              </a:rPr>
              <a:t>实现简单，</a:t>
            </a:r>
            <a:r>
              <a:rPr lang="zh-CN" altLang="en-US" dirty="0" smtClean="0">
                <a:sym typeface="Symbol" panose="05050102010706020507" pitchFamily="18" charset="2"/>
              </a:rPr>
              <a:t>考虑了进程</a:t>
            </a:r>
            <a:r>
              <a:rPr lang="zh-CN" altLang="en-US" dirty="0">
                <a:sym typeface="Symbol" panose="05050102010706020507" pitchFamily="18" charset="2"/>
              </a:rPr>
              <a:t>的紧迫</a:t>
            </a:r>
            <a:r>
              <a:rPr lang="zh-CN" altLang="en-US" dirty="0" smtClean="0">
                <a:sym typeface="Symbol" panose="05050102010706020507" pitchFamily="18" charset="2"/>
              </a:rPr>
              <a:t>程度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lvl="1"/>
            <a:r>
              <a:rPr lang="zh-CN" altLang="en-US" dirty="0" smtClean="0"/>
              <a:t>灵活</a:t>
            </a:r>
            <a:r>
              <a:rPr lang="zh-CN" altLang="en-US" dirty="0"/>
              <a:t>，可模拟其它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endParaRPr lang="en-US" altLang="zh-CN" dirty="0">
              <a:sym typeface="Symbol" panose="05050102010706020507" pitchFamily="18" charset="2"/>
            </a:endParaRPr>
          </a:p>
          <a:p>
            <a:r>
              <a:rPr lang="zh-CN" altLang="en-US" dirty="0">
                <a:sym typeface="Symbol" panose="05050102010706020507" pitchFamily="18" charset="2"/>
              </a:rPr>
              <a:t>存在问题</a:t>
            </a:r>
            <a:endParaRPr lang="en-US" altLang="zh-CN" dirty="0">
              <a:sym typeface="Symbol" panose="05050102010706020507" pitchFamily="18" charset="2"/>
            </a:endParaRPr>
          </a:p>
          <a:p>
            <a:pPr lvl="1"/>
            <a:r>
              <a:rPr lang="zh-CN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饥饿 </a:t>
            </a:r>
            <a:r>
              <a:rPr lang="zh-CN" altLang="zh-CN" dirty="0">
                <a:sym typeface="Symbol" panose="05050102010706020507" pitchFamily="18" charset="2"/>
              </a:rPr>
              <a:t>– </a:t>
            </a:r>
            <a:r>
              <a:rPr lang="zh-CN" altLang="en-US" dirty="0">
                <a:sym typeface="Symbol" panose="05050102010706020507" pitchFamily="18" charset="2"/>
              </a:rPr>
              <a:t>低优先级的进程可能永远得不到</a:t>
            </a:r>
            <a:r>
              <a:rPr lang="zh-CN" altLang="en-US" dirty="0" smtClean="0">
                <a:sym typeface="Symbol" panose="05050102010706020507" pitchFamily="18" charset="2"/>
              </a:rPr>
              <a:t>运行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lvl="1"/>
            <a:endParaRPr lang="zh-CN" altLang="en-US" dirty="0">
              <a:sym typeface="Symbol" panose="05050102010706020507" pitchFamily="18" charset="2"/>
            </a:endParaRPr>
          </a:p>
          <a:p>
            <a:r>
              <a:rPr lang="zh-CN" altLang="en-US" dirty="0">
                <a:sym typeface="Symbol" panose="05050102010706020507" pitchFamily="18" charset="2"/>
              </a:rPr>
              <a:t>解决方法</a:t>
            </a:r>
            <a:endParaRPr lang="en-US" altLang="zh-CN" dirty="0">
              <a:sym typeface="Symbol" panose="05050102010706020507" pitchFamily="18" charset="2"/>
            </a:endParaRPr>
          </a:p>
          <a:p>
            <a:pPr lvl="1"/>
            <a:r>
              <a:rPr lang="zh-CN" altLang="en-US" dirty="0">
                <a:sym typeface="Symbol" panose="05050102010706020507" pitchFamily="18" charset="2"/>
              </a:rPr>
              <a:t>老化 </a:t>
            </a:r>
            <a:r>
              <a:rPr lang="zh-CN" altLang="zh-CN" dirty="0">
                <a:sym typeface="Symbol" panose="05050102010706020507" pitchFamily="18" charset="2"/>
              </a:rPr>
              <a:t>– </a:t>
            </a:r>
            <a:r>
              <a:rPr lang="zh-CN" altLang="en-US" dirty="0">
                <a:sym typeface="Symbol" panose="05050102010706020507" pitchFamily="18" charset="2"/>
              </a:rPr>
              <a:t>视进程等待时间的延长提高其优先数</a:t>
            </a:r>
            <a:endParaRPr lang="zh-CN" altLang="zh-CN" dirty="0"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29724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时间片轮转</a:t>
            </a:r>
            <a:r>
              <a:rPr lang="en-US" altLang="zh-CN" sz="3200" dirty="0" smtClean="0"/>
              <a:t> (RR- Round Robin)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专为分时系统设计，类似于</a:t>
            </a:r>
            <a:r>
              <a:rPr lang="en-US" altLang="zh-CN" dirty="0" smtClean="0"/>
              <a:t>FCFS</a:t>
            </a:r>
            <a:r>
              <a:rPr lang="zh-CN" altLang="en-US" dirty="0" smtClean="0"/>
              <a:t>，但增加了抢占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时间片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小单位的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时间，通常为</a:t>
            </a:r>
            <a:r>
              <a:rPr lang="en-US" altLang="zh-CN" dirty="0" smtClean="0"/>
              <a:t>10-100</a:t>
            </a:r>
            <a:r>
              <a:rPr lang="zh-CN" altLang="en-US" dirty="0" smtClean="0"/>
              <a:t>毫秒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为每个进程分配不超过一个时间片的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。时间片用完后，该进程将被抢占并插入就绪队列末尾，循环执行</a:t>
            </a:r>
            <a:endParaRPr lang="en-US" altLang="zh-CN" dirty="0" smtClean="0"/>
          </a:p>
          <a:p>
            <a:endParaRPr lang="zh-CN" altLang="zh-CN" dirty="0" smtClean="0"/>
          </a:p>
          <a:p>
            <a:r>
              <a:rPr lang="zh-CN" altLang="en-US" dirty="0" smtClean="0"/>
              <a:t>假定就绪队列中有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个进程、时间片为</a:t>
            </a:r>
            <a:r>
              <a:rPr lang="en-US" altLang="zh-CN" dirty="0" smtClean="0"/>
              <a:t>q, </a:t>
            </a:r>
            <a:r>
              <a:rPr lang="zh-CN" altLang="en-US" dirty="0" smtClean="0"/>
              <a:t>则任何一个进程的等待时间不会超过 </a:t>
            </a:r>
            <a:r>
              <a:rPr lang="zh-CN" altLang="zh-CN" dirty="0" smtClean="0"/>
              <a:t>(</a:t>
            </a:r>
            <a:r>
              <a:rPr lang="en-US" altLang="zh-CN" dirty="0" smtClean="0"/>
              <a:t>n-1) </a:t>
            </a:r>
            <a:r>
              <a:rPr lang="zh-CN" altLang="en-US" dirty="0" smtClean="0"/>
              <a:t>*</a:t>
            </a:r>
            <a:r>
              <a:rPr lang="en-US" altLang="zh-CN" dirty="0" smtClean="0"/>
              <a:t> q</a:t>
            </a:r>
          </a:p>
          <a:p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81865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时间片为</a:t>
            </a:r>
            <a:r>
              <a:rPr lang="en-US" altLang="zh-CN" dirty="0" smtClean="0"/>
              <a:t>20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RR</a:t>
            </a:r>
            <a:r>
              <a:rPr lang="zh-CN" altLang="en-US" dirty="0" smtClean="0"/>
              <a:t>例子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2"/>
            <a:ext cx="8229600" cy="4870172"/>
          </a:xfrm>
        </p:spPr>
        <p:txBody>
          <a:bodyPr/>
          <a:lstStyle/>
          <a:p>
            <a:r>
              <a:rPr lang="zh-CN" altLang="en-US" dirty="0" smtClean="0"/>
              <a:t>	</a:t>
            </a:r>
            <a:r>
              <a:rPr lang="en-US" altLang="zh-CN" dirty="0" smtClean="0"/>
              <a:t>	</a:t>
            </a:r>
            <a:r>
              <a:rPr lang="zh-CN" altLang="en-US" sz="2000" u="sng" dirty="0" smtClean="0"/>
              <a:t>进程</a:t>
            </a:r>
            <a:r>
              <a:rPr lang="zh-CN" altLang="en-US" sz="2000" dirty="0" smtClean="0"/>
              <a:t>	</a:t>
            </a:r>
            <a:r>
              <a:rPr lang="en-US" altLang="zh-CN" sz="2000" dirty="0" smtClean="0"/>
              <a:t>	</a:t>
            </a:r>
            <a:r>
              <a:rPr lang="zh-CN" altLang="en-US" sz="2000" u="sng" dirty="0" smtClean="0"/>
              <a:t>区间时间</a:t>
            </a:r>
            <a:endParaRPr lang="en-US" altLang="zh-CN" sz="2000" u="sng" dirty="0" smtClean="0"/>
          </a:p>
          <a:p>
            <a:pPr marL="0" indent="0">
              <a:buNone/>
            </a:pPr>
            <a:r>
              <a:rPr lang="en-US" altLang="zh-CN" sz="2000" dirty="0" smtClean="0"/>
              <a:t>		  P1		  23</a:t>
            </a:r>
          </a:p>
          <a:p>
            <a:pPr marL="0" indent="0">
              <a:buNone/>
            </a:pPr>
            <a:r>
              <a:rPr lang="en-US" altLang="zh-CN" sz="2000" dirty="0" smtClean="0"/>
              <a:t>		  P2	 	  17</a:t>
            </a:r>
          </a:p>
          <a:p>
            <a:pPr marL="0" indent="0">
              <a:buNone/>
            </a:pPr>
            <a:r>
              <a:rPr lang="en-US" altLang="zh-CN" sz="2000" dirty="0" smtClean="0"/>
              <a:t>		  P3		  46</a:t>
            </a:r>
          </a:p>
          <a:p>
            <a:pPr marL="0" indent="0">
              <a:buNone/>
            </a:pPr>
            <a:r>
              <a:rPr lang="en-US" altLang="zh-CN" sz="2000" dirty="0" smtClean="0"/>
              <a:t>		  P4	 	  24</a:t>
            </a:r>
          </a:p>
          <a:p>
            <a:r>
              <a:rPr lang="en-US" altLang="zh-CN" dirty="0" smtClean="0"/>
              <a:t>Gantt</a:t>
            </a:r>
            <a:r>
              <a:rPr lang="zh-CN" altLang="en-US" dirty="0" smtClean="0"/>
              <a:t>图如下</a:t>
            </a:r>
            <a:r>
              <a:rPr lang="en-US" altLang="zh-CN" dirty="0" smtClean="0"/>
              <a:t>: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zh-CN" altLang="en-US" dirty="0" smtClean="0"/>
              <a:t>平均等待时间：</a:t>
            </a:r>
            <a:r>
              <a:rPr lang="en-US" altLang="zh-CN" dirty="0" smtClean="0"/>
              <a:t>(57+20+64+80)/4 = 55.25</a:t>
            </a:r>
          </a:p>
          <a:p>
            <a:r>
              <a:rPr lang="zh-CN" altLang="en-US" dirty="0" smtClean="0"/>
              <a:t>平均响应时间：</a:t>
            </a:r>
            <a:r>
              <a:rPr lang="en-US" altLang="zh-CN" dirty="0" smtClean="0"/>
              <a:t>(0+20+37+57)/4=28.5</a:t>
            </a:r>
          </a:p>
          <a:p>
            <a:r>
              <a:rPr lang="zh-CN" altLang="en-US" dirty="0"/>
              <a:t>通常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RR</a:t>
            </a:r>
            <a:r>
              <a:rPr lang="zh-CN" altLang="en-US" dirty="0" smtClean="0"/>
              <a:t>的平均周转时间比</a:t>
            </a:r>
            <a:r>
              <a:rPr lang="en-US" altLang="zh-CN" dirty="0" smtClean="0"/>
              <a:t>SJF</a:t>
            </a:r>
            <a:r>
              <a:rPr lang="zh-CN" altLang="en-US" dirty="0" smtClean="0"/>
              <a:t>长，但响应时间要短</a:t>
            </a:r>
            <a:endParaRPr lang="zh-CN" altLang="zh-CN" dirty="0" smtClean="0"/>
          </a:p>
        </p:txBody>
      </p:sp>
      <p:sp>
        <p:nvSpPr>
          <p:cNvPr id="35857" name="Rectangle 4"/>
          <p:cNvSpPr>
            <a:spLocks noChangeArrowheads="1"/>
          </p:cNvSpPr>
          <p:nvPr/>
        </p:nvSpPr>
        <p:spPr bwMode="auto">
          <a:xfrm>
            <a:off x="1698625" y="4039154"/>
            <a:ext cx="563880" cy="6096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P</a:t>
            </a:r>
            <a:r>
              <a:rPr lang="en-US" altLang="zh-CN" baseline="-25000"/>
              <a:t>1</a:t>
            </a:r>
            <a:endParaRPr lang="en-US" altLang="zh-CN"/>
          </a:p>
        </p:txBody>
      </p:sp>
      <p:sp>
        <p:nvSpPr>
          <p:cNvPr id="35858" name="Rectangle 5"/>
          <p:cNvSpPr>
            <a:spLocks noChangeArrowheads="1"/>
          </p:cNvSpPr>
          <p:nvPr/>
        </p:nvSpPr>
        <p:spPr bwMode="auto">
          <a:xfrm>
            <a:off x="2262505" y="4039154"/>
            <a:ext cx="563880" cy="6096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P</a:t>
            </a:r>
            <a:r>
              <a:rPr lang="en-US" altLang="zh-CN" baseline="-25000"/>
              <a:t>2</a:t>
            </a:r>
          </a:p>
        </p:txBody>
      </p:sp>
      <p:sp>
        <p:nvSpPr>
          <p:cNvPr id="35859" name="Rectangle 6"/>
          <p:cNvSpPr>
            <a:spLocks noChangeArrowheads="1"/>
          </p:cNvSpPr>
          <p:nvPr/>
        </p:nvSpPr>
        <p:spPr bwMode="auto">
          <a:xfrm>
            <a:off x="2826385" y="4039154"/>
            <a:ext cx="563880" cy="6096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P</a:t>
            </a:r>
            <a:r>
              <a:rPr lang="en-US" altLang="zh-CN" baseline="-25000"/>
              <a:t>3</a:t>
            </a:r>
          </a:p>
        </p:txBody>
      </p:sp>
      <p:sp>
        <p:nvSpPr>
          <p:cNvPr id="35860" name="Rectangle 7"/>
          <p:cNvSpPr>
            <a:spLocks noChangeArrowheads="1"/>
          </p:cNvSpPr>
          <p:nvPr/>
        </p:nvSpPr>
        <p:spPr bwMode="auto">
          <a:xfrm>
            <a:off x="3390265" y="4039154"/>
            <a:ext cx="563880" cy="6096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P</a:t>
            </a:r>
            <a:r>
              <a:rPr lang="en-US" altLang="zh-CN" baseline="-25000"/>
              <a:t>4</a:t>
            </a:r>
          </a:p>
        </p:txBody>
      </p:sp>
      <p:sp>
        <p:nvSpPr>
          <p:cNvPr id="35861" name="Rectangle 8"/>
          <p:cNvSpPr>
            <a:spLocks noChangeArrowheads="1"/>
          </p:cNvSpPr>
          <p:nvPr/>
        </p:nvSpPr>
        <p:spPr bwMode="auto">
          <a:xfrm>
            <a:off x="3954145" y="4039154"/>
            <a:ext cx="563880" cy="6096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P</a:t>
            </a:r>
            <a:r>
              <a:rPr lang="en-US" altLang="zh-CN" baseline="-25000"/>
              <a:t>1</a:t>
            </a:r>
          </a:p>
        </p:txBody>
      </p:sp>
      <p:sp>
        <p:nvSpPr>
          <p:cNvPr id="35862" name="Rectangle 9"/>
          <p:cNvSpPr>
            <a:spLocks noChangeArrowheads="1"/>
          </p:cNvSpPr>
          <p:nvPr/>
        </p:nvSpPr>
        <p:spPr bwMode="auto">
          <a:xfrm>
            <a:off x="4518025" y="4039154"/>
            <a:ext cx="563880" cy="6096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P</a:t>
            </a:r>
            <a:r>
              <a:rPr lang="en-US" altLang="zh-CN" baseline="-25000"/>
              <a:t>3</a:t>
            </a:r>
          </a:p>
        </p:txBody>
      </p:sp>
      <p:sp>
        <p:nvSpPr>
          <p:cNvPr id="35863" name="Rectangle 10"/>
          <p:cNvSpPr>
            <a:spLocks noChangeArrowheads="1"/>
          </p:cNvSpPr>
          <p:nvPr/>
        </p:nvSpPr>
        <p:spPr bwMode="auto">
          <a:xfrm>
            <a:off x="5081905" y="4039154"/>
            <a:ext cx="563880" cy="6096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P</a:t>
            </a:r>
            <a:r>
              <a:rPr lang="en-US" altLang="zh-CN" baseline="-25000" dirty="0"/>
              <a:t>4</a:t>
            </a:r>
          </a:p>
        </p:txBody>
      </p:sp>
      <p:sp>
        <p:nvSpPr>
          <p:cNvPr id="35864" name="Rectangle 11"/>
          <p:cNvSpPr>
            <a:spLocks noChangeArrowheads="1"/>
          </p:cNvSpPr>
          <p:nvPr/>
        </p:nvSpPr>
        <p:spPr bwMode="auto">
          <a:xfrm>
            <a:off x="5645785" y="4039154"/>
            <a:ext cx="563880" cy="6096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smtClean="0"/>
              <a:t>P</a:t>
            </a:r>
            <a:r>
              <a:rPr lang="en-US" altLang="zh-CN" baseline="-25000" dirty="0" smtClean="0"/>
              <a:t>3</a:t>
            </a:r>
            <a:endParaRPr lang="en-US" altLang="zh-CN" baseline="-25000" dirty="0"/>
          </a:p>
        </p:txBody>
      </p:sp>
      <p:sp>
        <p:nvSpPr>
          <p:cNvPr id="35846" name="Text Box 15"/>
          <p:cNvSpPr txBox="1">
            <a:spLocks noChangeArrowheads="1"/>
          </p:cNvSpPr>
          <p:nvPr/>
        </p:nvSpPr>
        <p:spPr bwMode="auto">
          <a:xfrm>
            <a:off x="1546225" y="464875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35847" name="Text Box 16"/>
          <p:cNvSpPr txBox="1">
            <a:spLocks noChangeArrowheads="1"/>
          </p:cNvSpPr>
          <p:nvPr/>
        </p:nvSpPr>
        <p:spPr bwMode="auto">
          <a:xfrm>
            <a:off x="2016125" y="464875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/>
              <a:t>20</a:t>
            </a:r>
          </a:p>
        </p:txBody>
      </p:sp>
      <p:sp>
        <p:nvSpPr>
          <p:cNvPr id="35848" name="Text Box 17"/>
          <p:cNvSpPr txBox="1">
            <a:spLocks noChangeArrowheads="1"/>
          </p:cNvSpPr>
          <p:nvPr/>
        </p:nvSpPr>
        <p:spPr bwMode="auto">
          <a:xfrm>
            <a:off x="2549525" y="464875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dirty="0"/>
              <a:t>37</a:t>
            </a:r>
          </a:p>
        </p:txBody>
      </p:sp>
      <p:sp>
        <p:nvSpPr>
          <p:cNvPr id="35849" name="Text Box 18"/>
          <p:cNvSpPr txBox="1">
            <a:spLocks noChangeArrowheads="1"/>
          </p:cNvSpPr>
          <p:nvPr/>
        </p:nvSpPr>
        <p:spPr bwMode="auto">
          <a:xfrm>
            <a:off x="3152775" y="464875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/>
              <a:t>57</a:t>
            </a:r>
          </a:p>
        </p:txBody>
      </p:sp>
      <p:sp>
        <p:nvSpPr>
          <p:cNvPr id="35850" name="Text Box 19"/>
          <p:cNvSpPr txBox="1">
            <a:spLocks noChangeArrowheads="1"/>
          </p:cNvSpPr>
          <p:nvPr/>
        </p:nvSpPr>
        <p:spPr bwMode="auto">
          <a:xfrm>
            <a:off x="3768725" y="464875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/>
              <a:t>77</a:t>
            </a:r>
          </a:p>
        </p:txBody>
      </p:sp>
      <p:sp>
        <p:nvSpPr>
          <p:cNvPr id="35851" name="Text Box 20"/>
          <p:cNvSpPr txBox="1">
            <a:spLocks noChangeArrowheads="1"/>
          </p:cNvSpPr>
          <p:nvPr/>
        </p:nvSpPr>
        <p:spPr bwMode="auto">
          <a:xfrm>
            <a:off x="4298950" y="4647167"/>
            <a:ext cx="4413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dirty="0" smtClean="0"/>
              <a:t>80</a:t>
            </a:r>
            <a:endParaRPr lang="en-US" altLang="zh-CN" dirty="0"/>
          </a:p>
        </p:txBody>
      </p:sp>
      <p:sp>
        <p:nvSpPr>
          <p:cNvPr id="35852" name="Text Box 21"/>
          <p:cNvSpPr txBox="1">
            <a:spLocks noChangeArrowheads="1"/>
          </p:cNvSpPr>
          <p:nvPr/>
        </p:nvSpPr>
        <p:spPr bwMode="auto">
          <a:xfrm>
            <a:off x="4770438" y="4647167"/>
            <a:ext cx="5699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dirty="0" smtClean="0"/>
              <a:t>100</a:t>
            </a:r>
            <a:endParaRPr lang="en-US" altLang="zh-CN" dirty="0"/>
          </a:p>
        </p:txBody>
      </p:sp>
      <p:sp>
        <p:nvSpPr>
          <p:cNvPr id="35853" name="Text Box 22"/>
          <p:cNvSpPr txBox="1">
            <a:spLocks noChangeArrowheads="1"/>
          </p:cNvSpPr>
          <p:nvPr/>
        </p:nvSpPr>
        <p:spPr bwMode="auto">
          <a:xfrm>
            <a:off x="5380038" y="4647167"/>
            <a:ext cx="5699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dirty="0" smtClean="0"/>
              <a:t>104</a:t>
            </a:r>
            <a:endParaRPr lang="en-US" altLang="zh-CN" dirty="0"/>
          </a:p>
        </p:txBody>
      </p:sp>
      <p:sp>
        <p:nvSpPr>
          <p:cNvPr id="35854" name="Text Box 24"/>
          <p:cNvSpPr txBox="1">
            <a:spLocks noChangeArrowheads="1"/>
          </p:cNvSpPr>
          <p:nvPr/>
        </p:nvSpPr>
        <p:spPr bwMode="auto">
          <a:xfrm>
            <a:off x="5921375" y="4647167"/>
            <a:ext cx="5524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dirty="0" smtClean="0"/>
              <a:t>110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1286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da">
  <a:themeElements>
    <a:clrScheme name="suda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suda">
      <a:majorFont>
        <a:latin typeface="Arial"/>
        <a:ea typeface="华文新魏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uda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da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uda" id="{CA1FFCAC-1875-4C6A-B114-01528468120D}" vid="{4850C8DD-F9BA-478B-9637-533962C4B9F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suda</Template>
  <TotalTime>1578</TotalTime>
  <Words>431</Words>
  <Application>Microsoft Office PowerPoint</Application>
  <PresentationFormat>全屏显示(4:3)</PresentationFormat>
  <Paragraphs>127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华文新魏</vt:lpstr>
      <vt:lpstr>宋体</vt:lpstr>
      <vt:lpstr>Arial</vt:lpstr>
      <vt:lpstr>Calibri</vt:lpstr>
      <vt:lpstr>Cambria Math</vt:lpstr>
      <vt:lpstr>Helvetica</vt:lpstr>
      <vt:lpstr>Symbol</vt:lpstr>
      <vt:lpstr>Times New Roman</vt:lpstr>
      <vt:lpstr>Wingdings</vt:lpstr>
      <vt:lpstr>suda</vt:lpstr>
      <vt:lpstr>  第五章 CPU调度（三）  调度算法（2）</vt:lpstr>
      <vt:lpstr>内容</vt:lpstr>
      <vt:lpstr>优先级调度（Priority Scheduling）</vt:lpstr>
      <vt:lpstr>PR例子（非抢占式）</vt:lpstr>
      <vt:lpstr>优先级讨论</vt:lpstr>
      <vt:lpstr>动态优先级举例</vt:lpstr>
      <vt:lpstr>优先级调度算法的优缺点</vt:lpstr>
      <vt:lpstr>时间片轮转 (RR- Round Robin)</vt:lpstr>
      <vt:lpstr>时间片为20的RR例子</vt:lpstr>
      <vt:lpstr>时间片大小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CPU调度（二）  先来先服务调度算法 短作业优先调度算法</dc:title>
  <dc:creator>hlwang</dc:creator>
  <cp:lastModifiedBy>pfli</cp:lastModifiedBy>
  <cp:revision>75</cp:revision>
  <dcterms:created xsi:type="dcterms:W3CDTF">2016-08-29T06:39:40Z</dcterms:created>
  <dcterms:modified xsi:type="dcterms:W3CDTF">2016-10-09T05:39:55Z</dcterms:modified>
</cp:coreProperties>
</file>