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01692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AA433-A11A-48AF-868E-C46BF88508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05805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9F118-62DC-468F-AC04-A636AC533C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53704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24A9D-8641-4623-B560-335D78389D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87131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DED93-8F3E-4257-BCD5-95A3E16F2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3175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98513" y="1250950"/>
            <a:ext cx="7351712" cy="44831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5973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98513" y="1250950"/>
            <a:ext cx="3598862" cy="448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49775" y="1250950"/>
            <a:ext cx="360045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49775" y="3568700"/>
            <a:ext cx="360045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1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D03A6-FC10-40BF-95A8-96CC5BFF9E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06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6331F-64AC-455F-B729-8D6D03A76D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4925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73743-E8A0-4FAE-971A-A1DBC8DD73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9308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3DAA6-258C-4103-BE25-83ED577E6B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3002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6146-C3B6-4202-AFAF-84E12525F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975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3F8C1-B712-47D4-B433-34249CB75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6175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CB28-E491-4591-A643-316FEFFBC0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429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1893-8BEA-42C1-A020-41601F7201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94716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6E32EA-0E72-4BEB-93C7-BCF02FEEF6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1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1874" y="1593012"/>
            <a:ext cx="7237412" cy="1981200"/>
          </a:xfrm>
        </p:spPr>
        <p:txBody>
          <a:bodyPr/>
          <a:lstStyle/>
          <a:p>
            <a:r>
              <a:rPr lang="en-US" altLang="zh-CN" dirty="0" smtClean="0"/>
              <a:t>FAT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8422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FAT</a:t>
            </a:r>
            <a:endParaRPr lang="zh-CN" altLang="en-US" dirty="0" smtClean="0"/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FAT</a:t>
            </a:r>
            <a:r>
              <a:rPr lang="zh-CN" altLang="en-US" smtClean="0"/>
              <a:t>文件系统是微软最早在</a:t>
            </a:r>
            <a:r>
              <a:rPr lang="en-US" altLang="zh-CN" smtClean="0"/>
              <a:t>MS-DOS</a:t>
            </a:r>
            <a:r>
              <a:rPr lang="zh-CN" altLang="en-US" smtClean="0"/>
              <a:t>开始使用的文件系统</a:t>
            </a:r>
            <a:endParaRPr lang="en-US" altLang="zh-CN" smtClean="0"/>
          </a:p>
          <a:p>
            <a:r>
              <a:rPr lang="en-US" altLang="zh-CN" smtClean="0"/>
              <a:t>FAT</a:t>
            </a:r>
            <a:r>
              <a:rPr lang="zh-CN" altLang="en-US" smtClean="0"/>
              <a:t>（</a:t>
            </a:r>
            <a:r>
              <a:rPr lang="en-US" altLang="zh-CN" smtClean="0"/>
              <a:t>File Allocation Table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FAT12</a:t>
            </a:r>
          </a:p>
          <a:p>
            <a:pPr lvl="1"/>
            <a:r>
              <a:rPr lang="en-US" altLang="zh-CN" smtClean="0"/>
              <a:t>FAT16</a:t>
            </a:r>
          </a:p>
          <a:p>
            <a:pPr lvl="1"/>
            <a:r>
              <a:rPr lang="en-US" altLang="zh-CN" smtClean="0"/>
              <a:t>FAT32</a:t>
            </a:r>
          </a:p>
          <a:p>
            <a:pPr lvl="1"/>
            <a:r>
              <a:rPr lang="en-US" altLang="zh-CN" smtClean="0"/>
              <a:t>FAT64</a:t>
            </a:r>
            <a:r>
              <a:rPr lang="zh-CN" altLang="en-US" smtClean="0"/>
              <a:t>（</a:t>
            </a:r>
            <a:r>
              <a:rPr lang="en-US" altLang="zh-CN" smtClean="0"/>
              <a:t>exFAT</a:t>
            </a:r>
            <a:r>
              <a:rPr lang="zh-CN" altLang="en-US" smtClean="0"/>
              <a:t>）</a:t>
            </a: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C26F21-B39F-4A70-92EA-0B80817B859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42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525838"/>
            <a:ext cx="468153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5464175" y="4076700"/>
            <a:ext cx="576263" cy="360363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7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1066800" y="765175"/>
            <a:ext cx="8077200" cy="609600"/>
          </a:xfrm>
        </p:spPr>
        <p:txBody>
          <a:bodyPr/>
          <a:lstStyle/>
          <a:p>
            <a:r>
              <a:rPr lang="en-US" altLang="zh-CN" smtClean="0"/>
              <a:t>FAT 32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dirty="0" smtClean="0">
                <a:sym typeface="Wingdings" pitchFamily="2" charset="2"/>
              </a:rPr>
              <a:t>两份</a:t>
            </a:r>
            <a:r>
              <a:rPr lang="en-US" altLang="zh-CN" sz="2800" dirty="0" smtClean="0">
                <a:sym typeface="Wingdings" pitchFamily="2" charset="2"/>
              </a:rPr>
              <a:t>FAT</a:t>
            </a:r>
            <a:r>
              <a:rPr lang="zh-CN" altLang="en-US" sz="2800" dirty="0" smtClean="0">
                <a:sym typeface="Wingdings" pitchFamily="2" charset="2"/>
              </a:rPr>
              <a:t>表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defRPr/>
            </a:pPr>
            <a:r>
              <a:rPr lang="zh-CN" altLang="en-US" sz="2800" dirty="0">
                <a:sym typeface="Wingdings" pitchFamily="2" charset="2"/>
              </a:rPr>
              <a:t>每个</a:t>
            </a:r>
            <a:r>
              <a:rPr lang="zh-CN" altLang="en-US" sz="2800" dirty="0" smtClean="0">
                <a:sym typeface="Wingdings" pitchFamily="2" charset="2"/>
              </a:rPr>
              <a:t>簇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zh-CN" altLang="en-US" sz="2800" dirty="0" smtClean="0">
                <a:sym typeface="Wingdings" pitchFamily="2" charset="2"/>
              </a:rPr>
              <a:t>物理块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  <a:r>
              <a:rPr lang="zh-CN" altLang="en-US" sz="2800" dirty="0" smtClean="0">
                <a:sym typeface="Wingdings" pitchFamily="2" charset="2"/>
              </a:rPr>
              <a:t>固定</a:t>
            </a:r>
            <a:r>
              <a:rPr lang="zh-CN" altLang="en-US" sz="2800" dirty="0">
                <a:sym typeface="Wingdings" pitchFamily="2" charset="2"/>
              </a:rPr>
              <a:t>为</a:t>
            </a:r>
            <a:r>
              <a:rPr lang="en-US" altLang="zh-CN" sz="2800" dirty="0">
                <a:sym typeface="Wingdings" pitchFamily="2" charset="2"/>
              </a:rPr>
              <a:t>4KB~32KB</a:t>
            </a:r>
          </a:p>
          <a:p>
            <a:pPr>
              <a:defRPr/>
            </a:pPr>
            <a:r>
              <a:rPr lang="en-US" altLang="zh-CN" sz="2800" dirty="0" smtClean="0">
                <a:sym typeface="Wingdings" pitchFamily="2" charset="2"/>
              </a:rPr>
              <a:t>FAT</a:t>
            </a:r>
            <a:r>
              <a:rPr lang="zh-CN" altLang="en-US" sz="2800" dirty="0" smtClean="0">
                <a:sym typeface="Wingdings" pitchFamily="2" charset="2"/>
              </a:rPr>
              <a:t>表的表项占据</a:t>
            </a:r>
            <a:r>
              <a:rPr lang="en-US" altLang="zh-CN" sz="2800" dirty="0" smtClean="0">
                <a:sym typeface="Wingdings" pitchFamily="2" charset="2"/>
              </a:rPr>
              <a:t>32</a:t>
            </a:r>
            <a:r>
              <a:rPr lang="zh-CN" altLang="en-US" sz="2800" dirty="0" smtClean="0">
                <a:sym typeface="Wingdings" pitchFamily="2" charset="2"/>
              </a:rPr>
              <a:t>位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defRPr/>
            </a:pPr>
            <a:r>
              <a:rPr lang="en-US" altLang="zh-CN" sz="2800" dirty="0" smtClean="0">
                <a:sym typeface="Wingdings" pitchFamily="2" charset="2"/>
              </a:rPr>
              <a:t>FAT</a:t>
            </a:r>
            <a:r>
              <a:rPr lang="zh-CN" altLang="en-US" sz="2800" dirty="0" smtClean="0">
                <a:sym typeface="Wingdings" pitchFamily="2" charset="2"/>
              </a:rPr>
              <a:t>表最大表项数</a:t>
            </a:r>
            <a:r>
              <a:rPr lang="en-US" altLang="zh-CN" sz="2800" dirty="0" smtClean="0">
                <a:sym typeface="Wingdings" pitchFamily="2" charset="2"/>
              </a:rPr>
              <a:t>2</a:t>
            </a:r>
            <a:r>
              <a:rPr lang="en-US" altLang="zh-CN" sz="2800" baseline="30000" dirty="0" smtClean="0">
                <a:sym typeface="Wingdings" pitchFamily="2" charset="2"/>
              </a:rPr>
              <a:t>32</a:t>
            </a:r>
            <a:r>
              <a:rPr lang="zh-CN" altLang="en-US" sz="2800" dirty="0" smtClean="0">
                <a:sym typeface="Wingdings" pitchFamily="2" charset="2"/>
              </a:rPr>
              <a:t>项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defRPr/>
            </a:pPr>
            <a:r>
              <a:rPr lang="zh-CN" altLang="en-US" sz="2800" dirty="0" smtClean="0">
                <a:sym typeface="Wingdings" pitchFamily="2" charset="2"/>
              </a:rPr>
              <a:t>单个文件不能大于</a:t>
            </a:r>
            <a:r>
              <a:rPr lang="en-US" altLang="zh-CN" sz="2800" dirty="0" smtClean="0"/>
              <a:t>4G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defRPr/>
            </a:pPr>
            <a:r>
              <a:rPr lang="en-US" altLang="zh-CN" sz="2800" dirty="0" smtClean="0">
                <a:sym typeface="Wingdings" pitchFamily="2" charset="2"/>
              </a:rPr>
              <a:t>FAT32</a:t>
            </a:r>
            <a:r>
              <a:rPr lang="zh-CN" altLang="en-US" sz="2800" dirty="0" smtClean="0">
                <a:sym typeface="Wingdings" pitchFamily="2" charset="2"/>
              </a:rPr>
              <a:t>管理的单个最大磁盘空间：</a:t>
            </a:r>
            <a:r>
              <a:rPr lang="en-US" altLang="zh-CN" sz="2800" dirty="0" smtClean="0">
                <a:sym typeface="Wingdings" pitchFamily="2" charset="2"/>
              </a:rPr>
              <a:t>512B*2</a:t>
            </a:r>
            <a:r>
              <a:rPr lang="en-US" altLang="zh-CN" sz="2800" baseline="30000" dirty="0" smtClean="0">
                <a:sym typeface="Wingdings" pitchFamily="2" charset="2"/>
              </a:rPr>
              <a:t>32</a:t>
            </a:r>
            <a:r>
              <a:rPr lang="en-US" altLang="zh-CN" sz="2800" dirty="0" smtClean="0">
                <a:sym typeface="Wingdings" pitchFamily="2" charset="2"/>
              </a:rPr>
              <a:t>=2TB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97425"/>
            <a:ext cx="806450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2298700" y="4797425"/>
            <a:ext cx="2881313" cy="10795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446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目录结构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CE592F-C332-469A-B3C2-B8B94080CEA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626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90675"/>
            <a:ext cx="8135937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0868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Ext3</a:t>
            </a:r>
            <a:endParaRPr lang="zh-CN" altLang="en-US" smtClean="0"/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29C26-729F-4034-8209-C41C9A01353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728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89138"/>
            <a:ext cx="836295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内容占位符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03372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超级块部分结构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3E8B04-F0E8-4513-999A-D09751A947A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8309" name="Picture 2" descr="https://img-blog.csdn.net/20171213091934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77787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内容占位符 1"/>
          <p:cNvGraphicFramePr>
            <a:graphicFrameLocks noChangeAspect="1"/>
          </p:cNvGraphicFramePr>
          <p:nvPr/>
        </p:nvGraphicFramePr>
        <p:xfrm>
          <a:off x="5508625" y="879475"/>
          <a:ext cx="3455990" cy="42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39">
                  <a:extLst>
                    <a:ext uri="{9D8B030D-6E8A-4147-A177-3AD203B41FA5}">
                      <a16:colId xmlns:a16="http://schemas.microsoft.com/office/drawing/2014/main" val="1860776248"/>
                    </a:ext>
                  </a:extLst>
                </a:gridCol>
                <a:gridCol w="552958">
                  <a:extLst>
                    <a:ext uri="{9D8B030D-6E8A-4147-A177-3AD203B41FA5}">
                      <a16:colId xmlns:a16="http://schemas.microsoft.com/office/drawing/2014/main" val="880145031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1399946252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1985322698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3544345253"/>
                    </a:ext>
                  </a:extLst>
                </a:gridCol>
                <a:gridCol w="552959">
                  <a:extLst>
                    <a:ext uri="{9D8B030D-6E8A-4147-A177-3AD203B41FA5}">
                      <a16:colId xmlns:a16="http://schemas.microsoft.com/office/drawing/2014/main" val="1012349370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超级块</a:t>
                      </a:r>
                      <a:endParaRPr lang="zh-CN" altLang="en-US" sz="11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54" marB="45754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组描述符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54" marB="45754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数据块位图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54" marB="45754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索引结点位图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54" marB="45754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索引结点表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54" marB="45754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数据块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54" marB="45754"/>
                </a:tc>
                <a:extLst>
                  <a:ext uri="{0D108BD9-81ED-4DB2-BD59-A6C34878D82A}">
                    <a16:rowId xmlns:a16="http://schemas.microsoft.com/office/drawing/2014/main" val="366973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7276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组描述符</a:t>
            </a:r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563A7A-A1EC-460D-A902-ECB08A28C25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2" name="内容占位符 6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struct ext2_group_desc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   __u32     bg_block_bitmap;        /* Blocks bitmap block */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   __u32     bg_inode_bitmap;        /* Inodes bitmap block */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   __u32     bg_inode_table;         /* Inodes table block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   __u16     bg_free_blocks_count;   /* Free blocks count */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   __ u16     bg_free_inodes_count;   /* Free inodes count */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   __u16     bg_used_dirs_count;     /* Directories count */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   __u16     bg_pad;   __u32     bg_reserved[3];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};</a:t>
            </a:r>
            <a:endParaRPr lang="zh-CN" altLang="en-US" sz="2400" smtClean="0"/>
          </a:p>
        </p:txBody>
      </p:sp>
      <p:graphicFrame>
        <p:nvGraphicFramePr>
          <p:cNvPr id="5" name="内容占位符 1"/>
          <p:cNvGraphicFramePr>
            <a:graphicFrameLocks noChangeAspect="1"/>
          </p:cNvGraphicFramePr>
          <p:nvPr/>
        </p:nvGraphicFramePr>
        <p:xfrm>
          <a:off x="5230813" y="784225"/>
          <a:ext cx="3455987" cy="411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38">
                  <a:extLst>
                    <a:ext uri="{9D8B030D-6E8A-4147-A177-3AD203B41FA5}">
                      <a16:colId xmlns:a16="http://schemas.microsoft.com/office/drawing/2014/main" val="1860776248"/>
                    </a:ext>
                  </a:extLst>
                </a:gridCol>
                <a:gridCol w="552957">
                  <a:extLst>
                    <a:ext uri="{9D8B030D-6E8A-4147-A177-3AD203B41FA5}">
                      <a16:colId xmlns:a16="http://schemas.microsoft.com/office/drawing/2014/main" val="880145031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1399946252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1985322698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3544345253"/>
                    </a:ext>
                  </a:extLst>
                </a:gridCol>
                <a:gridCol w="552958">
                  <a:extLst>
                    <a:ext uri="{9D8B030D-6E8A-4147-A177-3AD203B41FA5}">
                      <a16:colId xmlns:a16="http://schemas.microsoft.com/office/drawing/2014/main" val="1012349370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超级块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685" marB="45685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组描述符</a:t>
                      </a:r>
                      <a:endParaRPr lang="zh-CN" altLang="en-US" sz="1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685" marB="45685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数据块位图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685" marB="45685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索引结点位图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685" marB="45685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索引结点表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685" marB="45685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数据块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685" marB="45685"/>
                </a:tc>
                <a:extLst>
                  <a:ext uri="{0D108BD9-81ED-4DB2-BD59-A6C34878D82A}">
                    <a16:rowId xmlns:a16="http://schemas.microsoft.com/office/drawing/2014/main" val="366973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4363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数据块和索引结点位图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数据块位图（</a:t>
            </a:r>
            <a:r>
              <a:rPr lang="en-US" altLang="zh-CN" smtClean="0"/>
              <a:t>Data Block Bitmap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位于与组描述符相邻的块中</a:t>
            </a:r>
            <a:endParaRPr lang="en-US" altLang="zh-CN" smtClean="0"/>
          </a:p>
          <a:p>
            <a:pPr lvl="1"/>
            <a:r>
              <a:rPr lang="zh-CN" altLang="en-US" smtClean="0"/>
              <a:t>每个位对应位图所在的块组中的数据块</a:t>
            </a:r>
            <a:endParaRPr lang="en-US" altLang="zh-CN" smtClean="0"/>
          </a:p>
          <a:p>
            <a:r>
              <a:rPr lang="zh-CN" altLang="en-US" smtClean="0"/>
              <a:t>索引结点位图</a:t>
            </a:r>
            <a:endParaRPr lang="en-US" altLang="zh-CN" smtClean="0"/>
          </a:p>
          <a:p>
            <a:pPr lvl="1"/>
            <a:r>
              <a:rPr lang="zh-CN" altLang="en-US" smtClean="0"/>
              <a:t>位于数据块位图相邻的块中</a:t>
            </a:r>
            <a:endParaRPr lang="en-US" altLang="zh-CN" smtClean="0"/>
          </a:p>
          <a:p>
            <a:pPr lvl="1"/>
            <a:r>
              <a:rPr lang="zh-CN" altLang="en-US" smtClean="0"/>
              <a:t>每个位对应该位图所在的块组中的中的索引结点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940370-4155-4B16-8BBB-DFD8FDC1031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内容占位符 1"/>
          <p:cNvGraphicFramePr>
            <a:graphicFrameLocks noChangeAspect="1"/>
          </p:cNvGraphicFramePr>
          <p:nvPr/>
        </p:nvGraphicFramePr>
        <p:xfrm>
          <a:off x="2339975" y="5699125"/>
          <a:ext cx="3455988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39">
                  <a:extLst>
                    <a:ext uri="{9D8B030D-6E8A-4147-A177-3AD203B41FA5}">
                      <a16:colId xmlns:a16="http://schemas.microsoft.com/office/drawing/2014/main" val="1860776248"/>
                    </a:ext>
                  </a:extLst>
                </a:gridCol>
                <a:gridCol w="552958">
                  <a:extLst>
                    <a:ext uri="{9D8B030D-6E8A-4147-A177-3AD203B41FA5}">
                      <a16:colId xmlns:a16="http://schemas.microsoft.com/office/drawing/2014/main" val="880145031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1399946252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1985322698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3544345253"/>
                    </a:ext>
                  </a:extLst>
                </a:gridCol>
                <a:gridCol w="552959">
                  <a:extLst>
                    <a:ext uri="{9D8B030D-6E8A-4147-A177-3AD203B41FA5}">
                      <a16:colId xmlns:a16="http://schemas.microsoft.com/office/drawing/2014/main" val="101234937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超级块</a:t>
                      </a:r>
                      <a:endParaRPr lang="zh-CN" altLang="en-US" sz="1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组描述符</a:t>
                      </a:r>
                      <a:endParaRPr lang="zh-CN" altLang="en-US" sz="1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数据块位图</a:t>
                      </a:r>
                      <a:endParaRPr lang="zh-CN" altLang="en-US" sz="1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索引结点位图</a:t>
                      </a:r>
                      <a:endParaRPr lang="zh-CN" altLang="en-US" sz="1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索引结点表</a:t>
                      </a:r>
                      <a:endParaRPr lang="zh-CN" altLang="en-US" sz="10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数据块</a:t>
                      </a:r>
                      <a:endParaRPr lang="zh-CN" altLang="en-US" sz="10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93" marB="45793"/>
                </a:tc>
                <a:extLst>
                  <a:ext uri="{0D108BD9-81ED-4DB2-BD59-A6C34878D82A}">
                    <a16:rowId xmlns:a16="http://schemas.microsoft.com/office/drawing/2014/main" val="366973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716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索引结点表</a:t>
            </a:r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A23C19-8566-42CD-830B-FE1BAF0036B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138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412875"/>
            <a:ext cx="3681413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562100"/>
            <a:ext cx="462756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矩形 7"/>
          <p:cNvSpPr>
            <a:spLocks noChangeArrowheads="1"/>
          </p:cNvSpPr>
          <p:nvPr/>
        </p:nvSpPr>
        <p:spPr bwMode="auto">
          <a:xfrm>
            <a:off x="4356100" y="50800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__u32 i_block[EXT2_N_BLOCKS];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&amp;quot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&amp;quot"/>
                <a:ea typeface="宋体" panose="02010600030101010101" pitchFamily="2" charset="-122"/>
                <a:cs typeface="+mn-cs"/>
              </a:rPr>
              <a:t>  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/* Pointers to blocks, EXT2_N_BLOCKS = 15*/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3" name="文本框 8"/>
          <p:cNvSpPr txBox="1">
            <a:spLocks noChangeArrowheads="1"/>
          </p:cNvSpPr>
          <p:nvPr/>
        </p:nvSpPr>
        <p:spPr bwMode="auto">
          <a:xfrm>
            <a:off x="1497013" y="1909763"/>
            <a:ext cx="3024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每个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iNode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大小为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128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</a:t>
            </a:r>
          </a:p>
        </p:txBody>
      </p:sp>
      <p:sp>
        <p:nvSpPr>
          <p:cNvPr id="101384" name="矩形 9"/>
          <p:cNvSpPr>
            <a:spLocks noChangeArrowheads="1"/>
          </p:cNvSpPr>
          <p:nvPr/>
        </p:nvSpPr>
        <p:spPr bwMode="auto">
          <a:xfrm>
            <a:off x="468313" y="5038725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个元组都为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Block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指针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个直接块指针指向存放数据的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个间接块指针指向一级索引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个间接块指针指向二级索引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个间接块指针指向三级索引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1385" name="直接箭头连接符 12"/>
          <p:cNvCxnSpPr>
            <a:cxnSpLocks noChangeShapeType="1"/>
          </p:cNvCxnSpPr>
          <p:nvPr/>
        </p:nvCxnSpPr>
        <p:spPr bwMode="auto">
          <a:xfrm flipV="1">
            <a:off x="4211638" y="5300663"/>
            <a:ext cx="1223962" cy="7207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内容占位符 1"/>
          <p:cNvGraphicFramePr>
            <a:graphicFrameLocks noGrp="1" noChangeAspect="1"/>
          </p:cNvGraphicFramePr>
          <p:nvPr>
            <p:ph idx="1"/>
          </p:nvPr>
        </p:nvGraphicFramePr>
        <p:xfrm>
          <a:off x="4818063" y="879475"/>
          <a:ext cx="3455987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38">
                  <a:extLst>
                    <a:ext uri="{9D8B030D-6E8A-4147-A177-3AD203B41FA5}">
                      <a16:colId xmlns:a16="http://schemas.microsoft.com/office/drawing/2014/main" val="1860776248"/>
                    </a:ext>
                  </a:extLst>
                </a:gridCol>
                <a:gridCol w="552957">
                  <a:extLst>
                    <a:ext uri="{9D8B030D-6E8A-4147-A177-3AD203B41FA5}">
                      <a16:colId xmlns:a16="http://schemas.microsoft.com/office/drawing/2014/main" val="880145031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1399946252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1985322698"/>
                    </a:ext>
                  </a:extLst>
                </a:gridCol>
                <a:gridCol w="622078">
                  <a:extLst>
                    <a:ext uri="{9D8B030D-6E8A-4147-A177-3AD203B41FA5}">
                      <a16:colId xmlns:a16="http://schemas.microsoft.com/office/drawing/2014/main" val="3544345253"/>
                    </a:ext>
                  </a:extLst>
                </a:gridCol>
                <a:gridCol w="552958">
                  <a:extLst>
                    <a:ext uri="{9D8B030D-6E8A-4147-A177-3AD203B41FA5}">
                      <a16:colId xmlns:a16="http://schemas.microsoft.com/office/drawing/2014/main" val="101234937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超级块</a:t>
                      </a:r>
                      <a:endParaRPr lang="zh-CN" altLang="en-US" sz="1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组描述符</a:t>
                      </a:r>
                      <a:endParaRPr lang="zh-CN" altLang="en-US" sz="1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数据块位图</a:t>
                      </a:r>
                      <a:endParaRPr lang="zh-CN" altLang="en-US" sz="1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索引结点位图</a:t>
                      </a:r>
                      <a:endParaRPr lang="zh-CN" altLang="en-US" sz="1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索引结点表</a:t>
                      </a:r>
                      <a:endParaRPr lang="zh-CN" altLang="en-US" sz="1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793" marB="45793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数据块</a:t>
                      </a:r>
                      <a:endParaRPr lang="zh-CN" altLang="en-US" sz="1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9" marR="91429" marT="45793" marB="45793"/>
                </a:tc>
                <a:extLst>
                  <a:ext uri="{0D108BD9-81ED-4DB2-BD59-A6C34878D82A}">
                    <a16:rowId xmlns:a16="http://schemas.microsoft.com/office/drawing/2014/main" val="366973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239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338</Words>
  <Application>Microsoft Office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华文新魏</vt:lpstr>
      <vt:lpstr>宋体</vt:lpstr>
      <vt:lpstr>&amp;quot</vt:lpstr>
      <vt:lpstr>Arial</vt:lpstr>
      <vt:lpstr>Times New Roman</vt:lpstr>
      <vt:lpstr>Wingdings</vt:lpstr>
      <vt:lpstr>suda</vt:lpstr>
      <vt:lpstr>FAT和EXT</vt:lpstr>
      <vt:lpstr>FAT</vt:lpstr>
      <vt:lpstr>FAT 32</vt:lpstr>
      <vt:lpstr>目录结构</vt:lpstr>
      <vt:lpstr>Ext3</vt:lpstr>
      <vt:lpstr>超级块部分结构</vt:lpstr>
      <vt:lpstr>组描述符</vt:lpstr>
      <vt:lpstr>数据块和索引结点位图</vt:lpstr>
      <vt:lpstr>索引结点表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FAT和EXT</dc:title>
  <dc:creator>Li Xiaojia</dc:creator>
  <cp:lastModifiedBy>Li Xiaojia</cp:lastModifiedBy>
  <cp:revision>1</cp:revision>
  <dcterms:created xsi:type="dcterms:W3CDTF">2019-10-28T06:13:40Z</dcterms:created>
  <dcterms:modified xsi:type="dcterms:W3CDTF">2019-10-28T06:15:18Z</dcterms:modified>
</cp:coreProperties>
</file>