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9" r:id="rId2"/>
    <p:sldId id="277" r:id="rId3"/>
    <p:sldId id="256" r:id="rId4"/>
    <p:sldId id="279" r:id="rId5"/>
    <p:sldId id="280" r:id="rId6"/>
    <p:sldId id="281" r:id="rId7"/>
    <p:sldId id="282" r:id="rId8"/>
    <p:sldId id="283" r:id="rId9"/>
    <p:sldId id="284" r:id="rId10"/>
    <p:sldId id="285" r:id="rId11"/>
    <p:sldId id="286" r:id="rId12"/>
    <p:sldId id="257" r:id="rId13"/>
    <p:sldId id="258" r:id="rId14"/>
    <p:sldId id="259" r:id="rId15"/>
    <p:sldId id="260" r:id="rId16"/>
    <p:sldId id="261" r:id="rId17"/>
    <p:sldId id="262" r:id="rId18"/>
    <p:sldId id="287" r:id="rId19"/>
    <p:sldId id="288" r:id="rId20"/>
    <p:sldId id="289" r:id="rId21"/>
    <p:sldId id="291" r:id="rId22"/>
    <p:sldId id="292" r:id="rId23"/>
    <p:sldId id="263" r:id="rId24"/>
    <p:sldId id="264" r:id="rId25"/>
    <p:sldId id="265" r:id="rId26"/>
    <p:sldId id="266" r:id="rId27"/>
    <p:sldId id="267" r:id="rId28"/>
    <p:sldId id="268" r:id="rId29"/>
    <p:sldId id="269" r:id="rId30"/>
    <p:sldId id="270" r:id="rId31"/>
    <p:sldId id="278" r:id="rId32"/>
    <p:sldId id="271" r:id="rId33"/>
    <p:sldId id="272" r:id="rId34"/>
    <p:sldId id="273" r:id="rId35"/>
    <p:sldId id="274" r:id="rId36"/>
    <p:sldId id="275" r:id="rId37"/>
    <p:sldId id="276" r:id="rId38"/>
    <p:sldId id="293" r:id="rId39"/>
    <p:sldId id="294" r:id="rId40"/>
    <p:sldId id="295" r:id="rId41"/>
    <p:sldId id="296" r:id="rId42"/>
    <p:sldId id="297" r:id="rId43"/>
    <p:sldId id="298"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1" autoAdjust="0"/>
    <p:restoredTop sz="94660"/>
  </p:normalViewPr>
  <p:slideViewPr>
    <p:cSldViewPr snapToGrid="0">
      <p:cViewPr varScale="1">
        <p:scale>
          <a:sx n="111" d="100"/>
          <a:sy n="111" d="100"/>
        </p:scale>
        <p:origin x="12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38242" name="Rectangle 2"/>
          <p:cNvSpPr>
            <a:spLocks noGrp="1" noRot="1" noChangeArrowheads="1"/>
          </p:cNvSpPr>
          <p:nvPr>
            <p:ph type="ctrTitle"/>
          </p:nvPr>
        </p:nvSpPr>
        <p:spPr>
          <a:xfrm>
            <a:off x="1373188" y="1066800"/>
            <a:ext cx="7237412" cy="1981200"/>
          </a:xfrm>
        </p:spPr>
        <p:txBody>
          <a:bodyPr/>
          <a:lstStyle>
            <a:lvl1pPr>
              <a:defRPr/>
            </a:lvl1pPr>
          </a:lstStyle>
          <a:p>
            <a:r>
              <a:rPr lang="zh-CN" altLang="en-US" smtClean="0"/>
              <a:t>单击此处编辑母版标题样式</a:t>
            </a:r>
            <a:endParaRPr lang="zh-CN" altLang="en-US"/>
          </a:p>
        </p:txBody>
      </p:sp>
      <p:sp>
        <p:nvSpPr>
          <p:cNvPr id="138243" name="Rectangle 3"/>
          <p:cNvSpPr>
            <a:spLocks noGrp="1" noRot="1" noChangeArrowheads="1"/>
          </p:cNvSpPr>
          <p:nvPr>
            <p:ph type="subTitle" idx="1"/>
          </p:nvPr>
        </p:nvSpPr>
        <p:spPr bwMode="auto">
          <a:xfrm>
            <a:off x="2173288" y="3494088"/>
            <a:ext cx="5535612" cy="2284412"/>
          </a:xfrm>
          <a:prstGeom prst="rect">
            <a:avLst/>
          </a:prstGeom>
          <a:noFill/>
          <a:ln>
            <a:miter lim="800000"/>
            <a:headEnd/>
            <a:tailEnd/>
          </a:ln>
        </p:spPr>
        <p:txBody>
          <a:bodyPr vert="horz" wrap="square" lIns="91422" tIns="45711" rIns="91422" bIns="45711" numCol="1" anchor="t" anchorCtr="0" compatLnSpc="1">
            <a:prstTxWarp prst="textNoShape">
              <a:avLst/>
            </a:prstTxWarp>
          </a:bodyPr>
          <a:lstStyle>
            <a:lvl1pPr marL="0" indent="0" algn="ctr">
              <a:buFont typeface="Wingdings" pitchFamily="2" charset="2"/>
              <a:buNone/>
              <a:defRPr/>
            </a:lvl1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60412640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2"/>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p:txBody>
          <a:bodyPr/>
          <a:lstStyle>
            <a:lvl1pPr>
              <a:defRPr/>
            </a:lvl1pPr>
          </a:lstStyle>
          <a:p>
            <a:pPr>
              <a:defRPr/>
            </a:pPr>
            <a:fld id="{F1EDD022-FCF7-44D3-ADDF-A6224C8EC57D}" type="slidenum">
              <a:rPr lang="zh-CN" altLang="en-US"/>
              <a:pPr>
                <a:defRPr/>
              </a:pPr>
              <a:t>‹#›</a:t>
            </a:fld>
            <a:endParaRPr lang="zh-CN" altLang="en-US"/>
          </a:p>
        </p:txBody>
      </p:sp>
      <p:sp>
        <p:nvSpPr>
          <p:cNvPr id="5"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endParaRPr lang="zh-CN" altLang="en-US"/>
          </a:p>
        </p:txBody>
      </p:sp>
      <p:sp>
        <p:nvSpPr>
          <p:cNvPr id="6"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fld id="{5BAB610B-41B9-45D7-80A1-B11FE51DB4A3}" type="datetimeFigureOut">
              <a:rPr lang="zh-CN" altLang="en-US"/>
              <a:pPr>
                <a:defRPr/>
              </a:pPr>
              <a:t>2019/10/28</a:t>
            </a:fld>
            <a:endParaRPr lang="zh-CN" altLang="en-US"/>
          </a:p>
        </p:txBody>
      </p:sp>
    </p:spTree>
    <p:extLst>
      <p:ext uri="{BB962C8B-B14F-4D97-AF65-F5344CB8AC3E}">
        <p14:creationId xmlns:p14="http://schemas.microsoft.com/office/powerpoint/2010/main" val="87962016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8975"/>
            <a:ext cx="2057400" cy="5437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88975"/>
            <a:ext cx="6019800" cy="54371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p:txBody>
          <a:bodyPr/>
          <a:lstStyle>
            <a:lvl1pPr>
              <a:defRPr/>
            </a:lvl1pPr>
          </a:lstStyle>
          <a:p>
            <a:pPr>
              <a:defRPr/>
            </a:pPr>
            <a:fld id="{4F4A40EC-2266-4809-B25B-358F46A94A73}" type="slidenum">
              <a:rPr lang="zh-CN" altLang="en-US"/>
              <a:pPr>
                <a:defRPr/>
              </a:pPr>
              <a:t>‹#›</a:t>
            </a:fld>
            <a:endParaRPr lang="zh-CN" altLang="en-US"/>
          </a:p>
        </p:txBody>
      </p:sp>
      <p:sp>
        <p:nvSpPr>
          <p:cNvPr id="5"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endParaRPr lang="zh-CN" altLang="en-US"/>
          </a:p>
        </p:txBody>
      </p:sp>
      <p:sp>
        <p:nvSpPr>
          <p:cNvPr id="6"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fld id="{726826C3-96A5-4797-B064-3BEA551F5903}" type="datetimeFigureOut">
              <a:rPr lang="zh-CN" altLang="en-US"/>
              <a:pPr>
                <a:defRPr/>
              </a:pPr>
              <a:t>2019/10/28</a:t>
            </a:fld>
            <a:endParaRPr lang="zh-CN" altLang="en-US"/>
          </a:p>
        </p:txBody>
      </p:sp>
    </p:spTree>
    <p:extLst>
      <p:ext uri="{BB962C8B-B14F-4D97-AF65-F5344CB8AC3E}">
        <p14:creationId xmlns:p14="http://schemas.microsoft.com/office/powerpoint/2010/main" val="62091901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688975"/>
            <a:ext cx="8229600" cy="54371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sldNum" sz="quarter" idx="10"/>
          </p:nvPr>
        </p:nvSpPr>
        <p:spPr/>
        <p:txBody>
          <a:bodyPr/>
          <a:lstStyle>
            <a:lvl1pPr>
              <a:defRPr/>
            </a:lvl1pPr>
          </a:lstStyle>
          <a:p>
            <a:pPr>
              <a:defRPr/>
            </a:pPr>
            <a:fld id="{00C4ABE3-D48E-4BB7-BE74-A93C471EE0DE}" type="slidenum">
              <a:rPr lang="zh-CN" altLang="en-US"/>
              <a:pPr>
                <a:defRPr/>
              </a:pPr>
              <a:t>‹#›</a:t>
            </a:fld>
            <a:endParaRPr lang="zh-CN" altLang="en-US"/>
          </a:p>
        </p:txBody>
      </p:sp>
      <p:sp>
        <p:nvSpPr>
          <p:cNvPr id="4"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endParaRPr lang="zh-CN" altLang="en-US"/>
          </a:p>
        </p:txBody>
      </p:sp>
      <p:sp>
        <p:nvSpPr>
          <p:cNvPr id="5"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fld id="{6DDE867F-6ECE-499D-8872-6DE508E24E43}" type="datetimeFigureOut">
              <a:rPr lang="zh-CN" altLang="en-US"/>
              <a:pPr>
                <a:defRPr/>
              </a:pPr>
              <a:t>2019/10/28</a:t>
            </a:fld>
            <a:endParaRPr lang="zh-CN" altLang="en-US"/>
          </a:p>
        </p:txBody>
      </p:sp>
    </p:spTree>
    <p:extLst>
      <p:ext uri="{BB962C8B-B14F-4D97-AF65-F5344CB8AC3E}">
        <p14:creationId xmlns:p14="http://schemas.microsoft.com/office/powerpoint/2010/main" val="164876456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97013" y="688977"/>
            <a:ext cx="6642100" cy="5873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2"/>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p:txBody>
          <a:bodyPr/>
          <a:lstStyle>
            <a:lvl1pPr>
              <a:defRPr/>
            </a:lvl1pPr>
          </a:lstStyle>
          <a:p>
            <a:pPr>
              <a:defRPr/>
            </a:pPr>
            <a:fld id="{D0D1F564-E556-4DF0-AC1C-F41E6B2F4436}" type="slidenum">
              <a:rPr lang="zh-CN" altLang="en-US"/>
              <a:pPr>
                <a:defRPr/>
              </a:pPr>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fld id="{45FEDED6-3BFA-4B7C-B20A-9DA384A99A42}" type="datetimeFigureOut">
              <a:rPr lang="zh-CN" altLang="en-US"/>
              <a:pPr>
                <a:defRPr/>
              </a:pPr>
              <a:t>2019/10/28</a:t>
            </a:fld>
            <a:endParaRPr lang="zh-CN" altLang="en-US"/>
          </a:p>
        </p:txBody>
      </p:sp>
    </p:spTree>
    <p:extLst>
      <p:ext uri="{BB962C8B-B14F-4D97-AF65-F5344CB8AC3E}">
        <p14:creationId xmlns:p14="http://schemas.microsoft.com/office/powerpoint/2010/main" val="142528623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2"/>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B5EB7DEA-87A2-4BE0-8230-76E9861836D8}" type="slidenum">
              <a:rPr lang="zh-CN" altLang="en-US"/>
              <a:pPr>
                <a:defRPr/>
              </a:pPr>
              <a:t>‹#›</a:t>
            </a:fld>
            <a:endParaRPr lang="zh-CN" altLang="en-US"/>
          </a:p>
        </p:txBody>
      </p:sp>
    </p:spTree>
    <p:extLst>
      <p:ext uri="{BB962C8B-B14F-4D97-AF65-F5344CB8AC3E}">
        <p14:creationId xmlns:p14="http://schemas.microsoft.com/office/powerpoint/2010/main" val="22691922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5"/>
          <p:cNvSpPr>
            <a:spLocks noGrp="1" noChangeArrowheads="1"/>
          </p:cNvSpPr>
          <p:nvPr>
            <p:ph type="sldNum" sz="quarter" idx="10"/>
          </p:nvPr>
        </p:nvSpPr>
        <p:spPr>
          <a:ln/>
        </p:spPr>
        <p:txBody>
          <a:bodyPr/>
          <a:lstStyle>
            <a:lvl1pPr>
              <a:defRPr/>
            </a:lvl1pPr>
          </a:lstStyle>
          <a:p>
            <a:pPr>
              <a:defRPr/>
            </a:pPr>
            <a:fld id="{1C793CFC-D4B9-4939-82AD-A3CB33D8AD68}" type="slidenum">
              <a:rPr lang="zh-CN" altLang="en-US"/>
              <a:pPr>
                <a:defRPr/>
              </a:pPr>
              <a:t>‹#›</a:t>
            </a:fld>
            <a:endParaRPr lang="zh-CN" altLang="en-US"/>
          </a:p>
        </p:txBody>
      </p:sp>
    </p:spTree>
    <p:extLst>
      <p:ext uri="{BB962C8B-B14F-4D97-AF65-F5344CB8AC3E}">
        <p14:creationId xmlns:p14="http://schemas.microsoft.com/office/powerpoint/2010/main" val="55745656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p:txBody>
          <a:bodyPr/>
          <a:lstStyle>
            <a:lvl1pPr>
              <a:defRPr/>
            </a:lvl1pPr>
          </a:lstStyle>
          <a:p>
            <a:pPr>
              <a:defRPr/>
            </a:pPr>
            <a:fld id="{F1432F80-8894-4B0E-9943-73443CC824CF}" type="slidenum">
              <a:rPr lang="zh-CN" altLang="en-US"/>
              <a:pPr>
                <a:defRPr/>
              </a:pPr>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fld id="{541CBB5F-F2DA-4F05-B963-78FB96672F47}" type="datetimeFigureOut">
              <a:rPr lang="zh-CN" altLang="en-US"/>
              <a:pPr>
                <a:defRPr/>
              </a:pPr>
              <a:t>2019/10/28</a:t>
            </a:fld>
            <a:endParaRPr lang="zh-CN" altLang="en-US"/>
          </a:p>
        </p:txBody>
      </p:sp>
    </p:spTree>
    <p:extLst>
      <p:ext uri="{BB962C8B-B14F-4D97-AF65-F5344CB8AC3E}">
        <p14:creationId xmlns:p14="http://schemas.microsoft.com/office/powerpoint/2010/main" val="18701454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sz="quarter" idx="10"/>
          </p:nvPr>
        </p:nvSpPr>
        <p:spPr/>
        <p:txBody>
          <a:bodyPr/>
          <a:lstStyle>
            <a:lvl1pPr>
              <a:defRPr/>
            </a:lvl1pPr>
          </a:lstStyle>
          <a:p>
            <a:pPr>
              <a:defRPr/>
            </a:pPr>
            <a:fld id="{5BE76D03-9AE8-46E3-A56A-7540E2A69036}" type="slidenum">
              <a:rPr lang="zh-CN" altLang="en-US"/>
              <a:pPr>
                <a:defRPr/>
              </a:pPr>
              <a:t>‹#›</a:t>
            </a:fld>
            <a:endParaRPr lang="zh-CN" altLang="en-US"/>
          </a:p>
        </p:txBody>
      </p:sp>
      <p:sp>
        <p:nvSpPr>
          <p:cNvPr id="8"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endParaRPr lang="zh-CN" altLang="en-US"/>
          </a:p>
        </p:txBody>
      </p:sp>
      <p:sp>
        <p:nvSpPr>
          <p:cNvPr id="9"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fld id="{D4D3D3DC-D0F9-4196-982C-CFACE8D9AA41}" type="datetimeFigureOut">
              <a:rPr lang="zh-CN" altLang="en-US"/>
              <a:pPr>
                <a:defRPr/>
              </a:pPr>
              <a:t>2019/10/28</a:t>
            </a:fld>
            <a:endParaRPr lang="zh-CN" altLang="en-US"/>
          </a:p>
        </p:txBody>
      </p:sp>
    </p:spTree>
    <p:extLst>
      <p:ext uri="{BB962C8B-B14F-4D97-AF65-F5344CB8AC3E}">
        <p14:creationId xmlns:p14="http://schemas.microsoft.com/office/powerpoint/2010/main" val="249096405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sz="quarter" idx="10"/>
          </p:nvPr>
        </p:nvSpPr>
        <p:spPr/>
        <p:txBody>
          <a:bodyPr/>
          <a:lstStyle>
            <a:lvl1pPr>
              <a:defRPr/>
            </a:lvl1pPr>
          </a:lstStyle>
          <a:p>
            <a:pPr>
              <a:defRPr/>
            </a:pPr>
            <a:fld id="{30231554-EC64-4A87-9214-7B0762B11E39}" type="slidenum">
              <a:rPr lang="zh-CN" altLang="en-US"/>
              <a:pPr>
                <a:defRPr/>
              </a:pPr>
              <a:t>‹#›</a:t>
            </a:fld>
            <a:endParaRPr lang="zh-CN" altLang="en-US"/>
          </a:p>
        </p:txBody>
      </p:sp>
      <p:sp>
        <p:nvSpPr>
          <p:cNvPr id="4"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endParaRPr lang="zh-CN" altLang="en-US"/>
          </a:p>
        </p:txBody>
      </p:sp>
      <p:sp>
        <p:nvSpPr>
          <p:cNvPr id="5"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fld id="{F4E02248-5570-425F-BA7B-02B152EFD542}" type="datetimeFigureOut">
              <a:rPr lang="zh-CN" altLang="en-US"/>
              <a:pPr>
                <a:defRPr/>
              </a:pPr>
              <a:t>2019/10/28</a:t>
            </a:fld>
            <a:endParaRPr lang="zh-CN" altLang="en-US"/>
          </a:p>
        </p:txBody>
      </p:sp>
    </p:spTree>
    <p:extLst>
      <p:ext uri="{BB962C8B-B14F-4D97-AF65-F5344CB8AC3E}">
        <p14:creationId xmlns:p14="http://schemas.microsoft.com/office/powerpoint/2010/main" val="8038394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D2D7ED54-87AF-4C79-A84F-BA80E172E1DA}" type="slidenum">
              <a:rPr lang="zh-CN" altLang="en-US"/>
              <a:pPr>
                <a:defRPr/>
              </a:pPr>
              <a:t>‹#›</a:t>
            </a:fld>
            <a:endParaRPr lang="zh-CN" altLang="en-US"/>
          </a:p>
        </p:txBody>
      </p:sp>
    </p:spTree>
    <p:extLst>
      <p:ext uri="{BB962C8B-B14F-4D97-AF65-F5344CB8AC3E}">
        <p14:creationId xmlns:p14="http://schemas.microsoft.com/office/powerpoint/2010/main" val="308651851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fld id="{EE893011-7CB2-40F5-B4EC-C69BAF5F85F2}" type="slidenum">
              <a:rPr lang="zh-CN" altLang="en-US"/>
              <a:pPr>
                <a:defRPr/>
              </a:pPr>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fld id="{E9BC32E7-7D71-4107-9A49-733B39605135}" type="datetimeFigureOut">
              <a:rPr lang="zh-CN" altLang="en-US"/>
              <a:pPr>
                <a:defRPr/>
              </a:pPr>
              <a:t>2019/10/28</a:t>
            </a:fld>
            <a:endParaRPr lang="zh-CN" altLang="en-US"/>
          </a:p>
        </p:txBody>
      </p:sp>
    </p:spTree>
    <p:extLst>
      <p:ext uri="{BB962C8B-B14F-4D97-AF65-F5344CB8AC3E}">
        <p14:creationId xmlns:p14="http://schemas.microsoft.com/office/powerpoint/2010/main" val="110328739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fld id="{F024EA90-B64E-435A-9E48-760DDBADC119}" type="slidenum">
              <a:rPr lang="zh-CN" altLang="en-US"/>
              <a:pPr>
                <a:defRPr/>
              </a:pPr>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fld id="{B8ACC901-C066-4E63-9FB0-0C2B597379B7}" type="datetimeFigureOut">
              <a:rPr lang="zh-CN" altLang="en-US"/>
              <a:pPr>
                <a:defRPr/>
              </a:pPr>
              <a:t>2019/10/28</a:t>
            </a:fld>
            <a:endParaRPr lang="zh-CN" altLang="en-US"/>
          </a:p>
        </p:txBody>
      </p:sp>
    </p:spTree>
    <p:extLst>
      <p:ext uri="{BB962C8B-B14F-4D97-AF65-F5344CB8AC3E}">
        <p14:creationId xmlns:p14="http://schemas.microsoft.com/office/powerpoint/2010/main" val="33343497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497013" y="688975"/>
            <a:ext cx="66421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p>
            <a:pPr lvl="0"/>
            <a:r>
              <a:rPr lang="zh-CN" altLang="en-US" smtClean="0"/>
              <a:t>单击编辑母版标题样式</a:t>
            </a:r>
          </a:p>
        </p:txBody>
      </p:sp>
      <p:sp>
        <p:nvSpPr>
          <p:cNvPr id="137221" name="Rectangle 5"/>
          <p:cNvSpPr>
            <a:spLocks noGrp="1" noChangeArrowheads="1"/>
          </p:cNvSpPr>
          <p:nvPr>
            <p:ph type="sldNum" sz="quarter" idx="4"/>
          </p:nvPr>
        </p:nvSpPr>
        <p:spPr bwMode="auto">
          <a:xfrm>
            <a:off x="2555875" y="6237288"/>
            <a:ext cx="2290763"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eaLnBrk="1" hangingPunct="1">
              <a:defRPr sz="1050"/>
            </a:lvl1pPr>
          </a:lstStyle>
          <a:p>
            <a:pPr>
              <a:defRPr/>
            </a:pPr>
            <a:fld id="{EFF2A2D1-49F9-40A6-8A32-261ED5493535}" type="slidenum">
              <a:rPr lang="zh-CN" altLang="en-US"/>
              <a:pPr>
                <a:defRPr/>
              </a:pPr>
              <a:t>‹#›</a:t>
            </a:fld>
            <a:endParaRPr lang="zh-CN" altLang="en-US"/>
          </a:p>
        </p:txBody>
      </p:sp>
      <p:sp>
        <p:nvSpPr>
          <p:cNvPr id="1028" name="Line 6"/>
          <p:cNvSpPr>
            <a:spLocks noChangeShapeType="1"/>
          </p:cNvSpPr>
          <p:nvPr/>
        </p:nvSpPr>
        <p:spPr bwMode="auto">
          <a:xfrm>
            <a:off x="450850" y="1406525"/>
            <a:ext cx="8302625"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000063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timing>
    <p:tnLst>
      <p:par>
        <p:cTn id="1" dur="indefinite" restart="never" nodeType="tmRoot"/>
      </p:par>
    </p:tnLst>
  </p:timing>
  <p:txStyles>
    <p:titleStyle>
      <a:lvl1pPr algn="l" rtl="0" eaLnBrk="0" fontAlgn="base" hangingPunct="0">
        <a:spcBef>
          <a:spcPct val="0"/>
        </a:spcBef>
        <a:spcAft>
          <a:spcPct val="0"/>
        </a:spcAft>
        <a:defRPr sz="2700">
          <a:solidFill>
            <a:srgbClr val="000000"/>
          </a:solidFill>
          <a:latin typeface="+mj-lt"/>
          <a:ea typeface="+mj-ea"/>
          <a:cs typeface="+mj-cs"/>
        </a:defRPr>
      </a:lvl1pPr>
      <a:lvl2pPr algn="l" rtl="0" eaLnBrk="0" fontAlgn="base" hangingPunct="0">
        <a:spcBef>
          <a:spcPct val="0"/>
        </a:spcBef>
        <a:spcAft>
          <a:spcPct val="0"/>
        </a:spcAft>
        <a:defRPr sz="2700">
          <a:solidFill>
            <a:srgbClr val="000000"/>
          </a:solidFill>
          <a:latin typeface="Arial" pitchFamily="34" charset="0"/>
          <a:ea typeface="华文新魏" pitchFamily="2" charset="-122"/>
        </a:defRPr>
      </a:lvl2pPr>
      <a:lvl3pPr algn="l" rtl="0" eaLnBrk="0" fontAlgn="base" hangingPunct="0">
        <a:spcBef>
          <a:spcPct val="0"/>
        </a:spcBef>
        <a:spcAft>
          <a:spcPct val="0"/>
        </a:spcAft>
        <a:defRPr sz="2700">
          <a:solidFill>
            <a:srgbClr val="000000"/>
          </a:solidFill>
          <a:latin typeface="Arial" pitchFamily="34" charset="0"/>
          <a:ea typeface="华文新魏" pitchFamily="2" charset="-122"/>
        </a:defRPr>
      </a:lvl3pPr>
      <a:lvl4pPr algn="l" rtl="0" eaLnBrk="0" fontAlgn="base" hangingPunct="0">
        <a:spcBef>
          <a:spcPct val="0"/>
        </a:spcBef>
        <a:spcAft>
          <a:spcPct val="0"/>
        </a:spcAft>
        <a:defRPr sz="2700">
          <a:solidFill>
            <a:srgbClr val="000000"/>
          </a:solidFill>
          <a:latin typeface="Arial" pitchFamily="34" charset="0"/>
          <a:ea typeface="华文新魏" pitchFamily="2" charset="-122"/>
        </a:defRPr>
      </a:lvl4pPr>
      <a:lvl5pPr algn="l" rtl="0" eaLnBrk="0" fontAlgn="base" hangingPunct="0">
        <a:spcBef>
          <a:spcPct val="0"/>
        </a:spcBef>
        <a:spcAft>
          <a:spcPct val="0"/>
        </a:spcAft>
        <a:defRPr sz="2700">
          <a:solidFill>
            <a:srgbClr val="000000"/>
          </a:solidFill>
          <a:latin typeface="Arial" pitchFamily="34" charset="0"/>
          <a:ea typeface="华文新魏" pitchFamily="2" charset="-122"/>
        </a:defRPr>
      </a:lvl5pPr>
      <a:lvl6pPr marL="342900" algn="l" rtl="0" eaLnBrk="1" fontAlgn="base" hangingPunct="1">
        <a:spcBef>
          <a:spcPct val="0"/>
        </a:spcBef>
        <a:spcAft>
          <a:spcPct val="0"/>
        </a:spcAft>
        <a:defRPr sz="2400">
          <a:solidFill>
            <a:srgbClr val="000000"/>
          </a:solidFill>
          <a:latin typeface="Arial" pitchFamily="34" charset="0"/>
          <a:ea typeface="华文新魏" pitchFamily="2" charset="-122"/>
        </a:defRPr>
      </a:lvl6pPr>
      <a:lvl7pPr marL="685800" algn="l" rtl="0" eaLnBrk="1" fontAlgn="base" hangingPunct="1">
        <a:spcBef>
          <a:spcPct val="0"/>
        </a:spcBef>
        <a:spcAft>
          <a:spcPct val="0"/>
        </a:spcAft>
        <a:defRPr sz="2400">
          <a:solidFill>
            <a:srgbClr val="000000"/>
          </a:solidFill>
          <a:latin typeface="Arial" pitchFamily="34" charset="0"/>
          <a:ea typeface="华文新魏" pitchFamily="2" charset="-122"/>
        </a:defRPr>
      </a:lvl7pPr>
      <a:lvl8pPr marL="1028700" algn="l" rtl="0" eaLnBrk="1" fontAlgn="base" hangingPunct="1">
        <a:spcBef>
          <a:spcPct val="0"/>
        </a:spcBef>
        <a:spcAft>
          <a:spcPct val="0"/>
        </a:spcAft>
        <a:defRPr sz="2400">
          <a:solidFill>
            <a:srgbClr val="000000"/>
          </a:solidFill>
          <a:latin typeface="Arial" pitchFamily="34" charset="0"/>
          <a:ea typeface="华文新魏" pitchFamily="2" charset="-122"/>
        </a:defRPr>
      </a:lvl8pPr>
      <a:lvl9pPr marL="1371600" algn="l" rtl="0" eaLnBrk="1" fontAlgn="base" hangingPunct="1">
        <a:spcBef>
          <a:spcPct val="0"/>
        </a:spcBef>
        <a:spcAft>
          <a:spcPct val="0"/>
        </a:spcAft>
        <a:defRPr sz="2400">
          <a:solidFill>
            <a:srgbClr val="000000"/>
          </a:solidFill>
          <a:latin typeface="Arial" pitchFamily="34" charset="0"/>
          <a:ea typeface="华文新魏" pitchFamily="2" charset="-122"/>
        </a:defRPr>
      </a:lvl9pPr>
    </p:titleStyle>
    <p:bodyStyle>
      <a:lvl1pPr marL="257175" indent="-257175" algn="l" rtl="0" eaLnBrk="0" fontAlgn="base" hangingPunct="0">
        <a:spcBef>
          <a:spcPct val="20000"/>
        </a:spcBef>
        <a:spcAft>
          <a:spcPct val="0"/>
        </a:spcAft>
        <a:buClr>
          <a:schemeClr val="hlink"/>
        </a:buClr>
        <a:buSzPct val="70000"/>
        <a:buFont typeface="Wingdings" panose="05000000000000000000" pitchFamily="2" charset="2"/>
        <a:buChar char="v"/>
        <a:defRPr sz="2400">
          <a:solidFill>
            <a:srgbClr val="000000"/>
          </a:solidFill>
          <a:latin typeface="+mn-lt"/>
          <a:ea typeface="+mn-ea"/>
          <a:cs typeface="+mn-cs"/>
        </a:defRPr>
      </a:lvl1pPr>
      <a:lvl2pPr marL="557213" indent="-214313" algn="l" rtl="0" eaLnBrk="0" fontAlgn="base" hangingPunct="0">
        <a:spcBef>
          <a:spcPct val="20000"/>
        </a:spcBef>
        <a:spcAft>
          <a:spcPct val="0"/>
        </a:spcAft>
        <a:buClr>
          <a:schemeClr val="accent2"/>
        </a:buClr>
        <a:buSzPct val="85000"/>
        <a:buFont typeface="Wingdings" panose="05000000000000000000" pitchFamily="2" charset="2"/>
        <a:buChar char=""/>
        <a:defRPr sz="2100">
          <a:solidFill>
            <a:srgbClr val="000000"/>
          </a:solidFill>
          <a:latin typeface="+mn-lt"/>
          <a:ea typeface="+mn-ea"/>
        </a:defRPr>
      </a:lvl2pPr>
      <a:lvl3pPr marL="857250" indent="-171450" algn="l" rtl="0" eaLnBrk="0" fontAlgn="base" hangingPunct="0">
        <a:spcBef>
          <a:spcPct val="20000"/>
        </a:spcBef>
        <a:spcAft>
          <a:spcPct val="0"/>
        </a:spcAft>
        <a:buClr>
          <a:schemeClr val="hlink"/>
        </a:buClr>
        <a:buSzPct val="80000"/>
        <a:buFont typeface="Wingdings" panose="05000000000000000000" pitchFamily="2" charset="2"/>
        <a:buChar char="v"/>
        <a:defRPr>
          <a:solidFill>
            <a:srgbClr val="000000"/>
          </a:solidFill>
          <a:latin typeface="+mn-lt"/>
          <a:ea typeface="+mn-ea"/>
        </a:defRPr>
      </a:lvl3pPr>
      <a:lvl4pPr marL="1200150" indent="-171450" algn="l" rtl="0" eaLnBrk="0" fontAlgn="base" hangingPunct="0">
        <a:spcBef>
          <a:spcPct val="20000"/>
        </a:spcBef>
        <a:spcAft>
          <a:spcPct val="0"/>
        </a:spcAft>
        <a:buClr>
          <a:schemeClr val="accent2"/>
        </a:buClr>
        <a:buSzPct val="90000"/>
        <a:buFont typeface="Wingdings" panose="05000000000000000000" pitchFamily="2" charset="2"/>
        <a:buChar char=""/>
        <a:defRPr sz="1500">
          <a:solidFill>
            <a:srgbClr val="000000"/>
          </a:solidFill>
          <a:latin typeface="+mn-lt"/>
          <a:ea typeface="+mn-ea"/>
        </a:defRPr>
      </a:lvl4pPr>
      <a:lvl5pPr marL="1543050" indent="-171450" algn="l" rtl="0" eaLnBrk="0" fontAlgn="base" hangingPunct="0">
        <a:spcBef>
          <a:spcPct val="20000"/>
        </a:spcBef>
        <a:spcAft>
          <a:spcPct val="0"/>
        </a:spcAft>
        <a:buClr>
          <a:schemeClr val="hlink"/>
        </a:buClr>
        <a:buSzPct val="85000"/>
        <a:buFont typeface="Wingdings" panose="05000000000000000000" pitchFamily="2" charset="2"/>
        <a:buChar char="v"/>
        <a:defRPr sz="1500">
          <a:solidFill>
            <a:srgbClr val="000000"/>
          </a:solidFill>
          <a:latin typeface="+mn-lt"/>
          <a:ea typeface="+mn-ea"/>
        </a:defRPr>
      </a:lvl5pPr>
      <a:lvl6pPr marL="1885950" indent="-171450" algn="l" rtl="0" eaLnBrk="1" fontAlgn="base" hangingPunct="1">
        <a:spcBef>
          <a:spcPct val="20000"/>
        </a:spcBef>
        <a:spcAft>
          <a:spcPct val="0"/>
        </a:spcAft>
        <a:buClr>
          <a:schemeClr val="hlink"/>
        </a:buClr>
        <a:buSzPct val="85000"/>
        <a:buFont typeface="Wingdings" pitchFamily="2" charset="2"/>
        <a:buChar char="v"/>
        <a:defRPr sz="1500">
          <a:solidFill>
            <a:srgbClr val="000000"/>
          </a:solidFill>
          <a:latin typeface="+mn-lt"/>
          <a:ea typeface="+mn-ea"/>
        </a:defRPr>
      </a:lvl6pPr>
      <a:lvl7pPr marL="2228850" indent="-171450" algn="l" rtl="0" eaLnBrk="1" fontAlgn="base" hangingPunct="1">
        <a:spcBef>
          <a:spcPct val="20000"/>
        </a:spcBef>
        <a:spcAft>
          <a:spcPct val="0"/>
        </a:spcAft>
        <a:buClr>
          <a:schemeClr val="hlink"/>
        </a:buClr>
        <a:buSzPct val="85000"/>
        <a:buFont typeface="Wingdings" pitchFamily="2" charset="2"/>
        <a:buChar char="v"/>
        <a:defRPr sz="1500">
          <a:solidFill>
            <a:srgbClr val="000000"/>
          </a:solidFill>
          <a:latin typeface="+mn-lt"/>
          <a:ea typeface="+mn-ea"/>
        </a:defRPr>
      </a:lvl7pPr>
      <a:lvl8pPr marL="2571750" indent="-171450" algn="l" rtl="0" eaLnBrk="1" fontAlgn="base" hangingPunct="1">
        <a:spcBef>
          <a:spcPct val="20000"/>
        </a:spcBef>
        <a:spcAft>
          <a:spcPct val="0"/>
        </a:spcAft>
        <a:buClr>
          <a:schemeClr val="hlink"/>
        </a:buClr>
        <a:buSzPct val="85000"/>
        <a:buFont typeface="Wingdings" pitchFamily="2" charset="2"/>
        <a:buChar char="v"/>
        <a:defRPr sz="1500">
          <a:solidFill>
            <a:srgbClr val="000000"/>
          </a:solidFill>
          <a:latin typeface="+mn-lt"/>
          <a:ea typeface="+mn-ea"/>
        </a:defRPr>
      </a:lvl8pPr>
      <a:lvl9pPr marL="2914650" indent="-171450" algn="l" rtl="0" eaLnBrk="1" fontAlgn="base" hangingPunct="1">
        <a:spcBef>
          <a:spcPct val="20000"/>
        </a:spcBef>
        <a:spcAft>
          <a:spcPct val="0"/>
        </a:spcAft>
        <a:buClr>
          <a:schemeClr val="hlink"/>
        </a:buClr>
        <a:buSzPct val="85000"/>
        <a:buFont typeface="Wingdings" pitchFamily="2" charset="2"/>
        <a:buChar char="v"/>
        <a:defRPr sz="1500">
          <a:solidFill>
            <a:srgbClr val="000000"/>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4785" y="2024332"/>
            <a:ext cx="7696200" cy="1981200"/>
          </a:xfrm>
        </p:spPr>
        <p:txBody>
          <a:bodyPr/>
          <a:lstStyle/>
          <a:p>
            <a:r>
              <a:rPr lang="en-US" altLang="zh-CN" sz="3600" dirty="0" smtClean="0"/>
              <a:t>Windows/Linux</a:t>
            </a:r>
            <a:r>
              <a:rPr lang="zh-CN" altLang="en-US" sz="3600" dirty="0" smtClean="0"/>
              <a:t>常用同步和互斥机制</a:t>
            </a:r>
            <a:endParaRPr lang="zh-CN" altLang="en-US" sz="3600"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5914367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a:t>代码（续）</a:t>
            </a:r>
          </a:p>
        </p:txBody>
      </p:sp>
      <p:sp>
        <p:nvSpPr>
          <p:cNvPr id="73731"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en-US" altLang="zh-CN" dirty="0" err="1"/>
              <a:t>int</a:t>
            </a:r>
            <a:r>
              <a:rPr lang="en-US" altLang="zh-CN" dirty="0"/>
              <a:t> main(</a:t>
            </a:r>
            <a:r>
              <a:rPr lang="en-US" altLang="zh-CN" dirty="0" err="1"/>
              <a:t>int</a:t>
            </a:r>
            <a:r>
              <a:rPr lang="en-US" altLang="zh-CN" dirty="0"/>
              <a:t> </a:t>
            </a:r>
            <a:r>
              <a:rPr lang="en-US" altLang="zh-CN" dirty="0" err="1"/>
              <a:t>argc</a:t>
            </a:r>
            <a:r>
              <a:rPr lang="en-US" altLang="zh-CN" dirty="0"/>
              <a:t>, char* </a:t>
            </a:r>
            <a:r>
              <a:rPr lang="en-US" altLang="zh-CN" dirty="0" err="1"/>
              <a:t>argv</a:t>
            </a:r>
            <a:r>
              <a:rPr lang="en-US" altLang="zh-CN" dirty="0"/>
              <a:t>[])</a:t>
            </a:r>
          </a:p>
          <a:p>
            <a:pPr>
              <a:lnSpc>
                <a:spcPct val="80000"/>
              </a:lnSpc>
              <a:buFont typeface="Wingdings" panose="05000000000000000000" pitchFamily="2" charset="2"/>
              <a:buNone/>
            </a:pPr>
            <a:r>
              <a:rPr lang="en-US" altLang="zh-CN" dirty="0"/>
              <a:t>{</a:t>
            </a:r>
          </a:p>
          <a:p>
            <a:pPr>
              <a:lnSpc>
                <a:spcPct val="80000"/>
              </a:lnSpc>
              <a:buFont typeface="Wingdings" panose="05000000000000000000" pitchFamily="2" charset="2"/>
              <a:buNone/>
            </a:pPr>
            <a:r>
              <a:rPr lang="en-US" altLang="zh-CN" dirty="0"/>
              <a:t>	</a:t>
            </a:r>
          </a:p>
          <a:p>
            <a:pPr>
              <a:lnSpc>
                <a:spcPct val="80000"/>
              </a:lnSpc>
              <a:buFont typeface="Wingdings" panose="05000000000000000000" pitchFamily="2" charset="2"/>
              <a:buNone/>
            </a:pPr>
            <a:r>
              <a:rPr lang="en-US" altLang="zh-CN" dirty="0"/>
              <a:t>	</a:t>
            </a:r>
            <a:r>
              <a:rPr lang="en-US" altLang="zh-CN" dirty="0" err="1"/>
              <a:t>evRead</a:t>
            </a:r>
            <a:r>
              <a:rPr lang="en-US" altLang="zh-CN" dirty="0"/>
              <a:t>= </a:t>
            </a:r>
            <a:r>
              <a:rPr lang="en-US" altLang="zh-CN" dirty="0" err="1"/>
              <a:t>CreateEvent</a:t>
            </a:r>
            <a:r>
              <a:rPr lang="en-US" altLang="zh-CN" dirty="0"/>
              <a:t>(NULL,FALSE,FALSE,NULL);</a:t>
            </a:r>
          </a:p>
          <a:p>
            <a:pPr>
              <a:lnSpc>
                <a:spcPct val="80000"/>
              </a:lnSpc>
              <a:buFont typeface="Wingdings" panose="05000000000000000000" pitchFamily="2" charset="2"/>
              <a:buNone/>
            </a:pPr>
            <a:r>
              <a:rPr lang="en-US" altLang="zh-CN" dirty="0"/>
              <a:t>	</a:t>
            </a:r>
            <a:r>
              <a:rPr lang="en-US" altLang="zh-CN" dirty="0" err="1"/>
              <a:t>evFinish</a:t>
            </a:r>
            <a:r>
              <a:rPr lang="en-US" altLang="zh-CN" dirty="0"/>
              <a:t>= </a:t>
            </a:r>
            <a:r>
              <a:rPr lang="en-US" altLang="zh-CN" dirty="0" err="1"/>
              <a:t>CreateEvent</a:t>
            </a:r>
            <a:r>
              <a:rPr lang="en-US" altLang="zh-CN" dirty="0"/>
              <a:t>(NULL,FALSE,FALSE,NULL);</a:t>
            </a:r>
          </a:p>
          <a:p>
            <a:pPr>
              <a:lnSpc>
                <a:spcPct val="80000"/>
              </a:lnSpc>
              <a:buFont typeface="Wingdings" panose="05000000000000000000" pitchFamily="2" charset="2"/>
              <a:buNone/>
            </a:pPr>
            <a:r>
              <a:rPr lang="en-US" altLang="zh-CN" dirty="0"/>
              <a:t>	_</a:t>
            </a:r>
            <a:r>
              <a:rPr lang="en-US" altLang="zh-CN" dirty="0" err="1"/>
              <a:t>beginthread</a:t>
            </a:r>
            <a:r>
              <a:rPr lang="en-US" altLang="zh-CN" dirty="0"/>
              <a:t>(ReadThread,0,NULL);</a:t>
            </a:r>
          </a:p>
          <a:p>
            <a:pPr>
              <a:lnSpc>
                <a:spcPct val="80000"/>
              </a:lnSpc>
              <a:buFont typeface="Wingdings" panose="05000000000000000000" pitchFamily="2" charset="2"/>
              <a:buNone/>
            </a:pPr>
            <a:r>
              <a:rPr lang="en-US" altLang="zh-CN" dirty="0"/>
              <a:t>	_</a:t>
            </a:r>
            <a:r>
              <a:rPr lang="en-US" altLang="zh-CN" dirty="0" err="1"/>
              <a:t>beginthread</a:t>
            </a:r>
            <a:r>
              <a:rPr lang="en-US" altLang="zh-CN" dirty="0"/>
              <a:t>(WriteThread,0,NULL);</a:t>
            </a:r>
          </a:p>
          <a:p>
            <a:pPr>
              <a:lnSpc>
                <a:spcPct val="80000"/>
              </a:lnSpc>
              <a:buFont typeface="Wingdings" panose="05000000000000000000" pitchFamily="2" charset="2"/>
              <a:buNone/>
            </a:pPr>
            <a:r>
              <a:rPr lang="en-US" altLang="zh-CN" dirty="0"/>
              <a:t>	</a:t>
            </a:r>
            <a:r>
              <a:rPr lang="en-US" altLang="zh-CN" dirty="0" err="1"/>
              <a:t>WaitForSingleObject</a:t>
            </a:r>
            <a:r>
              <a:rPr lang="en-US" altLang="zh-CN" dirty="0"/>
              <a:t>(</a:t>
            </a:r>
            <a:r>
              <a:rPr lang="en-US" altLang="zh-CN" dirty="0" err="1"/>
              <a:t>evFinish</a:t>
            </a:r>
            <a:r>
              <a:rPr lang="en-US" altLang="zh-CN" dirty="0"/>
              <a:t>, INFINITE);</a:t>
            </a:r>
          </a:p>
          <a:p>
            <a:pPr>
              <a:lnSpc>
                <a:spcPct val="80000"/>
              </a:lnSpc>
              <a:buFont typeface="Wingdings" panose="05000000000000000000" pitchFamily="2" charset="2"/>
              <a:buNone/>
            </a:pPr>
            <a:r>
              <a:rPr lang="en-US" altLang="zh-CN" dirty="0"/>
              <a:t>	</a:t>
            </a:r>
            <a:r>
              <a:rPr lang="en-US" altLang="zh-CN" dirty="0" err="1"/>
              <a:t>cout</a:t>
            </a:r>
            <a:r>
              <a:rPr lang="en-US" altLang="zh-CN" dirty="0"/>
              <a:t>&lt;&lt;"End."&lt;&lt;</a:t>
            </a:r>
            <a:r>
              <a:rPr lang="en-US" altLang="zh-CN" dirty="0" err="1"/>
              <a:t>endl</a:t>
            </a:r>
            <a:r>
              <a:rPr lang="en-US" altLang="zh-CN" dirty="0"/>
              <a:t>;</a:t>
            </a:r>
          </a:p>
          <a:p>
            <a:pPr>
              <a:lnSpc>
                <a:spcPct val="80000"/>
              </a:lnSpc>
              <a:buFont typeface="Wingdings" panose="05000000000000000000" pitchFamily="2" charset="2"/>
              <a:buNone/>
            </a:pPr>
            <a:endParaRPr lang="en-US" altLang="zh-CN" dirty="0"/>
          </a:p>
          <a:p>
            <a:pPr>
              <a:lnSpc>
                <a:spcPct val="80000"/>
              </a:lnSpc>
              <a:buFont typeface="Wingdings" panose="05000000000000000000" pitchFamily="2" charset="2"/>
              <a:buNone/>
            </a:pPr>
            <a:r>
              <a:rPr lang="en-US" altLang="zh-CN" dirty="0"/>
              <a:t>	return 0;</a:t>
            </a:r>
          </a:p>
          <a:p>
            <a:pPr>
              <a:lnSpc>
                <a:spcPct val="80000"/>
              </a:lnSpc>
              <a:buFont typeface="Wingdings" panose="05000000000000000000" pitchFamily="2" charset="2"/>
              <a:buNone/>
            </a:pPr>
            <a:r>
              <a:rPr lang="en-US" altLang="zh-CN" dirty="0"/>
              <a:t>}</a:t>
            </a:r>
          </a:p>
        </p:txBody>
      </p:sp>
    </p:spTree>
    <p:extLst>
      <p:ext uri="{BB962C8B-B14F-4D97-AF65-F5344CB8AC3E}">
        <p14:creationId xmlns:p14="http://schemas.microsoft.com/office/powerpoint/2010/main" val="36409927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a:t>临界区</a:t>
            </a:r>
          </a:p>
        </p:txBody>
      </p:sp>
      <p:sp>
        <p:nvSpPr>
          <p:cNvPr id="33795" name="Rectangle 3"/>
          <p:cNvSpPr>
            <a:spLocks noGrp="1" noChangeArrowheads="1"/>
          </p:cNvSpPr>
          <p:nvPr>
            <p:ph type="body" idx="1"/>
          </p:nvPr>
        </p:nvSpPr>
        <p:spPr/>
        <p:txBody>
          <a:bodyPr/>
          <a:lstStyle/>
          <a:p>
            <a:pPr>
              <a:lnSpc>
                <a:spcPct val="80000"/>
              </a:lnSpc>
            </a:pPr>
            <a:r>
              <a:rPr lang="zh-CN" altLang="en-US" sz="2800" dirty="0" smtClean="0"/>
              <a:t>临界区</a:t>
            </a:r>
            <a:endParaRPr lang="en-US" altLang="zh-CN" sz="2800" dirty="0" smtClean="0"/>
          </a:p>
          <a:p>
            <a:pPr lvl="1">
              <a:lnSpc>
                <a:spcPct val="80000"/>
              </a:lnSpc>
            </a:pPr>
            <a:r>
              <a:rPr lang="zh-CN" altLang="en-US" sz="2500" dirty="0"/>
              <a:t>保证</a:t>
            </a:r>
            <a:r>
              <a:rPr lang="zh-CN" altLang="en-US" sz="2500" dirty="0"/>
              <a:t>在某一时刻只有一个线程能访问数据的简便</a:t>
            </a:r>
            <a:r>
              <a:rPr lang="zh-CN" altLang="en-US" sz="2500" dirty="0"/>
              <a:t>办法</a:t>
            </a:r>
            <a:endParaRPr lang="en-US" altLang="zh-CN" sz="2500" dirty="0"/>
          </a:p>
          <a:p>
            <a:pPr lvl="1">
              <a:lnSpc>
                <a:spcPct val="80000"/>
              </a:lnSpc>
            </a:pPr>
            <a:r>
              <a:rPr lang="zh-CN" altLang="en-US" sz="2500" dirty="0"/>
              <a:t>在</a:t>
            </a:r>
            <a:r>
              <a:rPr lang="zh-CN" altLang="en-US" sz="2500" dirty="0"/>
              <a:t>任意时刻只允许一个线程对共享资源进行</a:t>
            </a:r>
            <a:r>
              <a:rPr lang="zh-CN" altLang="en-US" sz="2500" dirty="0"/>
              <a:t>访问</a:t>
            </a:r>
            <a:endParaRPr lang="en-US" altLang="zh-CN" sz="2500" dirty="0"/>
          </a:p>
          <a:p>
            <a:pPr lvl="1">
              <a:lnSpc>
                <a:spcPct val="80000"/>
              </a:lnSpc>
            </a:pPr>
            <a:r>
              <a:rPr lang="zh-CN" altLang="en-US" sz="2500" dirty="0"/>
              <a:t>如果</a:t>
            </a:r>
            <a:r>
              <a:rPr lang="zh-CN" altLang="en-US" sz="2500" dirty="0"/>
              <a:t>有多个线程试图同时访问临界区，那么在有一个线程进入后其他所有试图访问此临界区的线程将被挂起，并一直持续到进入临界区的线程</a:t>
            </a:r>
            <a:r>
              <a:rPr lang="zh-CN" altLang="en-US" sz="2500" dirty="0"/>
              <a:t>离开</a:t>
            </a:r>
            <a:endParaRPr lang="en-US" altLang="zh-CN" sz="2500" dirty="0"/>
          </a:p>
          <a:p>
            <a:pPr lvl="1">
              <a:lnSpc>
                <a:spcPct val="80000"/>
              </a:lnSpc>
            </a:pPr>
            <a:r>
              <a:rPr lang="zh-CN" altLang="en-US" sz="2500" dirty="0"/>
              <a:t>临界区</a:t>
            </a:r>
            <a:r>
              <a:rPr lang="zh-CN" altLang="en-US" sz="2500" dirty="0"/>
              <a:t>在被释放后，其他线程可以继续抢占，并以此达到用原子方式操作共享资源的</a:t>
            </a:r>
            <a:r>
              <a:rPr lang="zh-CN" altLang="en-US" sz="2500" dirty="0" smtClean="0"/>
              <a:t>目的 </a:t>
            </a:r>
            <a:r>
              <a:rPr lang="zh-CN" altLang="en-US" sz="2800" dirty="0"/>
              <a:t/>
            </a:r>
            <a:br>
              <a:rPr lang="zh-CN" altLang="en-US" sz="2800" dirty="0"/>
            </a:br>
            <a:r>
              <a:rPr lang="zh-CN" altLang="en-US" sz="2800" dirty="0"/>
              <a:t/>
            </a:r>
            <a:br>
              <a:rPr lang="zh-CN" altLang="en-US" sz="2800" dirty="0"/>
            </a:br>
            <a:r>
              <a:rPr lang="zh-CN" altLang="en-US" sz="2800" dirty="0">
                <a:latin typeface="Arial" panose="020B0604020202020204" pitchFamily="34" charset="0"/>
              </a:rPr>
              <a:t>   </a:t>
            </a:r>
            <a:endParaRPr lang="zh-CN" altLang="en-US" sz="2800" dirty="0"/>
          </a:p>
        </p:txBody>
      </p:sp>
    </p:spTree>
    <p:extLst>
      <p:ext uri="{BB962C8B-B14F-4D97-AF65-F5344CB8AC3E}">
        <p14:creationId xmlns:p14="http://schemas.microsoft.com/office/powerpoint/2010/main" val="267414151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mtClean="0"/>
              <a:t>临界区（续）</a:t>
            </a:r>
          </a:p>
        </p:txBody>
      </p:sp>
      <p:sp>
        <p:nvSpPr>
          <p:cNvPr id="68611" name="Rectangle 3"/>
          <p:cNvSpPr>
            <a:spLocks noGrp="1" noChangeArrowheads="1"/>
          </p:cNvSpPr>
          <p:nvPr>
            <p:ph type="body"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zh-CN" altLang="en-US" dirty="0" smtClean="0"/>
              <a:t>临界区包含两个操作原语：</a:t>
            </a:r>
          </a:p>
          <a:p>
            <a:pPr lvl="1" eaLnBrk="1" hangingPunct="1">
              <a:lnSpc>
                <a:spcPct val="90000"/>
              </a:lnSpc>
            </a:pPr>
            <a:r>
              <a:rPr lang="en-US" altLang="zh-CN" sz="2000" dirty="0" err="1" smtClean="0"/>
              <a:t>EnterCriticalSection</a:t>
            </a:r>
            <a:r>
              <a:rPr lang="zh-CN" altLang="en-US" sz="2000" dirty="0" smtClean="0"/>
              <a:t>（） 进入临界区 </a:t>
            </a:r>
          </a:p>
          <a:p>
            <a:pPr lvl="1" eaLnBrk="1" hangingPunct="1">
              <a:lnSpc>
                <a:spcPct val="90000"/>
              </a:lnSpc>
            </a:pPr>
            <a:r>
              <a:rPr lang="en-US" altLang="zh-CN" sz="2000" dirty="0" err="1" smtClean="0"/>
              <a:t>LeaveCriticalSection</a:t>
            </a:r>
            <a:r>
              <a:rPr lang="zh-CN" altLang="en-US" sz="2000" dirty="0" smtClean="0"/>
              <a:t>（） 离开临界区 </a:t>
            </a:r>
            <a:br>
              <a:rPr lang="zh-CN" altLang="en-US" sz="2000" dirty="0" smtClean="0"/>
            </a:br>
            <a:endParaRPr lang="zh-CN" altLang="en-US" sz="2000" dirty="0" smtClean="0"/>
          </a:p>
          <a:p>
            <a:pPr lvl="1" eaLnBrk="1" hangingPunct="1">
              <a:lnSpc>
                <a:spcPct val="90000"/>
              </a:lnSpc>
            </a:pPr>
            <a:r>
              <a:rPr lang="en-US" altLang="zh-CN" sz="2000" dirty="0" err="1" smtClean="0"/>
              <a:t>EnterCriticalSection</a:t>
            </a:r>
            <a:r>
              <a:rPr lang="zh-CN" altLang="en-US" sz="2000" dirty="0" smtClean="0"/>
              <a:t>（）语句执行后代码将进入临界区以后无论发生什么，必须确保与之匹配的</a:t>
            </a:r>
            <a:r>
              <a:rPr lang="en-US" altLang="zh-CN" sz="2000" dirty="0" err="1" smtClean="0"/>
              <a:t>LeaveCriticalSection</a:t>
            </a:r>
            <a:r>
              <a:rPr lang="zh-CN" altLang="en-US" sz="2000" dirty="0" smtClean="0"/>
              <a:t>（）都能够被执行到。否则，临界区保护的共享资源将永远不会被</a:t>
            </a:r>
            <a:r>
              <a:rPr lang="zh-CN" altLang="en-US" sz="2000" dirty="0" smtClean="0"/>
              <a:t>释放</a:t>
            </a:r>
            <a:endParaRPr lang="zh-CN" altLang="en-US" sz="2000" dirty="0" smtClean="0"/>
          </a:p>
          <a:p>
            <a:pPr eaLnBrk="1" hangingPunct="1">
              <a:lnSpc>
                <a:spcPct val="90000"/>
              </a:lnSpc>
            </a:pPr>
            <a:r>
              <a:rPr lang="zh-CN" altLang="en-US" dirty="0" smtClean="0"/>
              <a:t>虽然临界区同步速度很快，但却只能用来同步本进程内的线程，而不可用来同步多个进程中的线程 </a:t>
            </a:r>
            <a:br>
              <a:rPr lang="zh-CN" altLang="en-US" dirty="0" smtClean="0"/>
            </a:br>
            <a:endParaRPr lang="zh-CN" altLang="en-US" dirty="0" smtClean="0"/>
          </a:p>
          <a:p>
            <a:pPr eaLnBrk="1" hangingPunct="1">
              <a:lnSpc>
                <a:spcPct val="90000"/>
              </a:lnSpc>
            </a:pPr>
            <a:endParaRPr lang="en-US" altLang="zh-CN" dirty="0" smtClean="0"/>
          </a:p>
        </p:txBody>
      </p:sp>
    </p:spTree>
    <p:extLst>
      <p:ext uri="{BB962C8B-B14F-4D97-AF65-F5344CB8AC3E}">
        <p14:creationId xmlns:p14="http://schemas.microsoft.com/office/powerpoint/2010/main" val="255487815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smtClean="0"/>
              <a:t>临界区</a:t>
            </a:r>
            <a:r>
              <a:rPr lang="en-US" altLang="zh-CN" smtClean="0"/>
              <a:t>—Win32 API</a:t>
            </a:r>
          </a:p>
        </p:txBody>
      </p:sp>
      <p:sp>
        <p:nvSpPr>
          <p:cNvPr id="69635" name="Rectangle 3"/>
          <p:cNvSpPr>
            <a:spLocks noGrp="1" noChangeArrowheads="1"/>
          </p:cNvSpPr>
          <p:nvPr>
            <p:ph type="body"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r>
              <a:rPr lang="zh-CN" altLang="en-US" sz="1600" smtClean="0"/>
              <a:t>创建临界区</a:t>
            </a:r>
            <a:br>
              <a:rPr lang="zh-CN" altLang="en-US" sz="1600" smtClean="0"/>
            </a:br>
            <a:r>
              <a:rPr lang="zh-CN" altLang="en-US" sz="1600" smtClean="0"/>
              <a:t/>
            </a:r>
            <a:br>
              <a:rPr lang="zh-CN" altLang="en-US" sz="1600" smtClean="0"/>
            </a:br>
            <a:r>
              <a:rPr lang="zh-CN" altLang="en-US" sz="1600" smtClean="0"/>
              <a:t>为了创建临界区</a:t>
            </a:r>
            <a:r>
              <a:rPr lang="en-US" altLang="zh-CN" sz="1600" smtClean="0"/>
              <a:t>,</a:t>
            </a:r>
            <a:r>
              <a:rPr lang="zh-CN" altLang="en-US" sz="1600" smtClean="0"/>
              <a:t>首先必须在进程中分配一个全局</a:t>
            </a:r>
            <a:r>
              <a:rPr lang="en-US" altLang="zh-CN" sz="1600" smtClean="0"/>
              <a:t>CRITICAL_SECTION</a:t>
            </a:r>
            <a:r>
              <a:rPr lang="zh-CN" altLang="en-US" sz="1600" smtClean="0"/>
              <a:t>数据结构：</a:t>
            </a:r>
          </a:p>
          <a:p>
            <a:pPr eaLnBrk="1" hangingPunct="1">
              <a:lnSpc>
                <a:spcPct val="80000"/>
              </a:lnSpc>
              <a:buFont typeface="Wingdings" panose="05000000000000000000" pitchFamily="2" charset="2"/>
              <a:buNone/>
            </a:pPr>
            <a:r>
              <a:rPr lang="zh-CN" altLang="en-US" sz="1600" smtClean="0"/>
              <a:t>	</a:t>
            </a:r>
            <a:r>
              <a:rPr lang="en-US" altLang="zh-CN" sz="1600" smtClean="0"/>
              <a:t>CRITICAL_SECTION gCriticalSection;</a:t>
            </a:r>
          </a:p>
          <a:p>
            <a:pPr eaLnBrk="1" hangingPunct="1">
              <a:lnSpc>
                <a:spcPct val="80000"/>
              </a:lnSpc>
              <a:buFont typeface="Wingdings" panose="05000000000000000000" pitchFamily="2" charset="2"/>
              <a:buNone/>
            </a:pPr>
            <a:endParaRPr lang="en-US" altLang="zh-CN" sz="1600" smtClean="0"/>
          </a:p>
          <a:p>
            <a:pPr eaLnBrk="1" hangingPunct="1">
              <a:lnSpc>
                <a:spcPct val="80000"/>
              </a:lnSpc>
            </a:pPr>
            <a:r>
              <a:rPr lang="zh-CN" altLang="en-US" sz="1600" smtClean="0"/>
              <a:t>使用临界区</a:t>
            </a:r>
            <a:br>
              <a:rPr lang="zh-CN" altLang="en-US" sz="1600" smtClean="0"/>
            </a:br>
            <a:r>
              <a:rPr lang="zh-CN" altLang="en-US" sz="1600" smtClean="0"/>
              <a:t>使用临界区之前，必须调用</a:t>
            </a:r>
            <a:r>
              <a:rPr lang="en-US" altLang="zh-CN" sz="1600" smtClean="0"/>
              <a:t>InitializeCriticalSection</a:t>
            </a:r>
            <a:r>
              <a:rPr lang="zh-CN" altLang="en-US" sz="1600" smtClean="0"/>
              <a:t>函数初始化</a:t>
            </a:r>
            <a:r>
              <a:rPr lang="en-US" altLang="zh-CN" sz="1600" smtClean="0"/>
              <a:t>:</a:t>
            </a:r>
          </a:p>
          <a:p>
            <a:pPr eaLnBrk="1" hangingPunct="1">
              <a:lnSpc>
                <a:spcPct val="80000"/>
              </a:lnSpc>
              <a:buFont typeface="Wingdings" panose="05000000000000000000" pitchFamily="2" charset="2"/>
              <a:buNone/>
            </a:pPr>
            <a:r>
              <a:rPr lang="en-US" altLang="zh-CN" sz="1600" smtClean="0"/>
              <a:t>	VOID InitializeCriticalSection(LPCRITICAL_SECTION lpCriticalSection);</a:t>
            </a:r>
          </a:p>
          <a:p>
            <a:pPr eaLnBrk="1" hangingPunct="1">
              <a:lnSpc>
                <a:spcPct val="80000"/>
              </a:lnSpc>
              <a:buFont typeface="Wingdings" panose="05000000000000000000" pitchFamily="2" charset="2"/>
              <a:buNone/>
            </a:pPr>
            <a:endParaRPr lang="en-US" altLang="zh-CN" sz="1600" smtClean="0"/>
          </a:p>
          <a:p>
            <a:pPr eaLnBrk="1" hangingPunct="1">
              <a:lnSpc>
                <a:spcPct val="80000"/>
              </a:lnSpc>
            </a:pPr>
            <a:r>
              <a:rPr lang="zh-CN" altLang="en-US" sz="1600" smtClean="0"/>
              <a:t>进入临界区</a:t>
            </a:r>
            <a:br>
              <a:rPr lang="zh-CN" altLang="en-US" sz="1600" smtClean="0"/>
            </a:br>
            <a:r>
              <a:rPr lang="zh-CN" altLang="en-US" sz="1600" smtClean="0"/>
              <a:t>调用</a:t>
            </a:r>
            <a:r>
              <a:rPr lang="en-US" altLang="zh-CN" sz="1600" smtClean="0"/>
              <a:t>EnterCriticalSection</a:t>
            </a:r>
            <a:r>
              <a:rPr lang="zh-CN" altLang="en-US" sz="1600" smtClean="0"/>
              <a:t>函数进入临界区</a:t>
            </a:r>
            <a:r>
              <a:rPr lang="en-US" altLang="zh-CN" sz="1600" smtClean="0"/>
              <a:t>:</a:t>
            </a:r>
            <a:br>
              <a:rPr lang="en-US" altLang="zh-CN" sz="1600" smtClean="0"/>
            </a:br>
            <a:r>
              <a:rPr lang="en-US" altLang="zh-CN" sz="1600" smtClean="0"/>
              <a:t>VOID EnterCriticalSection(LPCRITICAL_SECTION lpCriticalSection);</a:t>
            </a:r>
            <a:br>
              <a:rPr lang="en-US" altLang="zh-CN" sz="1600" smtClean="0"/>
            </a:br>
            <a:endParaRPr lang="en-US" altLang="zh-CN" sz="1600" smtClean="0"/>
          </a:p>
          <a:p>
            <a:pPr eaLnBrk="1" hangingPunct="1">
              <a:lnSpc>
                <a:spcPct val="80000"/>
              </a:lnSpc>
            </a:pPr>
            <a:r>
              <a:rPr lang="zh-CN" altLang="en-US" sz="1600" smtClean="0"/>
              <a:t>离开临界区</a:t>
            </a:r>
            <a:br>
              <a:rPr lang="zh-CN" altLang="en-US" sz="1600" smtClean="0"/>
            </a:br>
            <a:r>
              <a:rPr lang="zh-CN" altLang="en-US" sz="1600" smtClean="0"/>
              <a:t>调用</a:t>
            </a:r>
            <a:r>
              <a:rPr lang="en-US" altLang="zh-CN" sz="1600" smtClean="0"/>
              <a:t>LeaveCriticalSection</a:t>
            </a:r>
            <a:r>
              <a:rPr lang="zh-CN" altLang="en-US" sz="1600" smtClean="0"/>
              <a:t>函数退出了临界区</a:t>
            </a:r>
            <a:r>
              <a:rPr lang="en-US" altLang="zh-CN" sz="1600" smtClean="0"/>
              <a:t>:</a:t>
            </a:r>
            <a:br>
              <a:rPr lang="en-US" altLang="zh-CN" sz="1600" smtClean="0"/>
            </a:br>
            <a:r>
              <a:rPr lang="en-US" altLang="zh-CN" sz="1600" smtClean="0"/>
              <a:t>VOID LeaveCriticalSection(LPCRITICAL_SECTION lpCriticalSection);</a:t>
            </a:r>
            <a:br>
              <a:rPr lang="en-US" altLang="zh-CN" sz="1600" smtClean="0"/>
            </a:br>
            <a:endParaRPr lang="en-US" altLang="zh-CN" sz="1600" smtClean="0"/>
          </a:p>
          <a:p>
            <a:pPr eaLnBrk="1" hangingPunct="1">
              <a:lnSpc>
                <a:spcPct val="80000"/>
              </a:lnSpc>
            </a:pPr>
            <a:r>
              <a:rPr lang="zh-CN" altLang="en-US" sz="1600" smtClean="0"/>
              <a:t>删除临界区</a:t>
            </a:r>
          </a:p>
          <a:p>
            <a:pPr eaLnBrk="1" hangingPunct="1">
              <a:lnSpc>
                <a:spcPct val="80000"/>
              </a:lnSpc>
              <a:buFont typeface="Wingdings" panose="05000000000000000000" pitchFamily="2" charset="2"/>
              <a:buNone/>
            </a:pPr>
            <a:r>
              <a:rPr lang="zh-CN" altLang="en-US" sz="1600" smtClean="0"/>
              <a:t>	调用</a:t>
            </a:r>
            <a:r>
              <a:rPr lang="en-US" altLang="zh-CN" sz="1600" smtClean="0"/>
              <a:t>DeleteCriticalSection</a:t>
            </a:r>
            <a:r>
              <a:rPr lang="zh-CN" altLang="en-US" sz="1600" smtClean="0"/>
              <a:t>函数删除临界区</a:t>
            </a:r>
            <a:r>
              <a:rPr lang="en-US" altLang="zh-CN" sz="1600" smtClean="0"/>
              <a:t>:</a:t>
            </a:r>
            <a:br>
              <a:rPr lang="en-US" altLang="zh-CN" sz="1600" smtClean="0"/>
            </a:br>
            <a:r>
              <a:rPr lang="en-US" altLang="zh-CN" sz="1600" smtClean="0"/>
              <a:t>VOID DeleteCriticalSection(LPCRITICAL_SECTION lpCriticalSection);</a:t>
            </a:r>
          </a:p>
        </p:txBody>
      </p:sp>
    </p:spTree>
    <p:extLst>
      <p:ext uri="{BB962C8B-B14F-4D97-AF65-F5344CB8AC3E}">
        <p14:creationId xmlns:p14="http://schemas.microsoft.com/office/powerpoint/2010/main" val="287563647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mtClean="0"/>
              <a:t>临界区－一般用法</a:t>
            </a:r>
          </a:p>
        </p:txBody>
      </p:sp>
      <p:sp>
        <p:nvSpPr>
          <p:cNvPr id="70659" name="Rectangle 3"/>
          <p:cNvSpPr>
            <a:spLocks noGrp="1" noChangeArrowheads="1"/>
          </p:cNvSpPr>
          <p:nvPr>
            <p:ph type="body" idx="1"/>
          </p:nvPr>
        </p:nvSpPr>
        <p:spPr bwMode="auto">
          <a:xfrm>
            <a:off x="395288" y="2017713"/>
            <a:ext cx="85598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a:t>
            </a:r>
          </a:p>
          <a:p>
            <a:pPr eaLnBrk="1" hangingPunct="1"/>
            <a:r>
              <a:rPr lang="en-US" altLang="zh-CN" smtClean="0"/>
              <a:t>EnterCriticalSection</a:t>
            </a:r>
            <a:r>
              <a:rPr lang="zh-CN" altLang="en-US" smtClean="0"/>
              <a:t>（</a:t>
            </a:r>
            <a:r>
              <a:rPr lang="en-US" altLang="zh-CN" smtClean="0"/>
              <a:t>&amp; gCriticalSection </a:t>
            </a:r>
            <a:r>
              <a:rPr lang="zh-CN" altLang="en-US" smtClean="0"/>
              <a:t>）</a:t>
            </a:r>
            <a:r>
              <a:rPr lang="en-US" altLang="zh-CN" smtClean="0"/>
              <a:t>;</a:t>
            </a:r>
          </a:p>
          <a:p>
            <a:pPr eaLnBrk="1" hangingPunct="1"/>
            <a:r>
              <a:rPr lang="en-US" altLang="zh-CN" smtClean="0"/>
              <a:t>//do something</a:t>
            </a:r>
          </a:p>
          <a:p>
            <a:pPr eaLnBrk="1" hangingPunct="1"/>
            <a:r>
              <a:rPr lang="en-US" altLang="zh-CN" smtClean="0"/>
              <a:t>LeaveCriticalSection(&amp; gCriticalSection);</a:t>
            </a:r>
          </a:p>
          <a:p>
            <a:pPr eaLnBrk="1" hangingPunct="1"/>
            <a:r>
              <a:rPr lang="en-US" altLang="zh-CN" smtClean="0"/>
              <a:t>……</a:t>
            </a:r>
          </a:p>
        </p:txBody>
      </p:sp>
    </p:spTree>
    <p:extLst>
      <p:ext uri="{BB962C8B-B14F-4D97-AF65-F5344CB8AC3E}">
        <p14:creationId xmlns:p14="http://schemas.microsoft.com/office/powerpoint/2010/main" val="156680005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smtClean="0"/>
              <a:t>临界区－例子</a:t>
            </a:r>
          </a:p>
        </p:txBody>
      </p:sp>
      <p:sp>
        <p:nvSpPr>
          <p:cNvPr id="71683" name="Rectangle 3"/>
          <p:cNvSpPr>
            <a:spLocks noGrp="1" noChangeArrowheads="1"/>
          </p:cNvSpPr>
          <p:nvPr>
            <p:ph type="body"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一个银行系统中两个线程执行取款操作</a:t>
            </a:r>
            <a:endParaRPr lang="en-US" altLang="zh-CN" smtClean="0"/>
          </a:p>
          <a:p>
            <a:pPr lvl="1" eaLnBrk="1" hangingPunct="1"/>
            <a:r>
              <a:rPr lang="zh-CN" altLang="en-US" smtClean="0"/>
              <a:t>一个使用</a:t>
            </a:r>
            <a:r>
              <a:rPr lang="en-US" altLang="zh-CN" smtClean="0"/>
              <a:t>ATM</a:t>
            </a:r>
            <a:r>
              <a:rPr lang="zh-CN" altLang="en-US" smtClean="0"/>
              <a:t>机取款</a:t>
            </a:r>
            <a:endParaRPr lang="en-US" altLang="zh-CN" smtClean="0"/>
          </a:p>
          <a:p>
            <a:pPr lvl="1" eaLnBrk="1" hangingPunct="1"/>
            <a:r>
              <a:rPr lang="zh-CN" altLang="en-US" smtClean="0"/>
              <a:t>另一个使用存折在柜台取款</a:t>
            </a:r>
            <a:endParaRPr lang="en-US" altLang="zh-CN" smtClean="0"/>
          </a:p>
          <a:p>
            <a:pPr lvl="1" eaLnBrk="1" hangingPunct="1"/>
            <a:r>
              <a:rPr lang="zh-CN" altLang="en-US" smtClean="0"/>
              <a:t>如果不加于控制，会使得账户余额为负数</a:t>
            </a:r>
          </a:p>
        </p:txBody>
      </p:sp>
    </p:spTree>
    <p:extLst>
      <p:ext uri="{BB962C8B-B14F-4D97-AF65-F5344CB8AC3E}">
        <p14:creationId xmlns:p14="http://schemas.microsoft.com/office/powerpoint/2010/main" val="7995545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mtClean="0"/>
              <a:t>代码</a:t>
            </a:r>
          </a:p>
        </p:txBody>
      </p:sp>
      <p:sp>
        <p:nvSpPr>
          <p:cNvPr id="38915" name="Rectangle 3"/>
          <p:cNvSpPr>
            <a:spLocks noGrp="1" noChangeArrowheads="1"/>
          </p:cNvSpPr>
          <p:nvPr>
            <p:ph type="body" idx="1"/>
          </p:nvPr>
        </p:nvSpPr>
        <p:spPr>
          <a:xfrm>
            <a:off x="457200" y="1600200"/>
            <a:ext cx="8229600" cy="4525963"/>
          </a:xfrm>
        </p:spPr>
        <p:txBody>
          <a:bodyPr/>
          <a:lstStyle/>
          <a:p>
            <a:pPr marL="0" indent="0" eaLnBrk="1" hangingPunct="1">
              <a:lnSpc>
                <a:spcPct val="80000"/>
              </a:lnSpc>
              <a:buFont typeface="Wingdings" panose="05000000000000000000" pitchFamily="2" charset="2"/>
              <a:buNone/>
              <a:defRPr/>
            </a:pPr>
            <a:r>
              <a:rPr lang="en-US" altLang="zh-CN" sz="1400" dirty="0"/>
              <a:t>#include "</a:t>
            </a:r>
            <a:r>
              <a:rPr lang="en-US" altLang="zh-CN" sz="1400" dirty="0" err="1"/>
              <a:t>stdafx.h</a:t>
            </a:r>
            <a:r>
              <a:rPr lang="en-US" altLang="zh-CN" sz="1400" dirty="0"/>
              <a:t>"</a:t>
            </a:r>
          </a:p>
          <a:p>
            <a:pPr marL="0" indent="0" eaLnBrk="1" hangingPunct="1">
              <a:lnSpc>
                <a:spcPct val="80000"/>
              </a:lnSpc>
              <a:buFont typeface="Wingdings" panose="05000000000000000000" pitchFamily="2" charset="2"/>
              <a:buNone/>
              <a:defRPr/>
            </a:pPr>
            <a:r>
              <a:rPr lang="en-US" altLang="zh-CN" sz="1400" dirty="0"/>
              <a:t>#include &lt;</a:t>
            </a:r>
            <a:r>
              <a:rPr lang="en-US" altLang="zh-CN" sz="1400" dirty="0" err="1"/>
              <a:t>windows.h</a:t>
            </a:r>
            <a:r>
              <a:rPr lang="en-US" altLang="zh-CN" sz="1400" dirty="0"/>
              <a:t>&gt;</a:t>
            </a:r>
          </a:p>
          <a:p>
            <a:pPr marL="0" indent="0" eaLnBrk="1" hangingPunct="1">
              <a:lnSpc>
                <a:spcPct val="80000"/>
              </a:lnSpc>
              <a:buFont typeface="Wingdings" panose="05000000000000000000" pitchFamily="2" charset="2"/>
              <a:buNone/>
              <a:defRPr/>
            </a:pPr>
            <a:r>
              <a:rPr lang="en-US" altLang="zh-CN" sz="1400" dirty="0"/>
              <a:t>#include &lt;</a:t>
            </a:r>
            <a:r>
              <a:rPr lang="en-US" altLang="zh-CN" sz="1400" dirty="0" err="1"/>
              <a:t>process.h</a:t>
            </a:r>
            <a:r>
              <a:rPr lang="en-US" altLang="zh-CN" sz="1400" dirty="0"/>
              <a:t>&gt;</a:t>
            </a:r>
          </a:p>
          <a:p>
            <a:pPr marL="0" indent="0" eaLnBrk="1" hangingPunct="1">
              <a:lnSpc>
                <a:spcPct val="80000"/>
              </a:lnSpc>
              <a:buFont typeface="Wingdings" panose="05000000000000000000" pitchFamily="2" charset="2"/>
              <a:buNone/>
              <a:defRPr/>
            </a:pPr>
            <a:r>
              <a:rPr lang="en-US" altLang="zh-CN" sz="1400" dirty="0"/>
              <a:t>#include &lt;</a:t>
            </a:r>
            <a:r>
              <a:rPr lang="en-US" altLang="zh-CN" sz="1400" dirty="0" err="1"/>
              <a:t>iostream.h</a:t>
            </a:r>
            <a:r>
              <a:rPr lang="en-US" altLang="zh-CN" sz="1400" dirty="0"/>
              <a:t>&gt;</a:t>
            </a:r>
          </a:p>
          <a:p>
            <a:pPr marL="0" indent="0" eaLnBrk="1" hangingPunct="1">
              <a:lnSpc>
                <a:spcPct val="80000"/>
              </a:lnSpc>
              <a:buFont typeface="Wingdings" panose="05000000000000000000" pitchFamily="2" charset="2"/>
              <a:buNone/>
              <a:defRPr/>
            </a:pPr>
            <a:r>
              <a:rPr lang="en-US" altLang="zh-CN" sz="1400" dirty="0"/>
              <a:t>#include &lt;</a:t>
            </a:r>
            <a:r>
              <a:rPr lang="en-US" altLang="zh-CN" sz="1400" dirty="0" err="1"/>
              <a:t>fstream.h</a:t>
            </a:r>
            <a:r>
              <a:rPr lang="en-US" altLang="zh-CN" sz="1400" dirty="0"/>
              <a:t>&gt;</a:t>
            </a:r>
          </a:p>
          <a:p>
            <a:pPr marL="0" indent="0" eaLnBrk="1" hangingPunct="1">
              <a:lnSpc>
                <a:spcPct val="80000"/>
              </a:lnSpc>
              <a:buFont typeface="Wingdings" panose="05000000000000000000" pitchFamily="2" charset="2"/>
              <a:buNone/>
              <a:defRPr/>
            </a:pPr>
            <a:endParaRPr lang="en-US" altLang="zh-CN" sz="1400" dirty="0"/>
          </a:p>
          <a:p>
            <a:pPr marL="0" indent="0" eaLnBrk="1" hangingPunct="1">
              <a:lnSpc>
                <a:spcPct val="80000"/>
              </a:lnSpc>
              <a:buFont typeface="Wingdings" panose="05000000000000000000" pitchFamily="2" charset="2"/>
              <a:buNone/>
              <a:defRPr/>
            </a:pPr>
            <a:r>
              <a:rPr lang="en-US" altLang="zh-CN" sz="1400" dirty="0" err="1"/>
              <a:t>int</a:t>
            </a:r>
            <a:r>
              <a:rPr lang="en-US" altLang="zh-CN" sz="1400" dirty="0"/>
              <a:t> total =1000;</a:t>
            </a:r>
          </a:p>
          <a:p>
            <a:pPr marL="0" indent="0" eaLnBrk="1" hangingPunct="1">
              <a:lnSpc>
                <a:spcPct val="80000"/>
              </a:lnSpc>
              <a:buFont typeface="Wingdings" panose="05000000000000000000" pitchFamily="2" charset="2"/>
              <a:buNone/>
              <a:defRPr/>
            </a:pPr>
            <a:r>
              <a:rPr lang="en-US" altLang="zh-CN" sz="1400" dirty="0"/>
              <a:t>HANDLE </a:t>
            </a:r>
            <a:r>
              <a:rPr lang="en-US" altLang="zh-CN" sz="1400" dirty="0" err="1"/>
              <a:t>evFin</a:t>
            </a:r>
            <a:r>
              <a:rPr lang="en-US" altLang="zh-CN" sz="1400" dirty="0"/>
              <a:t>[2];</a:t>
            </a:r>
          </a:p>
          <a:p>
            <a:pPr marL="0" indent="0" eaLnBrk="1" hangingPunct="1">
              <a:lnSpc>
                <a:spcPct val="80000"/>
              </a:lnSpc>
              <a:buFont typeface="Wingdings" panose="05000000000000000000" pitchFamily="2" charset="2"/>
              <a:buNone/>
              <a:defRPr/>
            </a:pPr>
            <a:r>
              <a:rPr lang="en-US" altLang="zh-CN" sz="1400" dirty="0"/>
              <a:t>CRITICAL_SECTION </a:t>
            </a:r>
            <a:r>
              <a:rPr lang="en-US" altLang="zh-CN" sz="1400" dirty="0" err="1"/>
              <a:t>cs</a:t>
            </a:r>
            <a:r>
              <a:rPr lang="en-US" altLang="zh-CN" sz="1400" dirty="0"/>
              <a:t>;</a:t>
            </a:r>
          </a:p>
          <a:p>
            <a:pPr marL="0" indent="0" eaLnBrk="1" hangingPunct="1">
              <a:lnSpc>
                <a:spcPct val="80000"/>
              </a:lnSpc>
              <a:buFont typeface="Wingdings" panose="05000000000000000000" pitchFamily="2" charset="2"/>
              <a:buNone/>
              <a:defRPr/>
            </a:pPr>
            <a:endParaRPr lang="en-US" altLang="zh-CN" sz="1400" dirty="0"/>
          </a:p>
          <a:p>
            <a:pPr marL="0" indent="0" eaLnBrk="1" hangingPunct="1">
              <a:lnSpc>
                <a:spcPct val="80000"/>
              </a:lnSpc>
              <a:buFont typeface="Wingdings" panose="05000000000000000000" pitchFamily="2" charset="2"/>
              <a:buNone/>
              <a:defRPr/>
            </a:pPr>
            <a:r>
              <a:rPr lang="en-US" altLang="zh-CN" sz="1400" dirty="0"/>
              <a:t>void WithDrawThread1(LPVOID </a:t>
            </a:r>
            <a:r>
              <a:rPr lang="en-US" altLang="zh-CN" sz="1400" dirty="0" err="1"/>
              <a:t>param</a:t>
            </a:r>
            <a:r>
              <a:rPr lang="en-US" altLang="zh-CN" sz="1400" dirty="0"/>
              <a:t>) {</a:t>
            </a:r>
          </a:p>
          <a:p>
            <a:pPr marL="0" indent="0" eaLnBrk="1" hangingPunct="1">
              <a:lnSpc>
                <a:spcPct val="80000"/>
              </a:lnSpc>
              <a:buFont typeface="Wingdings" panose="05000000000000000000" pitchFamily="2" charset="2"/>
              <a:buNone/>
              <a:defRPr/>
            </a:pPr>
            <a:endParaRPr lang="en-US" altLang="zh-CN" sz="1400" dirty="0"/>
          </a:p>
          <a:p>
            <a:pPr marL="0" indent="0" eaLnBrk="1" hangingPunct="1">
              <a:lnSpc>
                <a:spcPct val="80000"/>
              </a:lnSpc>
              <a:buFont typeface="Wingdings" panose="05000000000000000000" pitchFamily="2" charset="2"/>
              <a:buNone/>
              <a:defRPr/>
            </a:pPr>
            <a:r>
              <a:rPr lang="en-US" altLang="zh-CN" sz="1400" dirty="0"/>
              <a:t>	</a:t>
            </a:r>
            <a:r>
              <a:rPr lang="en-US" altLang="zh-CN" sz="1400" dirty="0" err="1"/>
              <a:t>EnterCriticalSection</a:t>
            </a:r>
            <a:r>
              <a:rPr lang="en-US" altLang="zh-CN" sz="1400" dirty="0"/>
              <a:t>(&amp;</a:t>
            </a:r>
            <a:r>
              <a:rPr lang="en-US" altLang="zh-CN" sz="1400" dirty="0" err="1"/>
              <a:t>cs</a:t>
            </a:r>
            <a:r>
              <a:rPr lang="en-US" altLang="zh-CN" sz="1400" dirty="0"/>
              <a:t>);</a:t>
            </a:r>
          </a:p>
          <a:p>
            <a:pPr marL="0" indent="0" eaLnBrk="1" hangingPunct="1">
              <a:lnSpc>
                <a:spcPct val="80000"/>
              </a:lnSpc>
              <a:buFont typeface="Wingdings" panose="05000000000000000000" pitchFamily="2" charset="2"/>
              <a:buNone/>
              <a:defRPr/>
            </a:pPr>
            <a:r>
              <a:rPr lang="en-US" altLang="zh-CN" sz="1400" dirty="0"/>
              <a:t>	if ((total-900) &gt;= 0) {</a:t>
            </a:r>
          </a:p>
          <a:p>
            <a:pPr marL="0" indent="0" eaLnBrk="1" hangingPunct="1">
              <a:lnSpc>
                <a:spcPct val="80000"/>
              </a:lnSpc>
              <a:buFont typeface="Wingdings" panose="05000000000000000000" pitchFamily="2" charset="2"/>
              <a:buNone/>
              <a:defRPr/>
            </a:pPr>
            <a:r>
              <a:rPr lang="en-US" altLang="zh-CN" sz="1400" dirty="0"/>
              <a:t>	   total-=900;</a:t>
            </a:r>
          </a:p>
          <a:p>
            <a:pPr marL="0" indent="0" eaLnBrk="1" hangingPunct="1">
              <a:lnSpc>
                <a:spcPct val="80000"/>
              </a:lnSpc>
              <a:buFont typeface="Wingdings" panose="05000000000000000000" pitchFamily="2" charset="2"/>
              <a:buNone/>
              <a:defRPr/>
            </a:pPr>
            <a:r>
              <a:rPr lang="en-US" altLang="zh-CN" sz="1400" dirty="0"/>
              <a:t>       </a:t>
            </a:r>
            <a:r>
              <a:rPr lang="en-US" altLang="zh-CN" sz="1400" dirty="0" err="1"/>
              <a:t>cout</a:t>
            </a:r>
            <a:r>
              <a:rPr lang="en-US" altLang="zh-CN" sz="1400" dirty="0"/>
              <a:t>&lt;&lt;"you withdraw $900." &lt;&lt;</a:t>
            </a:r>
            <a:r>
              <a:rPr lang="en-US" altLang="zh-CN" sz="1400" dirty="0" err="1"/>
              <a:t>endl</a:t>
            </a:r>
            <a:r>
              <a:rPr lang="en-US" altLang="zh-CN" sz="1400" dirty="0"/>
              <a:t>;</a:t>
            </a:r>
          </a:p>
          <a:p>
            <a:pPr marL="0" indent="0" eaLnBrk="1" hangingPunct="1">
              <a:lnSpc>
                <a:spcPct val="80000"/>
              </a:lnSpc>
              <a:buFont typeface="Wingdings" panose="05000000000000000000" pitchFamily="2" charset="2"/>
              <a:buNone/>
              <a:defRPr/>
            </a:pPr>
            <a:r>
              <a:rPr lang="en-US" altLang="zh-CN" sz="1400" dirty="0"/>
              <a:t>	} else {</a:t>
            </a:r>
          </a:p>
          <a:p>
            <a:pPr marL="0" indent="0" eaLnBrk="1" hangingPunct="1">
              <a:lnSpc>
                <a:spcPct val="80000"/>
              </a:lnSpc>
              <a:buFont typeface="Wingdings" panose="05000000000000000000" pitchFamily="2" charset="2"/>
              <a:buNone/>
              <a:defRPr/>
            </a:pPr>
            <a:r>
              <a:rPr lang="en-US" altLang="zh-CN" sz="1400" dirty="0"/>
              <a:t>	   </a:t>
            </a:r>
            <a:r>
              <a:rPr lang="en-US" altLang="zh-CN" sz="1400" dirty="0" err="1"/>
              <a:t>cout</a:t>
            </a:r>
            <a:r>
              <a:rPr lang="en-US" altLang="zh-CN" sz="1400" dirty="0"/>
              <a:t>&lt;&lt;"No enough money!"&lt;&lt;</a:t>
            </a:r>
            <a:r>
              <a:rPr lang="en-US" altLang="zh-CN" sz="1400" dirty="0" err="1"/>
              <a:t>endl</a:t>
            </a:r>
            <a:r>
              <a:rPr lang="en-US" altLang="zh-CN" sz="1400" dirty="0"/>
              <a:t>;</a:t>
            </a:r>
          </a:p>
          <a:p>
            <a:pPr marL="0" indent="0" eaLnBrk="1" hangingPunct="1">
              <a:lnSpc>
                <a:spcPct val="80000"/>
              </a:lnSpc>
              <a:buFont typeface="Wingdings" panose="05000000000000000000" pitchFamily="2" charset="2"/>
              <a:buNone/>
              <a:defRPr/>
            </a:pPr>
            <a:r>
              <a:rPr lang="en-US" altLang="zh-CN" sz="1400" dirty="0"/>
              <a:t>	}</a:t>
            </a:r>
          </a:p>
          <a:p>
            <a:pPr marL="0" indent="0" eaLnBrk="1" hangingPunct="1">
              <a:lnSpc>
                <a:spcPct val="80000"/>
              </a:lnSpc>
              <a:buFont typeface="Wingdings" panose="05000000000000000000" pitchFamily="2" charset="2"/>
              <a:buNone/>
              <a:defRPr/>
            </a:pPr>
            <a:r>
              <a:rPr lang="en-US" altLang="zh-CN" sz="1400" dirty="0"/>
              <a:t>    </a:t>
            </a:r>
            <a:r>
              <a:rPr lang="en-US" altLang="zh-CN" sz="1400" dirty="0" err="1"/>
              <a:t>LeaveCriticalSection</a:t>
            </a:r>
            <a:r>
              <a:rPr lang="en-US" altLang="zh-CN" sz="1400" dirty="0"/>
              <a:t>(&amp;</a:t>
            </a:r>
            <a:r>
              <a:rPr lang="en-US" altLang="zh-CN" sz="1400" dirty="0" err="1"/>
              <a:t>cs</a:t>
            </a:r>
            <a:r>
              <a:rPr lang="en-US" altLang="zh-CN" sz="1400" dirty="0"/>
              <a:t>);</a:t>
            </a:r>
          </a:p>
          <a:p>
            <a:pPr marL="0" indent="0" eaLnBrk="1" hangingPunct="1">
              <a:lnSpc>
                <a:spcPct val="80000"/>
              </a:lnSpc>
              <a:buFont typeface="Wingdings" panose="05000000000000000000" pitchFamily="2" charset="2"/>
              <a:buNone/>
              <a:defRPr/>
            </a:pPr>
            <a:r>
              <a:rPr lang="en-US" altLang="zh-CN" sz="1400" dirty="0"/>
              <a:t>	</a:t>
            </a:r>
            <a:r>
              <a:rPr lang="en-US" altLang="zh-CN" sz="1400" dirty="0" err="1"/>
              <a:t>SetEvent</a:t>
            </a:r>
            <a:r>
              <a:rPr lang="en-US" altLang="zh-CN" sz="1400" dirty="0"/>
              <a:t>(</a:t>
            </a:r>
            <a:r>
              <a:rPr lang="en-US" altLang="zh-CN" sz="1400" dirty="0" err="1"/>
              <a:t>evFin</a:t>
            </a:r>
            <a:r>
              <a:rPr lang="en-US" altLang="zh-CN" sz="1400" dirty="0"/>
              <a:t>[0]);</a:t>
            </a:r>
          </a:p>
          <a:p>
            <a:pPr marL="0" indent="0" eaLnBrk="1" hangingPunct="1">
              <a:lnSpc>
                <a:spcPct val="80000"/>
              </a:lnSpc>
              <a:buFont typeface="Wingdings" panose="05000000000000000000" pitchFamily="2" charset="2"/>
              <a:buNone/>
              <a:defRPr/>
            </a:pPr>
            <a:r>
              <a:rPr lang="en-US" altLang="zh-CN" sz="1400" dirty="0"/>
              <a:t>}</a:t>
            </a:r>
          </a:p>
          <a:p>
            <a:pPr eaLnBrk="1" hangingPunct="1">
              <a:lnSpc>
                <a:spcPct val="80000"/>
              </a:lnSpc>
              <a:defRPr/>
            </a:pPr>
            <a:endParaRPr lang="en-US" altLang="zh-CN" sz="1200" dirty="0"/>
          </a:p>
        </p:txBody>
      </p:sp>
      <p:sp>
        <p:nvSpPr>
          <p:cNvPr id="4" name="Rectangle 3"/>
          <p:cNvSpPr txBox="1">
            <a:spLocks noChangeArrowheads="1"/>
          </p:cNvSpPr>
          <p:nvPr/>
        </p:nvSpPr>
        <p:spPr>
          <a:xfrm>
            <a:off x="4845050" y="3711575"/>
            <a:ext cx="4298950" cy="3146425"/>
          </a:xfrm>
          <a:prstGeom prst="rect">
            <a:avLst/>
          </a:prstGeom>
        </p:spPr>
        <p:txBody>
          <a:bodyPr/>
          <a:lstStyle>
            <a:lvl1pPr marL="257175" indent="-257175" algn="l" rtl="0" fontAlgn="base">
              <a:spcBef>
                <a:spcPct val="20000"/>
              </a:spcBef>
              <a:spcAft>
                <a:spcPct val="0"/>
              </a:spcAft>
              <a:buClr>
                <a:schemeClr val="hlink"/>
              </a:buClr>
              <a:buSzPct val="70000"/>
              <a:buFont typeface="Wingdings" panose="05000000000000000000" pitchFamily="2" charset="2"/>
              <a:buChar char="v"/>
              <a:defRPr sz="2400">
                <a:solidFill>
                  <a:srgbClr val="000000"/>
                </a:solidFill>
                <a:latin typeface="+mn-lt"/>
                <a:ea typeface="+mn-ea"/>
                <a:cs typeface="+mn-cs"/>
              </a:defRPr>
            </a:lvl1pPr>
            <a:lvl2pPr marL="557213" indent="-214313" algn="l" rtl="0" fontAlgn="base">
              <a:spcBef>
                <a:spcPct val="20000"/>
              </a:spcBef>
              <a:spcAft>
                <a:spcPct val="0"/>
              </a:spcAft>
              <a:buClr>
                <a:schemeClr val="accent2"/>
              </a:buClr>
              <a:buSzPct val="85000"/>
              <a:buFont typeface="Wingdings" panose="05000000000000000000" pitchFamily="2" charset="2"/>
              <a:buChar char=""/>
              <a:defRPr sz="2100">
                <a:solidFill>
                  <a:srgbClr val="000000"/>
                </a:solidFill>
                <a:latin typeface="+mn-lt"/>
                <a:ea typeface="+mn-ea"/>
              </a:defRPr>
            </a:lvl2pPr>
            <a:lvl3pPr marL="857250" indent="-171450" algn="l" rtl="0" fontAlgn="base">
              <a:spcBef>
                <a:spcPct val="20000"/>
              </a:spcBef>
              <a:spcAft>
                <a:spcPct val="0"/>
              </a:spcAft>
              <a:buClr>
                <a:schemeClr val="hlink"/>
              </a:buClr>
              <a:buSzPct val="80000"/>
              <a:buFont typeface="Wingdings" panose="05000000000000000000" pitchFamily="2" charset="2"/>
              <a:buChar char="v"/>
              <a:defRPr sz="1800">
                <a:solidFill>
                  <a:srgbClr val="000000"/>
                </a:solidFill>
                <a:latin typeface="+mn-lt"/>
                <a:ea typeface="+mn-ea"/>
              </a:defRPr>
            </a:lvl3pPr>
            <a:lvl4pPr marL="1200150" indent="-171450" algn="l" rtl="0" fontAlgn="base">
              <a:spcBef>
                <a:spcPct val="20000"/>
              </a:spcBef>
              <a:spcAft>
                <a:spcPct val="0"/>
              </a:spcAft>
              <a:buClr>
                <a:schemeClr val="accent2"/>
              </a:buClr>
              <a:buSzPct val="90000"/>
              <a:buFont typeface="Wingdings" panose="05000000000000000000" pitchFamily="2" charset="2"/>
              <a:buChar char=""/>
              <a:defRPr sz="1500">
                <a:solidFill>
                  <a:srgbClr val="000000"/>
                </a:solidFill>
                <a:latin typeface="+mn-lt"/>
                <a:ea typeface="+mn-ea"/>
              </a:defRPr>
            </a:lvl4pPr>
            <a:lvl5pPr marL="1543050" indent="-171450" algn="l" rtl="0" fontAlgn="base">
              <a:spcBef>
                <a:spcPct val="20000"/>
              </a:spcBef>
              <a:spcAft>
                <a:spcPct val="0"/>
              </a:spcAft>
              <a:buClr>
                <a:schemeClr val="hlink"/>
              </a:buClr>
              <a:buSzPct val="85000"/>
              <a:buFont typeface="Wingdings" panose="05000000000000000000" pitchFamily="2" charset="2"/>
              <a:buChar char="v"/>
              <a:defRPr sz="1500">
                <a:solidFill>
                  <a:srgbClr val="000000"/>
                </a:solidFill>
                <a:latin typeface="+mn-lt"/>
                <a:ea typeface="+mn-ea"/>
              </a:defRPr>
            </a:lvl5pPr>
            <a:lvl6pPr marL="1885950" indent="-171450" algn="l" rtl="0" eaLnBrk="1" fontAlgn="base" hangingPunct="1">
              <a:spcBef>
                <a:spcPct val="20000"/>
              </a:spcBef>
              <a:spcAft>
                <a:spcPct val="0"/>
              </a:spcAft>
              <a:buClr>
                <a:schemeClr val="hlink"/>
              </a:buClr>
              <a:buSzPct val="85000"/>
              <a:buFont typeface="Wingdings" pitchFamily="2" charset="2"/>
              <a:buChar char="v"/>
              <a:defRPr sz="1500">
                <a:solidFill>
                  <a:srgbClr val="000000"/>
                </a:solidFill>
                <a:latin typeface="+mn-lt"/>
                <a:ea typeface="+mn-ea"/>
              </a:defRPr>
            </a:lvl6pPr>
            <a:lvl7pPr marL="2228850" indent="-171450" algn="l" rtl="0" eaLnBrk="1" fontAlgn="base" hangingPunct="1">
              <a:spcBef>
                <a:spcPct val="20000"/>
              </a:spcBef>
              <a:spcAft>
                <a:spcPct val="0"/>
              </a:spcAft>
              <a:buClr>
                <a:schemeClr val="hlink"/>
              </a:buClr>
              <a:buSzPct val="85000"/>
              <a:buFont typeface="Wingdings" pitchFamily="2" charset="2"/>
              <a:buChar char="v"/>
              <a:defRPr sz="1500">
                <a:solidFill>
                  <a:srgbClr val="000000"/>
                </a:solidFill>
                <a:latin typeface="+mn-lt"/>
                <a:ea typeface="+mn-ea"/>
              </a:defRPr>
            </a:lvl7pPr>
            <a:lvl8pPr marL="2571750" indent="-171450" algn="l" rtl="0" eaLnBrk="1" fontAlgn="base" hangingPunct="1">
              <a:spcBef>
                <a:spcPct val="20000"/>
              </a:spcBef>
              <a:spcAft>
                <a:spcPct val="0"/>
              </a:spcAft>
              <a:buClr>
                <a:schemeClr val="hlink"/>
              </a:buClr>
              <a:buSzPct val="85000"/>
              <a:buFont typeface="Wingdings" pitchFamily="2" charset="2"/>
              <a:buChar char="v"/>
              <a:defRPr sz="1500">
                <a:solidFill>
                  <a:srgbClr val="000000"/>
                </a:solidFill>
                <a:latin typeface="+mn-lt"/>
                <a:ea typeface="+mn-ea"/>
              </a:defRPr>
            </a:lvl8pPr>
            <a:lvl9pPr marL="2914650" indent="-171450" algn="l" rtl="0" eaLnBrk="1" fontAlgn="base" hangingPunct="1">
              <a:spcBef>
                <a:spcPct val="20000"/>
              </a:spcBef>
              <a:spcAft>
                <a:spcPct val="0"/>
              </a:spcAft>
              <a:buClr>
                <a:schemeClr val="hlink"/>
              </a:buClr>
              <a:buSzPct val="85000"/>
              <a:buFont typeface="Wingdings" pitchFamily="2" charset="2"/>
              <a:buChar char="v"/>
              <a:defRPr sz="1500">
                <a:solidFill>
                  <a:srgbClr val="000000"/>
                </a:solidFill>
                <a:latin typeface="+mn-lt"/>
                <a:ea typeface="+mn-ea"/>
              </a:defRPr>
            </a:lvl9pPr>
          </a:lstStyle>
          <a:p>
            <a:pPr marL="0" marR="0" lvl="0" indent="0" algn="l" defTabSz="914400" rtl="0" eaLnBrk="1" fontAlgn="base" latinLnBrk="0" hangingPunct="1">
              <a:lnSpc>
                <a:spcPct val="80000"/>
              </a:lnSpc>
              <a:spcBef>
                <a:spcPct val="20000"/>
              </a:spcBef>
              <a:spcAft>
                <a:spcPct val="0"/>
              </a:spcAft>
              <a:buClr>
                <a:srgbClr val="CC0066"/>
              </a:buClr>
              <a:buSzPct val="70000"/>
              <a:buFont typeface="Wingdings" panose="05000000000000000000" pitchFamily="2" charset="2"/>
              <a:buNone/>
              <a:tabLst/>
              <a:defRPr/>
            </a:pPr>
            <a:r>
              <a:rPr kumimoji="0" lang="en-US" altLang="zh-CN" sz="1400" b="0" i="0" u="none" strike="noStrike" kern="0" cap="none" spc="0" normalizeH="0" baseline="0" noProof="0" dirty="0" smtClean="0">
                <a:ln>
                  <a:noFill/>
                </a:ln>
                <a:solidFill>
                  <a:srgbClr val="000000"/>
                </a:solidFill>
                <a:effectLst/>
                <a:uLnTx/>
                <a:uFillTx/>
                <a:latin typeface="Arial"/>
                <a:ea typeface="宋体"/>
                <a:cs typeface="+mn-cs"/>
              </a:rPr>
              <a:t>void WithDrawThread2(LPVOID </a:t>
            </a:r>
            <a:r>
              <a:rPr kumimoji="0" lang="en-US" altLang="zh-CN" sz="1400" b="0" i="0" u="none" strike="noStrike" kern="0" cap="none" spc="0" normalizeH="0" baseline="0" noProof="0" dirty="0" err="1" smtClean="0">
                <a:ln>
                  <a:noFill/>
                </a:ln>
                <a:solidFill>
                  <a:srgbClr val="000000"/>
                </a:solidFill>
                <a:effectLst/>
                <a:uLnTx/>
                <a:uFillTx/>
                <a:latin typeface="Arial"/>
                <a:ea typeface="宋体"/>
                <a:cs typeface="+mn-cs"/>
              </a:rPr>
              <a:t>param</a:t>
            </a:r>
            <a:r>
              <a:rPr kumimoji="0" lang="en-US" altLang="zh-CN" sz="1400" b="0" i="0" u="none" strike="noStrike" kern="0" cap="none" spc="0" normalizeH="0" baseline="0" noProof="0" dirty="0" smtClean="0">
                <a:ln>
                  <a:noFill/>
                </a:ln>
                <a:solidFill>
                  <a:srgbClr val="000000"/>
                </a:solidFill>
                <a:effectLst/>
                <a:uLnTx/>
                <a:uFillTx/>
                <a:latin typeface="Arial"/>
                <a:ea typeface="宋体"/>
                <a:cs typeface="+mn-cs"/>
              </a:rPr>
              <a:t>) {</a:t>
            </a:r>
          </a:p>
          <a:p>
            <a:pPr marL="0" marR="0" lvl="0" indent="0" algn="l" defTabSz="914400" rtl="0" eaLnBrk="1" fontAlgn="base" latinLnBrk="0" hangingPunct="1">
              <a:lnSpc>
                <a:spcPct val="80000"/>
              </a:lnSpc>
              <a:spcBef>
                <a:spcPct val="20000"/>
              </a:spcBef>
              <a:spcAft>
                <a:spcPct val="0"/>
              </a:spcAft>
              <a:buClr>
                <a:srgbClr val="CC0066"/>
              </a:buClr>
              <a:buSzPct val="70000"/>
              <a:buFont typeface="Wingdings" panose="05000000000000000000" pitchFamily="2" charset="2"/>
              <a:buNone/>
              <a:tabLst/>
              <a:defRPr/>
            </a:pPr>
            <a:endParaRPr kumimoji="0" lang="en-US" altLang="zh-CN" sz="1400" b="0" i="0" u="none" strike="noStrike" kern="0" cap="none" spc="0" normalizeH="0" baseline="0" noProof="0" dirty="0" smtClean="0">
              <a:ln>
                <a:noFill/>
              </a:ln>
              <a:solidFill>
                <a:srgbClr val="000000"/>
              </a:solidFill>
              <a:effectLst/>
              <a:uLnTx/>
              <a:uFillTx/>
              <a:latin typeface="Arial"/>
              <a:ea typeface="宋体"/>
              <a:cs typeface="+mn-cs"/>
            </a:endParaRPr>
          </a:p>
          <a:p>
            <a:pPr marL="0" marR="0" lvl="0" indent="0" algn="l" defTabSz="914400" rtl="0" eaLnBrk="1" fontAlgn="base" latinLnBrk="0" hangingPunct="1">
              <a:lnSpc>
                <a:spcPct val="80000"/>
              </a:lnSpc>
              <a:spcBef>
                <a:spcPct val="20000"/>
              </a:spcBef>
              <a:spcAft>
                <a:spcPct val="0"/>
              </a:spcAft>
              <a:buClr>
                <a:srgbClr val="CC0066"/>
              </a:buClr>
              <a:buSzPct val="70000"/>
              <a:buFont typeface="Wingdings" panose="05000000000000000000" pitchFamily="2" charset="2"/>
              <a:buNone/>
              <a:tabLst/>
              <a:defRPr/>
            </a:pPr>
            <a:r>
              <a:rPr kumimoji="0" lang="en-US" altLang="zh-CN" sz="1400" b="0" i="0" u="none" strike="noStrike" kern="0" cap="none" spc="0" normalizeH="0" baseline="0" noProof="0" dirty="0" smtClean="0">
                <a:ln>
                  <a:noFill/>
                </a:ln>
                <a:solidFill>
                  <a:srgbClr val="000000"/>
                </a:solidFill>
                <a:effectLst/>
                <a:uLnTx/>
                <a:uFillTx/>
                <a:latin typeface="Arial"/>
                <a:ea typeface="宋体"/>
                <a:cs typeface="+mn-cs"/>
              </a:rPr>
              <a:t>	</a:t>
            </a:r>
            <a:r>
              <a:rPr kumimoji="0" lang="en-US" altLang="zh-CN" sz="1400" b="0" i="0" u="none" strike="noStrike" kern="0" cap="none" spc="0" normalizeH="0" baseline="0" noProof="0" dirty="0" err="1" smtClean="0">
                <a:ln>
                  <a:noFill/>
                </a:ln>
                <a:solidFill>
                  <a:srgbClr val="000000"/>
                </a:solidFill>
                <a:effectLst/>
                <a:uLnTx/>
                <a:uFillTx/>
                <a:latin typeface="Arial"/>
                <a:ea typeface="宋体"/>
                <a:cs typeface="+mn-cs"/>
              </a:rPr>
              <a:t>EnterCriticalSection</a:t>
            </a:r>
            <a:r>
              <a:rPr kumimoji="0" lang="en-US" altLang="zh-CN" sz="1400" b="0" i="0" u="none" strike="noStrike" kern="0" cap="none" spc="0" normalizeH="0" baseline="0" noProof="0" dirty="0" smtClean="0">
                <a:ln>
                  <a:noFill/>
                </a:ln>
                <a:solidFill>
                  <a:srgbClr val="000000"/>
                </a:solidFill>
                <a:effectLst/>
                <a:uLnTx/>
                <a:uFillTx/>
                <a:latin typeface="Arial"/>
                <a:ea typeface="宋体"/>
                <a:cs typeface="+mn-cs"/>
              </a:rPr>
              <a:t>(&amp;</a:t>
            </a:r>
            <a:r>
              <a:rPr kumimoji="0" lang="en-US" altLang="zh-CN" sz="1400" b="0" i="0" u="none" strike="noStrike" kern="0" cap="none" spc="0" normalizeH="0" baseline="0" noProof="0" dirty="0" err="1" smtClean="0">
                <a:ln>
                  <a:noFill/>
                </a:ln>
                <a:solidFill>
                  <a:srgbClr val="000000"/>
                </a:solidFill>
                <a:effectLst/>
                <a:uLnTx/>
                <a:uFillTx/>
                <a:latin typeface="Arial"/>
                <a:ea typeface="宋体"/>
                <a:cs typeface="+mn-cs"/>
              </a:rPr>
              <a:t>cs</a:t>
            </a:r>
            <a:r>
              <a:rPr kumimoji="0" lang="en-US" altLang="zh-CN" sz="1400" b="0" i="0" u="none" strike="noStrike" kern="0" cap="none" spc="0" normalizeH="0" baseline="0" noProof="0" dirty="0" smtClean="0">
                <a:ln>
                  <a:noFill/>
                </a:ln>
                <a:solidFill>
                  <a:srgbClr val="000000"/>
                </a:solidFill>
                <a:effectLst/>
                <a:uLnTx/>
                <a:uFillTx/>
                <a:latin typeface="Arial"/>
                <a:ea typeface="宋体"/>
                <a:cs typeface="+mn-cs"/>
              </a:rPr>
              <a:t>);</a:t>
            </a:r>
          </a:p>
          <a:p>
            <a:pPr marL="0" marR="0" lvl="0" indent="0" algn="l" defTabSz="914400" rtl="0" eaLnBrk="1" fontAlgn="base" latinLnBrk="0" hangingPunct="1">
              <a:lnSpc>
                <a:spcPct val="80000"/>
              </a:lnSpc>
              <a:spcBef>
                <a:spcPct val="20000"/>
              </a:spcBef>
              <a:spcAft>
                <a:spcPct val="0"/>
              </a:spcAft>
              <a:buClr>
                <a:srgbClr val="CC0066"/>
              </a:buClr>
              <a:buSzPct val="70000"/>
              <a:buFont typeface="Wingdings" panose="05000000000000000000" pitchFamily="2" charset="2"/>
              <a:buNone/>
              <a:tabLst/>
              <a:defRPr/>
            </a:pPr>
            <a:r>
              <a:rPr kumimoji="0" lang="en-US" altLang="zh-CN" sz="1400" b="0" i="0" u="none" strike="noStrike" kern="0" cap="none" spc="0" normalizeH="0" baseline="0" noProof="0" dirty="0" smtClean="0">
                <a:ln>
                  <a:noFill/>
                </a:ln>
                <a:solidFill>
                  <a:srgbClr val="000000"/>
                </a:solidFill>
                <a:effectLst/>
                <a:uLnTx/>
                <a:uFillTx/>
                <a:latin typeface="Arial"/>
                <a:ea typeface="宋体"/>
                <a:cs typeface="+mn-cs"/>
              </a:rPr>
              <a:t>	if ((total-700) &gt;= 0) {</a:t>
            </a:r>
          </a:p>
          <a:p>
            <a:pPr marL="0" marR="0" lvl="0" indent="0" algn="l" defTabSz="914400" rtl="0" eaLnBrk="1" fontAlgn="base" latinLnBrk="0" hangingPunct="1">
              <a:lnSpc>
                <a:spcPct val="80000"/>
              </a:lnSpc>
              <a:spcBef>
                <a:spcPct val="20000"/>
              </a:spcBef>
              <a:spcAft>
                <a:spcPct val="0"/>
              </a:spcAft>
              <a:buClr>
                <a:srgbClr val="CC0066"/>
              </a:buClr>
              <a:buSzPct val="70000"/>
              <a:buFont typeface="Wingdings" panose="05000000000000000000" pitchFamily="2" charset="2"/>
              <a:buNone/>
              <a:tabLst/>
              <a:defRPr/>
            </a:pPr>
            <a:r>
              <a:rPr kumimoji="0" lang="en-US" altLang="zh-CN" sz="1400" b="0" i="0" u="none" strike="noStrike" kern="0" cap="none" spc="0" normalizeH="0" baseline="0" noProof="0" dirty="0" smtClean="0">
                <a:ln>
                  <a:noFill/>
                </a:ln>
                <a:solidFill>
                  <a:srgbClr val="000000"/>
                </a:solidFill>
                <a:effectLst/>
                <a:uLnTx/>
                <a:uFillTx/>
                <a:latin typeface="Arial"/>
                <a:ea typeface="宋体"/>
                <a:cs typeface="+mn-cs"/>
              </a:rPr>
              <a:t>	   total-=700;</a:t>
            </a:r>
          </a:p>
          <a:p>
            <a:pPr marL="0" marR="0" lvl="0" indent="0" algn="l" defTabSz="914400" rtl="0" eaLnBrk="1" fontAlgn="base" latinLnBrk="0" hangingPunct="1">
              <a:lnSpc>
                <a:spcPct val="80000"/>
              </a:lnSpc>
              <a:spcBef>
                <a:spcPct val="20000"/>
              </a:spcBef>
              <a:spcAft>
                <a:spcPct val="0"/>
              </a:spcAft>
              <a:buClr>
                <a:srgbClr val="CC0066"/>
              </a:buClr>
              <a:buSzPct val="70000"/>
              <a:buFont typeface="Wingdings" panose="05000000000000000000" pitchFamily="2" charset="2"/>
              <a:buNone/>
              <a:tabLst/>
              <a:defRPr/>
            </a:pPr>
            <a:r>
              <a:rPr kumimoji="0" lang="en-US" altLang="zh-CN" sz="1400" b="0" i="0" u="none" strike="noStrike" kern="0" cap="none" spc="0" normalizeH="0" baseline="0" noProof="0" dirty="0" smtClean="0">
                <a:ln>
                  <a:noFill/>
                </a:ln>
                <a:solidFill>
                  <a:srgbClr val="000000"/>
                </a:solidFill>
                <a:effectLst/>
                <a:uLnTx/>
                <a:uFillTx/>
                <a:latin typeface="Arial"/>
                <a:ea typeface="宋体"/>
                <a:cs typeface="+mn-cs"/>
              </a:rPr>
              <a:t>       </a:t>
            </a:r>
            <a:r>
              <a:rPr kumimoji="0" lang="en-US" altLang="zh-CN" sz="1400" b="0" i="0" u="none" strike="noStrike" kern="0" cap="none" spc="0" normalizeH="0" baseline="0" noProof="0" dirty="0" err="1" smtClean="0">
                <a:ln>
                  <a:noFill/>
                </a:ln>
                <a:solidFill>
                  <a:srgbClr val="000000"/>
                </a:solidFill>
                <a:effectLst/>
                <a:uLnTx/>
                <a:uFillTx/>
                <a:latin typeface="Arial"/>
                <a:ea typeface="宋体"/>
                <a:cs typeface="+mn-cs"/>
              </a:rPr>
              <a:t>cout</a:t>
            </a:r>
            <a:r>
              <a:rPr kumimoji="0" lang="en-US" altLang="zh-CN" sz="1400" b="0" i="0" u="none" strike="noStrike" kern="0" cap="none" spc="0" normalizeH="0" baseline="0" noProof="0" dirty="0" smtClean="0">
                <a:ln>
                  <a:noFill/>
                </a:ln>
                <a:solidFill>
                  <a:srgbClr val="000000"/>
                </a:solidFill>
                <a:effectLst/>
                <a:uLnTx/>
                <a:uFillTx/>
                <a:latin typeface="Arial"/>
                <a:ea typeface="宋体"/>
                <a:cs typeface="+mn-cs"/>
              </a:rPr>
              <a:t>&lt;&lt;"you withdraw $700." &lt;&lt;</a:t>
            </a:r>
            <a:r>
              <a:rPr kumimoji="0" lang="en-US" altLang="zh-CN" sz="1400" b="0" i="0" u="none" strike="noStrike" kern="0" cap="none" spc="0" normalizeH="0" baseline="0" noProof="0" dirty="0" err="1" smtClean="0">
                <a:ln>
                  <a:noFill/>
                </a:ln>
                <a:solidFill>
                  <a:srgbClr val="000000"/>
                </a:solidFill>
                <a:effectLst/>
                <a:uLnTx/>
                <a:uFillTx/>
                <a:latin typeface="Arial"/>
                <a:ea typeface="宋体"/>
                <a:cs typeface="+mn-cs"/>
              </a:rPr>
              <a:t>endl</a:t>
            </a:r>
            <a:r>
              <a:rPr kumimoji="0" lang="en-US" altLang="zh-CN" sz="1400" b="0" i="0" u="none" strike="noStrike" kern="0" cap="none" spc="0" normalizeH="0" baseline="0" noProof="0" dirty="0" smtClean="0">
                <a:ln>
                  <a:noFill/>
                </a:ln>
                <a:solidFill>
                  <a:srgbClr val="000000"/>
                </a:solidFill>
                <a:effectLst/>
                <a:uLnTx/>
                <a:uFillTx/>
                <a:latin typeface="Arial"/>
                <a:ea typeface="宋体"/>
                <a:cs typeface="+mn-cs"/>
              </a:rPr>
              <a:t>;</a:t>
            </a:r>
          </a:p>
          <a:p>
            <a:pPr marL="0" marR="0" lvl="0" indent="0" algn="l" defTabSz="914400" rtl="0" eaLnBrk="1" fontAlgn="base" latinLnBrk="0" hangingPunct="1">
              <a:lnSpc>
                <a:spcPct val="80000"/>
              </a:lnSpc>
              <a:spcBef>
                <a:spcPct val="20000"/>
              </a:spcBef>
              <a:spcAft>
                <a:spcPct val="0"/>
              </a:spcAft>
              <a:buClr>
                <a:srgbClr val="CC0066"/>
              </a:buClr>
              <a:buSzPct val="70000"/>
              <a:buFont typeface="Wingdings" panose="05000000000000000000" pitchFamily="2" charset="2"/>
              <a:buNone/>
              <a:tabLst/>
              <a:defRPr/>
            </a:pPr>
            <a:r>
              <a:rPr kumimoji="0" lang="en-US" altLang="zh-CN" sz="1400" b="0" i="0" u="none" strike="noStrike" kern="0" cap="none" spc="0" normalizeH="0" baseline="0" noProof="0" dirty="0" smtClean="0">
                <a:ln>
                  <a:noFill/>
                </a:ln>
                <a:solidFill>
                  <a:srgbClr val="000000"/>
                </a:solidFill>
                <a:effectLst/>
                <a:uLnTx/>
                <a:uFillTx/>
                <a:latin typeface="Arial"/>
                <a:ea typeface="宋体"/>
                <a:cs typeface="+mn-cs"/>
              </a:rPr>
              <a:t>	} else {</a:t>
            </a:r>
          </a:p>
          <a:p>
            <a:pPr marL="0" marR="0" lvl="0" indent="0" algn="l" defTabSz="914400" rtl="0" eaLnBrk="1" fontAlgn="base" latinLnBrk="0" hangingPunct="1">
              <a:lnSpc>
                <a:spcPct val="80000"/>
              </a:lnSpc>
              <a:spcBef>
                <a:spcPct val="20000"/>
              </a:spcBef>
              <a:spcAft>
                <a:spcPct val="0"/>
              </a:spcAft>
              <a:buClr>
                <a:srgbClr val="CC0066"/>
              </a:buClr>
              <a:buSzPct val="70000"/>
              <a:buFont typeface="Wingdings" panose="05000000000000000000" pitchFamily="2" charset="2"/>
              <a:buNone/>
              <a:tabLst/>
              <a:defRPr/>
            </a:pPr>
            <a:r>
              <a:rPr kumimoji="0" lang="en-US" altLang="zh-CN" sz="1400" b="0" i="0" u="none" strike="noStrike" kern="0" cap="none" spc="0" normalizeH="0" baseline="0" noProof="0" dirty="0" smtClean="0">
                <a:ln>
                  <a:noFill/>
                </a:ln>
                <a:solidFill>
                  <a:srgbClr val="000000"/>
                </a:solidFill>
                <a:effectLst/>
                <a:uLnTx/>
                <a:uFillTx/>
                <a:latin typeface="Arial"/>
                <a:ea typeface="宋体"/>
                <a:cs typeface="+mn-cs"/>
              </a:rPr>
              <a:t>	   </a:t>
            </a:r>
            <a:r>
              <a:rPr kumimoji="0" lang="en-US" altLang="zh-CN" sz="1400" b="0" i="0" u="none" strike="noStrike" kern="0" cap="none" spc="0" normalizeH="0" baseline="0" noProof="0" dirty="0" err="1" smtClean="0">
                <a:ln>
                  <a:noFill/>
                </a:ln>
                <a:solidFill>
                  <a:srgbClr val="000000"/>
                </a:solidFill>
                <a:effectLst/>
                <a:uLnTx/>
                <a:uFillTx/>
                <a:latin typeface="Arial"/>
                <a:ea typeface="宋体"/>
                <a:cs typeface="+mn-cs"/>
              </a:rPr>
              <a:t>cout</a:t>
            </a:r>
            <a:r>
              <a:rPr kumimoji="0" lang="en-US" altLang="zh-CN" sz="1400" b="0" i="0" u="none" strike="noStrike" kern="0" cap="none" spc="0" normalizeH="0" baseline="0" noProof="0" dirty="0" smtClean="0">
                <a:ln>
                  <a:noFill/>
                </a:ln>
                <a:solidFill>
                  <a:srgbClr val="000000"/>
                </a:solidFill>
                <a:effectLst/>
                <a:uLnTx/>
                <a:uFillTx/>
                <a:latin typeface="Arial"/>
                <a:ea typeface="宋体"/>
                <a:cs typeface="+mn-cs"/>
              </a:rPr>
              <a:t>&lt;&lt;"No enough money!"&lt;&lt;</a:t>
            </a:r>
            <a:r>
              <a:rPr kumimoji="0" lang="en-US" altLang="zh-CN" sz="1400" b="0" i="0" u="none" strike="noStrike" kern="0" cap="none" spc="0" normalizeH="0" baseline="0" noProof="0" dirty="0" err="1" smtClean="0">
                <a:ln>
                  <a:noFill/>
                </a:ln>
                <a:solidFill>
                  <a:srgbClr val="000000"/>
                </a:solidFill>
                <a:effectLst/>
                <a:uLnTx/>
                <a:uFillTx/>
                <a:latin typeface="Arial"/>
                <a:ea typeface="宋体"/>
                <a:cs typeface="+mn-cs"/>
              </a:rPr>
              <a:t>endl</a:t>
            </a:r>
            <a:r>
              <a:rPr kumimoji="0" lang="en-US" altLang="zh-CN" sz="1400" b="0" i="0" u="none" strike="noStrike" kern="0" cap="none" spc="0" normalizeH="0" baseline="0" noProof="0" dirty="0" smtClean="0">
                <a:ln>
                  <a:noFill/>
                </a:ln>
                <a:solidFill>
                  <a:srgbClr val="000000"/>
                </a:solidFill>
                <a:effectLst/>
                <a:uLnTx/>
                <a:uFillTx/>
                <a:latin typeface="Arial"/>
                <a:ea typeface="宋体"/>
                <a:cs typeface="+mn-cs"/>
              </a:rPr>
              <a:t>;</a:t>
            </a:r>
          </a:p>
          <a:p>
            <a:pPr marL="0" marR="0" lvl="0" indent="0" algn="l" defTabSz="914400" rtl="0" eaLnBrk="1" fontAlgn="base" latinLnBrk="0" hangingPunct="1">
              <a:lnSpc>
                <a:spcPct val="80000"/>
              </a:lnSpc>
              <a:spcBef>
                <a:spcPct val="20000"/>
              </a:spcBef>
              <a:spcAft>
                <a:spcPct val="0"/>
              </a:spcAft>
              <a:buClr>
                <a:srgbClr val="CC0066"/>
              </a:buClr>
              <a:buSzPct val="70000"/>
              <a:buFont typeface="Wingdings" panose="05000000000000000000" pitchFamily="2" charset="2"/>
              <a:buNone/>
              <a:tabLst/>
              <a:defRPr/>
            </a:pPr>
            <a:r>
              <a:rPr kumimoji="0" lang="en-US" altLang="zh-CN" sz="1400" b="0" i="0" u="none" strike="noStrike" kern="0" cap="none" spc="0" normalizeH="0" baseline="0" noProof="0" dirty="0" smtClean="0">
                <a:ln>
                  <a:noFill/>
                </a:ln>
                <a:solidFill>
                  <a:srgbClr val="000000"/>
                </a:solidFill>
                <a:effectLst/>
                <a:uLnTx/>
                <a:uFillTx/>
                <a:latin typeface="Arial"/>
                <a:ea typeface="宋体"/>
                <a:cs typeface="+mn-cs"/>
              </a:rPr>
              <a:t>	}</a:t>
            </a:r>
          </a:p>
          <a:p>
            <a:pPr marL="0" marR="0" lvl="0" indent="0" algn="l" defTabSz="914400" rtl="0" eaLnBrk="1" fontAlgn="base" latinLnBrk="0" hangingPunct="1">
              <a:lnSpc>
                <a:spcPct val="80000"/>
              </a:lnSpc>
              <a:spcBef>
                <a:spcPct val="20000"/>
              </a:spcBef>
              <a:spcAft>
                <a:spcPct val="0"/>
              </a:spcAft>
              <a:buClr>
                <a:srgbClr val="CC0066"/>
              </a:buClr>
              <a:buSzPct val="70000"/>
              <a:buFont typeface="Wingdings" panose="05000000000000000000" pitchFamily="2" charset="2"/>
              <a:buNone/>
              <a:tabLst/>
              <a:defRPr/>
            </a:pPr>
            <a:r>
              <a:rPr kumimoji="0" lang="en-US" altLang="zh-CN" sz="1400" b="0" i="0" u="none" strike="noStrike" kern="0" cap="none" spc="0" normalizeH="0" baseline="0" noProof="0" dirty="0" smtClean="0">
                <a:ln>
                  <a:noFill/>
                </a:ln>
                <a:solidFill>
                  <a:srgbClr val="000000"/>
                </a:solidFill>
                <a:effectLst/>
                <a:uLnTx/>
                <a:uFillTx/>
                <a:latin typeface="Arial"/>
                <a:ea typeface="宋体"/>
                <a:cs typeface="+mn-cs"/>
              </a:rPr>
              <a:t>    </a:t>
            </a:r>
            <a:r>
              <a:rPr kumimoji="0" lang="en-US" altLang="zh-CN" sz="1400" b="0" i="0" u="none" strike="noStrike" kern="0" cap="none" spc="0" normalizeH="0" baseline="0" noProof="0" dirty="0" err="1" smtClean="0">
                <a:ln>
                  <a:noFill/>
                </a:ln>
                <a:solidFill>
                  <a:srgbClr val="000000"/>
                </a:solidFill>
                <a:effectLst/>
                <a:uLnTx/>
                <a:uFillTx/>
                <a:latin typeface="Arial"/>
                <a:ea typeface="宋体"/>
                <a:cs typeface="+mn-cs"/>
              </a:rPr>
              <a:t>LeaveCriticalSection</a:t>
            </a:r>
            <a:r>
              <a:rPr kumimoji="0" lang="en-US" altLang="zh-CN" sz="1400" b="0" i="0" u="none" strike="noStrike" kern="0" cap="none" spc="0" normalizeH="0" baseline="0" noProof="0" dirty="0" smtClean="0">
                <a:ln>
                  <a:noFill/>
                </a:ln>
                <a:solidFill>
                  <a:srgbClr val="000000"/>
                </a:solidFill>
                <a:effectLst/>
                <a:uLnTx/>
                <a:uFillTx/>
                <a:latin typeface="Arial"/>
                <a:ea typeface="宋体"/>
                <a:cs typeface="+mn-cs"/>
              </a:rPr>
              <a:t>(&amp;</a:t>
            </a:r>
            <a:r>
              <a:rPr kumimoji="0" lang="en-US" altLang="zh-CN" sz="1400" b="0" i="0" u="none" strike="noStrike" kern="0" cap="none" spc="0" normalizeH="0" baseline="0" noProof="0" dirty="0" err="1" smtClean="0">
                <a:ln>
                  <a:noFill/>
                </a:ln>
                <a:solidFill>
                  <a:srgbClr val="000000"/>
                </a:solidFill>
                <a:effectLst/>
                <a:uLnTx/>
                <a:uFillTx/>
                <a:latin typeface="Arial"/>
                <a:ea typeface="宋体"/>
                <a:cs typeface="+mn-cs"/>
              </a:rPr>
              <a:t>cs</a:t>
            </a:r>
            <a:r>
              <a:rPr kumimoji="0" lang="en-US" altLang="zh-CN" sz="1400" b="0" i="0" u="none" strike="noStrike" kern="0" cap="none" spc="0" normalizeH="0" baseline="0" noProof="0" dirty="0" smtClean="0">
                <a:ln>
                  <a:noFill/>
                </a:ln>
                <a:solidFill>
                  <a:srgbClr val="000000"/>
                </a:solidFill>
                <a:effectLst/>
                <a:uLnTx/>
                <a:uFillTx/>
                <a:latin typeface="Arial"/>
                <a:ea typeface="宋体"/>
                <a:cs typeface="+mn-cs"/>
              </a:rPr>
              <a:t>);</a:t>
            </a:r>
          </a:p>
          <a:p>
            <a:pPr marL="0" marR="0" lvl="0" indent="0" algn="l" defTabSz="914400" rtl="0" eaLnBrk="1" fontAlgn="base" latinLnBrk="0" hangingPunct="1">
              <a:lnSpc>
                <a:spcPct val="80000"/>
              </a:lnSpc>
              <a:spcBef>
                <a:spcPct val="20000"/>
              </a:spcBef>
              <a:spcAft>
                <a:spcPct val="0"/>
              </a:spcAft>
              <a:buClr>
                <a:srgbClr val="CC0066"/>
              </a:buClr>
              <a:buSzPct val="70000"/>
              <a:buFont typeface="Wingdings" panose="05000000000000000000" pitchFamily="2" charset="2"/>
              <a:buNone/>
              <a:tabLst/>
              <a:defRPr/>
            </a:pPr>
            <a:r>
              <a:rPr kumimoji="0" lang="en-US" altLang="zh-CN" sz="1400" b="0" i="0" u="none" strike="noStrike" kern="0" cap="none" spc="0" normalizeH="0" baseline="0" noProof="0" dirty="0" smtClean="0">
                <a:ln>
                  <a:noFill/>
                </a:ln>
                <a:solidFill>
                  <a:srgbClr val="000000"/>
                </a:solidFill>
                <a:effectLst/>
                <a:uLnTx/>
                <a:uFillTx/>
                <a:latin typeface="Arial"/>
                <a:ea typeface="宋体"/>
                <a:cs typeface="+mn-cs"/>
              </a:rPr>
              <a:t>	</a:t>
            </a:r>
            <a:r>
              <a:rPr kumimoji="0" lang="en-US" altLang="zh-CN" sz="1400" b="0" i="0" u="none" strike="noStrike" kern="0" cap="none" spc="0" normalizeH="0" baseline="0" noProof="0" dirty="0" err="1" smtClean="0">
                <a:ln>
                  <a:noFill/>
                </a:ln>
                <a:solidFill>
                  <a:srgbClr val="000000"/>
                </a:solidFill>
                <a:effectLst/>
                <a:uLnTx/>
                <a:uFillTx/>
                <a:latin typeface="Arial"/>
                <a:ea typeface="宋体"/>
                <a:cs typeface="+mn-cs"/>
              </a:rPr>
              <a:t>SetEvent</a:t>
            </a:r>
            <a:r>
              <a:rPr kumimoji="0" lang="en-US" altLang="zh-CN" sz="1400" b="0" i="0" u="none" strike="noStrike" kern="0" cap="none" spc="0" normalizeH="0" baseline="0" noProof="0" dirty="0" smtClean="0">
                <a:ln>
                  <a:noFill/>
                </a:ln>
                <a:solidFill>
                  <a:srgbClr val="000000"/>
                </a:solidFill>
                <a:effectLst/>
                <a:uLnTx/>
                <a:uFillTx/>
                <a:latin typeface="Arial"/>
                <a:ea typeface="宋体"/>
                <a:cs typeface="+mn-cs"/>
              </a:rPr>
              <a:t>(</a:t>
            </a:r>
            <a:r>
              <a:rPr kumimoji="0" lang="en-US" altLang="zh-CN" sz="1400" b="0" i="0" u="none" strike="noStrike" kern="0" cap="none" spc="0" normalizeH="0" baseline="0" noProof="0" dirty="0" err="1" smtClean="0">
                <a:ln>
                  <a:noFill/>
                </a:ln>
                <a:solidFill>
                  <a:srgbClr val="000000"/>
                </a:solidFill>
                <a:effectLst/>
                <a:uLnTx/>
                <a:uFillTx/>
                <a:latin typeface="Arial"/>
                <a:ea typeface="宋体"/>
                <a:cs typeface="+mn-cs"/>
              </a:rPr>
              <a:t>evFin</a:t>
            </a:r>
            <a:r>
              <a:rPr kumimoji="0" lang="en-US" altLang="zh-CN" sz="1400" b="0" i="0" u="none" strike="noStrike" kern="0" cap="none" spc="0" normalizeH="0" baseline="0" noProof="0" dirty="0" smtClean="0">
                <a:ln>
                  <a:noFill/>
                </a:ln>
                <a:solidFill>
                  <a:srgbClr val="000000"/>
                </a:solidFill>
                <a:effectLst/>
                <a:uLnTx/>
                <a:uFillTx/>
                <a:latin typeface="Arial"/>
                <a:ea typeface="宋体"/>
                <a:cs typeface="+mn-cs"/>
              </a:rPr>
              <a:t>[1]);</a:t>
            </a:r>
          </a:p>
          <a:p>
            <a:pPr marL="0" marR="0" lvl="0" indent="0" algn="l" defTabSz="914400" rtl="0" eaLnBrk="1" fontAlgn="base" latinLnBrk="0" hangingPunct="1">
              <a:lnSpc>
                <a:spcPct val="80000"/>
              </a:lnSpc>
              <a:spcBef>
                <a:spcPct val="20000"/>
              </a:spcBef>
              <a:spcAft>
                <a:spcPct val="0"/>
              </a:spcAft>
              <a:buClr>
                <a:srgbClr val="CC0066"/>
              </a:buClr>
              <a:buSzPct val="70000"/>
              <a:buFont typeface="Wingdings" panose="05000000000000000000" pitchFamily="2" charset="2"/>
              <a:buNone/>
              <a:tabLst/>
              <a:defRPr/>
            </a:pPr>
            <a:r>
              <a:rPr kumimoji="0" lang="en-US" altLang="zh-CN" sz="1400" b="0" i="0" u="none" strike="noStrike" kern="0" cap="none" spc="0" normalizeH="0" baseline="0" noProof="0" dirty="0" smtClean="0">
                <a:ln>
                  <a:noFill/>
                </a:ln>
                <a:solidFill>
                  <a:srgbClr val="000000"/>
                </a:solidFill>
                <a:effectLst/>
                <a:uLnTx/>
                <a:uFillTx/>
                <a:latin typeface="Arial"/>
                <a:ea typeface="宋体"/>
                <a:cs typeface="+mn-cs"/>
              </a:rPr>
              <a:t>}</a:t>
            </a:r>
          </a:p>
          <a:p>
            <a:pPr marL="257175" marR="0" lvl="0" indent="-257175" algn="l" defTabSz="914400" rtl="0" eaLnBrk="1" fontAlgn="base" latinLnBrk="0" hangingPunct="1">
              <a:lnSpc>
                <a:spcPct val="80000"/>
              </a:lnSpc>
              <a:spcBef>
                <a:spcPct val="20000"/>
              </a:spcBef>
              <a:spcAft>
                <a:spcPct val="0"/>
              </a:spcAft>
              <a:buClr>
                <a:srgbClr val="CC0066"/>
              </a:buClr>
              <a:buSzPct val="70000"/>
              <a:buFont typeface="Wingdings" panose="05000000000000000000" pitchFamily="2" charset="2"/>
              <a:buChar char="v"/>
              <a:tabLst/>
              <a:defRPr/>
            </a:pPr>
            <a:endParaRPr kumimoji="0" lang="en-US" altLang="zh-CN" sz="2000" b="0" i="0" u="none" strike="noStrike" kern="0" cap="none" spc="0" normalizeH="0" baseline="0" noProof="0" dirty="0" smtClean="0">
              <a:ln>
                <a:noFill/>
              </a:ln>
              <a:solidFill>
                <a:srgbClr val="000000"/>
              </a:solidFill>
              <a:effectLst/>
              <a:uLnTx/>
              <a:uFillTx/>
              <a:latin typeface="Arial"/>
              <a:ea typeface="宋体"/>
              <a:cs typeface="+mn-cs"/>
            </a:endParaRPr>
          </a:p>
          <a:p>
            <a:pPr marL="257175" marR="0" lvl="0" indent="-257175" algn="l" defTabSz="914400" rtl="0" eaLnBrk="1" fontAlgn="base" latinLnBrk="0" hangingPunct="1">
              <a:lnSpc>
                <a:spcPct val="80000"/>
              </a:lnSpc>
              <a:spcBef>
                <a:spcPct val="20000"/>
              </a:spcBef>
              <a:spcAft>
                <a:spcPct val="0"/>
              </a:spcAft>
              <a:buClr>
                <a:srgbClr val="CC0066"/>
              </a:buClr>
              <a:buSzPct val="70000"/>
              <a:buFont typeface="Wingdings" panose="05000000000000000000" pitchFamily="2" charset="2"/>
              <a:buChar char="v"/>
              <a:tabLst/>
              <a:defRPr/>
            </a:pPr>
            <a:endParaRPr kumimoji="0" lang="en-US" altLang="zh-CN" sz="2000" b="0"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171555206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smtClean="0"/>
              <a:t>代码</a:t>
            </a:r>
            <a:r>
              <a:rPr lang="en-US" altLang="zh-CN" smtClean="0"/>
              <a:t>(</a:t>
            </a:r>
            <a:r>
              <a:rPr lang="zh-CN" altLang="en-US" smtClean="0"/>
              <a:t>续</a:t>
            </a:r>
            <a:r>
              <a:rPr lang="en-US" altLang="zh-CN" smtClean="0"/>
              <a:t>)</a:t>
            </a:r>
          </a:p>
        </p:txBody>
      </p:sp>
      <p:sp>
        <p:nvSpPr>
          <p:cNvPr id="75779" name="Rectangle 3"/>
          <p:cNvSpPr>
            <a:spLocks noGrp="1" noChangeArrowheads="1"/>
          </p:cNvSpPr>
          <p:nvPr>
            <p:ph type="body" idx="1"/>
          </p:nvPr>
        </p:nvSpPr>
        <p:spPr bwMode="auto">
          <a:xfrm>
            <a:off x="457200" y="1600200"/>
            <a:ext cx="8229600" cy="45259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lnSpc>
                <a:spcPct val="80000"/>
              </a:lnSpc>
              <a:buFont typeface="Wingdings" panose="05000000000000000000" pitchFamily="2" charset="2"/>
              <a:buNone/>
              <a:defRPr/>
            </a:pPr>
            <a:r>
              <a:rPr lang="en-US" altLang="zh-CN" sz="1600" dirty="0" err="1" smtClean="0"/>
              <a:t>int</a:t>
            </a:r>
            <a:r>
              <a:rPr lang="en-US" altLang="zh-CN" sz="1600" dirty="0" smtClean="0"/>
              <a:t> main(</a:t>
            </a:r>
            <a:r>
              <a:rPr lang="en-US" altLang="zh-CN" sz="1600" dirty="0" err="1" smtClean="0"/>
              <a:t>int</a:t>
            </a:r>
            <a:r>
              <a:rPr lang="en-US" altLang="zh-CN" sz="1600" dirty="0" smtClean="0"/>
              <a:t> </a:t>
            </a:r>
            <a:r>
              <a:rPr lang="en-US" altLang="zh-CN" sz="1600" dirty="0" err="1" smtClean="0"/>
              <a:t>argc</a:t>
            </a:r>
            <a:r>
              <a:rPr lang="en-US" altLang="zh-CN" sz="1600" dirty="0" smtClean="0"/>
              <a:t>, char* </a:t>
            </a:r>
            <a:r>
              <a:rPr lang="en-US" altLang="zh-CN" sz="1600" dirty="0" err="1" smtClean="0"/>
              <a:t>argv</a:t>
            </a:r>
            <a:r>
              <a:rPr lang="en-US" altLang="zh-CN" sz="1600" dirty="0" smtClean="0"/>
              <a:t>[])</a:t>
            </a:r>
          </a:p>
          <a:p>
            <a:pPr marL="0" indent="0" eaLnBrk="1" hangingPunct="1">
              <a:lnSpc>
                <a:spcPct val="80000"/>
              </a:lnSpc>
              <a:buFont typeface="Wingdings" panose="05000000000000000000" pitchFamily="2" charset="2"/>
              <a:buNone/>
              <a:defRPr/>
            </a:pPr>
            <a:r>
              <a:rPr lang="en-US" altLang="zh-CN" sz="1600" dirty="0" smtClean="0"/>
              <a:t>{</a:t>
            </a:r>
          </a:p>
          <a:p>
            <a:pPr marL="0" indent="0" eaLnBrk="1" hangingPunct="1">
              <a:lnSpc>
                <a:spcPct val="80000"/>
              </a:lnSpc>
              <a:buFont typeface="Wingdings" panose="05000000000000000000" pitchFamily="2" charset="2"/>
              <a:buNone/>
              <a:defRPr/>
            </a:pPr>
            <a:r>
              <a:rPr lang="en-US" altLang="zh-CN" sz="1600" dirty="0" smtClean="0"/>
              <a:t>	</a:t>
            </a:r>
            <a:r>
              <a:rPr lang="en-US" altLang="zh-CN" sz="1600" dirty="0" err="1" smtClean="0"/>
              <a:t>evFin</a:t>
            </a:r>
            <a:r>
              <a:rPr lang="en-US" altLang="zh-CN" sz="1600" dirty="0" smtClean="0"/>
              <a:t>[0] = </a:t>
            </a:r>
            <a:r>
              <a:rPr lang="en-US" altLang="zh-CN" sz="1600" dirty="0" err="1" smtClean="0"/>
              <a:t>CreateEvent</a:t>
            </a:r>
            <a:r>
              <a:rPr lang="en-US" altLang="zh-CN" sz="1600" dirty="0" smtClean="0"/>
              <a:t>(NULL,FALSE,FALSE,NULL);</a:t>
            </a:r>
          </a:p>
          <a:p>
            <a:pPr marL="0" indent="0" eaLnBrk="1" hangingPunct="1">
              <a:lnSpc>
                <a:spcPct val="80000"/>
              </a:lnSpc>
              <a:buFont typeface="Wingdings" panose="05000000000000000000" pitchFamily="2" charset="2"/>
              <a:buNone/>
              <a:defRPr/>
            </a:pPr>
            <a:r>
              <a:rPr lang="en-US" altLang="zh-CN" sz="1600" dirty="0" smtClean="0"/>
              <a:t>	</a:t>
            </a:r>
            <a:r>
              <a:rPr lang="en-US" altLang="zh-CN" sz="1600" dirty="0" err="1" smtClean="0"/>
              <a:t>evFin</a:t>
            </a:r>
            <a:r>
              <a:rPr lang="en-US" altLang="zh-CN" sz="1600" dirty="0" smtClean="0"/>
              <a:t>[1] = </a:t>
            </a:r>
            <a:r>
              <a:rPr lang="en-US" altLang="zh-CN" sz="1600" dirty="0" err="1" smtClean="0"/>
              <a:t>CreateEvent</a:t>
            </a:r>
            <a:r>
              <a:rPr lang="en-US" altLang="zh-CN" sz="1600" dirty="0" smtClean="0"/>
              <a:t>(NULL,FALSE,FALSE,NULL);</a:t>
            </a:r>
          </a:p>
          <a:p>
            <a:pPr marL="0" indent="0" eaLnBrk="1" hangingPunct="1">
              <a:lnSpc>
                <a:spcPct val="80000"/>
              </a:lnSpc>
              <a:buFont typeface="Wingdings" panose="05000000000000000000" pitchFamily="2" charset="2"/>
              <a:buNone/>
              <a:defRPr/>
            </a:pPr>
            <a:r>
              <a:rPr lang="en-US" altLang="zh-CN" sz="1600" dirty="0" smtClean="0"/>
              <a:t>	</a:t>
            </a:r>
          </a:p>
          <a:p>
            <a:pPr marL="0" indent="0" eaLnBrk="1" hangingPunct="1">
              <a:lnSpc>
                <a:spcPct val="80000"/>
              </a:lnSpc>
              <a:buFont typeface="Wingdings" panose="05000000000000000000" pitchFamily="2" charset="2"/>
              <a:buNone/>
              <a:defRPr/>
            </a:pPr>
            <a:r>
              <a:rPr lang="en-US" altLang="zh-CN" sz="1600" dirty="0" smtClean="0"/>
              <a:t>	</a:t>
            </a:r>
            <a:r>
              <a:rPr lang="en-US" altLang="zh-CN" sz="1600" dirty="0" err="1" smtClean="0"/>
              <a:t>InitializeCriticalSection</a:t>
            </a:r>
            <a:r>
              <a:rPr lang="en-US" altLang="zh-CN" sz="1600" dirty="0" smtClean="0"/>
              <a:t>(&amp;</a:t>
            </a:r>
            <a:r>
              <a:rPr lang="en-US" altLang="zh-CN" sz="1600" dirty="0" err="1" smtClean="0"/>
              <a:t>cs</a:t>
            </a:r>
            <a:r>
              <a:rPr lang="en-US" altLang="zh-CN" sz="1600" dirty="0" smtClean="0"/>
              <a:t>);</a:t>
            </a:r>
          </a:p>
          <a:p>
            <a:pPr marL="0" indent="0" eaLnBrk="1" hangingPunct="1">
              <a:lnSpc>
                <a:spcPct val="80000"/>
              </a:lnSpc>
              <a:buFont typeface="Wingdings" panose="05000000000000000000" pitchFamily="2" charset="2"/>
              <a:buNone/>
              <a:defRPr/>
            </a:pPr>
            <a:endParaRPr lang="en-US" altLang="zh-CN" sz="1600" dirty="0" smtClean="0"/>
          </a:p>
          <a:p>
            <a:pPr marL="0" indent="0" eaLnBrk="1" hangingPunct="1">
              <a:lnSpc>
                <a:spcPct val="80000"/>
              </a:lnSpc>
              <a:buFont typeface="Wingdings" panose="05000000000000000000" pitchFamily="2" charset="2"/>
              <a:buNone/>
              <a:defRPr/>
            </a:pPr>
            <a:r>
              <a:rPr lang="en-US" altLang="zh-CN" sz="1600" dirty="0" smtClean="0"/>
              <a:t>	_</a:t>
            </a:r>
            <a:r>
              <a:rPr lang="en-US" altLang="zh-CN" sz="1600" dirty="0" err="1" smtClean="0"/>
              <a:t>beginthread</a:t>
            </a:r>
            <a:r>
              <a:rPr lang="en-US" altLang="zh-CN" sz="1600" dirty="0" smtClean="0"/>
              <a:t>(WithDrawThread1,0,NULL);</a:t>
            </a:r>
          </a:p>
          <a:p>
            <a:pPr marL="0" indent="0" eaLnBrk="1" hangingPunct="1">
              <a:lnSpc>
                <a:spcPct val="80000"/>
              </a:lnSpc>
              <a:buFont typeface="Wingdings" panose="05000000000000000000" pitchFamily="2" charset="2"/>
              <a:buNone/>
              <a:defRPr/>
            </a:pPr>
            <a:r>
              <a:rPr lang="en-US" altLang="zh-CN" sz="1600" dirty="0" smtClean="0"/>
              <a:t>	_</a:t>
            </a:r>
            <a:r>
              <a:rPr lang="en-US" altLang="zh-CN" sz="1600" dirty="0" err="1" smtClean="0"/>
              <a:t>beginthread</a:t>
            </a:r>
            <a:r>
              <a:rPr lang="en-US" altLang="zh-CN" sz="1600" dirty="0" smtClean="0"/>
              <a:t>(WithDrawThread2,0,NULL);</a:t>
            </a:r>
          </a:p>
          <a:p>
            <a:pPr marL="0" indent="0" eaLnBrk="1" hangingPunct="1">
              <a:lnSpc>
                <a:spcPct val="80000"/>
              </a:lnSpc>
              <a:buFont typeface="Wingdings" panose="05000000000000000000" pitchFamily="2" charset="2"/>
              <a:buNone/>
              <a:defRPr/>
            </a:pPr>
            <a:r>
              <a:rPr lang="en-US" altLang="zh-CN" sz="1600" dirty="0" smtClean="0"/>
              <a:t>	</a:t>
            </a:r>
            <a:r>
              <a:rPr lang="en-US" altLang="zh-CN" sz="1600" dirty="0" err="1" smtClean="0"/>
              <a:t>WaitForMultipleObjects</a:t>
            </a:r>
            <a:r>
              <a:rPr lang="en-US" altLang="zh-CN" sz="1600" dirty="0" smtClean="0"/>
              <a:t>(2, </a:t>
            </a:r>
            <a:r>
              <a:rPr lang="en-US" altLang="zh-CN" sz="1600" dirty="0" err="1" smtClean="0"/>
              <a:t>evFin</a:t>
            </a:r>
            <a:r>
              <a:rPr lang="en-US" altLang="zh-CN" sz="1600" dirty="0" smtClean="0"/>
              <a:t>, TRUE, INFINITE);</a:t>
            </a:r>
          </a:p>
          <a:p>
            <a:pPr marL="0" indent="0" eaLnBrk="1" hangingPunct="1">
              <a:lnSpc>
                <a:spcPct val="80000"/>
              </a:lnSpc>
              <a:buFont typeface="Wingdings" panose="05000000000000000000" pitchFamily="2" charset="2"/>
              <a:buNone/>
              <a:defRPr/>
            </a:pPr>
            <a:r>
              <a:rPr lang="en-US" altLang="zh-CN" sz="1600" dirty="0" smtClean="0"/>
              <a:t>	</a:t>
            </a:r>
            <a:r>
              <a:rPr lang="en-US" altLang="zh-CN" sz="1600" dirty="0" err="1" smtClean="0"/>
              <a:t>DeleteCriticalSection</a:t>
            </a:r>
            <a:r>
              <a:rPr lang="en-US" altLang="zh-CN" sz="1600" dirty="0" smtClean="0"/>
              <a:t>(&amp;</a:t>
            </a:r>
            <a:r>
              <a:rPr lang="en-US" altLang="zh-CN" sz="1600" dirty="0" err="1" smtClean="0"/>
              <a:t>cs</a:t>
            </a:r>
            <a:r>
              <a:rPr lang="en-US" altLang="zh-CN" sz="1600" dirty="0" smtClean="0"/>
              <a:t>);</a:t>
            </a:r>
          </a:p>
          <a:p>
            <a:pPr marL="0" indent="0" eaLnBrk="1" hangingPunct="1">
              <a:lnSpc>
                <a:spcPct val="80000"/>
              </a:lnSpc>
              <a:buFont typeface="Wingdings" panose="05000000000000000000" pitchFamily="2" charset="2"/>
              <a:buNone/>
              <a:defRPr/>
            </a:pPr>
            <a:r>
              <a:rPr lang="en-US" altLang="zh-CN" sz="1600" dirty="0" smtClean="0"/>
              <a:t>	</a:t>
            </a:r>
            <a:r>
              <a:rPr lang="en-US" altLang="zh-CN" sz="1600" dirty="0" err="1" smtClean="0"/>
              <a:t>cout</a:t>
            </a:r>
            <a:r>
              <a:rPr lang="en-US" altLang="zh-CN" sz="1600" dirty="0" smtClean="0"/>
              <a:t>&lt;&lt;total&lt;&lt;</a:t>
            </a:r>
            <a:r>
              <a:rPr lang="en-US" altLang="zh-CN" sz="1600" dirty="0" err="1" smtClean="0"/>
              <a:t>endl</a:t>
            </a:r>
            <a:r>
              <a:rPr lang="en-US" altLang="zh-CN" sz="1600" dirty="0" smtClean="0"/>
              <a:t>;</a:t>
            </a:r>
          </a:p>
          <a:p>
            <a:pPr marL="0" indent="0" eaLnBrk="1" hangingPunct="1">
              <a:lnSpc>
                <a:spcPct val="80000"/>
              </a:lnSpc>
              <a:buFont typeface="Wingdings" panose="05000000000000000000" pitchFamily="2" charset="2"/>
              <a:buNone/>
              <a:defRPr/>
            </a:pPr>
            <a:r>
              <a:rPr lang="en-US" altLang="zh-CN" sz="1600" dirty="0" smtClean="0"/>
              <a:t>	</a:t>
            </a:r>
          </a:p>
          <a:p>
            <a:pPr marL="0" indent="0" eaLnBrk="1" hangingPunct="1">
              <a:lnSpc>
                <a:spcPct val="80000"/>
              </a:lnSpc>
              <a:buFont typeface="Wingdings" panose="05000000000000000000" pitchFamily="2" charset="2"/>
              <a:buNone/>
              <a:defRPr/>
            </a:pPr>
            <a:r>
              <a:rPr lang="en-US" altLang="zh-CN" sz="1600" dirty="0" smtClean="0"/>
              <a:t>	return 0;</a:t>
            </a:r>
          </a:p>
          <a:p>
            <a:pPr marL="0" indent="0" eaLnBrk="1" hangingPunct="1">
              <a:lnSpc>
                <a:spcPct val="80000"/>
              </a:lnSpc>
              <a:buFont typeface="Wingdings" panose="05000000000000000000" pitchFamily="2" charset="2"/>
              <a:buNone/>
              <a:defRPr/>
            </a:pPr>
            <a:r>
              <a:rPr lang="en-US" altLang="zh-CN" sz="1600" dirty="0" smtClean="0"/>
              <a:t>}</a:t>
            </a:r>
          </a:p>
          <a:p>
            <a:pPr eaLnBrk="1" hangingPunct="1">
              <a:lnSpc>
                <a:spcPct val="80000"/>
              </a:lnSpc>
              <a:defRPr/>
            </a:pPr>
            <a:endParaRPr lang="en-US" altLang="zh-CN" sz="1600" dirty="0" smtClean="0"/>
          </a:p>
        </p:txBody>
      </p:sp>
    </p:spTree>
    <p:extLst>
      <p:ext uri="{BB962C8B-B14F-4D97-AF65-F5344CB8AC3E}">
        <p14:creationId xmlns:p14="http://schemas.microsoft.com/office/powerpoint/2010/main" val="169353219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a:t>互斥量</a:t>
            </a:r>
          </a:p>
        </p:txBody>
      </p:sp>
      <p:sp>
        <p:nvSpPr>
          <p:cNvPr id="43011" name="Rectangle 3"/>
          <p:cNvSpPr>
            <a:spLocks noGrp="1" noChangeArrowheads="1"/>
          </p:cNvSpPr>
          <p:nvPr>
            <p:ph type="body" idx="1"/>
          </p:nvPr>
        </p:nvSpPr>
        <p:spPr/>
        <p:txBody>
          <a:bodyPr/>
          <a:lstStyle/>
          <a:p>
            <a:pPr>
              <a:lnSpc>
                <a:spcPct val="90000"/>
              </a:lnSpc>
            </a:pPr>
            <a:r>
              <a:rPr lang="zh-CN" altLang="en-US" sz="2400" dirty="0" smtClean="0"/>
              <a:t>互斥</a:t>
            </a:r>
            <a:r>
              <a:rPr lang="zh-CN" altLang="en-US" sz="2400" dirty="0"/>
              <a:t>量跟临界区很相似，只有拥有互斥对象的线程才具有访问资源的</a:t>
            </a:r>
            <a:r>
              <a:rPr lang="zh-CN" altLang="en-US" sz="2400" dirty="0" smtClean="0"/>
              <a:t>权限</a:t>
            </a:r>
            <a:endParaRPr lang="zh-CN" altLang="en-US" sz="2400" dirty="0"/>
          </a:p>
          <a:p>
            <a:pPr>
              <a:lnSpc>
                <a:spcPct val="90000"/>
              </a:lnSpc>
            </a:pPr>
            <a:r>
              <a:rPr lang="zh-CN" altLang="en-US" sz="2400" dirty="0"/>
              <a:t>由于互斥对象只有一个，因此就决定了任何情况下此共享资源都不会同时被多个线程所</a:t>
            </a:r>
            <a:r>
              <a:rPr lang="zh-CN" altLang="en-US" sz="2400" dirty="0" smtClean="0"/>
              <a:t>访问</a:t>
            </a:r>
            <a:endParaRPr lang="zh-CN" altLang="en-US" sz="2400" dirty="0"/>
          </a:p>
          <a:p>
            <a:pPr>
              <a:lnSpc>
                <a:spcPct val="90000"/>
              </a:lnSpc>
            </a:pPr>
            <a:r>
              <a:rPr lang="zh-CN" altLang="en-US" sz="2400" dirty="0"/>
              <a:t>当前占据资源的线程在任务处理完后应将拥有的互斥对象交出，以便其他线程在获得后得以访问</a:t>
            </a:r>
            <a:r>
              <a:rPr lang="zh-CN" altLang="en-US" sz="2400" dirty="0" smtClean="0"/>
              <a:t>资源</a:t>
            </a:r>
            <a:endParaRPr lang="zh-CN" altLang="en-US" sz="2400" dirty="0"/>
          </a:p>
          <a:p>
            <a:pPr>
              <a:lnSpc>
                <a:spcPct val="90000"/>
              </a:lnSpc>
            </a:pPr>
            <a:r>
              <a:rPr lang="zh-CN" altLang="en-US" sz="2400" dirty="0"/>
              <a:t>互斥量比临界区复杂。因为使用互斥不仅仅能够在同一应用程序不同线程中实现资源的安全共享，而且可以在不同应用程序的线程之间实现对资源的安全</a:t>
            </a:r>
            <a:r>
              <a:rPr lang="zh-CN" altLang="en-US" sz="2400" dirty="0" smtClean="0"/>
              <a:t>共享  </a:t>
            </a:r>
            <a:endParaRPr lang="zh-CN" altLang="en-US" sz="2400" dirty="0"/>
          </a:p>
        </p:txBody>
      </p:sp>
    </p:spTree>
    <p:extLst>
      <p:ext uri="{BB962C8B-B14F-4D97-AF65-F5344CB8AC3E}">
        <p14:creationId xmlns:p14="http://schemas.microsoft.com/office/powerpoint/2010/main" val="72189813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a:t>互斥量</a:t>
            </a:r>
          </a:p>
        </p:txBody>
      </p:sp>
      <p:sp>
        <p:nvSpPr>
          <p:cNvPr id="44035" name="Rectangle 3"/>
          <p:cNvSpPr>
            <a:spLocks noGrp="1" noChangeArrowheads="1"/>
          </p:cNvSpPr>
          <p:nvPr>
            <p:ph type="body" idx="1"/>
          </p:nvPr>
        </p:nvSpPr>
        <p:spPr/>
        <p:txBody>
          <a:bodyPr/>
          <a:lstStyle/>
          <a:p>
            <a:pPr>
              <a:lnSpc>
                <a:spcPct val="90000"/>
              </a:lnSpc>
            </a:pPr>
            <a:r>
              <a:rPr lang="zh-CN" altLang="en-US" sz="2400"/>
              <a:t>用</a:t>
            </a:r>
            <a:r>
              <a:rPr lang="en-US" altLang="zh-CN" sz="2400"/>
              <a:t>CreateMutex</a:t>
            </a:r>
            <a:r>
              <a:rPr lang="zh-CN" altLang="en-US" sz="2400"/>
              <a:t>函数创建互斥量： </a:t>
            </a:r>
            <a:br>
              <a:rPr lang="zh-CN" altLang="en-US" sz="2400"/>
            </a:br>
            <a:r>
              <a:rPr lang="zh-CN" altLang="en-US" sz="2400"/>
              <a:t/>
            </a:r>
            <a:br>
              <a:rPr lang="zh-CN" altLang="en-US" sz="2400"/>
            </a:br>
            <a:r>
              <a:rPr lang="en-US" altLang="zh-CN" sz="2400"/>
              <a:t>HANDLE CreateMutex(</a:t>
            </a:r>
            <a:br>
              <a:rPr lang="en-US" altLang="zh-CN" sz="2400"/>
            </a:br>
            <a:r>
              <a:rPr lang="zh-CN" altLang="en-US" sz="2400"/>
              <a:t>　</a:t>
            </a:r>
            <a:r>
              <a:rPr lang="en-US" altLang="zh-CN" sz="2400"/>
              <a:t>LPSECURITY_ATTRIBUTES lpMutexAttributes,</a:t>
            </a:r>
            <a:br>
              <a:rPr lang="en-US" altLang="zh-CN" sz="2400"/>
            </a:br>
            <a:r>
              <a:rPr lang="zh-CN" altLang="en-US" sz="2400"/>
              <a:t>　</a:t>
            </a:r>
            <a:r>
              <a:rPr lang="en-US" altLang="zh-CN" sz="2400"/>
              <a:t>// </a:t>
            </a:r>
            <a:r>
              <a:rPr lang="zh-CN" altLang="en-US" sz="2400"/>
              <a:t>安全属性结构指针，可为</a:t>
            </a:r>
            <a:r>
              <a:rPr lang="en-US" altLang="zh-CN" sz="2400"/>
              <a:t>NULL</a:t>
            </a:r>
            <a:br>
              <a:rPr lang="en-US" altLang="zh-CN" sz="2400"/>
            </a:br>
            <a:r>
              <a:rPr lang="zh-CN" altLang="en-US" sz="2400"/>
              <a:t>　</a:t>
            </a:r>
            <a:r>
              <a:rPr lang="en-US" altLang="zh-CN" sz="2400"/>
              <a:t>BOOL bInitialOwner, </a:t>
            </a:r>
            <a:br>
              <a:rPr lang="en-US" altLang="zh-CN" sz="2400"/>
            </a:br>
            <a:r>
              <a:rPr lang="zh-CN" altLang="en-US" sz="2400"/>
              <a:t>　</a:t>
            </a:r>
            <a:r>
              <a:rPr lang="en-US" altLang="zh-CN" sz="2400"/>
              <a:t>//</a:t>
            </a:r>
            <a:r>
              <a:rPr lang="zh-CN" altLang="en-US" sz="2400"/>
              <a:t>是否占有该互斥量，</a:t>
            </a:r>
            <a:r>
              <a:rPr lang="en-US" altLang="zh-CN" sz="2400"/>
              <a:t>TRUE</a:t>
            </a:r>
            <a:r>
              <a:rPr lang="zh-CN" altLang="en-US" sz="2400"/>
              <a:t>：占有，</a:t>
            </a:r>
            <a:r>
              <a:rPr lang="en-US" altLang="zh-CN" sz="2400"/>
              <a:t>FALSE</a:t>
            </a:r>
            <a:r>
              <a:rPr lang="zh-CN" altLang="en-US" sz="2400"/>
              <a:t>：不占有</a:t>
            </a:r>
            <a:br>
              <a:rPr lang="zh-CN" altLang="en-US" sz="2400"/>
            </a:br>
            <a:r>
              <a:rPr lang="zh-CN" altLang="en-US" sz="2400"/>
              <a:t>　</a:t>
            </a:r>
            <a:r>
              <a:rPr lang="en-US" altLang="zh-CN" sz="2400"/>
              <a:t>LPCTSTR lpName </a:t>
            </a:r>
            <a:br>
              <a:rPr lang="en-US" altLang="zh-CN" sz="2400"/>
            </a:br>
            <a:r>
              <a:rPr lang="zh-CN" altLang="en-US" sz="2400"/>
              <a:t>　</a:t>
            </a:r>
            <a:r>
              <a:rPr lang="en-US" altLang="zh-CN" sz="2400"/>
              <a:t>//</a:t>
            </a:r>
            <a:r>
              <a:rPr lang="zh-CN" altLang="en-US" sz="2400"/>
              <a:t>信号量的名称</a:t>
            </a:r>
            <a:br>
              <a:rPr lang="zh-CN" altLang="en-US" sz="2400"/>
            </a:br>
            <a:r>
              <a:rPr lang="en-US" altLang="zh-CN" sz="2400"/>
              <a:t>);</a:t>
            </a:r>
            <a:br>
              <a:rPr lang="en-US" altLang="zh-CN" sz="2400"/>
            </a:br>
            <a:endParaRPr lang="en-US" altLang="zh-CN" sz="2400"/>
          </a:p>
        </p:txBody>
      </p:sp>
    </p:spTree>
    <p:extLst>
      <p:ext uri="{BB962C8B-B14F-4D97-AF65-F5344CB8AC3E}">
        <p14:creationId xmlns:p14="http://schemas.microsoft.com/office/powerpoint/2010/main" val="415551769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22388" y="1653396"/>
            <a:ext cx="7237412" cy="1981200"/>
          </a:xfrm>
        </p:spPr>
        <p:txBody>
          <a:bodyPr/>
          <a:lstStyle/>
          <a:p>
            <a:r>
              <a:rPr lang="en-US" altLang="zh-CN" sz="4000" dirty="0" smtClean="0"/>
              <a:t>Windows </a:t>
            </a:r>
            <a:r>
              <a:rPr lang="zh-CN" altLang="en-US" sz="4000" dirty="0" smtClean="0"/>
              <a:t>常用同步机制</a:t>
            </a:r>
            <a:endParaRPr lang="zh-CN" altLang="en-US" sz="40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29954900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其它</a:t>
            </a:r>
            <a:r>
              <a:rPr lang="en-US" altLang="zh-CN"/>
              <a:t>API</a:t>
            </a:r>
          </a:p>
        </p:txBody>
      </p:sp>
      <p:sp>
        <p:nvSpPr>
          <p:cNvPr id="45059" name="Rectangle 3"/>
          <p:cNvSpPr>
            <a:spLocks noGrp="1" noChangeArrowheads="1"/>
          </p:cNvSpPr>
          <p:nvPr>
            <p:ph type="body" idx="1"/>
          </p:nvPr>
        </p:nvSpPr>
        <p:spPr>
          <a:xfrm>
            <a:off x="569344" y="1473979"/>
            <a:ext cx="7772400" cy="4114800"/>
          </a:xfrm>
        </p:spPr>
        <p:txBody>
          <a:bodyPr/>
          <a:lstStyle/>
          <a:p>
            <a:pPr>
              <a:lnSpc>
                <a:spcPct val="80000"/>
              </a:lnSpc>
            </a:pPr>
            <a:r>
              <a:rPr lang="zh-CN" altLang="en-US" sz="2400" dirty="0"/>
              <a:t>打开一个互斥量 ：</a:t>
            </a:r>
            <a:r>
              <a:rPr lang="en-US" altLang="zh-CN" sz="2400" dirty="0" err="1"/>
              <a:t>OpenMutex</a:t>
            </a:r>
            <a:r>
              <a:rPr lang="zh-CN" altLang="en-US" sz="2400" dirty="0"/>
              <a:t>函数：</a:t>
            </a:r>
            <a:br>
              <a:rPr lang="zh-CN" altLang="en-US" sz="2400" dirty="0"/>
            </a:br>
            <a:r>
              <a:rPr lang="zh-CN" altLang="en-US" sz="2400" dirty="0"/>
              <a:t/>
            </a:r>
            <a:br>
              <a:rPr lang="zh-CN" altLang="en-US" sz="2400" dirty="0"/>
            </a:br>
            <a:r>
              <a:rPr lang="en-US" altLang="zh-CN" sz="2400" dirty="0"/>
              <a:t>HANDLE </a:t>
            </a:r>
            <a:r>
              <a:rPr lang="en-US" altLang="zh-CN" sz="2400" dirty="0" err="1"/>
              <a:t>OpenMutex</a:t>
            </a:r>
            <a:r>
              <a:rPr lang="zh-CN" altLang="en-US" sz="2400" dirty="0"/>
              <a:t>（</a:t>
            </a:r>
            <a:r>
              <a:rPr lang="en-US" altLang="zh-CN" sz="2400" dirty="0"/>
              <a:t>DWORD </a:t>
            </a:r>
            <a:r>
              <a:rPr lang="en-US" altLang="zh-CN" sz="2400" dirty="0" err="1"/>
              <a:t>fdwAccess</a:t>
            </a:r>
            <a:r>
              <a:rPr lang="zh-CN" altLang="en-US" sz="2400" dirty="0"/>
              <a:t>，</a:t>
            </a:r>
          </a:p>
          <a:p>
            <a:pPr>
              <a:lnSpc>
                <a:spcPct val="80000"/>
              </a:lnSpc>
              <a:buFont typeface="Wingdings" panose="05000000000000000000" pitchFamily="2" charset="2"/>
              <a:buNone/>
            </a:pPr>
            <a:r>
              <a:rPr lang="zh-CN" altLang="en-US" sz="2400" dirty="0"/>
              <a:t>	 </a:t>
            </a:r>
            <a:r>
              <a:rPr lang="en-US" altLang="zh-CN" sz="2400" dirty="0"/>
              <a:t>// </a:t>
            </a:r>
            <a:r>
              <a:rPr lang="zh-CN" altLang="en-US" sz="2400" dirty="0"/>
              <a:t>值为</a:t>
            </a:r>
            <a:r>
              <a:rPr lang="en-US" altLang="zh-CN" sz="2400" dirty="0"/>
              <a:t>SYNCHRONIZE</a:t>
            </a:r>
            <a:r>
              <a:rPr lang="zh-CN" altLang="en-US" sz="2400" dirty="0"/>
              <a:t>或</a:t>
            </a:r>
            <a:r>
              <a:rPr lang="en-US" altLang="zh-CN" sz="2400" dirty="0"/>
              <a:t>MUTEX_ALL_ACCESS</a:t>
            </a:r>
            <a:br>
              <a:rPr lang="en-US" altLang="zh-CN" sz="2400" dirty="0"/>
            </a:br>
            <a:r>
              <a:rPr lang="en-US" altLang="zh-CN" sz="2400" dirty="0"/>
              <a:t/>
            </a:r>
            <a:br>
              <a:rPr lang="en-US" altLang="zh-CN" sz="2400" dirty="0"/>
            </a:br>
            <a:r>
              <a:rPr lang="en-US" altLang="zh-CN" sz="2400" dirty="0"/>
              <a:t>BOOL </a:t>
            </a:r>
            <a:r>
              <a:rPr lang="en-US" altLang="zh-CN" sz="2400" dirty="0" err="1"/>
              <a:t>fInherit</a:t>
            </a:r>
            <a:r>
              <a:rPr lang="zh-CN" altLang="en-US" sz="2400" dirty="0"/>
              <a:t>，</a:t>
            </a:r>
            <a:r>
              <a:rPr lang="en-US" altLang="zh-CN" sz="2400" dirty="0"/>
              <a:t>LPTSTR </a:t>
            </a:r>
            <a:r>
              <a:rPr lang="en-US" altLang="zh-CN" sz="2400" dirty="0" err="1"/>
              <a:t>lpszName</a:t>
            </a:r>
            <a:r>
              <a:rPr lang="zh-CN" altLang="en-US" sz="2400" dirty="0"/>
              <a:t>）；</a:t>
            </a:r>
          </a:p>
          <a:p>
            <a:pPr>
              <a:lnSpc>
                <a:spcPct val="80000"/>
              </a:lnSpc>
              <a:buFont typeface="Wingdings" panose="05000000000000000000" pitchFamily="2" charset="2"/>
              <a:buNone/>
            </a:pPr>
            <a:endParaRPr lang="zh-CN" altLang="en-US" sz="2400" dirty="0"/>
          </a:p>
          <a:p>
            <a:pPr>
              <a:lnSpc>
                <a:spcPct val="80000"/>
              </a:lnSpc>
            </a:pPr>
            <a:r>
              <a:rPr lang="zh-CN" altLang="en-US" sz="2400" dirty="0"/>
              <a:t>释放一个互斥量 ： </a:t>
            </a:r>
            <a:r>
              <a:rPr lang="en-US" altLang="zh-CN" sz="2400" dirty="0" err="1"/>
              <a:t>ReleaseMutex</a:t>
            </a:r>
            <a:r>
              <a:rPr lang="zh-CN" altLang="en-US" sz="2400" dirty="0"/>
              <a:t>函数</a:t>
            </a:r>
            <a:r>
              <a:rPr lang="en-US" altLang="zh-CN" sz="2400" dirty="0"/>
              <a:t>:</a:t>
            </a:r>
            <a:br>
              <a:rPr lang="en-US" altLang="zh-CN" sz="2400" dirty="0"/>
            </a:br>
            <a:r>
              <a:rPr lang="en-US" altLang="zh-CN" sz="2400" dirty="0"/>
              <a:t/>
            </a:r>
            <a:br>
              <a:rPr lang="en-US" altLang="zh-CN" sz="2400" dirty="0"/>
            </a:br>
            <a:r>
              <a:rPr lang="en-US" altLang="zh-CN" sz="2400" dirty="0"/>
              <a:t>BOOL </a:t>
            </a:r>
            <a:r>
              <a:rPr lang="en-US" altLang="zh-CN" sz="2400" dirty="0" err="1"/>
              <a:t>ReleaseMutex</a:t>
            </a:r>
            <a:r>
              <a:rPr lang="en-US" altLang="zh-CN" sz="2400" dirty="0"/>
              <a:t>(HANDLE </a:t>
            </a:r>
            <a:r>
              <a:rPr lang="en-US" altLang="zh-CN" sz="2400" dirty="0" err="1"/>
              <a:t>hMutex</a:t>
            </a:r>
            <a:r>
              <a:rPr lang="en-US" altLang="zh-CN" sz="2400" dirty="0"/>
              <a:t>);</a:t>
            </a:r>
            <a:br>
              <a:rPr lang="en-US" altLang="zh-CN" sz="2400" dirty="0"/>
            </a:br>
            <a:r>
              <a:rPr lang="en-US" altLang="zh-CN" sz="2400" dirty="0"/>
              <a:t/>
            </a:r>
            <a:br>
              <a:rPr lang="en-US" altLang="zh-CN" sz="2400" dirty="0"/>
            </a:br>
            <a:r>
              <a:rPr lang="zh-CN" altLang="en-US" sz="2400" dirty="0"/>
              <a:t>该函数将互斥量从无信号状态变到有信号状态。</a:t>
            </a:r>
            <a:br>
              <a:rPr lang="zh-CN" altLang="en-US" sz="2400" dirty="0"/>
            </a:br>
            <a:endParaRPr lang="zh-CN" altLang="en-US" sz="2400" dirty="0"/>
          </a:p>
        </p:txBody>
      </p:sp>
    </p:spTree>
    <p:extLst>
      <p:ext uri="{BB962C8B-B14F-4D97-AF65-F5344CB8AC3E}">
        <p14:creationId xmlns:p14="http://schemas.microsoft.com/office/powerpoint/2010/main" val="374899890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a:t>互斥量－例子代码</a:t>
            </a:r>
          </a:p>
        </p:txBody>
      </p:sp>
      <p:sp>
        <p:nvSpPr>
          <p:cNvPr id="47107"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en-US" altLang="zh-CN" sz="1400" dirty="0"/>
              <a:t>#include "</a:t>
            </a:r>
            <a:r>
              <a:rPr lang="en-US" altLang="zh-CN" sz="1400" dirty="0" err="1"/>
              <a:t>stdafx.h</a:t>
            </a:r>
            <a:r>
              <a:rPr lang="en-US" altLang="zh-CN" sz="1400" dirty="0"/>
              <a:t>"</a:t>
            </a:r>
          </a:p>
          <a:p>
            <a:pPr>
              <a:lnSpc>
                <a:spcPct val="80000"/>
              </a:lnSpc>
              <a:buFont typeface="Wingdings" panose="05000000000000000000" pitchFamily="2" charset="2"/>
              <a:buNone/>
            </a:pPr>
            <a:r>
              <a:rPr lang="en-US" altLang="zh-CN" sz="1400" dirty="0"/>
              <a:t>#include &lt;</a:t>
            </a:r>
            <a:r>
              <a:rPr lang="en-US" altLang="zh-CN" sz="1400" dirty="0" err="1"/>
              <a:t>windows.h</a:t>
            </a:r>
            <a:r>
              <a:rPr lang="en-US" altLang="zh-CN" sz="1400" dirty="0"/>
              <a:t>&gt;</a:t>
            </a:r>
          </a:p>
          <a:p>
            <a:pPr>
              <a:lnSpc>
                <a:spcPct val="80000"/>
              </a:lnSpc>
              <a:buFont typeface="Wingdings" panose="05000000000000000000" pitchFamily="2" charset="2"/>
              <a:buNone/>
            </a:pPr>
            <a:r>
              <a:rPr lang="en-US" altLang="zh-CN" sz="1400" dirty="0"/>
              <a:t>#include &lt;</a:t>
            </a:r>
            <a:r>
              <a:rPr lang="en-US" altLang="zh-CN" sz="1400" dirty="0" err="1"/>
              <a:t>iostream.h</a:t>
            </a:r>
            <a:r>
              <a:rPr lang="en-US" altLang="zh-CN" sz="1400" dirty="0"/>
              <a:t>&gt;</a:t>
            </a:r>
          </a:p>
          <a:p>
            <a:pPr>
              <a:lnSpc>
                <a:spcPct val="80000"/>
              </a:lnSpc>
              <a:buFont typeface="Wingdings" panose="05000000000000000000" pitchFamily="2" charset="2"/>
              <a:buNone/>
            </a:pPr>
            <a:endParaRPr lang="en-US" altLang="zh-CN" sz="1400" dirty="0"/>
          </a:p>
          <a:p>
            <a:pPr>
              <a:lnSpc>
                <a:spcPct val="80000"/>
              </a:lnSpc>
              <a:buFont typeface="Wingdings" panose="05000000000000000000" pitchFamily="2" charset="2"/>
              <a:buNone/>
            </a:pPr>
            <a:r>
              <a:rPr lang="en-US" altLang="zh-CN" sz="1400" dirty="0"/>
              <a:t>#define THREAD_INSTANCE_NUMBER 3</a:t>
            </a:r>
          </a:p>
          <a:p>
            <a:pPr>
              <a:lnSpc>
                <a:spcPct val="80000"/>
              </a:lnSpc>
              <a:buFont typeface="Wingdings" panose="05000000000000000000" pitchFamily="2" charset="2"/>
              <a:buNone/>
            </a:pPr>
            <a:endParaRPr lang="en-US" altLang="zh-CN" sz="1400" dirty="0"/>
          </a:p>
          <a:p>
            <a:pPr>
              <a:lnSpc>
                <a:spcPct val="80000"/>
              </a:lnSpc>
              <a:buFont typeface="Wingdings" panose="05000000000000000000" pitchFamily="2" charset="2"/>
              <a:buNone/>
            </a:pPr>
            <a:r>
              <a:rPr lang="en-US" altLang="zh-CN" sz="1400" dirty="0"/>
              <a:t>LONG </a:t>
            </a:r>
            <a:r>
              <a:rPr lang="en-US" altLang="zh-CN" sz="1400" dirty="0" err="1"/>
              <a:t>g_RessourceInUse</a:t>
            </a:r>
            <a:r>
              <a:rPr lang="en-US" altLang="zh-CN" sz="1400" dirty="0"/>
              <a:t>=FALSE;</a:t>
            </a:r>
          </a:p>
          <a:p>
            <a:pPr>
              <a:lnSpc>
                <a:spcPct val="80000"/>
              </a:lnSpc>
              <a:buFont typeface="Wingdings" panose="05000000000000000000" pitchFamily="2" charset="2"/>
              <a:buNone/>
            </a:pPr>
            <a:r>
              <a:rPr lang="en-US" altLang="zh-CN" sz="1400" dirty="0"/>
              <a:t>LONG </a:t>
            </a:r>
            <a:r>
              <a:rPr lang="en-US" altLang="zh-CN" sz="1400" dirty="0" err="1"/>
              <a:t>g_iCounter</a:t>
            </a:r>
            <a:r>
              <a:rPr lang="en-US" altLang="zh-CN" sz="1400" dirty="0"/>
              <a:t>=0;</a:t>
            </a:r>
          </a:p>
          <a:p>
            <a:pPr>
              <a:lnSpc>
                <a:spcPct val="80000"/>
              </a:lnSpc>
              <a:buFont typeface="Wingdings" panose="05000000000000000000" pitchFamily="2" charset="2"/>
              <a:buNone/>
            </a:pPr>
            <a:endParaRPr lang="en-US" altLang="zh-CN" sz="1400" dirty="0"/>
          </a:p>
          <a:p>
            <a:pPr>
              <a:lnSpc>
                <a:spcPct val="80000"/>
              </a:lnSpc>
              <a:buFont typeface="Wingdings" panose="05000000000000000000" pitchFamily="2" charset="2"/>
              <a:buNone/>
            </a:pPr>
            <a:r>
              <a:rPr lang="en-US" altLang="zh-CN" sz="1400" dirty="0"/>
              <a:t>void  </a:t>
            </a:r>
            <a:r>
              <a:rPr lang="en-US" altLang="zh-CN" sz="1400" dirty="0" err="1"/>
              <a:t>ThreadProc</a:t>
            </a:r>
            <a:r>
              <a:rPr lang="en-US" altLang="zh-CN" sz="1400" dirty="0"/>
              <a:t>(void  *</a:t>
            </a:r>
            <a:r>
              <a:rPr lang="en-US" altLang="zh-CN" sz="1400" dirty="0" err="1"/>
              <a:t>pData</a:t>
            </a:r>
            <a:r>
              <a:rPr lang="en-US" altLang="zh-CN" sz="1400" dirty="0"/>
              <a:t>) {</a:t>
            </a:r>
          </a:p>
          <a:p>
            <a:pPr>
              <a:lnSpc>
                <a:spcPct val="80000"/>
              </a:lnSpc>
              <a:buFont typeface="Wingdings" panose="05000000000000000000" pitchFamily="2" charset="2"/>
              <a:buNone/>
            </a:pPr>
            <a:r>
              <a:rPr lang="en-US" altLang="zh-CN" sz="1400" dirty="0"/>
              <a:t>	</a:t>
            </a:r>
            <a:r>
              <a:rPr lang="en-US" altLang="zh-CN" sz="1400" dirty="0" err="1"/>
              <a:t>int</a:t>
            </a:r>
            <a:r>
              <a:rPr lang="en-US" altLang="zh-CN" sz="1400" dirty="0"/>
              <a:t> </a:t>
            </a:r>
            <a:r>
              <a:rPr lang="en-US" altLang="zh-CN" sz="1400" dirty="0" err="1"/>
              <a:t>ThreadNumTemp</a:t>
            </a:r>
            <a:r>
              <a:rPr lang="en-US" altLang="zh-CN" sz="1400" dirty="0"/>
              <a:t>=(*(</a:t>
            </a:r>
            <a:r>
              <a:rPr lang="en-US" altLang="zh-CN" sz="1400" dirty="0" err="1"/>
              <a:t>int</a:t>
            </a:r>
            <a:r>
              <a:rPr lang="en-US" altLang="zh-CN" sz="1400" dirty="0"/>
              <a:t> *) </a:t>
            </a:r>
            <a:r>
              <a:rPr lang="en-US" altLang="zh-CN" sz="1400" dirty="0" err="1"/>
              <a:t>pData</a:t>
            </a:r>
            <a:r>
              <a:rPr lang="en-US" altLang="zh-CN" sz="1400" dirty="0"/>
              <a:t>);</a:t>
            </a:r>
          </a:p>
          <a:p>
            <a:pPr>
              <a:lnSpc>
                <a:spcPct val="80000"/>
              </a:lnSpc>
              <a:buFont typeface="Wingdings" panose="05000000000000000000" pitchFamily="2" charset="2"/>
              <a:buNone/>
            </a:pPr>
            <a:r>
              <a:rPr lang="en-US" altLang="zh-CN" sz="1400" dirty="0"/>
              <a:t>	HANDLE </a:t>
            </a:r>
            <a:r>
              <a:rPr lang="en-US" altLang="zh-CN" sz="1400" dirty="0" err="1"/>
              <a:t>hMutex</a:t>
            </a:r>
            <a:r>
              <a:rPr lang="en-US" altLang="zh-CN" sz="1400" dirty="0"/>
              <a:t>;</a:t>
            </a:r>
          </a:p>
          <a:p>
            <a:pPr>
              <a:lnSpc>
                <a:spcPct val="80000"/>
              </a:lnSpc>
              <a:buFont typeface="Wingdings" panose="05000000000000000000" pitchFamily="2" charset="2"/>
              <a:buNone/>
            </a:pPr>
            <a:r>
              <a:rPr lang="en-US" altLang="zh-CN" sz="1400" dirty="0"/>
              <a:t>	</a:t>
            </a:r>
            <a:r>
              <a:rPr lang="en-US" altLang="zh-CN" sz="1400" dirty="0" err="1"/>
              <a:t>cout</a:t>
            </a:r>
            <a:r>
              <a:rPr lang="en-US" altLang="zh-CN" sz="1400" dirty="0"/>
              <a:t>&lt;&lt;"</a:t>
            </a:r>
            <a:r>
              <a:rPr lang="en-US" altLang="zh-CN" sz="1400" dirty="0" err="1"/>
              <a:t>ThreadProc</a:t>
            </a:r>
            <a:r>
              <a:rPr lang="en-US" altLang="zh-CN" sz="1400" dirty="0"/>
              <a:t>:"&lt;&lt;</a:t>
            </a:r>
            <a:r>
              <a:rPr lang="en-US" altLang="zh-CN" sz="1400" dirty="0" err="1"/>
              <a:t>ThreadNumTemp</a:t>
            </a:r>
            <a:r>
              <a:rPr lang="en-US" altLang="zh-CN" sz="1400" dirty="0"/>
              <a:t>&lt;&lt;" in Running!"&lt;&lt;</a:t>
            </a:r>
            <a:r>
              <a:rPr lang="en-US" altLang="zh-CN" sz="1400" dirty="0" err="1"/>
              <a:t>endl</a:t>
            </a:r>
            <a:r>
              <a:rPr lang="en-US" altLang="zh-CN" sz="1400" dirty="0"/>
              <a:t>;</a:t>
            </a:r>
          </a:p>
          <a:p>
            <a:pPr>
              <a:lnSpc>
                <a:spcPct val="80000"/>
              </a:lnSpc>
              <a:buFont typeface="Wingdings" panose="05000000000000000000" pitchFamily="2" charset="2"/>
              <a:buNone/>
            </a:pPr>
            <a:r>
              <a:rPr lang="en-US" altLang="zh-CN" sz="1400" dirty="0"/>
              <a:t>	if ((</a:t>
            </a:r>
            <a:r>
              <a:rPr lang="en-US" altLang="zh-CN" sz="1400" dirty="0" err="1"/>
              <a:t>hMutex</a:t>
            </a:r>
            <a:r>
              <a:rPr lang="en-US" altLang="zh-CN" sz="1400" dirty="0"/>
              <a:t>=</a:t>
            </a:r>
            <a:r>
              <a:rPr lang="en-US" altLang="zh-CN" sz="1400" dirty="0" err="1"/>
              <a:t>OpenMutex</a:t>
            </a:r>
            <a:r>
              <a:rPr lang="en-US" altLang="zh-CN" sz="1400" dirty="0"/>
              <a:t>(MUTEX_ALL_ACCESS,FALSE,"</a:t>
            </a:r>
            <a:r>
              <a:rPr lang="en-US" altLang="zh-CN" sz="1400" dirty="0" err="1"/>
              <a:t>Mutex.Test</a:t>
            </a:r>
            <a:r>
              <a:rPr lang="en-US" altLang="zh-CN" sz="1400" dirty="0"/>
              <a:t>"))==NULL) </a:t>
            </a:r>
          </a:p>
          <a:p>
            <a:pPr>
              <a:lnSpc>
                <a:spcPct val="80000"/>
              </a:lnSpc>
              <a:buFont typeface="Wingdings" panose="05000000000000000000" pitchFamily="2" charset="2"/>
              <a:buNone/>
            </a:pPr>
            <a:r>
              <a:rPr lang="en-US" altLang="zh-CN" sz="1400" dirty="0"/>
              <a:t>		</a:t>
            </a:r>
            <a:r>
              <a:rPr lang="en-US" altLang="zh-CN" sz="1400" dirty="0" err="1"/>
              <a:t>cout</a:t>
            </a:r>
            <a:r>
              <a:rPr lang="en-US" altLang="zh-CN" sz="1400" dirty="0"/>
              <a:t>&lt;&lt;"Open </a:t>
            </a:r>
            <a:r>
              <a:rPr lang="en-US" altLang="zh-CN" sz="1400" dirty="0" err="1"/>
              <a:t>mutex</a:t>
            </a:r>
            <a:r>
              <a:rPr lang="en-US" altLang="zh-CN" sz="1400" dirty="0"/>
              <a:t> error!"&lt;&lt;</a:t>
            </a:r>
            <a:r>
              <a:rPr lang="en-US" altLang="zh-CN" sz="1400" dirty="0" err="1"/>
              <a:t>endl</a:t>
            </a:r>
            <a:r>
              <a:rPr lang="en-US" altLang="zh-CN" sz="1400" dirty="0"/>
              <a:t>;</a:t>
            </a:r>
          </a:p>
          <a:p>
            <a:pPr>
              <a:lnSpc>
                <a:spcPct val="80000"/>
              </a:lnSpc>
              <a:buFont typeface="Wingdings" panose="05000000000000000000" pitchFamily="2" charset="2"/>
              <a:buNone/>
            </a:pPr>
            <a:r>
              <a:rPr lang="en-US" altLang="zh-CN" sz="1400" dirty="0"/>
              <a:t>	</a:t>
            </a:r>
            <a:r>
              <a:rPr lang="en-US" altLang="zh-CN" sz="1400" dirty="0" err="1"/>
              <a:t>WaitForSingleObject</a:t>
            </a:r>
            <a:r>
              <a:rPr lang="en-US" altLang="zh-CN" sz="1400" dirty="0"/>
              <a:t>(</a:t>
            </a:r>
            <a:r>
              <a:rPr lang="en-US" altLang="zh-CN" sz="1400" dirty="0" err="1"/>
              <a:t>hMutex,INFINITE</a:t>
            </a:r>
            <a:r>
              <a:rPr lang="en-US" altLang="zh-CN" sz="1400" dirty="0"/>
              <a:t>);</a:t>
            </a:r>
          </a:p>
          <a:p>
            <a:pPr>
              <a:lnSpc>
                <a:spcPct val="80000"/>
              </a:lnSpc>
              <a:buFont typeface="Wingdings" panose="05000000000000000000" pitchFamily="2" charset="2"/>
              <a:buNone/>
            </a:pPr>
            <a:r>
              <a:rPr lang="en-US" altLang="zh-CN" sz="1400" dirty="0"/>
              <a:t>	</a:t>
            </a:r>
            <a:r>
              <a:rPr lang="en-US" altLang="zh-CN" sz="1400" dirty="0" err="1"/>
              <a:t>cout</a:t>
            </a:r>
            <a:r>
              <a:rPr lang="en-US" altLang="zh-CN" sz="1400" dirty="0"/>
              <a:t>&lt;&lt;"</a:t>
            </a:r>
            <a:r>
              <a:rPr lang="en-US" altLang="zh-CN" sz="1400" dirty="0" err="1"/>
              <a:t>ThreadProc</a:t>
            </a:r>
            <a:r>
              <a:rPr lang="en-US" altLang="zh-CN" sz="1400" dirty="0"/>
              <a:t>:"&lt;&lt;</a:t>
            </a:r>
            <a:r>
              <a:rPr lang="en-US" altLang="zh-CN" sz="1400" dirty="0" err="1"/>
              <a:t>ThreadNumTemp</a:t>
            </a:r>
            <a:r>
              <a:rPr lang="en-US" altLang="zh-CN" sz="1400" dirty="0"/>
              <a:t>&lt;&lt;" gets the </a:t>
            </a:r>
            <a:r>
              <a:rPr lang="en-US" altLang="zh-CN" sz="1400" dirty="0" err="1"/>
              <a:t>mutex</a:t>
            </a:r>
            <a:r>
              <a:rPr lang="en-US" altLang="zh-CN" sz="1400" dirty="0"/>
              <a:t>."&lt;&lt;</a:t>
            </a:r>
            <a:r>
              <a:rPr lang="en-US" altLang="zh-CN" sz="1400" dirty="0" err="1"/>
              <a:t>endl</a:t>
            </a:r>
            <a:r>
              <a:rPr lang="en-US" altLang="zh-CN" sz="1400" dirty="0"/>
              <a:t>;</a:t>
            </a:r>
          </a:p>
          <a:p>
            <a:pPr>
              <a:lnSpc>
                <a:spcPct val="80000"/>
              </a:lnSpc>
              <a:buFont typeface="Wingdings" panose="05000000000000000000" pitchFamily="2" charset="2"/>
              <a:buNone/>
            </a:pPr>
            <a:r>
              <a:rPr lang="en-US" altLang="zh-CN" sz="1400" dirty="0"/>
              <a:t>	</a:t>
            </a:r>
            <a:r>
              <a:rPr lang="en-US" altLang="zh-CN" sz="1400" dirty="0" err="1"/>
              <a:t>ReleaseMutex</a:t>
            </a:r>
            <a:r>
              <a:rPr lang="en-US" altLang="zh-CN" sz="1400" dirty="0"/>
              <a:t>(</a:t>
            </a:r>
            <a:r>
              <a:rPr lang="en-US" altLang="zh-CN" sz="1400" dirty="0" err="1"/>
              <a:t>hMutex</a:t>
            </a:r>
            <a:r>
              <a:rPr lang="en-US" altLang="zh-CN" sz="1400" dirty="0"/>
              <a:t>);</a:t>
            </a:r>
          </a:p>
          <a:p>
            <a:pPr>
              <a:lnSpc>
                <a:spcPct val="80000"/>
              </a:lnSpc>
              <a:buFont typeface="Wingdings" panose="05000000000000000000" pitchFamily="2" charset="2"/>
              <a:buNone/>
            </a:pPr>
            <a:r>
              <a:rPr lang="en-US" altLang="zh-CN" sz="1400" dirty="0"/>
              <a:t>	</a:t>
            </a:r>
            <a:r>
              <a:rPr lang="en-US" altLang="zh-CN" sz="1400" dirty="0" err="1"/>
              <a:t>CloseHandle</a:t>
            </a:r>
            <a:r>
              <a:rPr lang="en-US" altLang="zh-CN" sz="1400" dirty="0"/>
              <a:t>(</a:t>
            </a:r>
            <a:r>
              <a:rPr lang="en-US" altLang="zh-CN" sz="1400" dirty="0" err="1"/>
              <a:t>hMutex</a:t>
            </a:r>
            <a:r>
              <a:rPr lang="en-US" altLang="zh-CN" sz="1400" dirty="0"/>
              <a:t>);</a:t>
            </a:r>
          </a:p>
          <a:p>
            <a:pPr>
              <a:lnSpc>
                <a:spcPct val="80000"/>
              </a:lnSpc>
              <a:buFont typeface="Wingdings" panose="05000000000000000000" pitchFamily="2" charset="2"/>
              <a:buNone/>
            </a:pPr>
            <a:r>
              <a:rPr lang="en-US" altLang="zh-CN" sz="1400" dirty="0"/>
              <a:t>	</a:t>
            </a:r>
            <a:r>
              <a:rPr lang="en-US" altLang="zh-CN" sz="1400" dirty="0" err="1"/>
              <a:t>cout</a:t>
            </a:r>
            <a:r>
              <a:rPr lang="en-US" altLang="zh-CN" sz="1400" dirty="0"/>
              <a:t>&lt;&lt;"</a:t>
            </a:r>
            <a:r>
              <a:rPr lang="en-US" altLang="zh-CN" sz="1400" dirty="0" err="1"/>
              <a:t>ThreadProc</a:t>
            </a:r>
            <a:r>
              <a:rPr lang="en-US" altLang="zh-CN" sz="1400" dirty="0"/>
              <a:t>:"&lt;&lt;</a:t>
            </a:r>
            <a:r>
              <a:rPr lang="en-US" altLang="zh-CN" sz="1400" dirty="0" err="1"/>
              <a:t>ThreadNumTemp</a:t>
            </a:r>
            <a:r>
              <a:rPr lang="en-US" altLang="zh-CN" sz="1400" dirty="0"/>
              <a:t>&lt;&lt;" end."&lt;&lt;</a:t>
            </a:r>
            <a:r>
              <a:rPr lang="en-US" altLang="zh-CN" sz="1400" dirty="0" err="1"/>
              <a:t>endl</a:t>
            </a:r>
            <a:r>
              <a:rPr lang="en-US" altLang="zh-CN" sz="1400" dirty="0"/>
              <a:t>;</a:t>
            </a:r>
          </a:p>
          <a:p>
            <a:pPr>
              <a:lnSpc>
                <a:spcPct val="80000"/>
              </a:lnSpc>
              <a:buFont typeface="Wingdings" panose="05000000000000000000" pitchFamily="2" charset="2"/>
              <a:buNone/>
            </a:pPr>
            <a:endParaRPr lang="en-US" altLang="zh-CN" sz="1400" dirty="0"/>
          </a:p>
          <a:p>
            <a:pPr>
              <a:lnSpc>
                <a:spcPct val="80000"/>
              </a:lnSpc>
              <a:buFont typeface="Wingdings" panose="05000000000000000000" pitchFamily="2" charset="2"/>
              <a:buNone/>
            </a:pPr>
            <a:r>
              <a:rPr lang="en-US" altLang="zh-CN" sz="1400" dirty="0"/>
              <a:t>}</a:t>
            </a:r>
          </a:p>
          <a:p>
            <a:pPr>
              <a:lnSpc>
                <a:spcPct val="80000"/>
              </a:lnSpc>
            </a:pPr>
            <a:endParaRPr lang="en-US" altLang="zh-CN" sz="1200" dirty="0"/>
          </a:p>
        </p:txBody>
      </p:sp>
    </p:spTree>
    <p:extLst>
      <p:ext uri="{BB962C8B-B14F-4D97-AF65-F5344CB8AC3E}">
        <p14:creationId xmlns:p14="http://schemas.microsoft.com/office/powerpoint/2010/main" val="96150708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a:t>互斥量－例子代码（续）</a:t>
            </a:r>
          </a:p>
        </p:txBody>
      </p:sp>
      <p:sp>
        <p:nvSpPr>
          <p:cNvPr id="48131" name="Rectangle 3"/>
          <p:cNvSpPr>
            <a:spLocks noGrp="1" noChangeArrowheads="1"/>
          </p:cNvSpPr>
          <p:nvPr>
            <p:ph type="body" idx="1"/>
          </p:nvPr>
        </p:nvSpPr>
        <p:spPr>
          <a:xfrm>
            <a:off x="466696" y="1474248"/>
            <a:ext cx="7772400" cy="4506912"/>
          </a:xfrm>
        </p:spPr>
        <p:txBody>
          <a:bodyPr/>
          <a:lstStyle/>
          <a:p>
            <a:pPr marL="0" indent="0">
              <a:lnSpc>
                <a:spcPct val="80000"/>
              </a:lnSpc>
              <a:buNone/>
            </a:pPr>
            <a:r>
              <a:rPr lang="en-US" altLang="zh-CN" sz="1200" dirty="0" err="1"/>
              <a:t>int</a:t>
            </a:r>
            <a:r>
              <a:rPr lang="en-US" altLang="zh-CN" sz="1200" dirty="0"/>
              <a:t> main(</a:t>
            </a:r>
            <a:r>
              <a:rPr lang="en-US" altLang="zh-CN" sz="1200" dirty="0" err="1"/>
              <a:t>int</a:t>
            </a:r>
            <a:r>
              <a:rPr lang="en-US" altLang="zh-CN" sz="1200" dirty="0"/>
              <a:t> </a:t>
            </a:r>
            <a:r>
              <a:rPr lang="en-US" altLang="zh-CN" sz="1200" dirty="0" err="1"/>
              <a:t>argc</a:t>
            </a:r>
            <a:r>
              <a:rPr lang="en-US" altLang="zh-CN" sz="1200" dirty="0"/>
              <a:t>, char* </a:t>
            </a:r>
            <a:r>
              <a:rPr lang="en-US" altLang="zh-CN" sz="1200" dirty="0" err="1"/>
              <a:t>argv</a:t>
            </a:r>
            <a:r>
              <a:rPr lang="en-US" altLang="zh-CN" sz="1200" dirty="0"/>
              <a:t>[])</a:t>
            </a:r>
          </a:p>
          <a:p>
            <a:pPr marL="0" indent="0">
              <a:lnSpc>
                <a:spcPct val="80000"/>
              </a:lnSpc>
              <a:buNone/>
            </a:pPr>
            <a:r>
              <a:rPr lang="en-US" altLang="zh-CN" sz="1200" dirty="0"/>
              <a:t>{</a:t>
            </a:r>
          </a:p>
          <a:p>
            <a:pPr marL="0" indent="0">
              <a:lnSpc>
                <a:spcPct val="80000"/>
              </a:lnSpc>
              <a:buNone/>
            </a:pPr>
            <a:r>
              <a:rPr lang="en-US" altLang="zh-CN" sz="1200" dirty="0"/>
              <a:t>	DWORD ID[THREAD_INSTANCE_NUMBER];</a:t>
            </a:r>
          </a:p>
          <a:p>
            <a:pPr marL="0" indent="0">
              <a:lnSpc>
                <a:spcPct val="80000"/>
              </a:lnSpc>
              <a:buNone/>
            </a:pPr>
            <a:r>
              <a:rPr lang="en-US" altLang="zh-CN" sz="1200" dirty="0"/>
              <a:t>	HANDLE h[THREAD_INSTANCE_NUMBER];</a:t>
            </a:r>
          </a:p>
          <a:p>
            <a:pPr marL="0" indent="0">
              <a:lnSpc>
                <a:spcPct val="80000"/>
              </a:lnSpc>
              <a:buNone/>
            </a:pPr>
            <a:r>
              <a:rPr lang="en-US" altLang="zh-CN" sz="1200" dirty="0"/>
              <a:t>	HANDLE </a:t>
            </a:r>
            <a:r>
              <a:rPr lang="en-US" altLang="zh-CN" sz="1200" dirty="0" err="1"/>
              <a:t>hMutex</a:t>
            </a:r>
            <a:r>
              <a:rPr lang="en-US" altLang="zh-CN" sz="1200" dirty="0"/>
              <a:t>;</a:t>
            </a:r>
          </a:p>
          <a:p>
            <a:pPr marL="0" indent="0">
              <a:lnSpc>
                <a:spcPct val="80000"/>
              </a:lnSpc>
              <a:buNone/>
            </a:pPr>
            <a:r>
              <a:rPr lang="en-US" altLang="zh-CN" sz="1200" dirty="0"/>
              <a:t>	</a:t>
            </a:r>
            <a:r>
              <a:rPr lang="en-US" altLang="zh-CN" sz="1200" dirty="0" err="1"/>
              <a:t>int</a:t>
            </a:r>
            <a:r>
              <a:rPr lang="en-US" altLang="zh-CN" sz="1200" dirty="0"/>
              <a:t> </a:t>
            </a:r>
            <a:r>
              <a:rPr lang="en-US" altLang="zh-CN" sz="1200" dirty="0" err="1"/>
              <a:t>i</a:t>
            </a:r>
            <a:r>
              <a:rPr lang="en-US" altLang="zh-CN" sz="1200" dirty="0"/>
              <a:t>;</a:t>
            </a:r>
          </a:p>
          <a:p>
            <a:pPr marL="0" indent="0">
              <a:lnSpc>
                <a:spcPct val="80000"/>
              </a:lnSpc>
              <a:buNone/>
            </a:pPr>
            <a:r>
              <a:rPr lang="en-US" altLang="zh-CN" sz="1200" dirty="0"/>
              <a:t>	</a:t>
            </a:r>
          </a:p>
          <a:p>
            <a:pPr marL="0" indent="0">
              <a:lnSpc>
                <a:spcPct val="80000"/>
              </a:lnSpc>
              <a:buNone/>
            </a:pPr>
            <a:r>
              <a:rPr lang="en-US" altLang="zh-CN" sz="1200" dirty="0"/>
              <a:t>	if ((</a:t>
            </a:r>
            <a:r>
              <a:rPr lang="en-US" altLang="zh-CN" sz="1200" dirty="0" err="1"/>
              <a:t>hMutex</a:t>
            </a:r>
            <a:r>
              <a:rPr lang="en-US" altLang="zh-CN" sz="1200" dirty="0"/>
              <a:t>=</a:t>
            </a:r>
            <a:r>
              <a:rPr lang="en-US" altLang="zh-CN" sz="1200" dirty="0" err="1"/>
              <a:t>OpenMutex</a:t>
            </a:r>
            <a:r>
              <a:rPr lang="en-US" altLang="zh-CN" sz="1200" dirty="0"/>
              <a:t>(MUTEX_ALL_ACCESS,FALSE,"</a:t>
            </a:r>
            <a:r>
              <a:rPr lang="en-US" altLang="zh-CN" sz="1200" dirty="0" err="1"/>
              <a:t>Mutex.Test</a:t>
            </a:r>
            <a:r>
              <a:rPr lang="en-US" altLang="zh-CN" sz="1200" dirty="0"/>
              <a:t>"))==NULL) {</a:t>
            </a:r>
          </a:p>
          <a:p>
            <a:pPr marL="0" indent="0">
              <a:lnSpc>
                <a:spcPct val="80000"/>
              </a:lnSpc>
              <a:buNone/>
            </a:pPr>
            <a:r>
              <a:rPr lang="en-US" altLang="zh-CN" sz="1200" dirty="0"/>
              <a:t>		if ((</a:t>
            </a:r>
            <a:r>
              <a:rPr lang="en-US" altLang="zh-CN" sz="1200" dirty="0" err="1"/>
              <a:t>hMutex</a:t>
            </a:r>
            <a:r>
              <a:rPr lang="en-US" altLang="zh-CN" sz="1200" dirty="0"/>
              <a:t> = </a:t>
            </a:r>
            <a:r>
              <a:rPr lang="en-US" altLang="zh-CN" sz="1200" dirty="0" err="1"/>
              <a:t>CreateMutex</a:t>
            </a:r>
            <a:r>
              <a:rPr lang="en-US" altLang="zh-CN" sz="1200" dirty="0"/>
              <a:t>(NULL,FALSE,"</a:t>
            </a:r>
            <a:r>
              <a:rPr lang="en-US" altLang="zh-CN" sz="1200" dirty="0" err="1"/>
              <a:t>Mutex.Test</a:t>
            </a:r>
            <a:r>
              <a:rPr lang="en-US" altLang="zh-CN" sz="1200" dirty="0"/>
              <a:t>" ))== NULL) {</a:t>
            </a:r>
          </a:p>
          <a:p>
            <a:pPr marL="0" indent="0">
              <a:lnSpc>
                <a:spcPct val="80000"/>
              </a:lnSpc>
              <a:buNone/>
            </a:pPr>
            <a:r>
              <a:rPr lang="en-US" altLang="zh-CN" sz="1200" dirty="0"/>
              <a:t>		</a:t>
            </a:r>
            <a:r>
              <a:rPr lang="en-US" altLang="zh-CN" sz="1200" dirty="0" err="1"/>
              <a:t>cout</a:t>
            </a:r>
            <a:r>
              <a:rPr lang="en-US" altLang="zh-CN" sz="1200" dirty="0"/>
              <a:t>&lt;&lt;"Create </a:t>
            </a:r>
            <a:r>
              <a:rPr lang="en-US" altLang="zh-CN" sz="1200" dirty="0" err="1"/>
              <a:t>Mutex</a:t>
            </a:r>
            <a:r>
              <a:rPr lang="en-US" altLang="zh-CN" sz="1200" dirty="0"/>
              <a:t> error!"&lt;&lt;</a:t>
            </a:r>
            <a:r>
              <a:rPr lang="en-US" altLang="zh-CN" sz="1200" dirty="0" err="1"/>
              <a:t>endl</a:t>
            </a:r>
            <a:r>
              <a:rPr lang="en-US" altLang="zh-CN" sz="1200" dirty="0"/>
              <a:t>;</a:t>
            </a:r>
          </a:p>
          <a:p>
            <a:pPr marL="0" indent="0">
              <a:lnSpc>
                <a:spcPct val="80000"/>
              </a:lnSpc>
              <a:buNone/>
            </a:pPr>
            <a:r>
              <a:rPr lang="en-US" altLang="zh-CN" sz="1200" dirty="0"/>
              <a:t>		return 0;</a:t>
            </a:r>
          </a:p>
          <a:p>
            <a:pPr marL="0" indent="0">
              <a:lnSpc>
                <a:spcPct val="80000"/>
              </a:lnSpc>
              <a:buNone/>
            </a:pPr>
            <a:r>
              <a:rPr lang="en-US" altLang="zh-CN" sz="1200" dirty="0"/>
              <a:t>		}</a:t>
            </a:r>
          </a:p>
          <a:p>
            <a:pPr marL="0" indent="0">
              <a:lnSpc>
                <a:spcPct val="80000"/>
              </a:lnSpc>
              <a:buNone/>
            </a:pPr>
            <a:r>
              <a:rPr lang="en-US" altLang="zh-CN" sz="1200" dirty="0"/>
              <a:t>	}</a:t>
            </a:r>
          </a:p>
          <a:p>
            <a:pPr marL="0" indent="0">
              <a:lnSpc>
                <a:spcPct val="80000"/>
              </a:lnSpc>
              <a:buNone/>
            </a:pPr>
            <a:r>
              <a:rPr lang="en-US" altLang="zh-CN" sz="1200" dirty="0"/>
              <a:t>	</a:t>
            </a:r>
          </a:p>
          <a:p>
            <a:pPr marL="0" indent="0">
              <a:lnSpc>
                <a:spcPct val="80000"/>
              </a:lnSpc>
              <a:buNone/>
            </a:pPr>
            <a:r>
              <a:rPr lang="en-US" altLang="zh-CN" sz="1200" dirty="0"/>
              <a:t>	for (</a:t>
            </a:r>
            <a:r>
              <a:rPr lang="en-US" altLang="zh-CN" sz="1200" dirty="0" err="1"/>
              <a:t>i</a:t>
            </a:r>
            <a:r>
              <a:rPr lang="en-US" altLang="zh-CN" sz="1200" dirty="0"/>
              <a:t>=0;i&lt;</a:t>
            </a:r>
            <a:r>
              <a:rPr lang="en-US" altLang="zh-CN" sz="1200" dirty="0" err="1"/>
              <a:t>THREAD_INSTANCE_NUMBER;i</a:t>
            </a:r>
            <a:r>
              <a:rPr lang="en-US" altLang="zh-CN" sz="1200" dirty="0"/>
              <a:t>++)</a:t>
            </a:r>
          </a:p>
          <a:p>
            <a:pPr marL="0" indent="0">
              <a:lnSpc>
                <a:spcPct val="80000"/>
              </a:lnSpc>
              <a:buNone/>
            </a:pPr>
            <a:r>
              <a:rPr lang="en-US" altLang="zh-CN" sz="1200" dirty="0"/>
              <a:t>	{</a:t>
            </a:r>
          </a:p>
          <a:p>
            <a:pPr marL="0" indent="0">
              <a:lnSpc>
                <a:spcPct val="80000"/>
              </a:lnSpc>
              <a:buNone/>
            </a:pPr>
            <a:r>
              <a:rPr lang="en-US" altLang="zh-CN" sz="1200" dirty="0"/>
              <a:t>		h[</a:t>
            </a:r>
            <a:r>
              <a:rPr lang="en-US" altLang="zh-CN" sz="1200" dirty="0" err="1"/>
              <a:t>i</a:t>
            </a:r>
            <a:r>
              <a:rPr lang="en-US" altLang="zh-CN" sz="1200" dirty="0"/>
              <a:t>]=</a:t>
            </a:r>
            <a:r>
              <a:rPr lang="en-US" altLang="zh-CN" sz="1200" dirty="0" err="1"/>
              <a:t>CreateThread</a:t>
            </a:r>
            <a:r>
              <a:rPr lang="en-US" altLang="zh-CN" sz="1200" dirty="0"/>
              <a:t>(NULL,0,(LPTHREAD_START_ROUTINE)</a:t>
            </a:r>
            <a:r>
              <a:rPr lang="en-US" altLang="zh-CN" sz="1200" dirty="0" err="1"/>
              <a:t>ThreadProc</a:t>
            </a:r>
            <a:r>
              <a:rPr lang="en-US" altLang="zh-CN" sz="1200" dirty="0"/>
              <a:t>,(void*)&amp;ID[</a:t>
            </a:r>
            <a:r>
              <a:rPr lang="en-US" altLang="zh-CN" sz="1200" dirty="0" err="1"/>
              <a:t>i</a:t>
            </a:r>
            <a:r>
              <a:rPr lang="en-US" altLang="zh-CN" sz="1200" dirty="0"/>
              <a:t>],0,&amp;(ID[</a:t>
            </a:r>
            <a:r>
              <a:rPr lang="en-US" altLang="zh-CN" sz="1200" dirty="0" err="1"/>
              <a:t>i</a:t>
            </a:r>
            <a:r>
              <a:rPr lang="en-US" altLang="zh-CN" sz="1200" dirty="0"/>
              <a:t>]));</a:t>
            </a:r>
          </a:p>
          <a:p>
            <a:pPr marL="0" indent="0">
              <a:lnSpc>
                <a:spcPct val="80000"/>
              </a:lnSpc>
              <a:buNone/>
            </a:pPr>
            <a:r>
              <a:rPr lang="en-US" altLang="zh-CN" sz="1200" dirty="0"/>
              <a:t>		if (h[</a:t>
            </a:r>
            <a:r>
              <a:rPr lang="en-US" altLang="zh-CN" sz="1200" dirty="0" err="1"/>
              <a:t>i</a:t>
            </a:r>
            <a:r>
              <a:rPr lang="en-US" altLang="zh-CN" sz="1200" dirty="0"/>
              <a:t>]==NULL) {</a:t>
            </a:r>
          </a:p>
          <a:p>
            <a:pPr marL="0" indent="0">
              <a:lnSpc>
                <a:spcPct val="80000"/>
              </a:lnSpc>
              <a:buNone/>
            </a:pPr>
            <a:r>
              <a:rPr lang="en-US" altLang="zh-CN" sz="1200" dirty="0"/>
              <a:t>			</a:t>
            </a:r>
            <a:r>
              <a:rPr lang="en-US" altLang="zh-CN" sz="1200" dirty="0" err="1"/>
              <a:t>cout</a:t>
            </a:r>
            <a:r>
              <a:rPr lang="en-US" altLang="zh-CN" sz="1200" dirty="0"/>
              <a:t>&lt;&lt;"Create thread error!"&lt;&lt;</a:t>
            </a:r>
            <a:r>
              <a:rPr lang="en-US" altLang="zh-CN" sz="1200" dirty="0" err="1"/>
              <a:t>endl</a:t>
            </a:r>
            <a:r>
              <a:rPr lang="en-US" altLang="zh-CN" sz="1200" dirty="0"/>
              <a:t>;</a:t>
            </a:r>
          </a:p>
          <a:p>
            <a:pPr marL="0" indent="0">
              <a:lnSpc>
                <a:spcPct val="80000"/>
              </a:lnSpc>
              <a:buNone/>
            </a:pPr>
            <a:r>
              <a:rPr lang="en-US" altLang="zh-CN" sz="1200" dirty="0"/>
              <a:t>		} else {</a:t>
            </a:r>
          </a:p>
          <a:p>
            <a:pPr marL="0" indent="0">
              <a:lnSpc>
                <a:spcPct val="80000"/>
              </a:lnSpc>
              <a:buNone/>
            </a:pPr>
            <a:r>
              <a:rPr lang="en-US" altLang="zh-CN" sz="1200" dirty="0"/>
              <a:t>			</a:t>
            </a:r>
            <a:r>
              <a:rPr lang="en-US" altLang="zh-CN" sz="1200" dirty="0" err="1"/>
              <a:t>cout</a:t>
            </a:r>
            <a:r>
              <a:rPr lang="en-US" altLang="zh-CN" sz="1200" dirty="0"/>
              <a:t>&lt;&lt;"Create thread "&lt;&lt;ID[</a:t>
            </a:r>
            <a:r>
              <a:rPr lang="en-US" altLang="zh-CN" sz="1200" dirty="0" err="1"/>
              <a:t>i</a:t>
            </a:r>
            <a:r>
              <a:rPr lang="en-US" altLang="zh-CN" sz="1200" dirty="0"/>
              <a:t>]&lt;&lt;</a:t>
            </a:r>
            <a:r>
              <a:rPr lang="en-US" altLang="zh-CN" sz="1200" dirty="0" err="1"/>
              <a:t>endl</a:t>
            </a:r>
            <a:r>
              <a:rPr lang="en-US" altLang="zh-CN" sz="1200" dirty="0"/>
              <a:t>;</a:t>
            </a:r>
          </a:p>
          <a:p>
            <a:pPr marL="0" indent="0">
              <a:lnSpc>
                <a:spcPct val="80000"/>
              </a:lnSpc>
              <a:buNone/>
            </a:pPr>
            <a:r>
              <a:rPr lang="en-US" altLang="zh-CN" sz="1200" dirty="0"/>
              <a:t>		}</a:t>
            </a:r>
          </a:p>
          <a:p>
            <a:pPr marL="0" indent="0">
              <a:lnSpc>
                <a:spcPct val="80000"/>
              </a:lnSpc>
              <a:buNone/>
            </a:pPr>
            <a:r>
              <a:rPr lang="en-US" altLang="zh-CN" sz="1200" dirty="0"/>
              <a:t>	}</a:t>
            </a:r>
          </a:p>
          <a:p>
            <a:pPr marL="0" indent="0">
              <a:lnSpc>
                <a:spcPct val="80000"/>
              </a:lnSpc>
              <a:buNone/>
            </a:pPr>
            <a:r>
              <a:rPr lang="en-US" altLang="zh-CN" sz="1200" dirty="0"/>
              <a:t>	</a:t>
            </a:r>
            <a:r>
              <a:rPr lang="en-US" altLang="zh-CN" sz="1200" dirty="0" err="1"/>
              <a:t>WaitForMultipleObjects</a:t>
            </a:r>
            <a:r>
              <a:rPr lang="en-US" altLang="zh-CN" sz="1200" dirty="0"/>
              <a:t>(</a:t>
            </a:r>
            <a:r>
              <a:rPr lang="en-US" altLang="zh-CN" sz="1200" dirty="0" err="1"/>
              <a:t>THREAD_INSTANCE_NUMBER,h,true,INFINITE</a:t>
            </a:r>
            <a:r>
              <a:rPr lang="en-US" altLang="zh-CN" sz="1200" dirty="0"/>
              <a:t>);</a:t>
            </a:r>
          </a:p>
          <a:p>
            <a:pPr marL="0" indent="0">
              <a:lnSpc>
                <a:spcPct val="80000"/>
              </a:lnSpc>
              <a:buNone/>
            </a:pPr>
            <a:r>
              <a:rPr lang="en-US" altLang="zh-CN" sz="1200" dirty="0"/>
              <a:t>	</a:t>
            </a:r>
            <a:r>
              <a:rPr lang="en-US" altLang="zh-CN" sz="1200" dirty="0" err="1"/>
              <a:t>cout</a:t>
            </a:r>
            <a:r>
              <a:rPr lang="en-US" altLang="zh-CN" sz="1200" dirty="0"/>
              <a:t>&lt;&lt;"Close the </a:t>
            </a:r>
            <a:r>
              <a:rPr lang="en-US" altLang="zh-CN" sz="1200" dirty="0" err="1"/>
              <a:t>mutex</a:t>
            </a:r>
            <a:r>
              <a:rPr lang="en-US" altLang="zh-CN" sz="1200" dirty="0"/>
              <a:t> handle!"&lt;&lt;</a:t>
            </a:r>
            <a:r>
              <a:rPr lang="en-US" altLang="zh-CN" sz="1200" dirty="0" err="1"/>
              <a:t>endl</a:t>
            </a:r>
            <a:r>
              <a:rPr lang="en-US" altLang="zh-CN" sz="1200" dirty="0"/>
              <a:t>;</a:t>
            </a:r>
          </a:p>
          <a:p>
            <a:pPr marL="0" indent="0">
              <a:lnSpc>
                <a:spcPct val="80000"/>
              </a:lnSpc>
              <a:buNone/>
            </a:pPr>
            <a:r>
              <a:rPr lang="en-US" altLang="zh-CN" sz="1200" dirty="0"/>
              <a:t>	return 0;</a:t>
            </a:r>
          </a:p>
          <a:p>
            <a:pPr marL="0" indent="0">
              <a:lnSpc>
                <a:spcPct val="80000"/>
              </a:lnSpc>
              <a:buNone/>
            </a:pPr>
            <a:r>
              <a:rPr lang="en-US" altLang="zh-CN" sz="1200" dirty="0"/>
              <a:t>}</a:t>
            </a:r>
          </a:p>
          <a:p>
            <a:pPr>
              <a:lnSpc>
                <a:spcPct val="80000"/>
              </a:lnSpc>
            </a:pPr>
            <a:endParaRPr lang="en-US" altLang="zh-CN" sz="1000" b="1" dirty="0">
              <a:effectLst>
                <a:outerShdw blurRad="38100" dist="38100" dir="2700000" algn="tl">
                  <a:srgbClr val="C0C0C0"/>
                </a:outerShdw>
              </a:effectLst>
            </a:endParaRPr>
          </a:p>
        </p:txBody>
      </p:sp>
    </p:spTree>
    <p:extLst>
      <p:ext uri="{BB962C8B-B14F-4D97-AF65-F5344CB8AC3E}">
        <p14:creationId xmlns:p14="http://schemas.microsoft.com/office/powerpoint/2010/main" val="216814019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smtClean="0"/>
              <a:t>信号量</a:t>
            </a:r>
          </a:p>
        </p:txBody>
      </p:sp>
      <p:sp>
        <p:nvSpPr>
          <p:cNvPr id="74755" name="Rectangle 3"/>
          <p:cNvSpPr>
            <a:spLocks noGrp="1" noChangeArrowheads="1"/>
          </p:cNvSpPr>
          <p:nvPr>
            <p:ph type="body"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zh-CN" altLang="en-US" sz="2800" smtClean="0"/>
              <a:t>维护</a:t>
            </a:r>
            <a:r>
              <a:rPr lang="en-US" altLang="zh-CN" sz="2800" smtClean="0"/>
              <a:t>0</a:t>
            </a:r>
            <a:r>
              <a:rPr lang="zh-CN" altLang="en-US" sz="2800" smtClean="0"/>
              <a:t>到指定最大值之间的同步对象</a:t>
            </a:r>
          </a:p>
          <a:p>
            <a:pPr lvl="1" eaLnBrk="1" hangingPunct="1">
              <a:lnSpc>
                <a:spcPct val="90000"/>
              </a:lnSpc>
            </a:pPr>
            <a:r>
              <a:rPr lang="zh-CN" altLang="en-US" sz="2500" smtClean="0"/>
              <a:t>在其计数大于</a:t>
            </a:r>
            <a:r>
              <a:rPr lang="en-US" altLang="zh-CN" sz="2500" smtClean="0"/>
              <a:t>0</a:t>
            </a:r>
            <a:r>
              <a:rPr lang="zh-CN" altLang="en-US" sz="2500" smtClean="0"/>
              <a:t>时有信号</a:t>
            </a:r>
            <a:endParaRPr lang="en-US" altLang="zh-CN" sz="2500" smtClean="0"/>
          </a:p>
          <a:p>
            <a:pPr lvl="1" eaLnBrk="1" hangingPunct="1">
              <a:lnSpc>
                <a:spcPct val="90000"/>
              </a:lnSpc>
            </a:pPr>
            <a:r>
              <a:rPr lang="zh-CN" altLang="en-US" sz="2500" smtClean="0"/>
              <a:t>计数是</a:t>
            </a:r>
            <a:r>
              <a:rPr lang="en-US" altLang="zh-CN" sz="2500" smtClean="0"/>
              <a:t>0</a:t>
            </a:r>
            <a:r>
              <a:rPr lang="zh-CN" altLang="en-US" sz="2500" smtClean="0"/>
              <a:t>时无信号</a:t>
            </a:r>
          </a:p>
          <a:p>
            <a:pPr eaLnBrk="1" hangingPunct="1">
              <a:lnSpc>
                <a:spcPct val="90000"/>
              </a:lnSpc>
            </a:pPr>
            <a:r>
              <a:rPr lang="zh-CN" altLang="en-US" sz="2800" smtClean="0"/>
              <a:t>信号量对象支持有限数量共享资源的访问</a:t>
            </a:r>
          </a:p>
          <a:p>
            <a:pPr eaLnBrk="1" hangingPunct="1">
              <a:lnSpc>
                <a:spcPct val="90000"/>
              </a:lnSpc>
              <a:buFont typeface="Wingdings" panose="05000000000000000000" pitchFamily="2" charset="2"/>
              <a:buNone/>
            </a:pPr>
            <a:r>
              <a:rPr lang="zh-CN" altLang="en-US" sz="2800" smtClean="0"/>
              <a:t/>
            </a:r>
            <a:br>
              <a:rPr lang="zh-CN" altLang="en-US" sz="2800" smtClean="0"/>
            </a:br>
            <a:r>
              <a:rPr lang="zh-CN" altLang="en-US" sz="2800" smtClean="0"/>
              <a:t/>
            </a:r>
            <a:br>
              <a:rPr lang="zh-CN" altLang="en-US" sz="2800" smtClean="0"/>
            </a:br>
            <a:endParaRPr lang="zh-CN" altLang="en-US" sz="2800" smtClean="0"/>
          </a:p>
        </p:txBody>
      </p:sp>
    </p:spTree>
    <p:extLst>
      <p:ext uri="{BB962C8B-B14F-4D97-AF65-F5344CB8AC3E}">
        <p14:creationId xmlns:p14="http://schemas.microsoft.com/office/powerpoint/2010/main" val="127661629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smtClean="0"/>
              <a:t>信号量－创建和撤销</a:t>
            </a:r>
          </a:p>
        </p:txBody>
      </p:sp>
      <p:sp>
        <p:nvSpPr>
          <p:cNvPr id="75779" name="Rectangle 3"/>
          <p:cNvSpPr>
            <a:spLocks noGrp="1" noChangeArrowheads="1"/>
          </p:cNvSpPr>
          <p:nvPr>
            <p:ph type="body"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r>
              <a:rPr lang="zh-CN" altLang="en-US" smtClean="0"/>
              <a:t>创建信号量：</a:t>
            </a:r>
          </a:p>
          <a:p>
            <a:pPr eaLnBrk="1" hangingPunct="1">
              <a:lnSpc>
                <a:spcPct val="80000"/>
              </a:lnSpc>
              <a:buFont typeface="Wingdings" panose="05000000000000000000" pitchFamily="2" charset="2"/>
              <a:buNone/>
            </a:pPr>
            <a:r>
              <a:rPr lang="zh-CN" altLang="en-US" smtClean="0"/>
              <a:t>	</a:t>
            </a:r>
            <a:r>
              <a:rPr lang="en-US" altLang="zh-CN" smtClean="0"/>
              <a:t>HANDLE CreateSemaphore (</a:t>
            </a:r>
            <a:br>
              <a:rPr lang="en-US" altLang="zh-CN" smtClean="0"/>
            </a:br>
            <a:r>
              <a:rPr lang="zh-CN" altLang="en-US" smtClean="0"/>
              <a:t>　</a:t>
            </a:r>
            <a:r>
              <a:rPr lang="en-US" altLang="zh-CN" smtClean="0"/>
              <a:t>PSECURITY_ATTRIBUTE psa,</a:t>
            </a:r>
            <a:br>
              <a:rPr lang="en-US" altLang="zh-CN" smtClean="0"/>
            </a:br>
            <a:r>
              <a:rPr lang="zh-CN" altLang="en-US" smtClean="0"/>
              <a:t>　</a:t>
            </a:r>
            <a:r>
              <a:rPr lang="en-US" altLang="zh-CN" smtClean="0"/>
              <a:t>LONG lInitialCount, //</a:t>
            </a:r>
            <a:r>
              <a:rPr lang="zh-CN" altLang="en-US" smtClean="0"/>
              <a:t>开始时可供使用的资源数</a:t>
            </a:r>
            <a:br>
              <a:rPr lang="zh-CN" altLang="en-US" smtClean="0"/>
            </a:br>
            <a:r>
              <a:rPr lang="zh-CN" altLang="en-US" smtClean="0"/>
              <a:t>　</a:t>
            </a:r>
            <a:r>
              <a:rPr lang="en-US" altLang="zh-CN" smtClean="0"/>
              <a:t>LONG lMaximumCount, //</a:t>
            </a:r>
            <a:r>
              <a:rPr lang="zh-CN" altLang="en-US" smtClean="0"/>
              <a:t>最大资源数</a:t>
            </a:r>
            <a:br>
              <a:rPr lang="zh-CN" altLang="en-US" smtClean="0"/>
            </a:br>
            <a:r>
              <a:rPr lang="zh-CN" altLang="en-US" smtClean="0"/>
              <a:t>   </a:t>
            </a:r>
            <a:r>
              <a:rPr lang="en-US" altLang="zh-CN" smtClean="0"/>
              <a:t>PCTSTR pszName);</a:t>
            </a:r>
          </a:p>
          <a:p>
            <a:pPr eaLnBrk="1" hangingPunct="1">
              <a:lnSpc>
                <a:spcPct val="80000"/>
              </a:lnSpc>
            </a:pPr>
            <a:r>
              <a:rPr lang="zh-CN" altLang="en-US" smtClean="0"/>
              <a:t>撤销信号量：</a:t>
            </a:r>
          </a:p>
          <a:p>
            <a:pPr eaLnBrk="1" hangingPunct="1">
              <a:lnSpc>
                <a:spcPct val="80000"/>
              </a:lnSpc>
              <a:buFont typeface="Wingdings" panose="05000000000000000000" pitchFamily="2" charset="2"/>
              <a:buNone/>
            </a:pPr>
            <a:r>
              <a:rPr lang="zh-CN" altLang="en-US" smtClean="0"/>
              <a:t>	</a:t>
            </a:r>
            <a:r>
              <a:rPr lang="en-US" altLang="zh-CN" smtClean="0"/>
              <a:t>BOOL WINAPI ReleaseSemaphore(</a:t>
            </a:r>
            <a:br>
              <a:rPr lang="en-US" altLang="zh-CN" smtClean="0"/>
            </a:br>
            <a:r>
              <a:rPr lang="zh-CN" altLang="en-US" smtClean="0"/>
              <a:t>　</a:t>
            </a:r>
            <a:r>
              <a:rPr lang="en-US" altLang="zh-CN" smtClean="0"/>
              <a:t>HANDLE hSemaphore,</a:t>
            </a:r>
            <a:br>
              <a:rPr lang="en-US" altLang="zh-CN" smtClean="0"/>
            </a:br>
            <a:r>
              <a:rPr lang="zh-CN" altLang="en-US" smtClean="0"/>
              <a:t>　</a:t>
            </a:r>
            <a:r>
              <a:rPr lang="en-US" altLang="zh-CN" smtClean="0"/>
              <a:t>LONG lReleaseCount, //</a:t>
            </a:r>
            <a:r>
              <a:rPr lang="zh-CN" altLang="en-US" smtClean="0"/>
              <a:t>信号量的当前资源数增加                   </a:t>
            </a:r>
            <a:r>
              <a:rPr lang="en-US" altLang="zh-CN" smtClean="0"/>
              <a:t>lReleaseCount</a:t>
            </a:r>
            <a:br>
              <a:rPr lang="en-US" altLang="zh-CN" smtClean="0"/>
            </a:br>
            <a:r>
              <a:rPr lang="zh-CN" altLang="en-US" smtClean="0"/>
              <a:t>　</a:t>
            </a:r>
            <a:r>
              <a:rPr lang="en-US" altLang="zh-CN" smtClean="0"/>
              <a:t>LPLONG lpPreviousCount</a:t>
            </a:r>
            <a:br>
              <a:rPr lang="en-US" altLang="zh-CN" smtClean="0"/>
            </a:br>
            <a:r>
              <a:rPr lang="en-US" altLang="zh-CN" smtClean="0"/>
              <a:t>); </a:t>
            </a:r>
          </a:p>
        </p:txBody>
      </p:sp>
    </p:spTree>
    <p:extLst>
      <p:ext uri="{BB962C8B-B14F-4D97-AF65-F5344CB8AC3E}">
        <p14:creationId xmlns:p14="http://schemas.microsoft.com/office/powerpoint/2010/main" val="199017767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smtClean="0"/>
              <a:t>信号量－打开</a:t>
            </a:r>
          </a:p>
        </p:txBody>
      </p:sp>
      <p:sp>
        <p:nvSpPr>
          <p:cNvPr id="76803" name="Rectangle 3"/>
          <p:cNvSpPr>
            <a:spLocks noGrp="1" noChangeArrowheads="1"/>
          </p:cNvSpPr>
          <p:nvPr>
            <p:ph type="body"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打开信号量</a:t>
            </a:r>
            <a:br>
              <a:rPr lang="zh-CN" altLang="en-US" smtClean="0"/>
            </a:br>
            <a:r>
              <a:rPr lang="en-US" altLang="zh-CN" smtClean="0"/>
              <a:t>HANDLE OpenSemaphore (</a:t>
            </a:r>
            <a:br>
              <a:rPr lang="en-US" altLang="zh-CN" smtClean="0"/>
            </a:br>
            <a:r>
              <a:rPr lang="zh-CN" altLang="en-US" smtClean="0"/>
              <a:t>　</a:t>
            </a:r>
            <a:r>
              <a:rPr lang="en-US" altLang="zh-CN" smtClean="0"/>
              <a:t>DWORD fdwAccess,</a:t>
            </a:r>
            <a:br>
              <a:rPr lang="en-US" altLang="zh-CN" smtClean="0"/>
            </a:br>
            <a:r>
              <a:rPr lang="zh-CN" altLang="en-US" smtClean="0"/>
              <a:t>　</a:t>
            </a:r>
            <a:r>
              <a:rPr lang="en-US" altLang="zh-CN" smtClean="0"/>
              <a:t>BOOL bInherithandle,</a:t>
            </a:r>
            <a:br>
              <a:rPr lang="en-US" altLang="zh-CN" smtClean="0"/>
            </a:br>
            <a:r>
              <a:rPr lang="zh-CN" altLang="en-US" smtClean="0"/>
              <a:t>　</a:t>
            </a:r>
            <a:r>
              <a:rPr lang="en-US" altLang="zh-CN" smtClean="0"/>
              <a:t>PCTSTR pszName</a:t>
            </a:r>
            <a:br>
              <a:rPr lang="en-US" altLang="zh-CN" smtClean="0"/>
            </a:br>
            <a:r>
              <a:rPr lang="en-US" altLang="zh-CN" smtClean="0"/>
              <a:t>);</a:t>
            </a:r>
          </a:p>
        </p:txBody>
      </p:sp>
    </p:spTree>
    <p:extLst>
      <p:ext uri="{BB962C8B-B14F-4D97-AF65-F5344CB8AC3E}">
        <p14:creationId xmlns:p14="http://schemas.microsoft.com/office/powerpoint/2010/main" val="68470510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smtClean="0"/>
              <a:t>例子</a:t>
            </a:r>
            <a:endParaRPr lang="zh-CN" altLang="zh-CN" smtClean="0"/>
          </a:p>
        </p:txBody>
      </p:sp>
      <p:sp>
        <p:nvSpPr>
          <p:cNvPr id="77827" name="Rectangle 3"/>
          <p:cNvSpPr>
            <a:spLocks noGrp="1" noChangeArrowheads="1"/>
          </p:cNvSpPr>
          <p:nvPr>
            <p:ph type="body"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anose="05000000000000000000" pitchFamily="2" charset="2"/>
              <a:buNone/>
            </a:pPr>
            <a:r>
              <a:rPr lang="en-US" altLang="zh-CN" smtClean="0"/>
              <a:t>#include "stdafx.h"</a:t>
            </a:r>
          </a:p>
          <a:p>
            <a:pPr eaLnBrk="1" hangingPunct="1">
              <a:lnSpc>
                <a:spcPct val="80000"/>
              </a:lnSpc>
              <a:buFont typeface="Wingdings" panose="05000000000000000000" pitchFamily="2" charset="2"/>
              <a:buNone/>
            </a:pPr>
            <a:r>
              <a:rPr lang="en-US" altLang="zh-CN" smtClean="0"/>
              <a:t>#include &lt;windows.h&gt;</a:t>
            </a:r>
          </a:p>
          <a:p>
            <a:pPr eaLnBrk="1" hangingPunct="1">
              <a:lnSpc>
                <a:spcPct val="80000"/>
              </a:lnSpc>
              <a:buFont typeface="Wingdings" panose="05000000000000000000" pitchFamily="2" charset="2"/>
              <a:buNone/>
            </a:pPr>
            <a:r>
              <a:rPr lang="en-US" altLang="zh-CN" smtClean="0"/>
              <a:t>#include &lt;iostream.h&gt;</a:t>
            </a:r>
          </a:p>
          <a:p>
            <a:pPr eaLnBrk="1" hangingPunct="1">
              <a:lnSpc>
                <a:spcPct val="80000"/>
              </a:lnSpc>
              <a:buFont typeface="Wingdings" panose="05000000000000000000" pitchFamily="2" charset="2"/>
              <a:buNone/>
            </a:pPr>
            <a:r>
              <a:rPr lang="en-US" altLang="zh-CN" smtClean="0"/>
              <a:t>#define THREAD_INSTANCE_NUMBER 3</a:t>
            </a:r>
          </a:p>
          <a:p>
            <a:pPr eaLnBrk="1" hangingPunct="1">
              <a:lnSpc>
                <a:spcPct val="80000"/>
              </a:lnSpc>
              <a:buFont typeface="Wingdings" panose="05000000000000000000" pitchFamily="2" charset="2"/>
              <a:buNone/>
            </a:pPr>
            <a:r>
              <a:rPr lang="en-US" altLang="zh-CN" smtClean="0"/>
              <a:t>#define PRODUCT_NUMBER 2</a:t>
            </a:r>
          </a:p>
          <a:p>
            <a:pPr eaLnBrk="1" hangingPunct="1">
              <a:lnSpc>
                <a:spcPct val="80000"/>
              </a:lnSpc>
              <a:buFont typeface="Wingdings" panose="05000000000000000000" pitchFamily="2" charset="2"/>
              <a:buNone/>
            </a:pPr>
            <a:r>
              <a:rPr lang="en-US" altLang="zh-CN" smtClean="0"/>
              <a:t>#define MAX_ITEMS 2</a:t>
            </a:r>
          </a:p>
          <a:p>
            <a:pPr eaLnBrk="1" hangingPunct="1">
              <a:lnSpc>
                <a:spcPct val="80000"/>
              </a:lnSpc>
              <a:buFont typeface="Wingdings" panose="05000000000000000000" pitchFamily="2" charset="2"/>
              <a:buNone/>
            </a:pPr>
            <a:endParaRPr lang="en-US" altLang="zh-CN" smtClean="0"/>
          </a:p>
          <a:p>
            <a:pPr eaLnBrk="1" hangingPunct="1">
              <a:lnSpc>
                <a:spcPct val="80000"/>
              </a:lnSpc>
              <a:buFont typeface="Wingdings" panose="05000000000000000000" pitchFamily="2" charset="2"/>
              <a:buNone/>
            </a:pPr>
            <a:r>
              <a:rPr lang="en-US" altLang="zh-CN" smtClean="0"/>
              <a:t>// </a:t>
            </a:r>
            <a:r>
              <a:rPr lang="zh-CN" altLang="en-US" smtClean="0"/>
              <a:t>定义信号量</a:t>
            </a:r>
          </a:p>
          <a:p>
            <a:pPr eaLnBrk="1" hangingPunct="1">
              <a:lnSpc>
                <a:spcPct val="80000"/>
              </a:lnSpc>
              <a:buFont typeface="Wingdings" panose="05000000000000000000" pitchFamily="2" charset="2"/>
              <a:buNone/>
            </a:pPr>
            <a:r>
              <a:rPr lang="en-US" altLang="zh-CN" smtClean="0"/>
              <a:t>HANDLE m_S_Full;  // Semaphore</a:t>
            </a:r>
          </a:p>
          <a:p>
            <a:pPr eaLnBrk="1" hangingPunct="1">
              <a:lnSpc>
                <a:spcPct val="80000"/>
              </a:lnSpc>
              <a:buFont typeface="Wingdings" panose="05000000000000000000" pitchFamily="2" charset="2"/>
              <a:buNone/>
            </a:pPr>
            <a:r>
              <a:rPr lang="en-US" altLang="zh-CN" smtClean="0"/>
              <a:t>HANDLE m_S_Empty; // Semaphore</a:t>
            </a:r>
          </a:p>
          <a:p>
            <a:pPr eaLnBrk="1" hangingPunct="1">
              <a:lnSpc>
                <a:spcPct val="80000"/>
              </a:lnSpc>
              <a:buFont typeface="Wingdings" panose="05000000000000000000" pitchFamily="2" charset="2"/>
              <a:buNone/>
            </a:pPr>
            <a:r>
              <a:rPr lang="en-US" altLang="zh-CN" smtClean="0"/>
              <a:t>HANDLE m_E_Mutex;    // Event</a:t>
            </a:r>
          </a:p>
          <a:p>
            <a:pPr eaLnBrk="1" hangingPunct="1">
              <a:lnSpc>
                <a:spcPct val="80000"/>
              </a:lnSpc>
              <a:buFont typeface="Wingdings" panose="05000000000000000000" pitchFamily="2" charset="2"/>
              <a:buNone/>
            </a:pPr>
            <a:endParaRPr lang="en-US" altLang="zh-CN" smtClean="0"/>
          </a:p>
          <a:p>
            <a:pPr eaLnBrk="1" hangingPunct="1">
              <a:lnSpc>
                <a:spcPct val="80000"/>
              </a:lnSpc>
            </a:pPr>
            <a:endParaRPr lang="en-US" altLang="zh-CN" smtClean="0"/>
          </a:p>
        </p:txBody>
      </p:sp>
    </p:spTree>
    <p:extLst>
      <p:ext uri="{BB962C8B-B14F-4D97-AF65-F5344CB8AC3E}">
        <p14:creationId xmlns:p14="http://schemas.microsoft.com/office/powerpoint/2010/main" val="3375956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t>例子</a:t>
            </a:r>
            <a:endParaRPr lang="zh-CN" altLang="zh-CN" smtClean="0"/>
          </a:p>
        </p:txBody>
      </p:sp>
      <p:sp>
        <p:nvSpPr>
          <p:cNvPr id="78851" name="Rectangle 3"/>
          <p:cNvSpPr>
            <a:spLocks noGrp="1" noChangeArrowheads="1"/>
          </p:cNvSpPr>
          <p:nvPr>
            <p:ph type="body"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endParaRPr lang="en-US" altLang="zh-CN" sz="1600" smtClean="0"/>
          </a:p>
          <a:p>
            <a:pPr eaLnBrk="1" hangingPunct="1">
              <a:lnSpc>
                <a:spcPct val="80000"/>
              </a:lnSpc>
              <a:buFont typeface="Wingdings" panose="05000000000000000000" pitchFamily="2" charset="2"/>
              <a:buNone/>
            </a:pPr>
            <a:r>
              <a:rPr lang="en-US" altLang="zh-CN" sz="1600" smtClean="0"/>
              <a:t>int main(int argc, char* argv[])</a:t>
            </a:r>
          </a:p>
          <a:p>
            <a:pPr eaLnBrk="1" hangingPunct="1">
              <a:lnSpc>
                <a:spcPct val="80000"/>
              </a:lnSpc>
              <a:buFont typeface="Wingdings" panose="05000000000000000000" pitchFamily="2" charset="2"/>
              <a:buNone/>
            </a:pPr>
            <a:r>
              <a:rPr lang="en-US" altLang="zh-CN" sz="1600" smtClean="0"/>
              <a:t>{</a:t>
            </a:r>
          </a:p>
          <a:p>
            <a:pPr eaLnBrk="1" hangingPunct="1">
              <a:lnSpc>
                <a:spcPct val="80000"/>
              </a:lnSpc>
              <a:buFont typeface="Wingdings" panose="05000000000000000000" pitchFamily="2" charset="2"/>
              <a:buNone/>
            </a:pPr>
            <a:r>
              <a:rPr lang="en-US" altLang="zh-CN" sz="1600" smtClean="0"/>
              <a:t>// </a:t>
            </a:r>
            <a:r>
              <a:rPr lang="zh-CN" altLang="en-US" sz="1600" smtClean="0"/>
              <a:t>假设仓库最多容纳</a:t>
            </a:r>
            <a:r>
              <a:rPr lang="en-US" altLang="zh-CN" sz="1600" smtClean="0"/>
              <a:t>MAX_ITEMS</a:t>
            </a:r>
            <a:r>
              <a:rPr lang="zh-CN" altLang="en-US" sz="1600" smtClean="0"/>
              <a:t>个物品，开始仓库为空</a:t>
            </a:r>
          </a:p>
          <a:p>
            <a:pPr eaLnBrk="1" hangingPunct="1">
              <a:lnSpc>
                <a:spcPct val="80000"/>
              </a:lnSpc>
              <a:buFont typeface="Wingdings" panose="05000000000000000000" pitchFamily="2" charset="2"/>
              <a:buNone/>
            </a:pPr>
            <a:r>
              <a:rPr lang="zh-CN" altLang="en-US" sz="1600" smtClean="0"/>
              <a:t>	</a:t>
            </a:r>
            <a:r>
              <a:rPr lang="en-US" altLang="zh-CN" sz="1600" smtClean="0"/>
              <a:t>DWORD IDP[THREAD_INSTANCE_NUMBER];</a:t>
            </a:r>
          </a:p>
          <a:p>
            <a:pPr eaLnBrk="1" hangingPunct="1">
              <a:lnSpc>
                <a:spcPct val="80000"/>
              </a:lnSpc>
              <a:buFont typeface="Wingdings" panose="05000000000000000000" pitchFamily="2" charset="2"/>
              <a:buNone/>
            </a:pPr>
            <a:r>
              <a:rPr lang="en-US" altLang="zh-CN" sz="1600" smtClean="0"/>
              <a:t>	DWORD IDC[THREAD_INSTANCE_NUMBER];</a:t>
            </a:r>
          </a:p>
          <a:p>
            <a:pPr eaLnBrk="1" hangingPunct="1">
              <a:lnSpc>
                <a:spcPct val="80000"/>
              </a:lnSpc>
              <a:buFont typeface="Wingdings" panose="05000000000000000000" pitchFamily="2" charset="2"/>
              <a:buNone/>
            </a:pPr>
            <a:r>
              <a:rPr lang="en-US" altLang="zh-CN" sz="1600" smtClean="0"/>
              <a:t>	HANDLE hp[THREAD_INSTANCE_NUMBER];</a:t>
            </a:r>
          </a:p>
          <a:p>
            <a:pPr eaLnBrk="1" hangingPunct="1">
              <a:lnSpc>
                <a:spcPct val="80000"/>
              </a:lnSpc>
              <a:buFont typeface="Wingdings" panose="05000000000000000000" pitchFamily="2" charset="2"/>
              <a:buNone/>
            </a:pPr>
            <a:r>
              <a:rPr lang="en-US" altLang="zh-CN" sz="1600" smtClean="0"/>
              <a:t>	HANDLE hc[THREAD_INSTANCE_NUMBER];</a:t>
            </a:r>
          </a:p>
          <a:p>
            <a:pPr eaLnBrk="1" hangingPunct="1">
              <a:lnSpc>
                <a:spcPct val="80000"/>
              </a:lnSpc>
              <a:buFont typeface="Wingdings" panose="05000000000000000000" pitchFamily="2" charset="2"/>
              <a:buNone/>
            </a:pPr>
            <a:r>
              <a:rPr lang="en-US" altLang="zh-CN" sz="1600" smtClean="0"/>
              <a:t>	int i;</a:t>
            </a:r>
          </a:p>
          <a:p>
            <a:pPr eaLnBrk="1" hangingPunct="1">
              <a:lnSpc>
                <a:spcPct val="80000"/>
              </a:lnSpc>
              <a:buFont typeface="Wingdings" panose="05000000000000000000" pitchFamily="2" charset="2"/>
              <a:buNone/>
            </a:pPr>
            <a:r>
              <a:rPr lang="en-US" altLang="zh-CN" sz="1600" smtClean="0"/>
              <a:t>	</a:t>
            </a:r>
          </a:p>
          <a:p>
            <a:pPr eaLnBrk="1" hangingPunct="1">
              <a:lnSpc>
                <a:spcPct val="80000"/>
              </a:lnSpc>
              <a:buFont typeface="Wingdings" panose="05000000000000000000" pitchFamily="2" charset="2"/>
              <a:buNone/>
            </a:pPr>
            <a:r>
              <a:rPr lang="en-US" altLang="zh-CN" sz="1600" smtClean="0"/>
              <a:t>	m_S_Full = CreateSemaphore(NULL, 0, MAX_ITEMS, NULL);  //</a:t>
            </a:r>
            <a:r>
              <a:rPr lang="zh-CN" altLang="en-US" sz="1600" smtClean="0"/>
              <a:t>初始计数为</a:t>
            </a:r>
            <a:r>
              <a:rPr lang="en-US" altLang="zh-CN" sz="1600" smtClean="0"/>
              <a:t>M</a:t>
            </a:r>
          </a:p>
          <a:p>
            <a:pPr eaLnBrk="1" hangingPunct="1">
              <a:lnSpc>
                <a:spcPct val="80000"/>
              </a:lnSpc>
              <a:buFont typeface="Wingdings" panose="05000000000000000000" pitchFamily="2" charset="2"/>
              <a:buNone/>
            </a:pPr>
            <a:r>
              <a:rPr lang="en-US" altLang="zh-CN" sz="1600" smtClean="0"/>
              <a:t>   	 m_S_Empty = CreateSemaphore(NULL, MAX_ITEMS, MAX_ITEMS, NULL);  //</a:t>
            </a:r>
            <a:r>
              <a:rPr lang="zh-CN" altLang="en-US" sz="1600" smtClean="0"/>
              <a:t>初始计数为</a:t>
            </a:r>
            <a:r>
              <a:rPr lang="en-US" altLang="zh-CN" sz="1600" smtClean="0"/>
              <a:t>0</a:t>
            </a:r>
          </a:p>
          <a:p>
            <a:pPr eaLnBrk="1" hangingPunct="1">
              <a:lnSpc>
                <a:spcPct val="80000"/>
              </a:lnSpc>
              <a:buFont typeface="Wingdings" panose="05000000000000000000" pitchFamily="2" charset="2"/>
              <a:buNone/>
            </a:pPr>
            <a:r>
              <a:rPr lang="en-US" altLang="zh-CN" sz="1600" smtClean="0"/>
              <a:t>	 m_E_Mutex = CreateEvent(NULL, FALSE, TRUE, NULL); //</a:t>
            </a:r>
            <a:r>
              <a:rPr lang="zh-CN" altLang="en-US" sz="1600" smtClean="0"/>
              <a:t>自动类型，初始状态为信号态 </a:t>
            </a:r>
          </a:p>
          <a:p>
            <a:pPr eaLnBrk="1" hangingPunct="1">
              <a:lnSpc>
                <a:spcPct val="80000"/>
              </a:lnSpc>
            </a:pPr>
            <a:endParaRPr lang="en-US" altLang="zh-CN" sz="1600" smtClean="0"/>
          </a:p>
        </p:txBody>
      </p:sp>
    </p:spTree>
    <p:extLst>
      <p:ext uri="{BB962C8B-B14F-4D97-AF65-F5344CB8AC3E}">
        <p14:creationId xmlns:p14="http://schemas.microsoft.com/office/powerpoint/2010/main" val="409588264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sz="3600" smtClean="0"/>
              <a:t>例子</a:t>
            </a:r>
          </a:p>
        </p:txBody>
      </p:sp>
      <p:sp>
        <p:nvSpPr>
          <p:cNvPr id="79875" name="Rectangle 3"/>
          <p:cNvSpPr>
            <a:spLocks noGrp="1" noChangeArrowheads="1"/>
          </p:cNvSpPr>
          <p:nvPr>
            <p:ph type="body"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anose="05000000000000000000" pitchFamily="2" charset="2"/>
              <a:buNone/>
            </a:pPr>
            <a:r>
              <a:rPr lang="en-US" altLang="zh-CN" sz="1600" smtClean="0"/>
              <a:t>	for (i=0;i&lt;THREAD_INSTANCE_NUMBER;i++)</a:t>
            </a:r>
          </a:p>
          <a:p>
            <a:pPr eaLnBrk="1" hangingPunct="1">
              <a:lnSpc>
                <a:spcPct val="80000"/>
              </a:lnSpc>
              <a:buFont typeface="Wingdings" panose="05000000000000000000" pitchFamily="2" charset="2"/>
              <a:buNone/>
            </a:pPr>
            <a:r>
              <a:rPr lang="en-US" altLang="zh-CN" sz="1600" smtClean="0"/>
              <a:t>	{</a:t>
            </a:r>
          </a:p>
          <a:p>
            <a:pPr eaLnBrk="1" hangingPunct="1">
              <a:lnSpc>
                <a:spcPct val="80000"/>
              </a:lnSpc>
              <a:buFont typeface="Wingdings" panose="05000000000000000000" pitchFamily="2" charset="2"/>
              <a:buNone/>
            </a:pPr>
            <a:r>
              <a:rPr lang="en-US" altLang="zh-CN" sz="1600" smtClean="0"/>
              <a:t>		hp[i]=CreateThread(NULL,0,(LPTHREAD_START_ROUTINE)ThreadProducer,(void*)&amp;IDP[i],0,&amp;(IDP[i]));</a:t>
            </a:r>
          </a:p>
          <a:p>
            <a:pPr eaLnBrk="1" hangingPunct="1">
              <a:lnSpc>
                <a:spcPct val="80000"/>
              </a:lnSpc>
              <a:buFont typeface="Wingdings" panose="05000000000000000000" pitchFamily="2" charset="2"/>
              <a:buNone/>
            </a:pPr>
            <a:r>
              <a:rPr lang="en-US" altLang="zh-CN" sz="1600" smtClean="0"/>
              <a:t>		hc[i]=CreateThread(NULL,0,(LPTHREAD_START_ROUTINE)ThreadConsumer,(void*)&amp;IDC[i],0,&amp;(IDC[i]));</a:t>
            </a:r>
          </a:p>
          <a:p>
            <a:pPr eaLnBrk="1" hangingPunct="1">
              <a:lnSpc>
                <a:spcPct val="80000"/>
              </a:lnSpc>
              <a:buFont typeface="Wingdings" panose="05000000000000000000" pitchFamily="2" charset="2"/>
              <a:buNone/>
            </a:pPr>
            <a:r>
              <a:rPr lang="en-US" altLang="zh-CN" sz="1600" smtClean="0"/>
              <a:t>		if (hc[i]==NULL) </a:t>
            </a:r>
          </a:p>
          <a:p>
            <a:pPr eaLnBrk="1" hangingPunct="1">
              <a:lnSpc>
                <a:spcPct val="80000"/>
              </a:lnSpc>
              <a:buFont typeface="Wingdings" panose="05000000000000000000" pitchFamily="2" charset="2"/>
              <a:buNone/>
            </a:pPr>
            <a:r>
              <a:rPr lang="en-US" altLang="zh-CN" sz="1600" smtClean="0"/>
              <a:t>		      cout&lt;&lt;"Create thread error!"&lt;&lt;endl;</a:t>
            </a:r>
          </a:p>
          <a:p>
            <a:pPr eaLnBrk="1" hangingPunct="1">
              <a:lnSpc>
                <a:spcPct val="80000"/>
              </a:lnSpc>
              <a:buFont typeface="Wingdings" panose="05000000000000000000" pitchFamily="2" charset="2"/>
              <a:buNone/>
            </a:pPr>
            <a:r>
              <a:rPr lang="en-US" altLang="zh-CN" sz="1600" smtClean="0"/>
              <a:t>		if (hp[i]==NULL) </a:t>
            </a:r>
          </a:p>
          <a:p>
            <a:pPr eaLnBrk="1" hangingPunct="1">
              <a:lnSpc>
                <a:spcPct val="80000"/>
              </a:lnSpc>
              <a:buFont typeface="Wingdings" panose="05000000000000000000" pitchFamily="2" charset="2"/>
              <a:buNone/>
            </a:pPr>
            <a:r>
              <a:rPr lang="en-US" altLang="zh-CN" sz="1600" smtClean="0"/>
              <a:t>		     cout&lt;&lt;"Create thread error!"&lt;&lt;endl;</a:t>
            </a:r>
          </a:p>
          <a:p>
            <a:pPr eaLnBrk="1" hangingPunct="1">
              <a:lnSpc>
                <a:spcPct val="80000"/>
              </a:lnSpc>
              <a:buFont typeface="Wingdings" panose="05000000000000000000" pitchFamily="2" charset="2"/>
              <a:buNone/>
            </a:pPr>
            <a:r>
              <a:rPr lang="en-US" altLang="zh-CN" sz="1600" smtClean="0"/>
              <a:t>	}</a:t>
            </a:r>
          </a:p>
          <a:p>
            <a:pPr eaLnBrk="1" hangingPunct="1">
              <a:lnSpc>
                <a:spcPct val="80000"/>
              </a:lnSpc>
              <a:buFont typeface="Wingdings" panose="05000000000000000000" pitchFamily="2" charset="2"/>
              <a:buNone/>
            </a:pPr>
            <a:endParaRPr lang="en-US" altLang="zh-CN" sz="1600" smtClean="0"/>
          </a:p>
          <a:p>
            <a:pPr eaLnBrk="1" hangingPunct="1">
              <a:lnSpc>
                <a:spcPct val="80000"/>
              </a:lnSpc>
              <a:buFont typeface="Wingdings" panose="05000000000000000000" pitchFamily="2" charset="2"/>
              <a:buNone/>
            </a:pPr>
            <a:r>
              <a:rPr lang="en-US" altLang="zh-CN" sz="1600" smtClean="0"/>
              <a:t>	WaitForMultipleObjects(THREAD_INSTANCE_NUMBER,hp,true,INFINITE);</a:t>
            </a:r>
          </a:p>
          <a:p>
            <a:pPr eaLnBrk="1" hangingPunct="1">
              <a:lnSpc>
                <a:spcPct val="80000"/>
              </a:lnSpc>
              <a:buFont typeface="Wingdings" panose="05000000000000000000" pitchFamily="2" charset="2"/>
              <a:buNone/>
            </a:pPr>
            <a:r>
              <a:rPr lang="en-US" altLang="zh-CN" sz="1600" smtClean="0"/>
              <a:t>	WaitForMultipleObjects(THREAD_INSTANCE_NUMBER,hc,true,INFINITE);</a:t>
            </a:r>
          </a:p>
          <a:p>
            <a:pPr eaLnBrk="1" hangingPunct="1">
              <a:lnSpc>
                <a:spcPct val="80000"/>
              </a:lnSpc>
              <a:buFont typeface="Wingdings" panose="05000000000000000000" pitchFamily="2" charset="2"/>
              <a:buNone/>
            </a:pPr>
            <a:r>
              <a:rPr lang="en-US" altLang="zh-CN" sz="1600" smtClean="0"/>
              <a:t>	cout&lt;&lt;"Close the mutex handle!"&lt;&lt;endl;</a:t>
            </a:r>
          </a:p>
          <a:p>
            <a:pPr eaLnBrk="1" hangingPunct="1">
              <a:lnSpc>
                <a:spcPct val="80000"/>
              </a:lnSpc>
              <a:buFont typeface="Wingdings" panose="05000000000000000000" pitchFamily="2" charset="2"/>
              <a:buNone/>
            </a:pPr>
            <a:r>
              <a:rPr lang="en-US" altLang="zh-CN" sz="1600" smtClean="0"/>
              <a:t> </a:t>
            </a:r>
          </a:p>
          <a:p>
            <a:pPr eaLnBrk="1" hangingPunct="1">
              <a:lnSpc>
                <a:spcPct val="80000"/>
              </a:lnSpc>
              <a:buFont typeface="Wingdings" panose="05000000000000000000" pitchFamily="2" charset="2"/>
              <a:buNone/>
            </a:pPr>
            <a:r>
              <a:rPr lang="en-US" altLang="zh-CN" sz="1600" smtClean="0"/>
              <a:t>	return 0;</a:t>
            </a:r>
          </a:p>
          <a:p>
            <a:pPr eaLnBrk="1" hangingPunct="1">
              <a:lnSpc>
                <a:spcPct val="80000"/>
              </a:lnSpc>
              <a:buFont typeface="Wingdings" panose="05000000000000000000" pitchFamily="2" charset="2"/>
              <a:buNone/>
            </a:pPr>
            <a:r>
              <a:rPr lang="en-US" altLang="zh-CN" sz="1600" smtClean="0"/>
              <a:t>}</a:t>
            </a:r>
          </a:p>
        </p:txBody>
      </p:sp>
    </p:spTree>
    <p:extLst>
      <p:ext uri="{BB962C8B-B14F-4D97-AF65-F5344CB8AC3E}">
        <p14:creationId xmlns:p14="http://schemas.microsoft.com/office/powerpoint/2010/main" val="71923808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t>例子</a:t>
            </a:r>
            <a:endParaRPr lang="zh-CN" altLang="zh-CN" smtClean="0"/>
          </a:p>
        </p:txBody>
      </p:sp>
      <p:sp>
        <p:nvSpPr>
          <p:cNvPr id="80899" name="Rectangle 3"/>
          <p:cNvSpPr>
            <a:spLocks noGrp="1" noChangeArrowheads="1"/>
          </p:cNvSpPr>
          <p:nvPr>
            <p:ph type="body" idx="1"/>
          </p:nvPr>
        </p:nvSpPr>
        <p:spPr bwMode="auto">
          <a:xfrm>
            <a:off x="657225" y="1517650"/>
            <a:ext cx="7772400" cy="4651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anose="05000000000000000000" pitchFamily="2" charset="2"/>
              <a:buNone/>
            </a:pPr>
            <a:r>
              <a:rPr lang="en-US" altLang="zh-CN" sz="1600" smtClean="0"/>
              <a:t>int counter=0;</a:t>
            </a:r>
          </a:p>
          <a:p>
            <a:pPr eaLnBrk="1" hangingPunct="1">
              <a:lnSpc>
                <a:spcPct val="80000"/>
              </a:lnSpc>
              <a:buFont typeface="Wingdings" panose="05000000000000000000" pitchFamily="2" charset="2"/>
              <a:buNone/>
            </a:pPr>
            <a:endParaRPr lang="en-US" altLang="zh-CN" sz="1600" smtClean="0"/>
          </a:p>
          <a:p>
            <a:pPr eaLnBrk="1" hangingPunct="1">
              <a:lnSpc>
                <a:spcPct val="80000"/>
              </a:lnSpc>
              <a:buFont typeface="Wingdings" panose="05000000000000000000" pitchFamily="2" charset="2"/>
              <a:buNone/>
            </a:pPr>
            <a:r>
              <a:rPr lang="en-US" altLang="zh-CN" sz="1600" smtClean="0"/>
              <a:t>void  ThreadConsumer (void  *pData) {</a:t>
            </a:r>
          </a:p>
          <a:p>
            <a:pPr eaLnBrk="1" hangingPunct="1">
              <a:lnSpc>
                <a:spcPct val="80000"/>
              </a:lnSpc>
              <a:buFont typeface="Wingdings" panose="05000000000000000000" pitchFamily="2" charset="2"/>
              <a:buNone/>
            </a:pPr>
            <a:r>
              <a:rPr lang="en-US" altLang="zh-CN" sz="1600" smtClean="0"/>
              <a:t>	int j;</a:t>
            </a:r>
          </a:p>
          <a:p>
            <a:pPr eaLnBrk="1" hangingPunct="1">
              <a:lnSpc>
                <a:spcPct val="80000"/>
              </a:lnSpc>
              <a:buFont typeface="Wingdings" panose="05000000000000000000" pitchFamily="2" charset="2"/>
              <a:buNone/>
            </a:pPr>
            <a:r>
              <a:rPr lang="en-US" altLang="zh-CN" sz="1600" smtClean="0"/>
              <a:t>	int ThreadNumTemp=(*(int *) pData);</a:t>
            </a:r>
          </a:p>
          <a:p>
            <a:pPr eaLnBrk="1" hangingPunct="1">
              <a:lnSpc>
                <a:spcPct val="80000"/>
              </a:lnSpc>
              <a:buFont typeface="Wingdings" panose="05000000000000000000" pitchFamily="2" charset="2"/>
              <a:buNone/>
            </a:pPr>
            <a:endParaRPr lang="en-US" altLang="zh-CN" sz="1600" smtClean="0"/>
          </a:p>
          <a:p>
            <a:pPr eaLnBrk="1" hangingPunct="1">
              <a:lnSpc>
                <a:spcPct val="80000"/>
              </a:lnSpc>
              <a:buFont typeface="Wingdings" panose="05000000000000000000" pitchFamily="2" charset="2"/>
              <a:buNone/>
            </a:pPr>
            <a:r>
              <a:rPr lang="en-US" altLang="zh-CN" sz="1600" smtClean="0"/>
              <a:t>    for (j=0;j&lt;PRODUCT_NUMBER;j++) {</a:t>
            </a:r>
          </a:p>
          <a:p>
            <a:pPr eaLnBrk="1" hangingPunct="1">
              <a:lnSpc>
                <a:spcPct val="80000"/>
              </a:lnSpc>
              <a:buFont typeface="Wingdings" panose="05000000000000000000" pitchFamily="2" charset="2"/>
              <a:buNone/>
            </a:pPr>
            <a:r>
              <a:rPr lang="en-US" altLang="zh-CN" sz="1600" smtClean="0"/>
              <a:t>		WaitForSingleObject(m_S_Full, INFINITE);</a:t>
            </a:r>
          </a:p>
          <a:p>
            <a:pPr eaLnBrk="1" hangingPunct="1">
              <a:lnSpc>
                <a:spcPct val="80000"/>
              </a:lnSpc>
              <a:buFont typeface="Wingdings" panose="05000000000000000000" pitchFamily="2" charset="2"/>
              <a:buNone/>
            </a:pPr>
            <a:r>
              <a:rPr lang="en-US" altLang="zh-CN" sz="1600" smtClean="0"/>
              <a:t>		WaitForSingleObject(m_E_Mutex, INFINITE);</a:t>
            </a:r>
          </a:p>
          <a:p>
            <a:pPr eaLnBrk="1" hangingPunct="1">
              <a:lnSpc>
                <a:spcPct val="80000"/>
              </a:lnSpc>
              <a:buFont typeface="Wingdings" panose="05000000000000000000" pitchFamily="2" charset="2"/>
              <a:buNone/>
            </a:pPr>
            <a:endParaRPr lang="en-US" altLang="zh-CN" sz="1600" smtClean="0"/>
          </a:p>
          <a:p>
            <a:pPr eaLnBrk="1" hangingPunct="1">
              <a:lnSpc>
                <a:spcPct val="80000"/>
              </a:lnSpc>
              <a:buFont typeface="Wingdings" panose="05000000000000000000" pitchFamily="2" charset="2"/>
              <a:buNone/>
            </a:pPr>
            <a:r>
              <a:rPr lang="en-US" altLang="zh-CN" sz="1600" smtClean="0"/>
              <a:t>		// OK now, put product     </a:t>
            </a:r>
          </a:p>
          <a:p>
            <a:pPr eaLnBrk="1" hangingPunct="1">
              <a:lnSpc>
                <a:spcPct val="80000"/>
              </a:lnSpc>
              <a:buFont typeface="Wingdings" panose="05000000000000000000" pitchFamily="2" charset="2"/>
              <a:buNone/>
            </a:pPr>
            <a:r>
              <a:rPr lang="en-US" altLang="zh-CN" sz="1600" smtClean="0"/>
              <a:t>		counter++;</a:t>
            </a:r>
          </a:p>
          <a:p>
            <a:pPr eaLnBrk="1" hangingPunct="1">
              <a:lnSpc>
                <a:spcPct val="80000"/>
              </a:lnSpc>
              <a:buFont typeface="Wingdings" panose="05000000000000000000" pitchFamily="2" charset="2"/>
              <a:buNone/>
            </a:pPr>
            <a:r>
              <a:rPr lang="en-US" altLang="zh-CN" sz="1600" smtClean="0"/>
              <a:t>		cout&lt;&lt;"ThreadProducer:"&lt;&lt;ThreadNumTemp&lt;&lt;" puts a porduct."&lt;&lt;endl;</a:t>
            </a:r>
          </a:p>
          <a:p>
            <a:pPr eaLnBrk="1" hangingPunct="1">
              <a:lnSpc>
                <a:spcPct val="80000"/>
              </a:lnSpc>
              <a:buFont typeface="Wingdings" panose="05000000000000000000" pitchFamily="2" charset="2"/>
              <a:buNone/>
            </a:pPr>
            <a:r>
              <a:rPr lang="en-US" altLang="zh-CN" sz="1600" smtClean="0"/>
              <a:t>		cout&lt;&lt;"ThreadProducer:"&lt;&lt;ThreadNumTemp&lt;&lt;" counter="&lt;&lt;counter&lt;&lt;endl;</a:t>
            </a:r>
          </a:p>
          <a:p>
            <a:pPr eaLnBrk="1" hangingPunct="1">
              <a:lnSpc>
                <a:spcPct val="80000"/>
              </a:lnSpc>
              <a:buFont typeface="Wingdings" panose="05000000000000000000" pitchFamily="2" charset="2"/>
              <a:buNone/>
            </a:pPr>
            <a:r>
              <a:rPr lang="en-US" altLang="zh-CN" sz="1600" smtClean="0"/>
              <a:t>	   	 // relase comsumer’s semaphore</a:t>
            </a:r>
          </a:p>
          <a:p>
            <a:pPr eaLnBrk="1" hangingPunct="1">
              <a:lnSpc>
                <a:spcPct val="80000"/>
              </a:lnSpc>
              <a:buFont typeface="Wingdings" panose="05000000000000000000" pitchFamily="2" charset="2"/>
              <a:buNone/>
            </a:pPr>
            <a:r>
              <a:rPr lang="en-US" altLang="zh-CN" sz="1600" smtClean="0"/>
              <a:t>		ReleaseSemaphore(m_S_Empty, 1, NULL);</a:t>
            </a:r>
          </a:p>
          <a:p>
            <a:pPr eaLnBrk="1" hangingPunct="1">
              <a:lnSpc>
                <a:spcPct val="80000"/>
              </a:lnSpc>
              <a:buFont typeface="Wingdings" panose="05000000000000000000" pitchFamily="2" charset="2"/>
              <a:buNone/>
            </a:pPr>
            <a:r>
              <a:rPr lang="en-US" altLang="zh-CN" sz="1600" smtClean="0"/>
              <a:t>		// set event to signal </a:t>
            </a:r>
          </a:p>
          <a:p>
            <a:pPr eaLnBrk="1" hangingPunct="1">
              <a:lnSpc>
                <a:spcPct val="80000"/>
              </a:lnSpc>
              <a:buFont typeface="Wingdings" panose="05000000000000000000" pitchFamily="2" charset="2"/>
              <a:buNone/>
            </a:pPr>
            <a:r>
              <a:rPr lang="en-US" altLang="zh-CN" sz="1600" smtClean="0"/>
              <a:t>		SetEvent(m_E_Mutex);</a:t>
            </a:r>
          </a:p>
          <a:p>
            <a:pPr eaLnBrk="1" hangingPunct="1">
              <a:lnSpc>
                <a:spcPct val="80000"/>
              </a:lnSpc>
              <a:buFont typeface="Wingdings" panose="05000000000000000000" pitchFamily="2" charset="2"/>
              <a:buNone/>
            </a:pPr>
            <a:r>
              <a:rPr lang="en-US" altLang="zh-CN" sz="1600" smtClean="0"/>
              <a:t>	}</a:t>
            </a:r>
          </a:p>
          <a:p>
            <a:pPr eaLnBrk="1" hangingPunct="1">
              <a:lnSpc>
                <a:spcPct val="80000"/>
              </a:lnSpc>
              <a:buFont typeface="Wingdings" panose="05000000000000000000" pitchFamily="2" charset="2"/>
              <a:buNone/>
            </a:pPr>
            <a:r>
              <a:rPr lang="en-US" altLang="zh-CN" sz="1600" smtClean="0"/>
              <a:t>}</a:t>
            </a:r>
          </a:p>
          <a:p>
            <a:pPr eaLnBrk="1" hangingPunct="1">
              <a:lnSpc>
                <a:spcPct val="80000"/>
              </a:lnSpc>
            </a:pPr>
            <a:endParaRPr lang="en-US" altLang="zh-CN" sz="1400" smtClean="0"/>
          </a:p>
        </p:txBody>
      </p:sp>
    </p:spTree>
    <p:extLst>
      <p:ext uri="{BB962C8B-B14F-4D97-AF65-F5344CB8AC3E}">
        <p14:creationId xmlns:p14="http://schemas.microsoft.com/office/powerpoint/2010/main" val="278192430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mtClean="0"/>
              <a:t>Windows </a:t>
            </a:r>
            <a:r>
              <a:rPr lang="zh-CN" altLang="en-US" smtClean="0"/>
              <a:t>同步机制</a:t>
            </a:r>
          </a:p>
        </p:txBody>
      </p:sp>
      <p:sp>
        <p:nvSpPr>
          <p:cNvPr id="67587" name="Rectangle 3"/>
          <p:cNvSpPr>
            <a:spLocks noGrp="1" noChangeArrowheads="1"/>
          </p:cNvSpPr>
          <p:nvPr>
            <p:ph type="body"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事件（</a:t>
            </a:r>
            <a:r>
              <a:rPr lang="en-US" altLang="zh-CN" smtClean="0"/>
              <a:t>Event)</a:t>
            </a:r>
          </a:p>
          <a:p>
            <a:pPr eaLnBrk="1" hangingPunct="1"/>
            <a:r>
              <a:rPr lang="zh-CN" altLang="en-US" smtClean="0"/>
              <a:t>临界区（</a:t>
            </a:r>
            <a:r>
              <a:rPr lang="en-US" altLang="zh-CN" smtClean="0"/>
              <a:t>Critical Section)</a:t>
            </a:r>
          </a:p>
          <a:p>
            <a:pPr eaLnBrk="1" hangingPunct="1"/>
            <a:r>
              <a:rPr lang="zh-CN" altLang="en-US" smtClean="0"/>
              <a:t>互斥量（</a:t>
            </a:r>
            <a:r>
              <a:rPr lang="en-US" altLang="zh-CN" smtClean="0"/>
              <a:t>Mutex</a:t>
            </a:r>
            <a:r>
              <a:rPr lang="zh-CN" altLang="en-US" smtClean="0"/>
              <a:t>）</a:t>
            </a:r>
          </a:p>
          <a:p>
            <a:pPr eaLnBrk="1" hangingPunct="1"/>
            <a:r>
              <a:rPr lang="zh-CN" altLang="en-US" smtClean="0"/>
              <a:t>信号量（</a:t>
            </a:r>
            <a:r>
              <a:rPr lang="en-US" altLang="zh-CN" smtClean="0"/>
              <a:t>Semaphore</a:t>
            </a:r>
            <a:r>
              <a:rPr lang="zh-CN" altLang="en-US" smtClean="0"/>
              <a:t>）</a:t>
            </a:r>
          </a:p>
        </p:txBody>
      </p:sp>
    </p:spTree>
    <p:extLst>
      <p:ext uri="{BB962C8B-B14F-4D97-AF65-F5344CB8AC3E}">
        <p14:creationId xmlns:p14="http://schemas.microsoft.com/office/powerpoint/2010/main" val="386303194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t>例子</a:t>
            </a:r>
            <a:endParaRPr lang="zh-CN" altLang="zh-CN" smtClean="0"/>
          </a:p>
        </p:txBody>
      </p:sp>
      <p:sp>
        <p:nvSpPr>
          <p:cNvPr id="34819" name="Rectangle 3"/>
          <p:cNvSpPr>
            <a:spLocks noGrp="1" noChangeArrowheads="1"/>
          </p:cNvSpPr>
          <p:nvPr>
            <p:ph type="body" idx="1"/>
          </p:nvPr>
        </p:nvSpPr>
        <p:spPr>
          <a:xfrm>
            <a:off x="457200" y="1600200"/>
            <a:ext cx="8229600" cy="4525963"/>
          </a:xfrm>
        </p:spPr>
        <p:txBody>
          <a:bodyPr/>
          <a:lstStyle/>
          <a:p>
            <a:pPr marL="0" indent="0" eaLnBrk="1" hangingPunct="1">
              <a:lnSpc>
                <a:spcPct val="80000"/>
              </a:lnSpc>
              <a:buFont typeface="Wingdings" panose="05000000000000000000" pitchFamily="2" charset="2"/>
              <a:buNone/>
              <a:defRPr/>
            </a:pPr>
            <a:r>
              <a:rPr lang="en-US" altLang="zh-CN" sz="1600" dirty="0" smtClean="0"/>
              <a:t>//!</a:t>
            </a:r>
            <a:r>
              <a:rPr lang="zh-CN" altLang="en-US" sz="1600" dirty="0" smtClean="0"/>
              <a:t>生产者</a:t>
            </a:r>
          </a:p>
          <a:p>
            <a:pPr marL="0" indent="0" eaLnBrk="1" hangingPunct="1">
              <a:lnSpc>
                <a:spcPct val="80000"/>
              </a:lnSpc>
              <a:buFont typeface="Wingdings" panose="05000000000000000000" pitchFamily="2" charset="2"/>
              <a:buNone/>
              <a:defRPr/>
            </a:pPr>
            <a:r>
              <a:rPr lang="en-US" altLang="zh-CN" sz="1600" dirty="0" smtClean="0"/>
              <a:t>void  </a:t>
            </a:r>
            <a:r>
              <a:rPr lang="en-US" altLang="zh-CN" sz="1600" dirty="0" err="1" smtClean="0"/>
              <a:t>ThreadProducer</a:t>
            </a:r>
            <a:r>
              <a:rPr lang="en-US" altLang="zh-CN" sz="1600" dirty="0" smtClean="0"/>
              <a:t> (void  *</a:t>
            </a:r>
            <a:r>
              <a:rPr lang="en-US" altLang="zh-CN" sz="1600" dirty="0" err="1" smtClean="0"/>
              <a:t>pData</a:t>
            </a:r>
            <a:r>
              <a:rPr lang="en-US" altLang="zh-CN" sz="1600" dirty="0" smtClean="0"/>
              <a:t>) {</a:t>
            </a:r>
          </a:p>
          <a:p>
            <a:pPr marL="0" indent="0" eaLnBrk="1" hangingPunct="1">
              <a:lnSpc>
                <a:spcPct val="80000"/>
              </a:lnSpc>
              <a:buFont typeface="Wingdings" panose="05000000000000000000" pitchFamily="2" charset="2"/>
              <a:buNone/>
              <a:defRPr/>
            </a:pPr>
            <a:r>
              <a:rPr lang="en-US" altLang="zh-CN" sz="1600" dirty="0" smtClean="0"/>
              <a:t>	</a:t>
            </a:r>
            <a:r>
              <a:rPr lang="en-US" altLang="zh-CN" sz="1600" dirty="0" err="1" smtClean="0"/>
              <a:t>int</a:t>
            </a:r>
            <a:r>
              <a:rPr lang="en-US" altLang="zh-CN" sz="1600" dirty="0" smtClean="0"/>
              <a:t> j;</a:t>
            </a:r>
          </a:p>
          <a:p>
            <a:pPr marL="0" indent="0" eaLnBrk="1" hangingPunct="1">
              <a:lnSpc>
                <a:spcPct val="80000"/>
              </a:lnSpc>
              <a:buFont typeface="Wingdings" panose="05000000000000000000" pitchFamily="2" charset="2"/>
              <a:buNone/>
              <a:defRPr/>
            </a:pPr>
            <a:r>
              <a:rPr lang="en-US" altLang="zh-CN" sz="1600" dirty="0" smtClean="0"/>
              <a:t>	</a:t>
            </a:r>
            <a:r>
              <a:rPr lang="en-US" altLang="zh-CN" sz="1600" dirty="0" err="1" smtClean="0"/>
              <a:t>int</a:t>
            </a:r>
            <a:r>
              <a:rPr lang="en-US" altLang="zh-CN" sz="1600" dirty="0" smtClean="0"/>
              <a:t> </a:t>
            </a:r>
            <a:r>
              <a:rPr lang="en-US" altLang="zh-CN" sz="1600" dirty="0" err="1" smtClean="0"/>
              <a:t>ThreadNumTemp</a:t>
            </a:r>
            <a:r>
              <a:rPr lang="en-US" altLang="zh-CN" sz="1600" dirty="0" smtClean="0"/>
              <a:t>=(*(</a:t>
            </a:r>
            <a:r>
              <a:rPr lang="en-US" altLang="zh-CN" sz="1600" dirty="0" err="1" smtClean="0"/>
              <a:t>int</a:t>
            </a:r>
            <a:r>
              <a:rPr lang="en-US" altLang="zh-CN" sz="1600" dirty="0" smtClean="0"/>
              <a:t> *) </a:t>
            </a:r>
            <a:r>
              <a:rPr lang="en-US" altLang="zh-CN" sz="1600" dirty="0" err="1" smtClean="0"/>
              <a:t>pData</a:t>
            </a:r>
            <a:r>
              <a:rPr lang="en-US" altLang="zh-CN" sz="1600" dirty="0" smtClean="0"/>
              <a:t>);</a:t>
            </a:r>
          </a:p>
          <a:p>
            <a:pPr marL="0" indent="0" eaLnBrk="1" hangingPunct="1">
              <a:lnSpc>
                <a:spcPct val="80000"/>
              </a:lnSpc>
              <a:buFont typeface="Wingdings" panose="05000000000000000000" pitchFamily="2" charset="2"/>
              <a:buNone/>
              <a:defRPr/>
            </a:pPr>
            <a:endParaRPr lang="en-US" altLang="zh-CN" sz="1600" dirty="0" smtClean="0"/>
          </a:p>
          <a:p>
            <a:pPr marL="0" indent="0" eaLnBrk="1" hangingPunct="1">
              <a:lnSpc>
                <a:spcPct val="80000"/>
              </a:lnSpc>
              <a:buFont typeface="Wingdings" panose="05000000000000000000" pitchFamily="2" charset="2"/>
              <a:buNone/>
              <a:defRPr/>
            </a:pPr>
            <a:r>
              <a:rPr lang="en-US" altLang="zh-CN" sz="1600" dirty="0" smtClean="0"/>
              <a:t>    for (j=0;j&lt;</a:t>
            </a:r>
            <a:r>
              <a:rPr lang="en-US" altLang="zh-CN" sz="1600" dirty="0" err="1" smtClean="0"/>
              <a:t>PRODUCT_NUMBER;j</a:t>
            </a:r>
            <a:r>
              <a:rPr lang="en-US" altLang="zh-CN" sz="1600" dirty="0" smtClean="0"/>
              <a:t>++) {</a:t>
            </a:r>
          </a:p>
          <a:p>
            <a:pPr marL="0" indent="0" eaLnBrk="1" hangingPunct="1">
              <a:lnSpc>
                <a:spcPct val="80000"/>
              </a:lnSpc>
              <a:buFont typeface="Wingdings" panose="05000000000000000000" pitchFamily="2" charset="2"/>
              <a:buNone/>
              <a:defRPr/>
            </a:pPr>
            <a:r>
              <a:rPr lang="en-US" altLang="zh-CN" sz="1600" dirty="0" smtClean="0"/>
              <a:t>		</a:t>
            </a:r>
            <a:r>
              <a:rPr lang="en-US" altLang="zh-CN" sz="1600" dirty="0" err="1" smtClean="0"/>
              <a:t>WaitForSingleObject</a:t>
            </a:r>
            <a:r>
              <a:rPr lang="en-US" altLang="zh-CN" sz="1600" dirty="0" smtClean="0"/>
              <a:t>(</a:t>
            </a:r>
            <a:r>
              <a:rPr lang="en-US" altLang="zh-CN" sz="1600" dirty="0" err="1" smtClean="0"/>
              <a:t>m_S_Empty</a:t>
            </a:r>
            <a:r>
              <a:rPr lang="en-US" altLang="zh-CN" sz="1600" dirty="0" smtClean="0"/>
              <a:t>, INFINITE);</a:t>
            </a:r>
          </a:p>
          <a:p>
            <a:pPr marL="0" indent="0" eaLnBrk="1" hangingPunct="1">
              <a:lnSpc>
                <a:spcPct val="80000"/>
              </a:lnSpc>
              <a:buFont typeface="Wingdings" panose="05000000000000000000" pitchFamily="2" charset="2"/>
              <a:buNone/>
              <a:defRPr/>
            </a:pPr>
            <a:r>
              <a:rPr lang="en-US" altLang="zh-CN" sz="1600" dirty="0" smtClean="0"/>
              <a:t>		</a:t>
            </a:r>
            <a:r>
              <a:rPr lang="en-US" altLang="zh-CN" sz="1600" dirty="0" err="1" smtClean="0"/>
              <a:t>WaitForSingleObject</a:t>
            </a:r>
            <a:r>
              <a:rPr lang="en-US" altLang="zh-CN" sz="1600" dirty="0" smtClean="0"/>
              <a:t>(</a:t>
            </a:r>
            <a:r>
              <a:rPr lang="en-US" altLang="zh-CN" sz="1600" dirty="0" err="1" smtClean="0"/>
              <a:t>m_E_Mutex</a:t>
            </a:r>
            <a:r>
              <a:rPr lang="en-US" altLang="zh-CN" sz="1600" dirty="0" smtClean="0"/>
              <a:t>, INFINITE);</a:t>
            </a:r>
          </a:p>
          <a:p>
            <a:pPr marL="0" indent="0" eaLnBrk="1" hangingPunct="1">
              <a:lnSpc>
                <a:spcPct val="80000"/>
              </a:lnSpc>
              <a:buFont typeface="Wingdings" panose="05000000000000000000" pitchFamily="2" charset="2"/>
              <a:buNone/>
              <a:defRPr/>
            </a:pPr>
            <a:endParaRPr lang="en-US" altLang="zh-CN" sz="1600" dirty="0" smtClean="0"/>
          </a:p>
          <a:p>
            <a:pPr marL="0" indent="0" eaLnBrk="1" hangingPunct="1">
              <a:lnSpc>
                <a:spcPct val="80000"/>
              </a:lnSpc>
              <a:buFont typeface="Wingdings" panose="05000000000000000000" pitchFamily="2" charset="2"/>
              <a:buNone/>
              <a:defRPr/>
            </a:pPr>
            <a:r>
              <a:rPr lang="en-US" altLang="zh-CN" sz="1600" dirty="0" smtClean="0"/>
              <a:t>		// OK now, get a product     </a:t>
            </a:r>
          </a:p>
          <a:p>
            <a:pPr marL="0" indent="0" eaLnBrk="1" hangingPunct="1">
              <a:lnSpc>
                <a:spcPct val="80000"/>
              </a:lnSpc>
              <a:buFont typeface="Wingdings" panose="05000000000000000000" pitchFamily="2" charset="2"/>
              <a:buNone/>
              <a:defRPr/>
            </a:pPr>
            <a:r>
              <a:rPr lang="en-US" altLang="zh-CN" sz="1600" dirty="0" smtClean="0"/>
              <a:t>		counter--;</a:t>
            </a:r>
          </a:p>
          <a:p>
            <a:pPr marL="0" indent="0" eaLnBrk="1" hangingPunct="1">
              <a:lnSpc>
                <a:spcPct val="80000"/>
              </a:lnSpc>
              <a:buFont typeface="Wingdings" panose="05000000000000000000" pitchFamily="2" charset="2"/>
              <a:buNone/>
              <a:defRPr/>
            </a:pPr>
            <a:r>
              <a:rPr lang="en-US" altLang="zh-CN" sz="1600" dirty="0" smtClean="0"/>
              <a:t>		</a:t>
            </a:r>
            <a:r>
              <a:rPr lang="en-US" altLang="zh-CN" sz="1600" dirty="0" err="1" smtClean="0"/>
              <a:t>cout</a:t>
            </a:r>
            <a:r>
              <a:rPr lang="en-US" altLang="zh-CN" sz="1600" dirty="0" smtClean="0"/>
              <a:t>&lt;&lt;"</a:t>
            </a:r>
            <a:r>
              <a:rPr lang="en-US" altLang="zh-CN" sz="1600" dirty="0" err="1" smtClean="0"/>
              <a:t>ThreadConsumer</a:t>
            </a:r>
            <a:r>
              <a:rPr lang="en-US" altLang="zh-CN" sz="1600" dirty="0" smtClean="0"/>
              <a:t>:"&lt;&lt;</a:t>
            </a:r>
            <a:r>
              <a:rPr lang="en-US" altLang="zh-CN" sz="1600" dirty="0" err="1" smtClean="0"/>
              <a:t>ThreadNumTemp</a:t>
            </a:r>
            <a:r>
              <a:rPr lang="en-US" altLang="zh-CN" sz="1600" dirty="0" smtClean="0"/>
              <a:t>&lt;&lt;" gets a </a:t>
            </a:r>
            <a:r>
              <a:rPr lang="en-US" altLang="zh-CN" sz="1600" dirty="0" err="1" smtClean="0"/>
              <a:t>porduct</a:t>
            </a:r>
            <a:r>
              <a:rPr lang="en-US" altLang="zh-CN" sz="1600" dirty="0" smtClean="0"/>
              <a:t>."&lt;&lt;</a:t>
            </a:r>
            <a:r>
              <a:rPr lang="en-US" altLang="zh-CN" sz="1600" dirty="0" err="1" smtClean="0"/>
              <a:t>endl</a:t>
            </a:r>
            <a:r>
              <a:rPr lang="en-US" altLang="zh-CN" sz="1600" dirty="0" smtClean="0"/>
              <a:t>;</a:t>
            </a:r>
          </a:p>
          <a:p>
            <a:pPr marL="0" indent="0" eaLnBrk="1" hangingPunct="1">
              <a:lnSpc>
                <a:spcPct val="80000"/>
              </a:lnSpc>
              <a:buFont typeface="Wingdings" panose="05000000000000000000" pitchFamily="2" charset="2"/>
              <a:buNone/>
              <a:defRPr/>
            </a:pPr>
            <a:r>
              <a:rPr lang="en-US" altLang="zh-CN" sz="1600" dirty="0" smtClean="0"/>
              <a:t>		</a:t>
            </a:r>
            <a:r>
              <a:rPr lang="en-US" altLang="zh-CN" sz="1600" dirty="0" err="1" smtClean="0"/>
              <a:t>cout</a:t>
            </a:r>
            <a:r>
              <a:rPr lang="en-US" altLang="zh-CN" sz="1600" dirty="0" smtClean="0"/>
              <a:t>&lt;&lt;"</a:t>
            </a:r>
            <a:r>
              <a:rPr lang="en-US" altLang="zh-CN" sz="1600" dirty="0" err="1" smtClean="0"/>
              <a:t>ThreadConsumer</a:t>
            </a:r>
            <a:r>
              <a:rPr lang="en-US" altLang="zh-CN" sz="1600" dirty="0" smtClean="0"/>
              <a:t>:"&lt;&lt;</a:t>
            </a:r>
            <a:r>
              <a:rPr lang="en-US" altLang="zh-CN" sz="1600" dirty="0" err="1" smtClean="0"/>
              <a:t>ThreadNumTemp</a:t>
            </a:r>
            <a:r>
              <a:rPr lang="en-US" altLang="zh-CN" sz="1600" dirty="0" smtClean="0"/>
              <a:t>&lt;&lt;" counter="&lt;&lt;counter&lt;&lt;</a:t>
            </a:r>
            <a:r>
              <a:rPr lang="en-US" altLang="zh-CN" sz="1600" dirty="0" err="1" smtClean="0"/>
              <a:t>endl</a:t>
            </a:r>
            <a:r>
              <a:rPr lang="en-US" altLang="zh-CN" sz="1600" dirty="0" smtClean="0"/>
              <a:t>;</a:t>
            </a:r>
          </a:p>
          <a:p>
            <a:pPr marL="0" indent="0" eaLnBrk="1" hangingPunct="1">
              <a:lnSpc>
                <a:spcPct val="80000"/>
              </a:lnSpc>
              <a:buFont typeface="Wingdings" panose="05000000000000000000" pitchFamily="2" charset="2"/>
              <a:buNone/>
              <a:defRPr/>
            </a:pPr>
            <a:r>
              <a:rPr lang="en-US" altLang="zh-CN" sz="1600" dirty="0" smtClean="0"/>
              <a:t>	    // </a:t>
            </a:r>
            <a:r>
              <a:rPr lang="en-US" altLang="zh-CN" sz="1600" dirty="0" err="1" smtClean="0"/>
              <a:t>relase</a:t>
            </a:r>
            <a:r>
              <a:rPr lang="en-US" altLang="zh-CN" sz="1600" dirty="0" smtClean="0"/>
              <a:t> producer’s semaphore</a:t>
            </a:r>
          </a:p>
          <a:p>
            <a:pPr marL="0" indent="0" eaLnBrk="1" hangingPunct="1">
              <a:lnSpc>
                <a:spcPct val="80000"/>
              </a:lnSpc>
              <a:buFont typeface="Wingdings" panose="05000000000000000000" pitchFamily="2" charset="2"/>
              <a:buNone/>
              <a:defRPr/>
            </a:pPr>
            <a:r>
              <a:rPr lang="en-US" altLang="zh-CN" sz="1600" dirty="0" smtClean="0"/>
              <a:t>		</a:t>
            </a:r>
            <a:r>
              <a:rPr lang="en-US" altLang="zh-CN" sz="1600" dirty="0" err="1" smtClean="0"/>
              <a:t>ReleaseSemaphore</a:t>
            </a:r>
            <a:r>
              <a:rPr lang="en-US" altLang="zh-CN" sz="1600" dirty="0" smtClean="0"/>
              <a:t>(</a:t>
            </a:r>
            <a:r>
              <a:rPr lang="en-US" altLang="zh-CN" sz="1600" dirty="0" err="1" smtClean="0"/>
              <a:t>m_S_Full</a:t>
            </a:r>
            <a:r>
              <a:rPr lang="en-US" altLang="zh-CN" sz="1600" dirty="0" smtClean="0"/>
              <a:t>, 1, NULL);</a:t>
            </a:r>
          </a:p>
          <a:p>
            <a:pPr marL="0" indent="0" eaLnBrk="1" hangingPunct="1">
              <a:lnSpc>
                <a:spcPct val="80000"/>
              </a:lnSpc>
              <a:buFont typeface="Wingdings" panose="05000000000000000000" pitchFamily="2" charset="2"/>
              <a:buNone/>
              <a:defRPr/>
            </a:pPr>
            <a:r>
              <a:rPr lang="en-US" altLang="zh-CN" sz="1600" dirty="0" smtClean="0"/>
              <a:t>		// set event to signal </a:t>
            </a:r>
          </a:p>
          <a:p>
            <a:pPr marL="0" indent="0" eaLnBrk="1" hangingPunct="1">
              <a:lnSpc>
                <a:spcPct val="80000"/>
              </a:lnSpc>
              <a:buFont typeface="Wingdings" panose="05000000000000000000" pitchFamily="2" charset="2"/>
              <a:buNone/>
              <a:defRPr/>
            </a:pPr>
            <a:r>
              <a:rPr lang="en-US" altLang="zh-CN" sz="1600" dirty="0" smtClean="0"/>
              <a:t>		</a:t>
            </a:r>
            <a:r>
              <a:rPr lang="en-US" altLang="zh-CN" sz="1600" dirty="0" err="1" smtClean="0"/>
              <a:t>SetEvent</a:t>
            </a:r>
            <a:r>
              <a:rPr lang="en-US" altLang="zh-CN" sz="1600" dirty="0" smtClean="0"/>
              <a:t>(</a:t>
            </a:r>
            <a:r>
              <a:rPr lang="en-US" altLang="zh-CN" sz="1600" dirty="0" err="1" smtClean="0"/>
              <a:t>m_E_Mutex</a:t>
            </a:r>
            <a:r>
              <a:rPr lang="en-US" altLang="zh-CN" sz="1600" dirty="0" smtClean="0"/>
              <a:t>);</a:t>
            </a:r>
          </a:p>
          <a:p>
            <a:pPr marL="0" indent="0" eaLnBrk="1" hangingPunct="1">
              <a:lnSpc>
                <a:spcPct val="80000"/>
              </a:lnSpc>
              <a:buFont typeface="Wingdings" panose="05000000000000000000" pitchFamily="2" charset="2"/>
              <a:buNone/>
              <a:defRPr/>
            </a:pPr>
            <a:r>
              <a:rPr lang="en-US" altLang="zh-CN" sz="1600" dirty="0" smtClean="0"/>
              <a:t>	}</a:t>
            </a:r>
          </a:p>
          <a:p>
            <a:pPr marL="0" indent="0" eaLnBrk="1" hangingPunct="1">
              <a:lnSpc>
                <a:spcPct val="80000"/>
              </a:lnSpc>
              <a:buFont typeface="Wingdings" panose="05000000000000000000" pitchFamily="2" charset="2"/>
              <a:buNone/>
              <a:defRPr/>
            </a:pPr>
            <a:r>
              <a:rPr lang="en-US" altLang="zh-CN" sz="1600" dirty="0" smtClean="0"/>
              <a:t>}</a:t>
            </a:r>
          </a:p>
          <a:p>
            <a:pPr eaLnBrk="1" hangingPunct="1">
              <a:lnSpc>
                <a:spcPct val="80000"/>
              </a:lnSpc>
              <a:defRPr/>
            </a:pPr>
            <a:endParaRPr lang="en-US" altLang="zh-CN" sz="1200" dirty="0" smtClean="0"/>
          </a:p>
        </p:txBody>
      </p:sp>
    </p:spTree>
    <p:extLst>
      <p:ext uri="{BB962C8B-B14F-4D97-AF65-F5344CB8AC3E}">
        <p14:creationId xmlns:p14="http://schemas.microsoft.com/office/powerpoint/2010/main" val="332190789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666486" y="1920815"/>
            <a:ext cx="7237412" cy="1981200"/>
          </a:xfrm>
        </p:spPr>
        <p:txBody>
          <a:bodyPr/>
          <a:lstStyle/>
          <a:p>
            <a:r>
              <a:rPr lang="en-US" altLang="zh-CN" sz="4000" dirty="0" smtClean="0"/>
              <a:t>Linux</a:t>
            </a:r>
            <a:r>
              <a:rPr lang="zh-CN" altLang="en-US" sz="4000" dirty="0" smtClean="0"/>
              <a:t>常用同步机制</a:t>
            </a:r>
            <a:endParaRPr lang="zh-CN" altLang="en-US" sz="4000"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8933261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en-US" altLang="zh-CN" smtClean="0"/>
              <a:t>Linux</a:t>
            </a:r>
            <a:r>
              <a:rPr lang="zh-CN" altLang="en-US" smtClean="0"/>
              <a:t>同步机制</a:t>
            </a:r>
          </a:p>
        </p:txBody>
      </p:sp>
      <p:sp>
        <p:nvSpPr>
          <p:cNvPr id="82947" name="内容占位符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信号</a:t>
            </a:r>
            <a:r>
              <a:rPr lang="en-US" altLang="zh-CN" smtClean="0"/>
              <a:t>(kill)</a:t>
            </a:r>
          </a:p>
          <a:p>
            <a:r>
              <a:rPr lang="zh-CN" altLang="en-US" smtClean="0"/>
              <a:t>互斥锁（</a:t>
            </a:r>
            <a:r>
              <a:rPr lang="en-US" altLang="zh-CN" smtClean="0"/>
              <a:t>sleep-waiting</a:t>
            </a:r>
            <a:r>
              <a:rPr lang="zh-CN" altLang="en-US" smtClean="0"/>
              <a:t>类型的锁）</a:t>
            </a:r>
            <a:endParaRPr lang="en-US" altLang="zh-CN" smtClean="0"/>
          </a:p>
          <a:p>
            <a:r>
              <a:rPr lang="zh-CN" altLang="en-US" smtClean="0"/>
              <a:t>读写锁</a:t>
            </a:r>
            <a:endParaRPr lang="en-US" altLang="zh-CN" smtClean="0"/>
          </a:p>
          <a:p>
            <a:r>
              <a:rPr lang="zh-CN" altLang="en-US" smtClean="0"/>
              <a:t>自旋锁（</a:t>
            </a:r>
            <a:r>
              <a:rPr lang="en-US" altLang="zh-CN" smtClean="0"/>
              <a:t>busy-waiting</a:t>
            </a:r>
            <a:r>
              <a:rPr lang="zh-CN" altLang="en-US" smtClean="0"/>
              <a:t>类型的锁）</a:t>
            </a:r>
            <a:endParaRPr lang="en-US" altLang="zh-CN" smtClean="0"/>
          </a:p>
          <a:p>
            <a:r>
              <a:rPr lang="zh-CN" altLang="en-US" smtClean="0"/>
              <a:t>条件变量</a:t>
            </a:r>
            <a:endParaRPr lang="en-US" altLang="zh-CN" smtClean="0"/>
          </a:p>
          <a:p>
            <a:r>
              <a:rPr lang="zh-CN" altLang="en-US" smtClean="0"/>
              <a:t>信号量</a:t>
            </a:r>
            <a:endParaRPr lang="en-US" altLang="zh-CN" smtClean="0"/>
          </a:p>
          <a:p>
            <a:endParaRPr lang="zh-CN" altLang="en-US" smtClean="0"/>
          </a:p>
        </p:txBody>
      </p:sp>
    </p:spTree>
    <p:extLst>
      <p:ext uri="{BB962C8B-B14F-4D97-AF65-F5344CB8AC3E}">
        <p14:creationId xmlns:p14="http://schemas.microsoft.com/office/powerpoint/2010/main" val="117224630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mtClean="0"/>
              <a:t>互斥锁</a:t>
            </a:r>
          </a:p>
        </p:txBody>
      </p:sp>
      <p:sp>
        <p:nvSpPr>
          <p:cNvPr id="83971" name="Rectangle 3"/>
          <p:cNvSpPr>
            <a:spLocks noGrp="1" noChangeArrowheads="1"/>
          </p:cNvSpPr>
          <p:nvPr>
            <p:ph type="body" idx="1"/>
          </p:nvPr>
        </p:nvSpPr>
        <p:spPr bwMode="auto">
          <a:xfrm>
            <a:off x="474663" y="16129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tabLst>
                <a:tab pos="5468938" algn="l"/>
              </a:tabLst>
            </a:pPr>
            <a:r>
              <a:rPr lang="zh-CN" altLang="en-US" sz="2800" smtClean="0">
                <a:solidFill>
                  <a:srgbClr val="0000FF"/>
                </a:solidFill>
              </a:rPr>
              <a:t>快速锁：</a:t>
            </a:r>
            <a:endParaRPr lang="en-US" altLang="zh-CN" sz="2800" smtClean="0">
              <a:solidFill>
                <a:srgbClr val="0000FF"/>
              </a:solidFill>
            </a:endParaRPr>
          </a:p>
          <a:p>
            <a:pPr lvl="1" eaLnBrk="1" hangingPunct="1">
              <a:lnSpc>
                <a:spcPct val="80000"/>
              </a:lnSpc>
              <a:tabLst>
                <a:tab pos="5468938" algn="l"/>
              </a:tabLst>
            </a:pPr>
            <a:r>
              <a:rPr lang="zh-CN" altLang="en-US" sz="2000" smtClean="0"/>
              <a:t>如果该互斥锁已被另一个线程锁定和拥有，则调用线程将阻塞，直到该互斥锁变为可用为止</a:t>
            </a:r>
          </a:p>
          <a:p>
            <a:pPr eaLnBrk="1" hangingPunct="1">
              <a:lnSpc>
                <a:spcPct val="80000"/>
              </a:lnSpc>
              <a:tabLst>
                <a:tab pos="5468938" algn="l"/>
              </a:tabLst>
            </a:pPr>
            <a:r>
              <a:rPr lang="zh-CN" altLang="en-US" sz="2800" smtClean="0">
                <a:solidFill>
                  <a:srgbClr val="0000FF"/>
                </a:solidFill>
              </a:rPr>
              <a:t>错误锁</a:t>
            </a:r>
            <a:r>
              <a:rPr lang="zh-CN" altLang="en-US" sz="2800" smtClean="0"/>
              <a:t>：</a:t>
            </a:r>
            <a:endParaRPr lang="en-US" altLang="zh-CN" sz="2800" smtClean="0"/>
          </a:p>
          <a:p>
            <a:pPr lvl="1" eaLnBrk="1" hangingPunct="1">
              <a:lnSpc>
                <a:spcPct val="80000"/>
              </a:lnSpc>
              <a:tabLst>
                <a:tab pos="5468938" algn="l"/>
              </a:tabLst>
            </a:pPr>
            <a:r>
              <a:rPr lang="zh-CN" altLang="en-US" sz="2000" smtClean="0"/>
              <a:t>提供错误检查</a:t>
            </a:r>
          </a:p>
          <a:p>
            <a:pPr eaLnBrk="1" hangingPunct="1">
              <a:lnSpc>
                <a:spcPct val="80000"/>
              </a:lnSpc>
              <a:tabLst>
                <a:tab pos="5468938" algn="l"/>
              </a:tabLst>
            </a:pPr>
            <a:r>
              <a:rPr lang="zh-CN" altLang="en-US" sz="2800" smtClean="0">
                <a:solidFill>
                  <a:srgbClr val="0000FF"/>
                </a:solidFill>
              </a:rPr>
              <a:t>递归锁</a:t>
            </a:r>
            <a:r>
              <a:rPr lang="zh-CN" altLang="en-US" sz="2800" smtClean="0"/>
              <a:t>：</a:t>
            </a:r>
            <a:endParaRPr lang="en-US" altLang="zh-CN" sz="2800" smtClean="0"/>
          </a:p>
          <a:p>
            <a:pPr lvl="1" eaLnBrk="1" hangingPunct="1">
              <a:lnSpc>
                <a:spcPct val="80000"/>
              </a:lnSpc>
              <a:tabLst>
                <a:tab pos="5468938" algn="l"/>
              </a:tabLst>
            </a:pPr>
            <a:r>
              <a:rPr lang="zh-CN" altLang="en-US" sz="2000" smtClean="0"/>
              <a:t>保留锁定计数</a:t>
            </a:r>
            <a:endParaRPr lang="en-US" altLang="zh-CN" sz="2000" smtClean="0"/>
          </a:p>
          <a:p>
            <a:pPr lvl="1" eaLnBrk="1" hangingPunct="1">
              <a:lnSpc>
                <a:spcPct val="80000"/>
              </a:lnSpc>
              <a:tabLst>
                <a:tab pos="5468938" algn="l"/>
              </a:tabLst>
            </a:pPr>
            <a:r>
              <a:rPr lang="zh-CN" altLang="en-US" sz="2000" smtClean="0"/>
              <a:t>首次成功获取互斥锁时，锁定计数会设置为 </a:t>
            </a:r>
            <a:r>
              <a:rPr lang="en-US" altLang="zh-CN" sz="2000" smtClean="0"/>
              <a:t>1</a:t>
            </a:r>
          </a:p>
          <a:p>
            <a:pPr lvl="1" eaLnBrk="1" hangingPunct="1">
              <a:lnSpc>
                <a:spcPct val="80000"/>
              </a:lnSpc>
              <a:tabLst>
                <a:tab pos="5468938" algn="l"/>
              </a:tabLst>
            </a:pPr>
            <a:r>
              <a:rPr lang="zh-CN" altLang="en-US" sz="2000" smtClean="0"/>
              <a:t>每重新锁定该互斥锁一次，锁定计数就增加 </a:t>
            </a:r>
            <a:r>
              <a:rPr lang="en-US" altLang="zh-CN" sz="2000" smtClean="0"/>
              <a:t>1</a:t>
            </a:r>
          </a:p>
          <a:p>
            <a:pPr lvl="1" eaLnBrk="1" hangingPunct="1">
              <a:lnSpc>
                <a:spcPct val="80000"/>
              </a:lnSpc>
              <a:tabLst>
                <a:tab pos="5468938" algn="l"/>
              </a:tabLst>
            </a:pPr>
            <a:r>
              <a:rPr lang="zh-CN" altLang="en-US" sz="2000" smtClean="0"/>
              <a:t>每解除锁定该互斥锁一次，锁定计数就减小 </a:t>
            </a:r>
            <a:r>
              <a:rPr lang="en-US" altLang="zh-CN" sz="2000" smtClean="0"/>
              <a:t>1</a:t>
            </a:r>
          </a:p>
          <a:p>
            <a:pPr lvl="1" eaLnBrk="1" hangingPunct="1">
              <a:lnSpc>
                <a:spcPct val="80000"/>
              </a:lnSpc>
              <a:tabLst>
                <a:tab pos="5468938" algn="l"/>
              </a:tabLst>
            </a:pPr>
            <a:r>
              <a:rPr lang="zh-CN" altLang="en-US" sz="2000" smtClean="0"/>
              <a:t>锁定计数达到 </a:t>
            </a:r>
            <a:r>
              <a:rPr lang="en-US" altLang="zh-CN" sz="2000" smtClean="0"/>
              <a:t>0 </a:t>
            </a:r>
            <a:r>
              <a:rPr lang="zh-CN" altLang="en-US" sz="2000" smtClean="0"/>
              <a:t>时，该互斥锁即可供其他线程获取</a:t>
            </a:r>
            <a:endParaRPr lang="en-US" altLang="zh-CN" sz="2000" smtClean="0"/>
          </a:p>
          <a:p>
            <a:pPr lvl="1" eaLnBrk="1" hangingPunct="1">
              <a:lnSpc>
                <a:spcPct val="80000"/>
              </a:lnSpc>
              <a:tabLst>
                <a:tab pos="5468938" algn="l"/>
              </a:tabLst>
            </a:pPr>
            <a:r>
              <a:rPr lang="zh-CN" altLang="en-US" sz="2000" smtClean="0"/>
              <a:t>如果某个线程尝试解除锁定的互斥锁不是由该线程锁定或者未锁定，则将返回错误</a:t>
            </a:r>
          </a:p>
          <a:p>
            <a:pPr eaLnBrk="1" hangingPunct="1">
              <a:lnSpc>
                <a:spcPct val="80000"/>
              </a:lnSpc>
              <a:tabLst>
                <a:tab pos="5468938" algn="l"/>
              </a:tabLst>
            </a:pPr>
            <a:endParaRPr lang="en-US" altLang="zh-CN" sz="2000" smtClean="0"/>
          </a:p>
        </p:txBody>
      </p:sp>
    </p:spTree>
    <p:extLst>
      <p:ext uri="{BB962C8B-B14F-4D97-AF65-F5344CB8AC3E}">
        <p14:creationId xmlns:p14="http://schemas.microsoft.com/office/powerpoint/2010/main" val="258720678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zh-CN" smtClean="0"/>
              <a:t>mutex</a:t>
            </a:r>
            <a:r>
              <a:rPr lang="zh-CN" altLang="en-US" smtClean="0"/>
              <a:t>相关函数 </a:t>
            </a:r>
          </a:p>
        </p:txBody>
      </p:sp>
      <p:sp>
        <p:nvSpPr>
          <p:cNvPr id="84995" name="Rectangle 3"/>
          <p:cNvSpPr>
            <a:spLocks noGrp="1" noChangeArrowheads="1"/>
          </p:cNvSpPr>
          <p:nvPr>
            <p:ph type="body" idx="1"/>
          </p:nvPr>
        </p:nvSpPr>
        <p:spPr bwMode="auto">
          <a:xfrm>
            <a:off x="687388" y="1600200"/>
            <a:ext cx="8456612"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CN" smtClean="0"/>
              <a:t>int pthread_mutex_</a:t>
            </a:r>
            <a:r>
              <a:rPr lang="en-US" altLang="zh-CN" b="1" smtClean="0">
                <a:solidFill>
                  <a:srgbClr val="FF0000"/>
                </a:solidFill>
              </a:rPr>
              <a:t>init</a:t>
            </a:r>
            <a:r>
              <a:rPr lang="en-US" altLang="zh-CN" smtClean="0"/>
              <a:t>(pthread_mutex_t *mutex, const pthread_mutexattr_t *mutexattr);</a:t>
            </a:r>
          </a:p>
          <a:p>
            <a:pPr eaLnBrk="1" hangingPunct="1">
              <a:lnSpc>
                <a:spcPct val="90000"/>
              </a:lnSpc>
            </a:pPr>
            <a:endParaRPr lang="en-US" altLang="zh-CN" smtClean="0"/>
          </a:p>
          <a:p>
            <a:pPr eaLnBrk="1" hangingPunct="1">
              <a:lnSpc>
                <a:spcPct val="90000"/>
              </a:lnSpc>
            </a:pPr>
            <a:r>
              <a:rPr lang="en-US" altLang="zh-CN" smtClean="0"/>
              <a:t>int pthread_mutex_</a:t>
            </a:r>
            <a:r>
              <a:rPr lang="en-US" altLang="zh-CN" b="1" smtClean="0">
                <a:solidFill>
                  <a:srgbClr val="FF0000"/>
                </a:solidFill>
              </a:rPr>
              <a:t>lock</a:t>
            </a:r>
            <a:r>
              <a:rPr lang="en-US" altLang="zh-CN" smtClean="0"/>
              <a:t>(pthread_mutex_t *mutex);</a:t>
            </a:r>
          </a:p>
          <a:p>
            <a:pPr eaLnBrk="1" hangingPunct="1">
              <a:lnSpc>
                <a:spcPct val="90000"/>
              </a:lnSpc>
            </a:pPr>
            <a:endParaRPr lang="en-US" altLang="zh-CN" smtClean="0"/>
          </a:p>
          <a:p>
            <a:pPr eaLnBrk="1" hangingPunct="1">
              <a:lnSpc>
                <a:spcPct val="90000"/>
              </a:lnSpc>
            </a:pPr>
            <a:r>
              <a:rPr lang="en-US" altLang="zh-CN" smtClean="0"/>
              <a:t>int pthread_mutex_</a:t>
            </a:r>
            <a:r>
              <a:rPr lang="en-US" altLang="zh-CN" b="1" smtClean="0">
                <a:solidFill>
                  <a:srgbClr val="FF0000"/>
                </a:solidFill>
              </a:rPr>
              <a:t>trylock</a:t>
            </a:r>
            <a:r>
              <a:rPr lang="en-US" altLang="zh-CN" smtClean="0"/>
              <a:t>(pthread_mutex_t *mutex);</a:t>
            </a:r>
          </a:p>
          <a:p>
            <a:pPr eaLnBrk="1" hangingPunct="1">
              <a:lnSpc>
                <a:spcPct val="90000"/>
              </a:lnSpc>
            </a:pPr>
            <a:endParaRPr lang="en-US" altLang="zh-CN" smtClean="0"/>
          </a:p>
          <a:p>
            <a:pPr eaLnBrk="1" hangingPunct="1">
              <a:lnSpc>
                <a:spcPct val="90000"/>
              </a:lnSpc>
            </a:pPr>
            <a:r>
              <a:rPr lang="en-US" altLang="zh-CN" smtClean="0"/>
              <a:t>int pthread_mutex_</a:t>
            </a:r>
            <a:r>
              <a:rPr lang="en-US" altLang="zh-CN" b="1" smtClean="0">
                <a:solidFill>
                  <a:srgbClr val="FF0000"/>
                </a:solidFill>
              </a:rPr>
              <a:t>unlock</a:t>
            </a:r>
            <a:r>
              <a:rPr lang="en-US" altLang="zh-CN" smtClean="0"/>
              <a:t>(pthread_mutex_t *mutex);</a:t>
            </a:r>
          </a:p>
          <a:p>
            <a:pPr eaLnBrk="1" hangingPunct="1">
              <a:lnSpc>
                <a:spcPct val="90000"/>
              </a:lnSpc>
            </a:pPr>
            <a:endParaRPr lang="en-US" altLang="zh-CN" smtClean="0"/>
          </a:p>
          <a:p>
            <a:pPr eaLnBrk="1" hangingPunct="1">
              <a:lnSpc>
                <a:spcPct val="90000"/>
              </a:lnSpc>
            </a:pPr>
            <a:r>
              <a:rPr lang="en-US" altLang="zh-CN" smtClean="0"/>
              <a:t>int pthread_mutex_</a:t>
            </a:r>
            <a:r>
              <a:rPr lang="en-US" altLang="zh-CN" b="1" smtClean="0">
                <a:solidFill>
                  <a:srgbClr val="FF0000"/>
                </a:solidFill>
              </a:rPr>
              <a:t>destroy</a:t>
            </a:r>
            <a:r>
              <a:rPr lang="en-US" altLang="zh-CN" smtClean="0"/>
              <a:t>(pthread_mutex_t *mutex); </a:t>
            </a:r>
          </a:p>
        </p:txBody>
      </p:sp>
    </p:spTree>
    <p:extLst>
      <p:ext uri="{BB962C8B-B14F-4D97-AF65-F5344CB8AC3E}">
        <p14:creationId xmlns:p14="http://schemas.microsoft.com/office/powerpoint/2010/main" val="384043729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smtClean="0"/>
              <a:t>使用</a:t>
            </a:r>
            <a:r>
              <a:rPr lang="en-US" altLang="zh-CN" smtClean="0"/>
              <a:t>MUTEX</a:t>
            </a:r>
            <a:r>
              <a:rPr lang="zh-CN" altLang="en-US" smtClean="0"/>
              <a:t>的简单代码</a:t>
            </a:r>
          </a:p>
        </p:txBody>
      </p:sp>
      <p:sp>
        <p:nvSpPr>
          <p:cNvPr id="86019" name="Rectangle 3"/>
          <p:cNvSpPr>
            <a:spLocks noGrp="1" noChangeArrowheads="1"/>
          </p:cNvSpPr>
          <p:nvPr>
            <p:ph type="body"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None/>
            </a:pPr>
            <a:r>
              <a:rPr lang="en-US" altLang="zh-CN" smtClean="0"/>
              <a:t>pthread_mutex_t mylock;</a:t>
            </a:r>
          </a:p>
          <a:p>
            <a:pPr eaLnBrk="1" hangingPunct="1">
              <a:buFont typeface="Wingdings" panose="05000000000000000000" pitchFamily="2" charset="2"/>
              <a:buNone/>
            </a:pPr>
            <a:r>
              <a:rPr lang="en-US" altLang="zh-CN" smtClean="0"/>
              <a:t>mylock= PTHREAD_MUTEX_INITIALIZER;</a:t>
            </a:r>
          </a:p>
          <a:p>
            <a:pPr eaLnBrk="1" hangingPunct="1">
              <a:buFont typeface="Wingdings" panose="05000000000000000000" pitchFamily="2" charset="2"/>
              <a:buNone/>
            </a:pPr>
            <a:r>
              <a:rPr lang="en-US" altLang="zh-CN" smtClean="0"/>
              <a:t>pthread_mutex_lock(&amp;mylock);</a:t>
            </a:r>
          </a:p>
          <a:p>
            <a:pPr eaLnBrk="1" hangingPunct="1">
              <a:buFont typeface="Wingdings" panose="05000000000000000000" pitchFamily="2" charset="2"/>
              <a:buNone/>
            </a:pPr>
            <a:r>
              <a:rPr lang="en-US" altLang="zh-CN" smtClean="0"/>
              <a:t>Do something….</a:t>
            </a:r>
          </a:p>
          <a:p>
            <a:pPr eaLnBrk="1" hangingPunct="1">
              <a:buFont typeface="Wingdings" panose="05000000000000000000" pitchFamily="2" charset="2"/>
              <a:buNone/>
            </a:pPr>
            <a:r>
              <a:rPr lang="en-US" altLang="zh-CN" smtClean="0"/>
              <a:t>pthread_mutex_unlock(&amp;mylock);</a:t>
            </a:r>
          </a:p>
          <a:p>
            <a:pPr eaLnBrk="1" hangingPunct="1">
              <a:buFont typeface="Wingdings" panose="05000000000000000000" pitchFamily="2" charset="2"/>
              <a:buNone/>
            </a:pPr>
            <a:r>
              <a:rPr lang="en-US" altLang="zh-CN" smtClean="0"/>
              <a:t>….</a:t>
            </a:r>
          </a:p>
          <a:p>
            <a:pPr eaLnBrk="1" hangingPunct="1">
              <a:buFont typeface="Wingdings" panose="05000000000000000000" pitchFamily="2" charset="2"/>
              <a:buNone/>
            </a:pPr>
            <a:r>
              <a:rPr lang="en-US" altLang="zh-CN" smtClean="0"/>
              <a:t>pthread_mutex_destroy(&amp;mylock);</a:t>
            </a:r>
          </a:p>
        </p:txBody>
      </p:sp>
    </p:spTree>
    <p:extLst>
      <p:ext uri="{BB962C8B-B14F-4D97-AF65-F5344CB8AC3E}">
        <p14:creationId xmlns:p14="http://schemas.microsoft.com/office/powerpoint/2010/main" val="292311827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zh-CN" smtClean="0"/>
              <a:t>Mutex</a:t>
            </a:r>
            <a:r>
              <a:rPr lang="zh-CN" altLang="en-US" smtClean="0"/>
              <a:t>例子</a:t>
            </a:r>
          </a:p>
        </p:txBody>
      </p:sp>
      <p:sp>
        <p:nvSpPr>
          <p:cNvPr id="87043" name="Rectangle 3"/>
          <p:cNvSpPr>
            <a:spLocks noGrp="1" noChangeArrowheads="1"/>
          </p:cNvSpPr>
          <p:nvPr>
            <p:ph type="body" idx="1"/>
          </p:nvPr>
        </p:nvSpPr>
        <p:spPr bwMode="auto">
          <a:xfrm>
            <a:off x="457200" y="1447800"/>
            <a:ext cx="8229600" cy="518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lnSpc>
                <a:spcPct val="80000"/>
              </a:lnSpc>
              <a:buFont typeface="Wingdings" panose="05000000000000000000" pitchFamily="2" charset="2"/>
              <a:buNone/>
            </a:pPr>
            <a:r>
              <a:rPr lang="en-US" altLang="zh-CN" sz="1800" smtClean="0"/>
              <a:t>#include &lt;stdio.h&gt;</a:t>
            </a:r>
          </a:p>
          <a:p>
            <a:pPr marL="0" indent="0" eaLnBrk="1" hangingPunct="1">
              <a:lnSpc>
                <a:spcPct val="80000"/>
              </a:lnSpc>
              <a:buFont typeface="Wingdings" panose="05000000000000000000" pitchFamily="2" charset="2"/>
              <a:buNone/>
            </a:pPr>
            <a:r>
              <a:rPr lang="en-US" altLang="zh-CN" sz="1800" smtClean="0"/>
              <a:t>#include &lt;stdlib.h&gt;</a:t>
            </a:r>
          </a:p>
          <a:p>
            <a:pPr marL="0" indent="0" eaLnBrk="1" hangingPunct="1">
              <a:lnSpc>
                <a:spcPct val="80000"/>
              </a:lnSpc>
              <a:buFont typeface="Wingdings" panose="05000000000000000000" pitchFamily="2" charset="2"/>
              <a:buNone/>
            </a:pPr>
            <a:r>
              <a:rPr lang="en-US" altLang="zh-CN" sz="1800" smtClean="0"/>
              <a:t>#include &lt;pthread.h&gt;</a:t>
            </a:r>
          </a:p>
          <a:p>
            <a:pPr marL="0" indent="0" eaLnBrk="1" hangingPunct="1">
              <a:lnSpc>
                <a:spcPct val="80000"/>
              </a:lnSpc>
              <a:buFont typeface="Wingdings" panose="05000000000000000000" pitchFamily="2" charset="2"/>
              <a:buNone/>
            </a:pPr>
            <a:r>
              <a:rPr lang="en-US" altLang="zh-CN" sz="1800" smtClean="0"/>
              <a:t>#include &lt;errno.h&gt;</a:t>
            </a:r>
          </a:p>
          <a:p>
            <a:pPr marL="0" indent="0" eaLnBrk="1" hangingPunct="1">
              <a:lnSpc>
                <a:spcPct val="80000"/>
              </a:lnSpc>
              <a:buFont typeface="Wingdings" panose="05000000000000000000" pitchFamily="2" charset="2"/>
              <a:buNone/>
            </a:pPr>
            <a:r>
              <a:rPr lang="en-US" altLang="zh-CN" sz="1800" smtClean="0"/>
              <a:t>#define THREAD_NUMBER 10</a:t>
            </a:r>
          </a:p>
          <a:p>
            <a:pPr marL="0" indent="0" eaLnBrk="1" hangingPunct="1">
              <a:lnSpc>
                <a:spcPct val="80000"/>
              </a:lnSpc>
              <a:buFont typeface="Wingdings" panose="05000000000000000000" pitchFamily="2" charset="2"/>
              <a:buNone/>
            </a:pPr>
            <a:endParaRPr lang="en-US" altLang="zh-CN" sz="1800" smtClean="0"/>
          </a:p>
          <a:p>
            <a:pPr marL="0" indent="0" eaLnBrk="1" hangingPunct="1">
              <a:lnSpc>
                <a:spcPct val="80000"/>
              </a:lnSpc>
              <a:buFont typeface="Wingdings" panose="05000000000000000000" pitchFamily="2" charset="2"/>
              <a:buNone/>
            </a:pPr>
            <a:r>
              <a:rPr lang="en-US" altLang="zh-CN" sz="1800" smtClean="0"/>
              <a:t>static pthread_mutex_t mutex = PTHREAD_MUTEX_INITIALIZER; </a:t>
            </a:r>
          </a:p>
          <a:p>
            <a:pPr marL="0" indent="0" eaLnBrk="1" hangingPunct="1">
              <a:lnSpc>
                <a:spcPct val="80000"/>
              </a:lnSpc>
              <a:buFont typeface="Wingdings" panose="05000000000000000000" pitchFamily="2" charset="2"/>
              <a:buNone/>
            </a:pPr>
            <a:r>
              <a:rPr lang="en-US" altLang="zh-CN" sz="1800" smtClean="0"/>
              <a:t>int sum =0;</a:t>
            </a:r>
          </a:p>
          <a:p>
            <a:pPr marL="0" indent="0" eaLnBrk="1" hangingPunct="1">
              <a:lnSpc>
                <a:spcPct val="80000"/>
              </a:lnSpc>
              <a:buFont typeface="Wingdings" panose="05000000000000000000" pitchFamily="2" charset="2"/>
              <a:buNone/>
            </a:pPr>
            <a:endParaRPr lang="en-US" altLang="zh-CN" sz="1800" smtClean="0"/>
          </a:p>
          <a:p>
            <a:pPr marL="0" indent="0" eaLnBrk="1" hangingPunct="1">
              <a:lnSpc>
                <a:spcPct val="80000"/>
              </a:lnSpc>
              <a:buFont typeface="Wingdings" panose="05000000000000000000" pitchFamily="2" charset="2"/>
              <a:buNone/>
            </a:pPr>
            <a:r>
              <a:rPr lang="en-US" altLang="zh-CN" sz="1800" smtClean="0"/>
              <a:t>void* inc(void *arg) </a:t>
            </a:r>
          </a:p>
          <a:p>
            <a:pPr marL="0" indent="0" eaLnBrk="1" hangingPunct="1">
              <a:lnSpc>
                <a:spcPct val="80000"/>
              </a:lnSpc>
              <a:buFont typeface="Wingdings" panose="05000000000000000000" pitchFamily="2" charset="2"/>
              <a:buNone/>
            </a:pPr>
            <a:r>
              <a:rPr lang="en-US" altLang="zh-CN" sz="1800" smtClean="0"/>
              <a:t>{</a:t>
            </a:r>
          </a:p>
          <a:p>
            <a:pPr marL="0" indent="0" eaLnBrk="1" hangingPunct="1">
              <a:lnSpc>
                <a:spcPct val="80000"/>
              </a:lnSpc>
              <a:buFont typeface="Wingdings" panose="05000000000000000000" pitchFamily="2" charset="2"/>
              <a:buNone/>
            </a:pPr>
            <a:r>
              <a:rPr lang="en-US" altLang="zh-CN" sz="1800" smtClean="0"/>
              <a:t>   int i =(*(int *)arg); </a:t>
            </a:r>
          </a:p>
          <a:p>
            <a:pPr marL="0" indent="0" eaLnBrk="1" hangingPunct="1">
              <a:lnSpc>
                <a:spcPct val="80000"/>
              </a:lnSpc>
              <a:buFont typeface="Wingdings" panose="05000000000000000000" pitchFamily="2" charset="2"/>
              <a:buNone/>
            </a:pPr>
            <a:r>
              <a:rPr lang="en-US" altLang="zh-CN" sz="1800" smtClean="0"/>
              <a:t>   pthread_mutex_lock(&amp;mutex);</a:t>
            </a:r>
          </a:p>
          <a:p>
            <a:pPr marL="0" indent="0" eaLnBrk="1" hangingPunct="1">
              <a:lnSpc>
                <a:spcPct val="80000"/>
              </a:lnSpc>
              <a:buFont typeface="Wingdings" panose="05000000000000000000" pitchFamily="2" charset="2"/>
              <a:buNone/>
            </a:pPr>
            <a:r>
              <a:rPr lang="en-US" altLang="zh-CN" sz="1800" smtClean="0"/>
              <a:t>   sum = sum +i; </a:t>
            </a:r>
          </a:p>
          <a:p>
            <a:pPr marL="0" indent="0" eaLnBrk="1" hangingPunct="1">
              <a:lnSpc>
                <a:spcPct val="80000"/>
              </a:lnSpc>
              <a:buFont typeface="Wingdings" panose="05000000000000000000" pitchFamily="2" charset="2"/>
              <a:buNone/>
            </a:pPr>
            <a:r>
              <a:rPr lang="en-US" altLang="zh-CN" sz="1800" smtClean="0"/>
              <a:t>   pthread_mutex_unlock(&amp;mutex);</a:t>
            </a:r>
          </a:p>
          <a:p>
            <a:pPr marL="0" indent="0" eaLnBrk="1" hangingPunct="1">
              <a:lnSpc>
                <a:spcPct val="80000"/>
              </a:lnSpc>
              <a:buFont typeface="Wingdings" panose="05000000000000000000" pitchFamily="2" charset="2"/>
              <a:buNone/>
            </a:pPr>
            <a:r>
              <a:rPr lang="en-US" altLang="zh-CN" sz="1800" smtClean="0"/>
              <a:t>   return NULL;</a:t>
            </a:r>
          </a:p>
          <a:p>
            <a:pPr marL="0" indent="0" eaLnBrk="1" hangingPunct="1">
              <a:lnSpc>
                <a:spcPct val="80000"/>
              </a:lnSpc>
              <a:buFont typeface="Wingdings" panose="05000000000000000000" pitchFamily="2" charset="2"/>
              <a:buNone/>
            </a:pPr>
            <a:endParaRPr lang="en-US" altLang="zh-CN" sz="1800" smtClean="0"/>
          </a:p>
          <a:p>
            <a:pPr marL="0" indent="0" eaLnBrk="1" hangingPunct="1">
              <a:lnSpc>
                <a:spcPct val="80000"/>
              </a:lnSpc>
              <a:buFont typeface="Wingdings" panose="05000000000000000000" pitchFamily="2" charset="2"/>
              <a:buNone/>
            </a:pPr>
            <a:r>
              <a:rPr lang="en-US" altLang="zh-CN" sz="1800" smtClean="0"/>
              <a:t>}</a:t>
            </a:r>
          </a:p>
        </p:txBody>
      </p:sp>
    </p:spTree>
    <p:extLst>
      <p:ext uri="{BB962C8B-B14F-4D97-AF65-F5344CB8AC3E}">
        <p14:creationId xmlns:p14="http://schemas.microsoft.com/office/powerpoint/2010/main" val="108378005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zh-CN" smtClean="0"/>
              <a:t>Mutex</a:t>
            </a:r>
            <a:r>
              <a:rPr lang="zh-CN" altLang="en-US" smtClean="0"/>
              <a:t>例子（续）</a:t>
            </a:r>
          </a:p>
        </p:txBody>
      </p:sp>
      <p:sp>
        <p:nvSpPr>
          <p:cNvPr id="88067" name="Rectangle 3"/>
          <p:cNvSpPr>
            <a:spLocks noGrp="1" noChangeArrowheads="1"/>
          </p:cNvSpPr>
          <p:nvPr>
            <p:ph type="body" idx="1"/>
          </p:nvPr>
        </p:nvSpPr>
        <p:spPr bwMode="auto">
          <a:xfrm>
            <a:off x="457200" y="1524000"/>
            <a:ext cx="8229600" cy="533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lnSpc>
                <a:spcPct val="90000"/>
              </a:lnSpc>
              <a:buFont typeface="Wingdings" panose="05000000000000000000" pitchFamily="2" charset="2"/>
              <a:buNone/>
            </a:pPr>
            <a:r>
              <a:rPr lang="en-US" altLang="zh-CN" smtClean="0"/>
              <a:t>int main(int argc, char *argv[])</a:t>
            </a:r>
          </a:p>
          <a:p>
            <a:pPr marL="0" indent="0" eaLnBrk="1" hangingPunct="1">
              <a:lnSpc>
                <a:spcPct val="90000"/>
              </a:lnSpc>
              <a:buFont typeface="Wingdings" panose="05000000000000000000" pitchFamily="2" charset="2"/>
              <a:buNone/>
            </a:pPr>
            <a:r>
              <a:rPr lang="en-US" altLang="zh-CN" smtClean="0"/>
              <a:t>{</a:t>
            </a:r>
          </a:p>
          <a:p>
            <a:pPr marL="0" indent="0" eaLnBrk="1" hangingPunct="1">
              <a:lnSpc>
                <a:spcPct val="90000"/>
              </a:lnSpc>
              <a:buFont typeface="Wingdings" panose="05000000000000000000" pitchFamily="2" charset="2"/>
              <a:buNone/>
            </a:pPr>
            <a:r>
              <a:rPr lang="en-US" altLang="zh-CN" smtClean="0"/>
              <a:t>   pthread_t pt[THREAD_NUMBER];</a:t>
            </a:r>
          </a:p>
          <a:p>
            <a:pPr marL="0" indent="0" eaLnBrk="1" hangingPunct="1">
              <a:lnSpc>
                <a:spcPct val="90000"/>
              </a:lnSpc>
              <a:buFont typeface="Wingdings" panose="05000000000000000000" pitchFamily="2" charset="2"/>
              <a:buNone/>
            </a:pPr>
            <a:r>
              <a:rPr lang="en-US" altLang="zh-CN" smtClean="0"/>
              <a:t>   int i;</a:t>
            </a:r>
          </a:p>
          <a:p>
            <a:pPr marL="0" indent="0" eaLnBrk="1" hangingPunct="1">
              <a:lnSpc>
                <a:spcPct val="90000"/>
              </a:lnSpc>
              <a:buFont typeface="Wingdings" panose="05000000000000000000" pitchFamily="2" charset="2"/>
              <a:buNone/>
            </a:pPr>
            <a:r>
              <a:rPr lang="en-US" altLang="zh-CN" smtClean="0"/>
              <a:t>   int arg[THREAD_NUMBER];	  </a:t>
            </a:r>
          </a:p>
          <a:p>
            <a:pPr marL="0" indent="0" eaLnBrk="1" hangingPunct="1">
              <a:lnSpc>
                <a:spcPct val="90000"/>
              </a:lnSpc>
              <a:buFont typeface="Wingdings" panose="05000000000000000000" pitchFamily="2" charset="2"/>
              <a:buNone/>
            </a:pPr>
            <a:r>
              <a:rPr lang="en-US" altLang="zh-CN" smtClean="0"/>
              <a:t>   for(i=0; i&lt;THREAD_NUMBER; i++) {</a:t>
            </a:r>
          </a:p>
          <a:p>
            <a:pPr marL="0" indent="0" eaLnBrk="1" hangingPunct="1">
              <a:lnSpc>
                <a:spcPct val="90000"/>
              </a:lnSpc>
              <a:buFont typeface="Wingdings" panose="05000000000000000000" pitchFamily="2" charset="2"/>
              <a:buNone/>
            </a:pPr>
            <a:r>
              <a:rPr lang="en-US" altLang="zh-CN" smtClean="0"/>
              <a:t>       arg[i]=i;	</a:t>
            </a:r>
          </a:p>
          <a:p>
            <a:pPr marL="0" indent="0" eaLnBrk="1" hangingPunct="1">
              <a:lnSpc>
                <a:spcPct val="90000"/>
              </a:lnSpc>
              <a:buFont typeface="Wingdings" panose="05000000000000000000" pitchFamily="2" charset="2"/>
              <a:buNone/>
            </a:pPr>
            <a:r>
              <a:rPr lang="en-US" altLang="zh-CN" smtClean="0"/>
              <a:t>       if(pthread_create(&amp;pt[i], NULL, inc, (void *)&amp;arg[i])!=0)</a:t>
            </a:r>
          </a:p>
          <a:p>
            <a:pPr marL="0" indent="0" eaLnBrk="1" hangingPunct="1">
              <a:lnSpc>
                <a:spcPct val="90000"/>
              </a:lnSpc>
              <a:buFont typeface="Wingdings" panose="05000000000000000000" pitchFamily="2" charset="2"/>
              <a:buNone/>
            </a:pPr>
            <a:r>
              <a:rPr lang="en-US" altLang="zh-CN" smtClean="0"/>
              <a:t>         {</a:t>
            </a:r>
          </a:p>
          <a:p>
            <a:pPr marL="0" indent="0" eaLnBrk="1" hangingPunct="1">
              <a:lnSpc>
                <a:spcPct val="90000"/>
              </a:lnSpc>
              <a:buFont typeface="Wingdings" panose="05000000000000000000" pitchFamily="2" charset="2"/>
              <a:buNone/>
            </a:pPr>
            <a:r>
              <a:rPr lang="en-US" altLang="zh-CN" smtClean="0"/>
              <a:t>          printf("pthread_create error\n");</a:t>
            </a:r>
          </a:p>
          <a:p>
            <a:pPr marL="0" indent="0" eaLnBrk="1" hangingPunct="1">
              <a:lnSpc>
                <a:spcPct val="90000"/>
              </a:lnSpc>
              <a:buFont typeface="Wingdings" panose="05000000000000000000" pitchFamily="2" charset="2"/>
              <a:buNone/>
            </a:pPr>
            <a:r>
              <a:rPr lang="en-US" altLang="zh-CN" smtClean="0"/>
              <a:t>          exit(1);</a:t>
            </a:r>
          </a:p>
          <a:p>
            <a:pPr marL="0" indent="0" eaLnBrk="1" hangingPunct="1">
              <a:lnSpc>
                <a:spcPct val="90000"/>
              </a:lnSpc>
              <a:buFont typeface="Wingdings" panose="05000000000000000000" pitchFamily="2" charset="2"/>
              <a:buNone/>
            </a:pPr>
            <a:r>
              <a:rPr lang="en-US" altLang="zh-CN" smtClean="0"/>
              <a:t>       }       </a:t>
            </a:r>
          </a:p>
          <a:p>
            <a:pPr marL="0" indent="0" eaLnBrk="1" hangingPunct="1">
              <a:lnSpc>
                <a:spcPct val="90000"/>
              </a:lnSpc>
              <a:buFont typeface="Wingdings" panose="05000000000000000000" pitchFamily="2" charset="2"/>
              <a:buNone/>
            </a:pPr>
            <a:r>
              <a:rPr lang="en-US" altLang="zh-CN" smtClean="0"/>
              <a:t>   }   </a:t>
            </a:r>
          </a:p>
        </p:txBody>
      </p:sp>
    </p:spTree>
    <p:extLst>
      <p:ext uri="{BB962C8B-B14F-4D97-AF65-F5344CB8AC3E}">
        <p14:creationId xmlns:p14="http://schemas.microsoft.com/office/powerpoint/2010/main" val="118277222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条件变量 </a:t>
            </a:r>
          </a:p>
        </p:txBody>
      </p:sp>
      <p:sp>
        <p:nvSpPr>
          <p:cNvPr id="12291" name="Rectangle 3"/>
          <p:cNvSpPr>
            <a:spLocks noGrp="1" noChangeArrowheads="1"/>
          </p:cNvSpPr>
          <p:nvPr>
            <p:ph type="body" idx="1"/>
          </p:nvPr>
        </p:nvSpPr>
        <p:spPr/>
        <p:txBody>
          <a:bodyPr/>
          <a:lstStyle/>
          <a:p>
            <a:pPr eaLnBrk="1" hangingPunct="1"/>
            <a:r>
              <a:rPr lang="zh-CN" altLang="en-US" smtClean="0"/>
              <a:t>可以使得一个线程在执行过程中，因满足某个条件而发出信号通知另一个线程。</a:t>
            </a:r>
          </a:p>
          <a:p>
            <a:pPr eaLnBrk="1" hangingPunct="1"/>
            <a:r>
              <a:rPr lang="zh-CN" altLang="en-US" smtClean="0"/>
              <a:t>而另一个线程可以处于挂起状态，等待某个条件的满足后，才继续执行 。</a:t>
            </a:r>
          </a:p>
          <a:p>
            <a:pPr eaLnBrk="1" hangingPunct="1"/>
            <a:r>
              <a:rPr lang="zh-CN" altLang="en-US" smtClean="0"/>
              <a:t>条件变量必须和</a:t>
            </a:r>
            <a:r>
              <a:rPr lang="en-US" altLang="zh-CN" smtClean="0"/>
              <a:t>mutex</a:t>
            </a:r>
            <a:r>
              <a:rPr lang="zh-CN" altLang="en-US" smtClean="0"/>
              <a:t>一起使用来避免竞争。</a:t>
            </a:r>
          </a:p>
        </p:txBody>
      </p:sp>
    </p:spTree>
    <p:extLst>
      <p:ext uri="{BB962C8B-B14F-4D97-AF65-F5344CB8AC3E}">
        <p14:creationId xmlns:p14="http://schemas.microsoft.com/office/powerpoint/2010/main" val="156860458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条件变量相关的操作函数 </a:t>
            </a:r>
          </a:p>
        </p:txBody>
      </p:sp>
      <p:sp>
        <p:nvSpPr>
          <p:cNvPr id="13315" name="Rectangle 3"/>
          <p:cNvSpPr>
            <a:spLocks noGrp="1" noChangeArrowheads="1"/>
          </p:cNvSpPr>
          <p:nvPr>
            <p:ph type="body" idx="1"/>
          </p:nvPr>
        </p:nvSpPr>
        <p:spPr>
          <a:xfrm>
            <a:off x="411343" y="1488057"/>
            <a:ext cx="8456612" cy="4495800"/>
          </a:xfrm>
        </p:spPr>
        <p:txBody>
          <a:bodyPr/>
          <a:lstStyle/>
          <a:p>
            <a:pPr eaLnBrk="1" hangingPunct="1">
              <a:lnSpc>
                <a:spcPct val="80000"/>
              </a:lnSpc>
            </a:pPr>
            <a:r>
              <a:rPr lang="en-US" altLang="zh-CN" sz="2400" dirty="0" err="1" smtClean="0"/>
              <a:t>pthread_cond_t</a:t>
            </a:r>
            <a:r>
              <a:rPr lang="en-US" altLang="zh-CN" sz="2400" dirty="0" smtClean="0"/>
              <a:t> </a:t>
            </a:r>
            <a:r>
              <a:rPr lang="en-US" altLang="zh-CN" sz="2400" dirty="0" err="1" smtClean="0"/>
              <a:t>cond</a:t>
            </a:r>
            <a:r>
              <a:rPr lang="en-US" altLang="zh-CN" sz="2400" dirty="0" smtClean="0"/>
              <a:t> = PTHREAD_COND_INITIALIZER;</a:t>
            </a:r>
          </a:p>
          <a:p>
            <a:pPr eaLnBrk="1" hangingPunct="1">
              <a:lnSpc>
                <a:spcPct val="80000"/>
              </a:lnSpc>
            </a:pPr>
            <a:r>
              <a:rPr lang="en-US" altLang="zh-CN" sz="2400" dirty="0" err="1" smtClean="0"/>
              <a:t>int</a:t>
            </a:r>
            <a:r>
              <a:rPr lang="en-US" altLang="zh-CN" sz="2400" dirty="0" smtClean="0"/>
              <a:t>  </a:t>
            </a:r>
            <a:r>
              <a:rPr lang="en-US" altLang="zh-CN" sz="2400" dirty="0" err="1" smtClean="0"/>
              <a:t>pthread_cond_</a:t>
            </a:r>
            <a:r>
              <a:rPr lang="en-US" altLang="zh-CN" sz="2400" b="1" dirty="0" err="1" smtClean="0">
                <a:solidFill>
                  <a:srgbClr val="FF0000"/>
                </a:solidFill>
              </a:rPr>
              <a:t>init</a:t>
            </a:r>
            <a:r>
              <a:rPr lang="en-US" altLang="zh-CN" sz="2400" dirty="0" smtClean="0"/>
              <a:t>(</a:t>
            </a:r>
            <a:r>
              <a:rPr lang="en-US" altLang="zh-CN" sz="2400" dirty="0" err="1" smtClean="0"/>
              <a:t>pthread_cond_t</a:t>
            </a:r>
            <a:r>
              <a:rPr lang="en-US" altLang="zh-CN" sz="2400" dirty="0" smtClean="0"/>
              <a:t>  *</a:t>
            </a:r>
            <a:r>
              <a:rPr lang="en-US" altLang="zh-CN" sz="2400" dirty="0" err="1" smtClean="0"/>
              <a:t>cond</a:t>
            </a:r>
            <a:r>
              <a:rPr lang="en-US" altLang="zh-CN" sz="2400" dirty="0" smtClean="0"/>
              <a:t>,    </a:t>
            </a:r>
            <a:r>
              <a:rPr lang="en-US" altLang="zh-CN" sz="2400" dirty="0" err="1" smtClean="0"/>
              <a:t>pthread_condattr_t</a:t>
            </a:r>
            <a:r>
              <a:rPr lang="en-US" altLang="zh-CN" sz="2400" dirty="0" smtClean="0"/>
              <a:t> *</a:t>
            </a:r>
            <a:r>
              <a:rPr lang="en-US" altLang="zh-CN" sz="2400" dirty="0" err="1" smtClean="0"/>
              <a:t>cond_attr</a:t>
            </a:r>
            <a:r>
              <a:rPr lang="en-US" altLang="zh-CN" sz="2400" dirty="0" smtClean="0"/>
              <a:t>);</a:t>
            </a:r>
          </a:p>
          <a:p>
            <a:pPr eaLnBrk="1" hangingPunct="1">
              <a:lnSpc>
                <a:spcPct val="80000"/>
              </a:lnSpc>
            </a:pPr>
            <a:endParaRPr lang="en-US" altLang="zh-CN" sz="2400" dirty="0" smtClean="0"/>
          </a:p>
          <a:p>
            <a:pPr eaLnBrk="1" hangingPunct="1">
              <a:lnSpc>
                <a:spcPct val="80000"/>
              </a:lnSpc>
            </a:pPr>
            <a:r>
              <a:rPr lang="en-US" altLang="zh-CN" sz="2400" dirty="0" err="1" smtClean="0"/>
              <a:t>int</a:t>
            </a:r>
            <a:r>
              <a:rPr lang="en-US" altLang="zh-CN" sz="2400" dirty="0" smtClean="0"/>
              <a:t> </a:t>
            </a:r>
            <a:r>
              <a:rPr lang="en-US" altLang="zh-CN" sz="2400" dirty="0" err="1" smtClean="0"/>
              <a:t>pthread_cond_</a:t>
            </a:r>
            <a:r>
              <a:rPr lang="en-US" altLang="zh-CN" sz="2400" b="1" dirty="0" err="1" smtClean="0">
                <a:solidFill>
                  <a:srgbClr val="FF0000"/>
                </a:solidFill>
              </a:rPr>
              <a:t>signal</a:t>
            </a:r>
            <a:r>
              <a:rPr lang="en-US" altLang="zh-CN" sz="2400" dirty="0" smtClean="0"/>
              <a:t>(</a:t>
            </a:r>
            <a:r>
              <a:rPr lang="en-US" altLang="zh-CN" sz="2400" dirty="0" err="1" smtClean="0"/>
              <a:t>pthread_cond_t</a:t>
            </a:r>
            <a:r>
              <a:rPr lang="en-US" altLang="zh-CN" sz="2400" dirty="0" smtClean="0"/>
              <a:t> *</a:t>
            </a:r>
            <a:r>
              <a:rPr lang="en-US" altLang="zh-CN" sz="2400" dirty="0" err="1" smtClean="0"/>
              <a:t>cond</a:t>
            </a:r>
            <a:r>
              <a:rPr lang="en-US" altLang="zh-CN" sz="2400" dirty="0" smtClean="0"/>
              <a:t>);</a:t>
            </a:r>
          </a:p>
          <a:p>
            <a:pPr eaLnBrk="1" hangingPunct="1">
              <a:lnSpc>
                <a:spcPct val="80000"/>
              </a:lnSpc>
            </a:pPr>
            <a:r>
              <a:rPr lang="en-US" altLang="zh-CN" sz="2400" dirty="0" err="1" smtClean="0"/>
              <a:t>int</a:t>
            </a:r>
            <a:r>
              <a:rPr lang="en-US" altLang="zh-CN" sz="2400" dirty="0" smtClean="0"/>
              <a:t> </a:t>
            </a:r>
            <a:r>
              <a:rPr lang="en-US" altLang="zh-CN" sz="2400" dirty="0" err="1" smtClean="0"/>
              <a:t>pthread_cond_</a:t>
            </a:r>
            <a:r>
              <a:rPr lang="en-US" altLang="zh-CN" sz="2400" b="1" dirty="0" err="1" smtClean="0">
                <a:solidFill>
                  <a:srgbClr val="FF0000"/>
                </a:solidFill>
              </a:rPr>
              <a:t>broadcast</a:t>
            </a:r>
            <a:r>
              <a:rPr lang="en-US" altLang="zh-CN" sz="2400" dirty="0" smtClean="0"/>
              <a:t>(</a:t>
            </a:r>
            <a:r>
              <a:rPr lang="en-US" altLang="zh-CN" sz="2400" dirty="0" err="1" smtClean="0"/>
              <a:t>pthread_cond_t</a:t>
            </a:r>
            <a:r>
              <a:rPr lang="en-US" altLang="zh-CN" sz="2400" dirty="0" smtClean="0"/>
              <a:t> *</a:t>
            </a:r>
            <a:r>
              <a:rPr lang="en-US" altLang="zh-CN" sz="2400" dirty="0" err="1" smtClean="0"/>
              <a:t>cond</a:t>
            </a:r>
            <a:r>
              <a:rPr lang="en-US" altLang="zh-CN" sz="2400" dirty="0" smtClean="0"/>
              <a:t>);</a:t>
            </a:r>
          </a:p>
          <a:p>
            <a:pPr eaLnBrk="1" hangingPunct="1">
              <a:lnSpc>
                <a:spcPct val="80000"/>
              </a:lnSpc>
            </a:pPr>
            <a:endParaRPr lang="en-US" altLang="zh-CN" sz="2400" dirty="0" smtClean="0"/>
          </a:p>
          <a:p>
            <a:pPr eaLnBrk="1" hangingPunct="1">
              <a:lnSpc>
                <a:spcPct val="80000"/>
              </a:lnSpc>
            </a:pPr>
            <a:r>
              <a:rPr lang="en-US" altLang="zh-CN" sz="2400" dirty="0" err="1" smtClean="0"/>
              <a:t>int</a:t>
            </a:r>
            <a:r>
              <a:rPr lang="en-US" altLang="zh-CN" sz="2400" dirty="0" smtClean="0"/>
              <a:t> </a:t>
            </a:r>
            <a:r>
              <a:rPr lang="en-US" altLang="zh-CN" sz="2400" dirty="0" err="1" smtClean="0"/>
              <a:t>pthread_cond_</a:t>
            </a:r>
            <a:r>
              <a:rPr lang="en-US" altLang="zh-CN" sz="2400" b="1" dirty="0" err="1" smtClean="0">
                <a:solidFill>
                  <a:srgbClr val="FF0000"/>
                </a:solidFill>
              </a:rPr>
              <a:t>wait</a:t>
            </a:r>
            <a:r>
              <a:rPr lang="en-US" altLang="zh-CN" sz="2400" dirty="0" smtClean="0"/>
              <a:t>(</a:t>
            </a:r>
            <a:r>
              <a:rPr lang="en-US" altLang="zh-CN" sz="2400" dirty="0" err="1" smtClean="0"/>
              <a:t>pthread_cond_t</a:t>
            </a:r>
            <a:r>
              <a:rPr lang="en-US" altLang="zh-CN" sz="2400" dirty="0" smtClean="0"/>
              <a:t> *</a:t>
            </a:r>
            <a:r>
              <a:rPr lang="en-US" altLang="zh-CN" sz="2400" dirty="0" err="1" smtClean="0"/>
              <a:t>cond</a:t>
            </a:r>
            <a:r>
              <a:rPr lang="en-US" altLang="zh-CN" sz="2400" dirty="0" smtClean="0"/>
              <a:t>, </a:t>
            </a:r>
            <a:r>
              <a:rPr lang="en-US" altLang="zh-CN" sz="2400" dirty="0" err="1" smtClean="0"/>
              <a:t>pthread_mutex_t</a:t>
            </a:r>
            <a:r>
              <a:rPr lang="en-US" altLang="zh-CN" sz="2400" dirty="0" smtClean="0"/>
              <a:t> *</a:t>
            </a:r>
            <a:r>
              <a:rPr lang="en-US" altLang="zh-CN" sz="2400" dirty="0" err="1" smtClean="0"/>
              <a:t>mutex</a:t>
            </a:r>
            <a:r>
              <a:rPr lang="en-US" altLang="zh-CN" sz="2400" dirty="0" smtClean="0"/>
              <a:t>);</a:t>
            </a:r>
          </a:p>
          <a:p>
            <a:pPr eaLnBrk="1" hangingPunct="1">
              <a:lnSpc>
                <a:spcPct val="80000"/>
              </a:lnSpc>
            </a:pPr>
            <a:r>
              <a:rPr lang="en-US" altLang="zh-CN" sz="2400" dirty="0" err="1" smtClean="0"/>
              <a:t>int</a:t>
            </a:r>
            <a:r>
              <a:rPr lang="en-US" altLang="zh-CN" sz="2400" dirty="0" smtClean="0"/>
              <a:t>   </a:t>
            </a:r>
            <a:r>
              <a:rPr lang="en-US" altLang="zh-CN" sz="2400" dirty="0" err="1" smtClean="0"/>
              <a:t>pthread_cond_</a:t>
            </a:r>
            <a:r>
              <a:rPr lang="en-US" altLang="zh-CN" sz="2400" b="1" dirty="0" err="1" smtClean="0">
                <a:solidFill>
                  <a:srgbClr val="FF0000"/>
                </a:solidFill>
              </a:rPr>
              <a:t>timedwait</a:t>
            </a:r>
            <a:r>
              <a:rPr lang="en-US" altLang="zh-CN" sz="2400" dirty="0" smtClean="0"/>
              <a:t>(</a:t>
            </a:r>
            <a:r>
              <a:rPr lang="en-US" altLang="zh-CN" sz="2400" dirty="0" err="1" smtClean="0"/>
              <a:t>pthread_cond_t</a:t>
            </a:r>
            <a:r>
              <a:rPr lang="en-US" altLang="zh-CN" sz="2400" dirty="0" smtClean="0"/>
              <a:t>  *</a:t>
            </a:r>
            <a:r>
              <a:rPr lang="en-US" altLang="zh-CN" sz="2400" dirty="0" err="1" smtClean="0"/>
              <a:t>cond</a:t>
            </a:r>
            <a:r>
              <a:rPr lang="en-US" altLang="zh-CN" sz="2400" dirty="0" smtClean="0"/>
              <a:t>,    </a:t>
            </a:r>
            <a:r>
              <a:rPr lang="en-US" altLang="zh-CN" sz="2400" dirty="0" err="1" smtClean="0"/>
              <a:t>pthread_mutex_t</a:t>
            </a:r>
            <a:r>
              <a:rPr lang="en-US" altLang="zh-CN" sz="2400" dirty="0" smtClean="0"/>
              <a:t> *</a:t>
            </a:r>
            <a:r>
              <a:rPr lang="en-US" altLang="zh-CN" sz="2400" dirty="0" err="1" smtClean="0"/>
              <a:t>mutex</a:t>
            </a:r>
            <a:r>
              <a:rPr lang="en-US" altLang="zh-CN" sz="2400" dirty="0" smtClean="0"/>
              <a:t>,  </a:t>
            </a:r>
            <a:r>
              <a:rPr lang="en-US" altLang="zh-CN" sz="2400" dirty="0" err="1" smtClean="0"/>
              <a:t>const</a:t>
            </a:r>
            <a:r>
              <a:rPr lang="en-US" altLang="zh-CN" sz="2400" dirty="0" smtClean="0"/>
              <a:t> </a:t>
            </a:r>
            <a:r>
              <a:rPr lang="en-US" altLang="zh-CN" sz="2400" dirty="0" err="1" smtClean="0"/>
              <a:t>struct</a:t>
            </a:r>
            <a:r>
              <a:rPr lang="en-US" altLang="zh-CN" sz="2400" dirty="0" smtClean="0"/>
              <a:t> </a:t>
            </a:r>
            <a:r>
              <a:rPr lang="en-US" altLang="zh-CN" sz="2400" dirty="0" err="1" smtClean="0"/>
              <a:t>timespec</a:t>
            </a:r>
            <a:r>
              <a:rPr lang="en-US" altLang="zh-CN" sz="2400" dirty="0" smtClean="0"/>
              <a:t> * </a:t>
            </a:r>
            <a:r>
              <a:rPr lang="en-US" altLang="zh-CN" sz="2400" dirty="0" err="1" smtClean="0"/>
              <a:t>abstime</a:t>
            </a:r>
            <a:r>
              <a:rPr lang="en-US" altLang="zh-CN" sz="2400" dirty="0" smtClean="0"/>
              <a:t>);</a:t>
            </a:r>
          </a:p>
          <a:p>
            <a:pPr eaLnBrk="1" hangingPunct="1">
              <a:lnSpc>
                <a:spcPct val="80000"/>
              </a:lnSpc>
            </a:pPr>
            <a:endParaRPr lang="en-US" altLang="zh-CN" sz="2400" dirty="0" smtClean="0"/>
          </a:p>
          <a:p>
            <a:pPr eaLnBrk="1" hangingPunct="1">
              <a:lnSpc>
                <a:spcPct val="80000"/>
              </a:lnSpc>
            </a:pPr>
            <a:r>
              <a:rPr lang="en-US" altLang="zh-CN" sz="2400" dirty="0" err="1" smtClean="0"/>
              <a:t>int</a:t>
            </a:r>
            <a:r>
              <a:rPr lang="en-US" altLang="zh-CN" sz="2400" dirty="0" smtClean="0"/>
              <a:t> </a:t>
            </a:r>
            <a:r>
              <a:rPr lang="en-US" altLang="zh-CN" sz="2400" dirty="0" err="1" smtClean="0"/>
              <a:t>pthread_cond_</a:t>
            </a:r>
            <a:r>
              <a:rPr lang="en-US" altLang="zh-CN" sz="2400" b="1" dirty="0" err="1" smtClean="0">
                <a:solidFill>
                  <a:srgbClr val="FF0000"/>
                </a:solidFill>
              </a:rPr>
              <a:t>destroy</a:t>
            </a:r>
            <a:r>
              <a:rPr lang="en-US" altLang="zh-CN" sz="2400" dirty="0" smtClean="0"/>
              <a:t>(</a:t>
            </a:r>
            <a:r>
              <a:rPr lang="en-US" altLang="zh-CN" sz="2400" dirty="0" err="1" smtClean="0"/>
              <a:t>pthread_cond_t</a:t>
            </a:r>
            <a:r>
              <a:rPr lang="en-US" altLang="zh-CN" sz="2400" dirty="0" smtClean="0"/>
              <a:t> *</a:t>
            </a:r>
            <a:r>
              <a:rPr lang="en-US" altLang="zh-CN" sz="2400" dirty="0" err="1" smtClean="0"/>
              <a:t>cond</a:t>
            </a:r>
            <a:r>
              <a:rPr lang="en-US" altLang="zh-CN" sz="2400" dirty="0" smtClean="0"/>
              <a:t>);</a:t>
            </a:r>
          </a:p>
          <a:p>
            <a:pPr eaLnBrk="1" hangingPunct="1">
              <a:lnSpc>
                <a:spcPct val="80000"/>
              </a:lnSpc>
            </a:pPr>
            <a:r>
              <a:rPr lang="zh-CN" altLang="en-US" sz="2400" dirty="0" smtClean="0">
                <a:solidFill>
                  <a:srgbClr val="0000FF"/>
                </a:solidFill>
              </a:rPr>
              <a:t>在成功</a:t>
            </a:r>
            <a:r>
              <a:rPr lang="zh-CN" altLang="en-US" sz="2400" dirty="0" smtClean="0">
                <a:solidFill>
                  <a:srgbClr val="0000FF"/>
                </a:solidFill>
              </a:rPr>
              <a:t>完成后</a:t>
            </a:r>
            <a:r>
              <a:rPr lang="zh-CN" altLang="en-US" sz="2400" dirty="0" smtClean="0">
                <a:solidFill>
                  <a:srgbClr val="0000FF"/>
                </a:solidFill>
              </a:rPr>
              <a:t>会返回零。其他任何返回值都表示</a:t>
            </a:r>
            <a:r>
              <a:rPr lang="zh-CN" altLang="en-US" sz="2400" dirty="0" smtClean="0">
                <a:solidFill>
                  <a:srgbClr val="0000FF"/>
                </a:solidFill>
              </a:rPr>
              <a:t>出现错误</a:t>
            </a:r>
            <a:r>
              <a:rPr lang="zh-CN" altLang="en-US" sz="2400" dirty="0" smtClean="0"/>
              <a:t> </a:t>
            </a:r>
            <a:endParaRPr lang="zh-CN" altLang="en-US" sz="2400" dirty="0" smtClean="0"/>
          </a:p>
        </p:txBody>
      </p:sp>
    </p:spTree>
    <p:extLst>
      <p:ext uri="{BB962C8B-B14F-4D97-AF65-F5344CB8AC3E}">
        <p14:creationId xmlns:p14="http://schemas.microsoft.com/office/powerpoint/2010/main" val="27318301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a:t>事件</a:t>
            </a:r>
          </a:p>
        </p:txBody>
      </p:sp>
      <p:sp>
        <p:nvSpPr>
          <p:cNvPr id="71683" name="Rectangle 3"/>
          <p:cNvSpPr>
            <a:spLocks noGrp="1" noChangeArrowheads="1"/>
          </p:cNvSpPr>
          <p:nvPr>
            <p:ph type="body" idx="1"/>
          </p:nvPr>
        </p:nvSpPr>
        <p:spPr/>
        <p:txBody>
          <a:bodyPr/>
          <a:lstStyle/>
          <a:p>
            <a:pPr>
              <a:lnSpc>
                <a:spcPct val="90000"/>
              </a:lnSpc>
            </a:pPr>
            <a:r>
              <a:rPr lang="zh-CN" altLang="en-US"/>
              <a:t>事件对象可以通过通知操作的方式来保持线程的同步。并且可以实现不同进程中的线程同步操作。</a:t>
            </a:r>
          </a:p>
          <a:p>
            <a:pPr>
              <a:lnSpc>
                <a:spcPct val="90000"/>
              </a:lnSpc>
            </a:pPr>
            <a:r>
              <a:rPr lang="zh-CN" altLang="en-US"/>
              <a:t>事件是</a:t>
            </a:r>
            <a:r>
              <a:rPr lang="en-US" altLang="zh-CN"/>
              <a:t>WIN32</a:t>
            </a:r>
            <a:r>
              <a:rPr lang="zh-CN" altLang="en-US"/>
              <a:t>中最灵活的线程间同步机制。</a:t>
            </a:r>
          </a:p>
          <a:p>
            <a:pPr>
              <a:lnSpc>
                <a:spcPct val="90000"/>
              </a:lnSpc>
            </a:pPr>
            <a:r>
              <a:rPr lang="zh-CN" altLang="en-US"/>
              <a:t>事件存在两种状态：</a:t>
            </a:r>
          </a:p>
          <a:p>
            <a:pPr lvl="1">
              <a:lnSpc>
                <a:spcPct val="90000"/>
              </a:lnSpc>
            </a:pPr>
            <a:r>
              <a:rPr lang="zh-CN" altLang="en-US"/>
              <a:t>激发状态（</a:t>
            </a:r>
            <a:r>
              <a:rPr lang="en-US" altLang="zh-CN"/>
              <a:t>Signaled or True</a:t>
            </a:r>
            <a:r>
              <a:rPr lang="zh-CN" altLang="en-US"/>
              <a:t>）</a:t>
            </a:r>
          </a:p>
          <a:p>
            <a:pPr lvl="1">
              <a:lnSpc>
                <a:spcPct val="90000"/>
              </a:lnSpc>
            </a:pPr>
            <a:r>
              <a:rPr lang="zh-CN" altLang="en-US"/>
              <a:t>未激发状态</a:t>
            </a:r>
            <a:r>
              <a:rPr lang="en-US" altLang="zh-CN"/>
              <a:t>(Unsignaled or False)</a:t>
            </a:r>
          </a:p>
        </p:txBody>
      </p:sp>
    </p:spTree>
    <p:extLst>
      <p:ext uri="{BB962C8B-B14F-4D97-AF65-F5344CB8AC3E}">
        <p14:creationId xmlns:p14="http://schemas.microsoft.com/office/powerpoint/2010/main" val="26392749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例子</a:t>
            </a:r>
            <a:r>
              <a:rPr lang="en-US" altLang="zh-CN" smtClean="0"/>
              <a:t>1</a:t>
            </a:r>
          </a:p>
        </p:txBody>
      </p:sp>
      <p:sp>
        <p:nvSpPr>
          <p:cNvPr id="14339" name="Rectangle 3"/>
          <p:cNvSpPr>
            <a:spLocks noGrp="1" noChangeArrowheads="1"/>
          </p:cNvSpPr>
          <p:nvPr>
            <p:ph type="body" idx="1"/>
          </p:nvPr>
        </p:nvSpPr>
        <p:spPr>
          <a:xfrm>
            <a:off x="457200" y="1466491"/>
            <a:ext cx="8229600" cy="5257800"/>
          </a:xfrm>
        </p:spPr>
        <p:txBody>
          <a:bodyPr/>
          <a:lstStyle/>
          <a:p>
            <a:pPr marL="0" indent="0" eaLnBrk="1" hangingPunct="1">
              <a:lnSpc>
                <a:spcPct val="80000"/>
              </a:lnSpc>
              <a:buNone/>
            </a:pPr>
            <a:r>
              <a:rPr lang="en-US" altLang="zh-CN" sz="1600" dirty="0" smtClean="0"/>
              <a:t>#include &lt;</a:t>
            </a:r>
            <a:r>
              <a:rPr lang="en-US" altLang="zh-CN" sz="1600" dirty="0" err="1" smtClean="0"/>
              <a:t>stdio.h</a:t>
            </a:r>
            <a:r>
              <a:rPr lang="en-US" altLang="zh-CN" sz="1600" dirty="0" smtClean="0"/>
              <a:t>&gt;</a:t>
            </a:r>
          </a:p>
          <a:p>
            <a:pPr marL="0" indent="0" eaLnBrk="1" hangingPunct="1">
              <a:lnSpc>
                <a:spcPct val="80000"/>
              </a:lnSpc>
              <a:buNone/>
            </a:pPr>
            <a:r>
              <a:rPr lang="en-US" altLang="zh-CN" sz="1600" dirty="0" smtClean="0"/>
              <a:t>#include &lt;</a:t>
            </a:r>
            <a:r>
              <a:rPr lang="en-US" altLang="zh-CN" sz="1600" dirty="0" err="1" smtClean="0"/>
              <a:t>stdlib.h</a:t>
            </a:r>
            <a:r>
              <a:rPr lang="en-US" altLang="zh-CN" sz="1600" dirty="0" smtClean="0"/>
              <a:t>&gt;</a:t>
            </a:r>
          </a:p>
          <a:p>
            <a:pPr marL="0" indent="0" eaLnBrk="1" hangingPunct="1">
              <a:lnSpc>
                <a:spcPct val="80000"/>
              </a:lnSpc>
              <a:buNone/>
            </a:pPr>
            <a:r>
              <a:rPr lang="en-US" altLang="zh-CN" sz="1600" dirty="0" smtClean="0"/>
              <a:t>#include &lt;</a:t>
            </a:r>
            <a:r>
              <a:rPr lang="en-US" altLang="zh-CN" sz="1600" dirty="0" err="1" smtClean="0"/>
              <a:t>unistd.h</a:t>
            </a:r>
            <a:r>
              <a:rPr lang="en-US" altLang="zh-CN" sz="1600" dirty="0" smtClean="0"/>
              <a:t>&gt;</a:t>
            </a:r>
          </a:p>
          <a:p>
            <a:pPr marL="0" indent="0" eaLnBrk="1" hangingPunct="1">
              <a:lnSpc>
                <a:spcPct val="80000"/>
              </a:lnSpc>
              <a:buNone/>
            </a:pPr>
            <a:r>
              <a:rPr lang="en-US" altLang="zh-CN" sz="1600" dirty="0" smtClean="0"/>
              <a:t>#include &lt;</a:t>
            </a:r>
            <a:r>
              <a:rPr lang="en-US" altLang="zh-CN" sz="1600" dirty="0" err="1" smtClean="0"/>
              <a:t>pthread.h</a:t>
            </a:r>
            <a:r>
              <a:rPr lang="en-US" altLang="zh-CN" sz="1600" dirty="0" smtClean="0"/>
              <a:t>&gt;</a:t>
            </a:r>
          </a:p>
          <a:p>
            <a:pPr marL="0" indent="0" eaLnBrk="1" hangingPunct="1">
              <a:lnSpc>
                <a:spcPct val="80000"/>
              </a:lnSpc>
              <a:buNone/>
            </a:pPr>
            <a:endParaRPr lang="en-US" altLang="zh-CN" sz="1600" dirty="0" smtClean="0"/>
          </a:p>
          <a:p>
            <a:pPr marL="0" indent="0" eaLnBrk="1" hangingPunct="1">
              <a:lnSpc>
                <a:spcPct val="80000"/>
              </a:lnSpc>
              <a:buNone/>
            </a:pPr>
            <a:r>
              <a:rPr lang="en-US" altLang="zh-CN" sz="1600" dirty="0" smtClean="0"/>
              <a:t>#define THREAD_NUMBER 2</a:t>
            </a:r>
          </a:p>
          <a:p>
            <a:pPr marL="0" indent="0" eaLnBrk="1" hangingPunct="1">
              <a:lnSpc>
                <a:spcPct val="80000"/>
              </a:lnSpc>
              <a:buNone/>
            </a:pPr>
            <a:r>
              <a:rPr lang="en-US" altLang="zh-CN" sz="1600" dirty="0" smtClean="0"/>
              <a:t>static </a:t>
            </a:r>
            <a:r>
              <a:rPr lang="en-US" altLang="zh-CN" sz="1600" dirty="0" err="1" smtClean="0"/>
              <a:t>pthread_cond_t</a:t>
            </a:r>
            <a:r>
              <a:rPr lang="en-US" altLang="zh-CN" sz="1600" dirty="0" smtClean="0"/>
              <a:t> </a:t>
            </a:r>
            <a:r>
              <a:rPr lang="en-US" altLang="zh-CN" sz="1600" dirty="0" err="1" smtClean="0"/>
              <a:t>cond</a:t>
            </a:r>
            <a:r>
              <a:rPr lang="en-US" altLang="zh-CN" sz="1600" dirty="0" smtClean="0"/>
              <a:t> = PTHREAD_COND_INITIALIZER;</a:t>
            </a:r>
          </a:p>
          <a:p>
            <a:pPr marL="0" indent="0" eaLnBrk="1" hangingPunct="1">
              <a:lnSpc>
                <a:spcPct val="80000"/>
              </a:lnSpc>
              <a:buNone/>
            </a:pPr>
            <a:r>
              <a:rPr lang="en-US" altLang="zh-CN" sz="1600" dirty="0" smtClean="0"/>
              <a:t>static </a:t>
            </a:r>
            <a:r>
              <a:rPr lang="en-US" altLang="zh-CN" sz="1600" dirty="0" err="1" smtClean="0"/>
              <a:t>pthread_mutex_t</a:t>
            </a:r>
            <a:r>
              <a:rPr lang="en-US" altLang="zh-CN" sz="1600" dirty="0" smtClean="0"/>
              <a:t> </a:t>
            </a:r>
            <a:r>
              <a:rPr lang="en-US" altLang="zh-CN" sz="1600" dirty="0" err="1" smtClean="0"/>
              <a:t>mutex</a:t>
            </a:r>
            <a:r>
              <a:rPr lang="en-US" altLang="zh-CN" sz="1600" dirty="0" smtClean="0"/>
              <a:t> =  PTHREAD_MUTEX_INITIALIZER;</a:t>
            </a:r>
          </a:p>
          <a:p>
            <a:pPr marL="0" indent="0" eaLnBrk="1" hangingPunct="1">
              <a:lnSpc>
                <a:spcPct val="80000"/>
              </a:lnSpc>
              <a:buNone/>
            </a:pPr>
            <a:endParaRPr lang="en-US" altLang="zh-CN" sz="1600" dirty="0" smtClean="0"/>
          </a:p>
          <a:p>
            <a:pPr marL="0" indent="0" eaLnBrk="1" hangingPunct="1">
              <a:lnSpc>
                <a:spcPct val="80000"/>
              </a:lnSpc>
              <a:buNone/>
            </a:pPr>
            <a:r>
              <a:rPr lang="en-US" altLang="zh-CN" sz="1600" dirty="0" smtClean="0"/>
              <a:t>void* thread1(void *</a:t>
            </a:r>
            <a:r>
              <a:rPr lang="en-US" altLang="zh-CN" sz="1600" dirty="0" err="1" smtClean="0"/>
              <a:t>arg</a:t>
            </a:r>
            <a:r>
              <a:rPr lang="en-US" altLang="zh-CN" sz="1600" dirty="0" smtClean="0"/>
              <a:t>) </a:t>
            </a:r>
          </a:p>
          <a:p>
            <a:pPr marL="0" indent="0" eaLnBrk="1" hangingPunct="1">
              <a:lnSpc>
                <a:spcPct val="80000"/>
              </a:lnSpc>
              <a:buNone/>
            </a:pPr>
            <a:r>
              <a:rPr lang="en-US" altLang="zh-CN" sz="1600" dirty="0" smtClean="0"/>
              <a:t>{</a:t>
            </a:r>
          </a:p>
          <a:p>
            <a:pPr marL="0" indent="0" eaLnBrk="1" hangingPunct="1">
              <a:lnSpc>
                <a:spcPct val="80000"/>
              </a:lnSpc>
              <a:buNone/>
            </a:pPr>
            <a:r>
              <a:rPr lang="en-US" altLang="zh-CN" sz="1600" dirty="0" smtClean="0"/>
              <a:t>   </a:t>
            </a:r>
            <a:r>
              <a:rPr lang="en-US" altLang="zh-CN" sz="1600" dirty="0" err="1" smtClean="0"/>
              <a:t>pthread_mutex_lock</a:t>
            </a:r>
            <a:r>
              <a:rPr lang="en-US" altLang="zh-CN" sz="1600" dirty="0" smtClean="0"/>
              <a:t>(&amp;</a:t>
            </a:r>
            <a:r>
              <a:rPr lang="en-US" altLang="zh-CN" sz="1600" dirty="0" err="1" smtClean="0"/>
              <a:t>mutex</a:t>
            </a:r>
            <a:r>
              <a:rPr lang="en-US" altLang="zh-CN" sz="1600" dirty="0" smtClean="0"/>
              <a:t>);</a:t>
            </a:r>
          </a:p>
          <a:p>
            <a:pPr marL="0" indent="0" eaLnBrk="1" hangingPunct="1">
              <a:lnSpc>
                <a:spcPct val="80000"/>
              </a:lnSpc>
              <a:buNone/>
            </a:pPr>
            <a:r>
              <a:rPr lang="en-US" altLang="zh-CN" sz="1600" dirty="0" smtClean="0"/>
              <a:t>   </a:t>
            </a:r>
            <a:r>
              <a:rPr lang="en-US" altLang="zh-CN" sz="1600" dirty="0" err="1" smtClean="0"/>
              <a:t>printf</a:t>
            </a:r>
            <a:r>
              <a:rPr lang="en-US" altLang="zh-CN" sz="1600" dirty="0" smtClean="0"/>
              <a:t>("thread1 locked the </a:t>
            </a:r>
            <a:r>
              <a:rPr lang="en-US" altLang="zh-CN" sz="1600" dirty="0" err="1" smtClean="0"/>
              <a:t>mutex</a:t>
            </a:r>
            <a:r>
              <a:rPr lang="en-US" altLang="zh-CN" sz="1600" dirty="0" smtClean="0"/>
              <a:t>\n");</a:t>
            </a:r>
          </a:p>
          <a:p>
            <a:pPr marL="0" indent="0" eaLnBrk="1" hangingPunct="1">
              <a:lnSpc>
                <a:spcPct val="80000"/>
              </a:lnSpc>
              <a:buNone/>
            </a:pPr>
            <a:r>
              <a:rPr lang="en-US" altLang="zh-CN" sz="1600" dirty="0" smtClean="0"/>
              <a:t>   </a:t>
            </a:r>
            <a:r>
              <a:rPr lang="en-US" altLang="zh-CN" sz="1600" dirty="0" err="1" smtClean="0"/>
              <a:t>printf</a:t>
            </a:r>
            <a:r>
              <a:rPr lang="en-US" altLang="zh-CN" sz="1600" dirty="0" smtClean="0"/>
              <a:t>("thread1 is waiting for condition signal...\n");</a:t>
            </a:r>
          </a:p>
          <a:p>
            <a:pPr marL="0" indent="0" eaLnBrk="1" hangingPunct="1">
              <a:lnSpc>
                <a:spcPct val="80000"/>
              </a:lnSpc>
              <a:buNone/>
            </a:pPr>
            <a:r>
              <a:rPr lang="en-US" altLang="zh-CN" sz="1600" dirty="0" smtClean="0"/>
              <a:t>   </a:t>
            </a:r>
            <a:r>
              <a:rPr lang="en-US" altLang="zh-CN" sz="1600" dirty="0" err="1" smtClean="0"/>
              <a:t>pthread_cond_wait</a:t>
            </a:r>
            <a:r>
              <a:rPr lang="en-US" altLang="zh-CN" sz="1600" dirty="0" smtClean="0"/>
              <a:t>(&amp;</a:t>
            </a:r>
            <a:r>
              <a:rPr lang="en-US" altLang="zh-CN" sz="1600" dirty="0" err="1" smtClean="0"/>
              <a:t>cond</a:t>
            </a:r>
            <a:r>
              <a:rPr lang="en-US" altLang="zh-CN" sz="1600" dirty="0" smtClean="0"/>
              <a:t>, &amp;</a:t>
            </a:r>
            <a:r>
              <a:rPr lang="en-US" altLang="zh-CN" sz="1600" dirty="0" err="1" smtClean="0"/>
              <a:t>mutex</a:t>
            </a:r>
            <a:r>
              <a:rPr lang="en-US" altLang="zh-CN" sz="1600" dirty="0" smtClean="0"/>
              <a:t>);</a:t>
            </a:r>
          </a:p>
          <a:p>
            <a:pPr marL="0" indent="0" eaLnBrk="1" hangingPunct="1">
              <a:lnSpc>
                <a:spcPct val="80000"/>
              </a:lnSpc>
              <a:buNone/>
            </a:pPr>
            <a:r>
              <a:rPr lang="en-US" altLang="zh-CN" sz="1600" dirty="0" smtClean="0"/>
              <a:t>   </a:t>
            </a:r>
            <a:r>
              <a:rPr lang="en-US" altLang="zh-CN" sz="1600" dirty="0" err="1" smtClean="0"/>
              <a:t>printf</a:t>
            </a:r>
            <a:r>
              <a:rPr lang="en-US" altLang="zh-CN" sz="1600" dirty="0" smtClean="0"/>
              <a:t>("thread1 received condition signal!\n");</a:t>
            </a:r>
          </a:p>
          <a:p>
            <a:pPr marL="0" indent="0" eaLnBrk="1" hangingPunct="1">
              <a:lnSpc>
                <a:spcPct val="80000"/>
              </a:lnSpc>
              <a:buNone/>
            </a:pPr>
            <a:r>
              <a:rPr lang="en-US" altLang="zh-CN" sz="1600" dirty="0" smtClean="0"/>
              <a:t>   </a:t>
            </a:r>
            <a:r>
              <a:rPr lang="en-US" altLang="zh-CN" sz="1600" dirty="0" err="1" smtClean="0"/>
              <a:t>pthread_mutex_unlock</a:t>
            </a:r>
            <a:r>
              <a:rPr lang="en-US" altLang="zh-CN" sz="1600" dirty="0" smtClean="0"/>
              <a:t>(&amp;</a:t>
            </a:r>
            <a:r>
              <a:rPr lang="en-US" altLang="zh-CN" sz="1600" dirty="0" err="1" smtClean="0"/>
              <a:t>mutex</a:t>
            </a:r>
            <a:r>
              <a:rPr lang="en-US" altLang="zh-CN" sz="1600" dirty="0" smtClean="0"/>
              <a:t>);</a:t>
            </a:r>
          </a:p>
          <a:p>
            <a:pPr marL="0" indent="0" eaLnBrk="1" hangingPunct="1">
              <a:lnSpc>
                <a:spcPct val="80000"/>
              </a:lnSpc>
              <a:buNone/>
            </a:pPr>
            <a:r>
              <a:rPr lang="en-US" altLang="zh-CN" sz="1600" dirty="0" smtClean="0"/>
              <a:t>   </a:t>
            </a:r>
            <a:r>
              <a:rPr lang="en-US" altLang="zh-CN" sz="1600" dirty="0" err="1" smtClean="0"/>
              <a:t>printf</a:t>
            </a:r>
            <a:r>
              <a:rPr lang="en-US" altLang="zh-CN" sz="1600" dirty="0" smtClean="0"/>
              <a:t>("thread1  unlocked the </a:t>
            </a:r>
            <a:r>
              <a:rPr lang="en-US" altLang="zh-CN" sz="1600" dirty="0" err="1" smtClean="0"/>
              <a:t>mutex</a:t>
            </a:r>
            <a:r>
              <a:rPr lang="en-US" altLang="zh-CN" sz="1600" dirty="0" smtClean="0"/>
              <a:t>\n");</a:t>
            </a:r>
          </a:p>
          <a:p>
            <a:pPr marL="0" indent="0" eaLnBrk="1" hangingPunct="1">
              <a:lnSpc>
                <a:spcPct val="80000"/>
              </a:lnSpc>
              <a:buNone/>
            </a:pPr>
            <a:r>
              <a:rPr lang="en-US" altLang="zh-CN" sz="1600" dirty="0" smtClean="0"/>
              <a:t>   </a:t>
            </a:r>
            <a:r>
              <a:rPr lang="en-US" altLang="zh-CN" sz="1600" dirty="0" err="1" smtClean="0"/>
              <a:t>pthread_exit</a:t>
            </a:r>
            <a:r>
              <a:rPr lang="en-US" altLang="zh-CN" sz="1600" dirty="0" smtClean="0"/>
              <a:t>(0);</a:t>
            </a:r>
          </a:p>
          <a:p>
            <a:pPr marL="0" indent="0" eaLnBrk="1" hangingPunct="1">
              <a:lnSpc>
                <a:spcPct val="80000"/>
              </a:lnSpc>
              <a:buNone/>
            </a:pPr>
            <a:r>
              <a:rPr lang="en-US" altLang="zh-CN" sz="1600" dirty="0" smtClean="0"/>
              <a:t>}</a:t>
            </a:r>
          </a:p>
          <a:p>
            <a:pPr eaLnBrk="1" hangingPunct="1">
              <a:lnSpc>
                <a:spcPct val="80000"/>
              </a:lnSpc>
            </a:pPr>
            <a:endParaRPr lang="en-US" altLang="zh-CN" sz="1600" dirty="0" smtClean="0"/>
          </a:p>
        </p:txBody>
      </p:sp>
    </p:spTree>
    <p:extLst>
      <p:ext uri="{BB962C8B-B14F-4D97-AF65-F5344CB8AC3E}">
        <p14:creationId xmlns:p14="http://schemas.microsoft.com/office/powerpoint/2010/main" val="133857798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例子</a:t>
            </a:r>
            <a:r>
              <a:rPr lang="en-US" altLang="zh-CN" smtClean="0"/>
              <a:t>1</a:t>
            </a:r>
            <a:r>
              <a:rPr lang="zh-CN" altLang="en-US" smtClean="0"/>
              <a:t>（续）</a:t>
            </a:r>
          </a:p>
        </p:txBody>
      </p:sp>
      <p:sp>
        <p:nvSpPr>
          <p:cNvPr id="15363" name="Rectangle 3"/>
          <p:cNvSpPr>
            <a:spLocks noGrp="1" noChangeArrowheads="1"/>
          </p:cNvSpPr>
          <p:nvPr>
            <p:ph type="body" idx="1"/>
          </p:nvPr>
        </p:nvSpPr>
        <p:spPr>
          <a:xfrm>
            <a:off x="457200" y="1447800"/>
            <a:ext cx="8229600" cy="5181600"/>
          </a:xfrm>
        </p:spPr>
        <p:txBody>
          <a:bodyPr/>
          <a:lstStyle/>
          <a:p>
            <a:pPr marL="0" indent="0" eaLnBrk="1" hangingPunct="1">
              <a:lnSpc>
                <a:spcPct val="80000"/>
              </a:lnSpc>
              <a:buNone/>
            </a:pPr>
            <a:r>
              <a:rPr lang="en-US" altLang="zh-CN" sz="1600" dirty="0" smtClean="0"/>
              <a:t>void* thread2(void *</a:t>
            </a:r>
            <a:r>
              <a:rPr lang="en-US" altLang="zh-CN" sz="1600" dirty="0" err="1" smtClean="0"/>
              <a:t>arg</a:t>
            </a:r>
            <a:r>
              <a:rPr lang="en-US" altLang="zh-CN" sz="1600" dirty="0" smtClean="0"/>
              <a:t>)</a:t>
            </a:r>
          </a:p>
          <a:p>
            <a:pPr marL="0" indent="0" eaLnBrk="1" hangingPunct="1">
              <a:lnSpc>
                <a:spcPct val="80000"/>
              </a:lnSpc>
              <a:buNone/>
            </a:pPr>
            <a:r>
              <a:rPr lang="en-US" altLang="zh-CN" sz="1600" dirty="0" smtClean="0"/>
              <a:t>{</a:t>
            </a:r>
          </a:p>
          <a:p>
            <a:pPr marL="0" indent="0" eaLnBrk="1" hangingPunct="1">
              <a:lnSpc>
                <a:spcPct val="80000"/>
              </a:lnSpc>
              <a:buNone/>
            </a:pPr>
            <a:r>
              <a:rPr lang="en-US" altLang="zh-CN" sz="1600" dirty="0" smtClean="0"/>
              <a:t>   </a:t>
            </a:r>
            <a:r>
              <a:rPr lang="en-US" altLang="zh-CN" sz="1600" dirty="0" err="1" smtClean="0"/>
              <a:t>int</a:t>
            </a:r>
            <a:r>
              <a:rPr lang="en-US" altLang="zh-CN" sz="1600" dirty="0" smtClean="0"/>
              <a:t> </a:t>
            </a:r>
            <a:r>
              <a:rPr lang="en-US" altLang="zh-CN" sz="1600" dirty="0" err="1" smtClean="0"/>
              <a:t>i</a:t>
            </a:r>
            <a:r>
              <a:rPr lang="en-US" altLang="zh-CN" sz="1600" dirty="0" smtClean="0"/>
              <a:t> = 0;</a:t>
            </a:r>
          </a:p>
          <a:p>
            <a:pPr marL="0" indent="0" eaLnBrk="1" hangingPunct="1">
              <a:lnSpc>
                <a:spcPct val="80000"/>
              </a:lnSpc>
              <a:buNone/>
            </a:pPr>
            <a:r>
              <a:rPr lang="en-US" altLang="zh-CN" sz="1600" dirty="0" smtClean="0"/>
              <a:t>   </a:t>
            </a:r>
            <a:r>
              <a:rPr lang="en-US" altLang="zh-CN" sz="1600" dirty="0" err="1" smtClean="0"/>
              <a:t>struct</a:t>
            </a:r>
            <a:r>
              <a:rPr lang="en-US" altLang="zh-CN" sz="1600" dirty="0" smtClean="0"/>
              <a:t> </a:t>
            </a:r>
            <a:r>
              <a:rPr lang="en-US" altLang="zh-CN" sz="1600" dirty="0" err="1" smtClean="0"/>
              <a:t>timeval</a:t>
            </a:r>
            <a:r>
              <a:rPr lang="en-US" altLang="zh-CN" sz="1600" dirty="0" smtClean="0"/>
              <a:t> old, new;</a:t>
            </a:r>
          </a:p>
          <a:p>
            <a:pPr marL="0" indent="0" eaLnBrk="1" hangingPunct="1">
              <a:lnSpc>
                <a:spcPct val="80000"/>
              </a:lnSpc>
              <a:buNone/>
            </a:pPr>
            <a:r>
              <a:rPr lang="en-US" altLang="zh-CN" sz="1600" dirty="0" smtClean="0"/>
              <a:t>   </a:t>
            </a:r>
            <a:r>
              <a:rPr lang="en-US" altLang="zh-CN" sz="1600" dirty="0" err="1" smtClean="0"/>
              <a:t>gettimeofday</a:t>
            </a:r>
            <a:r>
              <a:rPr lang="en-US" altLang="zh-CN" sz="1600" dirty="0" smtClean="0"/>
              <a:t>(&amp;old);</a:t>
            </a:r>
          </a:p>
          <a:p>
            <a:pPr marL="0" indent="0" eaLnBrk="1" hangingPunct="1">
              <a:lnSpc>
                <a:spcPct val="80000"/>
              </a:lnSpc>
              <a:buNone/>
            </a:pPr>
            <a:r>
              <a:rPr lang="en-US" altLang="zh-CN" sz="1600" dirty="0" smtClean="0"/>
              <a:t>   new = old;</a:t>
            </a:r>
          </a:p>
          <a:p>
            <a:pPr marL="0" indent="0" eaLnBrk="1" hangingPunct="1">
              <a:lnSpc>
                <a:spcPct val="80000"/>
              </a:lnSpc>
              <a:buNone/>
            </a:pPr>
            <a:r>
              <a:rPr lang="en-US" altLang="zh-CN" sz="1600" dirty="0" smtClean="0"/>
              <a:t>   </a:t>
            </a:r>
            <a:r>
              <a:rPr lang="en-US" altLang="zh-CN" sz="1600" dirty="0" err="1" smtClean="0"/>
              <a:t>pthread_mutex_lock</a:t>
            </a:r>
            <a:r>
              <a:rPr lang="en-US" altLang="zh-CN" sz="1600" dirty="0" smtClean="0"/>
              <a:t>(&amp;</a:t>
            </a:r>
            <a:r>
              <a:rPr lang="en-US" altLang="zh-CN" sz="1600" dirty="0" err="1" smtClean="0"/>
              <a:t>mutex</a:t>
            </a:r>
            <a:r>
              <a:rPr lang="en-US" altLang="zh-CN" sz="1600" dirty="0" smtClean="0"/>
              <a:t>);</a:t>
            </a:r>
          </a:p>
          <a:p>
            <a:pPr marL="0" indent="0" eaLnBrk="1" hangingPunct="1">
              <a:lnSpc>
                <a:spcPct val="80000"/>
              </a:lnSpc>
              <a:buNone/>
            </a:pPr>
            <a:r>
              <a:rPr lang="en-US" altLang="zh-CN" sz="1600" dirty="0" smtClean="0"/>
              <a:t>   </a:t>
            </a:r>
            <a:r>
              <a:rPr lang="en-US" altLang="zh-CN" sz="1600" dirty="0" err="1" smtClean="0"/>
              <a:t>printf</a:t>
            </a:r>
            <a:r>
              <a:rPr lang="en-US" altLang="zh-CN" sz="1600" dirty="0" smtClean="0"/>
              <a:t>("thread2 locked the </a:t>
            </a:r>
            <a:r>
              <a:rPr lang="en-US" altLang="zh-CN" sz="1600" dirty="0" err="1" smtClean="0"/>
              <a:t>mutex</a:t>
            </a:r>
            <a:r>
              <a:rPr lang="en-US" altLang="zh-CN" sz="1600" dirty="0" smtClean="0"/>
              <a:t>\n");</a:t>
            </a:r>
          </a:p>
          <a:p>
            <a:pPr marL="0" indent="0" eaLnBrk="1" hangingPunct="1">
              <a:lnSpc>
                <a:spcPct val="80000"/>
              </a:lnSpc>
              <a:buNone/>
            </a:pPr>
            <a:r>
              <a:rPr lang="en-US" altLang="zh-CN" sz="1600" dirty="0" smtClean="0"/>
              <a:t>   while (</a:t>
            </a:r>
            <a:r>
              <a:rPr lang="en-US" altLang="zh-CN" sz="1600" dirty="0" err="1" smtClean="0"/>
              <a:t>new.tv_sec</a:t>
            </a:r>
            <a:r>
              <a:rPr lang="en-US" altLang="zh-CN" sz="1600" dirty="0" smtClean="0"/>
              <a:t> - </a:t>
            </a:r>
            <a:r>
              <a:rPr lang="en-US" altLang="zh-CN" sz="1600" dirty="0" err="1" smtClean="0"/>
              <a:t>old.tv_sec</a:t>
            </a:r>
            <a:r>
              <a:rPr lang="en-US" altLang="zh-CN" sz="1600" dirty="0" smtClean="0"/>
              <a:t> &lt; 5) {</a:t>
            </a:r>
          </a:p>
          <a:p>
            <a:pPr marL="0" indent="0" eaLnBrk="1" hangingPunct="1">
              <a:lnSpc>
                <a:spcPct val="80000"/>
              </a:lnSpc>
              <a:buNone/>
            </a:pPr>
            <a:r>
              <a:rPr lang="en-US" altLang="zh-CN" sz="1600" dirty="0" smtClean="0"/>
              <a:t>      sleep(1);</a:t>
            </a:r>
          </a:p>
          <a:p>
            <a:pPr marL="0" indent="0" eaLnBrk="1" hangingPunct="1">
              <a:lnSpc>
                <a:spcPct val="80000"/>
              </a:lnSpc>
              <a:buNone/>
            </a:pPr>
            <a:r>
              <a:rPr lang="en-US" altLang="zh-CN" sz="1600" dirty="0" smtClean="0"/>
              <a:t>      </a:t>
            </a:r>
            <a:r>
              <a:rPr lang="en-US" altLang="zh-CN" sz="1600" dirty="0" err="1" smtClean="0"/>
              <a:t>gettimeofday</a:t>
            </a:r>
            <a:r>
              <a:rPr lang="en-US" altLang="zh-CN" sz="1600" dirty="0" smtClean="0"/>
              <a:t>(&amp;new);</a:t>
            </a:r>
          </a:p>
          <a:p>
            <a:pPr marL="0" indent="0" eaLnBrk="1" hangingPunct="1">
              <a:lnSpc>
                <a:spcPct val="80000"/>
              </a:lnSpc>
              <a:buNone/>
            </a:pPr>
            <a:r>
              <a:rPr lang="en-US" altLang="zh-CN" sz="1600" dirty="0" smtClean="0"/>
              <a:t>      </a:t>
            </a:r>
            <a:r>
              <a:rPr lang="en-US" altLang="zh-CN" sz="1600" dirty="0" err="1" smtClean="0"/>
              <a:t>i</a:t>
            </a:r>
            <a:r>
              <a:rPr lang="en-US" altLang="zh-CN" sz="1600" dirty="0" smtClean="0"/>
              <a:t>++;</a:t>
            </a:r>
          </a:p>
          <a:p>
            <a:pPr marL="0" indent="0" eaLnBrk="1" hangingPunct="1">
              <a:lnSpc>
                <a:spcPct val="80000"/>
              </a:lnSpc>
              <a:buNone/>
            </a:pPr>
            <a:r>
              <a:rPr lang="en-US" altLang="zh-CN" sz="1600" dirty="0" smtClean="0"/>
              <a:t>      </a:t>
            </a:r>
            <a:r>
              <a:rPr lang="en-US" altLang="zh-CN" sz="1600" dirty="0" err="1" smtClean="0"/>
              <a:t>printf</a:t>
            </a:r>
            <a:r>
              <a:rPr lang="en-US" altLang="zh-CN" sz="1600" dirty="0" smtClean="0"/>
              <a:t>("thread2 sleep %d seconds\n", </a:t>
            </a:r>
            <a:r>
              <a:rPr lang="en-US" altLang="zh-CN" sz="1600" dirty="0" err="1" smtClean="0"/>
              <a:t>i</a:t>
            </a:r>
            <a:r>
              <a:rPr lang="en-US" altLang="zh-CN" sz="1600" dirty="0" smtClean="0"/>
              <a:t>);</a:t>
            </a:r>
          </a:p>
          <a:p>
            <a:pPr marL="0" indent="0" eaLnBrk="1" hangingPunct="1">
              <a:lnSpc>
                <a:spcPct val="80000"/>
              </a:lnSpc>
              <a:buNone/>
            </a:pPr>
            <a:r>
              <a:rPr lang="en-US" altLang="zh-CN" sz="1600" dirty="0" smtClean="0"/>
              <a:t>   }</a:t>
            </a:r>
          </a:p>
          <a:p>
            <a:pPr marL="0" indent="0" eaLnBrk="1" hangingPunct="1">
              <a:lnSpc>
                <a:spcPct val="80000"/>
              </a:lnSpc>
              <a:buNone/>
            </a:pPr>
            <a:r>
              <a:rPr lang="en-US" altLang="zh-CN" sz="1600" dirty="0" smtClean="0"/>
              <a:t>   </a:t>
            </a:r>
            <a:r>
              <a:rPr lang="en-US" altLang="zh-CN" sz="1600" dirty="0" err="1" smtClean="0"/>
              <a:t>printf</a:t>
            </a:r>
            <a:r>
              <a:rPr lang="en-US" altLang="zh-CN" sz="1600" dirty="0" smtClean="0"/>
              <a:t>("thread1 calls </a:t>
            </a:r>
            <a:r>
              <a:rPr lang="en-US" altLang="zh-CN" sz="1600" dirty="0" err="1" smtClean="0"/>
              <a:t>pthread_cond_signal</a:t>
            </a:r>
            <a:r>
              <a:rPr lang="en-US" altLang="zh-CN" sz="1600" dirty="0" smtClean="0"/>
              <a:t>...\n");</a:t>
            </a:r>
          </a:p>
          <a:p>
            <a:pPr marL="0" indent="0" eaLnBrk="1" hangingPunct="1">
              <a:lnSpc>
                <a:spcPct val="80000"/>
              </a:lnSpc>
              <a:buNone/>
            </a:pPr>
            <a:r>
              <a:rPr lang="en-US" altLang="zh-CN" sz="1600" dirty="0" smtClean="0"/>
              <a:t>   </a:t>
            </a:r>
            <a:r>
              <a:rPr lang="en-US" altLang="zh-CN" sz="1600" dirty="0" err="1" smtClean="0"/>
              <a:t>pthread_cond_signal</a:t>
            </a:r>
            <a:r>
              <a:rPr lang="en-US" altLang="zh-CN" sz="1600" dirty="0" smtClean="0"/>
              <a:t>(&amp;</a:t>
            </a:r>
            <a:r>
              <a:rPr lang="en-US" altLang="zh-CN" sz="1600" dirty="0" err="1" smtClean="0"/>
              <a:t>cond</a:t>
            </a:r>
            <a:r>
              <a:rPr lang="en-US" altLang="zh-CN" sz="1600" dirty="0" smtClean="0"/>
              <a:t>);</a:t>
            </a:r>
          </a:p>
          <a:p>
            <a:pPr marL="0" indent="0" eaLnBrk="1" hangingPunct="1">
              <a:lnSpc>
                <a:spcPct val="80000"/>
              </a:lnSpc>
              <a:buNone/>
            </a:pPr>
            <a:r>
              <a:rPr lang="en-US" altLang="zh-CN" sz="1600" dirty="0" smtClean="0"/>
              <a:t>   </a:t>
            </a:r>
            <a:r>
              <a:rPr lang="en-US" altLang="zh-CN" sz="1600" dirty="0" err="1" smtClean="0"/>
              <a:t>pthread_mutex_unlock</a:t>
            </a:r>
            <a:r>
              <a:rPr lang="en-US" altLang="zh-CN" sz="1600" dirty="0" smtClean="0"/>
              <a:t>(&amp;</a:t>
            </a:r>
            <a:r>
              <a:rPr lang="en-US" altLang="zh-CN" sz="1600" dirty="0" err="1" smtClean="0"/>
              <a:t>mutex</a:t>
            </a:r>
            <a:r>
              <a:rPr lang="en-US" altLang="zh-CN" sz="1600" dirty="0" smtClean="0"/>
              <a:t>);</a:t>
            </a:r>
          </a:p>
          <a:p>
            <a:pPr marL="0" indent="0" eaLnBrk="1" hangingPunct="1">
              <a:lnSpc>
                <a:spcPct val="80000"/>
              </a:lnSpc>
              <a:buNone/>
            </a:pPr>
            <a:r>
              <a:rPr lang="en-US" altLang="zh-CN" sz="1600" dirty="0" smtClean="0"/>
              <a:t>   </a:t>
            </a:r>
            <a:r>
              <a:rPr lang="en-US" altLang="zh-CN" sz="1600" dirty="0" err="1" smtClean="0"/>
              <a:t>printf</a:t>
            </a:r>
            <a:r>
              <a:rPr lang="en-US" altLang="zh-CN" sz="1600" dirty="0" smtClean="0"/>
              <a:t>("thread2 unlocked the </a:t>
            </a:r>
            <a:r>
              <a:rPr lang="en-US" altLang="zh-CN" sz="1600" dirty="0" err="1" smtClean="0"/>
              <a:t>mutex</a:t>
            </a:r>
            <a:r>
              <a:rPr lang="en-US" altLang="zh-CN" sz="1600" dirty="0" smtClean="0"/>
              <a:t>\n");</a:t>
            </a:r>
          </a:p>
          <a:p>
            <a:pPr marL="0" indent="0" eaLnBrk="1" hangingPunct="1">
              <a:lnSpc>
                <a:spcPct val="80000"/>
              </a:lnSpc>
              <a:buNone/>
            </a:pPr>
            <a:r>
              <a:rPr lang="en-US" altLang="zh-CN" sz="1600" dirty="0" smtClean="0"/>
              <a:t>   </a:t>
            </a:r>
            <a:r>
              <a:rPr lang="en-US" altLang="zh-CN" sz="1600" dirty="0" err="1" smtClean="0"/>
              <a:t>pthread_exit</a:t>
            </a:r>
            <a:r>
              <a:rPr lang="en-US" altLang="zh-CN" sz="1600" dirty="0" smtClean="0"/>
              <a:t>(0);</a:t>
            </a:r>
          </a:p>
          <a:p>
            <a:pPr marL="0" indent="0" eaLnBrk="1" hangingPunct="1">
              <a:lnSpc>
                <a:spcPct val="80000"/>
              </a:lnSpc>
              <a:buNone/>
            </a:pPr>
            <a:r>
              <a:rPr lang="en-US" altLang="zh-CN" sz="1600" dirty="0" smtClean="0"/>
              <a:t>}</a:t>
            </a:r>
          </a:p>
          <a:p>
            <a:pPr eaLnBrk="1" hangingPunct="1">
              <a:lnSpc>
                <a:spcPct val="80000"/>
              </a:lnSpc>
            </a:pPr>
            <a:endParaRPr lang="en-US" altLang="zh-CN" sz="1600" dirty="0" smtClean="0"/>
          </a:p>
        </p:txBody>
      </p:sp>
    </p:spTree>
    <p:extLst>
      <p:ext uri="{BB962C8B-B14F-4D97-AF65-F5344CB8AC3E}">
        <p14:creationId xmlns:p14="http://schemas.microsoft.com/office/powerpoint/2010/main" val="424512355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例子</a:t>
            </a:r>
            <a:r>
              <a:rPr lang="en-US" altLang="zh-CN" smtClean="0"/>
              <a:t>1</a:t>
            </a:r>
            <a:r>
              <a:rPr lang="zh-CN" altLang="en-US" smtClean="0"/>
              <a:t>（续）</a:t>
            </a:r>
          </a:p>
        </p:txBody>
      </p:sp>
      <p:sp>
        <p:nvSpPr>
          <p:cNvPr id="16387" name="Rectangle 3"/>
          <p:cNvSpPr>
            <a:spLocks noGrp="1" noChangeArrowheads="1"/>
          </p:cNvSpPr>
          <p:nvPr>
            <p:ph type="body" idx="1"/>
          </p:nvPr>
        </p:nvSpPr>
        <p:spPr>
          <a:xfrm>
            <a:off x="457200" y="1447800"/>
            <a:ext cx="8229600" cy="5181600"/>
          </a:xfrm>
        </p:spPr>
        <p:txBody>
          <a:bodyPr/>
          <a:lstStyle/>
          <a:p>
            <a:pPr marL="0" indent="0" eaLnBrk="1" hangingPunct="1">
              <a:lnSpc>
                <a:spcPct val="80000"/>
              </a:lnSpc>
              <a:buNone/>
            </a:pPr>
            <a:r>
              <a:rPr lang="en-US" altLang="zh-CN" sz="2000" dirty="0" err="1" smtClean="0"/>
              <a:t>int</a:t>
            </a:r>
            <a:r>
              <a:rPr lang="en-US" altLang="zh-CN" sz="2000" dirty="0" smtClean="0"/>
              <a:t> main(</a:t>
            </a:r>
            <a:r>
              <a:rPr lang="en-US" altLang="zh-CN" sz="2000" dirty="0" err="1" smtClean="0"/>
              <a:t>int</a:t>
            </a:r>
            <a:r>
              <a:rPr lang="en-US" altLang="zh-CN" sz="2000" dirty="0" smtClean="0"/>
              <a:t> </a:t>
            </a:r>
            <a:r>
              <a:rPr lang="en-US" altLang="zh-CN" sz="2000" dirty="0" err="1" smtClean="0"/>
              <a:t>argc</a:t>
            </a:r>
            <a:r>
              <a:rPr lang="en-US" altLang="zh-CN" sz="2000" dirty="0" smtClean="0"/>
              <a:t>, char *</a:t>
            </a:r>
            <a:r>
              <a:rPr lang="en-US" altLang="zh-CN" sz="2000" dirty="0" err="1" smtClean="0"/>
              <a:t>argv</a:t>
            </a:r>
            <a:r>
              <a:rPr lang="en-US" altLang="zh-CN" sz="2000" dirty="0" smtClean="0"/>
              <a:t>[])</a:t>
            </a:r>
          </a:p>
          <a:p>
            <a:pPr marL="0" indent="0" eaLnBrk="1" hangingPunct="1">
              <a:lnSpc>
                <a:spcPct val="80000"/>
              </a:lnSpc>
              <a:buNone/>
            </a:pPr>
            <a:r>
              <a:rPr lang="en-US" altLang="zh-CN" sz="2000" dirty="0" smtClean="0"/>
              <a:t>{</a:t>
            </a:r>
          </a:p>
          <a:p>
            <a:pPr marL="0" indent="0" eaLnBrk="1" hangingPunct="1">
              <a:lnSpc>
                <a:spcPct val="80000"/>
              </a:lnSpc>
              <a:buNone/>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a:t>
            </a:r>
          </a:p>
          <a:p>
            <a:pPr marL="0" indent="0" eaLnBrk="1" hangingPunct="1">
              <a:lnSpc>
                <a:spcPct val="80000"/>
              </a:lnSpc>
              <a:buNone/>
            </a:pPr>
            <a:r>
              <a:rPr lang="en-US" altLang="zh-CN" sz="2000" dirty="0" smtClean="0"/>
              <a:t>   </a:t>
            </a:r>
            <a:r>
              <a:rPr lang="en-US" altLang="zh-CN" sz="2000" dirty="0" err="1" smtClean="0"/>
              <a:t>int</a:t>
            </a:r>
            <a:r>
              <a:rPr lang="en-US" altLang="zh-CN" sz="2000" dirty="0" smtClean="0"/>
              <a:t> </a:t>
            </a:r>
            <a:r>
              <a:rPr lang="en-US" altLang="zh-CN" sz="2000" dirty="0" err="1" smtClean="0"/>
              <a:t>ret_val</a:t>
            </a:r>
            <a:r>
              <a:rPr lang="en-US" altLang="zh-CN" sz="2000" dirty="0" smtClean="0"/>
              <a:t>;</a:t>
            </a:r>
          </a:p>
          <a:p>
            <a:pPr marL="0" indent="0" eaLnBrk="1" hangingPunct="1">
              <a:lnSpc>
                <a:spcPct val="80000"/>
              </a:lnSpc>
              <a:buNone/>
            </a:pPr>
            <a:r>
              <a:rPr lang="en-US" altLang="zh-CN" sz="2000" dirty="0" smtClean="0"/>
              <a:t>   </a:t>
            </a:r>
            <a:r>
              <a:rPr lang="en-US" altLang="zh-CN" sz="2000" dirty="0" err="1" smtClean="0"/>
              <a:t>pthread_t</a:t>
            </a:r>
            <a:r>
              <a:rPr lang="en-US" altLang="zh-CN" sz="2000" dirty="0" smtClean="0"/>
              <a:t> </a:t>
            </a:r>
            <a:r>
              <a:rPr lang="en-US" altLang="zh-CN" sz="2000" dirty="0" err="1" smtClean="0"/>
              <a:t>pt</a:t>
            </a:r>
            <a:r>
              <a:rPr lang="en-US" altLang="zh-CN" sz="2000" dirty="0" smtClean="0"/>
              <a:t>[THREAD_NUMBER];</a:t>
            </a:r>
          </a:p>
          <a:p>
            <a:pPr marL="0" indent="0" eaLnBrk="1" hangingPunct="1">
              <a:lnSpc>
                <a:spcPct val="80000"/>
              </a:lnSpc>
              <a:buNone/>
            </a:pPr>
            <a:r>
              <a:rPr lang="en-US" altLang="zh-CN" sz="2000" dirty="0" smtClean="0"/>
              <a:t>   </a:t>
            </a:r>
            <a:r>
              <a:rPr lang="en-US" altLang="zh-CN" sz="2000" dirty="0" err="1" smtClean="0"/>
              <a:t>ret_val</a:t>
            </a:r>
            <a:r>
              <a:rPr lang="en-US" altLang="zh-CN" sz="2000" dirty="0" smtClean="0"/>
              <a:t> = </a:t>
            </a:r>
            <a:r>
              <a:rPr lang="en-US" altLang="zh-CN" sz="2000" dirty="0" err="1" smtClean="0"/>
              <a:t>pthread_create</a:t>
            </a:r>
            <a:r>
              <a:rPr lang="en-US" altLang="zh-CN" sz="2000" dirty="0" smtClean="0"/>
              <a:t>(&amp;</a:t>
            </a:r>
            <a:r>
              <a:rPr lang="en-US" altLang="zh-CN" sz="2000" dirty="0" err="1" smtClean="0"/>
              <a:t>pt</a:t>
            </a:r>
            <a:r>
              <a:rPr lang="en-US" altLang="zh-CN" sz="2000" dirty="0" smtClean="0"/>
              <a:t>[0], NULL, thread1, NULL);</a:t>
            </a:r>
          </a:p>
          <a:p>
            <a:pPr marL="0" indent="0" eaLnBrk="1" hangingPunct="1">
              <a:lnSpc>
                <a:spcPct val="80000"/>
              </a:lnSpc>
              <a:buNone/>
            </a:pPr>
            <a:r>
              <a:rPr lang="en-US" altLang="zh-CN" sz="2000" dirty="0" smtClean="0"/>
              <a:t>   if (</a:t>
            </a:r>
            <a:r>
              <a:rPr lang="en-US" altLang="zh-CN" sz="2000" dirty="0" err="1" smtClean="0"/>
              <a:t>ret_val</a:t>
            </a:r>
            <a:r>
              <a:rPr lang="en-US" altLang="zh-CN" sz="2000" dirty="0" smtClean="0"/>
              <a:t> != 0 ) {</a:t>
            </a:r>
          </a:p>
          <a:p>
            <a:pPr marL="0" indent="0" eaLnBrk="1" hangingPunct="1">
              <a:lnSpc>
                <a:spcPct val="80000"/>
              </a:lnSpc>
              <a:buNone/>
            </a:pPr>
            <a:r>
              <a:rPr lang="en-US" altLang="zh-CN" sz="2000" dirty="0" smtClean="0"/>
              <a:t>      </a:t>
            </a:r>
            <a:r>
              <a:rPr lang="en-US" altLang="zh-CN" sz="2000" dirty="0" err="1" smtClean="0"/>
              <a:t>printf</a:t>
            </a:r>
            <a:r>
              <a:rPr lang="en-US" altLang="zh-CN" sz="2000" dirty="0" smtClean="0"/>
              <a:t>("</a:t>
            </a:r>
            <a:r>
              <a:rPr lang="en-US" altLang="zh-CN" sz="2000" dirty="0" err="1" smtClean="0"/>
              <a:t>pthread_create</a:t>
            </a:r>
            <a:r>
              <a:rPr lang="en-US" altLang="zh-CN" sz="2000" dirty="0" smtClean="0"/>
              <a:t> error!\n");</a:t>
            </a:r>
          </a:p>
          <a:p>
            <a:pPr marL="0" indent="0" eaLnBrk="1" hangingPunct="1">
              <a:lnSpc>
                <a:spcPct val="80000"/>
              </a:lnSpc>
              <a:buNone/>
            </a:pPr>
            <a:r>
              <a:rPr lang="en-US" altLang="zh-CN" sz="2000" dirty="0" smtClean="0"/>
              <a:t>      exit(1);</a:t>
            </a:r>
          </a:p>
          <a:p>
            <a:pPr marL="0" indent="0" eaLnBrk="1" hangingPunct="1">
              <a:lnSpc>
                <a:spcPct val="80000"/>
              </a:lnSpc>
              <a:buNone/>
            </a:pPr>
            <a:r>
              <a:rPr lang="en-US" altLang="zh-CN" sz="2000" dirty="0" smtClean="0"/>
              <a:t>   } </a:t>
            </a:r>
          </a:p>
          <a:p>
            <a:pPr marL="0" indent="0" eaLnBrk="1" hangingPunct="1">
              <a:lnSpc>
                <a:spcPct val="80000"/>
              </a:lnSpc>
              <a:buNone/>
            </a:pPr>
            <a:endParaRPr lang="en-US" altLang="zh-CN" sz="2000" dirty="0" smtClean="0"/>
          </a:p>
          <a:p>
            <a:pPr marL="0" indent="0" eaLnBrk="1" hangingPunct="1">
              <a:lnSpc>
                <a:spcPct val="80000"/>
              </a:lnSpc>
              <a:buNone/>
            </a:pPr>
            <a:r>
              <a:rPr lang="en-US" altLang="zh-CN" sz="2000" dirty="0" smtClean="0"/>
              <a:t>   </a:t>
            </a:r>
            <a:r>
              <a:rPr lang="en-US" altLang="zh-CN" sz="2000" dirty="0" err="1" smtClean="0"/>
              <a:t>ret_val</a:t>
            </a:r>
            <a:r>
              <a:rPr lang="en-US" altLang="zh-CN" sz="2000" dirty="0" smtClean="0"/>
              <a:t> = </a:t>
            </a:r>
            <a:r>
              <a:rPr lang="en-US" altLang="zh-CN" sz="2000" dirty="0" err="1" smtClean="0"/>
              <a:t>pthread_create</a:t>
            </a:r>
            <a:r>
              <a:rPr lang="en-US" altLang="zh-CN" sz="2000" dirty="0" smtClean="0"/>
              <a:t>(&amp;</a:t>
            </a:r>
            <a:r>
              <a:rPr lang="en-US" altLang="zh-CN" sz="2000" dirty="0" err="1" smtClean="0"/>
              <a:t>pt</a:t>
            </a:r>
            <a:r>
              <a:rPr lang="en-US" altLang="zh-CN" sz="2000" dirty="0" smtClean="0"/>
              <a:t>[1], NULL, thread2, NULL);</a:t>
            </a:r>
          </a:p>
          <a:p>
            <a:pPr marL="0" indent="0" eaLnBrk="1" hangingPunct="1">
              <a:lnSpc>
                <a:spcPct val="80000"/>
              </a:lnSpc>
              <a:buNone/>
            </a:pPr>
            <a:r>
              <a:rPr lang="en-US" altLang="zh-CN" sz="2000" dirty="0" smtClean="0"/>
              <a:t>   if (</a:t>
            </a:r>
            <a:r>
              <a:rPr lang="en-US" altLang="zh-CN" sz="2000" dirty="0" err="1" smtClean="0"/>
              <a:t>ret_val</a:t>
            </a:r>
            <a:r>
              <a:rPr lang="en-US" altLang="zh-CN" sz="2000" dirty="0" smtClean="0"/>
              <a:t> != 0 ) {</a:t>
            </a:r>
          </a:p>
          <a:p>
            <a:pPr marL="0" indent="0" eaLnBrk="1" hangingPunct="1">
              <a:lnSpc>
                <a:spcPct val="80000"/>
              </a:lnSpc>
              <a:buNone/>
            </a:pPr>
            <a:r>
              <a:rPr lang="en-US" altLang="zh-CN" sz="2000" dirty="0" smtClean="0"/>
              <a:t>      </a:t>
            </a:r>
            <a:r>
              <a:rPr lang="en-US" altLang="zh-CN" sz="2000" dirty="0" err="1" smtClean="0"/>
              <a:t>printf</a:t>
            </a:r>
            <a:r>
              <a:rPr lang="en-US" altLang="zh-CN" sz="2000" dirty="0" smtClean="0"/>
              <a:t>("</a:t>
            </a:r>
            <a:r>
              <a:rPr lang="en-US" altLang="zh-CN" sz="2000" dirty="0" err="1" smtClean="0"/>
              <a:t>pthread_create</a:t>
            </a:r>
            <a:r>
              <a:rPr lang="en-US" altLang="zh-CN" sz="2000" dirty="0" smtClean="0"/>
              <a:t> error!\n");</a:t>
            </a:r>
          </a:p>
          <a:p>
            <a:pPr marL="0" indent="0" eaLnBrk="1" hangingPunct="1">
              <a:lnSpc>
                <a:spcPct val="80000"/>
              </a:lnSpc>
              <a:buNone/>
            </a:pPr>
            <a:r>
              <a:rPr lang="en-US" altLang="zh-CN" sz="2000" dirty="0" smtClean="0"/>
              <a:t>      exit(1);</a:t>
            </a:r>
          </a:p>
          <a:p>
            <a:pPr marL="0" indent="0" eaLnBrk="1" hangingPunct="1">
              <a:lnSpc>
                <a:spcPct val="80000"/>
              </a:lnSpc>
              <a:buNone/>
            </a:pPr>
            <a:r>
              <a:rPr lang="en-US" altLang="zh-CN" sz="2000" dirty="0" smtClean="0"/>
              <a:t>   }</a:t>
            </a:r>
          </a:p>
          <a:p>
            <a:pPr marL="0" indent="0" eaLnBrk="1" hangingPunct="1">
              <a:lnSpc>
                <a:spcPct val="80000"/>
              </a:lnSpc>
              <a:buNone/>
            </a:pPr>
            <a:r>
              <a:rPr lang="en-US" altLang="zh-CN" sz="2000" dirty="0" smtClean="0"/>
              <a:t>   </a:t>
            </a:r>
          </a:p>
          <a:p>
            <a:pPr marL="0" indent="0" eaLnBrk="1" hangingPunct="1">
              <a:lnSpc>
                <a:spcPct val="80000"/>
              </a:lnSpc>
              <a:buNone/>
            </a:pPr>
            <a:r>
              <a:rPr lang="en-US" altLang="zh-CN" sz="2000" dirty="0" smtClean="0"/>
              <a:t>   </a:t>
            </a:r>
          </a:p>
        </p:txBody>
      </p:sp>
    </p:spTree>
    <p:extLst>
      <p:ext uri="{BB962C8B-B14F-4D97-AF65-F5344CB8AC3E}">
        <p14:creationId xmlns:p14="http://schemas.microsoft.com/office/powerpoint/2010/main" val="330067873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例子</a:t>
            </a:r>
            <a:r>
              <a:rPr lang="en-US" altLang="zh-CN" smtClean="0"/>
              <a:t>1</a:t>
            </a:r>
            <a:r>
              <a:rPr lang="zh-CN" altLang="en-US" smtClean="0"/>
              <a:t>（续）</a:t>
            </a:r>
          </a:p>
        </p:txBody>
      </p:sp>
      <p:sp>
        <p:nvSpPr>
          <p:cNvPr id="17411" name="Rectangle 3"/>
          <p:cNvSpPr>
            <a:spLocks noGrp="1" noChangeArrowheads="1"/>
          </p:cNvSpPr>
          <p:nvPr>
            <p:ph type="body" idx="1"/>
          </p:nvPr>
        </p:nvSpPr>
        <p:spPr>
          <a:xfrm>
            <a:off x="457200" y="1371600"/>
            <a:ext cx="8229600" cy="5257800"/>
          </a:xfrm>
        </p:spPr>
        <p:txBody>
          <a:bodyPr/>
          <a:lstStyle/>
          <a:p>
            <a:pPr eaLnBrk="1" hangingPunct="1">
              <a:lnSpc>
                <a:spcPct val="90000"/>
              </a:lnSpc>
            </a:pPr>
            <a:r>
              <a:rPr lang="en-US" altLang="zh-CN" sz="2800" smtClean="0"/>
              <a:t>for (i = 0; i &lt; THREAD_NUMBER; i++) {</a:t>
            </a:r>
          </a:p>
          <a:p>
            <a:pPr eaLnBrk="1" hangingPunct="1">
              <a:lnSpc>
                <a:spcPct val="90000"/>
              </a:lnSpc>
            </a:pPr>
            <a:r>
              <a:rPr lang="en-US" altLang="zh-CN" sz="2800" smtClean="0"/>
              <a:t>       ret_val = pthread_join(pt[i], NULL);</a:t>
            </a:r>
          </a:p>
          <a:p>
            <a:pPr eaLnBrk="1" hangingPunct="1">
              <a:lnSpc>
                <a:spcPct val="90000"/>
              </a:lnSpc>
            </a:pPr>
            <a:r>
              <a:rPr lang="en-US" altLang="zh-CN" sz="2800" smtClean="0"/>
              <a:t>       if (ret_val != 0) {</a:t>
            </a:r>
          </a:p>
          <a:p>
            <a:pPr eaLnBrk="1" hangingPunct="1">
              <a:lnSpc>
                <a:spcPct val="90000"/>
              </a:lnSpc>
            </a:pPr>
            <a:r>
              <a:rPr lang="en-US" altLang="zh-CN" sz="2800" smtClean="0"/>
              <a:t>          printf("pthread_join error!\n");</a:t>
            </a:r>
          </a:p>
          <a:p>
            <a:pPr eaLnBrk="1" hangingPunct="1">
              <a:lnSpc>
                <a:spcPct val="90000"/>
              </a:lnSpc>
            </a:pPr>
            <a:r>
              <a:rPr lang="en-US" altLang="zh-CN" sz="2800" smtClean="0"/>
              <a:t>	  exit(1);</a:t>
            </a:r>
          </a:p>
          <a:p>
            <a:pPr eaLnBrk="1" hangingPunct="1">
              <a:lnSpc>
                <a:spcPct val="90000"/>
              </a:lnSpc>
            </a:pPr>
            <a:r>
              <a:rPr lang="en-US" altLang="zh-CN" sz="2800" smtClean="0"/>
              <a:t>       }</a:t>
            </a:r>
          </a:p>
          <a:p>
            <a:pPr eaLnBrk="1" hangingPunct="1">
              <a:lnSpc>
                <a:spcPct val="90000"/>
              </a:lnSpc>
            </a:pPr>
            <a:r>
              <a:rPr lang="en-US" altLang="zh-CN" sz="2800" smtClean="0"/>
              <a:t>   }</a:t>
            </a:r>
          </a:p>
          <a:p>
            <a:pPr eaLnBrk="1" hangingPunct="1">
              <a:lnSpc>
                <a:spcPct val="90000"/>
              </a:lnSpc>
            </a:pPr>
            <a:r>
              <a:rPr lang="en-US" altLang="zh-CN" sz="2800" smtClean="0"/>
              <a:t>   pthread_mutex_destroy(&amp;mutex);</a:t>
            </a:r>
          </a:p>
          <a:p>
            <a:pPr eaLnBrk="1" hangingPunct="1">
              <a:lnSpc>
                <a:spcPct val="90000"/>
              </a:lnSpc>
            </a:pPr>
            <a:r>
              <a:rPr lang="en-US" altLang="zh-CN" sz="2800" smtClean="0"/>
              <a:t>   pthread_cond_destroy(&amp;cond);</a:t>
            </a:r>
          </a:p>
          <a:p>
            <a:pPr eaLnBrk="1" hangingPunct="1">
              <a:lnSpc>
                <a:spcPct val="90000"/>
              </a:lnSpc>
            </a:pPr>
            <a:r>
              <a:rPr lang="en-US" altLang="zh-CN" sz="2800" smtClean="0"/>
              <a:t>   return 0;</a:t>
            </a:r>
          </a:p>
          <a:p>
            <a:pPr eaLnBrk="1" hangingPunct="1">
              <a:lnSpc>
                <a:spcPct val="90000"/>
              </a:lnSpc>
            </a:pPr>
            <a:r>
              <a:rPr lang="en-US" altLang="zh-CN" sz="2800" smtClean="0"/>
              <a:t>}</a:t>
            </a:r>
          </a:p>
          <a:p>
            <a:pPr eaLnBrk="1" hangingPunct="1">
              <a:lnSpc>
                <a:spcPct val="90000"/>
              </a:lnSpc>
            </a:pPr>
            <a:endParaRPr lang="en-US" altLang="zh-CN" sz="2800" smtClean="0"/>
          </a:p>
          <a:p>
            <a:pPr eaLnBrk="1" hangingPunct="1">
              <a:lnSpc>
                <a:spcPct val="90000"/>
              </a:lnSpc>
            </a:pPr>
            <a:endParaRPr lang="en-US" altLang="zh-CN" sz="2800" smtClean="0"/>
          </a:p>
          <a:p>
            <a:pPr eaLnBrk="1" hangingPunct="1">
              <a:lnSpc>
                <a:spcPct val="90000"/>
              </a:lnSpc>
            </a:pPr>
            <a:endParaRPr lang="en-US" altLang="zh-CN" sz="2800" smtClean="0"/>
          </a:p>
          <a:p>
            <a:pPr eaLnBrk="1" hangingPunct="1">
              <a:lnSpc>
                <a:spcPct val="90000"/>
              </a:lnSpc>
            </a:pPr>
            <a:endParaRPr lang="en-US" altLang="zh-CN" sz="2800" smtClean="0"/>
          </a:p>
        </p:txBody>
      </p:sp>
    </p:spTree>
    <p:extLst>
      <p:ext uri="{BB962C8B-B14F-4D97-AF65-F5344CB8AC3E}">
        <p14:creationId xmlns:p14="http://schemas.microsoft.com/office/powerpoint/2010/main" val="242454149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a:t>事件</a:t>
            </a:r>
          </a:p>
        </p:txBody>
      </p:sp>
      <p:sp>
        <p:nvSpPr>
          <p:cNvPr id="68611" name="Rectangle 3"/>
          <p:cNvSpPr>
            <a:spLocks noGrp="1" noChangeArrowheads="1"/>
          </p:cNvSpPr>
          <p:nvPr>
            <p:ph type="body" idx="1"/>
          </p:nvPr>
        </p:nvSpPr>
        <p:spPr/>
        <p:txBody>
          <a:bodyPr/>
          <a:lstStyle/>
          <a:p>
            <a:pPr>
              <a:lnSpc>
                <a:spcPct val="90000"/>
              </a:lnSpc>
            </a:pPr>
            <a:r>
              <a:rPr lang="zh-CN" altLang="en-US"/>
              <a:t>事件可分为两类：</a:t>
            </a:r>
          </a:p>
          <a:p>
            <a:pPr lvl="1">
              <a:lnSpc>
                <a:spcPct val="90000"/>
              </a:lnSpc>
            </a:pPr>
            <a:r>
              <a:rPr lang="zh-CN" altLang="en-US"/>
              <a:t>手动设置：</a:t>
            </a:r>
          </a:p>
          <a:p>
            <a:pPr lvl="1">
              <a:lnSpc>
                <a:spcPct val="90000"/>
              </a:lnSpc>
              <a:buFont typeface="Wingdings" panose="05000000000000000000" pitchFamily="2" charset="2"/>
              <a:buNone/>
            </a:pPr>
            <a:r>
              <a:rPr lang="zh-CN" altLang="en-US"/>
              <a:t>	这种对象只可能用程序手动设置，在需要该事件或者事件发生时，采用</a:t>
            </a:r>
            <a:r>
              <a:rPr lang="en-US" altLang="zh-CN"/>
              <a:t>SetEvent</a:t>
            </a:r>
            <a:r>
              <a:rPr lang="zh-CN" altLang="en-US"/>
              <a:t>及</a:t>
            </a:r>
            <a:r>
              <a:rPr lang="en-US" altLang="zh-CN"/>
              <a:t>ResetEvent</a:t>
            </a:r>
            <a:r>
              <a:rPr lang="zh-CN" altLang="en-US"/>
              <a:t>来进行设置。</a:t>
            </a:r>
          </a:p>
          <a:p>
            <a:pPr lvl="1">
              <a:lnSpc>
                <a:spcPct val="90000"/>
              </a:lnSpc>
            </a:pPr>
            <a:r>
              <a:rPr lang="zh-CN" altLang="en-US"/>
              <a:t>自动恢复：</a:t>
            </a:r>
          </a:p>
          <a:p>
            <a:pPr lvl="1">
              <a:lnSpc>
                <a:spcPct val="90000"/>
              </a:lnSpc>
              <a:buFont typeface="Wingdings" panose="05000000000000000000" pitchFamily="2" charset="2"/>
              <a:buNone/>
            </a:pPr>
            <a:r>
              <a:rPr lang="zh-CN" altLang="en-US"/>
              <a:t>	一旦事件发生并被处理后，自动恢复到没有事件状态，不需要再次设置。</a:t>
            </a:r>
            <a:br>
              <a:rPr lang="zh-CN" altLang="en-US"/>
            </a:br>
            <a:endParaRPr lang="zh-CN" altLang="en-US"/>
          </a:p>
        </p:txBody>
      </p:sp>
    </p:spTree>
    <p:extLst>
      <p:ext uri="{BB962C8B-B14F-4D97-AF65-F5344CB8AC3E}">
        <p14:creationId xmlns:p14="http://schemas.microsoft.com/office/powerpoint/2010/main" val="319862330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a:t>事件－函数原型 </a:t>
            </a:r>
          </a:p>
        </p:txBody>
      </p:sp>
      <p:sp>
        <p:nvSpPr>
          <p:cNvPr id="69635" name="Rectangle 3"/>
          <p:cNvSpPr>
            <a:spLocks noGrp="1" noChangeArrowheads="1"/>
          </p:cNvSpPr>
          <p:nvPr>
            <p:ph type="body" idx="1"/>
          </p:nvPr>
        </p:nvSpPr>
        <p:spPr>
          <a:xfrm>
            <a:off x="465931" y="1534633"/>
            <a:ext cx="8704263" cy="4114800"/>
          </a:xfrm>
        </p:spPr>
        <p:txBody>
          <a:bodyPr/>
          <a:lstStyle/>
          <a:p>
            <a:pPr>
              <a:lnSpc>
                <a:spcPct val="90000"/>
              </a:lnSpc>
            </a:pPr>
            <a:r>
              <a:rPr lang="zh-CN" altLang="en-US" sz="2800" dirty="0"/>
              <a:t>函数原型：</a:t>
            </a:r>
          </a:p>
          <a:p>
            <a:pPr>
              <a:lnSpc>
                <a:spcPct val="90000"/>
              </a:lnSpc>
            </a:pPr>
            <a:r>
              <a:rPr lang="en-US" altLang="zh-CN" sz="2800" dirty="0"/>
              <a:t>HANDLE </a:t>
            </a:r>
            <a:r>
              <a:rPr lang="en-US" altLang="zh-CN" sz="2800" dirty="0" err="1"/>
              <a:t>CreateEvent</a:t>
            </a:r>
            <a:r>
              <a:rPr lang="en-US" altLang="zh-CN" sz="2800" dirty="0"/>
              <a:t>(</a:t>
            </a:r>
            <a:br>
              <a:rPr lang="en-US" altLang="zh-CN" sz="2800" dirty="0"/>
            </a:br>
            <a:r>
              <a:rPr lang="zh-CN" altLang="en-US" sz="2800" dirty="0"/>
              <a:t>　</a:t>
            </a:r>
            <a:r>
              <a:rPr lang="en-US" altLang="zh-CN" sz="2800" dirty="0"/>
              <a:t>LPSECURITY_ATTRIBUTES </a:t>
            </a:r>
            <a:r>
              <a:rPr lang="en-US" altLang="zh-CN" sz="2800" dirty="0" err="1"/>
              <a:t>lpEventAttributes</a:t>
            </a:r>
            <a:r>
              <a:rPr lang="en-US" altLang="zh-CN" sz="2800" dirty="0"/>
              <a:t>,</a:t>
            </a:r>
            <a:br>
              <a:rPr lang="en-US" altLang="zh-CN" sz="2800" dirty="0"/>
            </a:br>
            <a:r>
              <a:rPr lang="zh-CN" altLang="en-US" sz="2800" dirty="0">
                <a:solidFill>
                  <a:schemeClr val="accent1"/>
                </a:solidFill>
              </a:rPr>
              <a:t>　</a:t>
            </a:r>
            <a:r>
              <a:rPr lang="en-US" altLang="zh-CN" sz="1800" dirty="0">
                <a:solidFill>
                  <a:srgbClr val="875D81"/>
                </a:solidFill>
              </a:rPr>
              <a:t>// SECURITY_ATTRIBUTES</a:t>
            </a:r>
            <a:r>
              <a:rPr lang="zh-CN" altLang="en-US" sz="1800" dirty="0">
                <a:solidFill>
                  <a:srgbClr val="875D81"/>
                </a:solidFill>
              </a:rPr>
              <a:t>结构指针，可为</a:t>
            </a:r>
            <a:r>
              <a:rPr lang="en-US" altLang="zh-CN" sz="1800" dirty="0">
                <a:solidFill>
                  <a:srgbClr val="875D81"/>
                </a:solidFill>
              </a:rPr>
              <a:t>NULL</a:t>
            </a:r>
            <a:br>
              <a:rPr lang="en-US" altLang="zh-CN" sz="1800" dirty="0">
                <a:solidFill>
                  <a:srgbClr val="875D81"/>
                </a:solidFill>
              </a:rPr>
            </a:br>
            <a:r>
              <a:rPr lang="zh-CN" altLang="en-US" sz="1800" dirty="0"/>
              <a:t>　</a:t>
            </a:r>
            <a:r>
              <a:rPr lang="en-US" altLang="zh-CN" sz="2800" dirty="0"/>
              <a:t>BOOL </a:t>
            </a:r>
            <a:r>
              <a:rPr lang="en-US" altLang="zh-CN" sz="2800" dirty="0" err="1"/>
              <a:t>bManualReset</a:t>
            </a:r>
            <a:r>
              <a:rPr lang="en-US" altLang="zh-CN" sz="2800" dirty="0"/>
              <a:t>, </a:t>
            </a:r>
            <a:br>
              <a:rPr lang="en-US" altLang="zh-CN" sz="2800" dirty="0"/>
            </a:br>
            <a:r>
              <a:rPr lang="zh-CN" altLang="en-US" sz="1800" dirty="0">
                <a:solidFill>
                  <a:srgbClr val="875D81"/>
                </a:solidFill>
              </a:rPr>
              <a:t>　</a:t>
            </a:r>
            <a:r>
              <a:rPr lang="en-US" altLang="zh-CN" sz="1800" dirty="0">
                <a:solidFill>
                  <a:srgbClr val="875D81"/>
                </a:solidFill>
              </a:rPr>
              <a:t>// </a:t>
            </a:r>
            <a:r>
              <a:rPr lang="zh-CN" altLang="en-US" sz="1800" dirty="0">
                <a:solidFill>
                  <a:srgbClr val="875D81"/>
                </a:solidFill>
              </a:rPr>
              <a:t>手动</a:t>
            </a:r>
            <a:r>
              <a:rPr lang="en-US" altLang="zh-CN" sz="1800" dirty="0">
                <a:solidFill>
                  <a:srgbClr val="875D81"/>
                </a:solidFill>
              </a:rPr>
              <a:t>/</a:t>
            </a:r>
            <a:r>
              <a:rPr lang="zh-CN" altLang="en-US" sz="1800" dirty="0">
                <a:solidFill>
                  <a:srgbClr val="875D81"/>
                </a:solidFill>
              </a:rPr>
              <a:t>自动</a:t>
            </a:r>
            <a:br>
              <a:rPr lang="zh-CN" altLang="en-US" sz="1800" dirty="0">
                <a:solidFill>
                  <a:srgbClr val="875D81"/>
                </a:solidFill>
              </a:rPr>
            </a:br>
            <a:r>
              <a:rPr lang="zh-CN" altLang="en-US" sz="1800" dirty="0">
                <a:solidFill>
                  <a:srgbClr val="875D81"/>
                </a:solidFill>
              </a:rPr>
              <a:t>　</a:t>
            </a:r>
            <a:r>
              <a:rPr lang="en-US" altLang="zh-CN" sz="1800" dirty="0">
                <a:solidFill>
                  <a:srgbClr val="875D81"/>
                </a:solidFill>
              </a:rPr>
              <a:t>// TRUE</a:t>
            </a:r>
            <a:r>
              <a:rPr lang="zh-CN" altLang="en-US" sz="1800" dirty="0">
                <a:solidFill>
                  <a:srgbClr val="875D81"/>
                </a:solidFill>
              </a:rPr>
              <a:t>：在</a:t>
            </a:r>
            <a:r>
              <a:rPr lang="en-US" altLang="zh-CN" sz="1800" dirty="0" err="1">
                <a:solidFill>
                  <a:srgbClr val="875D81"/>
                </a:solidFill>
              </a:rPr>
              <a:t>WaitForSingleObject</a:t>
            </a:r>
            <a:r>
              <a:rPr lang="zh-CN" altLang="en-US" sz="1800" dirty="0">
                <a:solidFill>
                  <a:srgbClr val="875D81"/>
                </a:solidFill>
              </a:rPr>
              <a:t>后必须手动调用</a:t>
            </a:r>
            <a:r>
              <a:rPr lang="en-US" altLang="zh-CN" sz="1800" dirty="0" err="1">
                <a:solidFill>
                  <a:srgbClr val="875D81"/>
                </a:solidFill>
              </a:rPr>
              <a:t>ResetEvent</a:t>
            </a:r>
            <a:r>
              <a:rPr lang="zh-CN" altLang="en-US" sz="1800" dirty="0">
                <a:solidFill>
                  <a:srgbClr val="875D81"/>
                </a:solidFill>
              </a:rPr>
              <a:t>清除信号</a:t>
            </a:r>
            <a:br>
              <a:rPr lang="zh-CN" altLang="en-US" sz="1800" dirty="0">
                <a:solidFill>
                  <a:srgbClr val="875D81"/>
                </a:solidFill>
              </a:rPr>
            </a:br>
            <a:r>
              <a:rPr lang="zh-CN" altLang="en-US" sz="1800" dirty="0">
                <a:solidFill>
                  <a:srgbClr val="875D81"/>
                </a:solidFill>
              </a:rPr>
              <a:t>　</a:t>
            </a:r>
            <a:r>
              <a:rPr lang="en-US" altLang="zh-CN" sz="1800" dirty="0">
                <a:solidFill>
                  <a:srgbClr val="875D81"/>
                </a:solidFill>
              </a:rPr>
              <a:t>// FALSE</a:t>
            </a:r>
            <a:r>
              <a:rPr lang="zh-CN" altLang="en-US" sz="1800" dirty="0">
                <a:solidFill>
                  <a:srgbClr val="875D81"/>
                </a:solidFill>
              </a:rPr>
              <a:t>：在</a:t>
            </a:r>
            <a:r>
              <a:rPr lang="en-US" altLang="zh-CN" sz="1800" dirty="0" err="1">
                <a:solidFill>
                  <a:srgbClr val="875D81"/>
                </a:solidFill>
              </a:rPr>
              <a:t>WaitForSingleObject</a:t>
            </a:r>
            <a:r>
              <a:rPr lang="zh-CN" altLang="en-US" sz="1800" dirty="0">
                <a:solidFill>
                  <a:srgbClr val="875D81"/>
                </a:solidFill>
              </a:rPr>
              <a:t>后，系统自动清除事件信号</a:t>
            </a:r>
            <a:br>
              <a:rPr lang="zh-CN" altLang="en-US" sz="1800" dirty="0">
                <a:solidFill>
                  <a:srgbClr val="875D81"/>
                </a:solidFill>
              </a:rPr>
            </a:br>
            <a:r>
              <a:rPr lang="zh-CN" altLang="en-US" sz="2800" dirty="0"/>
              <a:t>　</a:t>
            </a:r>
            <a:r>
              <a:rPr lang="en-US" altLang="zh-CN" sz="2800" dirty="0"/>
              <a:t>BOOL </a:t>
            </a:r>
            <a:r>
              <a:rPr lang="en-US" altLang="zh-CN" sz="2800" dirty="0" err="1"/>
              <a:t>bInitialState</a:t>
            </a:r>
            <a:r>
              <a:rPr lang="en-US" altLang="zh-CN" sz="2800" dirty="0"/>
              <a:t>, </a:t>
            </a:r>
            <a:r>
              <a:rPr lang="en-US" altLang="zh-CN" sz="1800" dirty="0">
                <a:solidFill>
                  <a:srgbClr val="875D81"/>
                </a:solidFill>
              </a:rPr>
              <a:t>//</a:t>
            </a:r>
            <a:r>
              <a:rPr lang="zh-CN" altLang="en-US" sz="1800" dirty="0">
                <a:solidFill>
                  <a:srgbClr val="875D81"/>
                </a:solidFill>
              </a:rPr>
              <a:t>初始状态</a:t>
            </a:r>
            <a:r>
              <a:rPr lang="zh-CN" altLang="en-US" sz="2800" dirty="0"/>
              <a:t/>
            </a:r>
            <a:br>
              <a:rPr lang="zh-CN" altLang="en-US" sz="2800" dirty="0"/>
            </a:br>
            <a:r>
              <a:rPr lang="zh-CN" altLang="en-US" sz="2800" dirty="0"/>
              <a:t>　</a:t>
            </a:r>
            <a:r>
              <a:rPr lang="en-US" altLang="zh-CN" sz="2800" dirty="0"/>
              <a:t>LPCTSTR </a:t>
            </a:r>
            <a:r>
              <a:rPr lang="en-US" altLang="zh-CN" sz="2800" dirty="0" err="1"/>
              <a:t>lpName</a:t>
            </a:r>
            <a:r>
              <a:rPr lang="en-US" altLang="zh-CN" sz="2800" dirty="0"/>
              <a:t> </a:t>
            </a:r>
            <a:r>
              <a:rPr lang="en-US" altLang="zh-CN" sz="1800" dirty="0">
                <a:solidFill>
                  <a:srgbClr val="875D81"/>
                </a:solidFill>
              </a:rPr>
              <a:t>//</a:t>
            </a:r>
            <a:r>
              <a:rPr lang="zh-CN" altLang="en-US" sz="1800" dirty="0">
                <a:solidFill>
                  <a:srgbClr val="875D81"/>
                </a:solidFill>
              </a:rPr>
              <a:t>事件的名称</a:t>
            </a:r>
            <a:r>
              <a:rPr lang="zh-CN" altLang="en-US" sz="2800" dirty="0"/>
              <a:t/>
            </a:r>
            <a:br>
              <a:rPr lang="zh-CN" altLang="en-US" sz="2800" dirty="0"/>
            </a:br>
            <a:r>
              <a:rPr lang="en-US" altLang="zh-CN" sz="2800" dirty="0"/>
              <a:t>);</a:t>
            </a:r>
          </a:p>
        </p:txBody>
      </p:sp>
    </p:spTree>
    <p:extLst>
      <p:ext uri="{BB962C8B-B14F-4D97-AF65-F5344CB8AC3E}">
        <p14:creationId xmlns:p14="http://schemas.microsoft.com/office/powerpoint/2010/main" val="347296316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a:t>事件－函数原型</a:t>
            </a:r>
            <a:r>
              <a:rPr lang="en-US" altLang="zh-CN"/>
              <a:t>(</a:t>
            </a:r>
            <a:r>
              <a:rPr lang="zh-CN" altLang="en-US"/>
              <a:t>续</a:t>
            </a:r>
            <a:r>
              <a:rPr lang="en-US" altLang="zh-CN"/>
              <a:t>)</a:t>
            </a:r>
          </a:p>
        </p:txBody>
      </p:sp>
      <p:sp>
        <p:nvSpPr>
          <p:cNvPr id="70659" name="Rectangle 3"/>
          <p:cNvSpPr>
            <a:spLocks noGrp="1" noChangeArrowheads="1"/>
          </p:cNvSpPr>
          <p:nvPr>
            <p:ph type="body" idx="1"/>
          </p:nvPr>
        </p:nvSpPr>
        <p:spPr/>
        <p:txBody>
          <a:bodyPr/>
          <a:lstStyle/>
          <a:p>
            <a:pPr>
              <a:lnSpc>
                <a:spcPct val="80000"/>
              </a:lnSpc>
            </a:pPr>
            <a:r>
              <a:rPr lang="zh-CN" altLang="en-US" sz="2000"/>
              <a:t>使用</a:t>
            </a:r>
            <a:r>
              <a:rPr lang="zh-CN" altLang="en-US" sz="2000">
                <a:latin typeface="Arial" panose="020B0604020202020204" pitchFamily="34" charset="0"/>
              </a:rPr>
              <a:t>“</a:t>
            </a:r>
            <a:r>
              <a:rPr lang="zh-CN" altLang="en-US" sz="2000"/>
              <a:t>事件</a:t>
            </a:r>
            <a:r>
              <a:rPr lang="zh-CN" altLang="en-US" sz="2000">
                <a:latin typeface="Arial" panose="020B0604020202020204" pitchFamily="34" charset="0"/>
              </a:rPr>
              <a:t>”</a:t>
            </a:r>
            <a:r>
              <a:rPr lang="zh-CN" altLang="en-US" sz="2000"/>
              <a:t>机制应注意以下事项：</a:t>
            </a:r>
          </a:p>
          <a:p>
            <a:pPr lvl="1">
              <a:lnSpc>
                <a:spcPct val="80000"/>
              </a:lnSpc>
            </a:pPr>
            <a:r>
              <a:rPr lang="zh-CN" altLang="en-US" sz="1800"/>
              <a:t>如果跨进程访问事件，必须对事件命名，在对事件命名的时候，要注意不要与系统命名空间中的其它全局命名对象冲突；</a:t>
            </a:r>
          </a:p>
          <a:p>
            <a:pPr lvl="1">
              <a:lnSpc>
                <a:spcPct val="80000"/>
              </a:lnSpc>
            </a:pPr>
            <a:r>
              <a:rPr lang="zh-CN" altLang="en-US" sz="1800"/>
              <a:t>事件是否要自动恢复；</a:t>
            </a:r>
          </a:p>
          <a:p>
            <a:pPr lvl="1">
              <a:lnSpc>
                <a:spcPct val="80000"/>
              </a:lnSpc>
            </a:pPr>
            <a:r>
              <a:rPr lang="zh-CN" altLang="en-US" sz="1800"/>
              <a:t>事件的初始状态设置。</a:t>
            </a:r>
          </a:p>
          <a:p>
            <a:pPr>
              <a:lnSpc>
                <a:spcPct val="80000"/>
              </a:lnSpc>
            </a:pPr>
            <a:r>
              <a:rPr lang="zh-CN" altLang="en-US" sz="2000"/>
              <a:t>由于</a:t>
            </a:r>
            <a:r>
              <a:rPr lang="en-US" altLang="zh-CN" sz="2000"/>
              <a:t>event</a:t>
            </a:r>
            <a:r>
              <a:rPr lang="zh-CN" altLang="en-US" sz="2000"/>
              <a:t>对象属于内核对象，故进程</a:t>
            </a:r>
            <a:r>
              <a:rPr lang="en-US" altLang="zh-CN" sz="2000"/>
              <a:t>B</a:t>
            </a:r>
            <a:r>
              <a:rPr lang="zh-CN" altLang="en-US" sz="2000"/>
              <a:t>可以调用</a:t>
            </a:r>
            <a:r>
              <a:rPr lang="en-US" altLang="zh-CN" sz="2000"/>
              <a:t>OpenEvent</a:t>
            </a:r>
            <a:r>
              <a:rPr lang="zh-CN" altLang="en-US" sz="2000"/>
              <a:t>函数通过对象的名字获得进程</a:t>
            </a:r>
            <a:r>
              <a:rPr lang="en-US" altLang="zh-CN" sz="2000"/>
              <a:t>A</a:t>
            </a:r>
            <a:r>
              <a:rPr lang="zh-CN" altLang="en-US" sz="2000"/>
              <a:t>中</a:t>
            </a:r>
            <a:r>
              <a:rPr lang="en-US" altLang="zh-CN" sz="2000"/>
              <a:t>event</a:t>
            </a:r>
            <a:r>
              <a:rPr lang="zh-CN" altLang="en-US" sz="2000"/>
              <a:t>对象的句柄，然后将这个句柄用于</a:t>
            </a:r>
            <a:r>
              <a:rPr lang="en-US" altLang="zh-CN" sz="2000"/>
              <a:t>ResetEvent</a:t>
            </a:r>
            <a:r>
              <a:rPr lang="zh-CN" altLang="en-US" sz="2000"/>
              <a:t>、</a:t>
            </a:r>
            <a:r>
              <a:rPr lang="en-US" altLang="zh-CN" sz="2000"/>
              <a:t>SetEvent</a:t>
            </a:r>
            <a:r>
              <a:rPr lang="zh-CN" altLang="en-US" sz="2000"/>
              <a:t>和</a:t>
            </a:r>
            <a:r>
              <a:rPr lang="en-US" altLang="zh-CN" sz="2000"/>
              <a:t>WaitForMultipleObjects</a:t>
            </a:r>
            <a:r>
              <a:rPr lang="zh-CN" altLang="en-US" sz="2000"/>
              <a:t>等函数中。此法可以实现一个进程的线程控制另一进程中线程的运行，例如： </a:t>
            </a:r>
            <a:br>
              <a:rPr lang="zh-CN" altLang="en-US" sz="2000"/>
            </a:br>
            <a:r>
              <a:rPr lang="zh-CN" altLang="en-US" sz="2000"/>
              <a:t/>
            </a:r>
            <a:br>
              <a:rPr lang="zh-CN" altLang="en-US" sz="2000"/>
            </a:br>
            <a:r>
              <a:rPr lang="en-US" altLang="zh-CN" sz="1600"/>
              <a:t>HANDLE hEvent=OpenEvent(EVENT_ALL_ACCESS,true,"MyEvent"); </a:t>
            </a:r>
            <a:br>
              <a:rPr lang="en-US" altLang="zh-CN" sz="1600"/>
            </a:br>
            <a:r>
              <a:rPr lang="en-US" altLang="zh-CN" sz="1600"/>
              <a:t>ResetEvent(hEvent);</a:t>
            </a:r>
          </a:p>
        </p:txBody>
      </p:sp>
    </p:spTree>
    <p:extLst>
      <p:ext uri="{BB962C8B-B14F-4D97-AF65-F5344CB8AC3E}">
        <p14:creationId xmlns:p14="http://schemas.microsoft.com/office/powerpoint/2010/main" val="332234439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a:t>事件－例子</a:t>
            </a:r>
          </a:p>
        </p:txBody>
      </p:sp>
      <p:sp>
        <p:nvSpPr>
          <p:cNvPr id="72707" name="Rectangle 3"/>
          <p:cNvSpPr>
            <a:spLocks noGrp="1" noChangeArrowheads="1"/>
          </p:cNvSpPr>
          <p:nvPr>
            <p:ph type="body" idx="1"/>
          </p:nvPr>
        </p:nvSpPr>
        <p:spPr/>
        <p:txBody>
          <a:bodyPr/>
          <a:lstStyle/>
          <a:p>
            <a:r>
              <a:rPr lang="zh-CN" altLang="en-US"/>
              <a:t>三个线程：</a:t>
            </a:r>
          </a:p>
          <a:p>
            <a:pPr lvl="1"/>
            <a:r>
              <a:rPr lang="zh-CN" altLang="en-US"/>
              <a:t>主线程</a:t>
            </a:r>
          </a:p>
          <a:p>
            <a:pPr lvl="1"/>
            <a:r>
              <a:rPr lang="zh-CN" altLang="en-US"/>
              <a:t>读线程</a:t>
            </a:r>
          </a:p>
          <a:p>
            <a:pPr lvl="1"/>
            <a:r>
              <a:rPr lang="zh-CN" altLang="en-US"/>
              <a:t>写线程</a:t>
            </a:r>
          </a:p>
          <a:p>
            <a:pPr lvl="1"/>
            <a:r>
              <a:rPr lang="zh-CN" altLang="en-US"/>
              <a:t>读线程必须在写线程操作结束后才能进行读；</a:t>
            </a:r>
          </a:p>
          <a:p>
            <a:pPr lvl="1"/>
            <a:r>
              <a:rPr lang="zh-CN" altLang="en-US"/>
              <a:t>主线程必须等读和写线程结束后才能结束</a:t>
            </a:r>
          </a:p>
        </p:txBody>
      </p:sp>
    </p:spTree>
    <p:extLst>
      <p:ext uri="{BB962C8B-B14F-4D97-AF65-F5344CB8AC3E}">
        <p14:creationId xmlns:p14="http://schemas.microsoft.com/office/powerpoint/2010/main" val="317301356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a:t>代码</a:t>
            </a:r>
          </a:p>
        </p:txBody>
      </p:sp>
      <p:sp>
        <p:nvSpPr>
          <p:cNvPr id="74755" name="Rectangle 3"/>
          <p:cNvSpPr>
            <a:spLocks noGrp="1" noChangeArrowheads="1"/>
          </p:cNvSpPr>
          <p:nvPr>
            <p:ph type="body" idx="1"/>
          </p:nvPr>
        </p:nvSpPr>
        <p:spPr>
          <a:xfrm>
            <a:off x="491705" y="1462179"/>
            <a:ext cx="8229600" cy="4525963"/>
          </a:xfrm>
        </p:spPr>
        <p:txBody>
          <a:bodyPr/>
          <a:lstStyle/>
          <a:p>
            <a:pPr>
              <a:lnSpc>
                <a:spcPct val="80000"/>
              </a:lnSpc>
              <a:buFont typeface="Wingdings" panose="05000000000000000000" pitchFamily="2" charset="2"/>
              <a:buNone/>
            </a:pPr>
            <a:r>
              <a:rPr lang="en-US" altLang="zh-CN" sz="1800" dirty="0"/>
              <a:t>include "</a:t>
            </a:r>
            <a:r>
              <a:rPr lang="en-US" altLang="zh-CN" sz="1800" dirty="0" err="1"/>
              <a:t>stdafx.h</a:t>
            </a:r>
            <a:r>
              <a:rPr lang="en-US" altLang="zh-CN" sz="1800" dirty="0"/>
              <a:t>"</a:t>
            </a:r>
          </a:p>
          <a:p>
            <a:pPr>
              <a:lnSpc>
                <a:spcPct val="80000"/>
              </a:lnSpc>
              <a:buFont typeface="Wingdings" panose="05000000000000000000" pitchFamily="2" charset="2"/>
              <a:buNone/>
            </a:pPr>
            <a:r>
              <a:rPr lang="en-US" altLang="zh-CN" sz="1800" dirty="0"/>
              <a:t>#include &lt;</a:t>
            </a:r>
            <a:r>
              <a:rPr lang="en-US" altLang="zh-CN" sz="1800" dirty="0" err="1"/>
              <a:t>windows.h</a:t>
            </a:r>
            <a:r>
              <a:rPr lang="en-US" altLang="zh-CN" sz="1800" dirty="0"/>
              <a:t>&gt;</a:t>
            </a:r>
          </a:p>
          <a:p>
            <a:pPr>
              <a:lnSpc>
                <a:spcPct val="80000"/>
              </a:lnSpc>
              <a:buFont typeface="Wingdings" panose="05000000000000000000" pitchFamily="2" charset="2"/>
              <a:buNone/>
            </a:pPr>
            <a:r>
              <a:rPr lang="en-US" altLang="zh-CN" sz="1800" dirty="0"/>
              <a:t>#include &lt;</a:t>
            </a:r>
            <a:r>
              <a:rPr lang="en-US" altLang="zh-CN" sz="1800" dirty="0" err="1"/>
              <a:t>process.h</a:t>
            </a:r>
            <a:r>
              <a:rPr lang="en-US" altLang="zh-CN" sz="1800" dirty="0"/>
              <a:t>&gt;</a:t>
            </a:r>
          </a:p>
          <a:p>
            <a:pPr>
              <a:lnSpc>
                <a:spcPct val="80000"/>
              </a:lnSpc>
              <a:buFont typeface="Wingdings" panose="05000000000000000000" pitchFamily="2" charset="2"/>
              <a:buNone/>
            </a:pPr>
            <a:r>
              <a:rPr lang="en-US" altLang="zh-CN" sz="1800" dirty="0"/>
              <a:t>#include &lt;</a:t>
            </a:r>
            <a:r>
              <a:rPr lang="en-US" altLang="zh-CN" sz="1800" dirty="0" err="1"/>
              <a:t>iostream.h</a:t>
            </a:r>
            <a:r>
              <a:rPr lang="en-US" altLang="zh-CN" sz="1800" dirty="0"/>
              <a:t>&gt;</a:t>
            </a:r>
          </a:p>
          <a:p>
            <a:pPr>
              <a:lnSpc>
                <a:spcPct val="80000"/>
              </a:lnSpc>
              <a:buFont typeface="Wingdings" panose="05000000000000000000" pitchFamily="2" charset="2"/>
              <a:buNone/>
            </a:pPr>
            <a:r>
              <a:rPr lang="en-US" altLang="zh-CN" sz="1800" dirty="0"/>
              <a:t>#include &lt;</a:t>
            </a:r>
            <a:r>
              <a:rPr lang="en-US" altLang="zh-CN" sz="1800" dirty="0" err="1"/>
              <a:t>fstream.h</a:t>
            </a:r>
            <a:r>
              <a:rPr lang="en-US" altLang="zh-CN" sz="1800" dirty="0"/>
              <a:t>&gt;</a:t>
            </a:r>
          </a:p>
          <a:p>
            <a:pPr>
              <a:lnSpc>
                <a:spcPct val="80000"/>
              </a:lnSpc>
              <a:buFont typeface="Wingdings" panose="05000000000000000000" pitchFamily="2" charset="2"/>
              <a:buNone/>
            </a:pPr>
            <a:endParaRPr lang="en-US" altLang="zh-CN" sz="1800" dirty="0"/>
          </a:p>
          <a:p>
            <a:pPr>
              <a:lnSpc>
                <a:spcPct val="80000"/>
              </a:lnSpc>
              <a:buFont typeface="Wingdings" panose="05000000000000000000" pitchFamily="2" charset="2"/>
              <a:buNone/>
            </a:pPr>
            <a:r>
              <a:rPr lang="en-US" altLang="zh-CN" sz="1800" dirty="0"/>
              <a:t>HANDLE </a:t>
            </a:r>
            <a:r>
              <a:rPr lang="en-US" altLang="zh-CN" sz="1800" dirty="0" err="1"/>
              <a:t>evRead,evFinish</a:t>
            </a:r>
            <a:r>
              <a:rPr lang="en-US" altLang="zh-CN" sz="1800" dirty="0"/>
              <a:t>;</a:t>
            </a:r>
          </a:p>
          <a:p>
            <a:pPr>
              <a:lnSpc>
                <a:spcPct val="80000"/>
              </a:lnSpc>
              <a:buFont typeface="Wingdings" panose="05000000000000000000" pitchFamily="2" charset="2"/>
              <a:buNone/>
            </a:pPr>
            <a:endParaRPr lang="en-US" altLang="zh-CN" sz="1800" dirty="0"/>
          </a:p>
          <a:p>
            <a:pPr>
              <a:lnSpc>
                <a:spcPct val="80000"/>
              </a:lnSpc>
              <a:buFont typeface="Wingdings" panose="05000000000000000000" pitchFamily="2" charset="2"/>
              <a:buNone/>
            </a:pPr>
            <a:r>
              <a:rPr lang="en-US" altLang="zh-CN" sz="1800" dirty="0"/>
              <a:t>void </a:t>
            </a:r>
            <a:r>
              <a:rPr lang="en-US" altLang="zh-CN" sz="1800" dirty="0" err="1"/>
              <a:t>ReadThread</a:t>
            </a:r>
            <a:r>
              <a:rPr lang="en-US" altLang="zh-CN" sz="1800" dirty="0"/>
              <a:t>(LPVOID </a:t>
            </a:r>
            <a:r>
              <a:rPr lang="en-US" altLang="zh-CN" sz="1800" dirty="0" err="1"/>
              <a:t>param</a:t>
            </a:r>
            <a:r>
              <a:rPr lang="en-US" altLang="zh-CN" sz="1800" dirty="0"/>
              <a:t>) {</a:t>
            </a:r>
          </a:p>
          <a:p>
            <a:pPr>
              <a:lnSpc>
                <a:spcPct val="80000"/>
              </a:lnSpc>
              <a:buFont typeface="Wingdings" panose="05000000000000000000" pitchFamily="2" charset="2"/>
              <a:buNone/>
            </a:pPr>
            <a:r>
              <a:rPr lang="en-US" altLang="zh-CN" sz="1800" dirty="0"/>
              <a:t>    </a:t>
            </a:r>
            <a:r>
              <a:rPr lang="en-US" altLang="zh-CN" sz="1800" dirty="0" err="1"/>
              <a:t>WaitForSingleObject</a:t>
            </a:r>
            <a:r>
              <a:rPr lang="en-US" altLang="zh-CN" sz="1800" dirty="0"/>
              <a:t>(</a:t>
            </a:r>
            <a:r>
              <a:rPr lang="en-US" altLang="zh-CN" sz="1800" dirty="0" err="1"/>
              <a:t>evRead</a:t>
            </a:r>
            <a:r>
              <a:rPr lang="en-US" altLang="zh-CN" sz="1800" dirty="0"/>
              <a:t>, INFINITE);</a:t>
            </a:r>
          </a:p>
          <a:p>
            <a:pPr>
              <a:lnSpc>
                <a:spcPct val="80000"/>
              </a:lnSpc>
              <a:buFont typeface="Wingdings" panose="05000000000000000000" pitchFamily="2" charset="2"/>
              <a:buNone/>
            </a:pPr>
            <a:r>
              <a:rPr lang="en-US" altLang="zh-CN" sz="1800" dirty="0"/>
              <a:t>	</a:t>
            </a:r>
            <a:r>
              <a:rPr lang="en-US" altLang="zh-CN" sz="1800" dirty="0" err="1"/>
              <a:t>cout</a:t>
            </a:r>
            <a:r>
              <a:rPr lang="en-US" altLang="zh-CN" sz="1800" dirty="0"/>
              <a:t>&lt;&lt;"Reading"&lt;&lt;</a:t>
            </a:r>
            <a:r>
              <a:rPr lang="en-US" altLang="zh-CN" sz="1800" dirty="0" err="1"/>
              <a:t>endl</a:t>
            </a:r>
            <a:r>
              <a:rPr lang="en-US" altLang="zh-CN" sz="1800" dirty="0"/>
              <a:t>;</a:t>
            </a:r>
          </a:p>
          <a:p>
            <a:pPr>
              <a:lnSpc>
                <a:spcPct val="80000"/>
              </a:lnSpc>
              <a:buFont typeface="Wingdings" panose="05000000000000000000" pitchFamily="2" charset="2"/>
              <a:buNone/>
            </a:pPr>
            <a:r>
              <a:rPr lang="en-US" altLang="zh-CN" sz="1800" dirty="0"/>
              <a:t>	</a:t>
            </a:r>
            <a:r>
              <a:rPr lang="en-US" altLang="zh-CN" sz="1800" dirty="0" err="1"/>
              <a:t>SetEvent</a:t>
            </a:r>
            <a:r>
              <a:rPr lang="en-US" altLang="zh-CN" sz="1800" dirty="0"/>
              <a:t>(</a:t>
            </a:r>
            <a:r>
              <a:rPr lang="en-US" altLang="zh-CN" sz="1800" dirty="0" err="1"/>
              <a:t>evFinish</a:t>
            </a:r>
            <a:r>
              <a:rPr lang="en-US" altLang="zh-CN" sz="1800" dirty="0"/>
              <a:t>);</a:t>
            </a:r>
          </a:p>
          <a:p>
            <a:pPr>
              <a:lnSpc>
                <a:spcPct val="80000"/>
              </a:lnSpc>
              <a:buFont typeface="Wingdings" panose="05000000000000000000" pitchFamily="2" charset="2"/>
              <a:buNone/>
            </a:pPr>
            <a:r>
              <a:rPr lang="en-US" altLang="zh-CN" sz="1800" dirty="0"/>
              <a:t>}</a:t>
            </a:r>
          </a:p>
          <a:p>
            <a:pPr>
              <a:lnSpc>
                <a:spcPct val="80000"/>
              </a:lnSpc>
              <a:buFont typeface="Wingdings" panose="05000000000000000000" pitchFamily="2" charset="2"/>
              <a:buNone/>
            </a:pPr>
            <a:endParaRPr lang="en-US" altLang="zh-CN" sz="1800" dirty="0"/>
          </a:p>
          <a:p>
            <a:pPr>
              <a:lnSpc>
                <a:spcPct val="80000"/>
              </a:lnSpc>
              <a:buFont typeface="Wingdings" panose="05000000000000000000" pitchFamily="2" charset="2"/>
              <a:buNone/>
            </a:pPr>
            <a:r>
              <a:rPr lang="en-US" altLang="zh-CN" sz="1800" dirty="0"/>
              <a:t>void </a:t>
            </a:r>
            <a:r>
              <a:rPr lang="en-US" altLang="zh-CN" sz="1800" dirty="0" err="1"/>
              <a:t>WriteThread</a:t>
            </a:r>
            <a:r>
              <a:rPr lang="en-US" altLang="zh-CN" sz="1800" dirty="0"/>
              <a:t>(LPVOID </a:t>
            </a:r>
            <a:r>
              <a:rPr lang="en-US" altLang="zh-CN" sz="1800" dirty="0" err="1"/>
              <a:t>param</a:t>
            </a:r>
            <a:r>
              <a:rPr lang="en-US" altLang="zh-CN" sz="1800" dirty="0"/>
              <a:t>) {</a:t>
            </a:r>
          </a:p>
          <a:p>
            <a:pPr>
              <a:lnSpc>
                <a:spcPct val="80000"/>
              </a:lnSpc>
              <a:buFont typeface="Wingdings" panose="05000000000000000000" pitchFamily="2" charset="2"/>
              <a:buNone/>
            </a:pPr>
            <a:r>
              <a:rPr lang="en-US" altLang="zh-CN" sz="1800" dirty="0"/>
              <a:t>    </a:t>
            </a:r>
            <a:r>
              <a:rPr lang="en-US" altLang="zh-CN" sz="1800" dirty="0" err="1"/>
              <a:t>cout</a:t>
            </a:r>
            <a:r>
              <a:rPr lang="en-US" altLang="zh-CN" sz="1800" dirty="0"/>
              <a:t>&lt;&lt;"Writing"&lt;&lt;</a:t>
            </a:r>
            <a:r>
              <a:rPr lang="en-US" altLang="zh-CN" sz="1800" dirty="0" err="1"/>
              <a:t>endl</a:t>
            </a:r>
            <a:r>
              <a:rPr lang="en-US" altLang="zh-CN" sz="1800" dirty="0"/>
              <a:t>;</a:t>
            </a:r>
          </a:p>
          <a:p>
            <a:pPr>
              <a:lnSpc>
                <a:spcPct val="80000"/>
              </a:lnSpc>
              <a:buFont typeface="Wingdings" panose="05000000000000000000" pitchFamily="2" charset="2"/>
              <a:buNone/>
            </a:pPr>
            <a:r>
              <a:rPr lang="en-US" altLang="zh-CN" sz="1800" dirty="0"/>
              <a:t>	</a:t>
            </a:r>
            <a:r>
              <a:rPr lang="en-US" altLang="zh-CN" sz="1800" dirty="0" err="1"/>
              <a:t>SetEvent</a:t>
            </a:r>
            <a:r>
              <a:rPr lang="en-US" altLang="zh-CN" sz="1800" dirty="0"/>
              <a:t>(</a:t>
            </a:r>
            <a:r>
              <a:rPr lang="en-US" altLang="zh-CN" sz="1800" dirty="0" err="1"/>
              <a:t>evRead</a:t>
            </a:r>
            <a:r>
              <a:rPr lang="en-US" altLang="zh-CN" sz="1800" dirty="0"/>
              <a:t>);</a:t>
            </a:r>
          </a:p>
          <a:p>
            <a:pPr>
              <a:lnSpc>
                <a:spcPct val="80000"/>
              </a:lnSpc>
              <a:buFont typeface="Wingdings" panose="05000000000000000000" pitchFamily="2" charset="2"/>
              <a:buNone/>
            </a:pPr>
            <a:r>
              <a:rPr lang="en-US" altLang="zh-CN" sz="1800" dirty="0"/>
              <a:t>}</a:t>
            </a:r>
          </a:p>
        </p:txBody>
      </p:sp>
    </p:spTree>
    <p:extLst>
      <p:ext uri="{BB962C8B-B14F-4D97-AF65-F5344CB8AC3E}">
        <p14:creationId xmlns:p14="http://schemas.microsoft.com/office/powerpoint/2010/main" val="307587187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uda">
  <a:themeElements>
    <a:clrScheme name="sud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suda">
      <a:majorFont>
        <a:latin typeface="Arial"/>
        <a:ea typeface="华文新魏"/>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sud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suda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suda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suda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suda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suda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suda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suda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uda" id="{CA1FFCAC-1875-4C6A-B114-01528468120D}" vid="{4850C8DD-F9BA-478B-9637-533962C4B9F0}"/>
    </a:ext>
  </a:extLst>
</a:theme>
</file>

<file path=docProps/app.xml><?xml version="1.0" encoding="utf-8"?>
<Properties xmlns="http://schemas.openxmlformats.org/officeDocument/2006/extended-properties" xmlns:vt="http://schemas.openxmlformats.org/officeDocument/2006/docPropsVTypes">
  <TotalTime>10</TotalTime>
  <Words>1680</Words>
  <Application>Microsoft Office PowerPoint</Application>
  <PresentationFormat>全屏显示(4:3)</PresentationFormat>
  <Paragraphs>474</Paragraphs>
  <Slides>43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43</vt:i4>
      </vt:variant>
    </vt:vector>
  </HeadingPairs>
  <TitlesOfParts>
    <vt:vector size="49" baseType="lpstr">
      <vt:lpstr>等线</vt:lpstr>
      <vt:lpstr>华文新魏</vt:lpstr>
      <vt:lpstr>宋体</vt:lpstr>
      <vt:lpstr>Arial</vt:lpstr>
      <vt:lpstr>Wingdings</vt:lpstr>
      <vt:lpstr>suda</vt:lpstr>
      <vt:lpstr>Windows/Linux常用同步和互斥机制</vt:lpstr>
      <vt:lpstr>Windows 常用同步机制</vt:lpstr>
      <vt:lpstr>Windows 同步机制</vt:lpstr>
      <vt:lpstr>事件</vt:lpstr>
      <vt:lpstr>事件</vt:lpstr>
      <vt:lpstr>事件－函数原型 </vt:lpstr>
      <vt:lpstr>事件－函数原型(续)</vt:lpstr>
      <vt:lpstr>事件－例子</vt:lpstr>
      <vt:lpstr>代码</vt:lpstr>
      <vt:lpstr>代码（续）</vt:lpstr>
      <vt:lpstr>临界区</vt:lpstr>
      <vt:lpstr>临界区（续）</vt:lpstr>
      <vt:lpstr>临界区—Win32 API</vt:lpstr>
      <vt:lpstr>临界区－一般用法</vt:lpstr>
      <vt:lpstr>临界区－例子</vt:lpstr>
      <vt:lpstr>代码</vt:lpstr>
      <vt:lpstr>代码(续)</vt:lpstr>
      <vt:lpstr>互斥量</vt:lpstr>
      <vt:lpstr>互斥量</vt:lpstr>
      <vt:lpstr>其它API</vt:lpstr>
      <vt:lpstr>互斥量－例子代码</vt:lpstr>
      <vt:lpstr>互斥量－例子代码（续）</vt:lpstr>
      <vt:lpstr>信号量</vt:lpstr>
      <vt:lpstr>信号量－创建和撤销</vt:lpstr>
      <vt:lpstr>信号量－打开</vt:lpstr>
      <vt:lpstr>例子</vt:lpstr>
      <vt:lpstr>例子</vt:lpstr>
      <vt:lpstr>例子</vt:lpstr>
      <vt:lpstr>例子</vt:lpstr>
      <vt:lpstr>例子</vt:lpstr>
      <vt:lpstr>Linux常用同步机制</vt:lpstr>
      <vt:lpstr>Linux同步机制</vt:lpstr>
      <vt:lpstr>互斥锁</vt:lpstr>
      <vt:lpstr>mutex相关函数 </vt:lpstr>
      <vt:lpstr>使用MUTEX的简单代码</vt:lpstr>
      <vt:lpstr>Mutex例子</vt:lpstr>
      <vt:lpstr>Mutex例子（续）</vt:lpstr>
      <vt:lpstr>条件变量 </vt:lpstr>
      <vt:lpstr>条件变量相关的操作函数 </vt:lpstr>
      <vt:lpstr>例子1</vt:lpstr>
      <vt:lpstr>例子1（续）</vt:lpstr>
      <vt:lpstr>例子1（续）</vt:lpstr>
      <vt:lpstr>例子1（续）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常用同步机制</dc:title>
  <dc:creator>Li Xiaojia</dc:creator>
  <cp:lastModifiedBy>Li Xiaojia</cp:lastModifiedBy>
  <cp:revision>3</cp:revision>
  <dcterms:created xsi:type="dcterms:W3CDTF">2019-10-28T03:22:39Z</dcterms:created>
  <dcterms:modified xsi:type="dcterms:W3CDTF">2019-10-28T03:32:55Z</dcterms:modified>
</cp:coreProperties>
</file>