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7" r:id="rId10"/>
    <p:sldId id="265" r:id="rId11"/>
    <p:sldId id="26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67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8242" name="Rectangle 2"/>
          <p:cNvSpPr>
            <a:spLocks noGrp="1" noRot="1" noChangeArrowheads="1"/>
          </p:cNvSpPr>
          <p:nvPr>
            <p:ph type="ctrTitle"/>
          </p:nvPr>
        </p:nvSpPr>
        <p:spPr>
          <a:xfrm>
            <a:off x="1373188" y="1066800"/>
            <a:ext cx="7237412" cy="1981200"/>
          </a:xfrm>
        </p:spPr>
        <p:txBody>
          <a:bodyPr/>
          <a:lstStyle>
            <a:lvl1pPr>
              <a:defRPr/>
            </a:lvl1pPr>
          </a:lstStyle>
          <a:p>
            <a:r>
              <a:rPr lang="zh-CN" altLang="en-US" smtClean="0"/>
              <a:t>单击此处编辑母版标题样式</a:t>
            </a:r>
            <a:endParaRPr lang="zh-CN" altLang="en-US"/>
          </a:p>
        </p:txBody>
      </p:sp>
      <p:sp>
        <p:nvSpPr>
          <p:cNvPr id="138243" name="Rectangle 3"/>
          <p:cNvSpPr>
            <a:spLocks noGrp="1" noRot="1" noChangeArrowheads="1"/>
          </p:cNvSpPr>
          <p:nvPr>
            <p:ph type="subTitle" idx="1"/>
          </p:nvPr>
        </p:nvSpPr>
        <p:spPr bwMode="auto">
          <a:xfrm>
            <a:off x="2173288" y="3494088"/>
            <a:ext cx="5535612" cy="2284412"/>
          </a:xfrm>
          <a:prstGeom prst="rect">
            <a:avLst/>
          </a:prstGeom>
          <a:noFill/>
          <a:ln>
            <a:miter lim="800000"/>
            <a:headEnd/>
            <a:tailEnd/>
          </a:ln>
        </p:spPr>
        <p:txBody>
          <a:bodyPr vert="horz" wrap="square" lIns="91422" tIns="45711" rIns="91422" bIns="45711" numCol="1" anchor="t" anchorCtr="0" compatLnSpc="1">
            <a:prstTxWarp prst="textNoShape">
              <a:avLst/>
            </a:prstTxWarp>
          </a:bodyPr>
          <a:lstStyle>
            <a:lvl1pPr marL="0" indent="0" algn="ctr">
              <a:buFont typeface="Wingdings" pitchFamily="2" charset="2"/>
              <a:buNone/>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9036612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2019/10/28</a:t>
            </a:fld>
            <a:endParaRPr lang="zh-CN" altLang="en-US"/>
          </a:p>
        </p:txBody>
      </p:sp>
    </p:spTree>
    <p:extLst>
      <p:ext uri="{BB962C8B-B14F-4D97-AF65-F5344CB8AC3E}">
        <p14:creationId xmlns:p14="http://schemas.microsoft.com/office/powerpoint/2010/main" val="3265201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8975"/>
            <a:ext cx="2057400" cy="5437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8975"/>
            <a:ext cx="6019800" cy="54371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2019/10/28</a:t>
            </a:fld>
            <a:endParaRPr lang="zh-CN" altLang="en-US"/>
          </a:p>
        </p:txBody>
      </p:sp>
    </p:spTree>
    <p:extLst>
      <p:ext uri="{BB962C8B-B14F-4D97-AF65-F5344CB8AC3E}">
        <p14:creationId xmlns:p14="http://schemas.microsoft.com/office/powerpoint/2010/main" val="17492062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88975"/>
            <a:ext cx="8229600" cy="54371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2019/10/28</a:t>
            </a:fld>
            <a:endParaRPr lang="zh-CN" altLang="en-US"/>
          </a:p>
        </p:txBody>
      </p:sp>
    </p:spTree>
    <p:extLst>
      <p:ext uri="{BB962C8B-B14F-4D97-AF65-F5344CB8AC3E}">
        <p14:creationId xmlns:p14="http://schemas.microsoft.com/office/powerpoint/2010/main" val="126402101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97013" y="688975"/>
            <a:ext cx="6642100" cy="5873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2019/10/28</a:t>
            </a:fld>
            <a:endParaRPr lang="zh-CN" altLang="en-US"/>
          </a:p>
        </p:txBody>
      </p:sp>
    </p:spTree>
    <p:extLst>
      <p:ext uri="{BB962C8B-B14F-4D97-AF65-F5344CB8AC3E}">
        <p14:creationId xmlns:p14="http://schemas.microsoft.com/office/powerpoint/2010/main" val="39892284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fld id="{0A49C7C9-D8E7-4B62-BDDD-217C3C6E7BB6}" type="slidenum">
              <a:rPr lang="zh-CN" altLang="en-US" smtClean="0"/>
              <a:t>‹#›</a:t>
            </a:fld>
            <a:endParaRPr lang="zh-CN" altLang="en-US"/>
          </a:p>
        </p:txBody>
      </p:sp>
    </p:spTree>
    <p:extLst>
      <p:ext uri="{BB962C8B-B14F-4D97-AF65-F5344CB8AC3E}">
        <p14:creationId xmlns:p14="http://schemas.microsoft.com/office/powerpoint/2010/main" val="10578345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fld id="{0A49C7C9-D8E7-4B62-BDDD-217C3C6E7BB6}" type="slidenum">
              <a:rPr lang="zh-CN" altLang="en-US" smtClean="0"/>
              <a:t>‹#›</a:t>
            </a:fld>
            <a:endParaRPr lang="zh-CN" altLang="en-US"/>
          </a:p>
        </p:txBody>
      </p:sp>
    </p:spTree>
    <p:extLst>
      <p:ext uri="{BB962C8B-B14F-4D97-AF65-F5344CB8AC3E}">
        <p14:creationId xmlns:p14="http://schemas.microsoft.com/office/powerpoint/2010/main" val="40031481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2019/10/28</a:t>
            </a:fld>
            <a:endParaRPr lang="zh-CN" altLang="en-US"/>
          </a:p>
        </p:txBody>
      </p:sp>
    </p:spTree>
    <p:extLst>
      <p:ext uri="{BB962C8B-B14F-4D97-AF65-F5344CB8AC3E}">
        <p14:creationId xmlns:p14="http://schemas.microsoft.com/office/powerpoint/2010/main" val="3669065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8"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9"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2019/10/28</a:t>
            </a:fld>
            <a:endParaRPr lang="zh-CN" altLang="en-US"/>
          </a:p>
        </p:txBody>
      </p:sp>
    </p:spTree>
    <p:extLst>
      <p:ext uri="{BB962C8B-B14F-4D97-AF65-F5344CB8AC3E}">
        <p14:creationId xmlns:p14="http://schemas.microsoft.com/office/powerpoint/2010/main" val="243250058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2019/10/28</a:t>
            </a:fld>
            <a:endParaRPr lang="zh-CN" altLang="en-US"/>
          </a:p>
        </p:txBody>
      </p:sp>
    </p:spTree>
    <p:extLst>
      <p:ext uri="{BB962C8B-B14F-4D97-AF65-F5344CB8AC3E}">
        <p14:creationId xmlns:p14="http://schemas.microsoft.com/office/powerpoint/2010/main" val="9708452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0A49C7C9-D8E7-4B62-BDDD-217C3C6E7BB6}" type="slidenum">
              <a:rPr lang="zh-CN" altLang="en-US" smtClean="0"/>
              <a:t>‹#›</a:t>
            </a:fld>
            <a:endParaRPr lang="zh-CN" altLang="en-US"/>
          </a:p>
        </p:txBody>
      </p:sp>
    </p:spTree>
    <p:extLst>
      <p:ext uri="{BB962C8B-B14F-4D97-AF65-F5344CB8AC3E}">
        <p14:creationId xmlns:p14="http://schemas.microsoft.com/office/powerpoint/2010/main" val="5636651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2019/10/28</a:t>
            </a:fld>
            <a:endParaRPr lang="zh-CN" altLang="en-US"/>
          </a:p>
        </p:txBody>
      </p:sp>
    </p:spTree>
    <p:extLst>
      <p:ext uri="{BB962C8B-B14F-4D97-AF65-F5344CB8AC3E}">
        <p14:creationId xmlns:p14="http://schemas.microsoft.com/office/powerpoint/2010/main" val="19946581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2019/10/28</a:t>
            </a:fld>
            <a:endParaRPr lang="zh-CN" altLang="en-US"/>
          </a:p>
        </p:txBody>
      </p:sp>
    </p:spTree>
    <p:extLst>
      <p:ext uri="{BB962C8B-B14F-4D97-AF65-F5344CB8AC3E}">
        <p14:creationId xmlns:p14="http://schemas.microsoft.com/office/powerpoint/2010/main" val="181469552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497013" y="688975"/>
            <a:ext cx="66421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zh-CN" altLang="en-US" smtClean="0"/>
              <a:t>单击编辑母版标题样式</a:t>
            </a:r>
          </a:p>
        </p:txBody>
      </p:sp>
      <p:sp>
        <p:nvSpPr>
          <p:cNvPr id="137221" name="Rectangle 5"/>
          <p:cNvSpPr>
            <a:spLocks noGrp="1" noChangeArrowheads="1"/>
          </p:cNvSpPr>
          <p:nvPr>
            <p:ph type="sldNum" sz="quarter" idx="4"/>
          </p:nvPr>
        </p:nvSpPr>
        <p:spPr bwMode="auto">
          <a:xfrm>
            <a:off x="2555875" y="6237288"/>
            <a:ext cx="2290763"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lvl1pPr>
          </a:lstStyle>
          <a:p>
            <a:fld id="{0A49C7C9-D8E7-4B62-BDDD-217C3C6E7BB6}" type="slidenum">
              <a:rPr lang="zh-CN" altLang="en-US" smtClean="0"/>
              <a:t>‹#›</a:t>
            </a:fld>
            <a:endParaRPr lang="zh-CN" altLang="en-US"/>
          </a:p>
        </p:txBody>
      </p:sp>
      <p:sp>
        <p:nvSpPr>
          <p:cNvPr id="1028" name="Line 6"/>
          <p:cNvSpPr>
            <a:spLocks noChangeShapeType="1"/>
          </p:cNvSpPr>
          <p:nvPr/>
        </p:nvSpPr>
        <p:spPr bwMode="auto">
          <a:xfrm>
            <a:off x="450850" y="1406525"/>
            <a:ext cx="8302625"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1091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iming>
    <p:tnLst>
      <p:par>
        <p:cTn id="1" dur="indefinite" restart="never" nodeType="tmRoot"/>
      </p:par>
    </p:tnLst>
  </p:timing>
  <p:txStyles>
    <p:titleStyle>
      <a:lvl1pPr algn="l" rtl="0" eaLnBrk="1" fontAlgn="base" hangingPunct="1">
        <a:spcBef>
          <a:spcPct val="0"/>
        </a:spcBef>
        <a:spcAft>
          <a:spcPct val="0"/>
        </a:spcAft>
        <a:defRPr sz="36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Arial" pitchFamily="34" charset="0"/>
          <a:ea typeface="华文新魏" pitchFamily="2" charset="-122"/>
        </a:defRPr>
      </a:lvl2pPr>
      <a:lvl3pPr algn="l" rtl="0" eaLnBrk="1" fontAlgn="base" hangingPunct="1">
        <a:spcBef>
          <a:spcPct val="0"/>
        </a:spcBef>
        <a:spcAft>
          <a:spcPct val="0"/>
        </a:spcAft>
        <a:defRPr sz="3600">
          <a:solidFill>
            <a:srgbClr val="000000"/>
          </a:solidFill>
          <a:latin typeface="Arial" pitchFamily="34" charset="0"/>
          <a:ea typeface="华文新魏" pitchFamily="2" charset="-122"/>
        </a:defRPr>
      </a:lvl3pPr>
      <a:lvl4pPr algn="l" rtl="0" eaLnBrk="1" fontAlgn="base" hangingPunct="1">
        <a:spcBef>
          <a:spcPct val="0"/>
        </a:spcBef>
        <a:spcAft>
          <a:spcPct val="0"/>
        </a:spcAft>
        <a:defRPr sz="3600">
          <a:solidFill>
            <a:srgbClr val="000000"/>
          </a:solidFill>
          <a:latin typeface="Arial" pitchFamily="34" charset="0"/>
          <a:ea typeface="华文新魏" pitchFamily="2" charset="-122"/>
        </a:defRPr>
      </a:lvl4pPr>
      <a:lvl5pPr algn="l" rtl="0" eaLnBrk="1" fontAlgn="base" hangingPunct="1">
        <a:spcBef>
          <a:spcPct val="0"/>
        </a:spcBef>
        <a:spcAft>
          <a:spcPct val="0"/>
        </a:spcAft>
        <a:defRPr sz="3600">
          <a:solidFill>
            <a:srgbClr val="000000"/>
          </a:solidFill>
          <a:latin typeface="Arial" pitchFamily="34" charset="0"/>
          <a:ea typeface="华文新魏" pitchFamily="2" charset="-122"/>
        </a:defRPr>
      </a:lvl5pPr>
      <a:lvl6pPr marL="457200" algn="l" rtl="0" eaLnBrk="1" fontAlgn="base" hangingPunct="1">
        <a:spcBef>
          <a:spcPct val="0"/>
        </a:spcBef>
        <a:spcAft>
          <a:spcPct val="0"/>
        </a:spcAft>
        <a:defRPr sz="3200">
          <a:solidFill>
            <a:srgbClr val="000000"/>
          </a:solidFill>
          <a:latin typeface="Arial" pitchFamily="34" charset="0"/>
          <a:ea typeface="华文新魏" pitchFamily="2" charset="-122"/>
        </a:defRPr>
      </a:lvl6pPr>
      <a:lvl7pPr marL="914400" algn="l" rtl="0" eaLnBrk="1" fontAlgn="base" hangingPunct="1">
        <a:spcBef>
          <a:spcPct val="0"/>
        </a:spcBef>
        <a:spcAft>
          <a:spcPct val="0"/>
        </a:spcAft>
        <a:defRPr sz="3200">
          <a:solidFill>
            <a:srgbClr val="000000"/>
          </a:solidFill>
          <a:latin typeface="Arial" pitchFamily="34" charset="0"/>
          <a:ea typeface="华文新魏" pitchFamily="2" charset="-122"/>
        </a:defRPr>
      </a:lvl7pPr>
      <a:lvl8pPr marL="1371600" algn="l" rtl="0" eaLnBrk="1" fontAlgn="base" hangingPunct="1">
        <a:spcBef>
          <a:spcPct val="0"/>
        </a:spcBef>
        <a:spcAft>
          <a:spcPct val="0"/>
        </a:spcAft>
        <a:defRPr sz="3200">
          <a:solidFill>
            <a:srgbClr val="000000"/>
          </a:solidFill>
          <a:latin typeface="Arial" pitchFamily="34" charset="0"/>
          <a:ea typeface="华文新魏" pitchFamily="2" charset="-122"/>
        </a:defRPr>
      </a:lvl8pPr>
      <a:lvl9pPr marL="1828800" algn="l" rtl="0" eaLnBrk="1" fontAlgn="base" hangingPunct="1">
        <a:spcBef>
          <a:spcPct val="0"/>
        </a:spcBef>
        <a:spcAft>
          <a:spcPct val="0"/>
        </a:spcAft>
        <a:defRPr sz="3200">
          <a:solidFill>
            <a:srgbClr val="000000"/>
          </a:solidFill>
          <a:latin typeface="Arial" pitchFamily="34" charset="0"/>
          <a:ea typeface="华文新魏" pitchFamily="2" charset="-122"/>
        </a:defRPr>
      </a:lvl9pPr>
    </p:titleStyle>
    <p:bodyStyle>
      <a:lvl1pPr marL="342900" indent="-342900" algn="l" rtl="0" eaLnBrk="1" fontAlgn="base" hangingPunct="1">
        <a:spcBef>
          <a:spcPct val="20000"/>
        </a:spcBef>
        <a:spcAft>
          <a:spcPct val="0"/>
        </a:spcAft>
        <a:buClr>
          <a:schemeClr val="hlink"/>
        </a:buClr>
        <a:buSzPct val="70000"/>
        <a:buFont typeface="Wingdings" panose="05000000000000000000"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anose="05000000000000000000"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anose="05000000000000000000" pitchFamily="2" charset="2"/>
        <a:buChar char="v"/>
        <a:defRPr sz="2400">
          <a:solidFill>
            <a:srgbClr val="000000"/>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anose="05000000000000000000" pitchFamily="2" charset="2"/>
        <a:buChar char=""/>
        <a:defRPr sz="2000">
          <a:solidFill>
            <a:srgbClr val="000000"/>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anose="05000000000000000000" pitchFamily="2" charset="2"/>
        <a:buChar char="v"/>
        <a:defRPr sz="2000">
          <a:solidFill>
            <a:srgbClr val="000000"/>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2130425"/>
            <a:ext cx="7772400" cy="1874639"/>
          </a:xfrm>
        </p:spPr>
        <p:txBody>
          <a:bodyPr/>
          <a:lstStyle/>
          <a:p>
            <a:pPr algn="ctr"/>
            <a:r>
              <a:rPr lang="zh-CN" altLang="en-US" dirty="0" smtClean="0">
                <a:effectLst>
                  <a:outerShdw blurRad="38100" dist="38100" dir="2700000" algn="tl">
                    <a:srgbClr val="C0C0C0"/>
                  </a:outerShdw>
                </a:effectLst>
                <a:ea typeface="宋体" pitchFamily="2" charset="-122"/>
              </a:rPr>
              <a:t>第七章 死锁（</a:t>
            </a:r>
            <a:r>
              <a:rPr lang="en-US" altLang="zh-CN" dirty="0" smtClean="0">
                <a:effectLst>
                  <a:outerShdw blurRad="38100" dist="38100" dir="2700000" algn="tl">
                    <a:srgbClr val="C0C0C0"/>
                  </a:outerShdw>
                </a:effectLst>
                <a:ea typeface="宋体" pitchFamily="2" charset="-122"/>
              </a:rPr>
              <a:t>4</a:t>
            </a:r>
            <a:r>
              <a:rPr lang="zh-CN" altLang="en-US"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rPr>
              <a:t/>
            </a:r>
            <a:br>
              <a:rPr lang="en-US" altLang="zh-CN" dirty="0" smtClean="0">
                <a:effectLst>
                  <a:outerShdw blurRad="38100" dist="38100" dir="2700000" algn="tl">
                    <a:srgbClr val="C0C0C0"/>
                  </a:outerShdw>
                </a:effectLst>
                <a:ea typeface="宋体" pitchFamily="2" charset="-122"/>
              </a:rPr>
            </a:br>
            <a:r>
              <a:rPr lang="en-US" altLang="zh-CN" dirty="0" smtClean="0">
                <a:effectLst>
                  <a:outerShdw blurRad="38100" dist="38100" dir="2700000" algn="tl">
                    <a:srgbClr val="C0C0C0"/>
                  </a:outerShdw>
                </a:effectLst>
                <a:ea typeface="宋体" pitchFamily="2" charset="-122"/>
              </a:rPr>
              <a:t/>
            </a:r>
            <a:br>
              <a:rPr lang="en-US" altLang="zh-CN" dirty="0" smtClean="0">
                <a:effectLst>
                  <a:outerShdw blurRad="38100" dist="38100" dir="2700000" algn="tl">
                    <a:srgbClr val="C0C0C0"/>
                  </a:outerShdw>
                </a:effectLst>
                <a:ea typeface="宋体" pitchFamily="2" charset="-122"/>
              </a:rPr>
            </a:br>
            <a:r>
              <a:rPr lang="zh-CN" altLang="en-US" dirty="0" smtClean="0">
                <a:effectLst>
                  <a:outerShdw blurRad="38100" dist="38100" dir="2700000" algn="tl">
                    <a:srgbClr val="C0C0C0"/>
                  </a:outerShdw>
                </a:effectLst>
                <a:ea typeface="宋体" pitchFamily="2" charset="-122"/>
              </a:rPr>
              <a:t>死锁</a:t>
            </a:r>
            <a:r>
              <a:rPr lang="zh-CN" altLang="en-US" dirty="0" smtClean="0">
                <a:effectLst>
                  <a:outerShdw blurRad="38100" dist="38100" dir="2700000" algn="tl">
                    <a:srgbClr val="C0C0C0"/>
                  </a:outerShdw>
                </a:effectLst>
                <a:ea typeface="宋体" pitchFamily="2" charset="-122"/>
              </a:rPr>
              <a:t>检测和恢复</a:t>
            </a:r>
          </a:p>
        </p:txBody>
      </p:sp>
      <p:sp>
        <p:nvSpPr>
          <p:cNvPr id="37891" name="副标题 4"/>
          <p:cNvSpPr>
            <a:spLocks noGrp="1"/>
          </p:cNvSpPr>
          <p:nvPr>
            <p:ph type="subTitle" idx="1"/>
          </p:nvPr>
        </p:nvSpPr>
        <p:spPr>
          <a:xfrm>
            <a:off x="1371600" y="4437112"/>
            <a:ext cx="6400800" cy="1273696"/>
          </a:xfrm>
        </p:spPr>
        <p:txBody>
          <a:bodyPr/>
          <a:lstStyle/>
          <a:p>
            <a:r>
              <a:rPr lang="zh-CN" altLang="en-US" dirty="0" smtClean="0">
                <a:ea typeface="宋体" pitchFamily="2" charset="-122"/>
              </a:rPr>
              <a:t>苏州大学计算机科学与技术学院</a:t>
            </a:r>
          </a:p>
        </p:txBody>
      </p:sp>
    </p:spTree>
    <p:extLst>
      <p:ext uri="{BB962C8B-B14F-4D97-AF65-F5344CB8AC3E}">
        <p14:creationId xmlns:p14="http://schemas.microsoft.com/office/powerpoint/2010/main" val="307426887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42975" y="815975"/>
            <a:ext cx="7162800" cy="546100"/>
          </a:xfrm>
        </p:spPr>
        <p:txBody>
          <a:bodyPr/>
          <a:lstStyle/>
          <a:p>
            <a:pPr>
              <a:defRPr/>
            </a:pPr>
            <a:r>
              <a:rPr lang="zh-CN" altLang="en-US" sz="2800" dirty="0" smtClean="0">
                <a:ea typeface="宋体" panose="02010600030101010101" pitchFamily="2" charset="-122"/>
              </a:rPr>
              <a:t>从死锁中恢复：进程终止</a:t>
            </a:r>
          </a:p>
        </p:txBody>
      </p:sp>
      <p:sp>
        <p:nvSpPr>
          <p:cNvPr id="46083" name="Rectangle 3"/>
          <p:cNvSpPr>
            <a:spLocks noGrp="1" noChangeArrowheads="1"/>
          </p:cNvSpPr>
          <p:nvPr>
            <p:ph idx="1"/>
          </p:nvPr>
        </p:nvSpPr>
        <p:spPr>
          <a:xfrm>
            <a:off x="395536" y="1362075"/>
            <a:ext cx="7643564" cy="4584700"/>
          </a:xfrm>
        </p:spPr>
        <p:txBody>
          <a:bodyPr/>
          <a:lstStyle/>
          <a:p>
            <a:r>
              <a:rPr lang="zh-CN" altLang="en-US" sz="2400" dirty="0" smtClean="0">
                <a:ea typeface="宋体" pitchFamily="2" charset="-122"/>
              </a:rPr>
              <a:t>中断所有的死锁进程</a:t>
            </a:r>
          </a:p>
          <a:p>
            <a:r>
              <a:rPr lang="zh-CN" altLang="en-US" sz="2400" dirty="0" smtClean="0">
                <a:ea typeface="宋体" pitchFamily="2" charset="-122"/>
              </a:rPr>
              <a:t>一次中断一个进程直到死锁环消失</a:t>
            </a:r>
            <a:endParaRPr lang="en-US" altLang="zh-CN" sz="2400" dirty="0" smtClean="0">
              <a:ea typeface="宋体" pitchFamily="2" charset="-122"/>
            </a:endParaRPr>
          </a:p>
          <a:p>
            <a:endParaRPr lang="zh-CN" altLang="en-US" sz="2400" dirty="0" smtClean="0">
              <a:ea typeface="宋体" pitchFamily="2" charset="-122"/>
            </a:endParaRPr>
          </a:p>
          <a:p>
            <a:r>
              <a:rPr lang="zh-CN" altLang="en-US" sz="2400" dirty="0" smtClean="0">
                <a:ea typeface="宋体" pitchFamily="2" charset="-122"/>
              </a:rPr>
              <a:t>应该选择怎样的进程终止？</a:t>
            </a:r>
          </a:p>
          <a:p>
            <a:pPr lvl="1"/>
            <a:r>
              <a:rPr lang="zh-CN" altLang="en-US" sz="2400" dirty="0" smtClean="0">
                <a:ea typeface="宋体" pitchFamily="2" charset="-122"/>
              </a:rPr>
              <a:t>进程的优先级</a:t>
            </a:r>
            <a:endParaRPr lang="zh-CN" altLang="zh-CN" sz="2400" dirty="0" smtClean="0">
              <a:ea typeface="宋体" pitchFamily="2" charset="-122"/>
            </a:endParaRPr>
          </a:p>
          <a:p>
            <a:pPr lvl="1"/>
            <a:r>
              <a:rPr lang="zh-CN" altLang="en-US" sz="2400" dirty="0" smtClean="0">
                <a:ea typeface="宋体" pitchFamily="2" charset="-122"/>
              </a:rPr>
              <a:t>进程需要计算多长时间，以及需要多长时间结束</a:t>
            </a:r>
          </a:p>
          <a:p>
            <a:pPr lvl="1"/>
            <a:r>
              <a:rPr lang="zh-CN" altLang="en-US" sz="2400" dirty="0" smtClean="0">
                <a:ea typeface="宋体" pitchFamily="2" charset="-122"/>
              </a:rPr>
              <a:t>进程使用的资源</a:t>
            </a:r>
          </a:p>
          <a:p>
            <a:pPr lvl="1"/>
            <a:r>
              <a:rPr lang="zh-CN" altLang="en-US" sz="2400" dirty="0" smtClean="0">
                <a:ea typeface="宋体" pitchFamily="2" charset="-122"/>
              </a:rPr>
              <a:t>进程完成还需要多少资源</a:t>
            </a:r>
          </a:p>
          <a:p>
            <a:pPr lvl="1"/>
            <a:r>
              <a:rPr lang="zh-CN" altLang="en-US" sz="2400" dirty="0" smtClean="0">
                <a:ea typeface="宋体" pitchFamily="2" charset="-122"/>
              </a:rPr>
              <a:t>多少个进程需要被</a:t>
            </a:r>
            <a:r>
              <a:rPr lang="zh-CN" altLang="en-US" sz="2400" dirty="0">
                <a:ea typeface="宋体" pitchFamily="2" charset="-122"/>
              </a:rPr>
              <a:t>终止</a:t>
            </a:r>
            <a:endParaRPr lang="zh-CN" altLang="en-US" sz="2400" dirty="0" smtClean="0">
              <a:ea typeface="宋体" pitchFamily="2" charset="-122"/>
            </a:endParaRPr>
          </a:p>
          <a:p>
            <a:pPr lvl="1"/>
            <a:r>
              <a:rPr lang="zh-CN" altLang="en-US" sz="2400" dirty="0" smtClean="0">
                <a:ea typeface="宋体" pitchFamily="2" charset="-122"/>
              </a:rPr>
              <a:t>进程是交互的还是批处理</a:t>
            </a:r>
          </a:p>
        </p:txBody>
      </p:sp>
    </p:spTree>
    <p:extLst>
      <p:ext uri="{BB962C8B-B14F-4D97-AF65-F5344CB8AC3E}">
        <p14:creationId xmlns:p14="http://schemas.microsoft.com/office/powerpoint/2010/main" val="2452532196"/>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043608" y="620688"/>
            <a:ext cx="7480300" cy="571500"/>
          </a:xfrm>
        </p:spPr>
        <p:txBody>
          <a:bodyPr/>
          <a:lstStyle/>
          <a:p>
            <a:pPr>
              <a:defRPr/>
            </a:pPr>
            <a:r>
              <a:rPr lang="zh-CN" altLang="en-US" sz="2800" dirty="0" smtClean="0">
                <a:ea typeface="宋体" panose="02010600030101010101" pitchFamily="2" charset="-122"/>
              </a:rPr>
              <a:t>从死锁中恢复：抢占资源</a:t>
            </a:r>
          </a:p>
        </p:txBody>
      </p:sp>
      <p:sp>
        <p:nvSpPr>
          <p:cNvPr id="47107" name="Rectangle 3"/>
          <p:cNvSpPr>
            <a:spLocks noGrp="1" noChangeArrowheads="1"/>
          </p:cNvSpPr>
          <p:nvPr>
            <p:ph idx="1"/>
          </p:nvPr>
        </p:nvSpPr>
        <p:spPr/>
        <p:txBody>
          <a:bodyPr/>
          <a:lstStyle/>
          <a:p>
            <a:r>
              <a:rPr lang="zh-CN" altLang="en-US" sz="2400" dirty="0" smtClean="0">
                <a:ea typeface="宋体" pitchFamily="2" charset="-122"/>
              </a:rPr>
              <a:t>选择一个牺牲品：最小化代价</a:t>
            </a:r>
          </a:p>
          <a:p>
            <a:r>
              <a:rPr lang="zh-CN" altLang="en-US" sz="2400" dirty="0" smtClean="0">
                <a:ea typeface="宋体" pitchFamily="2" charset="-122"/>
              </a:rPr>
              <a:t>回滚：返回到安全的状态，然后重新开始进程</a:t>
            </a:r>
          </a:p>
          <a:p>
            <a:r>
              <a:rPr lang="zh-CN" altLang="en-US" sz="2400" dirty="0" smtClean="0">
                <a:ea typeface="宋体" pitchFamily="2" charset="-122"/>
              </a:rPr>
              <a:t>饥饿：同样进程的可能总是被选中。在代价因素中加入回滚次数</a:t>
            </a:r>
          </a:p>
        </p:txBody>
      </p:sp>
    </p:spTree>
    <p:extLst>
      <p:ext uri="{BB962C8B-B14F-4D97-AF65-F5344CB8AC3E}">
        <p14:creationId xmlns:p14="http://schemas.microsoft.com/office/powerpoint/2010/main" val="82319263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088231" y="908720"/>
            <a:ext cx="6967538" cy="352425"/>
          </a:xfrm>
        </p:spPr>
        <p:txBody>
          <a:bodyPr>
            <a:normAutofit fontScale="90000"/>
          </a:bodyPr>
          <a:lstStyle/>
          <a:p>
            <a:pPr>
              <a:defRPr/>
            </a:pPr>
            <a:r>
              <a:rPr lang="zh-CN" altLang="en-US" dirty="0" smtClean="0">
                <a:ea typeface="宋体" panose="02010600030101010101" pitchFamily="2" charset="-122"/>
              </a:rPr>
              <a:t>死锁检测和恢复</a:t>
            </a:r>
          </a:p>
        </p:txBody>
      </p:sp>
      <p:sp>
        <p:nvSpPr>
          <p:cNvPr id="38915" name="Rectangle 3"/>
          <p:cNvSpPr>
            <a:spLocks noGrp="1" noChangeArrowheads="1"/>
          </p:cNvSpPr>
          <p:nvPr>
            <p:ph idx="1"/>
          </p:nvPr>
        </p:nvSpPr>
        <p:spPr/>
        <p:txBody>
          <a:bodyPr/>
          <a:lstStyle/>
          <a:p>
            <a:r>
              <a:rPr lang="zh-CN" altLang="en-US" dirty="0" smtClean="0">
                <a:ea typeface="宋体" pitchFamily="2" charset="-122"/>
              </a:rPr>
              <a:t>允许进入死锁状态</a:t>
            </a:r>
          </a:p>
          <a:p>
            <a:r>
              <a:rPr lang="zh-CN" altLang="en-US" dirty="0" smtClean="0">
                <a:ea typeface="宋体" pitchFamily="2" charset="-122"/>
              </a:rPr>
              <a:t>检测死锁</a:t>
            </a:r>
          </a:p>
          <a:p>
            <a:r>
              <a:rPr lang="zh-CN" altLang="en-US" dirty="0" smtClean="0">
                <a:ea typeface="宋体" pitchFamily="2" charset="-122"/>
              </a:rPr>
              <a:t>恢复策略</a:t>
            </a:r>
          </a:p>
        </p:txBody>
      </p:sp>
    </p:spTree>
    <p:extLst>
      <p:ext uri="{BB962C8B-B14F-4D97-AF65-F5344CB8AC3E}">
        <p14:creationId xmlns:p14="http://schemas.microsoft.com/office/powerpoint/2010/main" val="394361504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250950" y="828675"/>
            <a:ext cx="6432550" cy="269875"/>
          </a:xfrm>
        </p:spPr>
        <p:txBody>
          <a:bodyPr>
            <a:normAutofit fontScale="90000"/>
          </a:bodyPr>
          <a:lstStyle/>
          <a:p>
            <a:pPr>
              <a:defRPr/>
            </a:pPr>
            <a:r>
              <a:rPr lang="zh-CN" altLang="en-US" sz="3000" dirty="0" smtClean="0">
                <a:ea typeface="宋体" panose="02010600030101010101" pitchFamily="2" charset="-122"/>
              </a:rPr>
              <a:t>每一种资源类型只有一个实例</a:t>
            </a:r>
          </a:p>
        </p:txBody>
      </p:sp>
      <p:sp>
        <p:nvSpPr>
          <p:cNvPr id="39939" name="Rectangle 3"/>
          <p:cNvSpPr>
            <a:spLocks noGrp="1" noChangeArrowheads="1"/>
          </p:cNvSpPr>
          <p:nvPr>
            <p:ph idx="1"/>
          </p:nvPr>
        </p:nvSpPr>
        <p:spPr/>
        <p:txBody>
          <a:bodyPr/>
          <a:lstStyle/>
          <a:p>
            <a:r>
              <a:rPr lang="zh-CN" altLang="en-US" sz="2000" dirty="0" smtClean="0">
                <a:ea typeface="宋体" pitchFamily="2" charset="-122"/>
              </a:rPr>
              <a:t>维护等待图</a:t>
            </a:r>
          </a:p>
          <a:p>
            <a:pPr lvl="1"/>
            <a:r>
              <a:rPr lang="zh-CN" altLang="en-US" sz="2000" dirty="0" smtClean="0">
                <a:ea typeface="宋体" pitchFamily="2" charset="-122"/>
              </a:rPr>
              <a:t>节点是进程</a:t>
            </a:r>
          </a:p>
          <a:p>
            <a:pPr lvl="1"/>
            <a:r>
              <a:rPr lang="en-US" altLang="zh-CN" sz="2000" i="1" dirty="0" smtClean="0">
                <a:ea typeface="宋体" pitchFamily="2" charset="-122"/>
              </a:rPr>
              <a:t>P</a:t>
            </a:r>
            <a:r>
              <a:rPr lang="en-US" altLang="zh-CN" sz="2000" i="1" baseline="-25000" dirty="0" smtClean="0">
                <a:ea typeface="宋体" pitchFamily="2" charset="-122"/>
              </a:rPr>
              <a:t>i</a:t>
            </a:r>
            <a:r>
              <a:rPr lang="en-US" altLang="zh-CN" sz="2000" dirty="0" smtClean="0">
                <a:ea typeface="宋体" pitchFamily="2" charset="-122"/>
              </a:rPr>
              <a:t> </a:t>
            </a:r>
            <a:r>
              <a:rPr lang="en-US" altLang="zh-CN" sz="2000" dirty="0" smtClean="0">
                <a:ea typeface="宋体" pitchFamily="2" charset="-122"/>
                <a:sym typeface="Symbol" pitchFamily="18" charset="2"/>
              </a:rPr>
              <a:t> </a:t>
            </a:r>
            <a:r>
              <a:rPr lang="en-US" altLang="zh-CN" sz="2000" i="1" dirty="0" err="1" smtClean="0">
                <a:ea typeface="宋体" pitchFamily="2" charset="-122"/>
                <a:sym typeface="Symbol" pitchFamily="18" charset="2"/>
              </a:rPr>
              <a:t>P</a:t>
            </a:r>
            <a:r>
              <a:rPr lang="en-US" altLang="zh-CN" sz="2000" i="1" baseline="-25000" dirty="0" err="1" smtClean="0">
                <a:ea typeface="宋体" pitchFamily="2" charset="-122"/>
                <a:sym typeface="Symbol" pitchFamily="18" charset="2"/>
              </a:rPr>
              <a:t>j</a:t>
            </a:r>
            <a:r>
              <a:rPr lang="zh-CN" altLang="en-US" sz="2000" i="1" dirty="0" smtClean="0">
                <a:ea typeface="宋体" pitchFamily="2" charset="-122"/>
                <a:sym typeface="Symbol" pitchFamily="18" charset="2"/>
              </a:rPr>
              <a:t>表明</a:t>
            </a:r>
            <a:r>
              <a:rPr lang="en-US" altLang="zh-CN" sz="2000" i="1" dirty="0" smtClean="0">
                <a:ea typeface="宋体" pitchFamily="2" charset="-122"/>
                <a:sym typeface="Symbol" pitchFamily="18" charset="2"/>
              </a:rPr>
              <a:t>P</a:t>
            </a:r>
            <a:r>
              <a:rPr lang="en-US" altLang="zh-CN" sz="2000" i="1" baseline="-25000" dirty="0" smtClean="0">
                <a:ea typeface="宋体" pitchFamily="2" charset="-122"/>
                <a:sym typeface="Symbol" pitchFamily="18" charset="2"/>
              </a:rPr>
              <a:t>i</a:t>
            </a:r>
            <a:r>
              <a:rPr lang="zh-CN" altLang="en-US" sz="2000" i="1" dirty="0" smtClean="0">
                <a:ea typeface="宋体" pitchFamily="2" charset="-122"/>
                <a:sym typeface="Symbol" pitchFamily="18" charset="2"/>
              </a:rPr>
              <a:t>在等待</a:t>
            </a:r>
            <a:r>
              <a:rPr lang="en-US" altLang="zh-CN" sz="2000" i="1" dirty="0" err="1" smtClean="0">
                <a:ea typeface="宋体" pitchFamily="2" charset="-122"/>
                <a:sym typeface="Symbol" pitchFamily="18" charset="2"/>
              </a:rPr>
              <a:t>P</a:t>
            </a:r>
            <a:r>
              <a:rPr lang="en-US" altLang="zh-CN" sz="2000" i="1" baseline="-25000" dirty="0" err="1" smtClean="0">
                <a:ea typeface="宋体" pitchFamily="2" charset="-122"/>
                <a:sym typeface="Symbol" pitchFamily="18" charset="2"/>
              </a:rPr>
              <a:t>j</a:t>
            </a:r>
            <a:endParaRPr lang="zh-CN" altLang="en-US" sz="2000" dirty="0" smtClean="0">
              <a:ea typeface="宋体" pitchFamily="2" charset="-122"/>
            </a:endParaRPr>
          </a:p>
          <a:p>
            <a:r>
              <a:rPr lang="zh-CN" altLang="en-US" sz="2000" dirty="0" smtClean="0">
                <a:ea typeface="宋体" pitchFamily="2" charset="-122"/>
              </a:rPr>
              <a:t>定期调用算法来检查是否有环</a:t>
            </a:r>
          </a:p>
          <a:p>
            <a:r>
              <a:rPr lang="zh-CN" altLang="en-US" sz="2000" dirty="0" smtClean="0">
                <a:ea typeface="宋体" pitchFamily="2" charset="-122"/>
              </a:rPr>
              <a:t>一个检查图中是否有环的算法需要</a:t>
            </a:r>
            <a:r>
              <a:rPr lang="en-US" altLang="zh-CN" sz="2000" i="1" dirty="0" smtClean="0">
                <a:ea typeface="宋体" pitchFamily="2" charset="-122"/>
              </a:rPr>
              <a:t>n</a:t>
            </a:r>
            <a:r>
              <a:rPr lang="en-US" altLang="zh-CN" sz="2000" baseline="30000" dirty="0" smtClean="0">
                <a:ea typeface="宋体" pitchFamily="2" charset="-122"/>
              </a:rPr>
              <a:t>2</a:t>
            </a:r>
            <a:r>
              <a:rPr lang="zh-CN" altLang="en-US" sz="2000" dirty="0" smtClean="0">
                <a:ea typeface="宋体" pitchFamily="2" charset="-122"/>
              </a:rPr>
              <a:t>的操作来进行，</a:t>
            </a:r>
            <a:r>
              <a:rPr lang="en-US" altLang="zh-CN" sz="2000" dirty="0" smtClean="0">
                <a:ea typeface="宋体" pitchFamily="2" charset="-122"/>
              </a:rPr>
              <a:t>n</a:t>
            </a:r>
            <a:r>
              <a:rPr lang="zh-CN" altLang="en-US" sz="2000" dirty="0" smtClean="0">
                <a:ea typeface="宋体" pitchFamily="2" charset="-122"/>
              </a:rPr>
              <a:t>为图中的节点数</a:t>
            </a:r>
          </a:p>
        </p:txBody>
      </p:sp>
      <p:pic>
        <p:nvPicPr>
          <p:cNvPr id="399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l="592" t="9808" r="458" b="9842"/>
          <a:stretch>
            <a:fillRect/>
          </a:stretch>
        </p:blipFill>
        <p:spPr bwMode="auto">
          <a:xfrm>
            <a:off x="2390775" y="3609975"/>
            <a:ext cx="4538663" cy="294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36064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43608" y="188640"/>
            <a:ext cx="7378700" cy="1143000"/>
          </a:xfrm>
        </p:spPr>
        <p:txBody>
          <a:bodyPr/>
          <a:lstStyle/>
          <a:p>
            <a:pPr>
              <a:defRPr/>
            </a:pPr>
            <a:r>
              <a:rPr lang="zh-CN" altLang="en-US" dirty="0" smtClean="0">
                <a:ea typeface="宋体" panose="02010600030101010101" pitchFamily="2" charset="-122"/>
              </a:rPr>
              <a:t>一个资源类型的多个实例</a:t>
            </a:r>
          </a:p>
        </p:txBody>
      </p:sp>
      <p:sp>
        <p:nvSpPr>
          <p:cNvPr id="40963" name="Rectangle 3"/>
          <p:cNvSpPr>
            <a:spLocks noGrp="1" noChangeArrowheads="1"/>
          </p:cNvSpPr>
          <p:nvPr>
            <p:ph idx="1"/>
          </p:nvPr>
        </p:nvSpPr>
        <p:spPr>
          <a:xfrm>
            <a:off x="395536" y="1600200"/>
            <a:ext cx="7548314" cy="4902200"/>
          </a:xfrm>
        </p:spPr>
        <p:txBody>
          <a:bodyPr/>
          <a:lstStyle/>
          <a:p>
            <a:r>
              <a:rPr lang="en-US" altLang="zh-CN" sz="2800" i="1" dirty="0" smtClean="0">
                <a:ea typeface="宋体" pitchFamily="2" charset="-122"/>
              </a:rPr>
              <a:t>Available</a:t>
            </a:r>
            <a:r>
              <a:rPr lang="zh-CN" altLang="en-US" sz="2800" dirty="0" smtClean="0">
                <a:ea typeface="宋体" pitchFamily="2" charset="-122"/>
              </a:rPr>
              <a:t> ：一个长度为</a:t>
            </a:r>
            <a:r>
              <a:rPr lang="en-US" altLang="zh-CN" sz="2800" dirty="0" smtClean="0">
                <a:ea typeface="宋体" pitchFamily="2" charset="-122"/>
              </a:rPr>
              <a:t>m</a:t>
            </a:r>
            <a:r>
              <a:rPr lang="zh-CN" altLang="en-US" sz="2800" dirty="0" smtClean="0">
                <a:ea typeface="宋体" pitchFamily="2" charset="-122"/>
              </a:rPr>
              <a:t>的向量，</a:t>
            </a:r>
            <a:r>
              <a:rPr lang="zh-CN" altLang="zh-CN" sz="2800" dirty="0"/>
              <a:t>表示每一种资源类型可用的实例</a:t>
            </a:r>
            <a:r>
              <a:rPr lang="zh-CN" altLang="zh-CN" sz="2800" dirty="0" smtClean="0"/>
              <a:t>数目</a:t>
            </a:r>
            <a:endParaRPr lang="en-US" altLang="zh-CN" sz="2800" dirty="0" smtClean="0"/>
          </a:p>
          <a:p>
            <a:r>
              <a:rPr lang="en-US" altLang="zh-CN" sz="2800" i="1" dirty="0" smtClean="0">
                <a:ea typeface="宋体" pitchFamily="2" charset="-122"/>
              </a:rPr>
              <a:t>Allocation:</a:t>
            </a:r>
            <a:r>
              <a:rPr lang="en-US" altLang="zh-CN" sz="2800" dirty="0" smtClean="0">
                <a:ea typeface="宋体" pitchFamily="2" charset="-122"/>
              </a:rPr>
              <a:t>  </a:t>
            </a:r>
            <a:r>
              <a:rPr lang="zh-CN" altLang="en-US" sz="2800" dirty="0" smtClean="0">
                <a:ea typeface="宋体" pitchFamily="2" charset="-122"/>
              </a:rPr>
              <a:t>一个</a:t>
            </a:r>
            <a:r>
              <a:rPr lang="en-US" altLang="zh-CN" sz="2800" i="1" dirty="0" smtClean="0">
                <a:ea typeface="宋体" pitchFamily="2" charset="-122"/>
              </a:rPr>
              <a:t>n x m</a:t>
            </a:r>
            <a:r>
              <a:rPr lang="en-US" altLang="zh-CN" sz="2800" dirty="0" smtClean="0">
                <a:ea typeface="宋体" pitchFamily="2" charset="-122"/>
              </a:rPr>
              <a:t> </a:t>
            </a:r>
            <a:r>
              <a:rPr lang="zh-CN" altLang="en-US" sz="2800" dirty="0" smtClean="0">
                <a:ea typeface="宋体" pitchFamily="2" charset="-122"/>
              </a:rPr>
              <a:t>的矩阵，定义了当前分配的每一种资源类型的实例数目</a:t>
            </a:r>
          </a:p>
          <a:p>
            <a:r>
              <a:rPr lang="en-US" altLang="zh-CN" sz="2800" i="1" dirty="0" smtClean="0">
                <a:ea typeface="宋体" pitchFamily="2" charset="-122"/>
              </a:rPr>
              <a:t>Request:</a:t>
            </a:r>
            <a:r>
              <a:rPr lang="en-US" altLang="zh-CN" sz="2800" dirty="0" smtClean="0">
                <a:ea typeface="宋体" pitchFamily="2" charset="-122"/>
              </a:rPr>
              <a:t> </a:t>
            </a:r>
            <a:r>
              <a:rPr lang="zh-CN" altLang="en-US" sz="2800" dirty="0" smtClean="0">
                <a:ea typeface="宋体" pitchFamily="2" charset="-122"/>
              </a:rPr>
              <a:t>一个</a:t>
            </a:r>
            <a:r>
              <a:rPr lang="en-US" altLang="zh-CN" sz="2800" i="1" dirty="0" smtClean="0">
                <a:ea typeface="宋体" pitchFamily="2" charset="-122"/>
              </a:rPr>
              <a:t>n x m</a:t>
            </a:r>
            <a:r>
              <a:rPr lang="en-US" altLang="zh-CN" sz="2800" dirty="0" smtClean="0">
                <a:ea typeface="宋体" pitchFamily="2" charset="-122"/>
              </a:rPr>
              <a:t> </a:t>
            </a:r>
            <a:r>
              <a:rPr lang="zh-CN" altLang="en-US" sz="2800" dirty="0" smtClean="0">
                <a:ea typeface="宋体" pitchFamily="2" charset="-122"/>
              </a:rPr>
              <a:t>的矩阵，表明了当前的进程请求。如果</a:t>
            </a:r>
            <a:r>
              <a:rPr lang="en-US" altLang="zh-CN" sz="2800" dirty="0" smtClean="0">
                <a:ea typeface="宋体" pitchFamily="2" charset="-122"/>
              </a:rPr>
              <a:t>Request[i</a:t>
            </a:r>
            <a:r>
              <a:rPr lang="zh-CN" altLang="en-US" sz="2800" dirty="0" smtClean="0">
                <a:ea typeface="宋体" pitchFamily="2" charset="-122"/>
              </a:rPr>
              <a:t>，</a:t>
            </a:r>
            <a:r>
              <a:rPr lang="en-US" altLang="zh-CN" sz="2800" dirty="0" smtClean="0">
                <a:ea typeface="宋体" pitchFamily="2" charset="-122"/>
              </a:rPr>
              <a:t>j]=k</a:t>
            </a:r>
            <a:r>
              <a:rPr lang="zh-CN" altLang="en-US" sz="2800" dirty="0" smtClean="0">
                <a:ea typeface="宋体" pitchFamily="2" charset="-122"/>
              </a:rPr>
              <a:t>，那么进程</a:t>
            </a:r>
            <a:r>
              <a:rPr lang="en-US" altLang="zh-CN" sz="2800" dirty="0" smtClean="0">
                <a:ea typeface="宋体" pitchFamily="2" charset="-122"/>
              </a:rPr>
              <a:t>Pi</a:t>
            </a:r>
            <a:r>
              <a:rPr lang="zh-CN" altLang="en-US" sz="2800" dirty="0" smtClean="0">
                <a:ea typeface="宋体" pitchFamily="2" charset="-122"/>
              </a:rPr>
              <a:t>请求</a:t>
            </a:r>
            <a:r>
              <a:rPr lang="en-US" altLang="zh-CN" sz="2800" dirty="0" smtClean="0">
                <a:ea typeface="宋体" pitchFamily="2" charset="-122"/>
              </a:rPr>
              <a:t>k</a:t>
            </a:r>
            <a:r>
              <a:rPr lang="zh-CN" altLang="en-US" sz="2800" dirty="0" smtClean="0">
                <a:ea typeface="宋体" pitchFamily="2" charset="-122"/>
              </a:rPr>
              <a:t>个资源</a:t>
            </a:r>
            <a:r>
              <a:rPr lang="en-US" altLang="zh-CN" sz="2800" dirty="0" err="1" smtClean="0">
                <a:ea typeface="宋体" pitchFamily="2" charset="-122"/>
              </a:rPr>
              <a:t>R</a:t>
            </a:r>
            <a:r>
              <a:rPr lang="en-US" altLang="zh-CN" sz="2800" baseline="-25000" dirty="0" err="1" smtClean="0">
                <a:ea typeface="宋体" pitchFamily="2" charset="-122"/>
              </a:rPr>
              <a:t>j</a:t>
            </a:r>
            <a:r>
              <a:rPr lang="zh-CN" altLang="en-US" sz="2800" dirty="0" smtClean="0">
                <a:ea typeface="宋体" pitchFamily="2" charset="-122"/>
              </a:rPr>
              <a:t>的实例</a:t>
            </a:r>
            <a:endParaRPr lang="zh-CN" altLang="zh-CN" sz="2800" dirty="0" smtClean="0">
              <a:ea typeface="宋体" pitchFamily="2" charset="-122"/>
            </a:endParaRPr>
          </a:p>
        </p:txBody>
      </p:sp>
    </p:spTree>
    <p:extLst>
      <p:ext uri="{BB962C8B-B14F-4D97-AF65-F5344CB8AC3E}">
        <p14:creationId xmlns:p14="http://schemas.microsoft.com/office/powerpoint/2010/main" val="385934330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81100" y="359569"/>
            <a:ext cx="7188200" cy="1143000"/>
          </a:xfrm>
        </p:spPr>
        <p:txBody>
          <a:bodyPr/>
          <a:lstStyle/>
          <a:p>
            <a:pPr>
              <a:defRPr/>
            </a:pPr>
            <a:r>
              <a:rPr lang="zh-CN" altLang="en-US" dirty="0" smtClean="0">
                <a:ea typeface="宋体" panose="02010600030101010101" pitchFamily="2" charset="-122"/>
              </a:rPr>
              <a:t>检测算法</a:t>
            </a:r>
          </a:p>
        </p:txBody>
      </p:sp>
      <p:sp>
        <p:nvSpPr>
          <p:cNvPr id="41987" name="Rectangle 3"/>
          <p:cNvSpPr>
            <a:spLocks noGrp="1" noChangeArrowheads="1"/>
          </p:cNvSpPr>
          <p:nvPr>
            <p:ph idx="1"/>
          </p:nvPr>
        </p:nvSpPr>
        <p:spPr>
          <a:xfrm>
            <a:off x="467544" y="1495425"/>
            <a:ext cx="7901756" cy="4724400"/>
          </a:xfrm>
        </p:spPr>
        <p:txBody>
          <a:bodyPr/>
          <a:lstStyle/>
          <a:p>
            <a:pPr>
              <a:lnSpc>
                <a:spcPct val="80000"/>
              </a:lnSpc>
              <a:buFont typeface="Monotype Sorts" pitchFamily="2" charset="2"/>
              <a:buNone/>
            </a:pPr>
            <a:r>
              <a:rPr lang="zh-CN" altLang="zh-CN" sz="2400" dirty="0" smtClean="0">
                <a:ea typeface="宋体" pitchFamily="2" charset="-122"/>
              </a:rPr>
              <a:t>1.	</a:t>
            </a:r>
            <a:r>
              <a:rPr lang="zh-CN" altLang="en-US" sz="2400" dirty="0" smtClean="0">
                <a:ea typeface="宋体" pitchFamily="2" charset="-122"/>
                <a:sym typeface="Wingdings" pitchFamily="2" charset="2"/>
              </a:rPr>
              <a:t>让</a:t>
            </a:r>
            <a:r>
              <a:rPr lang="en-US" altLang="zh-CN" sz="2400" dirty="0" smtClean="0">
                <a:ea typeface="宋体" pitchFamily="2" charset="-122"/>
                <a:sym typeface="Wingdings" pitchFamily="2" charset="2"/>
              </a:rPr>
              <a:t>Work</a:t>
            </a:r>
            <a:r>
              <a:rPr lang="zh-CN" altLang="en-US" sz="2400" dirty="0" smtClean="0">
                <a:ea typeface="宋体" pitchFamily="2" charset="-122"/>
                <a:sym typeface="Wingdings" pitchFamily="2" charset="2"/>
              </a:rPr>
              <a:t>和</a:t>
            </a:r>
            <a:r>
              <a:rPr lang="en-US" altLang="zh-CN" sz="2400" dirty="0" smtClean="0">
                <a:ea typeface="宋体" pitchFamily="2" charset="-122"/>
                <a:sym typeface="Wingdings" pitchFamily="2" charset="2"/>
              </a:rPr>
              <a:t>Finish</a:t>
            </a:r>
            <a:r>
              <a:rPr lang="zh-CN" altLang="en-US" sz="2400" dirty="0" smtClean="0">
                <a:ea typeface="宋体" pitchFamily="2" charset="-122"/>
                <a:sym typeface="Wingdings" pitchFamily="2" charset="2"/>
              </a:rPr>
              <a:t>作为长度为</a:t>
            </a:r>
            <a:r>
              <a:rPr lang="en-US" altLang="zh-CN" sz="2400" dirty="0" smtClean="0">
                <a:ea typeface="宋体" pitchFamily="2" charset="-122"/>
                <a:sym typeface="Wingdings" pitchFamily="2" charset="2"/>
              </a:rPr>
              <a:t>m</a:t>
            </a:r>
            <a:r>
              <a:rPr lang="zh-CN" altLang="en-US" sz="2400" dirty="0" smtClean="0">
                <a:ea typeface="宋体" pitchFamily="2" charset="-122"/>
                <a:sym typeface="Wingdings" pitchFamily="2" charset="2"/>
              </a:rPr>
              <a:t>和</a:t>
            </a:r>
            <a:r>
              <a:rPr lang="en-US" altLang="zh-CN" sz="2400" dirty="0" smtClean="0">
                <a:ea typeface="宋体" pitchFamily="2" charset="-122"/>
                <a:sym typeface="Wingdings" pitchFamily="2" charset="2"/>
              </a:rPr>
              <a:t>n</a:t>
            </a:r>
            <a:r>
              <a:rPr lang="zh-CN" altLang="en-US" sz="2400" dirty="0" smtClean="0">
                <a:ea typeface="宋体" pitchFamily="2" charset="-122"/>
                <a:sym typeface="Wingdings" pitchFamily="2" charset="2"/>
              </a:rPr>
              <a:t>的向量初始化</a:t>
            </a:r>
            <a:endParaRPr lang="zh-CN" altLang="en-US" sz="2400" dirty="0" smtClean="0">
              <a:ea typeface="宋体" pitchFamily="2" charset="-122"/>
            </a:endParaRPr>
          </a:p>
          <a:p>
            <a:pPr marL="850900" lvl="1" indent="-393700">
              <a:lnSpc>
                <a:spcPct val="80000"/>
              </a:lnSpc>
              <a:buFont typeface="Monotype Sorts" pitchFamily="2" charset="2"/>
              <a:buNone/>
            </a:pPr>
            <a:r>
              <a:rPr lang="zh-CN" altLang="zh-CN" sz="2400" dirty="0" smtClean="0">
                <a:ea typeface="宋体" pitchFamily="2" charset="-122"/>
              </a:rPr>
              <a:t>(</a:t>
            </a:r>
            <a:r>
              <a:rPr lang="en-US" altLang="zh-CN" sz="2400" dirty="0" smtClean="0">
                <a:ea typeface="宋体" pitchFamily="2" charset="-122"/>
              </a:rPr>
              <a:t>a) </a:t>
            </a:r>
            <a:r>
              <a:rPr lang="en-US" altLang="zh-CN" sz="2400" i="1" dirty="0" smtClean="0">
                <a:ea typeface="宋体" pitchFamily="2" charset="-122"/>
              </a:rPr>
              <a:t>Work</a:t>
            </a:r>
            <a:r>
              <a:rPr lang="en-US" altLang="zh-CN" sz="2400" dirty="0" smtClean="0">
                <a:ea typeface="宋体" pitchFamily="2" charset="-122"/>
              </a:rPr>
              <a:t> = </a:t>
            </a:r>
            <a:r>
              <a:rPr lang="en-US" altLang="zh-CN" sz="2400" i="1" dirty="0" smtClean="0">
                <a:ea typeface="宋体" pitchFamily="2" charset="-122"/>
              </a:rPr>
              <a:t>Available</a:t>
            </a:r>
            <a:endParaRPr lang="en-US" altLang="zh-CN" sz="2400" dirty="0" smtClean="0">
              <a:ea typeface="宋体" pitchFamily="2" charset="-122"/>
            </a:endParaRPr>
          </a:p>
          <a:p>
            <a:pPr marL="850900" lvl="1" indent="-393700">
              <a:lnSpc>
                <a:spcPct val="80000"/>
              </a:lnSpc>
              <a:buFont typeface="Monotype Sorts" pitchFamily="2" charset="2"/>
              <a:buNone/>
            </a:pPr>
            <a:r>
              <a:rPr lang="en-US" altLang="zh-CN" sz="2400" dirty="0" smtClean="0">
                <a:ea typeface="宋体" pitchFamily="2" charset="-122"/>
              </a:rPr>
              <a:t>(b)	For </a:t>
            </a:r>
            <a:r>
              <a:rPr lang="en-US" altLang="zh-CN" sz="2400" i="1" dirty="0" smtClean="0">
                <a:ea typeface="宋体" pitchFamily="2" charset="-122"/>
              </a:rPr>
              <a:t>i</a:t>
            </a:r>
            <a:r>
              <a:rPr lang="en-US" altLang="zh-CN" sz="2400" dirty="0" smtClean="0">
                <a:ea typeface="宋体" pitchFamily="2" charset="-122"/>
              </a:rPr>
              <a:t> = 0,2, …,</a:t>
            </a:r>
            <a:r>
              <a:rPr lang="en-US" altLang="zh-CN" sz="2400" i="1" dirty="0" smtClean="0">
                <a:ea typeface="宋体" pitchFamily="2" charset="-122"/>
              </a:rPr>
              <a:t> n-1</a:t>
            </a:r>
            <a:r>
              <a:rPr lang="en-US" altLang="zh-CN" sz="2400" dirty="0" smtClean="0">
                <a:ea typeface="宋体" pitchFamily="2" charset="-122"/>
              </a:rPr>
              <a:t>, if </a:t>
            </a:r>
            <a:r>
              <a:rPr lang="en-US" altLang="zh-CN" sz="2400" i="1" dirty="0" err="1" smtClean="0">
                <a:ea typeface="宋体" pitchFamily="2" charset="-122"/>
              </a:rPr>
              <a:t>Allocation</a:t>
            </a:r>
            <a:r>
              <a:rPr lang="en-US" altLang="zh-CN" sz="2400" i="1" baseline="-25000" dirty="0" err="1" smtClean="0">
                <a:ea typeface="宋体" pitchFamily="2" charset="-122"/>
              </a:rPr>
              <a:t>i</a:t>
            </a:r>
            <a:r>
              <a:rPr lang="en-US" altLang="zh-CN" sz="2400" dirty="0" smtClean="0">
                <a:ea typeface="宋体" pitchFamily="2" charset="-122"/>
              </a:rPr>
              <a:t> </a:t>
            </a:r>
            <a:r>
              <a:rPr lang="en-US" altLang="zh-CN" sz="2400" dirty="0" smtClean="0">
                <a:ea typeface="宋体" pitchFamily="2" charset="-122"/>
                <a:sym typeface="Symbol" pitchFamily="18" charset="2"/>
              </a:rPr>
              <a:t> 0, then </a:t>
            </a:r>
            <a:br>
              <a:rPr lang="en-US" altLang="zh-CN" sz="2400" dirty="0" smtClean="0">
                <a:ea typeface="宋体" pitchFamily="2" charset="-122"/>
                <a:sym typeface="Symbol" pitchFamily="18" charset="2"/>
              </a:rPr>
            </a:br>
            <a:r>
              <a:rPr lang="en-US" altLang="zh-CN" sz="2400" i="1" dirty="0" smtClean="0">
                <a:ea typeface="宋体" pitchFamily="2" charset="-122"/>
                <a:sym typeface="Symbol" pitchFamily="18" charset="2"/>
              </a:rPr>
              <a:t>Finish</a:t>
            </a:r>
            <a:r>
              <a:rPr lang="en-US" altLang="zh-CN" sz="2400" dirty="0" smtClean="0">
                <a:ea typeface="宋体" pitchFamily="2" charset="-122"/>
                <a:sym typeface="Symbol" pitchFamily="18" charset="2"/>
              </a:rPr>
              <a:t>[i] = </a:t>
            </a:r>
            <a:r>
              <a:rPr lang="en-US" altLang="zh-CN" sz="2400" dirty="0" err="1" smtClean="0">
                <a:ea typeface="宋体" pitchFamily="2" charset="-122"/>
                <a:sym typeface="Symbol" pitchFamily="18" charset="2"/>
              </a:rPr>
              <a:t>false;otherwise</a:t>
            </a:r>
            <a:r>
              <a:rPr lang="en-US" altLang="zh-CN" sz="2400" dirty="0" smtClean="0">
                <a:ea typeface="宋体" pitchFamily="2" charset="-122"/>
                <a:sym typeface="Symbol" pitchFamily="18" charset="2"/>
              </a:rPr>
              <a:t>, </a:t>
            </a:r>
            <a:r>
              <a:rPr lang="en-US" altLang="zh-CN" sz="2400" i="1" dirty="0" smtClean="0">
                <a:ea typeface="宋体" pitchFamily="2" charset="-122"/>
                <a:sym typeface="Symbol" pitchFamily="18" charset="2"/>
              </a:rPr>
              <a:t>Finish</a:t>
            </a:r>
            <a:r>
              <a:rPr lang="en-US" altLang="zh-CN" sz="2400" dirty="0" smtClean="0">
                <a:ea typeface="宋体" pitchFamily="2" charset="-122"/>
                <a:sym typeface="Symbol" pitchFamily="18" charset="2"/>
              </a:rPr>
              <a:t>[i] = </a:t>
            </a:r>
            <a:r>
              <a:rPr lang="en-US" altLang="zh-CN" sz="2400" i="1" dirty="0" smtClean="0">
                <a:ea typeface="宋体" pitchFamily="2" charset="-122"/>
                <a:sym typeface="Symbol" pitchFamily="18" charset="2"/>
              </a:rPr>
              <a:t>true</a:t>
            </a:r>
            <a:r>
              <a:rPr lang="en-US" altLang="zh-CN" sz="2400" dirty="0" smtClean="0">
                <a:ea typeface="宋体" pitchFamily="2" charset="-122"/>
                <a:sym typeface="Symbol" pitchFamily="18" charset="2"/>
              </a:rPr>
              <a:t>.</a:t>
            </a:r>
          </a:p>
          <a:p>
            <a:pPr>
              <a:lnSpc>
                <a:spcPct val="80000"/>
              </a:lnSpc>
              <a:buFont typeface="Monotype Sorts" pitchFamily="2" charset="2"/>
              <a:buNone/>
            </a:pPr>
            <a:r>
              <a:rPr lang="en-US" altLang="zh-CN" sz="2400" dirty="0" smtClean="0">
                <a:ea typeface="宋体" pitchFamily="2" charset="-122"/>
              </a:rPr>
              <a:t>2.	</a:t>
            </a:r>
            <a:r>
              <a:rPr lang="zh-CN" altLang="en-US" sz="2400" dirty="0" smtClean="0">
                <a:ea typeface="宋体" pitchFamily="2" charset="-122"/>
                <a:sym typeface="Wingdings" pitchFamily="2" charset="2"/>
              </a:rPr>
              <a:t>找到满足下列条件的下标</a:t>
            </a:r>
            <a:r>
              <a:rPr lang="en-US" altLang="zh-CN" sz="2400" dirty="0" smtClean="0">
                <a:ea typeface="宋体" pitchFamily="2" charset="-122"/>
                <a:sym typeface="Wingdings" pitchFamily="2" charset="2"/>
              </a:rPr>
              <a:t>i</a:t>
            </a:r>
            <a:endParaRPr lang="zh-CN" altLang="en-US" sz="2400" dirty="0" smtClean="0">
              <a:ea typeface="宋体" pitchFamily="2" charset="-122"/>
            </a:endParaRPr>
          </a:p>
          <a:p>
            <a:pPr marL="850900" lvl="1" indent="-393700">
              <a:lnSpc>
                <a:spcPct val="80000"/>
              </a:lnSpc>
              <a:buFont typeface="Monotype Sorts" pitchFamily="2" charset="2"/>
              <a:buNone/>
            </a:pPr>
            <a:r>
              <a:rPr lang="en-US" altLang="zh-CN" sz="2400" dirty="0" smtClean="0">
                <a:ea typeface="宋体" pitchFamily="2" charset="-122"/>
              </a:rPr>
              <a:t>(a)	</a:t>
            </a:r>
            <a:r>
              <a:rPr lang="en-US" altLang="zh-CN" sz="2400" i="1" dirty="0" smtClean="0">
                <a:ea typeface="宋体" pitchFamily="2" charset="-122"/>
              </a:rPr>
              <a:t>Finish</a:t>
            </a:r>
            <a:r>
              <a:rPr lang="en-US" altLang="zh-CN" sz="2400" dirty="0" smtClean="0">
                <a:ea typeface="宋体" pitchFamily="2" charset="-122"/>
              </a:rPr>
              <a:t>[</a:t>
            </a:r>
            <a:r>
              <a:rPr lang="en-US" altLang="zh-CN" sz="2400" i="1" dirty="0" smtClean="0">
                <a:ea typeface="宋体" pitchFamily="2" charset="-122"/>
              </a:rPr>
              <a:t>i</a:t>
            </a:r>
            <a:r>
              <a:rPr lang="en-US" altLang="zh-CN" sz="2400" dirty="0" smtClean="0">
                <a:ea typeface="宋体" pitchFamily="2" charset="-122"/>
              </a:rPr>
              <a:t>] = </a:t>
            </a:r>
            <a:r>
              <a:rPr lang="en-US" altLang="zh-CN" sz="2400" i="1" dirty="0" smtClean="0">
                <a:ea typeface="宋体" pitchFamily="2" charset="-122"/>
              </a:rPr>
              <a:t>false</a:t>
            </a:r>
            <a:endParaRPr lang="en-US" altLang="zh-CN" sz="2400" dirty="0" smtClean="0">
              <a:ea typeface="宋体" pitchFamily="2" charset="-122"/>
            </a:endParaRPr>
          </a:p>
          <a:p>
            <a:pPr marL="850900" lvl="1" indent="-393700">
              <a:lnSpc>
                <a:spcPct val="80000"/>
              </a:lnSpc>
              <a:buFont typeface="Monotype Sorts" pitchFamily="2" charset="2"/>
              <a:buNone/>
            </a:pPr>
            <a:r>
              <a:rPr lang="en-US" altLang="zh-CN" sz="2400" dirty="0" smtClean="0">
                <a:ea typeface="宋体" pitchFamily="2" charset="-122"/>
              </a:rPr>
              <a:t>(b)	</a:t>
            </a:r>
            <a:r>
              <a:rPr lang="en-US" altLang="zh-CN" sz="2400" i="1" dirty="0" err="1" smtClean="0">
                <a:ea typeface="宋体" pitchFamily="2" charset="-122"/>
              </a:rPr>
              <a:t>Request</a:t>
            </a:r>
            <a:r>
              <a:rPr lang="en-US" altLang="zh-CN" sz="2400" i="1" baseline="-25000" dirty="0" err="1" smtClean="0">
                <a:ea typeface="宋体" pitchFamily="2" charset="-122"/>
              </a:rPr>
              <a:t>i</a:t>
            </a:r>
            <a:r>
              <a:rPr lang="en-US" altLang="zh-CN" sz="2400" dirty="0" smtClean="0">
                <a:ea typeface="宋体" pitchFamily="2" charset="-122"/>
              </a:rPr>
              <a:t> </a:t>
            </a:r>
            <a:r>
              <a:rPr lang="en-US" altLang="zh-CN" sz="2400" dirty="0" smtClean="0">
                <a:ea typeface="宋体" pitchFamily="2" charset="-122"/>
                <a:sym typeface="Symbol" pitchFamily="18" charset="2"/>
              </a:rPr>
              <a:t> </a:t>
            </a:r>
            <a:r>
              <a:rPr lang="en-US" altLang="zh-CN" sz="2400" i="1" dirty="0" smtClean="0">
                <a:ea typeface="宋体" pitchFamily="2" charset="-122"/>
                <a:sym typeface="Symbol" pitchFamily="18" charset="2"/>
              </a:rPr>
              <a:t>Work</a:t>
            </a:r>
            <a:endParaRPr lang="en-US" altLang="zh-CN" sz="2400" dirty="0" smtClean="0">
              <a:ea typeface="宋体" pitchFamily="2" charset="-122"/>
              <a:sym typeface="Symbol" pitchFamily="18" charset="2"/>
            </a:endParaRPr>
          </a:p>
          <a:p>
            <a:pPr marL="850900" lvl="1" indent="-393700">
              <a:lnSpc>
                <a:spcPct val="80000"/>
              </a:lnSpc>
              <a:buFont typeface="Monotype Sorts" pitchFamily="2" charset="2"/>
              <a:buNone/>
            </a:pPr>
            <a:r>
              <a:rPr lang="zh-CN" altLang="en-US" sz="2400" dirty="0" smtClean="0">
                <a:ea typeface="宋体" pitchFamily="2" charset="-122"/>
                <a:sym typeface="Symbol" pitchFamily="18" charset="2"/>
              </a:rPr>
              <a:t>如果没有这样的</a:t>
            </a:r>
            <a:r>
              <a:rPr lang="en-US" altLang="zh-CN" sz="2400" dirty="0" smtClean="0">
                <a:ea typeface="宋体" pitchFamily="2" charset="-122"/>
                <a:sym typeface="Symbol" pitchFamily="18" charset="2"/>
              </a:rPr>
              <a:t>i</a:t>
            </a:r>
            <a:r>
              <a:rPr lang="zh-CN" altLang="en-US" sz="2400" dirty="0" smtClean="0">
                <a:ea typeface="宋体" pitchFamily="2" charset="-122"/>
                <a:sym typeface="Symbol" pitchFamily="18" charset="2"/>
              </a:rPr>
              <a:t>存在，转</a:t>
            </a:r>
            <a:r>
              <a:rPr lang="zh-CN" altLang="zh-CN" sz="2400" dirty="0" smtClean="0">
                <a:ea typeface="宋体" pitchFamily="2" charset="-122"/>
                <a:sym typeface="Symbol" pitchFamily="18" charset="2"/>
              </a:rPr>
              <a:t>4</a:t>
            </a:r>
            <a:endParaRPr lang="zh-CN" altLang="en-US" sz="2400" dirty="0" smtClean="0">
              <a:ea typeface="宋体" pitchFamily="2" charset="-122"/>
              <a:sym typeface="Symbol" pitchFamily="18" charset="2"/>
            </a:endParaRPr>
          </a:p>
          <a:p>
            <a:pPr>
              <a:lnSpc>
                <a:spcPct val="80000"/>
              </a:lnSpc>
              <a:buFont typeface="Monotype Sorts" pitchFamily="2" charset="2"/>
              <a:buNone/>
            </a:pPr>
            <a:r>
              <a:rPr lang="zh-CN" altLang="zh-CN" sz="2400" dirty="0" smtClean="0">
                <a:ea typeface="宋体" pitchFamily="2" charset="-122"/>
              </a:rPr>
              <a:t>3.	</a:t>
            </a:r>
            <a:r>
              <a:rPr lang="en-US" altLang="zh-CN" sz="2400" i="1" dirty="0" smtClean="0">
                <a:ea typeface="宋体" pitchFamily="2" charset="-122"/>
              </a:rPr>
              <a:t>Work</a:t>
            </a:r>
            <a:r>
              <a:rPr lang="en-US" altLang="zh-CN" sz="2400" dirty="0" smtClean="0">
                <a:ea typeface="宋体" pitchFamily="2" charset="-122"/>
              </a:rPr>
              <a:t> = </a:t>
            </a:r>
            <a:r>
              <a:rPr lang="en-US" altLang="zh-CN" sz="2400" i="1" dirty="0" smtClean="0">
                <a:ea typeface="宋体" pitchFamily="2" charset="-122"/>
              </a:rPr>
              <a:t>Work</a:t>
            </a:r>
            <a:r>
              <a:rPr lang="en-US" altLang="zh-CN" sz="2400" dirty="0" smtClean="0">
                <a:ea typeface="宋体" pitchFamily="2" charset="-122"/>
              </a:rPr>
              <a:t> + </a:t>
            </a:r>
            <a:r>
              <a:rPr lang="en-US" altLang="zh-CN" sz="2400" i="1" dirty="0" err="1" smtClean="0">
                <a:ea typeface="宋体" pitchFamily="2" charset="-122"/>
              </a:rPr>
              <a:t>Allocation</a:t>
            </a:r>
            <a:r>
              <a:rPr lang="en-US" altLang="zh-CN" sz="2400" i="1" baseline="-25000" dirty="0" err="1" smtClean="0">
                <a:ea typeface="宋体" pitchFamily="2" charset="-122"/>
              </a:rPr>
              <a:t>i</a:t>
            </a:r>
            <a:r>
              <a:rPr lang="en-US" altLang="zh-CN" sz="2400" dirty="0" smtClean="0">
                <a:ea typeface="宋体" pitchFamily="2" charset="-122"/>
              </a:rPr>
              <a:t/>
            </a:r>
            <a:br>
              <a:rPr lang="en-US" altLang="zh-CN" sz="2400" dirty="0" smtClean="0">
                <a:ea typeface="宋体" pitchFamily="2" charset="-122"/>
              </a:rPr>
            </a:br>
            <a:r>
              <a:rPr lang="en-US" altLang="zh-CN" sz="2400" i="1" dirty="0" smtClean="0">
                <a:ea typeface="宋体" pitchFamily="2" charset="-122"/>
              </a:rPr>
              <a:t>Finish</a:t>
            </a:r>
            <a:r>
              <a:rPr lang="en-US" altLang="zh-CN" sz="2400" dirty="0" smtClean="0">
                <a:ea typeface="宋体" pitchFamily="2" charset="-122"/>
              </a:rPr>
              <a:t>[</a:t>
            </a:r>
            <a:r>
              <a:rPr lang="en-US" altLang="zh-CN" sz="2400" i="1" dirty="0" smtClean="0">
                <a:ea typeface="宋体" pitchFamily="2" charset="-122"/>
              </a:rPr>
              <a:t>i</a:t>
            </a:r>
            <a:r>
              <a:rPr lang="en-US" altLang="zh-CN" sz="2400" dirty="0" smtClean="0">
                <a:ea typeface="宋体" pitchFamily="2" charset="-122"/>
              </a:rPr>
              <a:t>] = </a:t>
            </a:r>
            <a:r>
              <a:rPr lang="en-US" altLang="zh-CN" sz="2400" i="1" dirty="0" smtClean="0">
                <a:ea typeface="宋体" pitchFamily="2" charset="-122"/>
              </a:rPr>
              <a:t>true</a:t>
            </a:r>
            <a:r>
              <a:rPr lang="en-US" altLang="zh-CN" sz="2400" dirty="0" smtClean="0">
                <a:ea typeface="宋体" pitchFamily="2" charset="-122"/>
              </a:rPr>
              <a:t/>
            </a:r>
            <a:br>
              <a:rPr lang="en-US" altLang="zh-CN" sz="2400" dirty="0" smtClean="0">
                <a:ea typeface="宋体" pitchFamily="2" charset="-122"/>
              </a:rPr>
            </a:br>
            <a:r>
              <a:rPr lang="zh-CN" altLang="en-US" sz="2400" dirty="0" smtClean="0">
                <a:ea typeface="宋体" pitchFamily="2" charset="-122"/>
              </a:rPr>
              <a:t>转 </a:t>
            </a:r>
            <a:r>
              <a:rPr lang="en-US" altLang="zh-CN" sz="2400" dirty="0" smtClean="0">
                <a:ea typeface="宋体" pitchFamily="2" charset="-122"/>
              </a:rPr>
              <a:t>2.</a:t>
            </a:r>
          </a:p>
          <a:p>
            <a:pPr>
              <a:lnSpc>
                <a:spcPct val="80000"/>
              </a:lnSpc>
              <a:buFontTx/>
              <a:buAutoNum type="arabicPeriod" startAt="4"/>
            </a:pPr>
            <a:r>
              <a:rPr lang="zh-CN" altLang="en-US" sz="2400" dirty="0" smtClean="0">
                <a:ea typeface="宋体" pitchFamily="2" charset="-122"/>
              </a:rPr>
              <a:t>如果有一些</a:t>
            </a:r>
            <a:r>
              <a:rPr lang="en-US" altLang="zh-CN" sz="2400" i="1" dirty="0" smtClean="0">
                <a:ea typeface="宋体" pitchFamily="2" charset="-122"/>
              </a:rPr>
              <a:t>i</a:t>
            </a:r>
            <a:r>
              <a:rPr lang="en-US" altLang="zh-CN" sz="2400" dirty="0" smtClean="0">
                <a:ea typeface="宋体" pitchFamily="2" charset="-122"/>
              </a:rPr>
              <a:t> (0 </a:t>
            </a:r>
            <a:r>
              <a:rPr lang="en-US" altLang="zh-CN" sz="2400" dirty="0" smtClean="0">
                <a:ea typeface="宋体" pitchFamily="2" charset="-122"/>
                <a:sym typeface="Symbol" pitchFamily="18" charset="2"/>
              </a:rPr>
              <a:t> </a:t>
            </a:r>
            <a:r>
              <a:rPr lang="en-US" altLang="zh-CN" sz="2400" i="1" dirty="0" smtClean="0">
                <a:ea typeface="宋体" pitchFamily="2" charset="-122"/>
                <a:sym typeface="Symbol" pitchFamily="18" charset="2"/>
              </a:rPr>
              <a:t>i</a:t>
            </a:r>
            <a:r>
              <a:rPr lang="en-US" altLang="zh-CN" sz="2400" dirty="0" smtClean="0">
                <a:ea typeface="宋体" pitchFamily="2" charset="-122"/>
                <a:sym typeface="Symbol" pitchFamily="18" charset="2"/>
              </a:rPr>
              <a:t> &lt; </a:t>
            </a:r>
            <a:r>
              <a:rPr lang="en-US" altLang="zh-CN" sz="2400" i="1" dirty="0" smtClean="0">
                <a:ea typeface="宋体" pitchFamily="2" charset="-122"/>
                <a:sym typeface="Symbol" pitchFamily="18" charset="2"/>
              </a:rPr>
              <a:t>n) </a:t>
            </a:r>
            <a:r>
              <a:rPr lang="en-US" altLang="zh-CN" sz="2400" dirty="0" smtClean="0">
                <a:ea typeface="宋体" pitchFamily="2" charset="-122"/>
                <a:sym typeface="Symbol" pitchFamily="18" charset="2"/>
              </a:rPr>
              <a:t>,</a:t>
            </a:r>
            <a:r>
              <a:rPr lang="zh-CN" altLang="en-US" sz="2400" dirty="0" smtClean="0">
                <a:ea typeface="宋体" pitchFamily="2" charset="-122"/>
              </a:rPr>
              <a:t> </a:t>
            </a:r>
            <a:r>
              <a:rPr lang="en-US" altLang="zh-CN" sz="2400" i="1" dirty="0" smtClean="0">
                <a:ea typeface="宋体" pitchFamily="2" charset="-122"/>
              </a:rPr>
              <a:t>Finish</a:t>
            </a:r>
            <a:r>
              <a:rPr lang="en-US" altLang="zh-CN" sz="2400" dirty="0" smtClean="0">
                <a:ea typeface="宋体" pitchFamily="2" charset="-122"/>
              </a:rPr>
              <a:t>[</a:t>
            </a:r>
            <a:r>
              <a:rPr lang="en-US" altLang="zh-CN" sz="2400" i="1" dirty="0" smtClean="0">
                <a:ea typeface="宋体" pitchFamily="2" charset="-122"/>
              </a:rPr>
              <a:t>i</a:t>
            </a:r>
            <a:r>
              <a:rPr lang="en-US" altLang="zh-CN" sz="2400" dirty="0" smtClean="0">
                <a:ea typeface="宋体" pitchFamily="2" charset="-122"/>
              </a:rPr>
              <a:t>] = false, </a:t>
            </a:r>
            <a:r>
              <a:rPr lang="zh-CN" altLang="en-US" sz="2400" dirty="0" smtClean="0">
                <a:ea typeface="宋体" pitchFamily="2" charset="-122"/>
              </a:rPr>
              <a:t>则系统处在死锁状态。而且，</a:t>
            </a:r>
            <a:r>
              <a:rPr lang="zh-CN" altLang="en-US" sz="2400" dirty="0" smtClean="0">
                <a:ea typeface="宋体" pitchFamily="2" charset="-122"/>
                <a:sym typeface="Symbol" pitchFamily="18" charset="2"/>
              </a:rPr>
              <a:t> 如果 </a:t>
            </a:r>
            <a:r>
              <a:rPr lang="en-US" altLang="zh-CN" sz="2400" i="1" dirty="0" smtClean="0">
                <a:ea typeface="宋体" pitchFamily="2" charset="-122"/>
                <a:sym typeface="Symbol" pitchFamily="18" charset="2"/>
              </a:rPr>
              <a:t>Finish</a:t>
            </a:r>
            <a:r>
              <a:rPr lang="en-US" altLang="zh-CN" sz="2400" dirty="0" smtClean="0">
                <a:ea typeface="宋体" pitchFamily="2" charset="-122"/>
                <a:sym typeface="Symbol" pitchFamily="18" charset="2"/>
              </a:rPr>
              <a:t>[</a:t>
            </a:r>
            <a:r>
              <a:rPr lang="en-US" altLang="zh-CN" sz="2400" i="1" dirty="0" smtClean="0">
                <a:ea typeface="宋体" pitchFamily="2" charset="-122"/>
                <a:sym typeface="Symbol" pitchFamily="18" charset="2"/>
              </a:rPr>
              <a:t>i</a:t>
            </a:r>
            <a:r>
              <a:rPr lang="en-US" altLang="zh-CN" sz="2400" dirty="0" smtClean="0">
                <a:ea typeface="宋体" pitchFamily="2" charset="-122"/>
                <a:sym typeface="Symbol" pitchFamily="18" charset="2"/>
              </a:rPr>
              <a:t>] = </a:t>
            </a:r>
            <a:r>
              <a:rPr lang="en-US" altLang="zh-CN" sz="2400" i="1" dirty="0" smtClean="0">
                <a:ea typeface="宋体" pitchFamily="2" charset="-122"/>
                <a:sym typeface="Symbol" pitchFamily="18" charset="2"/>
              </a:rPr>
              <a:t>false</a:t>
            </a:r>
            <a:r>
              <a:rPr lang="en-US" altLang="zh-CN" sz="2400" dirty="0" smtClean="0">
                <a:ea typeface="宋体" pitchFamily="2" charset="-122"/>
                <a:sym typeface="Symbol" pitchFamily="18" charset="2"/>
              </a:rPr>
              <a:t>, </a:t>
            </a:r>
            <a:r>
              <a:rPr lang="zh-CN" altLang="en-US" sz="2400" dirty="0" smtClean="0">
                <a:ea typeface="宋体" pitchFamily="2" charset="-122"/>
                <a:sym typeface="Symbol" pitchFamily="18" charset="2"/>
              </a:rPr>
              <a:t>则进程 </a:t>
            </a:r>
            <a:r>
              <a:rPr lang="en-US" altLang="zh-CN" sz="2400" i="1" dirty="0" smtClean="0">
                <a:ea typeface="宋体" pitchFamily="2" charset="-122"/>
                <a:sym typeface="Symbol" pitchFamily="18" charset="2"/>
              </a:rPr>
              <a:t>P</a:t>
            </a:r>
            <a:r>
              <a:rPr lang="en-US" altLang="zh-CN" sz="2400" i="1" baseline="-25000" dirty="0" smtClean="0">
                <a:ea typeface="宋体" pitchFamily="2" charset="-122"/>
                <a:sym typeface="Symbol" pitchFamily="18" charset="2"/>
              </a:rPr>
              <a:t>i</a:t>
            </a:r>
            <a:r>
              <a:rPr lang="en-US" altLang="zh-CN" sz="2400" dirty="0" smtClean="0">
                <a:ea typeface="宋体" pitchFamily="2" charset="-122"/>
                <a:sym typeface="Symbol" pitchFamily="18" charset="2"/>
              </a:rPr>
              <a:t> </a:t>
            </a:r>
            <a:r>
              <a:rPr lang="zh-CN" altLang="en-US" sz="2400" dirty="0" smtClean="0">
                <a:ea typeface="宋体" pitchFamily="2" charset="-122"/>
                <a:sym typeface="Symbol" pitchFamily="18" charset="2"/>
              </a:rPr>
              <a:t>是死锁的</a:t>
            </a:r>
            <a:r>
              <a:rPr lang="zh-CN" altLang="en-US" sz="2400" dirty="0" smtClean="0">
                <a:ea typeface="宋体" pitchFamily="2" charset="-122"/>
                <a:sym typeface="Symbol" pitchFamily="18" charset="2"/>
              </a:rPr>
              <a:t>。</a:t>
            </a:r>
            <a:endParaRPr lang="en-US" altLang="zh-CN" sz="2000" dirty="0" smtClean="0">
              <a:ea typeface="宋体" pitchFamily="2" charset="-122"/>
              <a:sym typeface="Symbol" pitchFamily="18" charset="2"/>
            </a:endParaRPr>
          </a:p>
          <a:p>
            <a:pPr>
              <a:lnSpc>
                <a:spcPct val="80000"/>
              </a:lnSpc>
              <a:buClr>
                <a:schemeClr val="bg1"/>
              </a:buClr>
              <a:buSzTx/>
              <a:buFont typeface="Monotype Sorts" pitchFamily="2" charset="2"/>
              <a:buNone/>
            </a:pPr>
            <a:r>
              <a:rPr lang="zh-CN" altLang="en-US" sz="2000" b="1" dirty="0" smtClean="0">
                <a:ea typeface="宋体" pitchFamily="2" charset="-122"/>
              </a:rPr>
              <a:t>算法需要</a:t>
            </a:r>
            <a:r>
              <a:rPr lang="en-US" altLang="zh-CN" sz="2000" b="1" i="1" dirty="0" smtClean="0">
                <a:ea typeface="宋体" pitchFamily="2" charset="-122"/>
                <a:sym typeface="Symbol" pitchFamily="18" charset="2"/>
              </a:rPr>
              <a:t>m x n</a:t>
            </a:r>
            <a:r>
              <a:rPr lang="en-US" altLang="zh-CN" sz="2000" b="1" baseline="30000" dirty="0" smtClean="0">
                <a:ea typeface="宋体" pitchFamily="2" charset="-122"/>
                <a:sym typeface="Symbol" pitchFamily="18" charset="2"/>
              </a:rPr>
              <a:t>2 </a:t>
            </a:r>
            <a:r>
              <a:rPr lang="zh-CN" altLang="en-US" sz="2000" b="1" dirty="0" smtClean="0">
                <a:ea typeface="宋体" pitchFamily="2" charset="-122"/>
                <a:sym typeface="Symbol" pitchFamily="18" charset="2"/>
              </a:rPr>
              <a:t>次操作来判断是否系统处于死锁状态</a:t>
            </a:r>
            <a:endParaRPr lang="zh-CN" altLang="en-US" sz="2000" b="1" dirty="0" smtClean="0">
              <a:ea typeface="宋体" pitchFamily="2" charset="-122"/>
            </a:endParaRPr>
          </a:p>
        </p:txBody>
      </p:sp>
    </p:spTree>
    <p:extLst>
      <p:ext uri="{BB962C8B-B14F-4D97-AF65-F5344CB8AC3E}">
        <p14:creationId xmlns:p14="http://schemas.microsoft.com/office/powerpoint/2010/main" val="22215704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314450" y="681038"/>
            <a:ext cx="6715125" cy="269875"/>
          </a:xfrm>
        </p:spPr>
        <p:txBody>
          <a:bodyPr>
            <a:normAutofit fontScale="90000"/>
          </a:bodyPr>
          <a:lstStyle/>
          <a:p>
            <a:pPr>
              <a:defRPr/>
            </a:pPr>
            <a:r>
              <a:rPr lang="zh-CN" altLang="en-US" sz="3000" dirty="0" smtClean="0">
                <a:ea typeface="宋体" panose="02010600030101010101" pitchFamily="2" charset="-122"/>
              </a:rPr>
              <a:t>检测算法的例子</a:t>
            </a:r>
          </a:p>
        </p:txBody>
      </p:sp>
      <p:sp>
        <p:nvSpPr>
          <p:cNvPr id="43011" name="Rectangle 3"/>
          <p:cNvSpPr>
            <a:spLocks noGrp="1" noChangeArrowheads="1"/>
          </p:cNvSpPr>
          <p:nvPr>
            <p:ph idx="1"/>
          </p:nvPr>
        </p:nvSpPr>
        <p:spPr>
          <a:xfrm>
            <a:off x="582613" y="1476375"/>
            <a:ext cx="8439150" cy="4114800"/>
          </a:xfrm>
        </p:spPr>
        <p:txBody>
          <a:bodyPr/>
          <a:lstStyle/>
          <a:p>
            <a:pPr>
              <a:tabLst>
                <a:tab pos="1428750" algn="l"/>
                <a:tab pos="2338388" algn="ctr"/>
                <a:tab pos="3594100" algn="ctr"/>
                <a:tab pos="4921250" algn="ctr"/>
              </a:tabLst>
            </a:pPr>
            <a:r>
              <a:rPr lang="zh-CN" altLang="en-US" sz="2000" dirty="0" smtClean="0">
                <a:ea typeface="宋体" pitchFamily="2" charset="-122"/>
              </a:rPr>
              <a:t>五个进程</a:t>
            </a:r>
            <a:r>
              <a:rPr lang="en-US" altLang="zh-CN" sz="2000" dirty="0" smtClean="0">
                <a:ea typeface="宋体" pitchFamily="2" charset="-122"/>
              </a:rPr>
              <a:t>P</a:t>
            </a:r>
            <a:r>
              <a:rPr lang="en-US" altLang="zh-CN" sz="2000" baseline="-25000" dirty="0" smtClean="0">
                <a:ea typeface="宋体" pitchFamily="2" charset="-122"/>
              </a:rPr>
              <a:t>0</a:t>
            </a:r>
            <a:r>
              <a:rPr lang="zh-CN" altLang="en-US" sz="2000" dirty="0" smtClean="0">
                <a:ea typeface="宋体" pitchFamily="2" charset="-122"/>
              </a:rPr>
              <a:t>到</a:t>
            </a:r>
            <a:r>
              <a:rPr lang="en-US" altLang="zh-CN" sz="2000"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a:t>
            </a:r>
            <a:r>
              <a:rPr lang="zh-CN" altLang="en-US" sz="2000" dirty="0" smtClean="0">
                <a:ea typeface="宋体" pitchFamily="2" charset="-122"/>
              </a:rPr>
              <a:t>三个资源类型</a:t>
            </a:r>
            <a:r>
              <a:rPr lang="en-US" altLang="zh-CN" sz="2000" dirty="0" smtClean="0">
                <a:ea typeface="宋体" pitchFamily="2" charset="-122"/>
              </a:rPr>
              <a:t>A（7</a:t>
            </a:r>
            <a:r>
              <a:rPr lang="zh-CN" altLang="en-US" sz="2000" dirty="0" smtClean="0">
                <a:ea typeface="宋体" pitchFamily="2" charset="-122"/>
              </a:rPr>
              <a:t>个实例），</a:t>
            </a:r>
            <a:r>
              <a:rPr lang="en-US" altLang="zh-CN" sz="2000" dirty="0" smtClean="0">
                <a:ea typeface="宋体" pitchFamily="2" charset="-122"/>
              </a:rPr>
              <a:t>B（2</a:t>
            </a:r>
            <a:r>
              <a:rPr lang="zh-CN" altLang="en-US" sz="2000" dirty="0" smtClean="0">
                <a:ea typeface="宋体" pitchFamily="2" charset="-122"/>
              </a:rPr>
              <a:t>个实例）</a:t>
            </a:r>
            <a:r>
              <a:rPr lang="zh-CN" altLang="zh-CN" sz="2000" dirty="0" smtClean="0">
                <a:ea typeface="宋体" pitchFamily="2" charset="-122"/>
              </a:rPr>
              <a:t>,</a:t>
            </a:r>
            <a:r>
              <a:rPr lang="en-US" altLang="zh-CN" sz="2000" dirty="0" smtClean="0">
                <a:ea typeface="宋体" pitchFamily="2" charset="-122"/>
              </a:rPr>
              <a:t>C（6</a:t>
            </a:r>
            <a:r>
              <a:rPr lang="zh-CN" altLang="en-US" sz="2000" dirty="0" smtClean="0">
                <a:ea typeface="宋体" pitchFamily="2" charset="-122"/>
              </a:rPr>
              <a:t>个实例）</a:t>
            </a:r>
          </a:p>
          <a:p>
            <a:pPr>
              <a:tabLst>
                <a:tab pos="1428750" algn="l"/>
                <a:tab pos="2338388" algn="ctr"/>
                <a:tab pos="3594100" algn="ctr"/>
                <a:tab pos="4921250" algn="ctr"/>
              </a:tabLst>
            </a:pPr>
            <a:r>
              <a:rPr lang="zh-CN" altLang="en-US" sz="2000" dirty="0" smtClean="0">
                <a:ea typeface="宋体" pitchFamily="2" charset="-122"/>
                <a:sym typeface="Wingdings" pitchFamily="2" charset="2"/>
              </a:rPr>
              <a:t>时刻</a:t>
            </a:r>
            <a:r>
              <a:rPr lang="en-US" altLang="zh-CN" sz="2000" dirty="0" smtClean="0">
                <a:ea typeface="宋体" pitchFamily="2" charset="-122"/>
                <a:sym typeface="Wingdings" pitchFamily="2" charset="2"/>
              </a:rPr>
              <a:t>T</a:t>
            </a:r>
            <a:r>
              <a:rPr lang="en-US" altLang="zh-CN" sz="2000" baseline="-25000" dirty="0" smtClean="0">
                <a:ea typeface="宋体" pitchFamily="2" charset="-122"/>
                <a:sym typeface="Wingdings" pitchFamily="2" charset="2"/>
              </a:rPr>
              <a:t>0</a:t>
            </a:r>
            <a:r>
              <a:rPr lang="zh-CN" altLang="en-US" sz="2000" dirty="0" smtClean="0">
                <a:ea typeface="宋体" pitchFamily="2" charset="-122"/>
                <a:sym typeface="Wingdings" pitchFamily="2" charset="2"/>
              </a:rPr>
              <a:t>的状态</a:t>
            </a:r>
            <a:endParaRPr lang="zh-CN" altLang="en-US" sz="2000" dirty="0" smtClean="0">
              <a:ea typeface="宋体" pitchFamily="2" charset="-122"/>
            </a:endParaRPr>
          </a:p>
          <a:p>
            <a:pPr>
              <a:buFont typeface="Monotype Sorts" pitchFamily="2" charset="2"/>
              <a:buNone/>
              <a:tabLst>
                <a:tab pos="1428750" algn="l"/>
                <a:tab pos="2338388" algn="ctr"/>
                <a:tab pos="3594100" algn="ctr"/>
                <a:tab pos="4921250" algn="ctr"/>
              </a:tabLst>
            </a:pPr>
            <a:r>
              <a:rPr lang="zh-CN" altLang="zh-CN" sz="2000" dirty="0" smtClean="0">
                <a:ea typeface="宋体" pitchFamily="2" charset="-122"/>
              </a:rPr>
              <a:t>			</a:t>
            </a:r>
            <a:r>
              <a:rPr lang="en-US" altLang="zh-CN" sz="2000" i="1" u="sng" dirty="0" smtClean="0">
                <a:ea typeface="宋体" pitchFamily="2" charset="-122"/>
              </a:rPr>
              <a:t>Allocation	Request	Available</a:t>
            </a:r>
            <a:endParaRPr lang="en-US" altLang="zh-CN" sz="2000" i="1" dirty="0" smtClean="0">
              <a:ea typeface="宋体" pitchFamily="2" charset="-122"/>
            </a:endParaRP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A B C 	A B C 	A B C</a:t>
            </a: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0</a:t>
            </a:r>
            <a:r>
              <a:rPr lang="en-US" altLang="zh-CN" sz="2000" dirty="0" smtClean="0">
                <a:ea typeface="宋体" pitchFamily="2" charset="-122"/>
              </a:rPr>
              <a:t>	0 1 0 	0 0 0 	0 0 0</a:t>
            </a: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2 0 0 	2 0 2</a:t>
            </a: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3 0 3	0 0 0 </a:t>
            </a: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2 1 1 	1 0 0 </a:t>
            </a: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	0 0 2 	0 0 2</a:t>
            </a:r>
          </a:p>
          <a:p>
            <a:pPr>
              <a:tabLst>
                <a:tab pos="1428750" algn="l"/>
                <a:tab pos="2338388" algn="ctr"/>
                <a:tab pos="3594100" algn="ctr"/>
                <a:tab pos="4921250" algn="ctr"/>
              </a:tabLst>
            </a:pPr>
            <a:r>
              <a:rPr lang="zh-CN" altLang="en-US" sz="2000" dirty="0" smtClean="0">
                <a:ea typeface="宋体" pitchFamily="2" charset="-122"/>
              </a:rPr>
              <a:t>对所有</a:t>
            </a:r>
            <a:r>
              <a:rPr lang="en-US" altLang="zh-CN" sz="2000" i="1" dirty="0" smtClean="0">
                <a:ea typeface="宋体" pitchFamily="2" charset="-122"/>
              </a:rPr>
              <a:t>i</a:t>
            </a:r>
            <a:r>
              <a:rPr lang="zh-CN" altLang="en-US" sz="2000" dirty="0" smtClean="0">
                <a:ea typeface="宋体" pitchFamily="2" charset="-122"/>
              </a:rPr>
              <a:t>，序列 </a:t>
            </a:r>
            <a:r>
              <a:rPr lang="en-US" altLang="zh-CN" sz="2000" dirty="0" smtClean="0">
                <a:ea typeface="宋体" pitchFamily="2" charset="-122"/>
              </a:rPr>
              <a:t>&lt;</a:t>
            </a:r>
            <a:r>
              <a:rPr lang="en-US" altLang="zh-CN" sz="2000" i="1" dirty="0" smtClean="0">
                <a:ea typeface="宋体" pitchFamily="2" charset="-122"/>
              </a:rPr>
              <a:t>P</a:t>
            </a:r>
            <a:r>
              <a:rPr lang="en-US" altLang="zh-CN" sz="2000" baseline="-25000" dirty="0" smtClean="0">
                <a:ea typeface="宋体" pitchFamily="2" charset="-122"/>
              </a:rPr>
              <a:t>0</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&gt; </a:t>
            </a:r>
            <a:r>
              <a:rPr lang="zh-CN" altLang="en-US" sz="2000" dirty="0" smtClean="0">
                <a:ea typeface="宋体" pitchFamily="2" charset="-122"/>
              </a:rPr>
              <a:t>将导致</a:t>
            </a:r>
            <a:r>
              <a:rPr lang="en-US" altLang="zh-CN" sz="2000" i="1" dirty="0" smtClean="0">
                <a:ea typeface="宋体" pitchFamily="2" charset="-122"/>
              </a:rPr>
              <a:t>Finish</a:t>
            </a:r>
            <a:r>
              <a:rPr lang="en-US" altLang="zh-CN" sz="2000" dirty="0" smtClean="0">
                <a:ea typeface="宋体" pitchFamily="2" charset="-122"/>
              </a:rPr>
              <a:t>[</a:t>
            </a:r>
            <a:r>
              <a:rPr lang="en-US" altLang="zh-CN" sz="2000" i="1" dirty="0" smtClean="0">
                <a:ea typeface="宋体" pitchFamily="2" charset="-122"/>
              </a:rPr>
              <a:t>i</a:t>
            </a:r>
            <a:r>
              <a:rPr lang="en-US" altLang="zh-CN" sz="2000" dirty="0" smtClean="0">
                <a:ea typeface="宋体" pitchFamily="2" charset="-122"/>
              </a:rPr>
              <a:t>] = true</a:t>
            </a:r>
            <a:r>
              <a:rPr lang="zh-CN" altLang="en-US" sz="2000" dirty="0" smtClean="0">
                <a:ea typeface="宋体" pitchFamily="2" charset="-122"/>
              </a:rPr>
              <a:t>。</a:t>
            </a:r>
          </a:p>
        </p:txBody>
      </p:sp>
    </p:spTree>
    <p:extLst>
      <p:ext uri="{BB962C8B-B14F-4D97-AF65-F5344CB8AC3E}">
        <p14:creationId xmlns:p14="http://schemas.microsoft.com/office/powerpoint/2010/main" val="152368894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43608" y="908720"/>
            <a:ext cx="6942138" cy="406400"/>
          </a:xfrm>
        </p:spPr>
        <p:txBody>
          <a:bodyPr>
            <a:normAutofit fontScale="90000"/>
          </a:bodyPr>
          <a:lstStyle/>
          <a:p>
            <a:pPr>
              <a:defRPr/>
            </a:pPr>
            <a:r>
              <a:rPr lang="zh-CN" altLang="en-US" dirty="0" smtClean="0">
                <a:ea typeface="宋体" panose="02010600030101010101" pitchFamily="2" charset="-122"/>
              </a:rPr>
              <a:t>例子（续）</a:t>
            </a:r>
          </a:p>
        </p:txBody>
      </p:sp>
      <p:sp>
        <p:nvSpPr>
          <p:cNvPr id="44035" name="Rectangle 3"/>
          <p:cNvSpPr>
            <a:spLocks noGrp="1" noChangeArrowheads="1"/>
          </p:cNvSpPr>
          <p:nvPr>
            <p:ph idx="1"/>
          </p:nvPr>
        </p:nvSpPr>
        <p:spPr>
          <a:xfrm>
            <a:off x="899592" y="1628800"/>
            <a:ext cx="7842250" cy="4686300"/>
          </a:xfrm>
        </p:spPr>
        <p:txBody>
          <a:bodyPr/>
          <a:lstStyle/>
          <a:p>
            <a:pPr>
              <a:tabLst>
                <a:tab pos="2800350" algn="l"/>
                <a:tab pos="3708400" algn="ctr"/>
              </a:tabLst>
            </a:pPr>
            <a:r>
              <a:rPr lang="en-US" altLang="zh-CN" sz="2000" dirty="0" smtClean="0">
                <a:ea typeface="宋体" pitchFamily="2" charset="-122"/>
              </a:rPr>
              <a:t>P2</a:t>
            </a:r>
            <a:r>
              <a:rPr lang="zh-CN" altLang="en-US" sz="2000" dirty="0" smtClean="0">
                <a:ea typeface="宋体" pitchFamily="2" charset="-122"/>
              </a:rPr>
              <a:t>请求一个额外的</a:t>
            </a:r>
            <a:r>
              <a:rPr lang="en-US" altLang="zh-CN" sz="2000" dirty="0" smtClean="0">
                <a:ea typeface="宋体" pitchFamily="2" charset="-122"/>
              </a:rPr>
              <a:t>C</a:t>
            </a:r>
            <a:r>
              <a:rPr lang="zh-CN" altLang="en-US" sz="2000" dirty="0" smtClean="0">
                <a:ea typeface="宋体" pitchFamily="2" charset="-122"/>
              </a:rPr>
              <a:t>实例</a:t>
            </a:r>
          </a:p>
          <a:p>
            <a:pPr>
              <a:buFont typeface="Monotype Sorts" pitchFamily="2" charset="2"/>
              <a:buNone/>
              <a:tabLst>
                <a:tab pos="2800350" algn="l"/>
                <a:tab pos="3708400" algn="ctr"/>
              </a:tabLst>
            </a:pPr>
            <a:r>
              <a:rPr lang="zh-CN" altLang="zh-CN" sz="2000" dirty="0" smtClean="0">
                <a:ea typeface="宋体" pitchFamily="2" charset="-122"/>
              </a:rPr>
              <a:t>			</a:t>
            </a:r>
            <a:r>
              <a:rPr lang="en-US" altLang="zh-CN" sz="2000" i="1" u="sng" dirty="0" smtClean="0">
                <a:ea typeface="宋体" pitchFamily="2" charset="-122"/>
              </a:rPr>
              <a:t>Request</a:t>
            </a:r>
            <a:endParaRPr lang="en-US" altLang="zh-CN" sz="2000" i="1" dirty="0" smtClean="0">
              <a:ea typeface="宋体" pitchFamily="2" charset="-122"/>
            </a:endParaRPr>
          </a:p>
          <a:p>
            <a:pPr>
              <a:buFont typeface="Monotype Sorts" pitchFamily="2" charset="2"/>
              <a:buNone/>
              <a:tabLst>
                <a:tab pos="2800350" algn="l"/>
                <a:tab pos="3708400" algn="ctr"/>
              </a:tabLst>
            </a:pPr>
            <a:r>
              <a:rPr lang="en-US" altLang="zh-CN" sz="2000" i="1" dirty="0" smtClean="0">
                <a:ea typeface="宋体" pitchFamily="2" charset="-122"/>
              </a:rPr>
              <a:t>			A B C</a:t>
            </a:r>
          </a:p>
          <a:p>
            <a:pPr>
              <a:buFont typeface="Monotype Sorts" pitchFamily="2" charset="2"/>
              <a:buNone/>
              <a:tabLst>
                <a:tab pos="2800350" algn="l"/>
                <a:tab pos="370840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0</a:t>
            </a:r>
            <a:r>
              <a:rPr lang="en-US" altLang="zh-CN" sz="2000" dirty="0" smtClean="0">
                <a:ea typeface="宋体" pitchFamily="2" charset="-122"/>
              </a:rPr>
              <a:t>	0 0 0</a:t>
            </a:r>
          </a:p>
          <a:p>
            <a:pPr>
              <a:buFont typeface="Monotype Sorts" pitchFamily="2" charset="2"/>
              <a:buNone/>
              <a:tabLst>
                <a:tab pos="2800350" algn="l"/>
                <a:tab pos="370840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2 0 1</a:t>
            </a:r>
          </a:p>
          <a:p>
            <a:pPr>
              <a:buFont typeface="Monotype Sorts" pitchFamily="2" charset="2"/>
              <a:buNone/>
              <a:tabLst>
                <a:tab pos="2800350" algn="l"/>
                <a:tab pos="370840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0 0 1</a:t>
            </a:r>
          </a:p>
          <a:p>
            <a:pPr>
              <a:buFont typeface="Monotype Sorts" pitchFamily="2" charset="2"/>
              <a:buNone/>
              <a:tabLst>
                <a:tab pos="2800350" algn="l"/>
                <a:tab pos="370840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1 0 0 </a:t>
            </a:r>
          </a:p>
          <a:p>
            <a:pPr>
              <a:buFont typeface="Monotype Sorts" pitchFamily="2" charset="2"/>
              <a:buNone/>
              <a:tabLst>
                <a:tab pos="2800350" algn="l"/>
                <a:tab pos="370840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	0 0 2</a:t>
            </a:r>
          </a:p>
          <a:p>
            <a:pPr>
              <a:tabLst>
                <a:tab pos="2800350" algn="l"/>
                <a:tab pos="3708400" algn="ctr"/>
              </a:tabLst>
            </a:pPr>
            <a:r>
              <a:rPr lang="zh-CN" altLang="en-US" sz="2000" dirty="0" smtClean="0">
                <a:ea typeface="宋体" pitchFamily="2" charset="-122"/>
              </a:rPr>
              <a:t>系统的状态？</a:t>
            </a:r>
          </a:p>
          <a:p>
            <a:pPr lvl="1">
              <a:tabLst>
                <a:tab pos="2800350" algn="l"/>
                <a:tab pos="3708400" algn="ctr"/>
              </a:tabLst>
            </a:pPr>
            <a:r>
              <a:rPr lang="zh-CN" altLang="en-US" sz="2000" dirty="0" smtClean="0">
                <a:ea typeface="宋体" pitchFamily="2" charset="-122"/>
              </a:rPr>
              <a:t>可以归还</a:t>
            </a:r>
            <a:r>
              <a:rPr lang="en-US" altLang="zh-CN" sz="2000" dirty="0" smtClean="0">
                <a:ea typeface="宋体" pitchFamily="2" charset="-122"/>
              </a:rPr>
              <a:t>P</a:t>
            </a:r>
            <a:r>
              <a:rPr lang="en-US" altLang="zh-CN" sz="2000" baseline="-25000" dirty="0" smtClean="0">
                <a:ea typeface="宋体" pitchFamily="2" charset="-122"/>
              </a:rPr>
              <a:t>0</a:t>
            </a:r>
            <a:r>
              <a:rPr lang="zh-CN" altLang="en-US" sz="2000" dirty="0" smtClean="0">
                <a:ea typeface="宋体" pitchFamily="2" charset="-122"/>
              </a:rPr>
              <a:t>所有的资源，但是资源不够完成其他进程的请求</a:t>
            </a:r>
            <a:endParaRPr lang="zh-CN" altLang="zh-CN" sz="2000" dirty="0" smtClean="0">
              <a:ea typeface="宋体" pitchFamily="2" charset="-122"/>
            </a:endParaRPr>
          </a:p>
          <a:p>
            <a:pPr lvl="1">
              <a:tabLst>
                <a:tab pos="2800350" algn="l"/>
                <a:tab pos="3708400" algn="ctr"/>
              </a:tabLst>
            </a:pPr>
            <a:r>
              <a:rPr lang="zh-CN" altLang="en-US" sz="2000" dirty="0" smtClean="0">
                <a:ea typeface="宋体" pitchFamily="2" charset="-122"/>
              </a:rPr>
              <a:t>死锁存在，包括进程</a:t>
            </a:r>
            <a:r>
              <a:rPr lang="en-US" altLang="zh-CN" sz="2000" dirty="0" smtClean="0">
                <a:ea typeface="宋体" pitchFamily="2" charset="-122"/>
              </a:rPr>
              <a:t>P1,P2,P3</a:t>
            </a:r>
            <a:r>
              <a:rPr lang="zh-CN" altLang="en-US" sz="2000" dirty="0" smtClean="0">
                <a:ea typeface="宋体" pitchFamily="2" charset="-122"/>
              </a:rPr>
              <a:t>和</a:t>
            </a:r>
            <a:r>
              <a:rPr lang="en-US" altLang="zh-CN" sz="2000" dirty="0" smtClean="0">
                <a:ea typeface="宋体" pitchFamily="2" charset="-122"/>
              </a:rPr>
              <a:t>P4</a:t>
            </a:r>
          </a:p>
        </p:txBody>
      </p:sp>
    </p:spTree>
    <p:extLst>
      <p:ext uri="{BB962C8B-B14F-4D97-AF65-F5344CB8AC3E}">
        <p14:creationId xmlns:p14="http://schemas.microsoft.com/office/powerpoint/2010/main" val="46856168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27584" y="764704"/>
            <a:ext cx="6886575" cy="596900"/>
          </a:xfrm>
        </p:spPr>
        <p:txBody>
          <a:bodyPr/>
          <a:lstStyle/>
          <a:p>
            <a:pPr>
              <a:defRPr/>
            </a:pPr>
            <a:r>
              <a:rPr lang="zh-CN" altLang="en-US" sz="3000" dirty="0" smtClean="0">
                <a:ea typeface="宋体" panose="02010600030101010101" pitchFamily="2" charset="-122"/>
              </a:rPr>
              <a:t>检测算法的用法</a:t>
            </a:r>
          </a:p>
        </p:txBody>
      </p:sp>
      <p:sp>
        <p:nvSpPr>
          <p:cNvPr id="45059" name="Rectangle 3"/>
          <p:cNvSpPr>
            <a:spLocks noGrp="1" noChangeArrowheads="1"/>
          </p:cNvSpPr>
          <p:nvPr>
            <p:ph idx="1"/>
          </p:nvPr>
        </p:nvSpPr>
        <p:spPr/>
        <p:txBody>
          <a:bodyPr/>
          <a:lstStyle/>
          <a:p>
            <a:r>
              <a:rPr lang="zh-CN" altLang="en-US" sz="2400" dirty="0" smtClean="0">
                <a:ea typeface="宋体" pitchFamily="2" charset="-122"/>
              </a:rPr>
              <a:t>何时及多长时间的调用取决于</a:t>
            </a:r>
          </a:p>
          <a:p>
            <a:pPr lvl="1"/>
            <a:r>
              <a:rPr lang="zh-CN" altLang="en-US" sz="2400" dirty="0" smtClean="0">
                <a:ea typeface="宋体" pitchFamily="2" charset="-122"/>
              </a:rPr>
              <a:t>死锁可能发生的频</a:t>
            </a:r>
            <a:r>
              <a:rPr lang="zh-CN" altLang="en-US" sz="2400" dirty="0">
                <a:ea typeface="宋体" pitchFamily="2" charset="-122"/>
              </a:rPr>
              <a:t>率</a:t>
            </a:r>
            <a:endParaRPr lang="zh-CN" altLang="en-US" sz="2400" dirty="0" smtClean="0">
              <a:ea typeface="宋体" pitchFamily="2" charset="-122"/>
            </a:endParaRPr>
          </a:p>
          <a:p>
            <a:pPr lvl="1"/>
            <a:r>
              <a:rPr lang="zh-CN" altLang="en-US" sz="2400" dirty="0" smtClean="0">
                <a:ea typeface="宋体" pitchFamily="2" charset="-122"/>
              </a:rPr>
              <a:t>有多少进程受影响</a:t>
            </a:r>
            <a:endParaRPr lang="en-US" altLang="zh-CN" sz="2400" dirty="0" smtClean="0">
              <a:ea typeface="宋体" pitchFamily="2" charset="-122"/>
            </a:endParaRPr>
          </a:p>
          <a:p>
            <a:r>
              <a:rPr lang="zh-CN" altLang="en-US" sz="2400" dirty="0" smtClean="0">
                <a:ea typeface="宋体" pitchFamily="2" charset="-122"/>
              </a:rPr>
              <a:t>每个请求都调用 </a:t>
            </a:r>
            <a:r>
              <a:rPr lang="en-US" altLang="zh-CN" sz="2400" dirty="0" err="1" smtClean="0">
                <a:ea typeface="宋体" pitchFamily="2" charset="-122"/>
              </a:rPr>
              <a:t>vs</a:t>
            </a:r>
            <a:r>
              <a:rPr lang="en-US" altLang="zh-CN" sz="2400" dirty="0" smtClean="0">
                <a:ea typeface="宋体" pitchFamily="2" charset="-122"/>
              </a:rPr>
              <a:t> </a:t>
            </a:r>
            <a:r>
              <a:rPr lang="zh-CN" altLang="en-US" sz="2400" dirty="0" smtClean="0">
                <a:ea typeface="宋体" pitchFamily="2" charset="-122"/>
              </a:rPr>
              <a:t>不太高的频率</a:t>
            </a:r>
            <a:endParaRPr lang="en-US" altLang="zh-CN" sz="2400" dirty="0" smtClean="0">
              <a:ea typeface="宋体" pitchFamily="2" charset="-122"/>
            </a:endParaRPr>
          </a:p>
          <a:p>
            <a:pPr lvl="1"/>
            <a:endParaRPr lang="en-US" altLang="zh-CN" sz="2000" dirty="0" smtClean="0">
              <a:ea typeface="宋体" pitchFamily="2" charset="-122"/>
            </a:endParaRPr>
          </a:p>
          <a:p>
            <a:r>
              <a:rPr lang="zh-CN" altLang="en-US" sz="2400" dirty="0" smtClean="0">
                <a:ea typeface="宋体" pitchFamily="2" charset="-122"/>
              </a:rPr>
              <a:t>如果检测算法被随意的调用，可能图中存在很多的环以至于无法判断是哪一个进程引起了死锁的发生</a:t>
            </a:r>
          </a:p>
        </p:txBody>
      </p:sp>
    </p:spTree>
    <p:extLst>
      <p:ext uri="{BB962C8B-B14F-4D97-AF65-F5344CB8AC3E}">
        <p14:creationId xmlns:p14="http://schemas.microsoft.com/office/powerpoint/2010/main" val="141658998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ea typeface="宋体" panose="02010600030101010101" pitchFamily="2" charset="-122"/>
              </a:rPr>
              <a:t>死锁恢复</a:t>
            </a:r>
            <a:endParaRPr lang="zh-CN" altLang="en-US" sz="2800" dirty="0">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t>人工恢复</a:t>
            </a:r>
            <a:endParaRPr lang="en-US" altLang="zh-CN" dirty="0" smtClean="0"/>
          </a:p>
          <a:p>
            <a:pPr lvl="1"/>
            <a:r>
              <a:rPr lang="zh-CN" altLang="en-US" dirty="0" smtClean="0"/>
              <a:t>通知操作员，人工处理</a:t>
            </a:r>
            <a:endParaRPr lang="en-US" altLang="zh-CN" dirty="0" smtClean="0"/>
          </a:p>
          <a:p>
            <a:pPr lvl="1"/>
            <a:endParaRPr lang="en-US" altLang="zh-CN" dirty="0" smtClean="0"/>
          </a:p>
          <a:p>
            <a:r>
              <a:rPr lang="zh-CN" altLang="en-US" dirty="0" smtClean="0"/>
              <a:t>自动恢复</a:t>
            </a:r>
            <a:endParaRPr lang="en-US" altLang="zh-CN" dirty="0" smtClean="0"/>
          </a:p>
          <a:p>
            <a:pPr lvl="1"/>
            <a:r>
              <a:rPr lang="zh-CN" altLang="en-US" dirty="0" smtClean="0"/>
              <a:t>终止进程</a:t>
            </a:r>
            <a:endParaRPr lang="en-US" altLang="zh-CN" dirty="0" smtClean="0"/>
          </a:p>
          <a:p>
            <a:pPr lvl="1"/>
            <a:r>
              <a:rPr lang="zh-CN" altLang="en-US" dirty="0" smtClean="0"/>
              <a:t>抢占资源</a:t>
            </a:r>
            <a:endParaRPr lang="zh-CN" altLang="en-US" dirty="0"/>
          </a:p>
        </p:txBody>
      </p:sp>
    </p:spTree>
    <p:extLst>
      <p:ext uri="{BB962C8B-B14F-4D97-AF65-F5344CB8AC3E}">
        <p14:creationId xmlns:p14="http://schemas.microsoft.com/office/powerpoint/2010/main" val="4059442635"/>
      </p:ext>
    </p:extLst>
  </p:cSld>
  <p:clrMapOvr>
    <a:overrideClrMapping bg1="lt1" tx1="dk1" bg2="lt2" tx2="dk2" accent1="accent1" accent2="accent2" accent3="accent3" accent4="accent4" accent5="accent5" accent6="accent6" hlink="hlink" folHlink="folHlink"/>
  </p:clrMapOvr>
  <p:transition/>
</p:sld>
</file>

<file path=ppt/theme/theme1.xml><?xml version="1.0" encoding="utf-8"?>
<a:theme xmlns:a="http://schemas.openxmlformats.org/drawingml/2006/main" name="suda">
  <a:themeElements>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suda">
      <a:majorFont>
        <a:latin typeface="Arial"/>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suda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suda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suda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suda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suda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suda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suda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uda" id="{CA1FFCAC-1875-4C6A-B114-01528468120D}" vid="{4850C8DD-F9BA-478B-9637-533962C4B9F0}"/>
    </a:ext>
  </a:extLst>
</a:theme>
</file>

<file path=ppt/theme/themeOverride1.xml><?xml version="1.0" encoding="utf-8"?>
<a:themeOverride xmlns:a="http://schemas.openxmlformats.org/drawingml/2006/main">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themeOverride>
</file>

<file path=ppt/theme/themeOverride2.xml><?xml version="1.0" encoding="utf-8"?>
<a:themeOverride xmlns:a="http://schemas.openxmlformats.org/drawingml/2006/main">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themeOverride>
</file>

<file path=docProps/app.xml><?xml version="1.0" encoding="utf-8"?>
<Properties xmlns="http://schemas.openxmlformats.org/officeDocument/2006/extended-properties" xmlns:vt="http://schemas.openxmlformats.org/officeDocument/2006/docPropsVTypes">
  <Template/>
  <TotalTime>157</TotalTime>
  <Words>398</Words>
  <Application>Microsoft Office PowerPoint</Application>
  <PresentationFormat>全屏显示(4:3)</PresentationFormat>
  <Paragraphs>79</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Monotype Sorts</vt:lpstr>
      <vt:lpstr>华文新魏</vt:lpstr>
      <vt:lpstr>宋体</vt:lpstr>
      <vt:lpstr>Arial</vt:lpstr>
      <vt:lpstr>Symbol</vt:lpstr>
      <vt:lpstr>Wingdings</vt:lpstr>
      <vt:lpstr>suda</vt:lpstr>
      <vt:lpstr>第七章 死锁（4）  死锁检测和恢复</vt:lpstr>
      <vt:lpstr>死锁检测和恢复</vt:lpstr>
      <vt:lpstr>每一种资源类型只有一个实例</vt:lpstr>
      <vt:lpstr>一个资源类型的多个实例</vt:lpstr>
      <vt:lpstr>检测算法</vt:lpstr>
      <vt:lpstr>检测算法的例子</vt:lpstr>
      <vt:lpstr>例子（续）</vt:lpstr>
      <vt:lpstr>检测算法的用法</vt:lpstr>
      <vt:lpstr>死锁恢复</vt:lpstr>
      <vt:lpstr>从死锁中恢复：进程终止</vt:lpstr>
      <vt:lpstr>从死锁中恢复：抢占资源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死锁（4） 死锁检测和恢复</dc:title>
  <dc:creator>hlwang</dc:creator>
  <cp:lastModifiedBy>Li Xiaojia</cp:lastModifiedBy>
  <cp:revision>19</cp:revision>
  <dcterms:created xsi:type="dcterms:W3CDTF">2016-12-20T12:06:32Z</dcterms:created>
  <dcterms:modified xsi:type="dcterms:W3CDTF">2019-10-28T05:07:11Z</dcterms:modified>
</cp:coreProperties>
</file>