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73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44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1373188" y="1066800"/>
            <a:ext cx="7237412" cy="19812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38243" name="Rectangle 3"/>
          <p:cNvSpPr>
            <a:spLocks noGrp="1" noRot="1" noChangeArrowheads="1"/>
          </p:cNvSpPr>
          <p:nvPr>
            <p:ph type="subTitle" idx="1"/>
          </p:nvPr>
        </p:nvSpPr>
        <p:spPr bwMode="auto">
          <a:xfrm>
            <a:off x="2173288" y="3494088"/>
            <a:ext cx="5535612" cy="22844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22" tIns="45711" rIns="91422" bIns="45711" numCol="1" anchor="t" anchorCtr="0" compatLnSpc="1">
            <a:prstTxWarp prst="textNoShape">
              <a:avLst/>
            </a:prstTxWarp>
          </a:bodyPr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4276401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6A20C6-DF71-4A9D-9A36-81FAF167994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0" y="6237288"/>
            <a:ext cx="2895600" cy="47625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charset="0"/>
              </a:defRPr>
            </a:lvl1pPr>
          </a:lstStyle>
          <a:p>
            <a:pPr>
              <a:defRPr/>
            </a:pPr>
            <a:r>
              <a:rPr lang="zh-CN" altLang="en-US"/>
              <a:t>苏州大学计算机科学与技术学院</a:t>
            </a:r>
            <a:endParaRPr lang="zh-CN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dt" sz="half" idx="12"/>
          </p:nvPr>
        </p:nvSpPr>
        <p:spPr>
          <a:xfrm>
            <a:off x="539750" y="6237288"/>
            <a:ext cx="2289175" cy="47625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587037448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688975"/>
            <a:ext cx="2057400" cy="54371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688975"/>
            <a:ext cx="6019800" cy="54371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B1AE5B-5DAA-43C0-BAD0-006F2C194B4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0" y="6237288"/>
            <a:ext cx="2895600" cy="47625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charset="0"/>
              </a:defRPr>
            </a:lvl1pPr>
          </a:lstStyle>
          <a:p>
            <a:pPr>
              <a:defRPr/>
            </a:pPr>
            <a:r>
              <a:rPr lang="zh-CN" altLang="en-US"/>
              <a:t>苏州大学计算机科学与技术学院</a:t>
            </a:r>
            <a:endParaRPr lang="zh-CN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dt" sz="half" idx="12"/>
          </p:nvPr>
        </p:nvSpPr>
        <p:spPr>
          <a:xfrm>
            <a:off x="539750" y="6237288"/>
            <a:ext cx="2289175" cy="47625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683824074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688975"/>
            <a:ext cx="8229600" cy="54371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00C76D-3DEC-495D-BBB7-5AD08FBB243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0" y="6237288"/>
            <a:ext cx="2895600" cy="47625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charset="0"/>
              </a:defRPr>
            </a:lvl1pPr>
          </a:lstStyle>
          <a:p>
            <a:pPr>
              <a:defRPr/>
            </a:pPr>
            <a:r>
              <a:rPr lang="zh-CN" altLang="en-US"/>
              <a:t>苏州大学计算机科学与技术学院</a:t>
            </a:r>
            <a:endParaRPr lang="zh-CN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2"/>
          </p:nvPr>
        </p:nvSpPr>
        <p:spPr>
          <a:xfrm>
            <a:off x="539750" y="6237288"/>
            <a:ext cx="2289175" cy="47625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273859493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97013" y="688975"/>
            <a:ext cx="6642100" cy="5873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494590-F6D9-4B9B-A0CB-7B5ADA40DDB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0" y="6237288"/>
            <a:ext cx="2895600" cy="47625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charset="0"/>
              </a:defRPr>
            </a:lvl1pPr>
          </a:lstStyle>
          <a:p>
            <a:pPr>
              <a:defRPr/>
            </a:pPr>
            <a:r>
              <a:rPr lang="zh-CN" altLang="en-US"/>
              <a:t>苏州大学计算机科学与技术学院</a:t>
            </a:r>
            <a:endParaRPr lang="zh-CN" altLang="zh-CN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2"/>
          </p:nvPr>
        </p:nvSpPr>
        <p:spPr>
          <a:xfrm>
            <a:off x="539750" y="6237288"/>
            <a:ext cx="2289175" cy="47625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59553086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886759" y="5513948"/>
            <a:ext cx="7759700" cy="833437"/>
          </a:xfrm>
        </p:spPr>
        <p:txBody>
          <a:bodyPr>
            <a:noAutofit/>
          </a:bodyPr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>
          <a:xfrm>
            <a:off x="215900" y="6492875"/>
            <a:ext cx="86725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Tanenbaum &amp; Bo, Modern  Operating Systems:4th ed., (c) 2013 Prentice-Hall, Inc.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1356592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600"/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9E03FE-7F90-4CBA-9F19-E26715542F8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0938146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D91D89-CE33-4BF7-B72E-C20F0B0D4D1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68353924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463C49-D977-4CEB-8270-3C99133135A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0" y="6237288"/>
            <a:ext cx="2895600" cy="47625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charset="0"/>
              </a:defRPr>
            </a:lvl1pPr>
          </a:lstStyle>
          <a:p>
            <a:pPr>
              <a:defRPr/>
            </a:pPr>
            <a:r>
              <a:rPr lang="zh-CN" altLang="en-US"/>
              <a:t>苏州大学计算机科学与技术学院</a:t>
            </a:r>
            <a:endParaRPr lang="zh-CN" altLang="zh-CN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2"/>
          </p:nvPr>
        </p:nvSpPr>
        <p:spPr>
          <a:xfrm>
            <a:off x="539750" y="6237288"/>
            <a:ext cx="2289175" cy="47625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228249583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4E30DF-6706-45F7-98A4-2FD62D10D62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0" y="6237288"/>
            <a:ext cx="2895600" cy="47625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charset="0"/>
              </a:defRPr>
            </a:lvl1pPr>
          </a:lstStyle>
          <a:p>
            <a:pPr>
              <a:defRPr/>
            </a:pPr>
            <a:r>
              <a:rPr lang="zh-CN" altLang="en-US"/>
              <a:t>苏州大学计算机科学与技术学院</a:t>
            </a:r>
            <a:endParaRPr lang="zh-CN" altLang="zh-CN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dt" sz="half" idx="12"/>
          </p:nvPr>
        </p:nvSpPr>
        <p:spPr>
          <a:xfrm>
            <a:off x="539750" y="6237288"/>
            <a:ext cx="2289175" cy="47625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274528471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6FC4E8-E773-4F38-85AD-3B1FEBD73E4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0" y="6237288"/>
            <a:ext cx="2895600" cy="47625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charset="0"/>
              </a:defRPr>
            </a:lvl1pPr>
          </a:lstStyle>
          <a:p>
            <a:pPr>
              <a:defRPr/>
            </a:pPr>
            <a:r>
              <a:rPr lang="zh-CN" altLang="en-US"/>
              <a:t>苏州大学计算机科学与技术学院</a:t>
            </a:r>
            <a:endParaRPr lang="zh-CN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2"/>
          </p:nvPr>
        </p:nvSpPr>
        <p:spPr>
          <a:xfrm>
            <a:off x="539750" y="6237288"/>
            <a:ext cx="2289175" cy="47625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17965727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6BFD55-B21F-4ED2-95E0-27352A42F0F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12337146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C20190-96AD-4A0E-AA07-620532E7DB9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0" y="6237288"/>
            <a:ext cx="2895600" cy="47625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charset="0"/>
              </a:defRPr>
            </a:lvl1pPr>
          </a:lstStyle>
          <a:p>
            <a:pPr>
              <a:defRPr/>
            </a:pPr>
            <a:r>
              <a:rPr lang="zh-CN" altLang="en-US"/>
              <a:t>苏州大学计算机科学与技术学院</a:t>
            </a:r>
            <a:endParaRPr lang="zh-CN" altLang="zh-CN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2"/>
          </p:nvPr>
        </p:nvSpPr>
        <p:spPr>
          <a:xfrm>
            <a:off x="539750" y="6237288"/>
            <a:ext cx="2289175" cy="47625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284974190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B50A47-5065-43B0-B740-6A1F0320107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0" y="6237288"/>
            <a:ext cx="2895600" cy="47625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charset="0"/>
              </a:defRPr>
            </a:lvl1pPr>
          </a:lstStyle>
          <a:p>
            <a:pPr>
              <a:defRPr/>
            </a:pPr>
            <a:r>
              <a:rPr lang="zh-CN" altLang="en-US"/>
              <a:t>苏州大学计算机科学与技术学院</a:t>
            </a:r>
            <a:endParaRPr lang="zh-CN" altLang="zh-CN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2"/>
          </p:nvPr>
        </p:nvSpPr>
        <p:spPr>
          <a:xfrm>
            <a:off x="539750" y="6237288"/>
            <a:ext cx="2289175" cy="47625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10617572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1497013" y="688975"/>
            <a:ext cx="6642100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2" tIns="45711" rIns="91422" bIns="4571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单击编辑母版标题样式</a:t>
            </a:r>
          </a:p>
        </p:txBody>
      </p:sp>
      <p:sp>
        <p:nvSpPr>
          <p:cNvPr id="13722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555875" y="6237288"/>
            <a:ext cx="229076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2" tIns="45711" rIns="91422" bIns="4571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790CB13E-428E-43F3-B392-4679327A36D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28" name="Line 6"/>
          <p:cNvSpPr>
            <a:spLocks noChangeShapeType="1"/>
          </p:cNvSpPr>
          <p:nvPr/>
        </p:nvSpPr>
        <p:spPr bwMode="auto">
          <a:xfrm>
            <a:off x="450850" y="1406525"/>
            <a:ext cx="8302625" cy="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3273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Arial" pitchFamily="34" charset="0"/>
          <a:ea typeface="华文新魏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Arial" pitchFamily="34" charset="0"/>
          <a:ea typeface="华文新魏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Arial" pitchFamily="34" charset="0"/>
          <a:ea typeface="华文新魏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Arial" pitchFamily="34" charset="0"/>
          <a:ea typeface="华文新魏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0000"/>
          </a:solidFill>
          <a:latin typeface="Arial" pitchFamily="34" charset="0"/>
          <a:ea typeface="华文新魏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0000"/>
          </a:solidFill>
          <a:latin typeface="Arial" pitchFamily="34" charset="0"/>
          <a:ea typeface="华文新魏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0000"/>
          </a:solidFill>
          <a:latin typeface="Arial" pitchFamily="34" charset="0"/>
          <a:ea typeface="华文新魏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0000"/>
          </a:solidFill>
          <a:latin typeface="Arial" pitchFamily="34" charset="0"/>
          <a:ea typeface="华文新魏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v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anose="05000000000000000000" pitchFamily="2" charset="2"/>
        <a:buChar char=""/>
        <a:defRPr sz="2800">
          <a:solidFill>
            <a:srgbClr val="000000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v"/>
        <a:defRPr sz="2400">
          <a:solidFill>
            <a:srgbClr val="000000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"/>
        <a:defRPr sz="2000">
          <a:solidFill>
            <a:srgbClr val="000000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v"/>
        <a:defRPr sz="2000">
          <a:solidFill>
            <a:srgbClr val="000000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rgbClr val="000000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rgbClr val="000000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rgbClr val="000000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47309" y="1782793"/>
            <a:ext cx="7237412" cy="1981200"/>
          </a:xfrm>
        </p:spPr>
        <p:txBody>
          <a:bodyPr/>
          <a:lstStyle/>
          <a:p>
            <a:r>
              <a:rPr lang="en-US" altLang="zh-CN" dirty="0" smtClean="0"/>
              <a:t>Linux</a:t>
            </a:r>
            <a:r>
              <a:rPr lang="zh-CN" altLang="en-US" dirty="0" smtClean="0"/>
              <a:t>和</a:t>
            </a:r>
            <a:r>
              <a:rPr lang="en-US" altLang="zh-CN" dirty="0" smtClean="0"/>
              <a:t>Windows</a:t>
            </a:r>
            <a:r>
              <a:rPr lang="zh-CN" altLang="en-US" dirty="0" smtClean="0"/>
              <a:t>存储管理技术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42204" y="4573588"/>
            <a:ext cx="6682357" cy="2284412"/>
          </a:xfrm>
        </p:spPr>
        <p:txBody>
          <a:bodyPr/>
          <a:lstStyle/>
          <a:p>
            <a:r>
              <a:rPr lang="zh-CN" altLang="en-US" dirty="0" smtClean="0"/>
              <a:t>苏州大学计算机科学与技术学院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05550206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Linux 64</a:t>
            </a:r>
            <a:r>
              <a:rPr lang="zh-CN" altLang="en-US" smtClean="0"/>
              <a:t>位分页例子</a:t>
            </a:r>
          </a:p>
        </p:txBody>
      </p:sp>
      <p:sp>
        <p:nvSpPr>
          <p:cNvPr id="72707" name="内容占位符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2000" smtClean="0"/>
              <a:t>PD </a:t>
            </a:r>
            <a:r>
              <a:rPr lang="zh-CN" altLang="en-US" sz="2000" smtClean="0"/>
              <a:t>的基址为 </a:t>
            </a:r>
            <a:r>
              <a:rPr lang="en-US" altLang="zh-CN" sz="2000" smtClean="0"/>
              <a:t>0x623A4000, bits 29~21 </a:t>
            </a:r>
            <a:r>
              <a:rPr lang="zh-CN" altLang="en-US" sz="2000" smtClean="0"/>
              <a:t>为 </a:t>
            </a:r>
            <a:r>
              <a:rPr lang="en-US" altLang="zh-CN" sz="2000" smtClean="0"/>
              <a:t>PDE </a:t>
            </a:r>
            <a:r>
              <a:rPr lang="zh-CN" altLang="en-US" sz="2000" smtClean="0"/>
              <a:t>的序号</a:t>
            </a:r>
            <a:r>
              <a:rPr lang="en-US" altLang="zh-CN" sz="2000" smtClean="0"/>
              <a:t>(3*8)</a:t>
            </a:r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en-US" altLang="zh-CN" sz="2000" smtClean="0"/>
              <a:t>PT </a:t>
            </a:r>
            <a:r>
              <a:rPr lang="zh-CN" altLang="en-US" sz="2000" smtClean="0"/>
              <a:t>的基址为 </a:t>
            </a:r>
            <a:r>
              <a:rPr lang="en-US" altLang="zh-CN" sz="2000" smtClean="0"/>
              <a:t>0x692BB000, bits 20 ~12 </a:t>
            </a:r>
            <a:r>
              <a:rPr lang="zh-CN" altLang="en-US" sz="2000" smtClean="0"/>
              <a:t>为 </a:t>
            </a:r>
            <a:r>
              <a:rPr lang="en-US" altLang="zh-CN" sz="2000" smtClean="0"/>
              <a:t>PTE </a:t>
            </a:r>
            <a:r>
              <a:rPr lang="zh-CN" altLang="en-US" sz="2000" smtClean="0"/>
              <a:t>的序号</a:t>
            </a:r>
            <a:r>
              <a:rPr lang="en-US" altLang="zh-CN" sz="2000" smtClean="0"/>
              <a:t>(1*8)</a:t>
            </a:r>
          </a:p>
        </p:txBody>
      </p:sp>
      <p:pic>
        <p:nvPicPr>
          <p:cNvPr id="72708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725" y="2035175"/>
            <a:ext cx="6200775" cy="188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709" name="矩形 6"/>
          <p:cNvSpPr>
            <a:spLocks noChangeArrowheads="1"/>
          </p:cNvSpPr>
          <p:nvPr/>
        </p:nvSpPr>
        <p:spPr bwMode="auto">
          <a:xfrm>
            <a:off x="7185025" y="2640013"/>
            <a:ext cx="1674813" cy="147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PDE </a:t>
            </a:r>
            <a:r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的值为 </a:t>
            </a:r>
            <a:r>
              <a: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0x692BB067</a:t>
            </a:r>
            <a:r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， </a:t>
            </a:r>
            <a:r>
              <a: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bit7 = 0 </a:t>
            </a:r>
            <a:r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说明指向的是 </a:t>
            </a:r>
            <a:r>
              <a: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page table.</a:t>
            </a: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Helvetica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727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725" y="4427538"/>
            <a:ext cx="6200775" cy="186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6088417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Linux 64</a:t>
            </a:r>
            <a:r>
              <a:rPr lang="zh-CN" altLang="en-US" smtClean="0"/>
              <a:t>位分页例子</a:t>
            </a:r>
          </a:p>
        </p:txBody>
      </p:sp>
      <p:sp>
        <p:nvSpPr>
          <p:cNvPr id="73731" name="内容占位符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mtClean="0"/>
              <a:t>page frame </a:t>
            </a:r>
            <a:r>
              <a:rPr lang="zh-CN" altLang="en-US" smtClean="0"/>
              <a:t>的基址为 </a:t>
            </a:r>
            <a:r>
              <a:rPr lang="en-US" altLang="zh-CN" smtClean="0"/>
              <a:t>0x4AD6F000, bits 11~0 </a:t>
            </a:r>
            <a:r>
              <a:rPr lang="zh-CN" altLang="en-US" smtClean="0"/>
              <a:t>为在 </a:t>
            </a:r>
            <a:r>
              <a:rPr lang="en-US" altLang="zh-CN" smtClean="0"/>
              <a:t>page frame</a:t>
            </a:r>
            <a:r>
              <a:rPr lang="zh-CN" altLang="en-US" smtClean="0"/>
              <a:t>内的偏移</a:t>
            </a:r>
            <a:r>
              <a:rPr lang="en-US" altLang="zh-CN" smtClean="0"/>
              <a:t>(120)</a:t>
            </a:r>
            <a:endParaRPr lang="zh-CN" altLang="en-US" smtClean="0"/>
          </a:p>
        </p:txBody>
      </p:sp>
      <p:pic>
        <p:nvPicPr>
          <p:cNvPr id="73732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900" y="2660650"/>
            <a:ext cx="7672388" cy="2471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4022816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init_task</a:t>
            </a:r>
            <a:r>
              <a:rPr lang="zh-CN" altLang="en-US" smtClean="0"/>
              <a:t>进程页表的初始化</a:t>
            </a:r>
          </a:p>
        </p:txBody>
      </p:sp>
      <p:sp>
        <p:nvSpPr>
          <p:cNvPr id="74755" name="内容占位符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mtClean="0"/>
              <a:t>init_task</a:t>
            </a:r>
            <a:r>
              <a:rPr lang="zh-CN" altLang="en-US" smtClean="0"/>
              <a:t>的地址空间是</a:t>
            </a:r>
            <a:r>
              <a:rPr lang="en-US" altLang="zh-CN" smtClean="0"/>
              <a:t>init_mm</a:t>
            </a:r>
          </a:p>
          <a:p>
            <a:r>
              <a:rPr lang="en-US" altLang="zh-CN" smtClean="0"/>
              <a:t>init_mm</a:t>
            </a:r>
            <a:r>
              <a:rPr lang="zh-CN" altLang="en-US" smtClean="0"/>
              <a:t>在内核初始化的时候就赋值给了</a:t>
            </a:r>
            <a:r>
              <a:rPr lang="en-US" altLang="zh-CN" smtClean="0"/>
              <a:t>current-&gt;active_mm. init_mm</a:t>
            </a:r>
            <a:r>
              <a:rPr lang="zh-CN" altLang="en-US" smtClean="0"/>
              <a:t>的初始化页表是</a:t>
            </a:r>
            <a:r>
              <a:rPr lang="en-US" altLang="zh-CN" smtClean="0"/>
              <a:t>swapper_pg_dir</a:t>
            </a:r>
          </a:p>
          <a:p>
            <a:r>
              <a:rPr lang="zh-CN" altLang="en-US" smtClean="0"/>
              <a:t>初始化关系是</a:t>
            </a:r>
            <a:br>
              <a:rPr lang="zh-CN" altLang="en-US" smtClean="0"/>
            </a:br>
            <a:r>
              <a:rPr lang="en-US" altLang="zh-CN" smtClean="0"/>
              <a:t>swapper_pg_dir -&gt; invalide_pmd_table -&gt; invalide_pte_table </a:t>
            </a:r>
            <a:r>
              <a:rPr lang="zh-CN" altLang="en-US" smtClean="0"/>
              <a:t>或</a:t>
            </a:r>
            <a:br>
              <a:rPr lang="zh-CN" altLang="en-US" smtClean="0"/>
            </a:br>
            <a:r>
              <a:rPr lang="en-US" altLang="zh-CN" smtClean="0"/>
              <a:t>swapper_pg_dir -&gt; invalide_pte_table.</a:t>
            </a:r>
            <a:br>
              <a:rPr lang="en-US" altLang="zh-CN" smtClean="0"/>
            </a:br>
            <a:r>
              <a:rPr lang="zh-CN" altLang="en-US" smtClean="0"/>
              <a:t>在</a:t>
            </a:r>
            <a:r>
              <a:rPr lang="en-US" altLang="zh-CN" smtClean="0"/>
              <a:t>init_mm</a:t>
            </a:r>
            <a:r>
              <a:rPr lang="zh-CN" altLang="en-US" smtClean="0"/>
              <a:t>中，页表指向的全部是</a:t>
            </a:r>
            <a:r>
              <a:rPr lang="en-US" altLang="zh-CN" smtClean="0"/>
              <a:t>invalide_pte_table</a:t>
            </a:r>
            <a:r>
              <a:rPr lang="zh-CN" altLang="en-US" smtClean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313703717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页表复制</a:t>
            </a:r>
          </a:p>
        </p:txBody>
      </p:sp>
      <p:sp>
        <p:nvSpPr>
          <p:cNvPr id="75779" name="内容占位符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pic>
        <p:nvPicPr>
          <p:cNvPr id="75780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" y="1708150"/>
            <a:ext cx="8296275" cy="391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92775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缺页处理</a:t>
            </a:r>
          </a:p>
        </p:txBody>
      </p:sp>
      <p:sp>
        <p:nvSpPr>
          <p:cNvPr id="76803" name="内容占位符 2"/>
          <p:cNvSpPr>
            <a:spLocks noGrp="1"/>
          </p:cNvSpPr>
          <p:nvPr>
            <p:ph idx="1"/>
          </p:nvPr>
        </p:nvSpPr>
        <p:spPr bwMode="auto">
          <a:xfrm>
            <a:off x="457200" y="1600200"/>
            <a:ext cx="3165475" cy="4525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mtClean="0"/>
              <a:t>init_mm</a:t>
            </a:r>
            <a:r>
              <a:rPr lang="zh-CN" altLang="en-US" smtClean="0"/>
              <a:t>的页表全指向无效页表</a:t>
            </a:r>
            <a:endParaRPr lang="en-US" altLang="zh-CN" smtClean="0"/>
          </a:p>
          <a:p>
            <a:r>
              <a:rPr lang="zh-CN" altLang="en-US" smtClean="0"/>
              <a:t>缺页中断：</a:t>
            </a:r>
            <a:endParaRPr lang="en-US" altLang="zh-CN" smtClean="0"/>
          </a:p>
          <a:p>
            <a:pPr lvl="1"/>
            <a:r>
              <a:rPr lang="zh-CN" altLang="en-US" smtClean="0"/>
              <a:t>调用</a:t>
            </a:r>
            <a:r>
              <a:rPr lang="en-US" altLang="zh-CN" smtClean="0"/>
              <a:t>do_page_fault</a:t>
            </a:r>
            <a:r>
              <a:rPr lang="zh-CN" altLang="en-US" smtClean="0"/>
              <a:t>，</a:t>
            </a:r>
            <a:r>
              <a:rPr lang="en-US" altLang="zh-CN" smtClean="0"/>
              <a:t>do_page_fault</a:t>
            </a:r>
            <a:r>
              <a:rPr lang="zh-CN" altLang="en-US" smtClean="0"/>
              <a:t>调用</a:t>
            </a:r>
            <a:r>
              <a:rPr lang="en-US" altLang="zh-CN" smtClean="0"/>
              <a:t>handle_mm_fault</a:t>
            </a:r>
            <a:endParaRPr lang="zh-CN" altLang="en-US" smtClean="0"/>
          </a:p>
        </p:txBody>
      </p:sp>
      <p:pic>
        <p:nvPicPr>
          <p:cNvPr id="7680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2675" y="2073275"/>
            <a:ext cx="5157788" cy="315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28820829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itle 1"/>
          <p:cNvSpPr>
            <a:spLocks noGrp="1"/>
          </p:cNvSpPr>
          <p:nvPr>
            <p:ph type="title"/>
          </p:nvPr>
        </p:nvSpPr>
        <p:spPr>
          <a:xfrm>
            <a:off x="1084263" y="347663"/>
            <a:ext cx="8229600" cy="1143000"/>
          </a:xfrm>
        </p:spPr>
        <p:txBody>
          <a:bodyPr/>
          <a:lstStyle/>
          <a:p>
            <a:r>
              <a:rPr lang="en-US" altLang="zh-CN" smtClean="0">
                <a:solidFill>
                  <a:srgbClr val="000000"/>
                </a:solidFill>
              </a:rPr>
              <a:t>Linux</a:t>
            </a:r>
            <a:r>
              <a:rPr lang="zh-CN" altLang="en-US" smtClean="0">
                <a:solidFill>
                  <a:srgbClr val="000000"/>
                </a:solidFill>
              </a:rPr>
              <a:t>页面置换算法</a:t>
            </a: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77827" name="Text Placeholder 2"/>
          <p:cNvSpPr>
            <a:spLocks noGrp="1"/>
          </p:cNvSpPr>
          <p:nvPr>
            <p:ph type="body" sz="quarter" idx="12"/>
          </p:nvPr>
        </p:nvSpPr>
        <p:spPr bwMode="auto">
          <a:xfrm>
            <a:off x="887413" y="5662613"/>
            <a:ext cx="7759700" cy="833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pic>
        <p:nvPicPr>
          <p:cNvPr id="7782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4488" y="1843088"/>
            <a:ext cx="5581650" cy="430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7395933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Window </a:t>
            </a:r>
            <a:r>
              <a:rPr lang="zh-CN" altLang="en-US" smtClean="0"/>
              <a:t>工作集</a:t>
            </a:r>
          </a:p>
        </p:txBody>
      </p:sp>
      <p:sp>
        <p:nvSpPr>
          <p:cNvPr id="78851" name="内容占位符 4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pic>
        <p:nvPicPr>
          <p:cNvPr id="78852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2425" y="1504950"/>
            <a:ext cx="4992688" cy="4922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2831133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MMSUPPORT</a:t>
            </a:r>
            <a:endParaRPr lang="zh-CN" altLang="en-US" smtClean="0"/>
          </a:p>
        </p:txBody>
      </p:sp>
      <p:sp>
        <p:nvSpPr>
          <p:cNvPr id="79875" name="内容占位符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2000" smtClean="0"/>
              <a:t>typedef struct _MMSUPPORT {</a:t>
            </a:r>
            <a:br>
              <a:rPr lang="en-US" altLang="zh-CN" sz="2000" smtClean="0"/>
            </a:br>
            <a:r>
              <a:rPr lang="en-US" altLang="zh-CN" sz="2000" smtClean="0"/>
              <a:t>        LARGE_INTEGER   LastTrimTime;</a:t>
            </a:r>
            <a:br>
              <a:rPr lang="en-US" altLang="zh-CN" sz="2000" smtClean="0"/>
            </a:br>
            <a:r>
              <a:rPr lang="en-US" altLang="zh-CN" sz="2000" smtClean="0"/>
              <a:t>        MMSUPPORT_FLAGS Flags;</a:t>
            </a:r>
            <a:br>
              <a:rPr lang="en-US" altLang="zh-CN" sz="2000" smtClean="0"/>
            </a:br>
            <a:r>
              <a:rPr lang="en-US" altLang="zh-CN" sz="2000" smtClean="0"/>
              <a:t>        ULONG           PageFaultCount;</a:t>
            </a:r>
            <a:br>
              <a:rPr lang="en-US" altLang="zh-CN" sz="2000" smtClean="0"/>
            </a:br>
            <a:r>
              <a:rPr lang="en-US" altLang="zh-CN" sz="2000" smtClean="0"/>
              <a:t>        ULONG           PeakWorkingSetSize;</a:t>
            </a:r>
            <a:br>
              <a:rPr lang="en-US" altLang="zh-CN" sz="2000" smtClean="0"/>
            </a:br>
            <a:r>
              <a:rPr lang="en-US" altLang="zh-CN" sz="2000" smtClean="0"/>
              <a:t>        ULONG           WorkingSetSize;</a:t>
            </a:r>
            <a:br>
              <a:rPr lang="en-US" altLang="zh-CN" sz="2000" smtClean="0"/>
            </a:br>
            <a:r>
              <a:rPr lang="en-US" altLang="zh-CN" sz="2000" smtClean="0"/>
              <a:t>        ULONG           MinimumWorkingSetSize;</a:t>
            </a:r>
            <a:br>
              <a:rPr lang="en-US" altLang="zh-CN" sz="2000" smtClean="0"/>
            </a:br>
            <a:r>
              <a:rPr lang="en-US" altLang="zh-CN" sz="2000" smtClean="0"/>
              <a:t>        ULONG           MaximumWorkingSetSize;</a:t>
            </a:r>
            <a:br>
              <a:rPr lang="en-US" altLang="zh-CN" sz="2000" smtClean="0"/>
            </a:br>
            <a:r>
              <a:rPr lang="en-US" altLang="zh-CN" sz="2000" smtClean="0"/>
              <a:t>        PMMWSL          VmWorkingSetList;</a:t>
            </a:r>
            <a:br>
              <a:rPr lang="en-US" altLang="zh-CN" sz="2000" smtClean="0"/>
            </a:br>
            <a:r>
              <a:rPr lang="en-US" altLang="zh-CN" sz="2000" smtClean="0"/>
              <a:t>        LIST_ENTRY      WorkingSetExpansionLinks;</a:t>
            </a:r>
            <a:br>
              <a:rPr lang="en-US" altLang="zh-CN" sz="2000" smtClean="0"/>
            </a:br>
            <a:r>
              <a:rPr lang="en-US" altLang="zh-CN" sz="2000" smtClean="0"/>
              <a:t>        ULONG           Claim;</a:t>
            </a:r>
            <a:br>
              <a:rPr lang="en-US" altLang="zh-CN" sz="2000" smtClean="0"/>
            </a:br>
            <a:r>
              <a:rPr lang="en-US" altLang="zh-CN" sz="2000" smtClean="0"/>
              <a:t>        ULONG           NextEstimationSlot;</a:t>
            </a:r>
            <a:br>
              <a:rPr lang="en-US" altLang="zh-CN" sz="2000" smtClean="0"/>
            </a:br>
            <a:r>
              <a:rPr lang="en-US" altLang="zh-CN" sz="2000" smtClean="0"/>
              <a:t>        ULONG           NextAgingSlot;</a:t>
            </a:r>
            <a:br>
              <a:rPr lang="en-US" altLang="zh-CN" sz="2000" smtClean="0"/>
            </a:br>
            <a:r>
              <a:rPr lang="en-US" altLang="zh-CN" sz="2000" smtClean="0"/>
              <a:t>        ULONG           EstimatedAvailable;</a:t>
            </a:r>
            <a:br>
              <a:rPr lang="en-US" altLang="zh-CN" sz="2000" smtClean="0"/>
            </a:br>
            <a:r>
              <a:rPr lang="en-US" altLang="zh-CN" sz="2000" smtClean="0"/>
              <a:t>        ULONG           GrowthSinceLastEstimate;</a:t>
            </a:r>
            <a:br>
              <a:rPr lang="en-US" altLang="zh-CN" sz="2000" smtClean="0"/>
            </a:br>
            <a:r>
              <a:rPr lang="en-US" altLang="zh-CN" sz="2000" smtClean="0"/>
              <a:t>    } MMSUPPORT, *PMMSUPPORT</a:t>
            </a:r>
            <a:r>
              <a:rPr lang="en-US" altLang="zh-CN" smtClean="0"/>
              <a:t>;</a:t>
            </a: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4208252798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例子</a:t>
            </a:r>
          </a:p>
        </p:txBody>
      </p:sp>
      <p:sp>
        <p:nvSpPr>
          <p:cNvPr id="80899" name="内容占位符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pic>
        <p:nvPicPr>
          <p:cNvPr id="80900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75" y="1600200"/>
            <a:ext cx="7588250" cy="4960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5539991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Linux</a:t>
            </a:r>
            <a:r>
              <a:rPr lang="zh-CN" altLang="en-US" smtClean="0"/>
              <a:t>内存映像</a:t>
            </a:r>
          </a:p>
        </p:txBody>
      </p:sp>
      <p:pic>
        <p:nvPicPr>
          <p:cNvPr id="64515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" y="1638300"/>
            <a:ext cx="5295900" cy="27241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516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4029075"/>
            <a:ext cx="3773488" cy="232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517" name="文本框 5"/>
          <p:cNvSpPr txBox="1">
            <a:spLocks noChangeArrowheads="1"/>
          </p:cNvSpPr>
          <p:nvPr/>
        </p:nvSpPr>
        <p:spPr bwMode="auto">
          <a:xfrm>
            <a:off x="966788" y="4878388"/>
            <a:ext cx="5167312" cy="147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宋体" panose="02010600030101010101" pitchFamily="2" charset="-122"/>
                <a:cs typeface="+mn-cs"/>
              </a:rPr>
              <a:t>在</a:t>
            </a:r>
            <a:r>
              <a: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宋体" panose="02010600030101010101" pitchFamily="2" charset="-122"/>
                <a:cs typeface="+mn-cs"/>
              </a:rPr>
              <a:t>x86</a:t>
            </a:r>
            <a:r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宋体" panose="02010600030101010101" pitchFamily="2" charset="-122"/>
                <a:cs typeface="+mn-cs"/>
              </a:rPr>
              <a:t>结构中，三种类型的区域如下：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宋体" panose="02010600030101010101" pitchFamily="2" charset="-122"/>
                <a:cs typeface="+mn-cs"/>
              </a:rPr>
              <a:t>ZONE_DMA  </a:t>
            </a:r>
            <a:r>
              <a: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宋体" panose="02010600030101010101" pitchFamily="2" charset="-122"/>
                <a:cs typeface="+mn-cs"/>
              </a:rPr>
              <a:t>      </a:t>
            </a:r>
            <a:r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宋体" panose="02010600030101010101" pitchFamily="2" charset="-122"/>
                <a:cs typeface="+mn-cs"/>
              </a:rPr>
              <a:t>内存开始的</a:t>
            </a:r>
            <a:r>
              <a: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宋体" panose="02010600030101010101" pitchFamily="2" charset="-122"/>
                <a:cs typeface="+mn-cs"/>
              </a:rPr>
              <a:t>16MB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宋体" panose="02010600030101010101" pitchFamily="2" charset="-122"/>
                <a:cs typeface="+mn-cs"/>
              </a:rPr>
              <a:t>ZONE_NORMAL  </a:t>
            </a:r>
            <a:r>
              <a: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宋体" panose="02010600030101010101" pitchFamily="2" charset="-122"/>
                <a:cs typeface="+mn-cs"/>
              </a:rPr>
              <a:t>     16MB~896MB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宋体" panose="02010600030101010101" pitchFamily="2" charset="-122"/>
                <a:cs typeface="+mn-cs"/>
              </a:rPr>
              <a:t>ZONE_HIGHMEM</a:t>
            </a:r>
            <a:r>
              <a: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宋体" panose="02010600030101010101" pitchFamily="2" charset="-122"/>
                <a:cs typeface="+mn-cs"/>
              </a:rPr>
              <a:t>       896MB ~ </a:t>
            </a:r>
            <a:r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宋体" panose="02010600030101010101" pitchFamily="2" charset="-122"/>
                <a:cs typeface="+mn-cs"/>
              </a:rPr>
              <a:t>结束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Helvetica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3354929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/>
          <p:cNvSpPr>
            <a:spLocks noGrp="1"/>
          </p:cNvSpPr>
          <p:nvPr>
            <p:ph type="title"/>
          </p:nvPr>
        </p:nvSpPr>
        <p:spPr>
          <a:xfrm>
            <a:off x="1098131" y="379562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solidFill>
                  <a:srgbClr val="000000"/>
                </a:solidFill>
              </a:rPr>
              <a:t>Linux</a:t>
            </a:r>
            <a:r>
              <a:rPr lang="zh-CN" altLang="en-US" dirty="0" smtClean="0">
                <a:solidFill>
                  <a:srgbClr val="000000"/>
                </a:solidFill>
              </a:rPr>
              <a:t>内存映像</a:t>
            </a:r>
            <a:endParaRPr lang="en-US" altLang="en-US" dirty="0" smtClean="0">
              <a:solidFill>
                <a:srgbClr val="000000"/>
              </a:solidFill>
            </a:endParaRPr>
          </a:p>
        </p:txBody>
      </p:sp>
      <p:pic>
        <p:nvPicPr>
          <p:cNvPr id="6553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1788" y="1458913"/>
            <a:ext cx="5773737" cy="461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540" name="文本占位符 1"/>
          <p:cNvSpPr>
            <a:spLocks noGrp="1"/>
          </p:cNvSpPr>
          <p:nvPr>
            <p:ph type="body" sz="quarter" idx="12"/>
          </p:nvPr>
        </p:nvSpPr>
        <p:spPr bwMode="auto">
          <a:xfrm>
            <a:off x="887413" y="5513388"/>
            <a:ext cx="7759700" cy="833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415887596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Linux</a:t>
            </a:r>
            <a:r>
              <a:rPr lang="zh-CN" altLang="en-US" smtClean="0"/>
              <a:t>分页</a:t>
            </a:r>
            <a:endParaRPr lang="en-US" altLang="en-US" smtClean="0"/>
          </a:p>
        </p:txBody>
      </p:sp>
      <p:sp>
        <p:nvSpPr>
          <p:cNvPr id="66563" name="内容占位符 1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000" b="1" smtClean="0"/>
              <a:t>四级分页机制</a:t>
            </a:r>
            <a:r>
              <a:rPr lang="zh-CN" altLang="en-US" sz="2000" smtClean="0"/>
              <a:t>，即</a:t>
            </a:r>
          </a:p>
          <a:p>
            <a:pPr lvl="1"/>
            <a:r>
              <a:rPr lang="zh-CN" altLang="en-US" sz="1800" smtClean="0"/>
              <a:t>页全局目录（</a:t>
            </a:r>
            <a:r>
              <a:rPr lang="en-US" altLang="zh-CN" sz="1800" smtClean="0"/>
              <a:t>Page Global Directory</a:t>
            </a:r>
            <a:r>
              <a:rPr lang="zh-CN" altLang="en-US" sz="1800" smtClean="0"/>
              <a:t>）</a:t>
            </a:r>
          </a:p>
          <a:p>
            <a:pPr lvl="1"/>
            <a:r>
              <a:rPr lang="zh-CN" altLang="en-US" sz="1800" smtClean="0"/>
              <a:t>页上级目录（</a:t>
            </a:r>
            <a:r>
              <a:rPr lang="en-US" altLang="zh-CN" sz="1800" smtClean="0"/>
              <a:t>Page Upper Directory</a:t>
            </a:r>
            <a:r>
              <a:rPr lang="zh-CN" altLang="en-US" sz="1800" smtClean="0"/>
              <a:t>）</a:t>
            </a:r>
          </a:p>
          <a:p>
            <a:pPr lvl="1"/>
            <a:r>
              <a:rPr lang="zh-CN" altLang="en-US" sz="1800" smtClean="0"/>
              <a:t>页中间目录（</a:t>
            </a:r>
            <a:r>
              <a:rPr lang="en-US" altLang="zh-CN" sz="1800" smtClean="0"/>
              <a:t>Page Middle Directory</a:t>
            </a:r>
            <a:r>
              <a:rPr lang="zh-CN" altLang="en-US" sz="1800" smtClean="0"/>
              <a:t>）</a:t>
            </a:r>
          </a:p>
          <a:p>
            <a:pPr lvl="1"/>
            <a:r>
              <a:rPr lang="zh-CN" altLang="en-US" sz="1800" smtClean="0"/>
              <a:t>页表（</a:t>
            </a:r>
            <a:r>
              <a:rPr lang="en-US" altLang="zh-CN" sz="1800" smtClean="0"/>
              <a:t>Page Table</a:t>
            </a:r>
            <a:r>
              <a:rPr lang="zh-CN" altLang="en-US" sz="1800" smtClean="0"/>
              <a:t>）</a:t>
            </a:r>
          </a:p>
          <a:p>
            <a:endParaRPr lang="zh-CN" altLang="en-US" smtClean="0"/>
          </a:p>
        </p:txBody>
      </p:sp>
      <p:pic>
        <p:nvPicPr>
          <p:cNvPr id="6656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5763" y="3379788"/>
            <a:ext cx="5511800" cy="307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5557038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页表结构</a:t>
            </a:r>
          </a:p>
        </p:txBody>
      </p:sp>
      <p:sp>
        <p:nvSpPr>
          <p:cNvPr id="67587" name="内容占位符 2"/>
          <p:cNvSpPr>
            <a:spLocks noGrp="1"/>
          </p:cNvSpPr>
          <p:nvPr>
            <p:ph idx="1"/>
          </p:nvPr>
        </p:nvSpPr>
        <p:spPr bwMode="auto">
          <a:xfrm>
            <a:off x="457200" y="1600200"/>
            <a:ext cx="3467100" cy="4525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mtClean="0"/>
              <a:t>pgd_t</a:t>
            </a:r>
            <a:r>
              <a:rPr lang="zh-CN" altLang="en-US" smtClean="0"/>
              <a:t>、</a:t>
            </a:r>
            <a:r>
              <a:rPr lang="en-US" altLang="zh-CN" smtClean="0"/>
              <a:t>pmd_t</a:t>
            </a:r>
            <a:r>
              <a:rPr lang="zh-CN" altLang="en-US" smtClean="0"/>
              <a:t>、</a:t>
            </a:r>
            <a:r>
              <a:rPr lang="en-US" altLang="zh-CN" smtClean="0"/>
              <a:t>pud_t</a:t>
            </a:r>
            <a:r>
              <a:rPr lang="zh-CN" altLang="en-US" smtClean="0"/>
              <a:t>和</a:t>
            </a:r>
            <a:r>
              <a:rPr lang="en-US" altLang="zh-CN" smtClean="0"/>
              <a:t>pte_t</a:t>
            </a:r>
            <a:r>
              <a:rPr lang="zh-CN" altLang="en-US" smtClean="0"/>
              <a:t>四种数据结构来表示页全局目录项、页上级目录项、页中间目录项和页表项</a:t>
            </a:r>
            <a:endParaRPr lang="en-US" altLang="zh-CN" smtClean="0"/>
          </a:p>
          <a:p>
            <a:endParaRPr lang="zh-CN" altLang="en-US" smtClean="0"/>
          </a:p>
        </p:txBody>
      </p:sp>
      <p:pic>
        <p:nvPicPr>
          <p:cNvPr id="67588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4150" y="1414463"/>
            <a:ext cx="4849813" cy="445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4692174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标题 1"/>
          <p:cNvSpPr>
            <a:spLocks noGrp="1"/>
          </p:cNvSpPr>
          <p:nvPr>
            <p:ph type="title"/>
          </p:nvPr>
        </p:nvSpPr>
        <p:spPr>
          <a:xfrm>
            <a:off x="1190625" y="688975"/>
            <a:ext cx="7616825" cy="587375"/>
          </a:xfrm>
        </p:spPr>
        <p:txBody>
          <a:bodyPr/>
          <a:lstStyle/>
          <a:p>
            <a:r>
              <a:rPr lang="zh-CN" altLang="en-US" smtClean="0"/>
              <a:t>地址（页面大小</a:t>
            </a:r>
            <a:r>
              <a:rPr lang="en-US" altLang="zh-CN" smtClean="0"/>
              <a:t>4KB</a:t>
            </a:r>
            <a:r>
              <a:rPr lang="zh-CN" altLang="en-US" smtClean="0"/>
              <a:t>，</a:t>
            </a:r>
            <a:r>
              <a:rPr lang="en-US" altLang="zh-CN" smtClean="0"/>
              <a:t>1MB</a:t>
            </a:r>
            <a:r>
              <a:rPr lang="zh-CN" altLang="en-US" smtClean="0"/>
              <a:t>、</a:t>
            </a:r>
            <a:r>
              <a:rPr lang="en-US" altLang="zh-CN" smtClean="0"/>
              <a:t>1GB</a:t>
            </a:r>
            <a:r>
              <a:rPr lang="zh-CN" altLang="en-US" smtClean="0"/>
              <a:t>）</a:t>
            </a:r>
          </a:p>
        </p:txBody>
      </p:sp>
      <p:pic>
        <p:nvPicPr>
          <p:cNvPr id="68611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413" y="1708150"/>
            <a:ext cx="8174037" cy="12684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612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413" y="3219450"/>
            <a:ext cx="8177212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613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413" y="4918075"/>
            <a:ext cx="8174037" cy="1150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1346429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地址转换</a:t>
            </a:r>
          </a:p>
        </p:txBody>
      </p:sp>
      <p:pic>
        <p:nvPicPr>
          <p:cNvPr id="69635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188" y="1852613"/>
            <a:ext cx="7178675" cy="46863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1709445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Linux 64</a:t>
            </a:r>
            <a:r>
              <a:rPr lang="zh-CN" altLang="en-US" smtClean="0"/>
              <a:t>位分页例子</a:t>
            </a:r>
          </a:p>
        </p:txBody>
      </p:sp>
      <p:pic>
        <p:nvPicPr>
          <p:cNvPr id="70659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50" y="1590675"/>
            <a:ext cx="5156200" cy="20494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660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7013" y="4725988"/>
            <a:ext cx="5903912" cy="150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661" name="文本框 5"/>
          <p:cNvSpPr txBox="1">
            <a:spLocks noChangeArrowheads="1"/>
          </p:cNvSpPr>
          <p:nvPr/>
        </p:nvSpPr>
        <p:spPr bwMode="auto">
          <a:xfrm>
            <a:off x="1768475" y="3821113"/>
            <a:ext cx="61595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Helvetica" panose="020B0604020202020204" pitchFamily="34" charset="0"/>
                <a:ea typeface="宋体" panose="02010600030101010101" pitchFamily="2" charset="-122"/>
                <a:cs typeface="+mn-cs"/>
              </a:rPr>
              <a:t>0x601078: </a:t>
            </a:r>
            <a:r>
              <a: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Helvetica" panose="020B0604020202020204" pitchFamily="34" charset="0"/>
                <a:ea typeface="宋体" panose="02010600030101010101" pitchFamily="2" charset="-122"/>
                <a:cs typeface="+mn-cs"/>
              </a:rPr>
              <a:t>0110</a:t>
            </a:r>
            <a:r>
              <a: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Helvetica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elvetica" panose="020B0604020202020204" pitchFamily="34" charset="0"/>
                <a:ea typeface="宋体" panose="02010600030101010101" pitchFamily="2" charset="-122"/>
                <a:cs typeface="+mn-cs"/>
              </a:rPr>
              <a:t>0000 0001 </a:t>
            </a:r>
            <a:r>
              <a: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" panose="020B0604020202020204" pitchFamily="34" charset="0"/>
                <a:ea typeface="宋体" panose="02010600030101010101" pitchFamily="2" charset="-122"/>
                <a:cs typeface="+mn-cs"/>
              </a:rPr>
              <a:t>0000 0111 1000</a:t>
            </a: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Helvetica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0662" name="下箭头 6"/>
          <p:cNvSpPr>
            <a:spLocks noChangeArrowheads="1"/>
          </p:cNvSpPr>
          <p:nvPr/>
        </p:nvSpPr>
        <p:spPr bwMode="auto">
          <a:xfrm rot="-2355995">
            <a:off x="5840413" y="4211638"/>
            <a:ext cx="414337" cy="974725"/>
          </a:xfrm>
          <a:prstGeom prst="downArrow">
            <a:avLst>
              <a:gd name="adj1" fmla="val 50000"/>
              <a:gd name="adj2" fmla="val 49969"/>
            </a:avLst>
          </a:prstGeom>
          <a:solidFill>
            <a:schemeClr val="accent1"/>
          </a:solidFill>
          <a:ln w="6350" algn="ctr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0663" name="下箭头 7"/>
          <p:cNvSpPr>
            <a:spLocks noChangeArrowheads="1"/>
          </p:cNvSpPr>
          <p:nvPr/>
        </p:nvSpPr>
        <p:spPr bwMode="auto">
          <a:xfrm rot="-2681879">
            <a:off x="4484688" y="4033838"/>
            <a:ext cx="419100" cy="941387"/>
          </a:xfrm>
          <a:prstGeom prst="downArrow">
            <a:avLst>
              <a:gd name="adj1" fmla="val 50000"/>
              <a:gd name="adj2" fmla="val 50093"/>
            </a:avLst>
          </a:prstGeom>
          <a:solidFill>
            <a:schemeClr val="accent1"/>
          </a:solidFill>
          <a:ln w="6350" algn="ctr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0664" name="下箭头 8"/>
          <p:cNvSpPr>
            <a:spLocks noChangeArrowheads="1"/>
          </p:cNvSpPr>
          <p:nvPr/>
        </p:nvSpPr>
        <p:spPr bwMode="auto">
          <a:xfrm rot="-2653384">
            <a:off x="3571875" y="4003675"/>
            <a:ext cx="474663" cy="1209675"/>
          </a:xfrm>
          <a:prstGeom prst="downArrow">
            <a:avLst>
              <a:gd name="adj1" fmla="val 50000"/>
              <a:gd name="adj2" fmla="val 49991"/>
            </a:avLst>
          </a:prstGeom>
          <a:solidFill>
            <a:schemeClr val="accent1"/>
          </a:solidFill>
          <a:ln w="6350" algn="ctr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92107230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Linux 64</a:t>
            </a:r>
            <a:r>
              <a:rPr lang="zh-CN" altLang="en-US" smtClean="0"/>
              <a:t>位分页例子</a:t>
            </a:r>
          </a:p>
        </p:txBody>
      </p:sp>
      <p:sp>
        <p:nvSpPr>
          <p:cNvPr id="71683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254000" y="1571625"/>
            <a:ext cx="8759825" cy="28622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sz="2000" smtClean="0">
                <a:solidFill>
                  <a:srgbClr val="333333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控制寄存器 </a:t>
            </a:r>
            <a:r>
              <a:rPr lang="en-US" altLang="zh-CN" sz="2000" smtClean="0">
                <a:solidFill>
                  <a:srgbClr val="333333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CR3 </a:t>
            </a:r>
            <a:r>
              <a:rPr lang="zh-CN" altLang="en-US" sz="2000" smtClean="0">
                <a:solidFill>
                  <a:srgbClr val="333333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存储的是 </a:t>
            </a:r>
            <a:r>
              <a:rPr lang="en-US" altLang="zh-CN" sz="2000" smtClean="0">
                <a:solidFill>
                  <a:srgbClr val="333333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PML4 </a:t>
            </a:r>
            <a:r>
              <a:rPr lang="zh-CN" altLang="en-US" sz="2000" smtClean="0">
                <a:solidFill>
                  <a:srgbClr val="333333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的基址</a:t>
            </a:r>
            <a:r>
              <a:rPr lang="en-US" altLang="zh-CN" sz="2000" smtClean="0">
                <a:solidFill>
                  <a:srgbClr val="333333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, bits 47~39 </a:t>
            </a:r>
            <a:r>
              <a:rPr lang="zh-CN" altLang="en-US" sz="2000" smtClean="0">
                <a:solidFill>
                  <a:srgbClr val="333333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为 </a:t>
            </a:r>
            <a:r>
              <a:rPr lang="en-US" altLang="zh-CN" sz="2000" smtClean="0">
                <a:solidFill>
                  <a:srgbClr val="333333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PML4E </a:t>
            </a:r>
            <a:r>
              <a:rPr lang="zh-CN" altLang="en-US" sz="2000" smtClean="0">
                <a:solidFill>
                  <a:srgbClr val="333333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的序号</a:t>
            </a:r>
            <a:endParaRPr lang="en-US" altLang="zh-CN" sz="2000" smtClean="0">
              <a:solidFill>
                <a:srgbClr val="333333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spcBef>
                <a:spcPct val="0"/>
              </a:spcBef>
              <a:buClrTx/>
              <a:buSzTx/>
              <a:buFontTx/>
              <a:buNone/>
            </a:pPr>
            <a:endParaRPr lang="en-US" altLang="zh-CN" sz="2000" smtClean="0">
              <a:solidFill>
                <a:srgbClr val="333333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spcBef>
                <a:spcPct val="0"/>
              </a:spcBef>
              <a:buClrTx/>
              <a:buSzTx/>
              <a:buFontTx/>
              <a:buNone/>
            </a:pPr>
            <a:endParaRPr lang="en-US" altLang="zh-CN" sz="2000" smtClean="0">
              <a:solidFill>
                <a:srgbClr val="333333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spcBef>
                <a:spcPct val="0"/>
              </a:spcBef>
              <a:buClrTx/>
              <a:buSzTx/>
              <a:buFontTx/>
              <a:buNone/>
            </a:pPr>
            <a:endParaRPr lang="en-US" altLang="zh-CN" sz="2000" smtClean="0">
              <a:solidFill>
                <a:srgbClr val="333333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spcBef>
                <a:spcPct val="0"/>
              </a:spcBef>
              <a:buClrTx/>
              <a:buSzTx/>
              <a:buFontTx/>
              <a:buNone/>
            </a:pPr>
            <a:endParaRPr lang="en-US" altLang="zh-CN" sz="2000" smtClean="0">
              <a:solidFill>
                <a:srgbClr val="333333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spcBef>
                <a:spcPct val="0"/>
              </a:spcBef>
              <a:buClrTx/>
              <a:buSzTx/>
              <a:buFontTx/>
              <a:buNone/>
            </a:pPr>
            <a:endParaRPr lang="en-US" altLang="zh-CN" sz="2000" smtClean="0">
              <a:solidFill>
                <a:srgbClr val="333333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spcBef>
                <a:spcPct val="0"/>
              </a:spcBef>
              <a:buClrTx/>
              <a:buSzTx/>
              <a:buFontTx/>
              <a:buNone/>
            </a:pPr>
            <a:endParaRPr lang="en-US" altLang="zh-CN" sz="2000" smtClean="0">
              <a:solidFill>
                <a:srgbClr val="333333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spcBef>
                <a:spcPct val="0"/>
              </a:spcBef>
              <a:buClrTx/>
              <a:buSzTx/>
              <a:buFontTx/>
              <a:buNone/>
            </a:pPr>
            <a:endParaRPr lang="en-US" altLang="zh-CN" sz="2000" smtClean="0">
              <a:solidFill>
                <a:srgbClr val="333333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000" smtClean="0">
                <a:solidFill>
                  <a:srgbClr val="333333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PDPT </a:t>
            </a:r>
            <a:r>
              <a:rPr lang="zh-CN" altLang="en-US" sz="2000" smtClean="0">
                <a:solidFill>
                  <a:srgbClr val="333333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的基址为 </a:t>
            </a:r>
            <a:r>
              <a:rPr lang="en-US" altLang="zh-CN" sz="2000" smtClean="0">
                <a:solidFill>
                  <a:srgbClr val="333333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0x275DA000, bits 38~30 </a:t>
            </a:r>
            <a:r>
              <a:rPr lang="zh-CN" altLang="en-US" sz="2000" smtClean="0">
                <a:solidFill>
                  <a:srgbClr val="333333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为 </a:t>
            </a:r>
            <a:r>
              <a:rPr lang="en-US" altLang="zh-CN" sz="2000" smtClean="0">
                <a:solidFill>
                  <a:srgbClr val="333333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PDPTE </a:t>
            </a:r>
            <a:r>
              <a:rPr lang="zh-CN" altLang="en-US" sz="2000" smtClean="0">
                <a:solidFill>
                  <a:srgbClr val="333333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序号</a:t>
            </a:r>
            <a:endParaRPr lang="en-US" altLang="zh-CN" sz="2000" smtClean="0">
              <a:solidFill>
                <a:srgbClr val="333333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71684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138" y="1931988"/>
            <a:ext cx="61055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685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650" y="4433888"/>
            <a:ext cx="6096000" cy="200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686" name="文本框 8"/>
          <p:cNvSpPr txBox="1">
            <a:spLocks noChangeArrowheads="1"/>
          </p:cNvSpPr>
          <p:nvPr/>
        </p:nvSpPr>
        <p:spPr bwMode="auto">
          <a:xfrm>
            <a:off x="6926263" y="4752975"/>
            <a:ext cx="1708150" cy="150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Helvetica" panose="020B0604020202020204" pitchFamily="34" charset="0"/>
                <a:ea typeface="宋体" panose="02010600030101010101" pitchFamily="2" charset="-122"/>
                <a:cs typeface="+mn-cs"/>
              </a:rPr>
              <a:t>PDPTE </a:t>
            </a:r>
            <a:r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Helvetica" panose="020B0604020202020204" pitchFamily="34" charset="0"/>
                <a:ea typeface="宋体" panose="02010600030101010101" pitchFamily="2" charset="-122"/>
                <a:cs typeface="+mn-cs"/>
              </a:rPr>
              <a:t>的值为 </a:t>
            </a:r>
            <a:r>
              <a: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Helvetica" panose="020B0604020202020204" pitchFamily="34" charset="0"/>
                <a:ea typeface="宋体" panose="02010600030101010101" pitchFamily="2" charset="-122"/>
                <a:cs typeface="+mn-cs"/>
              </a:rPr>
              <a:t>0x623A4067, bit7 = 0 </a:t>
            </a:r>
            <a:r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Helvetica" panose="020B0604020202020204" pitchFamily="34" charset="0"/>
                <a:ea typeface="宋体" panose="02010600030101010101" pitchFamily="2" charset="-122"/>
                <a:cs typeface="+mn-cs"/>
              </a:rPr>
              <a:t>说明指向的是 </a:t>
            </a:r>
            <a:r>
              <a: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Helvetica" panose="020B0604020202020204" pitchFamily="34" charset="0"/>
                <a:ea typeface="宋体" panose="02010600030101010101" pitchFamily="2" charset="-122"/>
                <a:cs typeface="+mn-cs"/>
              </a:rPr>
              <a:t>page directory.</a:t>
            </a: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Helvetica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7470493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suda">
  <a:themeElements>
    <a:clrScheme name="suda 1">
      <a:dk1>
        <a:srgbClr val="0033CC"/>
      </a:dk1>
      <a:lt1>
        <a:srgbClr val="FFFFFF"/>
      </a:lt1>
      <a:dk2>
        <a:srgbClr val="007572"/>
      </a:dk2>
      <a:lt2>
        <a:srgbClr val="C0C0C0"/>
      </a:lt2>
      <a:accent1>
        <a:srgbClr val="CCECFF"/>
      </a:accent1>
      <a:accent2>
        <a:srgbClr val="3399FF"/>
      </a:accent2>
      <a:accent3>
        <a:srgbClr val="FFFFFF"/>
      </a:accent3>
      <a:accent4>
        <a:srgbClr val="002AAE"/>
      </a:accent4>
      <a:accent5>
        <a:srgbClr val="E2F4FF"/>
      </a:accent5>
      <a:accent6>
        <a:srgbClr val="2D8AE7"/>
      </a:accent6>
      <a:hlink>
        <a:srgbClr val="CC0066"/>
      </a:hlink>
      <a:folHlink>
        <a:srgbClr val="7D7DA9"/>
      </a:folHlink>
    </a:clrScheme>
    <a:fontScheme name="suda">
      <a:majorFont>
        <a:latin typeface="Arial"/>
        <a:ea typeface="华文新魏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suda 1">
        <a:dk1>
          <a:srgbClr val="0033CC"/>
        </a:dk1>
        <a:lt1>
          <a:srgbClr val="FFFFFF"/>
        </a:lt1>
        <a:dk2>
          <a:srgbClr val="007572"/>
        </a:dk2>
        <a:lt2>
          <a:srgbClr val="C0C0C0"/>
        </a:lt2>
        <a:accent1>
          <a:srgbClr val="CCECFF"/>
        </a:accent1>
        <a:accent2>
          <a:srgbClr val="3399FF"/>
        </a:accent2>
        <a:accent3>
          <a:srgbClr val="FFFFFF"/>
        </a:accent3>
        <a:accent4>
          <a:srgbClr val="002AAE"/>
        </a:accent4>
        <a:accent5>
          <a:srgbClr val="E2F4FF"/>
        </a:accent5>
        <a:accent6>
          <a:srgbClr val="2D8AE7"/>
        </a:accent6>
        <a:hlink>
          <a:srgbClr val="CC0066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uda 2">
        <a:dk1>
          <a:srgbClr val="007A77"/>
        </a:dk1>
        <a:lt1>
          <a:srgbClr val="EFF6EE"/>
        </a:lt1>
        <a:dk2>
          <a:srgbClr val="0066CC"/>
        </a:dk2>
        <a:lt2>
          <a:srgbClr val="C0C0C0"/>
        </a:lt2>
        <a:accent1>
          <a:srgbClr val="E7EEE6"/>
        </a:accent1>
        <a:accent2>
          <a:srgbClr val="FF9933"/>
        </a:accent2>
        <a:accent3>
          <a:srgbClr val="F6FAF5"/>
        </a:accent3>
        <a:accent4>
          <a:srgbClr val="006765"/>
        </a:accent4>
        <a:accent5>
          <a:srgbClr val="F1F5F0"/>
        </a:accent5>
        <a:accent6>
          <a:srgbClr val="E78A2D"/>
        </a:accent6>
        <a:hlink>
          <a:srgbClr val="636395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uda 3">
        <a:dk1>
          <a:srgbClr val="000000"/>
        </a:dk1>
        <a:lt1>
          <a:srgbClr val="CCFFCC"/>
        </a:lt1>
        <a:dk2>
          <a:srgbClr val="E88A00"/>
        </a:dk2>
        <a:lt2>
          <a:srgbClr val="C0C0C0"/>
        </a:lt2>
        <a:accent1>
          <a:srgbClr val="CCECFF"/>
        </a:accent1>
        <a:accent2>
          <a:srgbClr val="336600"/>
        </a:accent2>
        <a:accent3>
          <a:srgbClr val="E2FFE2"/>
        </a:accent3>
        <a:accent4>
          <a:srgbClr val="000000"/>
        </a:accent4>
        <a:accent5>
          <a:srgbClr val="E2F4FF"/>
        </a:accent5>
        <a:accent6>
          <a:srgbClr val="2D5C00"/>
        </a:accent6>
        <a:hlink>
          <a:srgbClr val="3333CC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uda 4">
        <a:dk1>
          <a:srgbClr val="000000"/>
        </a:dk1>
        <a:lt1>
          <a:srgbClr val="FFFFCC"/>
        </a:lt1>
        <a:dk2>
          <a:srgbClr val="CC3300"/>
        </a:dk2>
        <a:lt2>
          <a:srgbClr val="C0C0C0"/>
        </a:lt2>
        <a:accent1>
          <a:srgbClr val="FFFFCC"/>
        </a:accent1>
        <a:accent2>
          <a:srgbClr val="339933"/>
        </a:accent2>
        <a:accent3>
          <a:srgbClr val="FFFFE2"/>
        </a:accent3>
        <a:accent4>
          <a:srgbClr val="000000"/>
        </a:accent4>
        <a:accent5>
          <a:srgbClr val="FFFFE2"/>
        </a:accent5>
        <a:accent6>
          <a:srgbClr val="2D8A2D"/>
        </a:accent6>
        <a:hlink>
          <a:srgbClr val="0066FF"/>
        </a:hlink>
        <a:folHlink>
          <a:srgbClr val="6F6F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uda 5">
        <a:dk1>
          <a:srgbClr val="636395"/>
        </a:dk1>
        <a:lt1>
          <a:srgbClr val="FFE2C5"/>
        </a:lt1>
        <a:dk2>
          <a:srgbClr val="000000"/>
        </a:dk2>
        <a:lt2>
          <a:srgbClr val="C0C0C0"/>
        </a:lt2>
        <a:accent1>
          <a:srgbClr val="FFE1E1"/>
        </a:accent1>
        <a:accent2>
          <a:srgbClr val="FF9933"/>
        </a:accent2>
        <a:accent3>
          <a:srgbClr val="FFEEDF"/>
        </a:accent3>
        <a:accent4>
          <a:srgbClr val="53537E"/>
        </a:accent4>
        <a:accent5>
          <a:srgbClr val="FFEEEE"/>
        </a:accent5>
        <a:accent6>
          <a:srgbClr val="E78A2D"/>
        </a:accent6>
        <a:hlink>
          <a:srgbClr val="008080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uda 6">
        <a:dk1>
          <a:srgbClr val="626292"/>
        </a:dk1>
        <a:lt1>
          <a:srgbClr val="CCECFF"/>
        </a:lt1>
        <a:dk2>
          <a:srgbClr val="3333CC"/>
        </a:dk2>
        <a:lt2>
          <a:srgbClr val="C0C0C0"/>
        </a:lt2>
        <a:accent1>
          <a:srgbClr val="D9F1FF"/>
        </a:accent1>
        <a:accent2>
          <a:srgbClr val="FF9900"/>
        </a:accent2>
        <a:accent3>
          <a:srgbClr val="E2F4FF"/>
        </a:accent3>
        <a:accent4>
          <a:srgbClr val="53537C"/>
        </a:accent4>
        <a:accent5>
          <a:srgbClr val="E9F7FF"/>
        </a:accent5>
        <a:accent6>
          <a:srgbClr val="E78A00"/>
        </a:accent6>
        <a:hlink>
          <a:srgbClr val="CC0066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uda 7">
        <a:dk1>
          <a:srgbClr val="0066CC"/>
        </a:dk1>
        <a:lt1>
          <a:srgbClr val="FFE1E1"/>
        </a:lt1>
        <a:dk2>
          <a:srgbClr val="006600"/>
        </a:dk2>
        <a:lt2>
          <a:srgbClr val="C0C0C0"/>
        </a:lt2>
        <a:accent1>
          <a:srgbClr val="FFFFCC"/>
        </a:accent1>
        <a:accent2>
          <a:srgbClr val="009999"/>
        </a:accent2>
        <a:accent3>
          <a:srgbClr val="FFEEEE"/>
        </a:accent3>
        <a:accent4>
          <a:srgbClr val="0056AE"/>
        </a:accent4>
        <a:accent5>
          <a:srgbClr val="FFFFE2"/>
        </a:accent5>
        <a:accent6>
          <a:srgbClr val="008A8A"/>
        </a:accent6>
        <a:hlink>
          <a:srgbClr val="EC0000"/>
        </a:hlink>
        <a:folHlink>
          <a:srgbClr val="00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uda 8">
        <a:dk1>
          <a:srgbClr val="292929"/>
        </a:dk1>
        <a:lt1>
          <a:srgbClr val="DDDDDD"/>
        </a:lt1>
        <a:dk2>
          <a:srgbClr val="0066CC"/>
        </a:dk2>
        <a:lt2>
          <a:srgbClr val="B2B2B2"/>
        </a:lt2>
        <a:accent1>
          <a:srgbClr val="CACADC"/>
        </a:accent1>
        <a:accent2>
          <a:srgbClr val="FFCC00"/>
        </a:accent2>
        <a:accent3>
          <a:srgbClr val="EBEBEB"/>
        </a:accent3>
        <a:accent4>
          <a:srgbClr val="212121"/>
        </a:accent4>
        <a:accent5>
          <a:srgbClr val="E1E1EB"/>
        </a:accent5>
        <a:accent6>
          <a:srgbClr val="E7B900"/>
        </a:accent6>
        <a:hlink>
          <a:srgbClr val="008080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suda" id="{CA1FFCAC-1875-4C6A-B114-01528468120D}" vid="{4850C8DD-F9BA-478B-9637-533962C4B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</TotalTime>
  <Words>309</Words>
  <Application>Microsoft Office PowerPoint</Application>
  <PresentationFormat>全屏显示(4:3)</PresentationFormat>
  <Paragraphs>55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6" baseType="lpstr">
      <vt:lpstr>华文新魏</vt:lpstr>
      <vt:lpstr>宋体</vt:lpstr>
      <vt:lpstr>Arial</vt:lpstr>
      <vt:lpstr>Helvetica</vt:lpstr>
      <vt:lpstr>Tahoma</vt:lpstr>
      <vt:lpstr>Times New Roman</vt:lpstr>
      <vt:lpstr>Wingdings</vt:lpstr>
      <vt:lpstr>suda</vt:lpstr>
      <vt:lpstr>Linux和Windows存储管理技术</vt:lpstr>
      <vt:lpstr>Linux内存映像</vt:lpstr>
      <vt:lpstr>Linux内存映像</vt:lpstr>
      <vt:lpstr>Linux分页</vt:lpstr>
      <vt:lpstr>页表结构</vt:lpstr>
      <vt:lpstr>地址（页面大小4KB，1MB、1GB）</vt:lpstr>
      <vt:lpstr>地址转换</vt:lpstr>
      <vt:lpstr>Linux 64位分页例子</vt:lpstr>
      <vt:lpstr>Linux 64位分页例子</vt:lpstr>
      <vt:lpstr>Linux 64位分页例子</vt:lpstr>
      <vt:lpstr>Linux 64位分页例子</vt:lpstr>
      <vt:lpstr>init_task进程页表的初始化</vt:lpstr>
      <vt:lpstr>页表复制</vt:lpstr>
      <vt:lpstr>缺页处理</vt:lpstr>
      <vt:lpstr>Linux页面置换算法</vt:lpstr>
      <vt:lpstr>Window 工作集</vt:lpstr>
      <vt:lpstr>MMSUPPORT</vt:lpstr>
      <vt:lpstr>例子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Linux和Windows存储管理技术</dc:title>
  <dc:creator>Li Xiaojia</dc:creator>
  <cp:lastModifiedBy>Li Xiaojia</cp:lastModifiedBy>
  <cp:revision>1</cp:revision>
  <dcterms:created xsi:type="dcterms:W3CDTF">2019-10-28T05:51:48Z</dcterms:created>
  <dcterms:modified xsi:type="dcterms:W3CDTF">2019-10-28T05:54:19Z</dcterms:modified>
</cp:coreProperties>
</file>