
<file path=[Content_Types].xml><?xml version="1.0" encoding="utf-8"?>
<Types xmlns="http://schemas.openxmlformats.org/package/2006/content-types">
  <Default Extension="png" ContentType="image/png"/>
  <Default Extension="jfif" ContentType="image/jpe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55" r:id="rId1"/>
  </p:sldMasterIdLst>
  <p:notesMasterIdLst>
    <p:notesMasterId r:id="rId18"/>
  </p:notesMasterIdLst>
  <p:handoutMasterIdLst>
    <p:handoutMasterId r:id="rId19"/>
  </p:handoutMasterIdLst>
  <p:sldIdLst>
    <p:sldId id="646" r:id="rId2"/>
    <p:sldId id="766" r:id="rId3"/>
    <p:sldId id="767" r:id="rId4"/>
    <p:sldId id="770" r:id="rId5"/>
    <p:sldId id="725" r:id="rId6"/>
    <p:sldId id="755" r:id="rId7"/>
    <p:sldId id="757" r:id="rId8"/>
    <p:sldId id="758" r:id="rId9"/>
    <p:sldId id="759" r:id="rId10"/>
    <p:sldId id="760" r:id="rId11"/>
    <p:sldId id="769" r:id="rId12"/>
    <p:sldId id="761" r:id="rId13"/>
    <p:sldId id="763" r:id="rId14"/>
    <p:sldId id="764" r:id="rId15"/>
    <p:sldId id="765" r:id="rId16"/>
    <p:sldId id="649" r:id="rId17"/>
  </p:sldIdLst>
  <p:sldSz cx="12192000" cy="6858000"/>
  <p:notesSz cx="6858000" cy="9144000"/>
  <p:defaultTextStyle>
    <a:defPPr>
      <a:defRPr lang="zh-CN"/>
    </a:defPPr>
    <a:lvl1pPr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1pPr>
    <a:lvl2pPr marL="4572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2pPr>
    <a:lvl3pPr marL="9144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3pPr>
    <a:lvl4pPr marL="13716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4pPr>
    <a:lvl5pPr marL="18288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5pPr>
    <a:lvl6pPr marL="2286000" algn="l" defTabSz="914400" rtl="0" eaLnBrk="1" latinLnBrk="0" hangingPunct="1">
      <a:defRPr sz="2400" b="1" kern="1200">
        <a:solidFill>
          <a:schemeClr val="tx1"/>
        </a:solidFill>
        <a:latin typeface="Copperplate Gothic Bold" pitchFamily="34" charset="0"/>
        <a:ea typeface="Gulim" pitchFamily="34" charset="-127"/>
        <a:cs typeface="+mn-cs"/>
      </a:defRPr>
    </a:lvl6pPr>
    <a:lvl7pPr marL="2743200" algn="l" defTabSz="914400" rtl="0" eaLnBrk="1" latinLnBrk="0" hangingPunct="1">
      <a:defRPr sz="2400" b="1" kern="1200">
        <a:solidFill>
          <a:schemeClr val="tx1"/>
        </a:solidFill>
        <a:latin typeface="Copperplate Gothic Bold" pitchFamily="34" charset="0"/>
        <a:ea typeface="Gulim" pitchFamily="34" charset="-127"/>
        <a:cs typeface="+mn-cs"/>
      </a:defRPr>
    </a:lvl7pPr>
    <a:lvl8pPr marL="3200400" algn="l" defTabSz="914400" rtl="0" eaLnBrk="1" latinLnBrk="0" hangingPunct="1">
      <a:defRPr sz="2400" b="1" kern="1200">
        <a:solidFill>
          <a:schemeClr val="tx1"/>
        </a:solidFill>
        <a:latin typeface="Copperplate Gothic Bold" pitchFamily="34" charset="0"/>
        <a:ea typeface="Gulim" pitchFamily="34" charset="-127"/>
        <a:cs typeface="+mn-cs"/>
      </a:defRPr>
    </a:lvl8pPr>
    <a:lvl9pPr marL="3657600" algn="l" defTabSz="914400" rtl="0" eaLnBrk="1" latinLnBrk="0" hangingPunct="1">
      <a:defRPr sz="2400" b="1" kern="1200">
        <a:solidFill>
          <a:schemeClr val="tx1"/>
        </a:solidFill>
        <a:latin typeface="Copperplate Gothic Bold" pitchFamily="34" charset="0"/>
        <a:ea typeface="Gulim" pitchFamily="34" charset="-127"/>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施黎伟 施" initials="施黎伟" lastIdx="1" clrIdx="0">
    <p:extLst>
      <p:ext uri="{19B8F6BF-5375-455C-9EA6-DF929625EA0E}">
        <p15:presenceInfo xmlns:p15="http://schemas.microsoft.com/office/powerpoint/2012/main" userId="06b20555c7fbf0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CC34"/>
    <a:srgbClr val="9F231B"/>
    <a:srgbClr val="3C658E"/>
    <a:srgbClr val="024C89"/>
    <a:srgbClr val="1B4B7B"/>
    <a:srgbClr val="37618B"/>
    <a:srgbClr val="3D668E"/>
    <a:srgbClr val="406890"/>
    <a:srgbClr val="4E7398"/>
    <a:srgbClr val="4F74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19" autoAdjust="0"/>
    <p:restoredTop sz="85664" autoAdjust="0"/>
  </p:normalViewPr>
  <p:slideViewPr>
    <p:cSldViewPr>
      <p:cViewPr varScale="1">
        <p:scale>
          <a:sx n="75" d="100"/>
          <a:sy n="75" d="100"/>
        </p:scale>
        <p:origin x="734" y="53"/>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fld id="{04A7A861-DEED-4722-B1F1-502F1D837F5C}" type="slidenum">
              <a:rPr lang="en-US" altLang="zh-CN"/>
              <a:pPr>
                <a:defRPr/>
              </a:pPr>
              <a:t>‹#›</a:t>
            </a:fld>
            <a:endParaRPr lang="en-US" altLang="zh-CN"/>
          </a:p>
        </p:txBody>
      </p:sp>
    </p:spTree>
    <p:extLst>
      <p:ext uri="{BB962C8B-B14F-4D97-AF65-F5344CB8AC3E}">
        <p14:creationId xmlns:p14="http://schemas.microsoft.com/office/powerpoint/2010/main" val="23381094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fld id="{11885EC4-2E48-4EAD-BBD4-5D9010318CA2}" type="slidenum">
              <a:rPr lang="en-US" altLang="zh-CN"/>
              <a:pPr>
                <a:defRPr/>
              </a:pPr>
              <a:t>‹#›</a:t>
            </a:fld>
            <a:endParaRPr lang="en-US" altLang="zh-CN"/>
          </a:p>
        </p:txBody>
      </p:sp>
    </p:spTree>
    <p:extLst>
      <p:ext uri="{BB962C8B-B14F-4D97-AF65-F5344CB8AC3E}">
        <p14:creationId xmlns:p14="http://schemas.microsoft.com/office/powerpoint/2010/main" val="4165653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A8F66220-688E-47F4-A4B7-87720CFD683C}" type="slidenum">
              <a:rPr lang="en-US" altLang="zh-CN" smtClean="0"/>
              <a:pPr/>
              <a:t>1</a:t>
            </a:fld>
            <a:endParaRPr lang="en-US" altLang="zh-CN" dirty="0"/>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p:spPr>
        <p:txBody>
          <a:bodyPr/>
          <a:lstStyle/>
          <a:p>
            <a:pPr eaLnBrk="1" hangingPunct="1"/>
            <a:r>
              <a:rPr lang="zh-CN" altLang="en-US" dirty="0"/>
              <a:t>标题封面</a:t>
            </a:r>
          </a:p>
        </p:txBody>
      </p:sp>
    </p:spTree>
    <p:extLst>
      <p:ext uri="{BB962C8B-B14F-4D97-AF65-F5344CB8AC3E}">
        <p14:creationId xmlns:p14="http://schemas.microsoft.com/office/powerpoint/2010/main" val="3521814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10</a:t>
            </a:fld>
            <a:endParaRPr lang="en-US" altLang="zh-CN"/>
          </a:p>
        </p:txBody>
      </p:sp>
    </p:spTree>
    <p:extLst>
      <p:ext uri="{BB962C8B-B14F-4D97-AF65-F5344CB8AC3E}">
        <p14:creationId xmlns:p14="http://schemas.microsoft.com/office/powerpoint/2010/main" val="1430418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11</a:t>
            </a:fld>
            <a:endParaRPr lang="en-US" altLang="zh-CN"/>
          </a:p>
        </p:txBody>
      </p:sp>
    </p:spTree>
    <p:extLst>
      <p:ext uri="{BB962C8B-B14F-4D97-AF65-F5344CB8AC3E}">
        <p14:creationId xmlns:p14="http://schemas.microsoft.com/office/powerpoint/2010/main" val="4219916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12</a:t>
            </a:fld>
            <a:endParaRPr lang="en-US" altLang="zh-CN"/>
          </a:p>
        </p:txBody>
      </p:sp>
    </p:spTree>
    <p:extLst>
      <p:ext uri="{BB962C8B-B14F-4D97-AF65-F5344CB8AC3E}">
        <p14:creationId xmlns:p14="http://schemas.microsoft.com/office/powerpoint/2010/main" val="1220406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13</a:t>
            </a:fld>
            <a:endParaRPr lang="en-US" altLang="zh-CN"/>
          </a:p>
        </p:txBody>
      </p:sp>
    </p:spTree>
    <p:extLst>
      <p:ext uri="{BB962C8B-B14F-4D97-AF65-F5344CB8AC3E}">
        <p14:creationId xmlns:p14="http://schemas.microsoft.com/office/powerpoint/2010/main" val="3382362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14</a:t>
            </a:fld>
            <a:endParaRPr lang="en-US" altLang="zh-CN"/>
          </a:p>
        </p:txBody>
      </p:sp>
    </p:spTree>
    <p:extLst>
      <p:ext uri="{BB962C8B-B14F-4D97-AF65-F5344CB8AC3E}">
        <p14:creationId xmlns:p14="http://schemas.microsoft.com/office/powerpoint/2010/main" val="2567639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15</a:t>
            </a:fld>
            <a:endParaRPr lang="en-US" altLang="zh-CN"/>
          </a:p>
        </p:txBody>
      </p:sp>
    </p:spTree>
    <p:extLst>
      <p:ext uri="{BB962C8B-B14F-4D97-AF65-F5344CB8AC3E}">
        <p14:creationId xmlns:p14="http://schemas.microsoft.com/office/powerpoint/2010/main" val="1852513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16</a:t>
            </a:fld>
            <a:endParaRPr lang="en-US" altLang="zh-CN"/>
          </a:p>
        </p:txBody>
      </p:sp>
    </p:spTree>
    <p:extLst>
      <p:ext uri="{BB962C8B-B14F-4D97-AF65-F5344CB8AC3E}">
        <p14:creationId xmlns:p14="http://schemas.microsoft.com/office/powerpoint/2010/main" val="2117748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2</a:t>
            </a:fld>
            <a:endParaRPr lang="en-US" altLang="zh-CN"/>
          </a:p>
        </p:txBody>
      </p:sp>
    </p:spTree>
    <p:extLst>
      <p:ext uri="{BB962C8B-B14F-4D97-AF65-F5344CB8AC3E}">
        <p14:creationId xmlns:p14="http://schemas.microsoft.com/office/powerpoint/2010/main" val="663635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3</a:t>
            </a:fld>
            <a:endParaRPr lang="en-US" altLang="zh-CN"/>
          </a:p>
        </p:txBody>
      </p:sp>
    </p:spTree>
    <p:extLst>
      <p:ext uri="{BB962C8B-B14F-4D97-AF65-F5344CB8AC3E}">
        <p14:creationId xmlns:p14="http://schemas.microsoft.com/office/powerpoint/2010/main" val="4270502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4</a:t>
            </a:fld>
            <a:endParaRPr lang="en-US" altLang="zh-CN"/>
          </a:p>
        </p:txBody>
      </p:sp>
    </p:spTree>
    <p:extLst>
      <p:ext uri="{BB962C8B-B14F-4D97-AF65-F5344CB8AC3E}">
        <p14:creationId xmlns:p14="http://schemas.microsoft.com/office/powerpoint/2010/main" val="2735773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5</a:t>
            </a:fld>
            <a:endParaRPr lang="en-US" altLang="zh-CN"/>
          </a:p>
        </p:txBody>
      </p:sp>
    </p:spTree>
    <p:extLst>
      <p:ext uri="{BB962C8B-B14F-4D97-AF65-F5344CB8AC3E}">
        <p14:creationId xmlns:p14="http://schemas.microsoft.com/office/powerpoint/2010/main" val="1396526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文字说明</a:t>
            </a:r>
            <a:endParaRPr lang="zh-CN" altLang="en-US" dirty="0"/>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6</a:t>
            </a:fld>
            <a:endParaRPr lang="en-US" altLang="zh-CN"/>
          </a:p>
        </p:txBody>
      </p:sp>
    </p:spTree>
    <p:extLst>
      <p:ext uri="{BB962C8B-B14F-4D97-AF65-F5344CB8AC3E}">
        <p14:creationId xmlns:p14="http://schemas.microsoft.com/office/powerpoint/2010/main" val="654692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7</a:t>
            </a:fld>
            <a:endParaRPr lang="en-US" altLang="zh-CN"/>
          </a:p>
        </p:txBody>
      </p:sp>
    </p:spTree>
    <p:extLst>
      <p:ext uri="{BB962C8B-B14F-4D97-AF65-F5344CB8AC3E}">
        <p14:creationId xmlns:p14="http://schemas.microsoft.com/office/powerpoint/2010/main" val="48644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8</a:t>
            </a:fld>
            <a:endParaRPr lang="en-US" altLang="zh-CN"/>
          </a:p>
        </p:txBody>
      </p:sp>
    </p:spTree>
    <p:extLst>
      <p:ext uri="{BB962C8B-B14F-4D97-AF65-F5344CB8AC3E}">
        <p14:creationId xmlns:p14="http://schemas.microsoft.com/office/powerpoint/2010/main" val="4164469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9</a:t>
            </a:fld>
            <a:endParaRPr lang="en-US" altLang="zh-CN"/>
          </a:p>
        </p:txBody>
      </p:sp>
    </p:spTree>
    <p:extLst>
      <p:ext uri="{BB962C8B-B14F-4D97-AF65-F5344CB8AC3E}">
        <p14:creationId xmlns:p14="http://schemas.microsoft.com/office/powerpoint/2010/main" val="1372254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4">
            <a:extLst>
              <a:ext uri="{28A0092B-C50C-407E-A947-70E740481C1C}">
                <a14:useLocalDpi xmlns:a14="http://schemas.microsoft.com/office/drawing/2010/main" val="0"/>
              </a:ext>
            </a:extLst>
          </a:blip>
          <a:srcRect t="13406" b="13316"/>
          <a:stretch/>
        </p:blipFill>
        <p:spPr>
          <a:xfrm>
            <a:off x="-14935" y="720000"/>
            <a:ext cx="12192000" cy="5805344"/>
          </a:xfrm>
          <a:prstGeom prst="rect">
            <a:avLst/>
          </a:prstGeom>
        </p:spPr>
      </p:pic>
      <p:sp>
        <p:nvSpPr>
          <p:cNvPr id="1028" name="Rectangle 2"/>
          <p:cNvSpPr>
            <a:spLocks noGrp="1" noChangeArrowheads="1"/>
          </p:cNvSpPr>
          <p:nvPr>
            <p:ph type="title"/>
          </p:nvPr>
        </p:nvSpPr>
        <p:spPr bwMode="auto">
          <a:xfrm>
            <a:off x="914400" y="839148"/>
            <a:ext cx="10363200" cy="9878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en-US"/>
              <a:t>마스터 제목 유형 편집</a:t>
            </a:r>
          </a:p>
        </p:txBody>
      </p:sp>
      <p:sp>
        <p:nvSpPr>
          <p:cNvPr id="1029" name="Rectangle 3"/>
          <p:cNvSpPr>
            <a:spLocks noGrp="1" noChangeArrowheads="1"/>
          </p:cNvSpPr>
          <p:nvPr>
            <p:ph type="body" idx="1"/>
          </p:nvPr>
        </p:nvSpPr>
        <p:spPr bwMode="auto">
          <a:xfrm>
            <a:off x="914400" y="2060848"/>
            <a:ext cx="10363200" cy="42511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a:t>마스터 문자열 유형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20" name="标题占位符 1"/>
          <p:cNvSpPr>
            <a:spLocks noGrp="1"/>
          </p:cNvSpPr>
          <p:nvPr userDrawn="1"/>
        </p:nvSpPr>
        <p:spPr>
          <a:xfrm>
            <a:off x="0" y="6543124"/>
            <a:ext cx="12214677" cy="407664"/>
          </a:xfrm>
          <a:prstGeom prst="rect">
            <a:avLst/>
          </a:prstGeom>
          <a:gradFill>
            <a:gsLst>
              <a:gs pos="0">
                <a:schemeClr val="accent1">
                  <a:lumMod val="5000"/>
                  <a:lumOff val="95000"/>
                </a:schemeClr>
              </a:gs>
              <a:gs pos="99000">
                <a:srgbClr val="9F231B"/>
              </a:gs>
            </a:gsLst>
            <a:lin ang="0" scaled="0"/>
          </a:gra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zh-CN" altLang="en-US" sz="1600" b="1" dirty="0" smtClean="0">
                <a:solidFill>
                  <a:schemeClr val="bg1"/>
                </a:solidFill>
                <a:latin typeface="楷体" panose="02010609060101010101" pitchFamily="49" charset="-122"/>
                <a:ea typeface="楷体" panose="02010609060101010101" pitchFamily="49" charset="-122"/>
              </a:rPr>
              <a:t>微型计算机原理及应用</a:t>
            </a:r>
            <a:endParaRPr lang="zh-CN" altLang="en-US" sz="1600" b="1" dirty="0">
              <a:solidFill>
                <a:schemeClr val="bg1"/>
              </a:solidFill>
              <a:latin typeface="楷体" panose="02010609060101010101" pitchFamily="49" charset="-122"/>
              <a:ea typeface="楷体" panose="02010609060101010101" pitchFamily="49" charset="-122"/>
            </a:endParaRPr>
          </a:p>
        </p:txBody>
      </p:sp>
      <p:sp>
        <p:nvSpPr>
          <p:cNvPr id="21" name="标题占位符 1"/>
          <p:cNvSpPr>
            <a:spLocks noGrp="1"/>
          </p:cNvSpPr>
          <p:nvPr userDrawn="1"/>
        </p:nvSpPr>
        <p:spPr>
          <a:xfrm>
            <a:off x="0" y="1588"/>
            <a:ext cx="12197715" cy="720000"/>
          </a:xfrm>
          <a:prstGeom prst="rect">
            <a:avLst/>
          </a:prstGeom>
          <a:solidFill>
            <a:srgbClr val="9F231B"/>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a:p>
        </p:txBody>
      </p:sp>
      <p:pic>
        <p:nvPicPr>
          <p:cNvPr id="22" name="图片 21"/>
          <p:cNvPicPr>
            <a:picLocks noChangeAspect="1"/>
          </p:cNvPicPr>
          <p:nvPr userDrawn="1"/>
        </p:nvPicPr>
        <p:blipFill>
          <a:blip r:embed="rId5"/>
          <a:stretch>
            <a:fillRect/>
          </a:stretch>
        </p:blipFill>
        <p:spPr>
          <a:xfrm>
            <a:off x="1" y="0"/>
            <a:ext cx="3017143" cy="720000"/>
          </a:xfrm>
          <a:prstGeom prst="rect">
            <a:avLst/>
          </a:prstGeom>
        </p:spPr>
      </p:pic>
      <p:pic>
        <p:nvPicPr>
          <p:cNvPr id="23" name="图片 22"/>
          <p:cNvPicPr>
            <a:picLocks noChangeAspect="1"/>
          </p:cNvPicPr>
          <p:nvPr userDrawn="1"/>
        </p:nvPicPr>
        <p:blipFill rotWithShape="1">
          <a:blip r:embed="rId6"/>
          <a:srcRect l="1" t="4406" r="947" b="-1"/>
          <a:stretch/>
        </p:blipFill>
        <p:spPr>
          <a:xfrm>
            <a:off x="10526800" y="0"/>
            <a:ext cx="1665200" cy="720000"/>
          </a:xfrm>
          <a:prstGeom prst="rect">
            <a:avLst/>
          </a:prstGeom>
        </p:spPr>
      </p:pic>
    </p:spTree>
  </p:cSld>
  <p:clrMap bg1="lt1" tx1="dk1" bg2="lt2" tx2="dk2" accent1="accent1" accent2="accent2" accent3="accent3" accent4="accent4" accent5="accent5" accent6="accent6" hlink="hlink" folHlink="folHlink"/>
  <p:sldLayoutIdLst>
    <p:sldLayoutId id="2147483657" r:id="rId1"/>
  </p:sldLayoutIdLst>
  <p:timing>
    <p:tnLst>
      <p:par>
        <p:cTn id="1" dur="indefinite" restart="never" nodeType="tmRoot"/>
      </p:par>
    </p:tnLst>
  </p:timing>
  <p:hf hdr="0" dt="0"/>
  <p:txStyles>
    <p:titleStyle>
      <a:lvl1pPr algn="ctr" rtl="0" eaLnBrk="1" fontAlgn="base" hangingPunct="1">
        <a:spcBef>
          <a:spcPct val="0"/>
        </a:spcBef>
        <a:spcAft>
          <a:spcPct val="0"/>
        </a:spcAft>
        <a:defRPr sz="4400" b="1">
          <a:solidFill>
            <a:schemeClr val="accent2"/>
          </a:solidFill>
          <a:latin typeface="+mj-lt"/>
          <a:ea typeface="+mj-ea"/>
          <a:cs typeface="+mj-cs"/>
        </a:defRPr>
      </a:lvl1pPr>
      <a:lvl2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2pPr>
      <a:lvl3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3pPr>
      <a:lvl4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4pPr>
      <a:lvl5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5pPr>
      <a:lvl6pPr marL="4572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6pPr>
      <a:lvl7pPr marL="9144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7pPr>
      <a:lvl8pPr marL="13716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8pPr>
      <a:lvl9pPr marL="18288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fif"/></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0" y="1343067"/>
            <a:ext cx="12157200" cy="1440000"/>
          </a:xfrm>
          <a:prstGeom prst="rect">
            <a:avLst/>
          </a:prstGeom>
          <a:solidFill>
            <a:srgbClr val="1B4B7B"/>
          </a:solidFill>
          <a:ln w="25400" cap="flat" cmpd="sng" algn="ctr">
            <a:solidFill>
              <a:srgbClr val="1B4B7B"/>
            </a:solidFill>
            <a:prstDash val="solid"/>
          </a:ln>
          <a:effectLst/>
        </p:spPr>
        <p:txBody>
          <a:bodyPr rtlCol="0" anchor="ctr"/>
          <a:lstStyle/>
          <a:p>
            <a:pPr algn="ctr"/>
            <a:r>
              <a:rPr lang="zh-CN" altLang="en-US" sz="3600" kern="0" dirty="0">
                <a:solidFill>
                  <a:schemeClr val="bg1"/>
                </a:solidFill>
                <a:latin typeface="微软雅黑"/>
                <a:ea typeface="微软雅黑"/>
              </a:rPr>
              <a:t>第</a:t>
            </a:r>
            <a:r>
              <a:rPr lang="en-US" altLang="zh-CN" sz="3600" kern="0" dirty="0">
                <a:solidFill>
                  <a:schemeClr val="bg1"/>
                </a:solidFill>
                <a:latin typeface="微软雅黑"/>
                <a:ea typeface="微软雅黑"/>
              </a:rPr>
              <a:t>1</a:t>
            </a:r>
            <a:r>
              <a:rPr lang="zh-CN" altLang="en-US" sz="3600" kern="0" dirty="0">
                <a:solidFill>
                  <a:schemeClr val="bg1"/>
                </a:solidFill>
                <a:latin typeface="微软雅黑"/>
                <a:ea typeface="微软雅黑"/>
              </a:rPr>
              <a:t>章 微型计算机基本结构及信息</a:t>
            </a:r>
            <a:r>
              <a:rPr lang="zh-CN" altLang="en-US" sz="3600" kern="0" dirty="0" smtClean="0">
                <a:solidFill>
                  <a:schemeClr val="bg1"/>
                </a:solidFill>
                <a:latin typeface="微软雅黑"/>
                <a:ea typeface="微软雅黑"/>
              </a:rPr>
              <a:t>表示（</a:t>
            </a:r>
            <a:r>
              <a:rPr lang="zh-CN" altLang="en-US" sz="3600" kern="0" dirty="0">
                <a:solidFill>
                  <a:schemeClr val="bg1"/>
                </a:solidFill>
                <a:latin typeface="微软雅黑"/>
                <a:ea typeface="微软雅黑"/>
              </a:rPr>
              <a:t>一</a:t>
            </a:r>
            <a:r>
              <a:rPr lang="en-US" altLang="zh-CN" sz="3600" kern="0" dirty="0">
                <a:solidFill>
                  <a:schemeClr val="bg1"/>
                </a:solidFill>
                <a:latin typeface="微软雅黑"/>
                <a:ea typeface="微软雅黑"/>
              </a:rPr>
              <a:t>) 1.1~1.2</a:t>
            </a:r>
            <a:endParaRPr lang="zh-CN" altLang="en-US" sz="3600" kern="0" dirty="0">
              <a:solidFill>
                <a:schemeClr val="bg1"/>
              </a:solidFill>
              <a:latin typeface="微软雅黑"/>
              <a:ea typeface="微软雅黑"/>
            </a:endParaRPr>
          </a:p>
        </p:txBody>
      </p:sp>
      <p:cxnSp>
        <p:nvCxnSpPr>
          <p:cNvPr id="6" name="直接连接符 5"/>
          <p:cNvCxnSpPr/>
          <p:nvPr/>
        </p:nvCxnSpPr>
        <p:spPr>
          <a:xfrm>
            <a:off x="0" y="3068960"/>
            <a:ext cx="12157200" cy="0"/>
          </a:xfrm>
          <a:prstGeom prst="line">
            <a:avLst/>
          </a:prstGeom>
          <a:noFill/>
          <a:ln w="76200" cap="rnd" cmpd="sng" algn="ctr">
            <a:solidFill>
              <a:srgbClr val="1B4B7B"/>
            </a:solidFill>
            <a:prstDash val="solid"/>
          </a:ln>
          <a:effectLst/>
        </p:spPr>
      </p:cxnSp>
      <p:cxnSp>
        <p:nvCxnSpPr>
          <p:cNvPr id="8" name="直接连接符 7"/>
          <p:cNvCxnSpPr/>
          <p:nvPr/>
        </p:nvCxnSpPr>
        <p:spPr>
          <a:xfrm>
            <a:off x="0" y="1124742"/>
            <a:ext cx="12156926" cy="0"/>
          </a:xfrm>
          <a:prstGeom prst="line">
            <a:avLst/>
          </a:prstGeom>
          <a:noFill/>
          <a:ln w="76200" cap="rnd" cmpd="sng" algn="ctr">
            <a:solidFill>
              <a:srgbClr val="1B4B7B"/>
            </a:solidFill>
            <a:prstDash val="solid"/>
          </a:ln>
          <a:effectLst/>
        </p:spPr>
      </p:cxnSp>
      <p:sp>
        <p:nvSpPr>
          <p:cNvPr id="23" name="圆角矩形 22"/>
          <p:cNvSpPr/>
          <p:nvPr/>
        </p:nvSpPr>
        <p:spPr bwMode="auto">
          <a:xfrm>
            <a:off x="720000" y="4365104"/>
            <a:ext cx="10416560" cy="720078"/>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1.1 </a:t>
            </a:r>
            <a:r>
              <a:rPr lang="zh-CN" altLang="en-US" sz="3600" b="0" dirty="0">
                <a:latin typeface="+mn-lt"/>
                <a:ea typeface="黑体" panose="02010609060101010101" pitchFamily="49" charset="-122"/>
              </a:rPr>
              <a:t>微型计算机概述</a:t>
            </a:r>
          </a:p>
        </p:txBody>
      </p:sp>
      <p:sp>
        <p:nvSpPr>
          <p:cNvPr id="18" name="圆角矩形 24">
            <a:extLst>
              <a:ext uri="{FF2B5EF4-FFF2-40B4-BE49-F238E27FC236}">
                <a16:creationId xmlns:a16="http://schemas.microsoft.com/office/drawing/2014/main" id="{87934C87-439A-4F8C-9AC5-0BF6C342D97D}"/>
              </a:ext>
            </a:extLst>
          </p:cNvPr>
          <p:cNvSpPr/>
          <p:nvPr/>
        </p:nvSpPr>
        <p:spPr bwMode="auto">
          <a:xfrm>
            <a:off x="720000" y="5517232"/>
            <a:ext cx="10416560" cy="720000"/>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1.2 </a:t>
            </a:r>
            <a:r>
              <a:rPr lang="zh-CN" altLang="en-US" sz="3600" b="0" dirty="0">
                <a:latin typeface="+mn-lt"/>
                <a:ea typeface="黑体" panose="02010609060101010101" pitchFamily="49" charset="-122"/>
              </a:rPr>
              <a:t>微机原理的实践选型</a:t>
            </a:r>
          </a:p>
          <a:p>
            <a:endParaRPr lang="zh-CN" altLang="en-US" sz="3200" b="0" dirty="0">
              <a:solidFill>
                <a:schemeClr val="tx1">
                  <a:alpha val="75000"/>
                </a:schemeClr>
              </a:solidFill>
              <a:latin typeface="+mn-lt"/>
              <a:ea typeface="黑体" panose="02010609060101010101" pitchFamily="49" charset="-122"/>
            </a:endParaRPr>
          </a:p>
        </p:txBody>
      </p:sp>
      <p:sp>
        <p:nvSpPr>
          <p:cNvPr id="7" name="圆角矩形 6"/>
          <p:cNvSpPr/>
          <p:nvPr/>
        </p:nvSpPr>
        <p:spPr bwMode="auto">
          <a:xfrm>
            <a:off x="720000" y="3287124"/>
            <a:ext cx="10416560" cy="720078"/>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zh-CN" altLang="en-US" sz="3600" b="0" dirty="0" smtClean="0">
                <a:latin typeface="+mn-lt"/>
                <a:ea typeface="黑体" panose="02010609060101010101" pitchFamily="49" charset="-122"/>
              </a:rPr>
              <a:t>课程导引</a:t>
            </a:r>
            <a:endParaRPr lang="zh-CN" altLang="en-US" sz="3600" b="0" dirty="0">
              <a:latin typeface="+mn-lt"/>
              <a:ea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圆角矩形 19"/>
          <p:cNvSpPr/>
          <p:nvPr/>
        </p:nvSpPr>
        <p:spPr>
          <a:xfrm flipH="1">
            <a:off x="3526697" y="3060216"/>
            <a:ext cx="7286676" cy="1143008"/>
          </a:xfrm>
          <a:prstGeom prst="roundRect">
            <a:avLst>
              <a:gd name="adj" fmla="val 601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120000"/>
              </a:lnSpc>
              <a:spcBef>
                <a:spcPts val="200"/>
              </a:spcBef>
              <a:spcAft>
                <a:spcPts val="200"/>
              </a:spcAft>
            </a:pP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11" name="圆角矩形 10"/>
          <p:cNvSpPr/>
          <p:nvPr/>
        </p:nvSpPr>
        <p:spPr bwMode="auto">
          <a:xfrm>
            <a:off x="695400" y="942229"/>
            <a:ext cx="10945216" cy="655803"/>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0"/>
          </a:gradFill>
          <a:ln w="9525" cap="flat" cmpd="sng" algn="ctr">
            <a:noFill/>
            <a:prstDash val="solid"/>
            <a:miter lim="800000"/>
            <a:headEnd type="none" w="med" len="med"/>
            <a:tailEnd type="none" w="med" len="med"/>
          </a:ln>
          <a:effectLst>
            <a:glow rad="63500">
              <a:schemeClr val="accent3">
                <a:satMod val="175000"/>
                <a:alpha val="40000"/>
              </a:schemeClr>
            </a:glow>
            <a:innerShdw blurRad="63500" dist="50800" dir="18900000">
              <a:prstClr val="black">
                <a:alpha val="50000"/>
              </a:prstClr>
            </a:innerShdw>
            <a:softEdge rad="12700"/>
          </a:effectLst>
          <a:scene3d>
            <a:camera prst="orthographicFront"/>
            <a:lightRig rig="threePt" dir="t">
              <a:rot lat="0" lon="0" rev="5400000"/>
            </a:lightRig>
          </a:scene3d>
          <a:sp3d extrusionH="152400">
            <a:bevelT w="107950"/>
            <a:bevelB w="342900"/>
          </a:sp3d>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ea typeface="黑体" panose="02010609060101010101" pitchFamily="49" charset="-122"/>
              </a:rPr>
              <a:t>1.1.4 </a:t>
            </a:r>
            <a:r>
              <a:rPr lang="zh-CN" altLang="en-US" sz="3200" b="0" dirty="0">
                <a:solidFill>
                  <a:schemeClr val="accent2"/>
                </a:solidFill>
                <a:latin typeface="+mn-lt"/>
                <a:ea typeface="黑体" panose="02010609060101010101" pitchFamily="49" charset="-122"/>
              </a:rPr>
              <a:t>微型计算机中的三总线：地址、数据与控制（重点）</a:t>
            </a:r>
          </a:p>
          <a:p>
            <a:endParaRPr lang="zh-CN" altLang="en-US" dirty="0">
              <a:solidFill>
                <a:srgbClr val="FF0000"/>
              </a:solidFill>
              <a:latin typeface="+mn-lt"/>
              <a:ea typeface="黑体" panose="02010609060101010101" pitchFamily="49" charset="-122"/>
            </a:endParaRPr>
          </a:p>
        </p:txBody>
      </p:sp>
      <p:sp>
        <p:nvSpPr>
          <p:cNvPr id="12" name="矩形 11"/>
          <p:cNvSpPr/>
          <p:nvPr/>
        </p:nvSpPr>
        <p:spPr>
          <a:xfrm>
            <a:off x="1294004" y="2295137"/>
            <a:ext cx="10189130" cy="2101120"/>
          </a:xfrm>
          <a:prstGeom prst="rect">
            <a:avLst/>
          </a:prstGeo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与车辆的通行需要道路一样，计算机中各个部件之间的信息传输也需要通过电子线路进行，这些线路被称为计算机中的总线。</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总线（</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Bus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）是计算机系统中各个部件之间信息传送的公共通路，是一种物理连接。按照计算机所传输的信息种类，总线主要有地址总线（</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Address Bus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）、数据总线（</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Data Bus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）和控制总线（</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Control Bus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），就是通常意义上的计算机内的三总线，也称为系统总线。</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与存储器、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I/O</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接口之间的连接需要通过三总线</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矩形 12"/>
          <p:cNvSpPr/>
          <p:nvPr/>
        </p:nvSpPr>
        <p:spPr>
          <a:xfrm>
            <a:off x="1309846" y="4726329"/>
            <a:ext cx="10189130" cy="870014"/>
          </a:xfrm>
          <a:prstGeom prst="rect">
            <a:avLst/>
          </a:prstGeo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计算机中总线也有类似市内道路及城市之间道路之分，性能上也各异，不同类型、不同性能的总线，构成了计算机系统内部的通信连接。</a:t>
            </a:r>
            <a:endPar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281722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bwMode="auto">
          <a:xfrm>
            <a:off x="1029990" y="776724"/>
            <a:ext cx="4491871" cy="583338"/>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．地址总线</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14" name="矩形 13"/>
          <p:cNvSpPr/>
          <p:nvPr/>
        </p:nvSpPr>
        <p:spPr>
          <a:xfrm>
            <a:off x="1399147" y="1380724"/>
            <a:ext cx="9930245" cy="562238"/>
          </a:xfrm>
          <a:prstGeom prst="rect">
            <a:avLst/>
          </a:prstGeo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ln w="47625">
            <a:noFill/>
            <a:round/>
          </a:ln>
        </p:spPr>
        <p:txBody>
          <a:bodyPr wrap="square" lIns="234000" tIns="126000" rIns="234000" bIns="126000" anchor="ctr" anchorCtr="0">
            <a:spAutoFit/>
          </a:bodyPr>
          <a:lstStyle/>
          <a:p>
            <a:pPr indent="266700" algn="just">
              <a:spcAft>
                <a:spcPts val="0"/>
              </a:spcAft>
            </a:pP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通过它寻找存储器单元（房间号码）。</a:t>
            </a:r>
          </a:p>
        </p:txBody>
      </p:sp>
      <p:sp>
        <p:nvSpPr>
          <p:cNvPr id="15" name="圆角矩形 14"/>
          <p:cNvSpPr/>
          <p:nvPr/>
        </p:nvSpPr>
        <p:spPr bwMode="auto">
          <a:xfrm>
            <a:off x="1051139" y="3067023"/>
            <a:ext cx="4496172" cy="588362"/>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．数据总线</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16" name="矩形 15"/>
          <p:cNvSpPr/>
          <p:nvPr/>
        </p:nvSpPr>
        <p:spPr>
          <a:xfrm>
            <a:off x="1429756" y="3676047"/>
            <a:ext cx="9915041" cy="562238"/>
          </a:xfrm>
          <a:prstGeom prst="rect">
            <a:avLst/>
          </a:prstGeo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ln w="47625">
            <a:noFill/>
            <a:round/>
          </a:ln>
        </p:spPr>
        <p:txBody>
          <a:bodyPr wrap="square" lIns="234000" tIns="126000" rIns="234000" bIns="126000" anchor="ctr" anchorCtr="0">
            <a:spAutoFit/>
          </a:bodyPr>
          <a:lstStyle/>
          <a:p>
            <a:pPr indent="266700" algn="just">
              <a:spcAft>
                <a:spcPts val="0"/>
              </a:spcAft>
            </a:pP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通过它发送数据到存储器单元，或取出存储单元中数据到</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a:t>
            </a:r>
            <a:endPar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圆角矩形 16"/>
          <p:cNvSpPr/>
          <p:nvPr/>
        </p:nvSpPr>
        <p:spPr bwMode="auto">
          <a:xfrm>
            <a:off x="1051139" y="4754518"/>
            <a:ext cx="4564683" cy="532471"/>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．控制总线</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18" name="矩形 17"/>
          <p:cNvSpPr/>
          <p:nvPr/>
        </p:nvSpPr>
        <p:spPr>
          <a:xfrm>
            <a:off x="1406849" y="5359888"/>
            <a:ext cx="9914843" cy="562238"/>
          </a:xfrm>
          <a:prstGeom prst="rect">
            <a:avLst/>
          </a:prstGeo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控制</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着</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访问存储器动作过程</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横卷形 18"/>
          <p:cNvSpPr/>
          <p:nvPr/>
        </p:nvSpPr>
        <p:spPr bwMode="auto">
          <a:xfrm>
            <a:off x="1414552" y="1772817"/>
            <a:ext cx="9930245" cy="1221308"/>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r>
              <a:rPr lang="zh-CN" altLang="en-US" sz="1800" kern="100"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特别提示：地址的</a:t>
            </a:r>
            <a:r>
              <a:rPr lang="zh-CN" altLang="en-US" sz="1800" kern="100" dirty="0" smtClean="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计算方法</a:t>
            </a:r>
            <a:endParaRPr lang="en-US" altLang="zh-CN" sz="1800" kern="100" dirty="0" smtClean="0">
              <a:solidFill>
                <a:schemeClr val="accent6"/>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00" dirty="0" smtClean="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smtClean="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练习</a:t>
            </a:r>
            <a:r>
              <a:rPr lang="en-US" altLang="zh-CN" sz="1800" kern="100" dirty="0" smtClean="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1-1</a:t>
            </a:r>
            <a:r>
              <a:rPr lang="en-US" altLang="zh-CN" sz="1800" kern="100"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 4GB</a:t>
            </a:r>
            <a:r>
              <a:rPr lang="zh-CN" altLang="en-US" sz="1800" kern="100"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是如何算出来的</a:t>
            </a:r>
            <a:r>
              <a:rPr lang="zh-CN" altLang="en-US" sz="1800" kern="100" dirty="0" smtClean="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？（地址</a:t>
            </a:r>
            <a:r>
              <a:rPr lang="zh-CN" altLang="en-US" sz="1800" kern="100"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线条数与寻址空间的</a:t>
            </a:r>
            <a:r>
              <a:rPr lang="zh-CN" altLang="en-US" sz="1800" kern="100" dirty="0" smtClean="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计算方法）</a:t>
            </a:r>
            <a:endParaRPr lang="en-US" altLang="zh-CN" sz="1800" kern="100" dirty="0" smtClean="0">
              <a:solidFill>
                <a:schemeClr val="accent6"/>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00"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练习</a:t>
            </a:r>
            <a:r>
              <a:rPr lang="en-US" altLang="zh-CN" sz="1800" kern="100"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1-2】1TB=1KGB</a:t>
            </a:r>
            <a:r>
              <a:rPr lang="zh-CN" altLang="en-US" sz="1800" kern="100"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，需要多少根地址线？</a:t>
            </a:r>
            <a:endParaRPr lang="en-US" altLang="zh-CN" sz="1800" kern="100" dirty="0" smtClean="0">
              <a:solidFill>
                <a:schemeClr val="accent6"/>
              </a:solidFill>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1800" kern="100"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endParaRPr>
          </a:p>
          <a:p>
            <a:pPr algn="ct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21" name="横卷形 20"/>
          <p:cNvSpPr/>
          <p:nvPr/>
        </p:nvSpPr>
        <p:spPr bwMode="auto">
          <a:xfrm>
            <a:off x="1414552" y="4250443"/>
            <a:ext cx="9915041" cy="479758"/>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r>
              <a:rPr lang="zh-CN" altLang="en-US" sz="1800" kern="100"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特别提示：机器字长</a:t>
            </a:r>
          </a:p>
          <a:p>
            <a:pPr algn="ct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25" name="横卷形 24"/>
          <p:cNvSpPr/>
          <p:nvPr/>
        </p:nvSpPr>
        <p:spPr bwMode="auto">
          <a:xfrm>
            <a:off x="1414552" y="5922126"/>
            <a:ext cx="9914843" cy="479758"/>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r>
              <a:rPr lang="zh-CN" altLang="en-US" sz="1800" kern="100"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特别提示</a:t>
            </a:r>
            <a:r>
              <a:rPr lang="zh-CN" altLang="en-US" sz="1800" kern="100" dirty="0" smtClean="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：控制器协调</a:t>
            </a:r>
            <a:r>
              <a:rPr lang="en-US" altLang="zh-CN" sz="1800" kern="100" dirty="0" smtClean="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1800" kern="100" dirty="0" smtClean="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对存储单元的访问，理解书中例子</a:t>
            </a:r>
            <a:endParaRPr lang="zh-CN" altLang="en-US" sz="1800" kern="100"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endParaRPr>
          </a:p>
          <a:p>
            <a:pPr algn="ctr"/>
            <a:endParaRPr lang="zh-CN" altLang="en-US"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5571280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圆角矩形 1"/>
          <p:cNvSpPr/>
          <p:nvPr/>
        </p:nvSpPr>
        <p:spPr bwMode="auto">
          <a:xfrm>
            <a:off x="1085604" y="1682806"/>
            <a:ext cx="10122964" cy="1818201"/>
          </a:xfrm>
          <a:prstGeom prst="round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a:endParaRPr lang="zh-CN" altLang="en-US" dirty="0">
              <a:solidFill>
                <a:srgbClr val="FF0000"/>
              </a:solidFill>
              <a:latin typeface="华文中宋" panose="02010600040101010101" pitchFamily="2" charset="-122"/>
              <a:ea typeface="华文中宋" panose="02010600040101010101" pitchFamily="2" charset="-122"/>
            </a:endParaRPr>
          </a:p>
        </p:txBody>
      </p:sp>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1775520" y="2060848"/>
            <a:ext cx="8280920" cy="1260139"/>
          </a:xfrm>
          <a:prstGeom prst="rect">
            <a:avLst/>
          </a:prstGeom>
          <a:noFill/>
          <a:ln>
            <a:noFill/>
          </a:ln>
        </p:spPr>
      </p:pic>
      <p:sp>
        <p:nvSpPr>
          <p:cNvPr id="5" name="矩形 4"/>
          <p:cNvSpPr/>
          <p:nvPr/>
        </p:nvSpPr>
        <p:spPr>
          <a:xfrm>
            <a:off x="1199456" y="3593117"/>
            <a:ext cx="10189130" cy="2716673"/>
          </a:xfrm>
          <a:prstGeom prst="rect">
            <a:avLst/>
          </a:prstGeo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）取出指令。以程序计数器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中的值为地址</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，从主存中</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取出要执行的</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指。</a:t>
            </a:r>
            <a:endPar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）译码。把指令翻译成</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内部的微动作序列</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）取操作数。若指令需要从数据存储器取数，此阶段进行。</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）执行指令</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。如</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若完成</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一个加法运算，</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内的算术逻辑单元</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ALU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将被连接到一组输入和一组输出，输入端</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提供相加</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的数值，输出端将含有最后的运算结果输出。</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）数据写回。通常把执行指令阶段的运行结果写到</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内部寄存器中，以便被后续的指令快速地存取</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）继续执行下一条指令</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圆角矩形 5"/>
          <p:cNvSpPr/>
          <p:nvPr/>
        </p:nvSpPr>
        <p:spPr bwMode="auto">
          <a:xfrm>
            <a:off x="623392" y="934893"/>
            <a:ext cx="10945216" cy="655803"/>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0"/>
          </a:gradFill>
          <a:ln w="9525" cap="flat" cmpd="sng" algn="ctr">
            <a:noFill/>
            <a:prstDash val="solid"/>
            <a:miter lim="800000"/>
            <a:headEnd type="none" w="med" len="med"/>
            <a:tailEnd type="none" w="med" len="med"/>
          </a:ln>
          <a:effectLst>
            <a:glow rad="63500">
              <a:schemeClr val="accent3">
                <a:satMod val="175000"/>
                <a:alpha val="40000"/>
              </a:schemeClr>
            </a:glow>
            <a:innerShdw blurRad="63500" dist="50800" dir="18900000">
              <a:prstClr val="black">
                <a:alpha val="50000"/>
              </a:prstClr>
            </a:innerShdw>
            <a:softEdge rad="12700"/>
          </a:effectLst>
          <a:scene3d>
            <a:camera prst="orthographicFront"/>
            <a:lightRig rig="threePt" dir="t">
              <a:rot lat="0" lon="0" rev="5400000"/>
            </a:lightRig>
          </a:scene3d>
          <a:sp3d extrusionH="152400">
            <a:bevelT w="107950"/>
            <a:bevelB w="342900"/>
          </a:sp3d>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ea typeface="黑体" panose="02010609060101010101" pitchFamily="49" charset="-122"/>
              </a:rPr>
              <a:t>1.1.5 </a:t>
            </a:r>
            <a:r>
              <a:rPr lang="zh-CN" altLang="en-US" sz="3200" b="0" dirty="0">
                <a:solidFill>
                  <a:schemeClr val="accent2"/>
                </a:solidFill>
                <a:latin typeface="+mn-lt"/>
                <a:ea typeface="黑体" panose="02010609060101010101" pitchFamily="49" charset="-122"/>
              </a:rPr>
              <a:t>计算机执行指令的简明过程（难点）</a:t>
            </a:r>
          </a:p>
          <a:p>
            <a:endParaRPr lang="zh-CN" altLang="en-US" dirty="0">
              <a:solidFill>
                <a:srgbClr val="FF0000"/>
              </a:solidFill>
              <a:latin typeface="+mn-lt"/>
              <a:ea typeface="黑体" panose="02010609060101010101" pitchFamily="49" charset="-122"/>
            </a:endParaRPr>
          </a:p>
        </p:txBody>
      </p:sp>
    </p:spTree>
    <p:extLst>
      <p:ext uri="{BB962C8B-B14F-4D97-AF65-F5344CB8AC3E}">
        <p14:creationId xmlns:p14="http://schemas.microsoft.com/office/powerpoint/2010/main" val="26706383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1127448" y="2708920"/>
            <a:ext cx="9974420" cy="3332227"/>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path path="rect">
              <a:fillToRect l="100000" t="100000"/>
            </a:path>
            <a:tileRect r="-100000" b="-100000"/>
          </a:gradFill>
          <a:ln w="47625">
            <a:noFill/>
            <a:round/>
          </a:ln>
        </p:spPr>
        <p:txBody>
          <a:bodyPr wrap="square" lIns="129600" tIns="126000" rIns="1296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微机原理教学的主要目的是运用面向机器的汇编语言，从底层透明理解微型计算机运行的基本原理及其与外界的基本接口方式。要达到这一目标，必须进行具备可以实际动手的基本实验设备。</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长期以来，我国的大部分微机原理教学选用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1978</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Intel</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开始推出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16</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8086</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微处理器，一些学校配有专门“微机原理实验箱”，内含串行通信接口芯片</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8251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位模数接口芯片</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ADC089</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位数模转换芯片</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DAC0832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、并行接口芯片</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8255</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、定时器接口芯片</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8253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、键盘接口芯片</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8279</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等等。今天，主芯片和所有接口芯片早已不生产了，一些学校改用模拟方式进行教学。在芯片选型、器件更新、教材更新、实验体系的更新、教学素材的更新等等，成为实践选型的困惑。</a:t>
            </a:r>
          </a:p>
        </p:txBody>
      </p:sp>
      <p:sp>
        <p:nvSpPr>
          <p:cNvPr id="4" name="圆角矩形 3"/>
          <p:cNvSpPr/>
          <p:nvPr/>
        </p:nvSpPr>
        <p:spPr bwMode="auto">
          <a:xfrm>
            <a:off x="775168" y="884151"/>
            <a:ext cx="10793439" cy="749474"/>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1.2 </a:t>
            </a:r>
            <a:r>
              <a:rPr lang="zh-CN" altLang="en-US" sz="3600" b="0" dirty="0">
                <a:latin typeface="+mn-lt"/>
                <a:ea typeface="黑体" panose="02010609060101010101" pitchFamily="49" charset="-122"/>
              </a:rPr>
              <a:t>微机原理的实践选型</a:t>
            </a:r>
          </a:p>
        </p:txBody>
      </p:sp>
      <p:sp>
        <p:nvSpPr>
          <p:cNvPr id="6" name="圆角矩形 5"/>
          <p:cNvSpPr/>
          <p:nvPr/>
        </p:nvSpPr>
        <p:spPr bwMode="auto">
          <a:xfrm>
            <a:off x="786534" y="1810640"/>
            <a:ext cx="6389586" cy="655803"/>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0"/>
          </a:gradFill>
          <a:ln w="9525" cap="flat" cmpd="sng" algn="ctr">
            <a:noFill/>
            <a:prstDash val="solid"/>
            <a:miter lim="800000"/>
            <a:headEnd type="none" w="med" len="med"/>
            <a:tailEnd type="none" w="med" len="med"/>
          </a:ln>
          <a:effectLst>
            <a:glow rad="63500">
              <a:schemeClr val="accent3">
                <a:satMod val="175000"/>
                <a:alpha val="40000"/>
              </a:schemeClr>
            </a:glow>
            <a:innerShdw blurRad="63500" dist="50800" dir="18900000">
              <a:prstClr val="black">
                <a:alpha val="50000"/>
              </a:prstClr>
            </a:innerShdw>
            <a:softEdge rad="12700"/>
          </a:effectLst>
          <a:scene3d>
            <a:camera prst="orthographicFront"/>
            <a:lightRig rig="threePt" dir="t">
              <a:rot lat="0" lon="0" rev="5400000"/>
            </a:lightRig>
          </a:scene3d>
          <a:sp3d extrusionH="152400">
            <a:bevelT w="107950"/>
            <a:bevelB w="342900"/>
          </a:sp3d>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ea typeface="黑体" panose="02010609060101010101" pitchFamily="49" charset="-122"/>
              </a:rPr>
              <a:t>1.2.1 </a:t>
            </a:r>
            <a:r>
              <a:rPr lang="zh-CN" altLang="en-US" sz="3200" b="0" dirty="0">
                <a:solidFill>
                  <a:schemeClr val="accent2"/>
                </a:solidFill>
                <a:latin typeface="+mn-lt"/>
                <a:ea typeface="黑体" panose="02010609060101010101" pitchFamily="49" charset="-122"/>
              </a:rPr>
              <a:t>微机原理实践选型的困惑</a:t>
            </a:r>
          </a:p>
          <a:p>
            <a:endParaRPr lang="zh-CN" altLang="en-US" dirty="0">
              <a:solidFill>
                <a:srgbClr val="FF0000"/>
              </a:solidFill>
              <a:latin typeface="+mn-lt"/>
              <a:ea typeface="黑体" panose="02010609060101010101" pitchFamily="49" charset="-122"/>
            </a:endParaRPr>
          </a:p>
        </p:txBody>
      </p:sp>
    </p:spTree>
    <p:extLst>
      <p:ext uri="{BB962C8B-B14F-4D97-AF65-F5344CB8AC3E}">
        <p14:creationId xmlns:p14="http://schemas.microsoft.com/office/powerpoint/2010/main" val="38220041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1415480" y="1963534"/>
            <a:ext cx="9427476" cy="870014"/>
          </a:xfrm>
          <a:prstGeom prst="rect">
            <a:avLst/>
          </a:prstGeom>
          <a:gradFill flip="none" rotWithShape="1">
            <a:gsLst>
              <a:gs pos="0">
                <a:schemeClr val="accent2"/>
              </a:gs>
              <a:gs pos="0">
                <a:schemeClr val="accent3">
                  <a:lumMod val="97000"/>
                  <a:lumOff val="3000"/>
                </a:schemeClr>
              </a:gs>
              <a:gs pos="55644">
                <a:schemeClr val="accent2">
                  <a:lumMod val="60000"/>
                  <a:lumOff val="40000"/>
                </a:schemeClr>
              </a:gs>
              <a:gs pos="100000">
                <a:schemeClr val="accent2">
                  <a:lumMod val="75000"/>
                </a:schemeClr>
              </a:gs>
            </a:gsLst>
            <a:path path="rect">
              <a:fillToRect l="100000" t="100000"/>
            </a:path>
            <a:tileRect r="-100000" b="-100000"/>
          </a:gradFill>
          <a:ln w="47625">
            <a:noFill/>
            <a:round/>
          </a:ln>
        </p:spPr>
        <p:txBody>
          <a:bodyPr wrap="square" lIns="129600" tIns="126000" rIns="1296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微机原理教学具有基础属性、实践属性与发展属性。满足这三个属性，是微机原理教学芯片选型的基本原则。</a:t>
            </a:r>
          </a:p>
        </p:txBody>
      </p:sp>
      <p:sp>
        <p:nvSpPr>
          <p:cNvPr id="6" name="矩形 5"/>
          <p:cNvSpPr/>
          <p:nvPr/>
        </p:nvSpPr>
        <p:spPr>
          <a:xfrm>
            <a:off x="1487488" y="4903957"/>
            <a:ext cx="9594660" cy="562238"/>
          </a:xfrm>
          <a:prstGeom prst="rect">
            <a:avLst/>
          </a:prstGeo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ln w="47625">
            <a:noFill/>
            <a:round/>
          </a:ln>
        </p:spPr>
        <p:txBody>
          <a:bodyPr wrap="square" lIns="129600" tIns="126000" rIns="1296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Arm Cortex-M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微处理器满足微机原理教学的基础属性、实践属性与发展属性。</a:t>
            </a:r>
          </a:p>
        </p:txBody>
      </p:sp>
      <p:sp>
        <p:nvSpPr>
          <p:cNvPr id="8" name="圆角矩形 7"/>
          <p:cNvSpPr/>
          <p:nvPr/>
        </p:nvSpPr>
        <p:spPr bwMode="auto">
          <a:xfrm>
            <a:off x="1415480" y="4004121"/>
            <a:ext cx="7886188" cy="588362"/>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2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2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．选择</a:t>
            </a:r>
            <a:r>
              <a:rPr lang="en-US" altLang="zh-CN" sz="22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Arm Cortex-M</a:t>
            </a:r>
            <a:r>
              <a:rPr lang="zh-CN" altLang="en-US" sz="22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微处理器作为微机原理教学蓝本的缘由</a:t>
            </a:r>
            <a:endParaRPr lang="zh-CN" altLang="en-US" sz="2200" b="0" dirty="0">
              <a:solidFill>
                <a:srgbClr val="FF0000"/>
              </a:solidFill>
              <a:latin typeface="黑体" panose="02010609060101010101" pitchFamily="49" charset="-122"/>
              <a:ea typeface="黑体" panose="02010609060101010101" pitchFamily="49" charset="-122"/>
            </a:endParaRPr>
          </a:p>
        </p:txBody>
      </p:sp>
      <p:sp>
        <p:nvSpPr>
          <p:cNvPr id="9" name="圆角矩形 8"/>
          <p:cNvSpPr/>
          <p:nvPr/>
        </p:nvSpPr>
        <p:spPr bwMode="auto">
          <a:xfrm>
            <a:off x="911424" y="965444"/>
            <a:ext cx="6984776" cy="655803"/>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0"/>
          </a:gradFill>
          <a:ln w="9525" cap="flat" cmpd="sng" algn="ctr">
            <a:noFill/>
            <a:prstDash val="solid"/>
            <a:miter lim="800000"/>
            <a:headEnd type="none" w="med" len="med"/>
            <a:tailEnd type="none" w="med" len="med"/>
          </a:ln>
          <a:effectLst>
            <a:glow rad="63500">
              <a:schemeClr val="accent3">
                <a:satMod val="175000"/>
                <a:alpha val="40000"/>
              </a:schemeClr>
            </a:glow>
            <a:innerShdw blurRad="63500" dist="50800" dir="18900000">
              <a:prstClr val="black">
                <a:alpha val="50000"/>
              </a:prstClr>
            </a:innerShdw>
            <a:softEdge rad="12700"/>
          </a:effectLst>
          <a:scene3d>
            <a:camera prst="orthographicFront"/>
            <a:lightRig rig="threePt" dir="t">
              <a:rot lat="0" lon="0" rev="5400000"/>
            </a:lightRig>
          </a:scene3d>
          <a:sp3d extrusionH="152400">
            <a:bevelT w="107950"/>
            <a:bevelB w="342900"/>
          </a:sp3d>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ea typeface="黑体" panose="02010609060101010101" pitchFamily="49" charset="-122"/>
              </a:rPr>
              <a:t>1.2.2 </a:t>
            </a:r>
            <a:r>
              <a:rPr lang="zh-CN" altLang="en-US" sz="3200" b="0" dirty="0">
                <a:solidFill>
                  <a:schemeClr val="accent2"/>
                </a:solidFill>
                <a:latin typeface="+mn-lt"/>
                <a:ea typeface="黑体" panose="02010609060101010101" pitchFamily="49" charset="-122"/>
              </a:rPr>
              <a:t>微机原理实践选型的基本原则</a:t>
            </a:r>
          </a:p>
          <a:p>
            <a:endParaRPr lang="zh-CN" altLang="en-US" dirty="0">
              <a:solidFill>
                <a:srgbClr val="FF0000"/>
              </a:solidFill>
              <a:latin typeface="+mn-lt"/>
              <a:ea typeface="黑体" panose="02010609060101010101" pitchFamily="49" charset="-122"/>
            </a:endParaRPr>
          </a:p>
        </p:txBody>
      </p:sp>
      <p:sp>
        <p:nvSpPr>
          <p:cNvPr id="10" name="圆角矩形 9"/>
          <p:cNvSpPr/>
          <p:nvPr/>
        </p:nvSpPr>
        <p:spPr bwMode="auto">
          <a:xfrm>
            <a:off x="911424" y="3075260"/>
            <a:ext cx="6984776" cy="655803"/>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0"/>
          </a:gradFill>
          <a:ln w="9525" cap="flat" cmpd="sng" algn="ctr">
            <a:noFill/>
            <a:prstDash val="solid"/>
            <a:miter lim="800000"/>
            <a:headEnd type="none" w="med" len="med"/>
            <a:tailEnd type="none" w="med" len="med"/>
          </a:ln>
          <a:effectLst>
            <a:glow rad="63500">
              <a:schemeClr val="accent3">
                <a:satMod val="175000"/>
                <a:alpha val="40000"/>
              </a:schemeClr>
            </a:glow>
            <a:innerShdw blurRad="63500" dist="50800" dir="18900000">
              <a:prstClr val="black">
                <a:alpha val="50000"/>
              </a:prstClr>
            </a:innerShdw>
            <a:softEdge rad="12700"/>
          </a:effectLst>
          <a:scene3d>
            <a:camera prst="orthographicFront"/>
            <a:lightRig rig="threePt" dir="t">
              <a:rot lat="0" lon="0" rev="5400000"/>
            </a:lightRig>
          </a:scene3d>
          <a:sp3d extrusionH="152400">
            <a:bevelT w="107950"/>
            <a:bevelB w="342900"/>
          </a:sp3d>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ea typeface="黑体" panose="02010609060101010101" pitchFamily="49" charset="-122"/>
              </a:rPr>
              <a:t>1.2.3 AHL-MCP</a:t>
            </a:r>
            <a:r>
              <a:rPr lang="zh-CN" altLang="en-US" sz="3200" b="0" dirty="0">
                <a:solidFill>
                  <a:schemeClr val="accent2"/>
                </a:solidFill>
                <a:latin typeface="+mn-lt"/>
                <a:ea typeface="黑体" panose="02010609060101010101" pitchFamily="49" charset="-122"/>
              </a:rPr>
              <a:t>微机原理实践平台概述</a:t>
            </a:r>
          </a:p>
          <a:p>
            <a:endParaRPr lang="zh-CN" altLang="en-US" dirty="0">
              <a:solidFill>
                <a:srgbClr val="FF0000"/>
              </a:solidFill>
              <a:latin typeface="+mn-lt"/>
              <a:ea typeface="黑体" panose="02010609060101010101" pitchFamily="49" charset="-122"/>
            </a:endParaRPr>
          </a:p>
        </p:txBody>
      </p:sp>
    </p:spTree>
    <p:extLst>
      <p:ext uri="{BB962C8B-B14F-4D97-AF65-F5344CB8AC3E}">
        <p14:creationId xmlns:p14="http://schemas.microsoft.com/office/powerpoint/2010/main" val="3212292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571616" y="2226689"/>
            <a:ext cx="3568560" cy="562238"/>
          </a:xfrm>
          <a:prstGeom prst="rect">
            <a:avLst/>
          </a:prstGeo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ln w="47625">
            <a:noFill/>
            <a:round/>
          </a:ln>
        </p:spPr>
        <p:txBody>
          <a:bodyPr wrap="square" lIns="129600" tIns="126000" rIns="1296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）硬件部分（附录一）</a:t>
            </a:r>
          </a:p>
        </p:txBody>
      </p:sp>
      <p:sp>
        <p:nvSpPr>
          <p:cNvPr id="8" name="圆角矩形 7"/>
          <p:cNvSpPr/>
          <p:nvPr/>
        </p:nvSpPr>
        <p:spPr bwMode="auto">
          <a:xfrm>
            <a:off x="1415480" y="1326493"/>
            <a:ext cx="7886188" cy="588362"/>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AHL-MCP</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微机原理实践平台简介</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9" name="矩形 8"/>
          <p:cNvSpPr/>
          <p:nvPr/>
        </p:nvSpPr>
        <p:spPr>
          <a:xfrm>
            <a:off x="1571616" y="3272049"/>
            <a:ext cx="3568560" cy="562238"/>
          </a:xfrm>
          <a:prstGeom prst="rect">
            <a:avLst/>
          </a:prstGeo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ln w="47625">
            <a:noFill/>
            <a:round/>
          </a:ln>
        </p:spPr>
        <p:txBody>
          <a:bodyPr wrap="square" lIns="129600" tIns="126000" rIns="1296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）软件部分（附录二）</a:t>
            </a:r>
          </a:p>
        </p:txBody>
      </p:sp>
      <p:sp>
        <p:nvSpPr>
          <p:cNvPr id="10" name="矩形 9"/>
          <p:cNvSpPr/>
          <p:nvPr/>
        </p:nvSpPr>
        <p:spPr>
          <a:xfrm>
            <a:off x="1571616" y="4427240"/>
            <a:ext cx="9420928" cy="870014"/>
          </a:xfrm>
          <a:prstGeom prst="rect">
            <a:avLst/>
          </a:prstGeo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ln w="47625">
            <a:noFill/>
            <a:round/>
          </a:ln>
        </p:spPr>
        <p:txBody>
          <a:bodyPr wrap="square" lIns="129600" tIns="126000" rIns="1296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）电子教学资源：</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http://sumcu.suda.edu.cn→“</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金葫芦专区”→“微机原理”</a:t>
            </a:r>
          </a:p>
        </p:txBody>
      </p:sp>
    </p:spTree>
    <p:extLst>
      <p:ext uri="{BB962C8B-B14F-4D97-AF65-F5344CB8AC3E}">
        <p14:creationId xmlns:p14="http://schemas.microsoft.com/office/powerpoint/2010/main" val="29367314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1631504" y="2996952"/>
            <a:ext cx="9649072" cy="562238"/>
          </a:xfrm>
          <a:prstGeom prst="rect">
            <a:avLst/>
          </a:prstGeo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本讲作业</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1~5</a:t>
            </a:r>
          </a:p>
        </p:txBody>
      </p:sp>
    </p:spTree>
    <p:extLst>
      <p:ext uri="{BB962C8B-B14F-4D97-AF65-F5344CB8AC3E}">
        <p14:creationId xmlns:p14="http://schemas.microsoft.com/office/powerpoint/2010/main" val="19245249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27448" y="2572162"/>
            <a:ext cx="10513168" cy="3332227"/>
          </a:xfrm>
          <a:prstGeom prst="rect">
            <a:avLst/>
          </a:prstGeom>
          <a:gradFill flip="none" rotWithShape="1">
            <a:gsLst>
              <a:gs pos="40000">
                <a:srgbClr val="2D2DB6"/>
              </a:gs>
              <a:gs pos="22281">
                <a:srgbClr val="2D2DB6"/>
              </a:gs>
              <a:gs pos="21562">
                <a:srgbClr val="2D2DB6"/>
              </a:gs>
              <a:gs pos="20125">
                <a:srgbClr val="2D2DB6"/>
              </a:gs>
              <a:gs pos="17250">
                <a:srgbClr val="2D2DB6"/>
              </a:gs>
              <a:gs pos="11500">
                <a:srgbClr val="2D2DB6"/>
              </a:gs>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 课程</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主要目的在于从底层开始理解微型计算机是如何工作的，属于计算机、人工智能、电子信息、自动化等理工类本科专业的专业基础课程</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 在</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理论层面，</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要理解微型计算机的基本</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工作原理</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 在</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实践层面，要运用直接与硬件打交道的汇编语言进行编程，理解计算机程序基本运行过程</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 本课程学习微型计算机</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的基本结构、信息表示、系统时钟、三总线、硬件系统、指令系统、汇编语言框架和汇编程序设计方法</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，学习微型计算机</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存储器、串行通信接口、中断系统、定时器、模数与数模转换、直接存储器存取等，并可以通过汇编语言编程体会其中的工作过程，为高级语言程序设计、微型计算机应用系统软硬件设计、嵌入式人工智能等提供知识基础。</a:t>
            </a:r>
            <a:endPar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圆角矩形 8"/>
          <p:cNvSpPr/>
          <p:nvPr/>
        </p:nvSpPr>
        <p:spPr bwMode="auto">
          <a:xfrm>
            <a:off x="551384" y="875326"/>
            <a:ext cx="11305256" cy="749474"/>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zh-CN" altLang="en-US" sz="3600" b="0" dirty="0">
                <a:ea typeface="黑体" panose="02010609060101010101" pitchFamily="49" charset="-122"/>
              </a:rPr>
              <a:t>课程导引</a:t>
            </a:r>
          </a:p>
        </p:txBody>
      </p:sp>
      <p:sp>
        <p:nvSpPr>
          <p:cNvPr id="10" name="圆角矩形 9"/>
          <p:cNvSpPr/>
          <p:nvPr/>
        </p:nvSpPr>
        <p:spPr bwMode="auto">
          <a:xfrm>
            <a:off x="1127448" y="1772816"/>
            <a:ext cx="2929983" cy="676369"/>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1</a:t>
            </a:r>
            <a:r>
              <a:rPr lang="zh-CN" altLang="zh-CN" sz="2800" b="0" kern="1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800" b="0" kern="1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学什么？</a:t>
            </a:r>
            <a:endParaRPr lang="zh-CN"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a:p>
            <a:pPr algn="ctr"/>
            <a:endParaRPr lang="zh-CN" altLang="en-US"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0718823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bwMode="auto">
          <a:xfrm>
            <a:off x="1240386" y="917437"/>
            <a:ext cx="3703486" cy="676369"/>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zh-CN" sz="2800" b="0" kern="1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800" b="0" kern="1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为什么要学？</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7" name="圆角矩形 6"/>
          <p:cNvSpPr/>
          <p:nvPr/>
        </p:nvSpPr>
        <p:spPr bwMode="auto">
          <a:xfrm>
            <a:off x="1240385" y="3358470"/>
            <a:ext cx="3919512" cy="676369"/>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3</a:t>
            </a:r>
            <a:r>
              <a:rPr lang="zh-CN" altLang="zh-CN" sz="2800" b="0" kern="1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800" b="0" kern="1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如何学？</a:t>
            </a:r>
            <a:r>
              <a:rPr lang="en-US" altLang="zh-CN" sz="2800" b="0" kern="1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800" b="0" kern="1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“勤”</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8" name="矩形 7"/>
          <p:cNvSpPr/>
          <p:nvPr/>
        </p:nvSpPr>
        <p:spPr>
          <a:xfrm>
            <a:off x="1240385" y="4158847"/>
            <a:ext cx="10184205" cy="2101120"/>
          </a:xfrm>
          <a:prstGeom prst="rect">
            <a:avLst/>
          </a:prstGeom>
          <a:gradFill>
            <a:gsLst>
              <a:gs pos="40000">
                <a:srgbClr val="2D2DB6"/>
              </a:gs>
              <a:gs pos="22281">
                <a:srgbClr val="2D2DB6"/>
              </a:gs>
              <a:gs pos="21562">
                <a:srgbClr val="2D2DB6"/>
              </a:gs>
              <a:gs pos="20125">
                <a:srgbClr val="2D2DB6"/>
              </a:gs>
              <a:gs pos="17250">
                <a:srgbClr val="2D2DB6"/>
              </a:gs>
              <a:gs pos="11500">
                <a:srgbClr val="2D2DB6"/>
              </a:gs>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）学习过程：</a:t>
            </a:r>
            <a:r>
              <a:rPr lang="zh-CN" altLang="en-US"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预习</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花</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分钟左右浏览课本；</a:t>
            </a:r>
            <a:r>
              <a:rPr lang="zh-CN" altLang="en-US"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听课</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准备好笔、纸质笔记本或草稿纸，脑手联动；</a:t>
            </a:r>
            <a:r>
              <a:rPr lang="zh-CN" altLang="en-US"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课后</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及时仔细看书、梳理札记、完成作业，当天完成当天任务；</a:t>
            </a:r>
            <a:r>
              <a:rPr lang="zh-CN" altLang="en-US"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实验</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勤动手；</a:t>
            </a:r>
            <a:r>
              <a:rPr lang="zh-CN" altLang="en-US"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期中、期末复习</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收拢知识</a:t>
            </a:r>
            <a:endPar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电子札记</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：按照模板，严格遵守排版格式，及时梳理知识要点；札记包含时间记录、知识总结、习题、实验报告等内容</a:t>
            </a:r>
            <a:endPar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勤问</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：学问学问，一要</a:t>
            </a:r>
            <a:r>
              <a:rPr lang="zh-CN" altLang="en-US"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学</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，二要</a:t>
            </a:r>
            <a:r>
              <a:rPr lang="zh-CN" altLang="en-US"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问</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要克服“不问” 之惯性</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，问老师、问同学</a:t>
            </a:r>
            <a:endPar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矩形 10"/>
          <p:cNvSpPr/>
          <p:nvPr/>
        </p:nvSpPr>
        <p:spPr>
          <a:xfrm>
            <a:off x="1240385" y="1713536"/>
            <a:ext cx="10202791" cy="1485567"/>
          </a:xfrm>
          <a:prstGeom prst="rect">
            <a:avLst/>
          </a:prstGeom>
          <a:gradFill flip="none" rotWithShape="1">
            <a:gsLst>
              <a:gs pos="40000">
                <a:srgbClr val="2D2DB6"/>
              </a:gs>
              <a:gs pos="22281">
                <a:srgbClr val="2D2DB6"/>
              </a:gs>
              <a:gs pos="21562">
                <a:srgbClr val="2D2DB6"/>
              </a:gs>
              <a:gs pos="20125">
                <a:srgbClr val="2D2DB6"/>
              </a:gs>
              <a:gs pos="17250">
                <a:srgbClr val="2D2DB6"/>
              </a:gs>
              <a:gs pos="11500">
                <a:srgbClr val="2D2DB6"/>
              </a:gs>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由于本课程是运用面向机器的汇编语言，从底层透明理解微型计算机运行的基本原理及其与外界的基本接口方式，属于计算机类、电子类、自动化类、人工智能类等专业的基础性课程，是功底性课程，因此通过本课程的学习，可为计算机应用、软件编程、软硬件协同开发等打下坚实基础。</a:t>
            </a:r>
            <a:endPar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10384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bwMode="auto">
          <a:xfrm>
            <a:off x="1205663" y="1075215"/>
            <a:ext cx="3703486" cy="676369"/>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4</a:t>
            </a:r>
            <a:r>
              <a:rPr lang="zh-CN" altLang="zh-CN" sz="2800" b="0" kern="1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800" b="0" kern="1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教学用书</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7" name="圆角矩形 6"/>
          <p:cNvSpPr/>
          <p:nvPr/>
        </p:nvSpPr>
        <p:spPr bwMode="auto">
          <a:xfrm>
            <a:off x="1205663" y="3037692"/>
            <a:ext cx="3919512" cy="676369"/>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5</a:t>
            </a:r>
            <a:r>
              <a:rPr lang="zh-CN" altLang="zh-CN" sz="2800" b="0" kern="1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800" b="0" kern="1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实验套件</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8" name="矩形 7"/>
          <p:cNvSpPr/>
          <p:nvPr/>
        </p:nvSpPr>
        <p:spPr>
          <a:xfrm>
            <a:off x="1235224" y="3959002"/>
            <a:ext cx="10184205" cy="562238"/>
          </a:xfrm>
          <a:prstGeom prst="rect">
            <a:avLst/>
          </a:prstGeom>
          <a:gradFill>
            <a:gsLst>
              <a:gs pos="40000">
                <a:srgbClr val="2D2DB6"/>
              </a:gs>
              <a:gs pos="22281">
                <a:srgbClr val="2D2DB6"/>
              </a:gs>
              <a:gs pos="21562">
                <a:srgbClr val="2D2DB6"/>
              </a:gs>
              <a:gs pos="20125">
                <a:srgbClr val="2D2DB6"/>
              </a:gs>
              <a:gs pos="17250">
                <a:srgbClr val="2D2DB6"/>
              </a:gs>
              <a:gs pos="11500">
                <a:srgbClr val="2D2DB6"/>
              </a:gs>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gradFill>
          <a:ln w="47625">
            <a:noFill/>
            <a:round/>
          </a:ln>
        </p:spPr>
        <p:txBody>
          <a:bodyPr wrap="square" lIns="234000" tIns="126000" rIns="234000" bIns="126000" anchor="ctr" anchorCtr="0">
            <a:spAutoFit/>
          </a:bodyPr>
          <a:lstStyle/>
          <a:p>
            <a:pPr indent="266700" algn="just">
              <a:spcAft>
                <a:spcPts val="0"/>
              </a:spcAft>
            </a:pP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AHL-MCP</a:t>
            </a:r>
          </a:p>
        </p:txBody>
      </p:sp>
      <p:sp>
        <p:nvSpPr>
          <p:cNvPr id="11" name="矩形 10"/>
          <p:cNvSpPr/>
          <p:nvPr/>
        </p:nvSpPr>
        <p:spPr>
          <a:xfrm>
            <a:off x="1240385" y="1874055"/>
            <a:ext cx="10202791" cy="870014"/>
          </a:xfrm>
          <a:prstGeom prst="rect">
            <a:avLst/>
          </a:prstGeom>
          <a:gradFill flip="none" rotWithShape="1">
            <a:gsLst>
              <a:gs pos="40000">
                <a:srgbClr val="2D2DB6"/>
              </a:gs>
              <a:gs pos="22281">
                <a:srgbClr val="2D2DB6"/>
              </a:gs>
              <a:gs pos="21562">
                <a:srgbClr val="2D2DB6"/>
              </a:gs>
              <a:gs pos="20125">
                <a:srgbClr val="2D2DB6"/>
              </a:gs>
              <a:gs pos="17250">
                <a:srgbClr val="2D2DB6"/>
              </a:gs>
              <a:gs pos="11500">
                <a:srgbClr val="2D2DB6"/>
              </a:gs>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王宜怀，李庆利，冯德旺</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微型计算机原理及应用</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Arm</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微处理器</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[M]. </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北京：人民邮电出版社，</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2020.</a:t>
            </a:r>
            <a:endPar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圆角矩形 5"/>
          <p:cNvSpPr/>
          <p:nvPr/>
        </p:nvSpPr>
        <p:spPr bwMode="auto">
          <a:xfrm>
            <a:off x="1205663" y="4766181"/>
            <a:ext cx="3919512" cy="676369"/>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6</a:t>
            </a:r>
            <a:r>
              <a:rPr lang="zh-CN" altLang="zh-CN" sz="2800" b="0" kern="1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800" b="0" kern="1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网上电子资源</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9" name="矩形 8"/>
          <p:cNvSpPr/>
          <p:nvPr/>
        </p:nvSpPr>
        <p:spPr>
          <a:xfrm>
            <a:off x="1258971" y="5588916"/>
            <a:ext cx="10184205" cy="562238"/>
          </a:xfrm>
          <a:prstGeom prst="rect">
            <a:avLst/>
          </a:prstGeom>
          <a:gradFill>
            <a:gsLst>
              <a:gs pos="40000">
                <a:srgbClr val="2D2DB6"/>
              </a:gs>
              <a:gs pos="22281">
                <a:srgbClr val="2D2DB6"/>
              </a:gs>
              <a:gs pos="21562">
                <a:srgbClr val="2D2DB6"/>
              </a:gs>
              <a:gs pos="20125">
                <a:srgbClr val="2D2DB6"/>
              </a:gs>
              <a:gs pos="17250">
                <a:srgbClr val="2D2DB6"/>
              </a:gs>
              <a:gs pos="11500">
                <a:srgbClr val="2D2DB6"/>
              </a:gs>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百度搜索“</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苏州大学嵌入式学习社区</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“金葫芦专区”→“微机原理”</a:t>
            </a:r>
            <a:endPar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503973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圆角矩形 6"/>
          <p:cNvSpPr/>
          <p:nvPr/>
        </p:nvSpPr>
        <p:spPr bwMode="auto">
          <a:xfrm>
            <a:off x="600720" y="1621069"/>
            <a:ext cx="5783312" cy="655803"/>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0"/>
          </a:gradFill>
          <a:ln w="9525" cap="flat" cmpd="sng" algn="ctr">
            <a:noFill/>
            <a:prstDash val="solid"/>
            <a:miter lim="800000"/>
            <a:headEnd type="none" w="med" len="med"/>
            <a:tailEnd type="none" w="med" len="med"/>
          </a:ln>
          <a:effectLst>
            <a:glow rad="63500">
              <a:schemeClr val="accent3">
                <a:satMod val="175000"/>
                <a:alpha val="40000"/>
              </a:schemeClr>
            </a:glow>
            <a:innerShdw blurRad="63500" dist="50800" dir="18900000">
              <a:prstClr val="black">
                <a:alpha val="50000"/>
              </a:prstClr>
            </a:innerShdw>
            <a:softEdge rad="12700"/>
          </a:effectLst>
          <a:scene3d>
            <a:camera prst="orthographicFront"/>
            <a:lightRig rig="threePt" dir="t">
              <a:rot lat="0" lon="0" rev="5400000"/>
            </a:lightRig>
          </a:scene3d>
          <a:sp3d extrusionH="152400">
            <a:bevelT w="107950"/>
            <a:bevelB w="342900"/>
          </a:sp3d>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1.1.1 </a:t>
            </a:r>
            <a:r>
              <a:rPr lang="zh-CN" altLang="zh-CN" sz="3200" b="0" dirty="0">
                <a:solidFill>
                  <a:schemeClr val="accent2"/>
                </a:solidFill>
                <a:latin typeface="+mn-lt"/>
                <a:ea typeface="黑体" panose="02010609060101010101" pitchFamily="49" charset="-122"/>
              </a:rPr>
              <a:t>初识微型计算机</a:t>
            </a:r>
          </a:p>
          <a:p>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20" name="圆角矩形 19"/>
          <p:cNvSpPr/>
          <p:nvPr/>
        </p:nvSpPr>
        <p:spPr>
          <a:xfrm flipH="1">
            <a:off x="1706860" y="2477435"/>
            <a:ext cx="7286676" cy="1143008"/>
          </a:xfrm>
          <a:prstGeom prst="roundRect">
            <a:avLst>
              <a:gd name="adj" fmla="val 601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120000"/>
              </a:lnSpc>
              <a:spcBef>
                <a:spcPts val="200"/>
              </a:spcBef>
              <a:spcAft>
                <a:spcPts val="200"/>
              </a:spcAft>
            </a:pP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3" name="圆角矩形 2"/>
          <p:cNvSpPr/>
          <p:nvPr/>
        </p:nvSpPr>
        <p:spPr bwMode="auto">
          <a:xfrm>
            <a:off x="1058060" y="2544611"/>
            <a:ext cx="4955220" cy="630244"/>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1</a:t>
            </a:r>
            <a:r>
              <a:rPr lang="zh-CN"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．世界上第一台电子计算机</a:t>
            </a:r>
          </a:p>
          <a:p>
            <a:pPr algn="ct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6" name="矩形 5"/>
          <p:cNvSpPr/>
          <p:nvPr/>
        </p:nvSpPr>
        <p:spPr>
          <a:xfrm>
            <a:off x="1127448" y="3507104"/>
            <a:ext cx="5400600" cy="210112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7625">
            <a:noFill/>
            <a:round/>
          </a:ln>
          <a:effectLst>
            <a:softEdge rad="12700"/>
          </a:effectLst>
          <a:scene3d>
            <a:camera prst="orthographicFront"/>
            <a:lightRig rig="threePt" dir="t"/>
          </a:scene3d>
          <a:sp3d>
            <a:bevelT w="12700" h="120650"/>
          </a:sp3d>
        </p:spPr>
        <p:txBody>
          <a:bodyPr wrap="square" lIns="234000" tIns="126000" rIns="234000" bIns="126000" anchor="ctr" anchorCtr="0">
            <a:spAutoFit/>
          </a:bodyPr>
          <a:lstStyle/>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1946</a:t>
            </a:r>
            <a:r>
              <a:rPr lang="zh-CN"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年</a:t>
            </a:r>
            <a:r>
              <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，诞生了世界上第一台电子数字计算机（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ENIAC</a:t>
            </a:r>
            <a:r>
              <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），它由</a:t>
            </a:r>
            <a:r>
              <a:rPr lang="zh-CN"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美国宾夕法尼亚大学</a:t>
            </a:r>
            <a:r>
              <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莫尔电工学院制造，重达</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30t</a:t>
            </a:r>
            <a:r>
              <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，总体积约</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90m</a:t>
            </a:r>
            <a:r>
              <a:rPr lang="en-US" altLang="zh-CN" sz="2000" kern="100" baseline="300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，占地</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170m</a:t>
            </a:r>
            <a:r>
              <a:rPr lang="en-US" altLang="zh-CN" sz="2000" kern="100" baseline="300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，耗电</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140kW</a:t>
            </a:r>
            <a:r>
              <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，运算速度为</a:t>
            </a:r>
            <a:r>
              <a:rPr lang="zh-CN"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每秒</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5000</a:t>
            </a:r>
            <a:r>
              <a:rPr lang="zh-CN"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次加法</a:t>
            </a:r>
            <a:r>
              <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，标志着计算机时代开始，最初主要是军方用于弹道计算。</a:t>
            </a:r>
          </a:p>
        </p:txBody>
      </p:sp>
      <p:pic>
        <p:nvPicPr>
          <p:cNvPr id="8" name="Picture 2" descr="https://timgsa.baidu.com/timg?image&amp;quality=80&amp;size=b9999_10000&amp;sec=1555568377&amp;di=d1467be445c2ab041e35da5a2ff5f23b&amp;imgtype=jpg&amp;er=1&amp;src=http%3A%2F%2Fnursingclio.org%2Fwp-content%2Fuploads%2F2014%2F10%2Feniac4.png">
            <a:extLst>
              <a:ext uri="{FF2B5EF4-FFF2-40B4-BE49-F238E27FC236}">
                <a16:creationId xmlns:a16="http://schemas.microsoft.com/office/drawing/2014/main" id="{B721C099-D699-4C07-9B4C-200B1AF79C1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0949" y="1916832"/>
            <a:ext cx="4538060" cy="4328331"/>
          </a:xfrm>
          <a:prstGeom prst="rect">
            <a:avLst/>
          </a:prstGeom>
          <a:ln w="190500" cap="sq">
            <a:solidFill>
              <a:srgbClr val="C8C6BD"/>
            </a:solidFill>
            <a:prstDash val="solid"/>
            <a:miter lim="800000"/>
          </a:ln>
          <a:effectLst>
            <a:outerShdw blurRad="63500" sx="102000" sy="102000" algn="ctr" rotWithShape="0">
              <a:prstClr val="black">
                <a:alpha val="40000"/>
              </a:prst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
        <p:nvSpPr>
          <p:cNvPr id="9" name="圆角矩形 8"/>
          <p:cNvSpPr/>
          <p:nvPr/>
        </p:nvSpPr>
        <p:spPr bwMode="auto">
          <a:xfrm>
            <a:off x="551384" y="756157"/>
            <a:ext cx="11305256" cy="749474"/>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1.1 </a:t>
            </a:r>
            <a:r>
              <a:rPr lang="zh-CN" altLang="en-US" sz="3600" b="0" dirty="0">
                <a:latin typeface="+mn-lt"/>
                <a:ea typeface="黑体" panose="02010609060101010101" pitchFamily="49" charset="-122"/>
              </a:rPr>
              <a:t>微型计算机概述</a:t>
            </a:r>
          </a:p>
        </p:txBody>
      </p:sp>
    </p:spTree>
    <p:extLst>
      <p:ext uri="{BB962C8B-B14F-4D97-AF65-F5344CB8AC3E}">
        <p14:creationId xmlns:p14="http://schemas.microsoft.com/office/powerpoint/2010/main" val="1209120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圆角矩形 2"/>
          <p:cNvSpPr/>
          <p:nvPr/>
        </p:nvSpPr>
        <p:spPr bwMode="auto">
          <a:xfrm>
            <a:off x="1487488" y="980728"/>
            <a:ext cx="4257304" cy="634028"/>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计算机的种类</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6" name="矩形 5"/>
          <p:cNvSpPr/>
          <p:nvPr/>
        </p:nvSpPr>
        <p:spPr>
          <a:xfrm>
            <a:off x="1487488" y="1768644"/>
            <a:ext cx="9793088" cy="1485567"/>
          </a:xfrm>
          <a:prstGeom prst="rect">
            <a:avLst/>
          </a:prstGeom>
          <a:gradFill>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早期根据运算速度、体积大小、存储器大小、输入输出能力等指标，分为</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巨型机、大型机、小型机、微型机等四个种类</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。今天，微型计算机向更广泛的应用拓展。性能介于巨型机（超级计算机）与微型机中间的计算机，其性价比不断提高，目标定位是服务于企业、网络及通信等领域。</a:t>
            </a:r>
            <a:endPar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圆角矩形 4"/>
          <p:cNvSpPr/>
          <p:nvPr/>
        </p:nvSpPr>
        <p:spPr bwMode="auto">
          <a:xfrm>
            <a:off x="1476806" y="3408099"/>
            <a:ext cx="4257304"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zh-CN" altLang="en-US" kern="100" dirty="0" smtClean="0">
                <a:solidFill>
                  <a:srgbClr val="FFFF00"/>
                </a:solidFill>
                <a:latin typeface="+mn-lt"/>
                <a:ea typeface="华文中宋" panose="02010600040101010101" pitchFamily="2" charset="-122"/>
                <a:cs typeface="Times New Roman" panose="02020603050405020304" pitchFamily="18" charset="0"/>
              </a:rPr>
              <a:t>（</a:t>
            </a:r>
            <a:r>
              <a:rPr lang="en-US" altLang="zh-CN" kern="100" dirty="0" smtClean="0">
                <a:solidFill>
                  <a:srgbClr val="FFFF00"/>
                </a:solidFill>
                <a:latin typeface="+mn-lt"/>
                <a:ea typeface="华文中宋" panose="02010600040101010101" pitchFamily="2" charset="-122"/>
                <a:cs typeface="Times New Roman" panose="02020603050405020304" pitchFamily="18" charset="0"/>
              </a:rPr>
              <a:t>1</a:t>
            </a:r>
            <a:r>
              <a:rPr lang="zh-CN" altLang="en-US" kern="100" dirty="0" smtClean="0">
                <a:solidFill>
                  <a:srgbClr val="FFFF00"/>
                </a:solidFill>
                <a:latin typeface="+mn-lt"/>
                <a:ea typeface="华文中宋" panose="02010600040101010101" pitchFamily="2" charset="-122"/>
                <a:cs typeface="Times New Roman" panose="02020603050405020304" pitchFamily="18" charset="0"/>
              </a:rPr>
              <a:t>）超级计算机</a:t>
            </a:r>
            <a:endParaRPr lang="zh-CN" altLang="en-US" dirty="0">
              <a:solidFill>
                <a:srgbClr val="FFFF00"/>
              </a:solidFill>
              <a:latin typeface="+mn-lt"/>
              <a:ea typeface="华文中宋" panose="02010600040101010101" pitchFamily="2" charset="-122"/>
            </a:endParaRPr>
          </a:p>
        </p:txBody>
      </p:sp>
      <p:sp>
        <p:nvSpPr>
          <p:cNvPr id="8" name="矩形 7"/>
          <p:cNvSpPr/>
          <p:nvPr/>
        </p:nvSpPr>
        <p:spPr>
          <a:xfrm>
            <a:off x="1487488" y="4147174"/>
            <a:ext cx="6561648" cy="210112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rect">
              <a:fillToRect l="100000" t="100000"/>
            </a:path>
            <a:tileRect r="-100000" b="-100000"/>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超级计算机主要特点是</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高速度和大容量</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，我国的太湖之光运算速度达到</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亿亿次</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秒</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，美国的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Summit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运算速度达到</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20</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亿亿次</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秒</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。有的需要超过足球场大小的机房，有的耗电超过一个县城用电量。主要用于</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科学与工程计算</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，服务于中长期天气预报、卫星图像处理、大数据处理等领域。</a:t>
            </a: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00256" y="3408099"/>
            <a:ext cx="2880320" cy="2984219"/>
          </a:xfrm>
          <a:prstGeom prst="rect">
            <a:avLst/>
          </a:prstGeom>
        </p:spPr>
      </p:pic>
    </p:spTree>
    <p:extLst>
      <p:ext uri="{BB962C8B-B14F-4D97-AF65-F5344CB8AC3E}">
        <p14:creationId xmlns:p14="http://schemas.microsoft.com/office/powerpoint/2010/main" val="2266059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379376" y="1577072"/>
            <a:ext cx="6410655" cy="4563333"/>
          </a:xfrm>
          <a:prstGeom prst="rect">
            <a:avLst/>
          </a:prstGeom>
          <a:gradFill>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rect">
              <a:fillToRect l="100000" t="100000"/>
            </a:path>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1946</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年计算机发明到</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1971</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年第一个微处理器的出现</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，整整过去了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25</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微型计算机是以微处理器为核心，以地址总线、数据总线、控制总线为基础，连接内存储器、输入</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输出接口电路，以及相应的辅助电路而</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形成</a:t>
            </a:r>
            <a:r>
              <a:rPr lang="zh-CN" altLang="en-US"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种类繁多</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应用</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广泛的电子计算机</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把微机集成在一个芯片</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上被</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称为嵌入式</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微型计算机，</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它不以独立的计算机面目出现在人们视野中，而是隐含在各类电子产品</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中如手机、平板电脑等等</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在微型计算机的基础上，配以相应的其他专用电路，以及电源、显示器、机箱，配备操作系统、高级语言和多种软件工具而形成的系统，叫做微型计算机</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系统，</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个人计算机（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Personal Computer</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）就是最常见的微型计算机系统，简称</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机</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圆角矩形 7"/>
          <p:cNvSpPr/>
          <p:nvPr/>
        </p:nvSpPr>
        <p:spPr bwMode="auto">
          <a:xfrm>
            <a:off x="1379376" y="980728"/>
            <a:ext cx="4257304" cy="504056"/>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zh-CN" altLang="en-US" kern="100" dirty="0" smtClean="0">
                <a:solidFill>
                  <a:srgbClr val="FFFF00"/>
                </a:solidFill>
                <a:latin typeface="+mn-lt"/>
                <a:ea typeface="华文中宋" panose="02010600040101010101" pitchFamily="2" charset="-122"/>
                <a:cs typeface="Times New Roman" panose="02020603050405020304" pitchFamily="18" charset="0"/>
              </a:rPr>
              <a:t>（</a:t>
            </a:r>
            <a:r>
              <a:rPr lang="en-US" altLang="zh-CN" kern="100" dirty="0" smtClean="0">
                <a:solidFill>
                  <a:srgbClr val="FFFF00"/>
                </a:solidFill>
                <a:latin typeface="+mn-lt"/>
                <a:ea typeface="华文中宋" panose="02010600040101010101" pitchFamily="2" charset="-122"/>
                <a:cs typeface="Times New Roman" panose="02020603050405020304" pitchFamily="18" charset="0"/>
              </a:rPr>
              <a:t>2</a:t>
            </a:r>
            <a:r>
              <a:rPr lang="zh-CN" altLang="en-US" kern="100" dirty="0" smtClean="0">
                <a:solidFill>
                  <a:srgbClr val="FFFF00"/>
                </a:solidFill>
                <a:latin typeface="+mn-lt"/>
                <a:ea typeface="华文中宋" panose="02010600040101010101" pitchFamily="2" charset="-122"/>
                <a:cs typeface="Times New Roman" panose="02020603050405020304" pitchFamily="18" charset="0"/>
              </a:rPr>
              <a:t>）微型计算机</a:t>
            </a:r>
            <a:endParaRPr lang="zh-CN" altLang="en-US" dirty="0">
              <a:solidFill>
                <a:srgbClr val="FFFF00"/>
              </a:solidFill>
              <a:latin typeface="+mn-lt"/>
              <a:ea typeface="华文中宋" panose="02010600040101010101" pitchFamily="2" charset="-122"/>
            </a:endParaRPr>
          </a:p>
        </p:txBody>
      </p:sp>
      <p:pic>
        <p:nvPicPr>
          <p:cNvPr id="9" name="Picture 2" descr="https://timgsa.baidu.com/timg?image&amp;quality=80&amp;size=b9999_10000&amp;sec=1554973859302&amp;di=455f85db03a787ac44b7a666ec2a3efd&amp;imgtype=0&amp;src=http%3A%2F%2Fcimg2.163.com%2Fcatchpic%2F1%2F11%2F11BD104ABACEB3268A57941FAD688698.jpg">
            <a:extLst>
              <a:ext uri="{FF2B5EF4-FFF2-40B4-BE49-F238E27FC236}">
                <a16:creationId xmlns:a16="http://schemas.microsoft.com/office/drawing/2014/main" id="{D7809832-9335-4593-B600-3913AE40C0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55755" y="1742878"/>
            <a:ext cx="1667429" cy="1046851"/>
          </a:xfrm>
          <a:prstGeom prst="rect">
            <a:avLst/>
          </a:prstGeom>
          <a:ln w="190500" cap="sq">
            <a:solidFill>
              <a:srgbClr val="C8C6BD"/>
            </a:solidFill>
            <a:prstDash val="solid"/>
            <a:miter lim="800000"/>
          </a:ln>
          <a:effectLst>
            <a:outerShdw blurRad="63500" sx="102000" sy="102000" algn="ctr" rotWithShape="0">
              <a:prstClr val="black">
                <a:alpha val="40000"/>
              </a:prst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11026" y="1570830"/>
            <a:ext cx="1637863" cy="1390949"/>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8308" y="3078861"/>
            <a:ext cx="1887447" cy="1347843"/>
          </a:xfrm>
          <a:prstGeom prst="rect">
            <a:avLst/>
          </a:prstGeom>
        </p:spPr>
      </p:pic>
      <p:pic>
        <p:nvPicPr>
          <p:cNvPr id="1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76749" y="3089994"/>
            <a:ext cx="1637863" cy="1237680"/>
          </a:xfrm>
          <a:prstGeom prst="rect">
            <a:avLst/>
          </a:prstGeom>
        </p:spPr>
      </p:pic>
      <p:pic>
        <p:nvPicPr>
          <p:cNvPr id="11" name="图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68308" y="4543787"/>
            <a:ext cx="1773023" cy="1316564"/>
          </a:xfrm>
          <a:prstGeom prst="rect">
            <a:avLst/>
          </a:prstGeom>
        </p:spPr>
      </p:pic>
      <p:pic>
        <p:nvPicPr>
          <p:cNvPr id="12" name="图片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56154" y="4836200"/>
            <a:ext cx="1479054" cy="1003996"/>
          </a:xfrm>
          <a:prstGeom prst="rect">
            <a:avLst/>
          </a:prstGeom>
        </p:spPr>
      </p:pic>
    </p:spTree>
    <p:extLst>
      <p:ext uri="{BB962C8B-B14F-4D97-AF65-F5344CB8AC3E}">
        <p14:creationId xmlns:p14="http://schemas.microsoft.com/office/powerpoint/2010/main" val="12017961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圆角矩形 19"/>
          <p:cNvSpPr/>
          <p:nvPr/>
        </p:nvSpPr>
        <p:spPr>
          <a:xfrm flipH="1">
            <a:off x="1936216" y="2348880"/>
            <a:ext cx="7286676" cy="1143008"/>
          </a:xfrm>
          <a:prstGeom prst="roundRect">
            <a:avLst>
              <a:gd name="adj" fmla="val 601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120000"/>
              </a:lnSpc>
              <a:spcBef>
                <a:spcPts val="200"/>
              </a:spcBef>
              <a:spcAft>
                <a:spcPts val="200"/>
              </a:spcAft>
            </a:pP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3" name="圆角矩形 2"/>
          <p:cNvSpPr/>
          <p:nvPr/>
        </p:nvSpPr>
        <p:spPr bwMode="auto">
          <a:xfrm>
            <a:off x="1555567" y="1633334"/>
            <a:ext cx="4530428" cy="583338"/>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1</a:t>
            </a:r>
            <a:r>
              <a:rPr lang="zh-CN"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微型计算机的开端</a:t>
            </a:r>
            <a:endParaRPr lang="zh-CN"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a:p>
            <a:pPr algn="ct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9" name="矩形 8"/>
          <p:cNvSpPr/>
          <p:nvPr/>
        </p:nvSpPr>
        <p:spPr>
          <a:xfrm>
            <a:off x="2070538" y="2395977"/>
            <a:ext cx="9282046" cy="870014"/>
          </a:xfrm>
          <a:prstGeom prst="rect">
            <a:avLst/>
          </a:prstGeo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ln w="47625">
            <a:no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1971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Intel</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推出了世界上第一个商用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位微处理器有</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45</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条指令，速度约</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0.05</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MIPS</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Million </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Instructions Per Second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，每秒百万条指令</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0" name="Picture 2" descr="https://timgsa.baidu.com/timg?image&amp;quality=80&amp;size=b9999_10000&amp;sec=1554973859302&amp;di=455f85db03a787ac44b7a666ec2a3efd&amp;imgtype=0&amp;src=http%3A%2F%2Fcimg2.163.com%2Fcatchpic%2F1%2F11%2F11BD104ABACEB3268A57941FAD688698.jpg">
            <a:extLst>
              <a:ext uri="{FF2B5EF4-FFF2-40B4-BE49-F238E27FC236}">
                <a16:creationId xmlns:a16="http://schemas.microsoft.com/office/drawing/2014/main" id="{D7809832-9335-4593-B600-3913AE40C0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08368" y="969714"/>
            <a:ext cx="1769652" cy="1327240"/>
          </a:xfrm>
          <a:prstGeom prst="rect">
            <a:avLst/>
          </a:prstGeom>
          <a:ln w="190500" cap="sq">
            <a:solidFill>
              <a:srgbClr val="C8C6BD"/>
            </a:solidFill>
            <a:prstDash val="solid"/>
            <a:miter lim="800000"/>
          </a:ln>
          <a:effectLst>
            <a:outerShdw blurRad="63500" sx="102000" sy="102000" algn="ctr" rotWithShape="0">
              <a:prstClr val="black">
                <a:alpha val="40000"/>
              </a:prst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
        <p:nvSpPr>
          <p:cNvPr id="12" name="圆角矩形 11"/>
          <p:cNvSpPr/>
          <p:nvPr/>
        </p:nvSpPr>
        <p:spPr bwMode="auto">
          <a:xfrm>
            <a:off x="1555566" y="3310656"/>
            <a:ext cx="4496172" cy="588362"/>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微型计算机的初步发展</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13" name="矩形 12"/>
          <p:cNvSpPr/>
          <p:nvPr/>
        </p:nvSpPr>
        <p:spPr>
          <a:xfrm>
            <a:off x="2070538" y="3983551"/>
            <a:ext cx="9282046" cy="1177791"/>
          </a:xfrm>
          <a:prstGeom prst="rect">
            <a:avLst/>
          </a:prstGeo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ln w="47625">
            <a:no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1974-1984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Intel</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8080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8086</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MCS-51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等，有两条线路：</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通用计算机</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与</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嵌入式计算机</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两种模式。</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Arm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出现，改变了嵌入式计算机发展模式</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。目前</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RISC-V</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正在逐步推广。</a:t>
            </a:r>
            <a:endPar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圆角矩形 13"/>
          <p:cNvSpPr/>
          <p:nvPr/>
        </p:nvSpPr>
        <p:spPr bwMode="auto">
          <a:xfrm>
            <a:off x="1521311" y="5185421"/>
            <a:ext cx="4564683" cy="554374"/>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3</a:t>
            </a:r>
            <a:r>
              <a:rPr lang="zh-CN"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微型计算机的无处不在</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15" name="矩形 14"/>
          <p:cNvSpPr/>
          <p:nvPr/>
        </p:nvSpPr>
        <p:spPr>
          <a:xfrm>
            <a:off x="2122828" y="5763079"/>
            <a:ext cx="9229756" cy="562238"/>
          </a:xfrm>
          <a:prstGeom prst="rect">
            <a:avLst/>
          </a:prstGeo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可以举出无数微型计算机应用的例子</a:t>
            </a:r>
          </a:p>
        </p:txBody>
      </p:sp>
      <p:sp>
        <p:nvSpPr>
          <p:cNvPr id="11" name="圆角矩形 10"/>
          <p:cNvSpPr/>
          <p:nvPr/>
        </p:nvSpPr>
        <p:spPr bwMode="auto">
          <a:xfrm>
            <a:off x="677240" y="862152"/>
            <a:ext cx="5994823" cy="655803"/>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0"/>
          </a:gradFill>
          <a:ln w="9525" cap="flat" cmpd="sng" algn="ctr">
            <a:noFill/>
            <a:prstDash val="solid"/>
            <a:miter lim="800000"/>
            <a:headEnd type="none" w="med" len="med"/>
            <a:tailEnd type="none" w="med" len="med"/>
          </a:ln>
          <a:effectLst>
            <a:glow rad="63500">
              <a:schemeClr val="accent3">
                <a:satMod val="175000"/>
                <a:alpha val="40000"/>
              </a:schemeClr>
            </a:glow>
            <a:innerShdw blurRad="63500" dist="50800" dir="18900000">
              <a:prstClr val="black">
                <a:alpha val="50000"/>
              </a:prstClr>
            </a:innerShdw>
            <a:softEdge rad="12700"/>
          </a:effectLst>
          <a:scene3d>
            <a:camera prst="orthographicFront"/>
            <a:lightRig rig="threePt" dir="t">
              <a:rot lat="0" lon="0" rev="5400000"/>
            </a:lightRig>
          </a:scene3d>
          <a:sp3d extrusionH="152400">
            <a:bevelT w="107950"/>
            <a:bevelB w="342900"/>
          </a:sp3d>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ea typeface="黑体" panose="02010609060101010101" pitchFamily="49" charset="-122"/>
              </a:rPr>
              <a:t>1.1.2 </a:t>
            </a:r>
            <a:r>
              <a:rPr lang="zh-CN" altLang="en-US" sz="3200" b="0" dirty="0">
                <a:solidFill>
                  <a:schemeClr val="accent2"/>
                </a:solidFill>
                <a:latin typeface="+mn-lt"/>
                <a:ea typeface="黑体" panose="02010609060101010101" pitchFamily="49" charset="-122"/>
              </a:rPr>
              <a:t>微型计算机发展简史</a:t>
            </a:r>
          </a:p>
          <a:p>
            <a:endParaRPr lang="zh-CN" altLang="en-US"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3238787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 name="图片 12" descr="C:\Users\WYH\Desktop\A.png"/>
          <p:cNvPicPr/>
          <p:nvPr/>
        </p:nvPicPr>
        <p:blipFill rotWithShape="1">
          <a:blip r:embed="rId3">
            <a:extLst>
              <a:ext uri="{28A0092B-C50C-407E-A947-70E740481C1C}">
                <a14:useLocalDpi xmlns:a14="http://schemas.microsoft.com/office/drawing/2010/main" val="0"/>
              </a:ext>
            </a:extLst>
          </a:blip>
          <a:srcRect b="6859"/>
          <a:stretch/>
        </p:blipFill>
        <p:spPr bwMode="auto">
          <a:xfrm>
            <a:off x="860912" y="1735495"/>
            <a:ext cx="5112568" cy="3925753"/>
          </a:xfrm>
          <a:prstGeom prst="rect">
            <a:avLst/>
          </a:prstGeom>
          <a:noFill/>
          <a:ln>
            <a:noFill/>
          </a:ln>
          <a:extLst>
            <a:ext uri="{53640926-AAD7-44D8-BBD7-CCE9431645EC}">
              <a14:shadowObscured xmlns:a14="http://schemas.microsoft.com/office/drawing/2010/main"/>
            </a:ext>
          </a:extLst>
        </p:spPr>
      </p:pic>
      <p:sp>
        <p:nvSpPr>
          <p:cNvPr id="16" name="横卷形 15"/>
          <p:cNvSpPr/>
          <p:nvPr/>
        </p:nvSpPr>
        <p:spPr bwMode="auto">
          <a:xfrm>
            <a:off x="1127448" y="5843563"/>
            <a:ext cx="10297144" cy="557015"/>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r>
              <a:rPr lang="zh-CN" altLang="en-US" sz="1800" kern="100"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特别提示：冯</a:t>
            </a:r>
            <a:r>
              <a:rPr lang="en-US" altLang="zh-CN" sz="1800" kern="100"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诺依曼结构：指令和数据存储器统一编址</a:t>
            </a:r>
            <a:r>
              <a:rPr lang="zh-CN" altLang="en-US" sz="1800" kern="100" dirty="0" smtClean="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，哈佛</a:t>
            </a:r>
            <a:r>
              <a:rPr lang="zh-CN" altLang="en-US" sz="1800" kern="100"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结构：指令和数据存储器分开编址</a:t>
            </a:r>
          </a:p>
          <a:p>
            <a:pPr algn="ct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5" name="圆角矩形 4"/>
          <p:cNvSpPr/>
          <p:nvPr/>
        </p:nvSpPr>
        <p:spPr bwMode="auto">
          <a:xfrm>
            <a:off x="839416" y="908720"/>
            <a:ext cx="9577064" cy="655803"/>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0"/>
          </a:gradFill>
          <a:ln w="9525" cap="flat" cmpd="sng" algn="ctr">
            <a:noFill/>
            <a:prstDash val="solid"/>
            <a:miter lim="800000"/>
            <a:headEnd type="none" w="med" len="med"/>
            <a:tailEnd type="none" w="med" len="med"/>
          </a:ln>
          <a:effectLst>
            <a:glow rad="63500">
              <a:schemeClr val="accent3">
                <a:satMod val="175000"/>
                <a:alpha val="40000"/>
              </a:schemeClr>
            </a:glow>
            <a:innerShdw blurRad="63500" dist="50800" dir="18900000">
              <a:prstClr val="black">
                <a:alpha val="50000"/>
              </a:prstClr>
            </a:innerShdw>
            <a:softEdge rad="12700"/>
          </a:effectLst>
          <a:scene3d>
            <a:camera prst="orthographicFront"/>
            <a:lightRig rig="threePt" dir="t">
              <a:rot lat="0" lon="0" rev="5400000"/>
            </a:lightRig>
          </a:scene3d>
          <a:sp3d extrusionH="152400">
            <a:bevelT w="107950"/>
            <a:bevelB w="342900"/>
          </a:sp3d>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ea typeface="黑体" panose="02010609060101010101" pitchFamily="49" charset="-122"/>
              </a:rPr>
              <a:t>1.1.3 </a:t>
            </a:r>
            <a:r>
              <a:rPr lang="zh-CN" altLang="en-US" sz="3200" b="0" dirty="0">
                <a:solidFill>
                  <a:schemeClr val="accent2"/>
                </a:solidFill>
                <a:latin typeface="+mn-lt"/>
                <a:ea typeface="黑体" panose="02010609060101010101" pitchFamily="49" charset="-122"/>
              </a:rPr>
              <a:t>微型计算机的冯</a:t>
            </a:r>
            <a:r>
              <a:rPr lang="en-US" altLang="zh-CN" sz="3200" b="0" dirty="0">
                <a:solidFill>
                  <a:schemeClr val="accent2"/>
                </a:solidFill>
                <a:latin typeface="+mn-lt"/>
                <a:ea typeface="黑体" panose="02010609060101010101" pitchFamily="49" charset="-122"/>
              </a:rPr>
              <a:t>·</a:t>
            </a:r>
            <a:r>
              <a:rPr lang="zh-CN" altLang="en-US" sz="3200" b="0" dirty="0">
                <a:solidFill>
                  <a:schemeClr val="accent2"/>
                </a:solidFill>
                <a:latin typeface="+mn-lt"/>
                <a:ea typeface="黑体" panose="02010609060101010101" pitchFamily="49" charset="-122"/>
              </a:rPr>
              <a:t>诺依曼结构框图（重点）</a:t>
            </a:r>
          </a:p>
          <a:p>
            <a:endParaRPr lang="zh-CN" altLang="en-US" dirty="0">
              <a:solidFill>
                <a:srgbClr val="FF0000"/>
              </a:solidFill>
              <a:latin typeface="+mn-lt"/>
              <a:ea typeface="黑体" panose="02010609060101010101" pitchFamily="49" charset="-122"/>
            </a:endParaRPr>
          </a:p>
        </p:txBody>
      </p:sp>
      <p:sp>
        <p:nvSpPr>
          <p:cNvPr id="6" name="圆角矩形 5"/>
          <p:cNvSpPr/>
          <p:nvPr/>
        </p:nvSpPr>
        <p:spPr>
          <a:xfrm flipH="1">
            <a:off x="1541549" y="1840290"/>
            <a:ext cx="7286676" cy="1143008"/>
          </a:xfrm>
          <a:prstGeom prst="roundRect">
            <a:avLst>
              <a:gd name="adj" fmla="val 601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120000"/>
              </a:lnSpc>
              <a:spcBef>
                <a:spcPts val="200"/>
              </a:spcBef>
              <a:spcAft>
                <a:spcPts val="200"/>
              </a:spcAft>
            </a:pP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6074646" y="1840941"/>
            <a:ext cx="5507158" cy="1485567"/>
          </a:xfrm>
          <a:prstGeom prst="rect">
            <a:avLst/>
          </a:prstGeo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ln w="47625">
            <a:noFill/>
            <a:round/>
          </a:ln>
        </p:spPr>
        <p:txBody>
          <a:bodyPr wrap="square" lIns="234000" tIns="126000" rIns="234000" bIns="126000" anchor="ctr" anchorCtr="0">
            <a:spAutoFit/>
          </a:bodyPr>
          <a:lstStyle/>
          <a:p>
            <a:pPr indent="266700" algn="just">
              <a:spcAft>
                <a:spcPts val="0"/>
              </a:spcAft>
            </a:pPr>
            <a:r>
              <a:rPr lang="en-US" altLang="zh-CN" sz="16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1. CPU:</a:t>
            </a:r>
            <a:r>
              <a:rPr lang="zh-CN" altLang="en-US" sz="16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运算器</a:t>
            </a:r>
            <a:r>
              <a:rPr lang="zh-CN" altLang="en-US" sz="16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与控制器和在一起，称为</a:t>
            </a:r>
            <a:r>
              <a:rPr lang="zh-CN" altLang="en-US" sz="16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中央处理器</a:t>
            </a:r>
            <a:r>
              <a:rPr lang="en-US" altLang="zh-CN" sz="16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16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。它是</a:t>
            </a:r>
            <a:r>
              <a:rPr lang="zh-CN" altLang="en-US" sz="16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从外部设备获得数据，通过加工、处理，再把处理结果送到</a:t>
            </a:r>
            <a:r>
              <a:rPr lang="en-US" altLang="zh-CN" sz="16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16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的外部世界</a:t>
            </a:r>
            <a:r>
              <a:rPr lang="zh-CN" altLang="en-US" sz="16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。从</a:t>
            </a:r>
            <a:r>
              <a:rPr lang="zh-CN" altLang="en-US" sz="16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功能角度看，</a:t>
            </a:r>
            <a:r>
              <a:rPr lang="en-US" altLang="zh-CN" sz="16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16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包含运算器、寄存器和控制器</a:t>
            </a:r>
            <a:r>
              <a:rPr lang="zh-CN" altLang="en-US" sz="16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。从</a:t>
            </a:r>
            <a:r>
              <a:rPr lang="zh-CN" altLang="en-US" sz="16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编程角度看，</a:t>
            </a:r>
            <a:r>
              <a:rPr lang="en-US" altLang="zh-CN" sz="16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16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包含寄存器与可执行的指令系统。</a:t>
            </a:r>
          </a:p>
        </p:txBody>
      </p:sp>
      <p:sp>
        <p:nvSpPr>
          <p:cNvPr id="10" name="矩形 9"/>
          <p:cNvSpPr/>
          <p:nvPr/>
        </p:nvSpPr>
        <p:spPr>
          <a:xfrm>
            <a:off x="6102266" y="3377818"/>
            <a:ext cx="5479538" cy="993125"/>
          </a:xfrm>
          <a:prstGeom prst="rect">
            <a:avLst/>
          </a:prstGeo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ln w="47625">
            <a:noFill/>
            <a:round/>
          </a:ln>
        </p:spPr>
        <p:txBody>
          <a:bodyPr wrap="square" lIns="234000" tIns="126000" rIns="234000" bIns="126000" anchor="ctr" anchorCtr="0">
            <a:spAutoFit/>
          </a:bodyPr>
          <a:lstStyle/>
          <a:p>
            <a:pPr indent="266700" algn="just">
              <a:spcAft>
                <a:spcPts val="0"/>
              </a:spcAft>
            </a:pPr>
            <a:r>
              <a:rPr lang="en-US" altLang="zh-CN" sz="16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16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zh-CN" altLang="en-US" sz="1600" b="0" kern="1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存储器</a:t>
            </a:r>
            <a:r>
              <a:rPr lang="en-US" altLang="zh-CN" sz="1600" b="0" kern="1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zh-CN" altLang="en-US" sz="16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存储器</a:t>
            </a:r>
            <a:r>
              <a:rPr lang="zh-CN" altLang="en-US" sz="16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是用来存储数据和指令的记忆部件。从编程角度看，存储器就是地址单元</a:t>
            </a:r>
            <a:r>
              <a:rPr lang="zh-CN" altLang="en-US" sz="16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，从</a:t>
            </a:r>
            <a:r>
              <a:rPr lang="zh-CN" altLang="en-US" sz="16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功能上说，存储器分为许多</a:t>
            </a:r>
            <a:r>
              <a:rPr lang="zh-CN" altLang="en-US" sz="16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种类。</a:t>
            </a:r>
            <a:endParaRPr lang="zh-CN" altLang="en-US" sz="16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矩形 11"/>
          <p:cNvSpPr/>
          <p:nvPr/>
        </p:nvSpPr>
        <p:spPr>
          <a:xfrm>
            <a:off x="6120707" y="4468263"/>
            <a:ext cx="5461097" cy="1239346"/>
          </a:xfrm>
          <a:prstGeom prst="rect">
            <a:avLst/>
          </a:prstGeo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ln w="47625">
            <a:noFill/>
            <a:round/>
          </a:ln>
        </p:spPr>
        <p:txBody>
          <a:bodyPr wrap="square" lIns="234000" tIns="126000" rIns="234000" bIns="126000" anchor="ctr" anchorCtr="0">
            <a:spAutoFit/>
          </a:bodyPr>
          <a:lstStyle/>
          <a:p>
            <a:pPr indent="266700" algn="just">
              <a:spcAft>
                <a:spcPts val="0"/>
              </a:spcAft>
            </a:pPr>
            <a:r>
              <a:rPr lang="en-US" altLang="zh-CN" sz="16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16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．输入设备与</a:t>
            </a:r>
            <a:r>
              <a:rPr lang="zh-CN" altLang="en-US" sz="1600" b="0" kern="1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输出设备</a:t>
            </a:r>
            <a:r>
              <a:rPr lang="en-US" altLang="zh-CN" sz="1600" b="0" kern="1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zh-CN" altLang="en-US" sz="16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输入设备</a:t>
            </a:r>
            <a:r>
              <a:rPr lang="zh-CN" altLang="en-US" sz="16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a:t>
            </a:r>
            <a:r>
              <a:rPr lang="zh-CN" altLang="en-US" sz="16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向计算机输入信息的设备，如键盘、</a:t>
            </a:r>
            <a:r>
              <a:rPr lang="zh-CN" altLang="en-US" sz="16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鼠标等。输出设备是</a:t>
            </a:r>
            <a:r>
              <a:rPr lang="zh-CN" altLang="en-US" sz="16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计算机把</a:t>
            </a:r>
            <a:r>
              <a:rPr lang="zh-CN" altLang="en-US" sz="16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处理结果</a:t>
            </a:r>
            <a:r>
              <a:rPr lang="zh-CN" altLang="en-US" sz="16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以人能识别的数字、</a:t>
            </a:r>
            <a:r>
              <a:rPr lang="zh-CN" altLang="en-US" sz="16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符号等</a:t>
            </a:r>
            <a:r>
              <a:rPr lang="zh-CN" altLang="en-US" sz="16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形式表达出来的设备，如显示器、</a:t>
            </a:r>
            <a:r>
              <a:rPr lang="zh-CN" altLang="en-US" sz="16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打印机等。</a:t>
            </a:r>
            <a:endParaRPr lang="zh-CN" altLang="en-US" sz="16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50097567"/>
      </p:ext>
    </p:extLst>
  </p:cSld>
  <p:clrMapOvr>
    <a:masterClrMapping/>
  </p:clrMapOvr>
  <p:timing>
    <p:tnLst>
      <p:par>
        <p:cTn id="1" dur="indefinite" restart="never" nodeType="tmRoot"/>
      </p:par>
    </p:tnLst>
  </p:timing>
</p:sld>
</file>

<file path=ppt/theme/theme1.xml><?xml version="1.0" encoding="utf-8"?>
<a:theme xmlns:a="http://schemas.openxmlformats.org/drawingml/2006/main" name="模板">
  <a:themeElements>
    <a:clrScheme name="网络管理讲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网络管理讲稿">
      <a:majorFont>
        <a:latin typeface="华文新魏"/>
        <a:ea typeface="华文新魏"/>
        <a:cs typeface=""/>
      </a:majorFont>
      <a:minorFont>
        <a:latin typeface="Times New Roman"/>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no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a:spPr>
      <a:bodyPr vert="horz" wrap="none" lIns="91440" tIns="45720" rIns="91440" bIns="45720" numCol="1" rtlCol="0" anchor="t" anchorCtr="0" compatLnSpc="1">
        <a:prstTxWarp prst="textNoShape">
          <a:avLst/>
        </a:prstTxWarp>
      </a:bodyPr>
      <a:lstStyle>
        <a:defPPr>
          <a:defRPr sz="3200" b="0" dirty="0">
            <a:solidFill>
              <a:schemeClr val="accent2"/>
            </a:solidFill>
            <a:latin typeface="+mn-lt"/>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Copperplate Gothic Bold" pitchFamily="34" charset="0"/>
            <a:ea typeface="Gulim" pitchFamily="34" charset="-127"/>
          </a:defRPr>
        </a:defPPr>
      </a:lstStyle>
    </a:lnDef>
  </a:objectDefaults>
  <a:extraClrSchemeLst>
    <a:extraClrScheme>
      <a:clrScheme name="网络管理讲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网络管理讲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网络管理讲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网络管理讲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网络管理讲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网络管理讲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网络管理讲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6504</TotalTime>
  <Words>1871</Words>
  <Application>Microsoft Office PowerPoint</Application>
  <PresentationFormat>宽屏</PresentationFormat>
  <Paragraphs>115</Paragraphs>
  <Slides>16</Slides>
  <Notes>16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Gulim</vt:lpstr>
      <vt:lpstr>黑体</vt:lpstr>
      <vt:lpstr>华文新魏</vt:lpstr>
      <vt:lpstr>华文中宋</vt:lpstr>
      <vt:lpstr>楷体</vt:lpstr>
      <vt:lpstr>宋体</vt:lpstr>
      <vt:lpstr>微软雅黑</vt:lpstr>
      <vt:lpstr>Copperplate Gothic Bold</vt:lpstr>
      <vt:lpstr>Times New Roman</vt:lpstr>
      <vt:lpstr>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《物联网工程导论》</dc:title>
  <dc:creator>WUGY</dc:creator>
  <cp:lastModifiedBy>18850586845@163.com</cp:lastModifiedBy>
  <cp:revision>686</cp:revision>
  <cp:lastPrinted>1999-06-03T07:41:47Z</cp:lastPrinted>
  <dcterms:created xsi:type="dcterms:W3CDTF">2012-05-08T02:40:51Z</dcterms:created>
  <dcterms:modified xsi:type="dcterms:W3CDTF">2021-03-08T02:41:18Z</dcterms:modified>
</cp:coreProperties>
</file>