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81" r:id="rId1"/>
  </p:sldMasterIdLst>
  <p:notesMasterIdLst>
    <p:notesMasterId r:id="rId23"/>
  </p:notesMasterIdLst>
  <p:handoutMasterIdLst>
    <p:handoutMasterId r:id="rId24"/>
  </p:handoutMasterIdLst>
  <p:sldIdLst>
    <p:sldId id="646" r:id="rId2"/>
    <p:sldId id="725" r:id="rId3"/>
    <p:sldId id="766" r:id="rId4"/>
    <p:sldId id="767" r:id="rId5"/>
    <p:sldId id="769" r:id="rId6"/>
    <p:sldId id="768" r:id="rId7"/>
    <p:sldId id="771" r:id="rId8"/>
    <p:sldId id="773" r:id="rId9"/>
    <p:sldId id="788" r:id="rId10"/>
    <p:sldId id="775" r:id="rId11"/>
    <p:sldId id="776" r:id="rId12"/>
    <p:sldId id="777" r:id="rId13"/>
    <p:sldId id="778" r:id="rId14"/>
    <p:sldId id="779" r:id="rId15"/>
    <p:sldId id="780" r:id="rId16"/>
    <p:sldId id="781" r:id="rId17"/>
    <p:sldId id="783" r:id="rId18"/>
    <p:sldId id="784" r:id="rId19"/>
    <p:sldId id="785" r:id="rId20"/>
    <p:sldId id="787" r:id="rId21"/>
    <p:sldId id="649" r:id="rId22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pperplate Gothic Bold" pitchFamily="34" charset="0"/>
        <a:ea typeface="Gulim" pitchFamily="34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pperplate Gothic Bold" pitchFamily="34" charset="0"/>
        <a:ea typeface="Gulim" pitchFamily="34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pperplate Gothic Bold" pitchFamily="34" charset="0"/>
        <a:ea typeface="Gulim" pitchFamily="34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pperplate Gothic Bold" pitchFamily="34" charset="0"/>
        <a:ea typeface="Gulim" pitchFamily="34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pperplate Gothic Bold" pitchFamily="34" charset="0"/>
        <a:ea typeface="Gulim" pitchFamily="34" charset="-127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Copperplate Gothic Bold" pitchFamily="34" charset="0"/>
        <a:ea typeface="Gulim" pitchFamily="34" charset="-127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Copperplate Gothic Bold" pitchFamily="34" charset="0"/>
        <a:ea typeface="Gulim" pitchFamily="34" charset="-127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Copperplate Gothic Bold" pitchFamily="34" charset="0"/>
        <a:ea typeface="Gulim" pitchFamily="34" charset="-127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Copperplate Gothic Bold" pitchFamily="34" charset="0"/>
        <a:ea typeface="Gulim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施黎伟 施" initials="施黎伟" lastIdx="1" clrIdx="0">
    <p:extLst>
      <p:ext uri="{19B8F6BF-5375-455C-9EA6-DF929625EA0E}">
        <p15:presenceInfo xmlns:p15="http://schemas.microsoft.com/office/powerpoint/2012/main" userId="06b20555c7fbf01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658E"/>
    <a:srgbClr val="024C89"/>
    <a:srgbClr val="1B4B7B"/>
    <a:srgbClr val="37618B"/>
    <a:srgbClr val="3D668E"/>
    <a:srgbClr val="406890"/>
    <a:srgbClr val="4E7398"/>
    <a:srgbClr val="4F7499"/>
    <a:srgbClr val="3E678F"/>
    <a:srgbClr val="3A64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30" autoAdjust="0"/>
    <p:restoredTop sz="85664" autoAdjust="0"/>
  </p:normalViewPr>
  <p:slideViewPr>
    <p:cSldViewPr>
      <p:cViewPr varScale="1">
        <p:scale>
          <a:sx n="98" d="100"/>
          <a:sy n="98" d="100"/>
        </p:scale>
        <p:origin x="960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 b="0"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 b="0"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04A7A861-DEED-4722-B1F1-502F1D837F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81094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 b="0"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 b="0"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11885EC4-2E48-4EAD-BBD4-5D9010318C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565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F66220-688E-47F4-A4B7-87720CFD683C}" type="slidenum">
              <a:rPr lang="en-US" altLang="zh-CN" smtClean="0"/>
              <a:pPr/>
              <a:t>1</a:t>
            </a:fld>
            <a:endParaRPr lang="en-US" altLang="zh-CN" dirty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/>
              <a:t>标题封面</a:t>
            </a:r>
          </a:p>
        </p:txBody>
      </p:sp>
    </p:spTree>
    <p:extLst>
      <p:ext uri="{BB962C8B-B14F-4D97-AF65-F5344CB8AC3E}">
        <p14:creationId xmlns:p14="http://schemas.microsoft.com/office/powerpoint/2010/main" val="35218148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文字说明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10655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文字说明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1666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文字说明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49195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文字说明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47489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文字说明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79721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文字说明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79960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文字说明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61840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文字说明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44106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文字说明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89667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文字说明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1831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文字说明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65265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文字说明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05039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7748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文字说明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8322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文字说明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9948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文字说明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7722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文字说明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3644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文字说明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5203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文字说明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2602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文字说明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400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3630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     </a:t>
            </a:r>
            <a:endParaRPr lang="en-US" altLang="ko-KR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299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 </a:t>
            </a:r>
            <a:endParaRPr lang="en-US" altLang="ko-KR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79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517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06" b="13316"/>
          <a:stretch/>
        </p:blipFill>
        <p:spPr>
          <a:xfrm>
            <a:off x="-14935" y="720000"/>
            <a:ext cx="12192000" cy="5805344"/>
          </a:xfrm>
          <a:prstGeom prst="rect">
            <a:avLst/>
          </a:prstGeom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839148"/>
            <a:ext cx="10363200" cy="987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유형 편집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060848"/>
            <a:ext cx="10363200" cy="425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0" name="标题占位符 1"/>
          <p:cNvSpPr>
            <a:spLocks noGrp="1"/>
          </p:cNvSpPr>
          <p:nvPr/>
        </p:nvSpPr>
        <p:spPr>
          <a:xfrm>
            <a:off x="0" y="6543124"/>
            <a:ext cx="12214677" cy="40766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99000">
                <a:srgbClr val="9F231B"/>
              </a:gs>
            </a:gsLst>
            <a:lin ang="0" scaled="0"/>
          </a:gradFill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12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微型计算机原理及应用</a:t>
            </a:r>
            <a:endParaRPr lang="zh-CN" altLang="en-US" sz="12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标题占位符 1"/>
          <p:cNvSpPr>
            <a:spLocks noGrp="1"/>
          </p:cNvSpPr>
          <p:nvPr/>
        </p:nvSpPr>
        <p:spPr>
          <a:xfrm>
            <a:off x="1" y="1588"/>
            <a:ext cx="12197715" cy="720000"/>
          </a:xfrm>
          <a:prstGeom prst="rect">
            <a:avLst/>
          </a:prstGeom>
          <a:solidFill>
            <a:srgbClr val="9F231B"/>
          </a:solidFill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330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" y="0"/>
            <a:ext cx="3017143" cy="72000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9"/>
          <a:srcRect l="1" t="4406" r="947" b="-1"/>
          <a:stretch/>
        </p:blipFill>
        <p:spPr>
          <a:xfrm>
            <a:off x="10526800" y="0"/>
            <a:ext cx="16652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696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0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accent2"/>
          </a:solidFill>
          <a:latin typeface="华文新魏" pitchFamily="2" charset="-122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accent2"/>
          </a:solidFill>
          <a:latin typeface="华文新魏" pitchFamily="2" charset="-122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accent2"/>
          </a:solidFill>
          <a:latin typeface="华文新魏" pitchFamily="2" charset="-122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accent2"/>
          </a:solidFill>
          <a:latin typeface="华文新魏" pitchFamily="2" charset="-122"/>
          <a:ea typeface="华文新魏" pitchFamily="2" charset="-122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accent2"/>
          </a:solidFill>
          <a:latin typeface="华文新魏" pitchFamily="2" charset="-122"/>
          <a:ea typeface="华文新魏" pitchFamily="2" charset="-122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accent2"/>
          </a:solidFill>
          <a:latin typeface="华文新魏" pitchFamily="2" charset="-122"/>
          <a:ea typeface="华文新魏" pitchFamily="2" charset="-122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accent2"/>
          </a:solidFill>
          <a:latin typeface="华文新魏" pitchFamily="2" charset="-122"/>
          <a:ea typeface="华文新魏" pitchFamily="2" charset="-122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accent2"/>
          </a:solidFill>
          <a:latin typeface="华文新魏" pitchFamily="2" charset="-122"/>
          <a:ea typeface="华文新魏" pitchFamily="2" charset="-122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22"/>
          <p:cNvSpPr/>
          <p:nvPr/>
        </p:nvSpPr>
        <p:spPr bwMode="auto">
          <a:xfrm>
            <a:off x="1775520" y="3501008"/>
            <a:ext cx="9000000" cy="720000"/>
          </a:xfrm>
          <a:prstGeom prst="roundRect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3600" b="0" dirty="0">
                <a:latin typeface="+mn-lt"/>
                <a:ea typeface="黑体" panose="02010609060101010101" pitchFamily="49" charset="-122"/>
              </a:rPr>
              <a:t>1.3 </a:t>
            </a:r>
            <a:r>
              <a:rPr lang="zh-CN" altLang="en-US" sz="3600" b="0" dirty="0">
                <a:latin typeface="+mn-lt"/>
                <a:ea typeface="黑体" panose="02010609060101010101" pitchFamily="49" charset="-122"/>
              </a:rPr>
              <a:t>数制及数制之间的转换方法</a:t>
            </a:r>
          </a:p>
        </p:txBody>
      </p:sp>
      <p:sp>
        <p:nvSpPr>
          <p:cNvPr id="18" name="圆角矩形 24">
            <a:extLst>
              <a:ext uri="{FF2B5EF4-FFF2-40B4-BE49-F238E27FC236}">
                <a16:creationId xmlns:a16="http://schemas.microsoft.com/office/drawing/2014/main" id="{87934C87-439A-4F8C-9AC5-0BF6C342D97D}"/>
              </a:ext>
            </a:extLst>
          </p:cNvPr>
          <p:cNvSpPr/>
          <p:nvPr/>
        </p:nvSpPr>
        <p:spPr bwMode="auto">
          <a:xfrm>
            <a:off x="1775520" y="4499547"/>
            <a:ext cx="9000000" cy="720000"/>
          </a:xfrm>
          <a:prstGeom prst="roundRect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3600" b="0" dirty="0">
                <a:latin typeface="+mn-lt"/>
                <a:ea typeface="黑体" panose="02010609060101010101" pitchFamily="49" charset="-122"/>
              </a:rPr>
              <a:t>1.4 </a:t>
            </a:r>
            <a:r>
              <a:rPr lang="zh-CN" altLang="en-US" sz="3600" b="0" dirty="0">
                <a:latin typeface="+mn-lt"/>
                <a:ea typeface="黑体" panose="02010609060101010101" pitchFamily="49" charset="-122"/>
              </a:rPr>
              <a:t>计算机中信息的基本表示方式</a:t>
            </a:r>
          </a:p>
          <a:p>
            <a:endParaRPr lang="zh-CN" altLang="en-US" sz="3200" b="0" dirty="0">
              <a:solidFill>
                <a:schemeClr val="tx1">
                  <a:alpha val="75000"/>
                </a:schemeClr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7" name="圆角矩形 24">
            <a:extLst>
              <a:ext uri="{FF2B5EF4-FFF2-40B4-BE49-F238E27FC236}">
                <a16:creationId xmlns:a16="http://schemas.microsoft.com/office/drawing/2014/main" id="{87934C87-439A-4F8C-9AC5-0BF6C342D97D}"/>
              </a:ext>
            </a:extLst>
          </p:cNvPr>
          <p:cNvSpPr/>
          <p:nvPr/>
        </p:nvSpPr>
        <p:spPr bwMode="auto">
          <a:xfrm>
            <a:off x="1775519" y="5445304"/>
            <a:ext cx="9000000" cy="720000"/>
          </a:xfrm>
          <a:prstGeom prst="roundRect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3600" b="0" dirty="0">
                <a:latin typeface="+mn-lt"/>
                <a:ea typeface="黑体" panose="02010609060101010101" pitchFamily="49" charset="-122"/>
              </a:rPr>
              <a:t>1.5 </a:t>
            </a:r>
            <a:r>
              <a:rPr lang="zh-CN" altLang="en-US" sz="3200" b="0" dirty="0">
                <a:latin typeface="+mn-lt"/>
                <a:ea typeface="黑体" panose="02010609060101010101" pitchFamily="49" charset="-122"/>
              </a:rPr>
              <a:t>文字在计算机中的存储方式</a:t>
            </a:r>
            <a:r>
              <a:rPr lang="en-US" altLang="zh-CN" sz="3200" b="0" dirty="0">
                <a:latin typeface="+mn-lt"/>
                <a:ea typeface="黑体" panose="02010609060101010101" pitchFamily="49" charset="-122"/>
              </a:rPr>
              <a:t>—</a:t>
            </a:r>
            <a:r>
              <a:rPr lang="zh-CN" altLang="en-US" sz="3200" b="0" dirty="0">
                <a:latin typeface="+mn-lt"/>
                <a:ea typeface="黑体" panose="02010609060101010101" pitchFamily="49" charset="-122"/>
              </a:rPr>
              <a:t>字符编码</a:t>
            </a:r>
          </a:p>
          <a:p>
            <a:endParaRPr lang="zh-CN" altLang="en-US" sz="3200" b="0" dirty="0">
              <a:solidFill>
                <a:schemeClr val="tx1">
                  <a:alpha val="75000"/>
                </a:schemeClr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1343067"/>
            <a:ext cx="12157200" cy="1440000"/>
          </a:xfrm>
          <a:prstGeom prst="rect">
            <a:avLst/>
          </a:prstGeom>
          <a:solidFill>
            <a:srgbClr val="1B4B7B"/>
          </a:solidFill>
          <a:ln w="25400" cap="flat" cmpd="sng" algn="ctr">
            <a:solidFill>
              <a:srgbClr val="1B4B7B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zh-CN" altLang="en-US" sz="3600" kern="0" dirty="0">
                <a:solidFill>
                  <a:schemeClr val="bg1"/>
                </a:solidFill>
                <a:latin typeface="微软雅黑"/>
                <a:ea typeface="微软雅黑"/>
              </a:rPr>
              <a:t>第</a:t>
            </a:r>
            <a:r>
              <a:rPr lang="en-US" altLang="zh-CN" sz="3600" kern="0" dirty="0">
                <a:solidFill>
                  <a:schemeClr val="bg1"/>
                </a:solidFill>
                <a:latin typeface="微软雅黑"/>
                <a:ea typeface="微软雅黑"/>
              </a:rPr>
              <a:t>1</a:t>
            </a:r>
            <a:r>
              <a:rPr lang="zh-CN" altLang="en-US" sz="3600" kern="0" dirty="0">
                <a:solidFill>
                  <a:schemeClr val="bg1"/>
                </a:solidFill>
                <a:latin typeface="微软雅黑"/>
                <a:ea typeface="微软雅黑"/>
              </a:rPr>
              <a:t>章 微型计算机基本结构及信息</a:t>
            </a:r>
            <a:r>
              <a:rPr lang="zh-CN" altLang="en-US" sz="3600" kern="0" dirty="0" smtClean="0">
                <a:solidFill>
                  <a:schemeClr val="bg1"/>
                </a:solidFill>
                <a:latin typeface="微软雅黑"/>
                <a:ea typeface="微软雅黑"/>
              </a:rPr>
              <a:t>表示（二 </a:t>
            </a:r>
            <a:r>
              <a:rPr lang="en-US" altLang="zh-CN" sz="3600" kern="0" dirty="0" smtClean="0">
                <a:solidFill>
                  <a:schemeClr val="bg1"/>
                </a:solidFill>
                <a:latin typeface="微软雅黑"/>
                <a:ea typeface="微软雅黑"/>
              </a:rPr>
              <a:t>) 1.3~1.5</a:t>
            </a:r>
            <a:endParaRPr lang="zh-CN" altLang="en-US" sz="3600" kern="0" dirty="0">
              <a:solidFill>
                <a:schemeClr val="bg1"/>
              </a:solidFill>
              <a:latin typeface="微软雅黑"/>
              <a:ea typeface="微软雅黑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0" y="3068960"/>
            <a:ext cx="12157200" cy="0"/>
          </a:xfrm>
          <a:prstGeom prst="line">
            <a:avLst/>
          </a:prstGeom>
          <a:noFill/>
          <a:ln w="76200" cap="rnd" cmpd="sng" algn="ctr">
            <a:solidFill>
              <a:srgbClr val="1B4B7B"/>
            </a:solidFill>
            <a:prstDash val="solid"/>
          </a:ln>
          <a:effectLst/>
        </p:spPr>
      </p:cxnSp>
      <p:cxnSp>
        <p:nvCxnSpPr>
          <p:cNvPr id="11" name="直接连接符 10"/>
          <p:cNvCxnSpPr/>
          <p:nvPr/>
        </p:nvCxnSpPr>
        <p:spPr>
          <a:xfrm>
            <a:off x="0" y="1124742"/>
            <a:ext cx="12156926" cy="0"/>
          </a:xfrm>
          <a:prstGeom prst="line">
            <a:avLst/>
          </a:prstGeom>
          <a:noFill/>
          <a:ln w="76200" cap="rnd" cmpd="sng" algn="ctr">
            <a:solidFill>
              <a:srgbClr val="1B4B7B"/>
            </a:solidFill>
            <a:prstDash val="solid"/>
          </a:ln>
          <a:effectLst/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 flipH="1">
            <a:off x="1569774" y="2364737"/>
            <a:ext cx="7286676" cy="1143008"/>
          </a:xfrm>
          <a:prstGeom prst="roundRect">
            <a:avLst>
              <a:gd name="adj" fmla="val 6011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角矩形 2"/>
          <p:cNvSpPr/>
          <p:nvPr/>
        </p:nvSpPr>
        <p:spPr bwMode="auto">
          <a:xfrm>
            <a:off x="1278394" y="1662485"/>
            <a:ext cx="7972889" cy="63024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softEdge rad="38100"/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．原码、反码与补码的基本含义与求法</a:t>
            </a:r>
            <a:endParaRPr lang="zh-CN" altLang="en-US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488" y="2364737"/>
            <a:ext cx="9865096" cy="4105325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 bwMode="auto">
          <a:xfrm>
            <a:off x="792401" y="836712"/>
            <a:ext cx="8944873" cy="655803"/>
          </a:xfrm>
          <a:prstGeom prst="roundRect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innerShdw blurRad="63500" dist="50800" dir="18900000">
              <a:prstClr val="black">
                <a:alpha val="50000"/>
              </a:prstClr>
            </a:innerShdw>
            <a:softEdge rad="12700"/>
          </a:effectLst>
          <a:scene3d>
            <a:camera prst="orthographicFront"/>
            <a:lightRig rig="threePt" dir="t">
              <a:rot lat="0" lon="0" rev="5400000"/>
            </a:lightRig>
          </a:scene3d>
          <a:sp3d extrusionH="152400">
            <a:bevelT w="107950"/>
            <a:bevelB w="3429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3200" b="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1.4.2 </a:t>
            </a:r>
            <a:r>
              <a:rPr lang="zh-CN" altLang="en-US" sz="3200" b="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整数在计算机中的补码表示方法（难点）</a:t>
            </a:r>
          </a:p>
          <a:p>
            <a:endParaRPr lang="zh-CN" altLang="en-US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916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 flipH="1">
            <a:off x="1562795" y="2420887"/>
            <a:ext cx="7286676" cy="1143008"/>
          </a:xfrm>
          <a:prstGeom prst="roundRect">
            <a:avLst>
              <a:gd name="adj" fmla="val 6011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83432" y="1484784"/>
            <a:ext cx="10369152" cy="4409445"/>
          </a:xfrm>
          <a:prstGeom prst="rect">
            <a:avLst/>
          </a:prstGeom>
          <a:gradFill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</a:gradFill>
          <a:ln w="47625">
            <a:noFill/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r>
              <a:rPr lang="zh-CN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下面分析一下为什么设计补码这种表示方式？</a:t>
            </a:r>
          </a:p>
          <a:p>
            <a:r>
              <a:rPr lang="zh-CN" altLang="zh-CN" sz="1800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第一，原码与反码对特殊数据的表示有二义性。</a:t>
            </a:r>
            <a:r>
              <a:rPr lang="zh-CN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如出现了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-0</a:t>
            </a:r>
            <a:r>
              <a:rPr lang="zh-CN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问题，见表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1-3</a:t>
            </a:r>
            <a:r>
              <a:rPr lang="zh-CN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就是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，哪还有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+0</a:t>
            </a:r>
            <a:r>
              <a:rPr lang="zh-CN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-0</a:t>
            </a:r>
            <a:r>
              <a:rPr lang="zh-CN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如何理解？如何参与运算？</a:t>
            </a:r>
          </a:p>
          <a:p>
            <a:r>
              <a:rPr lang="zh-CN" altLang="zh-CN" sz="1800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第二，原码与反码表示解决不了符号位变成了数字之后参与运算问题。</a:t>
            </a:r>
            <a:r>
              <a:rPr lang="zh-CN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位为例，在原码表示中，计算：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1+</a:t>
            </a:r>
            <a:r>
              <a:rPr lang="zh-CN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r>
              <a:rPr lang="zh-CN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=(0000 0001)</a:t>
            </a:r>
            <a:r>
              <a:rPr lang="zh-CN" altLang="zh-CN" sz="1800" baseline="-25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原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 (1000 0001)</a:t>
            </a:r>
            <a:r>
              <a:rPr lang="zh-CN" altLang="zh-CN" sz="1800" baseline="-25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原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=(1000 0010)</a:t>
            </a:r>
            <a:r>
              <a:rPr lang="zh-CN" altLang="zh-CN" sz="1800" baseline="-25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原</a:t>
            </a:r>
            <a:r>
              <a:rPr lang="zh-CN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 -2</a:t>
            </a:r>
            <a:r>
              <a:rPr lang="zh-CN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，这是不对的。在反码表示中，计算：（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r>
              <a:rPr lang="zh-CN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zh-CN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-2</a:t>
            </a:r>
            <a:r>
              <a:rPr lang="zh-CN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=(1111 1110)</a:t>
            </a:r>
            <a:r>
              <a:rPr lang="zh-CN" altLang="zh-CN" sz="1800" baseline="-25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反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+(1111 1101)</a:t>
            </a:r>
            <a:r>
              <a:rPr lang="zh-CN" altLang="zh-CN" sz="1800" baseline="-25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反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=(1111 1011)</a:t>
            </a:r>
            <a:r>
              <a:rPr lang="zh-CN" altLang="zh-CN" sz="1800" baseline="-25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反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=(1000 0100)</a:t>
            </a:r>
            <a:r>
              <a:rPr lang="zh-CN" altLang="zh-CN" sz="1800" baseline="-25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原 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 -4</a:t>
            </a:r>
            <a:r>
              <a:rPr lang="zh-CN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，这也是不对的。</a:t>
            </a:r>
          </a:p>
          <a:p>
            <a:r>
              <a:rPr lang="zh-CN" altLang="zh-CN" sz="1800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第三，补码表示可以解决以上问题。</a:t>
            </a:r>
            <a:r>
              <a:rPr lang="zh-CN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首先，没有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+0</a:t>
            </a:r>
            <a:r>
              <a:rPr lang="zh-CN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-0</a:t>
            </a:r>
            <a:r>
              <a:rPr lang="zh-CN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问题了，见表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1-3</a:t>
            </a:r>
            <a:r>
              <a:rPr lang="zh-CN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，而且可以用原码中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-0(1000 0000)</a:t>
            </a:r>
            <a:r>
              <a:rPr lang="zh-CN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，在补码中表示为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-128</a:t>
            </a:r>
            <a:r>
              <a:rPr lang="zh-CN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，形成了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-128</a:t>
            </a:r>
            <a:r>
              <a:rPr lang="zh-CN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-127</a:t>
            </a:r>
            <a:r>
              <a:rPr lang="zh-CN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r>
              <a:rPr lang="zh-CN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r>
              <a:rPr lang="zh-CN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r>
              <a:rPr lang="zh-CN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127</a:t>
            </a:r>
            <a:r>
              <a:rPr lang="zh-CN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，共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256</a:t>
            </a:r>
            <a:r>
              <a:rPr lang="zh-CN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位有符号数的完整表达。其次，以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位为例，在补码表示中，计算：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1+</a:t>
            </a:r>
            <a:r>
              <a:rPr lang="zh-CN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r>
              <a:rPr lang="zh-CN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=0000 0001+ 1111 1111=0000 0000=0</a:t>
            </a:r>
            <a:r>
              <a:rPr lang="zh-CN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，这是对的。又用补码表示计算：（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r>
              <a:rPr lang="zh-CN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zh-CN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-2</a:t>
            </a:r>
            <a:r>
              <a:rPr lang="zh-CN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=(1111 1111)</a:t>
            </a:r>
            <a:r>
              <a:rPr lang="zh-CN" altLang="zh-CN" sz="1800" baseline="-25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补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+(1111 1110)</a:t>
            </a:r>
            <a:r>
              <a:rPr lang="zh-CN" altLang="zh-CN" sz="1800" baseline="-25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补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=(1111 1101)</a:t>
            </a:r>
            <a:r>
              <a:rPr lang="zh-CN" altLang="zh-CN" sz="1800" baseline="-25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补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=(1000 0011)</a:t>
            </a:r>
            <a:r>
              <a:rPr lang="zh-CN" altLang="zh-CN" sz="1800" baseline="-25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原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 -3</a:t>
            </a:r>
            <a:r>
              <a:rPr lang="zh-CN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，这也是对的。</a:t>
            </a:r>
          </a:p>
          <a:p>
            <a:r>
              <a:rPr lang="zh-CN" altLang="zh-CN" sz="1800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第四，使用补码表示，可以将真值的减法运算变为机器中加法运算，使得</a:t>
            </a:r>
            <a:r>
              <a:rPr lang="en-US" altLang="zh-CN" sz="1800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zh-CN" sz="1800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内部不需要设计减法器。</a:t>
            </a:r>
            <a:r>
              <a:rPr lang="zh-CN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例如，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1-2=1+(-2)= (0000 0001)</a:t>
            </a:r>
            <a:r>
              <a:rPr lang="zh-CN" altLang="zh-CN" sz="1800" baseline="-25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补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+(1111 </a:t>
            </a:r>
            <a:r>
              <a:rPr lang="en-US" altLang="zh-CN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1110)</a:t>
            </a:r>
            <a:r>
              <a:rPr lang="zh-CN" altLang="zh-CN" sz="1800" baseline="-25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补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=(1111 1111)</a:t>
            </a:r>
            <a:r>
              <a:rPr lang="zh-CN" altLang="zh-CN" sz="1800" baseline="-25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补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=(1000 0001)</a:t>
            </a:r>
            <a:r>
              <a:rPr lang="zh-CN" altLang="zh-CN" sz="1800" baseline="-25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原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 -1</a:t>
            </a:r>
            <a:r>
              <a:rPr lang="zh-CN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，正确。</a:t>
            </a:r>
            <a:endParaRPr lang="zh-CN" altLang="zh-CN" sz="1800" kern="1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78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 flipH="1">
            <a:off x="1576176" y="2387203"/>
            <a:ext cx="7286676" cy="1143008"/>
          </a:xfrm>
          <a:prstGeom prst="roundRect">
            <a:avLst>
              <a:gd name="adj" fmla="val 6011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33068" y="2260322"/>
            <a:ext cx="10119515" cy="330144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8100000" scaled="1"/>
            <a:tileRect/>
          </a:gradFill>
          <a:ln w="47625">
            <a:noFill/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r>
              <a:rPr lang="zh-CN" altLang="zh-CN" sz="1800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补码设计的基本数学原理</a:t>
            </a:r>
            <a:r>
              <a:rPr lang="zh-CN" altLang="en-US" sz="1800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zh-CN" altLang="zh-CN" sz="1800" dirty="0">
              <a:solidFill>
                <a:srgbClr val="FFFF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首先，理解“模（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modulo</a:t>
            </a:r>
            <a:r>
              <a:rPr lang="zh-CN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）”的概念。先看生活中具有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～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</a:t>
            </a:r>
            <a:r>
              <a:rPr lang="zh-CN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小时指针的机械闹钟，到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</a:t>
            </a:r>
            <a:r>
              <a:rPr lang="zh-CN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小时后，又从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开始（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</a:t>
            </a:r>
            <a:r>
              <a:rPr lang="zh-CN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就是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），即超过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</a:t>
            </a:r>
            <a:r>
              <a:rPr lang="zh-CN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就溢出了。若说是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18</a:t>
            </a:r>
            <a:r>
              <a:rPr lang="zh-CN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点，即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点，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18/12</a:t>
            </a:r>
            <a:r>
              <a:rPr lang="zh-CN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的余数是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，数学上称之为</a:t>
            </a:r>
            <a:r>
              <a:rPr lang="zh-CN" altLang="zh-CN" sz="1800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模运算</a:t>
            </a:r>
            <a:r>
              <a:rPr lang="zh-CN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，符号“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mod</a:t>
            </a:r>
            <a:r>
              <a:rPr lang="zh-CN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”，即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18 mod 12 = 6</a:t>
            </a:r>
            <a:r>
              <a:rPr lang="zh-CN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，读做“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18</a:t>
            </a:r>
            <a:r>
              <a:rPr lang="zh-CN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</a:t>
            </a:r>
            <a:r>
              <a:rPr lang="zh-CN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的结果为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”。</a:t>
            </a:r>
          </a:p>
          <a:p>
            <a:r>
              <a:rPr lang="zh-CN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现在我们看，若机械闹钟指针指向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点，要把它拨到指向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点，有两种方法：</a:t>
            </a:r>
          </a:p>
          <a:p>
            <a:r>
              <a:rPr lang="zh-CN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方法一：回拨，即逆时针拨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小时，即用减法：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8-3=5</a:t>
            </a:r>
            <a:r>
              <a:rPr lang="zh-CN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</a:p>
          <a:p>
            <a:r>
              <a:rPr lang="zh-CN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方法二：正拨，即顺时针拨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lang="zh-CN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小时，即用加法：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8+9=5</a:t>
            </a:r>
            <a:r>
              <a:rPr lang="zh-CN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（不对啊，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8+9</a:t>
            </a:r>
            <a:r>
              <a:rPr lang="zh-CN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怎么等于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？可对于这个闹钟，这样的操作是对的）。看看实际数学过程：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(8+9) mod 12 =5</a:t>
            </a:r>
            <a:r>
              <a:rPr lang="zh-CN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，即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8-3</a:t>
            </a:r>
            <a:r>
              <a:rPr lang="zh-CN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8+9</a:t>
            </a:r>
            <a:r>
              <a:rPr lang="zh-CN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具有等同效果。减法运算变成了加法运算。同时，注意这个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9=12-3</a:t>
            </a:r>
            <a:r>
              <a:rPr lang="zh-CN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，给出了顺时针拨多少小时的一个求法，可以表示成：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8-3</a:t>
            </a:r>
            <a:r>
              <a:rPr lang="zh-CN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8+(12-3)</a:t>
            </a:r>
            <a:r>
              <a:rPr lang="zh-CN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是等效的。 </a:t>
            </a:r>
            <a:endParaRPr lang="en-US" altLang="zh-CN" sz="1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1800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从</a:t>
            </a:r>
            <a:r>
              <a:rPr lang="zh-CN" altLang="en-US" sz="1800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一般意义上理解</a:t>
            </a:r>
            <a:r>
              <a:rPr lang="zh-CN" altLang="zh-CN" sz="1800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“同余数”。</a:t>
            </a:r>
          </a:p>
        </p:txBody>
      </p:sp>
      <p:sp>
        <p:nvSpPr>
          <p:cNvPr id="6" name="圆角矩形 5"/>
          <p:cNvSpPr/>
          <p:nvPr/>
        </p:nvSpPr>
        <p:spPr bwMode="auto">
          <a:xfrm>
            <a:off x="1127448" y="1228890"/>
            <a:ext cx="5294979" cy="63024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softEdge rad="38100"/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．对补码设计原理的简明理解</a:t>
            </a:r>
            <a:endParaRPr lang="zh-CN" altLang="en-US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238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 flipH="1">
            <a:off x="1608632" y="2518638"/>
            <a:ext cx="7286676" cy="1143008"/>
          </a:xfrm>
          <a:prstGeom prst="roundRect">
            <a:avLst>
              <a:gd name="adj" fmla="val 6011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343472" y="2131915"/>
                <a:ext cx="9505056" cy="1916454"/>
              </a:xfrm>
              <a:prstGeom prst="rect">
                <a:avLst/>
              </a:prstGeom>
              <a:gradFill>
                <a:gsLst>
                  <a:gs pos="0">
                    <a:schemeClr val="accent6">
                      <a:lumMod val="67000"/>
                    </a:schemeClr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8100000" scaled="1"/>
              </a:gradFill>
              <a:ln w="47625">
                <a:noFill/>
                <a:round/>
              </a:ln>
            </p:spPr>
            <p:txBody>
              <a:bodyPr wrap="square" lIns="234000" tIns="126000" rIns="234000" bIns="126000" anchor="ctr" anchorCtr="0">
                <a:spAutoFit/>
              </a:bodyPr>
              <a:lstStyle/>
              <a:p>
                <a:r>
                  <a:rPr lang="zh-CN" altLang="en-US" sz="1800" dirty="0">
                    <a:solidFill>
                      <a:srgbClr val="FFFF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（</a:t>
                </a:r>
                <a:r>
                  <a:rPr lang="en-US" altLang="zh-CN" sz="1800" dirty="0">
                    <a:solidFill>
                      <a:srgbClr val="FFFF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r>
                  <a:rPr lang="zh-CN" altLang="en-US" sz="1800" dirty="0">
                    <a:solidFill>
                      <a:srgbClr val="FFFF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）由真值求补码的简单方法</a:t>
                </a:r>
                <a:endParaRPr lang="en-US" altLang="zh-CN" sz="1800" dirty="0">
                  <a:solidFill>
                    <a:srgbClr val="FFFF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zh-CN" sz="1800" dirty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对应</a:t>
                </a:r>
                <a:r>
                  <a:rPr lang="en-US" altLang="zh-CN" sz="1800" dirty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n</a:t>
                </a:r>
                <a:r>
                  <a:rPr lang="zh-CN" altLang="zh-CN" sz="1800" dirty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位字长，模</a:t>
                </a:r>
                <a:r>
                  <a:rPr lang="en-US" altLang="zh-CN" sz="1800" dirty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m=2</a:t>
                </a:r>
                <a:r>
                  <a:rPr lang="en-US" altLang="zh-CN" sz="1800" baseline="30000" dirty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n</a:t>
                </a:r>
                <a:r>
                  <a:rPr lang="zh-CN" altLang="zh-CN" sz="1800" dirty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，整数表达范围是：</a:t>
                </a:r>
                <a:r>
                  <a:rPr lang="en-US" altLang="zh-CN" sz="1800" dirty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-2</a:t>
                </a:r>
                <a:r>
                  <a:rPr lang="en-US" altLang="zh-CN" sz="1800" baseline="30000" dirty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n-1</a:t>
                </a:r>
                <a:r>
                  <a:rPr lang="zh-CN" altLang="zh-CN" sz="1800" dirty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～</a:t>
                </a:r>
                <a:r>
                  <a:rPr lang="en-US" altLang="zh-CN" sz="1800" dirty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(2</a:t>
                </a:r>
                <a:r>
                  <a:rPr lang="en-US" altLang="zh-CN" sz="1800" baseline="30000" dirty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n-1</a:t>
                </a:r>
                <a:r>
                  <a:rPr lang="en-US" altLang="zh-CN" sz="1800" dirty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-1)</a:t>
                </a:r>
                <a:r>
                  <a:rPr lang="zh-CN" altLang="zh-CN" sz="1800" dirty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，设真值记为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</m:oMath>
                </a14:m>
                <a:r>
                  <a:rPr lang="en-US" altLang="zh-CN" sz="1800" dirty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en-US" sz="1800" dirty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其补码为</a:t>
                </a:r>
                <a:r>
                  <a:rPr lang="zh-CN" altLang="en-US" sz="1800" dirty="0" smtClean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：</a:t>
                </a:r>
                <a:endParaRPr lang="en-US" altLang="zh-CN" sz="1800" dirty="0" smtClean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sz="18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sz="18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sz="18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zh-CN" altLang="zh-CN" sz="18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472" y="2131915"/>
                <a:ext cx="9505056" cy="19164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47625">
                <a:noFill/>
                <a:rou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圆角矩形 5"/>
          <p:cNvSpPr/>
          <p:nvPr/>
        </p:nvSpPr>
        <p:spPr bwMode="auto">
          <a:xfrm>
            <a:off x="1302379" y="1277058"/>
            <a:ext cx="7972889" cy="63024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softEdge rad="38100"/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．求补码的简单方法及由补码求真值的简单方法</a:t>
            </a:r>
            <a:endParaRPr lang="zh-CN" altLang="en-US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2787" y="3014519"/>
            <a:ext cx="5686425" cy="895350"/>
          </a:xfrm>
          <a:prstGeom prst="rect">
            <a:avLst/>
          </a:prstGeom>
        </p:spPr>
      </p:pic>
      <p:sp>
        <p:nvSpPr>
          <p:cNvPr id="9" name="横卷形 8"/>
          <p:cNvSpPr/>
          <p:nvPr/>
        </p:nvSpPr>
        <p:spPr bwMode="auto">
          <a:xfrm>
            <a:off x="1343472" y="4917215"/>
            <a:ext cx="6655652" cy="490776"/>
          </a:xfrm>
          <a:prstGeom prst="horizontalScroll">
            <a:avLst/>
          </a:prstGeom>
          <a:gradFill>
            <a:gsLst>
              <a:gs pos="0">
                <a:schemeClr val="accent3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800" b="0" kern="100" dirty="0">
                <a:solidFill>
                  <a:srgbClr val="3C658E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sz="1800" b="0" kern="100" dirty="0">
                <a:solidFill>
                  <a:srgbClr val="3C658E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练习</a:t>
            </a:r>
            <a:r>
              <a:rPr lang="en-US" altLang="zh-CN" sz="1800" b="0" kern="100" dirty="0">
                <a:solidFill>
                  <a:srgbClr val="3C658E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1-9】</a:t>
            </a:r>
            <a:r>
              <a:rPr lang="zh-CN" altLang="en-US" sz="1800" b="0" kern="100" dirty="0">
                <a:solidFill>
                  <a:srgbClr val="3C658E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给出</a:t>
            </a:r>
            <a:r>
              <a:rPr lang="en-US" altLang="zh-CN" sz="1800" b="0" kern="100" dirty="0">
                <a:solidFill>
                  <a:srgbClr val="3C658E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32</a:t>
            </a:r>
            <a:r>
              <a:rPr lang="zh-CN" altLang="en-US" sz="1800" b="0" kern="100" dirty="0">
                <a:solidFill>
                  <a:srgbClr val="3C658E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字长的整数表达范围与补码计算方法。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204" y="4166425"/>
            <a:ext cx="2149324" cy="214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00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横卷形 9"/>
          <p:cNvSpPr/>
          <p:nvPr/>
        </p:nvSpPr>
        <p:spPr bwMode="auto">
          <a:xfrm>
            <a:off x="1210023" y="856343"/>
            <a:ext cx="9998543" cy="490776"/>
          </a:xfrm>
          <a:prstGeom prst="horizontalScroll">
            <a:avLst/>
          </a:prstGeom>
          <a:gradFill>
            <a:gsLst>
              <a:gs pos="0">
                <a:schemeClr val="accent3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800" b="0" kern="1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sz="1800" b="0" kern="1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练习</a:t>
            </a:r>
            <a:r>
              <a:rPr lang="en-US" altLang="zh-CN" sz="1800" b="0" kern="1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1-10】</a:t>
            </a:r>
            <a:r>
              <a:rPr lang="zh-CN" altLang="en-US" sz="1800" b="0" kern="1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利用</a:t>
            </a:r>
            <a:r>
              <a:rPr lang="en-US" altLang="zh-CN" sz="1800" b="0" kern="1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AHL-GEC-IDE</a:t>
            </a:r>
            <a:r>
              <a:rPr lang="zh-CN" altLang="en-US" sz="1800" b="0" kern="1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开发工具 查找补码。</a:t>
            </a:r>
          </a:p>
        </p:txBody>
      </p:sp>
      <p:sp>
        <p:nvSpPr>
          <p:cNvPr id="16" name="横卷形 15"/>
          <p:cNvSpPr/>
          <p:nvPr/>
        </p:nvSpPr>
        <p:spPr bwMode="auto">
          <a:xfrm>
            <a:off x="1271463" y="5877272"/>
            <a:ext cx="9937103" cy="490776"/>
          </a:xfrm>
          <a:prstGeom prst="horizontalScroll">
            <a:avLst/>
          </a:prstGeom>
          <a:gradFill>
            <a:gsLst>
              <a:gs pos="0">
                <a:schemeClr val="accent3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800" b="0" kern="1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sz="1800" b="0" kern="1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练习</a:t>
            </a:r>
            <a:r>
              <a:rPr lang="en-US" altLang="zh-CN" sz="1800" b="0" kern="1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1-11】</a:t>
            </a:r>
            <a:r>
              <a:rPr lang="zh-CN" altLang="en-US" sz="1800" b="0" kern="1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参照“</a:t>
            </a:r>
            <a:r>
              <a:rPr lang="en-US" altLang="zh-CN" sz="1800" b="0" kern="1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Exam1_1”</a:t>
            </a:r>
            <a:r>
              <a:rPr lang="zh-CN" altLang="en-US" sz="1800" b="0" kern="1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工程，找出</a:t>
            </a:r>
            <a:r>
              <a:rPr lang="en-US" altLang="zh-CN" sz="1800" b="0" kern="1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lang="zh-CN" altLang="en-US" sz="1800" b="0" kern="1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1800" b="0" kern="1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113</a:t>
            </a:r>
            <a:r>
              <a:rPr lang="zh-CN" altLang="en-US" sz="1800" b="0" kern="1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的补码。</a:t>
            </a:r>
          </a:p>
        </p:txBody>
      </p:sp>
      <p:sp>
        <p:nvSpPr>
          <p:cNvPr id="17" name="横卷形 16"/>
          <p:cNvSpPr/>
          <p:nvPr/>
        </p:nvSpPr>
        <p:spPr bwMode="auto">
          <a:xfrm>
            <a:off x="1203465" y="1234819"/>
            <a:ext cx="9998543" cy="1226939"/>
          </a:xfrm>
          <a:prstGeom prst="horizontalScroll">
            <a:avLst/>
          </a:prstGeom>
          <a:gradFill>
            <a:gsLst>
              <a:gs pos="0">
                <a:schemeClr val="accent3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800" b="0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集成开发环境下载：</a:t>
            </a:r>
            <a:r>
              <a:rPr lang="en-US" altLang="zh-CN" sz="1800" b="0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http://sumcu.suda.edu.cn/AHLwGECwIDE/main.htm</a:t>
            </a:r>
          </a:p>
          <a:p>
            <a:r>
              <a:rPr lang="zh-CN" altLang="en-US" sz="1800" b="0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电子资源下载：</a:t>
            </a:r>
            <a:r>
              <a:rPr lang="en-US" altLang="zh-CN" sz="1800" b="0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http://</a:t>
            </a:r>
            <a:r>
              <a:rPr lang="en-US" altLang="zh-CN" sz="1800" b="0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sumcu.suda.edu.cn/wjyl/list.htm</a:t>
            </a:r>
          </a:p>
          <a:p>
            <a:r>
              <a:rPr lang="zh-CN" altLang="en-US" sz="1800" b="0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运行环境：</a:t>
            </a:r>
            <a:r>
              <a:rPr lang="en-US" altLang="zh-CN" sz="1800" b="0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Windows10,</a:t>
            </a:r>
            <a:r>
              <a:rPr lang="zh-CN" altLang="en-US" sz="1800" b="0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还建议安装</a:t>
            </a:r>
            <a:r>
              <a:rPr lang="en-US" altLang="zh-CN" sz="1800" b="0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VS2019</a:t>
            </a:r>
            <a:endParaRPr lang="zh-CN" altLang="en-US" sz="1800" b="0" kern="100" dirty="0">
              <a:solidFill>
                <a:srgbClr val="3C658E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4" y="2469724"/>
            <a:ext cx="6407120" cy="3119516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 bwMode="auto">
          <a:xfrm>
            <a:off x="6023992" y="3132255"/>
            <a:ext cx="5616624" cy="2088232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rect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100" b="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1100" b="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x1=-2;              //-2</a:t>
            </a:r>
            <a:r>
              <a:rPr lang="zh-CN" altLang="en-US" sz="1100" b="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的补码为</a:t>
            </a:r>
            <a:r>
              <a:rPr lang="en-US" altLang="zh-CN" sz="1100" b="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65534</a:t>
            </a:r>
          </a:p>
          <a:p>
            <a:r>
              <a:rPr lang="pt-BR" altLang="zh-CN" sz="1100" b="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800e5ba:	f64f 73fe 	movw	r3, #65534	; 0xfffe</a:t>
            </a:r>
          </a:p>
          <a:p>
            <a:r>
              <a:rPr lang="pt-BR" altLang="zh-CN" sz="1100" b="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800e5be:	80fb      	strh	r3, [r7, #6]</a:t>
            </a:r>
          </a:p>
          <a:p>
            <a:r>
              <a:rPr lang="en-US" altLang="zh-CN" sz="1100" b="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en-US" altLang="zh-CN" sz="1100" b="0" dirty="0" err="1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printf</a:t>
            </a:r>
            <a:r>
              <a:rPr lang="en-US" altLang="zh-CN" sz="1100" b="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("x1=%d\n",x1);</a:t>
            </a:r>
          </a:p>
          <a:p>
            <a:r>
              <a:rPr lang="pt-BR" altLang="zh-CN" sz="1100" b="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800e5c0:	f9b7 3006 	ldrsh.w	r3, [r7, #6]</a:t>
            </a:r>
          </a:p>
          <a:p>
            <a:r>
              <a:rPr lang="pt-BR" altLang="zh-CN" sz="1100" b="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800e5c4:	4619      	mov	r1, r3</a:t>
            </a:r>
          </a:p>
          <a:p>
            <a:r>
              <a:rPr lang="pt-BR" altLang="zh-CN" sz="1100" b="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800e5c6:	480d      	ldr	r0, [pc, #52]	; (800e5fc &lt;main+0x48&gt;)</a:t>
            </a:r>
          </a:p>
          <a:p>
            <a:r>
              <a:rPr lang="it-IT" altLang="zh-CN" sz="1100" b="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800e5c8:	f001 fa60 	bl	800fa8c &lt;myprintf&gt;</a:t>
            </a:r>
          </a:p>
          <a:p>
            <a:r>
              <a:rPr lang="zh-CN" altLang="en-US" sz="1100" b="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en-US" altLang="zh-CN" sz="1100" b="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x2=-32767;          //-32767</a:t>
            </a:r>
            <a:r>
              <a:rPr lang="zh-CN" altLang="en-US" sz="1100" b="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的补码为</a:t>
            </a:r>
            <a:r>
              <a:rPr lang="en-US" altLang="zh-CN" sz="1100" b="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32769</a:t>
            </a:r>
          </a:p>
          <a:p>
            <a:r>
              <a:rPr lang="pt-BR" altLang="zh-CN" sz="1100" b="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800e5cc:	f248 0301 	movw	r3, #32769	; 0x8001</a:t>
            </a:r>
            <a:endParaRPr lang="zh-CN" altLang="en-US" sz="1100" b="0" dirty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zh-CN" altLang="en-US" sz="1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235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 flipH="1">
            <a:off x="1608632" y="2499233"/>
            <a:ext cx="7286676" cy="1143008"/>
          </a:xfrm>
          <a:prstGeom prst="roundRect">
            <a:avLst>
              <a:gd name="adj" fmla="val 6011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54057" y="2279784"/>
            <a:ext cx="9721080" cy="1362457"/>
          </a:xfrm>
          <a:prstGeom prst="rect">
            <a:avLst/>
          </a:prstGeom>
          <a:gradFill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</a:gradFill>
          <a:ln w="47625">
            <a:noFill/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计算机中的数用补码表示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若用一个字节表达有符号整数，其范围是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-128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～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+127,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用两个字节表达有符号整数，其范围是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-32768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～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+32767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1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用一个字节表达无符号整数，其范围是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～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255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，用两个字节表达无符号整数，其范围是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～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65535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zh-CN" sz="1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1261287" y="1222434"/>
            <a:ext cx="6778929" cy="630244"/>
          </a:xfrm>
          <a:prstGeom prst="roundRect">
            <a:avLst/>
          </a:prstGeom>
          <a:gradFill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softEdge rad="38100"/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．有符号整数与无符号整数的取值范围</a:t>
            </a:r>
            <a:endParaRPr lang="zh-CN" altLang="en-US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9" name="横卷形 8"/>
          <p:cNvSpPr/>
          <p:nvPr/>
        </p:nvSpPr>
        <p:spPr bwMode="auto">
          <a:xfrm>
            <a:off x="1354057" y="4078297"/>
            <a:ext cx="9721080" cy="858857"/>
          </a:xfrm>
          <a:prstGeom prst="horizontalScroll">
            <a:avLst/>
          </a:prstGeom>
          <a:gradFill>
            <a:gsLst>
              <a:gs pos="0">
                <a:schemeClr val="accent3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800" b="0" kern="100" dirty="0">
                <a:solidFill>
                  <a:srgbClr val="3C658E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sz="1800" b="0" kern="100" dirty="0">
                <a:solidFill>
                  <a:srgbClr val="3C658E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练习</a:t>
            </a:r>
            <a:r>
              <a:rPr lang="en-US" altLang="zh-CN" sz="1800" b="0" kern="100" dirty="0">
                <a:solidFill>
                  <a:srgbClr val="3C658E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1-13】</a:t>
            </a:r>
            <a:r>
              <a:rPr lang="zh-CN" altLang="en-US" sz="1800" b="0" kern="100" dirty="0">
                <a:solidFill>
                  <a:srgbClr val="3C658E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类比一下，用四个字节、八个字节表达有符号整数与无符号整数，其范围分别是多少？</a:t>
            </a:r>
          </a:p>
        </p:txBody>
      </p:sp>
    </p:spTree>
    <p:extLst>
      <p:ext uri="{BB962C8B-B14F-4D97-AF65-F5344CB8AC3E}">
        <p14:creationId xmlns:p14="http://schemas.microsoft.com/office/powerpoint/2010/main" val="52727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 flipH="1">
            <a:off x="1623457" y="2496730"/>
            <a:ext cx="7286676" cy="1143008"/>
          </a:xfrm>
          <a:prstGeom prst="roundRect">
            <a:avLst>
              <a:gd name="adj" fmla="val 6011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71464" y="2554280"/>
            <a:ext cx="9308329" cy="1085458"/>
          </a:xfrm>
          <a:prstGeom prst="rect">
            <a:avLst/>
          </a:prstGeom>
          <a:gradFill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</a:gradFill>
          <a:ln w="47625">
            <a:noFill/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计算机中如何存储数学中带小数点的实数，在高级语言，用浮点数表示，如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语言中单精度浮点数用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个字节表示，双精度浮点数用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个字节表示。</a:t>
            </a:r>
            <a:endParaRPr lang="en-US" altLang="zh-CN" sz="1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800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（本节仅要求了解其存储形式）</a:t>
            </a:r>
            <a:endParaRPr lang="zh-CN" altLang="zh-CN" sz="1800" dirty="0">
              <a:solidFill>
                <a:srgbClr val="FFFF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横卷形 8"/>
          <p:cNvSpPr/>
          <p:nvPr/>
        </p:nvSpPr>
        <p:spPr bwMode="auto">
          <a:xfrm>
            <a:off x="1317880" y="4149080"/>
            <a:ext cx="9290250" cy="1349633"/>
          </a:xfrm>
          <a:prstGeom prst="horizontalScroll">
            <a:avLst/>
          </a:prstGeom>
          <a:gradFill>
            <a:gsLst>
              <a:gs pos="0">
                <a:schemeClr val="accent3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800" b="0" kern="100" dirty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sz="1800" b="0" kern="100" dirty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练习</a:t>
            </a:r>
            <a:r>
              <a:rPr lang="en-US" altLang="zh-CN" sz="1800" b="0" kern="100" dirty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1-14】</a:t>
            </a:r>
            <a:r>
              <a:rPr lang="zh-CN" altLang="en-US" sz="1800" b="0" kern="100" dirty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利用</a:t>
            </a:r>
            <a:r>
              <a:rPr lang="en-US" altLang="zh-CN" sz="1800" b="0" kern="100" dirty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AHL-GEC-IDE</a:t>
            </a:r>
            <a:r>
              <a:rPr lang="zh-CN" altLang="en-US" sz="1800" b="0" kern="100" dirty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开发工具查找浮点数存储值的</a:t>
            </a:r>
            <a:r>
              <a:rPr lang="zh-CN" altLang="en-US" sz="1800" b="0" kern="100" dirty="0" smtClean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步骤</a:t>
            </a:r>
            <a:endParaRPr lang="en-US" altLang="zh-CN" sz="1800" b="0" kern="100" dirty="0" smtClean="0">
              <a:solidFill>
                <a:schemeClr val="accent2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800" b="0" kern="100" dirty="0" smtClean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Exam1_2</a:t>
            </a:r>
            <a:r>
              <a:rPr lang="zh-CN" altLang="en-US" sz="1800" b="0" kern="100" dirty="0" smtClean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给出了一个</a:t>
            </a:r>
            <a:r>
              <a:rPr lang="zh-CN" altLang="en-US" sz="1800" b="0" kern="100" dirty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浮点数</a:t>
            </a:r>
            <a:r>
              <a:rPr lang="zh-CN" altLang="en-US" sz="1800" b="0" kern="100" dirty="0" smtClean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存储例子，电子资源的</a:t>
            </a:r>
            <a:r>
              <a:rPr lang="en-US" altLang="zh-CN" sz="1800" b="0" kern="100" dirty="0" smtClean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..\02-Document</a:t>
            </a:r>
            <a:r>
              <a:rPr lang="zh-CN" altLang="en-US" sz="1800" b="0" kern="100" dirty="0" smtClean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文件夹下的补充</a:t>
            </a:r>
            <a:r>
              <a:rPr lang="zh-CN" altLang="en-US" sz="1800" b="0" kern="100" dirty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阅读</a:t>
            </a:r>
            <a:r>
              <a:rPr lang="zh-CN" altLang="en-US" sz="1800" b="0" kern="100" dirty="0" smtClean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材料中给出了</a:t>
            </a:r>
            <a:r>
              <a:rPr lang="zh-CN" altLang="zh-CN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浮点数的具体计算方法</a:t>
            </a:r>
            <a:endParaRPr lang="zh-CN" altLang="en-US" sz="1800" b="0" kern="100" dirty="0">
              <a:solidFill>
                <a:srgbClr val="FF0000"/>
              </a:solidFill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794358" y="1072648"/>
            <a:ext cx="8944873" cy="655803"/>
          </a:xfrm>
          <a:prstGeom prst="roundRect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innerShdw blurRad="63500" dist="50800" dir="18900000">
              <a:prstClr val="black">
                <a:alpha val="50000"/>
              </a:prstClr>
            </a:innerShdw>
            <a:softEdge rad="12700"/>
          </a:effectLst>
          <a:scene3d>
            <a:camera prst="orthographicFront"/>
            <a:lightRig rig="threePt" dir="t">
              <a:rot lat="0" lon="0" rev="5400000"/>
            </a:lightRig>
          </a:scene3d>
          <a:sp3d extrusionH="152400">
            <a:bevelT w="107950"/>
            <a:bevelB w="3429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3200" b="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1.4.3 </a:t>
            </a:r>
            <a:r>
              <a:rPr lang="zh-CN" altLang="en-US" sz="3200" b="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实数在计算机中的浮点数表示方法（难点）</a:t>
            </a:r>
          </a:p>
          <a:p>
            <a:endParaRPr lang="zh-CN" altLang="en-US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686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 flipH="1">
            <a:off x="1309218" y="2317380"/>
            <a:ext cx="7286676" cy="1143008"/>
          </a:xfrm>
          <a:prstGeom prst="roundRect">
            <a:avLst>
              <a:gd name="adj" fmla="val 6011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41654" y="4797152"/>
            <a:ext cx="10338922" cy="163945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  <a:tileRect/>
          </a:gradFill>
          <a:ln w="47625">
            <a:noFill/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ASCII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码（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American Standard Code for Information Interchange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），中文翻译为：美国信息交换标准代码。被国际标准化组织（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International Organization for Standardization, ISO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）定为国际标准，称为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ISO 646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标准，适用于所有拉丁文字字母。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ASCII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码由美国国家标准学会（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American National Standard Institute , ANSI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）于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1967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年第一次规范发布，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1986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年为最近一次更新。</a:t>
            </a:r>
            <a:endParaRPr lang="zh-CN" altLang="zh-CN" sz="1800" dirty="0">
              <a:solidFill>
                <a:srgbClr val="FFFF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941654" y="4115030"/>
            <a:ext cx="5579257" cy="63024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softEdge rad="38100"/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</a:t>
            </a:r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ASCII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码的发布者及发布时间</a:t>
            </a:r>
            <a:endParaRPr lang="zh-CN" altLang="en-US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41654" y="2336180"/>
            <a:ext cx="10338922" cy="1639455"/>
          </a:xfrm>
          <a:prstGeom prst="rect">
            <a:avLst/>
          </a:prstGeom>
          <a:gradFill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</a:gradFill>
          <a:ln w="47625">
            <a:noFill/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计算机处理的一切信息用“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1”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两个符号存储，但却能处理诸如英文、汉字及其他文字信息。人们把像“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、你、我、他、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……”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这类信息称为字符（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character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）。计算机要能处理它们，必须用二进制表示，给出一些规则，规定“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a”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用什么二进制表示，“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b”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用什么二进制表示，等等，这种方式称为字符编码（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Character encoding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）。因历史发展与应用场合不同，字符编码有许多不同方式，常用的英文编码方式主要有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ASCII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码，常用的中文编码方式主要有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GB2312</a:t>
            </a:r>
            <a:endParaRPr lang="zh-CN" altLang="zh-CN" sz="1800" dirty="0">
              <a:solidFill>
                <a:srgbClr val="FFFF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407368" y="801211"/>
            <a:ext cx="10081120" cy="694652"/>
          </a:xfrm>
          <a:prstGeom prst="roundRect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3200" b="0" dirty="0">
                <a:latin typeface="+mn-lt"/>
                <a:ea typeface="黑体" panose="02010609060101010101" pitchFamily="49" charset="-122"/>
              </a:rPr>
              <a:t>1.5 </a:t>
            </a:r>
            <a:r>
              <a:rPr lang="zh-CN" altLang="en-US" sz="3200" b="0" dirty="0">
                <a:latin typeface="+mn-lt"/>
                <a:ea typeface="黑体" panose="02010609060101010101" pitchFamily="49" charset="-122"/>
              </a:rPr>
              <a:t>文字在计算机中的存储方式</a:t>
            </a:r>
            <a:r>
              <a:rPr lang="en-US" altLang="zh-CN" sz="3200" b="0" dirty="0">
                <a:latin typeface="+mn-lt"/>
                <a:ea typeface="黑体" panose="02010609060101010101" pitchFamily="49" charset="-122"/>
              </a:rPr>
              <a:t>—</a:t>
            </a:r>
            <a:r>
              <a:rPr lang="zh-CN" altLang="en-US" sz="3200" b="0" dirty="0">
                <a:latin typeface="+mn-lt"/>
                <a:ea typeface="黑体" panose="02010609060101010101" pitchFamily="49" charset="-122"/>
              </a:rPr>
              <a:t>字符</a:t>
            </a:r>
            <a:r>
              <a:rPr lang="zh-CN" altLang="en-US" sz="3200" b="0" dirty="0" smtClean="0">
                <a:latin typeface="+mn-lt"/>
                <a:ea typeface="黑体" panose="02010609060101010101" pitchFamily="49" charset="-122"/>
              </a:rPr>
              <a:t>编码（重点）</a:t>
            </a:r>
            <a:endParaRPr lang="zh-CN" altLang="en-US" sz="3200" b="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480119" y="1547741"/>
            <a:ext cx="8944873" cy="655803"/>
          </a:xfrm>
          <a:prstGeom prst="roundRect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innerShdw blurRad="63500" dist="50800" dir="18900000">
              <a:prstClr val="black">
                <a:alpha val="50000"/>
              </a:prstClr>
            </a:innerShdw>
            <a:softEdge rad="12700"/>
          </a:effectLst>
          <a:scene3d>
            <a:camera prst="orthographicFront"/>
            <a:lightRig rig="threePt" dir="t">
              <a:rot lat="0" lon="0" rev="5400000"/>
            </a:lightRig>
          </a:scene3d>
          <a:sp3d extrusionH="152400">
            <a:bevelT w="107950"/>
            <a:bevelB w="3429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3200" b="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1.5.1 </a:t>
            </a:r>
            <a:r>
              <a:rPr lang="zh-CN" altLang="en-US" sz="3200" b="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英文编码</a:t>
            </a:r>
            <a:r>
              <a:rPr lang="en-US" altLang="zh-CN" sz="3200" b="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—ASCII</a:t>
            </a:r>
            <a:r>
              <a:rPr lang="zh-CN" altLang="en-US" sz="3200" b="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码</a:t>
            </a:r>
          </a:p>
          <a:p>
            <a:endParaRPr lang="zh-CN" altLang="en-US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226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 flipH="1">
            <a:off x="1450855" y="2535172"/>
            <a:ext cx="7286676" cy="1143008"/>
          </a:xfrm>
          <a:prstGeom prst="roundRect">
            <a:avLst>
              <a:gd name="adj" fmla="val 6011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982895" y="836712"/>
            <a:ext cx="4101782" cy="63024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softEdge rad="38100"/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</a:t>
            </a:r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ASCII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码的内容概要</a:t>
            </a:r>
            <a:endParaRPr lang="zh-CN" altLang="en-US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27448" y="1558874"/>
            <a:ext cx="10009112" cy="1085458"/>
          </a:xfrm>
          <a:prstGeom prst="rect">
            <a:avLst/>
          </a:prstGeom>
          <a:gradFill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</a:gradFill>
          <a:ln w="47625">
            <a:noFill/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r>
              <a:rPr lang="en-US" altLang="zh-CN" sz="1800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ASCII </a:t>
            </a:r>
            <a:r>
              <a:rPr lang="zh-CN" altLang="en-US" sz="1800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码使用一个字节进行编码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，分为标准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ASCII 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码与扩展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ASCII 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码。标准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ASCII 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码也叫基础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ASCII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码，规定最高位为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，其他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位表示数值，其范围为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～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127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，包括编码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32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个控制符、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个数字、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52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个大小写字母及其他符号。</a:t>
            </a:r>
            <a:endParaRPr lang="zh-CN" altLang="zh-CN" sz="1800" dirty="0">
              <a:solidFill>
                <a:srgbClr val="FFFF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440" y="2786267"/>
            <a:ext cx="10081120" cy="359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98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 flipH="1">
            <a:off x="1465217" y="2492896"/>
            <a:ext cx="7286676" cy="1143008"/>
          </a:xfrm>
          <a:prstGeom prst="roundRect">
            <a:avLst>
              <a:gd name="adj" fmla="val 6011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1156873" y="1862652"/>
            <a:ext cx="6307279" cy="63024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softEdge rad="38100"/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</a:t>
            </a:r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GB2312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及</a:t>
            </a:r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GBK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的发布者与发布时间</a:t>
            </a:r>
            <a:endParaRPr lang="zh-CN" altLang="en-US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99456" y="2631395"/>
            <a:ext cx="9865096" cy="163945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8100000" scaled="1"/>
            <a:tileRect/>
          </a:gradFill>
          <a:ln w="47625">
            <a:noFill/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中文编码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信息交换用汉字编码字符集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是由中国国家标准总局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1980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年发布，标准号是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GB 2312-1980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GB2312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标准共收录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6763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个汉字，为了表示更多的汉字，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1995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年又颁布了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汉字编码扩展规范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GBK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GBK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GB2312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标准兼容，同时支持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ISO/IEC10646-1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GB 13000-1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的全部中、日、韩（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CJK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）汉字，共计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20902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字。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GB 18030-2005《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信息技术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中文编码字符集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收录了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70244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个汉字。</a:t>
            </a:r>
            <a:endParaRPr lang="zh-CN" altLang="zh-CN" sz="1800" dirty="0">
              <a:solidFill>
                <a:srgbClr val="FFFF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636118" y="899804"/>
            <a:ext cx="8944873" cy="655803"/>
          </a:xfrm>
          <a:prstGeom prst="roundRect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innerShdw blurRad="63500" dist="50800" dir="18900000">
              <a:prstClr val="black">
                <a:alpha val="50000"/>
              </a:prstClr>
            </a:innerShdw>
            <a:softEdge rad="12700"/>
          </a:effectLst>
          <a:scene3d>
            <a:camera prst="orthographicFront"/>
            <a:lightRig rig="threePt" dir="t">
              <a:rot lat="0" lon="0" rev="5400000"/>
            </a:lightRig>
          </a:scene3d>
          <a:sp3d extrusionH="152400">
            <a:bevelT w="107950"/>
            <a:bevelB w="3429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3200" b="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1.5.2 </a:t>
            </a:r>
            <a:r>
              <a:rPr lang="zh-CN" altLang="en-US" sz="3200" b="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中文编码</a:t>
            </a:r>
            <a:r>
              <a:rPr lang="en-US" altLang="zh-CN" sz="3200" b="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—GB2312</a:t>
            </a:r>
            <a:r>
              <a:rPr lang="zh-CN" altLang="en-US" sz="3200" b="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及</a:t>
            </a:r>
            <a:r>
              <a:rPr lang="en-US" altLang="zh-CN" sz="3200" b="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GBK</a:t>
            </a:r>
          </a:p>
          <a:p>
            <a:endParaRPr lang="zh-CN" altLang="en-US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377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 flipH="1">
            <a:off x="1569510" y="2472594"/>
            <a:ext cx="7286676" cy="1143008"/>
          </a:xfrm>
          <a:prstGeom prst="roundRect">
            <a:avLst>
              <a:gd name="adj" fmla="val 6011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角矩形 2"/>
          <p:cNvSpPr/>
          <p:nvPr/>
        </p:nvSpPr>
        <p:spPr bwMode="auto">
          <a:xfrm>
            <a:off x="1278130" y="3022690"/>
            <a:ext cx="2873654" cy="63024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softEdge rad="38100"/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．数制的概念</a:t>
            </a:r>
            <a:endParaRPr lang="zh-CN" altLang="en-US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78130" y="3841498"/>
            <a:ext cx="9714414" cy="2101120"/>
          </a:xfrm>
          <a:prstGeom prst="rect">
            <a:avLst/>
          </a:prstGeom>
          <a:gradFill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</a:gradFill>
          <a:ln w="47625">
            <a:noFill/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通俗地说，数制（</a:t>
            </a: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Number system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）就是计数的法则，它用一组固定的数码和一套统一的规则来表示数字的大小。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例如，人们日常生活中使用的数制是十进制（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Decimal system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），它使用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这十个数码，并定义以下规则：自然界中所有的数字都用这十个数码表达，满十进一，且规定同一个数码在从左到右不同的位置上所表示的数值大小不同。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人类普遍使用十进制，可能与远古时代用十指记数这个习惯有关</a:t>
            </a:r>
            <a:r>
              <a:rPr lang="zh-CN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8" name="圆角矩形 7"/>
          <p:cNvSpPr/>
          <p:nvPr/>
        </p:nvSpPr>
        <p:spPr bwMode="auto">
          <a:xfrm>
            <a:off x="1245744" y="877794"/>
            <a:ext cx="8668957" cy="749474"/>
          </a:xfrm>
          <a:prstGeom prst="roundRect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3600" b="0" dirty="0">
                <a:latin typeface="+mn-lt"/>
                <a:ea typeface="黑体" panose="02010609060101010101" pitchFamily="49" charset="-122"/>
              </a:rPr>
              <a:t>1.3 </a:t>
            </a:r>
            <a:r>
              <a:rPr lang="zh-CN" altLang="en-US" sz="3600" b="0" dirty="0">
                <a:latin typeface="+mn-lt"/>
                <a:ea typeface="黑体" panose="02010609060101010101" pitchFamily="49" charset="-122"/>
              </a:rPr>
              <a:t>数制及数制之间的转换方法</a:t>
            </a:r>
          </a:p>
        </p:txBody>
      </p:sp>
      <p:sp>
        <p:nvSpPr>
          <p:cNvPr id="9" name="圆角矩形 8"/>
          <p:cNvSpPr/>
          <p:nvPr/>
        </p:nvSpPr>
        <p:spPr bwMode="auto">
          <a:xfrm>
            <a:off x="1245744" y="1997077"/>
            <a:ext cx="5994823" cy="655803"/>
          </a:xfrm>
          <a:prstGeom prst="roundRect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innerShdw blurRad="63500" dist="50800" dir="18900000">
              <a:prstClr val="black">
                <a:alpha val="50000"/>
              </a:prstClr>
            </a:innerShdw>
            <a:softEdge rad="12700"/>
          </a:effectLst>
          <a:scene3d>
            <a:camera prst="orthographicFront"/>
            <a:lightRig rig="threePt" dir="t">
              <a:rot lat="0" lon="0" rev="5400000"/>
            </a:lightRig>
          </a:scene3d>
          <a:sp3d extrusionH="152400">
            <a:bevelT w="107950"/>
            <a:bevelB w="3429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3200" b="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1.3.1 </a:t>
            </a:r>
            <a:r>
              <a:rPr lang="zh-CN" altLang="en-US" sz="3200" b="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数制</a:t>
            </a:r>
          </a:p>
          <a:p>
            <a:endParaRPr lang="zh-CN" altLang="en-US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912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 flipH="1">
            <a:off x="1589204" y="2441915"/>
            <a:ext cx="7286676" cy="1143008"/>
          </a:xfrm>
          <a:prstGeom prst="roundRect">
            <a:avLst>
              <a:gd name="adj" fmla="val 6011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1247715" y="1330205"/>
            <a:ext cx="4755524" cy="63024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softEdge rad="38100"/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</a:t>
            </a:r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GB2312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及</a:t>
            </a:r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GBK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的内容概要</a:t>
            </a:r>
            <a:endParaRPr lang="zh-CN" altLang="en-US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78516" y="2078855"/>
            <a:ext cx="9729130" cy="247045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  <a:tileRect/>
          </a:gradFill>
          <a:ln w="47625">
            <a:noFill/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GB2312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基本集共收入汉字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6763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个和非汉字图形字符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682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个，每个汉字用两个字节编码，分区进行，区号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01-94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，每区含有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94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个位号，这种编码方式也称为区位码。举例来说，“啊”字是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GB2312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之中的第一个汉字，它的区码为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，位码为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01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，分别用十六进制表示，分放在高低字节，成为两字节的区位码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0x1001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，区位码加上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0x2020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就是国标码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0x3021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，再加上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0x8080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就是存储在计算机中的机内码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0xB0A1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，这就是汉字的计算机编码。</a:t>
            </a:r>
            <a:endParaRPr lang="en-US" altLang="zh-CN" sz="1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1800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为什么不直接使用国标码将汉字存储在计算机内部呢？</a:t>
            </a:r>
            <a:endParaRPr lang="en-US" altLang="zh-CN" sz="1800" dirty="0">
              <a:solidFill>
                <a:srgbClr val="FFFF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汉字机内码的每个字节都大于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128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，解决了与西文字符的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ASCII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码冲突的问题，也给编程判断提供了依据。</a:t>
            </a:r>
            <a:endParaRPr lang="en-US" altLang="zh-CN" sz="1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1209562" y="4759584"/>
            <a:ext cx="4793678" cy="63024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softEdge rad="38100"/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．编码的查看</a:t>
            </a:r>
            <a:endParaRPr lang="zh-CN" altLang="en-US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71195" y="5416716"/>
            <a:ext cx="9729130" cy="808459"/>
          </a:xfrm>
          <a:prstGeom prst="rect">
            <a:avLst/>
          </a:prstGeom>
          <a:gradFill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47625">
            <a:noFill/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r>
              <a:rPr lang="zh-CN" altLang="en-US" sz="1800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800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）可以</a:t>
            </a:r>
            <a:r>
              <a:rPr lang="zh-CN" altLang="en-US" sz="1800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利用</a:t>
            </a:r>
            <a:r>
              <a:rPr lang="en-US" altLang="zh-CN" sz="1800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word</a:t>
            </a:r>
            <a:r>
              <a:rPr lang="zh-CN" altLang="en-US" sz="1800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编辑器获得汉字的</a:t>
            </a:r>
            <a:r>
              <a:rPr lang="zh-CN" altLang="en-US" sz="1800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编码</a:t>
            </a:r>
            <a:endParaRPr lang="en-US" altLang="zh-CN" sz="1800" dirty="0" smtClean="0">
              <a:solidFill>
                <a:srgbClr val="FFFF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800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800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）可以利用微信小程序“金葫芦微机原理学习”查看</a:t>
            </a:r>
            <a:endParaRPr lang="en-US" altLang="zh-CN" sz="1800" dirty="0">
              <a:solidFill>
                <a:srgbClr val="FFFF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005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59496" y="3284984"/>
            <a:ext cx="9721080" cy="562238"/>
          </a:xfrm>
          <a:prstGeom prst="rect">
            <a:avLst/>
          </a:prstGeom>
          <a:gradFill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47625">
            <a:noFill/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本讲作业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：第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章习题 </a:t>
            </a:r>
            <a:r>
              <a:rPr lang="en-US" altLang="zh-CN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6~12</a:t>
            </a:r>
            <a:endParaRPr lang="en-US" altLang="zh-CN" sz="2000" kern="1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52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 flipH="1">
            <a:off x="1432160" y="2421793"/>
            <a:ext cx="7286676" cy="1143008"/>
          </a:xfrm>
          <a:prstGeom prst="roundRect">
            <a:avLst>
              <a:gd name="adj" fmla="val 6011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角矩形 2"/>
          <p:cNvSpPr/>
          <p:nvPr/>
        </p:nvSpPr>
        <p:spPr bwMode="auto">
          <a:xfrm>
            <a:off x="1199456" y="1124744"/>
            <a:ext cx="4955220" cy="63024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softEdge rad="38100"/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．基数计数法</a:t>
            </a:r>
            <a:endParaRPr lang="zh-CN" altLang="en-US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199456" y="2286744"/>
                <a:ext cx="10153128" cy="304176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6">
                      <a:lumMod val="67000"/>
                    </a:schemeClr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 w="47625">
                <a:noFill/>
                <a:round/>
              </a:ln>
            </p:spPr>
            <p:txBody>
              <a:bodyPr wrap="square" lIns="234000" tIns="126000" rIns="234000" bIns="126000" anchor="ctr" anchorCtr="0">
                <a:spAutoFit/>
              </a:bodyPr>
              <a:lstStyle/>
              <a:p>
                <a:pPr indent="266700" algn="just">
                  <a:spcAft>
                    <a:spcPts val="0"/>
                  </a:spcAft>
                </a:pPr>
                <a:r>
                  <a:rPr lang="zh-CN" altLang="en-US" sz="2000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基数计数法（</a:t>
                </a:r>
                <a:r>
                  <a:rPr lang="en-US" altLang="zh-CN" sz="2000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Radix notation</a:t>
                </a:r>
                <a:r>
                  <a:rPr lang="zh-CN" altLang="en-US" sz="2000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），也称按位计数法或进位计数法，该计数方法是</a:t>
                </a:r>
                <a:r>
                  <a:rPr lang="zh-CN" altLang="en-US" sz="2000" kern="100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以基数和位权来表示的计数方法</a:t>
                </a:r>
                <a:r>
                  <a:rPr lang="zh-CN" altLang="en-US" sz="2000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，任何一个数制都包含基数和位权这两个基本要素。</a:t>
                </a:r>
                <a:endParaRPr lang="en-US" altLang="zh-CN" sz="2000" kern="1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just">
                  <a:spcAft>
                    <a:spcPts val="0"/>
                  </a:spcAft>
                </a:pPr>
                <a:r>
                  <a:rPr lang="zh-CN" altLang="en-US" sz="2000" kern="100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数制中的基数（</a:t>
                </a:r>
                <a:r>
                  <a:rPr lang="en-US" altLang="zh-CN" sz="2000" kern="100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Radix number</a:t>
                </a:r>
                <a:r>
                  <a:rPr lang="zh-CN" altLang="en-US" sz="2000" kern="100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）表示基本符号的个数</a:t>
                </a:r>
                <a:r>
                  <a:rPr lang="zh-CN" altLang="en-US" sz="2000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。例如，十进制的基数就是</a:t>
                </a:r>
                <a:r>
                  <a:rPr lang="en-US" altLang="zh-CN" sz="2000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10</a:t>
                </a:r>
                <a:r>
                  <a:rPr lang="zh-CN" altLang="en-US" sz="2000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，二进制的基数就是</a:t>
                </a:r>
                <a:r>
                  <a:rPr lang="en-US" altLang="zh-CN" sz="2000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000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，十六进制的基数为</a:t>
                </a:r>
                <a:r>
                  <a:rPr lang="en-US" altLang="zh-CN" sz="2000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16</a:t>
                </a:r>
                <a:r>
                  <a:rPr lang="zh-CN" altLang="en-US" sz="2000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000" kern="1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just">
                  <a:spcAft>
                    <a:spcPts val="0"/>
                  </a:spcAft>
                </a:pPr>
                <a:r>
                  <a:rPr lang="zh-CN" altLang="zh-CN" sz="2000" dirty="0">
                    <a:solidFill>
                      <a:srgbClr val="FFFF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数制中的位权（</a:t>
                </a:r>
                <a:r>
                  <a:rPr lang="en-US" altLang="zh-CN" sz="2000" dirty="0">
                    <a:solidFill>
                      <a:srgbClr val="FFFF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Position weight</a:t>
                </a:r>
                <a:r>
                  <a:rPr lang="zh-CN" altLang="zh-CN" sz="2000" dirty="0">
                    <a:solidFill>
                      <a:srgbClr val="FFFF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）表示某一位上的</a:t>
                </a:r>
                <a:r>
                  <a:rPr lang="en-US" altLang="zh-CN" sz="2000" dirty="0">
                    <a:solidFill>
                      <a:srgbClr val="FFFF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r>
                  <a:rPr lang="zh-CN" altLang="zh-CN" sz="2000" dirty="0">
                    <a:solidFill>
                      <a:srgbClr val="FFFF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所表示数值的大小（所处位置重要性的度量）</a:t>
                </a:r>
                <a:r>
                  <a:rPr lang="en-US" altLang="zh-CN" sz="2000" dirty="0">
                    <a:solidFill>
                      <a:srgbClr val="FFFF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zh-CN" sz="2000" dirty="0">
                    <a:solidFill>
                      <a:srgbClr val="FFFF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一般简称权（</a:t>
                </a:r>
                <a:r>
                  <a:rPr lang="en-US" altLang="zh-CN" sz="2000" dirty="0">
                    <a:solidFill>
                      <a:srgbClr val="FFFF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weight</a:t>
                </a:r>
                <a:r>
                  <a:rPr lang="zh-CN" altLang="zh-CN" sz="2000" dirty="0">
                    <a:solidFill>
                      <a:srgbClr val="FFFF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）</a:t>
                </a:r>
                <a:r>
                  <a:rPr lang="zh-CN" altLang="zh-CN" sz="2000" dirty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。例如，十进制数</a:t>
                </a:r>
                <a:r>
                  <a:rPr lang="en-US" altLang="zh-CN" sz="2000" dirty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693.85</a:t>
                </a:r>
                <a:r>
                  <a:rPr lang="zh-CN" altLang="zh-CN" sz="2000" dirty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，该数中最左边的</a:t>
                </a:r>
                <a:r>
                  <a:rPr lang="en-US" altLang="zh-CN" sz="2000" dirty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6</a:t>
                </a:r>
                <a:r>
                  <a:rPr lang="zh-CN" altLang="zh-CN" sz="2000" dirty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代表</a:t>
                </a:r>
                <a:r>
                  <a:rPr lang="en-US" altLang="zh-CN" sz="2000" dirty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600</a:t>
                </a:r>
                <a:r>
                  <a:rPr lang="zh-CN" altLang="zh-CN" sz="2000" dirty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，而</a:t>
                </a:r>
                <a:r>
                  <a:rPr lang="en-US" altLang="zh-CN" sz="2000" dirty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600=6*10</a:t>
                </a:r>
                <a:r>
                  <a:rPr lang="en-US" altLang="zh-CN" sz="2000" baseline="30000" dirty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2</a:t>
                </a:r>
                <a:r>
                  <a:rPr lang="zh-CN" altLang="zh-CN" sz="2000" dirty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，这里的</a:t>
                </a:r>
                <a:r>
                  <a:rPr lang="en-US" altLang="zh-CN" sz="2000" dirty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10</a:t>
                </a:r>
                <a:r>
                  <a:rPr lang="en-US" altLang="zh-CN" sz="2000" baseline="30000" dirty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2</a:t>
                </a:r>
                <a:r>
                  <a:rPr lang="zh-CN" altLang="zh-CN" sz="2000" dirty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就是</a:t>
                </a:r>
                <a:r>
                  <a:rPr lang="en-US" altLang="zh-CN" sz="2000" dirty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6</a:t>
                </a:r>
                <a:r>
                  <a:rPr lang="zh-CN" altLang="zh-CN" sz="2000" dirty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所处位置的“权”</a:t>
                </a:r>
                <a:endParaRPr lang="en-US" altLang="zh-CN" sz="20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indent="266700" algn="just">
                  <a:spcAft>
                    <a:spcPts val="0"/>
                  </a:spcAft>
                </a:pPr>
                <a:r>
                  <a:rPr lang="zh-CN" altLang="zh-CN" sz="2000" dirty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有了基数与权概念，</a:t>
                </a:r>
                <a:r>
                  <a:rPr lang="zh-CN" altLang="zh-CN" sz="2000" dirty="0">
                    <a:solidFill>
                      <a:srgbClr val="FFFF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任意一个数</a:t>
                </a:r>
                <a:r>
                  <a:rPr lang="en-US" altLang="zh-CN" sz="2000" i="1" dirty="0">
                    <a:solidFill>
                      <a:srgbClr val="FFFF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x</a:t>
                </a:r>
                <a:r>
                  <a:rPr lang="zh-CN" altLang="zh-CN" sz="2000" dirty="0">
                    <a:solidFill>
                      <a:srgbClr val="FFFF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可表示成按权展开</a:t>
                </a:r>
                <a:r>
                  <a:rPr lang="en-US" altLang="zh-CN" sz="2000" dirty="0">
                    <a:solidFill>
                      <a:srgbClr val="FFFF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en-US" sz="2000" dirty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例如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+mj-ea"/>
                      </a:rPr>
                      <m:t>：</m:t>
                    </m:r>
                    <m:r>
                      <a:rPr lang="en-US" altLang="zh-CN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+mj-ea"/>
                      </a:rPr>
                      <m:t>26.38</m:t>
                    </m:r>
                    <m:r>
                      <a:rPr lang="en-US" altLang="zh-CN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naryPr>
                      <m:sub>
                        <m:r>
                          <a:rPr lang="en-US" altLang="zh-CN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𝑖</m:t>
                        </m:r>
                        <m:r>
                          <a:rPr lang="en-US" altLang="zh-CN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=1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−2</m:t>
                        </m:r>
                      </m:sup>
                      <m:e>
                        <m:sSub>
                          <m:sSubPr>
                            <m:ctrlPr>
                              <a:rPr lang="zh-CN" altLang="zh-CN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zh-CN" altLang="zh-CN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CN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=</m:t>
                        </m:r>
                      </m:e>
                    </m:nary>
                    <m:r>
                      <a:rPr lang="en-US" altLang="zh-CN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+mj-ea"/>
                      </a:rPr>
                      <m:t>2∗</m:t>
                    </m:r>
                    <m:sSup>
                      <m:sSupPr>
                        <m:ctrlPr>
                          <a:rPr lang="zh-CN" altLang="zh-CN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10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1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+mj-ea"/>
                      </a:rPr>
                      <m:t>+6∗</m:t>
                    </m:r>
                    <m:sSup>
                      <m:sSupPr>
                        <m:ctrlPr>
                          <a:rPr lang="zh-CN" altLang="zh-CN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10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0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+mj-ea"/>
                      </a:rPr>
                      <m:t>+3∗</m:t>
                    </m:r>
                    <m:sSup>
                      <m:sSupPr>
                        <m:ctrlPr>
                          <a:rPr lang="zh-CN" altLang="zh-CN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10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−1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+mj-ea"/>
                      </a:rPr>
                      <m:t>+8</m:t>
                    </m:r>
                    <m:r>
                      <a:rPr lang="zh-CN" alt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+mj-ea"/>
                      </a:rPr>
                      <m:t>∗</m:t>
                    </m:r>
                    <m:sSup>
                      <m:sSupPr>
                        <m:ctrlPr>
                          <a:rPr lang="zh-CN" altLang="zh-CN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10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−2</m:t>
                        </m:r>
                      </m:sup>
                    </m:sSup>
                  </m:oMath>
                </a14:m>
                <a:endParaRPr lang="zh-CN" altLang="zh-CN" sz="2000" kern="100" dirty="0">
                  <a:solidFill>
                    <a:srgbClr val="FFFF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456" y="2286744"/>
                <a:ext cx="10153128" cy="3041762"/>
              </a:xfrm>
              <a:prstGeom prst="rect">
                <a:avLst/>
              </a:prstGeom>
              <a:blipFill>
                <a:blip r:embed="rId3"/>
                <a:stretch>
                  <a:fillRect b="-11222"/>
                </a:stretch>
              </a:blipFill>
              <a:ln w="47625">
                <a:noFill/>
                <a:rou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8457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 flipH="1">
            <a:off x="1387388" y="2388672"/>
            <a:ext cx="7286676" cy="1143008"/>
          </a:xfrm>
          <a:prstGeom prst="roundRect">
            <a:avLst>
              <a:gd name="adj" fmla="val 6011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角矩形 2"/>
          <p:cNvSpPr/>
          <p:nvPr/>
        </p:nvSpPr>
        <p:spPr bwMode="auto">
          <a:xfrm>
            <a:off x="1055440" y="980728"/>
            <a:ext cx="4955220" cy="63024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softEdge rad="38100"/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．计算机中常用的数制</a:t>
            </a:r>
            <a:endParaRPr lang="zh-CN" altLang="en-US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9" name="横卷形 8"/>
          <p:cNvSpPr/>
          <p:nvPr/>
        </p:nvSpPr>
        <p:spPr bwMode="auto">
          <a:xfrm>
            <a:off x="1199456" y="5517232"/>
            <a:ext cx="9505056" cy="858857"/>
          </a:xfrm>
          <a:prstGeom prst="horizontalScroll">
            <a:avLst/>
          </a:prstGeom>
          <a:gradFill>
            <a:gsLst>
              <a:gs pos="0">
                <a:schemeClr val="accent3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800" b="0" kern="100" dirty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sz="1800" b="0" kern="100" dirty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练习</a:t>
            </a:r>
            <a:r>
              <a:rPr lang="en-US" altLang="zh-CN" sz="1800" b="0" kern="100" dirty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1-3】</a:t>
            </a:r>
            <a:r>
              <a:rPr lang="zh-CN" altLang="en-US" sz="1800" b="0" kern="100" dirty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将二进制数</a:t>
            </a:r>
            <a:r>
              <a:rPr lang="en-US" altLang="zh-CN" sz="1800" b="0" kern="100" dirty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101.1101</a:t>
            </a:r>
            <a:r>
              <a:rPr lang="zh-CN" altLang="en-US" sz="1800" b="0" kern="100" dirty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及十六进制数</a:t>
            </a:r>
            <a:r>
              <a:rPr lang="en-US" altLang="zh-CN" sz="1800" b="0" kern="100" dirty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8BD.A6F</a:t>
            </a:r>
            <a:r>
              <a:rPr lang="zh-CN" altLang="en-US" sz="1800" b="0" kern="100" dirty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按权形式展开。</a:t>
            </a:r>
          </a:p>
          <a:p>
            <a:r>
              <a:rPr lang="en-US" altLang="zh-CN" sz="1800" b="0" kern="100" dirty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sz="1800" b="0" kern="100" dirty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练习</a:t>
            </a:r>
            <a:r>
              <a:rPr lang="en-US" altLang="zh-CN" sz="1800" b="0" kern="100" dirty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1-4】</a:t>
            </a:r>
            <a:r>
              <a:rPr lang="zh-CN" altLang="en-US" sz="1800" b="0" kern="100" dirty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写出八进制数码个数、基数、进位规则、借位规则。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456" y="1844824"/>
            <a:ext cx="9505056" cy="350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16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 flipH="1">
            <a:off x="1785534" y="2420887"/>
            <a:ext cx="7286676" cy="1143008"/>
          </a:xfrm>
          <a:prstGeom prst="roundRect">
            <a:avLst>
              <a:gd name="adj" fmla="val 6011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角矩形 2"/>
          <p:cNvSpPr/>
          <p:nvPr/>
        </p:nvSpPr>
        <p:spPr bwMode="auto">
          <a:xfrm>
            <a:off x="1374622" y="2078328"/>
            <a:ext cx="6395380" cy="63024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softEdge rad="38100"/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．其他进制数与十进制数之间的转换</a:t>
            </a:r>
            <a:endParaRPr lang="zh-CN" altLang="en-US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67780" y="4351312"/>
            <a:ext cx="9591118" cy="562238"/>
          </a:xfrm>
          <a:prstGeom prst="rect">
            <a:avLst/>
          </a:prstGeom>
          <a:gradFill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</a:gradFill>
          <a:ln w="47625">
            <a:noFill/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2000" kern="100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kern="100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）十进制数转为其他进制数：</a:t>
            </a:r>
            <a:r>
              <a:rPr lang="zh-CN" altLang="zh-CN" sz="2000" kern="1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一般采用</a:t>
            </a:r>
            <a:r>
              <a:rPr lang="zh-CN" altLang="zh-CN" sz="2000" kern="1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“乘除法”</a:t>
            </a:r>
            <a:endParaRPr lang="en-US" altLang="zh-CN" sz="2000" kern="1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47003" y="2862915"/>
            <a:ext cx="9505056" cy="562238"/>
          </a:xfrm>
          <a:prstGeom prst="rect">
            <a:avLst/>
          </a:prstGeom>
          <a:gradFill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</a:gradFill>
          <a:ln w="47625">
            <a:noFill/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）其他进制数转为十进制数：</a:t>
            </a:r>
            <a:r>
              <a:rPr lang="zh-CN" altLang="en-US" sz="2000" kern="1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“按权展开求和</a:t>
            </a:r>
            <a:r>
              <a:rPr lang="zh-CN" altLang="en-US" sz="2000" kern="1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endParaRPr lang="en-US" altLang="zh-CN" sz="2000" kern="1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横卷形 8"/>
          <p:cNvSpPr/>
          <p:nvPr/>
        </p:nvSpPr>
        <p:spPr bwMode="auto">
          <a:xfrm>
            <a:off x="1447003" y="3457415"/>
            <a:ext cx="9505056" cy="490776"/>
          </a:xfrm>
          <a:prstGeom prst="horizontalScroll">
            <a:avLst/>
          </a:prstGeom>
          <a:gradFill>
            <a:gsLst>
              <a:gs pos="0">
                <a:schemeClr val="accent3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800" b="0" kern="100" dirty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sz="1800" b="0" kern="100" dirty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练习</a:t>
            </a:r>
            <a:r>
              <a:rPr lang="en-US" altLang="zh-CN" sz="1800" b="0" kern="100" dirty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1-5】</a:t>
            </a:r>
            <a:r>
              <a:rPr lang="zh-CN" altLang="en-US" sz="1800" b="0" kern="100" dirty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把十六进制数</a:t>
            </a:r>
            <a:r>
              <a:rPr lang="en-US" altLang="zh-CN" sz="1800" b="0" kern="100" dirty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0x6A8</a:t>
            </a:r>
            <a:r>
              <a:rPr lang="zh-CN" altLang="en-US" sz="1800" b="0" kern="100" dirty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转为十进制数。</a:t>
            </a:r>
          </a:p>
        </p:txBody>
      </p:sp>
      <p:sp>
        <p:nvSpPr>
          <p:cNvPr id="10" name="横卷形 9"/>
          <p:cNvSpPr/>
          <p:nvPr/>
        </p:nvSpPr>
        <p:spPr bwMode="auto">
          <a:xfrm>
            <a:off x="1374622" y="5090946"/>
            <a:ext cx="9577437" cy="490776"/>
          </a:xfrm>
          <a:prstGeom prst="horizontalScroll">
            <a:avLst/>
          </a:prstGeom>
          <a:gradFill>
            <a:gsLst>
              <a:gs pos="0">
                <a:schemeClr val="accent3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800" b="0" kern="100" dirty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sz="1800" b="0" kern="100" dirty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练习</a:t>
            </a:r>
            <a:r>
              <a:rPr lang="en-US" altLang="zh-CN" sz="1800" b="0" kern="100" dirty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1-6】</a:t>
            </a:r>
            <a:r>
              <a:rPr lang="zh-CN" altLang="en-US" sz="1800" b="0" kern="100" dirty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把十进制数</a:t>
            </a:r>
            <a:r>
              <a:rPr lang="en-US" altLang="zh-CN" sz="1800" b="0" kern="100" dirty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56.23</a:t>
            </a:r>
            <a:r>
              <a:rPr lang="zh-CN" altLang="en-US" sz="1800" b="0" kern="100" dirty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转为二进制数和十六进制数</a:t>
            </a:r>
            <a:r>
              <a:rPr lang="zh-CN" altLang="en-US" sz="1800" b="0" kern="100" dirty="0">
                <a:solidFill>
                  <a:srgbClr val="3C658E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1" name="圆角矩形 10"/>
          <p:cNvSpPr/>
          <p:nvPr/>
        </p:nvSpPr>
        <p:spPr bwMode="auto">
          <a:xfrm>
            <a:off x="1367780" y="1021246"/>
            <a:ext cx="5994823" cy="655803"/>
          </a:xfrm>
          <a:prstGeom prst="roundRect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innerShdw blurRad="63500" dist="50800" dir="18900000">
              <a:prstClr val="black">
                <a:alpha val="50000"/>
              </a:prstClr>
            </a:innerShdw>
            <a:softEdge rad="12700"/>
          </a:effectLst>
          <a:scene3d>
            <a:camera prst="orthographicFront"/>
            <a:lightRig rig="threePt" dir="t">
              <a:rot lat="0" lon="0" rev="5400000"/>
            </a:lightRig>
          </a:scene3d>
          <a:sp3d extrusionH="152400">
            <a:bevelT w="107950"/>
            <a:bevelB w="3429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3200" b="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1.3.2 </a:t>
            </a:r>
            <a:r>
              <a:rPr lang="zh-CN" altLang="en-US" sz="3200" b="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数制之间的转换方法</a:t>
            </a:r>
          </a:p>
          <a:p>
            <a:endParaRPr lang="zh-CN" altLang="en-US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725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 flipH="1">
            <a:off x="1589385" y="2396528"/>
            <a:ext cx="7286676" cy="1143008"/>
          </a:xfrm>
          <a:prstGeom prst="roundRect">
            <a:avLst>
              <a:gd name="adj" fmla="val 6011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1199456" y="908720"/>
            <a:ext cx="6395380" cy="63024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softEdge rad="38100"/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．二进制数与十六进制数之间的转换</a:t>
            </a:r>
            <a:endParaRPr lang="zh-CN" altLang="en-US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536" y="1530332"/>
            <a:ext cx="7801512" cy="2024188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487488" y="3645024"/>
            <a:ext cx="9634270" cy="2193453"/>
          </a:xfrm>
          <a:prstGeom prst="rect">
            <a:avLst/>
          </a:prstGeom>
          <a:gradFill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</a:gradFill>
          <a:ln w="47625">
            <a:noFill/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1800" kern="100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二进制数转换为十六进制数的基本方法</a:t>
            </a:r>
            <a:r>
              <a:rPr lang="zh-CN" altLang="en-US" sz="1800" kern="1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：以小数点为界，整数部分向左，每</a:t>
            </a:r>
            <a:r>
              <a:rPr lang="en-US" altLang="zh-CN" sz="1800" kern="1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 </a:t>
            </a:r>
            <a:r>
              <a:rPr lang="zh-CN" altLang="en-US" sz="1800" kern="1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位二进制数为一组，不足</a:t>
            </a:r>
            <a:r>
              <a:rPr lang="en-US" altLang="zh-CN" sz="1800" kern="1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1800" kern="1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位的，高位补</a:t>
            </a:r>
            <a:r>
              <a:rPr lang="en-US" altLang="zh-CN" sz="1800" kern="1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1800" kern="1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，然后用</a:t>
            </a:r>
            <a:r>
              <a:rPr lang="en-US" altLang="zh-CN" sz="1800" kern="1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800" kern="1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位十六进制数码表示对应的二进制数即可；小数部分向右，每</a:t>
            </a:r>
            <a:r>
              <a:rPr lang="en-US" altLang="zh-CN" sz="1800" kern="1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 </a:t>
            </a:r>
            <a:r>
              <a:rPr lang="zh-CN" altLang="en-US" sz="1800" kern="1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位二进制数为一组，不足</a:t>
            </a:r>
            <a:r>
              <a:rPr lang="en-US" altLang="zh-CN" sz="1800" kern="1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 </a:t>
            </a:r>
            <a:r>
              <a:rPr lang="zh-CN" altLang="en-US" sz="1800" kern="1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位的，低位补</a:t>
            </a:r>
            <a:r>
              <a:rPr lang="en-US" altLang="zh-CN" sz="1800" kern="1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1800" kern="1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，然后用</a:t>
            </a:r>
            <a:r>
              <a:rPr lang="en-US" altLang="zh-CN" sz="1800" kern="1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800" kern="1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位十六进制数码表示对应的二进制数即可。</a:t>
            </a:r>
          </a:p>
          <a:p>
            <a:pPr indent="266700" algn="just">
              <a:spcAft>
                <a:spcPts val="0"/>
              </a:spcAft>
            </a:pPr>
            <a:r>
              <a:rPr lang="zh-CN" altLang="en-US" sz="1800" kern="100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十六进制数转换为二进制数的基本方法</a:t>
            </a:r>
            <a:r>
              <a:rPr lang="zh-CN" altLang="en-US" sz="1800" kern="1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：把每位十六进制数码用</a:t>
            </a:r>
            <a:r>
              <a:rPr lang="en-US" altLang="zh-CN" sz="1800" kern="1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1800" kern="1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位二进制数表示，书写时根据具体情况去除不影响结果的整数部分的前置</a:t>
            </a:r>
            <a:r>
              <a:rPr lang="en-US" altLang="zh-CN" sz="1800" kern="1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1800" kern="1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与小数部分的后置</a:t>
            </a:r>
            <a:r>
              <a:rPr lang="en-US" altLang="zh-CN" sz="1800" kern="1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1800" kern="1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，使之符合平时书写习惯即可。</a:t>
            </a:r>
            <a:endParaRPr lang="zh-CN" altLang="zh-CN" sz="1800" kern="1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横卷形 5"/>
          <p:cNvSpPr/>
          <p:nvPr/>
        </p:nvSpPr>
        <p:spPr bwMode="auto">
          <a:xfrm>
            <a:off x="983432" y="5894021"/>
            <a:ext cx="10520376" cy="490776"/>
          </a:xfrm>
          <a:prstGeom prst="horizontalScroll">
            <a:avLst/>
          </a:prstGeom>
          <a:gradFill>
            <a:gsLst>
              <a:gs pos="0">
                <a:schemeClr val="accent3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800" b="0" kern="100" dirty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sz="1800" b="0" kern="100" dirty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练习</a:t>
            </a:r>
            <a:r>
              <a:rPr lang="en-US" altLang="zh-CN" sz="1800" b="0" kern="100" dirty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1-7】 </a:t>
            </a:r>
            <a:r>
              <a:rPr lang="zh-CN" altLang="en-US" sz="1800" b="0" kern="100" dirty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将二进制数</a:t>
            </a:r>
            <a:r>
              <a:rPr lang="en-US" altLang="zh-CN" sz="1800" b="0" kern="100" dirty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0b101001.110101</a:t>
            </a:r>
            <a:r>
              <a:rPr lang="zh-CN" altLang="en-US" sz="1800" b="0" kern="100" dirty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转为十六进制数，将十六进制数</a:t>
            </a:r>
            <a:r>
              <a:rPr lang="en-US" altLang="zh-CN" sz="1800" b="0" kern="100" dirty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0x27B5.3D</a:t>
            </a:r>
            <a:r>
              <a:rPr lang="zh-CN" altLang="en-US" sz="1800" b="0" kern="100" dirty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转为二进制数。</a:t>
            </a:r>
            <a:endParaRPr lang="zh-CN" altLang="en-US" sz="1800" b="0" kern="100" dirty="0">
              <a:solidFill>
                <a:srgbClr val="3C658E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45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 flipH="1">
            <a:off x="1487488" y="2420888"/>
            <a:ext cx="7286676" cy="1143008"/>
          </a:xfrm>
          <a:prstGeom prst="roundRect">
            <a:avLst>
              <a:gd name="adj" fmla="val 6011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1343472" y="1052736"/>
            <a:ext cx="6395380" cy="63024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softEdge rad="38100"/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．利用工具查看进制转换结果</a:t>
            </a:r>
            <a:endParaRPr lang="zh-CN" altLang="en-US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9" name="图片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872" y="1948276"/>
            <a:ext cx="5256584" cy="421702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1948825"/>
            <a:ext cx="4216479" cy="421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44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 flipH="1">
            <a:off x="1576176" y="2387203"/>
            <a:ext cx="7286676" cy="1143008"/>
          </a:xfrm>
          <a:prstGeom prst="roundRect">
            <a:avLst>
              <a:gd name="adj" fmla="val 6011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角矩形 2"/>
          <p:cNvSpPr/>
          <p:nvPr/>
        </p:nvSpPr>
        <p:spPr bwMode="auto">
          <a:xfrm>
            <a:off x="1258083" y="2334857"/>
            <a:ext cx="4955220" cy="56175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softEdge rad="38100"/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．位、字节、机器字长</a:t>
            </a:r>
            <a:endParaRPr lang="zh-CN" altLang="en-US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51528" y="2969850"/>
            <a:ext cx="10742358" cy="179334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rect">
              <a:fillToRect l="50000" t="50000" r="50000" b="50000"/>
            </a:path>
            <a:tileRect/>
          </a:gradFill>
          <a:ln w="47625">
            <a:noFill/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硬件上，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计算机中的所有数据均表现为二进制 </a:t>
            </a: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en-US" sz="2000" kern="100" dirty="0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“位”（</a:t>
            </a:r>
            <a:r>
              <a:rPr lang="en-US" altLang="zh-CN" sz="2000" kern="100" dirty="0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bit</a:t>
            </a:r>
            <a:r>
              <a:rPr lang="zh-CN" altLang="en-US" sz="2000" kern="100" dirty="0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是单个二进制数码的简称，是可以拥有两种状态的最小二进制值，分别用“</a:t>
            </a:r>
            <a:r>
              <a:rPr lang="en-US" altLang="zh-CN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0”</a:t>
            </a: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和“</a:t>
            </a:r>
            <a:r>
              <a:rPr lang="en-US" altLang="zh-CN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1”</a:t>
            </a: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表示。计算机中信息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单位是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位二进制数</a:t>
            </a: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，即</a:t>
            </a:r>
            <a:r>
              <a:rPr lang="zh-CN" altLang="en-US" sz="2000" kern="100" dirty="0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“字节”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byte</a:t>
            </a:r>
            <a:r>
              <a:rPr lang="zh-CN" altLang="en-US" sz="2000" kern="100" dirty="0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，是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计算机中</a:t>
            </a: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信息</a:t>
            </a:r>
            <a:r>
              <a:rPr lang="zh-CN" altLang="en-US" sz="2000" kern="100" dirty="0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基本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度量单位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机器字长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是指计算机在运算过程中一次能吞吐的二进制数据位数，表示了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内部数据通路的宽度，它等于数据总线条数，与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内数据寄存器的宽度是一致的。</a:t>
            </a:r>
          </a:p>
        </p:txBody>
      </p:sp>
      <p:sp>
        <p:nvSpPr>
          <p:cNvPr id="11" name="圆角矩形 10"/>
          <p:cNvSpPr/>
          <p:nvPr/>
        </p:nvSpPr>
        <p:spPr bwMode="auto">
          <a:xfrm>
            <a:off x="548670" y="854420"/>
            <a:ext cx="10945216" cy="749474"/>
          </a:xfrm>
          <a:prstGeom prst="roundRect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3600" b="0" dirty="0">
                <a:latin typeface="+mn-lt"/>
                <a:ea typeface="黑体" panose="02010609060101010101" pitchFamily="49" charset="-122"/>
              </a:rPr>
              <a:t>1.4 </a:t>
            </a:r>
            <a:r>
              <a:rPr lang="zh-CN" altLang="en-US" sz="3600" b="0" dirty="0">
                <a:latin typeface="+mn-lt"/>
                <a:ea typeface="黑体" panose="02010609060101010101" pitchFamily="49" charset="-122"/>
              </a:rPr>
              <a:t>计算机中信息的基本表示方式</a:t>
            </a:r>
          </a:p>
        </p:txBody>
      </p:sp>
      <p:sp>
        <p:nvSpPr>
          <p:cNvPr id="12" name="圆角矩形 11"/>
          <p:cNvSpPr/>
          <p:nvPr/>
        </p:nvSpPr>
        <p:spPr bwMode="auto">
          <a:xfrm>
            <a:off x="751527" y="1669301"/>
            <a:ext cx="9736961" cy="655803"/>
          </a:xfrm>
          <a:prstGeom prst="roundRect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innerShdw blurRad="63500" dist="50800" dir="18900000">
              <a:prstClr val="black">
                <a:alpha val="50000"/>
              </a:prstClr>
            </a:innerShdw>
            <a:softEdge rad="12700"/>
          </a:effectLst>
          <a:scene3d>
            <a:camera prst="orthographicFront"/>
            <a:lightRig rig="threePt" dir="t">
              <a:rot lat="0" lon="0" rev="5400000"/>
            </a:lightRig>
          </a:scene3d>
          <a:sp3d extrusionH="152400">
            <a:bevelT w="107950"/>
            <a:bevelB w="3429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3200" b="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1.4.1 </a:t>
            </a:r>
            <a:r>
              <a:rPr lang="zh-CN" altLang="en-US" sz="3200" b="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计算机中信息表示的相关基本</a:t>
            </a:r>
            <a:r>
              <a:rPr lang="zh-CN" altLang="en-US" sz="3200" b="0" dirty="0" smtClean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概念（重点）</a:t>
            </a:r>
            <a:endParaRPr lang="zh-CN" altLang="en-US" sz="3200" b="0" dirty="0">
              <a:solidFill>
                <a:schemeClr val="accent2"/>
              </a:solidFill>
              <a:latin typeface="+mn-lt"/>
              <a:ea typeface="黑体" panose="02010609060101010101" pitchFamily="49" charset="-122"/>
            </a:endParaRPr>
          </a:p>
          <a:p>
            <a:endParaRPr lang="zh-CN" altLang="en-US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51528" y="5023523"/>
            <a:ext cx="10817080" cy="136245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rect">
              <a:fillToRect r="100000" b="100000"/>
            </a:path>
            <a:tileRect l="-100000" t="-100000"/>
          </a:gradFill>
          <a:ln w="47625">
            <a:noFill/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计算机中使用二进制，可做如下理解：第一，二进制只取两个数码</a:t>
            </a:r>
            <a:r>
              <a:rPr lang="en-US" altLang="zh-CN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，物理上可以用两个不同的稳定状态的元器件来表示；第二，它的运算规则简单，基数为</a:t>
            </a:r>
            <a:r>
              <a:rPr lang="en-US" altLang="zh-CN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进位规则是“逢二进一”，借位规则是“借一当二”；第三，计算机的理论基础是逻辑和代数，当二进制与只使用“真”和“假”两个值与逻辑代数建立联系后，就为计算机的逻辑设计提供了便利的工具，如集成电路中门电路的设计。</a:t>
            </a:r>
          </a:p>
        </p:txBody>
      </p:sp>
    </p:spTree>
    <p:extLst>
      <p:ext uri="{BB962C8B-B14F-4D97-AF65-F5344CB8AC3E}">
        <p14:creationId xmlns:p14="http://schemas.microsoft.com/office/powerpoint/2010/main" val="312071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 bwMode="auto">
          <a:xfrm>
            <a:off x="1199456" y="1484784"/>
            <a:ext cx="4955220" cy="63024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softEdge rad="38100"/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．机器数与真值</a:t>
            </a:r>
            <a:endParaRPr lang="zh-CN" altLang="en-US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07632" y="2564904"/>
            <a:ext cx="10070994" cy="87001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8100000" scaled="1"/>
            <a:tileRect/>
          </a:gradFill>
          <a:ln w="47625">
            <a:noFill/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数的符号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书写用“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±”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号表达，称为真值。在规定了用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表示正数、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表示负数之后，以二进制形式形式存储于计算机内部，称为机器数。</a:t>
            </a:r>
            <a:r>
              <a:rPr lang="zh-CN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机器</a:t>
            </a:r>
            <a:r>
              <a:rPr lang="zh-CN" altLang="zh-CN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数有</a:t>
            </a:r>
            <a:r>
              <a:rPr lang="zh-CN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不同的</a:t>
            </a:r>
            <a:r>
              <a:rPr lang="zh-CN" altLang="zh-CN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编码表示</a:t>
            </a: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99456" y="4374976"/>
            <a:ext cx="10070994" cy="56223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3500000" scaled="1"/>
            <a:tileRect/>
          </a:gradFill>
          <a:ln w="47625">
            <a:noFill/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例如，整数通常采用补码表示方式</a:t>
            </a: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，下面将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阐述其编码方法及缘由。</a:t>
            </a:r>
            <a:endParaRPr lang="zh-CN" altLang="zh-CN" sz="2000" kern="1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78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">
  <a:themeElements>
    <a:clrScheme name="网络管理讲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网络管理讲稿">
      <a:majorFont>
        <a:latin typeface="华文新魏"/>
        <a:ea typeface="华文新魏"/>
        <a:cs typeface=""/>
      </a:majorFont>
      <a:minorFont>
        <a:latin typeface="Times New Roman"/>
        <a:ea typeface="Guli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bg1">
              <a:lumMod val="50000"/>
            </a:schemeClr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t" anchorCtr="0" compatLnSpc="1">
        <a:prstTxWarp prst="textNoShape">
          <a:avLst/>
        </a:prstTxWarp>
      </a:bodyPr>
      <a:lstStyle>
        <a:defPPr algn="ctr">
          <a:defRPr dirty="0">
            <a:solidFill>
              <a:srgbClr val="FF0000"/>
            </a:solidFill>
            <a:latin typeface="华文中宋" panose="02010600040101010101" pitchFamily="2" charset="-122"/>
            <a:ea typeface="华文中宋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pperplate Gothic Bold" pitchFamily="34" charset="0"/>
            <a:ea typeface="Gulim" pitchFamily="34" charset="-127"/>
          </a:defRPr>
        </a:defPPr>
      </a:lstStyle>
    </a:lnDef>
  </a:objectDefaults>
  <a:extraClrSchemeLst>
    <a:extraClrScheme>
      <a:clrScheme name="网络管理讲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网络管理讲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网络管理讲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网络管理讲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网络管理讲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网络管理讲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网络管理讲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UMCU.potx" id="{16F33C9B-676A-4FF6-829C-D86914B216A2}" vid="{23206E22-ED7B-423C-98D0-CDD2E987270F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</Template>
  <TotalTime>6882</TotalTime>
  <Words>2819</Words>
  <Application>Microsoft Office PowerPoint</Application>
  <PresentationFormat>宽屏</PresentationFormat>
  <Paragraphs>139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Gulim</vt:lpstr>
      <vt:lpstr>黑体</vt:lpstr>
      <vt:lpstr>华文新魏</vt:lpstr>
      <vt:lpstr>华文中宋</vt:lpstr>
      <vt:lpstr>楷体</vt:lpstr>
      <vt:lpstr>宋体</vt:lpstr>
      <vt:lpstr>微软雅黑</vt:lpstr>
      <vt:lpstr>Cambria Math</vt:lpstr>
      <vt:lpstr>Copperplate Gothic Bold</vt:lpstr>
      <vt:lpstr>Times New Roman</vt:lpstr>
      <vt:lpstr>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《物联网工程导论》</dc:title>
  <dc:creator>WUGY</dc:creator>
  <cp:lastModifiedBy>18850586845@163.com</cp:lastModifiedBy>
  <cp:revision>696</cp:revision>
  <cp:lastPrinted>1999-06-03T07:41:47Z</cp:lastPrinted>
  <dcterms:created xsi:type="dcterms:W3CDTF">2012-05-08T02:40:51Z</dcterms:created>
  <dcterms:modified xsi:type="dcterms:W3CDTF">2021-02-27T09:47:29Z</dcterms:modified>
</cp:coreProperties>
</file>