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5" r:id="rId1"/>
  </p:sldMasterIdLst>
  <p:notesMasterIdLst>
    <p:notesMasterId r:id="rId28"/>
  </p:notesMasterIdLst>
  <p:handoutMasterIdLst>
    <p:handoutMasterId r:id="rId29"/>
  </p:handoutMasterIdLst>
  <p:sldIdLst>
    <p:sldId id="646" r:id="rId2"/>
    <p:sldId id="725" r:id="rId3"/>
    <p:sldId id="766" r:id="rId4"/>
    <p:sldId id="767" r:id="rId5"/>
    <p:sldId id="768" r:id="rId6"/>
    <p:sldId id="769" r:id="rId7"/>
    <p:sldId id="771" r:id="rId8"/>
    <p:sldId id="770" r:id="rId9"/>
    <p:sldId id="772" r:id="rId10"/>
    <p:sldId id="773" r:id="rId11"/>
    <p:sldId id="774" r:id="rId12"/>
    <p:sldId id="775" r:id="rId13"/>
    <p:sldId id="776" r:id="rId14"/>
    <p:sldId id="777" r:id="rId15"/>
    <p:sldId id="778" r:id="rId16"/>
    <p:sldId id="782" r:id="rId17"/>
    <p:sldId id="779" r:id="rId18"/>
    <p:sldId id="780" r:id="rId19"/>
    <p:sldId id="783" r:id="rId20"/>
    <p:sldId id="781" r:id="rId21"/>
    <p:sldId id="784" r:id="rId22"/>
    <p:sldId id="785" r:id="rId23"/>
    <p:sldId id="786" r:id="rId24"/>
    <p:sldId id="787" r:id="rId25"/>
    <p:sldId id="788" r:id="rId26"/>
    <p:sldId id="649" r:id="rId2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pperplate Gothic Bold" pitchFamily="34" charset="0"/>
        <a:ea typeface="Gulim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黎伟 施" initials="施黎伟" lastIdx="1" clrIdx="0">
    <p:extLst>
      <p:ext uri="{19B8F6BF-5375-455C-9EA6-DF929625EA0E}">
        <p15:presenceInfo xmlns:p15="http://schemas.microsoft.com/office/powerpoint/2012/main" userId="06b20555c7fbf0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31B"/>
    <a:srgbClr val="3C658E"/>
    <a:srgbClr val="024C89"/>
    <a:srgbClr val="1B4B7B"/>
    <a:srgbClr val="37618B"/>
    <a:srgbClr val="3D668E"/>
    <a:srgbClr val="406890"/>
    <a:srgbClr val="4E7398"/>
    <a:srgbClr val="4F7499"/>
    <a:srgbClr val="3E6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56" autoAdjust="0"/>
    <p:restoredTop sz="85664" autoAdjust="0"/>
  </p:normalViewPr>
  <p:slideViewPr>
    <p:cSldViewPr>
      <p:cViewPr varScale="1">
        <p:scale>
          <a:sx n="81" d="100"/>
          <a:sy n="81" d="100"/>
        </p:scale>
        <p:origin x="108" y="4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4A7A861-DEED-4722-B1F1-502F1D837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109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1885EC4-2E48-4EAD-BBD4-5D9010318C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F66220-688E-47F4-A4B7-87720CFD683C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/>
              <a:t>标题封面</a:t>
            </a:r>
          </a:p>
        </p:txBody>
      </p:sp>
    </p:spTree>
    <p:extLst>
      <p:ext uri="{BB962C8B-B14F-4D97-AF65-F5344CB8AC3E}">
        <p14:creationId xmlns:p14="http://schemas.microsoft.com/office/powerpoint/2010/main" val="352181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21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102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71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732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706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677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008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120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758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07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526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384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282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4754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4393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168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918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74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20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899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536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08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94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658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文字说明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885EC4-2E48-4EAD-BBD4-5D9010318CA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70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6" b="13316"/>
          <a:stretch/>
        </p:blipFill>
        <p:spPr>
          <a:xfrm>
            <a:off x="-14935" y="720000"/>
            <a:ext cx="12192000" cy="5805344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39148"/>
            <a:ext cx="10363200" cy="98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60848"/>
            <a:ext cx="10363200" cy="4251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0" name="标题占位符 1"/>
          <p:cNvSpPr>
            <a:spLocks noGrp="1"/>
          </p:cNvSpPr>
          <p:nvPr userDrawn="1"/>
        </p:nvSpPr>
        <p:spPr>
          <a:xfrm>
            <a:off x="0" y="6543124"/>
            <a:ext cx="12214677" cy="4076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9F231B"/>
              </a:gs>
            </a:gsLst>
            <a:lin ang="0" scaled="0"/>
          </a:gra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1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微型计算机原理及应用</a:t>
            </a:r>
            <a:endParaRPr lang="zh-CN" altLang="en-US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标题占位符 1"/>
          <p:cNvSpPr>
            <a:spLocks noGrp="1"/>
          </p:cNvSpPr>
          <p:nvPr userDrawn="1"/>
        </p:nvSpPr>
        <p:spPr>
          <a:xfrm>
            <a:off x="0" y="1588"/>
            <a:ext cx="12197715" cy="720000"/>
          </a:xfrm>
          <a:prstGeom prst="rect">
            <a:avLst/>
          </a:prstGeom>
          <a:solidFill>
            <a:srgbClr val="9F231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0"/>
            <a:ext cx="3017143" cy="72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 rotWithShape="1">
          <a:blip r:embed="rId6"/>
          <a:srcRect l="1" t="4406" r="947" b="-1"/>
          <a:stretch/>
        </p:blipFill>
        <p:spPr>
          <a:xfrm>
            <a:off x="10526800" y="0"/>
            <a:ext cx="1665200" cy="72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mchina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43067"/>
            <a:ext cx="12157200" cy="1440000"/>
          </a:xfrm>
          <a:prstGeom prst="rect">
            <a:avLst/>
          </a:prstGeom>
          <a:solidFill>
            <a:srgbClr val="1B4B7B"/>
          </a:solidFill>
          <a:ln w="25400" cap="flat" cmpd="sng" algn="ctr">
            <a:solidFill>
              <a:srgbClr val="1B4B7B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3600" kern="0" dirty="0" smtClean="0">
                <a:solidFill>
                  <a:schemeClr val="bg1"/>
                </a:solidFill>
                <a:latin typeface="微软雅黑"/>
                <a:ea typeface="微软雅黑"/>
              </a:rPr>
              <a:t>第</a:t>
            </a:r>
            <a:r>
              <a:rPr lang="en-US" altLang="zh-CN" sz="3600" kern="0" dirty="0">
                <a:solidFill>
                  <a:schemeClr val="bg1"/>
                </a:solidFill>
                <a:latin typeface="微软雅黑"/>
                <a:ea typeface="微软雅黑"/>
              </a:rPr>
              <a:t>2</a:t>
            </a:r>
            <a:r>
              <a:rPr lang="zh-CN" altLang="en-US" sz="3600" kern="0" dirty="0" smtClean="0">
                <a:solidFill>
                  <a:schemeClr val="bg1"/>
                </a:solidFill>
                <a:latin typeface="微软雅黑"/>
                <a:ea typeface="微软雅黑"/>
              </a:rPr>
              <a:t>章 微型计算机的硬件系统（</a:t>
            </a:r>
            <a:r>
              <a:rPr lang="zh-CN" altLang="en-US" sz="3600" kern="0" dirty="0">
                <a:solidFill>
                  <a:schemeClr val="bg1"/>
                </a:solidFill>
                <a:latin typeface="微软雅黑"/>
                <a:ea typeface="微软雅黑"/>
              </a:rPr>
              <a:t>一</a:t>
            </a:r>
            <a:r>
              <a:rPr lang="en-US" altLang="zh-CN" sz="3600" kern="0" dirty="0">
                <a:solidFill>
                  <a:schemeClr val="bg1"/>
                </a:solidFill>
                <a:latin typeface="微软雅黑"/>
                <a:ea typeface="微软雅黑"/>
              </a:rPr>
              <a:t>) </a:t>
            </a:r>
            <a:r>
              <a:rPr lang="en-US" altLang="zh-CN" sz="3600" kern="0" dirty="0" smtClean="0">
                <a:solidFill>
                  <a:schemeClr val="bg1"/>
                </a:solidFill>
                <a:latin typeface="微软雅黑"/>
                <a:ea typeface="微软雅黑"/>
              </a:rPr>
              <a:t>2.1~2.3</a:t>
            </a:r>
            <a:endParaRPr lang="zh-CN" altLang="en-US" sz="3600" kern="0" dirty="0">
              <a:solidFill>
                <a:schemeClr val="bg1"/>
              </a:solidFill>
              <a:latin typeface="微软雅黑"/>
              <a:ea typeface="微软雅黑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3068960"/>
            <a:ext cx="12157200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0" y="1124742"/>
            <a:ext cx="12156926" cy="0"/>
          </a:xfrm>
          <a:prstGeom prst="line">
            <a:avLst/>
          </a:prstGeom>
          <a:noFill/>
          <a:ln w="76200" cap="rnd" cmpd="sng" algn="ctr">
            <a:solidFill>
              <a:srgbClr val="1B4B7B"/>
            </a:solidFill>
            <a:prstDash val="solid"/>
          </a:ln>
          <a:effectLst/>
        </p:spPr>
      </p:cxnSp>
      <p:sp>
        <p:nvSpPr>
          <p:cNvPr id="23" name="圆角矩形 22"/>
          <p:cNvSpPr/>
          <p:nvPr/>
        </p:nvSpPr>
        <p:spPr bwMode="auto">
          <a:xfrm>
            <a:off x="708454" y="3212979"/>
            <a:ext cx="10416560" cy="720078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 smtClean="0">
                <a:latin typeface="+mn-lt"/>
                <a:ea typeface="黑体" panose="02010609060101010101" pitchFamily="49" charset="-122"/>
              </a:rPr>
              <a:t>2.1 </a:t>
            </a:r>
            <a:r>
              <a:rPr lang="zh-CN" altLang="en-US" sz="3600" b="0" dirty="0" smtClean="0">
                <a:latin typeface="+mn-lt"/>
                <a:ea typeface="黑体" panose="02010609060101010101" pitchFamily="49" charset="-122"/>
              </a:rPr>
              <a:t>微型计算机的硬件共性结构及基本性能指标</a:t>
            </a:r>
            <a:endParaRPr lang="zh-CN" altLang="en-US" sz="36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708454" y="4293096"/>
            <a:ext cx="10416560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3600" b="0" dirty="0" smtClean="0">
                <a:latin typeface="+mn-lt"/>
                <a:ea typeface="黑体" panose="02010609060101010101" pitchFamily="49" charset="-122"/>
              </a:rPr>
              <a:t>.2 Arm Cortex-M</a:t>
            </a:r>
            <a:r>
              <a:rPr lang="zh-CN" altLang="en-US" sz="3600" b="0" dirty="0" smtClean="0">
                <a:latin typeface="+mn-lt"/>
                <a:ea typeface="黑体" panose="02010609060101010101" pitchFamily="49" charset="-122"/>
              </a:rPr>
              <a:t>微处理器概述</a:t>
            </a:r>
            <a:endParaRPr lang="zh-CN" altLang="en-US" sz="3600" b="0" dirty="0">
              <a:latin typeface="+mn-lt"/>
              <a:ea typeface="黑体" panose="02010609060101010101" pitchFamily="49" charset="-122"/>
            </a:endParaRPr>
          </a:p>
          <a:p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圆角矩形 24">
            <a:extLst>
              <a:ext uri="{FF2B5EF4-FFF2-40B4-BE49-F238E27FC236}">
                <a16:creationId xmlns:a16="http://schemas.microsoft.com/office/drawing/2014/main" id="{87934C87-439A-4F8C-9AC5-0BF6C342D97D}"/>
              </a:ext>
            </a:extLst>
          </p:cNvPr>
          <p:cNvSpPr/>
          <p:nvPr/>
        </p:nvSpPr>
        <p:spPr bwMode="auto">
          <a:xfrm>
            <a:off x="708454" y="5384890"/>
            <a:ext cx="10416560" cy="720000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 smtClean="0">
                <a:latin typeface="+mn-lt"/>
                <a:ea typeface="黑体" panose="02010609060101010101" pitchFamily="49" charset="-122"/>
              </a:rPr>
              <a:t>2.3 CPU</a:t>
            </a:r>
            <a:r>
              <a:rPr lang="zh-CN" altLang="en-US" sz="3600" b="0" dirty="0" smtClean="0">
                <a:latin typeface="+mn-lt"/>
                <a:ea typeface="黑体" panose="02010609060101010101" pitchFamily="49" charset="-122"/>
              </a:rPr>
              <a:t>内部寄存器与存储器映像</a:t>
            </a:r>
            <a:endParaRPr lang="zh-CN" altLang="en-US" sz="3600" b="0" dirty="0">
              <a:latin typeface="+mn-lt"/>
              <a:ea typeface="黑体" panose="02010609060101010101" pitchFamily="49" charset="-122"/>
            </a:endParaRPr>
          </a:p>
          <a:p>
            <a:endParaRPr lang="zh-CN" altLang="en-US" sz="3200" b="0" dirty="0">
              <a:solidFill>
                <a:schemeClr val="tx1">
                  <a:alpha val="75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2549" y="1770468"/>
            <a:ext cx="10297144" cy="1485567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 Cortex-M4F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是一种低功耗、高性能、高速度的处理器，支持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指令集，同时采用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Thumb2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 ，且拥有符合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 754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标准的单精度浮点单元（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FPU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其硬件方面支持除法指令，提供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中断服务程序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Interrupt Service Routine 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）和线程两种模式，具有指令和调试两种状态。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911424" y="980728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M4F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内核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2549" y="4124100"/>
            <a:ext cx="10297144" cy="2101120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嵌套中断向量控制器（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Nested Vectored Interrupt Controller</a:t>
            </a:r>
            <a:r>
              <a:rPr lang="zh-CN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NVIC</a:t>
            </a:r>
            <a:r>
              <a:rPr lang="zh-CN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内建的中断控制器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，负责进行中断源的识别、编号、并通知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。例如：在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STM32L4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芯片中，非内核中断源数目为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83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个，优先等级范围为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7-89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等级对应最高中断优先级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NVIC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中还包含一个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位倒计时定时器</a:t>
            </a:r>
            <a:r>
              <a:rPr lang="en-US" altLang="zh-CN" sz="2000" kern="100" dirty="0" err="1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SysTick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（本书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8.2.2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节中给出其编程方法）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即使系统在睡眠模式下也能工作，若作为实时操作系统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RTOS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的时钟，则可以给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RTOS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在同类内核芯片间移植带来便利。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896791" y="3409459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．嵌套中断向量控制器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16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2549" y="1667216"/>
            <a:ext cx="10297144" cy="1177791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存储器保护单元（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Memory Protection Unit 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）是指可以对一个选定的内存单元进行保护。它将存储器划分为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个子区域，该子区域的优先级均是可自定义的。处理器可以使指定的区域禁用和使能。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911424" y="980728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．存储器保护单元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6054" y="3873607"/>
            <a:ext cx="10297144" cy="2716673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可以对存储器和寄存器进行调试访问，具有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SWD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JTAG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调试访问接口，或两种都包括。</a:t>
            </a:r>
            <a:endParaRPr lang="en-US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JTAG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边界扫描</a:t>
            </a:r>
            <a:r>
              <a:rPr lang="zh-CN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测试协议（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Joint Test Action Group</a:t>
            </a:r>
            <a:r>
              <a:rPr lang="zh-CN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JTAG</a:t>
            </a:r>
            <a:r>
              <a:rPr lang="zh-CN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），是由国际联合测试行动组开发，对芯片进行测试的一种方式，可将其用于对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的程序进行载入与调试。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JTAG</a:t>
            </a:r>
            <a:r>
              <a:rPr lang="zh-CN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能获取芯片寄存器等内容，或者测试遵守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</a:t>
            </a:r>
            <a:r>
              <a:rPr lang="zh-CN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规范的器件之间引脚连接情况</a:t>
            </a:r>
            <a:r>
              <a:rPr lang="zh-CN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SWD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：串行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线调试（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Serial Wire Debug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SWD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）技术使用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针调试端口，是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JTAG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的低针数和高性能替代产品，通常用于小封装微控制器的程序写入与调试。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SWD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适用于所有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处理器，兼容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JTAG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845185" y="3106336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．调试解决方案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9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32549" y="1667216"/>
            <a:ext cx="10297144" cy="1177791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 Cortex-M4F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处理器提供先进的高性能总线（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AHB-Lite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）接口，包括</a:t>
            </a:r>
            <a:r>
              <a:rPr lang="en-US" altLang="zh-CN" sz="20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ICode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存储器接口、</a:t>
            </a:r>
            <a:r>
              <a:rPr lang="en-US" altLang="zh-CN" sz="20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DCode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存储器接口、系统接口和基于高性能外设总线（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ASB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）的私有外设总线（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PPB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911424" y="980728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．总线接口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424" y="3952852"/>
            <a:ext cx="10297144" cy="1485567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处理器可以处理单精度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位指令数据，结合了乘法和累积指令用来提高计算的精度。此外，硬件能够进行加减法、乘除法以及平方根等运算操作，同时也支持所有的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IEEE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数据四舍五入模式。拥有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个专用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位单精度寄存器，也可作为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个双字寄存器寻址，并且通过采用解耦三级流水线来加快处理器运行速度。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845185" y="3106336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．浮点运算单元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62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706860" y="2477435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7408" y="2262106"/>
            <a:ext cx="10585176" cy="2716673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包含运算器、寄存器和控制器，一般框图中只画出运算器与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控制，运算器负责执行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算术运算、逻辑运算、移位、地址运算和转换等；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寄存器用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来暂存指令、数据和地址；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控制器负责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对指令译码，产生指令所需要的控制信号。在学习过程中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，理解寄存器功能十分重要。</a:t>
            </a:r>
            <a:endParaRPr lang="en-US" altLang="zh-CN" sz="2000" kern="10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个微型计算机地址线条数决定了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的寻找范围，在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1.1.4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节（微型计算机中的三总线）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中，我们知道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位地址总线寻址空间为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4GB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，这个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4GB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空间，如何使用，则称为存储器映像。</a:t>
            </a:r>
            <a:endParaRPr lang="en-US" altLang="zh-CN" sz="2000" kern="10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下面首先从一般意义上给出寄存器基础知识及相关基本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概念。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51384" y="756157"/>
            <a:ext cx="11305256" cy="749474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2.3 CPU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内部寄存器与存储器映像</a:t>
            </a:r>
            <a:r>
              <a:rPr lang="zh-CN" altLang="en-US" sz="3600" b="0" dirty="0" smtClean="0">
                <a:latin typeface="+mn-lt"/>
                <a:ea typeface="黑体" panose="02010609060101010101" pitchFamily="49" charset="-122"/>
              </a:rPr>
              <a:t>（重点）</a:t>
            </a:r>
            <a:endParaRPr lang="zh-CN" altLang="en-US" sz="3600" b="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7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885" y="1802376"/>
            <a:ext cx="10729192" cy="210112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以程序员视角，从底层学习一个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，理解其内部寄存器用途是重要一环。计算机所有指令运行均由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内部寄存器负责信息暂存，其数量与处理能力直接影响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的性能，本小节先从一般意义上阐述寄存器基础知识及相关基本概念，下一小节介绍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 Cortex-M4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微处理器内部寄存器。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从共性知识角度及功能来看，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内至少应该有数据缓冲类寄存器、栈指针类寄存器、程序指针类寄存器、程序状态类寄存器及其他功能寄存器。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640882" y="4221088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．数据缓冲类寄存器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6424" y="4941168"/>
            <a:ext cx="10729192" cy="1177791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内数量最多的寄存器是数据缓冲用途的寄存器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，名字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寄存器英文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的首字母加数字组成，如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等等，不同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其种类不同，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8086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中的通用寄存器有八个，分别是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DX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79376" y="905464"/>
            <a:ext cx="9649072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2.3.1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寄存器基础知识及相关基本</a:t>
            </a:r>
            <a:r>
              <a:rPr lang="zh-CN" altLang="en-US" sz="3200" b="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概念（</a:t>
            </a:r>
            <a:r>
              <a:rPr lang="zh-CN" altLang="en-US" sz="3200" b="0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共性</a:t>
            </a:r>
            <a:r>
              <a:rPr lang="zh-CN" altLang="en-US" sz="3200" b="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）</a:t>
            </a:r>
            <a:endParaRPr lang="zh-CN" altLang="en-US" sz="3200" b="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433834" y="908720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．栈指针类寄存器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846" y="1677298"/>
            <a:ext cx="10729192" cy="2408897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在微型计算机的编程中，有全局变量与局部变量的概念。从存储器角度看，对一个具有独立功能的完整程序来说，全局变量具有固定的地址，每次读写都是那个地址。而在一个子程序中开辟的局部变量不是，用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中的哪个地址不是固定的，采用“后进先出（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Last In First Out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LIFO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）”原则使用一段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区域，这段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区域被称为栈区 。它有个栈底的地址，是一开始就确定的，当有数据进栈或出栈时，地址会自动连续变动（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地址变动方向是增还是减，取决于不同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不然就放到同一个存储地址中了，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中需要有个地方保存这个不断变化的地址，这就是栈指针（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 Pointer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）寄存器，简称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横卷形 10"/>
          <p:cNvSpPr/>
          <p:nvPr/>
        </p:nvSpPr>
        <p:spPr bwMode="auto">
          <a:xfrm>
            <a:off x="465069" y="4103203"/>
            <a:ext cx="10882746" cy="2331184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这里的栈，其英文单词为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Stack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，在单片微型计算机中基本含义是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中存放临时变量的一段区域。现实生活中，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Stack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原意是指临时堆放货物的地方，但是堆放的方法是一个一个码起来的，最后放好的货物，必须先取下来，先放的货物才能取，否则无法取。在计算机科学的数据结构学科中，栈是允许在同一端进行插入和删除操作的特殊线性表。允许进行插入和删除操作的一端称为栈顶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(top)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，另一端为栈底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(bottom)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；栈底固定，而栈顶浮动；栈中元素个数为零时称为空栈。插入一般称为进栈（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PUSH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），删除则称为出栈（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POP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）。栈也称为后进先出表。</a:t>
            </a:r>
            <a:endParaRPr lang="zh-CN" altLang="en-US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4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534687" y="1052736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．程序指针类寄存器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4687" y="1916832"/>
            <a:ext cx="10729192" cy="1485567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计算机的程序存储在存储器中，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中有个寄存器指示将要执行的指令在存储器中位置，这就是程序指针类寄存器。在许多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中，它的名字叫做程序计数寄存器（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 Counter 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）。在“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1.1.3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节”中谈及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时就指出，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负责告诉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将要执行的指令在存储器的什么地方。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426675" y="3573016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．程序运行状态类寄存器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4137" y="4328820"/>
            <a:ext cx="10729192" cy="210112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在进行计算过程中，会出现诸如进位、借位、结果为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、溢出等等情况，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内需要有个地方把它们保存下来，以便下一条指令结合这些情况进行处理，这类寄存器就是程序运行状态类寄存器。不同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其名称不同，有的叫做标志寄存器、有的叫做程序状态字寄存器等等，大同小异。在这类寄存器中，常用单个英文字母表示其含义，例如，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表示有符号运算中结果为负（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Negative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表示结果为零（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Zero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表示有进位（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Carry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表示溢出（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Overflow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）等。</a:t>
            </a:r>
          </a:p>
        </p:txBody>
      </p:sp>
    </p:spTree>
    <p:extLst>
      <p:ext uri="{BB962C8B-B14F-4D97-AF65-F5344CB8AC3E}">
        <p14:creationId xmlns:p14="http://schemas.microsoft.com/office/powerpoint/2010/main" val="7980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335360" y="980728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．其他功能寄存器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325" y="1964545"/>
            <a:ext cx="10882746" cy="870014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中，除了具有数据缓冲、栈指针、程序指针、程序运行状态类等寄存器之外，还有表示浮点数运算、中断屏蔽 等寄存器。</a:t>
            </a:r>
          </a:p>
        </p:txBody>
      </p:sp>
      <p:sp>
        <p:nvSpPr>
          <p:cNvPr id="7" name="横卷形 6"/>
          <p:cNvSpPr/>
          <p:nvPr/>
        </p:nvSpPr>
        <p:spPr bwMode="auto">
          <a:xfrm>
            <a:off x="442325" y="3068960"/>
            <a:ext cx="10882746" cy="1226939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所谓中断屏蔽，就是中断进来也不理它。中断是暂停当前正在执行的程序，先去执行一段更加紧急程序的一种技术，它是计算机中的一个重要概念，将在第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章较为详细的阐述。中断屏蔽标志，就是表示是否允许某种中断进来的标志。</a:t>
            </a:r>
            <a:endParaRPr lang="zh-CN" altLang="en-US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8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39416" y="2636912"/>
            <a:ext cx="10513168" cy="1793344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是一个具体的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，按照从一般到个别的哲学原理，我们来认识一个具体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的内部寄存器，了解其功能，随后第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章学习指令系统将与它们打交道，第</a:t>
            </a:r>
            <a:r>
              <a:rPr lang="en-US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章之后的汇编语言编程也是直接与它们打交道。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以下将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 Cortex-M4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寄存器主要有：通用寄存器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R0~R12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，栈指针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、连接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、程序计数寄存器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、程序状态字寄存器（</a:t>
            </a:r>
            <a:r>
              <a:rPr lang="en-US" altLang="zh-CN" sz="20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xPSR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）、特殊功能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寄存器等。</a:t>
            </a:r>
            <a:endParaRPr lang="zh-CN" altLang="en-US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51384" y="908720"/>
            <a:ext cx="7920880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2.3.2 Arm Cortex-M4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内部</a:t>
            </a:r>
            <a:r>
              <a:rPr lang="zh-CN" altLang="en-US" sz="3200" b="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寄存器（</a:t>
            </a:r>
            <a:r>
              <a:rPr lang="zh-CN" altLang="en-US" sz="3200" b="0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个性</a:t>
            </a:r>
            <a:r>
              <a:rPr lang="zh-CN" altLang="en-US" sz="3200" b="0" dirty="0" smtClean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）</a:t>
            </a:r>
            <a:endParaRPr lang="zh-CN" altLang="en-US" sz="3200" b="0" dirty="0">
              <a:solidFill>
                <a:schemeClr val="accent2"/>
              </a:solidFill>
              <a:latin typeface="+mn-lt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2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433834" y="981942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．通用寄存器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R0~R12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9496" y="1942905"/>
            <a:ext cx="3712042" cy="3332227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是最具“通用目的”的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位通用寄存器，用于数据缓冲操作。分为两组，一组被称为低位寄存器，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R7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，它们能够被所有通用寄存器指令访问，另一组被称为高位寄存器，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R8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，它们能够被所有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位通用寄存器指令访问，而不能被所有的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位指令访问。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836711"/>
            <a:ext cx="468052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706860" y="2477435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9162" y="2636912"/>
            <a:ext cx="9429700" cy="24088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78000">
                <a:schemeClr val="accent2">
                  <a:lumMod val="97000"/>
                  <a:lumOff val="3000"/>
                </a:schemeClr>
              </a:gs>
              <a:gs pos="98000">
                <a:schemeClr val="accent2">
                  <a:lumMod val="60000"/>
                  <a:lumOff val="40000"/>
                </a:schemeClr>
              </a:gs>
            </a:gsLst>
            <a:lin ang="18900000" scaled="1"/>
            <a:tileRect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微型计算机的名字太多了，简直数不胜数，也反映了微型计算机的不同种类、不同用途，如：个人计算机（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Personal Computer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）、桌面计算机（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Desktop computer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）、多媒体应用处理器（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Multimedia Application Processor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）、微控制器（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Microcontroller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）、单片机（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Single Chip Microcomputer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）、工控机（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Industrial Personal Computer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）、笔记本电脑（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Notebook computer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），等等。本节给出微型计算机硬件的共性结构及基本性能指标。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51384" y="756157"/>
            <a:ext cx="11305256" cy="749474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2.1 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微型计算机的硬件共性结构及基本</a:t>
            </a:r>
            <a:r>
              <a:rPr lang="zh-CN" altLang="en-US" sz="3600" b="0" dirty="0" smtClean="0">
                <a:latin typeface="+mn-lt"/>
                <a:ea typeface="黑体" panose="02010609060101010101" pitchFamily="49" charset="-122"/>
              </a:rPr>
              <a:t>性能指标（了解）</a:t>
            </a:r>
            <a:endParaRPr lang="zh-CN" altLang="en-US" sz="3600" b="0" dirty="0">
              <a:latin typeface="+mn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1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433834" y="980728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．栈指针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879" y="1916832"/>
            <a:ext cx="10729192" cy="2716673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R13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被用作栈指针（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），用于访问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中的栈区。在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架构中，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的最低两位被忽略，就是相当于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的最低两位永远是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的值是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的整数倍，那么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指向的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地址也是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的整数倍，即是按照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字节对齐的。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位机，机器字长为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字节对齐即表示栈中的数据存储是按照字对齐的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书上图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2-3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中，给出的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有个箭头“→”表示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有两个名字，分别是：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，主栈指针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是复位后缺省使用的栈指针，用于操作系统内核以及异常处理例程（包括中断服务程序）。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 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总是使用主栈指针（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），但是也可以配置成“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Thread”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模式来使用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或者进程栈指针（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PSP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7" name="横卷形 6"/>
          <p:cNvSpPr/>
          <p:nvPr/>
        </p:nvSpPr>
        <p:spPr bwMode="auto">
          <a:xfrm>
            <a:off x="519102" y="4797152"/>
            <a:ext cx="10882746" cy="1595021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这里的</a:t>
            </a:r>
            <a:r>
              <a:rPr lang="en-US" altLang="zh-CN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Handler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模式也称为处理模式，是执行</a:t>
            </a:r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中断服务程序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ISR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等异常处理；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Thread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模式也称为线程模式，是执行普通的用户</a:t>
            </a:r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程序。所有程序的执行均可以看成两个路线：一条为正常执行的线路，有时也称主程序线，就是所谓的线程模式，一条是中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断线，也就是正常正常执行的</a:t>
            </a:r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线路被打断，转去执行“中断服务程序”，然后返回正常路线执行</a:t>
            </a:r>
            <a:endParaRPr lang="zh-CN" altLang="en-US" sz="1800" b="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472907" y="945741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．连接寄存器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705" y="1639957"/>
            <a:ext cx="10861621" cy="870014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也称作连接寄存器（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），用于保存函数或子程序调用时的返回地址。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也被用于异常返回。在其他情况下，可以将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作为通用寄存器来使用。</a:t>
            </a:r>
          </a:p>
        </p:txBody>
      </p:sp>
      <p:sp>
        <p:nvSpPr>
          <p:cNvPr id="7" name="横卷形 6"/>
          <p:cNvSpPr/>
          <p:nvPr/>
        </p:nvSpPr>
        <p:spPr bwMode="auto">
          <a:xfrm>
            <a:off x="520189" y="2683107"/>
            <a:ext cx="10882746" cy="858857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特别说明：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连接寄存器</a:t>
            </a:r>
            <a:r>
              <a:rPr lang="en-US" altLang="zh-CN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存在的价值在于：加快了一级子程序的进入与返回速度。这是因为，返回地址存于内部寄存器</a:t>
            </a:r>
            <a:r>
              <a:rPr lang="en-US" altLang="zh-CN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中，比存于</a:t>
            </a:r>
            <a:r>
              <a:rPr lang="en-US" altLang="zh-CN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中访问速度快</a:t>
            </a:r>
            <a:endParaRPr lang="zh-CN" altLang="en-US" sz="1800" b="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01604" y="3760022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．程序计数寄存器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664" y="4652568"/>
            <a:ext cx="10861621" cy="1177791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R15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是程序计数寄存器（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），指示将要执行的指令在存储器中位置。复位的时候，处理器的硬件机制自动将复位向量值放入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。如果修改它的值，就能改变程序的执行流。该寄存器的第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位若为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，则指令总是按照字对齐或者半字对齐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479376" y="758286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．程序状态字寄存器（</a:t>
            </a:r>
            <a:r>
              <a:rPr lang="en-US" altLang="zh-CN" sz="2800" b="0" kern="1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xPSR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392" y="4005064"/>
            <a:ext cx="10917234" cy="2408897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程序状态字寄存器在内部分为以下几个子寄存器：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APSR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IPSR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EPSR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）应用程序状态寄存器（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APSR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）：显示算术运算单元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状态位的一些信息：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负标志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：若结果最高位为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，相当于有符号运算中结果为负，则置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，否则清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零标志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：若结果为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，则置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，否则清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进位标志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：若有最高位的进位（减法为借位），则置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，否则清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溢出标志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：若溢出，则置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，否则清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）中断程序状态寄存器（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IPSR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）：每次异常完成之后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，会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实时更新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IPSR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异常号</a:t>
            </a:r>
            <a:endParaRPr lang="en-US" altLang="zh-CN" sz="2000" kern="10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）执行程序状态寄存器（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EPSR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标志位指示当前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运行是否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指令（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位）</a:t>
            </a:r>
            <a:endParaRPr lang="zh-CN" altLang="en-US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4" y="1450453"/>
            <a:ext cx="10725700" cy="25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479376" y="758286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．特殊功能</a:t>
            </a:r>
            <a:r>
              <a:rPr lang="zh-CN" altLang="en-US" sz="2800" b="0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寄存器（了解）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428" y="1484784"/>
            <a:ext cx="10917234" cy="1485567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）中断屏蔽寄存器（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PRIMASK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）错误屏蔽寄存器（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FAULTMASK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）基本优先级屏蔽寄存器（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BASEPRI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）控制寄存器（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CONTROL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507428" y="3139145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zh-CN" altLang="en-US" sz="2800" b="0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浮点寄存器</a:t>
            </a:r>
            <a:r>
              <a:rPr lang="en-US" altLang="zh-CN" sz="2800" b="0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0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了解）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1419" y="4005064"/>
            <a:ext cx="10917234" cy="870014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浮点控制寄存器只在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Cortex-M4F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处理器中存在，其中包含了用于浮点数据处理与控制的寄存器</a:t>
            </a:r>
          </a:p>
        </p:txBody>
      </p:sp>
      <p:sp>
        <p:nvSpPr>
          <p:cNvPr id="7" name="横卷形 6"/>
          <p:cNvSpPr/>
          <p:nvPr/>
        </p:nvSpPr>
        <p:spPr bwMode="auto">
          <a:xfrm>
            <a:off x="507428" y="5154201"/>
            <a:ext cx="10882746" cy="1226939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由于中断屏蔽、错误屏蔽、基本优先级屏蔽、控制和浮点等寄存器，比较复杂，也不常用，书中不再介绍，需要深入了解的读者，可参阅电子资源中“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..\ 02-Document\《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微型计算机原理及应用</a:t>
            </a:r>
            <a:r>
              <a:rPr lang="en-US" altLang="zh-CN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sz="1800" b="0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补充阅读材料”。</a:t>
            </a:r>
          </a:p>
        </p:txBody>
      </p:sp>
    </p:spTree>
    <p:extLst>
      <p:ext uri="{BB962C8B-B14F-4D97-AF65-F5344CB8AC3E}">
        <p14:creationId xmlns:p14="http://schemas.microsoft.com/office/powerpoint/2010/main" val="31646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11424" y="1877343"/>
            <a:ext cx="4414685" cy="3332227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</a:schemeClr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该处理器直接寻址空间为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4GB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，地址范围是：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0x0000_0000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0xFFFF_FFFF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。这里所说的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存储器映像其含义是指把这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4GB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空间当做存储器来看待，分成若干个区间，以安排一些实际的物理资源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定出的条条框框是粗线条的，它依然允许芯片制造商灵活地分配存储器空间，以制造出各具特色的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产品。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628800"/>
            <a:ext cx="3449506" cy="4680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圆角矩形 7"/>
          <p:cNvSpPr/>
          <p:nvPr/>
        </p:nvSpPr>
        <p:spPr bwMode="auto">
          <a:xfrm>
            <a:off x="623392" y="836712"/>
            <a:ext cx="7416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2.3.3 Arm Cortex-M4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存储器映像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4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横卷形 7"/>
          <p:cNvSpPr/>
          <p:nvPr/>
        </p:nvSpPr>
        <p:spPr bwMode="auto">
          <a:xfrm>
            <a:off x="551384" y="908720"/>
            <a:ext cx="10882746" cy="858857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数据存储的小端格式与大端格式：</a:t>
            </a:r>
            <a:r>
              <a:rPr lang="zh-CN" altLang="en-US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zh-CN" altLang="en-US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端格式：字的低字节存储在低地址中，字的高字节存储在高地址中。大端格式：字的低字节存储在高地址中，字的高字节存储在低地址中</a:t>
            </a:r>
            <a:r>
              <a:rPr lang="zh-CN" altLang="en-US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。（芯片厂家决定）</a:t>
            </a:r>
            <a:endParaRPr lang="zh-CN" altLang="en-US" sz="1800" b="0" kern="1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25" y="2852936"/>
            <a:ext cx="5126123" cy="3250838"/>
          </a:xfrm>
          <a:prstGeom prst="rect">
            <a:avLst/>
          </a:prstGeom>
        </p:spPr>
      </p:pic>
      <p:sp>
        <p:nvSpPr>
          <p:cNvPr id="10" name="横卷形 9"/>
          <p:cNvSpPr/>
          <p:nvPr/>
        </p:nvSpPr>
        <p:spPr bwMode="auto">
          <a:xfrm>
            <a:off x="587388" y="1767577"/>
            <a:ext cx="10846742" cy="858857"/>
          </a:xfrm>
          <a:prstGeom prst="horizontalScroll">
            <a:avLst/>
          </a:prstGeom>
          <a:gradFill>
            <a:gsLst>
              <a:gs pos="0">
                <a:schemeClr val="accent3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AHL-GEC-IDE</a:t>
            </a:r>
            <a:r>
              <a:rPr lang="zh-CN" altLang="en-US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环境打开电子资源中：</a:t>
            </a:r>
            <a:r>
              <a:rPr lang="en-US" altLang="zh-CN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.. </a:t>
            </a:r>
            <a:r>
              <a:rPr lang="en-US" altLang="zh-CN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\</a:t>
            </a:r>
            <a:r>
              <a:rPr lang="en-US" altLang="zh-CN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04-Software\Exam2_1</a:t>
            </a:r>
            <a:r>
              <a:rPr lang="zh-CN" altLang="en-US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工程</a:t>
            </a:r>
            <a:endParaRPr lang="en-US" altLang="zh-CN" sz="1800" b="0" kern="100" dirty="0" smtClean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编译</a:t>
            </a:r>
            <a:r>
              <a:rPr lang="zh-CN" altLang="en-US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查看</a:t>
            </a:r>
            <a:r>
              <a:rPr lang="en-US" altLang="zh-CN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:0x12345678,</a:t>
            </a:r>
            <a:r>
              <a:rPr lang="zh-CN" altLang="en-US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存放形式为：偏移</a:t>
            </a:r>
            <a:r>
              <a:rPr lang="zh-CN" altLang="en-US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FAD0</a:t>
            </a:r>
            <a:r>
              <a:rPr lang="zh-CN" altLang="zh-CN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分别存放：</a:t>
            </a:r>
            <a:r>
              <a:rPr lang="en-US" altLang="zh-CN" sz="1800" b="0" kern="1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78 56 34 </a:t>
            </a:r>
            <a:r>
              <a:rPr lang="en-US" altLang="zh-CN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12 </a:t>
            </a:r>
            <a:r>
              <a:rPr lang="zh-CN" altLang="en-US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1800" b="0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小端格式</a:t>
            </a:r>
            <a:r>
              <a:rPr lang="zh-CN" altLang="en-US" sz="1800" b="0" kern="1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1800" b="0" kern="1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14" y="2852936"/>
            <a:ext cx="533669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31504" y="2996952"/>
            <a:ext cx="9649072" cy="5622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solidFill>
              <a:srgbClr val="FFC000"/>
            </a:solidFill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本次课作业：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1~3</a:t>
            </a:r>
          </a:p>
        </p:txBody>
      </p:sp>
    </p:spTree>
    <p:extLst>
      <p:ext uri="{BB962C8B-B14F-4D97-AF65-F5344CB8AC3E}">
        <p14:creationId xmlns:p14="http://schemas.microsoft.com/office/powerpoint/2010/main" val="19245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 flipH="1">
            <a:off x="1706860" y="2477435"/>
            <a:ext cx="7286676" cy="1143008"/>
          </a:xfrm>
          <a:prstGeom prst="roundRect">
            <a:avLst>
              <a:gd name="adj" fmla="val 6011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7448" y="1743717"/>
            <a:ext cx="10225136" cy="1177791"/>
          </a:xfrm>
          <a:prstGeom prst="rect">
            <a:avLst/>
          </a:prstGeom>
          <a:gradFill>
            <a:gsLst>
              <a:gs pos="0">
                <a:schemeClr val="accent2">
                  <a:lumMod val="67000"/>
                </a:schemeClr>
              </a:gs>
              <a:gs pos="78000">
                <a:schemeClr val="accent2">
                  <a:lumMod val="97000"/>
                  <a:lumOff val="3000"/>
                </a:schemeClr>
              </a:gs>
              <a:gs pos="98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微型计算机硬件的共性结构可以简单地表述为：微型计算机是在内部集成了中央处理单元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、存储器（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RAM/ROM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等）、定时器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计数器及多种输入输出（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）接口的比较完整的数字处理系统。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3087147"/>
            <a:ext cx="9334171" cy="324036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 bwMode="auto">
          <a:xfrm>
            <a:off x="983432" y="922275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2.1.1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微型计算机的硬件共性结构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80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1181474" y="2682562"/>
            <a:ext cx="4257304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．字长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9456" y="1858366"/>
            <a:ext cx="10297144" cy="56223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性能指标主要有字长、主频、存储容量、外设扩展能力、软件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配置等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1474" y="3294811"/>
            <a:ext cx="10297144" cy="562238"/>
          </a:xfrm>
          <a:prstGeom prst="rect">
            <a:avLst/>
          </a:prstGeom>
          <a:gradFill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字长是计算机内部一次可以处理的二进制数的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位数，目前常有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位、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位、</a:t>
            </a:r>
            <a:r>
              <a:rPr lang="en-US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128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位等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181474" y="4257580"/>
            <a:ext cx="4257304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．主频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99456" y="5013176"/>
            <a:ext cx="10297144" cy="5622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主频是指微型计算机中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的时钟频率，在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MHz</a:t>
            </a:r>
            <a:r>
              <a:rPr lang="zh-CN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GHz</a:t>
            </a:r>
            <a:r>
              <a:rPr lang="zh-CN" altLang="zh-CN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级别</a:t>
            </a:r>
            <a:r>
              <a:rPr lang="zh-CN" alt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055440" y="861131"/>
            <a:ext cx="5994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2.1.2 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微型计算机基本性能指标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 bwMode="auto">
          <a:xfrm>
            <a:off x="984888" y="919031"/>
            <a:ext cx="4257304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．存储容量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55440" y="1572347"/>
            <a:ext cx="10297144" cy="1177791"/>
          </a:xfrm>
          <a:prstGeom prst="rect">
            <a:avLst/>
          </a:prstGeom>
          <a:gradFill>
            <a:gsLst>
              <a:gs pos="0">
                <a:schemeClr val="accent2"/>
              </a:gs>
              <a:gs pos="57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存储容量是衡量微型计算机中存储能力的一个指标，它包括内存容量和外存容量。内存容量是由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的地址总线的位数决定，目前已达到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MB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级别；外存容量主要是指硬盘容量，目前已达到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TB</a:t>
            </a: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级别。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984888" y="2871012"/>
            <a:ext cx="4257304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．外设扩展能力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55440" y="3456199"/>
            <a:ext cx="10297144" cy="1177791"/>
          </a:xfrm>
          <a:prstGeom prst="rect">
            <a:avLst/>
          </a:prstGeom>
          <a:gradFill>
            <a:gsLst>
              <a:gs pos="0">
                <a:schemeClr val="accent2"/>
              </a:gs>
              <a:gs pos="57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一台微型计算机可配置外部设备的数量以及配置外部设备的类型，对整个系统的性能有重大影响。如显示器的分辨率、多媒体接口功能和打印机型号等，都是外部设备选择中要考虑的问题。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973111" y="4788652"/>
            <a:ext cx="4257304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．软件配置情况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55440" y="5415941"/>
            <a:ext cx="10441160" cy="870014"/>
          </a:xfrm>
          <a:prstGeom prst="rect">
            <a:avLst/>
          </a:prstGeom>
          <a:gradFill>
            <a:gsLst>
              <a:gs pos="0">
                <a:schemeClr val="accent2"/>
              </a:gs>
              <a:gs pos="57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软件配置情况直接影响微型计算机系统的使用和性能的发挥，通常应配置的软件有：操作系统、计算机语言以及工具软件等，另外还可配置数据库管理系统和各种应用软件。</a:t>
            </a:r>
            <a:endParaRPr lang="zh-CN" altLang="zh-CN" sz="2000" kern="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1424" y="2708920"/>
            <a:ext cx="10585176" cy="3024450"/>
          </a:xfrm>
          <a:prstGeom prst="rect">
            <a:avLst/>
          </a:prstGeom>
          <a:gradFill>
            <a:gsLst>
              <a:gs pos="0">
                <a:schemeClr val="accent6"/>
              </a:gs>
              <a:gs pos="4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Advanced RISC Machines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的缩写，既可以认为是一个公司的名称，也可以认为是对一类微处理器的通称，还可以认为是一种技术的名称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1985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日，第一个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原型在英国剑桥的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Acorn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计算机有限公司诞生，由美国加州</a:t>
            </a:r>
            <a:r>
              <a:rPr lang="en-US" altLang="zh-CN" sz="2000" kern="100" dirty="0" err="1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SanJoseVLSI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技术公司制造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1990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年成立了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Advanced RISC Machines Limited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（后来简称为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 Limited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月在中国成立了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中国 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www.armchina.com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公司在经典处理器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Arm11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以后的产品统一改用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Cortex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命名，并分成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A50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四类，旨在为各种不同的市场提供服务。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51384" y="756157"/>
            <a:ext cx="11305256" cy="749474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 b="0" dirty="0">
                <a:latin typeface="+mn-lt"/>
                <a:ea typeface="黑体" panose="02010609060101010101" pitchFamily="49" charset="-122"/>
              </a:rPr>
              <a:t>2.2 Arm Cortex-M</a:t>
            </a:r>
            <a:r>
              <a:rPr lang="zh-CN" altLang="en-US" sz="3600" b="0" dirty="0">
                <a:latin typeface="+mn-lt"/>
                <a:ea typeface="黑体" panose="02010609060101010101" pitchFamily="49" charset="-122"/>
              </a:rPr>
              <a:t>微处理器</a:t>
            </a:r>
            <a:r>
              <a:rPr lang="zh-CN" altLang="en-US" sz="3600" b="0" dirty="0" smtClean="0">
                <a:latin typeface="+mn-lt"/>
                <a:ea typeface="黑体" panose="02010609060101010101" pitchFamily="49" charset="-122"/>
              </a:rPr>
              <a:t>概述（了解）</a:t>
            </a:r>
            <a:endParaRPr lang="zh-CN" altLang="en-US" sz="36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623392" y="1725258"/>
            <a:ext cx="7416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2.2.1 Arm Cortex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系列微处理器系列概述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9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10615" y="1814680"/>
            <a:ext cx="10297144" cy="870014"/>
          </a:xfrm>
          <a:prstGeom prst="rect">
            <a:avLst/>
          </a:prstGeom>
          <a:gradFill>
            <a:gsLst>
              <a:gs pos="0">
                <a:schemeClr val="accent6"/>
              </a:gs>
              <a:gs pos="4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面向高效的低功耗服务器市场领域，将推动手势控制功能，增强现实技术，移动游戏，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 2.0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技术等领域技术的发展。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911424" y="980728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Arm Cortex-A50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系列处理器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2347" y="3592142"/>
            <a:ext cx="10297144" cy="870014"/>
          </a:xfrm>
          <a:prstGeom prst="rect">
            <a:avLst/>
          </a:prstGeom>
          <a:gradFill>
            <a:gsLst>
              <a:gs pos="0">
                <a:schemeClr val="accent6"/>
              </a:gs>
              <a:gs pos="4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面向尖端的基于虚拟内存的操作系统和用户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适用于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具有高计算要求、运行丰富操作系统以及提供交互媒体和图形体验的应用领域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892347" y="2829590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Arm Cortex-A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系列处理器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0615" y="5509534"/>
            <a:ext cx="10297144" cy="870014"/>
          </a:xfrm>
          <a:prstGeom prst="rect">
            <a:avLst/>
          </a:prstGeom>
          <a:gradFill>
            <a:gsLst>
              <a:gs pos="0">
                <a:schemeClr val="accent6"/>
              </a:gs>
              <a:gs pos="4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面向实时系统的应用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适用于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智能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手机、硬盘驱动器、数字电视、医疗行业、工业控制、汽车电子等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910615" y="4639521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Arm Cortex-R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系列处理器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7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1424" y="2060848"/>
            <a:ext cx="10657184" cy="1793344"/>
          </a:xfrm>
          <a:prstGeom prst="rect">
            <a:avLst/>
          </a:prstGeom>
          <a:gradFill>
            <a:gsLst>
              <a:gs pos="0">
                <a:schemeClr val="accent6"/>
              </a:gs>
              <a:gs pos="48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 Cortex-M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系列基于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v7M/v6M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架构基础的处理器，面向微控制器的应用，是一系列可向上兼容的高能效、易于使用的处理器，这些处理器旨在帮助开发人员满足将来的嵌入式应用的需要。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Cortex-M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系列针对成本和功耗敏感的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和终端应用（如智能测量、人机接口设备、汽车和工业控制系统、大型家用电器、消费性产品和医疗器械）的混合信号设备进行过优化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67408" y="1196752"/>
            <a:ext cx="5472608" cy="585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softEdge rad="38100"/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Arm Cortex-M</a:t>
            </a:r>
            <a:r>
              <a:rPr lang="zh-CN" altLang="en-US" sz="2800" b="0" kern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系列处理器</a:t>
            </a:r>
            <a:endParaRPr lang="zh-CN" altLang="en-US" sz="2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1424" y="4293096"/>
            <a:ext cx="10657184" cy="11777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 Cortex-M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中的“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就是指微控制器（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Microcontroller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），在嵌入式人工智能与物联网领域应用广泛，本书就是以该类微型计算机作为蓝本，因此下面单辟一节介绍其中应用广泛的</a:t>
            </a:r>
            <a:r>
              <a:rPr lang="en-US" altLang="zh-CN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 Cortex-M4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20833" y="1628800"/>
            <a:ext cx="10297144" cy="870014"/>
          </a:xfrm>
          <a:prstGeom prst="rect">
            <a:avLst/>
          </a:prstGeom>
          <a:gradFill>
            <a:gsLst>
              <a:gs pos="0">
                <a:schemeClr val="accent6"/>
              </a:gs>
              <a:gs pos="48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公司发布了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Cortex-M4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处理器，单精度浮点单元（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）作为内核的可选模块，如果在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Cortex-M4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内核中包含了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，则称它为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Cortex-M4F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346" y="2642830"/>
            <a:ext cx="10297144" cy="3640003"/>
          </a:xfrm>
          <a:prstGeom prst="rect">
            <a:avLst/>
          </a:prstGeom>
          <a:gradFill>
            <a:gsLst>
              <a:gs pos="0">
                <a:schemeClr val="accent6"/>
              </a:gs>
              <a:gs pos="60000">
                <a:schemeClr val="accent2">
                  <a:lumMod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0"/>
          </a:gradFill>
          <a:ln w="47625">
            <a:noFill/>
            <a:round/>
          </a:ln>
        </p:spPr>
        <p:txBody>
          <a:bodyPr wrap="square" lIns="234000" tIns="126000" rIns="234000" bIns="126000" anchor="ctr" anchorCtr="0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主要特点：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位处理器，内部寄存器、数据总线都为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位；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）采用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Thumb-2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技术同时支持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位与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位指令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；（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Thumb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Arm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架构中的一种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位指令集，而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Thumb2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则是</a:t>
            </a:r>
            <a:r>
              <a:rPr lang="en-US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16/32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位混合指令集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 smtClean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）哈佛总线架构 ， 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位寻址，最多支持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4G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存储空间；三级流水线设计；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哈佛总线</a:t>
            </a:r>
            <a:r>
              <a:rPr lang="zh-CN" altLang="en-US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架构：</a:t>
            </a:r>
            <a:r>
              <a:rPr lang="zh-CN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</a:t>
            </a:r>
            <a:r>
              <a:rPr lang="zh-CN" altLang="zh-CN" sz="2000" kern="1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独立的程序指令存储空间和数据存储</a:t>
            </a:r>
            <a:r>
              <a:rPr lang="zh-CN" altLang="zh-CN" sz="2000" kern="100" dirty="0" smtClean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地址空间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）片上接口基于高级微控制器总线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架构技术；</a:t>
            </a:r>
            <a:endParaRPr lang="zh-CN" altLang="en-US" sz="2000" kern="100" dirty="0">
              <a:solidFill>
                <a:schemeClr val="accent3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）集成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NVIC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（嵌套向量中断控制器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），最多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240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个中断请求；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）可选的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MPU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（存储器保护单元）具有存储器保护</a:t>
            </a:r>
            <a:r>
              <a:rPr lang="zh-CN" altLang="en-US" sz="2000" kern="100" dirty="0" smtClean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特性；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提供时钟嘀嗒，主栈指针，线程栈指针等操作系统特性；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solidFill>
                  <a:schemeClr val="accent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）具有多种低功耗特性和休眠模式。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623392" y="832374"/>
            <a:ext cx="7416823" cy="655803"/>
          </a:xfrm>
          <a:prstGeom prst="roundRect">
            <a:avLst/>
          </a:prstGeom>
          <a:gradFill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>
              <a:rot lat="0" lon="0" rev="5400000"/>
            </a:lightRig>
          </a:scene3d>
          <a:sp3d extrusionH="152400">
            <a:bevelT w="107950"/>
            <a:bevelB w="3429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2.2.2 Arm Cortex-M4</a:t>
            </a:r>
            <a:r>
              <a:rPr lang="zh-CN" altLang="en-US" sz="3200" b="0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</a:rPr>
              <a:t>微处理器</a:t>
            </a:r>
          </a:p>
          <a:p>
            <a:endParaRPr lang="zh-CN" altLang="en-US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0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网络管理讲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网络管理讲稿">
      <a:majorFont>
        <a:latin typeface="华文新魏"/>
        <a:ea typeface="华文新魏"/>
        <a:cs typeface=""/>
      </a:majorFont>
      <a:minorFont>
        <a:latin typeface="Times New Roman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1">
              <a:lumMod val="50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 dirty="0">
            <a:solidFill>
              <a:srgbClr val="FF0000"/>
            </a:solidFill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pperplate Gothic Bold" pitchFamily="34" charset="0"/>
            <a:ea typeface="Gulim" pitchFamily="34" charset="-127"/>
          </a:defRPr>
        </a:defPPr>
      </a:lstStyle>
    </a:lnDef>
  </a:objectDefaults>
  <a:extraClrSchemeLst>
    <a:extraClrScheme>
      <a:clrScheme name="网络管理讲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网络管理讲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网络管理讲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6638</TotalTime>
  <Words>3653</Words>
  <Application>Microsoft Office PowerPoint</Application>
  <PresentationFormat>宽屏</PresentationFormat>
  <Paragraphs>166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Gulim</vt:lpstr>
      <vt:lpstr>黑体</vt:lpstr>
      <vt:lpstr>华文新魏</vt:lpstr>
      <vt:lpstr>华文中宋</vt:lpstr>
      <vt:lpstr>楷体</vt:lpstr>
      <vt:lpstr>宋体</vt:lpstr>
      <vt:lpstr>微软雅黑</vt:lpstr>
      <vt:lpstr>Copperplate Gothic Bold</vt:lpstr>
      <vt:lpstr>Times New Roman</vt:lpstr>
      <vt:lpstr>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《物联网工程导论》</dc:title>
  <dc:creator>WUGY</dc:creator>
  <cp:lastModifiedBy>18850586845@163.com</cp:lastModifiedBy>
  <cp:revision>703</cp:revision>
  <cp:lastPrinted>1999-06-03T07:41:47Z</cp:lastPrinted>
  <dcterms:created xsi:type="dcterms:W3CDTF">2012-05-08T02:40:51Z</dcterms:created>
  <dcterms:modified xsi:type="dcterms:W3CDTF">2021-03-25T12:49:13Z</dcterms:modified>
</cp:coreProperties>
</file>