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24"/>
  </p:notesMasterIdLst>
  <p:handoutMasterIdLst>
    <p:handoutMasterId r:id="rId25"/>
  </p:handoutMasterIdLst>
  <p:sldIdLst>
    <p:sldId id="646" r:id="rId2"/>
    <p:sldId id="725" r:id="rId3"/>
    <p:sldId id="789" r:id="rId4"/>
    <p:sldId id="766" r:id="rId5"/>
    <p:sldId id="767" r:id="rId6"/>
    <p:sldId id="790" r:id="rId7"/>
    <p:sldId id="768" r:id="rId8"/>
    <p:sldId id="791" r:id="rId9"/>
    <p:sldId id="792" r:id="rId10"/>
    <p:sldId id="793" r:id="rId11"/>
    <p:sldId id="794" r:id="rId12"/>
    <p:sldId id="795" r:id="rId13"/>
    <p:sldId id="796" r:id="rId14"/>
    <p:sldId id="797" r:id="rId15"/>
    <p:sldId id="798" r:id="rId16"/>
    <p:sldId id="799" r:id="rId17"/>
    <p:sldId id="800" r:id="rId18"/>
    <p:sldId id="802" r:id="rId19"/>
    <p:sldId id="801" r:id="rId20"/>
    <p:sldId id="803" r:id="rId21"/>
    <p:sldId id="804" r:id="rId22"/>
    <p:sldId id="649" r:id="rId23"/>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85664" autoAdjust="0"/>
  </p:normalViewPr>
  <p:slideViewPr>
    <p:cSldViewPr>
      <p:cViewPr>
        <p:scale>
          <a:sx n="66" d="100"/>
          <a:sy n="66" d="100"/>
        </p:scale>
        <p:origin x="666" y="78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10</a:t>
            </a:fld>
            <a:endParaRPr lang="en-US" altLang="zh-CN"/>
          </a:p>
        </p:txBody>
      </p:sp>
    </p:spTree>
    <p:extLst>
      <p:ext uri="{BB962C8B-B14F-4D97-AF65-F5344CB8AC3E}">
        <p14:creationId xmlns:p14="http://schemas.microsoft.com/office/powerpoint/2010/main" val="261159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327321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179376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332318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9017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744900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3534520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205542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19</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20</a:t>
            </a:fld>
            <a:endParaRPr lang="en-US" altLang="zh-CN"/>
          </a:p>
        </p:txBody>
      </p:sp>
    </p:spTree>
    <p:extLst>
      <p:ext uri="{BB962C8B-B14F-4D97-AF65-F5344CB8AC3E}">
        <p14:creationId xmlns:p14="http://schemas.microsoft.com/office/powerpoint/2010/main" val="576683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21</a:t>
            </a:fld>
            <a:endParaRPr lang="en-US" altLang="zh-CN"/>
          </a:p>
        </p:txBody>
      </p:sp>
    </p:spTree>
    <p:extLst>
      <p:ext uri="{BB962C8B-B14F-4D97-AF65-F5344CB8AC3E}">
        <p14:creationId xmlns:p14="http://schemas.microsoft.com/office/powerpoint/2010/main" val="232190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22</a:t>
            </a:fld>
            <a:endParaRPr lang="en-US" altLang="zh-CN"/>
          </a:p>
        </p:txBody>
      </p:sp>
    </p:spTree>
    <p:extLst>
      <p:ext uri="{BB962C8B-B14F-4D97-AF65-F5344CB8AC3E}">
        <p14:creationId xmlns:p14="http://schemas.microsoft.com/office/powerpoint/2010/main" val="211774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190764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232189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94007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58053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14239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36812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smtClean="0">
                <a:solidFill>
                  <a:schemeClr val="bg1"/>
                </a:solidFill>
                <a:latin typeface="楷体" panose="02010609060101010101" pitchFamily="49" charset="-122"/>
                <a:ea typeface="楷体" panose="02010609060101010101" pitchFamily="49" charset="-122"/>
              </a:rPr>
              <a:t>微型计算机原理及应用</a:t>
            </a:r>
            <a:endParaRPr lang="zh-CN" altLang="en-US" sz="1600" b="1" dirty="0">
              <a:solidFill>
                <a:schemeClr val="bg1"/>
              </a:solidFill>
              <a:latin typeface="楷体" panose="02010609060101010101" pitchFamily="49" charset="-122"/>
              <a:ea typeface="楷体" panose="02010609060101010101" pitchFamily="49" charset="-122"/>
            </a:endParaRP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440000"/>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smtClean="0">
                <a:solidFill>
                  <a:schemeClr val="bg1"/>
                </a:solidFill>
                <a:latin typeface="微软雅黑"/>
                <a:ea typeface="微软雅黑"/>
              </a:rPr>
              <a:t>第</a:t>
            </a:r>
            <a:r>
              <a:rPr lang="en-US" altLang="zh-CN" sz="3600" kern="0" dirty="0">
                <a:solidFill>
                  <a:schemeClr val="bg1"/>
                </a:solidFill>
                <a:latin typeface="微软雅黑"/>
                <a:ea typeface="微软雅黑"/>
              </a:rPr>
              <a:t>2</a:t>
            </a:r>
            <a:r>
              <a:rPr lang="zh-CN" altLang="en-US" sz="3600" kern="0" dirty="0" smtClean="0">
                <a:solidFill>
                  <a:schemeClr val="bg1"/>
                </a:solidFill>
                <a:latin typeface="微软雅黑"/>
                <a:ea typeface="微软雅黑"/>
              </a:rPr>
              <a:t>章 微型计算机的硬件系统（二</a:t>
            </a:r>
            <a:r>
              <a:rPr lang="en-US" altLang="zh-CN" sz="3600" kern="0" dirty="0" smtClean="0">
                <a:solidFill>
                  <a:schemeClr val="bg1"/>
                </a:solidFill>
                <a:latin typeface="微软雅黑"/>
                <a:ea typeface="微软雅黑"/>
              </a:rPr>
              <a:t>) 2.4~2.5</a:t>
            </a:r>
            <a:endParaRPr lang="zh-CN" altLang="en-US" sz="3600" kern="0" dirty="0">
              <a:solidFill>
                <a:schemeClr val="bg1"/>
              </a:solidFill>
              <a:latin typeface="微软雅黑"/>
              <a:ea typeface="微软雅黑"/>
            </a:endParaRPr>
          </a:p>
        </p:txBody>
      </p:sp>
      <p:cxnSp>
        <p:nvCxnSpPr>
          <p:cNvPr id="6" name="直接连接符 5"/>
          <p:cNvCxnSpPr/>
          <p:nvPr/>
        </p:nvCxnSpPr>
        <p:spPr>
          <a:xfrm>
            <a:off x="0" y="3068960"/>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08454" y="3212979"/>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2.4  Arm Cortex-M4</a:t>
            </a:r>
            <a:r>
              <a:rPr lang="zh-CN" altLang="en-US" sz="3600" b="0" dirty="0">
                <a:latin typeface="+mn-lt"/>
                <a:ea typeface="黑体" panose="02010609060101010101" pitchFamily="49" charset="-122"/>
              </a:rPr>
              <a:t>内核的微型计算机芯片</a:t>
            </a:r>
            <a:r>
              <a:rPr lang="zh-CN" altLang="en-US" sz="3600" b="0" dirty="0" smtClean="0">
                <a:latin typeface="+mn-lt"/>
                <a:ea typeface="黑体" panose="02010609060101010101" pitchFamily="49" charset="-122"/>
              </a:rPr>
              <a:t>实例</a:t>
            </a:r>
            <a:endParaRPr lang="zh-CN" altLang="en-US" sz="3600" b="0" dirty="0">
              <a:latin typeface="+mn-lt"/>
              <a:ea typeface="黑体" panose="02010609060101010101" pitchFamily="49" charset="-122"/>
            </a:endParaRP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08454" y="4293096"/>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2.5 </a:t>
            </a:r>
            <a:r>
              <a:rPr lang="zh-CN" altLang="en-US" sz="3600" b="0" dirty="0">
                <a:latin typeface="+mn-lt"/>
                <a:ea typeface="黑体" panose="02010609060101010101" pitchFamily="49" charset="-122"/>
              </a:rPr>
              <a:t>由</a:t>
            </a:r>
            <a:r>
              <a:rPr lang="en-US" altLang="zh-CN" sz="3600" b="0" dirty="0">
                <a:latin typeface="+mn-lt"/>
                <a:ea typeface="黑体" panose="02010609060101010101" pitchFamily="49" charset="-122"/>
              </a:rPr>
              <a:t>STM32L431</a:t>
            </a:r>
            <a:r>
              <a:rPr lang="zh-CN" altLang="en-US" sz="3600" b="0" dirty="0">
                <a:latin typeface="+mn-lt"/>
                <a:ea typeface="黑体" panose="02010609060101010101" pitchFamily="49" charset="-122"/>
              </a:rPr>
              <a:t>构建的通用嵌入式计算机</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7408" y="1268760"/>
            <a:ext cx="10801200" cy="3640003"/>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如何看这个原理图？</a:t>
            </a:r>
            <a:endPar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的硬件最小系统是指包括电源，晶振，复位，写入调试器接口等可使内部程序得以运行的、规范的、可复用的核心构件系统。使用一个芯片，必须完全理解其硬件最小系统。当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工作不正常时，首先就要查找硬件最小系统中可能出错的元件。一般情况下，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的硬件最小系统由电源，晶振及复位等电路组成。芯片要能工作，必须有电源与工作时钟；至于复位电路则提供不掉电情况下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重新启动的手段。随着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存储器制造技术的发展，大部分芯片提供了在板或在线系统（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On System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）的写入程序功能，即把空白芯片焊接到电路板上后，再通过写入器把程序下载到芯片中。这样，硬件最小系统应该把写入器的接口电路也包含在其中。基于这个思路，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芯片的硬件最小系统包括电源电路、复位电路、与写入器相连的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接口电路及可选晶振电路</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2-7</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给出了</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硬件最小系统原理图。读者需彻底理解该原理图的基本内涵。</a:t>
            </a:r>
            <a:endPar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042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767408" y="1124744"/>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电源及其滤波电路</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p:cNvSpPr/>
          <p:nvPr/>
        </p:nvSpPr>
        <p:spPr>
          <a:xfrm>
            <a:off x="838424" y="2132856"/>
            <a:ext cx="10297144" cy="2101120"/>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电路中需要大量的电源类引脚，用来提供足够的电流容量，同时保持芯片电流平衡，所有的电源引脚必须外接适当的滤波电容抑制高频噪音</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为标识系统通电与否，可以增加一个电源指示灯。</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需要强调的是，虽然硬件最小系统原理图中（图</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2-7</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）的许多滤波电容被画在了一起，但实际布板时，需要各自接到靠近芯片的电源与地之间，才能起到良好的效果</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提问：为什么电容具有滤波作用，电容大小对滤波的影响如何？</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613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767408" y="1124744"/>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复位电路及复位功能</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p:cNvSpPr/>
          <p:nvPr/>
        </p:nvSpPr>
        <p:spPr>
          <a:xfrm>
            <a:off x="774800" y="1988840"/>
            <a:ext cx="10297144" cy="2716673"/>
          </a:xfrm>
          <a:prstGeom prst="rect">
            <a:avLst/>
          </a:prstGeom>
          <a:gradFill>
            <a:gsLst>
              <a:gs pos="0">
                <a:schemeClr val="accent6">
                  <a:lumMod val="67000"/>
                </a:schemeClr>
              </a:gs>
              <a:gs pos="59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复位，意味着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一切重新开始，其引脚为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。若复位引脚有效（低电平），则会引起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复位。复位电路原理如下：正常工作时，复位引脚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的电阻接到电源正极，所以应为高电平。若按下复位按钮，则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引脚接地为低电平，导致芯片复位。若是系统重新上电，芯片内部电路会使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引脚拉低，使芯片复位</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从复位时芯片是否处于上电状态来区分，复位可分为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冷复位和热复位</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。芯片从无电状态到上电状态的复位属于冷复位，芯片处于带电状态时的复位叫热复位。冷复位后，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的内容是随机的。而热复位后，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的内容会保持复位前的内容，即热复位并不会引起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中内容的丢失。</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3349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767408" y="1124744"/>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晶振电路</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p:cNvSpPr/>
          <p:nvPr/>
        </p:nvSpPr>
        <p:spPr>
          <a:xfrm>
            <a:off x="800324" y="1753072"/>
            <a:ext cx="10297144" cy="1177791"/>
          </a:xfrm>
          <a:prstGeom prst="rect">
            <a:avLst/>
          </a:prstGeom>
          <a:gradFill>
            <a:gsLst>
              <a:gs pos="0">
                <a:schemeClr val="accent6">
                  <a:lumMod val="67000"/>
                </a:schemeClr>
              </a:gs>
              <a:gs pos="59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先概述为什么计算机工作需要时钟系统？</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再看看如何产生时钟系统？</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STM32L4xx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芯片可使用内部晶振和外部晶振两种方式为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提供工作时钟。</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434309" y="3356992"/>
            <a:ext cx="3029173" cy="2336140"/>
          </a:xfrm>
          <a:prstGeom prst="rect">
            <a:avLst/>
          </a:prstGeom>
        </p:spPr>
      </p:pic>
    </p:spTree>
    <p:extLst>
      <p:ext uri="{BB962C8B-B14F-4D97-AF65-F5344CB8AC3E}">
        <p14:creationId xmlns:p14="http://schemas.microsoft.com/office/powerpoint/2010/main" val="720150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767408" y="836712"/>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 SWD</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接口电路</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p:cNvSpPr/>
          <p:nvPr/>
        </p:nvSpPr>
        <p:spPr>
          <a:xfrm>
            <a:off x="789382" y="1556792"/>
            <a:ext cx="5400600" cy="3947780"/>
          </a:xfrm>
          <a:prstGeom prst="rect">
            <a:avLst/>
          </a:prstGeom>
          <a:gradFill>
            <a:gsLst>
              <a:gs pos="0">
                <a:schemeClr val="accent6">
                  <a:lumMod val="67000"/>
                </a:schemeClr>
              </a:gs>
              <a:gs pos="59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芯片的调试接口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是基于</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CoreSight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架构，该架构在限制输出引脚和其他可用资源情况下，提供了最大的灵活性。</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CoreSight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定义的一个开放体系结构，以使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SOC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设计人员能够将其他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内核的调试和跟踪功能添加到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CoreSight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基础结构中。通过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接口可以实现程序下载和调试功能。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接口只需两根线，数据输入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）和时钟线（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CLK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为引脚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PTA13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CLK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为引脚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PTA14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。可根据实际需要增加地、电源以及复位信号线。</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25439" t="30376" r="26491" b="33270"/>
          <a:stretch/>
        </p:blipFill>
        <p:spPr>
          <a:xfrm>
            <a:off x="6528048" y="2276872"/>
            <a:ext cx="4964371" cy="2808312"/>
          </a:xfrm>
          <a:prstGeom prst="rect">
            <a:avLst/>
          </a:prstGeom>
        </p:spPr>
      </p:pic>
    </p:spTree>
    <p:extLst>
      <p:ext uri="{BB962C8B-B14F-4D97-AF65-F5344CB8AC3E}">
        <p14:creationId xmlns:p14="http://schemas.microsoft.com/office/powerpoint/2010/main" val="2622041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305256"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2.5 </a:t>
            </a:r>
            <a:r>
              <a:rPr lang="zh-CN" altLang="en-US" sz="3600" b="0" dirty="0">
                <a:latin typeface="+mn-lt"/>
                <a:ea typeface="黑体" panose="02010609060101010101" pitchFamily="49" charset="-122"/>
              </a:rPr>
              <a:t>由</a:t>
            </a:r>
            <a:r>
              <a:rPr lang="en-US" altLang="zh-CN" sz="3600" b="0" dirty="0">
                <a:latin typeface="+mn-lt"/>
                <a:ea typeface="黑体" panose="02010609060101010101" pitchFamily="49" charset="-122"/>
              </a:rPr>
              <a:t>STM32L431</a:t>
            </a:r>
            <a:r>
              <a:rPr lang="zh-CN" altLang="en-US" sz="3600" b="0" dirty="0">
                <a:latin typeface="+mn-lt"/>
                <a:ea typeface="黑体" panose="02010609060101010101" pitchFamily="49" charset="-122"/>
              </a:rPr>
              <a:t>构建的通用嵌入式计算机</a:t>
            </a:r>
          </a:p>
        </p:txBody>
      </p:sp>
      <p:sp>
        <p:nvSpPr>
          <p:cNvPr id="8" name="矩形 7"/>
          <p:cNvSpPr/>
          <p:nvPr/>
        </p:nvSpPr>
        <p:spPr>
          <a:xfrm>
            <a:off x="839416" y="1988840"/>
            <a:ext cx="10441160" cy="3024450"/>
          </a:xfrm>
          <a:prstGeom prst="rect">
            <a:avLst/>
          </a:prstGeom>
          <a:gradFill>
            <a:gsLst>
              <a:gs pos="0">
                <a:schemeClr val="accent6">
                  <a:lumMod val="67000"/>
                </a:schemeClr>
              </a:gs>
              <a:gs pos="59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嵌入式人工智能的重要载体是智能终端，它是微型计算机的重要种类之一，承载着传感器采样、滤波处理、边缘计算、融合计算、嵌入式人工智能算法、通信、控制执行机构等功能。然而，智能终端开发方式存在存在软硬件开发颗粒度低、可移植性弱等问题，芯片生产厂家往往配备一本厚厚的参考手册，少则几百页，多则可达近千页。许多厂家也给出庞大软件开发包（</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Software Development Kit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），但设计人员需要花许多精力从中析出个体需要。智能终端开发人员通常花费太多的精力在基于芯片级硬件设计及基于寄存器级的底层驱动设计上。</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要解决这些问题，必须提高硬件设计颗粒度、软件设计颗粒度及软硬件的可移植性。为此，给出通用嵌入式计算机的概念。</a:t>
            </a:r>
          </a:p>
        </p:txBody>
      </p:sp>
    </p:spTree>
    <p:extLst>
      <p:ext uri="{BB962C8B-B14F-4D97-AF65-F5344CB8AC3E}">
        <p14:creationId xmlns:p14="http://schemas.microsoft.com/office/powerpoint/2010/main" val="1801164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39416" y="1373288"/>
            <a:ext cx="10441160" cy="4255556"/>
          </a:xfrm>
          <a:prstGeom prst="rect">
            <a:avLst/>
          </a:prstGeom>
          <a:gradFill>
            <a:gsLst>
              <a:gs pos="0">
                <a:schemeClr val="accent6">
                  <a:lumMod val="67000"/>
                </a:schemeClr>
              </a:gs>
              <a:gs pos="59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通用嵌入式计算机的定义。 一个具有特定功能的通用嵌入式计算机（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General Embedded Computer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GEC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），体现在硬件与软件两个侧面。在硬件上，把</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硬件最小系统及面向具体应用的共性电路封装成一个整体，为用户提供</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SOC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级芯片的可重用的硬件实体，并按照硬件构件要求进行原理图绘制、文档撰写及硬件测试用例设计。在软件上，把嵌入式软件分为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User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程序两部分。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程序先于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User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程序固化于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内的非易失存储器（如</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）中，启动时，</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程序先运行，随后转向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User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提供工作时钟及面向知识要素的底层驱动构件，并为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User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程序提供函数原型级调用接口。与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对比，</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GEC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具有硬件直接可测性、用户软件编程快捷性与可移植性三个基本基本特点</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本书以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为核心构建一种通用嵌入式计算机，命名为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AHL-STM32L431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，作为微机原理的实验基础。基于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GEC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概念，软件可移植性得以大幅度提高。本书给出的所有源程序，只要遵循基本命名规范，主程序及中断服务程序均可在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 Cortex-M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系列微处理器间移植。</a:t>
            </a:r>
          </a:p>
        </p:txBody>
      </p:sp>
    </p:spTree>
    <p:extLst>
      <p:ext uri="{BB962C8B-B14F-4D97-AF65-F5344CB8AC3E}">
        <p14:creationId xmlns:p14="http://schemas.microsoft.com/office/powerpoint/2010/main" val="4243685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95400" y="908720"/>
            <a:ext cx="10945216" cy="5616624"/>
          </a:xfrm>
          <a:prstGeom prst="roundRect">
            <a:avLst>
              <a:gd name="adj" fmla="val 11627"/>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43620" y="-1219417"/>
            <a:ext cx="5104765" cy="9649074"/>
          </a:xfrm>
          <a:prstGeom prst="rect">
            <a:avLst/>
          </a:prstGeom>
          <a:noFill/>
          <a:ln>
            <a:noFill/>
          </a:ln>
        </p:spPr>
      </p:pic>
    </p:spTree>
    <p:extLst>
      <p:ext uri="{BB962C8B-B14F-4D97-AF65-F5344CB8AC3E}">
        <p14:creationId xmlns:p14="http://schemas.microsoft.com/office/powerpoint/2010/main" val="1978846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27746\Desktop\整体3.png"/>
          <p:cNvPicPr/>
          <p:nvPr/>
        </p:nvPicPr>
        <p:blipFill>
          <a:blip r:embed="rId3">
            <a:extLst>
              <a:ext uri="{28A0092B-C50C-407E-A947-70E740481C1C}">
                <a14:useLocalDpi xmlns:a14="http://schemas.microsoft.com/office/drawing/2010/main" val="0"/>
              </a:ext>
            </a:extLst>
          </a:blip>
          <a:srcRect/>
          <a:stretch>
            <a:fillRect/>
          </a:stretch>
        </p:blipFill>
        <p:spPr bwMode="auto">
          <a:xfrm>
            <a:off x="5519936" y="2564904"/>
            <a:ext cx="5904656" cy="3312368"/>
          </a:xfrm>
          <a:prstGeom prst="rect">
            <a:avLst/>
          </a:prstGeom>
          <a:noFill/>
          <a:ln>
            <a:noFill/>
          </a:ln>
        </p:spPr>
      </p:pic>
      <p:sp>
        <p:nvSpPr>
          <p:cNvPr id="7" name="圆角矩形 6"/>
          <p:cNvSpPr/>
          <p:nvPr/>
        </p:nvSpPr>
        <p:spPr bwMode="auto">
          <a:xfrm>
            <a:off x="767408" y="908720"/>
            <a:ext cx="871296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AHL-MCP</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微机原理实践平台</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（迷你版及增强</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版硬件）</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4" name="图片 3" descr="C:\Users\WYH\Desktop\微信图片_20210209105954.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9456" y="2386890"/>
            <a:ext cx="3200400" cy="3668395"/>
          </a:xfrm>
          <a:prstGeom prst="rect">
            <a:avLst/>
          </a:prstGeom>
          <a:noFill/>
          <a:ln>
            <a:noFill/>
          </a:ln>
        </p:spPr>
      </p:pic>
    </p:spTree>
    <p:extLst>
      <p:ext uri="{BB962C8B-B14F-4D97-AF65-F5344CB8AC3E}">
        <p14:creationId xmlns:p14="http://schemas.microsoft.com/office/powerpoint/2010/main" val="2552380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767408" y="908720"/>
            <a:ext cx="90730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AHL-MCP</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微机原理实践平台（</a:t>
            </a:r>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AHL-GEC-IDE</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开发环境界面）</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8" name="图片 7"/>
          <p:cNvPicPr/>
          <p:nvPr/>
        </p:nvPicPr>
        <p:blipFill rotWithShape="1">
          <a:blip r:embed="rId3">
            <a:extLst>
              <a:ext uri="{28A0092B-C50C-407E-A947-70E740481C1C}">
                <a14:useLocalDpi xmlns:a14="http://schemas.microsoft.com/office/drawing/2010/main" val="0"/>
              </a:ext>
            </a:extLst>
          </a:blip>
          <a:srcRect r="10619" b="7279"/>
          <a:stretch/>
        </p:blipFill>
        <p:spPr bwMode="auto">
          <a:xfrm>
            <a:off x="983432" y="1628800"/>
            <a:ext cx="10153128" cy="3960440"/>
          </a:xfrm>
          <a:prstGeom prst="rect">
            <a:avLst/>
          </a:prstGeom>
          <a:ln>
            <a:noFill/>
          </a:ln>
          <a:extLst>
            <a:ext uri="{53640926-AAD7-44D8-BBD7-CCE9431645EC}">
              <a14:shadowObscured xmlns:a14="http://schemas.microsoft.com/office/drawing/2010/main"/>
            </a:ext>
          </a:extLst>
        </p:spPr>
      </p:pic>
      <p:sp>
        <p:nvSpPr>
          <p:cNvPr id="9" name="横卷形 8"/>
          <p:cNvSpPr/>
          <p:nvPr/>
        </p:nvSpPr>
        <p:spPr bwMode="auto">
          <a:xfrm>
            <a:off x="983432" y="5616691"/>
            <a:ext cx="10297144"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开发环境下载：</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http://sumcu.suda.edu.cn/AHLwGECwIDE/main.htm</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；两个压缩包展开到一起之后安装</a:t>
            </a:r>
          </a:p>
        </p:txBody>
      </p:sp>
    </p:spTree>
    <p:extLst>
      <p:ext uri="{BB962C8B-B14F-4D97-AF65-F5344CB8AC3E}">
        <p14:creationId xmlns:p14="http://schemas.microsoft.com/office/powerpoint/2010/main" val="95323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bwMode="auto">
          <a:xfrm>
            <a:off x="551384" y="756157"/>
            <a:ext cx="11305256"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2.4  Arm Cortex-M4</a:t>
            </a:r>
            <a:r>
              <a:rPr lang="zh-CN" altLang="en-US" sz="3600" b="0" dirty="0">
                <a:latin typeface="+mn-lt"/>
                <a:ea typeface="黑体" panose="02010609060101010101" pitchFamily="49" charset="-122"/>
              </a:rPr>
              <a:t>内核的微型计算机芯片实例</a:t>
            </a:r>
            <a:r>
              <a:rPr lang="zh-CN" altLang="en-US" sz="3600" b="0" dirty="0" smtClean="0">
                <a:latin typeface="+mn-lt"/>
                <a:ea typeface="黑体" panose="02010609060101010101" pitchFamily="49" charset="-122"/>
              </a:rPr>
              <a:t>（重点）</a:t>
            </a:r>
            <a:endParaRPr lang="zh-CN" altLang="en-US" sz="3600" b="0" dirty="0">
              <a:latin typeface="+mn-lt"/>
              <a:ea typeface="黑体" panose="02010609060101010101" pitchFamily="49" charset="-122"/>
            </a:endParaRPr>
          </a:p>
        </p:txBody>
      </p:sp>
      <p:sp>
        <p:nvSpPr>
          <p:cNvPr id="8" name="矩形 7"/>
          <p:cNvSpPr/>
          <p:nvPr/>
        </p:nvSpPr>
        <p:spPr>
          <a:xfrm>
            <a:off x="1049981" y="3863078"/>
            <a:ext cx="10441160" cy="870014"/>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是基于高性能</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 Cortex-M4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内核、带</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FPU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处理器的超低功耗微控制器，工作频率高达</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80 MHz</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，与所有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工具和软件兼容</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横卷形 9"/>
          <p:cNvSpPr/>
          <p:nvPr/>
        </p:nvSpPr>
        <p:spPr bwMode="auto">
          <a:xfrm>
            <a:off x="968481" y="4890342"/>
            <a:ext cx="10471062" cy="1595021"/>
          </a:xfrm>
          <a:prstGeom prst="horizontalScroll">
            <a:avLst/>
          </a:prstGeom>
          <a:gradFill flip="none" rotWithShape="1">
            <a:gsLst>
              <a:gs pos="100000">
                <a:schemeClr val="bg1">
                  <a:lumMod val="85000"/>
                </a:schemeClr>
              </a:gs>
              <a:gs pos="100000">
                <a:schemeClr val="accent4">
                  <a:lumMod val="45000"/>
                  <a:lumOff val="55000"/>
                </a:schemeClr>
              </a:gs>
              <a:gs pos="100000">
                <a:schemeClr val="accent4">
                  <a:lumMod val="45000"/>
                  <a:lumOff val="55000"/>
                </a:schemeClr>
              </a:gs>
              <a:gs pos="100000">
                <a:schemeClr val="accent4">
                  <a:lumMod val="30000"/>
                  <a:lumOff val="7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b="0" kern="100" dirty="0" smtClean="0">
                <a:solidFill>
                  <a:schemeClr val="accent2"/>
                </a:solidFill>
                <a:latin typeface="黑体" panose="02010609060101010101" pitchFamily="49" charset="-122"/>
                <a:ea typeface="黑体" panose="02010609060101010101" pitchFamily="49" charset="-122"/>
                <a:cs typeface="Times New Roman" panose="02020603050405020304" pitchFamily="18" charset="0"/>
              </a:rPr>
              <a:t>芯片资料：</a:t>
            </a:r>
            <a:endParaRPr lang="en-US" altLang="zh-CN" b="0" kern="100" dirty="0" smtClean="0">
              <a:solidFill>
                <a:schemeClr val="accent2"/>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b="0" kern="100" dirty="0" smtClean="0">
                <a:solidFill>
                  <a:schemeClr val="accent2"/>
                </a:solidFill>
                <a:latin typeface="黑体" panose="02010609060101010101" pitchFamily="49" charset="-122"/>
                <a:ea typeface="黑体" panose="02010609060101010101" pitchFamily="49" charset="-122"/>
                <a:cs typeface="Times New Roman" panose="02020603050405020304" pitchFamily="18" charset="0"/>
              </a:rPr>
              <a:t>ST</a:t>
            </a:r>
            <a:r>
              <a:rPr lang="en-US" altLang="zh-CN"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 STM32L431xx Datasheet</a:t>
            </a:r>
            <a:r>
              <a:rPr lang="zh-CN" altLang="en-US"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a:t>
            </a:r>
            <a:r>
              <a:rPr lang="en-US" altLang="zh-CN"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2018.</a:t>
            </a:r>
            <a:r>
              <a:rPr lang="zh-CN" altLang="en-US"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（简称</a:t>
            </a:r>
            <a:r>
              <a:rPr lang="en-US" altLang="zh-CN"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STM32L431</a:t>
            </a:r>
            <a:r>
              <a:rPr lang="zh-CN" altLang="en-US" b="0" kern="100"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数据手册</a:t>
            </a:r>
            <a:r>
              <a:rPr lang="zh-CN" altLang="en-US" b="0" kern="100" dirty="0" smtClean="0">
                <a:solidFill>
                  <a:schemeClr val="accent2"/>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b="0" kern="100" dirty="0" smtClean="0">
              <a:solidFill>
                <a:schemeClr val="accent2"/>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b="0" dirty="0">
                <a:solidFill>
                  <a:schemeClr val="accent2"/>
                </a:solidFill>
                <a:latin typeface="黑体" panose="02010609060101010101" pitchFamily="49" charset="-122"/>
                <a:ea typeface="黑体" panose="02010609060101010101" pitchFamily="49" charset="-122"/>
              </a:rPr>
              <a:t>ST. STM32L4xx Reference manual</a:t>
            </a:r>
            <a:r>
              <a:rPr lang="zh-CN" altLang="en-US" b="0" dirty="0">
                <a:solidFill>
                  <a:schemeClr val="accent2"/>
                </a:solidFill>
                <a:latin typeface="黑体" panose="02010609060101010101" pitchFamily="49" charset="-122"/>
                <a:ea typeface="黑体" panose="02010609060101010101" pitchFamily="49" charset="-122"/>
              </a:rPr>
              <a:t>，</a:t>
            </a:r>
            <a:r>
              <a:rPr lang="en-US" altLang="zh-CN" b="0" dirty="0">
                <a:solidFill>
                  <a:schemeClr val="accent2"/>
                </a:solidFill>
                <a:latin typeface="黑体" panose="02010609060101010101" pitchFamily="49" charset="-122"/>
                <a:ea typeface="黑体" panose="02010609060101010101" pitchFamily="49" charset="-122"/>
              </a:rPr>
              <a:t>2018.</a:t>
            </a:r>
            <a:r>
              <a:rPr lang="zh-CN" altLang="en-US" b="0" dirty="0">
                <a:solidFill>
                  <a:schemeClr val="accent2"/>
                </a:solidFill>
                <a:latin typeface="黑体" panose="02010609060101010101" pitchFamily="49" charset="-122"/>
                <a:ea typeface="黑体" panose="02010609060101010101" pitchFamily="49" charset="-122"/>
              </a:rPr>
              <a:t>（简称</a:t>
            </a:r>
            <a:r>
              <a:rPr lang="en-US" altLang="zh-CN" b="0" dirty="0">
                <a:solidFill>
                  <a:schemeClr val="accent2"/>
                </a:solidFill>
                <a:latin typeface="黑体" panose="02010609060101010101" pitchFamily="49" charset="-122"/>
                <a:ea typeface="黑体" panose="02010609060101010101" pitchFamily="49" charset="-122"/>
              </a:rPr>
              <a:t>STM32L</a:t>
            </a:r>
            <a:r>
              <a:rPr lang="zh-CN" altLang="en-US" b="0" dirty="0">
                <a:solidFill>
                  <a:schemeClr val="accent2"/>
                </a:solidFill>
                <a:latin typeface="黑体" panose="02010609060101010101" pitchFamily="49" charset="-122"/>
                <a:ea typeface="黑体" panose="02010609060101010101" pitchFamily="49" charset="-122"/>
              </a:rPr>
              <a:t>系列参考手册）</a:t>
            </a:r>
          </a:p>
        </p:txBody>
      </p:sp>
      <p:sp>
        <p:nvSpPr>
          <p:cNvPr id="11" name="圆角矩形 10"/>
          <p:cNvSpPr/>
          <p:nvPr/>
        </p:nvSpPr>
        <p:spPr bwMode="auto">
          <a:xfrm>
            <a:off x="968481" y="2906475"/>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2.4.1 STM32L4</a:t>
            </a:r>
            <a:r>
              <a:rPr lang="zh-CN" altLang="en-US" sz="3200" b="0" dirty="0">
                <a:solidFill>
                  <a:schemeClr val="accent2"/>
                </a:solidFill>
                <a:latin typeface="+mn-lt"/>
                <a:ea typeface="黑体" panose="02010609060101010101" pitchFamily="49" charset="-122"/>
              </a:rPr>
              <a:t>系列</a:t>
            </a:r>
            <a:r>
              <a:rPr lang="en-US" altLang="zh-CN" sz="3200" b="0" dirty="0">
                <a:solidFill>
                  <a:schemeClr val="accent2"/>
                </a:solidFill>
                <a:latin typeface="+mn-lt"/>
                <a:ea typeface="黑体" panose="02010609060101010101" pitchFamily="49" charset="-122"/>
              </a:rPr>
              <a:t>MCU</a:t>
            </a:r>
            <a:r>
              <a:rPr lang="zh-CN" altLang="en-US" sz="3200" b="0" dirty="0">
                <a:solidFill>
                  <a:schemeClr val="accent2"/>
                </a:solidFill>
                <a:latin typeface="+mn-lt"/>
                <a:ea typeface="黑体" panose="02010609060101010101" pitchFamily="49" charset="-122"/>
              </a:rPr>
              <a:t>简介</a:t>
            </a:r>
          </a:p>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2" name="矩形 11"/>
          <p:cNvSpPr/>
          <p:nvPr/>
        </p:nvSpPr>
        <p:spPr>
          <a:xfrm>
            <a:off x="957776" y="1924934"/>
            <a:ext cx="10297144" cy="562238"/>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这里以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为例，简要阐述控制器的硬件最小系统。</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767408" y="908720"/>
            <a:ext cx="90730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AHL-MCP</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微机原理实践平台（电子资源目录）</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271465" y="1628800"/>
            <a:ext cx="7920880" cy="4384773"/>
          </a:xfrm>
          <a:prstGeom prst="rect">
            <a:avLst/>
          </a:prstGeom>
        </p:spPr>
      </p:pic>
      <p:sp>
        <p:nvSpPr>
          <p:cNvPr id="5" name="横卷形 4"/>
          <p:cNvSpPr/>
          <p:nvPr/>
        </p:nvSpPr>
        <p:spPr bwMode="auto">
          <a:xfrm>
            <a:off x="1271465" y="6056632"/>
            <a:ext cx="792088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电子资源下载：</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http://sumcu.suda.edu.cn/wjyl/list.htm</a:t>
            </a:r>
          </a:p>
        </p:txBody>
      </p:sp>
    </p:spTree>
    <p:extLst>
      <p:ext uri="{BB962C8B-B14F-4D97-AF65-F5344CB8AC3E}">
        <p14:creationId xmlns:p14="http://schemas.microsoft.com/office/powerpoint/2010/main" val="3341495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767408" y="908720"/>
            <a:ext cx="90730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金</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葫芦微机原理学习</a:t>
            </a:r>
            <a:r>
              <a:rPr lang="en-US" altLang="zh-CN"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微信小程序</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772816"/>
            <a:ext cx="4536504" cy="453650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1772816"/>
            <a:ext cx="3890499" cy="4533276"/>
          </a:xfrm>
          <a:prstGeom prst="rect">
            <a:avLst/>
          </a:prstGeom>
        </p:spPr>
      </p:pic>
    </p:spTree>
    <p:extLst>
      <p:ext uri="{BB962C8B-B14F-4D97-AF65-F5344CB8AC3E}">
        <p14:creationId xmlns:p14="http://schemas.microsoft.com/office/powerpoint/2010/main" val="1706064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631504" y="2996952"/>
            <a:ext cx="9649072"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本次课作业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4~8</a:t>
            </a:r>
          </a:p>
        </p:txBody>
      </p:sp>
    </p:spTree>
    <p:extLst>
      <p:ext uri="{BB962C8B-B14F-4D97-AF65-F5344CB8AC3E}">
        <p14:creationId xmlns:p14="http://schemas.microsoft.com/office/powerpoint/2010/main" val="19245249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54739" y="955711"/>
            <a:ext cx="1044116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主要了解命名含义，</a:t>
            </a:r>
            <a:r>
              <a:rPr lang="en-US" altLang="zh-CN"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系列的命名格式为：“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 F AAA Y B T 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，各字段说明如表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所示，本书所使用的芯片型号为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STM32L431RCT6</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横卷形 4"/>
          <p:cNvSpPr/>
          <p:nvPr/>
        </p:nvSpPr>
        <p:spPr bwMode="auto">
          <a:xfrm>
            <a:off x="1254739" y="5851730"/>
            <a:ext cx="10471062" cy="613470"/>
          </a:xfrm>
          <a:prstGeom prst="horizontalScroll">
            <a:avLst/>
          </a:prstGeom>
          <a:gradFill flip="none" rotWithShape="1">
            <a:gsLst>
              <a:gs pos="100000">
                <a:schemeClr val="bg1">
                  <a:lumMod val="85000"/>
                </a:schemeClr>
              </a:gs>
              <a:gs pos="100000">
                <a:schemeClr val="accent4">
                  <a:lumMod val="45000"/>
                  <a:lumOff val="55000"/>
                </a:schemeClr>
              </a:gs>
              <a:gs pos="100000">
                <a:schemeClr val="accent4">
                  <a:lumMod val="45000"/>
                  <a:lumOff val="55000"/>
                </a:schemeClr>
              </a:gs>
              <a:gs pos="100000">
                <a:schemeClr val="accent4">
                  <a:lumMod val="30000"/>
                  <a:lumOff val="7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b="0" kern="100" dirty="0" smtClean="0">
                <a:solidFill>
                  <a:schemeClr val="accent2"/>
                </a:solidFill>
                <a:latin typeface="+mn-lt"/>
                <a:ea typeface="黑体" panose="02010609060101010101" pitchFamily="49" charset="-122"/>
                <a:cs typeface="Times New Roman" panose="02020603050405020304" pitchFamily="18" charset="0"/>
              </a:rPr>
              <a:t>取自：</a:t>
            </a:r>
            <a:r>
              <a:rPr lang="en-US" altLang="zh-CN" b="0" kern="100" dirty="0" smtClean="0">
                <a:solidFill>
                  <a:schemeClr val="accent2"/>
                </a:solidFill>
                <a:latin typeface="+mn-lt"/>
                <a:ea typeface="黑体" panose="02010609060101010101" pitchFamily="49" charset="-122"/>
                <a:cs typeface="Times New Roman" panose="02020603050405020304" pitchFamily="18" charset="0"/>
              </a:rPr>
              <a:t>STM32L431</a:t>
            </a:r>
            <a:r>
              <a:rPr lang="zh-CN" altLang="en-US" b="0" kern="100" dirty="0" smtClean="0">
                <a:solidFill>
                  <a:schemeClr val="accent2"/>
                </a:solidFill>
                <a:latin typeface="+mn-lt"/>
                <a:ea typeface="黑体" panose="02010609060101010101" pitchFamily="49" charset="-122"/>
                <a:cs typeface="Times New Roman" panose="02020603050405020304" pitchFamily="18" charset="0"/>
              </a:rPr>
              <a:t>数据手册的“</a:t>
            </a:r>
            <a:r>
              <a:rPr lang="en-US" altLang="zh-CN" b="0" kern="100" dirty="0" smtClean="0">
                <a:solidFill>
                  <a:schemeClr val="accent2"/>
                </a:solidFill>
                <a:latin typeface="+mn-lt"/>
                <a:ea typeface="黑体" panose="02010609060101010101" pitchFamily="49" charset="-122"/>
                <a:cs typeface="Times New Roman" panose="02020603050405020304" pitchFamily="18" charset="0"/>
              </a:rPr>
              <a:t>8 Ordering information</a:t>
            </a:r>
            <a:r>
              <a:rPr lang="zh-CN" altLang="en-US" b="0" kern="100" dirty="0" smtClean="0">
                <a:solidFill>
                  <a:schemeClr val="accent2"/>
                </a:solidFill>
                <a:latin typeface="+mn-lt"/>
                <a:ea typeface="黑体" panose="02010609060101010101" pitchFamily="49" charset="-122"/>
                <a:cs typeface="Times New Roman" panose="02020603050405020304" pitchFamily="18" charset="0"/>
              </a:rPr>
              <a:t>”</a:t>
            </a:r>
            <a:endParaRPr lang="zh-CN" altLang="en-US" b="0" dirty="0">
              <a:solidFill>
                <a:schemeClr val="accent2"/>
              </a:solidFill>
              <a:latin typeface="+mn-lt"/>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254739" y="1988840"/>
            <a:ext cx="10221108" cy="3672408"/>
          </a:xfrm>
          <a:prstGeom prst="rect">
            <a:avLst/>
          </a:prstGeom>
        </p:spPr>
      </p:pic>
    </p:spTree>
    <p:extLst>
      <p:ext uri="{BB962C8B-B14F-4D97-AF65-F5344CB8AC3E}">
        <p14:creationId xmlns:p14="http://schemas.microsoft.com/office/powerpoint/2010/main" val="13900183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1022682" y="1691065"/>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STM32L4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存储映像</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1" name="横卷形 10"/>
          <p:cNvSpPr/>
          <p:nvPr/>
        </p:nvSpPr>
        <p:spPr bwMode="auto">
          <a:xfrm>
            <a:off x="1022682" y="5423721"/>
            <a:ext cx="10297144"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提问：</a:t>
            </a:r>
            <a:r>
              <a:rPr lang="en-US" altLang="zh-CN"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SRAM</a:t>
            </a:r>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DRAM</a:t>
            </a:r>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的区别？</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12" name="横卷形 11"/>
          <p:cNvSpPr/>
          <p:nvPr/>
        </p:nvSpPr>
        <p:spPr bwMode="auto">
          <a:xfrm>
            <a:off x="1055440" y="5908268"/>
            <a:ext cx="10297144"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该芯片启动：硬件上将</a:t>
            </a:r>
            <a:r>
              <a:rPr lang="en-US" altLang="zh-CN"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BOOT0</a:t>
            </a:r>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接地，从</a:t>
            </a:r>
            <a:r>
              <a:rPr lang="en-US" altLang="zh-CN"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Flash</a:t>
            </a:r>
            <a:r>
              <a:rPr lang="zh-CN" altLang="en-US" sz="18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中程序启动</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8" name="圆角矩形 7"/>
          <p:cNvSpPr/>
          <p:nvPr/>
        </p:nvSpPr>
        <p:spPr bwMode="auto">
          <a:xfrm>
            <a:off x="911424" y="878616"/>
            <a:ext cx="6840760"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2.4.2 STM32L4</a:t>
            </a:r>
            <a:r>
              <a:rPr lang="zh-CN" altLang="en-US" sz="3200" b="0" dirty="0">
                <a:solidFill>
                  <a:schemeClr val="accent2"/>
                </a:solidFill>
                <a:latin typeface="+mn-lt"/>
                <a:ea typeface="黑体" panose="02010609060101010101" pitchFamily="49" charset="-122"/>
              </a:rPr>
              <a:t>存储映像与中断源</a:t>
            </a:r>
          </a:p>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3" name="矩形 12"/>
          <p:cNvSpPr/>
          <p:nvPr/>
        </p:nvSpPr>
        <p:spPr>
          <a:xfrm>
            <a:off x="911424" y="2351444"/>
            <a:ext cx="10441160" cy="3024450"/>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要进行一个</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芯片软件编程，首先要知道其内部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的大小与地址范围：</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片内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）大小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256KB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）地址范围：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0800_0000</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-0x080</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3_FFFF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个扇区，每个扇区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2KB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，扇区为擦除的最小单元。（</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的用途：存放程序代码及常数。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片内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为静态随机存储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64KB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2000_0000</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-0x2000_</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FFFF</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）片内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一般是用来存储全局变量，静态变量，临时变量（堆栈空间）等。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提示：基本记忆方法</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其他存储空间：表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 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存储映射表（了解）</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8092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839416" y="776717"/>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STM32L4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中断源</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839416" y="3314486"/>
            <a:ext cx="8686800" cy="1609725"/>
          </a:xfrm>
          <a:prstGeom prst="rect">
            <a:avLst/>
          </a:prstGeom>
        </p:spPr>
      </p:pic>
      <p:pic>
        <p:nvPicPr>
          <p:cNvPr id="3" name="图片 2"/>
          <p:cNvPicPr>
            <a:picLocks noChangeAspect="1"/>
          </p:cNvPicPr>
          <p:nvPr/>
        </p:nvPicPr>
        <p:blipFill>
          <a:blip r:embed="rId4"/>
          <a:stretch>
            <a:fillRect/>
          </a:stretch>
        </p:blipFill>
        <p:spPr>
          <a:xfrm>
            <a:off x="839416" y="5103342"/>
            <a:ext cx="8064896" cy="1276350"/>
          </a:xfrm>
          <a:prstGeom prst="rect">
            <a:avLst/>
          </a:prstGeom>
        </p:spPr>
      </p:pic>
      <p:sp>
        <p:nvSpPr>
          <p:cNvPr id="6" name="矩形 5"/>
          <p:cNvSpPr/>
          <p:nvPr/>
        </p:nvSpPr>
        <p:spPr>
          <a:xfrm>
            <a:off x="839416" y="1441523"/>
            <a:ext cx="10441160" cy="1793344"/>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学会看中断向量表（书本</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 STM32L4</a:t>
            </a:r>
            <a:r>
              <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中断向量表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，该表作为资料以后用），注意该表各字段含义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从该表第一行看出：中断向量表的第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号用于填写启动是堆栈指针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SP</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从该表第二行看出：中断向量表的第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号用于复位启动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再理解一下内核中断与外部中断的编号方法，就基本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了</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4492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911424" y="1844824"/>
            <a:ext cx="4968552" cy="4464496"/>
          </a:xfrm>
          <a:prstGeom prst="rect">
            <a:avLst/>
          </a:prstGeom>
        </p:spPr>
      </p:pic>
      <p:sp>
        <p:nvSpPr>
          <p:cNvPr id="4" name="横卷形 3"/>
          <p:cNvSpPr/>
          <p:nvPr/>
        </p:nvSpPr>
        <p:spPr bwMode="auto">
          <a:xfrm>
            <a:off x="6405305" y="3677495"/>
            <a:ext cx="4875271" cy="1595021"/>
          </a:xfrm>
          <a:prstGeom prst="horizontalScroll">
            <a:avLst/>
          </a:prstGeom>
          <a:gradFill flip="none" rotWithShape="1">
            <a:gsLst>
              <a:gs pos="100000">
                <a:schemeClr val="bg1">
                  <a:lumMod val="85000"/>
                </a:schemeClr>
              </a:gs>
              <a:gs pos="100000">
                <a:schemeClr val="accent4">
                  <a:lumMod val="45000"/>
                  <a:lumOff val="55000"/>
                </a:schemeClr>
              </a:gs>
              <a:gs pos="100000">
                <a:schemeClr val="accent4">
                  <a:lumMod val="45000"/>
                  <a:lumOff val="55000"/>
                </a:schemeClr>
              </a:gs>
              <a:gs pos="100000">
                <a:schemeClr val="accent4">
                  <a:lumMod val="30000"/>
                  <a:lumOff val="7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b="0" kern="100" dirty="0" smtClean="0">
                <a:solidFill>
                  <a:schemeClr val="accent2"/>
                </a:solidFill>
                <a:latin typeface="+mn-lt"/>
                <a:ea typeface="黑体" panose="02010609060101010101" pitchFamily="49" charset="-122"/>
                <a:cs typeface="Times New Roman" panose="02020603050405020304" pitchFamily="18" charset="0"/>
              </a:rPr>
              <a:t>取自：</a:t>
            </a:r>
            <a:endParaRPr lang="en-US" altLang="zh-CN" b="0" kern="100" dirty="0" smtClean="0">
              <a:solidFill>
                <a:schemeClr val="accent2"/>
              </a:solidFill>
              <a:latin typeface="+mn-lt"/>
              <a:ea typeface="黑体" panose="02010609060101010101" pitchFamily="49" charset="-122"/>
              <a:cs typeface="Times New Roman" panose="02020603050405020304" pitchFamily="18" charset="0"/>
            </a:endParaRPr>
          </a:p>
          <a:p>
            <a:r>
              <a:rPr lang="en-US" altLang="zh-CN" b="0" kern="100" dirty="0" smtClean="0">
                <a:solidFill>
                  <a:schemeClr val="accent2"/>
                </a:solidFill>
                <a:latin typeface="+mn-lt"/>
                <a:ea typeface="黑体" panose="02010609060101010101" pitchFamily="49" charset="-122"/>
                <a:cs typeface="Times New Roman" panose="02020603050405020304" pitchFamily="18" charset="0"/>
              </a:rPr>
              <a:t>STM32L431</a:t>
            </a:r>
            <a:r>
              <a:rPr lang="zh-CN" altLang="en-US" b="0" kern="100" dirty="0" smtClean="0">
                <a:solidFill>
                  <a:schemeClr val="accent2"/>
                </a:solidFill>
                <a:latin typeface="+mn-lt"/>
                <a:ea typeface="黑体" panose="02010609060101010101" pitchFamily="49" charset="-122"/>
                <a:cs typeface="Times New Roman" panose="02020603050405020304" pitchFamily="18" charset="0"/>
              </a:rPr>
              <a:t>数据手册的</a:t>
            </a:r>
            <a:endParaRPr lang="en-US" altLang="zh-CN" b="0" kern="100" dirty="0" smtClean="0">
              <a:solidFill>
                <a:schemeClr val="accent2"/>
              </a:solidFill>
              <a:latin typeface="+mn-lt"/>
              <a:ea typeface="黑体" panose="02010609060101010101" pitchFamily="49" charset="-122"/>
              <a:cs typeface="Times New Roman" panose="02020603050405020304" pitchFamily="18" charset="0"/>
            </a:endParaRPr>
          </a:p>
          <a:p>
            <a:r>
              <a:rPr lang="zh-CN" altLang="en-US" b="0" kern="100" dirty="0">
                <a:solidFill>
                  <a:schemeClr val="accent2"/>
                </a:solidFill>
                <a:latin typeface="+mn-lt"/>
                <a:ea typeface="黑体" panose="02010609060101010101" pitchFamily="49" charset="-122"/>
                <a:cs typeface="Times New Roman" panose="02020603050405020304" pitchFamily="18" charset="0"/>
              </a:rPr>
              <a:t>“</a:t>
            </a:r>
            <a:r>
              <a:rPr lang="en-US" altLang="zh-CN" b="0" kern="100" dirty="0" smtClean="0">
                <a:solidFill>
                  <a:schemeClr val="accent2"/>
                </a:solidFill>
                <a:latin typeface="+mn-lt"/>
                <a:ea typeface="黑体" panose="02010609060101010101" pitchFamily="49" charset="-122"/>
                <a:cs typeface="Times New Roman" panose="02020603050405020304" pitchFamily="18" charset="0"/>
              </a:rPr>
              <a:t>4  Pinouts </a:t>
            </a:r>
            <a:r>
              <a:rPr lang="en-US" altLang="zh-CN" b="0" kern="100" dirty="0">
                <a:solidFill>
                  <a:schemeClr val="accent2"/>
                </a:solidFill>
                <a:latin typeface="+mn-lt"/>
                <a:ea typeface="黑体" panose="02010609060101010101" pitchFamily="49" charset="-122"/>
                <a:cs typeface="Times New Roman" panose="02020603050405020304" pitchFamily="18" charset="0"/>
              </a:rPr>
              <a:t>and pin description</a:t>
            </a:r>
            <a:r>
              <a:rPr lang="zh-CN" altLang="en-US" b="0" kern="100" dirty="0" smtClean="0">
                <a:solidFill>
                  <a:schemeClr val="accent2"/>
                </a:solidFill>
                <a:latin typeface="+mn-lt"/>
                <a:ea typeface="黑体" panose="02010609060101010101" pitchFamily="49" charset="-122"/>
                <a:cs typeface="Times New Roman" panose="02020603050405020304" pitchFamily="18" charset="0"/>
              </a:rPr>
              <a:t>”</a:t>
            </a:r>
            <a:endParaRPr lang="zh-CN" altLang="en-US" b="0" dirty="0">
              <a:solidFill>
                <a:schemeClr val="accent2"/>
              </a:solidFill>
              <a:latin typeface="+mn-lt"/>
              <a:ea typeface="黑体" panose="02010609060101010101" pitchFamily="49" charset="-122"/>
            </a:endParaRPr>
          </a:p>
        </p:txBody>
      </p:sp>
      <p:sp>
        <p:nvSpPr>
          <p:cNvPr id="5" name="圆角矩形 4"/>
          <p:cNvSpPr/>
          <p:nvPr/>
        </p:nvSpPr>
        <p:spPr bwMode="auto">
          <a:xfrm>
            <a:off x="877594" y="908720"/>
            <a:ext cx="6840760"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2.4.3 STM32L4</a:t>
            </a:r>
            <a:r>
              <a:rPr lang="zh-CN" altLang="en-US" sz="3200" b="0" dirty="0">
                <a:solidFill>
                  <a:schemeClr val="accent2"/>
                </a:solidFill>
                <a:latin typeface="+mn-lt"/>
                <a:ea typeface="黑体" panose="02010609060101010101" pitchFamily="49" charset="-122"/>
              </a:rPr>
              <a:t>的引脚功能</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1113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767408" y="2270736"/>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．硬件最小系统引脚</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2" name="矩形 11"/>
          <p:cNvSpPr/>
          <p:nvPr/>
        </p:nvSpPr>
        <p:spPr>
          <a:xfrm>
            <a:off x="839866" y="2980698"/>
            <a:ext cx="10512277" cy="2716673"/>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硬件最小系统引脚是我们需要为芯片提供服务的引脚，包括电源类引脚，复位引脚，晶振</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找“电源、地”引脚：（</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18</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31</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48</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47</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63</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b="0"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思考一下：为什要那么多，又是如何分布的，为什么要这样分布</a:t>
            </a:r>
            <a:r>
              <a:rPr lang="zh-CN" altLang="en-US" sz="20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）找“复位”引脚：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）找“晶振”引脚：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OSC32_IN (PC14)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OSC32_OUT(PC15</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）找</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46</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PA13(JTMSSWDIO)</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49</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PA14(JTCKSWCLK)</a:t>
            </a:r>
          </a:p>
          <a:p>
            <a:pPr indent="266700" algn="just">
              <a:spcAft>
                <a:spcPts val="0"/>
              </a:spcAft>
            </a:pP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注意：书中有误，请更正</a:t>
            </a:r>
            <a:endPar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767408" y="968170"/>
            <a:ext cx="10441160" cy="1177791"/>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引脚功能如何学？对图、对表（打开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..\01-Informaiton\DS11453_STM32L431xx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单片机数据手册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.pdf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页，看其中的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LQFP64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封装的引脚功能）</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一起来这样看：</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4199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695400" y="836712"/>
            <a:ext cx="425730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．对外提供服务的引脚</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2" name="矩形 11"/>
          <p:cNvSpPr/>
          <p:nvPr/>
        </p:nvSpPr>
        <p:spPr>
          <a:xfrm>
            <a:off x="728688" y="1628800"/>
            <a:ext cx="10512277"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除了需要我们为芯片服务的引脚（硬件最小系统引脚）之外，芯片的其他引脚是为我们提供服务的，也可称之为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端口资源类引脚：</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）一起找</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口引脚</a:t>
            </a:r>
            <a:endParaRPr lang="en-US" altLang="zh-CN" sz="20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）一起找</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口</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a:t>
            </a:r>
            <a:endParaRPr lang="en-US" altLang="zh-CN" sz="2000" b="0"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endParaRPr>
          </a:p>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注意：书中有误，请更正</a:t>
            </a:r>
            <a:endPar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补充进札记（或习题）：</a:t>
            </a:r>
            <a:endPar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..\01-Informaiton\DS11453_STM32L431xx</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数据</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手册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.pdf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页的表中，析出</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LQFP64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封装的引脚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功能，列好进札记</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至此，基本完成引脚学习过程</a:t>
            </a:r>
            <a:endPar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372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3">
            <a:extLst>
              <a:ext uri="{28A0092B-C50C-407E-A947-70E740481C1C}">
                <a14:useLocalDpi xmlns:a14="http://schemas.microsoft.com/office/drawing/2010/main" val="0"/>
              </a:ext>
            </a:extLst>
          </a:blip>
          <a:srcRect l="3694"/>
          <a:stretch/>
        </p:blipFill>
        <p:spPr bwMode="auto">
          <a:xfrm>
            <a:off x="623392" y="1556792"/>
            <a:ext cx="9721080" cy="4455492"/>
          </a:xfrm>
          <a:prstGeom prst="rect">
            <a:avLst/>
          </a:prstGeom>
          <a:ln>
            <a:noFill/>
          </a:ln>
          <a:extLst>
            <a:ext uri="{53640926-AAD7-44D8-BBD7-CCE9431645EC}">
              <a14:shadowObscured xmlns:a14="http://schemas.microsoft.com/office/drawing/2010/main"/>
            </a:ext>
          </a:extLst>
        </p:spPr>
      </p:pic>
      <p:sp>
        <p:nvSpPr>
          <p:cNvPr id="5" name="圆角矩形 4"/>
          <p:cNvSpPr/>
          <p:nvPr/>
        </p:nvSpPr>
        <p:spPr bwMode="auto">
          <a:xfrm>
            <a:off x="618027" y="866146"/>
            <a:ext cx="6840760"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2.4.4 STM32L4</a:t>
            </a:r>
            <a:r>
              <a:rPr lang="zh-CN" altLang="en-US" sz="3200" b="0" dirty="0">
                <a:solidFill>
                  <a:schemeClr val="accent2"/>
                </a:solidFill>
                <a:latin typeface="+mn-lt"/>
                <a:ea typeface="黑体" panose="02010609060101010101" pitchFamily="49" charset="-122"/>
              </a:rPr>
              <a:t>硬件最小系统原理图</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57507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7085</TotalTime>
  <Words>1992</Words>
  <Application>Microsoft Office PowerPoint</Application>
  <PresentationFormat>宽屏</PresentationFormat>
  <Paragraphs>125</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18850586845@163.com</cp:lastModifiedBy>
  <cp:revision>741</cp:revision>
  <cp:lastPrinted>1999-06-03T07:41:47Z</cp:lastPrinted>
  <dcterms:created xsi:type="dcterms:W3CDTF">2012-05-08T02:40:51Z</dcterms:created>
  <dcterms:modified xsi:type="dcterms:W3CDTF">2021-04-01T04:30:48Z</dcterms:modified>
</cp:coreProperties>
</file>