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55" r:id="rId1"/>
  </p:sldMasterIdLst>
  <p:notesMasterIdLst>
    <p:notesMasterId r:id="rId30"/>
  </p:notesMasterIdLst>
  <p:handoutMasterIdLst>
    <p:handoutMasterId r:id="rId31"/>
  </p:handoutMasterIdLst>
  <p:sldIdLst>
    <p:sldId id="646" r:id="rId2"/>
    <p:sldId id="725" r:id="rId3"/>
    <p:sldId id="766" r:id="rId4"/>
    <p:sldId id="805" r:id="rId5"/>
    <p:sldId id="806" r:id="rId6"/>
    <p:sldId id="808" r:id="rId7"/>
    <p:sldId id="807" r:id="rId8"/>
    <p:sldId id="798" r:id="rId9"/>
    <p:sldId id="799" r:id="rId10"/>
    <p:sldId id="809" r:id="rId11"/>
    <p:sldId id="810" r:id="rId12"/>
    <p:sldId id="811" r:id="rId13"/>
    <p:sldId id="812" r:id="rId14"/>
    <p:sldId id="800" r:id="rId15"/>
    <p:sldId id="813" r:id="rId16"/>
    <p:sldId id="802" r:id="rId17"/>
    <p:sldId id="815" r:id="rId18"/>
    <p:sldId id="816" r:id="rId19"/>
    <p:sldId id="817" r:id="rId20"/>
    <p:sldId id="818" r:id="rId21"/>
    <p:sldId id="820" r:id="rId22"/>
    <p:sldId id="819" r:id="rId23"/>
    <p:sldId id="821" r:id="rId24"/>
    <p:sldId id="822" r:id="rId25"/>
    <p:sldId id="823" r:id="rId26"/>
    <p:sldId id="824" r:id="rId27"/>
    <p:sldId id="825" r:id="rId28"/>
    <p:sldId id="801" r:id="rId29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Copperplate Gothic Bold" pitchFamily="34" charset="0"/>
        <a:ea typeface="Gulim" pitchFamily="34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Copperplate Gothic Bold" pitchFamily="34" charset="0"/>
        <a:ea typeface="Gulim" pitchFamily="34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Copperplate Gothic Bold" pitchFamily="34" charset="0"/>
        <a:ea typeface="Gulim" pitchFamily="34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Copperplate Gothic Bold" pitchFamily="34" charset="0"/>
        <a:ea typeface="Gulim" pitchFamily="34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Copperplate Gothic Bold" pitchFamily="34" charset="0"/>
        <a:ea typeface="Gulim" pitchFamily="34" charset="-127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Copperplate Gothic Bold" pitchFamily="34" charset="0"/>
        <a:ea typeface="Gulim" pitchFamily="34" charset="-127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Copperplate Gothic Bold" pitchFamily="34" charset="0"/>
        <a:ea typeface="Gulim" pitchFamily="34" charset="-127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Copperplate Gothic Bold" pitchFamily="34" charset="0"/>
        <a:ea typeface="Gulim" pitchFamily="34" charset="-127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Copperplate Gothic Bold" pitchFamily="34" charset="0"/>
        <a:ea typeface="Gulim" pitchFamily="34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施黎伟 施" initials="施黎伟" lastIdx="1" clrIdx="0">
    <p:extLst>
      <p:ext uri="{19B8F6BF-5375-455C-9EA6-DF929625EA0E}">
        <p15:presenceInfo xmlns:p15="http://schemas.microsoft.com/office/powerpoint/2012/main" userId="06b20555c7fbf01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F231B"/>
    <a:srgbClr val="3C658E"/>
    <a:srgbClr val="024C89"/>
    <a:srgbClr val="1B4B7B"/>
    <a:srgbClr val="37618B"/>
    <a:srgbClr val="3D668E"/>
    <a:srgbClr val="406890"/>
    <a:srgbClr val="4E7398"/>
    <a:srgbClr val="4F7499"/>
    <a:srgbClr val="3E67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265" autoAdjust="0"/>
    <p:restoredTop sz="85664" autoAdjust="0"/>
  </p:normalViewPr>
  <p:slideViewPr>
    <p:cSldViewPr>
      <p:cViewPr varScale="1">
        <p:scale>
          <a:sx n="98" d="100"/>
          <a:sy n="98" d="100"/>
        </p:scale>
        <p:origin x="312" y="8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1" sz="1200" b="0">
                <a:effectLst/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 b="0">
                <a:effectLst/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1" sz="1200" b="0">
                <a:effectLst/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8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 b="0">
                <a:effectLst/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fld id="{04A7A861-DEED-4722-B1F1-502F1D837F5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3810945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1" sz="1200" b="0">
                <a:effectLst/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 b="0">
                <a:effectLst/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1" sz="1200" b="0">
                <a:effectLst/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 b="0">
                <a:effectLst/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fld id="{11885EC4-2E48-4EAD-BBD4-5D9010318CA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65653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8F66220-688E-47F4-A4B7-87720CFD683C}" type="slidenum">
              <a:rPr lang="en-US" altLang="zh-CN" smtClean="0"/>
              <a:pPr/>
              <a:t>1</a:t>
            </a:fld>
            <a:endParaRPr lang="en-US" altLang="zh-CN" dirty="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dirty="0"/>
              <a:t>标题封面</a:t>
            </a:r>
          </a:p>
        </p:txBody>
      </p:sp>
    </p:spTree>
    <p:extLst>
      <p:ext uri="{BB962C8B-B14F-4D97-AF65-F5344CB8AC3E}">
        <p14:creationId xmlns:p14="http://schemas.microsoft.com/office/powerpoint/2010/main" val="35218148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文字说明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885EC4-2E48-4EAD-BBD4-5D9010318CA2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141691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文字说明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885EC4-2E48-4EAD-BBD4-5D9010318CA2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128442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文字说明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885EC4-2E48-4EAD-BBD4-5D9010318CA2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69622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文字说明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885EC4-2E48-4EAD-BBD4-5D9010318CA2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053595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文字说明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885EC4-2E48-4EAD-BBD4-5D9010318CA2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345205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文字说明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885EC4-2E48-4EAD-BBD4-5D9010318CA2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053249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文字说明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885EC4-2E48-4EAD-BBD4-5D9010318CA2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554298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文字说明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885EC4-2E48-4EAD-BBD4-5D9010318CA2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689145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文字说明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885EC4-2E48-4EAD-BBD4-5D9010318CA2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41811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文字说明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885EC4-2E48-4EAD-BBD4-5D9010318CA2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830126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文字说明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885EC4-2E48-4EAD-BBD4-5D9010318CA2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9652652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文字说明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885EC4-2E48-4EAD-BBD4-5D9010318CA2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90096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文字说明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885EC4-2E48-4EAD-BBD4-5D9010318CA2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6193945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文字说明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885EC4-2E48-4EAD-BBD4-5D9010318CA2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4702448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文字说明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885EC4-2E48-4EAD-BBD4-5D9010318CA2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2939442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文字说明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885EC4-2E48-4EAD-BBD4-5D9010318CA2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9749839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文字说明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885EC4-2E48-4EAD-BBD4-5D9010318CA2}" type="slidenum">
              <a:rPr lang="en-US" altLang="zh-CN" smtClean="0"/>
              <a:pPr>
                <a:defRPr/>
              </a:pPr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6786627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文字说明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885EC4-2E48-4EAD-BBD4-5D9010318CA2}" type="slidenum">
              <a:rPr lang="en-US" altLang="zh-CN" smtClean="0"/>
              <a:pPr>
                <a:defRPr/>
              </a:pPr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1140173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文字说明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885EC4-2E48-4EAD-BBD4-5D9010318CA2}" type="slidenum">
              <a:rPr lang="en-US" altLang="zh-CN" smtClean="0"/>
              <a:pPr>
                <a:defRPr/>
              </a:pPr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33319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文字说明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885EC4-2E48-4EAD-BBD4-5D9010318CA2}" type="slidenum">
              <a:rPr lang="en-US" altLang="zh-CN" smtClean="0"/>
              <a:pPr>
                <a:defRPr/>
              </a:pPr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2268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文字说明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885EC4-2E48-4EAD-BBD4-5D9010318CA2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112067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文字说明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885EC4-2E48-4EAD-BBD4-5D9010318CA2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224657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文字说明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885EC4-2E48-4EAD-BBD4-5D9010318CA2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421355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文字说明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885EC4-2E48-4EAD-BBD4-5D9010318CA2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128834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文字说明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885EC4-2E48-4EAD-BBD4-5D9010318CA2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013769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文字说明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885EC4-2E48-4EAD-BBD4-5D9010318CA2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107644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文字说明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885EC4-2E48-4EAD-BBD4-5D9010318CA2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49003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06" b="13316"/>
          <a:stretch/>
        </p:blipFill>
        <p:spPr>
          <a:xfrm>
            <a:off x="-14935" y="720000"/>
            <a:ext cx="12192000" cy="5805344"/>
          </a:xfrm>
          <a:prstGeom prst="rect">
            <a:avLst/>
          </a:prstGeom>
        </p:spPr>
      </p:pic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839148"/>
            <a:ext cx="10363200" cy="987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유형 편집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2060848"/>
            <a:ext cx="10363200" cy="4251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문자열 유형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20" name="标题占位符 1"/>
          <p:cNvSpPr>
            <a:spLocks noGrp="1"/>
          </p:cNvSpPr>
          <p:nvPr userDrawn="1"/>
        </p:nvSpPr>
        <p:spPr>
          <a:xfrm>
            <a:off x="0" y="6543124"/>
            <a:ext cx="12214677" cy="40766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99000">
                <a:srgbClr val="9F231B"/>
              </a:gs>
            </a:gsLst>
            <a:lin ang="0" scaled="0"/>
          </a:gradFill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zh-CN" altLang="en-US" sz="1600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微型计算机原理及应用</a:t>
            </a:r>
            <a:endParaRPr lang="zh-CN" altLang="en-US" sz="16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1" name="标题占位符 1"/>
          <p:cNvSpPr>
            <a:spLocks noGrp="1"/>
          </p:cNvSpPr>
          <p:nvPr userDrawn="1"/>
        </p:nvSpPr>
        <p:spPr>
          <a:xfrm>
            <a:off x="0" y="1588"/>
            <a:ext cx="12197715" cy="720000"/>
          </a:xfrm>
          <a:prstGeom prst="rect">
            <a:avLst/>
          </a:prstGeom>
          <a:solidFill>
            <a:srgbClr val="9F231B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/>
          </a:p>
        </p:txBody>
      </p:sp>
      <p:pic>
        <p:nvPicPr>
          <p:cNvPr id="22" name="图片 21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" y="0"/>
            <a:ext cx="3017143" cy="720000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 userDrawn="1"/>
        </p:nvPicPr>
        <p:blipFill rotWithShape="1">
          <a:blip r:embed="rId6"/>
          <a:srcRect l="1" t="4406" r="947" b="-1"/>
          <a:stretch/>
        </p:blipFill>
        <p:spPr>
          <a:xfrm>
            <a:off x="10526800" y="0"/>
            <a:ext cx="1665200" cy="720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accent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accent2"/>
          </a:solidFill>
          <a:latin typeface="华文新魏" pitchFamily="2" charset="-122"/>
          <a:ea typeface="华文新魏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accent2"/>
          </a:solidFill>
          <a:latin typeface="华文新魏" pitchFamily="2" charset="-122"/>
          <a:ea typeface="华文新魏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accent2"/>
          </a:solidFill>
          <a:latin typeface="华文新魏" pitchFamily="2" charset="-122"/>
          <a:ea typeface="华文新魏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accent2"/>
          </a:solidFill>
          <a:latin typeface="华文新魏" pitchFamily="2" charset="-122"/>
          <a:ea typeface="华文新魏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accent2"/>
          </a:solidFill>
          <a:latin typeface="华文新魏" pitchFamily="2" charset="-122"/>
          <a:ea typeface="华文新魏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accent2"/>
          </a:solidFill>
          <a:latin typeface="华文新魏" pitchFamily="2" charset="-122"/>
          <a:ea typeface="华文新魏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accent2"/>
          </a:solidFill>
          <a:latin typeface="华文新魏" pitchFamily="2" charset="-122"/>
          <a:ea typeface="华文新魏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accent2"/>
          </a:solidFill>
          <a:latin typeface="华文新魏" pitchFamily="2" charset="-122"/>
          <a:ea typeface="华文新魏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1343067"/>
            <a:ext cx="12157200" cy="1077821"/>
          </a:xfrm>
          <a:prstGeom prst="rect">
            <a:avLst/>
          </a:prstGeom>
          <a:solidFill>
            <a:srgbClr val="1B4B7B"/>
          </a:solidFill>
          <a:ln w="25400" cap="flat" cmpd="sng" algn="ctr">
            <a:solidFill>
              <a:srgbClr val="1B4B7B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zh-CN" altLang="en-US" sz="3600" kern="0" dirty="0" smtClean="0">
                <a:solidFill>
                  <a:schemeClr val="bg1"/>
                </a:solidFill>
                <a:latin typeface="微软雅黑"/>
                <a:ea typeface="微软雅黑"/>
              </a:rPr>
              <a:t>第</a:t>
            </a:r>
            <a:r>
              <a:rPr lang="en-US" altLang="zh-CN" sz="3600" kern="0" dirty="0" smtClean="0">
                <a:solidFill>
                  <a:schemeClr val="bg1"/>
                </a:solidFill>
                <a:latin typeface="微软雅黑"/>
                <a:ea typeface="微软雅黑"/>
              </a:rPr>
              <a:t>3</a:t>
            </a:r>
            <a:r>
              <a:rPr lang="zh-CN" altLang="en-US" sz="3600" kern="0" dirty="0" smtClean="0">
                <a:solidFill>
                  <a:schemeClr val="bg1"/>
                </a:solidFill>
                <a:latin typeface="微软雅黑"/>
                <a:ea typeface="微软雅黑"/>
              </a:rPr>
              <a:t>章 指令系统</a:t>
            </a:r>
            <a:endParaRPr lang="zh-CN" altLang="en-US" sz="3600" kern="0" dirty="0">
              <a:solidFill>
                <a:schemeClr val="bg1"/>
              </a:solidFill>
              <a:latin typeface="微软雅黑"/>
              <a:ea typeface="微软雅黑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0" y="2636912"/>
            <a:ext cx="12157200" cy="0"/>
          </a:xfrm>
          <a:prstGeom prst="line">
            <a:avLst/>
          </a:prstGeom>
          <a:noFill/>
          <a:ln w="76200" cap="rnd" cmpd="sng" algn="ctr">
            <a:solidFill>
              <a:srgbClr val="1B4B7B"/>
            </a:solidFill>
            <a:prstDash val="solid"/>
          </a:ln>
          <a:effectLst/>
        </p:spPr>
      </p:cxnSp>
      <p:cxnSp>
        <p:nvCxnSpPr>
          <p:cNvPr id="8" name="直接连接符 7"/>
          <p:cNvCxnSpPr/>
          <p:nvPr/>
        </p:nvCxnSpPr>
        <p:spPr>
          <a:xfrm>
            <a:off x="0" y="1124742"/>
            <a:ext cx="12156926" cy="0"/>
          </a:xfrm>
          <a:prstGeom prst="line">
            <a:avLst/>
          </a:prstGeom>
          <a:noFill/>
          <a:ln w="76200" cap="rnd" cmpd="sng" algn="ctr">
            <a:solidFill>
              <a:srgbClr val="1B4B7B"/>
            </a:solidFill>
            <a:prstDash val="solid"/>
          </a:ln>
          <a:effectLst/>
        </p:spPr>
      </p:cxnSp>
      <p:sp>
        <p:nvSpPr>
          <p:cNvPr id="23" name="圆角矩形 22"/>
          <p:cNvSpPr/>
          <p:nvPr/>
        </p:nvSpPr>
        <p:spPr bwMode="auto">
          <a:xfrm>
            <a:off x="715525" y="2918181"/>
            <a:ext cx="10416560" cy="720078"/>
          </a:xfrm>
          <a:prstGeom prst="roundRect">
            <a:avLst/>
          </a:prstGeom>
          <a:gradFill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</a:gradFill>
          <a:ln w="952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3600" b="0" dirty="0" smtClean="0">
                <a:latin typeface="+mn-lt"/>
                <a:ea typeface="黑体" panose="02010609060101010101" pitchFamily="49" charset="-122"/>
              </a:rPr>
              <a:t>3.1 </a:t>
            </a:r>
            <a:r>
              <a:rPr lang="zh-CN" altLang="en-US" sz="3600" b="0" dirty="0" smtClean="0">
                <a:latin typeface="+mn-lt"/>
                <a:ea typeface="黑体" panose="02010609060101010101" pitchFamily="49" charset="-122"/>
              </a:rPr>
              <a:t>指令</a:t>
            </a:r>
            <a:r>
              <a:rPr lang="zh-CN" altLang="en-US" sz="3600" b="0" dirty="0">
                <a:latin typeface="+mn-lt"/>
                <a:ea typeface="黑体" panose="02010609060101010101" pitchFamily="49" charset="-122"/>
              </a:rPr>
              <a:t>保留字与寻址方式</a:t>
            </a:r>
          </a:p>
        </p:txBody>
      </p:sp>
      <p:sp>
        <p:nvSpPr>
          <p:cNvPr id="18" name="圆角矩形 24">
            <a:extLst>
              <a:ext uri="{FF2B5EF4-FFF2-40B4-BE49-F238E27FC236}">
                <a16:creationId xmlns:a16="http://schemas.microsoft.com/office/drawing/2014/main" id="{87934C87-439A-4F8C-9AC5-0BF6C342D97D}"/>
              </a:ext>
            </a:extLst>
          </p:cNvPr>
          <p:cNvSpPr/>
          <p:nvPr/>
        </p:nvSpPr>
        <p:spPr bwMode="auto">
          <a:xfrm>
            <a:off x="715525" y="3815150"/>
            <a:ext cx="10416560" cy="720000"/>
          </a:xfrm>
          <a:prstGeom prst="roundRect">
            <a:avLst/>
          </a:prstGeom>
          <a:gradFill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</a:gradFill>
          <a:ln w="952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3600" b="0" dirty="0">
                <a:latin typeface="+mn-lt"/>
                <a:ea typeface="黑体" panose="02010609060101010101" pitchFamily="49" charset="-122"/>
              </a:rPr>
              <a:t>3.2 </a:t>
            </a:r>
            <a:r>
              <a:rPr lang="zh-CN" altLang="en-US" sz="3600" b="0" dirty="0">
                <a:latin typeface="+mn-lt"/>
                <a:ea typeface="黑体" panose="02010609060101010101" pitchFamily="49" charset="-122"/>
              </a:rPr>
              <a:t>基本指令系统</a:t>
            </a:r>
            <a:endParaRPr lang="zh-CN" altLang="en-US" sz="3200" b="0" dirty="0">
              <a:solidFill>
                <a:schemeClr val="tx1">
                  <a:alpha val="75000"/>
                </a:schemeClr>
              </a:solidFill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7" name="圆角矩形 24">
            <a:extLst>
              <a:ext uri="{FF2B5EF4-FFF2-40B4-BE49-F238E27FC236}">
                <a16:creationId xmlns:a16="http://schemas.microsoft.com/office/drawing/2014/main" id="{87934C87-439A-4F8C-9AC5-0BF6C342D97D}"/>
              </a:ext>
            </a:extLst>
          </p:cNvPr>
          <p:cNvSpPr/>
          <p:nvPr/>
        </p:nvSpPr>
        <p:spPr bwMode="auto">
          <a:xfrm>
            <a:off x="708454" y="4658756"/>
            <a:ext cx="10416560" cy="720000"/>
          </a:xfrm>
          <a:prstGeom prst="roundRect">
            <a:avLst/>
          </a:prstGeom>
          <a:gradFill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</a:gradFill>
          <a:ln w="952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3600" b="0" dirty="0">
                <a:latin typeface="+mn-lt"/>
                <a:ea typeface="黑体" panose="02010609060101010101" pitchFamily="49" charset="-122"/>
              </a:rPr>
              <a:t>3.3 </a:t>
            </a:r>
            <a:r>
              <a:rPr lang="zh-CN" altLang="en-US" sz="3600" b="0" dirty="0">
                <a:latin typeface="+mn-lt"/>
                <a:ea typeface="黑体" panose="02010609060101010101" pitchFamily="49" charset="-122"/>
              </a:rPr>
              <a:t>指令集与机器码对应表</a:t>
            </a:r>
            <a:endParaRPr lang="zh-CN" altLang="en-US" sz="3200" b="0" dirty="0">
              <a:solidFill>
                <a:schemeClr val="tx1">
                  <a:alpha val="75000"/>
                </a:schemeClr>
              </a:solidFill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9" name="圆角矩形 24">
            <a:extLst>
              <a:ext uri="{FF2B5EF4-FFF2-40B4-BE49-F238E27FC236}">
                <a16:creationId xmlns:a16="http://schemas.microsoft.com/office/drawing/2014/main" id="{87934C87-439A-4F8C-9AC5-0BF6C342D97D}"/>
              </a:ext>
            </a:extLst>
          </p:cNvPr>
          <p:cNvSpPr/>
          <p:nvPr/>
        </p:nvSpPr>
        <p:spPr bwMode="auto">
          <a:xfrm>
            <a:off x="708454" y="5587220"/>
            <a:ext cx="10416560" cy="720000"/>
          </a:xfrm>
          <a:prstGeom prst="roundRect">
            <a:avLst/>
          </a:prstGeom>
          <a:gradFill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</a:gradFill>
          <a:ln w="952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3600" b="0" dirty="0">
                <a:latin typeface="+mn-lt"/>
                <a:ea typeface="黑体" panose="02010609060101010101" pitchFamily="49" charset="-122"/>
              </a:rPr>
              <a:t>3.4 GUN</a:t>
            </a:r>
            <a:r>
              <a:rPr lang="zh-CN" altLang="en-US" sz="3600" b="0" dirty="0">
                <a:latin typeface="+mn-lt"/>
                <a:ea typeface="黑体" panose="02010609060101010101" pitchFamily="49" charset="-122"/>
              </a:rPr>
              <a:t>汇编器的基本语法</a:t>
            </a:r>
            <a:endParaRPr lang="zh-CN" altLang="en-US" sz="3200" b="0" dirty="0">
              <a:solidFill>
                <a:schemeClr val="tx1">
                  <a:alpha val="75000"/>
                </a:schemeClr>
              </a:solidFill>
              <a:latin typeface="+mn-lt"/>
              <a:ea typeface="黑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 bwMode="auto">
          <a:xfrm>
            <a:off x="695400" y="908720"/>
            <a:ext cx="10787202" cy="585187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 w="952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softEdge rad="38100"/>
          </a:effec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2800" b="0" kern="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800" b="0" kern="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．存数指令</a:t>
            </a:r>
            <a:endParaRPr lang="zh-CN" altLang="en-US" sz="2800" b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95400" y="1670025"/>
            <a:ext cx="10801200" cy="870014"/>
          </a:xfrm>
          <a:prstGeom prst="rect">
            <a:avLst/>
          </a:prstGeom>
          <a:gradFill>
            <a:gsLst>
              <a:gs pos="0">
                <a:schemeClr val="accent2">
                  <a:lumMod val="75000"/>
                </a:schemeClr>
              </a:gs>
              <a:gs pos="100000">
                <a:schemeClr val="accent2">
                  <a:lumMod val="75000"/>
                </a:schemeClr>
              </a:gs>
              <a:gs pos="62000">
                <a:schemeClr val="accent2"/>
              </a:gs>
              <a:gs pos="100000">
                <a:schemeClr val="accent2">
                  <a:lumMod val="75000"/>
                </a:schemeClr>
              </a:gs>
            </a:gsLst>
            <a:lin ang="5400000" scaled="1"/>
          </a:gradFill>
          <a:ln w="47625">
            <a:noFill/>
            <a:round/>
          </a:ln>
        </p:spPr>
        <p:txBody>
          <a:bodyPr wrap="square" lIns="234000" tIns="126000" rIns="234000" bIns="126000" anchor="ctr" anchorCtr="0">
            <a:spAutoFit/>
          </a:bodyPr>
          <a:lstStyle/>
          <a:p>
            <a:pPr indent="266700" algn="just">
              <a:spcAft>
                <a:spcPts val="0"/>
              </a:spcAft>
            </a:pP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将</a:t>
            </a:r>
            <a:r>
              <a:rPr lang="en-US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CPU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内部寄存器中的内容存储（</a:t>
            </a:r>
            <a:r>
              <a:rPr lang="en-US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store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）至存储器中的指令被称为存数</a:t>
            </a:r>
            <a:r>
              <a:rPr lang="zh-CN" altLang="en-US" sz="2000" kern="10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指令</a:t>
            </a:r>
            <a:endParaRPr lang="en-US" altLang="zh-CN" sz="2000" kern="100" dirty="0" smtClean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spcAft>
                <a:spcPts val="0"/>
              </a:spcAft>
            </a:pPr>
            <a:r>
              <a:rPr lang="zh-CN" altLang="en-US" sz="2000" kern="10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</a:t>
            </a:r>
            <a:r>
              <a:rPr lang="zh-CN" altLang="en-US" sz="2000" kern="10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2000" kern="10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~</a:t>
            </a:r>
            <a:r>
              <a:rPr lang="zh-CN" altLang="en-US" sz="2000" kern="10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000" kern="10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r>
              <a:rPr lang="zh-CN" altLang="en-US" sz="2000" kern="10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），辅以寻址方式形成</a:t>
            </a:r>
            <a:r>
              <a:rPr lang="en-US" altLang="zh-CN" sz="2000" kern="10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</a:t>
            </a:r>
            <a:r>
              <a:rPr lang="zh-CN" altLang="en-US" sz="2000" kern="10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条具体指令，学习要点：</a:t>
            </a:r>
            <a:r>
              <a:rPr lang="en-US" altLang="zh-CN" sz="2000" kern="10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</a:t>
            </a:r>
            <a:r>
              <a:rPr lang="zh-CN" altLang="en-US" sz="2000" kern="10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</a:t>
            </a:r>
            <a:r>
              <a:rPr lang="en-US" altLang="zh-CN" sz="2000" kern="10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store</a:t>
            </a:r>
            <a:r>
              <a:rPr lang="zh-CN" altLang="en-US" sz="2000" kern="10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的缩写</a:t>
            </a:r>
            <a:endParaRPr lang="pt-BR" altLang="zh-CN" sz="2000" kern="100" dirty="0">
              <a:solidFill>
                <a:srgbClr val="FFFF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1464" y="2716157"/>
            <a:ext cx="10002122" cy="3521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326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 bwMode="auto">
          <a:xfrm>
            <a:off x="695400" y="908720"/>
            <a:ext cx="10787202" cy="585187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 w="952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softEdge rad="38100"/>
          </a:effec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2800" b="0" kern="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800" b="0" kern="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．寄存器间数据传送指令</a:t>
            </a:r>
            <a:endParaRPr lang="zh-CN" altLang="en-US" sz="2800" b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95400" y="1548545"/>
            <a:ext cx="10801200" cy="562238"/>
          </a:xfrm>
          <a:prstGeom prst="rect">
            <a:avLst/>
          </a:prstGeom>
          <a:gradFill>
            <a:gsLst>
              <a:gs pos="0">
                <a:schemeClr val="accent2">
                  <a:lumMod val="75000"/>
                </a:schemeClr>
              </a:gs>
              <a:gs pos="100000">
                <a:schemeClr val="accent2">
                  <a:lumMod val="75000"/>
                </a:schemeClr>
              </a:gs>
              <a:gs pos="62000">
                <a:schemeClr val="accent2"/>
              </a:gs>
              <a:gs pos="100000">
                <a:schemeClr val="accent2">
                  <a:lumMod val="75000"/>
                </a:schemeClr>
              </a:gs>
            </a:gsLst>
            <a:lin ang="5400000" scaled="1"/>
          </a:gradFill>
          <a:ln w="47625">
            <a:noFill/>
            <a:round/>
          </a:ln>
        </p:spPr>
        <p:txBody>
          <a:bodyPr wrap="square" lIns="234000" tIns="126000" rIns="234000" bIns="126000" anchor="ctr" anchorCtr="0">
            <a:spAutoFit/>
          </a:bodyPr>
          <a:lstStyle/>
          <a:p>
            <a:pPr indent="266700" algn="just">
              <a:spcAft>
                <a:spcPts val="0"/>
              </a:spcAft>
            </a:pPr>
            <a:r>
              <a:rPr lang="en-US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MOV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指令用于</a:t>
            </a:r>
            <a:r>
              <a:rPr lang="en-US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CPU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内部寄存器之间的数据</a:t>
            </a:r>
            <a:r>
              <a:rPr lang="zh-CN" altLang="en-US" sz="2000" kern="10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传送，（</a:t>
            </a:r>
            <a:r>
              <a:rPr lang="en-US" altLang="zh-CN" sz="2000" kern="10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11</a:t>
            </a:r>
            <a:r>
              <a:rPr lang="zh-CN" altLang="en-US" sz="2000" kern="10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2000" kern="10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~</a:t>
            </a:r>
            <a:r>
              <a:rPr lang="zh-CN" altLang="en-US" sz="2000" kern="10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000" kern="10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13</a:t>
            </a:r>
            <a:r>
              <a:rPr lang="zh-CN" altLang="en-US" sz="2000" kern="10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），共</a:t>
            </a:r>
            <a:r>
              <a:rPr lang="en-US" altLang="zh-CN" sz="2000" kern="10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000" kern="10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条指令</a:t>
            </a:r>
            <a:endParaRPr lang="pt-BR" altLang="zh-CN" sz="2000" kern="100" dirty="0">
              <a:solidFill>
                <a:srgbClr val="FFFF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3644" y="2187652"/>
            <a:ext cx="9174844" cy="1801606"/>
          </a:xfrm>
          <a:prstGeom prst="rect">
            <a:avLst/>
          </a:prstGeom>
        </p:spPr>
      </p:pic>
      <p:sp>
        <p:nvSpPr>
          <p:cNvPr id="6" name="圆角矩形 5"/>
          <p:cNvSpPr/>
          <p:nvPr/>
        </p:nvSpPr>
        <p:spPr bwMode="auto">
          <a:xfrm>
            <a:off x="738665" y="4069771"/>
            <a:ext cx="10787202" cy="585187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 w="952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softEdge rad="38100"/>
          </a:effec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2800" b="0" kern="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z="2800" b="0" kern="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．栈操作指令</a:t>
            </a:r>
            <a:endParaRPr lang="zh-CN" altLang="en-US" sz="2800" b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7915" y="4687464"/>
            <a:ext cx="9086301" cy="1582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597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 bwMode="auto">
          <a:xfrm>
            <a:off x="695400" y="908720"/>
            <a:ext cx="10787202" cy="585187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 w="952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softEdge rad="38100"/>
          </a:effec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2800" b="0" kern="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lang="zh-CN" altLang="en-US" sz="2800" b="0" kern="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．生成与指针</a:t>
            </a:r>
            <a:r>
              <a:rPr lang="en-US" altLang="zh-CN" sz="2800" b="0" kern="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PC</a:t>
            </a:r>
            <a:r>
              <a:rPr lang="zh-CN" altLang="en-US" sz="2800" b="0" kern="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相关地址指令</a:t>
            </a:r>
            <a:endParaRPr lang="zh-CN" altLang="en-US" sz="2800" b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95400" y="1548545"/>
            <a:ext cx="10801200" cy="562238"/>
          </a:xfrm>
          <a:prstGeom prst="rect">
            <a:avLst/>
          </a:prstGeom>
          <a:gradFill>
            <a:gsLst>
              <a:gs pos="0">
                <a:schemeClr val="accent2">
                  <a:lumMod val="75000"/>
                </a:schemeClr>
              </a:gs>
              <a:gs pos="100000">
                <a:schemeClr val="accent2">
                  <a:lumMod val="75000"/>
                </a:schemeClr>
              </a:gs>
              <a:gs pos="62000">
                <a:schemeClr val="accent2"/>
              </a:gs>
              <a:gs pos="100000">
                <a:schemeClr val="accent2">
                  <a:lumMod val="75000"/>
                </a:schemeClr>
              </a:gs>
            </a:gsLst>
            <a:lin ang="5400000" scaled="1"/>
          </a:gradFill>
          <a:ln w="47625">
            <a:noFill/>
            <a:round/>
          </a:ln>
        </p:spPr>
        <p:txBody>
          <a:bodyPr wrap="square" lIns="234000" tIns="126000" rIns="234000" bIns="126000" anchor="ctr" anchorCtr="0">
            <a:spAutoFit/>
          </a:bodyPr>
          <a:lstStyle/>
          <a:p>
            <a:pPr indent="266700" algn="just">
              <a:spcAft>
                <a:spcPts val="0"/>
              </a:spcAft>
            </a:pPr>
            <a:r>
              <a:rPr lang="en-US" altLang="zh-CN" sz="2000" kern="10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ADR</a:t>
            </a:r>
            <a:r>
              <a:rPr lang="zh-CN" altLang="en-US" sz="2000" kern="10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将</a:t>
            </a:r>
            <a:r>
              <a:rPr lang="en-US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PC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值加上一个偏移量得到的地址写进目标寄存器中。</a:t>
            </a:r>
            <a:endParaRPr lang="pt-BR" altLang="zh-CN" sz="2000" kern="100" dirty="0">
              <a:solidFill>
                <a:srgbClr val="FFFF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95400" y="3708799"/>
            <a:ext cx="10801200" cy="562238"/>
          </a:xfrm>
          <a:prstGeom prst="rect">
            <a:avLst/>
          </a:prstGeom>
          <a:gradFill>
            <a:gsLst>
              <a:gs pos="0">
                <a:schemeClr val="accent2">
                  <a:lumMod val="75000"/>
                </a:schemeClr>
              </a:gs>
              <a:gs pos="100000">
                <a:schemeClr val="accent2">
                  <a:lumMod val="75000"/>
                </a:schemeClr>
              </a:gs>
              <a:gs pos="62000">
                <a:schemeClr val="accent2"/>
              </a:gs>
              <a:gs pos="100000">
                <a:schemeClr val="accent2">
                  <a:lumMod val="75000"/>
                </a:schemeClr>
              </a:gs>
            </a:gsLst>
            <a:lin ang="5400000" scaled="1"/>
          </a:gradFill>
          <a:ln w="47625">
            <a:noFill/>
            <a:round/>
          </a:ln>
        </p:spPr>
        <p:txBody>
          <a:bodyPr wrap="square" lIns="234000" tIns="126000" rIns="234000" bIns="126000" anchor="ctr" anchorCtr="0">
            <a:spAutoFit/>
          </a:bodyPr>
          <a:lstStyle/>
          <a:p>
            <a:pPr indent="266700" algn="just">
              <a:spcAft>
                <a:spcPts val="0"/>
              </a:spcAft>
            </a:pP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数据操作主要指算术运算、逻辑运算、移位等</a:t>
            </a:r>
            <a:endParaRPr lang="pt-BR" altLang="zh-CN" sz="2000" kern="100" dirty="0">
              <a:solidFill>
                <a:srgbClr val="FFFF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圆角矩形 9"/>
          <p:cNvSpPr/>
          <p:nvPr/>
        </p:nvSpPr>
        <p:spPr bwMode="auto">
          <a:xfrm>
            <a:off x="685901" y="4436236"/>
            <a:ext cx="10787202" cy="585187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 w="952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softEdge rad="38100"/>
          </a:effec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2800" b="0" kern="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800" b="0" kern="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．算术运算类指令</a:t>
            </a:r>
            <a:endParaRPr lang="zh-CN" altLang="en-US" sz="2800" b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85901" y="5276847"/>
            <a:ext cx="10801200" cy="562238"/>
          </a:xfrm>
          <a:prstGeom prst="rect">
            <a:avLst/>
          </a:prstGeom>
          <a:gradFill>
            <a:gsLst>
              <a:gs pos="0">
                <a:schemeClr val="accent2">
                  <a:lumMod val="75000"/>
                </a:schemeClr>
              </a:gs>
              <a:gs pos="100000">
                <a:schemeClr val="accent2">
                  <a:lumMod val="75000"/>
                </a:schemeClr>
              </a:gs>
              <a:gs pos="62000">
                <a:schemeClr val="accent2"/>
              </a:gs>
              <a:gs pos="100000">
                <a:schemeClr val="accent2">
                  <a:lumMod val="75000"/>
                </a:schemeClr>
              </a:gs>
            </a:gsLst>
            <a:lin ang="5400000" scaled="1"/>
          </a:gradFill>
          <a:ln w="47625">
            <a:noFill/>
            <a:round/>
          </a:ln>
        </p:spPr>
        <p:txBody>
          <a:bodyPr wrap="square" lIns="234000" tIns="126000" rIns="234000" bIns="126000" anchor="ctr" anchorCtr="0">
            <a:spAutoFit/>
          </a:bodyPr>
          <a:lstStyle/>
          <a:p>
            <a:pPr indent="266700" algn="just">
              <a:spcAft>
                <a:spcPts val="0"/>
              </a:spcAft>
            </a:pP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算术类指令有加、减、乘、比较等</a:t>
            </a:r>
            <a:endParaRPr lang="pt-BR" altLang="zh-CN" sz="2000" kern="100" dirty="0">
              <a:solidFill>
                <a:srgbClr val="FFFF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圆角矩形 8"/>
          <p:cNvSpPr/>
          <p:nvPr/>
        </p:nvSpPr>
        <p:spPr bwMode="auto">
          <a:xfrm>
            <a:off x="551384" y="2738723"/>
            <a:ext cx="5994823" cy="655803"/>
          </a:xfrm>
          <a:prstGeom prst="roundRect">
            <a:avLst/>
          </a:prstGeom>
          <a:gradFill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0"/>
          </a:gra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>
            <a:glow rad="63500">
              <a:schemeClr val="accent3">
                <a:satMod val="175000"/>
                <a:alpha val="40000"/>
              </a:schemeClr>
            </a:glow>
            <a:innerShdw blurRad="63500" dist="50800" dir="18900000">
              <a:prstClr val="black">
                <a:alpha val="50000"/>
              </a:prstClr>
            </a:innerShdw>
            <a:softEdge rad="12700"/>
          </a:effectLst>
          <a:scene3d>
            <a:camera prst="orthographicFront"/>
            <a:lightRig rig="threePt" dir="t">
              <a:rot lat="0" lon="0" rev="5400000"/>
            </a:lightRig>
          </a:scene3d>
          <a:sp3d extrusionH="152400">
            <a:bevelT w="107950"/>
            <a:bevelB w="342900"/>
          </a:sp3d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3200" b="0" dirty="0">
                <a:solidFill>
                  <a:schemeClr val="accent2"/>
                </a:solidFill>
                <a:latin typeface="+mn-lt"/>
                <a:ea typeface="黑体" panose="02010609060101010101" pitchFamily="49" charset="-122"/>
              </a:rPr>
              <a:t>3.2.2 </a:t>
            </a:r>
            <a:r>
              <a:rPr lang="zh-CN" altLang="en-US" sz="3200" b="0" dirty="0">
                <a:solidFill>
                  <a:schemeClr val="accent2"/>
                </a:solidFill>
                <a:latin typeface="+mn-lt"/>
                <a:ea typeface="黑体" panose="02010609060101010101" pitchFamily="49" charset="-122"/>
              </a:rPr>
              <a:t>数据操作类指令</a:t>
            </a:r>
          </a:p>
          <a:p>
            <a:endParaRPr lang="zh-CN" altLang="en-US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68172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3472" y="980728"/>
            <a:ext cx="9180555" cy="4680519"/>
          </a:xfrm>
          <a:prstGeom prst="rect">
            <a:avLst/>
          </a:prstGeom>
        </p:spPr>
      </p:pic>
      <p:sp>
        <p:nvSpPr>
          <p:cNvPr id="7" name="横卷形 6"/>
          <p:cNvSpPr/>
          <p:nvPr/>
        </p:nvSpPr>
        <p:spPr bwMode="auto">
          <a:xfrm>
            <a:off x="1343472" y="5805264"/>
            <a:ext cx="9180555" cy="490776"/>
          </a:xfrm>
          <a:prstGeom prst="horizontalScroll">
            <a:avLst/>
          </a:prstGeom>
          <a:gradFill>
            <a:gsLst>
              <a:gs pos="0">
                <a:schemeClr val="accent3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 w="952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1800" b="0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加、减指令对操作数的限制条件，</a:t>
            </a:r>
            <a:r>
              <a:rPr lang="zh-CN" altLang="en-US" sz="1800" b="0" kern="1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见</a:t>
            </a:r>
            <a:r>
              <a:rPr lang="zh-CN" altLang="en-US" sz="1800" b="0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书本</a:t>
            </a:r>
            <a:r>
              <a:rPr lang="zh-CN" altLang="en-US" sz="1800" b="0" kern="1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表</a:t>
            </a:r>
            <a:r>
              <a:rPr lang="en-US" altLang="zh-CN" sz="1800" b="0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3-8</a:t>
            </a:r>
            <a:endParaRPr lang="zh-CN" altLang="en-US" sz="1800" b="0" kern="1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8577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 bwMode="auto">
          <a:xfrm>
            <a:off x="479376" y="908720"/>
            <a:ext cx="3672408" cy="585187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 w="952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softEdge rad="38100"/>
          </a:effec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2800" b="0" kern="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800" b="0" kern="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．逻辑运算类指令</a:t>
            </a:r>
            <a:endParaRPr lang="zh-CN" altLang="en-US" sz="2800" b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79376" y="1628800"/>
            <a:ext cx="10801200" cy="562238"/>
          </a:xfrm>
          <a:prstGeom prst="rect">
            <a:avLst/>
          </a:prstGeom>
          <a:gradFill>
            <a:gsLst>
              <a:gs pos="0">
                <a:schemeClr val="accent2">
                  <a:lumMod val="75000"/>
                </a:schemeClr>
              </a:gs>
              <a:gs pos="100000">
                <a:schemeClr val="accent2">
                  <a:lumMod val="75000"/>
                </a:schemeClr>
              </a:gs>
              <a:gs pos="62000">
                <a:schemeClr val="accent2"/>
              </a:gs>
              <a:gs pos="100000">
                <a:schemeClr val="accent2">
                  <a:lumMod val="75000"/>
                </a:schemeClr>
              </a:gs>
            </a:gsLst>
            <a:lin ang="5400000" scaled="1"/>
          </a:gradFill>
          <a:ln w="47625">
            <a:noFill/>
            <a:round/>
          </a:ln>
        </p:spPr>
        <p:txBody>
          <a:bodyPr wrap="square" lIns="234000" tIns="126000" rIns="234000" bIns="126000" anchor="ctr" anchorCtr="0">
            <a:spAutoFit/>
          </a:bodyPr>
          <a:lstStyle/>
          <a:p>
            <a:pPr indent="266700" algn="just">
              <a:spcAft>
                <a:spcPts val="0"/>
              </a:spcAft>
            </a:pPr>
            <a:r>
              <a:rPr lang="zh-CN" altLang="en-US" sz="2000" kern="10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逻辑运算指与、或、异或、位段清零，（</a:t>
            </a:r>
            <a:r>
              <a:rPr lang="en-US" altLang="zh-CN" sz="2000" kern="10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25</a:t>
            </a:r>
            <a:r>
              <a:rPr lang="zh-CN" altLang="en-US" sz="2000" kern="10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2000" kern="10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~</a:t>
            </a:r>
            <a:r>
              <a:rPr lang="zh-CN" altLang="en-US" sz="2000" kern="10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000" kern="10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28</a:t>
            </a:r>
            <a:r>
              <a:rPr lang="zh-CN" altLang="en-US" sz="2000" kern="10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lang="pt-BR" altLang="zh-CN" sz="2000" kern="100" dirty="0">
              <a:solidFill>
                <a:srgbClr val="FFFF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9496" y="2325931"/>
            <a:ext cx="8623103" cy="2595143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839415" y="4952628"/>
            <a:ext cx="10441161" cy="1485567"/>
          </a:xfrm>
          <a:prstGeom prst="rect">
            <a:avLst/>
          </a:prstGeom>
          <a:gradFill>
            <a:gsLst>
              <a:gs pos="0">
                <a:schemeClr val="accent2">
                  <a:lumMod val="75000"/>
                </a:schemeClr>
              </a:gs>
              <a:gs pos="100000">
                <a:schemeClr val="accent2">
                  <a:lumMod val="75000"/>
                </a:schemeClr>
              </a:gs>
              <a:gs pos="62000">
                <a:schemeClr val="accent2"/>
              </a:gs>
              <a:gs pos="100000">
                <a:schemeClr val="accent2">
                  <a:lumMod val="75000"/>
                </a:schemeClr>
              </a:gs>
            </a:gsLst>
            <a:lin ang="5400000" scaled="1"/>
          </a:gradFill>
          <a:ln w="47625">
            <a:noFill/>
            <a:round/>
          </a:ln>
        </p:spPr>
        <p:txBody>
          <a:bodyPr wrap="square" lIns="234000" tIns="126000" rIns="234000" bIns="126000" anchor="ctr" anchorCtr="0">
            <a:spAutoFit/>
          </a:bodyPr>
          <a:lstStyle/>
          <a:p>
            <a:pPr indent="266700" algn="just">
              <a:spcAft>
                <a:spcPts val="0"/>
              </a:spcAft>
            </a:pPr>
            <a:r>
              <a:rPr lang="en-US" altLang="zh-CN" sz="2000" kern="10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zh-CN" altLang="en-US" sz="2000" kern="10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语言中：与运算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&amp;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）、或运算（</a:t>
            </a:r>
            <a:r>
              <a:rPr lang="en-US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|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）、异或运算（</a:t>
            </a:r>
            <a:r>
              <a:rPr lang="en-US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^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lang="en-US" altLang="zh-CN" sz="2000" kern="100" dirty="0" smtClean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spcAft>
                <a:spcPts val="0"/>
              </a:spcAft>
            </a:pPr>
            <a:r>
              <a:rPr lang="en-US" altLang="zh-CN" sz="2000" kern="10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0&amp;0=0</a:t>
            </a:r>
            <a:r>
              <a:rPr lang="zh-CN" altLang="en-US" sz="2000" kern="10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000" kern="10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0&amp;1=0</a:t>
            </a:r>
            <a:r>
              <a:rPr lang="zh-CN" altLang="en-US" sz="2000" kern="10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000" kern="10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1&amp;0=0</a:t>
            </a:r>
            <a:r>
              <a:rPr lang="zh-CN" altLang="en-US" sz="2000" kern="10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000" kern="10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1&amp;1=1</a:t>
            </a:r>
            <a:r>
              <a:rPr lang="zh-CN" altLang="en-US" sz="2000" kern="10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，即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：两位同时为“</a:t>
            </a:r>
            <a:r>
              <a:rPr lang="en-US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1”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，结果才为“</a:t>
            </a:r>
            <a:r>
              <a:rPr lang="en-US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1”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，否则为</a:t>
            </a:r>
            <a:r>
              <a:rPr lang="en-US" altLang="zh-CN" sz="2000" kern="10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</a:p>
          <a:p>
            <a:pPr indent="266700" algn="just">
              <a:spcAft>
                <a:spcPts val="0"/>
              </a:spcAft>
            </a:pPr>
            <a:r>
              <a:rPr lang="en-US" altLang="zh-CN" sz="2000" kern="10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0|0=0</a:t>
            </a:r>
            <a:r>
              <a:rPr lang="zh-CN" altLang="en-US" sz="2000" kern="10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  </a:t>
            </a:r>
            <a:r>
              <a:rPr lang="en-US" altLang="zh-CN" sz="2000" kern="10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0|1=1</a:t>
            </a:r>
            <a:r>
              <a:rPr lang="zh-CN" altLang="en-US" sz="2000" kern="10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  </a:t>
            </a:r>
            <a:r>
              <a:rPr lang="en-US" altLang="zh-CN" sz="2000" kern="10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1|0=1</a:t>
            </a:r>
            <a:r>
              <a:rPr lang="zh-CN" altLang="en-US" sz="2000" kern="10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   </a:t>
            </a:r>
            <a:r>
              <a:rPr lang="en-US" altLang="zh-CN" sz="2000" kern="10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1|1=1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，即 </a:t>
            </a:r>
            <a:r>
              <a:rPr lang="zh-CN" altLang="en-US" sz="2000" kern="10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：若有一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个为</a:t>
            </a:r>
            <a:r>
              <a:rPr lang="en-US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，其值为</a:t>
            </a:r>
            <a:r>
              <a:rPr lang="en-US" altLang="zh-CN" sz="2000" kern="10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</a:p>
          <a:p>
            <a:pPr indent="266700" algn="just">
              <a:spcAft>
                <a:spcPts val="0"/>
              </a:spcAft>
            </a:pPr>
            <a:r>
              <a:rPr lang="en-US" altLang="zh-CN" sz="2000" kern="10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0^0=0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000" kern="10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1^0=1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000" kern="10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0^1=1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000" kern="10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1^1=0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（同为</a:t>
            </a:r>
            <a:r>
              <a:rPr lang="en-US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，异为</a:t>
            </a:r>
            <a:r>
              <a:rPr lang="en-US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000" kern="10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），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即为：不进位加法</a:t>
            </a:r>
            <a:endParaRPr lang="pt-BR" altLang="zh-CN" sz="2000" kern="10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8846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 bwMode="auto">
          <a:xfrm>
            <a:off x="479376" y="908720"/>
            <a:ext cx="3672408" cy="585187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 w="952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softEdge rad="38100"/>
          </a:effec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2800" b="0" kern="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800" b="0" kern="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．移位类指令</a:t>
            </a:r>
            <a:endParaRPr lang="zh-CN" altLang="en-US" sz="2800" b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79376" y="1628800"/>
            <a:ext cx="10801200" cy="562238"/>
          </a:xfrm>
          <a:prstGeom prst="rect">
            <a:avLst/>
          </a:prstGeom>
          <a:gradFill>
            <a:gsLst>
              <a:gs pos="0">
                <a:schemeClr val="accent2">
                  <a:lumMod val="75000"/>
                </a:schemeClr>
              </a:gs>
              <a:gs pos="100000">
                <a:schemeClr val="accent2">
                  <a:lumMod val="75000"/>
                </a:schemeClr>
              </a:gs>
              <a:gs pos="62000">
                <a:schemeClr val="accent2"/>
              </a:gs>
              <a:gs pos="100000">
                <a:schemeClr val="accent2">
                  <a:lumMod val="75000"/>
                </a:schemeClr>
              </a:gs>
            </a:gsLst>
            <a:lin ang="5400000" scaled="1"/>
          </a:gradFill>
          <a:ln w="47625">
            <a:noFill/>
            <a:round/>
          </a:ln>
        </p:spPr>
        <p:txBody>
          <a:bodyPr wrap="square" lIns="234000" tIns="126000" rIns="234000" bIns="126000" anchor="ctr" anchorCtr="0">
            <a:spAutoFit/>
          </a:bodyPr>
          <a:lstStyle/>
          <a:p>
            <a:pPr indent="266700" algn="just">
              <a:spcAft>
                <a:spcPts val="0"/>
              </a:spcAft>
            </a:pPr>
            <a:r>
              <a:rPr lang="en-US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ASR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LSL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LSR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ROR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指令，（</a:t>
            </a:r>
            <a:r>
              <a:rPr lang="en-US" altLang="zh-CN" sz="2000" kern="10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29</a:t>
            </a:r>
            <a:r>
              <a:rPr lang="zh-CN" altLang="en-US" sz="2000" kern="10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2000" kern="10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~</a:t>
            </a:r>
            <a:r>
              <a:rPr lang="zh-CN" altLang="en-US" sz="2000" kern="10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000" kern="10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32</a:t>
            </a:r>
            <a:r>
              <a:rPr lang="zh-CN" altLang="en-US" sz="2000" kern="10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），实际多用于乘除运算</a:t>
            </a:r>
            <a:endParaRPr lang="pt-BR" altLang="zh-CN" sz="2000" kern="100" dirty="0">
              <a:solidFill>
                <a:srgbClr val="FFFF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圆角矩形 8"/>
          <p:cNvSpPr/>
          <p:nvPr/>
        </p:nvSpPr>
        <p:spPr bwMode="auto">
          <a:xfrm>
            <a:off x="476543" y="2247691"/>
            <a:ext cx="3672408" cy="585187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 w="952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softEdge rad="38100"/>
          </a:effec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2800" b="0" kern="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z="2800" b="0" kern="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．位测试指令</a:t>
            </a:r>
            <a:endParaRPr lang="zh-CN" altLang="en-US" sz="2800" b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58021" y="2967771"/>
            <a:ext cx="10801200" cy="870014"/>
          </a:xfrm>
          <a:prstGeom prst="rect">
            <a:avLst/>
          </a:prstGeom>
          <a:gradFill>
            <a:gsLst>
              <a:gs pos="0">
                <a:schemeClr val="accent2">
                  <a:lumMod val="75000"/>
                </a:schemeClr>
              </a:gs>
              <a:gs pos="100000">
                <a:schemeClr val="accent2">
                  <a:lumMod val="75000"/>
                </a:schemeClr>
              </a:gs>
              <a:gs pos="62000">
                <a:schemeClr val="accent2"/>
              </a:gs>
              <a:gs pos="100000">
                <a:schemeClr val="accent2">
                  <a:lumMod val="75000"/>
                </a:schemeClr>
              </a:gs>
            </a:gsLst>
            <a:lin ang="5400000" scaled="1"/>
          </a:gradFill>
          <a:ln w="47625">
            <a:noFill/>
            <a:round/>
          </a:ln>
        </p:spPr>
        <p:txBody>
          <a:bodyPr wrap="square" lIns="234000" tIns="126000" rIns="234000" bIns="126000" anchor="ctr" anchorCtr="0">
            <a:spAutoFit/>
          </a:bodyPr>
          <a:lstStyle/>
          <a:p>
            <a:pPr indent="266700" algn="just">
              <a:spcAft>
                <a:spcPts val="0"/>
              </a:spcAft>
            </a:pPr>
            <a:r>
              <a:rPr lang="en-US" altLang="zh-CN" sz="2000" kern="10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(33)	TST  </a:t>
            </a:r>
            <a:r>
              <a:rPr lang="en-US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Rn, </a:t>
            </a:r>
            <a:r>
              <a:rPr lang="en-US" altLang="zh-CN" sz="2000" kern="10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Rm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000" kern="10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2000" kern="10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000" kern="10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测试寄存器</a:t>
            </a:r>
            <a:r>
              <a:rPr lang="en-US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Rn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某位为</a:t>
            </a:r>
            <a:r>
              <a:rPr lang="en-US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或</a:t>
            </a:r>
            <a:r>
              <a:rPr lang="en-US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，将</a:t>
            </a:r>
            <a:r>
              <a:rPr lang="en-US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Rn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寄存器某位置</a:t>
            </a:r>
            <a:r>
              <a:rPr lang="en-US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，其余位清零，根据结果，更新</a:t>
            </a:r>
            <a:r>
              <a:rPr lang="en-US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Z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状态标志</a:t>
            </a:r>
            <a:endParaRPr lang="pt-BR" altLang="zh-CN" sz="2000" kern="100" dirty="0">
              <a:solidFill>
                <a:srgbClr val="FFFF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圆角矩形 10"/>
          <p:cNvSpPr/>
          <p:nvPr/>
        </p:nvSpPr>
        <p:spPr bwMode="auto">
          <a:xfrm>
            <a:off x="458021" y="3917265"/>
            <a:ext cx="3672408" cy="585187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 w="952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softEdge rad="38100"/>
          </a:effec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2800" b="0" kern="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lang="zh-CN" altLang="en-US" sz="2800" b="0" kern="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．数据序转指令</a:t>
            </a:r>
            <a:endParaRPr lang="zh-CN" altLang="en-US" sz="2800" b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8021" y="4636663"/>
            <a:ext cx="10801200" cy="562238"/>
          </a:xfrm>
          <a:prstGeom prst="rect">
            <a:avLst/>
          </a:prstGeom>
          <a:gradFill>
            <a:gsLst>
              <a:gs pos="0">
                <a:schemeClr val="accent2">
                  <a:lumMod val="75000"/>
                </a:schemeClr>
              </a:gs>
              <a:gs pos="100000">
                <a:schemeClr val="accent2">
                  <a:lumMod val="75000"/>
                </a:schemeClr>
              </a:gs>
              <a:gs pos="62000">
                <a:schemeClr val="accent2"/>
              </a:gs>
              <a:gs pos="100000">
                <a:schemeClr val="accent2">
                  <a:lumMod val="75000"/>
                </a:schemeClr>
              </a:gs>
            </a:gsLst>
            <a:lin ang="5400000" scaled="1"/>
          </a:gradFill>
          <a:ln w="47625">
            <a:noFill/>
            <a:round/>
          </a:ln>
        </p:spPr>
        <p:txBody>
          <a:bodyPr wrap="square" lIns="234000" tIns="126000" rIns="234000" bIns="126000" anchor="ctr" anchorCtr="0">
            <a:spAutoFit/>
          </a:bodyPr>
          <a:lstStyle/>
          <a:p>
            <a:pPr indent="266700" algn="just">
              <a:spcAft>
                <a:spcPts val="0"/>
              </a:spcAft>
            </a:pPr>
            <a:r>
              <a:rPr lang="zh-CN" altLang="en-US" sz="2000" kern="10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了解，（</a:t>
            </a:r>
            <a:r>
              <a:rPr lang="en-US" altLang="zh-CN" sz="2000" kern="10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34</a:t>
            </a:r>
            <a:r>
              <a:rPr lang="zh-CN" altLang="en-US" sz="2000" kern="10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2000" kern="10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~</a:t>
            </a:r>
            <a:r>
              <a:rPr lang="zh-CN" altLang="en-US" sz="2000" kern="10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000" kern="10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36</a:t>
            </a:r>
            <a:r>
              <a:rPr lang="zh-CN" altLang="en-US" sz="2000" kern="10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），用于大小端转换</a:t>
            </a:r>
            <a:endParaRPr lang="pt-BR" altLang="zh-CN" sz="2000" kern="10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10603" y="5856606"/>
            <a:ext cx="10801200" cy="562238"/>
          </a:xfrm>
          <a:prstGeom prst="rect">
            <a:avLst/>
          </a:prstGeom>
          <a:gradFill>
            <a:gsLst>
              <a:gs pos="0">
                <a:schemeClr val="accent2">
                  <a:lumMod val="75000"/>
                </a:schemeClr>
              </a:gs>
              <a:gs pos="100000">
                <a:schemeClr val="accent2">
                  <a:lumMod val="75000"/>
                </a:schemeClr>
              </a:gs>
              <a:gs pos="62000">
                <a:schemeClr val="accent2"/>
              </a:gs>
              <a:gs pos="100000">
                <a:schemeClr val="accent2">
                  <a:lumMod val="75000"/>
                </a:schemeClr>
              </a:gs>
            </a:gsLst>
            <a:lin ang="5400000" scaled="1"/>
          </a:gradFill>
          <a:ln w="47625">
            <a:noFill/>
            <a:round/>
          </a:ln>
        </p:spPr>
        <p:txBody>
          <a:bodyPr wrap="square" lIns="234000" tIns="126000" rIns="234000" bIns="126000" anchor="ctr" anchorCtr="0">
            <a:spAutoFit/>
          </a:bodyPr>
          <a:lstStyle/>
          <a:p>
            <a:pPr indent="266700" algn="just">
              <a:spcAft>
                <a:spcPts val="0"/>
              </a:spcAft>
            </a:pPr>
            <a:r>
              <a:rPr lang="zh-CN" altLang="en-US" sz="2000" kern="10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了解，（</a:t>
            </a:r>
            <a:r>
              <a:rPr lang="en-US" altLang="zh-CN" sz="2000" kern="10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37</a:t>
            </a:r>
            <a:r>
              <a:rPr lang="zh-CN" altLang="en-US" sz="2000" kern="10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2000" kern="10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~</a:t>
            </a:r>
            <a:r>
              <a:rPr lang="zh-CN" altLang="en-US" sz="2000" kern="10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000" kern="10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40</a:t>
            </a:r>
            <a:r>
              <a:rPr lang="zh-CN" altLang="en-US" sz="2000" kern="10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），</a:t>
            </a:r>
            <a:r>
              <a:rPr lang="en-US" altLang="zh-CN" sz="2000" kern="10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</a:t>
            </a:r>
            <a:r>
              <a:rPr lang="zh-CN" altLang="en-US" sz="2000" kern="10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位、</a:t>
            </a:r>
            <a:r>
              <a:rPr lang="en-US" altLang="zh-CN" sz="2000" kern="10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16</a:t>
            </a:r>
            <a:r>
              <a:rPr lang="zh-CN" altLang="en-US" sz="2000" kern="10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位扩展位</a:t>
            </a:r>
            <a:r>
              <a:rPr lang="en-US" altLang="zh-CN" sz="2000" kern="10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32</a:t>
            </a:r>
            <a:r>
              <a:rPr lang="zh-CN" altLang="en-US" sz="2000" kern="10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位</a:t>
            </a:r>
            <a:endParaRPr lang="pt-BR" altLang="zh-CN" sz="2000" kern="10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圆角矩形 13"/>
          <p:cNvSpPr/>
          <p:nvPr/>
        </p:nvSpPr>
        <p:spPr bwMode="auto">
          <a:xfrm>
            <a:off x="476543" y="5235160"/>
            <a:ext cx="3672408" cy="585187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 w="952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softEdge rad="38100"/>
          </a:effec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2800" b="0" kern="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6</a:t>
            </a:r>
            <a:r>
              <a:rPr lang="zh-CN" altLang="en-US" sz="2800" b="0" kern="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．扩展类指令</a:t>
            </a:r>
            <a:endParaRPr lang="zh-CN" altLang="en-US" sz="2800" b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18918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424" y="2132856"/>
            <a:ext cx="10383458" cy="4104456"/>
          </a:xfrm>
          <a:prstGeom prst="rect">
            <a:avLst/>
          </a:prstGeom>
        </p:spPr>
      </p:pic>
      <p:sp>
        <p:nvSpPr>
          <p:cNvPr id="5" name="圆角矩形 4"/>
          <p:cNvSpPr/>
          <p:nvPr/>
        </p:nvSpPr>
        <p:spPr bwMode="auto">
          <a:xfrm>
            <a:off x="551384" y="1196752"/>
            <a:ext cx="5994823" cy="655803"/>
          </a:xfrm>
          <a:prstGeom prst="roundRect">
            <a:avLst/>
          </a:prstGeom>
          <a:gradFill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0"/>
          </a:gra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>
            <a:glow rad="63500">
              <a:schemeClr val="accent3">
                <a:satMod val="175000"/>
                <a:alpha val="40000"/>
              </a:schemeClr>
            </a:glow>
            <a:innerShdw blurRad="63500" dist="50800" dir="18900000">
              <a:prstClr val="black">
                <a:alpha val="50000"/>
              </a:prstClr>
            </a:innerShdw>
            <a:softEdge rad="12700"/>
          </a:effectLst>
          <a:scene3d>
            <a:camera prst="orthographicFront"/>
            <a:lightRig rig="threePt" dir="t">
              <a:rot lat="0" lon="0" rev="5400000"/>
            </a:lightRig>
          </a:scene3d>
          <a:sp3d extrusionH="152400">
            <a:bevelT w="107950"/>
            <a:bevelB w="342900"/>
          </a:sp3d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3200" b="0" dirty="0">
                <a:solidFill>
                  <a:schemeClr val="accent2"/>
                </a:solidFill>
                <a:latin typeface="+mn-lt"/>
                <a:ea typeface="黑体" panose="02010609060101010101" pitchFamily="49" charset="-122"/>
              </a:rPr>
              <a:t>3.2.3 </a:t>
            </a:r>
            <a:r>
              <a:rPr lang="zh-CN" altLang="en-US" sz="3200" b="0" dirty="0">
                <a:solidFill>
                  <a:schemeClr val="accent2"/>
                </a:solidFill>
                <a:latin typeface="+mn-lt"/>
                <a:ea typeface="黑体" panose="02010609060101010101" pitchFamily="49" charset="-122"/>
              </a:rPr>
              <a:t>跳转控制类指令</a:t>
            </a:r>
          </a:p>
          <a:p>
            <a:endParaRPr lang="zh-CN" altLang="en-US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52380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400" y="2276872"/>
            <a:ext cx="10642604" cy="3384376"/>
          </a:xfrm>
          <a:prstGeom prst="rect">
            <a:avLst/>
          </a:prstGeom>
        </p:spPr>
      </p:pic>
      <p:sp>
        <p:nvSpPr>
          <p:cNvPr id="6" name="圆角矩形 5"/>
          <p:cNvSpPr/>
          <p:nvPr/>
        </p:nvSpPr>
        <p:spPr bwMode="auto">
          <a:xfrm>
            <a:off x="551384" y="1340768"/>
            <a:ext cx="5994823" cy="655803"/>
          </a:xfrm>
          <a:prstGeom prst="roundRect">
            <a:avLst/>
          </a:prstGeom>
          <a:gradFill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0"/>
          </a:gra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>
            <a:glow rad="63500">
              <a:schemeClr val="accent3">
                <a:satMod val="175000"/>
                <a:alpha val="40000"/>
              </a:schemeClr>
            </a:glow>
            <a:innerShdw blurRad="63500" dist="50800" dir="18900000">
              <a:prstClr val="black">
                <a:alpha val="50000"/>
              </a:prstClr>
            </a:innerShdw>
            <a:softEdge rad="12700"/>
          </a:effectLst>
          <a:scene3d>
            <a:camera prst="orthographicFront"/>
            <a:lightRig rig="threePt" dir="t">
              <a:rot lat="0" lon="0" rev="5400000"/>
            </a:lightRig>
          </a:scene3d>
          <a:sp3d extrusionH="152400">
            <a:bevelT w="107950"/>
            <a:bevelB w="342900"/>
          </a:sp3d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3200" b="0" dirty="0">
                <a:solidFill>
                  <a:schemeClr val="accent2"/>
                </a:solidFill>
                <a:latin typeface="+mn-lt"/>
                <a:ea typeface="黑体" panose="02010609060101010101" pitchFamily="49" charset="-122"/>
              </a:rPr>
              <a:t>3.2.4 </a:t>
            </a:r>
            <a:r>
              <a:rPr lang="zh-CN" altLang="en-US" sz="3200" b="0" dirty="0">
                <a:solidFill>
                  <a:schemeClr val="accent2"/>
                </a:solidFill>
                <a:latin typeface="+mn-lt"/>
                <a:ea typeface="黑体" panose="02010609060101010101" pitchFamily="49" charset="-122"/>
              </a:rPr>
              <a:t>其它基本指令（了解）</a:t>
            </a:r>
          </a:p>
          <a:p>
            <a:endParaRPr lang="zh-CN" altLang="en-US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53448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424" y="1124744"/>
            <a:ext cx="10357938" cy="496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737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24">
            <a:extLst>
              <a:ext uri="{FF2B5EF4-FFF2-40B4-BE49-F238E27FC236}">
                <a16:creationId xmlns:a16="http://schemas.microsoft.com/office/drawing/2014/main" id="{87934C87-439A-4F8C-9AC5-0BF6C342D97D}"/>
              </a:ext>
            </a:extLst>
          </p:cNvPr>
          <p:cNvSpPr/>
          <p:nvPr/>
        </p:nvSpPr>
        <p:spPr bwMode="auto">
          <a:xfrm>
            <a:off x="524568" y="847240"/>
            <a:ext cx="11044039" cy="720000"/>
          </a:xfrm>
          <a:prstGeom prst="roundRect">
            <a:avLst/>
          </a:prstGeom>
          <a:gradFill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</a:gradFill>
          <a:ln w="952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3600" b="0" dirty="0">
                <a:latin typeface="+mn-lt"/>
                <a:ea typeface="黑体" panose="02010609060101010101" pitchFamily="49" charset="-122"/>
              </a:rPr>
              <a:t>3.3 </a:t>
            </a:r>
            <a:r>
              <a:rPr lang="zh-CN" altLang="en-US" sz="3600" b="0" dirty="0">
                <a:latin typeface="+mn-lt"/>
                <a:ea typeface="黑体" panose="02010609060101010101" pitchFamily="49" charset="-122"/>
              </a:rPr>
              <a:t>指令集与机器码对应</a:t>
            </a:r>
            <a:r>
              <a:rPr lang="zh-CN" altLang="en-US" sz="3600" b="0" dirty="0" smtClean="0">
                <a:latin typeface="+mn-lt"/>
                <a:ea typeface="黑体" panose="02010609060101010101" pitchFamily="49" charset="-122"/>
              </a:rPr>
              <a:t>表（了解，资料性质）</a:t>
            </a:r>
            <a:endParaRPr lang="zh-CN" altLang="en-US" sz="3200" b="0" dirty="0">
              <a:solidFill>
                <a:schemeClr val="tx1">
                  <a:alpha val="75000"/>
                </a:schemeClr>
              </a:solidFill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67407" y="2699048"/>
            <a:ext cx="10801200" cy="870014"/>
          </a:xfrm>
          <a:prstGeom prst="rect">
            <a:avLst/>
          </a:prstGeom>
          <a:gradFill>
            <a:gsLst>
              <a:gs pos="0">
                <a:schemeClr val="accent2">
                  <a:lumMod val="75000"/>
                </a:schemeClr>
              </a:gs>
              <a:gs pos="100000">
                <a:schemeClr val="accent2">
                  <a:lumMod val="75000"/>
                </a:schemeClr>
              </a:gs>
              <a:gs pos="62000">
                <a:schemeClr val="accent2"/>
              </a:gs>
              <a:gs pos="100000">
                <a:schemeClr val="accent2">
                  <a:lumMod val="75000"/>
                </a:schemeClr>
              </a:gs>
            </a:gsLst>
            <a:lin ang="5400000" scaled="1"/>
          </a:gradFill>
          <a:ln w="47625">
            <a:noFill/>
            <a:round/>
          </a:ln>
        </p:spPr>
        <p:txBody>
          <a:bodyPr wrap="square" lIns="234000" tIns="126000" rIns="234000" bIns="126000" anchor="ctr" anchorCtr="0">
            <a:spAutoFit/>
          </a:bodyPr>
          <a:lstStyle/>
          <a:p>
            <a:pPr indent="266700" algn="just">
              <a:spcAft>
                <a:spcPts val="0"/>
              </a:spcAft>
            </a:pPr>
            <a:r>
              <a:rPr lang="zh-CN" altLang="en-US" sz="2000" kern="10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表中给出的是</a:t>
            </a:r>
            <a:r>
              <a:rPr lang="en-US" altLang="zh-CN" sz="2000" kern="10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16</a:t>
            </a:r>
            <a:r>
              <a:rPr lang="zh-CN" altLang="en-US" sz="2000" kern="10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位机器码，实际汇编器可能给出</a:t>
            </a:r>
            <a:r>
              <a:rPr lang="en-US" altLang="zh-CN" sz="2000" kern="10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32</a:t>
            </a:r>
            <a:r>
              <a:rPr lang="zh-CN" altLang="en-US" sz="2000" kern="10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位机器码。</a:t>
            </a:r>
            <a:endParaRPr lang="en-US" altLang="zh-CN" sz="2000" kern="100" dirty="0" smtClean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spcAft>
                <a:spcPts val="0"/>
              </a:spcAft>
            </a:pPr>
            <a:r>
              <a:rPr lang="zh-CN" altLang="en-US" sz="2000" kern="10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通过开发环境，编译，可以获得指令的机器码</a:t>
            </a:r>
            <a:endParaRPr lang="pt-BR" altLang="zh-CN" sz="2000" kern="10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0547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055440" y="2286744"/>
            <a:ext cx="10441160" cy="2408897"/>
          </a:xfrm>
          <a:prstGeom prst="rect">
            <a:avLst/>
          </a:prstGeom>
          <a:gradFill>
            <a:gsLst>
              <a:gs pos="0">
                <a:schemeClr val="accent2">
                  <a:lumMod val="75000"/>
                </a:schemeClr>
              </a:gs>
              <a:gs pos="100000">
                <a:schemeClr val="accent2">
                  <a:lumMod val="75000"/>
                </a:schemeClr>
              </a:gs>
              <a:gs pos="62000">
                <a:schemeClr val="accent2"/>
              </a:gs>
              <a:gs pos="100000">
                <a:schemeClr val="accent2">
                  <a:lumMod val="75000"/>
                </a:schemeClr>
              </a:gs>
            </a:gsLst>
            <a:lin ang="5400000" scaled="1"/>
          </a:gradFill>
          <a:ln w="47625">
            <a:noFill/>
            <a:round/>
          </a:ln>
        </p:spPr>
        <p:txBody>
          <a:bodyPr wrap="square" lIns="234000" tIns="126000" rIns="234000" bIns="126000" anchor="ctr" anchorCtr="0">
            <a:spAutoFit/>
          </a:bodyPr>
          <a:lstStyle/>
          <a:p>
            <a:pPr indent="266700" algn="just">
              <a:spcAft>
                <a:spcPts val="0"/>
              </a:spcAft>
            </a:pPr>
            <a:r>
              <a:rPr lang="en-US" altLang="zh-CN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CPU</a:t>
            </a:r>
            <a:r>
              <a:rPr lang="zh-CN" altLang="en-US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是微机的运算和控制核心，其功能主要解释指令、执行指令和处理数据。一个</a:t>
            </a:r>
            <a:r>
              <a:rPr lang="en-US" altLang="zh-CN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CPU</a:t>
            </a:r>
            <a:r>
              <a:rPr lang="zh-CN" altLang="en-US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能识别哪些指令是由</a:t>
            </a:r>
            <a:r>
              <a:rPr lang="en-US" altLang="zh-CN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CPU</a:t>
            </a:r>
            <a:r>
              <a:rPr lang="zh-CN" altLang="en-US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的设计者给出，指令系统一般使用英文简写描述。基本掌握任何一种</a:t>
            </a:r>
            <a:r>
              <a:rPr lang="en-US" altLang="zh-CN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CPU</a:t>
            </a:r>
            <a:r>
              <a:rPr lang="zh-CN" altLang="en-US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的指令系统，当遇到新的</a:t>
            </a:r>
            <a:r>
              <a:rPr lang="en-US" altLang="zh-CN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CPU</a:t>
            </a:r>
            <a:r>
              <a:rPr lang="zh-CN" altLang="en-US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时就不会感到陌生，其本质不变。学习指令系统的基本方法是：理解寻址方式、记住几个简单指令、利用汇编语言编程练习。本章给出</a:t>
            </a:r>
            <a:r>
              <a:rPr lang="en-US" altLang="zh-CN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Arm Cortex-M</a:t>
            </a:r>
            <a:r>
              <a:rPr lang="zh-CN" altLang="en-US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的基本</a:t>
            </a:r>
            <a:r>
              <a:rPr lang="zh-CN" altLang="en-US" sz="2000" kern="100" dirty="0" smtClean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指令系统及汇编语言</a:t>
            </a:r>
            <a:r>
              <a:rPr lang="zh-CN" altLang="en-US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基本</a:t>
            </a:r>
            <a:r>
              <a:rPr lang="zh-CN" altLang="en-US" sz="2000" kern="100" dirty="0" smtClean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语法，下一章将给出编程</a:t>
            </a:r>
            <a:r>
              <a:rPr lang="zh-CN" altLang="en-US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框架及实践环境之后，开始进行实际的编程实践，通过实践，理解巩固这些基本指令。但本章可以通过汇编环境了解指令对应的机器码，直观的基本理解助记符与机器指令的对应关系。</a:t>
            </a:r>
            <a:endParaRPr lang="zh-CN" altLang="zh-CN" sz="2000" kern="100" dirty="0">
              <a:solidFill>
                <a:schemeClr val="accent3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9120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24">
            <a:extLst>
              <a:ext uri="{FF2B5EF4-FFF2-40B4-BE49-F238E27FC236}">
                <a16:creationId xmlns:a16="http://schemas.microsoft.com/office/drawing/2014/main" id="{87934C87-439A-4F8C-9AC5-0BF6C342D97D}"/>
              </a:ext>
            </a:extLst>
          </p:cNvPr>
          <p:cNvSpPr/>
          <p:nvPr/>
        </p:nvSpPr>
        <p:spPr bwMode="auto">
          <a:xfrm>
            <a:off x="524568" y="847240"/>
            <a:ext cx="11044039" cy="720000"/>
          </a:xfrm>
          <a:prstGeom prst="roundRect">
            <a:avLst/>
          </a:prstGeom>
          <a:gradFill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</a:gradFill>
          <a:ln w="952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3600" b="0" dirty="0">
                <a:latin typeface="+mn-lt"/>
                <a:ea typeface="黑体" panose="02010609060101010101" pitchFamily="49" charset="-122"/>
              </a:rPr>
              <a:t>3.4 GUN</a:t>
            </a:r>
            <a:r>
              <a:rPr lang="zh-CN" altLang="en-US" sz="3600" b="0" dirty="0">
                <a:latin typeface="+mn-lt"/>
                <a:ea typeface="黑体" panose="02010609060101010101" pitchFamily="49" charset="-122"/>
              </a:rPr>
              <a:t>汇编器的基本</a:t>
            </a:r>
            <a:r>
              <a:rPr lang="zh-CN" altLang="en-US" sz="3600" b="0" dirty="0" smtClean="0">
                <a:latin typeface="+mn-lt"/>
                <a:ea typeface="黑体" panose="02010609060101010101" pitchFamily="49" charset="-122"/>
              </a:rPr>
              <a:t>语法</a:t>
            </a:r>
            <a:endParaRPr lang="zh-CN" altLang="en-US" sz="3200" b="0" dirty="0">
              <a:solidFill>
                <a:schemeClr val="tx1">
                  <a:alpha val="75000"/>
                </a:schemeClr>
              </a:solidFill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24567" y="2708920"/>
            <a:ext cx="11044039" cy="3640003"/>
          </a:xfrm>
          <a:prstGeom prst="rect">
            <a:avLst/>
          </a:prstGeom>
          <a:gradFill>
            <a:gsLst>
              <a:gs pos="0">
                <a:schemeClr val="accent2">
                  <a:lumMod val="75000"/>
                </a:schemeClr>
              </a:gs>
              <a:gs pos="100000">
                <a:schemeClr val="accent2">
                  <a:lumMod val="75000"/>
                </a:schemeClr>
              </a:gs>
              <a:gs pos="62000">
                <a:schemeClr val="accent2"/>
              </a:gs>
              <a:gs pos="100000">
                <a:schemeClr val="accent2">
                  <a:lumMod val="75000"/>
                </a:schemeClr>
              </a:gs>
            </a:gsLst>
            <a:lin ang="5400000" scaled="1"/>
          </a:gradFill>
          <a:ln w="47625">
            <a:noFill/>
            <a:round/>
          </a:ln>
        </p:spPr>
        <p:txBody>
          <a:bodyPr wrap="square" lIns="234000" tIns="126000" rIns="234000" bIns="126000" anchor="ctr" anchorCtr="0">
            <a:spAutoFit/>
          </a:bodyPr>
          <a:lstStyle/>
          <a:p>
            <a:pPr indent="266700" algn="just">
              <a:spcAft>
                <a:spcPts val="0"/>
              </a:spcAft>
            </a:pP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能够在计算机内部直接执行的指令序列是二进制描述的机器码，显示时通常为十六进制。最初，人们就用它书写程序</a:t>
            </a:r>
            <a:r>
              <a:rPr lang="zh-CN" altLang="en-US" sz="2000" kern="10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，这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就是</a:t>
            </a:r>
            <a:r>
              <a:rPr lang="zh-CN" altLang="en-US" sz="20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第一代计算机语言，也就是机器语言</a:t>
            </a:r>
            <a:r>
              <a:rPr lang="zh-CN" altLang="en-US" sz="2000" kern="10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。后来，人们为了方便记忆，用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助记符号来表示</a:t>
            </a:r>
            <a:r>
              <a:rPr lang="zh-CN" altLang="en-US" sz="2000" kern="10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机器指令，形成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了</a:t>
            </a:r>
            <a:r>
              <a:rPr lang="zh-CN" altLang="en-US" sz="2000" kern="100" dirty="0" smtClean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汇编语言</a:t>
            </a:r>
            <a:r>
              <a:rPr lang="zh-CN" altLang="en-US" sz="2000" kern="10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它是介于机器语言与高级语言之间的计算机语言，被人们称为</a:t>
            </a:r>
            <a:r>
              <a:rPr lang="zh-CN" altLang="en-US" sz="20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第二代计算机语言</a:t>
            </a:r>
            <a:r>
              <a:rPr lang="zh-CN" altLang="en-US" sz="2000" kern="10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000" kern="100" dirty="0" smtClean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spcAft>
                <a:spcPts val="0"/>
              </a:spcAft>
            </a:pPr>
            <a:r>
              <a:rPr lang="zh-CN" altLang="en-US" sz="2000" kern="10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用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汇编语言写成的程序不能直接放入计算机内部存储器中去执行，必须先转为机器语言。把用汇编语言写成的源程序“翻译”成机器语言的工具叫汇编程序或</a:t>
            </a:r>
            <a:r>
              <a:rPr lang="zh-CN" altLang="en-US" sz="20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汇编器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000" kern="10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Assembler</a:t>
            </a:r>
            <a:r>
              <a:rPr lang="zh-CN" altLang="en-US" sz="2000" kern="10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000" kern="100" dirty="0" smtClean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spcAft>
                <a:spcPts val="0"/>
              </a:spcAft>
            </a:pP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汇编语言</a:t>
            </a:r>
            <a:r>
              <a:rPr lang="zh-CN" altLang="en-US" sz="2000" kern="10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源程序的书写格式有一定规则，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为了能够正确地产生目标代码以及方便汇编语言的编写，汇编器还提供了一些在汇编时使用的命令、操作符号</a:t>
            </a:r>
            <a:r>
              <a:rPr lang="zh-CN" altLang="en-US" sz="2000" kern="10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。由于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汇编器提供的指令，仅是辅助把汇编语言源程序“翻译”成机器码工作，并不产生运行阶段执行的机器码</a:t>
            </a:r>
            <a:r>
              <a:rPr lang="zh-CN" altLang="en-US" sz="2000" kern="10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，被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称为</a:t>
            </a:r>
            <a:r>
              <a:rPr lang="zh-CN" altLang="en-US" sz="20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伪指令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Pseudo Instruction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en-US" sz="2000" kern="10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。如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，伪指令告诉汇编器：从哪里开始汇编，到何处</a:t>
            </a:r>
            <a:r>
              <a:rPr lang="zh-CN" altLang="en-US" sz="2000" kern="10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结束等相关信息，它们包含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在汇编源程序中，否则汇编器就难以汇编好</a:t>
            </a:r>
            <a:r>
              <a:rPr lang="zh-CN" altLang="en-US" sz="2000" kern="10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源程序以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生成</a:t>
            </a:r>
            <a:r>
              <a:rPr lang="zh-CN" altLang="en-US" sz="2000" kern="10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正确目标代码。</a:t>
            </a:r>
            <a:endParaRPr lang="pt-BR" altLang="zh-CN" sz="2000" kern="10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圆角矩形 4"/>
          <p:cNvSpPr/>
          <p:nvPr/>
        </p:nvSpPr>
        <p:spPr bwMode="auto">
          <a:xfrm>
            <a:off x="524567" y="1916832"/>
            <a:ext cx="5994823" cy="655803"/>
          </a:xfrm>
          <a:prstGeom prst="roundRect">
            <a:avLst/>
          </a:prstGeom>
          <a:gradFill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0"/>
          </a:gra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>
            <a:glow rad="63500">
              <a:schemeClr val="accent3">
                <a:satMod val="175000"/>
                <a:alpha val="40000"/>
              </a:schemeClr>
            </a:glow>
            <a:innerShdw blurRad="63500" dist="50800" dir="18900000">
              <a:prstClr val="black">
                <a:alpha val="50000"/>
              </a:prstClr>
            </a:innerShdw>
            <a:softEdge rad="12700"/>
          </a:effectLst>
          <a:scene3d>
            <a:camera prst="orthographicFront"/>
            <a:lightRig rig="threePt" dir="t">
              <a:rot lat="0" lon="0" rev="5400000"/>
            </a:lightRig>
          </a:scene3d>
          <a:sp3d extrusionH="152400">
            <a:bevelT w="107950"/>
            <a:bevelB w="342900"/>
          </a:sp3d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3200" b="0" dirty="0">
                <a:solidFill>
                  <a:schemeClr val="accent2"/>
                </a:solidFill>
                <a:latin typeface="+mn-lt"/>
                <a:ea typeface="黑体" panose="02010609060101010101" pitchFamily="49" charset="-122"/>
              </a:rPr>
              <a:t>3.4.1 </a:t>
            </a:r>
            <a:r>
              <a:rPr lang="zh-CN" altLang="en-US" sz="3200" b="0" dirty="0">
                <a:solidFill>
                  <a:schemeClr val="accent2"/>
                </a:solidFill>
                <a:latin typeface="+mn-lt"/>
                <a:ea typeface="黑体" panose="02010609060101010101" pitchFamily="49" charset="-122"/>
              </a:rPr>
              <a:t>汇编语言概述</a:t>
            </a:r>
          </a:p>
          <a:p>
            <a:endParaRPr lang="zh-CN" altLang="en-US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5974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6"/>
          <p:cNvSpPr/>
          <p:nvPr/>
        </p:nvSpPr>
        <p:spPr bwMode="auto">
          <a:xfrm>
            <a:off x="433976" y="2630489"/>
            <a:ext cx="3672408" cy="585187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 w="952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softEdge rad="38100"/>
          </a:effec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2800" b="0" kern="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800" b="0" kern="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．标号（</a:t>
            </a:r>
            <a:r>
              <a:rPr lang="en-US" altLang="zh-CN" sz="2800" b="0" kern="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Label</a:t>
            </a:r>
            <a:r>
              <a:rPr lang="zh-CN" altLang="en-US" sz="2800" b="0" kern="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endParaRPr lang="zh-CN" altLang="en-US" sz="2800" b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18234" y="3433785"/>
            <a:ext cx="10801200" cy="562238"/>
          </a:xfrm>
          <a:prstGeom prst="rect">
            <a:avLst/>
          </a:prstGeom>
          <a:gradFill>
            <a:gsLst>
              <a:gs pos="0">
                <a:schemeClr val="accent2">
                  <a:lumMod val="75000"/>
                </a:schemeClr>
              </a:gs>
              <a:gs pos="100000">
                <a:schemeClr val="accent2">
                  <a:lumMod val="75000"/>
                </a:schemeClr>
              </a:gs>
              <a:gs pos="62000">
                <a:schemeClr val="accent2"/>
              </a:gs>
              <a:gs pos="100000">
                <a:schemeClr val="accent2">
                  <a:lumMod val="75000"/>
                </a:schemeClr>
              </a:gs>
            </a:gsLst>
            <a:lin ang="5400000" scaled="1"/>
          </a:gradFill>
          <a:ln w="47625">
            <a:noFill/>
            <a:round/>
          </a:ln>
        </p:spPr>
        <p:txBody>
          <a:bodyPr wrap="square" lIns="234000" tIns="126000" rIns="234000" bIns="126000" anchor="ctr" anchorCtr="0">
            <a:spAutoFit/>
          </a:bodyPr>
          <a:lstStyle/>
          <a:p>
            <a:pPr indent="266700" algn="just">
              <a:spcAft>
                <a:spcPts val="0"/>
              </a:spcAft>
            </a:pP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标号表示地址位置</a:t>
            </a:r>
            <a:endParaRPr lang="pt-BR" altLang="zh-CN" sz="2000" kern="10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33976" y="5003775"/>
            <a:ext cx="10801200" cy="562238"/>
          </a:xfrm>
          <a:prstGeom prst="rect">
            <a:avLst/>
          </a:prstGeom>
          <a:gradFill>
            <a:gsLst>
              <a:gs pos="0">
                <a:schemeClr val="accent2">
                  <a:lumMod val="75000"/>
                </a:schemeClr>
              </a:gs>
              <a:gs pos="100000">
                <a:schemeClr val="accent2">
                  <a:lumMod val="75000"/>
                </a:schemeClr>
              </a:gs>
              <a:gs pos="62000">
                <a:schemeClr val="accent2"/>
              </a:gs>
              <a:gs pos="100000">
                <a:schemeClr val="accent2">
                  <a:lumMod val="75000"/>
                </a:schemeClr>
              </a:gs>
            </a:gsLst>
            <a:lin ang="5400000" scaled="1"/>
          </a:gradFill>
          <a:ln w="47625">
            <a:noFill/>
            <a:round/>
          </a:ln>
        </p:spPr>
        <p:txBody>
          <a:bodyPr wrap="square" lIns="234000" tIns="126000" rIns="234000" bIns="126000" anchor="ctr" anchorCtr="0">
            <a:spAutoFit/>
          </a:bodyPr>
          <a:lstStyle/>
          <a:p>
            <a:pPr indent="266700" algn="just">
              <a:spcAft>
                <a:spcPts val="0"/>
              </a:spcAft>
            </a:pP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操作码可以是指令和</a:t>
            </a:r>
            <a:r>
              <a:rPr lang="zh-CN" altLang="en-US" sz="2000" kern="10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伪指令，指令就是</a:t>
            </a:r>
            <a:r>
              <a:rPr lang="en-US" altLang="zh-CN" sz="2000" kern="10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3.2</a:t>
            </a:r>
            <a:r>
              <a:rPr lang="zh-CN" altLang="en-US" sz="2000" kern="10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节介绍的，伪指令将在</a:t>
            </a:r>
            <a:r>
              <a:rPr lang="en-US" altLang="zh-CN" sz="2000" kern="10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3.4.3</a:t>
            </a:r>
            <a:r>
              <a:rPr lang="zh-CN" altLang="en-US" sz="2000" kern="10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节中介绍</a:t>
            </a:r>
            <a:endParaRPr lang="pt-BR" altLang="zh-CN" sz="2000" kern="10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圆角矩形 10"/>
          <p:cNvSpPr/>
          <p:nvPr/>
        </p:nvSpPr>
        <p:spPr bwMode="auto">
          <a:xfrm>
            <a:off x="433976" y="4277108"/>
            <a:ext cx="3672408" cy="585187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 w="952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softEdge rad="38100"/>
          </a:effec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2800" b="0" kern="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800" b="0" kern="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．操作码（</a:t>
            </a:r>
            <a:r>
              <a:rPr lang="en-US" altLang="zh-CN" sz="2800" b="0" kern="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Opcodes</a:t>
            </a:r>
            <a:r>
              <a:rPr lang="zh-CN" altLang="en-US" sz="2800" b="0" kern="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endParaRPr lang="zh-CN" altLang="en-US" sz="2800" b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35508" y="1618995"/>
            <a:ext cx="10801200" cy="870014"/>
          </a:xfrm>
          <a:prstGeom prst="rect">
            <a:avLst/>
          </a:prstGeom>
          <a:gradFill>
            <a:gsLst>
              <a:gs pos="0">
                <a:schemeClr val="accent2">
                  <a:lumMod val="75000"/>
                </a:schemeClr>
              </a:gs>
              <a:gs pos="100000">
                <a:schemeClr val="accent2">
                  <a:lumMod val="75000"/>
                </a:schemeClr>
              </a:gs>
              <a:gs pos="62000">
                <a:schemeClr val="accent2"/>
              </a:gs>
              <a:gs pos="100000">
                <a:schemeClr val="accent2">
                  <a:lumMod val="75000"/>
                </a:schemeClr>
              </a:gs>
            </a:gsLst>
            <a:lin ang="5400000" scaled="1"/>
          </a:gradFill>
          <a:ln w="47625">
            <a:noFill/>
            <a:round/>
          </a:ln>
        </p:spPr>
        <p:txBody>
          <a:bodyPr wrap="square" lIns="234000" tIns="126000" rIns="234000" bIns="126000" anchor="ctr" anchorCtr="0">
            <a:spAutoFit/>
          </a:bodyPr>
          <a:lstStyle/>
          <a:p>
            <a:pPr indent="266700" algn="just">
              <a:spcAft>
                <a:spcPts val="0"/>
              </a:spcAft>
            </a:pP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汇编语言源程序以行为单位进行设计，每一行最多可以包含以下四个</a:t>
            </a:r>
            <a:r>
              <a:rPr lang="zh-CN" altLang="en-US" sz="2000" kern="10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部分：</a:t>
            </a:r>
            <a:endParaRPr lang="en-US" altLang="zh-CN" sz="2000" kern="100" dirty="0" smtClean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spcAft>
                <a:spcPts val="0"/>
              </a:spcAft>
            </a:pPr>
            <a:r>
              <a:rPr lang="zh-CN" altLang="en-US" sz="20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标号：  操作码  操作数  注释</a:t>
            </a:r>
            <a:endParaRPr lang="pt-BR" altLang="zh-CN" sz="2000" kern="100" dirty="0">
              <a:solidFill>
                <a:srgbClr val="FFFF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圆角矩形 7"/>
          <p:cNvSpPr/>
          <p:nvPr/>
        </p:nvSpPr>
        <p:spPr bwMode="auto">
          <a:xfrm>
            <a:off x="398307" y="880977"/>
            <a:ext cx="5994823" cy="655803"/>
          </a:xfrm>
          <a:prstGeom prst="roundRect">
            <a:avLst/>
          </a:prstGeom>
          <a:gradFill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0"/>
          </a:gra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>
            <a:glow rad="63500">
              <a:schemeClr val="accent3">
                <a:satMod val="175000"/>
                <a:alpha val="40000"/>
              </a:schemeClr>
            </a:glow>
            <a:innerShdw blurRad="63500" dist="50800" dir="18900000">
              <a:prstClr val="black">
                <a:alpha val="50000"/>
              </a:prstClr>
            </a:innerShdw>
            <a:softEdge rad="12700"/>
          </a:effectLst>
          <a:scene3d>
            <a:camera prst="orthographicFront"/>
            <a:lightRig rig="threePt" dir="t">
              <a:rot lat="0" lon="0" rev="5400000"/>
            </a:lightRig>
          </a:scene3d>
          <a:sp3d extrusionH="152400">
            <a:bevelT w="107950"/>
            <a:bevelB w="342900"/>
          </a:sp3d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3200" b="0" dirty="0">
                <a:solidFill>
                  <a:schemeClr val="accent2"/>
                </a:solidFill>
                <a:latin typeface="+mn-lt"/>
                <a:ea typeface="黑体" panose="02010609060101010101" pitchFamily="49" charset="-122"/>
              </a:rPr>
              <a:t>3.4.2 GUN</a:t>
            </a:r>
            <a:r>
              <a:rPr lang="zh-CN" altLang="en-US" sz="3200" b="0" dirty="0">
                <a:solidFill>
                  <a:schemeClr val="accent2"/>
                </a:solidFill>
                <a:latin typeface="+mn-lt"/>
                <a:ea typeface="黑体" panose="02010609060101010101" pitchFamily="49" charset="-122"/>
              </a:rPr>
              <a:t>汇编书写格式</a:t>
            </a:r>
          </a:p>
          <a:p>
            <a:endParaRPr lang="zh-CN" altLang="en-US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65334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35360" y="1628800"/>
            <a:ext cx="10801200" cy="870014"/>
          </a:xfrm>
          <a:prstGeom prst="rect">
            <a:avLst/>
          </a:prstGeom>
          <a:gradFill>
            <a:gsLst>
              <a:gs pos="0">
                <a:schemeClr val="accent2">
                  <a:lumMod val="75000"/>
                </a:schemeClr>
              </a:gs>
              <a:gs pos="100000">
                <a:schemeClr val="accent2">
                  <a:lumMod val="75000"/>
                </a:schemeClr>
              </a:gs>
              <a:gs pos="62000">
                <a:schemeClr val="accent2"/>
              </a:gs>
              <a:gs pos="100000">
                <a:schemeClr val="accent2">
                  <a:lumMod val="75000"/>
                </a:schemeClr>
              </a:gs>
            </a:gsLst>
            <a:lin ang="5400000" scaled="1"/>
          </a:gradFill>
          <a:ln w="47625">
            <a:noFill/>
            <a:round/>
          </a:ln>
        </p:spPr>
        <p:txBody>
          <a:bodyPr wrap="square" lIns="234000" tIns="126000" rIns="234000" bIns="126000" anchor="ctr" anchorCtr="0">
            <a:spAutoFit/>
          </a:bodyPr>
          <a:lstStyle/>
          <a:p>
            <a:pPr indent="266700" algn="just">
              <a:spcAft>
                <a:spcPts val="0"/>
              </a:spcAft>
            </a:pP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操作数可以是地址、标号或指令码定义的常数，也可以是由表</a:t>
            </a:r>
            <a:r>
              <a:rPr lang="en-US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3-18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所给出的伪运算符构成的表达式。</a:t>
            </a:r>
            <a:endParaRPr lang="pt-BR" altLang="zh-CN" sz="2000" kern="10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圆角矩形 6"/>
          <p:cNvSpPr/>
          <p:nvPr/>
        </p:nvSpPr>
        <p:spPr bwMode="auto">
          <a:xfrm>
            <a:off x="335360" y="902133"/>
            <a:ext cx="4032448" cy="585187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 w="952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softEdge rad="38100"/>
          </a:effec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2800" b="0" kern="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800" b="0" kern="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．操作数（</a:t>
            </a:r>
            <a:r>
              <a:rPr lang="en-US" altLang="zh-CN" sz="2800" b="0" kern="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Operands</a:t>
            </a:r>
            <a:r>
              <a:rPr lang="zh-CN" altLang="en-US" sz="2800" b="0" kern="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endParaRPr lang="zh-CN" altLang="en-US" sz="2800" b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424" y="2656810"/>
            <a:ext cx="8746948" cy="2932430"/>
          </a:xfrm>
          <a:prstGeom prst="rect">
            <a:avLst/>
          </a:prstGeom>
        </p:spPr>
      </p:pic>
      <p:sp>
        <p:nvSpPr>
          <p:cNvPr id="9" name="横卷形 8"/>
          <p:cNvSpPr/>
          <p:nvPr/>
        </p:nvSpPr>
        <p:spPr bwMode="auto">
          <a:xfrm>
            <a:off x="911424" y="5843954"/>
            <a:ext cx="9180555" cy="490776"/>
          </a:xfrm>
          <a:prstGeom prst="horizontalScroll">
            <a:avLst/>
          </a:prstGeom>
          <a:gradFill>
            <a:gsLst>
              <a:gs pos="0">
                <a:schemeClr val="accent3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 w="952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1800" b="0" kern="1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注意：这里的</a:t>
            </a:r>
            <a:r>
              <a:rPr lang="en-US" altLang="zh-CN" sz="1800" b="0" kern="1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+</a:t>
            </a:r>
            <a:r>
              <a:rPr lang="zh-CN" altLang="en-US" sz="1800" b="0" kern="1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与指令中</a:t>
            </a:r>
            <a:r>
              <a:rPr lang="en-US" altLang="zh-CN" sz="1800" b="0" kern="1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ADD</a:t>
            </a:r>
            <a:r>
              <a:rPr lang="zh-CN" altLang="en-US" sz="1800" b="0" kern="1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的本质区别：</a:t>
            </a:r>
            <a:r>
              <a:rPr lang="en-US" altLang="zh-CN" sz="1800" b="0" kern="1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+</a:t>
            </a:r>
            <a:r>
              <a:rPr lang="zh-CN" altLang="en-US" sz="1800" b="0" kern="1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是伪指令，在汇编阶段完成，不产生机器码</a:t>
            </a:r>
            <a:endParaRPr lang="zh-CN" altLang="en-US" sz="1800" b="0" kern="1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5951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35360" y="1474912"/>
            <a:ext cx="11017224" cy="1177791"/>
          </a:xfrm>
          <a:prstGeom prst="rect">
            <a:avLst/>
          </a:prstGeom>
          <a:gradFill>
            <a:gsLst>
              <a:gs pos="0">
                <a:schemeClr val="accent2">
                  <a:lumMod val="75000"/>
                </a:schemeClr>
              </a:gs>
              <a:gs pos="100000">
                <a:schemeClr val="accent2">
                  <a:lumMod val="75000"/>
                </a:schemeClr>
              </a:gs>
              <a:gs pos="62000">
                <a:schemeClr val="accent2"/>
              </a:gs>
              <a:gs pos="100000">
                <a:schemeClr val="accent2">
                  <a:lumMod val="75000"/>
                </a:schemeClr>
              </a:gs>
            </a:gsLst>
            <a:lin ang="5400000" scaled="1"/>
          </a:gradFill>
          <a:ln w="47625">
            <a:noFill/>
            <a:round/>
          </a:ln>
        </p:spPr>
        <p:txBody>
          <a:bodyPr wrap="square" lIns="234000" tIns="126000" rIns="234000" bIns="126000" anchor="ctr" anchorCtr="0">
            <a:spAutoFit/>
          </a:bodyPr>
          <a:lstStyle/>
          <a:p>
            <a:pPr indent="266700" algn="just">
              <a:spcAft>
                <a:spcPts val="0"/>
              </a:spcAft>
            </a:pP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注释即说明文字，是对汇编指令的作用和功能进行解释，有助于对指令的理解，可以采用单行边注释和整行注释，建议使用“</a:t>
            </a:r>
            <a:r>
              <a:rPr lang="en-US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//”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引导。以 “</a:t>
            </a:r>
            <a:r>
              <a:rPr lang="en-US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/*”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开始和“*</a:t>
            </a:r>
            <a:r>
              <a:rPr lang="en-US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/”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结束的注释保留调试时屏蔽语句行使用。</a:t>
            </a:r>
            <a:endParaRPr lang="pt-BR" altLang="zh-CN" sz="2000" kern="10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圆角矩形 6"/>
          <p:cNvSpPr/>
          <p:nvPr/>
        </p:nvSpPr>
        <p:spPr bwMode="auto">
          <a:xfrm>
            <a:off x="335360" y="902133"/>
            <a:ext cx="4032448" cy="585187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 w="952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softEdge rad="38100"/>
          </a:effec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2800" b="0" kern="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z="2800" b="0" kern="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．注释（</a:t>
            </a:r>
            <a:r>
              <a:rPr lang="en-US" altLang="zh-CN" sz="2800" b="0" kern="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Comments</a:t>
            </a:r>
            <a:r>
              <a:rPr lang="zh-CN" altLang="en-US" sz="2800" b="0" kern="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endParaRPr lang="zh-CN" altLang="en-US" sz="2800" b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横卷形 8"/>
          <p:cNvSpPr/>
          <p:nvPr/>
        </p:nvSpPr>
        <p:spPr bwMode="auto">
          <a:xfrm>
            <a:off x="280208" y="2734706"/>
            <a:ext cx="9180555" cy="490776"/>
          </a:xfrm>
          <a:prstGeom prst="horizontalScroll">
            <a:avLst/>
          </a:prstGeom>
          <a:gradFill>
            <a:gsLst>
              <a:gs pos="0">
                <a:schemeClr val="accent3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 w="952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1800" b="0" kern="1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注意：</a:t>
            </a:r>
            <a:r>
              <a:rPr lang="zh-CN" altLang="en-US" sz="1800" b="0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整</a:t>
            </a:r>
            <a:r>
              <a:rPr lang="zh-CN" altLang="en-US" sz="1800" b="0" kern="1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段注释、行注释、行末注释的撰写方法</a:t>
            </a:r>
            <a:endParaRPr lang="zh-CN" altLang="en-US" sz="1800" b="0" kern="1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4921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 bwMode="auto">
          <a:xfrm>
            <a:off x="551384" y="4005064"/>
            <a:ext cx="4032448" cy="585187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 w="952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softEdge rad="38100"/>
          </a:effec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2800" b="0" kern="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800" b="0" kern="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．常量的定义</a:t>
            </a:r>
            <a:endParaRPr lang="zh-CN" altLang="en-US" sz="2800" b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51384" y="4797152"/>
            <a:ext cx="11017224" cy="1485567"/>
          </a:xfrm>
          <a:prstGeom prst="rect">
            <a:avLst/>
          </a:prstGeom>
          <a:gradFill>
            <a:gsLst>
              <a:gs pos="0">
                <a:schemeClr val="accent2">
                  <a:lumMod val="75000"/>
                </a:schemeClr>
              </a:gs>
              <a:gs pos="100000">
                <a:schemeClr val="accent2">
                  <a:lumMod val="75000"/>
                </a:schemeClr>
              </a:gs>
              <a:gs pos="62000">
                <a:schemeClr val="accent2"/>
              </a:gs>
              <a:gs pos="100000">
                <a:schemeClr val="accent2">
                  <a:lumMod val="75000"/>
                </a:schemeClr>
              </a:gs>
            </a:gsLst>
            <a:lin ang="5400000" scaled="1"/>
          </a:gradFill>
          <a:ln w="47625">
            <a:noFill/>
            <a:round/>
          </a:ln>
        </p:spPr>
        <p:txBody>
          <a:bodyPr wrap="square" lIns="234000" tIns="126000" rIns="234000" bIns="126000" anchor="ctr" anchorCtr="0">
            <a:spAutoFit/>
          </a:bodyPr>
          <a:lstStyle/>
          <a:p>
            <a:pPr indent="266700" algn="just">
              <a:spcAft>
                <a:spcPts val="0"/>
              </a:spcAft>
            </a:pPr>
            <a:r>
              <a:rPr lang="zh-CN" altLang="en-US" sz="20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常量的定义可以使用</a:t>
            </a:r>
            <a:r>
              <a:rPr lang="en-US" altLang="zh-CN" sz="20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sz="2000" kern="100" dirty="0" err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equ</a:t>
            </a:r>
            <a:r>
              <a:rPr lang="zh-CN" altLang="en-US" sz="20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或</a:t>
            </a:r>
            <a:r>
              <a:rPr lang="en-US" altLang="zh-CN" sz="20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.set</a:t>
            </a:r>
            <a:r>
              <a:rPr lang="zh-CN" altLang="en-US" sz="20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伪指令</a:t>
            </a:r>
            <a:r>
              <a:rPr lang="zh-CN" altLang="en-US" sz="2000" kern="10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000" kern="100" dirty="0" smtClean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spcAft>
                <a:spcPts val="0"/>
              </a:spcAft>
            </a:pPr>
            <a:r>
              <a:rPr lang="pt-BR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.equ    _NVIC_ICER,  0xE000E180    //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定义常量名</a:t>
            </a:r>
            <a:r>
              <a:rPr lang="en-US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_</a:t>
            </a:r>
            <a:r>
              <a:rPr lang="pt-BR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NVIC_ICER=0xE000E180</a:t>
            </a:r>
          </a:p>
          <a:p>
            <a:pPr indent="266700" algn="just">
              <a:spcAft>
                <a:spcPts val="0"/>
              </a:spcAft>
            </a:pPr>
            <a:r>
              <a:rPr lang="pt-BR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LDR    R0,=_NVIC_ICER            //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将常量名</a:t>
            </a:r>
            <a:r>
              <a:rPr lang="en-US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_</a:t>
            </a:r>
            <a:r>
              <a:rPr lang="pt-BR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NVIC_ICER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的值</a:t>
            </a:r>
            <a:r>
              <a:rPr lang="en-US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pt-BR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xE000E180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放到</a:t>
            </a:r>
            <a:r>
              <a:rPr lang="pt-BR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R0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</a:t>
            </a:r>
          </a:p>
          <a:p>
            <a:pPr indent="266700" algn="just">
              <a:spcAft>
                <a:spcPts val="0"/>
              </a:spcAft>
            </a:pPr>
            <a:r>
              <a:rPr lang="en-US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pt-BR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set  ROM_size, 128 * 1024            //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定义常量</a:t>
            </a:r>
            <a:r>
              <a:rPr lang="pt-BR" altLang="zh-CN" sz="2000" kern="10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ROM_size</a:t>
            </a:r>
            <a:endParaRPr lang="pt-BR" altLang="zh-CN" sz="2000" kern="10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圆角矩形 13"/>
          <p:cNvSpPr/>
          <p:nvPr/>
        </p:nvSpPr>
        <p:spPr bwMode="auto">
          <a:xfrm>
            <a:off x="407368" y="1617253"/>
            <a:ext cx="4032448" cy="585187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 w="952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softEdge rad="38100"/>
          </a:effec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2800" b="0" kern="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800" b="0" kern="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．系统预定义的段</a:t>
            </a:r>
            <a:endParaRPr lang="zh-CN" altLang="en-US" sz="2800" b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07368" y="2319097"/>
            <a:ext cx="11017224" cy="1485567"/>
          </a:xfrm>
          <a:prstGeom prst="rect">
            <a:avLst/>
          </a:prstGeom>
          <a:gradFill>
            <a:gsLst>
              <a:gs pos="0">
                <a:schemeClr val="accent2">
                  <a:lumMod val="75000"/>
                </a:schemeClr>
              </a:gs>
              <a:gs pos="100000">
                <a:schemeClr val="accent2">
                  <a:lumMod val="75000"/>
                </a:schemeClr>
              </a:gs>
              <a:gs pos="62000">
                <a:schemeClr val="accent2"/>
              </a:gs>
              <a:gs pos="100000">
                <a:schemeClr val="accent2">
                  <a:lumMod val="75000"/>
                </a:schemeClr>
              </a:gs>
            </a:gsLst>
            <a:lin ang="5400000" scaled="1"/>
          </a:gradFill>
          <a:ln w="47625">
            <a:noFill/>
            <a:round/>
          </a:ln>
        </p:spPr>
        <p:txBody>
          <a:bodyPr wrap="square" lIns="234000" tIns="126000" rIns="234000" bIns="126000" anchor="ctr" anchorCtr="0">
            <a:spAutoFit/>
          </a:bodyPr>
          <a:lstStyle/>
          <a:p>
            <a:pPr indent="266700" algn="just">
              <a:spcAft>
                <a:spcPts val="0"/>
              </a:spcAft>
            </a:pP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汇编语言程序在经过汇编和链接之后，最终生成可执行文件。可执行程序是以段为单位来组织文件的，通常划分为</a:t>
            </a:r>
            <a:r>
              <a:rPr lang="en-US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.text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.data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sz="2000" kern="100" dirty="0" err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bss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等段，其中，</a:t>
            </a:r>
            <a:r>
              <a:rPr lang="en-US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.text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是只读的代码段，是程序存放的地方</a:t>
            </a:r>
            <a:r>
              <a:rPr lang="zh-CN" altLang="en-US" sz="2000" kern="10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一般</a:t>
            </a:r>
            <a:r>
              <a:rPr lang="zh-CN" altLang="en-US" sz="2000" kern="10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存储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lang="en-US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flash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区；</a:t>
            </a:r>
            <a:r>
              <a:rPr lang="en-US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.data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是可</a:t>
            </a:r>
            <a:r>
              <a:rPr lang="zh-CN" altLang="en-US" sz="2000" kern="10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读写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的数据段，而</a:t>
            </a:r>
            <a:r>
              <a:rPr lang="en-US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sz="2000" kern="100" dirty="0" err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bss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则是可</a:t>
            </a:r>
            <a:r>
              <a:rPr lang="zh-CN" altLang="en-US" sz="2000" kern="10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读写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且没有初始化的数据段，启动时会清</a:t>
            </a:r>
            <a:r>
              <a:rPr lang="en-US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sz="2000" kern="10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，存储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lang="en-US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RAM</a:t>
            </a:r>
            <a:r>
              <a:rPr lang="zh-CN" altLang="en-US" sz="2000" kern="10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区，在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链接文件</a:t>
            </a:r>
            <a:r>
              <a:rPr lang="zh-CN" altLang="en-US" sz="2000" kern="10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中使用。</a:t>
            </a:r>
            <a:endParaRPr lang="pt-BR" altLang="zh-CN" sz="2000" kern="10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圆角矩形 6"/>
          <p:cNvSpPr/>
          <p:nvPr/>
        </p:nvSpPr>
        <p:spPr bwMode="auto">
          <a:xfrm>
            <a:off x="388866" y="903121"/>
            <a:ext cx="5994823" cy="655803"/>
          </a:xfrm>
          <a:prstGeom prst="roundRect">
            <a:avLst/>
          </a:prstGeom>
          <a:gradFill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0"/>
          </a:gra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>
            <a:glow rad="63500">
              <a:schemeClr val="accent3">
                <a:satMod val="175000"/>
                <a:alpha val="40000"/>
              </a:schemeClr>
            </a:glow>
            <a:innerShdw blurRad="63500" dist="50800" dir="18900000">
              <a:prstClr val="black">
                <a:alpha val="50000"/>
              </a:prstClr>
            </a:innerShdw>
            <a:softEdge rad="12700"/>
          </a:effectLst>
          <a:scene3d>
            <a:camera prst="orthographicFront"/>
            <a:lightRig rig="threePt" dir="t">
              <a:rot lat="0" lon="0" rev="5400000"/>
            </a:lightRig>
          </a:scene3d>
          <a:sp3d extrusionH="152400">
            <a:bevelT w="107950"/>
            <a:bevelB w="342900"/>
          </a:sp3d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3200" b="0" dirty="0">
                <a:solidFill>
                  <a:schemeClr val="accent2"/>
                </a:solidFill>
                <a:latin typeface="+mn-lt"/>
                <a:ea typeface="黑体" panose="02010609060101010101" pitchFamily="49" charset="-122"/>
              </a:rPr>
              <a:t>3.4.3 GUN</a:t>
            </a:r>
            <a:r>
              <a:rPr lang="zh-CN" altLang="en-US" sz="3200" b="0" dirty="0">
                <a:solidFill>
                  <a:schemeClr val="accent2"/>
                </a:solidFill>
                <a:latin typeface="+mn-lt"/>
                <a:ea typeface="黑体" panose="02010609060101010101" pitchFamily="49" charset="-122"/>
              </a:rPr>
              <a:t>汇编常用伪指令</a:t>
            </a:r>
          </a:p>
          <a:p>
            <a:endParaRPr lang="zh-CN" altLang="en-US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75081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 bwMode="auto">
          <a:xfrm>
            <a:off x="623392" y="827354"/>
            <a:ext cx="4032448" cy="585187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 w="952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softEdge rad="38100"/>
          </a:effec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2800" b="0" kern="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800" b="0" kern="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．</a:t>
            </a:r>
            <a:r>
              <a:rPr lang="zh-CN" altLang="en-US" sz="2800" b="0" kern="1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数据定义</a:t>
            </a:r>
            <a:endParaRPr lang="zh-CN" altLang="en-US" sz="2800" b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23392" y="1628800"/>
            <a:ext cx="10585176" cy="870014"/>
          </a:xfrm>
          <a:prstGeom prst="rect">
            <a:avLst/>
          </a:prstGeom>
          <a:gradFill>
            <a:gsLst>
              <a:gs pos="0">
                <a:schemeClr val="accent2">
                  <a:lumMod val="75000"/>
                </a:schemeClr>
              </a:gs>
              <a:gs pos="100000">
                <a:schemeClr val="accent2">
                  <a:lumMod val="75000"/>
                </a:schemeClr>
              </a:gs>
              <a:gs pos="62000">
                <a:schemeClr val="accent2"/>
              </a:gs>
              <a:gs pos="100000">
                <a:schemeClr val="accent2">
                  <a:lumMod val="75000"/>
                </a:schemeClr>
              </a:gs>
            </a:gsLst>
            <a:lin ang="5400000" scaled="1"/>
          </a:gradFill>
          <a:ln w="47625">
            <a:noFill/>
            <a:round/>
          </a:ln>
        </p:spPr>
        <p:txBody>
          <a:bodyPr wrap="square" lIns="234000" tIns="126000" rIns="234000" bIns="126000" anchor="ctr" anchorCtr="0">
            <a:spAutoFit/>
          </a:bodyPr>
          <a:lstStyle/>
          <a:p>
            <a:pPr indent="266700" algn="just">
              <a:spcAft>
                <a:spcPts val="0"/>
              </a:spcAft>
            </a:pP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类似高级语言可以有不同的数据类型，在汇编语言中也允许有字、半字、字节、字符串等数据类型</a:t>
            </a:r>
            <a:endParaRPr lang="pt-BR" altLang="zh-CN" sz="2000" kern="10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890" y="2852936"/>
            <a:ext cx="10452180" cy="3234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674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 bwMode="auto">
          <a:xfrm>
            <a:off x="623392" y="827354"/>
            <a:ext cx="4032448" cy="585187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 w="952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softEdge rad="38100"/>
          </a:effec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2800" b="0" kern="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z="2800" b="0" kern="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．条件伪指令</a:t>
            </a:r>
            <a:endParaRPr lang="zh-CN" altLang="en-US" sz="2800" b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41168" y="1686185"/>
            <a:ext cx="10585176" cy="2408897"/>
          </a:xfrm>
          <a:prstGeom prst="rect">
            <a:avLst/>
          </a:prstGeom>
          <a:gradFill>
            <a:gsLst>
              <a:gs pos="0">
                <a:schemeClr val="accent2">
                  <a:lumMod val="75000"/>
                </a:schemeClr>
              </a:gs>
              <a:gs pos="100000">
                <a:schemeClr val="accent2">
                  <a:lumMod val="75000"/>
                </a:schemeClr>
              </a:gs>
              <a:gs pos="62000">
                <a:schemeClr val="accent2"/>
              </a:gs>
              <a:gs pos="100000">
                <a:schemeClr val="accent2">
                  <a:lumMod val="75000"/>
                </a:schemeClr>
              </a:gs>
            </a:gsLst>
            <a:lin ang="5400000" scaled="1"/>
          </a:gradFill>
          <a:ln w="47625">
            <a:noFill/>
            <a:round/>
          </a:ln>
        </p:spPr>
        <p:txBody>
          <a:bodyPr wrap="square" lIns="234000" tIns="126000" rIns="234000" bIns="126000" anchor="ctr" anchorCtr="0">
            <a:spAutoFit/>
          </a:bodyPr>
          <a:lstStyle/>
          <a:p>
            <a:pPr indent="266700" algn="just">
              <a:spcAft>
                <a:spcPts val="0"/>
              </a:spcAft>
            </a:pPr>
            <a:r>
              <a:rPr lang="en-US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.if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条件伪指令后面紧跟着一个恒定的表达式（即该表达式的值为真），并且最后要以</a:t>
            </a:r>
            <a:r>
              <a:rPr lang="en-US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sz="2000" kern="100" dirty="0" err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endif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结尾。中间如果有其他条件，可以用</a:t>
            </a:r>
            <a:r>
              <a:rPr lang="en-US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.else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填写汇编</a:t>
            </a:r>
            <a:r>
              <a:rPr lang="zh-CN" altLang="en-US" sz="2000" kern="10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语句。</a:t>
            </a:r>
            <a:endParaRPr lang="en-US" altLang="zh-CN" sz="2000" kern="100" dirty="0" smtClean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spcAft>
                <a:spcPts val="0"/>
              </a:spcAft>
            </a:pPr>
            <a:r>
              <a:rPr lang="en-US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sz="2000" kern="100" dirty="0" err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ifdef</a:t>
            </a:r>
            <a:r>
              <a:rPr lang="en-US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表达式      </a:t>
            </a:r>
            <a:r>
              <a:rPr lang="en-US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当表达式为真时执行代码</a:t>
            </a:r>
            <a:r>
              <a:rPr lang="en-US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</a:p>
          <a:p>
            <a:pPr indent="266700" algn="just">
              <a:spcAft>
                <a:spcPts val="0"/>
              </a:spcAft>
            </a:pPr>
            <a:r>
              <a:rPr lang="en-US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代码</a:t>
            </a:r>
            <a:r>
              <a:rPr lang="en-US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</a:p>
          <a:p>
            <a:pPr indent="266700" algn="just">
              <a:spcAft>
                <a:spcPts val="0"/>
              </a:spcAft>
            </a:pPr>
            <a:r>
              <a:rPr lang="en-US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.else             //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否则，表示表达式为假执行代码</a:t>
            </a:r>
            <a:r>
              <a:rPr lang="en-US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</a:p>
          <a:p>
            <a:pPr indent="266700" algn="just">
              <a:spcAft>
                <a:spcPts val="0"/>
              </a:spcAft>
            </a:pP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代码</a:t>
            </a:r>
            <a:r>
              <a:rPr lang="en-US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</a:p>
          <a:p>
            <a:pPr indent="266700" algn="just">
              <a:spcAft>
                <a:spcPts val="0"/>
              </a:spcAft>
            </a:pPr>
            <a:r>
              <a:rPr lang="en-US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sz="2000" kern="100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endif</a:t>
            </a:r>
            <a:endParaRPr lang="pt-BR" altLang="zh-CN" sz="2000" kern="10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圆角矩形 4"/>
          <p:cNvSpPr/>
          <p:nvPr/>
        </p:nvSpPr>
        <p:spPr bwMode="auto">
          <a:xfrm>
            <a:off x="641168" y="4368726"/>
            <a:ext cx="4032448" cy="585187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 w="952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softEdge rad="38100"/>
          </a:effec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2800" b="0" kern="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lang="zh-CN" altLang="en-US" sz="2800" b="0" kern="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．文件包含伪指令</a:t>
            </a:r>
            <a:endParaRPr lang="zh-CN" altLang="en-US" sz="2800" b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90289" y="5147154"/>
            <a:ext cx="10585176" cy="1177791"/>
          </a:xfrm>
          <a:prstGeom prst="rect">
            <a:avLst/>
          </a:prstGeom>
          <a:gradFill>
            <a:gsLst>
              <a:gs pos="0">
                <a:schemeClr val="accent2">
                  <a:lumMod val="75000"/>
                </a:schemeClr>
              </a:gs>
              <a:gs pos="100000">
                <a:schemeClr val="accent2">
                  <a:lumMod val="75000"/>
                </a:schemeClr>
              </a:gs>
              <a:gs pos="62000">
                <a:schemeClr val="accent2"/>
              </a:gs>
              <a:gs pos="100000">
                <a:schemeClr val="accent2">
                  <a:lumMod val="75000"/>
                </a:schemeClr>
              </a:gs>
            </a:gsLst>
            <a:lin ang="5400000" scaled="1"/>
          </a:gradFill>
          <a:ln w="47625">
            <a:noFill/>
            <a:round/>
          </a:ln>
        </p:spPr>
        <p:txBody>
          <a:bodyPr wrap="square" lIns="234000" tIns="126000" rIns="234000" bIns="126000" anchor="ctr" anchorCtr="0">
            <a:spAutoFit/>
          </a:bodyPr>
          <a:lstStyle/>
          <a:p>
            <a:pPr indent="266700" algn="just">
              <a:spcAft>
                <a:spcPts val="0"/>
              </a:spcAft>
            </a:pP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类似高级语言中的文件包含一样，在汇编语言中也可以使用“</a:t>
            </a:r>
            <a:r>
              <a:rPr lang="en-US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.include”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进行文件包含，</a:t>
            </a:r>
            <a:r>
              <a:rPr lang="en-US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.include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是一个附加文件的链接指示命令，利用它可以把另一个源文件插入当前的源文件一起汇编，成为一个完整的源程序</a:t>
            </a:r>
            <a:endParaRPr lang="pt-BR" altLang="zh-CN" sz="2000" kern="10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2799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 bwMode="auto">
          <a:xfrm>
            <a:off x="623392" y="827354"/>
            <a:ext cx="4032448" cy="585187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 w="952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softEdge rad="38100"/>
          </a:effec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2800" b="0" kern="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6</a:t>
            </a:r>
            <a:r>
              <a:rPr lang="zh-CN" altLang="en-US" sz="2800" b="0" kern="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．其它常用伪指令</a:t>
            </a:r>
            <a:endParaRPr lang="zh-CN" altLang="en-US" sz="2800" b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30693" y="1556792"/>
            <a:ext cx="10585176" cy="3332227"/>
          </a:xfrm>
          <a:prstGeom prst="rect">
            <a:avLst/>
          </a:prstGeom>
          <a:gradFill>
            <a:gsLst>
              <a:gs pos="0">
                <a:schemeClr val="accent2">
                  <a:lumMod val="75000"/>
                </a:schemeClr>
              </a:gs>
              <a:gs pos="100000">
                <a:schemeClr val="accent2">
                  <a:lumMod val="75000"/>
                </a:schemeClr>
              </a:gs>
              <a:gs pos="62000">
                <a:schemeClr val="accent2"/>
              </a:gs>
              <a:gs pos="100000">
                <a:schemeClr val="accent2">
                  <a:lumMod val="75000"/>
                </a:schemeClr>
              </a:gs>
            </a:gsLst>
            <a:lin ang="5400000" scaled="1"/>
          </a:gradFill>
          <a:ln w="47625">
            <a:noFill/>
            <a:round/>
          </a:ln>
        </p:spPr>
        <p:txBody>
          <a:bodyPr wrap="square" lIns="234000" tIns="126000" rIns="234000" bIns="126000" anchor="ctr" anchorCtr="0">
            <a:spAutoFit/>
          </a:bodyPr>
          <a:lstStyle/>
          <a:p>
            <a:pPr indent="266700" algn="just">
              <a:spcAft>
                <a:spcPts val="0"/>
              </a:spcAft>
            </a:pP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.section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伪指令：用户可以通过</a:t>
            </a:r>
            <a:r>
              <a:rPr lang="en-US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.section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伪指令来自定义一个</a:t>
            </a:r>
            <a:r>
              <a:rPr lang="zh-CN" altLang="en-US" sz="2000" kern="10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段</a:t>
            </a:r>
            <a:endParaRPr lang="en-US" altLang="zh-CN" sz="2000" kern="100" dirty="0" smtClean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spcAft>
                <a:spcPts val="0"/>
              </a:spcAft>
            </a:pP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格式：</a:t>
            </a:r>
            <a:r>
              <a:rPr lang="en-US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.section &lt;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段名</a:t>
            </a:r>
            <a:r>
              <a:rPr lang="en-US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&gt;{,”&lt;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标志</a:t>
            </a:r>
            <a:r>
              <a:rPr lang="en-US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&gt;”}</a:t>
            </a:r>
          </a:p>
          <a:p>
            <a:pPr indent="266700" algn="just">
              <a:spcAft>
                <a:spcPts val="0"/>
              </a:spcAft>
            </a:pP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其中，标志可选</a:t>
            </a:r>
            <a:r>
              <a:rPr lang="en-US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（允许段）、</a:t>
            </a:r>
            <a:r>
              <a:rPr lang="en-US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（可写段）和</a:t>
            </a:r>
            <a:r>
              <a:rPr lang="en-US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（执行段）</a:t>
            </a:r>
          </a:p>
          <a:p>
            <a:pPr indent="266700" algn="just">
              <a:spcAft>
                <a:spcPts val="0"/>
              </a:spcAft>
            </a:pPr>
            <a:r>
              <a:rPr lang="zh-CN" altLang="pt-BR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pt-BR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pt-BR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pt-BR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.global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伪指令可以用来定义一个全局</a:t>
            </a:r>
            <a:r>
              <a:rPr lang="zh-CN" altLang="en-US" sz="2000" kern="10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符号</a:t>
            </a:r>
            <a:endParaRPr lang="en-US" altLang="zh-CN" sz="2000" kern="100" dirty="0" smtClean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spcAft>
                <a:spcPts val="0"/>
              </a:spcAft>
            </a:pPr>
            <a:r>
              <a:rPr lang="zh-CN" altLang="pt-BR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pt-BR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pt-BR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pt-BR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.extern</a:t>
            </a:r>
            <a:r>
              <a:rPr lang="zh-CN" altLang="en-US" sz="2000" kern="10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伪指令  </a:t>
            </a:r>
            <a:endParaRPr lang="en-US" altLang="zh-CN" sz="2000" kern="100" dirty="0" smtClean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spcAft>
                <a:spcPts val="0"/>
              </a:spcAft>
            </a:pPr>
            <a:r>
              <a:rPr lang="zh-CN" altLang="en-US" sz="2000" kern="10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格式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.extern  symbol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，声明</a:t>
            </a:r>
            <a:r>
              <a:rPr lang="en-US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symbol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为外部</a:t>
            </a:r>
            <a:r>
              <a:rPr lang="zh-CN" altLang="en-US" sz="2000" kern="10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函数</a:t>
            </a:r>
            <a:endParaRPr lang="en-US" altLang="zh-CN" sz="2000" kern="100" dirty="0" smtClean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spcAft>
                <a:spcPts val="0"/>
              </a:spcAft>
            </a:pPr>
            <a:r>
              <a:rPr lang="zh-CN" altLang="pt-BR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pt-BR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pt-BR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pt-BR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.align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伪指令使当前位置满足一定的对齐</a:t>
            </a:r>
            <a:r>
              <a:rPr lang="zh-CN" altLang="en-US" sz="2000" kern="10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方式</a:t>
            </a:r>
            <a:endParaRPr lang="en-US" altLang="zh-CN" sz="2000" kern="100" dirty="0" smtClean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spcAft>
                <a:spcPts val="0"/>
              </a:spcAft>
            </a:pP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.end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伪指令：</a:t>
            </a:r>
            <a:r>
              <a:rPr lang="en-US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.end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伪指令声明汇编文件的</a:t>
            </a:r>
            <a:r>
              <a:rPr lang="zh-CN" altLang="en-US" sz="2000" kern="10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结束</a:t>
            </a:r>
            <a:endParaRPr lang="en-US" altLang="zh-CN" sz="2000" kern="100" dirty="0" smtClean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spcAft>
                <a:spcPts val="0"/>
              </a:spcAft>
            </a:pP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还有有限循环、宏定义和宏调用等伪指令，需要深入了解的读者，可以参见</a:t>
            </a:r>
            <a:r>
              <a:rPr lang="en-US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《GNU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汇编语法</a:t>
            </a:r>
            <a:r>
              <a:rPr lang="en-US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》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pt-BR" altLang="zh-CN" sz="2000" kern="10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6627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199456" y="3140968"/>
            <a:ext cx="10585176" cy="562238"/>
          </a:xfrm>
          <a:prstGeom prst="rect">
            <a:avLst/>
          </a:prstGeom>
          <a:gradFill>
            <a:gsLst>
              <a:gs pos="0">
                <a:schemeClr val="accent2">
                  <a:lumMod val="75000"/>
                </a:schemeClr>
              </a:gs>
              <a:gs pos="100000">
                <a:schemeClr val="accent2">
                  <a:lumMod val="75000"/>
                </a:schemeClr>
              </a:gs>
              <a:gs pos="62000">
                <a:schemeClr val="accent2"/>
              </a:gs>
              <a:gs pos="100000">
                <a:schemeClr val="accent2">
                  <a:lumMod val="75000"/>
                </a:schemeClr>
              </a:gs>
            </a:gsLst>
            <a:lin ang="5400000" scaled="1"/>
          </a:gradFill>
          <a:ln w="47625">
            <a:noFill/>
            <a:round/>
          </a:ln>
        </p:spPr>
        <p:txBody>
          <a:bodyPr wrap="square" lIns="234000" tIns="126000" rIns="234000" bIns="126000" anchor="ctr" anchorCtr="0">
            <a:spAutoFit/>
          </a:bodyPr>
          <a:lstStyle/>
          <a:p>
            <a:pPr indent="266700" algn="just">
              <a:spcAft>
                <a:spcPts val="0"/>
              </a:spcAft>
            </a:pPr>
            <a:r>
              <a:rPr lang="zh-CN" altLang="en-US" sz="2000" kern="10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作业：</a:t>
            </a:r>
            <a:r>
              <a:rPr lang="en-US" altLang="zh-CN" sz="2000" kern="10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1~5</a:t>
            </a:r>
            <a:endParaRPr lang="pt-BR" altLang="zh-CN" sz="2000" kern="10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3235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24">
            <a:extLst>
              <a:ext uri="{FF2B5EF4-FFF2-40B4-BE49-F238E27FC236}">
                <a16:creationId xmlns:a16="http://schemas.microsoft.com/office/drawing/2014/main" id="{87934C87-439A-4F8C-9AC5-0BF6C342D97D}"/>
              </a:ext>
            </a:extLst>
          </p:cNvPr>
          <p:cNvSpPr/>
          <p:nvPr/>
        </p:nvSpPr>
        <p:spPr bwMode="auto">
          <a:xfrm>
            <a:off x="524568" y="847240"/>
            <a:ext cx="11044039" cy="720000"/>
          </a:xfrm>
          <a:prstGeom prst="roundRect">
            <a:avLst/>
          </a:prstGeom>
          <a:gradFill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</a:gradFill>
          <a:ln w="952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3600" b="0" dirty="0">
                <a:latin typeface="+mn-lt"/>
                <a:ea typeface="黑体" panose="02010609060101010101" pitchFamily="49" charset="-122"/>
              </a:rPr>
              <a:t>3.1 </a:t>
            </a:r>
            <a:r>
              <a:rPr lang="zh-CN" altLang="en-US" sz="3600" b="0" dirty="0">
                <a:latin typeface="+mn-lt"/>
                <a:ea typeface="黑体" panose="02010609060101010101" pitchFamily="49" charset="-122"/>
              </a:rPr>
              <a:t>指令保留字与寻址方式</a:t>
            </a:r>
            <a:endParaRPr lang="zh-CN" altLang="en-US" sz="3200" b="0" dirty="0">
              <a:solidFill>
                <a:schemeClr val="tx1">
                  <a:alpha val="75000"/>
                </a:schemeClr>
              </a:solidFill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26007" y="2806332"/>
            <a:ext cx="10441160" cy="2408897"/>
          </a:xfrm>
          <a:prstGeom prst="rect">
            <a:avLst/>
          </a:prstGeom>
          <a:gradFill>
            <a:gsLst>
              <a:gs pos="0">
                <a:schemeClr val="accent2">
                  <a:lumMod val="75000"/>
                </a:schemeClr>
              </a:gs>
              <a:gs pos="100000">
                <a:schemeClr val="accent2">
                  <a:lumMod val="75000"/>
                </a:schemeClr>
              </a:gs>
              <a:gs pos="62000">
                <a:schemeClr val="accent2"/>
              </a:gs>
              <a:gs pos="100000">
                <a:schemeClr val="accent2">
                  <a:lumMod val="75000"/>
                </a:schemeClr>
              </a:gs>
            </a:gsLst>
            <a:lin ang="5400000" scaled="1"/>
          </a:gradFill>
          <a:ln w="47625">
            <a:noFill/>
            <a:round/>
          </a:ln>
        </p:spPr>
        <p:txBody>
          <a:bodyPr wrap="square" lIns="234000" tIns="126000" rIns="234000" bIns="126000" anchor="ctr" anchorCtr="0">
            <a:spAutoFit/>
          </a:bodyPr>
          <a:lstStyle/>
          <a:p>
            <a:pPr indent="266700" algn="just">
              <a:spcAft>
                <a:spcPts val="0"/>
              </a:spcAft>
            </a:pPr>
            <a:r>
              <a:rPr lang="en-US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CPU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的功能是从外部设备获得数据，通过处理，再把处理结果送到</a:t>
            </a:r>
            <a:r>
              <a:rPr lang="en-US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CPU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的外部世界。设计一个</a:t>
            </a:r>
            <a:r>
              <a:rPr lang="en-US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CPU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，首先需要设计一套可以执行特定功能的操作命令，这种操作命令称为</a:t>
            </a:r>
            <a:r>
              <a:rPr lang="zh-CN" altLang="en-US" sz="20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指令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r>
              <a:rPr lang="en-US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CPU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所能执行的各种指令的集合，称为该</a:t>
            </a:r>
            <a:r>
              <a:rPr lang="en-US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CPU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zh-CN" altLang="en-US" sz="20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指令系统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。一条</a:t>
            </a:r>
            <a:r>
              <a:rPr lang="en-US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CPU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指令可以包含指令代码及操作数，编写汇编程序时，指令代码用英文简写或缩写的助记符表达，这个助记符称为</a:t>
            </a:r>
            <a:r>
              <a:rPr lang="zh-CN" altLang="en-US" sz="20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指令保留字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000" kern="10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spcAft>
                <a:spcPts val="0"/>
              </a:spcAft>
            </a:pP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本节给出</a:t>
            </a:r>
            <a:r>
              <a:rPr lang="en-US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Arm Cortex-M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微处理器的基本指令简表，主要接触一下表中简写字及含义，以便快速了解指令功能，为指令系统学习做个铺垫，也为复习时收拢知识。</a:t>
            </a:r>
            <a:endParaRPr lang="zh-CN" altLang="zh-CN" sz="2000" kern="10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圆角矩形 6"/>
          <p:cNvSpPr/>
          <p:nvPr/>
        </p:nvSpPr>
        <p:spPr bwMode="auto">
          <a:xfrm>
            <a:off x="524568" y="1844824"/>
            <a:ext cx="5994823" cy="655803"/>
          </a:xfrm>
          <a:prstGeom prst="roundRect">
            <a:avLst/>
          </a:prstGeom>
          <a:gradFill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0"/>
          </a:gra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>
            <a:glow rad="63500">
              <a:schemeClr val="accent3">
                <a:satMod val="175000"/>
                <a:alpha val="40000"/>
              </a:schemeClr>
            </a:glow>
            <a:innerShdw blurRad="63500" dist="50800" dir="18900000">
              <a:prstClr val="black">
                <a:alpha val="50000"/>
              </a:prstClr>
            </a:innerShdw>
            <a:softEdge rad="12700"/>
          </a:effectLst>
          <a:scene3d>
            <a:camera prst="orthographicFront"/>
            <a:lightRig rig="threePt" dir="t">
              <a:rot lat="0" lon="0" rev="5400000"/>
            </a:lightRig>
          </a:scene3d>
          <a:sp3d extrusionH="152400">
            <a:bevelT w="107950"/>
            <a:bevelB w="342900"/>
          </a:sp3d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3200" b="0" dirty="0">
                <a:solidFill>
                  <a:schemeClr val="accent2"/>
                </a:solidFill>
                <a:latin typeface="+mn-lt"/>
                <a:ea typeface="黑体" panose="02010609060101010101" pitchFamily="49" charset="-122"/>
              </a:rPr>
              <a:t>3.1.1 </a:t>
            </a:r>
            <a:r>
              <a:rPr lang="zh-CN" altLang="en-US" sz="3200" b="0" dirty="0">
                <a:solidFill>
                  <a:schemeClr val="accent2"/>
                </a:solidFill>
                <a:latin typeface="+mn-lt"/>
                <a:ea typeface="黑体" panose="02010609060101010101" pitchFamily="49" charset="-122"/>
              </a:rPr>
              <a:t>指令保留字简表</a:t>
            </a:r>
          </a:p>
          <a:p>
            <a:endParaRPr lang="zh-CN" altLang="en-US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28092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384" y="908720"/>
            <a:ext cx="9001000" cy="54006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9840416" y="2053764"/>
            <a:ext cx="1728192" cy="4255556"/>
          </a:xfrm>
          <a:prstGeom prst="rect">
            <a:avLst/>
          </a:prstGeom>
          <a:gradFill>
            <a:gsLst>
              <a:gs pos="0">
                <a:schemeClr val="accent2">
                  <a:lumMod val="75000"/>
                </a:schemeClr>
              </a:gs>
              <a:gs pos="100000">
                <a:schemeClr val="accent2">
                  <a:lumMod val="75000"/>
                </a:schemeClr>
              </a:gs>
              <a:gs pos="62000">
                <a:schemeClr val="accent2"/>
              </a:gs>
              <a:gs pos="100000">
                <a:schemeClr val="accent2">
                  <a:lumMod val="75000"/>
                </a:schemeClr>
              </a:gs>
            </a:gsLst>
            <a:lin ang="5400000" scaled="1"/>
          </a:gradFill>
          <a:ln w="47625">
            <a:noFill/>
            <a:round/>
          </a:ln>
        </p:spPr>
        <p:txBody>
          <a:bodyPr wrap="square" lIns="234000" tIns="126000" rIns="234000" bIns="126000" anchor="ctr" anchorCtr="0">
            <a:spAutoFit/>
          </a:bodyPr>
          <a:lstStyle/>
          <a:p>
            <a:pPr indent="266700" algn="just">
              <a:spcAft>
                <a:spcPts val="0"/>
              </a:spcAft>
            </a:pPr>
            <a:r>
              <a:rPr lang="zh-CN" altLang="en-US" sz="2000" kern="10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例如：</a:t>
            </a:r>
            <a:r>
              <a:rPr lang="en-US" altLang="zh-CN" sz="2000" kern="100" dirty="0" smtClean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LDR</a:t>
            </a:r>
            <a:r>
              <a:rPr lang="zh-CN" altLang="en-US" sz="2000" kern="10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含义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是“存储器中内容加载到寄存器中”</a:t>
            </a:r>
            <a:r>
              <a:rPr lang="zh-CN" altLang="en-US" sz="2000" kern="10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endParaRPr lang="en-US" altLang="zh-CN" sz="2000" kern="100" dirty="0" smtClean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spcAft>
                <a:spcPts val="0"/>
              </a:spcAft>
            </a:pPr>
            <a:r>
              <a:rPr lang="en-US" altLang="zh-CN" sz="2000" kern="100" dirty="0" smtClean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LD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</a:t>
            </a:r>
            <a:r>
              <a:rPr lang="en-US" altLang="zh-CN" sz="2000" kern="10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Load</a:t>
            </a:r>
            <a:r>
              <a:rPr lang="zh-CN" altLang="en-US" sz="2000" kern="10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缩写</a:t>
            </a:r>
            <a:r>
              <a:rPr lang="zh-CN" altLang="en-US" sz="2000" kern="10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endParaRPr lang="en-US" altLang="zh-CN" sz="2000" kern="100" dirty="0" smtClean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spcAft>
                <a:spcPts val="0"/>
              </a:spcAft>
            </a:pPr>
            <a:r>
              <a:rPr lang="en-US" altLang="zh-CN" sz="2000" kern="100" dirty="0" smtClean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</a:t>
            </a:r>
            <a:r>
              <a:rPr lang="en-US" altLang="zh-CN" sz="2000" kern="10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Register</a:t>
            </a:r>
            <a:r>
              <a:rPr lang="zh-CN" altLang="en-US" sz="2000" kern="10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缩写</a:t>
            </a:r>
            <a:endParaRPr lang="zh-CN" altLang="zh-CN" sz="2000" kern="10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791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695400" y="1772816"/>
            <a:ext cx="10801200" cy="1793344"/>
          </a:xfrm>
          <a:prstGeom prst="rect">
            <a:avLst/>
          </a:prstGeom>
          <a:gradFill>
            <a:gsLst>
              <a:gs pos="0">
                <a:schemeClr val="accent2">
                  <a:lumMod val="75000"/>
                </a:schemeClr>
              </a:gs>
              <a:gs pos="100000">
                <a:schemeClr val="accent2">
                  <a:lumMod val="75000"/>
                </a:schemeClr>
              </a:gs>
              <a:gs pos="62000">
                <a:schemeClr val="accent2"/>
              </a:gs>
              <a:gs pos="100000">
                <a:schemeClr val="accent2">
                  <a:lumMod val="75000"/>
                </a:schemeClr>
              </a:gs>
            </a:gsLst>
            <a:lin ang="5400000" scaled="1"/>
          </a:gradFill>
          <a:ln w="47625">
            <a:noFill/>
            <a:round/>
          </a:ln>
        </p:spPr>
        <p:txBody>
          <a:bodyPr wrap="square" lIns="234000" tIns="126000" rIns="234000" bIns="126000" anchor="ctr" anchorCtr="0">
            <a:spAutoFit/>
          </a:bodyPr>
          <a:lstStyle/>
          <a:p>
            <a:pPr indent="266700" algn="just">
              <a:spcAft>
                <a:spcPts val="0"/>
              </a:spcAft>
            </a:pP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指令（</a:t>
            </a:r>
            <a:r>
              <a:rPr lang="en-US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Instruction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）是对数据的操作，通常把指令中所要操作的数据称为</a:t>
            </a:r>
            <a:r>
              <a:rPr lang="zh-CN" altLang="en-US" sz="20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操作数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Operand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）。操作数可能来自：寄存器、指令代码、存储单元。而确定指令中所需操作数来自哪里的各种方法称为</a:t>
            </a:r>
            <a:r>
              <a:rPr lang="zh-CN" altLang="en-US" sz="20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寻址方式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Addressing mode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）。不同计算机，支持的寻址方式不相同，</a:t>
            </a:r>
            <a:r>
              <a:rPr lang="en-US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Arm Cortex-M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支持立即数寻址方式、寄存器直接寻址方式、直接地址寻址方式、寄存器加偏移间接寻址方式等。</a:t>
            </a:r>
            <a:endParaRPr lang="zh-CN" altLang="zh-CN" sz="2000" kern="10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圆角矩形 4"/>
          <p:cNvSpPr/>
          <p:nvPr/>
        </p:nvSpPr>
        <p:spPr bwMode="auto">
          <a:xfrm>
            <a:off x="695400" y="3689794"/>
            <a:ext cx="8372355" cy="585187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 w="952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softEdge rad="38100"/>
          </a:effec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2800" b="0" kern="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800" b="0" kern="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．立即数寻址方式（</a:t>
            </a:r>
            <a:r>
              <a:rPr lang="en-US" altLang="zh-CN" sz="2800" b="0" kern="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Immediate addressing mode</a:t>
            </a:r>
            <a:r>
              <a:rPr lang="zh-CN" altLang="en-US" sz="2800" b="0" kern="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endParaRPr lang="zh-CN" altLang="en-US" sz="2800" b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95400" y="4473164"/>
            <a:ext cx="10801200" cy="1485567"/>
          </a:xfrm>
          <a:prstGeom prst="rect">
            <a:avLst/>
          </a:prstGeom>
          <a:gradFill>
            <a:gsLst>
              <a:gs pos="0">
                <a:schemeClr val="accent2">
                  <a:lumMod val="75000"/>
                </a:schemeClr>
              </a:gs>
              <a:gs pos="100000">
                <a:schemeClr val="accent2">
                  <a:lumMod val="75000"/>
                </a:schemeClr>
              </a:gs>
              <a:gs pos="62000">
                <a:schemeClr val="accent2"/>
              </a:gs>
              <a:gs pos="100000">
                <a:schemeClr val="accent2">
                  <a:lumMod val="75000"/>
                </a:schemeClr>
              </a:gs>
            </a:gsLst>
            <a:lin ang="5400000" scaled="1"/>
          </a:gradFill>
          <a:ln w="47625">
            <a:noFill/>
            <a:round/>
          </a:ln>
        </p:spPr>
        <p:txBody>
          <a:bodyPr wrap="square" lIns="234000" tIns="126000" rIns="234000" bIns="126000" anchor="ctr" anchorCtr="0">
            <a:spAutoFit/>
          </a:bodyPr>
          <a:lstStyle/>
          <a:p>
            <a:pPr indent="266700" algn="just">
              <a:spcAft>
                <a:spcPts val="0"/>
              </a:spcAft>
            </a:pP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操作数直接通过指令给出，数据包含在指令中，随着指令一起被汇编成机器码，存储于程序空间中。用“</a:t>
            </a:r>
            <a:r>
              <a:rPr lang="en-US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#”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作为立即数的前导标识符，例如</a:t>
            </a:r>
            <a:r>
              <a:rPr lang="zh-CN" altLang="en-US" sz="2000" kern="10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endParaRPr lang="en-US" altLang="zh-CN" sz="2000" kern="100" dirty="0" smtClean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spcAft>
                <a:spcPts val="0"/>
              </a:spcAft>
            </a:pPr>
            <a:r>
              <a:rPr lang="en-US" altLang="zh-CN" sz="20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MOV  R0,#0xFF    //</a:t>
            </a:r>
            <a:r>
              <a:rPr lang="zh-CN" altLang="en-US" sz="20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立即数</a:t>
            </a:r>
            <a:r>
              <a:rPr lang="en-US" altLang="zh-CN" sz="20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0xFF</a:t>
            </a:r>
            <a:r>
              <a:rPr lang="zh-CN" altLang="en-US" sz="20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装入</a:t>
            </a:r>
            <a:r>
              <a:rPr lang="en-US" altLang="zh-CN" sz="20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R0</a:t>
            </a:r>
            <a:r>
              <a:rPr lang="zh-CN" altLang="en-US" sz="2000" kern="100" dirty="0" smtClean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寄存器                </a:t>
            </a:r>
            <a:endParaRPr lang="zh-CN" altLang="en-US" sz="2000" kern="100" dirty="0">
              <a:solidFill>
                <a:srgbClr val="FFFF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spcAft>
                <a:spcPts val="0"/>
              </a:spcAft>
            </a:pPr>
            <a:r>
              <a:rPr lang="en-US" altLang="zh-CN" sz="20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SUB   R1,R0,#1    </a:t>
            </a:r>
            <a:r>
              <a:rPr lang="en-US" altLang="zh-CN" sz="2000" kern="100" dirty="0" smtClean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//</a:t>
            </a:r>
            <a:r>
              <a:rPr lang="en-US" altLang="zh-CN" sz="20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R1←R0-1	</a:t>
            </a:r>
            <a:r>
              <a:rPr lang="en-US" altLang="zh-CN" sz="2000" kern="100" dirty="0" smtClean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                           </a:t>
            </a:r>
            <a:endParaRPr lang="zh-CN" altLang="zh-CN" sz="2000" kern="10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横卷形 8"/>
          <p:cNvSpPr/>
          <p:nvPr/>
        </p:nvSpPr>
        <p:spPr bwMode="auto">
          <a:xfrm>
            <a:off x="695400" y="5958731"/>
            <a:ext cx="10801200" cy="490776"/>
          </a:xfrm>
          <a:prstGeom prst="horizontalScroll">
            <a:avLst/>
          </a:prstGeom>
          <a:gradFill>
            <a:gsLst>
              <a:gs pos="0">
                <a:schemeClr val="accent3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 w="952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1800" b="0" kern="1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演示：通过开发环境查看机器码（用程序</a:t>
            </a:r>
            <a:r>
              <a:rPr lang="en-US" altLang="zh-CN" sz="1800" b="0" kern="1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Exam3-1)</a:t>
            </a:r>
            <a:endParaRPr lang="zh-CN" altLang="en-US" dirty="0">
              <a:solidFill>
                <a:srgbClr val="C0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7" name="圆角矩形 6"/>
          <p:cNvSpPr/>
          <p:nvPr/>
        </p:nvSpPr>
        <p:spPr bwMode="auto">
          <a:xfrm>
            <a:off x="479376" y="834335"/>
            <a:ext cx="5994823" cy="655803"/>
          </a:xfrm>
          <a:prstGeom prst="roundRect">
            <a:avLst/>
          </a:prstGeom>
          <a:gradFill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0"/>
          </a:gra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>
            <a:glow rad="63500">
              <a:schemeClr val="accent3">
                <a:satMod val="175000"/>
                <a:alpha val="40000"/>
              </a:schemeClr>
            </a:glow>
            <a:innerShdw blurRad="63500" dist="50800" dir="18900000">
              <a:prstClr val="black">
                <a:alpha val="50000"/>
              </a:prstClr>
            </a:innerShdw>
            <a:softEdge rad="12700"/>
          </a:effectLst>
          <a:scene3d>
            <a:camera prst="orthographicFront"/>
            <a:lightRig rig="threePt" dir="t">
              <a:rot lat="0" lon="0" rev="5400000"/>
            </a:lightRig>
          </a:scene3d>
          <a:sp3d extrusionH="152400">
            <a:bevelT w="107950"/>
            <a:bevelB w="342900"/>
          </a:sp3d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3200" b="0" dirty="0">
                <a:solidFill>
                  <a:schemeClr val="accent2"/>
                </a:solidFill>
                <a:latin typeface="+mn-lt"/>
                <a:ea typeface="黑体" panose="02010609060101010101" pitchFamily="49" charset="-122"/>
              </a:rPr>
              <a:t>3.1.2 </a:t>
            </a:r>
            <a:r>
              <a:rPr lang="zh-CN" altLang="en-US" sz="3200" b="0" dirty="0">
                <a:solidFill>
                  <a:schemeClr val="accent2"/>
                </a:solidFill>
                <a:latin typeface="+mn-lt"/>
                <a:ea typeface="黑体" panose="02010609060101010101" pitchFamily="49" charset="-122"/>
              </a:rPr>
              <a:t>寻址方式</a:t>
            </a:r>
          </a:p>
          <a:p>
            <a:endParaRPr lang="zh-CN" altLang="en-US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9185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 bwMode="auto">
          <a:xfrm>
            <a:off x="695400" y="908720"/>
            <a:ext cx="10787202" cy="585187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 w="952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softEdge rad="38100"/>
          </a:effec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2800" b="0" kern="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800" b="0" kern="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．寄存器直接寻址方式（</a:t>
            </a:r>
            <a:r>
              <a:rPr lang="en-US" altLang="zh-CN" sz="2800" b="0" kern="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Register direct addressing mode</a:t>
            </a:r>
            <a:r>
              <a:rPr lang="zh-CN" altLang="en-US" sz="2800" b="0" kern="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endParaRPr lang="zh-CN" altLang="en-US" sz="2800" b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13208" y="1632936"/>
            <a:ext cx="10801200" cy="562238"/>
          </a:xfrm>
          <a:prstGeom prst="rect">
            <a:avLst/>
          </a:prstGeom>
          <a:gradFill>
            <a:gsLst>
              <a:gs pos="0">
                <a:schemeClr val="accent2">
                  <a:lumMod val="75000"/>
                </a:schemeClr>
              </a:gs>
              <a:gs pos="100000">
                <a:schemeClr val="accent2">
                  <a:lumMod val="75000"/>
                </a:schemeClr>
              </a:gs>
              <a:gs pos="62000">
                <a:schemeClr val="accent2"/>
              </a:gs>
              <a:gs pos="100000">
                <a:schemeClr val="accent2">
                  <a:lumMod val="75000"/>
                </a:schemeClr>
              </a:gs>
            </a:gsLst>
            <a:lin ang="5400000" scaled="1"/>
          </a:gradFill>
          <a:ln w="47625">
            <a:noFill/>
            <a:round/>
          </a:ln>
        </p:spPr>
        <p:txBody>
          <a:bodyPr wrap="square" lIns="234000" tIns="126000" rIns="234000" bIns="126000" anchor="ctr" anchorCtr="0">
            <a:spAutoFit/>
          </a:bodyPr>
          <a:lstStyle/>
          <a:p>
            <a:pPr indent="266700" algn="just">
              <a:spcAft>
                <a:spcPts val="0"/>
              </a:spcAft>
            </a:pP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操作数来自于寄存器。例如</a:t>
            </a:r>
            <a:r>
              <a:rPr lang="zh-CN" altLang="en-US" sz="2000" kern="10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pt-BR" altLang="zh-CN" sz="2000" kern="100" dirty="0" smtClean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MOV  </a:t>
            </a:r>
            <a:r>
              <a:rPr lang="pt-BR" altLang="zh-CN" sz="20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R1,R2      //R1←</a:t>
            </a:r>
            <a:r>
              <a:rPr lang="pt-BR" altLang="zh-CN" sz="2000" kern="100" dirty="0" smtClean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R2</a:t>
            </a:r>
            <a:endParaRPr lang="pt-BR" altLang="zh-CN" sz="2000" kern="100" dirty="0">
              <a:solidFill>
                <a:srgbClr val="FFFF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圆角矩形 6"/>
          <p:cNvSpPr/>
          <p:nvPr/>
        </p:nvSpPr>
        <p:spPr bwMode="auto">
          <a:xfrm>
            <a:off x="681401" y="2370915"/>
            <a:ext cx="10842211" cy="585187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 w="952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softEdge rad="38100"/>
          </a:effec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2800" b="0" kern="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800" b="0" kern="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．直接地址寻址方式（</a:t>
            </a:r>
            <a:r>
              <a:rPr lang="en-US" altLang="zh-CN" sz="2800" b="0" kern="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Direct address addressing mode</a:t>
            </a:r>
            <a:r>
              <a:rPr lang="zh-CN" altLang="en-US" sz="2800" b="0" kern="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endParaRPr lang="zh-CN" altLang="en-US" sz="2800" b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22413" y="2977955"/>
            <a:ext cx="10801200" cy="1485567"/>
          </a:xfrm>
          <a:prstGeom prst="rect">
            <a:avLst/>
          </a:prstGeom>
          <a:gradFill>
            <a:gsLst>
              <a:gs pos="0">
                <a:schemeClr val="accent2">
                  <a:lumMod val="75000"/>
                </a:schemeClr>
              </a:gs>
              <a:gs pos="100000">
                <a:schemeClr val="accent2">
                  <a:lumMod val="75000"/>
                </a:schemeClr>
              </a:gs>
              <a:gs pos="62000">
                <a:schemeClr val="accent2"/>
              </a:gs>
              <a:gs pos="100000">
                <a:schemeClr val="accent2">
                  <a:lumMod val="75000"/>
                </a:schemeClr>
              </a:gs>
            </a:gsLst>
            <a:lin ang="5400000" scaled="1"/>
          </a:gradFill>
          <a:ln w="47625">
            <a:noFill/>
            <a:round/>
          </a:ln>
        </p:spPr>
        <p:txBody>
          <a:bodyPr wrap="square" lIns="234000" tIns="126000" rIns="234000" bIns="126000" anchor="ctr" anchorCtr="0">
            <a:spAutoFit/>
          </a:bodyPr>
          <a:lstStyle/>
          <a:p>
            <a:pPr indent="266700" algn="just">
              <a:spcAft>
                <a:spcPts val="0"/>
              </a:spcAft>
            </a:pP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操作数来自于存储单元，指令中直接给出存储单元地址。例如</a:t>
            </a:r>
            <a:r>
              <a:rPr lang="zh-CN" altLang="en-US" sz="2000" kern="10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endParaRPr lang="en-US" altLang="zh-CN" sz="2000" kern="100" dirty="0" smtClean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spcAft>
                <a:spcPts val="0"/>
              </a:spcAft>
            </a:pPr>
            <a:r>
              <a:rPr lang="pt-BR" altLang="zh-CN" sz="20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LDR   R1,label    //</a:t>
            </a:r>
            <a:r>
              <a:rPr lang="zh-CN" altLang="en-US" sz="20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从</a:t>
            </a:r>
            <a:r>
              <a:rPr lang="pt-BR" altLang="zh-CN" sz="20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label</a:t>
            </a:r>
            <a:r>
              <a:rPr lang="zh-CN" altLang="en-US" sz="20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处连续读取</a:t>
            </a:r>
            <a:r>
              <a:rPr lang="en-US" altLang="zh-CN" sz="20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20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字节至寄存器</a:t>
            </a:r>
            <a:r>
              <a:rPr lang="pt-BR" altLang="zh-CN" sz="20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R1</a:t>
            </a:r>
            <a:r>
              <a:rPr lang="zh-CN" altLang="en-US" sz="20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</a:t>
            </a:r>
          </a:p>
          <a:p>
            <a:pPr indent="266700" algn="just">
              <a:spcAft>
                <a:spcPts val="0"/>
              </a:spcAft>
            </a:pPr>
            <a:r>
              <a:rPr lang="pt-BR" altLang="zh-CN" sz="20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LDRH  R1,label    //</a:t>
            </a:r>
            <a:r>
              <a:rPr lang="zh-CN" altLang="en-US" sz="20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从</a:t>
            </a:r>
            <a:r>
              <a:rPr lang="pt-BR" altLang="zh-CN" sz="20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label</a:t>
            </a:r>
            <a:r>
              <a:rPr lang="zh-CN" altLang="en-US" sz="20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处连续读取</a:t>
            </a:r>
            <a:r>
              <a:rPr lang="en-US" altLang="zh-CN" sz="20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0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字节至寄存器</a:t>
            </a:r>
            <a:r>
              <a:rPr lang="pt-BR" altLang="zh-CN" sz="20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R1</a:t>
            </a:r>
            <a:r>
              <a:rPr lang="zh-CN" altLang="en-US" sz="20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</a:t>
            </a:r>
          </a:p>
          <a:p>
            <a:pPr indent="266700" algn="just">
              <a:spcAft>
                <a:spcPts val="0"/>
              </a:spcAft>
            </a:pPr>
            <a:r>
              <a:rPr lang="pt-BR" altLang="zh-CN" sz="20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LDRB  R1,label    //</a:t>
            </a:r>
            <a:r>
              <a:rPr lang="zh-CN" altLang="en-US" sz="20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从</a:t>
            </a:r>
            <a:r>
              <a:rPr lang="pt-BR" altLang="zh-CN" sz="20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label</a:t>
            </a:r>
            <a:r>
              <a:rPr lang="zh-CN" altLang="en-US" sz="20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处读取</a:t>
            </a:r>
            <a:r>
              <a:rPr lang="en-US" altLang="zh-CN" sz="20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0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字节至寄存器</a:t>
            </a:r>
            <a:r>
              <a:rPr lang="pt-BR" altLang="zh-CN" sz="20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R1</a:t>
            </a:r>
            <a:r>
              <a:rPr lang="zh-CN" altLang="en-US" sz="2000" kern="100" dirty="0" smtClean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</a:t>
            </a:r>
            <a:endParaRPr lang="zh-CN" altLang="zh-CN" sz="2000" kern="10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圆角矩形 10"/>
          <p:cNvSpPr/>
          <p:nvPr/>
        </p:nvSpPr>
        <p:spPr bwMode="auto">
          <a:xfrm>
            <a:off x="640390" y="4550152"/>
            <a:ext cx="10874017" cy="585187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 w="952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softEdge rad="38100"/>
          </a:effec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2800" b="0" kern="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z="2800" b="0" kern="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．寄存器加偏移间接寻址方式</a:t>
            </a:r>
            <a:r>
              <a:rPr lang="zh-CN" altLang="en-US" sz="1800" b="0" kern="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1800" b="0" kern="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Register plus offset indirect addressing mode</a:t>
            </a:r>
            <a:r>
              <a:rPr lang="zh-CN" altLang="en-US" sz="1800" b="0" kern="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endParaRPr lang="zh-CN" altLang="en-US" sz="1800" b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81402" y="5221969"/>
            <a:ext cx="10801200" cy="1177791"/>
          </a:xfrm>
          <a:prstGeom prst="rect">
            <a:avLst/>
          </a:prstGeom>
          <a:gradFill>
            <a:gsLst>
              <a:gs pos="0">
                <a:schemeClr val="accent2">
                  <a:lumMod val="75000"/>
                </a:schemeClr>
              </a:gs>
              <a:gs pos="100000">
                <a:schemeClr val="accent2">
                  <a:lumMod val="75000"/>
                </a:schemeClr>
              </a:gs>
              <a:gs pos="62000">
                <a:schemeClr val="accent2"/>
              </a:gs>
              <a:gs pos="100000">
                <a:schemeClr val="accent2">
                  <a:lumMod val="75000"/>
                </a:schemeClr>
              </a:gs>
            </a:gsLst>
            <a:lin ang="5400000" scaled="1"/>
          </a:gradFill>
          <a:ln w="47625">
            <a:noFill/>
            <a:round/>
          </a:ln>
        </p:spPr>
        <p:txBody>
          <a:bodyPr wrap="square" lIns="234000" tIns="126000" rIns="234000" bIns="126000" anchor="ctr" anchorCtr="0">
            <a:spAutoFit/>
          </a:bodyPr>
          <a:lstStyle/>
          <a:p>
            <a:pPr indent="266700" algn="just">
              <a:spcAft>
                <a:spcPts val="0"/>
              </a:spcAft>
            </a:pP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操作数来自于存储单元，指令中通过寄存器及偏移量给出存储单元的</a:t>
            </a:r>
            <a:r>
              <a:rPr lang="zh-CN" altLang="en-US" sz="2000" kern="10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地址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en-US" sz="2000" kern="10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例如：</a:t>
            </a:r>
            <a:endParaRPr lang="en-US" altLang="zh-CN" sz="2000" kern="100" dirty="0" smtClean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spcAft>
                <a:spcPts val="0"/>
              </a:spcAft>
            </a:pPr>
            <a:r>
              <a:rPr lang="pt-BR" altLang="zh-CN" sz="20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LDR R3, [PC, #100]  //</a:t>
            </a:r>
            <a:r>
              <a:rPr lang="zh-CN" altLang="en-US" sz="20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从地址（</a:t>
            </a:r>
            <a:r>
              <a:rPr lang="pt-BR" altLang="zh-CN" sz="20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PC + 100</a:t>
            </a:r>
            <a:r>
              <a:rPr lang="zh-CN" altLang="pt-BR" sz="20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en-US" sz="20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处读取</a:t>
            </a:r>
            <a:r>
              <a:rPr lang="en-US" altLang="zh-CN" sz="20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20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字节到</a:t>
            </a:r>
            <a:r>
              <a:rPr lang="pt-BR" altLang="zh-CN" sz="20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R3</a:t>
            </a:r>
            <a:r>
              <a:rPr lang="zh-CN" altLang="en-US" sz="20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</a:t>
            </a:r>
          </a:p>
          <a:p>
            <a:pPr indent="266700" algn="just">
              <a:spcAft>
                <a:spcPts val="0"/>
              </a:spcAft>
            </a:pPr>
            <a:r>
              <a:rPr lang="pt-BR" altLang="zh-CN" sz="20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LDR R3,[R4]        //</a:t>
            </a:r>
            <a:r>
              <a:rPr lang="zh-CN" altLang="en-US" sz="20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以</a:t>
            </a:r>
            <a:r>
              <a:rPr lang="pt-BR" altLang="zh-CN" sz="20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R4</a:t>
            </a:r>
            <a:r>
              <a:rPr lang="zh-CN" altLang="en-US" sz="20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中内容为地址，读取</a:t>
            </a:r>
            <a:r>
              <a:rPr lang="en-US" altLang="zh-CN" sz="20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20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个字节到</a:t>
            </a:r>
            <a:r>
              <a:rPr lang="pt-BR" altLang="zh-CN" sz="20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R3</a:t>
            </a:r>
            <a:r>
              <a:rPr lang="zh-CN" altLang="en-US" sz="20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</a:t>
            </a:r>
          </a:p>
        </p:txBody>
      </p:sp>
    </p:spTree>
    <p:extLst>
      <p:ext uri="{BB962C8B-B14F-4D97-AF65-F5344CB8AC3E}">
        <p14:creationId xmlns:p14="http://schemas.microsoft.com/office/powerpoint/2010/main" val="3535960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424" y="1772816"/>
            <a:ext cx="9289032" cy="3664481"/>
          </a:xfrm>
          <a:prstGeom prst="rect">
            <a:avLst/>
          </a:prstGeom>
        </p:spPr>
      </p:pic>
      <p:sp>
        <p:nvSpPr>
          <p:cNvPr id="8" name="横卷形 7"/>
          <p:cNvSpPr/>
          <p:nvPr/>
        </p:nvSpPr>
        <p:spPr bwMode="auto">
          <a:xfrm>
            <a:off x="739641" y="5589240"/>
            <a:ext cx="10801200" cy="490776"/>
          </a:xfrm>
          <a:prstGeom prst="horizontalScroll">
            <a:avLst/>
          </a:prstGeom>
          <a:gradFill>
            <a:gsLst>
              <a:gs pos="0">
                <a:schemeClr val="accent3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 w="952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1800" b="0" kern="1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说明：</a:t>
            </a:r>
            <a:r>
              <a:rPr lang="en-US" altLang="zh-CN" sz="1800" b="0" kern="1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16</a:t>
            </a:r>
            <a:r>
              <a:rPr lang="zh-CN" altLang="en-US" sz="1800" b="0" kern="1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位机器码与</a:t>
            </a:r>
            <a:r>
              <a:rPr lang="en-US" altLang="zh-CN" sz="1800" b="0" kern="1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32</a:t>
            </a:r>
            <a:r>
              <a:rPr lang="zh-CN" altLang="en-US" sz="1800" b="0" kern="1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位指令机器码有差异</a:t>
            </a:r>
            <a:endParaRPr lang="zh-CN" altLang="en-US" dirty="0">
              <a:solidFill>
                <a:srgbClr val="C0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4" name="横卷形 3"/>
          <p:cNvSpPr/>
          <p:nvPr/>
        </p:nvSpPr>
        <p:spPr bwMode="auto">
          <a:xfrm>
            <a:off x="739641" y="999565"/>
            <a:ext cx="10801200" cy="490776"/>
          </a:xfrm>
          <a:prstGeom prst="horizontalScroll">
            <a:avLst/>
          </a:prstGeom>
          <a:gradFill>
            <a:gsLst>
              <a:gs pos="0">
                <a:schemeClr val="accent3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 w="952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1800" b="0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【</a:t>
            </a:r>
            <a:r>
              <a:rPr lang="zh-CN" altLang="en-US" sz="1800" b="0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练习</a:t>
            </a:r>
            <a:r>
              <a:rPr lang="en-US" altLang="zh-CN" sz="1800" b="0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3-1】</a:t>
            </a:r>
            <a:r>
              <a:rPr lang="zh-CN" altLang="en-US" sz="1800" b="0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利用</a:t>
            </a:r>
            <a:r>
              <a:rPr lang="en-US" altLang="zh-CN" sz="1800" b="0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AHL-GEC-IDE</a:t>
            </a:r>
            <a:r>
              <a:rPr lang="zh-CN" altLang="en-US" sz="1800" b="0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开发</a:t>
            </a:r>
            <a:r>
              <a:rPr lang="zh-CN" altLang="en-US" sz="1800" b="0" kern="1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工具寻找指令的</a:t>
            </a:r>
            <a:r>
              <a:rPr lang="zh-CN" altLang="en-US" sz="1800" b="0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机器码</a:t>
            </a:r>
            <a:r>
              <a:rPr lang="zh-CN" altLang="en-US" sz="1800" b="0" kern="1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（工程</a:t>
            </a:r>
            <a:r>
              <a:rPr lang="en-US" altLang="zh-CN" sz="1800" b="0" kern="1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Exam3_1</a:t>
            </a:r>
            <a:r>
              <a:rPr lang="zh-CN" altLang="en-US" sz="1800" b="0" kern="1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）：</a:t>
            </a:r>
            <a:endParaRPr lang="zh-CN" altLang="en-US" sz="1800" b="0" kern="1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7388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 bwMode="auto">
          <a:xfrm>
            <a:off x="551384" y="756157"/>
            <a:ext cx="11161240" cy="749474"/>
          </a:xfrm>
          <a:prstGeom prst="roundRect">
            <a:avLst/>
          </a:prstGeom>
          <a:gradFill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</a:gradFill>
          <a:ln w="952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3600" b="0" dirty="0">
                <a:latin typeface="+mn-lt"/>
                <a:ea typeface="黑体" panose="02010609060101010101" pitchFamily="49" charset="-122"/>
              </a:rPr>
              <a:t>3.2 </a:t>
            </a:r>
            <a:r>
              <a:rPr lang="zh-CN" altLang="en-US" sz="3600" b="0" dirty="0">
                <a:latin typeface="+mn-lt"/>
                <a:ea typeface="黑体" panose="02010609060101010101" pitchFamily="49" charset="-122"/>
              </a:rPr>
              <a:t>基本指令系统</a:t>
            </a:r>
          </a:p>
        </p:txBody>
      </p:sp>
      <p:sp>
        <p:nvSpPr>
          <p:cNvPr id="8" name="矩形 7"/>
          <p:cNvSpPr/>
          <p:nvPr/>
        </p:nvSpPr>
        <p:spPr>
          <a:xfrm>
            <a:off x="660015" y="1708678"/>
            <a:ext cx="11017224" cy="1485567"/>
          </a:xfrm>
          <a:prstGeom prst="rect">
            <a:avLst/>
          </a:prstGeom>
          <a:gradFill>
            <a:gsLst>
              <a:gs pos="0">
                <a:schemeClr val="accent2">
                  <a:lumMod val="75000"/>
                </a:schemeClr>
              </a:gs>
              <a:gs pos="100000">
                <a:schemeClr val="accent2">
                  <a:lumMod val="75000"/>
                </a:schemeClr>
              </a:gs>
              <a:gs pos="62000">
                <a:schemeClr val="accent2"/>
              </a:gs>
              <a:gs pos="100000">
                <a:schemeClr val="accent2">
                  <a:lumMod val="75000"/>
                </a:schemeClr>
              </a:gs>
            </a:gsLst>
            <a:lin ang="5400000" scaled="1"/>
          </a:gradFill>
          <a:ln w="47625">
            <a:noFill/>
            <a:round/>
          </a:ln>
        </p:spPr>
        <p:txBody>
          <a:bodyPr wrap="square" lIns="234000" tIns="126000" rIns="234000" bIns="126000" anchor="ctr" anchorCtr="0">
            <a:spAutoFit/>
          </a:bodyPr>
          <a:lstStyle/>
          <a:p>
            <a:pPr indent="266700" algn="just">
              <a:spcAft>
                <a:spcPts val="0"/>
              </a:spcAft>
            </a:pPr>
            <a:r>
              <a:rPr lang="zh-CN" altLang="en-US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本节按照数据传送、数据操作、跳转控制、其它等四类给出</a:t>
            </a:r>
            <a:r>
              <a:rPr lang="en-US" altLang="zh-CN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Arm Cortex-M</a:t>
            </a:r>
            <a:r>
              <a:rPr lang="zh-CN" altLang="en-US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系列微处理器的基本指令系统</a:t>
            </a:r>
            <a:r>
              <a:rPr lang="zh-CN" altLang="en-US" sz="2000" kern="100" dirty="0" smtClean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。指令格式</a:t>
            </a:r>
            <a:r>
              <a:rPr lang="zh-CN" altLang="en-US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中的“</a:t>
            </a:r>
            <a:r>
              <a:rPr lang="en-US" altLang="zh-CN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{}”</a:t>
            </a:r>
            <a:r>
              <a:rPr lang="zh-CN" altLang="en-US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表示其中为可选项，如</a:t>
            </a:r>
            <a:r>
              <a:rPr lang="en-US" altLang="zh-CN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LDRH  </a:t>
            </a:r>
            <a:r>
              <a:rPr lang="en-US" altLang="zh-CN" sz="2000" kern="100" dirty="0" err="1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Rt</a:t>
            </a:r>
            <a:r>
              <a:rPr lang="en-US" altLang="zh-CN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[Rn {, #</a:t>
            </a:r>
            <a:r>
              <a:rPr lang="en-US" altLang="zh-CN" sz="2000" kern="100" dirty="0" err="1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imm</a:t>
            </a:r>
            <a:r>
              <a:rPr lang="en-US" altLang="zh-CN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}]</a:t>
            </a:r>
            <a:r>
              <a:rPr lang="zh-CN" altLang="en-US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，表示有：“</a:t>
            </a:r>
            <a:r>
              <a:rPr lang="en-US" altLang="zh-CN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LDRH  </a:t>
            </a:r>
            <a:r>
              <a:rPr lang="en-US" altLang="zh-CN" sz="2000" kern="100" dirty="0" err="1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Rt</a:t>
            </a:r>
            <a:r>
              <a:rPr lang="en-US" altLang="zh-CN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[Rn ]”</a:t>
            </a:r>
            <a:r>
              <a:rPr lang="zh-CN" altLang="en-US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、“</a:t>
            </a:r>
            <a:r>
              <a:rPr lang="en-US" altLang="zh-CN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LDRH  </a:t>
            </a:r>
            <a:r>
              <a:rPr lang="en-US" altLang="zh-CN" sz="2000" kern="100" dirty="0" err="1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Rt</a:t>
            </a:r>
            <a:r>
              <a:rPr lang="en-US" altLang="zh-CN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[Rn , #</a:t>
            </a:r>
            <a:r>
              <a:rPr lang="en-US" altLang="zh-CN" sz="2000" kern="100" dirty="0" err="1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imm</a:t>
            </a:r>
            <a:r>
              <a:rPr lang="en-US" altLang="zh-CN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]”</a:t>
            </a:r>
            <a:r>
              <a:rPr lang="zh-CN" altLang="en-US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两种指令格式，指令中的“</a:t>
            </a:r>
            <a:r>
              <a:rPr lang="en-US" altLang="zh-CN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 ]”</a:t>
            </a:r>
            <a:r>
              <a:rPr lang="zh-CN" altLang="en-US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表示其中内容为地址，“</a:t>
            </a:r>
            <a:r>
              <a:rPr lang="en-US" altLang="zh-CN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//”</a:t>
            </a:r>
            <a:r>
              <a:rPr lang="zh-CN" altLang="en-US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表示注释。</a:t>
            </a:r>
          </a:p>
        </p:txBody>
      </p:sp>
      <p:sp>
        <p:nvSpPr>
          <p:cNvPr id="5" name="矩形 4"/>
          <p:cNvSpPr/>
          <p:nvPr/>
        </p:nvSpPr>
        <p:spPr>
          <a:xfrm>
            <a:off x="695400" y="4750642"/>
            <a:ext cx="11017224" cy="1177791"/>
          </a:xfrm>
          <a:prstGeom prst="rect">
            <a:avLst/>
          </a:prstGeom>
          <a:gradFill>
            <a:gsLst>
              <a:gs pos="0">
                <a:schemeClr val="accent2">
                  <a:lumMod val="75000"/>
                </a:schemeClr>
              </a:gs>
              <a:gs pos="100000">
                <a:schemeClr val="accent2">
                  <a:lumMod val="75000"/>
                </a:schemeClr>
              </a:gs>
              <a:gs pos="62000">
                <a:schemeClr val="accent2"/>
              </a:gs>
              <a:gs pos="100000">
                <a:schemeClr val="accent2">
                  <a:lumMod val="75000"/>
                </a:schemeClr>
              </a:gs>
            </a:gsLst>
            <a:lin ang="5400000" scaled="1"/>
          </a:gradFill>
          <a:ln w="47625">
            <a:noFill/>
            <a:round/>
          </a:ln>
        </p:spPr>
        <p:txBody>
          <a:bodyPr wrap="square" lIns="234000" tIns="126000" rIns="234000" bIns="126000" anchor="ctr" anchorCtr="0">
            <a:spAutoFit/>
          </a:bodyPr>
          <a:lstStyle/>
          <a:p>
            <a:pPr indent="266700" algn="just">
              <a:spcAft>
                <a:spcPts val="0"/>
              </a:spcAft>
            </a:pPr>
            <a:r>
              <a:rPr lang="zh-CN" altLang="en-US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数据传送类指令的功能就是将数据从一个地方复制到另一个地方 。有两种情况，一是取存储器地址空间中的数传送到寄存器中，二是将寄存器中的数传送到另一寄存器或存储器地址空间中。基本数据传送类基本指令有</a:t>
            </a:r>
            <a:r>
              <a:rPr lang="en-US" altLang="zh-CN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16</a:t>
            </a:r>
            <a:r>
              <a:rPr lang="zh-CN" altLang="en-US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条。</a:t>
            </a:r>
          </a:p>
        </p:txBody>
      </p:sp>
      <p:sp>
        <p:nvSpPr>
          <p:cNvPr id="6" name="圆角矩形 5"/>
          <p:cNvSpPr/>
          <p:nvPr/>
        </p:nvSpPr>
        <p:spPr bwMode="auto">
          <a:xfrm>
            <a:off x="579406" y="3789040"/>
            <a:ext cx="5994823" cy="655803"/>
          </a:xfrm>
          <a:prstGeom prst="roundRect">
            <a:avLst/>
          </a:prstGeom>
          <a:gradFill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0"/>
          </a:gra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>
            <a:glow rad="63500">
              <a:schemeClr val="accent3">
                <a:satMod val="175000"/>
                <a:alpha val="40000"/>
              </a:schemeClr>
            </a:glow>
            <a:innerShdw blurRad="63500" dist="50800" dir="18900000">
              <a:prstClr val="black">
                <a:alpha val="50000"/>
              </a:prstClr>
            </a:innerShdw>
            <a:softEdge rad="12700"/>
          </a:effectLst>
          <a:scene3d>
            <a:camera prst="orthographicFront"/>
            <a:lightRig rig="threePt" dir="t">
              <a:rot lat="0" lon="0" rev="5400000"/>
            </a:lightRig>
          </a:scene3d>
          <a:sp3d extrusionH="152400">
            <a:bevelT w="107950"/>
            <a:bevelB w="342900"/>
          </a:sp3d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3200" b="0" dirty="0">
                <a:solidFill>
                  <a:schemeClr val="accent2"/>
                </a:solidFill>
                <a:latin typeface="+mn-lt"/>
                <a:ea typeface="黑体" panose="02010609060101010101" pitchFamily="49" charset="-122"/>
              </a:rPr>
              <a:t>3.2.1 </a:t>
            </a:r>
            <a:r>
              <a:rPr lang="zh-CN" altLang="en-US" sz="3200" b="0" dirty="0">
                <a:solidFill>
                  <a:schemeClr val="accent2"/>
                </a:solidFill>
                <a:latin typeface="+mn-lt"/>
                <a:ea typeface="黑体" panose="02010609060101010101" pitchFamily="49" charset="-122"/>
              </a:rPr>
              <a:t>数据传送类指令</a:t>
            </a:r>
          </a:p>
          <a:p>
            <a:endParaRPr lang="zh-CN" altLang="en-US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01164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 bwMode="auto">
          <a:xfrm>
            <a:off x="695400" y="908720"/>
            <a:ext cx="10787202" cy="585187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 w="952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softEdge rad="38100"/>
          </a:effec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2800" b="0" kern="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800" b="0" kern="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．取数指令</a:t>
            </a:r>
            <a:endParaRPr lang="zh-CN" altLang="en-US" sz="2800" b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95400" y="1516137"/>
            <a:ext cx="10801200" cy="1177791"/>
          </a:xfrm>
          <a:prstGeom prst="rect">
            <a:avLst/>
          </a:prstGeom>
          <a:gradFill>
            <a:gsLst>
              <a:gs pos="0">
                <a:schemeClr val="accent2">
                  <a:lumMod val="75000"/>
                </a:schemeClr>
              </a:gs>
              <a:gs pos="100000">
                <a:schemeClr val="accent2">
                  <a:lumMod val="75000"/>
                </a:schemeClr>
              </a:gs>
              <a:gs pos="62000">
                <a:schemeClr val="accent2"/>
              </a:gs>
              <a:gs pos="100000">
                <a:schemeClr val="accent2">
                  <a:lumMod val="75000"/>
                </a:schemeClr>
              </a:gs>
            </a:gsLst>
            <a:lin ang="5400000" scaled="1"/>
          </a:gradFill>
          <a:ln w="47625">
            <a:noFill/>
            <a:round/>
          </a:ln>
        </p:spPr>
        <p:txBody>
          <a:bodyPr wrap="square" lIns="234000" tIns="126000" rIns="234000" bIns="126000" anchor="ctr" anchorCtr="0">
            <a:spAutoFit/>
          </a:bodyPr>
          <a:lstStyle/>
          <a:p>
            <a:pPr indent="266700" algn="just">
              <a:spcAft>
                <a:spcPts val="0"/>
              </a:spcAft>
            </a:pP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存储器（</a:t>
            </a:r>
            <a:r>
              <a:rPr lang="en-US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RAM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或</a:t>
            </a:r>
            <a:r>
              <a:rPr lang="en-US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Flash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）由地址进行表征，把存储器中内容加载（</a:t>
            </a:r>
            <a:r>
              <a:rPr lang="en-US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load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）到</a:t>
            </a:r>
            <a:r>
              <a:rPr lang="en-US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CPU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内部寄存器中的指令被称为取数</a:t>
            </a:r>
            <a:r>
              <a:rPr lang="zh-CN" altLang="en-US" sz="2000" kern="10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指令</a:t>
            </a:r>
            <a:endParaRPr lang="en-US" altLang="zh-CN" sz="2000" kern="100" dirty="0" smtClean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spcAft>
                <a:spcPts val="0"/>
              </a:spcAft>
            </a:pPr>
            <a:r>
              <a:rPr lang="zh-CN" altLang="en-US" sz="2000" kern="10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000" kern="10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000" kern="10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2000" kern="10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~</a:t>
            </a:r>
            <a:r>
              <a:rPr lang="zh-CN" altLang="en-US" sz="2000" kern="10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000" kern="10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6</a:t>
            </a:r>
            <a:r>
              <a:rPr lang="zh-CN" altLang="en-US" sz="2000" kern="10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），辅以寻址方式形成</a:t>
            </a:r>
            <a:r>
              <a:rPr lang="en-US" altLang="zh-CN" sz="2000" kern="10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r>
              <a:rPr lang="zh-CN" altLang="en-US" sz="2000" kern="10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条具体指令，</a:t>
            </a:r>
            <a:r>
              <a:rPr lang="zh-CN" altLang="en-US" sz="2000" kern="100" dirty="0" smtClean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学习要点：</a:t>
            </a:r>
            <a:r>
              <a:rPr lang="en-US" altLang="zh-CN" sz="2000" kern="100" dirty="0" smtClean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LD</a:t>
            </a:r>
            <a:r>
              <a:rPr lang="zh-CN" altLang="en-US" sz="2000" kern="100" dirty="0" smtClean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</a:t>
            </a:r>
            <a:r>
              <a:rPr lang="en-US" altLang="zh-CN" sz="20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load</a:t>
            </a:r>
            <a:r>
              <a:rPr lang="zh-CN" altLang="en-US" sz="2000" kern="100" dirty="0" smtClean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的缩写</a:t>
            </a:r>
            <a:endParaRPr lang="pt-BR" altLang="zh-CN" sz="2000" kern="100" dirty="0">
              <a:solidFill>
                <a:srgbClr val="FFFF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3472" y="2730539"/>
            <a:ext cx="9459127" cy="3588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685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模板">
  <a:themeElements>
    <a:clrScheme name="网络管理讲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网络管理讲稿">
      <a:majorFont>
        <a:latin typeface="华文新魏"/>
        <a:ea typeface="华文新魏"/>
        <a:cs typeface=""/>
      </a:majorFont>
      <a:minorFont>
        <a:latin typeface="Times New Roman"/>
        <a:ea typeface="Guli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9525" cap="flat" cmpd="sng" algn="ctr">
          <a:solidFill>
            <a:schemeClr val="bg1">
              <a:lumMod val="50000"/>
            </a:schemeClr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t" anchorCtr="0" compatLnSpc="1">
        <a:prstTxWarp prst="textNoShape">
          <a:avLst/>
        </a:prstTxWarp>
      </a:bodyPr>
      <a:lstStyle>
        <a:defPPr algn="ctr">
          <a:defRPr dirty="0">
            <a:solidFill>
              <a:srgbClr val="FF0000"/>
            </a:solidFill>
            <a:latin typeface="华文中宋" panose="02010600040101010101" pitchFamily="2" charset="-122"/>
            <a:ea typeface="华文中宋" panose="0201060004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opperplate Gothic Bold" pitchFamily="34" charset="0"/>
            <a:ea typeface="Gulim" pitchFamily="34" charset="-127"/>
          </a:defRPr>
        </a:defPPr>
      </a:lstStyle>
    </a:lnDef>
  </a:objectDefaults>
  <a:extraClrSchemeLst>
    <a:extraClrScheme>
      <a:clrScheme name="网络管理讲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网络管理讲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网络管理讲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网络管理讲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网络管理讲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网络管理讲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网络管理讲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7010</TotalTime>
  <Words>2349</Words>
  <Application>Microsoft Office PowerPoint</Application>
  <PresentationFormat>宽屏</PresentationFormat>
  <Paragraphs>176</Paragraphs>
  <Slides>28</Slides>
  <Notes>28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8" baseType="lpstr">
      <vt:lpstr>Gulim</vt:lpstr>
      <vt:lpstr>黑体</vt:lpstr>
      <vt:lpstr>华文新魏</vt:lpstr>
      <vt:lpstr>华文中宋</vt:lpstr>
      <vt:lpstr>楷体</vt:lpstr>
      <vt:lpstr>宋体</vt:lpstr>
      <vt:lpstr>微软雅黑</vt:lpstr>
      <vt:lpstr>Copperplate Gothic Bold</vt:lpstr>
      <vt:lpstr>Times New Roman</vt:lpstr>
      <vt:lpstr>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《物联网工程导论》</dc:title>
  <dc:creator>WUGY</dc:creator>
  <cp:lastModifiedBy>18850586845@163.com</cp:lastModifiedBy>
  <cp:revision>751</cp:revision>
  <cp:lastPrinted>1999-06-03T07:41:47Z</cp:lastPrinted>
  <dcterms:created xsi:type="dcterms:W3CDTF">2012-05-08T02:40:51Z</dcterms:created>
  <dcterms:modified xsi:type="dcterms:W3CDTF">2021-04-15T01:00:15Z</dcterms:modified>
</cp:coreProperties>
</file>