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3"/>
  </p:notesMasterIdLst>
  <p:handoutMasterIdLst>
    <p:handoutMasterId r:id="rId34"/>
  </p:handoutMasterIdLst>
  <p:sldIdLst>
    <p:sldId id="646" r:id="rId2"/>
    <p:sldId id="725" r:id="rId3"/>
    <p:sldId id="766" r:id="rId4"/>
    <p:sldId id="805" r:id="rId5"/>
    <p:sldId id="837" r:id="rId6"/>
    <p:sldId id="841" r:id="rId7"/>
    <p:sldId id="834" r:id="rId8"/>
    <p:sldId id="835" r:id="rId9"/>
    <p:sldId id="836" r:id="rId10"/>
    <p:sldId id="838" r:id="rId11"/>
    <p:sldId id="839" r:id="rId12"/>
    <p:sldId id="840" r:id="rId13"/>
    <p:sldId id="808" r:id="rId14"/>
    <p:sldId id="832" r:id="rId15"/>
    <p:sldId id="826" r:id="rId16"/>
    <p:sldId id="827" r:id="rId17"/>
    <p:sldId id="842" r:id="rId18"/>
    <p:sldId id="807" r:id="rId19"/>
    <p:sldId id="828" r:id="rId20"/>
    <p:sldId id="829" r:id="rId21"/>
    <p:sldId id="798" r:id="rId22"/>
    <p:sldId id="830" r:id="rId23"/>
    <p:sldId id="799" r:id="rId24"/>
    <p:sldId id="831" r:id="rId25"/>
    <p:sldId id="809" r:id="rId26"/>
    <p:sldId id="810" r:id="rId27"/>
    <p:sldId id="811" r:id="rId28"/>
    <p:sldId id="802" r:id="rId29"/>
    <p:sldId id="800" r:id="rId30"/>
    <p:sldId id="814" r:id="rId31"/>
    <p:sldId id="801" r:id="rId32"/>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 id="2" name="dong yingqiu" initials="dy" lastIdx="1" clrIdx="1">
    <p:extLst>
      <p:ext uri="{19B8F6BF-5375-455C-9EA6-DF929625EA0E}">
        <p15:presenceInfo xmlns:p15="http://schemas.microsoft.com/office/powerpoint/2012/main" userId="91ba56fa77933f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85664" autoAdjust="0"/>
  </p:normalViewPr>
  <p:slideViewPr>
    <p:cSldViewPr>
      <p:cViewPr varScale="1">
        <p:scale>
          <a:sx n="115" d="100"/>
          <a:sy n="115" d="100"/>
        </p:scale>
        <p:origin x="270"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17T14:50:04.488"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10</a:t>
            </a:fld>
            <a:endParaRPr lang="en-US" altLang="zh-CN"/>
          </a:p>
        </p:txBody>
      </p:sp>
    </p:spTree>
    <p:extLst>
      <p:ext uri="{BB962C8B-B14F-4D97-AF65-F5344CB8AC3E}">
        <p14:creationId xmlns:p14="http://schemas.microsoft.com/office/powerpoint/2010/main" val="2800765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447505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35347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2712883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749756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885EC4-2E48-4EAD-BBD4-5D9010318CA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09664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1301376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21</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23</a:t>
            </a:fld>
            <a:endParaRPr lang="en-US" altLang="zh-CN"/>
          </a:p>
        </p:txBody>
      </p:sp>
    </p:spTree>
    <p:extLst>
      <p:ext uri="{BB962C8B-B14F-4D97-AF65-F5344CB8AC3E}">
        <p14:creationId xmlns:p14="http://schemas.microsoft.com/office/powerpoint/2010/main" val="744900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25</a:t>
            </a:fld>
            <a:endParaRPr lang="en-US" altLang="zh-CN"/>
          </a:p>
        </p:txBody>
      </p:sp>
    </p:spTree>
    <p:extLst>
      <p:ext uri="{BB962C8B-B14F-4D97-AF65-F5344CB8AC3E}">
        <p14:creationId xmlns:p14="http://schemas.microsoft.com/office/powerpoint/2010/main" val="111416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26</a:t>
            </a:fld>
            <a:endParaRPr lang="en-US" altLang="zh-CN"/>
          </a:p>
        </p:txBody>
      </p:sp>
    </p:spTree>
    <p:extLst>
      <p:ext uri="{BB962C8B-B14F-4D97-AF65-F5344CB8AC3E}">
        <p14:creationId xmlns:p14="http://schemas.microsoft.com/office/powerpoint/2010/main" val="2512844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27</a:t>
            </a:fld>
            <a:endParaRPr lang="en-US" altLang="zh-CN"/>
          </a:p>
        </p:txBody>
      </p:sp>
    </p:spTree>
    <p:extLst>
      <p:ext uri="{BB962C8B-B14F-4D97-AF65-F5344CB8AC3E}">
        <p14:creationId xmlns:p14="http://schemas.microsoft.com/office/powerpoint/2010/main" val="53696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28</a:t>
            </a:fld>
            <a:endParaRPr lang="en-US" altLang="zh-CN"/>
          </a:p>
        </p:txBody>
      </p:sp>
    </p:spTree>
    <p:extLst>
      <p:ext uri="{BB962C8B-B14F-4D97-AF65-F5344CB8AC3E}">
        <p14:creationId xmlns:p14="http://schemas.microsoft.com/office/powerpoint/2010/main" val="2055429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29</a:t>
            </a:fld>
            <a:endParaRPr lang="en-US" altLang="zh-CN"/>
          </a:p>
        </p:txBody>
      </p:sp>
    </p:spTree>
    <p:extLst>
      <p:ext uri="{BB962C8B-B14F-4D97-AF65-F5344CB8AC3E}">
        <p14:creationId xmlns:p14="http://schemas.microsoft.com/office/powerpoint/2010/main" val="3534520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30</a:t>
            </a:fld>
            <a:endParaRPr lang="en-US" altLang="zh-CN"/>
          </a:p>
        </p:txBody>
      </p:sp>
    </p:spTree>
    <p:extLst>
      <p:ext uri="{BB962C8B-B14F-4D97-AF65-F5344CB8AC3E}">
        <p14:creationId xmlns:p14="http://schemas.microsoft.com/office/powerpoint/2010/main" val="2642886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31</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109745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207139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10393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234459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18189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umcu.suda.edu.cn/wjyl/main.ht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umcu.suda.edu.cn/AHLwGECwIDE/list.ht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077821"/>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4</a:t>
            </a:r>
            <a:r>
              <a:rPr lang="zh-CN" altLang="en-US" sz="3600" kern="0" dirty="0">
                <a:solidFill>
                  <a:schemeClr val="bg1"/>
                </a:solidFill>
                <a:latin typeface="微软雅黑"/>
                <a:ea typeface="微软雅黑"/>
              </a:rPr>
              <a:t>章 </a:t>
            </a:r>
            <a:r>
              <a:rPr lang="zh-CN" altLang="en-US" sz="3600" kern="0">
                <a:solidFill>
                  <a:schemeClr val="bg1"/>
                </a:solidFill>
                <a:latin typeface="微软雅黑"/>
                <a:ea typeface="微软雅黑"/>
              </a:rPr>
              <a:t>汇编语言</a:t>
            </a:r>
            <a:r>
              <a:rPr lang="zh-CN" altLang="en-US" sz="3600" kern="0" smtClean="0">
                <a:solidFill>
                  <a:schemeClr val="bg1"/>
                </a:solidFill>
                <a:latin typeface="微软雅黑"/>
                <a:ea typeface="微软雅黑"/>
              </a:rPr>
              <a:t>框架（一）</a:t>
            </a:r>
            <a:endParaRPr lang="zh-CN" altLang="en-US" sz="3600" kern="0" dirty="0">
              <a:solidFill>
                <a:schemeClr val="bg1"/>
              </a:solidFill>
              <a:latin typeface="微软雅黑"/>
              <a:ea typeface="微软雅黑"/>
            </a:endParaRPr>
          </a:p>
        </p:txBody>
      </p:sp>
      <p:cxnSp>
        <p:nvCxnSpPr>
          <p:cNvPr id="6" name="直接连接符 5"/>
          <p:cNvCxnSpPr/>
          <p:nvPr/>
        </p:nvCxnSpPr>
        <p:spPr>
          <a:xfrm>
            <a:off x="0" y="263691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983432" y="3284984"/>
            <a:ext cx="9772963"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4.1</a:t>
            </a:r>
            <a:r>
              <a:rPr lang="zh-CN" altLang="en-US" sz="3600" b="0" dirty="0">
                <a:latin typeface="+mn-lt"/>
                <a:ea typeface="黑体" panose="02010609060101010101" pitchFamily="49" charset="-122"/>
              </a:rPr>
              <a:t>初识程序运行</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983432" y="4509120"/>
            <a:ext cx="9772963"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4.2</a:t>
            </a:r>
            <a:r>
              <a:rPr lang="zh-CN" altLang="en-US" sz="3600" b="0" dirty="0">
                <a:latin typeface="+mn-lt"/>
                <a:ea typeface="黑体" panose="02010609060101010101" pitchFamily="49" charset="-122"/>
              </a:rPr>
              <a:t>汇编工程框架及执行工程分析</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623393" y="1628800"/>
            <a:ext cx="10801200" cy="360040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主函数，一般情况下可以认为程序从此开始运行（实际上有启动过程，参见书稿）</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启动部分（开头）主循环前的初始化工作</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）声明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函数使用的局部变量</a:t>
            </a:r>
          </a:p>
          <a:p>
            <a:pPr indent="266700">
              <a:spcAft>
                <a:spcPts val="0"/>
              </a:spcAft>
            </a:pPr>
            <a:endPar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不变</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关总中断</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cpsid</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）给主函数使用的局部变量赋初值</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）给全局变量赋初值</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endPar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endPar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4010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623392" y="1412776"/>
            <a:ext cx="10945216" cy="381642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）用户外设模块初始化</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初始化蓝灯</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gpio_init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的入口参数</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r0,=LIGHT_BLUE     //r0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指明端口和引脚（用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因常量</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&gt;=256,</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ldr</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r1,#GPIO_OUTPUT    //r1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指明引脚方向为输出</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r2,#LIGHT_OFF       //r2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指明引脚的初始状态为亮</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gpio_init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初始化函数</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初始化串口</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UART_User1</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r0,#UART_User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串口号</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r1,=UART_BAUD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波特率</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uart_init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a:t>
            </a:r>
            <a:endPar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1756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695400" y="1412776"/>
            <a:ext cx="10794202" cy="417646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）使能模块中断</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r0,#UART_User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串口号</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uart_enable_re_int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中断使能函数</a:t>
            </a:r>
          </a:p>
          <a:p>
            <a:pPr indent="266700">
              <a:spcAft>
                <a:spcPts val="0"/>
              </a:spcAft>
            </a:pPr>
            <a:endPar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不变</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开总中断</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cpsie</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显示</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hello_information</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定义的字符串</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r0,=</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hello_information</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待显示字符串首地址</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显示字符串</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在此打桩</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表示当前地址</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，理解发光二极管为何亮起来了？</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启动部分（结尾）</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604593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767408" y="1268760"/>
            <a:ext cx="10787202" cy="489654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主循环部分（开头）</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主循环标签（开头）</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）主循环次数变量</a:t>
            </a:r>
            <a:r>
              <a:rPr lang="pt-BR"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mMainLoopCount+1</a:t>
            </a:r>
          </a:p>
          <a:p>
            <a:pPr indent="266700">
              <a:spcAft>
                <a:spcPts val="0"/>
              </a:spcAft>
            </a:pP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r2,=mMainLoopCount     //r2←mMainLoopCount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的地址</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 [r2]</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r1,#1</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）未达到主循环次数设定值，继续循环</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r2,=MainLoopNUM</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cmp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blO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未达到，继续循环</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）达到主循环次数设定值，执行下列语句，进行灯的亮暗处理</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）清除循环次数变量</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mMainLoopCount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//r2←mMainLoopCount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的地址</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r1,#0</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endPar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35960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p:cNvSpPr>
          <p:nvPr/>
        </p:nvSpPr>
        <p:spPr>
          <a:xfrm>
            <a:off x="702399" y="1556792"/>
            <a:ext cx="10787202" cy="489654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主循环部分（开头）</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主循环标签（开头）</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）主循环次数变量</a:t>
            </a:r>
            <a:r>
              <a:rPr lang="pt-BR"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mMainLoopCount+1</a:t>
            </a:r>
          </a:p>
          <a:p>
            <a:pPr indent="266700">
              <a:spcAft>
                <a:spcPts val="0"/>
              </a:spcAft>
            </a:pP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r2,=mMainLoopCount     //r2←mMainLoopCount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的地址</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 [r2]</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r1,#1</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）未达到主循环次数设定值，继续循环</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r2,=MainLoopNUM</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cmp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p>
          <a:p>
            <a:pPr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blO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main_loop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未达到，继续循环</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）达到主循环次数设定值，执行下列语句，进行灯的亮暗处理</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2.3.1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）清除循环次数变量</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mMainLoopCount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//r2←mMainLoopCount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的地址</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r1,#0</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endPar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8942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1394" y="836712"/>
            <a:ext cx="10909212" cy="555536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spAutoFit/>
          </a:bodyPr>
          <a:lstStyle/>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2.3.2</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）如灯状态标志</a:t>
            </a:r>
            <a:r>
              <a:rPr lang="en-US" altLang="zh-CN" sz="19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mFlag</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，灯的闪烁次数</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并显示，改变灯状态及标志	</a:t>
            </a:r>
          </a:p>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判断灯的状态标志</a:t>
            </a:r>
          </a:p>
          <a:p>
            <a:pPr lvl="0"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mFlag</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lvl="0"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r6,[r2]</a:t>
            </a:r>
          </a:p>
          <a:p>
            <a:pPr lvl="0"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cmp</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r6,#'L'			</a:t>
            </a:r>
          </a:p>
          <a:p>
            <a:pPr lvl="0"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bne</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main_light_off</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mFlag</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不等于</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转</a:t>
            </a:r>
          </a:p>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mFlag</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等于</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情况</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r3,=</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mLightCount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灯的闪烁次数</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mLightCount+1</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r1,[r3]</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add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r1,#1				</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r1,[r3]</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r0,=light_show3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显示“灯的闪烁次数</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mLightCount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显示灯的闪烁次数值</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lvl="0"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r2,=mLightCount</a:t>
            </a:r>
          </a:p>
          <a:p>
            <a:pPr lvl="0"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ldr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r1,[r2]</a:t>
            </a:r>
          </a:p>
          <a:p>
            <a:pPr lvl="0" indent="266700">
              <a:spcAft>
                <a:spcPts val="0"/>
              </a:spcAft>
            </a:pPr>
            <a:r>
              <a:rPr lang="pt-BR"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mFlag</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灯的状态标志改为</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p>
          <a:p>
            <a:pPr indent="266700">
              <a:spcAft>
                <a:spcPts val="0"/>
              </a:spcAft>
            </a:pP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r7,#'A'</a:t>
            </a:r>
          </a:p>
        </p:txBody>
      </p:sp>
    </p:spTree>
    <p:extLst>
      <p:ext uri="{BB962C8B-B14F-4D97-AF65-F5344CB8AC3E}">
        <p14:creationId xmlns:p14="http://schemas.microsoft.com/office/powerpoint/2010/main" val="877926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156167-13A5-412C-A104-1D11CB67896F}"/>
              </a:ext>
            </a:extLst>
          </p:cNvPr>
          <p:cNvSpPr/>
          <p:nvPr/>
        </p:nvSpPr>
        <p:spPr>
          <a:xfrm>
            <a:off x="731404" y="836712"/>
            <a:ext cx="10837204" cy="550920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spAutoFit/>
          </a:bodyPr>
          <a:lstStyle/>
          <a:p>
            <a:pPr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r7,[r2]             </a:t>
            </a:r>
          </a:p>
          <a:p>
            <a:pPr indent="266700">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r0,=LIGHT_BLUE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亮灯</a:t>
            </a:r>
          </a:p>
          <a:p>
            <a:pPr indent="266700">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r1,=LIGHT_ON</a:t>
            </a:r>
          </a:p>
          <a:p>
            <a:pPr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gpio_set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 =light_show1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显示灯亮提示</a:t>
            </a:r>
          </a:p>
          <a:p>
            <a:pPr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mFlag</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等于</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情况处理完毕，转</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main_exit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lvl="0" indent="266700" algn="just">
              <a:spcAft>
                <a:spcPts val="0"/>
              </a:spcAft>
            </a:pP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2.3.3</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）如灯状态标志</a:t>
            </a:r>
            <a:r>
              <a:rPr lang="en-US" altLang="zh-CN" sz="1900" kern="1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mFlag</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900" kern="1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，改变灯状态及标志</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main_light_off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mFlag</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灯的状态标志改为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        </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r7,#'L'</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r7,[r2]   </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r0,=LIGHT_BLUE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暗灯</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r1,=LIGHT_OFF</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gpio_set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 =light_show2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显示灯暗提示</a:t>
            </a:r>
          </a:p>
          <a:p>
            <a:pPr lvl="0" indent="266700">
              <a:spcAft>
                <a:spcPts val="0"/>
              </a:spcAft>
            </a:pP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81409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4726" y="1425843"/>
            <a:ext cx="10801200" cy="4132446"/>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）字符串的定义方法</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这种方式定义的字符串不会自动在末尾添加“</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”，因此为了让字符串结束必须手动添加“</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asciz</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这种方式定义的字符串会自动在末尾添加“</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.string</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这种方式定义的字符串会自动在末尾添加“</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为了便于下一次显示的内容能从新的一行开始，一般在定义字符串时会在其末尾加上“</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”，起到回车换行的作用。第一种方法常用于一次性输出多行字符串的场合，而第二、三种方法一般用于输入一行字符串的情况。</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light_show1:</a:t>
            </a: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.ascii  "LIGHT_BLUE:ON--\n\0"        //</a:t>
            </a:r>
            <a:r>
              <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第一种方法定义字符串，要自行添加</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light_show2:</a:t>
            </a: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asciz</a:t>
            </a: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"LIGHT_BLUE:ON--\n"         //</a:t>
            </a:r>
            <a:r>
              <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与第一种方法的效果一样</a:t>
            </a: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light_show3:</a:t>
            </a:r>
          </a:p>
          <a:p>
            <a:pPr indent="266700" algn="just">
              <a:spcAft>
                <a:spcPts val="0"/>
              </a:spcAft>
            </a:pPr>
            <a:r>
              <a:rPr lang="en-US" altLang="zh-CN"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.string  "LIGHT_BLUE:ON--\n"         //</a:t>
            </a:r>
            <a:r>
              <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与第一种方法的效果一样</a:t>
            </a:r>
          </a:p>
        </p:txBody>
      </p:sp>
      <p:sp>
        <p:nvSpPr>
          <p:cNvPr id="4" name="圆角矩形 3"/>
          <p:cNvSpPr/>
          <p:nvPr/>
        </p:nvSpPr>
        <p:spPr bwMode="auto">
          <a:xfrm>
            <a:off x="685424" y="764704"/>
            <a:ext cx="1080120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．有关</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main</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函数中相关指令的说明</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横卷形 3">
            <a:extLst>
              <a:ext uri="{FF2B5EF4-FFF2-40B4-BE49-F238E27FC236}">
                <a16:creationId xmlns:a16="http://schemas.microsoft.com/office/drawing/2014/main" id="{4A182CAE-05DA-4985-A22E-BAABDBD5E473}"/>
              </a:ext>
            </a:extLst>
          </p:cNvPr>
          <p:cNvSpPr/>
          <p:nvPr/>
        </p:nvSpPr>
        <p:spPr bwMode="auto">
          <a:xfrm>
            <a:off x="695400" y="5576070"/>
            <a:ext cx="10801200"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练习</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4-1】</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上机练习将工程中的</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light_show2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标号对应的字符串改为用</a:t>
            </a:r>
            <a:r>
              <a:rPr lang="en-US" altLang="zh-CN" sz="1800" b="0" kern="100" dirty="0" err="1">
                <a:latin typeface="黑体" panose="02010609060101010101" pitchFamily="49" charset="-122"/>
                <a:ea typeface="黑体" panose="02010609060101010101" pitchFamily="49" charset="-122"/>
                <a:cs typeface="Times New Roman" panose="02020603050405020304" pitchFamily="18" charset="0"/>
              </a:rPr>
              <a:t>asciz</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定义，将</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light_show3</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标号对应的字符串改为用</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string</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定义。</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39686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7631A5-645F-46AF-8B93-AAD537DECC4F}"/>
              </a:ext>
            </a:extLst>
          </p:cNvPr>
          <p:cNvSpPr/>
          <p:nvPr/>
        </p:nvSpPr>
        <p:spPr>
          <a:xfrm>
            <a:off x="695400" y="826840"/>
            <a:ext cx="10801200" cy="333222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）变量的定义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程序中不可避免的会使用到变量，在汇编中变量名实际上是一个标号，它代表了变量的地址，变量的类型有字、半字、字节等。因此，当要同时定义多种不同类型的变量时，要在变量定义前指明对齐格式，否则会影响变量的存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如何获得变量的值或将新的值存入变量中呢？一般是先将的变量的地址存入寄存器中，然后通过寄存器间接寻址方式取出变量的值或将值存入变量中。</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mMainLoopCount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变量</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mMainLoopCount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的地址</a:t>
            </a:r>
          </a:p>
          <a:p>
            <a:pPr indent="266700" algn="just">
              <a:spcAft>
                <a:spcPts val="0"/>
              </a:spcAft>
            </a:pP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 [r2]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取变量的值</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add  r1,#1</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  r1,[r2]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新的值存入变量中</a:t>
            </a:r>
            <a:endParaRPr lang="zh-CN" altLang="en-US" sz="18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横卷形 3">
            <a:extLst>
              <a:ext uri="{FF2B5EF4-FFF2-40B4-BE49-F238E27FC236}">
                <a16:creationId xmlns:a16="http://schemas.microsoft.com/office/drawing/2014/main" id="{0A180C37-C711-489A-B114-14072103EB27}"/>
              </a:ext>
            </a:extLst>
          </p:cNvPr>
          <p:cNvSpPr/>
          <p:nvPr/>
        </p:nvSpPr>
        <p:spPr bwMode="auto">
          <a:xfrm>
            <a:off x="695400" y="4232721"/>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练习</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4-2】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上机练习自行定义一个半字类型的数据，并在主程序中将它输出。</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FCF8A632-265E-45B0-A145-A006E570CBDD}"/>
              </a:ext>
            </a:extLst>
          </p:cNvPr>
          <p:cNvSpPr/>
          <p:nvPr/>
        </p:nvSpPr>
        <p:spPr>
          <a:xfrm>
            <a:off x="695400" y="4797152"/>
            <a:ext cx="10801200" cy="148556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）常量的定义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为了使程序能有更好的可移植性，有时会在汇编中定义一些常量，它相当于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语言的宏定义，可以使用“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.set”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来定义常量。常量有两种使用方法：一种是当常量小于或等于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时，在常量前加“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；另一种是当常量大于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时，在常量前加“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7388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F18620E-3EB2-4D52-98B3-477E58353D75}"/>
              </a:ext>
            </a:extLst>
          </p:cNvPr>
          <p:cNvSpPr/>
          <p:nvPr/>
        </p:nvSpPr>
        <p:spPr>
          <a:xfrm>
            <a:off x="695400" y="842228"/>
            <a:ext cx="10801200" cy="551744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）函数调用方法</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在汇编语言中，对参数有如下规定：当参数个数小于或等于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个时，是通过寄存器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来传递参数；当参数超过</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个时，超过的参数可以使用堆栈来传递参数，但入栈的顺序要与参数的顺序相反；所有参数被看作是存放在连续的内存字单元的字数据。</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函数的调用用法</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对于字符串的输出，只需将待显示字符串的首地址作为参数存入</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，然后再通过</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指令调用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函数，就可以显示提示信息了；对于需要显示数值或地址值，则需要将数据显示格式控制符</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（十进制格式）或</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（十六进制格式）作为第一个参数存入</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，把待显示的数值或地址值作为第二个参数存入</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，然后再通过</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指令调用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函数，就可以显示值了。</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构件的调用方法</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在本程序中涉及到</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构件中的初始化函数</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gpio_init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和灯的设置函数</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gpio_set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r0,=LIGHT_BLUE        //r0←</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端口和引脚</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，是因为常量</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&gt;=256</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，且要用</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指令）</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r1,#GPIO_OUTPUT    //r1←</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引脚方向为输出</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mov  r2,#LIGHT_ON           //r2←</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引脚的初始状态为亮</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gpio_init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初始化函数</a:t>
            </a:r>
          </a:p>
          <a:p>
            <a:pPr indent="266700" algn="just">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r0,=LIGHT_BLUE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亮灯</a:t>
            </a:r>
          </a:p>
          <a:p>
            <a:pPr indent="266700" algn="just">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r1,=LIGHT_ON</a:t>
            </a: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gpio_set</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9320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839416" y="2060267"/>
            <a:ext cx="10513168" cy="240889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汇编语言通常被应用</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在诸如芯片启动过程、硬件底层驱动程序</a:t>
            </a: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操作系统及程序运行</a:t>
            </a: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实时性</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较高场合。若能够</a:t>
            </a: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从底层透明理解微型计算机运行的基本原理，利用汇编语言</a:t>
            </a:r>
            <a:r>
              <a:rPr lang="zh-CN" altLang="en-US" sz="28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进行基本程序设计</a:t>
            </a:r>
            <a:r>
              <a:rPr lang="zh-CN" altLang="en-US"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是基本功。不少人认为汇编语言难以掌握，实际上只要掌握基本方法，规范编程，勤于实践，自然就不难了。</a:t>
            </a:r>
            <a:endParaRPr lang="zh-CN" altLang="zh-CN" sz="28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94B9C23-A805-4F6C-B75F-29490361222B}"/>
              </a:ext>
            </a:extLst>
          </p:cNvPr>
          <p:cNvSpPr/>
          <p:nvPr/>
        </p:nvSpPr>
        <p:spPr>
          <a:xfrm>
            <a:off x="551384" y="908720"/>
            <a:ext cx="11089232" cy="200878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）打桩调试</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在汇编语言程序编写过程中，难免会出现一些语法和语义上的错误，使得程序在汇编时通不过。为了能快速找到错误，常用采用打桩调试的方法来定位排除，即在可能出错的语句前加上“</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bl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指令（“</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表示当前指令的地址，该指令相当于高级语言中的无限死循环）进行打桩。当执行到该指令时，程序就会停止下来，此时就可以观察程序的执行情况，以此来判断程序的错误。</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根据需要可以在不同位置进行打桩</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表示当前地址</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，打桩调试后要将该</a:t>
            </a:r>
            <a:r>
              <a:rPr lang="zh-CN" altLang="en-US"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指令删除</a:t>
            </a:r>
            <a:endPar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4">
            <a:extLst>
              <a:ext uri="{FF2B5EF4-FFF2-40B4-BE49-F238E27FC236}">
                <a16:creationId xmlns:a16="http://schemas.microsoft.com/office/drawing/2014/main" id="{D4B50FA1-B154-4DBD-9881-0C03BFFF6ECC}"/>
              </a:ext>
            </a:extLst>
          </p:cNvPr>
          <p:cNvSpPr/>
          <p:nvPr/>
        </p:nvSpPr>
        <p:spPr bwMode="auto">
          <a:xfrm>
            <a:off x="551384" y="3068960"/>
            <a:ext cx="1108923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．有关头文件的说明</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872170E3-7FEB-4085-8F4D-34DEECC74F14}"/>
              </a:ext>
            </a:extLst>
          </p:cNvPr>
          <p:cNvSpPr/>
          <p:nvPr/>
        </p:nvSpPr>
        <p:spPr>
          <a:xfrm>
            <a:off x="564660" y="3772973"/>
            <a:ext cx="11096958" cy="2593563"/>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）总头文件</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总头文件</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include.inc</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07_NosPrg</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文件夹下，它只包含了</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user.inc</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一个头文件。</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）用户头文件</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用户头文件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user.inc</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05_UserBoard</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文件夹下，它包含了各类与引脚有关、外设相关参数有关的常定义，是为了主程序和中断服务程序的可移植性而设置的。</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）其他头文件</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其它头文件包括与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相关的底层硬件构件的头文件、与目标板相关的应用构件的头文件以扩与应用相关的软件构件头文件的，各类构件头文件要按照“分门别类，各有归处”的原则进行存放。</a:t>
            </a:r>
          </a:p>
        </p:txBody>
      </p:sp>
    </p:spTree>
    <p:extLst>
      <p:ext uri="{BB962C8B-B14F-4D97-AF65-F5344CB8AC3E}">
        <p14:creationId xmlns:p14="http://schemas.microsoft.com/office/powerpoint/2010/main" val="485810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756157"/>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4.2</a:t>
            </a:r>
            <a:r>
              <a:rPr lang="zh-CN" altLang="en-US" sz="3600" b="0" dirty="0">
                <a:latin typeface="+mn-lt"/>
                <a:ea typeface="黑体" panose="02010609060101010101" pitchFamily="49" charset="-122"/>
              </a:rPr>
              <a:t>汇编工程框架及执行工程分析</a:t>
            </a:r>
          </a:p>
        </p:txBody>
      </p:sp>
      <p:sp>
        <p:nvSpPr>
          <p:cNvPr id="8" name="矩形 7"/>
          <p:cNvSpPr/>
          <p:nvPr/>
        </p:nvSpPr>
        <p:spPr>
          <a:xfrm>
            <a:off x="563112" y="1802076"/>
            <a:ext cx="11017224" cy="2716673"/>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本节以“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Exam4_1”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工程为例，</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阐述工程</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的组织及执行</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过程，该工程组织与芯片及开发环境无关。</a:t>
            </a:r>
            <a:endPar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嵌入式系统工程包含若干文件，包括程序文件、头文件、与调试相关的文件、工程说明文件、开发环境生成文件等，文件众多，合理组织这些文件，规范工程组织，可以提高项目的开发效率、提高阅读清晰度、提高可维护性、降低维护难度。工程组织应体现嵌入式软件工程的基本原则与基本思想。这个工程框架也可被称为软件最小系统框架，因为它包含的工程的最基本要素。</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软件最小系统框架是一个能够点亮一个发光二管的，甚至带有串口调试构件的，包含工程规范完整要素的可移植与可复用的工程模板。</a:t>
            </a:r>
          </a:p>
        </p:txBody>
      </p:sp>
    </p:spTree>
    <p:extLst>
      <p:ext uri="{BB962C8B-B14F-4D97-AF65-F5344CB8AC3E}">
        <p14:creationId xmlns:p14="http://schemas.microsoft.com/office/powerpoint/2010/main" val="1801164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4754029-743C-466E-8AF2-CE51E160A57C}"/>
              </a:ext>
            </a:extLst>
          </p:cNvPr>
          <p:cNvSpPr/>
          <p:nvPr/>
        </p:nvSpPr>
        <p:spPr>
          <a:xfrm>
            <a:off x="623392" y="1916832"/>
            <a:ext cx="11017224" cy="1177791"/>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下图给出以“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Exam4_1”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工程为例的树形工程结构模板，物理组织与逻辑组织一致。该模板是苏州大学嵌入式中心为在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STM32CubeIDE1.0.0</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环境下开发，采用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 Cortex-M4F</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系列</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为应用工程而设计的。</a:t>
            </a:r>
          </a:p>
        </p:txBody>
      </p:sp>
      <p:pic>
        <p:nvPicPr>
          <p:cNvPr id="4" name="图片 3"/>
          <p:cNvPicPr>
            <a:picLocks noChangeAspect="1"/>
          </p:cNvPicPr>
          <p:nvPr/>
        </p:nvPicPr>
        <p:blipFill>
          <a:blip r:embed="rId2"/>
          <a:stretch>
            <a:fillRect/>
          </a:stretch>
        </p:blipFill>
        <p:spPr>
          <a:xfrm>
            <a:off x="2310407" y="3212976"/>
            <a:ext cx="7438739" cy="3168352"/>
          </a:xfrm>
          <a:prstGeom prst="rect">
            <a:avLst/>
          </a:prstGeom>
        </p:spPr>
      </p:pic>
      <p:sp>
        <p:nvSpPr>
          <p:cNvPr id="6" name="圆角矩形 5"/>
          <p:cNvSpPr/>
          <p:nvPr/>
        </p:nvSpPr>
        <p:spPr bwMode="auto">
          <a:xfrm>
            <a:off x="623392" y="1089025"/>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4.2.1</a:t>
            </a:r>
            <a:r>
              <a:rPr lang="zh-CN" altLang="en-US" sz="3200" b="0" dirty="0">
                <a:solidFill>
                  <a:schemeClr val="accent2"/>
                </a:solidFill>
                <a:latin typeface="+mn-lt"/>
                <a:ea typeface="黑体" panose="02010609060101010101" pitchFamily="49" charset="-122"/>
              </a:rPr>
              <a:t>汇编工程框架的基本内容</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70398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95400" y="908720"/>
            <a:ext cx="1082348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．工程名与新建工程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717680" y="1635656"/>
            <a:ext cx="10801200" cy="179334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必在意工程名，而使用工程文件夹来标识工程，不同工程文件夹就区别不同工程。这样，工程文件夹内的文件中所含的工程名字就不再具有标识意义，可以修改，也可以不修改。建议新工程文件夹使用手动复制标准模板工程文件夹的方法来建立，这样复用的构件已经存在，框架保留，体系清晰。不推荐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STM32CubeIDE1.0.0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或其他开发环境的新建功能来建立一个新工程。</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 2">
            <a:extLst>
              <a:ext uri="{FF2B5EF4-FFF2-40B4-BE49-F238E27FC236}">
                <a16:creationId xmlns:a16="http://schemas.microsoft.com/office/drawing/2014/main" id="{36FB4538-61B4-4553-A315-D50B52342782}"/>
              </a:ext>
            </a:extLst>
          </p:cNvPr>
          <p:cNvSpPr/>
          <p:nvPr/>
        </p:nvSpPr>
        <p:spPr bwMode="auto">
          <a:xfrm>
            <a:off x="701055" y="3570749"/>
            <a:ext cx="10831699"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．工程文件夹内的基本内容</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CFE7CCDE-E909-426E-AE74-769E16E66415}"/>
              </a:ext>
            </a:extLst>
          </p:cNvPr>
          <p:cNvSpPr/>
          <p:nvPr/>
        </p:nvSpPr>
        <p:spPr>
          <a:xfrm>
            <a:off x="748158" y="4335279"/>
            <a:ext cx="10801200" cy="1177791"/>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工程文件夹内编号的共含</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个下级文件夹，除去</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STM32CubeIDE1.0.0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环境保留的文件夹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Includes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Debug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，分别是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01_Doc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02_Core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03_MCU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04_ GEC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05_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UserBoard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06_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SoftComonnt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07_NoPrg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，各文件夹的含义、简明功能及特点如下表所示。</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3685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99455" y="980728"/>
            <a:ext cx="10329271" cy="5328592"/>
          </a:xfrm>
          <a:prstGeom prst="rect">
            <a:avLst/>
          </a:prstGeom>
        </p:spPr>
      </p:pic>
    </p:spTree>
    <p:extLst>
      <p:ext uri="{BB962C8B-B14F-4D97-AF65-F5344CB8AC3E}">
        <p14:creationId xmlns:p14="http://schemas.microsoft.com/office/powerpoint/2010/main" val="747693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95400"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CPU</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（内核）相关文件简介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695400" y="1700808"/>
            <a:ext cx="10801200" cy="87001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（内核）相关文件包括内核外设访问层头文件、编译器头文件、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Cortex-M SIMD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头文件和微控制器软件接口标准头文件等，位于工程框架的“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..\02_CPU”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文件夹内。</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2">
            <a:extLst>
              <a:ext uri="{FF2B5EF4-FFF2-40B4-BE49-F238E27FC236}">
                <a16:creationId xmlns:a16="http://schemas.microsoft.com/office/drawing/2014/main" id="{FD40DDD6-789B-4A58-8D8C-44B31F3F230B}"/>
              </a:ext>
            </a:extLst>
          </p:cNvPr>
          <p:cNvSpPr/>
          <p:nvPr/>
        </p:nvSpPr>
        <p:spPr bwMode="auto">
          <a:xfrm>
            <a:off x="695400" y="2777723"/>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MCU</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（芯片）相关文件简介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15042C37-A8D5-4957-B7F1-F3087E9FFE51}"/>
              </a:ext>
            </a:extLst>
          </p:cNvPr>
          <p:cNvSpPr/>
          <p:nvPr/>
        </p:nvSpPr>
        <p:spPr>
          <a:xfrm>
            <a:off x="695400" y="3569810"/>
            <a:ext cx="10801200" cy="2716673"/>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文件夹（芯片）相关文件包括芯片启动文件、芯片头文件和系统初始化文件等，位于工程框架的“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..\03_MCU\ startup”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文件夹内。</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芯片头文件给出了芯片专用的寄存器地址映射，设计面向直接硬件操作的底层驱动时，利用该文件使用映射寄存器名，获得对应地址。</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启动文件主要完成复位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中将已初始化的数据复制到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中、清零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bss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段数据、初始化系统时钟、初始化标准库函数，最后转到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函数执行。</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系统初始化文件主要完成复位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RCC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时钟配置、中断向量表的设置、初始化系统时钟等任务。</a:t>
            </a:r>
          </a:p>
        </p:txBody>
      </p:sp>
    </p:spTree>
    <p:extLst>
      <p:ext uri="{BB962C8B-B14F-4D97-AF65-F5344CB8AC3E}">
        <p14:creationId xmlns:p14="http://schemas.microsoft.com/office/powerpoint/2010/main" val="3411326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95400" y="935123"/>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．应用程序源代码文件</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669150" y="1725397"/>
            <a:ext cx="10801200" cy="240889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在工程框架的“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07_NosPrg”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文件夹内放置着总头文件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include.inc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及中断服务程序</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总头文件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include.inc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使用的头文件，内含常量、全局变量声明、外部函数及外部变量的引用。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主程序文件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是应用程序启动的总入口，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函数即在该文件中实现。在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函数中包含了一个永久循环，对具体功能的实现代码一般都添加在该主循环中。</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中断服务程序文件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是中断处理函数编程的地方。</a:t>
            </a:r>
          </a:p>
        </p:txBody>
      </p:sp>
      <p:sp>
        <p:nvSpPr>
          <p:cNvPr id="8" name="圆角矩形 2">
            <a:extLst>
              <a:ext uri="{FF2B5EF4-FFF2-40B4-BE49-F238E27FC236}">
                <a16:creationId xmlns:a16="http://schemas.microsoft.com/office/drawing/2014/main" id="{E1517EC3-90AD-420D-877E-16BA56AEC759}"/>
              </a:ext>
            </a:extLst>
          </p:cNvPr>
          <p:cNvSpPr/>
          <p:nvPr/>
        </p:nvSpPr>
        <p:spPr bwMode="auto">
          <a:xfrm>
            <a:off x="695400" y="4437112"/>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6</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．编译链接产生的其他相关文件简介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90E2FA72-1977-4543-BC28-A83538C13C8F}"/>
              </a:ext>
            </a:extLst>
          </p:cNvPr>
          <p:cNvSpPr/>
          <p:nvPr/>
        </p:nvSpPr>
        <p:spPr>
          <a:xfrm>
            <a:off x="696328" y="5227386"/>
            <a:ext cx="10801200" cy="87001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可执行链接格式文件（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.elf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）映像文件（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）与列表文件（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lst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..\Debug”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文件夹，由编译链接产生。</a:t>
            </a:r>
          </a:p>
        </p:txBody>
      </p:sp>
    </p:spTree>
    <p:extLst>
      <p:ext uri="{BB962C8B-B14F-4D97-AF65-F5344CB8AC3E}">
        <p14:creationId xmlns:p14="http://schemas.microsoft.com/office/powerpoint/2010/main" val="317859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1770314" y="3658303"/>
            <a:ext cx="8286125" cy="2507001"/>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703575" y="1697464"/>
            <a:ext cx="10801200" cy="1177791"/>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链接脚本文件（简称链接文件）是用于控制链接的过程，规定了如何把输入的中间文件中的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section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映射到最终目标文件内，并控制目标文件内各部分的地址分配。它为链接器提供链接脚本，是以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lds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为扩展名的文件。</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46320810-12BA-452C-A302-8B536C2B049E}"/>
              </a:ext>
            </a:extLst>
          </p:cNvPr>
          <p:cNvPicPr>
            <a:picLocks noChangeAspect="1"/>
          </p:cNvPicPr>
          <p:nvPr/>
        </p:nvPicPr>
        <p:blipFill>
          <a:blip r:embed="rId3"/>
          <a:stretch>
            <a:fillRect/>
          </a:stretch>
        </p:blipFill>
        <p:spPr>
          <a:xfrm>
            <a:off x="2831398" y="4415108"/>
            <a:ext cx="6457195" cy="1376311"/>
          </a:xfrm>
          <a:prstGeom prst="rect">
            <a:avLst/>
          </a:prstGeom>
        </p:spPr>
      </p:pic>
      <p:sp>
        <p:nvSpPr>
          <p:cNvPr id="9" name="横卷形 8">
            <a:extLst>
              <a:ext uri="{FF2B5EF4-FFF2-40B4-BE49-F238E27FC236}">
                <a16:creationId xmlns:a16="http://schemas.microsoft.com/office/drawing/2014/main" id="{44A099E5-128B-477F-A6A7-D9AA273CCA83}"/>
              </a:ext>
            </a:extLst>
          </p:cNvPr>
          <p:cNvSpPr/>
          <p:nvPr/>
        </p:nvSpPr>
        <p:spPr bwMode="auto">
          <a:xfrm>
            <a:off x="695400" y="3021391"/>
            <a:ext cx="7488832"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程序编译链接的过程：</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圆角矩形 9"/>
          <p:cNvSpPr/>
          <p:nvPr/>
        </p:nvSpPr>
        <p:spPr bwMode="auto">
          <a:xfrm>
            <a:off x="623392" y="895525"/>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smtClean="0">
                <a:solidFill>
                  <a:schemeClr val="accent2"/>
                </a:solidFill>
                <a:latin typeface="+mn-lt"/>
                <a:ea typeface="黑体" panose="02010609060101010101" pitchFamily="49" charset="-122"/>
              </a:rPr>
              <a:t>4.2.2 </a:t>
            </a:r>
            <a:r>
              <a:rPr lang="zh-CN" altLang="en-US" sz="3200" b="0" dirty="0" smtClean="0">
                <a:solidFill>
                  <a:schemeClr val="accent2"/>
                </a:solidFill>
                <a:latin typeface="+mn-lt"/>
                <a:ea typeface="黑体" panose="02010609060101010101" pitchFamily="49" charset="-122"/>
              </a:rPr>
              <a:t>链接</a:t>
            </a:r>
            <a:r>
              <a:rPr lang="zh-CN" altLang="en-US" sz="3200" b="0" dirty="0">
                <a:solidFill>
                  <a:schemeClr val="accent2"/>
                </a:solidFill>
                <a:latin typeface="+mn-lt"/>
                <a:ea typeface="黑体" panose="02010609060101010101" pitchFamily="49" charset="-122"/>
              </a:rPr>
              <a:t>脚本文件的作用</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68172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4">
            <a:extLst>
              <a:ext uri="{FF2B5EF4-FFF2-40B4-BE49-F238E27FC236}">
                <a16:creationId xmlns:a16="http://schemas.microsoft.com/office/drawing/2014/main" id="{8E08329A-B015-4192-BF78-C94EA7C79FC8}"/>
              </a:ext>
            </a:extLst>
          </p:cNvPr>
          <p:cNvSpPr/>
          <p:nvPr/>
        </p:nvSpPr>
        <p:spPr bwMode="auto">
          <a:xfrm>
            <a:off x="479376" y="1916832"/>
            <a:ext cx="36724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．记录格式</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7290EC57-B52D-46A4-8FA0-6D4E27D3AA2E}"/>
              </a:ext>
            </a:extLst>
          </p:cNvPr>
          <p:cNvSpPr/>
          <p:nvPr/>
        </p:nvSpPr>
        <p:spPr>
          <a:xfrm>
            <a:off x="479376" y="2708920"/>
            <a:ext cx="10801200" cy="562238"/>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.hex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文件中的语句有六种不同类型的语句，但总体格式是一样的。</a:t>
            </a:r>
          </a:p>
        </p:txBody>
      </p:sp>
      <p:pic>
        <p:nvPicPr>
          <p:cNvPr id="3" name="图片 2">
            <a:extLst>
              <a:ext uri="{FF2B5EF4-FFF2-40B4-BE49-F238E27FC236}">
                <a16:creationId xmlns:a16="http://schemas.microsoft.com/office/drawing/2014/main" id="{E37830C0-6C1D-4F47-8844-FC1B4216211F}"/>
              </a:ext>
            </a:extLst>
          </p:cNvPr>
          <p:cNvPicPr>
            <a:picLocks noChangeAspect="1"/>
          </p:cNvPicPr>
          <p:nvPr/>
        </p:nvPicPr>
        <p:blipFill>
          <a:blip r:embed="rId3"/>
          <a:stretch>
            <a:fillRect/>
          </a:stretch>
        </p:blipFill>
        <p:spPr>
          <a:xfrm>
            <a:off x="1559496" y="3429000"/>
            <a:ext cx="8136904" cy="2896388"/>
          </a:xfrm>
          <a:prstGeom prst="rect">
            <a:avLst/>
          </a:prstGeom>
        </p:spPr>
      </p:pic>
      <p:sp>
        <p:nvSpPr>
          <p:cNvPr id="8" name="圆角矩形 7"/>
          <p:cNvSpPr/>
          <p:nvPr/>
        </p:nvSpPr>
        <p:spPr bwMode="auto">
          <a:xfrm>
            <a:off x="479376" y="1054128"/>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4.2.3</a:t>
            </a:r>
            <a:r>
              <a:rPr lang="zh-CN" altLang="en-US" sz="3200" b="0" dirty="0">
                <a:solidFill>
                  <a:schemeClr val="accent2"/>
                </a:solidFill>
                <a:latin typeface="+mn-lt"/>
                <a:ea typeface="黑体" panose="02010609060101010101" pitchFamily="49" charset="-122"/>
              </a:rPr>
              <a:t>机器码解析</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52380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479376" y="908720"/>
            <a:ext cx="36724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．实例分析</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p:cNvSpPr/>
          <p:nvPr/>
        </p:nvSpPr>
        <p:spPr>
          <a:xfrm>
            <a:off x="536576" y="3429000"/>
            <a:ext cx="10478704" cy="2470452"/>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108000" tIns="126000" rIns="108000" bIns="126000" anchor="ctr" anchorCtr="0">
            <a:spAutoFit/>
          </a:bodyPr>
          <a:lstStyle/>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行，以“：”开始，</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表示长度为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表示相对地址，紧接着的“</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04”</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代表记录类型为扩展线性地址，“</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0800”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组成“</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08000000”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代表代码段在</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的起始地址，“</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为校验和。</a:t>
            </a: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行，以“：”开始，长度为“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0x10”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个字节），“</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D000”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表示偏移量，紧接着的“</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代表记录类型为数据类型，接下来的数据段是存放在偏移地址为“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D000”</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的存储区的机器操作码中，也就是说，只有这些数据被写入到</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存储区。</a:t>
            </a:r>
            <a:endPar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666</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行（最后一行）为文档的结束记录，记录类型为“</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0x01”</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0xFF”</a:t>
            </a:r>
            <a:r>
              <a:rPr lang="zh-CN" altLang="en-US" sz="18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为本记录的校验和字段内容。</a:t>
            </a:r>
          </a:p>
        </p:txBody>
      </p:sp>
      <p:pic>
        <p:nvPicPr>
          <p:cNvPr id="3" name="图片 2">
            <a:extLst>
              <a:ext uri="{FF2B5EF4-FFF2-40B4-BE49-F238E27FC236}">
                <a16:creationId xmlns:a16="http://schemas.microsoft.com/office/drawing/2014/main" id="{6E5ED2BD-E61F-4097-A652-DAA4F226FBF2}"/>
              </a:ext>
            </a:extLst>
          </p:cNvPr>
          <p:cNvPicPr>
            <a:picLocks noChangeAspect="1"/>
          </p:cNvPicPr>
          <p:nvPr/>
        </p:nvPicPr>
        <p:blipFill>
          <a:blip r:embed="rId3"/>
          <a:stretch>
            <a:fillRect/>
          </a:stretch>
        </p:blipFill>
        <p:spPr>
          <a:xfrm>
            <a:off x="536576" y="1571450"/>
            <a:ext cx="10478704" cy="1710223"/>
          </a:xfrm>
          <a:prstGeom prst="rect">
            <a:avLst/>
          </a:prstGeom>
        </p:spPr>
      </p:pic>
      <p:sp>
        <p:nvSpPr>
          <p:cNvPr id="9" name="横卷形 3">
            <a:extLst>
              <a:ext uri="{FF2B5EF4-FFF2-40B4-BE49-F238E27FC236}">
                <a16:creationId xmlns:a16="http://schemas.microsoft.com/office/drawing/2014/main" id="{3C7DD798-E143-4C12-8191-25FB7DBC0B09}"/>
              </a:ext>
            </a:extLst>
          </p:cNvPr>
          <p:cNvSpPr/>
          <p:nvPr/>
        </p:nvSpPr>
        <p:spPr bwMode="auto">
          <a:xfrm>
            <a:off x="479376" y="5970262"/>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练习</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4-3】</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打开“</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Exam4_1.hex”</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文件，根据实例分析情况验证一下。</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7884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55595" y="1741209"/>
            <a:ext cx="10581983" cy="87001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为了降低学习难度</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，这里首先运行</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一个汇编语言模板，了解运行过程，</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随后再</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阐述主要知识点。</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4.1</a:t>
            </a:r>
            <a:r>
              <a:rPr lang="zh-CN" altLang="en-US" sz="3600" b="0" dirty="0">
                <a:latin typeface="+mn-lt"/>
                <a:ea typeface="黑体" panose="02010609060101010101" pitchFamily="49" charset="-122"/>
              </a:rPr>
              <a:t>初识程序运行</a:t>
            </a:r>
            <a:endParaRPr lang="zh-CN" altLang="en-US" sz="3200" b="0" dirty="0">
              <a:solidFill>
                <a:schemeClr val="tx1">
                  <a:alpha val="75000"/>
                </a:schemeClr>
              </a:solidFill>
              <a:latin typeface="+mn-lt"/>
              <a:ea typeface="黑体" panose="02010609060101010101" pitchFamily="49" charset="-122"/>
            </a:endParaRPr>
          </a:p>
        </p:txBody>
      </p:sp>
      <p:sp>
        <p:nvSpPr>
          <p:cNvPr id="5" name="圆角矩形 4">
            <a:extLst>
              <a:ext uri="{FF2B5EF4-FFF2-40B4-BE49-F238E27FC236}">
                <a16:creationId xmlns:a16="http://schemas.microsoft.com/office/drawing/2014/main" id="{8D01A0AA-C2FF-4619-824E-BBC07C4D3002}"/>
              </a:ext>
            </a:extLst>
          </p:cNvPr>
          <p:cNvSpPr/>
          <p:nvPr/>
        </p:nvSpPr>
        <p:spPr bwMode="auto">
          <a:xfrm>
            <a:off x="731686" y="2698335"/>
            <a:ext cx="10581983"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．工程框架实现的方法</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9D9ADC7A-A377-40F1-9525-91C6617FF77B}"/>
              </a:ext>
            </a:extLst>
          </p:cNvPr>
          <p:cNvSpPr/>
          <p:nvPr/>
        </p:nvSpPr>
        <p:spPr>
          <a:xfrm>
            <a:off x="755596" y="4762369"/>
            <a:ext cx="10581982" cy="1485567"/>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样例程序：电子资源“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04-Software\Exam4_1</a:t>
            </a:r>
            <a:r>
              <a:rPr lang="en-US" altLang="zh-CN" sz="2000" kern="1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功能</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）主程序：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理解该部分程序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红灯闪烁，红灯闪烁次数通过</a:t>
            </a:r>
            <a:r>
              <a:rPr lang="en-US" altLang="zh-CN" sz="20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输出到</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机屏幕</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）串口中断处理程序：（</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仅演示功能，第</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章讲解</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D9ADC7A-A377-40F1-9525-91C6617FF77B}"/>
              </a:ext>
            </a:extLst>
          </p:cNvPr>
          <p:cNvSpPr/>
          <p:nvPr/>
        </p:nvSpPr>
        <p:spPr>
          <a:xfrm>
            <a:off x="755596" y="3461646"/>
            <a:ext cx="10581982" cy="1177791"/>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电子资源下载：</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hlinkClick r:id="rId3"/>
              </a:rPr>
              <a:t>http</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hlinkClick r:id="rId3"/>
              </a:rPr>
              <a:t>://</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hlinkClick r:id="rId3"/>
              </a:rPr>
              <a:t>sumcu.suda.edu.cn/wjyl/main.htm</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开发环境下载：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hlinkClick r:id="rId4"/>
              </a:rPr>
              <a:t>http://</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hlinkClick r:id="rId4"/>
              </a:rPr>
              <a:t>sumcu.suda.edu.cn/AHLwGECwIDE/list.htm</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（使用指南见</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书附录</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6124117-A7CC-4CEC-98B6-2B873506DD8B}"/>
              </a:ext>
            </a:extLst>
          </p:cNvPr>
          <p:cNvSpPr/>
          <p:nvPr/>
        </p:nvSpPr>
        <p:spPr>
          <a:xfrm>
            <a:off x="479376" y="2060848"/>
            <a:ext cx="10801200" cy="394778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系统程序的运行过程可分为两部分，即</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函数之前的运行和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函数的运行。</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函数的运行过程：</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首先进入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函数后先对所用到的模块进行初始化，比如小灯端口引脚的初始化，然后进入</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main_loop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函数，在该函数中首先把一个延时数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MainLoopNUM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存储到寄存器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中，该延时数用于控制小灯的闪烁频率，可在单步调试中把它改成较小的值。接着使寄存器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从零开始递增，每次加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并且同时和寄存器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中的值比较，如果两个寄存器中的值相等，则调用小灯亮暗转变函数，然后继续运行</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main_loop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，否则寄存器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的值继续递增直到和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寄存器中的值相等为止。</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最后当某个中断发生后，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将转到中断服务程序文件</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所指定的中断入口地址处，开始运行中断服务程序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ISR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。例如，在工程</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接收中断服务程序）中断服务程序，当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收到一个字节，程序便会跳转至</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UARTA_Handler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中断函数服务例程执行，待执行完中断函数服务例程后，再跳转至</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函数继续执行</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（此处只演示）</a:t>
            </a:r>
            <a:endPar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 6"/>
          <p:cNvSpPr/>
          <p:nvPr/>
        </p:nvSpPr>
        <p:spPr bwMode="auto">
          <a:xfrm>
            <a:off x="443711" y="980728"/>
            <a:ext cx="5994823" cy="655803"/>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0"/>
          </a:gradFill>
          <a:ln w="9525" cap="flat" cmpd="sng" algn="ctr">
            <a:noFill/>
            <a:prstDash val="solid"/>
            <a:miter lim="800000"/>
            <a:headEnd type="none" w="med" len="med"/>
            <a:tailEnd type="none" w="med" len="med"/>
          </a:ln>
          <a:effectLst>
            <a:glow rad="63500">
              <a:schemeClr val="accent3">
                <a:satMod val="175000"/>
                <a:alpha val="40000"/>
              </a:schemeClr>
            </a:glow>
            <a:innerShdw blurRad="63500" dist="50800" dir="18900000">
              <a:prstClr val="black">
                <a:alpha val="50000"/>
              </a:prstClr>
            </a:innerShdw>
            <a:softEdge rad="12700"/>
          </a:effectLst>
          <a:scene3d>
            <a:camera prst="orthographicFront"/>
            <a:lightRig rig="threePt" dir="t">
              <a:rot lat="0" lon="0" rev="5400000"/>
            </a:lightRig>
          </a:scene3d>
          <a:sp3d extrusionH="152400">
            <a:bevelT w="107950"/>
            <a:bevelB w="342900"/>
          </a:sp3d>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ea typeface="黑体" panose="02010609060101010101" pitchFamily="49" charset="-122"/>
              </a:rPr>
              <a:t>4.2.4 </a:t>
            </a:r>
            <a:r>
              <a:rPr lang="zh-CN" altLang="en-US" sz="3200" b="0" dirty="0">
                <a:solidFill>
                  <a:schemeClr val="accent2"/>
                </a:solidFill>
                <a:latin typeface="+mn-lt"/>
                <a:ea typeface="黑体" panose="02010609060101010101" pitchFamily="49" charset="-122"/>
              </a:rPr>
              <a:t>执行过程分析</a:t>
            </a:r>
          </a:p>
          <a:p>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515729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横卷形 3">
            <a:extLst>
              <a:ext uri="{FF2B5EF4-FFF2-40B4-BE49-F238E27FC236}">
                <a16:creationId xmlns:a16="http://schemas.microsoft.com/office/drawing/2014/main" id="{DC348F43-9B17-4735-BDE5-4F3F25A806CB}"/>
              </a:ext>
            </a:extLst>
          </p:cNvPr>
          <p:cNvSpPr/>
          <p:nvPr/>
        </p:nvSpPr>
        <p:spPr bwMode="auto">
          <a:xfrm>
            <a:off x="695400" y="764704"/>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Exam4_1</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具体运行</a:t>
            </a:r>
            <a:r>
              <a:rPr lang="zh-CN" altLang="en-US" sz="1800" b="0" kern="100" dirty="0" smtClean="0">
                <a:latin typeface="黑体" panose="02010609060101010101" pitchFamily="49" charset="-122"/>
                <a:ea typeface="黑体" panose="02010609060101010101" pitchFamily="49" charset="-122"/>
                <a:cs typeface="Times New Roman" panose="02020603050405020304" pitchFamily="18" charset="0"/>
              </a:rPr>
              <a:t>结果</a:t>
            </a:r>
            <a:r>
              <a:rPr lang="en-US" altLang="zh-CN" sz="1800" b="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利用实际工程分析）</a:t>
            </a:r>
            <a:endPar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415480" y="1888145"/>
            <a:ext cx="9837167" cy="5108610"/>
          </a:xfrm>
          <a:prstGeom prst="rect">
            <a:avLst/>
          </a:prstGeom>
        </p:spPr>
      </p:pic>
      <p:sp>
        <p:nvSpPr>
          <p:cNvPr id="5" name="圆角矩形 4"/>
          <p:cNvSpPr/>
          <p:nvPr/>
        </p:nvSpPr>
        <p:spPr bwMode="auto">
          <a:xfrm>
            <a:off x="695400" y="1347337"/>
            <a:ext cx="6048672" cy="425479"/>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sz="20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主循环中的屏幕输出（通过调试串口</a:t>
            </a:r>
            <a:r>
              <a:rPr lang="en-US" altLang="zh-CN" sz="2000" b="0" kern="100" dirty="0" err="1"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UART_Debug</a:t>
            </a:r>
            <a:r>
              <a:rPr lang="zh-CN" altLang="en-US" sz="20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000" b="0" dirty="0">
              <a:solidFill>
                <a:srgbClr val="FFF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23392" y="1052736"/>
            <a:ext cx="10297144" cy="576064"/>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sz="20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用户串口（</a:t>
            </a:r>
            <a:r>
              <a:rPr lang="en-US" altLang="zh-CN" sz="2000" b="0" kern="100" dirty="0" err="1"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UART_User</a:t>
            </a:r>
            <a:r>
              <a:rPr lang="zh-CN" altLang="en-US" sz="20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）的接收中断处理程序：收到一个字节，回送一个字节</a:t>
            </a:r>
            <a:r>
              <a:rPr lang="en-US" altLang="zh-CN" sz="20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endParaRPr lang="zh-CN" altLang="en-US" sz="2000" b="0" dirty="0">
              <a:solidFill>
                <a:srgbClr val="FFFF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1775520" y="1772816"/>
            <a:ext cx="8280920" cy="4462171"/>
          </a:xfrm>
          <a:prstGeom prst="rect">
            <a:avLst/>
          </a:prstGeom>
        </p:spPr>
      </p:pic>
    </p:spTree>
    <p:extLst>
      <p:ext uri="{BB962C8B-B14F-4D97-AF65-F5344CB8AC3E}">
        <p14:creationId xmlns:p14="http://schemas.microsoft.com/office/powerpoint/2010/main" val="153977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79667" y="836712"/>
            <a:ext cx="1100603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main</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函数完整代码</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注释</a:t>
            </a:r>
            <a:r>
              <a:rPr lang="zh-CN" altLang="en-US" sz="28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b="0"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随后</a:t>
            </a:r>
            <a:r>
              <a:rPr lang="zh-CN" altLang="en-US" sz="28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边运行、边打桩，重点理解）</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6" name="矩形 5"/>
          <p:cNvSpPr>
            <a:spLocks/>
          </p:cNvSpPr>
          <p:nvPr/>
        </p:nvSpPr>
        <p:spPr>
          <a:xfrm>
            <a:off x="755866" y="3203853"/>
            <a:ext cx="10929833" cy="3240360"/>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文件名称：</a:t>
            </a:r>
            <a:r>
              <a:rPr lang="en-US" altLang="zh-CN" sz="36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main.s</a:t>
            </a:r>
            <a:endParaRPr lang="en-US" altLang="zh-CN" sz="36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功能概要：汇编编程调用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构件控制小灯闪烁（利用</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输出提示信息）</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版权所有：</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SD-ARM(sumcu.suda.edu.cn)</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版本更新：</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20180810-20191018</a:t>
            </a:r>
          </a:p>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.include "include.inc</a:t>
            </a:r>
            <a:r>
              <a:rPr lang="pt-BR"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头文件中主要定义了程序中需要使用到的一些常量</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）数据段与代码段的定义</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）定义数据存储</a:t>
            </a:r>
            <a:r>
              <a:rPr lang="pt-BR"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data</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段开始，实际数据存储在</a:t>
            </a:r>
            <a:r>
              <a:rPr lang="pt-BR"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section .data</a:t>
            </a:r>
          </a:p>
        </p:txBody>
      </p:sp>
      <p:sp>
        <p:nvSpPr>
          <p:cNvPr id="4" name="矩形 3"/>
          <p:cNvSpPr>
            <a:spLocks/>
          </p:cNvSpPr>
          <p:nvPr/>
        </p:nvSpPr>
        <p:spPr>
          <a:xfrm>
            <a:off x="755866" y="1556792"/>
            <a:ext cx="10929833" cy="1512168"/>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28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include.inc</a:t>
            </a:r>
            <a:r>
              <a:rPr lang="zh-CN" altLang="en-US" sz="28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文件</a:t>
            </a:r>
            <a:r>
              <a:rPr lang="zh-CN" altLang="en-US"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include "user.inc"</a:t>
            </a:r>
          </a:p>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宏定义常数</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equ</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MainLoopNUM,1122338  //</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主循环次数设定值（常量）</a:t>
            </a:r>
            <a:endPar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025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79667" y="836712"/>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main</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函数完整代码</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注释</a:t>
            </a:r>
            <a:r>
              <a:rPr lang="zh-CN" altLang="en-US" sz="28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（边运行、边打桩，重点理解）</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6" name="矩形 5"/>
          <p:cNvSpPr>
            <a:spLocks/>
          </p:cNvSpPr>
          <p:nvPr/>
        </p:nvSpPr>
        <p:spPr>
          <a:xfrm>
            <a:off x="702398" y="1556792"/>
            <a:ext cx="11082233" cy="5184576"/>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）定义需要输出的字符串，标号即为字符串首地址</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为字符串结束标志</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hello_information</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字符串标号</a:t>
            </a:r>
          </a:p>
          <a:p>
            <a:pPr indent="266700">
              <a:spcAft>
                <a:spcPts val="0"/>
              </a:spcAft>
            </a:pP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金葫芦提示：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"LIGHT:ON--</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第一次用纯汇编点亮的蓝色发光二极管，太棒了</a:t>
            </a:r>
            <a:r>
              <a:rPr lang="zh-CN" altLang="en-US"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这只是万里长征第一步，但是，万事开头难</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有了第一步，坚持下去，定有收获！            </a:t>
            </a:r>
            <a:r>
              <a:rPr lang="zh-CN" altLang="en-US"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n\0"</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"%d\n\0"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使用的数据格式控制符</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light_show1:</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"LIGHT_BLUE:ON--\n\0"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灯亮状态提示   </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light_show2:</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"LIGHT_BLUE:OFF--\n\0"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灯暗状态提示</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light_show3:</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闪烁次数</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mLightCount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闪烁次数提示</a:t>
            </a:r>
            <a:endPar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5574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79667" y="836712"/>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main</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函数完整代码</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注释</a:t>
            </a:r>
            <a:r>
              <a:rPr lang="zh-CN" altLang="en-US" sz="28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（边运行、边打桩，重点理解）</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6" name="矩形 5"/>
          <p:cNvSpPr>
            <a:spLocks/>
          </p:cNvSpPr>
          <p:nvPr/>
        </p:nvSpPr>
        <p:spPr>
          <a:xfrm>
            <a:off x="702398" y="1556792"/>
            <a:ext cx="11082233" cy="5184576"/>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）定义需要输出的字符串，标号即为字符串首地址</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为字符串结束标志</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hello_information</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字符串标号</a:t>
            </a:r>
          </a:p>
          <a:p>
            <a:pPr indent="266700">
              <a:spcAft>
                <a:spcPts val="0"/>
              </a:spcAft>
            </a:pP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金葫芦提示：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"LIGHT:ON--</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第一次用纯汇编点亮的蓝色发光二极管，太棒了</a:t>
            </a:r>
            <a:r>
              <a:rPr lang="zh-CN" altLang="en-US"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这只是万里长征第一步，但是，万事开头难</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          </a:t>
            </a:r>
            <a:r>
              <a:rPr lang="zh-CN" altLang="en-US"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有了第一步，坚持下去，定有收获！            </a:t>
            </a:r>
            <a:r>
              <a:rPr lang="zh-CN" altLang="en-US"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a:t>
            </a:r>
          </a:p>
          <a:p>
            <a:pPr indent="266700">
              <a:spcAft>
                <a:spcPts val="0"/>
              </a:spcAft>
            </a:pP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err="1">
                <a:solidFill>
                  <a:srgbClr val="FFFF00"/>
                </a:solidFill>
                <a:latin typeface="宋体" panose="02010600030101010101" pitchFamily="2" charset="-122"/>
                <a:ea typeface="宋体" panose="02010600030101010101" pitchFamily="2" charset="-122"/>
                <a:cs typeface="Times New Roman" panose="02020603050405020304" pitchFamily="18" charset="0"/>
              </a:rPr>
              <a:t>ascii</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900" kern="100" dirty="0">
                <a:solidFill>
                  <a:srgbClr val="FFFF00"/>
                </a:solidFill>
                <a:latin typeface="宋体" panose="02010600030101010101" pitchFamily="2" charset="-122"/>
                <a:ea typeface="宋体" panose="02010600030101010101" pitchFamily="2" charset="-122"/>
                <a:cs typeface="Times New Roman" panose="02020603050405020304" pitchFamily="18" charset="0"/>
              </a:rPr>
              <a:t>n\0"</a:t>
            </a:r>
          </a:p>
          <a:p>
            <a:pPr indent="266700">
              <a:spcAft>
                <a:spcPts val="0"/>
              </a:spcAft>
            </a:pP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data_format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"%d\n\0"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使用的数据格式控制符</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light_show1:</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"LIGHT_BLUE:ON--\n\0"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灯亮状态提示   </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light_show2:</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"LIGHT_BLUE:OFF--\n\0"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灯暗状态提示</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light_show3:</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ascii</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闪烁次数</a:t>
            </a:r>
            <a:r>
              <a:rPr lang="en-US" altLang="zh-CN" sz="19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mLightCount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闪烁次数提示</a:t>
            </a:r>
            <a:endParaRPr lang="pt-BR"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294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79667" y="836712"/>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main</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函数完整代码</a:t>
            </a:r>
            <a:r>
              <a:rPr lang="zh-CN" altLang="en-US" sz="2800" b="0" kern="1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注释</a:t>
            </a:r>
            <a:r>
              <a:rPr lang="zh-CN" altLang="en-US" sz="2800" b="0" kern="100" dirty="0" smtClean="0">
                <a:solidFill>
                  <a:srgbClr val="FFFF00"/>
                </a:solidFill>
                <a:latin typeface="黑体" panose="02010609060101010101" pitchFamily="49" charset="-122"/>
                <a:ea typeface="黑体" panose="02010609060101010101" pitchFamily="49" charset="-122"/>
                <a:cs typeface="Times New Roman" panose="02020603050405020304" pitchFamily="18" charset="0"/>
              </a:rPr>
              <a:t>（边运行、边打桩，重点理解）</a:t>
            </a:r>
            <a:endParaRPr lang="zh-CN" altLang="en-US" sz="2800" b="0" dirty="0">
              <a:solidFill>
                <a:srgbClr val="FFFF00"/>
              </a:solidFill>
              <a:latin typeface="黑体" panose="02010609060101010101" pitchFamily="49" charset="-122"/>
              <a:ea typeface="黑体" panose="02010609060101010101" pitchFamily="49" charset="-122"/>
            </a:endParaRPr>
          </a:p>
        </p:txBody>
      </p:sp>
      <p:sp>
        <p:nvSpPr>
          <p:cNvPr id="6" name="矩形 5"/>
          <p:cNvSpPr>
            <a:spLocks/>
          </p:cNvSpPr>
          <p:nvPr/>
        </p:nvSpPr>
        <p:spPr>
          <a:xfrm>
            <a:off x="702398" y="1450134"/>
            <a:ext cx="11082233" cy="2808312"/>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0.1.2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）定义变量</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.align 4              </a:t>
            </a: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//.word</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格式四字节对齐</a:t>
            </a:r>
          </a:p>
          <a:p>
            <a:pPr indent="266700">
              <a:spcAft>
                <a:spcPts val="0"/>
              </a:spcAft>
            </a:pP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mMainLoopCount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定义主循环次数变量</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.word </a:t>
            </a: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0</a:t>
            </a:r>
            <a:endPar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mFlag</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定义灯的状态标志</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为亮，</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为暗</a:t>
            </a:r>
          </a:p>
          <a:p>
            <a:pPr indent="266700">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.byte 'A'	</a:t>
            </a:r>
            <a:endPar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spcAft>
                <a:spcPts val="0"/>
              </a:spcAft>
            </a:pP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.align 4</a:t>
            </a:r>
          </a:p>
          <a:p>
            <a:pPr indent="266700">
              <a:spcAft>
                <a:spcPts val="0"/>
              </a:spcAft>
            </a:pPr>
            <a:r>
              <a:rPr lang="en-US" altLang="zh-CN" sz="1900" kern="100" dirty="0" err="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mLightCount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9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      .word  0</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 name="矩形 3"/>
          <p:cNvSpPr>
            <a:spLocks/>
          </p:cNvSpPr>
          <p:nvPr/>
        </p:nvSpPr>
        <p:spPr>
          <a:xfrm>
            <a:off x="702398" y="4286682"/>
            <a:ext cx="11082233" cy="2166654"/>
          </a:xfrm>
          <a:prstGeom prst="rect">
            <a:avLst/>
          </a:prstGeom>
          <a:gradFill>
            <a:gsLst>
              <a:gs pos="0">
                <a:schemeClr val="accent6"/>
              </a:gs>
              <a:gs pos="56000">
                <a:schemeClr val="accent2">
                  <a:lumMod val="75000"/>
                </a:schemeClr>
              </a:gs>
              <a:gs pos="69000">
                <a:schemeClr val="accent2">
                  <a:lumMod val="75000"/>
                </a:schemeClr>
              </a:gs>
              <a:gs pos="100000">
                <a:schemeClr val="accent2">
                  <a:lumMod val="50000"/>
                </a:schemeClr>
              </a:gs>
            </a:gsLst>
            <a:lin ang="5400000" scaled="1"/>
          </a:gradFill>
          <a:ln w="47625">
            <a:noFill/>
            <a:round/>
          </a:ln>
        </p:spPr>
        <p:txBody>
          <a:bodyPr wrap="square" lIns="234000" tIns="0" rIns="234000" bIns="0" anchor="ctr" anchorCtr="0">
            <a:noAutofit/>
          </a:bodyPr>
          <a:lstStyle/>
          <a:p>
            <a:pPr indent="266700">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）定义代码存储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text</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段开始，实际代码存储在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.section   .text</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.syntax unified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指示下方指令为</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thumb</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通用格式</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.thumb                 //Thumb</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指令集</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.type main function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声明</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为函数类型                     </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.global main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main</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定义成全局函数，便于芯片初始化之后调用</a:t>
            </a:r>
          </a:p>
          <a:p>
            <a:pPr indent="266700">
              <a:spcAft>
                <a:spcPts val="0"/>
              </a:spcAft>
            </a:pP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.align 2               //</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指令和数据采用</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字节对齐，兼容</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Thumb</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指令集</a:t>
            </a:r>
            <a:endPar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133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8186</TotalTime>
  <Words>4108</Words>
  <Application>Microsoft Office PowerPoint</Application>
  <PresentationFormat>宽屏</PresentationFormat>
  <Paragraphs>324</Paragraphs>
  <Slides>31</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Gulim</vt:lpstr>
      <vt:lpstr>黑体</vt:lpstr>
      <vt:lpstr>华文新魏</vt:lpstr>
      <vt:lpstr>华文中宋</vt:lpstr>
      <vt:lpstr>楷体</vt:lpstr>
      <vt:lpstr>宋体</vt:lpstr>
      <vt:lpstr>微软雅黑</vt:lpstr>
      <vt:lpstr>Copperplate Gothic Bold</vt:lpstr>
      <vt:lpstr>Times New Roman</vt:lpstr>
      <vt:lpstr>Wingdings</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18850586845@163.com</cp:lastModifiedBy>
  <cp:revision>809</cp:revision>
  <cp:lastPrinted>1999-06-03T07:41:47Z</cp:lastPrinted>
  <dcterms:created xsi:type="dcterms:W3CDTF">2012-05-08T02:40:51Z</dcterms:created>
  <dcterms:modified xsi:type="dcterms:W3CDTF">2021-04-15T03:31:53Z</dcterms:modified>
</cp:coreProperties>
</file>