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646" r:id="rId2"/>
    <p:sldId id="766" r:id="rId3"/>
    <p:sldId id="832" r:id="rId4"/>
    <p:sldId id="805" r:id="rId5"/>
    <p:sldId id="826" r:id="rId6"/>
    <p:sldId id="806" r:id="rId7"/>
    <p:sldId id="827" r:id="rId8"/>
    <p:sldId id="811" r:id="rId9"/>
    <p:sldId id="828" r:id="rId10"/>
    <p:sldId id="831" r:id="rId11"/>
    <p:sldId id="798" r:id="rId12"/>
    <p:sldId id="808" r:id="rId13"/>
    <p:sldId id="829" r:id="rId14"/>
    <p:sldId id="830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CE6446-2632-480B-9915-94C08BC7B8FC}">
          <p14:sldIdLst>
            <p14:sldId id="646"/>
            <p14:sldId id="766"/>
            <p14:sldId id="832"/>
            <p14:sldId id="805"/>
            <p14:sldId id="826"/>
            <p14:sldId id="806"/>
            <p14:sldId id="827"/>
            <p14:sldId id="811"/>
            <p14:sldId id="828"/>
            <p14:sldId id="831"/>
            <p14:sldId id="798"/>
            <p14:sldId id="808"/>
            <p14:sldId id="829"/>
            <p14:sldId id="8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31B"/>
    <a:srgbClr val="3C658E"/>
    <a:srgbClr val="024C89"/>
    <a:srgbClr val="1B4B7B"/>
    <a:srgbClr val="37618B"/>
    <a:srgbClr val="3D668E"/>
    <a:srgbClr val="406890"/>
    <a:srgbClr val="4E7398"/>
    <a:srgbClr val="4F7499"/>
    <a:srgbClr val="3E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5664" autoAdjust="0"/>
  </p:normalViewPr>
  <p:slideViewPr>
    <p:cSldViewPr>
      <p:cViewPr varScale="1">
        <p:scale>
          <a:sx n="81" d="100"/>
          <a:sy n="81" d="100"/>
        </p:scale>
        <p:origin x="108" y="4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79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6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3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96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76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88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 userDrawn="1"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</a:p>
        </p:txBody>
      </p:sp>
      <p:sp>
        <p:nvSpPr>
          <p:cNvPr id="21" name="标题占位符 1"/>
          <p:cNvSpPr>
            <a:spLocks noGrp="1"/>
          </p:cNvSpPr>
          <p:nvPr userDrawn="1"/>
        </p:nvSpPr>
        <p:spPr>
          <a:xfrm>
            <a:off x="0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43067"/>
            <a:ext cx="12157200" cy="1077821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章 汇编语言</a:t>
            </a:r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框架（二）</a:t>
            </a:r>
            <a:endParaRPr lang="zh-CN" altLang="en-US" sz="3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6912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7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081" y="3355050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4.3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认识工程框架中的</a:t>
            </a:r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GPIO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构件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081" y="4581128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4.4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实验一：理解汇编程序框架及运行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>
            <a:extLst>
              <a:ext uri="{FF2B5EF4-FFF2-40B4-BE49-F238E27FC236}">
                <a16:creationId xmlns:a16="http://schemas.microsoft.com/office/drawing/2014/main" id="{FD1E60D4-C43A-4894-BCF4-5D69989A0CC7}"/>
              </a:ext>
            </a:extLst>
          </p:cNvPr>
          <p:cNvSpPr/>
          <p:nvPr/>
        </p:nvSpPr>
        <p:spPr bwMode="auto">
          <a:xfrm>
            <a:off x="1127448" y="2996952"/>
            <a:ext cx="9937104" cy="167681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实例分析：</a:t>
            </a:r>
            <a:r>
              <a:rPr lang="en-US" altLang="zh-CN" sz="2800" kern="1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800" kern="1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构件源码实例剖析</a:t>
            </a:r>
            <a:endParaRPr lang="en-US" altLang="zh-CN" sz="2800" kern="100" dirty="0">
              <a:solidFill>
                <a:srgbClr val="C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）利用</a:t>
            </a:r>
            <a:r>
              <a:rPr lang="en-US" altLang="zh-CN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Exam4_1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，分析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汇编构件（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gpio.inc</a:t>
            </a:r>
            <a:r>
              <a:rPr lang="zh-CN" altLang="en-US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gpio.s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Exam4_1_C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，分析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语言构件（</a:t>
            </a:r>
            <a:r>
              <a:rPr lang="en-US" altLang="zh-CN" kern="100" dirty="0" err="1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gpio.h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gpio.c</a:t>
            </a:r>
            <a:r>
              <a:rPr lang="zh-CN" altLang="en-US" kern="100" dirty="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600" kern="100" dirty="0">
              <a:solidFill>
                <a:srgbClr val="C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551384" y="756157"/>
            <a:ext cx="11161240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4.4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实验一：理解汇编程序框架及运行</a:t>
            </a:r>
          </a:p>
        </p:txBody>
      </p:sp>
      <p:sp>
        <p:nvSpPr>
          <p:cNvPr id="8" name="矩形 7"/>
          <p:cNvSpPr/>
          <p:nvPr/>
        </p:nvSpPr>
        <p:spPr>
          <a:xfrm>
            <a:off x="560508" y="5085184"/>
            <a:ext cx="11161240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0" tIns="126000" rIns="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）硬件部分。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机或笔记本电脑一台、开发套件一套。</a:t>
            </a:r>
            <a:endParaRPr lang="en-US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）软件部分。根据电子资源“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..\02-Doc”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文件夹下的电子版快速指南，下载合适的电子资源。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）软件环境。按照电子版快速指南中“安装软件开发环境”一节，进行有关软件工具的安装。</a:t>
            </a:r>
          </a:p>
        </p:txBody>
      </p:sp>
      <p:sp>
        <p:nvSpPr>
          <p:cNvPr id="5" name="矩形 4"/>
          <p:cNvSpPr/>
          <p:nvPr/>
        </p:nvSpPr>
        <p:spPr>
          <a:xfrm>
            <a:off x="560508" y="2352535"/>
            <a:ext cx="11152115" cy="179334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本实验通过编程控制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小灯，体会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输出作用，可扩展控制蜂鸣器、继电器等；通过编程获取引脚状态，体会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输入作用，可用于获取开关的状态。主要目的如下：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）了解集成开发环境的安装与基本使用方法。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）掌握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构件基本应用方法，理解第一个汇编程序框架结构。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）掌握硬件系统的软件测试方法，初步理解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输出调试的基本方法。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96E0EF6B-4B5C-404A-93B2-292139DB89D4}"/>
              </a:ext>
            </a:extLst>
          </p:cNvPr>
          <p:cNvSpPr/>
          <p:nvPr/>
        </p:nvSpPr>
        <p:spPr bwMode="auto">
          <a:xfrm>
            <a:off x="551384" y="1653046"/>
            <a:ext cx="43746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．实验目的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E5EC6108-F68E-4D83-8009-515B660D31FD}"/>
              </a:ext>
            </a:extLst>
          </p:cNvPr>
          <p:cNvSpPr/>
          <p:nvPr/>
        </p:nvSpPr>
        <p:spPr bwMode="auto">
          <a:xfrm>
            <a:off x="533331" y="4260181"/>
            <a:ext cx="43746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．实验准备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695400" y="908720"/>
            <a:ext cx="43204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．参考样例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206" y="1629878"/>
            <a:ext cx="10999417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Exam4_1”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工程，该样例是通过调用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驱动构件方式，使得一个发光二极管闪烁。使用构件方式编程干预硬件是今后编程的基本方式，因此要充分掌握构件的使用方法。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86972" y="2656648"/>
            <a:ext cx="4400497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．实验过程或要求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206" y="3398591"/>
            <a:ext cx="10801200" cy="2716673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）验证性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下载开发环境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建立自己的工作文件夹。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拷贝模板工程并重命名。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导入工程。</a:t>
            </a: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编译工程。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 下载并运行。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⑦ 观察运行结果与程序的对应。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61F0F0-0215-4F1D-A419-22777EC7B47B}"/>
              </a:ext>
            </a:extLst>
          </p:cNvPr>
          <p:cNvSpPr/>
          <p:nvPr/>
        </p:nvSpPr>
        <p:spPr>
          <a:xfrm>
            <a:off x="596291" y="908720"/>
            <a:ext cx="10999417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）设计性实验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在验证性实验的基础上，自行编程实现开发板上的红灯、蓝灯和绿灯交替闪烁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5C519F-182B-43A5-ADC6-2DE8CF77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988840"/>
            <a:ext cx="7607691" cy="26642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692D51-BC93-4AFA-B3BD-74DA3C81F5AC}"/>
              </a:ext>
            </a:extLst>
          </p:cNvPr>
          <p:cNvSpPr/>
          <p:nvPr/>
        </p:nvSpPr>
        <p:spPr>
          <a:xfrm>
            <a:off x="611571" y="4869160"/>
            <a:ext cx="10999417" cy="148556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）进阶实验★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对目标板上的三色灯进行编程，通过三色灯的不同组合，实现红、蓝、绿、青、紫、黄和白等灯的亮暗控制。灯颜色提示：青色为绿蓝混合，黄色为红绿混合，紫色为红蓝混合，白色为红蓝绿混合。</a:t>
            </a:r>
          </a:p>
        </p:txBody>
      </p:sp>
    </p:spTree>
    <p:extLst>
      <p:ext uri="{BB962C8B-B14F-4D97-AF65-F5344CB8AC3E}">
        <p14:creationId xmlns:p14="http://schemas.microsoft.com/office/powerpoint/2010/main" val="39254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4">
            <a:extLst>
              <a:ext uri="{FF2B5EF4-FFF2-40B4-BE49-F238E27FC236}">
                <a16:creationId xmlns:a16="http://schemas.microsoft.com/office/drawing/2014/main" id="{2B0A3BEE-15EC-46BA-A41A-98B1D886972C}"/>
              </a:ext>
            </a:extLst>
          </p:cNvPr>
          <p:cNvSpPr/>
          <p:nvPr/>
        </p:nvSpPr>
        <p:spPr bwMode="auto">
          <a:xfrm>
            <a:off x="695400" y="908720"/>
            <a:ext cx="43204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．实验报告要求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3584B6-C921-4551-BC76-27918039DA1E}"/>
              </a:ext>
            </a:extLst>
          </p:cNvPr>
          <p:cNvSpPr/>
          <p:nvPr/>
        </p:nvSpPr>
        <p:spPr>
          <a:xfrm>
            <a:off x="767408" y="1772816"/>
            <a:ext cx="10999417" cy="148556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）基本掌握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文档的排版方法。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）用适当文字、图表描述实验过程。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200~300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字写出实验体会。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）在实验报告中完成实践性问答题。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D61AA7B-E16C-4AC4-9304-BDFE97007BE1}"/>
              </a:ext>
            </a:extLst>
          </p:cNvPr>
          <p:cNvSpPr/>
          <p:nvPr/>
        </p:nvSpPr>
        <p:spPr bwMode="auto">
          <a:xfrm>
            <a:off x="686435" y="3537292"/>
            <a:ext cx="43204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．实践性问答题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757DCB-7DC1-4225-B9C9-EFFD269A7B57}"/>
              </a:ext>
            </a:extLst>
          </p:cNvPr>
          <p:cNvSpPr/>
          <p:nvPr/>
        </p:nvSpPr>
        <p:spPr>
          <a:xfrm>
            <a:off x="695400" y="4447344"/>
            <a:ext cx="10999417" cy="179334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）比较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asciz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这三种字符串定义格式的区别。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）比较立即数的“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这两个前缀的区别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）编写程序输出参考样例中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mMainLoopCount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变量的地址。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）集成的红绿蓝三色灯最多可以实现几种不同颜色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灯的显示，通过实验给出组合列表。</a:t>
            </a:r>
          </a:p>
        </p:txBody>
      </p:sp>
    </p:spTree>
    <p:extLst>
      <p:ext uri="{BB962C8B-B14F-4D97-AF65-F5344CB8AC3E}">
        <p14:creationId xmlns:p14="http://schemas.microsoft.com/office/powerpoint/2010/main" val="40707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24568" y="3176675"/>
            <a:ext cx="10828016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接口，即输入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输出（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Input/Output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）接口，是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同外界进行交互的重要通道，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与外部设备的数据交换通过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接口来实现。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接口是一电子电路，其内有若干专用寄存器和相应的控制逻辑电路构成。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84724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4.3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认识工程框架中的</a:t>
            </a:r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GPIO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构件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BCC79D70-FFF4-440B-8845-20B35258B103}"/>
              </a:ext>
            </a:extLst>
          </p:cNvPr>
          <p:cNvSpPr/>
          <p:nvPr/>
        </p:nvSpPr>
        <p:spPr bwMode="auto">
          <a:xfrm>
            <a:off x="524568" y="2507243"/>
            <a:ext cx="39152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接口的概念</a:t>
            </a:r>
          </a:p>
          <a:p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CE62AF3C-8D93-4272-83BF-194C733A1E33}"/>
              </a:ext>
            </a:extLst>
          </p:cNvPr>
          <p:cNvSpPr/>
          <p:nvPr/>
        </p:nvSpPr>
        <p:spPr bwMode="auto">
          <a:xfrm>
            <a:off x="524568" y="4448755"/>
            <a:ext cx="39152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．通用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6EB28D-63D1-4AD4-93CD-9CF5E846E4B0}"/>
              </a:ext>
            </a:extLst>
          </p:cNvPr>
          <p:cNvSpPr/>
          <p:nvPr/>
        </p:nvSpPr>
        <p:spPr>
          <a:xfrm>
            <a:off x="524568" y="5177037"/>
            <a:ext cx="10828016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，也记为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Purpose 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），即基本的输入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输出，有时也称并行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，或普通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的最基本形式。本书中使用正逻辑，电源（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）代表高电平，对应数字信号“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；地（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）代表低电平，对应数字信号“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4568" y="1817160"/>
            <a:ext cx="7200800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4.3.1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通常</a:t>
            </a: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I/O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接口基本概念及连接方法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横卷形 11">
            <a:extLst>
              <a:ext uri="{FF2B5EF4-FFF2-40B4-BE49-F238E27FC236}">
                <a16:creationId xmlns:a16="http://schemas.microsoft.com/office/drawing/2014/main" id="{FD1E60D4-C43A-4894-BCF4-5D69989A0CC7}"/>
              </a:ext>
            </a:extLst>
          </p:cNvPr>
          <p:cNvSpPr/>
          <p:nvPr/>
        </p:nvSpPr>
        <p:spPr bwMode="auto">
          <a:xfrm>
            <a:off x="911424" y="1124744"/>
            <a:ext cx="10570307" cy="5275838"/>
          </a:xfrm>
          <a:prstGeom prst="horizont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补充：高低电平的实际物理值</a:t>
            </a:r>
            <a:endParaRPr lang="en-US" altLang="zh-CN" sz="2800" kern="100" dirty="0" smtClean="0">
              <a:solidFill>
                <a:schemeClr val="accent2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电平：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transistor </a:t>
            </a:r>
            <a:r>
              <a:rPr lang="en-US" altLang="zh-CN" sz="2800" dirty="0" err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transistor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logic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（晶体管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晶体管逻辑电平</a:t>
            </a:r>
            <a:r>
              <a:rPr lang="zh-CN" altLang="en-US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）。数字电路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中，由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电子元器件组成电路使用的电平。电平是个电压范围，规定输出高电平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&gt;2.4V,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输出低电平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&lt;0.4V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。在室温下，一般输出高电平是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3.5V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，输出低电平是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0.2V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。最小输入高电平和低电平：输入高电平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&gt;=2.0V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，输入低电平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&lt;=0.8V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，噪声容限是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0.4V</a:t>
            </a:r>
            <a:r>
              <a:rPr lang="zh-CN" altLang="en-US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 smtClean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目前：</a:t>
            </a:r>
            <a:r>
              <a:rPr lang="en-US" altLang="zh-CN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3.3V</a:t>
            </a:r>
            <a:r>
              <a:rPr lang="zh-CN" altLang="en-US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供电、</a:t>
            </a:r>
            <a:r>
              <a:rPr lang="en-US" altLang="zh-CN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</a:t>
            </a:r>
            <a:r>
              <a:rPr lang="zh-CN" altLang="en-US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供电，电平实际物理值相对改变</a:t>
            </a:r>
            <a:endParaRPr lang="en-US" altLang="zh-CN" sz="28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课后札记查阅：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CMOS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电平、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232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电平、</a:t>
            </a:r>
            <a:r>
              <a:rPr lang="en-US" altLang="zh-CN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485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电平</a:t>
            </a:r>
          </a:p>
        </p:txBody>
      </p:sp>
    </p:spTree>
    <p:extLst>
      <p:ext uri="{BB962C8B-B14F-4D97-AF65-F5344CB8AC3E}">
        <p14:creationId xmlns:p14="http://schemas.microsoft.com/office/powerpoint/2010/main" val="35923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E4419028-9571-4E17-864D-54674CEA689F}"/>
              </a:ext>
            </a:extLst>
          </p:cNvPr>
          <p:cNvSpPr/>
          <p:nvPr/>
        </p:nvSpPr>
        <p:spPr bwMode="auto">
          <a:xfrm>
            <a:off x="551384" y="836712"/>
            <a:ext cx="439248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．输出引脚的基本接法</a:t>
            </a:r>
          </a:p>
          <a:p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21AE2-B417-4663-BCEB-FC5838A89B59}"/>
              </a:ext>
            </a:extLst>
          </p:cNvPr>
          <p:cNvSpPr/>
          <p:nvPr/>
        </p:nvSpPr>
        <p:spPr>
          <a:xfrm>
            <a:off x="551384" y="1496875"/>
            <a:ext cx="6840760" cy="394778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作为通用输出引脚，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内部程序向该引脚输出高电平或低电平来驱动器件工作，即开关量输出。输出引脚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采用了不同的方式驱动外部器件。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一种接法是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直接驱动发光二极管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引脚输出高电平时，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不亮；当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引脚输出低电平时，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点亮。这种接法的驱动电流一般在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10mA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另一种接法是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通过一个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三极管驱动蜂鸣器，当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引脚输出高电平时，三极管导通，蜂鸣器响；当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引脚输出低电平时，三极管截止，蜂鸣器不响。这种接法可以用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引脚上的几个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的控制电流驱动高达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的驱动电流。若负载需要更大的驱动电流，就必须采用光电隔离外加其他驱动电路，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366051-8205-467E-B6EF-99D5D867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628800"/>
            <a:ext cx="4394109" cy="3474412"/>
          </a:xfrm>
          <a:prstGeom prst="rect">
            <a:avLst/>
          </a:prstGeom>
        </p:spPr>
      </p:pic>
      <p:sp>
        <p:nvSpPr>
          <p:cNvPr id="6" name="横卷形 5">
            <a:extLst>
              <a:ext uri="{FF2B5EF4-FFF2-40B4-BE49-F238E27FC236}">
                <a16:creationId xmlns:a16="http://schemas.microsoft.com/office/drawing/2014/main" id="{FD1E60D4-C43A-4894-BCF4-5D69989A0CC7}"/>
              </a:ext>
            </a:extLst>
          </p:cNvPr>
          <p:cNvSpPr/>
          <p:nvPr/>
        </p:nvSpPr>
        <p:spPr bwMode="auto">
          <a:xfrm>
            <a:off x="551384" y="5554999"/>
            <a:ext cx="11377264" cy="531674"/>
          </a:xfrm>
          <a:prstGeom prst="horizont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提示：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000" kern="1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要有负载（功率）的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概念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；限流电阻</a:t>
            </a:r>
            <a:r>
              <a:rPr lang="en-US" altLang="zh-CN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大小选取；复习三极管的开关作用</a:t>
            </a:r>
            <a:endParaRPr lang="zh-CN" altLang="en-US" sz="20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F13F1E1C-4418-4D3D-AE13-6203986D2422}"/>
              </a:ext>
            </a:extLst>
          </p:cNvPr>
          <p:cNvSpPr/>
          <p:nvPr/>
        </p:nvSpPr>
        <p:spPr bwMode="auto">
          <a:xfrm>
            <a:off x="551384" y="836712"/>
            <a:ext cx="705678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．上拉下拉电阻与输入引脚的基本接法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92620A-C826-4F53-BD52-D91D126F6339}"/>
              </a:ext>
            </a:extLst>
          </p:cNvPr>
          <p:cNvSpPr/>
          <p:nvPr/>
        </p:nvSpPr>
        <p:spPr>
          <a:xfrm>
            <a:off x="551384" y="1635656"/>
            <a:ext cx="10801200" cy="17933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芯片输入引脚的外部有三种不同的连接方式：带上拉电阻的连接、带下拉电阻的连接和“悬空”连接。通俗地说，若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的某个引脚通过一个电阻接到电源（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）上，这个电阻被称为“上拉电阻”；与之相对应，若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的某个引脚通过一个电阻接到地（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）上，则相应的电阻被称为“下拉电阻”。这种做法使得，悬空的芯片引脚被上拉电阻或下拉电阻初始化为高电平或低电平。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884CF-3A73-4B92-9ADD-8BFC553D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520138"/>
            <a:ext cx="6768752" cy="2338004"/>
          </a:xfrm>
          <a:prstGeom prst="rect">
            <a:avLst/>
          </a:prstGeom>
        </p:spPr>
      </p:pic>
      <p:sp>
        <p:nvSpPr>
          <p:cNvPr id="5" name="横卷形 4">
            <a:extLst>
              <a:ext uri="{FF2B5EF4-FFF2-40B4-BE49-F238E27FC236}">
                <a16:creationId xmlns:a16="http://schemas.microsoft.com/office/drawing/2014/main" id="{FD1E60D4-C43A-4894-BCF4-5D69989A0CC7}"/>
              </a:ext>
            </a:extLst>
          </p:cNvPr>
          <p:cNvSpPr/>
          <p:nvPr/>
        </p:nvSpPr>
        <p:spPr bwMode="auto">
          <a:xfrm>
            <a:off x="432053" y="5949280"/>
            <a:ext cx="10945216" cy="531674"/>
          </a:xfrm>
          <a:prstGeom prst="horizont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提示：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输入，要有引脚吸纳多少电流的概念</a:t>
            </a:r>
            <a:endParaRPr lang="zh-CN" altLang="en-US" sz="20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67408" y="2708920"/>
            <a:ext cx="10513168" cy="179334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初始化函数的参数应该有哪些？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由于芯片引脚具有复用特性，应把引脚设置成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功能；同时定义成输入或输出；若是输出，还要给出初始状态。所以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模块初始化函数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gpio_init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个，分别为引脚、引脚方向和引脚状态。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其他的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函数也可以采用类似的方法进行分析。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1384" y="1052736"/>
            <a:ext cx="7344816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4.3.2 GPIO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构件知识要素分析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1" y="908720"/>
            <a:ext cx="1000911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4">
            <a:extLst>
              <a:ext uri="{FF2B5EF4-FFF2-40B4-BE49-F238E27FC236}">
                <a16:creationId xmlns:a16="http://schemas.microsoft.com/office/drawing/2014/main" id="{B0F1BA48-CD5F-4387-A5A2-22AAF2A382C4}"/>
              </a:ext>
            </a:extLst>
          </p:cNvPr>
          <p:cNvSpPr/>
          <p:nvPr/>
        </p:nvSpPr>
        <p:spPr bwMode="auto">
          <a:xfrm>
            <a:off x="713208" y="2636912"/>
            <a:ext cx="43746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．给小灯取名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24C7C9-1F69-4D7D-897F-50B47FDD1536}"/>
              </a:ext>
            </a:extLst>
          </p:cNvPr>
          <p:cNvSpPr/>
          <p:nvPr/>
        </p:nvSpPr>
        <p:spPr>
          <a:xfrm>
            <a:off x="695400" y="1589837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以控制一盏小灯闪烁为例，必须知道两点：一是由芯片的哪个引脚，二是高电平点亮还是低电平点亮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。由此基本理解软件干预硬件的方法。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AE1362-9482-41E3-B430-E783BF8999A3}"/>
              </a:ext>
            </a:extLst>
          </p:cNvPr>
          <p:cNvSpPr/>
          <p:nvPr/>
        </p:nvSpPr>
        <p:spPr>
          <a:xfrm>
            <a:off x="767408" y="3399160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user.inc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文件中给小灯起名字，并确定与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连接的引脚，进行宏定义。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LIGHT_RED,(PTB_NUM|7)    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红色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灯使用的端口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</a:t>
            </a: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FE80A7F-4575-4D3A-B129-6459E165EE10}"/>
              </a:ext>
            </a:extLst>
          </p:cNvPr>
          <p:cNvSpPr/>
          <p:nvPr/>
        </p:nvSpPr>
        <p:spPr bwMode="auto">
          <a:xfrm>
            <a:off x="674003" y="4446235"/>
            <a:ext cx="441388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．给小灯的亮暗取名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5F8CF3-B988-41EA-8087-3E20183DC13C}"/>
              </a:ext>
            </a:extLst>
          </p:cNvPr>
          <p:cNvSpPr/>
          <p:nvPr/>
        </p:nvSpPr>
        <p:spPr>
          <a:xfrm>
            <a:off x="767408" y="5208483"/>
            <a:ext cx="10801200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5000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user.inc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文件中对小灯亮、暗进行宏定义，方便编程。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LIGHT_ON,0     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LIGHT_OFF,1    			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灯暗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74003" y="845503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4.3.3 GPIO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构件的使用方法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A577B869-1F3D-49B4-A9F6-DBE1006880B7}"/>
              </a:ext>
            </a:extLst>
          </p:cNvPr>
          <p:cNvSpPr/>
          <p:nvPr/>
        </p:nvSpPr>
        <p:spPr bwMode="auto">
          <a:xfrm>
            <a:off x="623392" y="908720"/>
            <a:ext cx="43746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．初始化小灯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D2FA5F-0B99-43D0-9360-8E67D119BF1E}"/>
              </a:ext>
            </a:extLst>
          </p:cNvPr>
          <p:cNvSpPr/>
          <p:nvPr/>
        </p:nvSpPr>
        <p:spPr>
          <a:xfrm>
            <a:off x="695400" y="1616925"/>
            <a:ext cx="10801200" cy="17933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文件中初始化小灯的初始状态为输出，并点亮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r0,=LIGHT_RED                   //r0←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端口和引脚（用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是因为宏常数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&gt;=256,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且用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r1,#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GPIO_OUTPUT            //r2←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引脚的为输出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r2,#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LIGHT_ON                   //r3←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引脚的初始状态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默认点亮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gpio_init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初始化函数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B6EB8027-79E8-412E-88EB-07465235E2BB}"/>
              </a:ext>
            </a:extLst>
          </p:cNvPr>
          <p:cNvSpPr/>
          <p:nvPr/>
        </p:nvSpPr>
        <p:spPr bwMode="auto">
          <a:xfrm>
            <a:off x="649472" y="3533287"/>
            <a:ext cx="4374680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．点亮小灯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C37F4-BD7D-4598-B5EE-CB2241686C50}"/>
              </a:ext>
            </a:extLst>
          </p:cNvPr>
          <p:cNvSpPr/>
          <p:nvPr/>
        </p:nvSpPr>
        <p:spPr>
          <a:xfrm>
            <a:off x="695400" y="4293096"/>
            <a:ext cx="10801200" cy="1485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文件中调用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gpio_set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函数点亮小灯。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r0,=LIGHT_RED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r1,=LIGHT_ON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    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gpio_set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调用函数设置小灯为亮</a:t>
            </a:r>
          </a:p>
        </p:txBody>
      </p:sp>
    </p:spTree>
    <p:extLst>
      <p:ext uri="{BB962C8B-B14F-4D97-AF65-F5344CB8AC3E}">
        <p14:creationId xmlns:p14="http://schemas.microsoft.com/office/powerpoint/2010/main" val="9801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7247</TotalTime>
  <Words>1544</Words>
  <Application>Microsoft Office PowerPoint</Application>
  <PresentationFormat>宽屏</PresentationFormat>
  <Paragraphs>99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Copperplate Gothic Bold</vt:lpstr>
      <vt:lpstr>Times New Roman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18850586845@163.com</cp:lastModifiedBy>
  <cp:revision>777</cp:revision>
  <cp:lastPrinted>1999-06-03T07:41:47Z</cp:lastPrinted>
  <dcterms:created xsi:type="dcterms:W3CDTF">2012-05-08T02:40:51Z</dcterms:created>
  <dcterms:modified xsi:type="dcterms:W3CDTF">2021-04-15T03:23:14Z</dcterms:modified>
</cp:coreProperties>
</file>