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25"/>
  </p:notesMasterIdLst>
  <p:handoutMasterIdLst>
    <p:handoutMasterId r:id="rId26"/>
  </p:handoutMasterIdLst>
  <p:sldIdLst>
    <p:sldId id="646" r:id="rId2"/>
    <p:sldId id="725" r:id="rId3"/>
    <p:sldId id="766" r:id="rId4"/>
    <p:sldId id="826" r:id="rId5"/>
    <p:sldId id="806" r:id="rId6"/>
    <p:sldId id="808" r:id="rId7"/>
    <p:sldId id="827" r:id="rId8"/>
    <p:sldId id="828" r:id="rId9"/>
    <p:sldId id="829" r:id="rId10"/>
    <p:sldId id="830" r:id="rId11"/>
    <p:sldId id="798" r:id="rId12"/>
    <p:sldId id="831" r:id="rId13"/>
    <p:sldId id="802" r:id="rId14"/>
    <p:sldId id="805" r:id="rId15"/>
    <p:sldId id="814" r:id="rId16"/>
    <p:sldId id="807" r:id="rId17"/>
    <p:sldId id="832" r:id="rId18"/>
    <p:sldId id="799" r:id="rId19"/>
    <p:sldId id="834" r:id="rId20"/>
    <p:sldId id="809" r:id="rId21"/>
    <p:sldId id="835" r:id="rId22"/>
    <p:sldId id="836" r:id="rId23"/>
    <p:sldId id="801" r:id="rId24"/>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56" autoAdjust="0"/>
    <p:restoredTop sz="85664" autoAdjust="0"/>
  </p:normalViewPr>
  <p:slideViewPr>
    <p:cSldViewPr>
      <p:cViewPr varScale="1">
        <p:scale>
          <a:sx n="62" d="100"/>
          <a:sy n="62" d="100"/>
        </p:scale>
        <p:origin x="510"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13</a:t>
            </a:fld>
            <a:endParaRPr lang="en-US" altLang="zh-CN"/>
          </a:p>
        </p:txBody>
      </p:sp>
    </p:spTree>
    <p:extLst>
      <p:ext uri="{BB962C8B-B14F-4D97-AF65-F5344CB8AC3E}">
        <p14:creationId xmlns:p14="http://schemas.microsoft.com/office/powerpoint/2010/main" val="2055429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14</a:t>
            </a:fld>
            <a:endParaRPr lang="en-US" altLang="zh-CN"/>
          </a:p>
        </p:txBody>
      </p:sp>
    </p:spTree>
    <p:extLst>
      <p:ext uri="{BB962C8B-B14F-4D97-AF65-F5344CB8AC3E}">
        <p14:creationId xmlns:p14="http://schemas.microsoft.com/office/powerpoint/2010/main" val="92246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15</a:t>
            </a:fld>
            <a:endParaRPr lang="en-US" altLang="zh-CN"/>
          </a:p>
        </p:txBody>
      </p:sp>
    </p:spTree>
    <p:extLst>
      <p:ext uri="{BB962C8B-B14F-4D97-AF65-F5344CB8AC3E}">
        <p14:creationId xmlns:p14="http://schemas.microsoft.com/office/powerpoint/2010/main" val="264288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16</a:t>
            </a:fld>
            <a:endParaRPr lang="en-US" altLang="zh-CN"/>
          </a:p>
        </p:txBody>
      </p:sp>
    </p:spTree>
    <p:extLst>
      <p:ext uri="{BB962C8B-B14F-4D97-AF65-F5344CB8AC3E}">
        <p14:creationId xmlns:p14="http://schemas.microsoft.com/office/powerpoint/2010/main" val="1301376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17</a:t>
            </a:fld>
            <a:endParaRPr lang="en-US" altLang="zh-CN"/>
          </a:p>
        </p:txBody>
      </p:sp>
    </p:spTree>
    <p:extLst>
      <p:ext uri="{BB962C8B-B14F-4D97-AF65-F5344CB8AC3E}">
        <p14:creationId xmlns:p14="http://schemas.microsoft.com/office/powerpoint/2010/main" val="412135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18</a:t>
            </a:fld>
            <a:endParaRPr lang="en-US" altLang="zh-CN"/>
          </a:p>
        </p:txBody>
      </p:sp>
    </p:spTree>
    <p:extLst>
      <p:ext uri="{BB962C8B-B14F-4D97-AF65-F5344CB8AC3E}">
        <p14:creationId xmlns:p14="http://schemas.microsoft.com/office/powerpoint/2010/main" val="74490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19</a:t>
            </a:fld>
            <a:endParaRPr lang="en-US" altLang="zh-CN"/>
          </a:p>
        </p:txBody>
      </p:sp>
    </p:spTree>
    <p:extLst>
      <p:ext uri="{BB962C8B-B14F-4D97-AF65-F5344CB8AC3E}">
        <p14:creationId xmlns:p14="http://schemas.microsoft.com/office/powerpoint/2010/main" val="371534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20</a:t>
            </a:fld>
            <a:endParaRPr lang="en-US" altLang="zh-CN"/>
          </a:p>
        </p:txBody>
      </p:sp>
    </p:spTree>
    <p:extLst>
      <p:ext uri="{BB962C8B-B14F-4D97-AF65-F5344CB8AC3E}">
        <p14:creationId xmlns:p14="http://schemas.microsoft.com/office/powerpoint/2010/main" val="111416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21</a:t>
            </a:fld>
            <a:endParaRPr lang="en-US" altLang="zh-CN"/>
          </a:p>
        </p:txBody>
      </p:sp>
    </p:spTree>
    <p:extLst>
      <p:ext uri="{BB962C8B-B14F-4D97-AF65-F5344CB8AC3E}">
        <p14:creationId xmlns:p14="http://schemas.microsoft.com/office/powerpoint/2010/main" val="1870848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23</a:t>
            </a:fld>
            <a:endParaRPr lang="en-US" altLang="zh-CN"/>
          </a:p>
        </p:txBody>
      </p:sp>
    </p:spTree>
    <p:extLst>
      <p:ext uri="{BB962C8B-B14F-4D97-AF65-F5344CB8AC3E}">
        <p14:creationId xmlns:p14="http://schemas.microsoft.com/office/powerpoint/2010/main" val="2422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4</a:t>
            </a:fld>
            <a:endParaRPr lang="en-US" altLang="zh-CN"/>
          </a:p>
        </p:txBody>
      </p:sp>
    </p:spTree>
    <p:extLst>
      <p:ext uri="{BB962C8B-B14F-4D97-AF65-F5344CB8AC3E}">
        <p14:creationId xmlns:p14="http://schemas.microsoft.com/office/powerpoint/2010/main" val="121907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5</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6</a:t>
            </a:fld>
            <a:endParaRPr lang="en-US" altLang="zh-CN"/>
          </a:p>
        </p:txBody>
      </p:sp>
    </p:spTree>
    <p:extLst>
      <p:ext uri="{BB962C8B-B14F-4D97-AF65-F5344CB8AC3E}">
        <p14:creationId xmlns:p14="http://schemas.microsoft.com/office/powerpoint/2010/main" val="271288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8</a:t>
            </a:fld>
            <a:endParaRPr lang="en-US" altLang="zh-CN"/>
          </a:p>
        </p:txBody>
      </p:sp>
    </p:spTree>
    <p:extLst>
      <p:ext uri="{BB962C8B-B14F-4D97-AF65-F5344CB8AC3E}">
        <p14:creationId xmlns:p14="http://schemas.microsoft.com/office/powerpoint/2010/main" val="261939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9</a:t>
            </a:fld>
            <a:endParaRPr lang="en-US" altLang="zh-CN"/>
          </a:p>
        </p:txBody>
      </p:sp>
    </p:spTree>
    <p:extLst>
      <p:ext uri="{BB962C8B-B14F-4D97-AF65-F5344CB8AC3E}">
        <p14:creationId xmlns:p14="http://schemas.microsoft.com/office/powerpoint/2010/main" val="175667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11</a:t>
            </a:fld>
            <a:endParaRPr lang="en-US" altLang="zh-CN"/>
          </a:p>
        </p:txBody>
      </p:sp>
    </p:spTree>
    <p:extLst>
      <p:ext uri="{BB962C8B-B14F-4D97-AF65-F5344CB8AC3E}">
        <p14:creationId xmlns:p14="http://schemas.microsoft.com/office/powerpoint/2010/main" val="401076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43067"/>
            <a:ext cx="12157200" cy="1077821"/>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5</a:t>
            </a:r>
            <a:r>
              <a:rPr lang="zh-CN" altLang="en-US" sz="3600" kern="0" dirty="0">
                <a:solidFill>
                  <a:schemeClr val="bg1"/>
                </a:solidFill>
                <a:latin typeface="微软雅黑"/>
                <a:ea typeface="微软雅黑"/>
              </a:rPr>
              <a:t>章 基于构件的汇编程序设计方法</a:t>
            </a:r>
          </a:p>
        </p:txBody>
      </p:sp>
      <p:cxnSp>
        <p:nvCxnSpPr>
          <p:cNvPr id="6" name="直接连接符 5"/>
          <p:cNvCxnSpPr/>
          <p:nvPr/>
        </p:nvCxnSpPr>
        <p:spPr>
          <a:xfrm>
            <a:off x="0" y="2636912"/>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112474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715525" y="2918181"/>
            <a:ext cx="10416560"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5.1 </a:t>
            </a:r>
            <a:r>
              <a:rPr lang="zh-CN" altLang="en-US" sz="3600" b="0" dirty="0">
                <a:latin typeface="+mn-lt"/>
                <a:ea typeface="黑体" panose="02010609060101010101" pitchFamily="49" charset="-122"/>
              </a:rPr>
              <a:t>构件及其设计方法</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715525" y="3815150"/>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5.2 </a:t>
            </a:r>
            <a:r>
              <a:rPr lang="zh-CN" altLang="en-US" sz="3600" b="0" dirty="0">
                <a:latin typeface="+mn-lt"/>
                <a:ea typeface="黑体" panose="02010609060101010101" pitchFamily="49" charset="-122"/>
              </a:rPr>
              <a:t>程序流程控制</a:t>
            </a:r>
            <a:endParaRPr lang="zh-CN" altLang="en-US" sz="3200" b="0" dirty="0">
              <a:solidFill>
                <a:schemeClr val="tx1">
                  <a:alpha val="75000"/>
                </a:schemeClr>
              </a:solidFill>
              <a:latin typeface="+mn-lt"/>
              <a:ea typeface="黑体" panose="02010609060101010101" pitchFamily="49" charset="-122"/>
            </a:endParaRPr>
          </a:p>
        </p:txBody>
      </p:sp>
      <p:sp>
        <p:nvSpPr>
          <p:cNvPr id="7" name="圆角矩形 24">
            <a:extLst>
              <a:ext uri="{FF2B5EF4-FFF2-40B4-BE49-F238E27FC236}">
                <a16:creationId xmlns:a16="http://schemas.microsoft.com/office/drawing/2014/main" id="{87934C87-439A-4F8C-9AC5-0BF6C342D97D}"/>
              </a:ext>
            </a:extLst>
          </p:cNvPr>
          <p:cNvSpPr/>
          <p:nvPr/>
        </p:nvSpPr>
        <p:spPr bwMode="auto">
          <a:xfrm>
            <a:off x="708454" y="4658756"/>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5.3 </a:t>
            </a:r>
            <a:r>
              <a:rPr lang="zh-CN" altLang="en-US" sz="3600" b="0" dirty="0">
                <a:latin typeface="+mn-lt"/>
                <a:ea typeface="黑体" panose="02010609060101010101" pitchFamily="49" charset="-122"/>
              </a:rPr>
              <a:t>汇编程序设计实例</a:t>
            </a:r>
            <a:endParaRPr lang="zh-CN" altLang="en-US" sz="3200" b="0" dirty="0">
              <a:solidFill>
                <a:schemeClr val="tx1">
                  <a:alpha val="75000"/>
                </a:schemeClr>
              </a:solidFill>
              <a:latin typeface="+mn-lt"/>
              <a:ea typeface="黑体" panose="02010609060101010101" pitchFamily="49" charset="-122"/>
            </a:endParaRPr>
          </a:p>
        </p:txBody>
      </p:sp>
      <p:sp>
        <p:nvSpPr>
          <p:cNvPr id="9" name="圆角矩形 24">
            <a:extLst>
              <a:ext uri="{FF2B5EF4-FFF2-40B4-BE49-F238E27FC236}">
                <a16:creationId xmlns:a16="http://schemas.microsoft.com/office/drawing/2014/main" id="{87934C87-439A-4F8C-9AC5-0BF6C342D97D}"/>
              </a:ext>
            </a:extLst>
          </p:cNvPr>
          <p:cNvSpPr/>
          <p:nvPr/>
        </p:nvSpPr>
        <p:spPr bwMode="auto">
          <a:xfrm>
            <a:off x="708454" y="5587220"/>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5.4 </a:t>
            </a:r>
            <a:r>
              <a:rPr lang="zh-CN" altLang="en-US" sz="3600" b="0" dirty="0">
                <a:latin typeface="+mn-lt"/>
                <a:ea typeface="黑体" panose="02010609060101010101" pitchFamily="49" charset="-122"/>
              </a:rPr>
              <a:t>实验二：基于构件方法的汇编程序设计</a:t>
            </a:r>
            <a:endParaRPr lang="zh-CN" altLang="en-US" sz="32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5B1E14-F1A9-459D-B8B6-AB7F12F41E77}"/>
              </a:ext>
            </a:extLst>
          </p:cNvPr>
          <p:cNvSpPr/>
          <p:nvPr/>
        </p:nvSpPr>
        <p:spPr>
          <a:xfrm>
            <a:off x="735895" y="1052736"/>
            <a:ext cx="10720210"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分析问题</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。分析问题就是将解决问题所需条件、原始数据、输入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输出信息、运行速度、运算精度和结果形式等搞清楚。</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建立数学模型</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。就是把问题数学化、公式化。</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确定算法</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。建立数学模型后，许多情况下还不能直接进行程序设计，需要确定符合微控制器运算的算法。</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绘制程序流程图</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。程序流程图是用箭头线段、框图及菱形图等绘制的一种图，它直接描述程序内容。</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内存空间分配</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。汇编语言的重要特点之一是能够直接用汇编指令或伪指令为数据或代码程序分配内存空间，当程序中没有指定分配存储空间时，系统会按约定方式分配存储空间。</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编写程序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。汇编语言编程应按指令和伪指令的语法规则进行。</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程序整体测试</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。程序整体测试是程序设计的最后一步，也是非常重要的一步。通过整体测试，可以纠正程序的语法错误和语义错误，最后实现程序正确的运行。</a:t>
            </a:r>
          </a:p>
        </p:txBody>
      </p:sp>
    </p:spTree>
    <p:extLst>
      <p:ext uri="{BB962C8B-B14F-4D97-AF65-F5344CB8AC3E}">
        <p14:creationId xmlns:p14="http://schemas.microsoft.com/office/powerpoint/2010/main" val="3438405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843774"/>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5.2</a:t>
            </a:r>
            <a:r>
              <a:rPr lang="zh-CN" altLang="en-US" sz="3600" b="0" dirty="0">
                <a:latin typeface="+mn-lt"/>
                <a:ea typeface="黑体" panose="02010609060101010101" pitchFamily="49" charset="-122"/>
              </a:rPr>
              <a:t>程序流程控制</a:t>
            </a:r>
          </a:p>
        </p:txBody>
      </p:sp>
      <p:sp>
        <p:nvSpPr>
          <p:cNvPr id="8" name="矩形 7"/>
          <p:cNvSpPr/>
          <p:nvPr/>
        </p:nvSpPr>
        <p:spPr>
          <a:xfrm>
            <a:off x="587388" y="1795472"/>
            <a:ext cx="11017224"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程序流程控制主要有</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顺序结构</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分支结构</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循环结构</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 name="圆角矩形 3"/>
          <p:cNvSpPr/>
          <p:nvPr/>
        </p:nvSpPr>
        <p:spPr bwMode="auto">
          <a:xfrm>
            <a:off x="587388" y="2559934"/>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5.2.1 </a:t>
            </a:r>
            <a:r>
              <a:rPr lang="zh-CN" altLang="en-US" sz="3200" b="0" dirty="0">
                <a:solidFill>
                  <a:schemeClr val="accent2"/>
                </a:solidFill>
                <a:latin typeface="+mn-lt"/>
              </a:rPr>
              <a:t>顺序结构</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p:cNvSpPr/>
          <p:nvPr/>
        </p:nvSpPr>
        <p:spPr>
          <a:xfrm>
            <a:off x="587388" y="3338222"/>
            <a:ext cx="11017224"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顺序结构程序的执行方式是“</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从头到尾</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”，逐条执行指令语句，直到程序结束，这是程序的最基本形式。</a:t>
            </a:r>
          </a:p>
        </p:txBody>
      </p:sp>
      <p:sp>
        <p:nvSpPr>
          <p:cNvPr id="6" name="横卷形 8">
            <a:extLst>
              <a:ext uri="{FF2B5EF4-FFF2-40B4-BE49-F238E27FC236}">
                <a16:creationId xmlns:a16="http://schemas.microsoft.com/office/drawing/2014/main" id="{2A058D0C-9DC1-441F-8689-2144C9AFB2C4}"/>
              </a:ext>
            </a:extLst>
          </p:cNvPr>
          <p:cNvSpPr/>
          <p:nvPr/>
        </p:nvSpPr>
        <p:spPr bwMode="auto">
          <a:xfrm>
            <a:off x="551384" y="4208236"/>
            <a:ext cx="11017224" cy="858857"/>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例</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5-1】</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编程实现将两个寄存器相加得到的结果通过串口输出，假设两个寄存器存放的数据分别是</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15</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24</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，参考程序见“</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Exam5_1”</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工程</a:t>
            </a:r>
            <a:r>
              <a:rPr lang="zh-CN" altLang="en-US" sz="1800" b="0" kern="1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（直接演示）</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7" name="矩形 6">
            <a:extLst>
              <a:ext uri="{FF2B5EF4-FFF2-40B4-BE49-F238E27FC236}">
                <a16:creationId xmlns:a16="http://schemas.microsoft.com/office/drawing/2014/main" id="{61774496-000C-4B78-830D-7C005751B745}"/>
              </a:ext>
            </a:extLst>
          </p:cNvPr>
          <p:cNvSpPr/>
          <p:nvPr/>
        </p:nvSpPr>
        <p:spPr>
          <a:xfrm>
            <a:off x="597754" y="5162090"/>
            <a:ext cx="10996492" cy="1177791"/>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分析：假定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寄存器存放数据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寄存器存放数据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，可通过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指令实现两数相加，再调用串口构件函数输出结果即可，这里在打印结果前先输出字符串“</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Serial port information start!”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Result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：”，方便直观的看到结果现象，</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1164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3373" y="1515899"/>
            <a:ext cx="3750994" cy="4320480"/>
            <a:chOff x="450379" y="1867597"/>
            <a:chExt cx="3750994" cy="4320480"/>
          </a:xfrm>
        </p:grpSpPr>
        <p:sp>
          <p:nvSpPr>
            <p:cNvPr id="2" name="圆角矩形 1"/>
            <p:cNvSpPr/>
            <p:nvPr/>
          </p:nvSpPr>
          <p:spPr bwMode="auto">
            <a:xfrm>
              <a:off x="450379" y="1867597"/>
              <a:ext cx="3750994" cy="4320480"/>
            </a:xfrm>
            <a:prstGeom prst="roundRect">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3" name="图片 2">
              <a:extLst>
                <a:ext uri="{FF2B5EF4-FFF2-40B4-BE49-F238E27FC236}">
                  <a16:creationId xmlns:a16="http://schemas.microsoft.com/office/drawing/2014/main" id="{D6672DD5-40EF-45D5-B616-7FD85AD25870}"/>
                </a:ext>
              </a:extLst>
            </p:cNvPr>
            <p:cNvPicPr>
              <a:picLocks noChangeAspect="1"/>
            </p:cNvPicPr>
            <p:nvPr/>
          </p:nvPicPr>
          <p:blipFill>
            <a:blip r:embed="rId2"/>
            <a:stretch>
              <a:fillRect/>
            </a:stretch>
          </p:blipFill>
          <p:spPr>
            <a:xfrm>
              <a:off x="702407" y="2132856"/>
              <a:ext cx="3246938" cy="3789962"/>
            </a:xfrm>
            <a:prstGeom prst="rect">
              <a:avLst/>
            </a:prstGeom>
          </p:spPr>
        </p:pic>
      </p:grpSp>
      <p:sp>
        <p:nvSpPr>
          <p:cNvPr id="5" name="横卷形 8">
            <a:extLst>
              <a:ext uri="{FF2B5EF4-FFF2-40B4-BE49-F238E27FC236}">
                <a16:creationId xmlns:a16="http://schemas.microsoft.com/office/drawing/2014/main" id="{72AD34C0-B49C-4419-9F87-60BF2C8C16F5}"/>
              </a:ext>
            </a:extLst>
          </p:cNvPr>
          <p:cNvSpPr/>
          <p:nvPr/>
        </p:nvSpPr>
        <p:spPr bwMode="auto">
          <a:xfrm>
            <a:off x="695401" y="930545"/>
            <a:ext cx="3246938"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顺序执行程序流程图：</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54E5CAB3-40D7-401E-80BF-6424C89C99AE}"/>
              </a:ext>
            </a:extLst>
          </p:cNvPr>
          <p:cNvPicPr>
            <a:picLocks noChangeAspect="1"/>
          </p:cNvPicPr>
          <p:nvPr/>
        </p:nvPicPr>
        <p:blipFill>
          <a:blip r:embed="rId3"/>
          <a:stretch>
            <a:fillRect/>
          </a:stretch>
        </p:blipFill>
        <p:spPr>
          <a:xfrm>
            <a:off x="4472676" y="1682969"/>
            <a:ext cx="7023923" cy="3957373"/>
          </a:xfrm>
          <a:prstGeom prst="rect">
            <a:avLst/>
          </a:prstGeom>
        </p:spPr>
      </p:pic>
      <p:sp>
        <p:nvSpPr>
          <p:cNvPr id="7" name="横卷形 8">
            <a:extLst>
              <a:ext uri="{FF2B5EF4-FFF2-40B4-BE49-F238E27FC236}">
                <a16:creationId xmlns:a16="http://schemas.microsoft.com/office/drawing/2014/main" id="{90A56E28-BD6C-428B-ADE6-A54684D3DC1F}"/>
              </a:ext>
            </a:extLst>
          </p:cNvPr>
          <p:cNvSpPr/>
          <p:nvPr/>
        </p:nvSpPr>
        <p:spPr bwMode="auto">
          <a:xfrm>
            <a:off x="4472676" y="883939"/>
            <a:ext cx="7023922"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顺序执行结果：</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44634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6023992" y="3133606"/>
            <a:ext cx="4641076" cy="2531042"/>
          </a:xfrm>
          <a:prstGeom prst="roundRect">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4" name="圆角矩形 3"/>
          <p:cNvSpPr/>
          <p:nvPr/>
        </p:nvSpPr>
        <p:spPr bwMode="auto">
          <a:xfrm>
            <a:off x="479376"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5.2.2 </a:t>
            </a:r>
            <a:r>
              <a:rPr lang="zh-CN" altLang="en-US" sz="3200" b="0" dirty="0">
                <a:solidFill>
                  <a:schemeClr val="accent2"/>
                </a:solidFill>
                <a:latin typeface="+mn-lt"/>
              </a:rPr>
              <a:t>分支结构</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1FD6F1B8-D608-43AA-A646-D4EF6BF4C687}"/>
              </a:ext>
            </a:extLst>
          </p:cNvPr>
          <p:cNvSpPr/>
          <p:nvPr/>
        </p:nvSpPr>
        <p:spPr>
          <a:xfrm>
            <a:off x="551384" y="1772816"/>
            <a:ext cx="11089232"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分支结构程序是利用条件转移指令，使程序执行到某一指令后，根据条件是否满足，来改变程序执行的次序，这类程序使计算机有了判断作用。分支结构分为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单分支结构</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多分支结构</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横卷形 8">
            <a:extLst>
              <a:ext uri="{FF2B5EF4-FFF2-40B4-BE49-F238E27FC236}">
                <a16:creationId xmlns:a16="http://schemas.microsoft.com/office/drawing/2014/main" id="{F4042D1D-1EFB-45F8-B6EF-7B09457663D8}"/>
              </a:ext>
            </a:extLst>
          </p:cNvPr>
          <p:cNvSpPr/>
          <p:nvPr/>
        </p:nvSpPr>
        <p:spPr bwMode="auto">
          <a:xfrm>
            <a:off x="1523493" y="2698618"/>
            <a:ext cx="2232248"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单分支程序流程图</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8" name="图片 7">
            <a:extLst>
              <a:ext uri="{FF2B5EF4-FFF2-40B4-BE49-F238E27FC236}">
                <a16:creationId xmlns:a16="http://schemas.microsoft.com/office/drawing/2014/main" id="{56423FB0-2549-4ADC-9287-E38650EF5513}"/>
              </a:ext>
            </a:extLst>
          </p:cNvPr>
          <p:cNvPicPr>
            <a:picLocks noChangeAspect="1"/>
          </p:cNvPicPr>
          <p:nvPr/>
        </p:nvPicPr>
        <p:blipFill>
          <a:blip r:embed="rId3"/>
          <a:stretch>
            <a:fillRect/>
          </a:stretch>
        </p:blipFill>
        <p:spPr>
          <a:xfrm>
            <a:off x="6124130" y="3174518"/>
            <a:ext cx="3960440" cy="2449219"/>
          </a:xfrm>
          <a:prstGeom prst="rect">
            <a:avLst/>
          </a:prstGeom>
        </p:spPr>
      </p:pic>
      <p:sp>
        <p:nvSpPr>
          <p:cNvPr id="9" name="横卷形 8">
            <a:extLst>
              <a:ext uri="{FF2B5EF4-FFF2-40B4-BE49-F238E27FC236}">
                <a16:creationId xmlns:a16="http://schemas.microsoft.com/office/drawing/2014/main" id="{01320E0A-8229-4B34-94E0-6058A3029188}"/>
              </a:ext>
            </a:extLst>
          </p:cNvPr>
          <p:cNvSpPr/>
          <p:nvPr/>
        </p:nvSpPr>
        <p:spPr bwMode="auto">
          <a:xfrm>
            <a:off x="6960097" y="2642830"/>
            <a:ext cx="2232248"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双分支程序流程图</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0" name="横卷形 8">
            <a:extLst>
              <a:ext uri="{FF2B5EF4-FFF2-40B4-BE49-F238E27FC236}">
                <a16:creationId xmlns:a16="http://schemas.microsoft.com/office/drawing/2014/main" id="{FAF0A8E6-1161-42AD-A383-B81BA525D6FA}"/>
              </a:ext>
            </a:extLst>
          </p:cNvPr>
          <p:cNvSpPr/>
          <p:nvPr/>
        </p:nvSpPr>
        <p:spPr bwMode="auto">
          <a:xfrm>
            <a:off x="551384" y="5664649"/>
            <a:ext cx="11089232" cy="858857"/>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例</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5-2】</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编程实现寄存器</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和寄存器</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B</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两个无符号数之差的绝对值，将结果用串口输出，假设两寄存器存放的数据分别是</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15</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24</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，参考程序见“</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Exam5_2”</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工程。</a:t>
            </a:r>
            <a:endParaRPr lang="zh-CN" altLang="en-US" dirty="0">
              <a:latin typeface="华文中宋" panose="02010600040101010101" pitchFamily="2" charset="-122"/>
              <a:ea typeface="华文中宋" panose="02010600040101010101" pitchFamily="2" charset="-122"/>
            </a:endParaRPr>
          </a:p>
        </p:txBody>
      </p:sp>
      <p:sp>
        <p:nvSpPr>
          <p:cNvPr id="2" name="圆角矩形 1"/>
          <p:cNvSpPr/>
          <p:nvPr/>
        </p:nvSpPr>
        <p:spPr bwMode="auto">
          <a:xfrm>
            <a:off x="911424" y="3230305"/>
            <a:ext cx="4176464" cy="2434343"/>
          </a:xfrm>
          <a:prstGeom prst="roundRect">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3" name="图片 2">
            <a:extLst>
              <a:ext uri="{FF2B5EF4-FFF2-40B4-BE49-F238E27FC236}">
                <a16:creationId xmlns:a16="http://schemas.microsoft.com/office/drawing/2014/main" id="{7DA2212A-D2CF-49E1-BC91-D9689680BC86}"/>
              </a:ext>
            </a:extLst>
          </p:cNvPr>
          <p:cNvPicPr>
            <a:picLocks noChangeAspect="1"/>
          </p:cNvPicPr>
          <p:nvPr/>
        </p:nvPicPr>
        <p:blipFill>
          <a:blip r:embed="rId4"/>
          <a:stretch>
            <a:fillRect/>
          </a:stretch>
        </p:blipFill>
        <p:spPr>
          <a:xfrm>
            <a:off x="1847528" y="3245182"/>
            <a:ext cx="2720556" cy="2419467"/>
          </a:xfrm>
          <a:prstGeom prst="rect">
            <a:avLst/>
          </a:prstGeom>
        </p:spPr>
      </p:pic>
    </p:spTree>
    <p:extLst>
      <p:ext uri="{BB962C8B-B14F-4D97-AF65-F5344CB8AC3E}">
        <p14:creationId xmlns:p14="http://schemas.microsoft.com/office/powerpoint/2010/main" val="2552380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bwMode="auto">
          <a:xfrm>
            <a:off x="623392" y="1484784"/>
            <a:ext cx="3744416" cy="4896544"/>
          </a:xfrm>
          <a:prstGeom prst="roundRect">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10" name="图片 9">
            <a:extLst>
              <a:ext uri="{FF2B5EF4-FFF2-40B4-BE49-F238E27FC236}">
                <a16:creationId xmlns:a16="http://schemas.microsoft.com/office/drawing/2014/main" id="{ADA2F2DA-78AC-415C-9360-E08560CFA05C}"/>
              </a:ext>
            </a:extLst>
          </p:cNvPr>
          <p:cNvPicPr>
            <a:picLocks noChangeAspect="1"/>
          </p:cNvPicPr>
          <p:nvPr/>
        </p:nvPicPr>
        <p:blipFill>
          <a:blip r:embed="rId3"/>
          <a:stretch>
            <a:fillRect/>
          </a:stretch>
        </p:blipFill>
        <p:spPr>
          <a:xfrm>
            <a:off x="867200" y="1676651"/>
            <a:ext cx="3303734" cy="4344637"/>
          </a:xfrm>
          <a:prstGeom prst="rect">
            <a:avLst/>
          </a:prstGeom>
        </p:spPr>
      </p:pic>
      <p:sp>
        <p:nvSpPr>
          <p:cNvPr id="11" name="横卷形 8">
            <a:extLst>
              <a:ext uri="{FF2B5EF4-FFF2-40B4-BE49-F238E27FC236}">
                <a16:creationId xmlns:a16="http://schemas.microsoft.com/office/drawing/2014/main" id="{ACDAF328-137E-4104-888C-94F912848A30}"/>
              </a:ext>
            </a:extLst>
          </p:cNvPr>
          <p:cNvSpPr/>
          <p:nvPr/>
        </p:nvSpPr>
        <p:spPr bwMode="auto">
          <a:xfrm>
            <a:off x="867200" y="836712"/>
            <a:ext cx="270852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求绝对值程序流程图：</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12" name="图片 11">
            <a:extLst>
              <a:ext uri="{FF2B5EF4-FFF2-40B4-BE49-F238E27FC236}">
                <a16:creationId xmlns:a16="http://schemas.microsoft.com/office/drawing/2014/main" id="{D6372EDC-B2E7-4688-A27D-59946017241F}"/>
              </a:ext>
            </a:extLst>
          </p:cNvPr>
          <p:cNvPicPr>
            <a:picLocks noChangeAspect="1"/>
          </p:cNvPicPr>
          <p:nvPr/>
        </p:nvPicPr>
        <p:blipFill>
          <a:blip r:embed="rId4"/>
          <a:stretch>
            <a:fillRect/>
          </a:stretch>
        </p:blipFill>
        <p:spPr>
          <a:xfrm>
            <a:off x="4788674" y="1772816"/>
            <a:ext cx="7028067" cy="4320480"/>
          </a:xfrm>
          <a:prstGeom prst="rect">
            <a:avLst/>
          </a:prstGeom>
        </p:spPr>
      </p:pic>
      <p:sp>
        <p:nvSpPr>
          <p:cNvPr id="14" name="横卷形 8">
            <a:extLst>
              <a:ext uri="{FF2B5EF4-FFF2-40B4-BE49-F238E27FC236}">
                <a16:creationId xmlns:a16="http://schemas.microsoft.com/office/drawing/2014/main" id="{CE8DFB7B-3CBD-411F-BE33-FAE9366A15FD}"/>
              </a:ext>
            </a:extLst>
          </p:cNvPr>
          <p:cNvSpPr/>
          <p:nvPr/>
        </p:nvSpPr>
        <p:spPr bwMode="auto">
          <a:xfrm>
            <a:off x="4784007" y="836712"/>
            <a:ext cx="2550308"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求绝对值执行结果：</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2791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bwMode="auto">
          <a:xfrm>
            <a:off x="7248128" y="2263592"/>
            <a:ext cx="2708520" cy="3523902"/>
          </a:xfrm>
          <a:prstGeom prst="roundRect">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2" name="圆角矩形 1"/>
          <p:cNvSpPr/>
          <p:nvPr/>
        </p:nvSpPr>
        <p:spPr bwMode="auto">
          <a:xfrm>
            <a:off x="3791744" y="2263592"/>
            <a:ext cx="2520280" cy="3276651"/>
          </a:xfrm>
          <a:prstGeom prst="roundRect">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4" name="圆角矩形 3"/>
          <p:cNvSpPr/>
          <p:nvPr/>
        </p:nvSpPr>
        <p:spPr bwMode="auto">
          <a:xfrm>
            <a:off x="479376" y="1052736"/>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5.2.3 </a:t>
            </a:r>
            <a:r>
              <a:rPr lang="zh-CN" altLang="en-US" sz="3200" b="0" dirty="0">
                <a:solidFill>
                  <a:schemeClr val="accent2"/>
                </a:solidFill>
                <a:latin typeface="+mn-lt"/>
              </a:rPr>
              <a:t>循环结构</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58FA33D2-570D-4D3B-81EA-669A9C36DBDF}"/>
              </a:ext>
            </a:extLst>
          </p:cNvPr>
          <p:cNvSpPr/>
          <p:nvPr/>
        </p:nvSpPr>
        <p:spPr>
          <a:xfrm>
            <a:off x="479376" y="1900240"/>
            <a:ext cx="2827657"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循环结构程序是强制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重复执行某一指令系列（程序段）的一种程序结构形式，凡是要重复执行的程序段都可以按循环结构设计。循环程序一般由四部分组成：</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初始化</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循环体</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循环控制</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循环结束处理</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835395F1-FD6F-4287-AB2A-40D932281A21}"/>
              </a:ext>
            </a:extLst>
          </p:cNvPr>
          <p:cNvPicPr>
            <a:picLocks noChangeAspect="1"/>
          </p:cNvPicPr>
          <p:nvPr/>
        </p:nvPicPr>
        <p:blipFill>
          <a:blip r:embed="rId3"/>
          <a:stretch>
            <a:fillRect/>
          </a:stretch>
        </p:blipFill>
        <p:spPr>
          <a:xfrm>
            <a:off x="3791744" y="2338476"/>
            <a:ext cx="2407254" cy="3201767"/>
          </a:xfrm>
          <a:prstGeom prst="rect">
            <a:avLst/>
          </a:prstGeom>
        </p:spPr>
      </p:pic>
      <p:sp>
        <p:nvSpPr>
          <p:cNvPr id="6" name="横卷形 8">
            <a:extLst>
              <a:ext uri="{FF2B5EF4-FFF2-40B4-BE49-F238E27FC236}">
                <a16:creationId xmlns:a16="http://schemas.microsoft.com/office/drawing/2014/main" id="{13D11072-90A7-4B93-B622-6EDC1867E4A1}"/>
              </a:ext>
            </a:extLst>
          </p:cNvPr>
          <p:cNvSpPr/>
          <p:nvPr/>
        </p:nvSpPr>
        <p:spPr bwMode="auto">
          <a:xfrm>
            <a:off x="3791744" y="1772816"/>
            <a:ext cx="270852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循环程序结构流程图</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7" name="图片 6">
            <a:extLst>
              <a:ext uri="{FF2B5EF4-FFF2-40B4-BE49-F238E27FC236}">
                <a16:creationId xmlns:a16="http://schemas.microsoft.com/office/drawing/2014/main" id="{2159EAF9-9CB8-4AA8-A5E4-BF0AFCBC3A5C}"/>
              </a:ext>
            </a:extLst>
          </p:cNvPr>
          <p:cNvPicPr>
            <a:picLocks noChangeAspect="1"/>
          </p:cNvPicPr>
          <p:nvPr/>
        </p:nvPicPr>
        <p:blipFill>
          <a:blip r:embed="rId4"/>
          <a:stretch>
            <a:fillRect/>
          </a:stretch>
        </p:blipFill>
        <p:spPr>
          <a:xfrm>
            <a:off x="7569461" y="2338476"/>
            <a:ext cx="2065854" cy="3201767"/>
          </a:xfrm>
          <a:prstGeom prst="rect">
            <a:avLst/>
          </a:prstGeom>
        </p:spPr>
      </p:pic>
      <p:sp>
        <p:nvSpPr>
          <p:cNvPr id="8" name="横卷形 8">
            <a:extLst>
              <a:ext uri="{FF2B5EF4-FFF2-40B4-BE49-F238E27FC236}">
                <a16:creationId xmlns:a16="http://schemas.microsoft.com/office/drawing/2014/main" id="{EDC4155B-9D10-456F-9206-6C6EE8FCA122}"/>
              </a:ext>
            </a:extLst>
          </p:cNvPr>
          <p:cNvSpPr/>
          <p:nvPr/>
        </p:nvSpPr>
        <p:spPr bwMode="auto">
          <a:xfrm>
            <a:off x="7248128" y="1738250"/>
            <a:ext cx="270852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循环程序结构流程图</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9" name="横卷形 8">
            <a:extLst>
              <a:ext uri="{FF2B5EF4-FFF2-40B4-BE49-F238E27FC236}">
                <a16:creationId xmlns:a16="http://schemas.microsoft.com/office/drawing/2014/main" id="{F985937A-04A8-49C9-86E7-09E0CCD9A67E}"/>
              </a:ext>
            </a:extLst>
          </p:cNvPr>
          <p:cNvSpPr/>
          <p:nvPr/>
        </p:nvSpPr>
        <p:spPr bwMode="auto">
          <a:xfrm>
            <a:off x="478508" y="5787494"/>
            <a:ext cx="10586044"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例</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5-3】</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编程实现</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sum=1+2+3+4+…+100</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，并将</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sum</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的值通过串口输出，参考程序见“</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Exam5_3”</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工程。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51572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837542" y="1507798"/>
            <a:ext cx="2736304" cy="4417048"/>
          </a:xfrm>
          <a:prstGeom prst="roundRect">
            <a:avLst/>
          </a:prstGeom>
          <a:solidFill>
            <a:schemeClr val="bg1"/>
          </a:solidFill>
          <a:ln w="9525"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2" name="图片 1">
            <a:extLst>
              <a:ext uri="{FF2B5EF4-FFF2-40B4-BE49-F238E27FC236}">
                <a16:creationId xmlns:a16="http://schemas.microsoft.com/office/drawing/2014/main" id="{7CF2E408-3A57-4E25-BF35-568EFFB71319}"/>
              </a:ext>
            </a:extLst>
          </p:cNvPr>
          <p:cNvPicPr>
            <a:picLocks noChangeAspect="1"/>
          </p:cNvPicPr>
          <p:nvPr/>
        </p:nvPicPr>
        <p:blipFill>
          <a:blip r:embed="rId3"/>
          <a:stretch>
            <a:fillRect/>
          </a:stretch>
        </p:blipFill>
        <p:spPr>
          <a:xfrm>
            <a:off x="934559" y="1707309"/>
            <a:ext cx="2185977" cy="4103504"/>
          </a:xfrm>
          <a:prstGeom prst="rect">
            <a:avLst/>
          </a:prstGeom>
        </p:spPr>
      </p:pic>
      <p:sp>
        <p:nvSpPr>
          <p:cNvPr id="7" name="横卷形 8">
            <a:extLst>
              <a:ext uri="{FF2B5EF4-FFF2-40B4-BE49-F238E27FC236}">
                <a16:creationId xmlns:a16="http://schemas.microsoft.com/office/drawing/2014/main" id="{80A5FFD6-53B6-4BA3-9316-D1CDC3E2BD07}"/>
              </a:ext>
            </a:extLst>
          </p:cNvPr>
          <p:cNvSpPr/>
          <p:nvPr/>
        </p:nvSpPr>
        <p:spPr bwMode="auto">
          <a:xfrm>
            <a:off x="673288" y="936555"/>
            <a:ext cx="270852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循环控制流程图</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26D36637-C7DF-4668-B6ED-2E10B0D20FB8}"/>
              </a:ext>
            </a:extLst>
          </p:cNvPr>
          <p:cNvPicPr>
            <a:picLocks noChangeAspect="1"/>
          </p:cNvPicPr>
          <p:nvPr/>
        </p:nvPicPr>
        <p:blipFill>
          <a:blip r:embed="rId4"/>
          <a:stretch>
            <a:fillRect/>
          </a:stretch>
        </p:blipFill>
        <p:spPr>
          <a:xfrm>
            <a:off x="4295800" y="1532293"/>
            <a:ext cx="7272808" cy="4272019"/>
          </a:xfrm>
          <a:prstGeom prst="rect">
            <a:avLst/>
          </a:prstGeom>
        </p:spPr>
      </p:pic>
      <p:sp>
        <p:nvSpPr>
          <p:cNvPr id="9" name="横卷形 8">
            <a:extLst>
              <a:ext uri="{FF2B5EF4-FFF2-40B4-BE49-F238E27FC236}">
                <a16:creationId xmlns:a16="http://schemas.microsoft.com/office/drawing/2014/main" id="{9BC69ED8-0E45-47F4-9298-36A5FDBBCDA4}"/>
              </a:ext>
            </a:extLst>
          </p:cNvPr>
          <p:cNvSpPr/>
          <p:nvPr/>
        </p:nvSpPr>
        <p:spPr bwMode="auto">
          <a:xfrm>
            <a:off x="4295800" y="908720"/>
            <a:ext cx="7272808"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循环控制执行结果</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10" name="横卷形 8">
            <a:extLst>
              <a:ext uri="{FF2B5EF4-FFF2-40B4-BE49-F238E27FC236}">
                <a16:creationId xmlns:a16="http://schemas.microsoft.com/office/drawing/2014/main" id="{650A78F3-C087-484C-81D0-506487F22147}"/>
              </a:ext>
            </a:extLst>
          </p:cNvPr>
          <p:cNvSpPr/>
          <p:nvPr/>
        </p:nvSpPr>
        <p:spPr bwMode="auto">
          <a:xfrm>
            <a:off x="673288" y="5949341"/>
            <a:ext cx="1089532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练习</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5-2】</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打开“</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Exam5_3”</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工程，修改程序实现求</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5</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！，并通过</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printf</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输出结果。</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307388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5.3 </a:t>
            </a:r>
            <a:r>
              <a:rPr lang="zh-CN" altLang="en-US" sz="3600" b="0" dirty="0">
                <a:latin typeface="+mn-lt"/>
                <a:ea typeface="黑体" panose="02010609060101010101" pitchFamily="49" charset="-122"/>
              </a:rPr>
              <a:t>汇编程序设计实例</a:t>
            </a:r>
            <a:endParaRPr lang="zh-CN" altLang="en-US" sz="3200" b="0" dirty="0">
              <a:solidFill>
                <a:schemeClr val="tx1">
                  <a:alpha val="75000"/>
                </a:schemeClr>
              </a:solidFill>
              <a:latin typeface="+mn-lt"/>
              <a:ea typeface="黑体" panose="02010609060101010101" pitchFamily="49" charset="-122"/>
            </a:endParaRPr>
          </a:p>
        </p:txBody>
      </p:sp>
      <p:sp>
        <p:nvSpPr>
          <p:cNvPr id="5" name="矩形 4"/>
          <p:cNvSpPr/>
          <p:nvPr/>
        </p:nvSpPr>
        <p:spPr>
          <a:xfrm>
            <a:off x="524568" y="1855454"/>
            <a:ext cx="10900024"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本节以数制转换、冒泡排序为例，并通过调用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LCD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构件进行过程及结果显示。</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圆角矩形 3">
            <a:extLst>
              <a:ext uri="{FF2B5EF4-FFF2-40B4-BE49-F238E27FC236}">
                <a16:creationId xmlns:a16="http://schemas.microsoft.com/office/drawing/2014/main" id="{ABFF1717-8415-4BA9-82C1-1670C4D4721C}"/>
              </a:ext>
            </a:extLst>
          </p:cNvPr>
          <p:cNvSpPr/>
          <p:nvPr/>
        </p:nvSpPr>
        <p:spPr bwMode="auto">
          <a:xfrm>
            <a:off x="524568" y="26598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5.3.1 </a:t>
            </a:r>
            <a:r>
              <a:rPr lang="zh-CN" altLang="en-US" sz="3200" b="0" dirty="0">
                <a:solidFill>
                  <a:schemeClr val="accent2"/>
                </a:solidFill>
                <a:latin typeface="+mn-lt"/>
              </a:rPr>
              <a:t>数制转换程序设计</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6" name="矩形 5">
            <a:extLst>
              <a:ext uri="{FF2B5EF4-FFF2-40B4-BE49-F238E27FC236}">
                <a16:creationId xmlns:a16="http://schemas.microsoft.com/office/drawing/2014/main" id="{42BBACA4-16DD-494F-BEF7-C667543B059D}"/>
              </a:ext>
            </a:extLst>
          </p:cNvPr>
          <p:cNvSpPr/>
          <p:nvPr/>
        </p:nvSpPr>
        <p:spPr>
          <a:xfrm>
            <a:off x="524568" y="4480973"/>
            <a:ext cx="10900024"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分析：十进制转换成二进制可通过每次移动一位数字再与“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进行逻辑“与”运算，依次得到存储在寄存器中的最后一位数据，最后通过串口输出每一位即可。十进制转化为八进制同上。十进制转化成十六进制可通过每次移动四位数字再与“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进行逻辑“与”运算，依次得到存储在寄存器中的后四位数据，若数据大于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，则参照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表可知字符“</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相差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值的基础上加上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输出即可，</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横卷形 8">
            <a:extLst>
              <a:ext uri="{FF2B5EF4-FFF2-40B4-BE49-F238E27FC236}">
                <a16:creationId xmlns:a16="http://schemas.microsoft.com/office/drawing/2014/main" id="{9DF03DFF-5FA7-48E3-8FCC-4AB9A0B017E5}"/>
              </a:ext>
            </a:extLst>
          </p:cNvPr>
          <p:cNvSpPr/>
          <p:nvPr/>
        </p:nvSpPr>
        <p:spPr bwMode="auto">
          <a:xfrm>
            <a:off x="529272" y="3429000"/>
            <a:ext cx="10895320" cy="858857"/>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例</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5-4】</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编写程序将十进制数转换成二进制、八进制、十六进制，结果通过串口输出。假设需要转换的十进制数是</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95</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，参考程序见“</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Exam5_4”</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工程。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38183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28E6453-D24C-4427-84B0-5A220ACD8B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1464" y="1484784"/>
            <a:ext cx="9073008" cy="4896544"/>
          </a:xfrm>
          <a:prstGeom prst="rect">
            <a:avLst/>
          </a:prstGeom>
          <a:noFill/>
          <a:ln>
            <a:noFill/>
          </a:ln>
        </p:spPr>
      </p:pic>
      <p:sp>
        <p:nvSpPr>
          <p:cNvPr id="6" name="横卷形 8">
            <a:extLst>
              <a:ext uri="{FF2B5EF4-FFF2-40B4-BE49-F238E27FC236}">
                <a16:creationId xmlns:a16="http://schemas.microsoft.com/office/drawing/2014/main" id="{1399B4AC-6ECA-47E1-A629-AB004DE541BE}"/>
              </a:ext>
            </a:extLst>
          </p:cNvPr>
          <p:cNvSpPr/>
          <p:nvPr/>
        </p:nvSpPr>
        <p:spPr bwMode="auto">
          <a:xfrm>
            <a:off x="767408" y="836712"/>
            <a:ext cx="369452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进制转换程序执行结果：</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243685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85901" y="90872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5.3.2 </a:t>
            </a:r>
            <a:r>
              <a:rPr lang="zh-CN" altLang="en-US" sz="3200" b="0" dirty="0">
                <a:solidFill>
                  <a:schemeClr val="accent2"/>
                </a:solidFill>
                <a:latin typeface="+mn-lt"/>
              </a:rPr>
              <a:t>冒泡排序程序设计</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685900" y="2748231"/>
            <a:ext cx="10801200"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分析</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）硬件接法：用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SWD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连接目标套件和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端口；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LCD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屏幕的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个针脚与底板标有“彩色</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LCD”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字样处相连。</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）这里需要定义一个数据段来存储数据，可以设定存取每个数据都占用一个字节；排序过程主要分为外循环和内循环两个程序段，每执行完一次内循环，外循环需要循环的次数减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，当外循环需要循环的次数为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时，说明排序完成。</a:t>
            </a:r>
          </a:p>
        </p:txBody>
      </p:sp>
      <p:sp>
        <p:nvSpPr>
          <p:cNvPr id="9" name="横卷形 8">
            <a:extLst>
              <a:ext uri="{FF2B5EF4-FFF2-40B4-BE49-F238E27FC236}">
                <a16:creationId xmlns:a16="http://schemas.microsoft.com/office/drawing/2014/main" id="{6EEE9DD4-FA13-43C4-996F-50FADE6817D1}"/>
              </a:ext>
            </a:extLst>
          </p:cNvPr>
          <p:cNvSpPr/>
          <p:nvPr/>
        </p:nvSpPr>
        <p:spPr bwMode="auto">
          <a:xfrm>
            <a:off x="685901" y="1684467"/>
            <a:ext cx="10801199" cy="858857"/>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例</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5-5】</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输入一组数据，编程实现冒泡递减排序效果，并通过</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LCD</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屏幕显示输出结果。假设待排序的一组数是：</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12</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15</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8</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14</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16</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10</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2</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30</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参考程序见“</a:t>
            </a:r>
            <a:r>
              <a:rPr lang="en-US" altLang="zh-CN" sz="1800" b="0" kern="100" dirty="0">
                <a:latin typeface="黑体" panose="02010609060101010101" pitchFamily="49" charset="-122"/>
                <a:ea typeface="黑体" panose="02010609060101010101" pitchFamily="49" charset="-122"/>
                <a:cs typeface="Times New Roman" panose="02020603050405020304" pitchFamily="18" charset="0"/>
              </a:rPr>
              <a:t>Exam5_5”</a:t>
            </a:r>
            <a:r>
              <a:rPr lang="zh-CN" altLang="en-US" sz="1800" b="0" kern="100" dirty="0">
                <a:latin typeface="黑体" panose="02010609060101010101" pitchFamily="49" charset="-122"/>
                <a:ea typeface="黑体" panose="02010609060101010101" pitchFamily="49" charset="-122"/>
                <a:cs typeface="Times New Roman" panose="02020603050405020304" pitchFamily="18" charset="0"/>
              </a:rPr>
              <a:t>工程。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889494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5440" y="2748409"/>
            <a:ext cx="10441160"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构件是软件开发中极其重要的概念，只要我们把软件作为一个工程来做，构件就是基础。这一章在分析构件</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化</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设计重要性</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必要性的基础上，</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给出软件构件基本概念及构件</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设计的</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基本原则；给出程序顺序结构、分支结构、循环</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结构等流程</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控制基本</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方法及实例；</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给</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出基于</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构件方法的汇编程序设计</a:t>
            </a:r>
            <a:r>
              <a:rPr lang="zh-CN" altLang="en-US" sz="2000" kern="100" dirty="0" smtClean="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实验等内容。</a:t>
            </a:r>
            <a:endParaRPr lang="zh-CN"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747C09E-26E7-4267-B957-FAACAA151586}"/>
              </a:ext>
            </a:extLst>
          </p:cNvPr>
          <p:cNvPicPr>
            <a:picLocks noChangeAspect="1"/>
          </p:cNvPicPr>
          <p:nvPr/>
        </p:nvPicPr>
        <p:blipFill>
          <a:blip r:embed="rId3"/>
          <a:stretch>
            <a:fillRect/>
          </a:stretch>
        </p:blipFill>
        <p:spPr>
          <a:xfrm>
            <a:off x="407368" y="1556792"/>
            <a:ext cx="7200800" cy="4608512"/>
          </a:xfrm>
          <a:prstGeom prst="rect">
            <a:avLst/>
          </a:prstGeom>
        </p:spPr>
      </p:pic>
      <p:sp>
        <p:nvSpPr>
          <p:cNvPr id="7" name="横卷形 8">
            <a:extLst>
              <a:ext uri="{FF2B5EF4-FFF2-40B4-BE49-F238E27FC236}">
                <a16:creationId xmlns:a16="http://schemas.microsoft.com/office/drawing/2014/main" id="{DEF0E384-B251-4FF2-B807-851C75F1075F}"/>
              </a:ext>
            </a:extLst>
          </p:cNvPr>
          <p:cNvSpPr/>
          <p:nvPr/>
        </p:nvSpPr>
        <p:spPr bwMode="auto">
          <a:xfrm>
            <a:off x="407368" y="836712"/>
            <a:ext cx="369452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冒泡排序串口输出提示信息：</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8" name="图片 7">
            <a:extLst>
              <a:ext uri="{FF2B5EF4-FFF2-40B4-BE49-F238E27FC236}">
                <a16:creationId xmlns:a16="http://schemas.microsoft.com/office/drawing/2014/main" id="{0CBC7F86-344B-4940-834F-DE9BF6949969}"/>
              </a:ext>
            </a:extLst>
          </p:cNvPr>
          <p:cNvPicPr>
            <a:picLocks noChangeAspect="1"/>
          </p:cNvPicPr>
          <p:nvPr/>
        </p:nvPicPr>
        <p:blipFill>
          <a:blip r:embed="rId4"/>
          <a:stretch>
            <a:fillRect/>
          </a:stretch>
        </p:blipFill>
        <p:spPr>
          <a:xfrm>
            <a:off x="8228897" y="1556792"/>
            <a:ext cx="3411720" cy="4609656"/>
          </a:xfrm>
          <a:prstGeom prst="rect">
            <a:avLst/>
          </a:prstGeom>
        </p:spPr>
      </p:pic>
      <p:sp>
        <p:nvSpPr>
          <p:cNvPr id="10" name="横卷形 8">
            <a:extLst>
              <a:ext uri="{FF2B5EF4-FFF2-40B4-BE49-F238E27FC236}">
                <a16:creationId xmlns:a16="http://schemas.microsoft.com/office/drawing/2014/main" id="{67B1A4E7-ED0D-4FC0-BBBA-DB17E5EFA680}"/>
              </a:ext>
            </a:extLst>
          </p:cNvPr>
          <p:cNvSpPr/>
          <p:nvPr/>
        </p:nvSpPr>
        <p:spPr bwMode="auto">
          <a:xfrm>
            <a:off x="7990541" y="836712"/>
            <a:ext cx="3888432"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LCD</a:t>
            </a:r>
            <a:r>
              <a:rPr lang="zh-CN" altLang="en-US" sz="1800" b="0"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屏幕显示冒泡排序程序执行结果</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11326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5.4 </a:t>
            </a:r>
            <a:r>
              <a:rPr lang="zh-CN" altLang="en-US" sz="3600" b="0" dirty="0">
                <a:latin typeface="+mn-lt"/>
                <a:ea typeface="黑体" panose="02010609060101010101" pitchFamily="49" charset="-122"/>
              </a:rPr>
              <a:t>实验二：基于构件方法的汇编程序设计</a:t>
            </a:r>
            <a:endParaRPr lang="zh-CN" altLang="en-US" sz="3200" b="0" dirty="0">
              <a:solidFill>
                <a:schemeClr val="tx1">
                  <a:alpha val="75000"/>
                </a:schemeClr>
              </a:solidFill>
              <a:latin typeface="+mn-lt"/>
              <a:ea typeface="黑体" panose="02010609060101010101" pitchFamily="49" charset="-122"/>
            </a:endParaRPr>
          </a:p>
        </p:txBody>
      </p:sp>
      <p:sp>
        <p:nvSpPr>
          <p:cNvPr id="6" name="矩形 5"/>
          <p:cNvSpPr/>
          <p:nvPr/>
        </p:nvSpPr>
        <p:spPr>
          <a:xfrm>
            <a:off x="524568" y="2493400"/>
            <a:ext cx="10996928" cy="1449216"/>
          </a:xfrm>
          <a:prstGeom prst="rect">
            <a:avLst/>
          </a:prstGeom>
          <a:solidFill>
            <a:schemeClr val="accent2">
              <a:lumMod val="75000"/>
            </a:schemeClr>
          </a:solidFill>
          <a:ln w="47625">
            <a:solidFill>
              <a:srgbClr val="FFC000"/>
            </a:solidFill>
            <a:round/>
          </a:ln>
        </p:spPr>
        <p:txBody>
          <a:bodyPr wrap="square" lIns="0" tIns="108000" rIns="0" bIns="108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）对构件基本应用方法有更进一步的认识，初步掌握基于构件的汇编设计与运行。</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）理解汇编语言中顺序结构、分支结构和循环结构的程序设计方法。</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）理解和掌握汇编跳转指令的使用方法和场合。</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）掌握硬件系统的软件测试方法，初步理解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printf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输出调试的基本方法。</a:t>
            </a:r>
          </a:p>
        </p:txBody>
      </p:sp>
      <p:sp>
        <p:nvSpPr>
          <p:cNvPr id="5" name="圆角矩形 2">
            <a:extLst>
              <a:ext uri="{FF2B5EF4-FFF2-40B4-BE49-F238E27FC236}">
                <a16:creationId xmlns:a16="http://schemas.microsoft.com/office/drawing/2014/main" id="{A507C580-2BB7-4B4A-8444-08A7228575F6}"/>
              </a:ext>
            </a:extLst>
          </p:cNvPr>
          <p:cNvSpPr/>
          <p:nvPr/>
        </p:nvSpPr>
        <p:spPr bwMode="auto">
          <a:xfrm>
            <a:off x="477458" y="1763951"/>
            <a:ext cx="1104403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．实验目的</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7" name="圆角矩形 2">
            <a:extLst>
              <a:ext uri="{FF2B5EF4-FFF2-40B4-BE49-F238E27FC236}">
                <a16:creationId xmlns:a16="http://schemas.microsoft.com/office/drawing/2014/main" id="{E5617DBE-46B7-4732-96DB-9B9E1624B084}"/>
              </a:ext>
            </a:extLst>
          </p:cNvPr>
          <p:cNvSpPr/>
          <p:nvPr/>
        </p:nvSpPr>
        <p:spPr bwMode="auto">
          <a:xfrm>
            <a:off x="477458" y="4086878"/>
            <a:ext cx="1104403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．实验准备</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0" name="圆角矩形 9">
            <a:extLst>
              <a:ext uri="{FF2B5EF4-FFF2-40B4-BE49-F238E27FC236}">
                <a16:creationId xmlns:a16="http://schemas.microsoft.com/office/drawing/2014/main" id="{F18A7143-5904-4A39-8EF2-D8AC5DB94B16}"/>
              </a:ext>
            </a:extLst>
          </p:cNvPr>
          <p:cNvSpPr/>
          <p:nvPr/>
        </p:nvSpPr>
        <p:spPr bwMode="auto">
          <a:xfrm>
            <a:off x="501379" y="4805656"/>
            <a:ext cx="1104403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．参考样例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4A0FB17E-6CFC-4049-AD0F-88D5C03B2093}"/>
              </a:ext>
            </a:extLst>
          </p:cNvPr>
          <p:cNvSpPr/>
          <p:nvPr/>
        </p:nvSpPr>
        <p:spPr>
          <a:xfrm>
            <a:off x="525893" y="5581542"/>
            <a:ext cx="10995603" cy="833663"/>
          </a:xfrm>
          <a:prstGeom prst="rect">
            <a:avLst/>
          </a:prstGeom>
          <a:solidFill>
            <a:schemeClr val="accent2">
              <a:lumMod val="75000"/>
            </a:schemeClr>
          </a:solidFill>
          <a:ln w="47625">
            <a:solidFill>
              <a:srgbClr val="FFC000"/>
            </a:solidFill>
            <a:round/>
          </a:ln>
        </p:spPr>
        <p:txBody>
          <a:bodyPr wrap="square" lIns="0" tIns="108000" rIns="0" bIns="108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参照“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Exam5_5”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工程。该程序通过申请一段绝对地址空间用来存储一组数据，并通过编程实现冒泡从大到小的排序，最后用串口输出排序后的结果。</a:t>
            </a:r>
          </a:p>
        </p:txBody>
      </p:sp>
    </p:spTree>
    <p:extLst>
      <p:ext uri="{BB962C8B-B14F-4D97-AF65-F5344CB8AC3E}">
        <p14:creationId xmlns:p14="http://schemas.microsoft.com/office/powerpoint/2010/main" val="2170779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id="{2E830F37-C883-4DC8-A9EE-F977752FA590}"/>
              </a:ext>
            </a:extLst>
          </p:cNvPr>
          <p:cNvSpPr/>
          <p:nvPr/>
        </p:nvSpPr>
        <p:spPr bwMode="auto">
          <a:xfrm>
            <a:off x="335360" y="908720"/>
            <a:ext cx="1133015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．实验过程或要求</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1E43E45D-046C-4F9C-BA07-DFC2449152E2}"/>
              </a:ext>
            </a:extLst>
          </p:cNvPr>
          <p:cNvSpPr/>
          <p:nvPr/>
        </p:nvSpPr>
        <p:spPr>
          <a:xfrm>
            <a:off x="477458" y="1628800"/>
            <a:ext cx="11188056" cy="2064769"/>
          </a:xfrm>
          <a:prstGeom prst="rect">
            <a:avLst/>
          </a:prstGeom>
          <a:solidFill>
            <a:schemeClr val="accent2">
              <a:lumMod val="75000"/>
            </a:schemeClr>
          </a:solidFill>
          <a:ln w="47625">
            <a:solidFill>
              <a:srgbClr val="FFC000"/>
            </a:solidFill>
            <a:round/>
          </a:ln>
        </p:spPr>
        <p:txBody>
          <a:bodyPr wrap="square" lIns="0" tIns="108000" rIns="0" bIns="108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）验证性</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实验</a:t>
            </a:r>
            <a:endPar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）设计性实验</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在验证性实验的基础上，自行编程实现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以内的奇数相加所得到的和，最后通过串口输出该结果</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）进阶实验★</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Exam5_5”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工程提供的一组数据，也可自行定义一组数据，采用选择排序算法对这组数据进行从小到大排序</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6" name="圆角矩形 5">
            <a:extLst>
              <a:ext uri="{FF2B5EF4-FFF2-40B4-BE49-F238E27FC236}">
                <a16:creationId xmlns:a16="http://schemas.microsoft.com/office/drawing/2014/main" id="{FF72190B-D857-434D-BCC2-92ABF2B9971A}"/>
              </a:ext>
            </a:extLst>
          </p:cNvPr>
          <p:cNvSpPr/>
          <p:nvPr/>
        </p:nvSpPr>
        <p:spPr bwMode="auto">
          <a:xfrm>
            <a:off x="367928" y="3828462"/>
            <a:ext cx="11297586"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．实验报告要求</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圆角矩形 2">
            <a:extLst>
              <a:ext uri="{FF2B5EF4-FFF2-40B4-BE49-F238E27FC236}">
                <a16:creationId xmlns:a16="http://schemas.microsoft.com/office/drawing/2014/main" id="{DF6F63D5-5C90-4FAB-9FA5-B3EDED471282}"/>
              </a:ext>
            </a:extLst>
          </p:cNvPr>
          <p:cNvSpPr/>
          <p:nvPr/>
        </p:nvSpPr>
        <p:spPr bwMode="auto">
          <a:xfrm>
            <a:off x="371364" y="4794317"/>
            <a:ext cx="1129415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6</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．实践性问答题</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2B994616-9631-40F3-9085-38FED1556AEC}"/>
              </a:ext>
            </a:extLst>
          </p:cNvPr>
          <p:cNvSpPr/>
          <p:nvPr/>
        </p:nvSpPr>
        <p:spPr>
          <a:xfrm>
            <a:off x="371364" y="5517232"/>
            <a:ext cx="11294150" cy="833663"/>
          </a:xfrm>
          <a:prstGeom prst="rect">
            <a:avLst/>
          </a:prstGeom>
          <a:solidFill>
            <a:schemeClr val="accent2">
              <a:lumMod val="75000"/>
            </a:schemeClr>
          </a:solidFill>
          <a:ln w="47625">
            <a:solidFill>
              <a:srgbClr val="FFC000"/>
            </a:solidFill>
            <a:round/>
          </a:ln>
        </p:spPr>
        <p:txBody>
          <a:bodyPr wrap="square" lIns="0" tIns="108000" rIns="0" bIns="108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）若要通过串口输出冒泡排序结果，该如何实现。</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）若要实现冒泡排序从小到大的顺序，则应修改哪些语句。</a:t>
            </a:r>
          </a:p>
        </p:txBody>
      </p:sp>
    </p:spTree>
    <p:extLst>
      <p:ext uri="{BB962C8B-B14F-4D97-AF65-F5344CB8AC3E}">
        <p14:creationId xmlns:p14="http://schemas.microsoft.com/office/powerpoint/2010/main" val="3089806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2351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47428" y="2142728"/>
            <a:ext cx="10297144"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构件（</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Component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）是核心和基础，复用是必需的手段。</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随着微控制器及应用处理器内部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存储器、</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容量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增大、外部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模块内置化程度的</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提高，已经嵌入式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系统的设计复杂性、设计规模及开发</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手段的变化，特别是嵌入式人工智能的需求，软硬件</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设计可重用性与</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可移植性得到更加重视，构件是</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重用与移植的基础与保障。</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5.1 </a:t>
            </a:r>
            <a:r>
              <a:rPr lang="zh-CN" altLang="en-US" sz="3600" b="0" dirty="0">
                <a:latin typeface="+mn-lt"/>
                <a:ea typeface="黑体" panose="02010609060101010101" pitchFamily="49" charset="-122"/>
              </a:rPr>
              <a:t>构件及其设计方法</a:t>
            </a:r>
            <a:endParaRPr lang="zh-CN" altLang="en-US" sz="3200" b="0" dirty="0">
              <a:solidFill>
                <a:schemeClr val="tx1">
                  <a:alpha val="75000"/>
                </a:schemeClr>
              </a:solidFill>
              <a:latin typeface="+mn-lt"/>
              <a:ea typeface="黑体" panose="02010609060101010101" pitchFamily="49" charset="-122"/>
            </a:endParaRPr>
          </a:p>
        </p:txBody>
      </p:sp>
      <p:sp>
        <p:nvSpPr>
          <p:cNvPr id="13" name="圆角矩形 12"/>
          <p:cNvSpPr/>
          <p:nvPr/>
        </p:nvSpPr>
        <p:spPr bwMode="auto">
          <a:xfrm>
            <a:off x="524568" y="4077072"/>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5.1.1 </a:t>
            </a:r>
            <a:r>
              <a:rPr lang="zh-CN" altLang="en-US" sz="3200" b="0" dirty="0">
                <a:solidFill>
                  <a:schemeClr val="accent2"/>
                </a:solidFill>
                <a:latin typeface="+mn-lt"/>
              </a:rPr>
              <a:t>软件构件基本概念</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a16="http://schemas.microsoft.com/office/drawing/2014/main" id="{2149E204-D734-499F-AD1F-4170BAD463D6}"/>
              </a:ext>
            </a:extLst>
          </p:cNvPr>
          <p:cNvSpPr/>
          <p:nvPr/>
        </p:nvSpPr>
        <p:spPr>
          <a:xfrm>
            <a:off x="947428" y="4922604"/>
            <a:ext cx="10297144"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软件构件（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Software component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）广义上的理解是：</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可复用的软件成分。</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809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BFF8D1-5E73-4638-B774-C7494E0B8F7D}"/>
              </a:ext>
            </a:extLst>
          </p:cNvPr>
          <p:cNvSpPr/>
          <p:nvPr/>
        </p:nvSpPr>
        <p:spPr>
          <a:xfrm>
            <a:off x="983432" y="1772816"/>
            <a:ext cx="10297144" cy="302445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面向构件程序设计工作组</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：软件构件是一种组装单元，它具有规范的接口规约和显式的语境依赖。软件构件可以被独立地部署并由第三方任意地组装。</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卡内基梅隆大学软件工程研究所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构件是一个不透明的功能实体，能够被第三方组织，且符合一个构件模型。</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国际上第一部软件构件专著的作者</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Szyperski</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可单独生产、获取、部署的二进制单元，它们之间可以相互作用构成一个功能系统。</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一般可以将软件构件定义为</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：在语义完整、语法正确情况下，具有可复用价值的单位软件是软件复用过程中可以明确辨别的成分；从程序角度上可以将构件看作是有一定功能、能够独立工作或协同其他构件共同完成的程序体。</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圆角矩形 4">
            <a:extLst>
              <a:ext uri="{FF2B5EF4-FFF2-40B4-BE49-F238E27FC236}">
                <a16:creationId xmlns:a16="http://schemas.microsoft.com/office/drawing/2014/main" id="{8424567D-25C6-4BA7-8F89-2F68C7D71FAD}"/>
              </a:ext>
            </a:extLst>
          </p:cNvPr>
          <p:cNvSpPr/>
          <p:nvPr/>
        </p:nvSpPr>
        <p:spPr bwMode="auto">
          <a:xfrm>
            <a:off x="623392" y="908720"/>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多种软件构件定义</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横卷形 8">
            <a:extLst>
              <a:ext uri="{FF2B5EF4-FFF2-40B4-BE49-F238E27FC236}">
                <a16:creationId xmlns:a16="http://schemas.microsoft.com/office/drawing/2014/main" id="{312DF3A9-B87E-4D3C-9441-84A0AE1C7139}"/>
              </a:ext>
            </a:extLst>
          </p:cNvPr>
          <p:cNvSpPr/>
          <p:nvPr/>
        </p:nvSpPr>
        <p:spPr bwMode="auto">
          <a:xfrm>
            <a:off x="983432" y="4797266"/>
            <a:ext cx="10297144" cy="1758613"/>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2000" b="0" kern="1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引申阅读</a:t>
            </a:r>
            <a:r>
              <a:rPr lang="zh-CN" altLang="en-US" sz="2000" b="0" kern="1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000" b="0" kern="100" dirty="0">
                <a:latin typeface="黑体" panose="02010609060101010101" pitchFamily="49" charset="-122"/>
                <a:ea typeface="黑体" panose="02010609060101010101" pitchFamily="49" charset="-122"/>
                <a:cs typeface="Times New Roman" panose="02020603050405020304" pitchFamily="18" charset="0"/>
              </a:rPr>
              <a:t>[NATO 1991-1]</a:t>
            </a:r>
            <a:r>
              <a:rPr lang="zh-CN" altLang="en-US" sz="2000" b="0" kern="100" dirty="0">
                <a:latin typeface="黑体" panose="02010609060101010101" pitchFamily="49" charset="-122"/>
                <a:ea typeface="黑体" panose="02010609060101010101" pitchFamily="49" charset="-122"/>
                <a:cs typeface="Times New Roman" panose="02020603050405020304" pitchFamily="18" charset="0"/>
              </a:rPr>
              <a:t>软件重用</a:t>
            </a:r>
            <a:r>
              <a:rPr lang="en-US" altLang="zh-CN" sz="2000" b="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0" kern="100" dirty="0" smtClean="0">
                <a:latin typeface="黑体" panose="02010609060101010101" pitchFamily="49" charset="-122"/>
                <a:ea typeface="黑体" panose="02010609060101010101" pitchFamily="49" charset="-122"/>
                <a:cs typeface="Times New Roman" panose="02020603050405020304" pitchFamily="18" charset="0"/>
              </a:rPr>
              <a:t>nato_standards_vol_1-P96.pdf</a:t>
            </a:r>
          </a:p>
          <a:p>
            <a:r>
              <a:rPr lang="en-US" altLang="zh-CN" sz="2000" b="0" dirty="0" smtClean="0">
                <a:latin typeface="黑体" panose="02010609060101010101" pitchFamily="49" charset="-122"/>
                <a:ea typeface="黑体" panose="02010609060101010101" pitchFamily="49" charset="-122"/>
              </a:rPr>
              <a:t>          [</a:t>
            </a:r>
            <a:r>
              <a:rPr lang="en-US" altLang="zh-CN" sz="2000" b="0" dirty="0">
                <a:latin typeface="黑体" panose="02010609060101010101" pitchFamily="49" charset="-122"/>
                <a:ea typeface="黑体" panose="02010609060101010101" pitchFamily="49" charset="-122"/>
              </a:rPr>
              <a:t>NATO 1991-2]</a:t>
            </a:r>
            <a:r>
              <a:rPr lang="zh-CN" altLang="en-US" sz="2000" b="0" dirty="0">
                <a:latin typeface="黑体" panose="02010609060101010101" pitchFamily="49" charset="-122"/>
                <a:ea typeface="黑体" panose="02010609060101010101" pitchFamily="49" charset="-122"/>
              </a:rPr>
              <a:t>软件重用</a:t>
            </a:r>
            <a:r>
              <a:rPr lang="en-US" altLang="zh-CN" sz="2000" b="0" dirty="0">
                <a:latin typeface="黑体" panose="02010609060101010101" pitchFamily="49" charset="-122"/>
                <a:ea typeface="黑体" panose="02010609060101010101" pitchFamily="49" charset="-122"/>
              </a:rPr>
              <a:t>-</a:t>
            </a:r>
            <a:r>
              <a:rPr lang="en-US" altLang="zh-CN" sz="2000" b="0" dirty="0" smtClean="0">
                <a:latin typeface="黑体" panose="02010609060101010101" pitchFamily="49" charset="-122"/>
                <a:ea typeface="黑体" panose="02010609060101010101" pitchFamily="49" charset="-122"/>
              </a:rPr>
              <a:t>nato_standards_vol_2-P65.pdf</a:t>
            </a:r>
          </a:p>
          <a:p>
            <a:r>
              <a:rPr lang="en-US" altLang="zh-CN" sz="2000" b="0" dirty="0" smtClean="0">
                <a:latin typeface="黑体" panose="02010609060101010101" pitchFamily="49" charset="-122"/>
                <a:ea typeface="黑体" panose="02010609060101010101" pitchFamily="49" charset="-122"/>
              </a:rPr>
              <a:t>          [</a:t>
            </a:r>
            <a:r>
              <a:rPr lang="en-US" altLang="zh-CN" sz="2000" b="0" dirty="0">
                <a:latin typeface="黑体" panose="02010609060101010101" pitchFamily="49" charset="-122"/>
                <a:ea typeface="黑体" panose="02010609060101010101" pitchFamily="49" charset="-122"/>
              </a:rPr>
              <a:t>NATO 1991-3]</a:t>
            </a:r>
            <a:r>
              <a:rPr lang="zh-CN" altLang="en-US" sz="2000" b="0" dirty="0">
                <a:latin typeface="黑体" panose="02010609060101010101" pitchFamily="49" charset="-122"/>
                <a:ea typeface="黑体" panose="02010609060101010101" pitchFamily="49" charset="-122"/>
              </a:rPr>
              <a:t>软件重用</a:t>
            </a:r>
            <a:r>
              <a:rPr lang="en-US" altLang="zh-CN" sz="2000" b="0" dirty="0">
                <a:latin typeface="黑体" panose="02010609060101010101" pitchFamily="49" charset="-122"/>
                <a:ea typeface="黑体" panose="02010609060101010101" pitchFamily="49" charset="-122"/>
              </a:rPr>
              <a:t>-</a:t>
            </a:r>
            <a:r>
              <a:rPr lang="en-US" altLang="zh-CN" sz="2000" b="0" dirty="0" smtClean="0">
                <a:latin typeface="黑体" panose="02010609060101010101" pitchFamily="49" charset="-122"/>
                <a:ea typeface="黑体" panose="02010609060101010101" pitchFamily="49" charset="-122"/>
              </a:rPr>
              <a:t>nato_standards_vol_3-P52.pdf</a:t>
            </a:r>
          </a:p>
          <a:p>
            <a:r>
              <a:rPr lang="zh-CN" altLang="en-US" sz="2000" b="0" dirty="0" smtClean="0">
                <a:latin typeface="黑体" panose="02010609060101010101" pitchFamily="49" charset="-122"/>
                <a:ea typeface="黑体" panose="02010609060101010101" pitchFamily="49" charset="-122"/>
              </a:rPr>
              <a:t>在电子资源“</a:t>
            </a:r>
            <a:r>
              <a:rPr lang="en-US" altLang="zh-CN" sz="2000" b="0" dirty="0" smtClean="0">
                <a:latin typeface="黑体" panose="02010609060101010101" pitchFamily="49" charset="-122"/>
                <a:ea typeface="黑体" panose="02010609060101010101" pitchFamily="49" charset="-122"/>
              </a:rPr>
              <a:t>01-Informaiton</a:t>
            </a:r>
            <a:r>
              <a:rPr lang="zh-CN" altLang="en-US" sz="2000" b="0" dirty="0" smtClean="0">
                <a:latin typeface="黑体" panose="02010609060101010101" pitchFamily="49" charset="-122"/>
                <a:ea typeface="黑体" panose="02010609060101010101" pitchFamily="49" charset="-122"/>
              </a:rPr>
              <a:t>”文件夹</a:t>
            </a:r>
            <a:endParaRPr lang="zh-CN" altLang="en-US" sz="20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9309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5.1.2 </a:t>
            </a:r>
            <a:r>
              <a:rPr lang="zh-CN" altLang="en-US" sz="3200" b="0" dirty="0">
                <a:solidFill>
                  <a:schemeClr val="accent2"/>
                </a:solidFill>
                <a:latin typeface="+mn-lt"/>
              </a:rPr>
              <a:t>构件设计基本原则</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695400" y="1799649"/>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．构件设计的基本思想</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695400" y="2659744"/>
            <a:ext cx="10801200" cy="240889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底层构件是与硬件直接打交道的软件，它被组织成具有一定独立性的功能模块，由头文件和源程序文件两部分组成。</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头文件</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：必要的引用文件、描述构件功能特性的宏定义语句以及声明对外接口函数。</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源程序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：构件的头文件、内部函数的声明、对外接口函数的实现。</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在设计底层构件时，最关键的工作是要对构件的共性和个性进行分析，设计出合理的、必要的对外接口函数及其形参。</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尽量做到：当一个底层构件应用到不同系统中时，仅需修改构件的头文件，对于构件的源程序文件则不必修改或改动很小。</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9185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695400" y="908720"/>
            <a:ext cx="1078720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．构件设计的基本原则</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695400" y="1988840"/>
            <a:ext cx="10801200"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良好的底层驱动构件具备如下特性：</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封装性</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。在内部封装实现细节，采用独立的内部结构以减少对外部环境的依赖。调用者只通过构件接口获得相应功能，内部实现的调整将不会影响构件调用者的使用。</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描述性</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。构件必须提供规范的函数名称、清晰的接口信息、参数含义与范围、必要的注意事项等描述，为调用者提供统一、规范的使用信息。</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可移植性</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。底层构件的可移植性是指同样功能的构件，如何做到不改动或少改动，而方便地移植到同系列及不同系列芯片内，减少重复劳动。</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可复用性</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满足一定使用要求时，构件不经过任何修改就可以直接使用。特别是使用同一芯片开发不同项目，底层驱动构件应该做到复用。可复用性使得高层调用者对构件的使用不因底层实现的变化而有所改变，可复用性提高了嵌入式软件的开发效率、可靠性与可维护性。不同芯片的底层驱动构件复用需在可移植性基础上进行。</a:t>
            </a:r>
          </a:p>
        </p:txBody>
      </p:sp>
    </p:spTree>
    <p:extLst>
      <p:ext uri="{BB962C8B-B14F-4D97-AF65-F5344CB8AC3E}">
        <p14:creationId xmlns:p14="http://schemas.microsoft.com/office/powerpoint/2010/main" val="3535960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8DB28B-10F7-42BB-BD9C-97F19E4E5463}"/>
              </a:ext>
            </a:extLst>
          </p:cNvPr>
          <p:cNvSpPr/>
          <p:nvPr/>
        </p:nvSpPr>
        <p:spPr>
          <a:xfrm>
            <a:off x="983432" y="1196752"/>
            <a:ext cx="10369152" cy="4747999"/>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为了使构件设计满足封装性、描述性、可移植性、可复用性的基本要求，嵌入式底层驱动构件的开发，应遵循</a:t>
            </a:r>
            <a:r>
              <a:rPr lang="zh-CN" altLang="en-US" b="0"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层次化、易用性、鲁棒性及对内存的可靠使用</a:t>
            </a:r>
            <a:r>
              <a:rPr lang="zh-CN" altLang="en-US"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原则。</a:t>
            </a:r>
            <a:endParaRPr lang="zh-CN" altLang="en-US" dirty="0">
              <a:solidFill>
                <a:schemeClr val="bg1"/>
              </a:solidFill>
              <a:latin typeface="华文中宋" panose="02010600040101010101" pitchFamily="2" charset="-122"/>
              <a:ea typeface="华文中宋" panose="02010600040101010101" pitchFamily="2" charset="-122"/>
            </a:endParaRPr>
          </a:p>
          <a:p>
            <a:pPr indent="266700" algn="just">
              <a:spcAft>
                <a:spcPts val="0"/>
              </a:spcAft>
            </a:pP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层次化</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原则。</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要求</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清晰地组织构件之间的关联关系</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。针对</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应用场景和服务对象，分层组织构件；在构件的层次模型中，</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上层构件可以调用下层构件提供的服务，同一层次的构件不存在相互依赖关系，不能相互调用。</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易用性</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原则。</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在于</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让调用者能够快速理解的构件提供服务的功能并进行使用。</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函数名简洁且达意；接口参数清晰，范围明确；使用说明语言精炼规范，避免二义性；在函数的实现方面，避免编写代码量过多。</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鲁棒性</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原则。</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调用者提供安全的服务，避免在程序运行过程中出现异常状况</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函数实现的内部要有对输入参数的检测，对超出合法范围的输入参数进行必要的处理；使用分支判断时，确保对分支条件判断的完整性，对缺省分支进行处理。</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内存可靠使用</a:t>
            </a:r>
            <a:r>
              <a:rPr lang="zh-CN" altLang="en-US" sz="2000" kern="1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原则。</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保证</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系统安全、稳定运行的一个重要的考虑因素</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。优先</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使用静态分配内存</a:t>
            </a:r>
            <a:r>
              <a:rPr lang="zh-CN" altLang="en-US"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；不使用全局变量。</a:t>
            </a:r>
            <a:endPar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82421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5.1.3 </a:t>
            </a:r>
            <a:r>
              <a:rPr lang="zh-CN" altLang="en-US" sz="3200" b="0" dirty="0">
                <a:solidFill>
                  <a:schemeClr val="accent2"/>
                </a:solidFill>
                <a:latin typeface="+mn-lt"/>
              </a:rPr>
              <a:t>三类构件</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704381" y="1663898"/>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．基础构件</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739713" y="2339113"/>
            <a:ext cx="10751723"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基础构件</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是根据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内部功能模块的基本知识要素，针对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引脚功能或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内部功能，利用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内部寄存器，所制作的直接干预硬件的构件。</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圆角矩形 4">
            <a:extLst>
              <a:ext uri="{FF2B5EF4-FFF2-40B4-BE49-F238E27FC236}">
                <a16:creationId xmlns:a16="http://schemas.microsoft.com/office/drawing/2014/main" id="{7F9EB418-4815-4F25-B0AD-473B1690E893}"/>
              </a:ext>
            </a:extLst>
          </p:cNvPr>
          <p:cNvSpPr/>
          <p:nvPr/>
        </p:nvSpPr>
        <p:spPr bwMode="auto">
          <a:xfrm>
            <a:off x="735895" y="3299155"/>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．应用构件</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6A55DE0E-CBCD-46FF-8721-566B2A3448FA}"/>
              </a:ext>
            </a:extLst>
          </p:cNvPr>
          <p:cNvSpPr/>
          <p:nvPr/>
        </p:nvSpPr>
        <p:spPr>
          <a:xfrm>
            <a:off x="771226" y="3979347"/>
            <a:ext cx="10720210"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应用构件</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是使用基础构件并面向对象编程的构件。</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圆角矩形 4">
            <a:extLst>
              <a:ext uri="{FF2B5EF4-FFF2-40B4-BE49-F238E27FC236}">
                <a16:creationId xmlns:a16="http://schemas.microsoft.com/office/drawing/2014/main" id="{DD159017-ACE9-46E3-86C7-F311CF47D19A}"/>
              </a:ext>
            </a:extLst>
          </p:cNvPr>
          <p:cNvSpPr/>
          <p:nvPr/>
        </p:nvSpPr>
        <p:spPr bwMode="auto">
          <a:xfrm>
            <a:off x="735894" y="4644466"/>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．软件构件</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65D5B6F-9143-4FC3-93C3-4C22F0CB9408}"/>
              </a:ext>
            </a:extLst>
          </p:cNvPr>
          <p:cNvSpPr/>
          <p:nvPr/>
        </p:nvSpPr>
        <p:spPr>
          <a:xfrm>
            <a:off x="771226" y="5337414"/>
            <a:ext cx="10720210"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软件构件</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是一个面向对象的具有规范接口和确定的上下文依赖的组装单元，它能够被独立使用或被其他构件调用。</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3024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5.1.4 </a:t>
            </a:r>
            <a:r>
              <a:rPr lang="zh-CN" altLang="en-US" sz="3200" b="0" dirty="0">
                <a:solidFill>
                  <a:schemeClr val="accent2"/>
                </a:solidFill>
                <a:latin typeface="+mn-lt"/>
              </a:rPr>
              <a:t>基于构件的软件设计步骤</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704381" y="1663898"/>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．构件测试</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739713" y="2339113"/>
            <a:ext cx="10751723"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要进行具有相对完整功能的应用程序设计，必然要使用到构件。在构件使用之前，必须编写构件测试程序对构件进行测试。</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圆角矩形 4">
            <a:extLst>
              <a:ext uri="{FF2B5EF4-FFF2-40B4-BE49-F238E27FC236}">
                <a16:creationId xmlns:a16="http://schemas.microsoft.com/office/drawing/2014/main" id="{7F9EB418-4815-4F25-B0AD-473B1690E893}"/>
              </a:ext>
            </a:extLst>
          </p:cNvPr>
          <p:cNvSpPr/>
          <p:nvPr/>
        </p:nvSpPr>
        <p:spPr bwMode="auto">
          <a:xfrm>
            <a:off x="735895" y="3299155"/>
            <a:ext cx="837235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．应用程序设计</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6A55DE0E-CBCD-46FF-8721-566B2A3448FA}"/>
              </a:ext>
            </a:extLst>
          </p:cNvPr>
          <p:cNvSpPr/>
          <p:nvPr/>
        </p:nvSpPr>
        <p:spPr>
          <a:xfrm>
            <a:off x="771226" y="4042922"/>
            <a:ext cx="10720210"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汇编语言的应用程序设计可分为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主程序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及</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中断服务程序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两个部分，一般过程有：分析问题、建立数学模型、确定算法、绘制程序流程图、内存空间分配、编写程序及程序整体测试。</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95757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8637</TotalTime>
  <Words>2524</Words>
  <Application>Microsoft Office PowerPoint</Application>
  <PresentationFormat>宽屏</PresentationFormat>
  <Paragraphs>148</Paragraphs>
  <Slides>23</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WYH</cp:lastModifiedBy>
  <cp:revision>786</cp:revision>
  <cp:lastPrinted>1999-06-03T07:41:47Z</cp:lastPrinted>
  <dcterms:created xsi:type="dcterms:W3CDTF">2012-05-08T02:40:51Z</dcterms:created>
  <dcterms:modified xsi:type="dcterms:W3CDTF">2020-04-20T04:00:01Z</dcterms:modified>
</cp:coreProperties>
</file>