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0"/>
  </p:notesMasterIdLst>
  <p:handoutMasterIdLst>
    <p:handoutMasterId r:id="rId31"/>
  </p:handoutMasterIdLst>
  <p:sldIdLst>
    <p:sldId id="646" r:id="rId2"/>
    <p:sldId id="725" r:id="rId3"/>
    <p:sldId id="766" r:id="rId4"/>
    <p:sldId id="806" r:id="rId5"/>
    <p:sldId id="827" r:id="rId6"/>
    <p:sldId id="828" r:id="rId7"/>
    <p:sldId id="829" r:id="rId8"/>
    <p:sldId id="830" r:id="rId9"/>
    <p:sldId id="831" r:id="rId10"/>
    <p:sldId id="832" r:id="rId11"/>
    <p:sldId id="833" r:id="rId12"/>
    <p:sldId id="834" r:id="rId13"/>
    <p:sldId id="835" r:id="rId14"/>
    <p:sldId id="836" r:id="rId15"/>
    <p:sldId id="837" r:id="rId16"/>
    <p:sldId id="838" r:id="rId17"/>
    <p:sldId id="839" r:id="rId18"/>
    <p:sldId id="840" r:id="rId19"/>
    <p:sldId id="841" r:id="rId20"/>
    <p:sldId id="842" r:id="rId21"/>
    <p:sldId id="851" r:id="rId22"/>
    <p:sldId id="852" r:id="rId23"/>
    <p:sldId id="844" r:id="rId24"/>
    <p:sldId id="843" r:id="rId25"/>
    <p:sldId id="845" r:id="rId26"/>
    <p:sldId id="805" r:id="rId27"/>
    <p:sldId id="846" r:id="rId28"/>
    <p:sldId id="801" r:id="rId29"/>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64" autoAdjust="0"/>
  </p:normalViewPr>
  <p:slideViewPr>
    <p:cSldViewPr>
      <p:cViewPr varScale="1">
        <p:scale>
          <a:sx n="62" d="100"/>
          <a:sy n="62" d="100"/>
        </p:scale>
        <p:origin x="1056"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83016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3040723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2810454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413478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391674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424691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180764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19</a:t>
            </a:fld>
            <a:endParaRPr lang="en-US" altLang="zh-CN"/>
          </a:p>
        </p:txBody>
      </p:sp>
    </p:spTree>
    <p:extLst>
      <p:ext uri="{BB962C8B-B14F-4D97-AF65-F5344CB8AC3E}">
        <p14:creationId xmlns:p14="http://schemas.microsoft.com/office/powerpoint/2010/main" val="22830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26</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27</a:t>
            </a:fld>
            <a:endParaRPr lang="en-US" altLang="zh-CN"/>
          </a:p>
        </p:txBody>
      </p:sp>
    </p:spTree>
    <p:extLst>
      <p:ext uri="{BB962C8B-B14F-4D97-AF65-F5344CB8AC3E}">
        <p14:creationId xmlns:p14="http://schemas.microsoft.com/office/powerpoint/2010/main" val="364222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28</a:t>
            </a:fld>
            <a:endParaRPr lang="en-US" altLang="zh-CN"/>
          </a:p>
        </p:txBody>
      </p:sp>
    </p:spTree>
    <p:extLst>
      <p:ext uri="{BB962C8B-B14F-4D97-AF65-F5344CB8AC3E}">
        <p14:creationId xmlns:p14="http://schemas.microsoft.com/office/powerpoint/2010/main" val="156954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2668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349296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376027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184766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338443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861715"/>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6</a:t>
            </a:r>
            <a:r>
              <a:rPr lang="zh-CN" altLang="en-US" sz="3600" kern="0" dirty="0">
                <a:solidFill>
                  <a:schemeClr val="bg1"/>
                </a:solidFill>
                <a:latin typeface="微软雅黑"/>
                <a:ea typeface="微软雅黑"/>
              </a:rPr>
              <a:t>章 存储器</a:t>
            </a:r>
          </a:p>
        </p:txBody>
      </p:sp>
      <p:cxnSp>
        <p:nvCxnSpPr>
          <p:cNvPr id="6" name="直接连接符 5"/>
          <p:cNvCxnSpPr/>
          <p:nvPr/>
        </p:nvCxnSpPr>
        <p:spPr>
          <a:xfrm>
            <a:off x="-274" y="2420888"/>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693821" y="2636910"/>
            <a:ext cx="10416560" cy="57606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6.1 </a:t>
            </a:r>
            <a:r>
              <a:rPr lang="zh-CN" altLang="en-US" sz="2800" b="0" dirty="0">
                <a:latin typeface="+mn-lt"/>
                <a:ea typeface="黑体" panose="02010609060101010101" pitchFamily="49" charset="-122"/>
              </a:rPr>
              <a:t>存储器的功能与分类</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669300" y="3357150"/>
            <a:ext cx="10416560" cy="48913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6.2 </a:t>
            </a:r>
            <a:r>
              <a:rPr lang="zh-CN" altLang="en-US" sz="2800" b="0" dirty="0">
                <a:latin typeface="+mn-lt"/>
                <a:ea typeface="黑体" panose="02010609060101010101" pitchFamily="49" charset="-122"/>
              </a:rPr>
              <a:t>随机存储器与只读存储器</a:t>
            </a:r>
            <a:endParaRPr lang="zh-CN" altLang="en-US" sz="28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693821" y="4005111"/>
            <a:ext cx="10416560" cy="503962"/>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6.3 SD</a:t>
            </a:r>
            <a:r>
              <a:rPr lang="zh-CN" altLang="en-US" sz="2800" b="0" dirty="0">
                <a:latin typeface="+mn-lt"/>
                <a:ea typeface="黑体" panose="02010609060101010101" pitchFamily="49" charset="-122"/>
              </a:rPr>
              <a:t>卡与高速缓存</a:t>
            </a:r>
            <a:endParaRPr lang="zh-CN" altLang="en-US" sz="2800" b="0" dirty="0">
              <a:solidFill>
                <a:schemeClr val="tx1">
                  <a:alpha val="75000"/>
                </a:schemeClr>
              </a:solidFill>
              <a:latin typeface="+mn-lt"/>
              <a:ea typeface="黑体" panose="02010609060101010101" pitchFamily="49" charset="-122"/>
            </a:endParaRPr>
          </a:p>
        </p:txBody>
      </p:sp>
      <p:sp>
        <p:nvSpPr>
          <p:cNvPr id="9" name="圆角矩形 8"/>
          <p:cNvSpPr/>
          <p:nvPr/>
        </p:nvSpPr>
        <p:spPr bwMode="auto">
          <a:xfrm>
            <a:off x="693821" y="4581107"/>
            <a:ext cx="10416560" cy="50403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6.4 Flash</a:t>
            </a:r>
            <a:r>
              <a:rPr lang="zh-CN" altLang="en-US" sz="2800" b="0" dirty="0">
                <a:latin typeface="+mn-lt"/>
                <a:ea typeface="黑体" panose="02010609060101010101" pitchFamily="49" charset="-122"/>
              </a:rPr>
              <a:t>存储器</a:t>
            </a:r>
          </a:p>
        </p:txBody>
      </p:sp>
      <p:sp>
        <p:nvSpPr>
          <p:cNvPr id="10" name="圆角矩形 24">
            <a:extLst>
              <a:ext uri="{FF2B5EF4-FFF2-40B4-BE49-F238E27FC236}">
                <a16:creationId xmlns:a16="http://schemas.microsoft.com/office/drawing/2014/main" id="{87934C87-439A-4F8C-9AC5-0BF6C342D97D}"/>
              </a:ext>
            </a:extLst>
          </p:cNvPr>
          <p:cNvSpPr/>
          <p:nvPr/>
        </p:nvSpPr>
        <p:spPr bwMode="auto">
          <a:xfrm>
            <a:off x="715525" y="5157114"/>
            <a:ext cx="10416560" cy="50397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6.5 </a:t>
            </a:r>
            <a:r>
              <a:rPr lang="zh-CN" altLang="en-US" sz="2800" b="0" dirty="0">
                <a:latin typeface="+mn-lt"/>
                <a:ea typeface="黑体" panose="02010609060101010101" pitchFamily="49" charset="-122"/>
              </a:rPr>
              <a:t>存储器实验设计举例</a:t>
            </a:r>
            <a:endParaRPr lang="zh-CN" altLang="en-US" sz="2800" b="0" dirty="0">
              <a:solidFill>
                <a:schemeClr val="tx1">
                  <a:alpha val="75000"/>
                </a:schemeClr>
              </a:solidFill>
              <a:latin typeface="+mn-lt"/>
              <a:ea typeface="黑体" panose="02010609060101010101" pitchFamily="49" charset="-122"/>
            </a:endParaRPr>
          </a:p>
        </p:txBody>
      </p:sp>
      <p:sp>
        <p:nvSpPr>
          <p:cNvPr id="11" name="圆角矩形 24">
            <a:extLst>
              <a:ext uri="{FF2B5EF4-FFF2-40B4-BE49-F238E27FC236}">
                <a16:creationId xmlns:a16="http://schemas.microsoft.com/office/drawing/2014/main" id="{87934C87-439A-4F8C-9AC5-0BF6C342D97D}"/>
              </a:ext>
            </a:extLst>
          </p:cNvPr>
          <p:cNvSpPr/>
          <p:nvPr/>
        </p:nvSpPr>
        <p:spPr bwMode="auto">
          <a:xfrm>
            <a:off x="715525" y="5805155"/>
            <a:ext cx="10416560" cy="50397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6.6 </a:t>
            </a:r>
            <a:r>
              <a:rPr lang="zh-CN" altLang="en-US" sz="2800" b="0" dirty="0">
                <a:latin typeface="+mn-lt"/>
                <a:ea typeface="黑体" panose="02010609060101010101" pitchFamily="49" charset="-122"/>
              </a:rPr>
              <a:t>实验三：存储器实验</a:t>
            </a:r>
            <a:endParaRPr lang="zh-CN" altLang="en-US" sz="28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3DED4DAC-5CE6-4AC4-B9E5-85937F2FF622}"/>
              </a:ext>
            </a:extLst>
          </p:cNvPr>
          <p:cNvSpPr/>
          <p:nvPr/>
        </p:nvSpPr>
        <p:spPr bwMode="auto">
          <a:xfrm>
            <a:off x="674894"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A905E1B-6ED9-487F-941D-39B65EF0BC44}"/>
              </a:ext>
            </a:extLst>
          </p:cNvPr>
          <p:cNvSpPr/>
          <p:nvPr/>
        </p:nvSpPr>
        <p:spPr>
          <a:xfrm>
            <a:off x="947429" y="1591555"/>
            <a:ext cx="6408712"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时可以实现一次性编程的只读存储器，由双极型电路和熔丝构成的基本单元电路：基线由行线控制，发射级和列线之间形成一条镍铬合金薄膜制成的熔丝（可用光刻计数实现），集电极接到电源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VCC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。熔丝断和未断可区别其所存信息是“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76481076-A14C-4ACD-A1E4-B4B6EEA9F059}"/>
              </a:ext>
            </a:extLst>
          </p:cNvPr>
          <p:cNvPicPr>
            <a:picLocks noChangeAspect="1"/>
          </p:cNvPicPr>
          <p:nvPr/>
        </p:nvPicPr>
        <p:blipFill>
          <a:blip r:embed="rId2"/>
          <a:stretch>
            <a:fillRect/>
          </a:stretch>
        </p:blipFill>
        <p:spPr>
          <a:xfrm>
            <a:off x="8040216" y="1593675"/>
            <a:ext cx="2592288" cy="1795384"/>
          </a:xfrm>
          <a:prstGeom prst="rect">
            <a:avLst/>
          </a:prstGeom>
        </p:spPr>
      </p:pic>
      <p:sp>
        <p:nvSpPr>
          <p:cNvPr id="5" name="圆角矩形 6">
            <a:extLst>
              <a:ext uri="{FF2B5EF4-FFF2-40B4-BE49-F238E27FC236}">
                <a16:creationId xmlns:a16="http://schemas.microsoft.com/office/drawing/2014/main" id="{77EBE505-9D50-479F-A0FD-992955AE580B}"/>
              </a:ext>
            </a:extLst>
          </p:cNvPr>
          <p:cNvSpPr/>
          <p:nvPr/>
        </p:nvSpPr>
        <p:spPr bwMode="auto">
          <a:xfrm>
            <a:off x="674893" y="3560835"/>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EPROM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424CD4AB-0E9A-4818-9F7D-DD12B8F70153}"/>
              </a:ext>
            </a:extLst>
          </p:cNvPr>
          <p:cNvSpPr/>
          <p:nvPr/>
        </p:nvSpPr>
        <p:spPr>
          <a:xfrm>
            <a:off x="901170" y="4365613"/>
            <a:ext cx="10389656"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是一种可擦除可编程只读存储器。它可以由用户对其所存信息做任意次的改写，目前用的较多的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是由浮动栅雪崩注入型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管构成。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改写有两种方式，一种是用紫外线照射，但擦除时间比较长，而且不能对个别需要改写的单元进行单独擦除或重写；另一种是用电气方法将存储内容擦除再重写；甚至在联机条件下，用字擦除或页擦除方式，既可局部擦写，又可全部擦写，这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15485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7F4DDE2C-3913-4318-A8FC-61E369F68EB3}"/>
              </a:ext>
            </a:extLst>
          </p:cNvPr>
          <p:cNvSpPr/>
          <p:nvPr/>
        </p:nvSpPr>
        <p:spPr bwMode="auto">
          <a:xfrm>
            <a:off x="674894"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EEPROM</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6B9490CA-1984-4EFF-885D-9F5EBE403E27}"/>
              </a:ext>
            </a:extLst>
          </p:cNvPr>
          <p:cNvPicPr>
            <a:picLocks noChangeAspect="1"/>
          </p:cNvPicPr>
          <p:nvPr/>
        </p:nvPicPr>
        <p:blipFill>
          <a:blip r:embed="rId2"/>
          <a:stretch>
            <a:fillRect/>
          </a:stretch>
        </p:blipFill>
        <p:spPr>
          <a:xfrm>
            <a:off x="7608168" y="1556739"/>
            <a:ext cx="3994590" cy="2752501"/>
          </a:xfrm>
          <a:prstGeom prst="rect">
            <a:avLst/>
          </a:prstGeom>
        </p:spPr>
      </p:pic>
      <p:sp>
        <p:nvSpPr>
          <p:cNvPr id="4" name="矩形 3">
            <a:extLst>
              <a:ext uri="{FF2B5EF4-FFF2-40B4-BE49-F238E27FC236}">
                <a16:creationId xmlns:a16="http://schemas.microsoft.com/office/drawing/2014/main" id="{DE18BD83-20A9-4BD2-B43E-68C10DE21922}"/>
              </a:ext>
            </a:extLst>
          </p:cNvPr>
          <p:cNvSpPr/>
          <p:nvPr/>
        </p:nvSpPr>
        <p:spPr>
          <a:xfrm>
            <a:off x="674894" y="1592568"/>
            <a:ext cx="6789258"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，带电可编程可擦除存储器，掉电后数据不丢失。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可以在电脑或专用设备上擦除已有信息，重新编程。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具有即插即用的特性。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的存储元是一个具有两个栅极的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管，基本结构：在浮空栅（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栅）和漏极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之间有一小面积的厚度极薄的氧化层，可产生隧道效应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当控制栅（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正脉冲时，由隧道效应，电子由衬底注入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浮栅，利用此方法可将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中内容抹为全“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即出厂状态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矩形 4">
            <a:extLst>
              <a:ext uri="{FF2B5EF4-FFF2-40B4-BE49-F238E27FC236}">
                <a16:creationId xmlns:a16="http://schemas.microsoft.com/office/drawing/2014/main" id="{82673C8E-655D-4638-9721-5B133DA6B9BC}"/>
              </a:ext>
            </a:extLst>
          </p:cNvPr>
          <p:cNvSpPr/>
          <p:nvPr/>
        </p:nvSpPr>
        <p:spPr>
          <a:xfrm>
            <a:off x="674894" y="4500891"/>
            <a:ext cx="1092786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使用时，漏极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正脉冲，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栅接地，浮空栅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上的电子通过隧道返回衬底，相当于写“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。读出时，在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电压，若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栅上有电子积累则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管不导通，相当于读取“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栅上无电子积累，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管导通，相当于读取“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可进行上千次的重写，数据可存储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年以上，电可擦、按字擦除等功能的实现使得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存储器的使用更加灵活便利，使用领域更加广泛，但它的擦除和重写仍需在专门的编程器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写入器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中进行。</a:t>
            </a:r>
          </a:p>
        </p:txBody>
      </p:sp>
    </p:spTree>
    <p:extLst>
      <p:ext uri="{BB962C8B-B14F-4D97-AF65-F5344CB8AC3E}">
        <p14:creationId xmlns:p14="http://schemas.microsoft.com/office/powerpoint/2010/main" val="2079115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6.3 SD</a:t>
            </a:r>
            <a:r>
              <a:rPr lang="zh-CN" altLang="en-US" sz="3600" b="0" dirty="0">
                <a:latin typeface="+mn-lt"/>
                <a:ea typeface="黑体" panose="02010609060101010101" pitchFamily="49" charset="-122"/>
              </a:rPr>
              <a:t>卡与高速缓存</a:t>
            </a:r>
          </a:p>
        </p:txBody>
      </p:sp>
      <p:sp>
        <p:nvSpPr>
          <p:cNvPr id="8" name="矩形 7"/>
          <p:cNvSpPr/>
          <p:nvPr/>
        </p:nvSpPr>
        <p:spPr>
          <a:xfrm>
            <a:off x="551384" y="2387085"/>
            <a:ext cx="7488832"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卡是一种基于半导体快闪记忆器的新一代记忆设备，容量大、传输速率高、以及安全性高。</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外观特征：端子保护；写入保护开关；可正确插入的楔形设计；凹口设计；导槽。</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可变时钟频率为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0-25MHz</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通信电压范围，低电压消耗，自动断电以及自动睡醒，智能电源管理，不需额外编程电压，卡片带电插拔保护，支持双通道闪存交叉存取，快写技术。提供超高速闪存访问和高可靠数据存储。</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卡表面上有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个引脚，目的是把传输方式由串行变成并行，从而提高传输速度。最大的特点：加密功能，保证数据资料的安全保密。</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卡的接口可以支持</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SPI</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两种操作模式。</a:t>
            </a:r>
          </a:p>
        </p:txBody>
      </p:sp>
      <p:sp>
        <p:nvSpPr>
          <p:cNvPr id="4" name="圆角矩形 3"/>
          <p:cNvSpPr/>
          <p:nvPr/>
        </p:nvSpPr>
        <p:spPr bwMode="auto">
          <a:xfrm>
            <a:off x="551384" y="165832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6.3.1 SD</a:t>
            </a:r>
            <a:r>
              <a:rPr lang="zh-CN" altLang="en-US" sz="3200" b="0" dirty="0">
                <a:solidFill>
                  <a:schemeClr val="accent2"/>
                </a:solidFill>
                <a:latin typeface="+mn-lt"/>
              </a:rPr>
              <a:t>卡</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2" name="图片 1">
            <a:extLst>
              <a:ext uri="{FF2B5EF4-FFF2-40B4-BE49-F238E27FC236}">
                <a16:creationId xmlns:a16="http://schemas.microsoft.com/office/drawing/2014/main" id="{583ADC59-3D64-40F9-8907-39C5C8811264}"/>
              </a:ext>
            </a:extLst>
          </p:cNvPr>
          <p:cNvPicPr>
            <a:picLocks noChangeAspect="1"/>
          </p:cNvPicPr>
          <p:nvPr/>
        </p:nvPicPr>
        <p:blipFill>
          <a:blip r:embed="rId3"/>
          <a:stretch>
            <a:fillRect/>
          </a:stretch>
        </p:blipFill>
        <p:spPr>
          <a:xfrm>
            <a:off x="8184232" y="2387085"/>
            <a:ext cx="3800929" cy="3560870"/>
          </a:xfrm>
          <a:prstGeom prst="rect">
            <a:avLst/>
          </a:prstGeom>
        </p:spPr>
      </p:pic>
    </p:spTree>
    <p:extLst>
      <p:ext uri="{BB962C8B-B14F-4D97-AF65-F5344CB8AC3E}">
        <p14:creationId xmlns:p14="http://schemas.microsoft.com/office/powerpoint/2010/main" val="215891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479376" y="105273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6.3.2 </a:t>
            </a:r>
            <a:r>
              <a:rPr lang="zh-CN" altLang="en-US" sz="3200" b="0" dirty="0">
                <a:solidFill>
                  <a:schemeClr val="accent2"/>
                </a:solidFill>
                <a:latin typeface="+mn-lt"/>
              </a:rPr>
              <a:t>高速缓存</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10">
            <a:extLst>
              <a:ext uri="{FF2B5EF4-FFF2-40B4-BE49-F238E27FC236}">
                <a16:creationId xmlns:a16="http://schemas.microsoft.com/office/drawing/2014/main" id="{3531C7AC-95EF-459F-B0AB-932961816FE8}"/>
              </a:ext>
            </a:extLst>
          </p:cNvPr>
          <p:cNvSpPr/>
          <p:nvPr/>
        </p:nvSpPr>
        <p:spPr bwMode="auto">
          <a:xfrm>
            <a:off x="479376" y="1772816"/>
            <a:ext cx="10874017"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．高速缓存的地位和作用</a:t>
            </a:r>
            <a:endParaRPr lang="zh-CN" altLang="en-US" sz="1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C5BB92E3-B7DB-4FAC-B8FB-AC622BD5C11D}"/>
              </a:ext>
            </a:extLst>
          </p:cNvPr>
          <p:cNvSpPr/>
          <p:nvPr/>
        </p:nvSpPr>
        <p:spPr>
          <a:xfrm>
            <a:off x="552193" y="2502019"/>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综合成本和容量两方面因素，现代计算机广为采用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构成的内存作为内存实现方法。</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的功耗和成本较低，易构成大容量的内存。但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的存取速度相对较慢，很难满足高性能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在速度上的要求，同时程序执行所需要使用的指令或数据在存储器中很可能是在同一地址的附近，那么就产生了高速缓冲存储器（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）的设计理念，即只将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最近需要使用的少量指令或数据以及存放它们的内存单元的地址复制到速度较快的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中，以便提供给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使用，用少量速度较快的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置于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和主存之间。这种设计思想利用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的速度优势和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的高集成度、低功耗及低成本的特点。在目前的系统中，均采用了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内存的组合结构。基于目前的大规模集成电路技术和生产工艺，已经可以在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芯片内部放置一定容量的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芯片内部的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称为一级（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外部由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称为二级（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。目前最新的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内部已经可以放置二级甚至三级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6344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95400"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．高速缓存的结构及工作原理</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2" name="矩形 11"/>
          <p:cNvSpPr/>
          <p:nvPr/>
        </p:nvSpPr>
        <p:spPr>
          <a:xfrm>
            <a:off x="695400" y="1700808"/>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需要数据或指令时，它首先访问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，看所需要的数据或指令是否在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中，方法是将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提供的数据或指令在内存中存放位置的内存地址，首先与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中已存放的数据或指令的地址相比较，若相等，说明可以在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中找到需要的数据或指令，称为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命中；若不相等，说明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需要的数据或指令不在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中，称为未命中，需要从内存中提取。若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需要的指令或数据在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中，则不需任何等待状态，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就可以将信息传送给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；若数据或指令不在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中，存储器控制电路会从内存中取出数据或指令传送给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，同时在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中拷贝一份副本。这样做是为了防止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以后在访问同一信息时又会出现未命中的情况，从而降低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访问速度相对较慢的内存的概率。</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的命中率越高，系统性能就越好</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的命中率取决于三个因素：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的大小、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的组织结构和程序的特性。就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组织结构而言，有三种类型的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全相连映像方式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组相连映像方式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17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1384" y="1596443"/>
            <a:ext cx="6552728"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全相连映像方式</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全相连映像方式的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中，任意主存单元的数据或指令可以存放到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的任意单元中，两者之间的对应关系不存在任何限制。在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中，用于存放数据或指令的静态存储器称为内容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，用于存放数据或指令在内存中所在单元的地址的静态存储器称为标识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。全相联映像的块间映射：对于全相连映像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中存储的数据越多，命中率越高。但增加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的容量带来的问题是，每次访问内存都要进行大量的地址比较，既耗时同时效率也低。若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的容量太小，由于命中率太低，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就要频繁地等待操作系统将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中的信息换入换出，因为在向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中写入新信息之前，必须将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中已有的信息保存在主存中。</a:t>
            </a:r>
          </a:p>
        </p:txBody>
      </p:sp>
      <p:pic>
        <p:nvPicPr>
          <p:cNvPr id="2" name="图片 1">
            <a:extLst>
              <a:ext uri="{FF2B5EF4-FFF2-40B4-BE49-F238E27FC236}">
                <a16:creationId xmlns:a16="http://schemas.microsoft.com/office/drawing/2014/main" id="{2BCCB27D-7B1F-4AAA-8B1B-8A34F0AEB988}"/>
              </a:ext>
            </a:extLst>
          </p:cNvPr>
          <p:cNvPicPr>
            <a:picLocks noChangeAspect="1"/>
          </p:cNvPicPr>
          <p:nvPr/>
        </p:nvPicPr>
        <p:blipFill>
          <a:blip r:embed="rId3"/>
          <a:stretch>
            <a:fillRect/>
          </a:stretch>
        </p:blipFill>
        <p:spPr>
          <a:xfrm>
            <a:off x="7248128" y="1660304"/>
            <a:ext cx="4280804" cy="4127834"/>
          </a:xfrm>
          <a:prstGeom prst="rect">
            <a:avLst/>
          </a:prstGeom>
        </p:spPr>
      </p:pic>
    </p:spTree>
    <p:extLst>
      <p:ext uri="{BB962C8B-B14F-4D97-AF65-F5344CB8AC3E}">
        <p14:creationId xmlns:p14="http://schemas.microsoft.com/office/powerpoint/2010/main" val="4231735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95400" y="1268760"/>
            <a:ext cx="10945216"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直接映像方式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完全相反，它只需要做一次地址比较即可确定是否命中。在这种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结构中，地址分为两部分：索引和标识。索引是地址的低位部分，直接作为内容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。单元的地址定位到内容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的相应单元，而地址的高位部分作为标识存储在标识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中。但是，这种方式所需的逻辑电路甚多，成本较高，实际的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还要采用各种措施来减少地址的比较次数。每个主存块只与一个缓存块相对应，映射关系式为：</a:t>
            </a:r>
          </a:p>
          <a:p>
            <a:pPr indent="266700" algn="ctr">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I=j mode C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I=j mod 2C</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为缓存块号；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为主存块号；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为缓存块数。映射结果表明每个缓存块对应若干个主存块，直接映射方式主存块和缓存块的对应关系如表所示。</a:t>
            </a:r>
          </a:p>
        </p:txBody>
      </p:sp>
      <p:pic>
        <p:nvPicPr>
          <p:cNvPr id="2" name="图片 1">
            <a:extLst>
              <a:ext uri="{FF2B5EF4-FFF2-40B4-BE49-F238E27FC236}">
                <a16:creationId xmlns:a16="http://schemas.microsoft.com/office/drawing/2014/main" id="{7AF13527-8A46-44F6-A5D3-ECD9E9AC9364}"/>
              </a:ext>
            </a:extLst>
          </p:cNvPr>
          <p:cNvPicPr>
            <a:picLocks noChangeAspect="1"/>
          </p:cNvPicPr>
          <p:nvPr/>
        </p:nvPicPr>
        <p:blipFill rotWithShape="1">
          <a:blip r:embed="rId3"/>
          <a:srcRect t="6142" r="813" b="3206"/>
          <a:stretch/>
        </p:blipFill>
        <p:spPr>
          <a:xfrm>
            <a:off x="672426" y="4509120"/>
            <a:ext cx="10824174" cy="1743622"/>
          </a:xfrm>
          <a:prstGeom prst="rect">
            <a:avLst/>
          </a:prstGeom>
        </p:spPr>
      </p:pic>
    </p:spTree>
    <p:extLst>
      <p:ext uri="{BB962C8B-B14F-4D97-AF65-F5344CB8AC3E}">
        <p14:creationId xmlns:p14="http://schemas.microsoft.com/office/powerpoint/2010/main" val="1961282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EB927B-A930-4772-803A-ADFE2AD7B68B}"/>
              </a:ext>
            </a:extLst>
          </p:cNvPr>
          <p:cNvPicPr>
            <a:picLocks noChangeAspect="1"/>
          </p:cNvPicPr>
          <p:nvPr/>
        </p:nvPicPr>
        <p:blipFill>
          <a:blip r:embed="rId3"/>
          <a:stretch>
            <a:fillRect/>
          </a:stretch>
        </p:blipFill>
        <p:spPr>
          <a:xfrm>
            <a:off x="1703512" y="1689728"/>
            <a:ext cx="8506214" cy="4547584"/>
          </a:xfrm>
          <a:prstGeom prst="rect">
            <a:avLst/>
          </a:prstGeom>
        </p:spPr>
      </p:pic>
      <p:sp>
        <p:nvSpPr>
          <p:cNvPr id="6" name="横卷形 8">
            <a:extLst>
              <a:ext uri="{FF2B5EF4-FFF2-40B4-BE49-F238E27FC236}">
                <a16:creationId xmlns:a16="http://schemas.microsoft.com/office/drawing/2014/main" id="{768560CF-D347-43D5-9BE3-8B792AC5C087}"/>
              </a:ext>
            </a:extLst>
          </p:cNvPr>
          <p:cNvSpPr/>
          <p:nvPr/>
        </p:nvSpPr>
        <p:spPr bwMode="auto">
          <a:xfrm>
            <a:off x="695400" y="1196752"/>
            <a:ext cx="7474834"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直接映射方式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Cache</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中，</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Cache</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字块与主存块对应的关系</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03007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39416" y="1393031"/>
            <a:ext cx="4896544"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组相连映像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是介于全相连映像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之间的一种结构。在直接映像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中，每个索引在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中只能存放一个标识。而在组相连映像中，对应每个索引，在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中能存放的标识数量增加了，从而增加了命中率。。组相联映射是对直接映射和全相联映射的一种折中。它把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组，每组有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块，并有以下关系：</a:t>
            </a:r>
          </a:p>
          <a:p>
            <a:pPr indent="266700" algn="ctr">
              <a:spcAft>
                <a:spcPts val="0"/>
              </a:spcAft>
            </a:pP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 mod Q</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为缓存的组号；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为主存的块号。某一主存块按模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将其映射到缓存的第</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组内</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EF0D1744-B653-43F5-9C62-51D87259810B}"/>
              </a:ext>
            </a:extLst>
          </p:cNvPr>
          <p:cNvPicPr>
            <a:picLocks noChangeAspect="1"/>
          </p:cNvPicPr>
          <p:nvPr/>
        </p:nvPicPr>
        <p:blipFill>
          <a:blip r:embed="rId3"/>
          <a:stretch>
            <a:fillRect/>
          </a:stretch>
        </p:blipFill>
        <p:spPr>
          <a:xfrm>
            <a:off x="6023992" y="1415031"/>
            <a:ext cx="4993297" cy="4541333"/>
          </a:xfrm>
          <a:prstGeom prst="rect">
            <a:avLst/>
          </a:prstGeom>
        </p:spPr>
      </p:pic>
    </p:spTree>
    <p:extLst>
      <p:ext uri="{BB962C8B-B14F-4D97-AF65-F5344CB8AC3E}">
        <p14:creationId xmlns:p14="http://schemas.microsoft.com/office/powerpoint/2010/main" val="48305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11928" y="836712"/>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6.4 Flash</a:t>
            </a:r>
            <a:r>
              <a:rPr lang="zh-CN" altLang="en-US" sz="3600" b="0" dirty="0">
                <a:latin typeface="+mn-lt"/>
                <a:ea typeface="黑体" panose="02010609060101010101" pitchFamily="49" charset="-122"/>
              </a:rPr>
              <a:t>存储器</a:t>
            </a:r>
            <a:endParaRPr lang="zh-CN" altLang="en-US" sz="3200" b="0" dirty="0">
              <a:solidFill>
                <a:schemeClr val="tx1">
                  <a:alpha val="75000"/>
                </a:schemeClr>
              </a:solidFill>
              <a:latin typeface="+mn-lt"/>
              <a:ea typeface="黑体" panose="02010609060101010101" pitchFamily="49" charset="-122"/>
            </a:endParaRPr>
          </a:p>
        </p:txBody>
      </p:sp>
      <p:sp>
        <p:nvSpPr>
          <p:cNvPr id="4" name="圆角矩形 3"/>
          <p:cNvSpPr/>
          <p:nvPr/>
        </p:nvSpPr>
        <p:spPr bwMode="auto">
          <a:xfrm>
            <a:off x="523947" y="166708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6.4.1 Flash</a:t>
            </a:r>
            <a:r>
              <a:rPr lang="zh-CN" altLang="en-US" sz="3200" b="0" dirty="0">
                <a:solidFill>
                  <a:schemeClr val="accent2"/>
                </a:solidFill>
                <a:latin typeface="+mn-lt"/>
              </a:rPr>
              <a:t>在线编程的通用基础知识</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p:cNvSpPr/>
          <p:nvPr/>
        </p:nvSpPr>
        <p:spPr>
          <a:xfrm>
            <a:off x="511927" y="2420888"/>
            <a:ext cx="11044039"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存储器具有固有不易失性、电可擦除、可在线编程、存储密度高、功耗低和成本较低等特点。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存储器已经成为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的重要组成部分。</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存储器不需要后备电源来保持数据。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存储器可在线编程可以取代电可擦除可编程只读存储器（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），用于保存运行过程中的参数。</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中，可以利用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存储器固化程序，一般通过编程器完成。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存储器工作于这种情况，叫监控模式或写入器编程模式。</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写入器编程模式：通过编程器将程序写入</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存储器中。</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存储器具有电可擦除功能，在程序运行过程中，有可能对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存储区的数据或程序进行更新，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存储器工作于这种情况，叫做用户模式或在线编程模式。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在线编程模式：通过运行</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内部程序对</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其他区域进行擦除与写入。</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存储器的读写不同于对一般的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读写，需要专门的编程过程。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编程的基本操作有两种：擦除（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Erase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）和写入（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Program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擦除操作的含义是将存储单元的内容由二进制的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，而写入操作的含义是将存储单元的某些位由二进制的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189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748408"/>
            <a:ext cx="1044116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存储器</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是计算机系统重要组成部分，主要</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功能就是</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存储程序和数据，存储器</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存储信息的最小单位是二进制数的一位，仅可以存储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。本章首先介绍存储器的功能与分类，然后再介绍随机存储器、只读存储器等几种重要的</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存储器类型，</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最后再给出有关存储器的实验，以进一步加深读者对存储器的理解。</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180DA082-F60C-4761-AF65-C12DCAF8BB29}"/>
              </a:ext>
            </a:extLst>
          </p:cNvPr>
          <p:cNvSpPr/>
          <p:nvPr/>
        </p:nvSpPr>
        <p:spPr>
          <a:xfrm>
            <a:off x="695400" y="2636912"/>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具有初始化，擦除和写入、读取（按逻辑地址）、读取（按物理地址）、保护、解除保护、判空等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种基本操作。可将初始化，擦除和写入等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种基本操作所对应的功能函数共同放置在命名为</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的文件中，并按照相对严格的构件设计原则对其进行封装，同时配以命名为</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的头文件，用来定义模块的基本信息和对外接口。</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3746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446684" y="1628800"/>
            <a:ext cx="8609756" cy="4752528"/>
          </a:xfrm>
          <a:prstGeom prst="rect">
            <a:avLst/>
          </a:prstGeom>
        </p:spPr>
      </p:pic>
    </p:spTree>
    <p:extLst>
      <p:ext uri="{BB962C8B-B14F-4D97-AF65-F5344CB8AC3E}">
        <p14:creationId xmlns:p14="http://schemas.microsoft.com/office/powerpoint/2010/main" val="473408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2"/>
          <a:stretch>
            <a:fillRect/>
          </a:stretch>
        </p:blipFill>
        <p:spPr>
          <a:xfrm>
            <a:off x="1343472" y="1772816"/>
            <a:ext cx="8958955" cy="4608512"/>
          </a:xfrm>
          <a:prstGeom prst="rect">
            <a:avLst/>
          </a:prstGeom>
        </p:spPr>
      </p:pic>
    </p:spTree>
    <p:extLst>
      <p:ext uri="{BB962C8B-B14F-4D97-AF65-F5344CB8AC3E}">
        <p14:creationId xmlns:p14="http://schemas.microsoft.com/office/powerpoint/2010/main" val="3176537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6.4.3 Flash</a:t>
            </a:r>
            <a:r>
              <a:rPr lang="zh-CN" altLang="en-US" sz="3200" b="0" dirty="0">
                <a:solidFill>
                  <a:schemeClr val="accent2"/>
                </a:solidFill>
                <a:latin typeface="+mn-lt"/>
              </a:rPr>
              <a:t>驱动构件的使用方法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180DA082-F60C-4761-AF65-C12DCAF8BB29}"/>
              </a:ext>
            </a:extLst>
          </p:cNvPr>
          <p:cNvSpPr/>
          <p:nvPr/>
        </p:nvSpPr>
        <p:spPr>
          <a:xfrm>
            <a:off x="706738" y="1635656"/>
            <a:ext cx="10801200"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头文件中给出了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个最主要的基本构件函数。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初始化函数直接调用即可，无入口参数及返回值。擦除和写入操作类似，都返回擦除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写入的结果（正常</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异常）。写入操作入口参数较多，按扇区号写入还需要传入偏移量，写入数据长度，写入数据的首地址；按物理地址写入只需要传入物理地址和写入数据长度，写入数据的首地址。读取操作与此类似，按物理地址读取需要将直接地址换成扇区号和偏移量。</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横卷形 8">
            <a:extLst>
              <a:ext uri="{FF2B5EF4-FFF2-40B4-BE49-F238E27FC236}">
                <a16:creationId xmlns:a16="http://schemas.microsoft.com/office/drawing/2014/main" id="{0F0C43A5-63B2-4AAF-800C-1A0482EF0F35}"/>
              </a:ext>
            </a:extLst>
          </p:cNvPr>
          <p:cNvSpPr/>
          <p:nvPr/>
        </p:nvSpPr>
        <p:spPr bwMode="auto">
          <a:xfrm>
            <a:off x="695400" y="3460079"/>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向</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64</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扇区</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字节开始的地址写入</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32</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个字节“</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Welcome to Soochow University!”</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 ，参考程序“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Exam6_1”</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7" name="矩形 6">
            <a:extLst>
              <a:ext uri="{FF2B5EF4-FFF2-40B4-BE49-F238E27FC236}">
                <a16:creationId xmlns:a16="http://schemas.microsoft.com/office/drawing/2014/main" id="{16058B0A-54BA-4E0B-B0D3-6266A75D3542}"/>
              </a:ext>
            </a:extLst>
          </p:cNvPr>
          <p:cNvSpPr/>
          <p:nvPr/>
        </p:nvSpPr>
        <p:spPr>
          <a:xfrm>
            <a:off x="706738" y="4004113"/>
            <a:ext cx="10801200"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）首先，要进行初始化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flash_init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模块</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）因为执行写入操作之前，要确保写入区在上一次擦除之后没有被写入过，即写入区是空白的（各存储单元的内容均为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0xFF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）。所以，在写入之前要根据情况是否先执行擦除操作，即擦除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r0,#0x40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flash_erase</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擦除</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0x40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a:t>
            </a:r>
          </a:p>
        </p:txBody>
      </p:sp>
    </p:spTree>
    <p:extLst>
      <p:ext uri="{BB962C8B-B14F-4D97-AF65-F5344CB8AC3E}">
        <p14:creationId xmlns:p14="http://schemas.microsoft.com/office/powerpoint/2010/main" val="123708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F62BA4-1F87-43E7-848B-E78361B4C71A}"/>
              </a:ext>
            </a:extLst>
          </p:cNvPr>
          <p:cNvSpPr/>
          <p:nvPr/>
        </p:nvSpPr>
        <p:spPr>
          <a:xfrm>
            <a:off x="695400" y="990600"/>
            <a:ext cx="10801200" cy="517888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）通过封装好的入口参数进行传参，进行写入操作。</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字节开始的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个字节内写入“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Welcome to Soochow University!”</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.string  "Welcome to Soochow University!\r\n"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即将要写入</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的内容</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要写入的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扇区的首地址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r1,#0x20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写入数据长度</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写入数据首地址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flash_write_physical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调用物理地址写函数向指定地址写数据</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）按照逻辑地址读取时，定义足够长度的数组变量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params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，并传入数组的首地址作为目的地址参数，传入扇区号、偏移地址作为源地址，传入读取的字节长度。例如，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字节开始的地址读取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字节长度字符串。</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要读出的数据存放的首地址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r1,#0x40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所要读取的扇区的编号</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r2,#0x0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扇区内的偏移量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r3,#0x20                 //r3=</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要读出的内容的长度</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flash_read_physical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调用逻辑读函数</a:t>
            </a:r>
          </a:p>
        </p:txBody>
      </p:sp>
    </p:spTree>
    <p:extLst>
      <p:ext uri="{BB962C8B-B14F-4D97-AF65-F5344CB8AC3E}">
        <p14:creationId xmlns:p14="http://schemas.microsoft.com/office/powerpoint/2010/main" val="3776836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F62BA4-1F87-43E7-848B-E78361B4C71A}"/>
              </a:ext>
            </a:extLst>
          </p:cNvPr>
          <p:cNvSpPr/>
          <p:nvPr/>
        </p:nvSpPr>
        <p:spPr>
          <a:xfrm>
            <a:off x="695400" y="908720"/>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）按照物理地址直接读取时，定义足够长度的数组变量</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paramsVar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，并传入数组的首地址作为目的地址参数，传入直接地址数作为源地址，传入读取的字节长度。例如，从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0x00001F00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地址处读取存放在此处的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字节长度的全局变量值。</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.string  "!!!!!!!!!!!!!!!!!!!!!!!!!!!!!!!\r\n"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存储从</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中读出的数据</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要读出的数据存放的首地址</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要读取的数据所处的地址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r2,#0x20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要读出的数据长度</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flash_read_physical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调用按物理地址读取函数</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保护函数的使用非常简单，入口参数为待保护扇区区域号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区域号取值范围为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0~127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。若需要保护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扇区，仅需要调用函数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flash_protect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，函数会将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扇区保护起来，函数无返回值。</a:t>
            </a:r>
          </a:p>
        </p:txBody>
      </p:sp>
    </p:spTree>
    <p:extLst>
      <p:ext uri="{BB962C8B-B14F-4D97-AF65-F5344CB8AC3E}">
        <p14:creationId xmlns:p14="http://schemas.microsoft.com/office/powerpoint/2010/main" val="448152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220F4AE-3013-486D-A941-7BECDA654629}"/>
              </a:ext>
            </a:extLst>
          </p:cNvPr>
          <p:cNvPicPr>
            <a:picLocks noChangeAspect="1"/>
          </p:cNvPicPr>
          <p:nvPr/>
        </p:nvPicPr>
        <p:blipFill>
          <a:blip r:embed="rId3"/>
          <a:stretch>
            <a:fillRect/>
          </a:stretch>
        </p:blipFill>
        <p:spPr>
          <a:xfrm>
            <a:off x="1271464" y="1484784"/>
            <a:ext cx="8191732" cy="4752528"/>
          </a:xfrm>
          <a:prstGeom prst="rect">
            <a:avLst/>
          </a:prstGeom>
        </p:spPr>
      </p:pic>
      <p:sp>
        <p:nvSpPr>
          <p:cNvPr id="12" name="横卷形 7">
            <a:extLst>
              <a:ext uri="{FF2B5EF4-FFF2-40B4-BE49-F238E27FC236}">
                <a16:creationId xmlns:a16="http://schemas.microsoft.com/office/drawing/2014/main" id="{16439866-645B-4676-B1A2-8B958D6C88B8}"/>
              </a:ext>
            </a:extLst>
          </p:cNvPr>
          <p:cNvSpPr/>
          <p:nvPr/>
        </p:nvSpPr>
        <p:spPr bwMode="auto">
          <a:xfrm>
            <a:off x="1271464" y="836712"/>
            <a:ext cx="3412143"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Flash</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函数操作结果图</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6.5 </a:t>
            </a:r>
            <a:r>
              <a:rPr lang="zh-CN" altLang="en-US" sz="3600" b="0" dirty="0">
                <a:latin typeface="+mn-lt"/>
                <a:ea typeface="黑体" panose="02010609060101010101" pitchFamily="49" charset="-122"/>
              </a:rPr>
              <a:t>存储器实验设计举例</a:t>
            </a:r>
          </a:p>
        </p:txBody>
      </p:sp>
      <p:sp>
        <p:nvSpPr>
          <p:cNvPr id="8" name="矩形 7"/>
          <p:cNvSpPr/>
          <p:nvPr/>
        </p:nvSpPr>
        <p:spPr>
          <a:xfrm>
            <a:off x="623392" y="1700808"/>
            <a:ext cx="1101722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本节主要探讨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内部寄存器与外部存储器之间的存取速度比较，对于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外部存储器，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使用三总线方式进行数据存取，增加了操作时间。</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本次实验将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内部寄存器和外部存储器指定地址存储的值从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加到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0x2FFF FFFF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8 0530 6367</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），外部存储器比内部寄存器存取慢</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秒。实验中加</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操作都是在内部寄存器进行的，所不同的是为体现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使用三总线方式访问外部存储器，因此每次加</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后都将具体的数值存到外部存储器的指定地址处，以模仿三总线存取。</a:t>
            </a:r>
          </a:p>
        </p:txBody>
      </p:sp>
      <p:sp>
        <p:nvSpPr>
          <p:cNvPr id="6" name="横卷形 7">
            <a:extLst>
              <a:ext uri="{FF2B5EF4-FFF2-40B4-BE49-F238E27FC236}">
                <a16:creationId xmlns:a16="http://schemas.microsoft.com/office/drawing/2014/main" id="{C69BC408-31B3-462A-81A1-C0E1F49DD0BC}"/>
              </a:ext>
            </a:extLst>
          </p:cNvPr>
          <p:cNvSpPr/>
          <p:nvPr/>
        </p:nvSpPr>
        <p:spPr bwMode="auto">
          <a:xfrm>
            <a:off x="695400" y="3825057"/>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具体操作参考程序“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Exam6_2”</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559407" y="4797152"/>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6.6 </a:t>
            </a:r>
            <a:r>
              <a:rPr lang="zh-CN" altLang="en-US" sz="3600" b="0" dirty="0">
                <a:latin typeface="+mn-lt"/>
                <a:ea typeface="黑体" panose="02010609060101010101" pitchFamily="49" charset="-122"/>
              </a:rPr>
              <a:t>实验三：存储器实验</a:t>
            </a:r>
          </a:p>
        </p:txBody>
      </p:sp>
    </p:spTree>
    <p:extLst>
      <p:ext uri="{BB962C8B-B14F-4D97-AF65-F5344CB8AC3E}">
        <p14:creationId xmlns:p14="http://schemas.microsoft.com/office/powerpoint/2010/main" val="165971488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127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67407" y="2358752"/>
            <a:ext cx="10801199"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存储器按</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存储介质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半导体存储器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磁存储器、光存储器和</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半导体存储器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分为双极晶体管存储器（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晶体管存储器。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型存储器存取速度较快、功耗较大、集成度低，多用来制作高速缓存；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型存储器功耗小，集成度高，存取速度略低，大多用来作为主存。</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磁表面存储器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用磁性材料</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做成</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典型代表有</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磁盘。常用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于存放操作系统、程序和数据，是主存储器的扩充。</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光存储器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是基于光学原理的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DVD</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是其典型代表，用途在逐渐弱化。</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存储器（闪存）</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一种</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非易失性存储器，其存储单元</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为三端器件，与场效应管有相同的名称：源极、漏极和栅极。栅极与硅衬底之间有二氧化硅绝缘层，用来保护浮置栅极中的电荷不会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泄漏，使得</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存储单元具有了电荷保持能力</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是装进瓶子里的水，</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当倒入</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水后，水位就一直保持在那里，</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直到再次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倒入或倒出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记忆能力</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。闪存约</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年前后应用于市场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，目前成为便携式数字设备的最重要存储介质。</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6.1 </a:t>
            </a:r>
            <a:r>
              <a:rPr lang="zh-CN" altLang="en-US" sz="3600" b="0" dirty="0">
                <a:latin typeface="+mn-lt"/>
                <a:ea typeface="黑体" panose="02010609060101010101" pitchFamily="49" charset="-122"/>
              </a:rPr>
              <a:t>存储器的功能与分类</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177804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6.1.1 </a:t>
            </a:r>
            <a:r>
              <a:rPr lang="zh-CN" altLang="en-US" sz="3200" b="0" dirty="0">
                <a:solidFill>
                  <a:schemeClr val="accent2"/>
                </a:solidFill>
                <a:latin typeface="+mn-lt"/>
              </a:rPr>
              <a:t>按存储介质分类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916832"/>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根据存储器在计算机系统中所起的作用，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存储器可以</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辅助存储器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高速缓冲存储器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又称</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，主要由</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组成，用来存放计算机运行期间所需要的程序和数据，是计算机各部件信息交流的中心。</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辅助存储器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外存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，用来存储大量暂时不参与运算的程序和数据以及需要长期保存的运算结果。通常外存不直接和计算机的其他部件交换数据，只是成批地与主存交换信息。</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高速缓冲存储器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，用来存放主存中经常使用的内容的备份，它被用在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与主存之间，起到速度缓冲的作用。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用来存放实现全部指令系统的所有微程序，是一种只读型存储器，一旦微程序固化，机器运行时则只读不写。每次读出一条微指令 ，运行这条微指令；再重复这一过程直到运行结束。</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6.1.2 </a:t>
            </a:r>
            <a:r>
              <a:rPr lang="zh-CN" altLang="en-US" sz="3200" b="0" dirty="0">
                <a:solidFill>
                  <a:schemeClr val="accent2"/>
                </a:solidFill>
                <a:latin typeface="+mn-lt"/>
              </a:rPr>
              <a:t>按功能分类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844824"/>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对存储器的访问实质上就是对</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存储单元</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的访问，根据寻找访问单元的方式，可以将存储器分为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随机访问存储器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顺序访问存储器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两类。</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随机访问存储器（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是应用较多的存储器，大多半导体存储器都属于随机访问存储器。这里的随机指的是被访问单元的位置是随机的、独立的。换言之，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中的每一个单元都可以独立地直接访问。在不考虑访问局部性原理等统计策略级问题的前提下，每两次连续访问之间的关系是独立的，两次访问单元的位置与访问时间无关。在计算机系统中，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主要用作主存和高速缓冲存储器。</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顺序访问存储器（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中的单元一般不能被独立访问。当有存取操作时，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先根据待访问单元地址定位至一个储存块（存储单元集合），再按顺序寻找到待访问的单元进行存取操作。最为极限的情况下，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会从存储体的第一个单元开始按顺序逐个查找，直至找到待访问单元。因此，相比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而言，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往往具有较低的访问速度，但在价格、容量的指标上优势比较明显。</a:t>
            </a: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6.1.3 </a:t>
            </a:r>
            <a:r>
              <a:rPr lang="zh-CN" altLang="en-US" sz="3200" b="0" dirty="0">
                <a:solidFill>
                  <a:schemeClr val="accent2"/>
                </a:solidFill>
                <a:latin typeface="+mn-lt"/>
              </a:rPr>
              <a:t>按存取方式分类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7958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60139" y="1963910"/>
            <a:ext cx="1029714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随机存取存储器（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只读存储器（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都是半导体存储器的典型代表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6.2 </a:t>
            </a:r>
            <a:r>
              <a:rPr lang="zh-CN" altLang="en-US" sz="3600" b="0" dirty="0">
                <a:latin typeface="+mn-lt"/>
                <a:ea typeface="黑体" panose="02010609060101010101" pitchFamily="49" charset="-122"/>
              </a:rPr>
              <a:t>随机存储器与只读存储器</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292281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6.2.1 RAM</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79DF3592-A17B-4BC0-B293-9F72E8CA1994}"/>
              </a:ext>
            </a:extLst>
          </p:cNvPr>
          <p:cNvSpPr/>
          <p:nvPr/>
        </p:nvSpPr>
        <p:spPr>
          <a:xfrm>
            <a:off x="748362" y="3879564"/>
            <a:ext cx="10297144"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计算机中的内存条即是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可以随时从任何一个指定地址的存储单元中读取数据，也可以随时将数据写到任何一个指定地址的存储单元中。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易失性存储器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，掉电后将丢失数据，</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即一旦断开电源，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中所存储的信息就会随之丢失</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，不利于信息的长期保存。一般作为数据存储器使用，暂时性的存取数据。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用来存放现场输入的数据或者存放可以更改的运行程序和数据，常用来做堆栈。</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工作原理不同，可以将其分为两类：基于触发器原理的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静态随机存储器（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和基于分布电容电荷存储原理的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动态随机存储器（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004848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532962" y="865248"/>
            <a:ext cx="11035646"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SRAM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532962" y="1608666"/>
            <a:ext cx="11035646"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是当前</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应用最广的一种随机存储器，该种存储器只要保持有源状态，其中所储存的数据就可以一直保持而不丢失。</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F076BC0-950D-45EA-A1A1-AED8D2A08F0E}"/>
              </a:ext>
            </a:extLst>
          </p:cNvPr>
          <p:cNvPicPr>
            <a:picLocks noChangeAspect="1"/>
          </p:cNvPicPr>
          <p:nvPr/>
        </p:nvPicPr>
        <p:blipFill rotWithShape="1">
          <a:blip r:embed="rId3"/>
          <a:srcRect l="4712" t="-2089" r="-514" b="7848"/>
          <a:stretch/>
        </p:blipFill>
        <p:spPr>
          <a:xfrm>
            <a:off x="6960097" y="2608083"/>
            <a:ext cx="4608511" cy="2442825"/>
          </a:xfrm>
          <a:prstGeom prst="rect">
            <a:avLst/>
          </a:prstGeom>
        </p:spPr>
      </p:pic>
      <p:sp>
        <p:nvSpPr>
          <p:cNvPr id="9" name="矩形 8">
            <a:extLst>
              <a:ext uri="{FF2B5EF4-FFF2-40B4-BE49-F238E27FC236}">
                <a16:creationId xmlns:a16="http://schemas.microsoft.com/office/drawing/2014/main" id="{01843DCE-EAF5-472D-AB2A-B91871AC8ADE}"/>
              </a:ext>
            </a:extLst>
          </p:cNvPr>
          <p:cNvSpPr/>
          <p:nvPr/>
        </p:nvSpPr>
        <p:spPr>
          <a:xfrm>
            <a:off x="532962" y="2642011"/>
            <a:ext cx="6085164"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基本原理</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：由六管组成，</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管构成双稳态正反馈电路，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管作为负载管，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管作为控制字线和位线的门控管。当没有访问操作时，字线处于低电平状态，两根位线上呈高电平状态。由于门控管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截止，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将保持原有的稳定状态。当存储元进行写入访问时，字线上需加载高电平。</a:t>
            </a:r>
          </a:p>
        </p:txBody>
      </p:sp>
      <p:sp>
        <p:nvSpPr>
          <p:cNvPr id="10" name="矩形 9">
            <a:extLst>
              <a:ext uri="{FF2B5EF4-FFF2-40B4-BE49-F238E27FC236}">
                <a16:creationId xmlns:a16="http://schemas.microsoft.com/office/drawing/2014/main" id="{CC0BE081-A9A4-47C2-AE06-9C9FDAE8E61E}"/>
              </a:ext>
            </a:extLst>
          </p:cNvPr>
          <p:cNvSpPr/>
          <p:nvPr/>
        </p:nvSpPr>
        <p:spPr>
          <a:xfrm>
            <a:off x="532962" y="5368127"/>
            <a:ext cx="11035646"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的优点</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是性能稳定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不需要外加额外</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刷新电路，工作</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速度</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较快，缺点是每个</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存储单元都由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管组成，集成度较低，</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功耗</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较大。一般用于规模较小的快速存储器。</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907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38820"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DRAM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p:cNvSpPr/>
          <p:nvPr/>
        </p:nvSpPr>
        <p:spPr>
          <a:xfrm>
            <a:off x="681402" y="1628800"/>
            <a:ext cx="6423689"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利用电容内是否储存有电荷来代表一个二进制位是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存储位元结构有四管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型、三管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型和单管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型动态存储单元结构：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当存储单元被选中后，字选择线加载高电平，使得控制管</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被打开，电流在数据线和存储电容</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之间流动。</a:t>
            </a:r>
            <a:endPar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660110" y="3936820"/>
            <a:ext cx="10799629"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的读取是破坏性的读取，一旦进行读取操作，将可能导致电容中失去正电荷，呈现无电荷状态。因此，必须在读出后进行重写工作，即还原读取前电容的存储状态。</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为了使其能正常工作，即使没有读取操作，也要进行周期性的重写工作，否则无法长期保持存储状态。由于需要周期性的定时刷新，这种利用电容存储电荷性质制成的存储器被称作</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的每个存储单元只由一个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管和一个电容组成。优点：芯片集成度高，功耗低；缺点：芯片本身不具有向电容充电的刷新功能，需外加刷新逻辑电路。</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FC376B73-8B7E-47C0-893F-399FE5BA5387}"/>
              </a:ext>
            </a:extLst>
          </p:cNvPr>
          <p:cNvPicPr>
            <a:picLocks noChangeAspect="1"/>
          </p:cNvPicPr>
          <p:nvPr/>
        </p:nvPicPr>
        <p:blipFill>
          <a:blip r:embed="rId3"/>
          <a:stretch>
            <a:fillRect/>
          </a:stretch>
        </p:blipFill>
        <p:spPr>
          <a:xfrm>
            <a:off x="7464152" y="1596629"/>
            <a:ext cx="3759393" cy="2165461"/>
          </a:xfrm>
          <a:prstGeom prst="rect">
            <a:avLst/>
          </a:prstGeom>
        </p:spPr>
      </p:pic>
    </p:spTree>
    <p:extLst>
      <p:ext uri="{BB962C8B-B14F-4D97-AF65-F5344CB8AC3E}">
        <p14:creationId xmlns:p14="http://schemas.microsoft.com/office/powerpoint/2010/main" val="320758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772816"/>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主板上存储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程序的芯片即是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。特点：数据被预先写入，而且一旦被写入，使用时就只能进行数据的读取操作，无法进行更改，且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中存储的数据掉电也不会丢失。</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的基本存储单元可由</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二极管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双极型晶体管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构成。对半导体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而言，基本器件分为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两种。</a:t>
            </a: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6.2.2 ROM</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圆角矩形 6">
            <a:extLst>
              <a:ext uri="{FF2B5EF4-FFF2-40B4-BE49-F238E27FC236}">
                <a16:creationId xmlns:a16="http://schemas.microsoft.com/office/drawing/2014/main" id="{E48F088B-92E2-46D4-85F5-C53D0A162DA8}"/>
              </a:ext>
            </a:extLst>
          </p:cNvPr>
          <p:cNvSpPr/>
          <p:nvPr/>
        </p:nvSpPr>
        <p:spPr bwMode="auto">
          <a:xfrm>
            <a:off x="540315" y="3429000"/>
            <a:ext cx="7571909"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．掩模</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21973E2-F1DA-4473-A803-75D1C61EFA78}"/>
              </a:ext>
            </a:extLst>
          </p:cNvPr>
          <p:cNvSpPr/>
          <p:nvPr/>
        </p:nvSpPr>
        <p:spPr>
          <a:xfrm>
            <a:off x="684330" y="4174479"/>
            <a:ext cx="7283877"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容量为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1K*1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位，采用重合法驱动，行、列地址线分别经行、列译码器，各有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根行、列选择线。列选择线各控制一个列控制管，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个列控制管的输出端共连一个读放大器。用行、列交叉处是否有耦合原件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管，便可区分原存“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制成后不可能改变原行、列交叉处的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管是否存在，所以用户时无法改变原始状态的。</a:t>
            </a:r>
          </a:p>
        </p:txBody>
      </p:sp>
      <p:pic>
        <p:nvPicPr>
          <p:cNvPr id="3" name="图片 2">
            <a:extLst>
              <a:ext uri="{FF2B5EF4-FFF2-40B4-BE49-F238E27FC236}">
                <a16:creationId xmlns:a16="http://schemas.microsoft.com/office/drawing/2014/main" id="{E86F200D-EAE7-47FA-8DC2-47B4CCF7FE78}"/>
              </a:ext>
            </a:extLst>
          </p:cNvPr>
          <p:cNvPicPr>
            <a:picLocks noChangeAspect="1"/>
          </p:cNvPicPr>
          <p:nvPr/>
        </p:nvPicPr>
        <p:blipFill>
          <a:blip r:embed="rId3"/>
          <a:stretch>
            <a:fillRect/>
          </a:stretch>
        </p:blipFill>
        <p:spPr>
          <a:xfrm>
            <a:off x="8256240" y="3599618"/>
            <a:ext cx="3575407" cy="2709702"/>
          </a:xfrm>
          <a:prstGeom prst="rect">
            <a:avLst/>
          </a:prstGeom>
        </p:spPr>
      </p:pic>
    </p:spTree>
    <p:extLst>
      <p:ext uri="{BB962C8B-B14F-4D97-AF65-F5344CB8AC3E}">
        <p14:creationId xmlns:p14="http://schemas.microsoft.com/office/powerpoint/2010/main" val="2132402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8462</TotalTime>
  <Words>4364</Words>
  <Application>Microsoft Office PowerPoint</Application>
  <PresentationFormat>宽屏</PresentationFormat>
  <Paragraphs>161</Paragraphs>
  <Slides>28</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789</cp:revision>
  <cp:lastPrinted>1999-06-03T07:41:47Z</cp:lastPrinted>
  <dcterms:created xsi:type="dcterms:W3CDTF">2012-05-08T02:40:51Z</dcterms:created>
  <dcterms:modified xsi:type="dcterms:W3CDTF">2020-04-22T04:03:15Z</dcterms:modified>
</cp:coreProperties>
</file>