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5" r:id="rId1"/>
  </p:sldMasterIdLst>
  <p:notesMasterIdLst>
    <p:notesMasterId r:id="rId35"/>
  </p:notesMasterIdLst>
  <p:handoutMasterIdLst>
    <p:handoutMasterId r:id="rId36"/>
  </p:handoutMasterIdLst>
  <p:sldIdLst>
    <p:sldId id="646" r:id="rId2"/>
    <p:sldId id="725" r:id="rId3"/>
    <p:sldId id="766" r:id="rId4"/>
    <p:sldId id="805" r:id="rId5"/>
    <p:sldId id="852" r:id="rId6"/>
    <p:sldId id="808" r:id="rId7"/>
    <p:sldId id="832" r:id="rId8"/>
    <p:sldId id="833" r:id="rId9"/>
    <p:sldId id="834" r:id="rId10"/>
    <p:sldId id="835" r:id="rId11"/>
    <p:sldId id="836" r:id="rId12"/>
    <p:sldId id="837" r:id="rId13"/>
    <p:sldId id="826" r:id="rId14"/>
    <p:sldId id="838" r:id="rId15"/>
    <p:sldId id="827" r:id="rId16"/>
    <p:sldId id="839" r:id="rId17"/>
    <p:sldId id="840" r:id="rId18"/>
    <p:sldId id="841" r:id="rId19"/>
    <p:sldId id="842" r:id="rId20"/>
    <p:sldId id="843" r:id="rId21"/>
    <p:sldId id="845" r:id="rId22"/>
    <p:sldId id="844" r:id="rId23"/>
    <p:sldId id="806" r:id="rId24"/>
    <p:sldId id="846" r:id="rId25"/>
    <p:sldId id="847" r:id="rId26"/>
    <p:sldId id="807" r:id="rId27"/>
    <p:sldId id="848" r:id="rId28"/>
    <p:sldId id="828" r:id="rId29"/>
    <p:sldId id="849" r:id="rId30"/>
    <p:sldId id="850" r:id="rId31"/>
    <p:sldId id="829" r:id="rId32"/>
    <p:sldId id="851" r:id="rId33"/>
    <p:sldId id="801" r:id="rId3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施黎伟 施" initials="施黎伟" lastIdx="1" clrIdx="0">
    <p:extLst>
      <p:ext uri="{19B8F6BF-5375-455C-9EA6-DF929625EA0E}">
        <p15:presenceInfo xmlns:p15="http://schemas.microsoft.com/office/powerpoint/2012/main" userId="06b20555c7fbf015" providerId="Windows Live"/>
      </p:ext>
    </p:extLst>
  </p:cmAuthor>
  <p:cmAuthor id="2" name="dong yingqiu" initials="dy" lastIdx="1" clrIdx="1">
    <p:extLst>
      <p:ext uri="{19B8F6BF-5375-455C-9EA6-DF929625EA0E}">
        <p15:presenceInfo xmlns:p15="http://schemas.microsoft.com/office/powerpoint/2012/main" userId="91ba56fa77933f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31B"/>
    <a:srgbClr val="3C658E"/>
    <a:srgbClr val="024C89"/>
    <a:srgbClr val="1B4B7B"/>
    <a:srgbClr val="37618B"/>
    <a:srgbClr val="3D668E"/>
    <a:srgbClr val="406890"/>
    <a:srgbClr val="4E7398"/>
    <a:srgbClr val="4F7499"/>
    <a:srgbClr val="3E6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56" autoAdjust="0"/>
    <p:restoredTop sz="85664" autoAdjust="0"/>
  </p:normalViewPr>
  <p:slideViewPr>
    <p:cSldViewPr>
      <p:cViewPr varScale="1">
        <p:scale>
          <a:sx n="73" d="100"/>
          <a:sy n="73" d="100"/>
        </p:scale>
        <p:origin x="7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04A7A861-DEED-4722-B1F1-502F1D837F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1094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1885EC4-2E48-4EAD-BBD4-5D9010318C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6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F66220-688E-47F4-A4B7-87720CFD683C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标题封面</a:t>
            </a:r>
          </a:p>
        </p:txBody>
      </p:sp>
    </p:spTree>
    <p:extLst>
      <p:ext uri="{BB962C8B-B14F-4D97-AF65-F5344CB8AC3E}">
        <p14:creationId xmlns:p14="http://schemas.microsoft.com/office/powerpoint/2010/main" val="352181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92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417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423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885EC4-2E48-4EAD-BBD4-5D9010318CA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645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836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2135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1762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376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6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526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206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465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21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883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653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926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32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6" b="13316"/>
          <a:stretch/>
        </p:blipFill>
        <p:spPr>
          <a:xfrm>
            <a:off x="-14935" y="720000"/>
            <a:ext cx="12192000" cy="5805344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839148"/>
            <a:ext cx="10363200" cy="987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60848"/>
            <a:ext cx="10363200" cy="425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" name="标题占位符 1"/>
          <p:cNvSpPr>
            <a:spLocks noGrp="1"/>
          </p:cNvSpPr>
          <p:nvPr userDrawn="1"/>
        </p:nvSpPr>
        <p:spPr>
          <a:xfrm>
            <a:off x="0" y="6543124"/>
            <a:ext cx="12214677" cy="40766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rgbClr val="9F231B"/>
              </a:gs>
            </a:gsLst>
            <a:lin ang="0" scaled="0"/>
          </a:gra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微型计算机原理及应用</a:t>
            </a:r>
          </a:p>
        </p:txBody>
      </p:sp>
      <p:sp>
        <p:nvSpPr>
          <p:cNvPr id="21" name="标题占位符 1"/>
          <p:cNvSpPr>
            <a:spLocks noGrp="1"/>
          </p:cNvSpPr>
          <p:nvPr userDrawn="1"/>
        </p:nvSpPr>
        <p:spPr>
          <a:xfrm>
            <a:off x="0" y="1588"/>
            <a:ext cx="12197715" cy="720000"/>
          </a:xfrm>
          <a:prstGeom prst="rect">
            <a:avLst/>
          </a:prstGeom>
          <a:solidFill>
            <a:srgbClr val="9F231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0"/>
            <a:ext cx="3017143" cy="720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6"/>
          <a:srcRect l="1" t="4406" r="947" b="-1"/>
          <a:stretch/>
        </p:blipFill>
        <p:spPr>
          <a:xfrm>
            <a:off x="10526800" y="0"/>
            <a:ext cx="1665200" cy="72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343067"/>
            <a:ext cx="12157200" cy="1077821"/>
          </a:xfrm>
          <a:prstGeom prst="rect">
            <a:avLst/>
          </a:prstGeom>
          <a:solidFill>
            <a:srgbClr val="1B4B7B"/>
          </a:solidFill>
          <a:ln w="25400" cap="flat" cmpd="sng" algn="ctr">
            <a:solidFill>
              <a:srgbClr val="1B4B7B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3600" kern="0" dirty="0">
                <a:solidFill>
                  <a:schemeClr val="bg1"/>
                </a:solidFill>
                <a:latin typeface="微软雅黑"/>
                <a:ea typeface="微软雅黑"/>
              </a:rPr>
              <a:t>第</a:t>
            </a:r>
            <a:r>
              <a:rPr lang="en-US" altLang="zh-CN" sz="3600" kern="0" dirty="0">
                <a:solidFill>
                  <a:schemeClr val="bg1"/>
                </a:solidFill>
                <a:latin typeface="微软雅黑"/>
                <a:ea typeface="微软雅黑"/>
              </a:rPr>
              <a:t>7</a:t>
            </a:r>
            <a:r>
              <a:rPr lang="zh-CN" altLang="en-US" sz="3600" kern="0" dirty="0">
                <a:solidFill>
                  <a:schemeClr val="bg1"/>
                </a:solidFill>
                <a:latin typeface="微软雅黑"/>
                <a:ea typeface="微软雅黑"/>
              </a:rPr>
              <a:t>章 串行</a:t>
            </a:r>
            <a:r>
              <a:rPr lang="zh-CN" altLang="en-US" sz="3600" kern="0" dirty="0" smtClean="0">
                <a:solidFill>
                  <a:schemeClr val="bg1"/>
                </a:solidFill>
                <a:latin typeface="微软雅黑"/>
                <a:ea typeface="微软雅黑"/>
              </a:rPr>
              <a:t>通信接口（一）</a:t>
            </a:r>
            <a:endParaRPr lang="zh-CN" altLang="en-US" sz="3600" kern="0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2636912"/>
            <a:ext cx="12157200" cy="0"/>
          </a:xfrm>
          <a:prstGeom prst="line">
            <a:avLst/>
          </a:prstGeom>
          <a:noFill/>
          <a:ln w="76200" cap="rnd" cmpd="sng" algn="ctr">
            <a:solidFill>
              <a:srgbClr val="1B4B7B"/>
            </a:solidFill>
            <a:prstDash val="solid"/>
          </a:ln>
          <a:effectLst/>
        </p:spPr>
      </p:cxnSp>
      <p:cxnSp>
        <p:nvCxnSpPr>
          <p:cNvPr id="8" name="直接连接符 7"/>
          <p:cNvCxnSpPr/>
          <p:nvPr/>
        </p:nvCxnSpPr>
        <p:spPr>
          <a:xfrm>
            <a:off x="0" y="1124742"/>
            <a:ext cx="12156926" cy="0"/>
          </a:xfrm>
          <a:prstGeom prst="line">
            <a:avLst/>
          </a:prstGeom>
          <a:noFill/>
          <a:ln w="76200" cap="rnd" cmpd="sng" algn="ctr">
            <a:solidFill>
              <a:srgbClr val="1B4B7B"/>
            </a:solidFill>
            <a:prstDash val="solid"/>
          </a:ln>
          <a:effectLst/>
        </p:spPr>
      </p:cxnSp>
      <p:sp>
        <p:nvSpPr>
          <p:cNvPr id="23" name="圆角矩形 22"/>
          <p:cNvSpPr/>
          <p:nvPr/>
        </p:nvSpPr>
        <p:spPr bwMode="auto">
          <a:xfrm>
            <a:off x="983431" y="2852937"/>
            <a:ext cx="9772963" cy="720078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7.1 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串行通信的基础知识</a:t>
            </a:r>
          </a:p>
        </p:txBody>
      </p:sp>
      <p:sp>
        <p:nvSpPr>
          <p:cNvPr id="18" name="圆角矩形 24">
            <a:extLst>
              <a:ext uri="{FF2B5EF4-FFF2-40B4-BE49-F238E27FC236}">
                <a16:creationId xmlns:a16="http://schemas.microsoft.com/office/drawing/2014/main" id="{87934C87-439A-4F8C-9AC5-0BF6C342D97D}"/>
              </a:ext>
            </a:extLst>
          </p:cNvPr>
          <p:cNvSpPr/>
          <p:nvPr/>
        </p:nvSpPr>
        <p:spPr bwMode="auto">
          <a:xfrm>
            <a:off x="983431" y="3861088"/>
            <a:ext cx="9772963" cy="720000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7.2 UART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驱动构件及使用方法</a:t>
            </a:r>
            <a:endParaRPr lang="zh-CN" altLang="en-US" sz="3200" b="0" dirty="0">
              <a:solidFill>
                <a:schemeClr val="tx1">
                  <a:alpha val="7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" name="圆角矩形 24">
            <a:extLst>
              <a:ext uri="{FF2B5EF4-FFF2-40B4-BE49-F238E27FC236}">
                <a16:creationId xmlns:a16="http://schemas.microsoft.com/office/drawing/2014/main" id="{8C0CE656-2EB6-4897-B310-8FA09E82D4DA}"/>
              </a:ext>
            </a:extLst>
          </p:cNvPr>
          <p:cNvSpPr/>
          <p:nvPr/>
        </p:nvSpPr>
        <p:spPr bwMode="auto">
          <a:xfrm>
            <a:off x="983430" y="4864200"/>
            <a:ext cx="9772963" cy="720000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7.3 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串行通信的编程举例</a:t>
            </a:r>
            <a:endParaRPr lang="zh-CN" altLang="en-US" sz="3200" b="0" dirty="0">
              <a:solidFill>
                <a:schemeClr val="tx1">
                  <a:alpha val="7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479376" y="1052736"/>
            <a:ext cx="10801200" cy="57606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39700">
              <a:srgbClr val="FF0000">
                <a:alpha val="40000"/>
              </a:srgb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</a:rPr>
              <a:t>7.1.3 RS232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</a:rPr>
              <a:t>、</a:t>
            </a:r>
            <a:r>
              <a:rPr lang="en-US" altLang="zh-CN" sz="3200" b="0" dirty="0">
                <a:solidFill>
                  <a:schemeClr val="accent2"/>
                </a:solidFill>
                <a:latin typeface="+mn-lt"/>
              </a:rPr>
              <a:t>RS485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</a:rPr>
              <a:t>总线标准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124117-A7CC-4CEC-98B6-2B873506DD8B}"/>
              </a:ext>
            </a:extLst>
          </p:cNvPr>
          <p:cNvSpPr/>
          <p:nvPr/>
        </p:nvSpPr>
        <p:spPr>
          <a:xfrm>
            <a:off x="479377" y="1892107"/>
            <a:ext cx="7200800" cy="14855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在计算机的串行通信中，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芯线中的大部分并不使用，逐渐改为使用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芯串行接口。一段时间内，市场上还有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芯与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芯的转接头，方便了两种不同类型之间的转换。目前几乎所有计算机上的串行口都是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芯接口。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7F1AD6-1187-4F2C-85C5-8DFA212C1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922" y="1892107"/>
            <a:ext cx="3330646" cy="14474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3A50EB-49E1-4D87-9F9B-7504CB8EE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3518422"/>
            <a:ext cx="10657184" cy="27119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450857-D9B9-4195-B5F3-5313088F6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736" y="3556517"/>
            <a:ext cx="605485" cy="21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479376" y="1052736"/>
            <a:ext cx="10801200" cy="57606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39700">
              <a:srgbClr val="FF0000">
                <a:alpha val="40000"/>
              </a:srgb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</a:rPr>
              <a:t>7.1.3 RS232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</a:rPr>
              <a:t>、</a:t>
            </a:r>
            <a:r>
              <a:rPr lang="en-US" altLang="zh-CN" sz="3200" b="0" dirty="0">
                <a:solidFill>
                  <a:schemeClr val="accent2"/>
                </a:solidFill>
                <a:latin typeface="+mn-lt"/>
              </a:rPr>
              <a:t>RS485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</a:rPr>
              <a:t>总线标准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A9E319-4E2A-4859-93C6-D888A252E8D9}"/>
              </a:ext>
            </a:extLst>
          </p:cNvPr>
          <p:cNvSpPr/>
          <p:nvPr/>
        </p:nvSpPr>
        <p:spPr>
          <a:xfrm>
            <a:off x="335360" y="1988840"/>
            <a:ext cx="10801200" cy="271667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RS232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通信中，常常使用精简的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RS232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通信，通信时仅使用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根线：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RxD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（接收线）、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TxD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（发送线）和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GND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（地线）。其他为进行远程传输时接调制解调器之用，有的也可作为硬件握手信号（如请求发送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RTS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信号与允许发送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CTS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信号），初学时可以忽略这些信号的含义。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此外，为了组网方便，还有一种称为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RS485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RS485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采用差分信号负逻辑，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-2V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-6V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+2V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+6V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。硬件连接上，采用两线制接线方式，工业应用较多。但由于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机默认只带有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RS232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接口，因此，市场上有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RS232-RS485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转接头出售。但这些均是硬件电平信号之间的转换，与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编程无关。</a:t>
            </a:r>
          </a:p>
        </p:txBody>
      </p:sp>
    </p:spTree>
    <p:extLst>
      <p:ext uri="{BB962C8B-B14F-4D97-AF65-F5344CB8AC3E}">
        <p14:creationId xmlns:p14="http://schemas.microsoft.com/office/powerpoint/2010/main" val="31711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479376" y="836712"/>
            <a:ext cx="10801200" cy="57606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39700">
              <a:srgbClr val="FF0000">
                <a:alpha val="40000"/>
              </a:srgb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</a:rPr>
              <a:t>7.1.4 TTL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</a:rPr>
              <a:t>电平到</a:t>
            </a:r>
            <a:r>
              <a:rPr lang="en-US" altLang="zh-CN" sz="3200" b="0" dirty="0">
                <a:solidFill>
                  <a:schemeClr val="accent2"/>
                </a:solidFill>
                <a:latin typeface="+mn-lt"/>
              </a:rPr>
              <a:t>RS232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</a:rPr>
              <a:t>电平转换电路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18C51CB-DBB6-4F20-A96E-C2A352EB5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4280367"/>
            <a:ext cx="1800200" cy="209474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0FD34A9-7B31-47DD-B8AC-72DE2313E3A6}"/>
              </a:ext>
            </a:extLst>
          </p:cNvPr>
          <p:cNvSpPr/>
          <p:nvPr/>
        </p:nvSpPr>
        <p:spPr>
          <a:xfrm>
            <a:off x="479376" y="1647853"/>
            <a:ext cx="10801200" cy="24088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中，若用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RS232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总线进行串行通信，则需外接电路实现电平转换。在发送端，需要用驱动电路将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TTL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电平转换成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RS232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电平；在接收端，需要用接收电路将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RS232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电平转换为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TTL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电平。电平转换器不仅可以由晶体管分立元件构成，也可以直接使用集成电路。引脚含义简要说明如下：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Vcc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脚）：正电源端，一般接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+5V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GND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脚）：地；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VS+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脚）：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VS+=2Vcc-1.5V=8.5V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VS-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脚）：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VS-=-2Vcc-1.5V=-11.5V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C2+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C2-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脚）：一般接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1µF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的电解电容；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C1+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C1-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脚）：一般接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1µF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的电解电容。输入输出引脚分两组，基本含义见表。在实际使用时，若只需要一路串行通信接口，可以使用其中的任何一组。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B2A503-6510-46C6-BE7F-1A601AAB1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600" y="4289892"/>
            <a:ext cx="9006869" cy="201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0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1364" y="836712"/>
            <a:ext cx="11449272" cy="17933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lvl="0"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具有串行通信接口的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，一般具有发送引脚（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TxD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）与接收引脚（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RxD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），不同公司或不同系列的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，使用的引脚缩写名可能不一致，但含义相同。串行通信接口的外围硬件电路，主要目的是将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的发送引脚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TxD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与接收引脚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RxD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TTL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电平，通过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RS232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电平转换芯片转换为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RS232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电平，图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7-5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给出了基本串行通信接口的电平转换电路。进行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的串行通信接口编程时，只针对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的发送与接收引脚，与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MAX232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无关，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MAX232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只是起到电平转换作用。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1CBCE04-E7BA-4EFF-A67E-BF6413B7A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64" y="2780928"/>
            <a:ext cx="2967837" cy="33843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66EF71F-12CD-4DC6-BE7C-B3A39AEA9750}"/>
              </a:ext>
            </a:extLst>
          </p:cNvPr>
          <p:cNvSpPr/>
          <p:nvPr/>
        </p:nvSpPr>
        <p:spPr>
          <a:xfrm>
            <a:off x="3489884" y="2780928"/>
            <a:ext cx="8330752" cy="32958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08000" rIns="234000" bIns="108000" anchor="ctr" anchorCtr="0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发送过程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TxD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TTL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电平）经过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MAX232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脚（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T1IN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）送到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MAX232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内部，在内部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TTL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电平被“提升”为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电平，通过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脚（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T1OUT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）发送出去。</a:t>
            </a:r>
          </a:p>
          <a:p>
            <a:pPr indent="266700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接收过程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：外部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电平经过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MAX232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脚（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R1IN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）进入到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MAX232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的内部，在内部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电平被“降低”为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TTL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电平，经过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脚（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R1OUT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）送到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RxD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，进入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内部。</a:t>
            </a:r>
          </a:p>
          <a:p>
            <a:pPr indent="266700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USB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接口的普及，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芯串口正在逐渐从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机，特别是从便携式电脑上消失。于是出现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232-USB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转换线、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TTL-USB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转换线，在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机上安装相应的驱动软件，就可在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机上使用一般的串行通信编程方式，通过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USB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接口实现与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的串行通信。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79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 bwMode="auto">
          <a:xfrm>
            <a:off x="491104" y="836712"/>
            <a:ext cx="11161240" cy="749474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7.2 UART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驱动构件及使用方法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561231" y="2564904"/>
            <a:ext cx="11017224" cy="333222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初始化、发送和接收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三种基本操作。串口初始化函数的参数应该有哪些？首先应该有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串口号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，因为一个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有若干串口，必须确定使用哪个串口；其次是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波特率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必须确定使用什么速度进行收发，至于波特率使用哪个时钟来产生，这并不重要，这里确定使用系统总线时钟，就不需要传入这个参数了。关于奇偶校验，由于实际使用主要是多字节组成的一个帧，自行定义通信协议，单字节校验意义不大。此外，串口在嵌入式系统中的重要作用是实现类似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语言中</a:t>
            </a:r>
            <a:r>
              <a:rPr lang="en-US" altLang="zh-CN" sz="2000" kern="100" dirty="0" err="1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函数功能，也不宜使用单字节校验，因此就不校验。这样，串口初始化函数就两个参数：串口与波特率。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从知识要素角度，进一步分析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驱动构件的基本函数，与寄存器直接打交道的有：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初始化、发送单个字节、接收单个字节、使能接收中断、禁止接收中断、获取接收中断状态等函数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。发送中断不具有实际应用价值，可以忽略。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52852E31-0E08-4044-A983-E0D7AEDCC7AE}"/>
              </a:ext>
            </a:extLst>
          </p:cNvPr>
          <p:cNvSpPr/>
          <p:nvPr/>
        </p:nvSpPr>
        <p:spPr bwMode="auto">
          <a:xfrm>
            <a:off x="561231" y="1787513"/>
            <a:ext cx="7488832" cy="57606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39700">
              <a:srgbClr val="FF0000">
                <a:alpha val="40000"/>
              </a:srgb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</a:rPr>
              <a:t>7.2.1 UART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</a:rPr>
              <a:t>驱动构件要素分析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17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F3C3E19-580F-4843-A25F-37B2088A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908720"/>
            <a:ext cx="9145016" cy="55446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FF79F9-FFC8-469C-8B61-A6E2DB1C7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908720"/>
            <a:ext cx="516916" cy="23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1F198C7-944E-4E58-BDD8-55035CD17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196752"/>
            <a:ext cx="9361040" cy="385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3">
            <a:extLst>
              <a:ext uri="{FF2B5EF4-FFF2-40B4-BE49-F238E27FC236}">
                <a16:creationId xmlns:a16="http://schemas.microsoft.com/office/drawing/2014/main" id="{F6D37E8A-025A-4E87-A95D-76A218414CE9}"/>
              </a:ext>
            </a:extLst>
          </p:cNvPr>
          <p:cNvSpPr/>
          <p:nvPr/>
        </p:nvSpPr>
        <p:spPr bwMode="auto">
          <a:xfrm>
            <a:off x="556184" y="895652"/>
            <a:ext cx="7488832" cy="57606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39700">
              <a:srgbClr val="FF0000">
                <a:alpha val="40000"/>
              </a:srgb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</a:rPr>
              <a:t>7.2.2 UART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</a:rPr>
              <a:t>驱动构件使用方法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圆角矩形 4">
            <a:extLst>
              <a:ext uri="{FF2B5EF4-FFF2-40B4-BE49-F238E27FC236}">
                <a16:creationId xmlns:a16="http://schemas.microsoft.com/office/drawing/2014/main" id="{907C2627-69BE-4952-8B74-301E8B71B503}"/>
              </a:ext>
            </a:extLst>
          </p:cNvPr>
          <p:cNvSpPr/>
          <p:nvPr/>
        </p:nvSpPr>
        <p:spPr bwMode="auto">
          <a:xfrm>
            <a:off x="522276" y="1652598"/>
            <a:ext cx="10801200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．包含构件头文件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658F4E-EB73-43C9-81BB-64A7B1F85A65}"/>
              </a:ext>
            </a:extLst>
          </p:cNvPr>
          <p:cNvSpPr/>
          <p:nvPr/>
        </p:nvSpPr>
        <p:spPr>
          <a:xfrm>
            <a:off x="573274" y="2336556"/>
            <a:ext cx="11096450" cy="113162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在设计构件时，已经将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构件需要使用到的寄存器地址、引脚等信息在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uart.inc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头文件中进行了宏定义。因此，在使用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构件时必须在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user.inc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中包含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uart.inc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这个头文件，语句如下：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.include  “uart.inc”            //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包含有关串口宏定义的头文件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E585213-6001-48BF-94CB-666A29EE2BE6}"/>
              </a:ext>
            </a:extLst>
          </p:cNvPr>
          <p:cNvSpPr/>
          <p:nvPr/>
        </p:nvSpPr>
        <p:spPr bwMode="auto">
          <a:xfrm>
            <a:off x="522276" y="3566951"/>
            <a:ext cx="10801200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．对构件进行初始化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D67875-2ED1-4D34-B95F-69C14345A440}"/>
              </a:ext>
            </a:extLst>
          </p:cNvPr>
          <p:cNvSpPr/>
          <p:nvPr/>
        </p:nvSpPr>
        <p:spPr>
          <a:xfrm>
            <a:off x="573274" y="4250909"/>
            <a:ext cx="11096450" cy="20087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在使用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构件之前，首先需要在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main.s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中对构件进行初始化，即调用初始化函数，语句如下：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r0,#UARTA                  //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串口号参数放入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r0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r1,=UART_BAUD         //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波特率参数放放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  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uart_init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//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调用串口初始化函数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其中“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UARTA”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代表具体的串口号，“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UART_BAUD”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代表具体的波特率，均为为了方便而进行的参数宏定义，读者可自行设置。</a:t>
            </a:r>
          </a:p>
        </p:txBody>
      </p:sp>
    </p:spTree>
    <p:extLst>
      <p:ext uri="{BB962C8B-B14F-4D97-AF65-F5344CB8AC3E}">
        <p14:creationId xmlns:p14="http://schemas.microsoft.com/office/powerpoint/2010/main" val="23359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4">
            <a:extLst>
              <a:ext uri="{FF2B5EF4-FFF2-40B4-BE49-F238E27FC236}">
                <a16:creationId xmlns:a16="http://schemas.microsoft.com/office/drawing/2014/main" id="{71D0596B-2C07-4419-9A21-D889AB6EF5A0}"/>
              </a:ext>
            </a:extLst>
          </p:cNvPr>
          <p:cNvSpPr/>
          <p:nvPr/>
        </p:nvSpPr>
        <p:spPr bwMode="auto">
          <a:xfrm>
            <a:off x="407368" y="836712"/>
            <a:ext cx="10801200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．编写使能中断程序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FF3B00-F3DE-47F7-8861-F1794A7C9002}"/>
              </a:ext>
            </a:extLst>
          </p:cNvPr>
          <p:cNvSpPr/>
          <p:nvPr/>
        </p:nvSpPr>
        <p:spPr>
          <a:xfrm>
            <a:off x="407368" y="1556792"/>
            <a:ext cx="11096450" cy="49326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构件需要使用到中断服务程序，故要在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isr.s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文件中编写串口接收中断服务程序，此处仍旧以串口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UARTA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为例，具体程序代码如下：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UARTA_Handler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）屏蔽中断，并且保存现场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cpsid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//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屏蔽中断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push {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lr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          //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保存现场，将下一条指令地址入栈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）接收字节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r0,#UARTA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bl  uart_re1		  //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收到一个字节数据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）发送字节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r1,r0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mov r0,#UARTA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bl  uart_send1	  //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向原串口回发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）解除屏蔽，并且恢复现场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cpsie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//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解除屏蔽中断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 {pc}           //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恢复现场，返回主程序处继续执行</a:t>
            </a:r>
          </a:p>
        </p:txBody>
      </p:sp>
    </p:spTree>
    <p:extLst>
      <p:ext uri="{BB962C8B-B14F-4D97-AF65-F5344CB8AC3E}">
        <p14:creationId xmlns:p14="http://schemas.microsoft.com/office/powerpoint/2010/main" val="915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4">
            <a:extLst>
              <a:ext uri="{FF2B5EF4-FFF2-40B4-BE49-F238E27FC236}">
                <a16:creationId xmlns:a16="http://schemas.microsoft.com/office/drawing/2014/main" id="{71D0596B-2C07-4419-9A21-D889AB6EF5A0}"/>
              </a:ext>
            </a:extLst>
          </p:cNvPr>
          <p:cNvSpPr/>
          <p:nvPr/>
        </p:nvSpPr>
        <p:spPr bwMode="auto">
          <a:xfrm>
            <a:off x="385292" y="811209"/>
            <a:ext cx="10801200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．开放使能中断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FF3B00-F3DE-47F7-8861-F1794A7C9002}"/>
              </a:ext>
            </a:extLst>
          </p:cNvPr>
          <p:cNvSpPr/>
          <p:nvPr/>
        </p:nvSpPr>
        <p:spPr>
          <a:xfrm>
            <a:off x="385292" y="1528054"/>
            <a:ext cx="11096450" cy="113162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在主函数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main.s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文件中调用使能中断函数打开中断，语句如下：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r0,#UARTA              //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将串口号参数放放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r0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  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uart_enable_re_int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//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调用串口使用中断函数</a:t>
            </a: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B38F7F3D-3563-4F3B-81ED-9932D9FFD180}"/>
              </a:ext>
            </a:extLst>
          </p:cNvPr>
          <p:cNvSpPr/>
          <p:nvPr/>
        </p:nvSpPr>
        <p:spPr bwMode="auto">
          <a:xfrm>
            <a:off x="374279" y="2758197"/>
            <a:ext cx="10801200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．调用具体方法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4E5834-0FE2-4B6F-899D-1C6EF45F960B}"/>
              </a:ext>
            </a:extLst>
          </p:cNvPr>
          <p:cNvSpPr/>
          <p:nvPr/>
        </p:nvSpPr>
        <p:spPr>
          <a:xfrm>
            <a:off x="384945" y="3429000"/>
            <a:ext cx="11096450" cy="288595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在执行完以上四步以后，即可在需要的位置调用已封装好的具体方法了，此处以发送一个字符串为例，在需要调用的位置增加以下语句：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）声明字符串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string_2: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.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asciz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"Assembly call c's uart2!"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）调用函数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r0,#UARTA		//r0←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串口号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r1,=string_2	               //r1←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  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uart_send_string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//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uart_send_string</a:t>
            </a:r>
            <a:endParaRPr lang="en-US" altLang="zh-CN" sz="1900" kern="1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2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9416" y="1943433"/>
            <a:ext cx="10513168" cy="14855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串行通信接口虽然在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机上现在使用较少，但在嵌入式开发中却发挥着重要作用，是重要的打桩调试手段。通过串行通信接口的编程，有助于理解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与上位机之间的通信原理与方式。本章主要介绍串行通信的基础知识，分析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驱动构件的要素，最后通过编程举例进一步理解串行通信的原理和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构件的使用方法。</a:t>
            </a:r>
            <a:endParaRPr lang="zh-CN" altLang="zh-CN" sz="20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20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8">
            <a:extLst>
              <a:ext uri="{FF2B5EF4-FFF2-40B4-BE49-F238E27FC236}">
                <a16:creationId xmlns:a16="http://schemas.microsoft.com/office/drawing/2014/main" id="{404351EB-2AF0-4D36-A46F-DF25C4AB6402}"/>
              </a:ext>
            </a:extLst>
          </p:cNvPr>
          <p:cNvSpPr/>
          <p:nvPr/>
        </p:nvSpPr>
        <p:spPr bwMode="auto">
          <a:xfrm>
            <a:off x="515380" y="908720"/>
            <a:ext cx="11161240" cy="749474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7.3 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串行通信的编程举例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26A459-0A8C-420A-8EF5-612413C57B60}"/>
              </a:ext>
            </a:extLst>
          </p:cNvPr>
          <p:cNvSpPr/>
          <p:nvPr/>
        </p:nvSpPr>
        <p:spPr>
          <a:xfrm>
            <a:off x="515380" y="1998712"/>
            <a:ext cx="11017224" cy="2101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为了实现芯片无关性和可移植性，本节内容仅提供编程的步骤和部分代码内容，对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构件的汇编语言编程过程进行举例讲解。由于每种芯片的引脚和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模块不尽相同，因此读者可根据具体的芯片及引脚要求选择需要使用的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模块。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本节的两个例子中使用的测试工具均为金葫芦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IoT-GEC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开发套件以及上位机串口调试工具。金葫芦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IoT-GEC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开发套件串口测试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使用底板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上的标识为</a:t>
            </a:r>
            <a:r>
              <a:rPr lang="en-US" altLang="zh-CN" sz="2000" kern="1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UART_User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在开发套件通电的情况下，用串口线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连接，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白色线连接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Tx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引脚，绿色线连接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Rx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引脚，黑色线连接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GND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引脚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8928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4">
            <a:extLst>
              <a:ext uri="{FF2B5EF4-FFF2-40B4-BE49-F238E27FC236}">
                <a16:creationId xmlns:a16="http://schemas.microsoft.com/office/drawing/2014/main" id="{907C2627-69BE-4952-8B74-301E8B71B503}"/>
              </a:ext>
            </a:extLst>
          </p:cNvPr>
          <p:cNvSpPr/>
          <p:nvPr/>
        </p:nvSpPr>
        <p:spPr bwMode="auto">
          <a:xfrm>
            <a:off x="504045" y="2483717"/>
            <a:ext cx="10801200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．定义波特率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658F4E-EB73-43C9-81BB-64A7B1F85A65}"/>
              </a:ext>
            </a:extLst>
          </p:cNvPr>
          <p:cNvSpPr/>
          <p:nvPr/>
        </p:nvSpPr>
        <p:spPr>
          <a:xfrm>
            <a:off x="524161" y="3147948"/>
            <a:ext cx="11096450" cy="142401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汇编语言中的可使用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9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伪指令来表示类似于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中宏定义的方式，定义波特率为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115200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。例如在工程文件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05_UserBoard\user.inc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中，有如下语句：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UARTA, 2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UART_BAUD,115200</a:t>
            </a: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DA92E5C4-82CF-4E00-A656-8F70F6EF43B2}"/>
              </a:ext>
            </a:extLst>
          </p:cNvPr>
          <p:cNvSpPr/>
          <p:nvPr/>
        </p:nvSpPr>
        <p:spPr bwMode="auto">
          <a:xfrm>
            <a:off x="524161" y="840168"/>
            <a:ext cx="7488832" cy="57606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39700">
              <a:srgbClr val="FF0000">
                <a:alpha val="40000"/>
              </a:srgb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</a:rPr>
              <a:t>7.3.1 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</a:rPr>
              <a:t>例</a:t>
            </a:r>
            <a:r>
              <a:rPr lang="en-US" altLang="zh-CN" sz="3200" b="0" dirty="0">
                <a:solidFill>
                  <a:schemeClr val="accent2"/>
                </a:solidFill>
                <a:latin typeface="+mn-lt"/>
              </a:rPr>
              <a:t>1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</a:rPr>
              <a:t>：发送和接收一个字节的数据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4560DE-C1EB-403D-8BA6-3DC8E4E48BF4}"/>
              </a:ext>
            </a:extLst>
          </p:cNvPr>
          <p:cNvSpPr/>
          <p:nvPr/>
        </p:nvSpPr>
        <p:spPr>
          <a:xfrm>
            <a:off x="524161" y="1534659"/>
            <a:ext cx="11017224" cy="8700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本例主要实现的功能是：用户在上位机使用串口调试工具，实现通过串口向开发套件的串口模块发送一个字节的数据，参考程序见“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Exam7_1”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工程。</a:t>
            </a:r>
          </a:p>
        </p:txBody>
      </p:sp>
      <p:sp>
        <p:nvSpPr>
          <p:cNvPr id="9" name="圆角矩形 4">
            <a:extLst>
              <a:ext uri="{FF2B5EF4-FFF2-40B4-BE49-F238E27FC236}">
                <a16:creationId xmlns:a16="http://schemas.microsoft.com/office/drawing/2014/main" id="{06045995-58E3-4D2D-A6D7-972EF35B1962}"/>
              </a:ext>
            </a:extLst>
          </p:cNvPr>
          <p:cNvSpPr/>
          <p:nvPr/>
        </p:nvSpPr>
        <p:spPr bwMode="auto">
          <a:xfrm>
            <a:off x="504045" y="4638031"/>
            <a:ext cx="10801200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．实现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UARTA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中断服务程序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B9657F-F7BB-4D95-992E-81916452B412}"/>
              </a:ext>
            </a:extLst>
          </p:cNvPr>
          <p:cNvSpPr/>
          <p:nvPr/>
        </p:nvSpPr>
        <p:spPr>
          <a:xfrm>
            <a:off x="524161" y="5289289"/>
            <a:ext cx="11096450" cy="113162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由于已定义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UARTA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对应的是串口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，因此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UARTA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中断服务程序的实际名称为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USART2_IRQHandler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，在中断服务程序文件</a:t>
            </a:r>
            <a:r>
              <a:rPr lang="en-US" altLang="zh-CN" sz="19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isr.s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中需要添加串 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的接收中断服务程序的实现代码。例如在工程文件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07_NosPrg\</a:t>
            </a:r>
            <a:r>
              <a:rPr lang="en-US" altLang="zh-CN" sz="19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isr.s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中，有如下语句：</a:t>
            </a:r>
          </a:p>
        </p:txBody>
      </p:sp>
    </p:spTree>
    <p:extLst>
      <p:ext uri="{BB962C8B-B14F-4D97-AF65-F5344CB8AC3E}">
        <p14:creationId xmlns:p14="http://schemas.microsoft.com/office/powerpoint/2010/main" val="6884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CB5182-4D7B-4B5E-ABD0-23E3B0206AED}"/>
              </a:ext>
            </a:extLst>
          </p:cNvPr>
          <p:cNvSpPr/>
          <p:nvPr/>
        </p:nvSpPr>
        <p:spPr>
          <a:xfrm>
            <a:off x="547775" y="1052736"/>
            <a:ext cx="11096450" cy="456333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USART2_IRQHandler: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）屏蔽中断，并且保存现场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cpsid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	           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屏蔽中断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push {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lr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        	          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保存现场，将下一条指令地址入栈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）接收字节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r0,#UARTA          //r0←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串口号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  uart_re1                  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收到一个字节数据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）发送字节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r1,r0        	         //r1←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要发送的一个字节数据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r0,#UARTA         //r0←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串口号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  uart_send1	         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向原串口回发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）解除屏蔽，并且恢复现场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cpsie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解除屏蔽中断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 {pc}         	        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恢复现场，返回主程序处继续执行</a:t>
            </a:r>
          </a:p>
        </p:txBody>
      </p:sp>
    </p:spTree>
    <p:extLst>
      <p:ext uri="{BB962C8B-B14F-4D97-AF65-F5344CB8AC3E}">
        <p14:creationId xmlns:p14="http://schemas.microsoft.com/office/powerpoint/2010/main" val="11048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85424" y="1484784"/>
            <a:ext cx="10801200" cy="42555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）定义要发送的字符串。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在主函数文件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main.s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中，定义要发送的字符串，代码如下：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string_2: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.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asciz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"Assembly call c's uart2! "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UARTA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模块初始化。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在主函数文件中，对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UARTA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模块进行初始化，指明串口号和波特率，代码如下：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r0,#UARTA                  //r0←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串口号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r1,=UART_BAUD         //r1←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波特率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 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uart_init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调用串口初始化函数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）使能模块中断。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在主函数文件中开放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UARTA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模块的使能模块终端，代码如下：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r0,# UARTA                 //r0←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串口号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 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uart_enable_re_int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调用串口中断使能函数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685424" y="764704"/>
            <a:ext cx="10801200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．主函数文件</a:t>
            </a:r>
            <a:r>
              <a:rPr lang="en-US" altLang="zh-CN" sz="2800" b="0" kern="1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main.s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的工作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39416" y="1529963"/>
            <a:ext cx="4060680" cy="456333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连接目标套件和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机的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USB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端口，经过编译后生成机器码（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Hex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文件），通过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AHL-GEC-IDE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软件下载到目标开发套件中，并可在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AHL-GEC-IDE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的串口调试工具（单击“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工具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”菜单，选择“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串口工具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”可打开串口调试工具）中选择好串口，设置波特率为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115200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，选择发送方式为“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十六进制方式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”，单击“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打开串口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”按钮，在发送框中输入任意十六进制数如“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1C”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，接收数据显示框中也会立即显示出对应的数据。</a:t>
            </a:r>
            <a:endParaRPr lang="zh-CN" altLang="en-US" sz="2000" kern="1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685424" y="764704"/>
            <a:ext cx="10801200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．下载程序机器码到目标板，观察运行情况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289D47-785C-44D7-A845-7E164375A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9" y="1601970"/>
            <a:ext cx="6367560" cy="43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4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3">
            <a:extLst>
              <a:ext uri="{FF2B5EF4-FFF2-40B4-BE49-F238E27FC236}">
                <a16:creationId xmlns:a16="http://schemas.microsoft.com/office/drawing/2014/main" id="{5053FF81-A40E-4B44-B69E-08ABC432885C}"/>
              </a:ext>
            </a:extLst>
          </p:cNvPr>
          <p:cNvSpPr/>
          <p:nvPr/>
        </p:nvSpPr>
        <p:spPr bwMode="auto">
          <a:xfrm>
            <a:off x="587388" y="836712"/>
            <a:ext cx="7488832" cy="57606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39700">
              <a:srgbClr val="FF0000">
                <a:alpha val="40000"/>
              </a:srgb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</a:rPr>
              <a:t>7.3.2 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</a:rPr>
              <a:t>例</a:t>
            </a:r>
            <a:r>
              <a:rPr lang="en-US" altLang="zh-CN" sz="3200" b="0" dirty="0">
                <a:solidFill>
                  <a:schemeClr val="accent2"/>
                </a:solidFill>
                <a:latin typeface="+mn-lt"/>
              </a:rPr>
              <a:t>2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</a:rPr>
              <a:t>：发送和接收一帧数据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754029-743C-466E-8AF2-CE51E160A57C}"/>
              </a:ext>
            </a:extLst>
          </p:cNvPr>
          <p:cNvSpPr/>
          <p:nvPr/>
        </p:nvSpPr>
        <p:spPr>
          <a:xfrm>
            <a:off x="587388" y="1536040"/>
            <a:ext cx="11017224" cy="1716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数据帧格式由于使用方法的不同而各有不同，本节例子中使用的帧格式为：</a:t>
            </a:r>
            <a:r>
              <a:rPr lang="en-US" altLang="zh-CN" sz="19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9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字节帧头</a:t>
            </a:r>
            <a:r>
              <a:rPr lang="en-US" altLang="zh-CN" sz="19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19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至</a:t>
            </a:r>
            <a:r>
              <a:rPr lang="en-US" altLang="zh-CN" sz="19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9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字节有效数据长度（与数据长度大小有关）</a:t>
            </a:r>
            <a:r>
              <a:rPr lang="en-US" altLang="zh-CN" sz="19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9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有效数据</a:t>
            </a:r>
            <a:r>
              <a:rPr lang="en-US" altLang="zh-CN" sz="19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+2</a:t>
            </a:r>
            <a:r>
              <a:rPr lang="zh-CN" altLang="en-US" sz="19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字节帧尾。其中为了读者方便理解，此处将帧头简易的设置为两个美元符号“</a:t>
            </a:r>
            <a:r>
              <a:rPr lang="en-US" altLang="zh-CN" sz="19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$$”</a:t>
            </a:r>
            <a:r>
              <a:rPr lang="zh-CN" altLang="en-US" sz="19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，将帧尾设置为两个井号“</a:t>
            </a:r>
            <a:r>
              <a:rPr lang="en-US" altLang="zh-CN" sz="19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##”</a:t>
            </a:r>
            <a:r>
              <a:rPr lang="zh-CN" altLang="en-US" sz="19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。本例主要实现的功能是：用户在上位机使用串口调试工具，通过串口实现对串口模块发送的数据进行封装成帧并接收，参考程序见“</a:t>
            </a:r>
            <a:r>
              <a:rPr lang="en-US" altLang="zh-CN" sz="19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Exam7_2”</a:t>
            </a:r>
            <a:r>
              <a:rPr lang="zh-CN" altLang="en-US" sz="19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工程。包含文件以及初始化等过程与例一相同。</a:t>
            </a:r>
            <a:endParaRPr lang="en-US" altLang="zh-CN" sz="19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478B2B5-CD8C-4453-91D1-6CD95A1A1F6F}"/>
              </a:ext>
            </a:extLst>
          </p:cNvPr>
          <p:cNvSpPr/>
          <p:nvPr/>
        </p:nvSpPr>
        <p:spPr bwMode="auto">
          <a:xfrm>
            <a:off x="551384" y="3371512"/>
            <a:ext cx="11089232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．编写获取有效数据长度程序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574571-7BAD-4E15-8D25-D2FEE7758222}"/>
              </a:ext>
            </a:extLst>
          </p:cNvPr>
          <p:cNvSpPr/>
          <p:nvPr/>
        </p:nvSpPr>
        <p:spPr>
          <a:xfrm>
            <a:off x="596169" y="4060588"/>
            <a:ext cx="11017224" cy="23011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900" kern="100" dirty="0" err="1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uart.s</a:t>
            </a:r>
            <a:r>
              <a:rPr lang="zh-CN" altLang="en-US" sz="19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中编写一个内部函数，用于计算发送的字符串的长度，即帧中的有效数据长度，具体代码如下：</a:t>
            </a:r>
            <a:endParaRPr lang="en-US" altLang="zh-CN" sz="19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get_data_length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）保存现场，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pc(</a:t>
            </a:r>
            <a:r>
              <a:rPr lang="en-US" altLang="zh-CN" sz="19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lr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入栈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push {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lr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）初始字符串长度为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mov r5,#0</a:t>
            </a:r>
          </a:p>
        </p:txBody>
      </p:sp>
    </p:spTree>
    <p:extLst>
      <p:ext uri="{BB962C8B-B14F-4D97-AF65-F5344CB8AC3E}">
        <p14:creationId xmlns:p14="http://schemas.microsoft.com/office/powerpoint/2010/main" val="7384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47631A5-645F-46AF-8B93-AAD537DECC4F}"/>
              </a:ext>
            </a:extLst>
          </p:cNvPr>
          <p:cNvSpPr/>
          <p:nvPr/>
        </p:nvSpPr>
        <p:spPr>
          <a:xfrm>
            <a:off x="623392" y="908720"/>
            <a:ext cx="10801200" cy="456333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）主循环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data_length_loop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ldrb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r3,[r0,r5]					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将当前地址中的内容加载到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r3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）判断当前是否为字符串终止符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r4,#0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r3,r4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data_length_end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是则循环结束，跳转到结尾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）继续循环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r5,#1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b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data_length_loop</a:t>
            </a:r>
            <a:endParaRPr lang="en-US" altLang="zh-CN" sz="2000" kern="1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）函数结尾，恢复现场，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lr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出栈到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（即子程序返回），将字符串长度放入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r0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中返回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data_length_end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mov r0,r5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pop {pc}</a:t>
            </a:r>
          </a:p>
        </p:txBody>
      </p:sp>
    </p:spTree>
    <p:extLst>
      <p:ext uri="{BB962C8B-B14F-4D97-AF65-F5344CB8AC3E}">
        <p14:creationId xmlns:p14="http://schemas.microsoft.com/office/powerpoint/2010/main" val="23073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4">
            <a:extLst>
              <a:ext uri="{FF2B5EF4-FFF2-40B4-BE49-F238E27FC236}">
                <a16:creationId xmlns:a16="http://schemas.microsoft.com/office/drawing/2014/main" id="{D4B50FA1-B154-4DBD-9881-0C03BFFF6ECC}"/>
              </a:ext>
            </a:extLst>
          </p:cNvPr>
          <p:cNvSpPr/>
          <p:nvPr/>
        </p:nvSpPr>
        <p:spPr bwMode="auto">
          <a:xfrm>
            <a:off x="479376" y="836712"/>
            <a:ext cx="11089232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．编写封装成帧处理程序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2170E3-7FEB-4085-8F4D-34DEECC74F14}"/>
              </a:ext>
            </a:extLst>
          </p:cNvPr>
          <p:cNvSpPr/>
          <p:nvPr/>
        </p:nvSpPr>
        <p:spPr>
          <a:xfrm>
            <a:off x="479376" y="1472198"/>
            <a:ext cx="11096958" cy="49326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9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uart.s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中编写一个内部函数，用于对要发送的字符串进行封装成帧处理，具体代码如下：</a:t>
            </a:r>
            <a:endParaRPr lang="en-US" altLang="zh-CN" sz="19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uart_make_frame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）保存现场，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pc(</a:t>
            </a:r>
            <a:r>
              <a:rPr lang="en-US" altLang="zh-CN" sz="19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lr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入栈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push {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lr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mov r4,r0			//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将有效数据长度暂存到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r4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）添加帧头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r2,=0x20003000	               //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可用地址作为帧头首地址</a:t>
            </a:r>
            <a:endParaRPr lang="en-US" altLang="zh-CN" sz="1900" kern="1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mov r3,#36			//r3←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帧头数据“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$”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strb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r3,[r2]			//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将“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$”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存入帧头首地址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r2,#1			//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地址后移一位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strb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r3,[r2]			//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将“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$”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存入帧头第二个地址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）在帧头后添加表示有效数据长度的一至两个字节数据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r2,#1			//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地址后移一位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3.1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）判断数据长度是否超过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255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r0,#255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bgt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make_frame_data2		//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超过则分配两个字节来表示数据长度</a:t>
            </a:r>
          </a:p>
        </p:txBody>
      </p:sp>
    </p:spTree>
    <p:extLst>
      <p:ext uri="{BB962C8B-B14F-4D97-AF65-F5344CB8AC3E}">
        <p14:creationId xmlns:p14="http://schemas.microsoft.com/office/powerpoint/2010/main" val="13931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F18620E-3EB2-4D52-98B3-477E58353D75}"/>
              </a:ext>
            </a:extLst>
          </p:cNvPr>
          <p:cNvSpPr/>
          <p:nvPr/>
        </p:nvSpPr>
        <p:spPr>
          <a:xfrm>
            <a:off x="695400" y="930436"/>
            <a:ext cx="10801200" cy="499712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36000" rIns="234000" bIns="3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）否则分配一个字节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r3,#1			//r3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表示分配一个字节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strb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r0,[r2]			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将数据长度存放到表示数据长度的字节地址中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make_frame_going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跳转到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make_frame_going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继续执行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）为有效数据长度分配两个字节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make_frame_data2: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）将有效数据长度的高八位存放到数据长度的第一个字节处的地址中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lsr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r0,#8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strb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r0,[r2]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mov r0,r4			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将有效数据长度放回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r0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）将有效数据长度的低八位存放到数据长度的第二个字节处的地址中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r2,#1			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地址后移一位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r5,#0x0f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and r0,r0,r5			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进行与运算获取有效数据长度的低八位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strb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r0,[r2]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mov r3,#2			//r3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表示分配两个字节</a:t>
            </a:r>
            <a:endParaRPr lang="en-US" altLang="zh-CN" sz="2000" kern="1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3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F18620E-3EB2-4D52-98B3-477E58353D75}"/>
              </a:ext>
            </a:extLst>
          </p:cNvPr>
          <p:cNvSpPr/>
          <p:nvPr/>
        </p:nvSpPr>
        <p:spPr>
          <a:xfrm>
            <a:off x="695400" y="980728"/>
            <a:ext cx="10801200" cy="468935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36000" rIns="234000" bIns="3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）设置循环，将有效数据逐个字节存入数据长度后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make_frame_going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）获取有效数据存入位置的首地址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r2,#1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mov r0,#0				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设置初始计数值为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make_frame_loop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）判断当前计数是否等于字符串长度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r0,r4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make_frame_tail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相等则跳转拼接帧尾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5.3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）当前字节数据存入帧中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ldrb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r6,[r1,r0]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strb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r6,[r2,r0]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5.4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）继续循环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r0,#1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b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make_frame_loop</a:t>
            </a:r>
            <a:endParaRPr lang="en-US" altLang="zh-CN" sz="2000" kern="1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8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5595" y="1823403"/>
            <a:ext cx="10581983" cy="17933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串行通信接口，简称“串口”、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USB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未普及之前，串口是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机必备的通信接口之一。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中的串口通信，在硬件上，一般只需要三根线，分别称为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发送线（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TxD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）、接收线（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RxD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）和地线（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GND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）；通信方式上，属于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单字节通信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，是嵌入式开发中重要的打桩调试手段。实现串口功能的模块在一部分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中被称为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通用异步收发器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），在另一些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中被称为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串行通信接口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24">
            <a:extLst>
              <a:ext uri="{FF2B5EF4-FFF2-40B4-BE49-F238E27FC236}">
                <a16:creationId xmlns:a16="http://schemas.microsoft.com/office/drawing/2014/main" id="{87934C87-439A-4F8C-9AC5-0BF6C342D97D}"/>
              </a:ext>
            </a:extLst>
          </p:cNvPr>
          <p:cNvSpPr/>
          <p:nvPr/>
        </p:nvSpPr>
        <p:spPr bwMode="auto">
          <a:xfrm>
            <a:off x="524568" y="847240"/>
            <a:ext cx="11044039" cy="720000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7.1 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串行通信的基础知识</a:t>
            </a:r>
            <a:endParaRPr lang="zh-CN" altLang="en-US" sz="3200" b="0" dirty="0">
              <a:solidFill>
                <a:schemeClr val="tx1">
                  <a:alpha val="7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9ADC7A-A377-40F1-9525-91C6617FF77B}"/>
              </a:ext>
            </a:extLst>
          </p:cNvPr>
          <p:cNvSpPr/>
          <p:nvPr/>
        </p:nvSpPr>
        <p:spPr>
          <a:xfrm>
            <a:off x="755595" y="4725144"/>
            <a:ext cx="10581982" cy="14855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串行通信的特点是：数据以字节为单位，按位的顺序（例如最高位优先）从一条传输线上发送出去。串行通信分为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异步通信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同步通信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两种方式，本节主要给出异步串行通信的一些常用概念。正确理解这些概念，对串行通信编程是有益的。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主要掌握异步串行通信的格式、波特率、串行通信传输方式等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8E4AB79E-D878-416D-92BE-EBAAEEE451EB}"/>
              </a:ext>
            </a:extLst>
          </p:cNvPr>
          <p:cNvSpPr/>
          <p:nvPr/>
        </p:nvSpPr>
        <p:spPr bwMode="auto">
          <a:xfrm>
            <a:off x="524568" y="3872910"/>
            <a:ext cx="7488832" cy="57606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39700">
              <a:srgbClr val="FF0000">
                <a:alpha val="40000"/>
              </a:srgb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</a:rPr>
              <a:t>7.1.1 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</a:rPr>
              <a:t>串行通信的基本概念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0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F18620E-3EB2-4D52-98B3-477E58353D75}"/>
              </a:ext>
            </a:extLst>
          </p:cNvPr>
          <p:cNvSpPr/>
          <p:nvPr/>
        </p:nvSpPr>
        <p:spPr>
          <a:xfrm>
            <a:off x="695400" y="836712"/>
            <a:ext cx="10801200" cy="530490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36000" rIns="234000" bIns="3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）添加帧尾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make_frame_tail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add r2,r0			//r2←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帧尾的首地址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r5,#35			//r5←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帧尾的第一个字符“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#”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strb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r5,[r2]			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将帧尾的第一个字符“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#”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存入帧尾的首地址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r2,#1			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地址后移一位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strb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r5,[r2]			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将帧尾的第二个字符“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#”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存入帧尾的第二个地址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r2,#1			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地址后移一位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）组帧完成，返回帧头首地址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make_frame_end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mov r0,r7			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保存帧头首地址到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r0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）统计帧长度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r4,#4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add r4,r3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mov r1,r4			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保存帧长度到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）恢复现场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 {pc}</a:t>
            </a:r>
          </a:p>
        </p:txBody>
      </p:sp>
    </p:spTree>
    <p:extLst>
      <p:ext uri="{BB962C8B-B14F-4D97-AF65-F5344CB8AC3E}">
        <p14:creationId xmlns:p14="http://schemas.microsoft.com/office/powerpoint/2010/main" val="337079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4">
            <a:extLst>
              <a:ext uri="{FF2B5EF4-FFF2-40B4-BE49-F238E27FC236}">
                <a16:creationId xmlns:a16="http://schemas.microsoft.com/office/drawing/2014/main" id="{D4B50FA1-B154-4DBD-9881-0C03BFFF6ECC}"/>
              </a:ext>
            </a:extLst>
          </p:cNvPr>
          <p:cNvSpPr/>
          <p:nvPr/>
        </p:nvSpPr>
        <p:spPr bwMode="auto">
          <a:xfrm>
            <a:off x="479376" y="836712"/>
            <a:ext cx="11089232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．主函数文件</a:t>
            </a:r>
            <a:r>
              <a:rPr lang="en-US" altLang="zh-CN" sz="2800" b="0" kern="1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main.s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中的工作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2170E3-7FEB-4085-8F4D-34DEECC74F14}"/>
              </a:ext>
            </a:extLst>
          </p:cNvPr>
          <p:cNvSpPr/>
          <p:nvPr/>
        </p:nvSpPr>
        <p:spPr>
          <a:xfrm>
            <a:off x="547521" y="1556792"/>
            <a:ext cx="11096958" cy="405550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）声明要发送的有效数据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在头部声明要发送的有效数据如“</a:t>
            </a:r>
            <a:r>
              <a:rPr lang="en-US" altLang="zh-CN" sz="19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，代码如下：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string_test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asciz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"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）调用相关函数，发送有效数据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调用步骤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中的获取有效数据长度内部函数，获取有效数据长度，代码如下：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r0,=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string_test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    //r0←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 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get_data_length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    //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get_data_length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获取有效数据长度，存入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r0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r1,=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string_test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    //r1←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 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uart_make_frame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    //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uart_make_frame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进行组帧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r2,=0x20002000			   //r2←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帧的首地址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r0,#UARTA			    //r0←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串口号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  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uart_sendN</a:t>
            </a:r>
            <a:r>
              <a:rPr lang="en-US" altLang="zh-CN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   //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9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uart_sendN</a:t>
            </a:r>
            <a:endParaRPr lang="en-US" altLang="zh-CN" sz="1900" kern="1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1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4">
            <a:extLst>
              <a:ext uri="{FF2B5EF4-FFF2-40B4-BE49-F238E27FC236}">
                <a16:creationId xmlns:a16="http://schemas.microsoft.com/office/drawing/2014/main" id="{D4B50FA1-B154-4DBD-9881-0C03BFFF6ECC}"/>
              </a:ext>
            </a:extLst>
          </p:cNvPr>
          <p:cNvSpPr/>
          <p:nvPr/>
        </p:nvSpPr>
        <p:spPr bwMode="auto">
          <a:xfrm>
            <a:off x="479376" y="836712"/>
            <a:ext cx="11089232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．下载程序机器码到目标板，观察运行情况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2170E3-7FEB-4085-8F4D-34DEECC74F14}"/>
              </a:ext>
            </a:extLst>
          </p:cNvPr>
          <p:cNvSpPr/>
          <p:nvPr/>
        </p:nvSpPr>
        <p:spPr>
          <a:xfrm>
            <a:off x="547521" y="1484784"/>
            <a:ext cx="11096958" cy="113162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类似例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，打开串口调试工具，单击“打开串口”，接收框中收到已封装成帧的数据，在十六进制显示框中“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0x24 </a:t>
            </a:r>
            <a:r>
              <a:rPr lang="en-US" altLang="zh-CN" sz="19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0x24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表示帧头、“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0x03”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表示有效数据长度、“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0x61 0x 62 0x63”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表示有效数据、“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0x23 </a:t>
            </a:r>
            <a:r>
              <a:rPr lang="en-US" altLang="zh-CN" sz="19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0x23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表示帧尾。</a:t>
            </a:r>
            <a:endParaRPr lang="en-US" altLang="zh-CN" sz="1900" kern="1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12D96FD-63CB-4F3D-B111-1F319986F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702510"/>
            <a:ext cx="6840760" cy="368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99456" y="3140968"/>
            <a:ext cx="10585176" cy="5622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作业：</a:t>
            </a:r>
            <a:r>
              <a:rPr lang="en-US" altLang="zh-CN" sz="2000" kern="1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1~5</a:t>
            </a:r>
            <a:endParaRPr lang="pt-BR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4">
            <a:extLst>
              <a:ext uri="{FF2B5EF4-FFF2-40B4-BE49-F238E27FC236}">
                <a16:creationId xmlns:a16="http://schemas.microsoft.com/office/drawing/2014/main" id="{0642445D-7600-421D-A56D-B2683C28C701}"/>
              </a:ext>
            </a:extLst>
          </p:cNvPr>
          <p:cNvSpPr/>
          <p:nvPr/>
        </p:nvSpPr>
        <p:spPr bwMode="auto">
          <a:xfrm>
            <a:off x="478708" y="756080"/>
            <a:ext cx="11054824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．异步串行通信的格式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横卷形 8">
            <a:extLst>
              <a:ext uri="{FF2B5EF4-FFF2-40B4-BE49-F238E27FC236}">
                <a16:creationId xmlns:a16="http://schemas.microsoft.com/office/drawing/2014/main" id="{568572B3-A4E9-4231-9867-DB7FA69CD422}"/>
              </a:ext>
            </a:extLst>
          </p:cNvPr>
          <p:cNvSpPr/>
          <p:nvPr/>
        </p:nvSpPr>
        <p:spPr bwMode="auto">
          <a:xfrm>
            <a:off x="511130" y="2936361"/>
            <a:ext cx="8568952" cy="490776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位数据、无校验情况的传送</a:t>
            </a:r>
            <a:r>
              <a:rPr lang="zh-CN" altLang="en-US" sz="1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格式</a:t>
            </a:r>
            <a:r>
              <a:rPr lang="en-US" altLang="zh-CN" sz="1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逻辑表示）</a:t>
            </a:r>
            <a:endParaRPr lang="zh-CN" altLang="en-US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0482CF-D52F-4BDB-93A0-DD4AD526B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15" y="3476150"/>
            <a:ext cx="8583067" cy="7541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055E507-CF29-4703-84D8-488AB39F461D}"/>
              </a:ext>
            </a:extLst>
          </p:cNvPr>
          <p:cNvSpPr/>
          <p:nvPr/>
        </p:nvSpPr>
        <p:spPr>
          <a:xfrm>
            <a:off x="511130" y="1401781"/>
            <a:ext cx="11054824" cy="14855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在串口出现初期，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异步串行通信采用的是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NRZ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数据格式，可以译为：“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标准不归零传号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空号数据格式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”。 “不归零”的最初含义是：用负电平表示一种二进制值，正电平表示另一种二进制值，不使用零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电平，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是初期规定的（叫做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RS-232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电平）。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mark/space”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即“传号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空号”分别是表示两种状态的物理名称，逻辑名称记为“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1/0”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6589D6-AAC3-4978-8C42-860DA60E810C}"/>
              </a:ext>
            </a:extLst>
          </p:cNvPr>
          <p:cNvSpPr/>
          <p:nvPr/>
        </p:nvSpPr>
        <p:spPr>
          <a:xfrm>
            <a:off x="478708" y="4352216"/>
            <a:ext cx="11072362" cy="2101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逻辑上，这种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格式的空闲状态为“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，发送器通过发送一个“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表示一个字节传输的开始，随后是数据位。最后，发送器发送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位的停止位，表示一个字节传送结束。若继续发送下一字节，则重新发送开始位，开始一个新的字节传送。若不发送新的字节，则维持“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的状态，使发送数据线处于空闲。从开始位到停止位结束的时间间隔称为一字节帧，也称这种格式为字节帧格式。每发送一个字节，都要发送“开始位”与“停止位”，这是影响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异步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串行通信传送速度的因素之一。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横卷形 8">
            <a:extLst>
              <a:ext uri="{FF2B5EF4-FFF2-40B4-BE49-F238E27FC236}">
                <a16:creationId xmlns:a16="http://schemas.microsoft.com/office/drawing/2014/main" id="{568572B3-A4E9-4231-9867-DB7FA69CD422}"/>
              </a:ext>
            </a:extLst>
          </p:cNvPr>
          <p:cNvSpPr/>
          <p:nvPr/>
        </p:nvSpPr>
        <p:spPr bwMode="auto">
          <a:xfrm>
            <a:off x="695400" y="1196752"/>
            <a:ext cx="10585176" cy="695265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进一步解释：异步就是指每发一个字节重新开始</a:t>
            </a:r>
            <a:endParaRPr lang="zh-CN" altLang="en-US" sz="2800" dirty="0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横卷形 8">
            <a:extLst>
              <a:ext uri="{FF2B5EF4-FFF2-40B4-BE49-F238E27FC236}">
                <a16:creationId xmlns:a16="http://schemas.microsoft.com/office/drawing/2014/main" id="{568572B3-A4E9-4231-9867-DB7FA69CD422}"/>
              </a:ext>
            </a:extLst>
          </p:cNvPr>
          <p:cNvSpPr/>
          <p:nvPr/>
        </p:nvSpPr>
        <p:spPr bwMode="auto">
          <a:xfrm>
            <a:off x="691248" y="2912178"/>
            <a:ext cx="10585176" cy="3558123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随堂练习：画出发送字符“</a:t>
            </a:r>
            <a:r>
              <a:rPr lang="en-US" altLang="zh-CN" sz="2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B”</a:t>
            </a:r>
            <a:r>
              <a:rPr lang="zh-CN" altLang="en-US" sz="2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的时序图（</a:t>
            </a:r>
            <a:r>
              <a:rPr lang="zh-CN" altLang="en-US" sz="2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考试要求</a:t>
            </a:r>
            <a:r>
              <a:rPr lang="zh-CN" altLang="en-US" sz="2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b="0" kern="1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步：写出字符“</a:t>
            </a:r>
            <a:r>
              <a:rPr lang="en-US" altLang="zh-CN" sz="2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B”</a:t>
            </a:r>
            <a:r>
              <a:rPr lang="zh-CN" altLang="en-US" sz="2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的十六进制</a:t>
            </a:r>
            <a:r>
              <a:rPr lang="en-US" altLang="zh-CN" sz="2800" b="0" kern="100" dirty="0" err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ascii</a:t>
            </a:r>
            <a:r>
              <a:rPr lang="zh-CN" altLang="en-US" sz="2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码</a:t>
            </a:r>
            <a:endParaRPr lang="en-US" altLang="zh-CN" sz="2800" b="0" kern="1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步：把十六进制转为二进制</a:t>
            </a:r>
            <a:endParaRPr lang="en-US" altLang="zh-CN" sz="2800" b="0" kern="1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步：根据该二进制数，画出时序图</a:t>
            </a:r>
            <a:endParaRPr lang="en-US" altLang="zh-CN" sz="2800" b="0" kern="1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随堂练习</a:t>
            </a:r>
            <a:r>
              <a:rPr lang="zh-CN" altLang="en-US" sz="2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：从</a:t>
            </a:r>
            <a:r>
              <a:rPr lang="en-US" altLang="zh-CN" sz="2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MCU</a:t>
            </a:r>
            <a:r>
              <a:rPr lang="zh-CN" altLang="en-US" sz="2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引脚来看，若逻辑</a:t>
            </a:r>
            <a:r>
              <a:rPr lang="en-US" altLang="zh-CN" sz="2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对应</a:t>
            </a:r>
            <a:r>
              <a:rPr lang="en-US" altLang="zh-CN" sz="2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3.3V,</a:t>
            </a:r>
            <a:r>
              <a:rPr lang="zh-CN" altLang="en-US" sz="2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逻辑</a:t>
            </a:r>
            <a:r>
              <a:rPr lang="en-US" altLang="zh-CN" sz="2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对应</a:t>
            </a:r>
            <a:r>
              <a:rPr lang="en-US" altLang="zh-CN" sz="2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0V,</a:t>
            </a:r>
            <a:r>
              <a:rPr lang="zh-CN" altLang="en-US" sz="2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不停地发送字符</a:t>
            </a:r>
            <a:r>
              <a:rPr lang="en-US" altLang="zh-CN" sz="2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，用万用表测量发送线，应该为几伏？</a:t>
            </a:r>
            <a:endParaRPr lang="zh-CN" altLang="en-US" sz="2800" dirty="0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横卷形 8">
            <a:extLst>
              <a:ext uri="{FF2B5EF4-FFF2-40B4-BE49-F238E27FC236}">
                <a16:creationId xmlns:a16="http://schemas.microsoft.com/office/drawing/2014/main" id="{568572B3-A4E9-4231-9867-DB7FA69CD422}"/>
              </a:ext>
            </a:extLst>
          </p:cNvPr>
          <p:cNvSpPr/>
          <p:nvPr/>
        </p:nvSpPr>
        <p:spPr bwMode="auto">
          <a:xfrm>
            <a:off x="695400" y="2204864"/>
            <a:ext cx="10585176" cy="695265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简要说明：同步通信与异步通信区别</a:t>
            </a:r>
            <a:endParaRPr lang="zh-CN" altLang="en-US" sz="2800" dirty="0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03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330399" y="764704"/>
            <a:ext cx="11382225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．串行通信的波特率</a:t>
            </a:r>
            <a:endParaRPr lang="zh-CN" altLang="en-US" sz="2800" b="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AA8240-66DB-48C0-A43C-ACFFF550C8F8}"/>
              </a:ext>
            </a:extLst>
          </p:cNvPr>
          <p:cNvSpPr/>
          <p:nvPr/>
        </p:nvSpPr>
        <p:spPr>
          <a:xfrm>
            <a:off x="343769" y="1433955"/>
            <a:ext cx="11382225" cy="20087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位长，也称为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位的持续时间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，其倒数就是单位时间内传送的位数，人们把每秒内传送的位数叫做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波特率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。波特率的单位是：位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秒，记为</a:t>
            </a:r>
            <a:r>
              <a:rPr lang="en-US" altLang="zh-CN" sz="19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bps</a:t>
            </a:r>
            <a:r>
              <a:rPr lang="zh-CN" altLang="en-US" sz="19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，是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bit per </a:t>
            </a:r>
            <a:r>
              <a:rPr lang="en-US" altLang="zh-CN" sz="19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second</a:t>
            </a:r>
            <a:r>
              <a:rPr lang="zh-CN" altLang="en-US" sz="19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的缩写。</a:t>
            </a:r>
            <a:endParaRPr lang="en-US" altLang="zh-CN" sz="19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19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常用波特率有</a:t>
            </a:r>
            <a:r>
              <a:rPr lang="en-US" altLang="zh-CN" sz="19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9600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19200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38400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9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57600</a:t>
            </a:r>
            <a:r>
              <a:rPr lang="zh-CN" altLang="en-US" sz="19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9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115200</a:t>
            </a:r>
            <a:r>
              <a:rPr lang="zh-CN" altLang="en-US" sz="19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等（注意是翻倍）。</a:t>
            </a:r>
            <a:endParaRPr lang="en-US" altLang="zh-CN" sz="19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19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异步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行通信的速度却不能提得很高，因为随着波特率的提高，位长变小，很容易受到电磁源的干扰，通信就不可靠。还有通信距离问题，距离小，可以适当提高波特率，但这样毕竟提高的幅度非常有限，达不到大幅度提高的目的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FD3B43-828E-43D7-BD81-27976046D836}"/>
              </a:ext>
            </a:extLst>
          </p:cNvPr>
          <p:cNvSpPr/>
          <p:nvPr/>
        </p:nvSpPr>
        <p:spPr>
          <a:xfrm>
            <a:off x="282502" y="4371184"/>
            <a:ext cx="11454233" cy="18270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36000" rIns="234000" bIns="36000" anchor="ctr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全双工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：数据传送是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双向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的，同时接收与发送数据。</a:t>
            </a:r>
            <a:r>
              <a:rPr lang="zh-CN" altLang="en-US" sz="19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除地线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之外，</a:t>
            </a:r>
            <a:r>
              <a:rPr lang="zh-CN" altLang="en-US" sz="19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需两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根数据线，站在任何</a:t>
            </a:r>
            <a:r>
              <a:rPr lang="zh-CN" altLang="en-US" sz="19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一端角度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看，一根为发送线，另一根为接收线。一般情况下，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的异步串行通信接口均是全双工的。</a:t>
            </a:r>
          </a:p>
          <a:p>
            <a:pPr algn="just">
              <a:spcAft>
                <a:spcPts val="0"/>
              </a:spcAft>
            </a:pP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半双工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：数据传送是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双向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的。除地线之外，一般只有一根数据线。任何时刻，只能由一方发送数据，另一方接收数据，不能同时收发。</a:t>
            </a:r>
          </a:p>
          <a:p>
            <a:pPr algn="just">
              <a:spcAft>
                <a:spcPts val="0"/>
              </a:spcAft>
            </a:pP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单工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：数据传送是</a:t>
            </a:r>
            <a:r>
              <a:rPr lang="zh-CN" altLang="en-US" sz="19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单向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的，一端为发送端，另一端为接收端。这种传输方式中，除了地线之外，只要一根数据线就可以了，如有线广播就是采用单工传输的。</a:t>
            </a:r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986B126E-1605-4232-87F4-40AE55DBEE6F}"/>
              </a:ext>
            </a:extLst>
          </p:cNvPr>
          <p:cNvSpPr/>
          <p:nvPr/>
        </p:nvSpPr>
        <p:spPr bwMode="auto">
          <a:xfrm>
            <a:off x="282502" y="3670718"/>
            <a:ext cx="11454233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．串行通信传输方式</a:t>
            </a:r>
            <a:r>
              <a:rPr lang="zh-CN" altLang="en-US" sz="2800" b="0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术语</a:t>
            </a:r>
            <a:r>
              <a:rPr lang="en-US" altLang="zh-CN" sz="2800" b="0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0" kern="1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了解）</a:t>
            </a:r>
            <a:endParaRPr lang="zh-CN" altLang="en-US" sz="2800" b="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9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695399" y="908720"/>
            <a:ext cx="10291389" cy="57606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39700">
              <a:srgbClr val="FF0000">
                <a:alpha val="40000"/>
              </a:srgb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</a:rPr>
              <a:t>7.1.2 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</a:rPr>
              <a:t>串行通信编程模型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9645" y="1700808"/>
            <a:ext cx="10297144" cy="8700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串行通信接口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的主要功能是：接收时，把外部单线输入的数据变成一个字节的并行数据送入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内部；发送时，把需要发送的一个字节的并行数据转换为单线输出。</a:t>
            </a:r>
            <a:endParaRPr lang="pt-BR" altLang="zh-CN" sz="2000" kern="1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CC7F7D-9DE3-4B9F-A24A-7E44B0D69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2708920"/>
            <a:ext cx="6408712" cy="368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479376" y="1052736"/>
            <a:ext cx="10801200" cy="57606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39700">
              <a:srgbClr val="FF0000">
                <a:alpha val="40000"/>
              </a:srgb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</a:rPr>
              <a:t>7.1.2 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</a:rPr>
              <a:t>串行通信编程模型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124117-A7CC-4CEC-98B6-2B873506DD8B}"/>
              </a:ext>
            </a:extLst>
          </p:cNvPr>
          <p:cNvSpPr/>
          <p:nvPr/>
        </p:nvSpPr>
        <p:spPr>
          <a:xfrm>
            <a:off x="479376" y="1906960"/>
            <a:ext cx="10801200" cy="42555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为了设置波特率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应具有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波特率寄存器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，为了能够设置通信格式、是否校验、是否允许中断等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，应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控制寄存器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。而要知道串口是否有数据可收、数据是否发送出去等，需要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。当然，若一个寄存器不够用，控制与状态寄存器可能有多个。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放要发送的数据，也存放接收的数据，这并不冲突，因为发送与接收的实际工作是通过“发送移位寄存器”和“接收移位寄存器”完成的。编程时，程序员并不直接与“发送移位寄存器”和“接收移位寄存器”打交道，只与数据寄存器打交道。所以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中并没有设置“发送移位寄存器”和“接收移位寄存器”的映像地址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时，程序员通过判定状态寄存器的相应位，了解是否可以发送一个新的数据。若可以发送，则将待发送的数据放入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“发送缓冲寄存器”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中就可以了，剩下的工作由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自动完成：将数据从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“接收缓冲寄存器”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送到“发送移位寄存器”，硬件驱动将“发送移位寄存器”的数据一位一位地按照规定的波特率移到发送引脚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TxD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，供对方接收。接收时，数据一位一位地从接收引脚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RxD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进入“接收移位寄存器”，当收到一个完整字节时，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会自动将数据送入“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数据寄存器”，并将状态寄存器的相应位改变，供程序判定并取出数据。</a:t>
            </a:r>
            <a:endParaRPr lang="zh-CN" altLang="en-US" sz="2000" kern="1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75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479376" y="1052736"/>
            <a:ext cx="10801200" cy="57606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39700">
              <a:srgbClr val="FF0000">
                <a:alpha val="40000"/>
              </a:srgb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</a:rPr>
              <a:t>7.1.3 RS232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</a:rPr>
              <a:t>、</a:t>
            </a:r>
            <a:r>
              <a:rPr lang="en-US" altLang="zh-CN" sz="3200" b="0" dirty="0">
                <a:solidFill>
                  <a:schemeClr val="accent2"/>
                </a:solidFill>
                <a:latin typeface="+mn-lt"/>
              </a:rPr>
              <a:t>RS485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</a:rPr>
              <a:t>总线标准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124117-A7CC-4CEC-98B6-2B873506DD8B}"/>
              </a:ext>
            </a:extLst>
          </p:cNvPr>
          <p:cNvSpPr/>
          <p:nvPr/>
        </p:nvSpPr>
        <p:spPr>
          <a:xfrm>
            <a:off x="468338" y="1916832"/>
            <a:ext cx="10801200" cy="36400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引脚输入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输出一般使用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TTL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电平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，即晶体管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晶体管逻辑电平，而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TTL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电平的“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的特征电压分别为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2.4V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0.4V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目前使用</a:t>
            </a:r>
            <a:r>
              <a:rPr lang="en-US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3.3V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供电的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中，该特征值有所变动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），即大于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2.4V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则识别为“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，小于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0.4V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则识别为“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。它适用于板内数据传输，若用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TTL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电平将数据传输到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米之外，那么可靠性就很值得考究了。为使信号传输得更远，美国电子工业协会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EIA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制订了串行物理接口标准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RS232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RS232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采用负逻辑，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-15V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-3V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为逻辑“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+3V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+15V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为逻辑“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RS232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最大的传输距离是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30m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，通信速率一般低于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20Kbps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RS232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总线标准最初是为远程数据通信制订的，但目前主要用于几米到几十米范围内的近距离通信。目前一般的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机均带有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个串行通信接口，人们也称之为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RS232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接口，简称“串口”，它主要用于连接具有同样接口的室内设备。早期的标准串行通信接口是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芯插头，这是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RS232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规定的标准连接器（其中：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条地线，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条数据线，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条控制线，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条定时信号，其余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条线备用或未定义）。</a:t>
            </a:r>
          </a:p>
        </p:txBody>
      </p:sp>
    </p:spTree>
    <p:extLst>
      <p:ext uri="{BB962C8B-B14F-4D97-AF65-F5344CB8AC3E}">
        <p14:creationId xmlns:p14="http://schemas.microsoft.com/office/powerpoint/2010/main" val="3372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网络管理讲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网络管理讲稿">
      <a:majorFont>
        <a:latin typeface="华文新魏"/>
        <a:ea typeface="华文新魏"/>
        <a:cs typeface=""/>
      </a:majorFont>
      <a:minorFont>
        <a:latin typeface="Times New Roman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>
            <a:solidFill>
              <a:srgbClr val="FF0000"/>
            </a:solidFill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pperplate Gothic Bold" pitchFamily="34" charset="0"/>
            <a:ea typeface="Gulim" pitchFamily="34" charset="-127"/>
          </a:defRPr>
        </a:defPPr>
      </a:lstStyle>
    </a:lnDef>
  </a:objectDefaults>
  <a:extraClrSchemeLst>
    <a:extraClrScheme>
      <a:clrScheme name="网络管理讲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网络管理讲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11557</TotalTime>
  <Words>3781</Words>
  <Application>Microsoft Office PowerPoint</Application>
  <PresentationFormat>宽屏</PresentationFormat>
  <Paragraphs>272</Paragraphs>
  <Slides>33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Gulim</vt:lpstr>
      <vt:lpstr>黑体</vt:lpstr>
      <vt:lpstr>华文新魏</vt:lpstr>
      <vt:lpstr>华文中宋</vt:lpstr>
      <vt:lpstr>楷体</vt:lpstr>
      <vt:lpstr>宋体</vt:lpstr>
      <vt:lpstr>微软雅黑</vt:lpstr>
      <vt:lpstr>Copperplate Gothic Bold</vt:lpstr>
      <vt:lpstr>Times New Roman</vt:lpstr>
      <vt:lpstr>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《物联网工程导论》</dc:title>
  <dc:creator>WUGY</dc:creator>
  <cp:lastModifiedBy>WYH</cp:lastModifiedBy>
  <cp:revision>810</cp:revision>
  <cp:lastPrinted>1999-06-03T07:41:47Z</cp:lastPrinted>
  <dcterms:created xsi:type="dcterms:W3CDTF">2012-05-08T02:40:51Z</dcterms:created>
  <dcterms:modified xsi:type="dcterms:W3CDTF">2020-04-29T03:56:49Z</dcterms:modified>
</cp:coreProperties>
</file>