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646" r:id="rId2"/>
    <p:sldId id="834" r:id="rId3"/>
    <p:sldId id="853" r:id="rId4"/>
    <p:sldId id="835" r:id="rId5"/>
    <p:sldId id="836" r:id="rId6"/>
    <p:sldId id="837" r:id="rId7"/>
    <p:sldId id="838" r:id="rId8"/>
    <p:sldId id="839" r:id="rId9"/>
    <p:sldId id="854" r:id="rId10"/>
    <p:sldId id="850" r:id="rId11"/>
    <p:sldId id="840" r:id="rId12"/>
    <p:sldId id="841" r:id="rId13"/>
    <p:sldId id="849" r:id="rId14"/>
    <p:sldId id="855" r:id="rId15"/>
    <p:sldId id="856" r:id="rId16"/>
    <p:sldId id="851" r:id="rId17"/>
    <p:sldId id="857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CE6446-2632-480B-9915-94C08BC7B8FC}">
          <p14:sldIdLst>
            <p14:sldId id="646"/>
            <p14:sldId id="834"/>
            <p14:sldId id="853"/>
            <p14:sldId id="835"/>
            <p14:sldId id="836"/>
            <p14:sldId id="837"/>
            <p14:sldId id="838"/>
            <p14:sldId id="839"/>
            <p14:sldId id="854"/>
            <p14:sldId id="850"/>
            <p14:sldId id="840"/>
            <p14:sldId id="841"/>
            <p14:sldId id="849"/>
            <p14:sldId id="855"/>
            <p14:sldId id="856"/>
            <p14:sldId id="851"/>
            <p14:sldId id="8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31B"/>
    <a:srgbClr val="3C658E"/>
    <a:srgbClr val="024C89"/>
    <a:srgbClr val="1B4B7B"/>
    <a:srgbClr val="37618B"/>
    <a:srgbClr val="3D668E"/>
    <a:srgbClr val="406890"/>
    <a:srgbClr val="4E7398"/>
    <a:srgbClr val="4F7499"/>
    <a:srgbClr val="3E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5664" autoAdjust="0"/>
  </p:normalViewPr>
  <p:slideViewPr>
    <p:cSldViewPr>
      <p:cViewPr varScale="1">
        <p:scale>
          <a:sx n="62" d="100"/>
          <a:sy n="62" d="100"/>
        </p:scale>
        <p:origin x="96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14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 userDrawn="1"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</a:p>
        </p:txBody>
      </p:sp>
      <p:sp>
        <p:nvSpPr>
          <p:cNvPr id="21" name="标题占位符 1"/>
          <p:cNvSpPr>
            <a:spLocks noGrp="1"/>
          </p:cNvSpPr>
          <p:nvPr userDrawn="1"/>
        </p:nvSpPr>
        <p:spPr>
          <a:xfrm>
            <a:off x="0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43067"/>
            <a:ext cx="12157200" cy="1077821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7</a:t>
            </a:r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章 串行通信接口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6912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9" name="圆角矩形 24">
            <a:extLst>
              <a:ext uri="{FF2B5EF4-FFF2-40B4-BE49-F238E27FC236}">
                <a16:creationId xmlns:a16="http://schemas.microsoft.com/office/drawing/2014/main" id="{BBFDB6B6-B7D3-4153-9DC3-D6329E960F69}"/>
              </a:ext>
            </a:extLst>
          </p:cNvPr>
          <p:cNvSpPr/>
          <p:nvPr/>
        </p:nvSpPr>
        <p:spPr bwMode="auto">
          <a:xfrm>
            <a:off x="870183" y="3429000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 dirty="0">
                <a:solidFill>
                  <a:schemeClr val="tx1">
                    <a:alpha val="75000"/>
                  </a:schemeClr>
                </a:solidFill>
                <a:latin typeface="+mn-lt"/>
                <a:ea typeface="黑体" panose="02010609060101010101" pitchFamily="49" charset="-122"/>
              </a:rPr>
              <a:t>（补充）基于</a:t>
            </a:r>
            <a:r>
              <a:rPr lang="en-US" altLang="zh-CN" sz="3600" b="0" dirty="0">
                <a:solidFill>
                  <a:schemeClr val="tx1">
                    <a:alpha val="75000"/>
                  </a:schemeClr>
                </a:solidFill>
                <a:latin typeface="+mn-lt"/>
                <a:ea typeface="黑体" panose="02010609060101010101" pitchFamily="49" charset="-122"/>
              </a:rPr>
              <a:t>C#</a:t>
            </a:r>
            <a:r>
              <a:rPr lang="zh-CN" altLang="en-US" sz="3600" b="0" dirty="0">
                <a:solidFill>
                  <a:schemeClr val="tx1">
                    <a:alpha val="75000"/>
                  </a:schemeClr>
                </a:solidFill>
                <a:latin typeface="+mn-lt"/>
                <a:ea typeface="黑体" panose="02010609060101010101" pitchFamily="49" charset="-122"/>
              </a:rPr>
              <a:t>语言的串行通信编程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0B26A4-D075-44CF-9B5C-128BE4AA4B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56792"/>
            <a:ext cx="7776864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横卷形 7">
            <a:extLst>
              <a:ext uri="{FF2B5EF4-FFF2-40B4-BE49-F238E27FC236}">
                <a16:creationId xmlns:a16="http://schemas.microsoft.com/office/drawing/2014/main" id="{3B9F190F-A357-4E28-9A98-699D4D3A1605}"/>
              </a:ext>
            </a:extLst>
          </p:cNvPr>
          <p:cNvSpPr/>
          <p:nvPr/>
        </p:nvSpPr>
        <p:spPr bwMode="auto">
          <a:xfrm>
            <a:off x="1199456" y="908720"/>
            <a:ext cx="424493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串口测试程序的效果图：</a:t>
            </a:r>
          </a:p>
        </p:txBody>
      </p:sp>
    </p:spTree>
    <p:extLst>
      <p:ext uri="{BB962C8B-B14F-4D97-AF65-F5344CB8AC3E}">
        <p14:creationId xmlns:p14="http://schemas.microsoft.com/office/powerpoint/2010/main" val="28808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40B127-4DA3-4598-9BCF-6A11CDBB05A6}"/>
              </a:ext>
            </a:extLst>
          </p:cNvPr>
          <p:cNvSpPr/>
          <p:nvPr/>
        </p:nvSpPr>
        <p:spPr>
          <a:xfrm>
            <a:off x="503834" y="1688406"/>
            <a:ext cx="11184332" cy="24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文件是应用程序的主入口点，在此处执行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FrmSCI( )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FrmSCI( )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中定义了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InitializeComponent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用来初始化所有的组件，完成窗体的初始化工作。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）应用程序能够自动执行是因为定义了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FrmSCI_Load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。初始化工作完成后，应用程序执行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FrmSCI_Load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，产生窗体事件，加载窗体程序，自动获得串口号，同时在标签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Lb1SCI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显示串口相关信息。执行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FrmSCI_Load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是为了显示界面。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启动应用程序后，加载出窗体应用程序。窗体中包括串口选择框、波特率选择框、打开串口按钮、串口接收数据组合框等等。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B1742674-4EC3-4735-A436-017D5350DCF3}"/>
              </a:ext>
            </a:extLst>
          </p:cNvPr>
          <p:cNvSpPr/>
          <p:nvPr/>
        </p:nvSpPr>
        <p:spPr bwMode="auto">
          <a:xfrm>
            <a:off x="503834" y="908720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1.4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程序启动过程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EAD5AAEA-EC32-4177-AC71-9102B4BF67ED}"/>
              </a:ext>
            </a:extLst>
          </p:cNvPr>
          <p:cNvSpPr/>
          <p:nvPr/>
        </p:nvSpPr>
        <p:spPr bwMode="auto">
          <a:xfrm>
            <a:off x="503834" y="4217385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串口选择框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CbSCIComNum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260CB8-CAD7-4981-A2B0-19FB143FCBFD}"/>
              </a:ext>
            </a:extLst>
          </p:cNvPr>
          <p:cNvSpPr/>
          <p:nvPr/>
        </p:nvSpPr>
        <p:spPr>
          <a:xfrm>
            <a:off x="534026" y="4922654"/>
            <a:ext cx="10581635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串口选择框触发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SelectedIndexChanged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事件，实现改变当前串口号的功能，达到选择串口号的目的。波特率选择框与串口选择框类似，不再重复赘述。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DFE09A-B0A0-4249-A329-B070FE13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5085184"/>
            <a:ext cx="6291617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4">
            <a:extLst>
              <a:ext uri="{FF2B5EF4-FFF2-40B4-BE49-F238E27FC236}">
                <a16:creationId xmlns:a16="http://schemas.microsoft.com/office/drawing/2014/main" id="{6ECC9EDE-52AB-4DBC-8226-FCC9D3DFE634}"/>
              </a:ext>
            </a:extLst>
          </p:cNvPr>
          <p:cNvSpPr/>
          <p:nvPr/>
        </p:nvSpPr>
        <p:spPr bwMode="auto">
          <a:xfrm>
            <a:off x="502542" y="908720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打开串口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BtnSCISwitch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2E15A8-3CF3-4C10-8FEC-BC636271D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5" t="15970" r="4837" b="15583"/>
          <a:stretch/>
        </p:blipFill>
        <p:spPr>
          <a:xfrm>
            <a:off x="1775520" y="1700808"/>
            <a:ext cx="2448272" cy="4962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679BA5-4BEE-4ECB-94AE-D3078945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403980"/>
            <a:ext cx="784697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998A9E-86CA-4F77-850C-9321186ED920}"/>
              </a:ext>
            </a:extLst>
          </p:cNvPr>
          <p:cNvSpPr/>
          <p:nvPr/>
        </p:nvSpPr>
        <p:spPr>
          <a:xfrm>
            <a:off x="695397" y="980728"/>
            <a:ext cx="10581635" cy="30244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点击按钮触发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Click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事件后的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执行流程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）设置一个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用来标记串口是否打开成功；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）根据按钮显示内容执行打开串口或关闭串口的操作：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串口打开成功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：设置接收中断处理事件；显示打开串口相关信息；状态上显示结果信息；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串口打开失败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：状态栏提示打开失败的信息；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关闭串口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：设置接收中断处理事件；执行关闭串口操作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返回结果；根据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返回的结果，又分为两种情况：一是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成功关闭串口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之后进行一些初始化设置，而是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关闭串口失败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后提示关闭失败的信息。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横卷形 7">
            <a:extLst>
              <a:ext uri="{FF2B5EF4-FFF2-40B4-BE49-F238E27FC236}">
                <a16:creationId xmlns:a16="http://schemas.microsoft.com/office/drawing/2014/main" id="{665663A8-6F99-4A7B-986A-64B124FA887D}"/>
              </a:ext>
            </a:extLst>
          </p:cNvPr>
          <p:cNvSpPr/>
          <p:nvPr/>
        </p:nvSpPr>
        <p:spPr bwMode="auto">
          <a:xfrm>
            <a:off x="691329" y="4077072"/>
            <a:ext cx="10657184" cy="1226939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）调用函数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1800" b="0" kern="1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SCIInit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：串口初始化；</a:t>
            </a:r>
            <a:r>
              <a:rPr lang="en-US" altLang="zh-CN" sz="1800" b="0" kern="1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SCIClose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：关闭串口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）执行过程中出现的</a:t>
            </a:r>
            <a:r>
              <a:rPr lang="en-US" altLang="zh-CN" sz="1800" b="0" kern="1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SCIPort_DataReceived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事件的功能是点击打开串口就会接收数据。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C7BAD2-75F1-4171-9B09-82C27750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13" y="1772816"/>
            <a:ext cx="10111174" cy="4121696"/>
          </a:xfrm>
          <a:prstGeom prst="rect">
            <a:avLst/>
          </a:prstGeom>
        </p:spPr>
      </p:pic>
      <p:sp>
        <p:nvSpPr>
          <p:cNvPr id="4" name="横卷形 7">
            <a:extLst>
              <a:ext uri="{FF2B5EF4-FFF2-40B4-BE49-F238E27FC236}">
                <a16:creationId xmlns:a16="http://schemas.microsoft.com/office/drawing/2014/main" id="{69060791-FE30-4791-9A2A-7E1B8FC69BC6}"/>
              </a:ext>
            </a:extLst>
          </p:cNvPr>
          <p:cNvSpPr/>
          <p:nvPr/>
        </p:nvSpPr>
        <p:spPr bwMode="auto">
          <a:xfrm>
            <a:off x="1025440" y="1052736"/>
            <a:ext cx="424493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打开串口：</a:t>
            </a:r>
          </a:p>
        </p:txBody>
      </p:sp>
    </p:spTree>
    <p:extLst>
      <p:ext uri="{BB962C8B-B14F-4D97-AF65-F5344CB8AC3E}">
        <p14:creationId xmlns:p14="http://schemas.microsoft.com/office/powerpoint/2010/main" val="29558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EA8BBB-F461-42F5-B4F3-2419A396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28800"/>
            <a:ext cx="8208912" cy="4287763"/>
          </a:xfrm>
          <a:prstGeom prst="rect">
            <a:avLst/>
          </a:prstGeom>
        </p:spPr>
      </p:pic>
      <p:sp>
        <p:nvSpPr>
          <p:cNvPr id="4" name="横卷形 7">
            <a:extLst>
              <a:ext uri="{FF2B5EF4-FFF2-40B4-BE49-F238E27FC236}">
                <a16:creationId xmlns:a16="http://schemas.microsoft.com/office/drawing/2014/main" id="{3BA896B9-331E-46B5-A3C9-FDACDA8D77FD}"/>
              </a:ext>
            </a:extLst>
          </p:cNvPr>
          <p:cNvSpPr/>
          <p:nvPr/>
        </p:nvSpPr>
        <p:spPr bwMode="auto">
          <a:xfrm>
            <a:off x="1569428" y="997625"/>
            <a:ext cx="424493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关闭串口：</a:t>
            </a:r>
          </a:p>
        </p:txBody>
      </p:sp>
    </p:spTree>
    <p:extLst>
      <p:ext uri="{BB962C8B-B14F-4D97-AF65-F5344CB8AC3E}">
        <p14:creationId xmlns:p14="http://schemas.microsoft.com/office/powerpoint/2010/main" val="41928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>
            <a:extLst>
              <a:ext uri="{FF2B5EF4-FFF2-40B4-BE49-F238E27FC236}">
                <a16:creationId xmlns:a16="http://schemas.microsoft.com/office/drawing/2014/main" id="{1F0B367D-09C5-4A30-93DC-B64803509B61}"/>
              </a:ext>
            </a:extLst>
          </p:cNvPr>
          <p:cNvSpPr/>
          <p:nvPr/>
        </p:nvSpPr>
        <p:spPr bwMode="auto">
          <a:xfrm>
            <a:off x="546224" y="889923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串口接收数据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SCIPort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25E9D2-F16F-4EDA-ACA6-7A99BBC2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1" y="1772816"/>
            <a:ext cx="5735039" cy="15121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C0D205-448B-4426-AD78-49BD72D081FB}"/>
              </a:ext>
            </a:extLst>
          </p:cNvPr>
          <p:cNvSpPr/>
          <p:nvPr/>
        </p:nvSpPr>
        <p:spPr>
          <a:xfrm>
            <a:off x="698941" y="3717032"/>
            <a:ext cx="10794117" cy="2101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DataReceived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事件后的执行流程：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）设置一个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标记串口接收数据是否成功；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）调用串口接收函数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并返回结果。根据返回结果，有两种情况：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串口接收数据成功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：直接调用系统定义的函数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处理整个字符串；设置产生接收中断的字节数；提示接收成功信息。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串口接收数据失败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：提示接收失败信息。</a:t>
            </a:r>
          </a:p>
        </p:txBody>
      </p:sp>
    </p:spTree>
    <p:extLst>
      <p:ext uri="{BB962C8B-B14F-4D97-AF65-F5344CB8AC3E}">
        <p14:creationId xmlns:p14="http://schemas.microsoft.com/office/powerpoint/2010/main" val="42210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B28305-9FDC-470D-9361-D4F032C9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70" y="1628800"/>
            <a:ext cx="7776864" cy="4753561"/>
          </a:xfrm>
          <a:prstGeom prst="rect">
            <a:avLst/>
          </a:prstGeom>
        </p:spPr>
      </p:pic>
      <p:sp>
        <p:nvSpPr>
          <p:cNvPr id="3" name="横卷形 7">
            <a:extLst>
              <a:ext uri="{FF2B5EF4-FFF2-40B4-BE49-F238E27FC236}">
                <a16:creationId xmlns:a16="http://schemas.microsoft.com/office/drawing/2014/main" id="{8D5C9FAC-7B11-4467-AC7C-BFA7E8BB8F92}"/>
              </a:ext>
            </a:extLst>
          </p:cNvPr>
          <p:cNvSpPr/>
          <p:nvPr/>
        </p:nvSpPr>
        <p:spPr bwMode="auto">
          <a:xfrm>
            <a:off x="1851070" y="980728"/>
            <a:ext cx="424493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串口接收数据过程：</a:t>
            </a:r>
          </a:p>
        </p:txBody>
      </p:sp>
    </p:spTree>
    <p:extLst>
      <p:ext uri="{BB962C8B-B14F-4D97-AF65-F5344CB8AC3E}">
        <p14:creationId xmlns:p14="http://schemas.microsoft.com/office/powerpoint/2010/main" val="17548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3981" y="3300329"/>
            <a:ext cx="11044038" cy="30062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是微软公司在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月发布的一种新的编程语言，主要由安德斯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海尔斯伯格（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Anders Hejlsberg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）主持开发，它是第一个面向组件的编程语言，其源码会编译成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msil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再运行。它借鉴了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Delphi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的一个特点，与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COM(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组件对象模型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是直接集成的，并且新增了许多功能及语法，而且它是微软公司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.NET windows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网络框架的主角。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的目的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：为了学习并开发上位机，满足目前市场上大多数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端人机交互界面需求。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上位机编程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：上位机是指可以直接发出操控命令的计算机，一般是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屏幕上显示各种信号变化。下位机是直接控制设备获取设备状况的计算机。上位机发出的命令首先给下位机，下位机再根据此命令解释成相应时序信号直接控制相应设备。下位机不时读取设备状态数据（一般为模拟量），转换成数字信号反馈给上位机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90880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基于</a:t>
            </a:r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C#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语言的串行通信编程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21696" y="1835159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1.1 C#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通用知识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3511973-1C6F-422C-A40F-92C2B2ACB4DB}"/>
              </a:ext>
            </a:extLst>
          </p:cNvPr>
          <p:cNvSpPr/>
          <p:nvPr/>
        </p:nvSpPr>
        <p:spPr bwMode="auto">
          <a:xfrm>
            <a:off x="489522" y="2617582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309AFE-18D3-4247-80BC-61F5ADD7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1484784"/>
            <a:ext cx="5904656" cy="46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横卷形 7">
            <a:extLst>
              <a:ext uri="{FF2B5EF4-FFF2-40B4-BE49-F238E27FC236}">
                <a16:creationId xmlns:a16="http://schemas.microsoft.com/office/drawing/2014/main" id="{62809B71-7F47-42A7-B94E-95E031427A95}"/>
              </a:ext>
            </a:extLst>
          </p:cNvPr>
          <p:cNvSpPr/>
          <p:nvPr/>
        </p:nvSpPr>
        <p:spPr bwMode="auto">
          <a:xfrm>
            <a:off x="3359696" y="849992"/>
            <a:ext cx="4392488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最新编程语言排行榜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1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4">
            <a:extLst>
              <a:ext uri="{FF2B5EF4-FFF2-40B4-BE49-F238E27FC236}">
                <a16:creationId xmlns:a16="http://schemas.microsoft.com/office/drawing/2014/main" id="{B0F1BA48-CD5F-4387-A5A2-22AAF2A382C4}"/>
              </a:ext>
            </a:extLst>
          </p:cNvPr>
          <p:cNvSpPr/>
          <p:nvPr/>
        </p:nvSpPr>
        <p:spPr bwMode="auto">
          <a:xfrm>
            <a:off x="564357" y="2502415"/>
            <a:ext cx="8254286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对象的三要素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AE1362-9482-41E3-B430-E783BF8999A3}"/>
              </a:ext>
            </a:extLst>
          </p:cNvPr>
          <p:cNvSpPr/>
          <p:nvPr/>
        </p:nvSpPr>
        <p:spPr>
          <a:xfrm>
            <a:off x="564357" y="3212976"/>
            <a:ext cx="11137280" cy="31504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对象有三要素，属性、事件及方法。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为例来进行说明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：可以看作是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对象的性质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的属性包括可以看到的一些性质，如它的重量和颜色。其它一些属性描述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的状态（播放音乐的或未播放音乐的）或不可见的性质，如它的寿命。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事件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：可以看作是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对象的响应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还具有预定义的某些外部事件的响应。例如，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对于电量不足事件的响应是声音变小，对停电的响应是停止播放音乐。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：可以看作是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对象的动作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还具有本身所固有的方法和动作。例如：添加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删除音乐的方法，播放的方法和调节音量的方法。所有的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都具备这些能力。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6432EBDC-6985-4200-AC8A-0662CA4CCFAB}"/>
              </a:ext>
            </a:extLst>
          </p:cNvPr>
          <p:cNvSpPr/>
          <p:nvPr/>
        </p:nvSpPr>
        <p:spPr bwMode="auto">
          <a:xfrm>
            <a:off x="564357" y="773827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面向对象编程的基本要点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B2B552-0270-4360-B17F-F5F2D4C2C85F}"/>
              </a:ext>
            </a:extLst>
          </p:cNvPr>
          <p:cNvSpPr/>
          <p:nvPr/>
        </p:nvSpPr>
        <p:spPr>
          <a:xfrm>
            <a:off x="586343" y="1444949"/>
            <a:ext cx="11019313" cy="9960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编程技术使用许多代码模块，每个代码模块都提供了特定的功能，并且每个模块都是独立的，甚至于其他模块完全独立。这种模块化编程方法提供了非常大的多样性，大大增加了重用代码的机会。面对对象编程的三要素是属性、方法和对象。</a:t>
            </a:r>
          </a:p>
        </p:txBody>
      </p:sp>
    </p:spTree>
    <p:extLst>
      <p:ext uri="{BB962C8B-B14F-4D97-AF65-F5344CB8AC3E}">
        <p14:creationId xmlns:p14="http://schemas.microsoft.com/office/powerpoint/2010/main" val="35758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2">
            <a:extLst>
              <a:ext uri="{FF2B5EF4-FFF2-40B4-BE49-F238E27FC236}">
                <a16:creationId xmlns:a16="http://schemas.microsoft.com/office/drawing/2014/main" id="{3F709D7F-906B-446F-958D-27D5DFF855AA}"/>
              </a:ext>
            </a:extLst>
          </p:cNvPr>
          <p:cNvSpPr/>
          <p:nvPr/>
        </p:nvSpPr>
        <p:spPr bwMode="auto">
          <a:xfrm>
            <a:off x="604373" y="810220"/>
            <a:ext cx="7147811" cy="5802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1.2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用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C#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能编写的程序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4">
            <a:extLst>
              <a:ext uri="{FF2B5EF4-FFF2-40B4-BE49-F238E27FC236}">
                <a16:creationId xmlns:a16="http://schemas.microsoft.com/office/drawing/2014/main" id="{3933B2EB-5FF5-4C9D-8451-82AE49E93720}"/>
              </a:ext>
            </a:extLst>
          </p:cNvPr>
          <p:cNvSpPr/>
          <p:nvPr/>
        </p:nvSpPr>
        <p:spPr bwMode="auto">
          <a:xfrm>
            <a:off x="576733" y="1463167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1.Windows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90BFB-C4EA-46F4-9DCE-B193B958BB02}"/>
              </a:ext>
            </a:extLst>
          </p:cNvPr>
          <p:cNvSpPr/>
          <p:nvPr/>
        </p:nvSpPr>
        <p:spPr>
          <a:xfrm>
            <a:off x="640311" y="2121009"/>
            <a:ext cx="11023674" cy="9498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这些应用程序具有我们很熟悉的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外观和操作方式，使用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Forms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模块就可以简便地生成这种应用程序。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Forms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模块就是一个空间库，其中的控件（例如，按钮、工具栏、菜单等）可以用于建立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用户界面（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6855D92-D132-41CC-8758-82B5340E36EA}"/>
              </a:ext>
            </a:extLst>
          </p:cNvPr>
          <p:cNvSpPr/>
          <p:nvPr/>
        </p:nvSpPr>
        <p:spPr bwMode="auto">
          <a:xfrm>
            <a:off x="563764" y="3135818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2.Web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应用程序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F90DF8-1D8B-4753-BCAA-5511B09197ED}"/>
              </a:ext>
            </a:extLst>
          </p:cNvPr>
          <p:cNvSpPr/>
          <p:nvPr/>
        </p:nvSpPr>
        <p:spPr>
          <a:xfrm>
            <a:off x="640310" y="3816438"/>
            <a:ext cx="11023675" cy="9498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它们是一些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页面，可以通过任何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浏览器查看。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包括一个动态生成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内容的强大系统，允许进行个性化和实现安全性等，我们可以通过使用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编写在浏览器内部运行的应用程序。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应用程序是驻留在自己的计算机内的。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BF95EEF2-1DD1-4FDE-8C87-205CB5DED5EF}"/>
              </a:ext>
            </a:extLst>
          </p:cNvPr>
          <p:cNvSpPr/>
          <p:nvPr/>
        </p:nvSpPr>
        <p:spPr bwMode="auto">
          <a:xfrm>
            <a:off x="576733" y="4809646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3.Web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26387D-138A-4508-BF43-65A76A43C84A}"/>
              </a:ext>
            </a:extLst>
          </p:cNvPr>
          <p:cNvSpPr/>
          <p:nvPr/>
        </p:nvSpPr>
        <p:spPr>
          <a:xfrm>
            <a:off x="604373" y="5458714"/>
            <a:ext cx="11059613" cy="9498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36000" rIns="234000" bIns="3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这是创建各种分布式应用程序的新方式，使用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服务可以通过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虚拟交换数据。无论使用什么语言创建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服务，也无论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服务驻留在什么系统上，都使用一样简单的语法。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服务可以通过浏览器查看服务器中的内容，可以在自己的计算机或者其他任何一台计算机中查看。</a:t>
            </a:r>
          </a:p>
        </p:txBody>
      </p:sp>
    </p:spTree>
    <p:extLst>
      <p:ext uri="{BB962C8B-B14F-4D97-AF65-F5344CB8AC3E}">
        <p14:creationId xmlns:p14="http://schemas.microsoft.com/office/powerpoint/2010/main" val="2306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4">
            <a:extLst>
              <a:ext uri="{FF2B5EF4-FFF2-40B4-BE49-F238E27FC236}">
                <a16:creationId xmlns:a16="http://schemas.microsoft.com/office/drawing/2014/main" id="{D7AEC485-191A-493B-A76D-1828C70531BE}"/>
              </a:ext>
            </a:extLst>
          </p:cNvPr>
          <p:cNvSpPr/>
          <p:nvPr/>
        </p:nvSpPr>
        <p:spPr bwMode="auto">
          <a:xfrm>
            <a:off x="623392" y="801649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工程框架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AB868-D762-496E-ABA1-726E42E0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1484784"/>
            <a:ext cx="9865096" cy="29328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BE857B-AE17-4224-9F68-4EA15316D9AD}"/>
              </a:ext>
            </a:extLst>
          </p:cNvPr>
          <p:cNvSpPr/>
          <p:nvPr/>
        </p:nvSpPr>
        <p:spPr>
          <a:xfrm>
            <a:off x="1019436" y="4613546"/>
            <a:ext cx="9865096" cy="1716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表中所列的文件夹是自己定义的，当生成一个空的工程时，会自动生成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app.config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定义你程序集的属性 ，有 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AssemblyInfo.cs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Resource.cs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9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Settings.settings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用于保存程序集的信息，如名称、版本等，这些信息一般与项目属性面板中的数据对应，不需要手动编写。后者是用户自定义配置文件，能够比较灵活修改一些配置信息，如数据库连接，使得在配置环境更改就</a:t>
            </a:r>
            <a:r>
              <a:rPr lang="en-US" altLang="zh-CN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en-US" sz="19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5302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2">
            <a:extLst>
              <a:ext uri="{FF2B5EF4-FFF2-40B4-BE49-F238E27FC236}">
                <a16:creationId xmlns:a16="http://schemas.microsoft.com/office/drawing/2014/main" id="{73C6F279-00FA-4F86-B93E-6528AD8B7773}"/>
              </a:ext>
            </a:extLst>
          </p:cNvPr>
          <p:cNvSpPr/>
          <p:nvPr/>
        </p:nvSpPr>
        <p:spPr bwMode="auto">
          <a:xfrm>
            <a:off x="606624" y="812500"/>
            <a:ext cx="7488832" cy="57606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</a:rPr>
              <a:t>1.3 C#2010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</a:rPr>
              <a:t>串口测试程序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8899A6-6719-41D7-A1A3-65EE533CE3BC}"/>
              </a:ext>
            </a:extLst>
          </p:cNvPr>
          <p:cNvSpPr/>
          <p:nvPr/>
        </p:nvSpPr>
        <p:spPr>
          <a:xfrm>
            <a:off x="698941" y="1604788"/>
            <a:ext cx="10794117" cy="27166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串口测试软件是为测试低端串口程序正确性的软件，通过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的串口相连，从而验证与检测低端串口程序的正确性。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软件所实现的主要功能有：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）根据低端串口设置的波特率和与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机相连的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口，完成串口初始化，打开串口或者是关闭串口。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）实现三种发送方式：字符串方式发送、十进制方式发送、十六进制发送。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）接收低端通过串口发送的数据，以字符形式、十进制形式和十六进制形式分别显示，供用户参考与验证。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6CF65176-2679-4590-9AA4-9A1589F5AED0}"/>
              </a:ext>
            </a:extLst>
          </p:cNvPr>
          <p:cNvSpPr/>
          <p:nvPr/>
        </p:nvSpPr>
        <p:spPr bwMode="auto">
          <a:xfrm>
            <a:off x="606624" y="4529796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软件环境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4EE2F8-29E2-4A66-964B-100B5BFF8E34}"/>
              </a:ext>
            </a:extLst>
          </p:cNvPr>
          <p:cNvSpPr/>
          <p:nvPr/>
        </p:nvSpPr>
        <p:spPr>
          <a:xfrm>
            <a:off x="633511" y="5323318"/>
            <a:ext cx="10794117" cy="8700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）完全方式：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Microsoft Visual Studio 2019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）简单方式：测试软件有其发布版本，只需安装即可运行</a:t>
            </a:r>
          </a:p>
        </p:txBody>
      </p:sp>
    </p:spTree>
    <p:extLst>
      <p:ext uri="{BB962C8B-B14F-4D97-AF65-F5344CB8AC3E}">
        <p14:creationId xmlns:p14="http://schemas.microsoft.com/office/powerpoint/2010/main" val="20703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8CC9FE4C-4CBB-4D04-A64F-27D3C914BD09}"/>
              </a:ext>
            </a:extLst>
          </p:cNvPr>
          <p:cNvSpPr/>
          <p:nvPr/>
        </p:nvSpPr>
        <p:spPr bwMode="auto">
          <a:xfrm>
            <a:off x="573148" y="774584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硬件环境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3C7BED-78ED-4DA3-A530-D0D115E060BA}"/>
              </a:ext>
            </a:extLst>
          </p:cNvPr>
          <p:cNvSpPr/>
          <p:nvPr/>
        </p:nvSpPr>
        <p:spPr>
          <a:xfrm>
            <a:off x="588181" y="1477741"/>
            <a:ext cx="10794117" cy="5622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机或笔记本电脑一台、开发套件一套。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D2BF42-97E4-4179-9A80-71EBBB54F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378236"/>
            <a:ext cx="3888432" cy="31584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379ABE-09DA-4DBD-8D1E-5586472C66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378236"/>
            <a:ext cx="3888432" cy="3158472"/>
          </a:xfrm>
          <a:prstGeom prst="rect">
            <a:avLst/>
          </a:prstGeom>
        </p:spPr>
      </p:pic>
      <p:sp>
        <p:nvSpPr>
          <p:cNvPr id="11" name="横卷形 7">
            <a:extLst>
              <a:ext uri="{FF2B5EF4-FFF2-40B4-BE49-F238E27FC236}">
                <a16:creationId xmlns:a16="http://schemas.microsoft.com/office/drawing/2014/main" id="{41093D32-6466-49FF-9C98-F8D15A56DACA}"/>
              </a:ext>
            </a:extLst>
          </p:cNvPr>
          <p:cNvSpPr/>
          <p:nvPr/>
        </p:nvSpPr>
        <p:spPr bwMode="auto">
          <a:xfrm>
            <a:off x="6271405" y="5762620"/>
            <a:ext cx="3888432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TTL-USB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串口线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横卷形 7">
            <a:extLst>
              <a:ext uri="{FF2B5EF4-FFF2-40B4-BE49-F238E27FC236}">
                <a16:creationId xmlns:a16="http://schemas.microsoft.com/office/drawing/2014/main" id="{F04C950C-40D4-4086-AFD1-6684D851206B}"/>
              </a:ext>
            </a:extLst>
          </p:cNvPr>
          <p:cNvSpPr/>
          <p:nvPr/>
        </p:nvSpPr>
        <p:spPr bwMode="auto">
          <a:xfrm>
            <a:off x="2279576" y="5762620"/>
            <a:ext cx="2753961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底板</a:t>
            </a:r>
            <a:endParaRPr lang="en-US" altLang="zh-CN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F711F402-F9FD-48EA-B4AA-8437153F49D3}"/>
              </a:ext>
            </a:extLst>
          </p:cNvPr>
          <p:cNvSpPr/>
          <p:nvPr/>
        </p:nvSpPr>
        <p:spPr bwMode="auto">
          <a:xfrm>
            <a:off x="588180" y="908720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软件与硬件安装 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E8750F-D5CD-4EF9-814A-5F15916D4362}"/>
              </a:ext>
            </a:extLst>
          </p:cNvPr>
          <p:cNvSpPr/>
          <p:nvPr/>
        </p:nvSpPr>
        <p:spPr>
          <a:xfrm>
            <a:off x="698941" y="1762886"/>
            <a:ext cx="10794117" cy="33322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软件安装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，打开测试软件的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SCI.sln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解决方案，在解决方案界面中选择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调试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】-&gt;【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开始执行（不调试）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，即可运行测试软件。如果没有软件环境，则双击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setup.exe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，安装测试软件，选择安装目录。安装完成之后，会在桌面显示测试程序的快捷方式，同时在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所有程序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中会出现高端串口测试软件文件夹。如果想要卸载的话，可以选择文件夹中的卸载快捷方式。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硬件搭载</a:t>
            </a:r>
          </a:p>
          <a:p>
            <a:pPr indent="4572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金葫芦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开发套件串口测试使用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模块（即开发套件底板上标识为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）。在开发套件通电的情况下，用串口线连接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模块，其中，白色线连接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引脚，绿色线连接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引脚，黑色线连接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引脚。</a:t>
            </a:r>
          </a:p>
        </p:txBody>
      </p:sp>
    </p:spTree>
    <p:extLst>
      <p:ext uri="{BB962C8B-B14F-4D97-AF65-F5344CB8AC3E}">
        <p14:creationId xmlns:p14="http://schemas.microsoft.com/office/powerpoint/2010/main" val="6611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16995</TotalTime>
  <Words>1548</Words>
  <Application>Microsoft Office PowerPoint</Application>
  <PresentationFormat>宽屏</PresentationFormat>
  <Paragraphs>80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Copperplate Gothic Bold</vt:lpstr>
      <vt:lpstr>Times New Roman</vt:lpstr>
      <vt:lpstr>Wingdings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WYH</cp:lastModifiedBy>
  <cp:revision>805</cp:revision>
  <cp:lastPrinted>1999-06-03T07:41:47Z</cp:lastPrinted>
  <dcterms:created xsi:type="dcterms:W3CDTF">2012-05-08T02:40:51Z</dcterms:created>
  <dcterms:modified xsi:type="dcterms:W3CDTF">2020-05-13T13:22:30Z</dcterms:modified>
</cp:coreProperties>
</file>