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3"/>
  </p:notesMasterIdLst>
  <p:handoutMasterIdLst>
    <p:handoutMasterId r:id="rId34"/>
  </p:handoutMasterIdLst>
  <p:sldIdLst>
    <p:sldId id="646" r:id="rId2"/>
    <p:sldId id="725" r:id="rId3"/>
    <p:sldId id="766" r:id="rId4"/>
    <p:sldId id="832" r:id="rId5"/>
    <p:sldId id="833" r:id="rId6"/>
    <p:sldId id="834" r:id="rId7"/>
    <p:sldId id="835" r:id="rId8"/>
    <p:sldId id="836" r:id="rId9"/>
    <p:sldId id="808" r:id="rId10"/>
    <p:sldId id="837" r:id="rId11"/>
    <p:sldId id="838" r:id="rId12"/>
    <p:sldId id="805" r:id="rId13"/>
    <p:sldId id="826" r:id="rId14"/>
    <p:sldId id="839" r:id="rId15"/>
    <p:sldId id="850" r:id="rId16"/>
    <p:sldId id="840" r:id="rId17"/>
    <p:sldId id="827" r:id="rId18"/>
    <p:sldId id="806" r:id="rId19"/>
    <p:sldId id="841" r:id="rId20"/>
    <p:sldId id="807" r:id="rId21"/>
    <p:sldId id="828" r:id="rId22"/>
    <p:sldId id="829" r:id="rId23"/>
    <p:sldId id="842" r:id="rId24"/>
    <p:sldId id="843" r:id="rId25"/>
    <p:sldId id="844" r:id="rId26"/>
    <p:sldId id="845" r:id="rId27"/>
    <p:sldId id="846" r:id="rId28"/>
    <p:sldId id="847" r:id="rId29"/>
    <p:sldId id="848" r:id="rId30"/>
    <p:sldId id="849" r:id="rId31"/>
    <p:sldId id="801" r:id="rId32"/>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 id="2" name="dong yingqiu" initials="dy" lastIdx="2" clrIdx="1">
    <p:extLst>
      <p:ext uri="{19B8F6BF-5375-455C-9EA6-DF929625EA0E}">
        <p15:presenceInfo xmlns:p15="http://schemas.microsoft.com/office/powerpoint/2012/main" userId="91ba56fa77933f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56" autoAdjust="0"/>
    <p:restoredTop sz="85664" autoAdjust="0"/>
  </p:normalViewPr>
  <p:slideViewPr>
    <p:cSldViewPr>
      <p:cViewPr varScale="1">
        <p:scale>
          <a:sx n="67" d="100"/>
          <a:sy n="67" d="100"/>
        </p:scale>
        <p:origin x="67" y="509"/>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885EC4-2E48-4EAD-BBD4-5D9010318CA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09664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3075875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3666655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15735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20</a:t>
            </a:fld>
            <a:endParaRPr lang="en-US" altLang="zh-CN"/>
          </a:p>
        </p:txBody>
      </p:sp>
    </p:spTree>
    <p:extLst>
      <p:ext uri="{BB962C8B-B14F-4D97-AF65-F5344CB8AC3E}">
        <p14:creationId xmlns:p14="http://schemas.microsoft.com/office/powerpoint/2010/main" val="1301376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23</a:t>
            </a:fld>
            <a:endParaRPr lang="en-US" altLang="zh-CN"/>
          </a:p>
        </p:txBody>
      </p:sp>
    </p:spTree>
    <p:extLst>
      <p:ext uri="{BB962C8B-B14F-4D97-AF65-F5344CB8AC3E}">
        <p14:creationId xmlns:p14="http://schemas.microsoft.com/office/powerpoint/2010/main" val="2312269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27</a:t>
            </a:fld>
            <a:endParaRPr lang="en-US" altLang="zh-CN"/>
          </a:p>
        </p:txBody>
      </p:sp>
    </p:spTree>
    <p:extLst>
      <p:ext uri="{BB962C8B-B14F-4D97-AF65-F5344CB8AC3E}">
        <p14:creationId xmlns:p14="http://schemas.microsoft.com/office/powerpoint/2010/main" val="2428676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31</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27699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219162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340049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271288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242023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077821"/>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8</a:t>
            </a:r>
            <a:r>
              <a:rPr lang="zh-CN" altLang="en-US" sz="3600" kern="0" dirty="0">
                <a:solidFill>
                  <a:schemeClr val="bg1"/>
                </a:solidFill>
                <a:latin typeface="微软雅黑"/>
                <a:ea typeface="微软雅黑"/>
              </a:rPr>
              <a:t>章 中断系统及定时器</a:t>
            </a:r>
          </a:p>
        </p:txBody>
      </p:sp>
      <p:cxnSp>
        <p:nvCxnSpPr>
          <p:cNvPr id="6" name="直接连接符 5"/>
          <p:cNvCxnSpPr/>
          <p:nvPr/>
        </p:nvCxnSpPr>
        <p:spPr>
          <a:xfrm>
            <a:off x="0" y="263691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983432" y="3284984"/>
            <a:ext cx="9772963"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8.1 </a:t>
            </a:r>
            <a:r>
              <a:rPr lang="zh-CN" altLang="en-US" sz="3600" b="0" dirty="0">
                <a:latin typeface="+mn-lt"/>
                <a:ea typeface="黑体" panose="02010609060101010101" pitchFamily="49" charset="-122"/>
              </a:rPr>
              <a:t>中断系统</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971288" y="4401147"/>
            <a:ext cx="9772963"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8.2 </a:t>
            </a:r>
            <a:r>
              <a:rPr lang="zh-CN" altLang="en-US" sz="3600" b="0" dirty="0">
                <a:latin typeface="+mn-lt"/>
                <a:ea typeface="黑体" panose="02010609060101010101" pitchFamily="49" charset="-122"/>
              </a:rPr>
              <a:t>定时器</a:t>
            </a:r>
            <a:endParaRPr lang="zh-CN" altLang="en-US" sz="32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971288" y="5517232"/>
            <a:ext cx="9785107"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8.3 </a:t>
            </a:r>
            <a:r>
              <a:rPr lang="zh-CN" altLang="en-US" sz="3600" b="0" dirty="0">
                <a:latin typeface="+mn-lt"/>
                <a:ea typeface="黑体" panose="02010609060101010101" pitchFamily="49" charset="-122"/>
              </a:rPr>
              <a:t>基于定时器的中断编程举例</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754029-743C-466E-8AF2-CE51E160A57C}"/>
              </a:ext>
            </a:extLst>
          </p:cNvPr>
          <p:cNvSpPr/>
          <p:nvPr/>
        </p:nvSpPr>
        <p:spPr>
          <a:xfrm>
            <a:off x="606585" y="1813923"/>
            <a:ext cx="11151343" cy="87001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 Cortex-M4F</a:t>
            </a:r>
            <a:r>
              <a:rPr lang="zh-CN" altLang="en-US"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把中断分为内核中断与非内核模块中断，将内核中断与非内核中断统一编号，简称</a:t>
            </a:r>
            <a:r>
              <a:rPr lang="en-US" altLang="zh-CN"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中断号，从</a:t>
            </a:r>
            <a:r>
              <a:rPr lang="en-US" altLang="zh-CN"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82</a:t>
            </a:r>
            <a:r>
              <a:rPr lang="zh-CN" altLang="en-US" sz="19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编号。</a:t>
            </a:r>
          </a:p>
        </p:txBody>
      </p:sp>
      <p:sp>
        <p:nvSpPr>
          <p:cNvPr id="6" name="圆角矩形 4">
            <a:extLst>
              <a:ext uri="{FF2B5EF4-FFF2-40B4-BE49-F238E27FC236}">
                <a16:creationId xmlns:a16="http://schemas.microsoft.com/office/drawing/2014/main" id="{21DCCFBF-C42F-4F2A-8E77-74AC7B82A4B9}"/>
              </a:ext>
            </a:extLst>
          </p:cNvPr>
          <p:cNvSpPr/>
          <p:nvPr/>
        </p:nvSpPr>
        <p:spPr bwMode="auto">
          <a:xfrm>
            <a:off x="564149" y="2919346"/>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M4F</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中断结构及中断过程</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0DB0CFC0-4C41-4617-9C4C-5276E24D014A}"/>
              </a:ext>
            </a:extLst>
          </p:cNvPr>
          <p:cNvSpPr/>
          <p:nvPr/>
        </p:nvSpPr>
        <p:spPr>
          <a:xfrm>
            <a:off x="553138" y="3739942"/>
            <a:ext cx="5404612" cy="226482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08000" rIns="234000" bIns="108000" anchor="ctr" anchorCtr="0">
            <a:spAutoFit/>
          </a:bodyPr>
          <a:lstStyle/>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M4F</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中断结构由</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M4F</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内核、嵌套中断向量控制器及模块中断源组成。其中断过程分为二步，第一步，模块中断源向嵌套中断向量控制器</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NVIC</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发出中断请求信号；第二步，</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NVIC</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对发来的中断信号进行管理，判断该模块中断是否被使能，若使能，通过私有外设总线）发送给</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M4F</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内核，由内核进行中断处理。</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C03B5E40-4952-4834-9B98-D35B51BC125A}"/>
              </a:ext>
            </a:extLst>
          </p:cNvPr>
          <p:cNvPicPr>
            <a:picLocks noChangeAspect="1"/>
          </p:cNvPicPr>
          <p:nvPr/>
        </p:nvPicPr>
        <p:blipFill>
          <a:blip r:embed="rId2"/>
          <a:stretch>
            <a:fillRect/>
          </a:stretch>
        </p:blipFill>
        <p:spPr>
          <a:xfrm>
            <a:off x="6208324" y="3739943"/>
            <a:ext cx="5216268" cy="2251638"/>
          </a:xfrm>
          <a:prstGeom prst="rect">
            <a:avLst/>
          </a:prstGeom>
        </p:spPr>
      </p:pic>
      <p:sp>
        <p:nvSpPr>
          <p:cNvPr id="9" name="圆角矩形 8"/>
          <p:cNvSpPr/>
          <p:nvPr/>
        </p:nvSpPr>
        <p:spPr bwMode="auto">
          <a:xfrm>
            <a:off x="479376" y="1040415"/>
            <a:ext cx="7572849"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8.1.3 Arm Cortex-</a:t>
            </a:r>
            <a:r>
              <a:rPr lang="en-US" altLang="zh-CN" sz="3200" b="0" dirty="0" err="1">
                <a:solidFill>
                  <a:schemeClr val="accent2"/>
                </a:solidFill>
                <a:latin typeface="+mn-lt"/>
                <a:ea typeface="黑体" panose="02010609060101010101" pitchFamily="49" charset="-122"/>
              </a:rPr>
              <a:t>M4F</a:t>
            </a:r>
            <a:r>
              <a:rPr lang="zh-CN" altLang="en-US" sz="3200" b="0" dirty="0">
                <a:solidFill>
                  <a:schemeClr val="accent2"/>
                </a:solidFill>
                <a:latin typeface="+mn-lt"/>
                <a:ea typeface="黑体" panose="02010609060101010101" pitchFamily="49" charset="-122"/>
              </a:rPr>
              <a:t>非内核模块中断</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3968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593849"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NVIC</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内部寄存器简介</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4" name="横卷形 3">
            <a:extLst>
              <a:ext uri="{FF2B5EF4-FFF2-40B4-BE49-F238E27FC236}">
                <a16:creationId xmlns:a16="http://schemas.microsoft.com/office/drawing/2014/main" id="{8D86AC08-7849-4442-B5B5-3C7653220540}"/>
              </a:ext>
            </a:extLst>
          </p:cNvPr>
          <p:cNvSpPr/>
          <p:nvPr/>
        </p:nvSpPr>
        <p:spPr bwMode="auto">
          <a:xfrm>
            <a:off x="695400" y="1628800"/>
            <a:ext cx="4824536"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NVIC</a:t>
            </a:r>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向量中断控制寄存器共有</a:t>
            </a:r>
            <a:r>
              <a:rPr lang="en-US" altLang="zh-CN"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12</a:t>
            </a:r>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个寄存器。</a:t>
            </a:r>
          </a:p>
        </p:txBody>
      </p:sp>
      <p:sp>
        <p:nvSpPr>
          <p:cNvPr id="7" name="矩形 6">
            <a:extLst>
              <a:ext uri="{FF2B5EF4-FFF2-40B4-BE49-F238E27FC236}">
                <a16:creationId xmlns:a16="http://schemas.microsoft.com/office/drawing/2014/main" id="{B61E4943-48D1-4BF4-BC9C-B8E4B1DD753D}"/>
              </a:ext>
            </a:extLst>
          </p:cNvPr>
          <p:cNvSpPr/>
          <p:nvPr/>
        </p:nvSpPr>
        <p:spPr>
          <a:xfrm>
            <a:off x="684684" y="4766374"/>
            <a:ext cx="11171956" cy="1449216"/>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08000" rIns="234000" bIns="108000" anchor="ctr" anchorCtr="0">
            <a:spAutoFit/>
          </a:bodyPr>
          <a:lstStyle/>
          <a:p>
            <a:pPr lvl="0"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）中断使能寄存器（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NVIC_ISER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lvl="0" indent="266700" algn="just">
              <a:spcAft>
                <a:spcPts val="0"/>
              </a:spcAft>
            </a:pP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STM32</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位中断使能（</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SET ENABLE</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）寄存器，从第一个寄存器的最低位开始，依次对应</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83</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个外设</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中断号。读取第</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0~31</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）位，如果第</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，该中断处于禁用状态；第</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，该中断处于使能状态。对第</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位写</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，使能相应</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号中断，写</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无效。</a:t>
            </a:r>
          </a:p>
        </p:txBody>
      </p:sp>
      <p:pic>
        <p:nvPicPr>
          <p:cNvPr id="3" name="图片 2">
            <a:extLst>
              <a:ext uri="{FF2B5EF4-FFF2-40B4-BE49-F238E27FC236}">
                <a16:creationId xmlns:a16="http://schemas.microsoft.com/office/drawing/2014/main" id="{C3F5114F-3AA3-423D-BFFF-F72D063AABD4}"/>
              </a:ext>
            </a:extLst>
          </p:cNvPr>
          <p:cNvPicPr>
            <a:picLocks noChangeAspect="1"/>
          </p:cNvPicPr>
          <p:nvPr/>
        </p:nvPicPr>
        <p:blipFill>
          <a:blip r:embed="rId3"/>
          <a:stretch>
            <a:fillRect/>
          </a:stretch>
        </p:blipFill>
        <p:spPr>
          <a:xfrm>
            <a:off x="1271464" y="2221315"/>
            <a:ext cx="9001000" cy="2374305"/>
          </a:xfrm>
          <a:prstGeom prst="rect">
            <a:avLst/>
          </a:prstGeom>
        </p:spPr>
      </p:pic>
    </p:spTree>
    <p:extLst>
      <p:ext uri="{BB962C8B-B14F-4D97-AF65-F5344CB8AC3E}">
        <p14:creationId xmlns:p14="http://schemas.microsoft.com/office/powerpoint/2010/main" val="392731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FA08456-A1BE-4D02-9B0E-730616B9FB85}"/>
              </a:ext>
            </a:extLst>
          </p:cNvPr>
          <p:cNvSpPr/>
          <p:nvPr/>
        </p:nvSpPr>
        <p:spPr>
          <a:xfrm>
            <a:off x="623392" y="1052736"/>
            <a:ext cx="10729192" cy="4834758"/>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08000" rIns="234000" bIns="108000" anchor="ctr" anchorCtr="0">
            <a:spAutoFit/>
          </a:bodyPr>
          <a:lstStyle/>
          <a:p>
            <a:pPr lvl="0"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）中断除能寄存器（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NVIC_ICER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lvl="0"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位中断除能（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CLEAR ENABLE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）寄存器，从第一个寄存器的最低位开始，依次对应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个外设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中断号。读取第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）位，如果第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，该中断处于禁用状态；第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，该中断处于使能状态。对第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，禁用相应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号中断，写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无效。</a:t>
            </a:r>
          </a:p>
          <a:p>
            <a:pPr lvl="0"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在编写中断程序中，想要使能一个中断，需要将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NVIC_ISER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中的对应的位置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；想要对某个中断相应进行除能，需要写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NVIC_ICER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对应的位。</a:t>
            </a:r>
          </a:p>
          <a:p>
            <a:pPr lvl="0"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）挂起</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清除挂起寄存器（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NVIC_ISPR/NVIC_ICPR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lvl="0"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当中断发生时，正在处理同级或者高优先级异常，或者该中断被屏蔽，则中断不能立即得到响应，此时中断被挂起。中断的挂起状态可以通过中断挂起寄存器（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NVIC_ISPR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）和中断挂起清除寄存器（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NVIC_ICPR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）来读取，还可以通过写这些寄存器进行挂起中断。这里挂起表示排队等待的意思，清除挂起表示取消此次中断请求。</a:t>
            </a:r>
          </a:p>
          <a:p>
            <a:pPr lvl="0"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）中断激活位寄存器（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NVIC_IABR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lvl="0"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位中断激活位（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ACTIVE BIT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）寄存器，从第一个寄存器的最低位开始，依次对应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个外设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中断号。读取第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）位，如果第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，该中断处于非激活状态；第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，该中断处于激活状态。</a:t>
            </a: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1394" y="912091"/>
            <a:ext cx="10909212" cy="2408897"/>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lvl="0"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）优先级寄存器（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NVIC_IP</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lvl="0" indent="266700" algn="just">
              <a:spcAft>
                <a:spcPts val="0"/>
              </a:spcAft>
            </a:pP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可以通过优先级寄存器设置非内核中断源的优先级。在</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STM34L4</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中优先级寄存器</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IPR</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共有</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个（编号</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0~15</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），每一个优先级寄存器对应</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个非内核中断源，例如</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中断号为</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的非内核中断源，它们的优先级都在</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IPR</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寄存器号为</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的优先级寄存器中设置。优先级寄存器各字段的含义如表所示， </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IPR2_ IRQ0</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字段设置</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号非内核中断源的优先级，</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IPR2_ IRQ1</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字段设置</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号非内核中断源的优先级，以此类推。因为每个</a:t>
            </a:r>
            <a:r>
              <a:rPr lang="en-US" altLang="zh-CN" sz="20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IPRn</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_ </a:t>
            </a:r>
            <a:r>
              <a:rPr lang="en-US" altLang="zh-CN" sz="20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IRQx</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字段都由</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位组成，所以，非内核中断优先级能设置为</a:t>
            </a:r>
            <a:r>
              <a:rPr lang="en-US" altLang="zh-CN"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0~255</a:t>
            </a:r>
            <a:r>
              <a:rPr lang="zh-CN" altLang="en-US" sz="20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级。优先级数值越小，优先级越高。</a:t>
            </a:r>
          </a:p>
        </p:txBody>
      </p:sp>
      <p:pic>
        <p:nvPicPr>
          <p:cNvPr id="2" name="图片 1">
            <a:extLst>
              <a:ext uri="{FF2B5EF4-FFF2-40B4-BE49-F238E27FC236}">
                <a16:creationId xmlns:a16="http://schemas.microsoft.com/office/drawing/2014/main" id="{E57495C3-BF7B-48CC-AA5E-FA673C78683B}"/>
              </a:ext>
            </a:extLst>
          </p:cNvPr>
          <p:cNvPicPr>
            <a:picLocks noChangeAspect="1"/>
          </p:cNvPicPr>
          <p:nvPr/>
        </p:nvPicPr>
        <p:blipFill>
          <a:blip r:embed="rId3"/>
          <a:stretch>
            <a:fillRect/>
          </a:stretch>
        </p:blipFill>
        <p:spPr>
          <a:xfrm>
            <a:off x="650999" y="3466238"/>
            <a:ext cx="10891992" cy="1512168"/>
          </a:xfrm>
          <a:prstGeom prst="rect">
            <a:avLst/>
          </a:prstGeom>
        </p:spPr>
      </p:pic>
      <p:sp>
        <p:nvSpPr>
          <p:cNvPr id="4" name="矩形 3">
            <a:extLst>
              <a:ext uri="{FF2B5EF4-FFF2-40B4-BE49-F238E27FC236}">
                <a16:creationId xmlns:a16="http://schemas.microsoft.com/office/drawing/2014/main" id="{317585B0-2C5A-459B-81C7-5DBC736E52EC}"/>
              </a:ext>
            </a:extLst>
          </p:cNvPr>
          <p:cNvSpPr/>
          <p:nvPr/>
        </p:nvSpPr>
        <p:spPr>
          <a:xfrm>
            <a:off x="641393" y="5157192"/>
            <a:ext cx="10909211" cy="1177791"/>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）软件触发中断寄存器（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NVIC_ STIR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的软件触发中断寄存器仅使用低八位，通过对这八位的赋值，可以实现与对中断挂起寄存器赋值相同的效果。</a:t>
            </a:r>
          </a:p>
        </p:txBody>
      </p:sp>
    </p:spTree>
    <p:extLst>
      <p:ext uri="{BB962C8B-B14F-4D97-AF65-F5344CB8AC3E}">
        <p14:creationId xmlns:p14="http://schemas.microsoft.com/office/powerpoint/2010/main" val="877926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8.2 </a:t>
            </a:r>
            <a:r>
              <a:rPr lang="zh-CN" altLang="en-US" sz="3600" b="0" dirty="0">
                <a:latin typeface="+mn-lt"/>
                <a:ea typeface="黑体" panose="02010609060101010101" pitchFamily="49" charset="-122"/>
              </a:rPr>
              <a:t>定时器</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2132856"/>
            <a:ext cx="1872208" cy="3097898"/>
          </a:xfrm>
          <a:prstGeom prst="rect">
            <a:avLst/>
          </a:prstGeom>
        </p:spPr>
      </p:pic>
      <p:sp>
        <p:nvSpPr>
          <p:cNvPr id="5" name="圆角矩形 4"/>
          <p:cNvSpPr/>
          <p:nvPr/>
        </p:nvSpPr>
        <p:spPr bwMode="auto">
          <a:xfrm>
            <a:off x="659396" y="1698516"/>
            <a:ext cx="2016224" cy="576064"/>
          </a:xfrm>
          <a:prstGeom prst="round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CN" altLang="en-US" dirty="0" smtClean="0">
                <a:solidFill>
                  <a:srgbClr val="FF0000"/>
                </a:solidFill>
                <a:latin typeface="华文中宋" panose="02010600040101010101" pitchFamily="2" charset="-122"/>
                <a:ea typeface="华文中宋" panose="02010600040101010101" pitchFamily="2" charset="-122"/>
              </a:rPr>
              <a:t>计时方式变化</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0" name="圆角矩形 9"/>
          <p:cNvSpPr/>
          <p:nvPr/>
        </p:nvSpPr>
        <p:spPr bwMode="auto">
          <a:xfrm>
            <a:off x="3071664" y="5373216"/>
            <a:ext cx="1440160" cy="576064"/>
          </a:xfrm>
          <a:prstGeom prst="round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CN" altLang="en-US" dirty="0" smtClean="0">
                <a:solidFill>
                  <a:schemeClr val="accent6"/>
                </a:solidFill>
                <a:latin typeface="华文中宋" panose="02010600040101010101" pitchFamily="2" charset="-122"/>
                <a:ea typeface="华文中宋" panose="02010600040101010101" pitchFamily="2" charset="-122"/>
              </a:rPr>
              <a:t>沙漏</a:t>
            </a:r>
            <a:endParaRPr lang="zh-CN" altLang="en-US" dirty="0">
              <a:solidFill>
                <a:schemeClr val="accent6"/>
              </a:solidFill>
              <a:latin typeface="华文中宋" panose="02010600040101010101" pitchFamily="2" charset="-122"/>
              <a:ea typeface="华文中宋" panose="02010600040101010101" pitchFamily="2"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888" y="2132856"/>
            <a:ext cx="1224135" cy="3050802"/>
          </a:xfrm>
          <a:prstGeom prst="rect">
            <a:avLst/>
          </a:prstGeom>
        </p:spPr>
      </p:pic>
      <p:sp>
        <p:nvSpPr>
          <p:cNvPr id="11" name="圆角矩形 10"/>
          <p:cNvSpPr/>
          <p:nvPr/>
        </p:nvSpPr>
        <p:spPr bwMode="auto">
          <a:xfrm>
            <a:off x="4871863" y="5384198"/>
            <a:ext cx="1440160" cy="576064"/>
          </a:xfrm>
          <a:prstGeom prst="round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CN" altLang="en-US" dirty="0" smtClean="0">
                <a:solidFill>
                  <a:schemeClr val="accent6"/>
                </a:solidFill>
                <a:latin typeface="华文中宋" panose="02010600040101010101" pitchFamily="2" charset="-122"/>
                <a:ea typeface="华文中宋" panose="02010600040101010101" pitchFamily="2" charset="-122"/>
              </a:rPr>
              <a:t>机械钟</a:t>
            </a:r>
            <a:endParaRPr lang="zh-CN" altLang="en-US" dirty="0">
              <a:solidFill>
                <a:schemeClr val="accent6"/>
              </a:solidFill>
              <a:latin typeface="华文中宋" panose="02010600040101010101" pitchFamily="2" charset="-122"/>
              <a:ea typeface="华文中宋" panose="02010600040101010101" pitchFamily="2" charset="-122"/>
            </a:endParaRPr>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2104" y="2246000"/>
            <a:ext cx="2029400" cy="2843390"/>
          </a:xfrm>
          <a:prstGeom prst="rect">
            <a:avLst/>
          </a:prstGeom>
        </p:spPr>
      </p:pic>
      <p:sp>
        <p:nvSpPr>
          <p:cNvPr id="13" name="圆角矩形 12"/>
          <p:cNvSpPr/>
          <p:nvPr/>
        </p:nvSpPr>
        <p:spPr bwMode="auto">
          <a:xfrm>
            <a:off x="7248128" y="5373216"/>
            <a:ext cx="1440160" cy="576064"/>
          </a:xfrm>
          <a:prstGeom prst="round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CN" altLang="en-US" dirty="0" smtClean="0">
                <a:solidFill>
                  <a:schemeClr val="accent6"/>
                </a:solidFill>
                <a:latin typeface="华文中宋" panose="02010600040101010101" pitchFamily="2" charset="-122"/>
                <a:ea typeface="华文中宋" panose="02010600040101010101" pitchFamily="2" charset="-122"/>
              </a:rPr>
              <a:t>电子表</a:t>
            </a:r>
            <a:endParaRPr lang="zh-CN" altLang="en-US" dirty="0">
              <a:solidFill>
                <a:schemeClr val="accent6"/>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163315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8.2 </a:t>
            </a:r>
            <a:r>
              <a:rPr lang="zh-CN" altLang="en-US" sz="3600" b="0" dirty="0">
                <a:latin typeface="+mn-lt"/>
                <a:ea typeface="黑体" panose="02010609060101010101" pitchFamily="49" charset="-122"/>
              </a:rPr>
              <a:t>定时器</a:t>
            </a:r>
          </a:p>
        </p:txBody>
      </p:sp>
      <p:sp>
        <p:nvSpPr>
          <p:cNvPr id="8" name="矩形 7"/>
          <p:cNvSpPr/>
          <p:nvPr/>
        </p:nvSpPr>
        <p:spPr>
          <a:xfrm>
            <a:off x="551384" y="2427195"/>
            <a:ext cx="11017224" cy="3947780"/>
          </a:xfrm>
          <a:prstGeom prst="rect">
            <a:avLst/>
          </a:prstGeom>
          <a:gradFill>
            <a:gsLst>
              <a:gs pos="0">
                <a:schemeClr val="accent6">
                  <a:lumMod val="50000"/>
                </a:schemeClr>
              </a:gs>
              <a:gs pos="48000">
                <a:schemeClr val="accent2">
                  <a:lumMod val="75000"/>
                </a:schemeClr>
              </a:gs>
              <a:gs pos="100000">
                <a:schemeClr val="accent2">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在实际应用</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系统中，有时要求能对外部脉冲信号或开关信号进行计数，这可通过计数器来完成。有些设备要求每间隔一定时间开启并在一段时间后关闭，有些指示灯要求不断地闪烁，这可利用定时信号来完成。另外系统日历时钟、产生不同频率的声源等也需要定时信号。</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计数与定时问题的解决方法是一致的，只不过是同一个问题的两种表现形式。实现计数与定时的基本方法有三种：</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完全硬件方式、完全软件方式、可编程计数器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定时器。</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完全硬件方式基于逻辑电路实现，现已很少使用。完全软件方式是利用计算机执行指令的时间实现定时，但这种方式占用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，不适用于多任务环境，一般仅用于时间极短的延时且重复次数较少的情况。更常用的是可编程定时器，它在设定之后与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并行地工作，不占用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的工作时间。这种方法的主要思想是根据需要的定时时间，用指令对定时器设置定时常数，并用指令启动定时器开始计数，当计数到指定值时，便自动产生一个定时输出，或中断信号告知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。在定时器开始工作以后，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不必去管它，而可以去做其他工作。如果利用定时器产生中断信号还可以建立多任务环境，可大大提高</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的利用率。</a:t>
            </a:r>
          </a:p>
        </p:txBody>
      </p:sp>
      <p:sp>
        <p:nvSpPr>
          <p:cNvPr id="6" name="圆角矩形 5"/>
          <p:cNvSpPr/>
          <p:nvPr/>
        </p:nvSpPr>
        <p:spPr bwMode="auto">
          <a:xfrm>
            <a:off x="551384" y="1596812"/>
            <a:ext cx="7572849"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8.2.1 </a:t>
            </a:r>
            <a:r>
              <a:rPr lang="zh-CN" altLang="en-US" sz="3200" b="0" dirty="0">
                <a:solidFill>
                  <a:schemeClr val="accent2"/>
                </a:solidFill>
                <a:latin typeface="+mn-lt"/>
                <a:ea typeface="黑体" panose="02010609060101010101" pitchFamily="49" charset="-122"/>
              </a:rPr>
              <a:t>定时器的基本含义</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12930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8011" y="1590745"/>
            <a:ext cx="11017224" cy="1793344"/>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 Cortex-M4F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内核中包含了一个简单的定时器</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，又称为“滴答”定时器。 </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定时器被捆绑在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NVIC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（嵌套向量中断控制器）中，有效位数是</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位，采用减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计数的方式工作，当减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计数到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，可产生</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异常（中断），中断号为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嵌入式操作系统或使用了时基的嵌入式应用系统，都必须由一个硬件定时器来产生需要的“滴答”中断，作为整个系统的时基。</a:t>
            </a:r>
          </a:p>
        </p:txBody>
      </p:sp>
      <p:sp>
        <p:nvSpPr>
          <p:cNvPr id="5" name="圆角矩形 4">
            <a:extLst>
              <a:ext uri="{FF2B5EF4-FFF2-40B4-BE49-F238E27FC236}">
                <a16:creationId xmlns:a16="http://schemas.microsoft.com/office/drawing/2014/main" id="{EF16BFEA-1EA2-4AD6-B376-13E5A2061D5F}"/>
              </a:ext>
            </a:extLst>
          </p:cNvPr>
          <p:cNvSpPr/>
          <p:nvPr/>
        </p:nvSpPr>
        <p:spPr bwMode="auto">
          <a:xfrm>
            <a:off x="511821" y="3481527"/>
            <a:ext cx="1080120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err="1">
                <a:solidFill>
                  <a:schemeClr val="bg1"/>
                </a:solidFill>
                <a:latin typeface="黑体" panose="02010609060101010101" pitchFamily="49" charset="-122"/>
                <a:ea typeface="黑体" panose="02010609060101010101" pitchFamily="49" charset="-122"/>
                <a:cs typeface="Times New Roman" panose="02020603050405020304" pitchFamily="18" charset="0"/>
              </a:rPr>
              <a:t>Systick</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模块的编程结构</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77CD3C7B-5C32-4328-86E6-1D7B01867D10}"/>
              </a:ext>
            </a:extLst>
          </p:cNvPr>
          <p:cNvSpPr/>
          <p:nvPr/>
        </p:nvSpPr>
        <p:spPr>
          <a:xfrm>
            <a:off x="546473" y="4164152"/>
            <a:ext cx="10837204" cy="525886"/>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08000" rIns="234000" bIns="108000" anchor="ctr" anchorCtr="0">
            <a:spAutoFit/>
          </a:bodyPr>
          <a:lstStyle/>
          <a:p>
            <a:pPr indent="266700">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定时器模块的寄存器地址</a:t>
            </a:r>
          </a:p>
        </p:txBody>
      </p:sp>
      <p:pic>
        <p:nvPicPr>
          <p:cNvPr id="2" name="图片 1">
            <a:extLst>
              <a:ext uri="{FF2B5EF4-FFF2-40B4-BE49-F238E27FC236}">
                <a16:creationId xmlns:a16="http://schemas.microsoft.com/office/drawing/2014/main" id="{1852FEEF-FF67-4ACC-9504-A7331FE5F7F2}"/>
              </a:ext>
            </a:extLst>
          </p:cNvPr>
          <p:cNvPicPr>
            <a:picLocks noChangeAspect="1"/>
          </p:cNvPicPr>
          <p:nvPr/>
        </p:nvPicPr>
        <p:blipFill>
          <a:blip r:embed="rId3"/>
          <a:stretch>
            <a:fillRect/>
          </a:stretch>
        </p:blipFill>
        <p:spPr>
          <a:xfrm>
            <a:off x="1415480" y="4807642"/>
            <a:ext cx="8781020" cy="1544013"/>
          </a:xfrm>
          <a:prstGeom prst="rect">
            <a:avLst/>
          </a:prstGeom>
        </p:spPr>
      </p:pic>
      <p:sp>
        <p:nvSpPr>
          <p:cNvPr id="7" name="圆角矩形 6"/>
          <p:cNvSpPr/>
          <p:nvPr/>
        </p:nvSpPr>
        <p:spPr bwMode="auto">
          <a:xfrm>
            <a:off x="511821" y="836712"/>
            <a:ext cx="7572849"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8.2.2 Arm Cortex-</a:t>
            </a:r>
            <a:r>
              <a:rPr lang="en-US" altLang="zh-CN" sz="3200" b="0" dirty="0" err="1">
                <a:solidFill>
                  <a:schemeClr val="accent2"/>
                </a:solidFill>
                <a:latin typeface="+mn-lt"/>
                <a:ea typeface="黑体" panose="02010609060101010101" pitchFamily="49" charset="-122"/>
              </a:rPr>
              <a:t>M4F</a:t>
            </a:r>
            <a:r>
              <a:rPr lang="zh-CN" altLang="en-US" sz="3200" b="0" dirty="0">
                <a:solidFill>
                  <a:schemeClr val="accent2"/>
                </a:solidFill>
                <a:latin typeface="+mn-lt"/>
                <a:ea typeface="黑体" panose="02010609060101010101" pitchFamily="49" charset="-122"/>
              </a:rPr>
              <a:t>内核定时器</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39345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DC8C46-E9AE-42E9-9F03-72AE563C10D2}"/>
              </a:ext>
            </a:extLst>
          </p:cNvPr>
          <p:cNvSpPr/>
          <p:nvPr/>
        </p:nvSpPr>
        <p:spPr>
          <a:xfrm>
            <a:off x="477688" y="890952"/>
            <a:ext cx="11236621" cy="1177791"/>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）控制及状态寄存器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STCSR</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控制及状态寄存器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STCSR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如表所示。主要有溢出标志位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COUNTFLAG</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、时钟源选择位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CLKSOURCE</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、中断使能控制位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TICKINT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模块使能位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ENABLE</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。复位时，各位为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BFBA2D92-201E-4CD5-A32D-E98926FC3B1F}"/>
              </a:ext>
            </a:extLst>
          </p:cNvPr>
          <p:cNvPicPr>
            <a:picLocks noChangeAspect="1"/>
          </p:cNvPicPr>
          <p:nvPr/>
        </p:nvPicPr>
        <p:blipFill>
          <a:blip r:embed="rId2"/>
          <a:stretch>
            <a:fillRect/>
          </a:stretch>
        </p:blipFill>
        <p:spPr>
          <a:xfrm>
            <a:off x="983432" y="2204864"/>
            <a:ext cx="9649072" cy="1883962"/>
          </a:xfrm>
          <a:prstGeom prst="rect">
            <a:avLst/>
          </a:prstGeom>
        </p:spPr>
      </p:pic>
      <p:sp>
        <p:nvSpPr>
          <p:cNvPr id="5" name="矩形 4">
            <a:extLst>
              <a:ext uri="{FF2B5EF4-FFF2-40B4-BE49-F238E27FC236}">
                <a16:creationId xmlns:a16="http://schemas.microsoft.com/office/drawing/2014/main" id="{36CDE086-DC48-485D-B5BF-DE67505CA991}"/>
              </a:ext>
            </a:extLst>
          </p:cNvPr>
          <p:cNvSpPr/>
          <p:nvPr/>
        </p:nvSpPr>
        <p:spPr>
          <a:xfrm>
            <a:off x="477688" y="4224947"/>
            <a:ext cx="11236622" cy="2101120"/>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）计数器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STCVR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及重载寄存器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STRVR</a:t>
            </a:r>
          </a:p>
          <a:p>
            <a:pPr indent="266700" algn="just">
              <a:spcAft>
                <a:spcPts val="0"/>
              </a:spcAft>
            </a:pP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模块的计数器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STCVR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保存当前计数值。</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模块的重载寄存器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STRVR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D23~D0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RELOAD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）有效，其值是计数器的初值及重载值。</a:t>
            </a:r>
          </a:p>
          <a:p>
            <a:pPr indent="266700" algn="just">
              <a:spcAft>
                <a:spcPts val="0"/>
              </a:spcAft>
            </a:pP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模块内的计数器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STCVR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位计数器，减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计数。初始化时，选择时钟源、设置重载寄存器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STRVR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、设置优先级、允许中断，计数器的初值为“重载寄存器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STRVR”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中的值、使能该模块。</a:t>
            </a:r>
          </a:p>
        </p:txBody>
      </p:sp>
    </p:spTree>
    <p:extLst>
      <p:ext uri="{BB962C8B-B14F-4D97-AF65-F5344CB8AC3E}">
        <p14:creationId xmlns:p14="http://schemas.microsoft.com/office/powerpoint/2010/main" val="1814090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24295" y="1196752"/>
            <a:ext cx="10706445" cy="2408897"/>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M4F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内核优先级设置寄存器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编写</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模块的初始化程序还需用到内核优先级设置寄存器（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SHPR3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System Handler Priority Register 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），用于设定</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模块中断的优先级。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SHPR3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位于系统控制块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System Control Block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 Cortex-M4F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中，只有</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SVC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（系统服务调用） 和</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PendSV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（可挂起系统调用）等内部异常可以设置其中断优先级，其他内核异常的优先级是固定的。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SVC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的优先级在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SHPR2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寄存器中设置，</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PendSV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优先级在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SHPR3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寄存器中设置。</a:t>
            </a:r>
          </a:p>
        </p:txBody>
      </p:sp>
      <p:pic>
        <p:nvPicPr>
          <p:cNvPr id="2" name="图片 1">
            <a:extLst>
              <a:ext uri="{FF2B5EF4-FFF2-40B4-BE49-F238E27FC236}">
                <a16:creationId xmlns:a16="http://schemas.microsoft.com/office/drawing/2014/main" id="{ED94959C-1EAE-4FDA-A3E3-7CE2526F95C0}"/>
              </a:ext>
            </a:extLst>
          </p:cNvPr>
          <p:cNvPicPr>
            <a:picLocks noChangeAspect="1"/>
          </p:cNvPicPr>
          <p:nvPr/>
        </p:nvPicPr>
        <p:blipFill>
          <a:blip r:embed="rId3"/>
          <a:stretch>
            <a:fillRect/>
          </a:stretch>
        </p:blipFill>
        <p:spPr>
          <a:xfrm>
            <a:off x="1475172" y="3933056"/>
            <a:ext cx="9241655" cy="1296144"/>
          </a:xfrm>
          <a:prstGeom prst="rect">
            <a:avLst/>
          </a:prstGeom>
        </p:spPr>
      </p:pic>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a:extLst>
              <a:ext uri="{FF2B5EF4-FFF2-40B4-BE49-F238E27FC236}">
                <a16:creationId xmlns:a16="http://schemas.microsoft.com/office/drawing/2014/main" id="{D4B50FA1-B154-4DBD-9881-0C03BFFF6ECC}"/>
              </a:ext>
            </a:extLst>
          </p:cNvPr>
          <p:cNvSpPr/>
          <p:nvPr/>
        </p:nvSpPr>
        <p:spPr bwMode="auto">
          <a:xfrm>
            <a:off x="479376" y="836712"/>
            <a:ext cx="1108923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err="1">
                <a:solidFill>
                  <a:schemeClr val="bg1"/>
                </a:solidFill>
                <a:latin typeface="黑体" panose="02010609060101010101" pitchFamily="49" charset="-122"/>
                <a:ea typeface="黑体" panose="02010609060101010101" pitchFamily="49" charset="-122"/>
                <a:cs typeface="Times New Roman" panose="02020603050405020304" pitchFamily="18" charset="0"/>
              </a:rPr>
              <a:t>Systick</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的驱动构件设计</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872170E3-7FEB-4085-8F4D-34DEECC74F14}"/>
              </a:ext>
            </a:extLst>
          </p:cNvPr>
          <p:cNvSpPr/>
          <p:nvPr/>
        </p:nvSpPr>
        <p:spPr>
          <a:xfrm>
            <a:off x="547521" y="1628800"/>
            <a:ext cx="11096958"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构件头文件</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寄存器地址宏定义</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SysTick_CTRL,0xE000E010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SysTick_LOAD,0xE000E014</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SysTick_VAL,0xE000E018</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操作寄存器所需要的常量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SysTick_CTRL_ENABLE_Msk,1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SysTick_CTRL_TICKINT_Msk</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,(1&lt;&lt;1)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SysTick_CTRL_CLKSOURCE_Msk</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,(1&lt;&lt;2)</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其他常量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SysTick_IRQn</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systickIRQ</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中断号</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MCU_SYSTEM_CLK_KHZ,4000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使用到的时钟频率</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__NVIC_PRIO_BITS,4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中断优先级位数</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INTERVAL_TIME_MAX,5592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最大中断时间间隔</a:t>
            </a:r>
          </a:p>
        </p:txBody>
      </p:sp>
    </p:spTree>
    <p:extLst>
      <p:ext uri="{BB962C8B-B14F-4D97-AF65-F5344CB8AC3E}">
        <p14:creationId xmlns:p14="http://schemas.microsoft.com/office/powerpoint/2010/main" val="527501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839416" y="2132856"/>
            <a:ext cx="10513168" cy="197801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无操作系统下的</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有两条运行线，一条是主函数线，另一条是中断线。本章将介绍中断的基本概念、中断处理的基本过程以，介绍定时器计数的基本原理，并通过编程举例说明中断服务程序应该如何进行编写，以及分析了定时中断是如何工作的。</a:t>
            </a:r>
            <a:endParaRPr lang="zh-CN" altLang="zh-CN"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7631A5-645F-46AF-8B93-AAD537DECC4F}"/>
              </a:ext>
            </a:extLst>
          </p:cNvPr>
          <p:cNvSpPr/>
          <p:nvPr/>
        </p:nvSpPr>
        <p:spPr>
          <a:xfrm>
            <a:off x="695400" y="908720"/>
            <a:ext cx="10801200" cy="5486663"/>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构件源文件</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systick_init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push {r0,r1,r2,lr}</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设置前先关闭</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CTRL</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控制及状态寄存器</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r1,[r2]</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SysTick_VAL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清除计数器。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VAL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计数器</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 r1,[r2]</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对传参做防错处理</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r0,#1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systick_init_label1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r0,#10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传参小于</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，赋值为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systick_init_label1: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r1,=INTERVAL_TIME_MAX</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systick_init_label2</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r0,#10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传参大于最大值，赋值为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a:t>
            </a:r>
          </a:p>
        </p:txBody>
      </p:sp>
    </p:spTree>
    <p:extLst>
      <p:ext uri="{BB962C8B-B14F-4D97-AF65-F5344CB8AC3E}">
        <p14:creationId xmlns:p14="http://schemas.microsoft.com/office/powerpoint/2010/main" val="2307388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F18620E-3EB2-4D52-98B3-477E58353D75}"/>
              </a:ext>
            </a:extLst>
          </p:cNvPr>
          <p:cNvSpPr/>
          <p:nvPr/>
        </p:nvSpPr>
        <p:spPr>
          <a:xfrm>
            <a:off x="695400" y="836712"/>
            <a:ext cx="10801200" cy="5481089"/>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72000" rIns="234000" bIns="72000" anchor="ctr" anchorCtr="0">
            <a:spAutoFit/>
          </a:bodyPr>
          <a:lstStyle/>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systick_init_label2:</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r1,=MCU_SYSTEM_CLK_KHZ</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mul</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r1,r1,r0</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SysTick_LOAD</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r1,[r2]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重载寄存器赋值</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r2,[r1]</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SysTick_CTRL_CLKSOURCE_Msk</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orr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r2,r2,r0</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r2,[r1]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控制及状态寄存器赋值</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设定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优先级为</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3(SHPR3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寄存器的最高字节</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=0xC0)</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SysTick_IRQn</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r1,#1</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r2,=__NVIC_PRIO_BITS</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lsl</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r1,r2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左移操作</a:t>
            </a:r>
          </a:p>
          <a:p>
            <a:pPr indent="266700" algn="just">
              <a:spcAft>
                <a:spcPts val="0"/>
              </a:spcAft>
            </a:pP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sub r1,#1</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set_irq_priority</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blx</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调用设置优先级函数</a:t>
            </a:r>
          </a:p>
        </p:txBody>
      </p:sp>
    </p:spTree>
    <p:extLst>
      <p:ext uri="{BB962C8B-B14F-4D97-AF65-F5344CB8AC3E}">
        <p14:creationId xmlns:p14="http://schemas.microsoft.com/office/powerpoint/2010/main" val="1899320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94B9C23-A805-4F6C-B75F-29490361222B}"/>
              </a:ext>
            </a:extLst>
          </p:cNvPr>
          <p:cNvSpPr/>
          <p:nvPr/>
        </p:nvSpPr>
        <p:spPr>
          <a:xfrm>
            <a:off x="551384" y="980728"/>
            <a:ext cx="11089232" cy="2885951"/>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允许中断</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使能该模块</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开始计数</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SysTick_CTRL_ENABLE_Msk</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SysTick_CTRL_TICKINT_Msk</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orr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r0,r0,r1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或操作</a:t>
            </a:r>
          </a:p>
          <a:p>
            <a:pPr indent="266700" algn="just">
              <a:spcAft>
                <a:spcPts val="0"/>
              </a:spcAft>
            </a:pP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SysTick_CTRL</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r2,[r1]</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orr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r0,r0,r2</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r0,[r1]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控制及状态寄存器赋值</a:t>
            </a:r>
          </a:p>
          <a:p>
            <a:pPr indent="266700" algn="just">
              <a:spcAft>
                <a:spcPts val="0"/>
              </a:spcAft>
            </a:pP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pop {r0,r1,r2,pc}</a:t>
            </a:r>
          </a:p>
        </p:txBody>
      </p:sp>
    </p:spTree>
    <p:extLst>
      <p:ext uri="{BB962C8B-B14F-4D97-AF65-F5344CB8AC3E}">
        <p14:creationId xmlns:p14="http://schemas.microsoft.com/office/powerpoint/2010/main" val="485810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36049" y="2908448"/>
            <a:ext cx="10297144" cy="1793344"/>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工程中的</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中声明要使用到的全局变量。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gcount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//50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次计数单元</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hour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时</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minute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second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8.3 </a:t>
            </a:r>
            <a:r>
              <a:rPr lang="zh-CN" altLang="en-US" sz="3600" b="0" dirty="0">
                <a:latin typeface="+mn-lt"/>
                <a:ea typeface="黑体" panose="02010609060101010101" pitchFamily="49" charset="-122"/>
              </a:rPr>
              <a:t>基于定时器的中断编程举例</a:t>
            </a:r>
            <a:endParaRPr lang="zh-CN" altLang="en-US" sz="3200" b="0" dirty="0">
              <a:solidFill>
                <a:schemeClr val="tx1">
                  <a:alpha val="75000"/>
                </a:schemeClr>
              </a:solidFill>
              <a:latin typeface="+mn-lt"/>
              <a:ea typeface="黑体" panose="02010609060101010101" pitchFamily="49" charset="-122"/>
            </a:endParaRPr>
          </a:p>
        </p:txBody>
      </p:sp>
      <p:sp>
        <p:nvSpPr>
          <p:cNvPr id="6" name="圆角矩形 4">
            <a:extLst>
              <a:ext uri="{FF2B5EF4-FFF2-40B4-BE49-F238E27FC236}">
                <a16:creationId xmlns:a16="http://schemas.microsoft.com/office/drawing/2014/main" id="{BCC79D70-FFF4-440B-8845-20B35258B103}"/>
              </a:ext>
            </a:extLst>
          </p:cNvPr>
          <p:cNvSpPr/>
          <p:nvPr/>
        </p:nvSpPr>
        <p:spPr bwMode="auto">
          <a:xfrm>
            <a:off x="524568" y="2225382"/>
            <a:ext cx="39152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．全局变量的声明</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9" name="圆角矩形 4">
            <a:extLst>
              <a:ext uri="{FF2B5EF4-FFF2-40B4-BE49-F238E27FC236}">
                <a16:creationId xmlns:a16="http://schemas.microsoft.com/office/drawing/2014/main" id="{CE62AF3C-8D93-4272-83BF-194C733A1E33}"/>
              </a:ext>
            </a:extLst>
          </p:cNvPr>
          <p:cNvSpPr/>
          <p:nvPr/>
        </p:nvSpPr>
        <p:spPr bwMode="auto">
          <a:xfrm>
            <a:off x="500695" y="4868844"/>
            <a:ext cx="39152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．主函数的编写</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776EB28D-63D1-4AD4-93CD-9CF5E846E4B0}"/>
              </a:ext>
            </a:extLst>
          </p:cNvPr>
          <p:cNvSpPr/>
          <p:nvPr/>
        </p:nvSpPr>
        <p:spPr>
          <a:xfrm>
            <a:off x="524568" y="5613712"/>
            <a:ext cx="10297144" cy="562238"/>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）定义局部变量并给全局变量赋初值</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横卷形 8">
            <a:extLst>
              <a:ext uri="{FF2B5EF4-FFF2-40B4-BE49-F238E27FC236}">
                <a16:creationId xmlns:a16="http://schemas.microsoft.com/office/drawing/2014/main" id="{C2B6A98F-6144-4B5A-B583-B7F373F836B8}"/>
              </a:ext>
            </a:extLst>
          </p:cNvPr>
          <p:cNvSpPr/>
          <p:nvPr/>
        </p:nvSpPr>
        <p:spPr bwMode="auto">
          <a:xfrm>
            <a:off x="524568" y="1644984"/>
            <a:ext cx="11044038" cy="511225"/>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以</a:t>
            </a:r>
            <a:r>
              <a:rPr lang="en-US" altLang="zh-CN"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Arm Cortex-M4F</a:t>
            </a:r>
            <a:r>
              <a:rPr lang="zh-CN" altLang="en-US"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内核定时器</a:t>
            </a:r>
            <a:r>
              <a:rPr lang="en-US" altLang="zh-CN" sz="1900" b="0" kern="100" dirty="0" err="1">
                <a:solidFill>
                  <a:srgbClr val="FF0000"/>
                </a:solidFill>
                <a:latin typeface="黑体" panose="02010609060101010101" pitchFamily="49" charset="-122"/>
                <a:ea typeface="黑体" panose="02010609060101010101" pitchFamily="49" charset="-122"/>
                <a:cs typeface="Times New Roman" panose="02020603050405020304" pitchFamily="18" charset="0"/>
              </a:rPr>
              <a:t>SysTick</a:t>
            </a:r>
            <a:r>
              <a:rPr lang="zh-CN" altLang="en-US"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为例阐述定时器中断编程方法，参考程序见“</a:t>
            </a:r>
            <a:r>
              <a:rPr lang="en-US" altLang="zh-CN"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Exam8_1”</a:t>
            </a:r>
            <a:r>
              <a:rPr lang="zh-CN" altLang="en-US" sz="19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工程。</a:t>
            </a:r>
          </a:p>
        </p:txBody>
      </p:sp>
    </p:spTree>
    <p:extLst>
      <p:ext uri="{BB962C8B-B14F-4D97-AF65-F5344CB8AC3E}">
        <p14:creationId xmlns:p14="http://schemas.microsoft.com/office/powerpoint/2010/main" val="248053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6583F5-92DE-499D-A321-D118E8274BB5}"/>
              </a:ext>
            </a:extLst>
          </p:cNvPr>
          <p:cNvSpPr/>
          <p:nvPr/>
        </p:nvSpPr>
        <p:spPr>
          <a:xfrm>
            <a:off x="1289466" y="836712"/>
            <a:ext cx="9613068" cy="5486663"/>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gcount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//50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次计数单元</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.word 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hour: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时</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.word 23</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minute: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.word 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second: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.word 50</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last_second</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上一次记录的秒（局部变量）</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.word 50</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systick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定时器初始化</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r0,#20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systick_init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毫秒中断一次</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）主循环功能编写（部分）</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主循环标签（开头）</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r0,=second</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r0,[r0]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读取秒数</a:t>
            </a:r>
          </a:p>
        </p:txBody>
      </p:sp>
    </p:spTree>
    <p:extLst>
      <p:ext uri="{BB962C8B-B14F-4D97-AF65-F5344CB8AC3E}">
        <p14:creationId xmlns:p14="http://schemas.microsoft.com/office/powerpoint/2010/main" val="2699256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A1D02-2058-4ACE-93D1-77845BA044EC}"/>
              </a:ext>
            </a:extLst>
          </p:cNvPr>
          <p:cNvSpPr/>
          <p:nvPr/>
        </p:nvSpPr>
        <p:spPr>
          <a:xfrm>
            <a:off x="1199456" y="836712"/>
            <a:ext cx="9793088" cy="5486663"/>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last_second</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读取上一次记录的秒</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r0,r1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判断是否是新的一秒</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beq</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若未到新的一秒，继续循环</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last_second</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r0,[r1]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否则，更新记录的秒        </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r1,=hour</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r1,#10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读取小时数，判断位数</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hour_two_bits</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若为一位，补足一个</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hour_two_bits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time_data_format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r1,=hour</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输出小时数</a:t>
            </a:r>
          </a:p>
        </p:txBody>
      </p:sp>
    </p:spTree>
    <p:extLst>
      <p:ext uri="{BB962C8B-B14F-4D97-AF65-F5344CB8AC3E}">
        <p14:creationId xmlns:p14="http://schemas.microsoft.com/office/powerpoint/2010/main" val="285259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A1D02-2058-4ACE-93D1-77845BA044EC}"/>
              </a:ext>
            </a:extLst>
          </p:cNvPr>
          <p:cNvSpPr/>
          <p:nvPr/>
        </p:nvSpPr>
        <p:spPr>
          <a:xfrm>
            <a:off x="1217458" y="836712"/>
            <a:ext cx="9757084" cy="5539978"/>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0" rIns="234000" bIns="0" anchor="ctr" anchorCtr="0">
            <a:spAutoFit/>
          </a:bodyPr>
          <a:lstStyle/>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r1,=minute</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minute_two_bits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读取分钟数判断位数</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若为一位，补足一个</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minute_two_bits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time_data_format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r1,=minute</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输出分钟数</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r1,=second</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r1,#10</a:t>
            </a:r>
          </a:p>
        </p:txBody>
      </p:sp>
    </p:spTree>
    <p:extLst>
      <p:ext uri="{BB962C8B-B14F-4D97-AF65-F5344CB8AC3E}">
        <p14:creationId xmlns:p14="http://schemas.microsoft.com/office/powerpoint/2010/main" val="76647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5121AE2-B417-4663-BCEB-FC5838A89B59}"/>
              </a:ext>
            </a:extLst>
          </p:cNvPr>
          <p:cNvSpPr/>
          <p:nvPr/>
        </p:nvSpPr>
        <p:spPr>
          <a:xfrm>
            <a:off x="1145450" y="839457"/>
            <a:ext cx="9901100" cy="3077766"/>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0" rIns="234000" bIns="0" anchor="ctr" anchorCtr="0">
            <a:spAutoFit/>
          </a:bodyPr>
          <a:lstStyle/>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second_two_bits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读取秒数判断位数</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若为一位，补足一个</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second_two_bits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time_data_format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r1,=second</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输出分钟数</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r0,=time_show2</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输出换行符</a:t>
            </a:r>
          </a:p>
        </p:txBody>
      </p:sp>
      <p:sp>
        <p:nvSpPr>
          <p:cNvPr id="6" name="圆角矩形 4">
            <a:extLst>
              <a:ext uri="{FF2B5EF4-FFF2-40B4-BE49-F238E27FC236}">
                <a16:creationId xmlns:a16="http://schemas.microsoft.com/office/drawing/2014/main" id="{0F6267C1-0672-419A-926D-1C8E08D15D99}"/>
              </a:ext>
            </a:extLst>
          </p:cNvPr>
          <p:cNvSpPr/>
          <p:nvPr/>
        </p:nvSpPr>
        <p:spPr bwMode="auto">
          <a:xfrm>
            <a:off x="678632" y="4077072"/>
            <a:ext cx="705678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．中断处理函数的编写</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5CD201EF-EC3A-4775-B29D-731AA5D58531}"/>
              </a:ext>
            </a:extLst>
          </p:cNvPr>
          <p:cNvSpPr/>
          <p:nvPr/>
        </p:nvSpPr>
        <p:spPr>
          <a:xfrm>
            <a:off x="1145390" y="4822108"/>
            <a:ext cx="9901100" cy="1538883"/>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0" rIns="234000" bIns="0" anchor="ctr" anchorCtr="0">
            <a:spAutoFit/>
          </a:bodyPr>
          <a:lstStyle/>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push {r0,r1,r2,lr}</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gcount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r1,#50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次计数单元，判断是否达到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a:t>
            </a:r>
          </a:p>
        </p:txBody>
      </p:sp>
    </p:spTree>
    <p:extLst>
      <p:ext uri="{BB962C8B-B14F-4D97-AF65-F5344CB8AC3E}">
        <p14:creationId xmlns:p14="http://schemas.microsoft.com/office/powerpoint/2010/main" val="2625043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A1D02-2058-4ACE-93D1-77845BA044EC}"/>
              </a:ext>
            </a:extLst>
          </p:cNvPr>
          <p:cNvSpPr/>
          <p:nvPr/>
        </p:nvSpPr>
        <p:spPr>
          <a:xfrm>
            <a:off x="1667508" y="836712"/>
            <a:ext cx="8856984" cy="5539978"/>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0" rIns="234000" bIns="0" anchor="ctr" anchorCtr="0">
            <a:spAutoFit/>
          </a:bodyPr>
          <a:lstStyle/>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SysTick_Handler_1s</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r1,#1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未达到，加一返回</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SysTick_Handler_Exit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SysTick_Handler_1s: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达到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次</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清零加一秒  </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add_sec</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调用加一秒子程序</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SysTick_Handler_Exit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pop {r0,r1,r2,pc}   </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add_sec</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r0,=second</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r1,[r0]</a:t>
            </a:r>
          </a:p>
          <a:p>
            <a:pPr indent="266700" algn="just">
              <a:spcAft>
                <a:spcPts val="0"/>
              </a:spcAft>
            </a:pP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cmp r1,#59</a:t>
            </a:r>
          </a:p>
          <a:p>
            <a:pPr indent="266700" algn="just">
              <a:spcAft>
                <a:spcPts val="0"/>
              </a:spcAft>
            </a:pP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bcs sec60                       //</a:t>
            </a:r>
            <a:r>
              <a:rPr lang="zh-CN" altLang="pt-BR"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&gt;=59</a:t>
            </a:r>
          </a:p>
          <a:p>
            <a:pPr indent="266700" algn="just">
              <a:spcAft>
                <a:spcPts val="0"/>
              </a:spcAft>
            </a:pP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r1,#1</a:t>
            </a:r>
          </a:p>
          <a:p>
            <a:pPr indent="266700" algn="just">
              <a:spcAft>
                <a:spcPts val="0"/>
              </a:spcAft>
            </a:pP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                      //</a:t>
            </a:r>
            <a:r>
              <a:rPr lang="zh-CN" altLang="pt-BR"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&lt;59</a:t>
            </a:r>
          </a:p>
          <a:p>
            <a:pPr indent="266700" algn="just">
              <a:spcAft>
                <a:spcPts val="0"/>
              </a:spcAft>
            </a:pPr>
            <a:r>
              <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add_sec_exit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9811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A1D02-2058-4ACE-93D1-77845BA044EC}"/>
              </a:ext>
            </a:extLst>
          </p:cNvPr>
          <p:cNvSpPr/>
          <p:nvPr/>
        </p:nvSpPr>
        <p:spPr>
          <a:xfrm>
            <a:off x="1703512" y="908720"/>
            <a:ext cx="8784976" cy="5450311"/>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08000" rIns="234000" bIns="108000" anchor="ctr" anchorCtr="0">
            <a:spAutoFit/>
          </a:bodyPr>
          <a:lstStyle/>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sec60: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秒</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r0,=minute</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min60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r1,#1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add_sec_exit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min60: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&gt;=59</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r1,#0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r0,=hour</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r1,[r0]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r1,#23</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bcs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hour23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&gt;=23</a:t>
            </a:r>
          </a:p>
        </p:txBody>
      </p:sp>
    </p:spTree>
    <p:extLst>
      <p:ext uri="{BB962C8B-B14F-4D97-AF65-F5344CB8AC3E}">
        <p14:creationId xmlns:p14="http://schemas.microsoft.com/office/powerpoint/2010/main" val="3496443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8.1 </a:t>
            </a:r>
            <a:r>
              <a:rPr lang="zh-CN" altLang="en-US" sz="3600" b="0" dirty="0">
                <a:latin typeface="+mn-lt"/>
                <a:ea typeface="黑体" panose="02010609060101010101" pitchFamily="49" charset="-122"/>
              </a:rPr>
              <a:t>中断系统</a:t>
            </a:r>
            <a:endParaRPr lang="zh-CN" altLang="en-US" sz="3200" b="0" dirty="0">
              <a:solidFill>
                <a:schemeClr val="tx1">
                  <a:alpha val="75000"/>
                </a:schemeClr>
              </a:solidFill>
              <a:latin typeface="+mn-lt"/>
              <a:ea typeface="黑体" panose="02010609060101010101" pitchFamily="49" charset="-122"/>
            </a:endParaRPr>
          </a:p>
        </p:txBody>
      </p:sp>
      <p:sp>
        <p:nvSpPr>
          <p:cNvPr id="5" name="圆角矩形 4">
            <a:extLst>
              <a:ext uri="{FF2B5EF4-FFF2-40B4-BE49-F238E27FC236}">
                <a16:creationId xmlns:a16="http://schemas.microsoft.com/office/drawing/2014/main" id="{8D01A0AA-C2FF-4619-824E-BBC07C4D3002}"/>
              </a:ext>
            </a:extLst>
          </p:cNvPr>
          <p:cNvSpPr/>
          <p:nvPr/>
        </p:nvSpPr>
        <p:spPr bwMode="auto">
          <a:xfrm>
            <a:off x="504382" y="2490129"/>
            <a:ext cx="10581983"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．中断与异常的基本含义</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9D9ADC7A-A377-40F1-9525-91C6617FF77B}"/>
              </a:ext>
            </a:extLst>
          </p:cNvPr>
          <p:cNvSpPr/>
          <p:nvPr/>
        </p:nvSpPr>
        <p:spPr>
          <a:xfrm>
            <a:off x="524568" y="3300970"/>
            <a:ext cx="11069537" cy="2732062"/>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异常（</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exception</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强行从正常的程序运行切换到由某些内部或外部条件所要求的</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处理任务上去。例如出现除数为</a:t>
            </a:r>
            <a:r>
              <a:rPr lang="en-US" altLang="zh-CN"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interrupt</a:t>
            </a:r>
            <a:r>
              <a:rPr lang="zh-CN" altLang="en-US" sz="23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外围设备强行</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任务切换</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请求称为中断，例如定时器时间到就可以是一个中断。</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异常和中断在</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上表现</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：自动转到一个服务程序去运行，之后返回原处继续运行后续程序。即</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程序计数器</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）被自动改变了。</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后面统一使用中断一词。这个服务程序被惩治为</a:t>
            </a:r>
            <a:r>
              <a:rPr lang="zh-CN" altLang="en-US" sz="23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中断服务程序 </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Interrupt Service Routine</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5"/>
          <p:cNvSpPr/>
          <p:nvPr/>
        </p:nvSpPr>
        <p:spPr bwMode="auto">
          <a:xfrm>
            <a:off x="524568" y="1722278"/>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8.1.1 </a:t>
            </a:r>
            <a:r>
              <a:rPr lang="zh-CN" altLang="en-US" sz="3200" b="0" dirty="0">
                <a:solidFill>
                  <a:schemeClr val="accent2"/>
                </a:solidFill>
                <a:latin typeface="+mn-lt"/>
                <a:ea typeface="黑体" panose="02010609060101010101" pitchFamily="49" charset="-122"/>
              </a:rPr>
              <a:t>中断的基本概念</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28092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630BD5-5861-47D7-AD20-4DDB21F697C0}"/>
              </a:ext>
            </a:extLst>
          </p:cNvPr>
          <p:cNvSpPr/>
          <p:nvPr/>
        </p:nvSpPr>
        <p:spPr>
          <a:xfrm>
            <a:off x="1559496" y="836712"/>
            <a:ext cx="8712968" cy="2339102"/>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0" rIns="234000" bIns="0" anchor="ctr" anchorCtr="0">
            <a:spAutoFit/>
          </a:bodyPr>
          <a:lstStyle/>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r1,#1</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&lt;23</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add_sec_exit</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hour23:</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r1,#0</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r1,[r0]</a:t>
            </a:r>
          </a:p>
          <a:p>
            <a:pPr indent="266700" algn="just">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add_sec_exit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SysTick_Handler_Exit</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5C592DAD-B10B-447E-A5D1-40B99AF9CA22}"/>
              </a:ext>
            </a:extLst>
          </p:cNvPr>
          <p:cNvPicPr>
            <a:picLocks noChangeAspect="1"/>
          </p:cNvPicPr>
          <p:nvPr/>
        </p:nvPicPr>
        <p:blipFill>
          <a:blip r:embed="rId2"/>
          <a:stretch>
            <a:fillRect/>
          </a:stretch>
        </p:blipFill>
        <p:spPr>
          <a:xfrm>
            <a:off x="3863752" y="3335022"/>
            <a:ext cx="5688632" cy="3060763"/>
          </a:xfrm>
          <a:prstGeom prst="rect">
            <a:avLst/>
          </a:prstGeom>
        </p:spPr>
      </p:pic>
      <p:sp>
        <p:nvSpPr>
          <p:cNvPr id="4" name="横卷形 8">
            <a:extLst>
              <a:ext uri="{FF2B5EF4-FFF2-40B4-BE49-F238E27FC236}">
                <a16:creationId xmlns:a16="http://schemas.microsoft.com/office/drawing/2014/main" id="{571BA0ED-AE26-46F8-9265-A93740F5EB3D}"/>
              </a:ext>
            </a:extLst>
          </p:cNvPr>
          <p:cNvSpPr/>
          <p:nvPr/>
        </p:nvSpPr>
        <p:spPr bwMode="auto">
          <a:xfrm>
            <a:off x="1559496" y="3363850"/>
            <a:ext cx="187220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程序运行结果</a:t>
            </a:r>
            <a:r>
              <a:rPr lang="en-US" altLang="zh-CN"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19868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gradFill>
            <a:gsLst>
              <a:gs pos="0">
                <a:schemeClr val="accent2">
                  <a:lumMod val="50000"/>
                </a:schemeClr>
              </a:gs>
              <a:gs pos="48000">
                <a:schemeClr val="accent2">
                  <a:lumMod val="75000"/>
                </a:schemeClr>
              </a:gs>
              <a:gs pos="100000">
                <a:schemeClr val="accent6">
                  <a:lumMod val="50000"/>
                </a:schemeClr>
              </a:gs>
            </a:gsLst>
            <a:lin ang="16200000" scaled="0"/>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479376" y="764704"/>
            <a:ext cx="1051316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．中断源、中断向量表、中断向量号与</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IRQ</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中断号</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570184" y="1325960"/>
            <a:ext cx="11142439" cy="520966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中断源</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：可以引起</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中断的外部器件。</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一个</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通常可以识别多个中断源，每个中断源产生中断后，分别要运行相应的中断服务程序</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，这些</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的起始地址（叫做中断向量地址）放在一段连续的存储区域内，这个存储区被称之为</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中断向量表</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。实际上，中断向量表是一个指针数组，内容是中断服务程序</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的首地址。</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中断向量表一般位于芯片工程的启动文件中</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，如</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启动文件“</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startup_stm32l431rctxp.s”</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g_pfnVectors:</a:t>
            </a: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.word	    _estack</a:t>
            </a: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.word	    Reset_Handler</a:t>
            </a: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.word	    NMI_Handler</a:t>
            </a: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.word	    HardFault_Handler</a:t>
            </a:r>
          </a:p>
          <a:p>
            <a:pPr indent="266700" algn="just">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3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除</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第一项外的每一项都代表着各个中断服务程序</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的首地址，第一项代表着栈顶地址，一般是程序可用</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空间的最大值。</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703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623392" y="1124744"/>
            <a:ext cx="11089232" cy="453650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0" rIns="234000" bIns="0" anchor="ctr" anchorCtr="0">
            <a:noAutofit/>
          </a:bodyPr>
          <a:lstStyle/>
          <a:p>
            <a:pPr indent="266700">
              <a:spcAft>
                <a:spcPts val="0"/>
              </a:spcAft>
            </a:pP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对于未实例化的中断服务程序，由于在程序中不存在具体的函数实现，也就不存在相应的函数地址。因此一般在启动文件内，会采用</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弱定义</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的方式，将默认未实例化的中断服务程序</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的起始地址指向一个缺省</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中断服务程序的</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首地址，这样就保证了所有的中断响应都有一个去处：</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.weak     NMI_Handler</a:t>
            </a:r>
          </a:p>
          <a:p>
            <a:pPr indent="266700">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3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thumb_set</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3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NMI_Handler,Default_Handler</a:t>
            </a:r>
            <a:endPar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.weak	HardFault_Handler</a:t>
            </a:r>
          </a:p>
          <a:p>
            <a:pPr indent="266700">
              <a:spcAft>
                <a:spcPts val="0"/>
              </a:spcAft>
            </a:pP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3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thumb_set</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3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HardFault_Handler,Default_Handler</a:t>
            </a:r>
            <a:endPar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这个</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默认的处理程序一般是一个无限循环语句或是一个</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直接返回</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的语句，</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的方式是无限循环。</a:t>
            </a:r>
            <a:endParaRPr lang="pt-BR"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409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695400" y="908720"/>
            <a:ext cx="11017224" cy="5328592"/>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0" rIns="234000" bIns="0" anchor="ctr" anchorCtr="0">
            <a:noAutofit/>
          </a:bodyPr>
          <a:lstStyle/>
          <a:p>
            <a:pPr indent="266700">
              <a:spcAft>
                <a:spcPts val="0"/>
              </a:spcAft>
            </a:pP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给</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能够识别的每个中断源编个号，就叫</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中断向量号</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书写时，中断向量表按中断向量号从小到大的顺序</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填写</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的首地址，不能遗漏。即使某个中断不需要使用，也要在中断向量表对应的项中填入</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缺省</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的首地址，因为中断向量表是连续存储区，与连续的中断向量号相对应</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。从编号方式来看，中断</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向量号一般从</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开始，</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它</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a:t>
            </a:r>
            <a:r>
              <a:rPr lang="zh-CN"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非内核</a:t>
            </a:r>
            <a:r>
              <a:rPr lang="zh-CN" altLang="zh-CN"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请求</a:t>
            </a:r>
            <a:r>
              <a:rPr lang="zh-CN" altLang="zh-CN"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号</a:t>
            </a:r>
            <a:r>
              <a:rPr lang="zh-CN"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Interrupt </a:t>
            </a:r>
            <a:r>
              <a:rPr lang="en-US" altLang="zh-CN"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Request</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一一对应</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中断号将内核中断与非内核中断稍加区分</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，对于非内核中断，</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中断号从</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开始递增，而对于内核中断，</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中断号从</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开始递减。</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中断号的定义一般位于芯片头文件内，以下给出</a:t>
            </a:r>
            <a:r>
              <a:rPr lang="en-US" altLang="zh-CN" sz="23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a:t>
            </a:r>
            <a:r>
              <a:rPr lang="zh-CN" altLang="en-US" sz="23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芯片头文件“</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stm32l431xx.h”</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IRQ</a:t>
            </a:r>
            <a:r>
              <a:rPr lang="zh-CN" altLang="en-US"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中断号的部分定义：</a:t>
            </a:r>
            <a:endParaRPr lang="en-US" altLang="zh-CN" sz="23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typedef enum</a:t>
            </a:r>
          </a:p>
          <a:p>
            <a:pPr indent="266700">
              <a:spcAft>
                <a:spcPts val="0"/>
              </a:spcAft>
            </a:pPr>
            <a:r>
              <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pt-BR" altLang="zh-CN" sz="23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NonMaskableInt_IRQn     </a:t>
            </a:r>
            <a:r>
              <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-14,    //!&lt; 2 Cortex-M4 Non Maskable Interrupt</a:t>
            </a:r>
          </a:p>
          <a:p>
            <a:pPr indent="266700">
              <a:spcAft>
                <a:spcPts val="0"/>
              </a:spcAft>
            </a:pPr>
            <a:r>
              <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HardFault_IRQn          = -13,    //!&lt; 3 Cortex-M4 Hard Fault Interrupt</a:t>
            </a:r>
          </a:p>
          <a:p>
            <a:pPr indent="266700">
              <a:spcAft>
                <a:spcPts val="0"/>
              </a:spcAft>
            </a:pPr>
            <a:r>
              <a:rPr lang="pt-BR" altLang="zh-CN" sz="23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endPar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pt-BR" altLang="zh-CN" sz="23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IRQn_Type;</a:t>
            </a:r>
          </a:p>
        </p:txBody>
      </p:sp>
    </p:spTree>
    <p:extLst>
      <p:ext uri="{BB962C8B-B14F-4D97-AF65-F5344CB8AC3E}">
        <p14:creationId xmlns:p14="http://schemas.microsoft.com/office/powerpoint/2010/main" val="280924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95400" y="908720"/>
            <a:ext cx="1082348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．中断服务程序</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ISR</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717680" y="1673250"/>
            <a:ext cx="10801200" cy="1485567"/>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中断提供了一种机制，来打断当前正在运行的程序，并且保存当前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状态（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内部寄存器），转而去运行一个中断服务程序，然后恢复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到运行中断之前的状态，同时使得中断前的程序得以继续运行。当中断时，会打断当前正在运行的程序，转去运行的一个中断服务程序，通常被称为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中断服务程序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Interrupt Service Routine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 2">
            <a:extLst>
              <a:ext uri="{FF2B5EF4-FFF2-40B4-BE49-F238E27FC236}">
                <a16:creationId xmlns:a16="http://schemas.microsoft.com/office/drawing/2014/main" id="{36FB4538-61B4-4553-A315-D50B52342782}"/>
              </a:ext>
            </a:extLst>
          </p:cNvPr>
          <p:cNvSpPr/>
          <p:nvPr/>
        </p:nvSpPr>
        <p:spPr bwMode="auto">
          <a:xfrm>
            <a:off x="680150" y="3338160"/>
            <a:ext cx="10831699"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．中断优先级、可屏蔽中断和不可屏蔽中断</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CFE7CCDE-E909-426E-AE74-769E16E66415}"/>
              </a:ext>
            </a:extLst>
          </p:cNvPr>
          <p:cNvSpPr/>
          <p:nvPr/>
        </p:nvSpPr>
        <p:spPr>
          <a:xfrm>
            <a:off x="740340" y="4106398"/>
            <a:ext cx="10801200" cy="179334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在进行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设计时，一般定义了中断源的优先级。若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在程序运行过程中，有两个以上中断同时发生，则优先级最高的中断得到最先响应。</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中断是否可以通过程序设置的方式被屏蔽，可将中断划分为可屏蔽中断和不可屏蔽中断两种。可屏蔽中断是指可以通过程序设置的方式来决定不响应该中断，即该中断被屏蔽了。不可屏蔽中断是指不能通过程序方式关闭的中断。</a:t>
            </a:r>
          </a:p>
        </p:txBody>
      </p:sp>
    </p:spTree>
    <p:extLst>
      <p:ext uri="{BB962C8B-B14F-4D97-AF65-F5344CB8AC3E}">
        <p14:creationId xmlns:p14="http://schemas.microsoft.com/office/powerpoint/2010/main" val="898204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2">
            <a:extLst>
              <a:ext uri="{FF2B5EF4-FFF2-40B4-BE49-F238E27FC236}">
                <a16:creationId xmlns:a16="http://schemas.microsoft.com/office/drawing/2014/main" id="{8B09AC10-4583-453C-A1B0-83CC62740E21}"/>
              </a:ext>
            </a:extLst>
          </p:cNvPr>
          <p:cNvSpPr/>
          <p:nvPr/>
        </p:nvSpPr>
        <p:spPr bwMode="auto">
          <a:xfrm>
            <a:off x="623392" y="1663280"/>
            <a:ext cx="1082348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．中断请求</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EBA359C3-3AAF-4EC7-B042-2F66BB7C535D}"/>
              </a:ext>
            </a:extLst>
          </p:cNvPr>
          <p:cNvSpPr/>
          <p:nvPr/>
        </p:nvSpPr>
        <p:spPr>
          <a:xfrm>
            <a:off x="655415" y="2441913"/>
            <a:ext cx="11017224" cy="1177791"/>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当某一中断源需要</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为其服务时，它会向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发出中断请求信号（一种电信号）。中断控制器获取中断源硬件设备的中断向量号 ，并通过识别的中断向量号将对应硬件中断源模块的中断状态寄存器中的“中断请求位”置位，以便</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知道何种中断请求来了。</a:t>
            </a:r>
          </a:p>
        </p:txBody>
      </p:sp>
      <p:sp>
        <p:nvSpPr>
          <p:cNvPr id="9" name="圆角矩形 2">
            <a:extLst>
              <a:ext uri="{FF2B5EF4-FFF2-40B4-BE49-F238E27FC236}">
                <a16:creationId xmlns:a16="http://schemas.microsoft.com/office/drawing/2014/main" id="{F90D3504-EF49-48D1-8EC1-1AFD1CC1ACB9}"/>
              </a:ext>
            </a:extLst>
          </p:cNvPr>
          <p:cNvSpPr/>
          <p:nvPr/>
        </p:nvSpPr>
        <p:spPr bwMode="auto">
          <a:xfrm>
            <a:off x="628006" y="3813150"/>
            <a:ext cx="1082348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．中断采样（检测）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C8809340-A48E-479F-9CE2-1386AA2C6C65}"/>
              </a:ext>
            </a:extLst>
          </p:cNvPr>
          <p:cNvSpPr/>
          <p:nvPr/>
        </p:nvSpPr>
        <p:spPr>
          <a:xfrm>
            <a:off x="623392" y="4591783"/>
            <a:ext cx="11017224" cy="1485567"/>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在每条指令结束的时候，会检查中断请求或者系统是否满足异常条件，为此，多数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专门在指令周期中使用了中断周期。在中断周期中，</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将会检测系统中是否有中断请求信号，若此时有中断请求信号，则</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将会暂停当前运行的任务，转而去对中断事件进行响应，若系统中没有中断请求信号则继续运行当前任务。</a:t>
            </a:r>
          </a:p>
        </p:txBody>
      </p:sp>
      <p:sp>
        <p:nvSpPr>
          <p:cNvPr id="11" name="圆角矩形 10"/>
          <p:cNvSpPr/>
          <p:nvPr/>
        </p:nvSpPr>
        <p:spPr bwMode="auto">
          <a:xfrm>
            <a:off x="623392" y="797476"/>
            <a:ext cx="7572849"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8.1.2 </a:t>
            </a:r>
            <a:r>
              <a:rPr lang="zh-CN" altLang="en-US" sz="3200" b="0" dirty="0">
                <a:solidFill>
                  <a:schemeClr val="accent2"/>
                </a:solidFill>
                <a:latin typeface="+mn-lt"/>
                <a:ea typeface="黑体" panose="02010609060101010101" pitchFamily="49" charset="-122"/>
              </a:rPr>
              <a:t>中断处理的基本过程</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28064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593849"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．中断响应与中断处理</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6" name="矩形 5"/>
          <p:cNvSpPr>
            <a:spLocks/>
          </p:cNvSpPr>
          <p:nvPr/>
        </p:nvSpPr>
        <p:spPr>
          <a:xfrm>
            <a:off x="612502" y="1700808"/>
            <a:ext cx="11004301" cy="2736304"/>
          </a:xfrm>
          <a:prstGeom prst="rect">
            <a:avLst/>
          </a:prstGeom>
          <a:gradFill>
            <a:gsLst>
              <a:gs pos="0">
                <a:schemeClr val="accent6">
                  <a:lumMod val="67000"/>
                </a:schemeClr>
              </a:gs>
              <a:gs pos="54000">
                <a:schemeClr val="accent6">
                  <a:lumMod val="97000"/>
                  <a:lumOff val="3000"/>
                </a:schemeClr>
              </a:gs>
              <a:gs pos="100000">
                <a:schemeClr val="accent6">
                  <a:lumMod val="75000"/>
                </a:schemeClr>
              </a:gs>
            </a:gsLst>
            <a:lin ang="16200000" scaled="1"/>
          </a:gradFill>
          <a:ln w="47625">
            <a:noFill/>
            <a:round/>
          </a:ln>
        </p:spPr>
        <p:txBody>
          <a:bodyPr wrap="square" lIns="234000" tIns="0" rIns="234000" bIns="0" anchor="ctr" anchorCtr="0">
            <a:no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中断响应的过程是由系统自动完成的，对于用户来说是透明的操作。在中断的响应过程中，首先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会查找中断源所对应的模块中断是否被允许，若被允许，则响应该中断请求。中断响应的过程要求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保存当前环境的“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上下文（</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context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”于堆栈中。通过中断向量号找到中断向量表中对应的中断服务程序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，转而去运行该中断服务程序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。中断处理术语中，简单的理解“上下文”即指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内部寄存器，其含义是在中断发生后，由于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在中断服务程序中也会使用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内部寄存器，所以需要在调用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之前，将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内部寄存器保存至指定的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地址（栈）中，在中断结束后再将该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地址中的数据恢复到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内部寄存器中，从而使中断前后程序的“运行现场”没有任何变化。</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3596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7632</TotalTime>
  <Words>3713</Words>
  <Application>Microsoft Office PowerPoint</Application>
  <PresentationFormat>宽屏</PresentationFormat>
  <Paragraphs>307</Paragraphs>
  <Slides>31</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sumcu</cp:lastModifiedBy>
  <cp:revision>816</cp:revision>
  <cp:lastPrinted>1999-06-03T07:41:47Z</cp:lastPrinted>
  <dcterms:created xsi:type="dcterms:W3CDTF">2012-05-08T02:40:51Z</dcterms:created>
  <dcterms:modified xsi:type="dcterms:W3CDTF">2021-05-26T13:44:46Z</dcterms:modified>
</cp:coreProperties>
</file>