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15"/>
  </p:notesMasterIdLst>
  <p:handoutMasterIdLst>
    <p:handoutMasterId r:id="rId16"/>
  </p:handoutMasterIdLst>
  <p:sldIdLst>
    <p:sldId id="646" r:id="rId2"/>
    <p:sldId id="725" r:id="rId3"/>
    <p:sldId id="766" r:id="rId4"/>
    <p:sldId id="806" r:id="rId5"/>
    <p:sldId id="826" r:id="rId6"/>
    <p:sldId id="827" r:id="rId7"/>
    <p:sldId id="828" r:id="rId8"/>
    <p:sldId id="829" r:id="rId9"/>
    <p:sldId id="830" r:id="rId10"/>
    <p:sldId id="831" r:id="rId11"/>
    <p:sldId id="832" r:id="rId12"/>
    <p:sldId id="833" r:id="rId13"/>
    <p:sldId id="801" r:id="rId14"/>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521415D9-36F7-43E2-AB2F-B90AF26B5E84}">
      <p14:sectionLst xmlns:p14="http://schemas.microsoft.com/office/powerpoint/2010/main">
        <p14:section name="默认节" id="{6F393C67-C673-43FC-A226-076FA8867919}">
          <p14:sldIdLst>
            <p14:sldId id="646"/>
            <p14:sldId id="725"/>
            <p14:sldId id="766"/>
            <p14:sldId id="806"/>
            <p14:sldId id="826"/>
            <p14:sldId id="827"/>
            <p14:sldId id="828"/>
            <p14:sldId id="829"/>
            <p14:sldId id="830"/>
            <p14:sldId id="831"/>
            <p14:sldId id="832"/>
            <p14:sldId id="833"/>
            <p14:sldId id="8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56" autoAdjust="0"/>
    <p:restoredTop sz="85664" autoAdjust="0"/>
  </p:normalViewPr>
  <p:slideViewPr>
    <p:cSldViewPr>
      <p:cViewPr varScale="1">
        <p:scale>
          <a:sx n="62" d="100"/>
          <a:sy n="62" d="100"/>
        </p:scale>
        <p:origin x="510" y="7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4</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5</a:t>
            </a:fld>
            <a:endParaRPr lang="en-US" altLang="zh-CN"/>
          </a:p>
        </p:txBody>
      </p:sp>
    </p:spTree>
    <p:extLst>
      <p:ext uri="{BB962C8B-B14F-4D97-AF65-F5344CB8AC3E}">
        <p14:creationId xmlns:p14="http://schemas.microsoft.com/office/powerpoint/2010/main" val="3224937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284530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658192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2378235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24226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987165"/>
            <a:ext cx="12192000" cy="697340"/>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10</a:t>
            </a:r>
            <a:r>
              <a:rPr lang="zh-CN" altLang="en-US" sz="3600" kern="0" dirty="0">
                <a:solidFill>
                  <a:schemeClr val="bg1"/>
                </a:solidFill>
                <a:latin typeface="微软雅黑"/>
                <a:ea typeface="微软雅黑"/>
              </a:rPr>
              <a:t>章 直接存储器存取</a:t>
            </a:r>
            <a:r>
              <a:rPr lang="en-US" altLang="zh-CN" sz="3600" kern="0" dirty="0">
                <a:solidFill>
                  <a:schemeClr val="bg1"/>
                </a:solidFill>
                <a:latin typeface="微软雅黑"/>
                <a:ea typeface="微软雅黑"/>
              </a:rPr>
              <a:t>DMA</a:t>
            </a:r>
            <a:endParaRPr lang="zh-CN" altLang="en-US" sz="3600" kern="0" dirty="0">
              <a:solidFill>
                <a:schemeClr val="bg1"/>
              </a:solidFill>
              <a:latin typeface="微软雅黑"/>
              <a:ea typeface="微软雅黑"/>
            </a:endParaRPr>
          </a:p>
        </p:txBody>
      </p:sp>
      <p:cxnSp>
        <p:nvCxnSpPr>
          <p:cNvPr id="6" name="直接连接符 5"/>
          <p:cNvCxnSpPr/>
          <p:nvPr/>
        </p:nvCxnSpPr>
        <p:spPr>
          <a:xfrm>
            <a:off x="34800" y="1772816"/>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908720"/>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713555" y="1915467"/>
            <a:ext cx="10416560" cy="569519"/>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400" b="0" dirty="0">
                <a:latin typeface="+mn-lt"/>
                <a:ea typeface="黑体" panose="02010609060101010101" pitchFamily="49" charset="-122"/>
              </a:rPr>
              <a:t>10.1 DMA</a:t>
            </a:r>
            <a:r>
              <a:rPr lang="zh-CN" altLang="en-US" sz="3400" b="0" dirty="0">
                <a:latin typeface="+mn-lt"/>
                <a:ea typeface="黑体" panose="02010609060101010101" pitchFamily="49" charset="-122"/>
              </a:rPr>
              <a:t>的基本概念</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713555" y="2679177"/>
            <a:ext cx="10416560" cy="569519"/>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400" b="0" dirty="0">
                <a:latin typeface="+mn-lt"/>
                <a:ea typeface="黑体" panose="02010609060101010101" pitchFamily="49" charset="-122"/>
              </a:rPr>
              <a:t>10.2 DMA</a:t>
            </a:r>
            <a:r>
              <a:rPr lang="zh-CN" altLang="en-US" sz="3400" b="0" dirty="0">
                <a:latin typeface="+mn-lt"/>
                <a:ea typeface="黑体" panose="02010609060101010101" pitchFamily="49" charset="-122"/>
              </a:rPr>
              <a:t>的一般操作流程</a:t>
            </a:r>
            <a:endParaRPr lang="zh-CN" altLang="en-US" sz="34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713555" y="3472197"/>
            <a:ext cx="10416560" cy="56952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400" b="0" dirty="0">
                <a:latin typeface="+mn-lt"/>
                <a:ea typeface="黑体" panose="02010609060101010101" pitchFamily="49" charset="-122"/>
              </a:rPr>
              <a:t>10.3 DMA</a:t>
            </a:r>
            <a:r>
              <a:rPr lang="zh-CN" altLang="en-US" sz="3400" b="0" dirty="0">
                <a:latin typeface="+mn-lt"/>
                <a:ea typeface="黑体" panose="02010609060101010101" pitchFamily="49" charset="-122"/>
              </a:rPr>
              <a:t>构件头文件及使用方法</a:t>
            </a:r>
            <a:endParaRPr lang="zh-CN" altLang="en-US" sz="3400" b="0" dirty="0">
              <a:solidFill>
                <a:schemeClr val="tx1">
                  <a:alpha val="75000"/>
                </a:schemeClr>
              </a:solidFill>
              <a:latin typeface="+mn-lt"/>
              <a:ea typeface="黑体" panose="02010609060101010101" pitchFamily="49" charset="-122"/>
            </a:endParaRPr>
          </a:p>
        </p:txBody>
      </p:sp>
      <p:sp>
        <p:nvSpPr>
          <p:cNvPr id="9" name="圆角矩形 24">
            <a:extLst>
              <a:ext uri="{FF2B5EF4-FFF2-40B4-BE49-F238E27FC236}">
                <a16:creationId xmlns:a16="http://schemas.microsoft.com/office/drawing/2014/main" id="{87934C87-439A-4F8C-9AC5-0BF6C342D97D}"/>
              </a:ext>
            </a:extLst>
          </p:cNvPr>
          <p:cNvSpPr/>
          <p:nvPr/>
        </p:nvSpPr>
        <p:spPr bwMode="auto">
          <a:xfrm>
            <a:off x="713555" y="4255679"/>
            <a:ext cx="10416560" cy="56952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400" b="0" dirty="0">
                <a:latin typeface="+mn-lt"/>
                <a:ea typeface="黑体" panose="02010609060101010101" pitchFamily="49" charset="-122"/>
              </a:rPr>
              <a:t>10.4 DMA</a:t>
            </a:r>
            <a:r>
              <a:rPr lang="zh-CN" altLang="en-US" sz="3400" b="0" dirty="0">
                <a:latin typeface="+mn-lt"/>
                <a:ea typeface="黑体" panose="02010609060101010101" pitchFamily="49" charset="-122"/>
              </a:rPr>
              <a:t>驱动构件要素分析</a:t>
            </a:r>
            <a:endParaRPr lang="zh-CN" altLang="en-US" sz="3400" b="0" dirty="0">
              <a:solidFill>
                <a:schemeClr val="tx1">
                  <a:alpha val="75000"/>
                </a:schemeClr>
              </a:solidFill>
              <a:latin typeface="+mn-lt"/>
              <a:ea typeface="黑体" panose="02010609060101010101" pitchFamily="49" charset="-122"/>
            </a:endParaRPr>
          </a:p>
        </p:txBody>
      </p:sp>
      <p:sp>
        <p:nvSpPr>
          <p:cNvPr id="10" name="圆角矩形 24">
            <a:extLst>
              <a:ext uri="{FF2B5EF4-FFF2-40B4-BE49-F238E27FC236}">
                <a16:creationId xmlns:a16="http://schemas.microsoft.com/office/drawing/2014/main" id="{65256D0B-DC8B-4FEA-BA77-169428E3EEE9}"/>
              </a:ext>
            </a:extLst>
          </p:cNvPr>
          <p:cNvSpPr/>
          <p:nvPr/>
        </p:nvSpPr>
        <p:spPr bwMode="auto">
          <a:xfrm>
            <a:off x="713555" y="5039162"/>
            <a:ext cx="10416560" cy="569521"/>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400" b="0" dirty="0">
                <a:latin typeface="+mn-lt"/>
                <a:ea typeface="黑体" panose="02010609060101010101" pitchFamily="49" charset="-122"/>
              </a:rPr>
              <a:t>10.5 DMA</a:t>
            </a:r>
            <a:r>
              <a:rPr lang="zh-CN" altLang="en-US" sz="3400" b="0" dirty="0">
                <a:latin typeface="+mn-lt"/>
                <a:ea typeface="黑体" panose="02010609060101010101" pitchFamily="49" charset="-122"/>
              </a:rPr>
              <a:t>驱动构件的使用方法</a:t>
            </a:r>
            <a:endParaRPr lang="zh-CN" altLang="en-US" sz="34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777800-E69C-4475-A519-338AC6FCD1FF}"/>
              </a:ext>
            </a:extLst>
          </p:cNvPr>
          <p:cNvSpPr/>
          <p:nvPr/>
        </p:nvSpPr>
        <p:spPr>
          <a:xfrm>
            <a:off x="695400" y="1196752"/>
            <a:ext cx="10801200"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控制器支持不同的传输模式，主要有以下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循环模式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：在内存到外设或者外设到内存的传输中，可以将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传输方式设置为循环模式，此种方式通常用于处理循环缓冲区与连续的数据留。值得注意的是循环模式不能用于内存到内存的传输中。在循环模式启用通道之前，必须清除</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DMA_CCRx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寄存器的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MEM2MEM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位。如果需要停止循环输出，则需要在禁止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通道之前停止外设生成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请求。</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内存到内存模式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通道可以在不被外设请求触发的情况下进行，由软件启动。</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外设到外设模式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：任何</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通道都可以在外设到外设的模式下进行。</a:t>
            </a:r>
          </a:p>
        </p:txBody>
      </p:sp>
    </p:spTree>
    <p:extLst>
      <p:ext uri="{BB962C8B-B14F-4D97-AF65-F5344CB8AC3E}">
        <p14:creationId xmlns:p14="http://schemas.microsoft.com/office/powerpoint/2010/main" val="52532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15380" y="908720"/>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10.4 DMA</a:t>
            </a:r>
            <a:r>
              <a:rPr lang="zh-CN" altLang="en-US" sz="3600" b="0" dirty="0">
                <a:latin typeface="+mn-lt"/>
                <a:ea typeface="黑体" panose="02010609060101010101" pitchFamily="49" charset="-122"/>
              </a:rPr>
              <a:t>驱动构件要素分析</a:t>
            </a:r>
          </a:p>
        </p:txBody>
      </p:sp>
      <p:pic>
        <p:nvPicPr>
          <p:cNvPr id="2" name="图片 1">
            <a:extLst>
              <a:ext uri="{FF2B5EF4-FFF2-40B4-BE49-F238E27FC236}">
                <a16:creationId xmlns:a16="http://schemas.microsoft.com/office/drawing/2014/main" id="{343BF547-4E0A-4547-990F-0BC4F630D44F}"/>
              </a:ext>
            </a:extLst>
          </p:cNvPr>
          <p:cNvPicPr>
            <a:picLocks noChangeAspect="1"/>
          </p:cNvPicPr>
          <p:nvPr/>
        </p:nvPicPr>
        <p:blipFill>
          <a:blip r:embed="rId3"/>
          <a:stretch>
            <a:fillRect/>
          </a:stretch>
        </p:blipFill>
        <p:spPr>
          <a:xfrm>
            <a:off x="625552" y="1916832"/>
            <a:ext cx="10940895" cy="4202322"/>
          </a:xfrm>
          <a:prstGeom prst="rect">
            <a:avLst/>
          </a:prstGeom>
        </p:spPr>
      </p:pic>
    </p:spTree>
    <p:extLst>
      <p:ext uri="{BB962C8B-B14F-4D97-AF65-F5344CB8AC3E}">
        <p14:creationId xmlns:p14="http://schemas.microsoft.com/office/powerpoint/2010/main" val="2397886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51384" y="817753"/>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10.5 DMA</a:t>
            </a:r>
            <a:r>
              <a:rPr lang="zh-CN" altLang="en-US" sz="3600" b="0" dirty="0">
                <a:latin typeface="+mn-lt"/>
                <a:ea typeface="黑体" panose="02010609060101010101" pitchFamily="49" charset="-122"/>
              </a:rPr>
              <a:t>驱动构件的使用方法</a:t>
            </a:r>
          </a:p>
        </p:txBody>
      </p:sp>
      <p:sp>
        <p:nvSpPr>
          <p:cNvPr id="8" name="矩形 7"/>
          <p:cNvSpPr/>
          <p:nvPr/>
        </p:nvSpPr>
        <p:spPr>
          <a:xfrm>
            <a:off x="623392" y="1675990"/>
            <a:ext cx="11017224"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驱动构件的文件中包含的内容有：给出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个对外服务函数的接口说明及声明，函数包括</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初始化函数</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使能函数</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传输中止函数</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反使能函数</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以通过以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方式通过串口发送数据为例，简单介绍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构件的使用方法。</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，选择</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，传输方向为内存到内存。</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DMA_Init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调用初始化函数</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DMA_Init</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DMA_Start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，开始传输。</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赋值相关参数</a:t>
            </a:r>
          </a:p>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r0,=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SrcAddress</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r1,=</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DstAddress</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ldr</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r3,=</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DateLength</a:t>
            </a:r>
            <a:endPar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DMA_Start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调用使能函数</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Uart_DMAEnable</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）传输完毕，</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停止。</a:t>
            </a:r>
          </a:p>
          <a:p>
            <a:pPr indent="266700" algn="just">
              <a:spcAft>
                <a:spcPts val="0"/>
              </a:spcAft>
            </a:pP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bl  </a:t>
            </a:r>
            <a:r>
              <a:rPr lang="en-US" altLang="zh-CN" sz="2000" kern="100" dirty="0" err="1">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DMA_Deinit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调用反使能函数</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Uart_DMADisable</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横卷形 7">
            <a:extLst>
              <a:ext uri="{FF2B5EF4-FFF2-40B4-BE49-F238E27FC236}">
                <a16:creationId xmlns:a16="http://schemas.microsoft.com/office/drawing/2014/main" id="{6A4F8ED6-3CC9-4D4A-AB39-CB5A254464C6}"/>
              </a:ext>
            </a:extLst>
          </p:cNvPr>
          <p:cNvSpPr/>
          <p:nvPr/>
        </p:nvSpPr>
        <p:spPr bwMode="auto">
          <a:xfrm>
            <a:off x="623392" y="5963679"/>
            <a:ext cx="10801200"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参考程序见“</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Exam10_1”</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工程。</a:t>
            </a:r>
            <a:endParaRPr lang="zh-CN" altLang="en-US"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97893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235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5440" y="2902297"/>
            <a:ext cx="10441160" cy="1177791"/>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本章阐述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内部直接存储器存取</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模块的编程方法，主要介绍</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的基本概念、</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的一般操作流程，给出本书</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驱动构件头文件及使用方法，分析</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驱动构件的基本要素，最后从应用角度，给出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的编程实例。</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39416" y="2623756"/>
            <a:ext cx="10297144"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直接存储器读取</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Direct Memory </a:t>
            </a:r>
            <a:r>
              <a:rPr lang="en-US" altLang="zh-CN" sz="2000" kern="1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Access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）是一种数据传输方式，该方式可以使数据不通过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直接在存储器与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设备之间、不同存储器之间进行传输，其优点是传输速度快，且不占用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资源。</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是所有现代微控制器的重要特色，它实现了存储器与不同速度外设硬件之间进行数据传输的目的，且不需要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过多介入。否则在不适用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的情况下，</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需先从外设把数据复制到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内部寄存器，再从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内部寄存器将数据存放到新的地址。在这段时间内，</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无法进行其他工作。</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传输将数据从一个地址空间复制到另一个地址空间，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初始化这个传输动作是由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控制器来实施和完成的。例如，把数据从一个外部存储器的区块复制到芯片内部负责它们之间的数据传输，传输完成后发出一个中断，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可以响应该中断。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传输对于高效能嵌入式系统和网络是很重要的。</a:t>
            </a: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10.1 DMA</a:t>
            </a:r>
            <a:r>
              <a:rPr lang="zh-CN" altLang="en-US" sz="3600" b="0" dirty="0">
                <a:latin typeface="+mn-lt"/>
                <a:ea typeface="黑体" panose="02010609060101010101" pitchFamily="49" charset="-122"/>
              </a:rPr>
              <a:t>的基本概念</a:t>
            </a:r>
            <a:endParaRPr lang="zh-CN" altLang="en-US" sz="3200" b="0" dirty="0">
              <a:solidFill>
                <a:schemeClr val="tx1">
                  <a:alpha val="75000"/>
                </a:schemeClr>
              </a:solidFill>
              <a:latin typeface="+mn-lt"/>
              <a:ea typeface="黑体" panose="02010609060101010101" pitchFamily="49" charset="-122"/>
            </a:endParaRPr>
          </a:p>
        </p:txBody>
      </p:sp>
      <p:sp>
        <p:nvSpPr>
          <p:cNvPr id="13" name="圆角矩形 12"/>
          <p:cNvSpPr/>
          <p:nvPr/>
        </p:nvSpPr>
        <p:spPr bwMode="auto">
          <a:xfrm>
            <a:off x="524568" y="1778040"/>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10.1.1 DMA</a:t>
            </a:r>
            <a:r>
              <a:rPr lang="zh-CN" altLang="en-US" sz="3200" b="0" dirty="0">
                <a:solidFill>
                  <a:schemeClr val="accent2"/>
                </a:solidFill>
                <a:latin typeface="+mn-lt"/>
              </a:rPr>
              <a:t>的含义</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52809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5400" y="1844824"/>
            <a:ext cx="10801200"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控制器是一种能够通过专用总线将存储器与具有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能力外设连接起来的控制器。一般而言，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控制器含有地址总线、数据总线和控制寄存器。高效率的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控制器具有访问其所需要的任意资源的能力，并不需要处理器本身的接入，能够在控制器内部计算出地址。在进行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传输时，是由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控制器直接掌管总线，因此需要更改总线控制权。即</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要把总线控制权交给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传输完成后，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控制器应立即把总线控制权再交还给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语境中，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控制器属于一种特殊的外设。之所以也把它称为外设，是因为它是在处理器的编程控制下执行传输的。值得注意的是，通常只有数据流量较大的外设才需要有支持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的能力，如视频、音频和网络等接口。</a:t>
            </a:r>
          </a:p>
        </p:txBody>
      </p:sp>
      <p:sp>
        <p:nvSpPr>
          <p:cNvPr id="13" name="圆角矩形 12"/>
          <p:cNvSpPr/>
          <p:nvPr/>
        </p:nvSpPr>
        <p:spPr bwMode="auto">
          <a:xfrm>
            <a:off x="551384" y="9807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10.1.2 DMA</a:t>
            </a:r>
            <a:r>
              <a:rPr lang="zh-CN" altLang="en-US" sz="3200" b="0" dirty="0">
                <a:solidFill>
                  <a:schemeClr val="accent2"/>
                </a:solidFill>
                <a:latin typeface="+mn-lt"/>
              </a:rPr>
              <a:t>控制器</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15380" y="908720"/>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10.2 DMA</a:t>
            </a:r>
            <a:r>
              <a:rPr lang="zh-CN" altLang="en-US" sz="3600" b="0" dirty="0">
                <a:latin typeface="+mn-lt"/>
                <a:ea typeface="黑体" panose="02010609060101010101" pitchFamily="49" charset="-122"/>
              </a:rPr>
              <a:t>的一般操作流程</a:t>
            </a:r>
          </a:p>
        </p:txBody>
      </p:sp>
      <p:sp>
        <p:nvSpPr>
          <p:cNvPr id="8" name="矩形 7"/>
          <p:cNvSpPr/>
          <p:nvPr/>
        </p:nvSpPr>
        <p:spPr>
          <a:xfrm>
            <a:off x="625426" y="1988840"/>
            <a:ext cx="11017224"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接口之间通过</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传输为例来说明一个完整的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传输过程，它一般需经过请求、响应、传输和结束</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个步骤。</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 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请求。</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完成对</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控制器初始化，并且向</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接口发出操作命令，</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接口向</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控制器提出请求。</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响应。</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控制器对</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请求判别优先级及屏蔽，向总线裁决逻辑提出总线请求，当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执行完当前总线周期即可释放总线控制权。此时，总线裁决逻辑输出总线应答，表示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已经响应，通过</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控制器通知</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接口开始</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控制器获得总线控制权后，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即刻挂起或只执行内部操作，由</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控制器输出读写命令，直接控制</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接口进行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结束。当完成规定的成批数据传送后，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控制器即释放总线控制权，并向</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接口发出结束信号。当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接口收到结束信号后，一方面停止</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设备的工作，另一方面向</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发出中断请求，使</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从不介入的状态解脱，并执行一段检查本次</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传输操作正确性的代码。最后，带着本次操作结果及状态继续执行原来的程序。</a:t>
            </a:r>
          </a:p>
        </p:txBody>
      </p:sp>
    </p:spTree>
    <p:extLst>
      <p:ext uri="{BB962C8B-B14F-4D97-AF65-F5344CB8AC3E}">
        <p14:creationId xmlns:p14="http://schemas.microsoft.com/office/powerpoint/2010/main" val="3299008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1D0A38B-2691-49D8-86D0-40DB352DE3A1}"/>
              </a:ext>
            </a:extLst>
          </p:cNvPr>
          <p:cNvSpPr/>
          <p:nvPr/>
        </p:nvSpPr>
        <p:spPr>
          <a:xfrm>
            <a:off x="695400" y="908720"/>
            <a:ext cx="10801200"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传输方式无需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直接控制传输，也没有中断处理方式那样保留现场和恢复现场的过程，通过硬件为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设备开辟一条直接传送数据的通路，使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的效率大为提高。</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1863B7F-BD6A-46D1-B75D-5BE32CA88FFF}"/>
              </a:ext>
            </a:extLst>
          </p:cNvPr>
          <p:cNvPicPr>
            <a:picLocks noChangeAspect="1"/>
          </p:cNvPicPr>
          <p:nvPr/>
        </p:nvPicPr>
        <p:blipFill>
          <a:blip r:embed="rId2"/>
          <a:stretch>
            <a:fillRect/>
          </a:stretch>
        </p:blipFill>
        <p:spPr>
          <a:xfrm>
            <a:off x="1991544" y="1916832"/>
            <a:ext cx="7383593" cy="4479360"/>
          </a:xfrm>
          <a:prstGeom prst="rect">
            <a:avLst/>
          </a:prstGeom>
        </p:spPr>
      </p:pic>
    </p:spTree>
    <p:extLst>
      <p:ext uri="{BB962C8B-B14F-4D97-AF65-F5344CB8AC3E}">
        <p14:creationId xmlns:p14="http://schemas.microsoft.com/office/powerpoint/2010/main" val="463048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15380" y="1052736"/>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10.3 DMA</a:t>
            </a:r>
            <a:r>
              <a:rPr lang="zh-CN" altLang="en-US" sz="3600" b="0" dirty="0">
                <a:latin typeface="+mn-lt"/>
                <a:ea typeface="黑体" panose="02010609060101010101" pitchFamily="49" charset="-122"/>
              </a:rPr>
              <a:t>构件头文件及使用方法</a:t>
            </a:r>
          </a:p>
        </p:txBody>
      </p:sp>
      <p:sp>
        <p:nvSpPr>
          <p:cNvPr id="8" name="矩形 7"/>
          <p:cNvSpPr/>
          <p:nvPr/>
        </p:nvSpPr>
        <p:spPr>
          <a:xfrm>
            <a:off x="556288" y="2204864"/>
            <a:ext cx="11017224"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STM32L321RC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支持</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通信方式，串行通信模块具备</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传输功能，成块数据也是可以通过</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实现发送与接收。</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STM32L431RC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拥有两个</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控制器，共有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14</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个通道，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个通道，</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DMA2</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控制器有</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个通道，每个通道专门用来管理一个或多个外设对存储器访问的请求。以及拥有一个仲裁器来协调各个</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请求的优先权。来自外设的硬件请求通过</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DMA_CSELR</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通道选择寄存器映射到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通道。从外设（</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TIMx</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ADC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SPIx</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I2Cx</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err="1">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USARTx</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）产生的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请求，通过逻辑或输入到</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控制器，这就意味着同时只能有一个请求有效。外设的</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DMA</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请求，可以通过设置相应的外设寄存器中的控制位，被独立地开启或关闭。</a:t>
            </a:r>
          </a:p>
        </p:txBody>
      </p:sp>
    </p:spTree>
    <p:extLst>
      <p:ext uri="{BB962C8B-B14F-4D97-AF65-F5344CB8AC3E}">
        <p14:creationId xmlns:p14="http://schemas.microsoft.com/office/powerpoint/2010/main" val="252745019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CE39639-D02C-45A0-BD96-E09FCE934ADA}"/>
              </a:ext>
            </a:extLst>
          </p:cNvPr>
          <p:cNvPicPr>
            <a:picLocks noChangeAspect="1"/>
          </p:cNvPicPr>
          <p:nvPr/>
        </p:nvPicPr>
        <p:blipFill>
          <a:blip r:embed="rId2"/>
          <a:stretch>
            <a:fillRect/>
          </a:stretch>
        </p:blipFill>
        <p:spPr>
          <a:xfrm>
            <a:off x="983432" y="1124744"/>
            <a:ext cx="9937104" cy="4761903"/>
          </a:xfrm>
          <a:prstGeom prst="rect">
            <a:avLst/>
          </a:prstGeom>
        </p:spPr>
      </p:pic>
    </p:spTree>
    <p:extLst>
      <p:ext uri="{BB962C8B-B14F-4D97-AF65-F5344CB8AC3E}">
        <p14:creationId xmlns:p14="http://schemas.microsoft.com/office/powerpoint/2010/main" val="1100296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F8FA88-F208-45CD-860A-BDDABA303FB4}"/>
              </a:ext>
            </a:extLst>
          </p:cNvPr>
          <p:cNvPicPr>
            <a:picLocks noChangeAspect="1"/>
          </p:cNvPicPr>
          <p:nvPr/>
        </p:nvPicPr>
        <p:blipFill>
          <a:blip r:embed="rId2"/>
          <a:stretch>
            <a:fillRect/>
          </a:stretch>
        </p:blipFill>
        <p:spPr>
          <a:xfrm>
            <a:off x="479376" y="1592796"/>
            <a:ext cx="11253698" cy="3852428"/>
          </a:xfrm>
          <a:prstGeom prst="rect">
            <a:avLst/>
          </a:prstGeom>
        </p:spPr>
      </p:pic>
    </p:spTree>
    <p:extLst>
      <p:ext uri="{BB962C8B-B14F-4D97-AF65-F5344CB8AC3E}">
        <p14:creationId xmlns:p14="http://schemas.microsoft.com/office/powerpoint/2010/main" val="3220738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12934</TotalTime>
  <Words>1264</Words>
  <Application>Microsoft Office PowerPoint</Application>
  <PresentationFormat>宽屏</PresentationFormat>
  <Paragraphs>62</Paragraphs>
  <Slides>13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WYH</cp:lastModifiedBy>
  <cp:revision>765</cp:revision>
  <cp:lastPrinted>1999-06-03T07:41:47Z</cp:lastPrinted>
  <dcterms:created xsi:type="dcterms:W3CDTF">2012-05-08T02:40:51Z</dcterms:created>
  <dcterms:modified xsi:type="dcterms:W3CDTF">2020-06-08T03:55:19Z</dcterms:modified>
</cp:coreProperties>
</file>