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5" r:id="rId1"/>
  </p:sldMasterIdLst>
  <p:notesMasterIdLst>
    <p:notesMasterId r:id="rId30"/>
  </p:notesMasterIdLst>
  <p:handoutMasterIdLst>
    <p:handoutMasterId r:id="rId31"/>
  </p:handoutMasterIdLst>
  <p:sldIdLst>
    <p:sldId id="646" r:id="rId2"/>
    <p:sldId id="725" r:id="rId3"/>
    <p:sldId id="766" r:id="rId4"/>
    <p:sldId id="826" r:id="rId5"/>
    <p:sldId id="827" r:id="rId6"/>
    <p:sldId id="828" r:id="rId7"/>
    <p:sldId id="806" r:id="rId8"/>
    <p:sldId id="829" r:id="rId9"/>
    <p:sldId id="830" r:id="rId10"/>
    <p:sldId id="831" r:id="rId11"/>
    <p:sldId id="798" r:id="rId12"/>
    <p:sldId id="799" r:id="rId13"/>
    <p:sldId id="809" r:id="rId14"/>
    <p:sldId id="832" r:id="rId15"/>
    <p:sldId id="833" r:id="rId16"/>
    <p:sldId id="834" r:id="rId17"/>
    <p:sldId id="835" r:id="rId18"/>
    <p:sldId id="836" r:id="rId19"/>
    <p:sldId id="837" r:id="rId20"/>
    <p:sldId id="810" r:id="rId21"/>
    <p:sldId id="838" r:id="rId22"/>
    <p:sldId id="811" r:id="rId23"/>
    <p:sldId id="839" r:id="rId24"/>
    <p:sldId id="840" r:id="rId25"/>
    <p:sldId id="841" r:id="rId26"/>
    <p:sldId id="842" r:id="rId27"/>
    <p:sldId id="843" r:id="rId28"/>
    <p:sldId id="801" r:id="rId29"/>
  </p:sldIdLst>
  <p:sldSz cx="12192000" cy="6858000"/>
  <p:notesSz cx="6858000" cy="9144000"/>
  <p:defaultTextStyle>
    <a:defPPr>
      <a:defRPr lang="zh-CN"/>
    </a:defPPr>
    <a:lvl1pPr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1pPr>
    <a:lvl2pPr marL="4572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2pPr>
    <a:lvl3pPr marL="9144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3pPr>
    <a:lvl4pPr marL="13716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4pPr>
    <a:lvl5pPr marL="1828800" algn="l" rtl="0" eaLnBrk="0" fontAlgn="base" hangingPunct="0">
      <a:spcBef>
        <a:spcPct val="0"/>
      </a:spcBef>
      <a:spcAft>
        <a:spcPct val="0"/>
      </a:spcAft>
      <a:defRPr sz="2400" b="1" kern="1200">
        <a:solidFill>
          <a:schemeClr val="tx1"/>
        </a:solidFill>
        <a:latin typeface="Copperplate Gothic Bold" pitchFamily="34" charset="0"/>
        <a:ea typeface="Gulim" pitchFamily="34" charset="-127"/>
        <a:cs typeface="+mn-cs"/>
      </a:defRPr>
    </a:lvl5pPr>
    <a:lvl6pPr marL="2286000" algn="l" defTabSz="914400" rtl="0" eaLnBrk="1" latinLnBrk="0" hangingPunct="1">
      <a:defRPr sz="2400" b="1" kern="1200">
        <a:solidFill>
          <a:schemeClr val="tx1"/>
        </a:solidFill>
        <a:latin typeface="Copperplate Gothic Bold" pitchFamily="34" charset="0"/>
        <a:ea typeface="Gulim" pitchFamily="34" charset="-127"/>
        <a:cs typeface="+mn-cs"/>
      </a:defRPr>
    </a:lvl6pPr>
    <a:lvl7pPr marL="2743200" algn="l" defTabSz="914400" rtl="0" eaLnBrk="1" latinLnBrk="0" hangingPunct="1">
      <a:defRPr sz="2400" b="1" kern="1200">
        <a:solidFill>
          <a:schemeClr val="tx1"/>
        </a:solidFill>
        <a:latin typeface="Copperplate Gothic Bold" pitchFamily="34" charset="0"/>
        <a:ea typeface="Gulim" pitchFamily="34" charset="-127"/>
        <a:cs typeface="+mn-cs"/>
      </a:defRPr>
    </a:lvl7pPr>
    <a:lvl8pPr marL="3200400" algn="l" defTabSz="914400" rtl="0" eaLnBrk="1" latinLnBrk="0" hangingPunct="1">
      <a:defRPr sz="2400" b="1" kern="1200">
        <a:solidFill>
          <a:schemeClr val="tx1"/>
        </a:solidFill>
        <a:latin typeface="Copperplate Gothic Bold" pitchFamily="34" charset="0"/>
        <a:ea typeface="Gulim" pitchFamily="34" charset="-127"/>
        <a:cs typeface="+mn-cs"/>
      </a:defRPr>
    </a:lvl8pPr>
    <a:lvl9pPr marL="3657600" algn="l" defTabSz="914400" rtl="0" eaLnBrk="1" latinLnBrk="0" hangingPunct="1">
      <a:defRPr sz="2400" b="1" kern="1200">
        <a:solidFill>
          <a:schemeClr val="tx1"/>
        </a:solidFill>
        <a:latin typeface="Copperplate Gothic Bold" pitchFamily="34" charset="0"/>
        <a:ea typeface="Gulim" pitchFamily="34" charset="-127"/>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施黎伟 施" initials="施黎伟" lastIdx="1" clrIdx="0">
    <p:extLst>
      <p:ext uri="{19B8F6BF-5375-455C-9EA6-DF929625EA0E}">
        <p15:presenceInfo xmlns:p15="http://schemas.microsoft.com/office/powerpoint/2012/main" userId="06b20555c7fbf0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231B"/>
    <a:srgbClr val="3C658E"/>
    <a:srgbClr val="024C89"/>
    <a:srgbClr val="1B4B7B"/>
    <a:srgbClr val="37618B"/>
    <a:srgbClr val="3D668E"/>
    <a:srgbClr val="406890"/>
    <a:srgbClr val="4E7398"/>
    <a:srgbClr val="4F7499"/>
    <a:srgbClr val="3E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56" autoAdjust="0"/>
    <p:restoredTop sz="85101" autoAdjust="0"/>
  </p:normalViewPr>
  <p:slideViewPr>
    <p:cSldViewPr>
      <p:cViewPr varScale="1">
        <p:scale>
          <a:sx n="62" d="100"/>
          <a:sy n="62" d="100"/>
        </p:scale>
        <p:origin x="510" y="6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04A7A861-DEED-4722-B1F1-502F1D837F5C}" type="slidenum">
              <a:rPr lang="en-US" altLang="zh-CN"/>
              <a:pPr>
                <a:defRPr/>
              </a:pPr>
              <a:t>‹#›</a:t>
            </a:fld>
            <a:endParaRPr lang="en-US" altLang="zh-CN"/>
          </a:p>
        </p:txBody>
      </p:sp>
    </p:spTree>
    <p:extLst>
      <p:ext uri="{BB962C8B-B14F-4D97-AF65-F5344CB8AC3E}">
        <p14:creationId xmlns:p14="http://schemas.microsoft.com/office/powerpoint/2010/main" val="23381094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b="0">
                <a:effectLst/>
                <a:latin typeface="Times New Roman" pitchFamily="18" charset="0"/>
                <a:ea typeface="宋体" pitchFamily="2" charset="-122"/>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a:effectLst/>
                <a:latin typeface="Times New Roman" pitchFamily="18" charset="0"/>
                <a:ea typeface="宋体" pitchFamily="2" charset="-122"/>
              </a:defRPr>
            </a:lvl1pPr>
          </a:lstStyle>
          <a:p>
            <a:pPr>
              <a:defRPr/>
            </a:pPr>
            <a:fld id="{11885EC4-2E48-4EAD-BBD4-5D9010318CA2}" type="slidenum">
              <a:rPr lang="en-US" altLang="zh-CN"/>
              <a:pPr>
                <a:defRPr/>
              </a:pPr>
              <a:t>‹#›</a:t>
            </a:fld>
            <a:endParaRPr lang="en-US" altLang="zh-CN"/>
          </a:p>
        </p:txBody>
      </p:sp>
    </p:spTree>
    <p:extLst>
      <p:ext uri="{BB962C8B-B14F-4D97-AF65-F5344CB8AC3E}">
        <p14:creationId xmlns:p14="http://schemas.microsoft.com/office/powerpoint/2010/main" val="416565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8F66220-688E-47F4-A4B7-87720CFD683C}" type="slidenum">
              <a:rPr lang="en-US" altLang="zh-CN" smtClean="0"/>
              <a:pPr/>
              <a:t>1</a:t>
            </a:fld>
            <a:endParaRPr lang="en-US" altLang="zh-CN" dirty="0"/>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p:spPr>
        <p:txBody>
          <a:bodyPr/>
          <a:lstStyle/>
          <a:p>
            <a:pPr eaLnBrk="1" hangingPunct="1"/>
            <a:r>
              <a:rPr lang="zh-CN" altLang="en-US" dirty="0"/>
              <a:t>标题封面</a:t>
            </a:r>
          </a:p>
        </p:txBody>
      </p:sp>
    </p:spTree>
    <p:extLst>
      <p:ext uri="{BB962C8B-B14F-4D97-AF65-F5344CB8AC3E}">
        <p14:creationId xmlns:p14="http://schemas.microsoft.com/office/powerpoint/2010/main" val="3521814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22</a:t>
            </a:fld>
            <a:endParaRPr lang="en-US" altLang="zh-CN"/>
          </a:p>
        </p:txBody>
      </p:sp>
    </p:spTree>
    <p:extLst>
      <p:ext uri="{BB962C8B-B14F-4D97-AF65-F5344CB8AC3E}">
        <p14:creationId xmlns:p14="http://schemas.microsoft.com/office/powerpoint/2010/main" val="536962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24</a:t>
            </a:fld>
            <a:endParaRPr lang="en-US" altLang="zh-CN"/>
          </a:p>
        </p:txBody>
      </p:sp>
    </p:spTree>
    <p:extLst>
      <p:ext uri="{BB962C8B-B14F-4D97-AF65-F5344CB8AC3E}">
        <p14:creationId xmlns:p14="http://schemas.microsoft.com/office/powerpoint/2010/main" val="310312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28</a:t>
            </a:fld>
            <a:endParaRPr lang="en-US" altLang="zh-CN"/>
          </a:p>
        </p:txBody>
      </p:sp>
    </p:spTree>
    <p:extLst>
      <p:ext uri="{BB962C8B-B14F-4D97-AF65-F5344CB8AC3E}">
        <p14:creationId xmlns:p14="http://schemas.microsoft.com/office/powerpoint/2010/main" val="242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a:t>
            </a:fld>
            <a:endParaRPr lang="en-US" altLang="zh-CN"/>
          </a:p>
        </p:txBody>
      </p:sp>
    </p:spTree>
    <p:extLst>
      <p:ext uri="{BB962C8B-B14F-4D97-AF65-F5344CB8AC3E}">
        <p14:creationId xmlns:p14="http://schemas.microsoft.com/office/powerpoint/2010/main" val="1396526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3</a:t>
            </a:fld>
            <a:endParaRPr lang="en-US" altLang="zh-CN"/>
          </a:p>
        </p:txBody>
      </p:sp>
    </p:spTree>
    <p:extLst>
      <p:ext uri="{BB962C8B-B14F-4D97-AF65-F5344CB8AC3E}">
        <p14:creationId xmlns:p14="http://schemas.microsoft.com/office/powerpoint/2010/main" val="291120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7</a:t>
            </a:fld>
            <a:endParaRPr lang="en-US" altLang="zh-CN"/>
          </a:p>
        </p:txBody>
      </p:sp>
    </p:spTree>
    <p:extLst>
      <p:ext uri="{BB962C8B-B14F-4D97-AF65-F5344CB8AC3E}">
        <p14:creationId xmlns:p14="http://schemas.microsoft.com/office/powerpoint/2010/main" val="424213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11</a:t>
            </a:fld>
            <a:endParaRPr lang="en-US" altLang="zh-CN"/>
          </a:p>
        </p:txBody>
      </p:sp>
    </p:spTree>
    <p:extLst>
      <p:ext uri="{BB962C8B-B14F-4D97-AF65-F5344CB8AC3E}">
        <p14:creationId xmlns:p14="http://schemas.microsoft.com/office/powerpoint/2010/main" val="401076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12</a:t>
            </a:fld>
            <a:endParaRPr lang="en-US" altLang="zh-CN"/>
          </a:p>
        </p:txBody>
      </p:sp>
    </p:spTree>
    <p:extLst>
      <p:ext uri="{BB962C8B-B14F-4D97-AF65-F5344CB8AC3E}">
        <p14:creationId xmlns:p14="http://schemas.microsoft.com/office/powerpoint/2010/main" val="744900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13</a:t>
            </a:fld>
            <a:endParaRPr lang="en-US" altLang="zh-CN"/>
          </a:p>
        </p:txBody>
      </p:sp>
    </p:spTree>
    <p:extLst>
      <p:ext uri="{BB962C8B-B14F-4D97-AF65-F5344CB8AC3E}">
        <p14:creationId xmlns:p14="http://schemas.microsoft.com/office/powerpoint/2010/main" val="111416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17</a:t>
            </a:fld>
            <a:endParaRPr lang="en-US" altLang="zh-CN"/>
          </a:p>
        </p:txBody>
      </p:sp>
    </p:spTree>
    <p:extLst>
      <p:ext uri="{BB962C8B-B14F-4D97-AF65-F5344CB8AC3E}">
        <p14:creationId xmlns:p14="http://schemas.microsoft.com/office/powerpoint/2010/main" val="938655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文字说明</a:t>
            </a:r>
          </a:p>
        </p:txBody>
      </p:sp>
      <p:sp>
        <p:nvSpPr>
          <p:cNvPr id="4" name="灯片编号占位符 3"/>
          <p:cNvSpPr>
            <a:spLocks noGrp="1"/>
          </p:cNvSpPr>
          <p:nvPr>
            <p:ph type="sldNum" sz="quarter" idx="10"/>
          </p:nvPr>
        </p:nvSpPr>
        <p:spPr/>
        <p:txBody>
          <a:bodyPr/>
          <a:lstStyle/>
          <a:p>
            <a:pPr>
              <a:defRPr/>
            </a:pPr>
            <a:fld id="{11885EC4-2E48-4EAD-BBD4-5D9010318CA2}" type="slidenum">
              <a:rPr lang="en-US" altLang="zh-CN" smtClean="0"/>
              <a:pPr>
                <a:defRPr/>
              </a:pPr>
              <a:t>20</a:t>
            </a:fld>
            <a:endParaRPr lang="en-US" altLang="zh-CN"/>
          </a:p>
        </p:txBody>
      </p:sp>
    </p:spTree>
    <p:extLst>
      <p:ext uri="{BB962C8B-B14F-4D97-AF65-F5344CB8AC3E}">
        <p14:creationId xmlns:p14="http://schemas.microsoft.com/office/powerpoint/2010/main" val="2512844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4">
            <a:extLst>
              <a:ext uri="{28A0092B-C50C-407E-A947-70E740481C1C}">
                <a14:useLocalDpi xmlns:a14="http://schemas.microsoft.com/office/drawing/2010/main" val="0"/>
              </a:ext>
            </a:extLst>
          </a:blip>
          <a:srcRect t="13406" b="13316"/>
          <a:stretch/>
        </p:blipFill>
        <p:spPr>
          <a:xfrm>
            <a:off x="-14935" y="720000"/>
            <a:ext cx="12192000" cy="5805344"/>
          </a:xfrm>
          <a:prstGeom prst="rect">
            <a:avLst/>
          </a:prstGeom>
        </p:spPr>
      </p:pic>
      <p:sp>
        <p:nvSpPr>
          <p:cNvPr id="1028" name="Rectangle 2"/>
          <p:cNvSpPr>
            <a:spLocks noGrp="1" noChangeArrowheads="1"/>
          </p:cNvSpPr>
          <p:nvPr>
            <p:ph type="title"/>
          </p:nvPr>
        </p:nvSpPr>
        <p:spPr bwMode="auto">
          <a:xfrm>
            <a:off x="914400" y="839148"/>
            <a:ext cx="10363200" cy="9878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유형 편집</a:t>
            </a:r>
          </a:p>
        </p:txBody>
      </p:sp>
      <p:sp>
        <p:nvSpPr>
          <p:cNvPr id="1029" name="Rectangle 3"/>
          <p:cNvSpPr>
            <a:spLocks noGrp="1" noChangeArrowheads="1"/>
          </p:cNvSpPr>
          <p:nvPr>
            <p:ph type="body" idx="1"/>
          </p:nvPr>
        </p:nvSpPr>
        <p:spPr bwMode="auto">
          <a:xfrm>
            <a:off x="914400" y="2060848"/>
            <a:ext cx="10363200" cy="42511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문자열 유형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 name="标题占位符 1"/>
          <p:cNvSpPr>
            <a:spLocks noGrp="1"/>
          </p:cNvSpPr>
          <p:nvPr userDrawn="1"/>
        </p:nvSpPr>
        <p:spPr>
          <a:xfrm>
            <a:off x="0" y="6543124"/>
            <a:ext cx="12214677" cy="407664"/>
          </a:xfrm>
          <a:prstGeom prst="rect">
            <a:avLst/>
          </a:prstGeom>
          <a:gradFill>
            <a:gsLst>
              <a:gs pos="0">
                <a:schemeClr val="accent1">
                  <a:lumMod val="5000"/>
                  <a:lumOff val="95000"/>
                </a:schemeClr>
              </a:gs>
              <a:gs pos="99000">
                <a:srgbClr val="9F231B"/>
              </a:gs>
            </a:gsLst>
            <a:lin ang="0" scaled="0"/>
          </a:gra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1600" b="1" dirty="0">
                <a:solidFill>
                  <a:schemeClr val="bg1"/>
                </a:solidFill>
                <a:latin typeface="楷体" panose="02010609060101010101" pitchFamily="49" charset="-122"/>
                <a:ea typeface="楷体" panose="02010609060101010101" pitchFamily="49" charset="-122"/>
              </a:rPr>
              <a:t>微型计算机原理及应用</a:t>
            </a:r>
          </a:p>
        </p:txBody>
      </p:sp>
      <p:sp>
        <p:nvSpPr>
          <p:cNvPr id="21" name="标题占位符 1"/>
          <p:cNvSpPr>
            <a:spLocks noGrp="1"/>
          </p:cNvSpPr>
          <p:nvPr userDrawn="1"/>
        </p:nvSpPr>
        <p:spPr>
          <a:xfrm>
            <a:off x="0" y="1588"/>
            <a:ext cx="12197715" cy="720000"/>
          </a:xfrm>
          <a:prstGeom prst="rect">
            <a:avLst/>
          </a:prstGeom>
          <a:solidFill>
            <a:srgbClr val="9F231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p>
        </p:txBody>
      </p:sp>
      <p:pic>
        <p:nvPicPr>
          <p:cNvPr id="22" name="图片 21"/>
          <p:cNvPicPr>
            <a:picLocks noChangeAspect="1"/>
          </p:cNvPicPr>
          <p:nvPr userDrawn="1"/>
        </p:nvPicPr>
        <p:blipFill>
          <a:blip r:embed="rId5"/>
          <a:stretch>
            <a:fillRect/>
          </a:stretch>
        </p:blipFill>
        <p:spPr>
          <a:xfrm>
            <a:off x="1" y="0"/>
            <a:ext cx="3017143" cy="720000"/>
          </a:xfrm>
          <a:prstGeom prst="rect">
            <a:avLst/>
          </a:prstGeom>
        </p:spPr>
      </p:pic>
      <p:pic>
        <p:nvPicPr>
          <p:cNvPr id="23" name="图片 22"/>
          <p:cNvPicPr>
            <a:picLocks noChangeAspect="1"/>
          </p:cNvPicPr>
          <p:nvPr userDrawn="1"/>
        </p:nvPicPr>
        <p:blipFill rotWithShape="1">
          <a:blip r:embed="rId6"/>
          <a:srcRect l="1" t="4406" r="947" b="-1"/>
          <a:stretch/>
        </p:blipFill>
        <p:spPr>
          <a:xfrm>
            <a:off x="10526800" y="0"/>
            <a:ext cx="1665200" cy="72000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Lst>
  <p:hf hdr="0" dt="0"/>
  <p:txStyles>
    <p:titleStyle>
      <a:lvl1pPr algn="ctr" rtl="0" eaLnBrk="1" fontAlgn="base" hangingPunct="1">
        <a:spcBef>
          <a:spcPct val="0"/>
        </a:spcBef>
        <a:spcAft>
          <a:spcPct val="0"/>
        </a:spcAft>
        <a:defRPr sz="4400" b="1">
          <a:solidFill>
            <a:schemeClr val="accent2"/>
          </a:solidFill>
          <a:latin typeface="+mj-lt"/>
          <a:ea typeface="+mj-ea"/>
          <a:cs typeface="+mj-cs"/>
        </a:defRPr>
      </a:lvl1pPr>
      <a:lvl2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2pPr>
      <a:lvl3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3pPr>
      <a:lvl4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4pPr>
      <a:lvl5pPr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5pPr>
      <a:lvl6pPr marL="4572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6pPr>
      <a:lvl7pPr marL="9144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7pPr>
      <a:lvl8pPr marL="13716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8pPr>
      <a:lvl9pPr marL="1828800" algn="ctr" rtl="0" eaLnBrk="1" fontAlgn="base" hangingPunct="1">
        <a:spcBef>
          <a:spcPct val="0"/>
        </a:spcBef>
        <a:spcAft>
          <a:spcPct val="0"/>
        </a:spcAft>
        <a:defRPr sz="4400" b="1">
          <a:solidFill>
            <a:schemeClr val="accent2"/>
          </a:solidFill>
          <a:latin typeface="华文新魏" pitchFamily="2" charset="-122"/>
          <a:ea typeface="华文新魏"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1343067"/>
            <a:ext cx="12157200" cy="1077821"/>
          </a:xfrm>
          <a:prstGeom prst="rect">
            <a:avLst/>
          </a:prstGeom>
          <a:solidFill>
            <a:srgbClr val="1B4B7B"/>
          </a:solidFill>
          <a:ln w="25400" cap="flat" cmpd="sng" algn="ctr">
            <a:solidFill>
              <a:srgbClr val="1B4B7B"/>
            </a:solidFill>
            <a:prstDash val="solid"/>
          </a:ln>
          <a:effectLst/>
        </p:spPr>
        <p:txBody>
          <a:bodyPr rtlCol="0" anchor="ctr"/>
          <a:lstStyle/>
          <a:p>
            <a:pPr algn="ctr"/>
            <a:r>
              <a:rPr lang="zh-CN" altLang="en-US" sz="3600" kern="0" dirty="0">
                <a:solidFill>
                  <a:schemeClr val="bg1"/>
                </a:solidFill>
                <a:latin typeface="微软雅黑"/>
                <a:ea typeface="微软雅黑"/>
              </a:rPr>
              <a:t>第</a:t>
            </a:r>
            <a:r>
              <a:rPr lang="en-US" altLang="zh-CN" sz="3600" kern="0" dirty="0">
                <a:solidFill>
                  <a:schemeClr val="bg1"/>
                </a:solidFill>
                <a:latin typeface="微软雅黑"/>
                <a:ea typeface="微软雅黑"/>
              </a:rPr>
              <a:t>12</a:t>
            </a:r>
            <a:r>
              <a:rPr lang="zh-CN" altLang="en-US" sz="3600" kern="0" dirty="0">
                <a:solidFill>
                  <a:schemeClr val="bg1"/>
                </a:solidFill>
                <a:latin typeface="微软雅黑"/>
                <a:ea typeface="微软雅黑"/>
              </a:rPr>
              <a:t>章 通用计算机的基本结构及启动过程</a:t>
            </a:r>
          </a:p>
        </p:txBody>
      </p:sp>
      <p:cxnSp>
        <p:nvCxnSpPr>
          <p:cNvPr id="6" name="直接连接符 5"/>
          <p:cNvCxnSpPr/>
          <p:nvPr/>
        </p:nvCxnSpPr>
        <p:spPr>
          <a:xfrm>
            <a:off x="0" y="2636912"/>
            <a:ext cx="12157200" cy="0"/>
          </a:xfrm>
          <a:prstGeom prst="line">
            <a:avLst/>
          </a:prstGeom>
          <a:noFill/>
          <a:ln w="76200" cap="rnd" cmpd="sng" algn="ctr">
            <a:solidFill>
              <a:srgbClr val="1B4B7B"/>
            </a:solidFill>
            <a:prstDash val="solid"/>
          </a:ln>
          <a:effectLst/>
        </p:spPr>
      </p:cxnSp>
      <p:cxnSp>
        <p:nvCxnSpPr>
          <p:cNvPr id="8" name="直接连接符 7"/>
          <p:cNvCxnSpPr/>
          <p:nvPr/>
        </p:nvCxnSpPr>
        <p:spPr>
          <a:xfrm>
            <a:off x="0" y="1124742"/>
            <a:ext cx="12156926" cy="0"/>
          </a:xfrm>
          <a:prstGeom prst="line">
            <a:avLst/>
          </a:prstGeom>
          <a:noFill/>
          <a:ln w="76200" cap="rnd" cmpd="sng" algn="ctr">
            <a:solidFill>
              <a:srgbClr val="1B4B7B"/>
            </a:solidFill>
            <a:prstDash val="solid"/>
          </a:ln>
          <a:effectLst/>
        </p:spPr>
      </p:cxnSp>
      <p:sp>
        <p:nvSpPr>
          <p:cNvPr id="23" name="圆角矩形 22"/>
          <p:cNvSpPr/>
          <p:nvPr/>
        </p:nvSpPr>
        <p:spPr bwMode="auto">
          <a:xfrm>
            <a:off x="715525" y="2918181"/>
            <a:ext cx="10416560" cy="720078"/>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12.1 PC</a:t>
            </a:r>
            <a:r>
              <a:rPr lang="zh-CN" altLang="en-US" sz="3600" b="0" dirty="0">
                <a:latin typeface="+mn-lt"/>
                <a:ea typeface="黑体" panose="02010609060101010101" pitchFamily="49" charset="-122"/>
              </a:rPr>
              <a:t>机系统的基本结构</a:t>
            </a:r>
          </a:p>
        </p:txBody>
      </p:sp>
      <p:sp>
        <p:nvSpPr>
          <p:cNvPr id="18" name="圆角矩形 24">
            <a:extLst>
              <a:ext uri="{FF2B5EF4-FFF2-40B4-BE49-F238E27FC236}">
                <a16:creationId xmlns:a16="http://schemas.microsoft.com/office/drawing/2014/main" id="{87934C87-439A-4F8C-9AC5-0BF6C342D97D}"/>
              </a:ext>
            </a:extLst>
          </p:cNvPr>
          <p:cNvSpPr/>
          <p:nvPr/>
        </p:nvSpPr>
        <p:spPr bwMode="auto">
          <a:xfrm>
            <a:off x="715525" y="3965758"/>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12.2 PC</a:t>
            </a:r>
            <a:r>
              <a:rPr lang="zh-CN" altLang="en-US" sz="3600" b="0" dirty="0">
                <a:latin typeface="+mn-lt"/>
                <a:ea typeface="黑体" panose="02010609060101010101" pitchFamily="49" charset="-122"/>
              </a:rPr>
              <a:t>机系统的启动流程</a:t>
            </a:r>
            <a:endParaRPr lang="zh-CN" altLang="en-US" sz="3200" b="0" dirty="0">
              <a:solidFill>
                <a:schemeClr val="tx1">
                  <a:alpha val="75000"/>
                </a:schemeClr>
              </a:solidFill>
              <a:latin typeface="+mn-lt"/>
              <a:ea typeface="黑体" panose="02010609060101010101" pitchFamily="49" charset="-122"/>
            </a:endParaRPr>
          </a:p>
        </p:txBody>
      </p:sp>
      <p:sp>
        <p:nvSpPr>
          <p:cNvPr id="7" name="圆角矩形 24">
            <a:extLst>
              <a:ext uri="{FF2B5EF4-FFF2-40B4-BE49-F238E27FC236}">
                <a16:creationId xmlns:a16="http://schemas.microsoft.com/office/drawing/2014/main" id="{87934C87-439A-4F8C-9AC5-0BF6C342D97D}"/>
              </a:ext>
            </a:extLst>
          </p:cNvPr>
          <p:cNvSpPr/>
          <p:nvPr/>
        </p:nvSpPr>
        <p:spPr bwMode="auto">
          <a:xfrm>
            <a:off x="715525" y="5013258"/>
            <a:ext cx="10416560"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12.3 PC</a:t>
            </a:r>
            <a:r>
              <a:rPr lang="zh-CN" altLang="en-US" sz="3600" b="0" dirty="0">
                <a:latin typeface="+mn-lt"/>
                <a:ea typeface="黑体" panose="02010609060101010101" pitchFamily="49" charset="-122"/>
              </a:rPr>
              <a:t>机的操作系统</a:t>
            </a:r>
            <a:endParaRPr lang="zh-CN" altLang="en-US" sz="3200" b="0" dirty="0">
              <a:solidFill>
                <a:schemeClr val="tx1">
                  <a:alpha val="75000"/>
                </a:schemeClr>
              </a:solidFill>
              <a:latin typeface="+mn-lt"/>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6">
            <a:extLst>
              <a:ext uri="{FF2B5EF4-FFF2-40B4-BE49-F238E27FC236}">
                <a16:creationId xmlns:a16="http://schemas.microsoft.com/office/drawing/2014/main" id="{8159F1F2-56F7-4EB8-97CE-981D5C868936}"/>
              </a:ext>
            </a:extLst>
          </p:cNvPr>
          <p:cNvSpPr/>
          <p:nvPr/>
        </p:nvSpPr>
        <p:spPr bwMode="auto">
          <a:xfrm>
            <a:off x="674895" y="836712"/>
            <a:ext cx="498905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USB</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的典型连接</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D3292621-F4C1-4201-8B14-599CC3BE450B}"/>
              </a:ext>
            </a:extLst>
          </p:cNvPr>
          <p:cNvSpPr/>
          <p:nvPr/>
        </p:nvSpPr>
        <p:spPr>
          <a:xfrm>
            <a:off x="839416" y="4509120"/>
            <a:ext cx="10801200"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在普通用户看来，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系统就是外设通过一根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电缆和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机连接起来。通常把外设称为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设备，把其所连接的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主机。一个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系统中只能有一个主机。主机内设置了一个根集线器，提供了外设在主机上的初始附着点。包括根集线器上的一个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端口在内，最多可以级联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设备，层次最多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层。在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系统中，将指向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主机的数据传输方向称为上行通信，把指向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设备的数据传输方向称为下行通信。</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29414888-E205-42B1-A555-970CA318F809}"/>
              </a:ext>
            </a:extLst>
          </p:cNvPr>
          <p:cNvPicPr>
            <a:picLocks noChangeAspect="1"/>
          </p:cNvPicPr>
          <p:nvPr/>
        </p:nvPicPr>
        <p:blipFill>
          <a:blip r:embed="rId2"/>
          <a:stretch>
            <a:fillRect/>
          </a:stretch>
        </p:blipFill>
        <p:spPr>
          <a:xfrm>
            <a:off x="3143672" y="1628800"/>
            <a:ext cx="6094928" cy="2773735"/>
          </a:xfrm>
          <a:prstGeom prst="rect">
            <a:avLst/>
          </a:prstGeom>
        </p:spPr>
      </p:pic>
    </p:spTree>
    <p:extLst>
      <p:ext uri="{BB962C8B-B14F-4D97-AF65-F5344CB8AC3E}">
        <p14:creationId xmlns:p14="http://schemas.microsoft.com/office/powerpoint/2010/main" val="4232833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68647" y="798451"/>
            <a:ext cx="11161240" cy="749474"/>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12.2 PC</a:t>
            </a:r>
            <a:r>
              <a:rPr lang="zh-CN" altLang="en-US" sz="3600" b="0" dirty="0">
                <a:latin typeface="+mn-lt"/>
                <a:ea typeface="黑体" panose="02010609060101010101" pitchFamily="49" charset="-122"/>
              </a:rPr>
              <a:t>机系统的启动流程</a:t>
            </a:r>
          </a:p>
        </p:txBody>
      </p:sp>
      <p:sp>
        <p:nvSpPr>
          <p:cNvPr id="8" name="矩形 7"/>
          <p:cNvSpPr/>
          <p:nvPr/>
        </p:nvSpPr>
        <p:spPr>
          <a:xfrm>
            <a:off x="640655" y="1605870"/>
            <a:ext cx="11017224"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机系统作为一种微型计算机，和</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MCU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等其他微机系统有着相似的启动步骤。它从固件启动，经过固件中的指定操作，最终进入外接硬盘中的操作系统。</a:t>
            </a:r>
          </a:p>
        </p:txBody>
      </p:sp>
      <p:sp>
        <p:nvSpPr>
          <p:cNvPr id="4" name="圆角矩形 3"/>
          <p:cNvSpPr/>
          <p:nvPr/>
        </p:nvSpPr>
        <p:spPr bwMode="auto">
          <a:xfrm>
            <a:off x="568647" y="254381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12.2.1 </a:t>
            </a:r>
            <a:r>
              <a:rPr lang="zh-CN" altLang="en-US" sz="3200" b="0" dirty="0">
                <a:solidFill>
                  <a:schemeClr val="accent2"/>
                </a:solidFill>
                <a:latin typeface="+mn-lt"/>
              </a:rPr>
              <a:t>启动固件</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矩形 4"/>
          <p:cNvSpPr/>
          <p:nvPr/>
        </p:nvSpPr>
        <p:spPr>
          <a:xfrm>
            <a:off x="656615" y="3187816"/>
            <a:ext cx="11017224"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启动固件是一组固化在主板上只读存储器（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Read Only Memory</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）芯片中的，在</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机通电后用于初始化</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机外围设备并引导</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机进入操作系统的程序。</a:t>
            </a:r>
          </a:p>
        </p:txBody>
      </p:sp>
      <p:sp>
        <p:nvSpPr>
          <p:cNvPr id="7" name="圆角矩形 2">
            <a:extLst>
              <a:ext uri="{FF2B5EF4-FFF2-40B4-BE49-F238E27FC236}">
                <a16:creationId xmlns:a16="http://schemas.microsoft.com/office/drawing/2014/main" id="{64654E15-DA92-4D94-A9B5-DA05B0FA9168}"/>
              </a:ext>
            </a:extLst>
          </p:cNvPr>
          <p:cNvSpPr/>
          <p:nvPr/>
        </p:nvSpPr>
        <p:spPr bwMode="auto">
          <a:xfrm>
            <a:off x="656615" y="4043369"/>
            <a:ext cx="648072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 只读存储器的分类</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B97DB7B-FB31-4EE2-96B8-9FAA0DE7843F}"/>
              </a:ext>
            </a:extLst>
          </p:cNvPr>
          <p:cNvSpPr/>
          <p:nvPr/>
        </p:nvSpPr>
        <p:spPr>
          <a:xfrm>
            <a:off x="668694" y="4628556"/>
            <a:ext cx="11017224"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只读存储器是一种半导体存储器，其特性是一旦存储数据就无法再将之改变或删除，且内容不会因为电源关闭而消失。</a:t>
            </a:r>
            <a:endPar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原始只读存储器</a:t>
            </a:r>
          </a:p>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原始只读存储器是最早的只读存储器，它在生产时就把存储器中的内容写死了，只能读取不能再次写入。</a:t>
            </a:r>
          </a:p>
        </p:txBody>
      </p:sp>
    </p:spTree>
    <p:extLst>
      <p:ext uri="{BB962C8B-B14F-4D97-AF65-F5344CB8AC3E}">
        <p14:creationId xmlns:p14="http://schemas.microsoft.com/office/powerpoint/2010/main" val="1801164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384" y="908720"/>
            <a:ext cx="11233248" cy="5335682"/>
          </a:xfrm>
          <a:prstGeom prst="rect">
            <a:avLst/>
          </a:prstGeom>
          <a:solidFill>
            <a:schemeClr val="accent2">
              <a:lumMod val="75000"/>
            </a:schemeClr>
          </a:solidFill>
          <a:ln w="47625">
            <a:solidFill>
              <a:srgbClr val="FFC000"/>
            </a:solidFill>
            <a:round/>
          </a:ln>
        </p:spPr>
        <p:txBody>
          <a:bodyPr wrap="square" lIns="234000" tIns="36000" rIns="234000" bIns="36000" anchor="ctr" anchorCtr="0">
            <a:spAutoFit/>
          </a:bodyPr>
          <a:lstStyle/>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可编程只读存储器</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可编程只读存储器是</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的改进版本，它的内容在生产完成后可以进行一次写入，但是写入后不再更改。</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可擦除可编程只读存储器</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可擦除可编程只读存储器利用高电压将数据编程写入，并且在紫外线下曝光一段时间，数据可被清空，再供重复使用。因此，</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在封装外壳上会预留一个石英玻璃所制的透明窗，以便进行紫外线曝光。写入程序后通常会用贴纸遮盖透明窗，以防日久不慎曝光过量影响数据。</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一次编程只读存储器</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一次编程只读存储器内部所用的芯片与写入原理同</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，但是为了节省成本，封装上不设置透明窗，因此编程写入之后就不能再抹除改写。</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电可擦除可编程只读存储器</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电可擦除可编程只读存储器是</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EPROM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的改进版本，它使用电压擦除内容，因此不需要透明窗，不会出现由于曝光误操作导致数据丢失。</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闪存</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闪存是一种按存储单元进行擦除和写入操作的只读存储器，而不像</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EEPROM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只能整块擦写。根据地址总线和数据总线排布的不同，</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又可以被分为</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NOR 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NAND 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NOR 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有完整的地址总线和数据总线，擦写可以精确到字节；</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NAND 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按存储块分配地址总线和数据总线，每个存储块能够存储多个字节，这使得</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NAND Flash</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的存储密度更高。</a:t>
            </a:r>
          </a:p>
        </p:txBody>
      </p:sp>
    </p:spTree>
    <p:extLst>
      <p:ext uri="{BB962C8B-B14F-4D97-AF65-F5344CB8AC3E}">
        <p14:creationId xmlns:p14="http://schemas.microsoft.com/office/powerpoint/2010/main" val="4243685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551384" y="818882"/>
            <a:ext cx="597666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．启动固件的发展 </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695400" y="1549374"/>
            <a:ext cx="10945215"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最早的启动固件被称为</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基本输入输出系统</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Basic Input Output System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），它的雏形出现在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年代的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IBM 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的热销以及它的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开源，使得启动固件有了进一步的发展。</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诞生的时候是专门为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IBM 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设计的，非常方便在同配置的兼容机上进行移植，但是后来新的硬件推出后，它难移植、难维护的特点就逐渐暴露了出来。首先，它是由汇编代码编写而成的，在不同架构的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平台间需要重新编写代码。其次，它不是基于模块化的思想设计的，所有的驱动都被集中堆在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中，主板上只要有变动（添加了新的通信协议，或是更换了不同制造商的某一类驱动芯片），就需要重新更改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的代码。在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启动固件推出后，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逐渐被淘汰。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2">
            <a:extLst>
              <a:ext uri="{FF2B5EF4-FFF2-40B4-BE49-F238E27FC236}">
                <a16:creationId xmlns:a16="http://schemas.microsoft.com/office/drawing/2014/main" id="{41B26EA1-DA2F-48A9-AAF6-31454AC45B36}"/>
              </a:ext>
            </a:extLst>
          </p:cNvPr>
          <p:cNvSpPr/>
          <p:nvPr/>
        </p:nvSpPr>
        <p:spPr bwMode="auto">
          <a:xfrm>
            <a:off x="551384" y="4677073"/>
            <a:ext cx="597666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．现代的启动固件</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UEFI </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558AC41B-3BF3-449D-BF61-F8C0490125AA}"/>
              </a:ext>
            </a:extLst>
          </p:cNvPr>
          <p:cNvSpPr/>
          <p:nvPr/>
        </p:nvSpPr>
        <p:spPr>
          <a:xfrm>
            <a:off x="695400" y="5365509"/>
            <a:ext cx="10945215"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统一可扩展固件接口（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Unified Extensible Firmware Interface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机在进入操作系统之前的预启动交互界面，是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的后继方案。</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1326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59285B-58D3-4866-A138-B03798C5C521}"/>
              </a:ext>
            </a:extLst>
          </p:cNvPr>
          <p:cNvSpPr/>
          <p:nvPr/>
        </p:nvSpPr>
        <p:spPr>
          <a:xfrm>
            <a:off x="623391" y="908720"/>
            <a:ext cx="10945215"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的结构</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有着和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完全不同的结构，它拥有四个启动管理模块，分别是平台初始化模块、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镜像加载模块、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操作系统引导器加载模块和启动服务终止模块。每个模块都负责与指定的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二进制流进行交换数据（每个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二进制流都被定义成了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的形式），从而实现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到操作系统的切换。</a:t>
            </a:r>
          </a:p>
        </p:txBody>
      </p:sp>
      <p:pic>
        <p:nvPicPr>
          <p:cNvPr id="3" name="图片 2">
            <a:extLst>
              <a:ext uri="{FF2B5EF4-FFF2-40B4-BE49-F238E27FC236}">
                <a16:creationId xmlns:a16="http://schemas.microsoft.com/office/drawing/2014/main" id="{D51A9FEB-1D52-45F7-B3B9-16DE15511E23}"/>
              </a:ext>
            </a:extLst>
          </p:cNvPr>
          <p:cNvPicPr>
            <a:picLocks noChangeAspect="1"/>
          </p:cNvPicPr>
          <p:nvPr/>
        </p:nvPicPr>
        <p:blipFill>
          <a:blip r:embed="rId2"/>
          <a:stretch>
            <a:fillRect/>
          </a:stretch>
        </p:blipFill>
        <p:spPr>
          <a:xfrm>
            <a:off x="1127448" y="2995225"/>
            <a:ext cx="9937104" cy="3295205"/>
          </a:xfrm>
          <a:prstGeom prst="rect">
            <a:avLst/>
          </a:prstGeom>
        </p:spPr>
      </p:pic>
    </p:spTree>
    <p:extLst>
      <p:ext uri="{BB962C8B-B14F-4D97-AF65-F5344CB8AC3E}">
        <p14:creationId xmlns:p14="http://schemas.microsoft.com/office/powerpoint/2010/main" val="403599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8823E28-A8AA-42F4-BC97-0AEBC140F1BB}"/>
              </a:ext>
            </a:extLst>
          </p:cNvPr>
          <p:cNvSpPr/>
          <p:nvPr/>
        </p:nvSpPr>
        <p:spPr>
          <a:xfrm>
            <a:off x="623392" y="908720"/>
            <a:ext cx="10945215" cy="551744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平台初始化模块</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平台初始化模块（</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）运行在预</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初始化阶段是在</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机通电或重启后运行完安全性检查后最先执行的代码。由于在启动初期</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还没有被初始化，</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能使用的</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大小有限，所以，</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利用了</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的高速缓存作为调用堆栈来存放预</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初始化模块。</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主要完成的任务有：①初始化一些永久性内存补充；②在移交区进行内存描述；③在移交区描述固件卷的位置；④把控制权移交驱动执行环境。</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镜像加载模块</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镜像加载模块运行在驱动执行环境阶段（</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DXE</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），是在完成</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后执行的代码。这一阶段仍处于初始化阶段，根据</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PEI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阶段收集并存放到</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HOBs</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中的信息，初始化内存、芯片组和处理器。由于内存在这一阶段完成了初始化，</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环境也在这一阶段完成搭建。在完整的</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环境下，所有的服务甚至操作系统引导器都被作为</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应用来运行。</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操作系统引导器加载模块</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操作系统引导器加载模块运行在启动设备选择（</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BDS</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）阶段，是</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DXE</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阶段完成所有的硬件初始化后执行的代码。这一阶段</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会根据用户设置的启动设备优先级，去寻找操作系统引导器成功找到引导器后</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会进入启动服务终止模块，并把控制权交给操作系统引导器。</a:t>
            </a:r>
          </a:p>
          <a:p>
            <a:pPr indent="266700" algn="just">
              <a:spcAft>
                <a:spcPts val="0"/>
              </a:spcAft>
            </a:pP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启动服务终止模块</a:t>
            </a:r>
          </a:p>
          <a:p>
            <a:pPr indent="266700" algn="just">
              <a:spcAft>
                <a:spcPts val="0"/>
              </a:spcAft>
            </a:pP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启动服务终止模块是在找到硬盘上安装的操作系统后执行的代码。它将终止</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中的操作系统启动服务，并把</a:t>
            </a:r>
            <a:r>
              <a:rPr lang="en-US" altLang="zh-CN"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转为运行时（</a:t>
            </a:r>
            <a:r>
              <a:rPr lang="en-US" altLang="zh-CN" sz="19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RunTime</a:t>
            </a:r>
            <a:r>
              <a:rPr lang="zh-CN" altLang="en-US" sz="19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），向操作系统提供底层服务。</a:t>
            </a:r>
          </a:p>
        </p:txBody>
      </p:sp>
    </p:spTree>
    <p:extLst>
      <p:ext uri="{BB962C8B-B14F-4D97-AF65-F5344CB8AC3E}">
        <p14:creationId xmlns:p14="http://schemas.microsoft.com/office/powerpoint/2010/main" val="1166007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43EDA1-3BA9-40FB-ABF2-0295AA89A1A7}"/>
              </a:ext>
            </a:extLst>
          </p:cNvPr>
          <p:cNvSpPr/>
          <p:nvPr/>
        </p:nvSpPr>
        <p:spPr>
          <a:xfrm>
            <a:off x="623392" y="980728"/>
            <a:ext cx="10945215"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的特点</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作为一种新型启动固件，它有着</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开放、可配置、易移植和模块化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的特点。</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不同，它从一开始就被</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开源。开放性使得不同的厂家愿意为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的发展贡献出自己的力量，也使开发者能够更快速地开发出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的可配置性继承自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，能够配置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、内存超频和设置硬盘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RAID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或其他高级语言编写的，能够跨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平台编译、移植。</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使用了功能模块化的思想，不同的功能被单独设计成一个模块，而模块与模块间使用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的形式进行数据传递。</a:t>
            </a:r>
          </a:p>
        </p:txBody>
      </p:sp>
    </p:spTree>
    <p:extLst>
      <p:ext uri="{BB962C8B-B14F-4D97-AF65-F5344CB8AC3E}">
        <p14:creationId xmlns:p14="http://schemas.microsoft.com/office/powerpoint/2010/main" val="810176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473655" y="886627"/>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12.2.2 PC</a:t>
            </a:r>
            <a:r>
              <a:rPr lang="zh-CN" altLang="en-US" sz="3200" b="0" dirty="0">
                <a:solidFill>
                  <a:schemeClr val="accent2"/>
                </a:solidFill>
                <a:latin typeface="+mn-lt"/>
              </a:rPr>
              <a:t>系统中的硬盘</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2">
            <a:extLst>
              <a:ext uri="{FF2B5EF4-FFF2-40B4-BE49-F238E27FC236}">
                <a16:creationId xmlns:a16="http://schemas.microsoft.com/office/drawing/2014/main" id="{F6D08823-93E2-4C5F-AC38-892FB1752859}"/>
              </a:ext>
            </a:extLst>
          </p:cNvPr>
          <p:cNvSpPr/>
          <p:nvPr/>
        </p:nvSpPr>
        <p:spPr bwMode="auto">
          <a:xfrm>
            <a:off x="479376" y="2292679"/>
            <a:ext cx="5616624"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．硬盘接口</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587B67EB-9FD2-46F3-88AE-DE26FCD91DB1}"/>
              </a:ext>
            </a:extLst>
          </p:cNvPr>
          <p:cNvSpPr/>
          <p:nvPr/>
        </p:nvSpPr>
        <p:spPr>
          <a:xfrm>
            <a:off x="695400" y="1667647"/>
            <a:ext cx="10801200"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HDD</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机系统中用于存放文件，以及安装操作系统的非易失性存储器。</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E0782134-DB9D-47A4-9606-53B60CA076D8}"/>
              </a:ext>
            </a:extLst>
          </p:cNvPr>
          <p:cNvSpPr/>
          <p:nvPr/>
        </p:nvSpPr>
        <p:spPr>
          <a:xfrm>
            <a:off x="695400" y="2949085"/>
            <a:ext cx="7632848" cy="333222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从第一块硬盘诞生以来，硬盘与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机的通信接口一直是存储厂商关注的焦点。在接口技术的发展历史中诞生了许多著名的接口，如</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和最新的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。硬盘的接口在朝着接口更小、速度更快的方向发展。</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（别名</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ATA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PATA</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集成驱动电子设备（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年推出的硬盘和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CD-ROM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接口，本意为“把控制器和磁盘集成在一起的硬盘”。它使用了并行通信的技术，接口排线为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针，最高速度达到了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133MB/s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。因为排线太多的原因，它的抗干扰性较差，而且影响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机的散热，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问世后逐渐退出了历史舞台。</a:t>
            </a:r>
          </a:p>
        </p:txBody>
      </p:sp>
      <p:pic>
        <p:nvPicPr>
          <p:cNvPr id="3" name="图片 2">
            <a:extLst>
              <a:ext uri="{FF2B5EF4-FFF2-40B4-BE49-F238E27FC236}">
                <a16:creationId xmlns:a16="http://schemas.microsoft.com/office/drawing/2014/main" id="{14F970E2-EFCE-4D59-8C61-BA0B2A4D1B13}"/>
              </a:ext>
            </a:extLst>
          </p:cNvPr>
          <p:cNvPicPr>
            <a:picLocks noChangeAspect="1"/>
          </p:cNvPicPr>
          <p:nvPr/>
        </p:nvPicPr>
        <p:blipFill>
          <a:blip r:embed="rId3"/>
          <a:stretch>
            <a:fillRect/>
          </a:stretch>
        </p:blipFill>
        <p:spPr>
          <a:xfrm>
            <a:off x="8472264" y="3096721"/>
            <a:ext cx="3470344" cy="2049385"/>
          </a:xfrm>
          <a:prstGeom prst="rect">
            <a:avLst/>
          </a:prstGeom>
        </p:spPr>
      </p:pic>
    </p:spTree>
    <p:extLst>
      <p:ext uri="{BB962C8B-B14F-4D97-AF65-F5344CB8AC3E}">
        <p14:creationId xmlns:p14="http://schemas.microsoft.com/office/powerpoint/2010/main" val="15969560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C6C0A-FE0F-48DA-B0CB-46707C6A7D49}"/>
              </a:ext>
            </a:extLst>
          </p:cNvPr>
          <p:cNvSpPr/>
          <p:nvPr/>
        </p:nvSpPr>
        <p:spPr>
          <a:xfrm>
            <a:off x="695400" y="908720"/>
            <a:ext cx="10801200"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SCSI</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小型计算机系统接口（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SCSI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）是一种用于计算机及其周边设备之间（硬盘、软驱、光驱、打印机、扫描仪等）系统级接口的独立处理器标准。它在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年被提出，是和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一样的并行通信协议，多用于服务器，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机上一般用来连接打印机等外设而不是用来连接硬盘。</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SATA</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）是一种计算机总线，负责主板和大容量存储设备（如硬盘及光盘驱动器）之间的数据传输，主要用于个人计算机。串行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与串列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SCSI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SAS: Serial Attached SCSI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）的两者排线兼容，</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硬盘可接上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使用了串行通信原理，相比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IDE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并行通信，它的数据线接口只有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针，少了整整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针，大大减小了线的体积。目前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一共有四个版本，分别是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Express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是目前主流的磁碟式机械硬盘以及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英寸固态硬盘的接口标准。</a:t>
            </a:r>
          </a:p>
        </p:txBody>
      </p:sp>
      <p:pic>
        <p:nvPicPr>
          <p:cNvPr id="4" name="图片 3">
            <a:extLst>
              <a:ext uri="{FF2B5EF4-FFF2-40B4-BE49-F238E27FC236}">
                <a16:creationId xmlns:a16="http://schemas.microsoft.com/office/drawing/2014/main" id="{3AF3D250-8A13-49F5-BFC5-0A0D55EAAAB4}"/>
              </a:ext>
            </a:extLst>
          </p:cNvPr>
          <p:cNvPicPr>
            <a:picLocks noChangeAspect="1"/>
          </p:cNvPicPr>
          <p:nvPr/>
        </p:nvPicPr>
        <p:blipFill>
          <a:blip r:embed="rId2"/>
          <a:stretch>
            <a:fillRect/>
          </a:stretch>
        </p:blipFill>
        <p:spPr>
          <a:xfrm>
            <a:off x="3215680" y="4653136"/>
            <a:ext cx="5184576" cy="1781449"/>
          </a:xfrm>
          <a:prstGeom prst="rect">
            <a:avLst/>
          </a:prstGeom>
        </p:spPr>
      </p:pic>
    </p:spTree>
    <p:extLst>
      <p:ext uri="{BB962C8B-B14F-4D97-AF65-F5344CB8AC3E}">
        <p14:creationId xmlns:p14="http://schemas.microsoft.com/office/powerpoint/2010/main" val="429267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6E6D79D-144E-4677-9917-981DDDF4B62A}"/>
              </a:ext>
            </a:extLst>
          </p:cNvPr>
          <p:cNvSpPr/>
          <p:nvPr/>
        </p:nvSpPr>
        <p:spPr>
          <a:xfrm>
            <a:off x="459389" y="908720"/>
            <a:ext cx="11521280"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SAS</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串列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SCSI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）是一种计算机集线的技术，其功能主要是作为周边零件的数据传输，例如：硬盘、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CD-ROM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等设备而设计的界面。</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mSATA</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迷你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接口的迷你版本，采用了间距和尺寸更小的金属触点，俗称金手指（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connecting finger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，它的数据传输能力和电气参数与普通的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接口完全一样。</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7B8FE44-C6A5-442F-951D-37A4B54BD070}"/>
              </a:ext>
            </a:extLst>
          </p:cNvPr>
          <p:cNvPicPr>
            <a:picLocks noChangeAspect="1"/>
          </p:cNvPicPr>
          <p:nvPr/>
        </p:nvPicPr>
        <p:blipFill>
          <a:blip r:embed="rId2"/>
          <a:stretch>
            <a:fillRect/>
          </a:stretch>
        </p:blipFill>
        <p:spPr>
          <a:xfrm>
            <a:off x="7297146" y="3228980"/>
            <a:ext cx="4559494" cy="3024450"/>
          </a:xfrm>
          <a:prstGeom prst="rect">
            <a:avLst/>
          </a:prstGeom>
        </p:spPr>
      </p:pic>
      <p:sp>
        <p:nvSpPr>
          <p:cNvPr id="5" name="矩形 4">
            <a:extLst>
              <a:ext uri="{FF2B5EF4-FFF2-40B4-BE49-F238E27FC236}">
                <a16:creationId xmlns:a16="http://schemas.microsoft.com/office/drawing/2014/main" id="{AE492E5E-6552-4D21-BD93-99A2E8E56DF3}"/>
              </a:ext>
            </a:extLst>
          </p:cNvPr>
          <p:cNvSpPr/>
          <p:nvPr/>
        </p:nvSpPr>
        <p:spPr>
          <a:xfrm>
            <a:off x="459389" y="3228980"/>
            <a:ext cx="6644723" cy="302445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（原名</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NGFF </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PCI-SIG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年发布的一种整合了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机内部大量通信协议的新型接口标准，其中包括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I2C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DPx4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、音频总线、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UART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等。它作为硬盘接口时，通常使用的是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这三种总线协议，其中</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（带宽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PCIex4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（带宽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NVMe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协议的固态硬盘必须使用的总线协议，</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采用了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标准（带宽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Express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676947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055440" y="2132856"/>
            <a:ext cx="10441160" cy="271667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本书主要介绍了基于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微处理器的嵌入式计算机系统，本章将简要介绍通用计算机特别是个人计算机（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）的基本构成和软件系统。通用计算机具有计算机的标准形态，通过装配不同的应用软件，以类同面目出现，并应用在社会的各个方面。算机</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的硬件系统主要由</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主板、内存和硬盘等外围设备组成，软件系统由固件、操作系统及应用软件等组成，硬件是系统的基础，固件是硬件与操作系统之间的桥梁，操作系统是硬件及应用软件的管理工具，应用软件为用户提供各类服务。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机的启动流程来看，固件沟通了硬件，并最终唤醒操作系统。本章将从</a:t>
            </a:r>
            <a:r>
              <a:rPr lang="en-US"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rPr>
              <a:t>机的启动角度，分析其启动固件，介绍不同类型的硬盘以及操作系统的发展。</a:t>
            </a:r>
            <a:endParaRPr lang="zh-CN" altLang="zh-CN" sz="2000" kern="100" dirty="0">
              <a:solidFill>
                <a:schemeClr val="accent3"/>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09120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695400" y="908720"/>
            <a:ext cx="547260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．硬盘分区</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p:cNvSpPr/>
          <p:nvPr/>
        </p:nvSpPr>
        <p:spPr>
          <a:xfrm>
            <a:off x="695400" y="1748804"/>
            <a:ext cx="11089232"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主引导记录是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机开机后访问的第一个硬盘扇区，它记录着磁盘的引导代码和磁盘分区表。</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是一个大小为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512B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的空间（一个扇区）由引导代码区、分区表和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有效标志三个部分组成。</a:t>
            </a:r>
          </a:p>
        </p:txBody>
      </p:sp>
      <p:pic>
        <p:nvPicPr>
          <p:cNvPr id="5" name="图片 4">
            <a:extLst>
              <a:ext uri="{FF2B5EF4-FFF2-40B4-BE49-F238E27FC236}">
                <a16:creationId xmlns:a16="http://schemas.microsoft.com/office/drawing/2014/main" id="{3229257D-B6EE-47AF-B5D0-FB87044A8CE3}"/>
              </a:ext>
            </a:extLst>
          </p:cNvPr>
          <p:cNvPicPr>
            <a:picLocks noChangeAspect="1"/>
          </p:cNvPicPr>
          <p:nvPr/>
        </p:nvPicPr>
        <p:blipFill>
          <a:blip r:embed="rId3"/>
          <a:stretch>
            <a:fillRect/>
          </a:stretch>
        </p:blipFill>
        <p:spPr>
          <a:xfrm>
            <a:off x="839416" y="3489269"/>
            <a:ext cx="10513168" cy="2491116"/>
          </a:xfrm>
          <a:prstGeom prst="rect">
            <a:avLst/>
          </a:prstGeom>
        </p:spPr>
      </p:pic>
    </p:spTree>
    <p:extLst>
      <p:ext uri="{BB962C8B-B14F-4D97-AF65-F5344CB8AC3E}">
        <p14:creationId xmlns:p14="http://schemas.microsoft.com/office/powerpoint/2010/main" val="3178597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B6FA3C-BA69-4B1C-8EA0-A7C66A6BD1F7}"/>
              </a:ext>
            </a:extLst>
          </p:cNvPr>
          <p:cNvSpPr/>
          <p:nvPr/>
        </p:nvSpPr>
        <p:spPr>
          <a:xfrm>
            <a:off x="1019436" y="1052736"/>
            <a:ext cx="10153128" cy="364000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全局唯一标识分区表（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GUID  Partition Table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）是一个实体硬盘的分区表的结构布局的标准。它是可扩展固件接口标准的一部分，被用于替代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系统中的主引导记录（</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）分区表。</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占用了硬盘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个扇区（一个扇区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512KB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）的空间，它由一个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保护扇区、一个分区表头、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个分区表项和一个备份分区表组成。</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保护区是一个</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分区表，位于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分区表的最开头。它的内容只有一个标志为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0xEE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的分区，用来表示这块硬盘使用了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分区格式，并且防止不支持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分区格式的操作系统和分区工具误删分区表。</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分区表头占用了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字节，保存了分区表的详细信息。每个分区表项占用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128B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，保存了各个分区的详细信息。</a:t>
            </a:r>
          </a:p>
        </p:txBody>
      </p:sp>
    </p:spTree>
    <p:extLst>
      <p:ext uri="{BB962C8B-B14F-4D97-AF65-F5344CB8AC3E}">
        <p14:creationId xmlns:p14="http://schemas.microsoft.com/office/powerpoint/2010/main" val="2258341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bwMode="auto">
          <a:xfrm>
            <a:off x="671903" y="816031"/>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12.2.3 </a:t>
            </a:r>
            <a:r>
              <a:rPr lang="zh-CN" altLang="en-US" sz="3200" b="0" dirty="0">
                <a:solidFill>
                  <a:schemeClr val="accent2"/>
                </a:solidFill>
                <a:latin typeface="+mn-lt"/>
              </a:rPr>
              <a:t>从固件到硬盘的启动流程</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671903" y="1489766"/>
            <a:ext cx="10801200" cy="1177791"/>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机系统目前有两种启动方案，一种是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BIOS+MBR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分区格式的启动流程，另一种是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UEFI+GPT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分区格式的启动流程。这两者虽然在操作系统的搜寻协议上有所区别，但是都是根据引导代码复制硬盘上的操作系统到内存并从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中跳转到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执行。</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圆角矩形 9"/>
          <p:cNvSpPr/>
          <p:nvPr/>
        </p:nvSpPr>
        <p:spPr bwMode="auto">
          <a:xfrm>
            <a:off x="671903" y="2667557"/>
            <a:ext cx="507382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1.MBR</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的启动流程</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C571364A-8F57-4F6B-8FD1-40B34EDE03D6}"/>
              </a:ext>
            </a:extLst>
          </p:cNvPr>
          <p:cNvPicPr>
            <a:picLocks noChangeAspect="1"/>
          </p:cNvPicPr>
          <p:nvPr/>
        </p:nvPicPr>
        <p:blipFill>
          <a:blip r:embed="rId3"/>
          <a:stretch>
            <a:fillRect/>
          </a:stretch>
        </p:blipFill>
        <p:spPr>
          <a:xfrm>
            <a:off x="2855640" y="3284773"/>
            <a:ext cx="7128792" cy="3148053"/>
          </a:xfrm>
          <a:prstGeom prst="rect">
            <a:avLst/>
          </a:prstGeom>
        </p:spPr>
      </p:pic>
    </p:spTree>
    <p:extLst>
      <p:ext uri="{BB962C8B-B14F-4D97-AF65-F5344CB8AC3E}">
        <p14:creationId xmlns:p14="http://schemas.microsoft.com/office/powerpoint/2010/main" val="1668172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9">
            <a:extLst>
              <a:ext uri="{FF2B5EF4-FFF2-40B4-BE49-F238E27FC236}">
                <a16:creationId xmlns:a16="http://schemas.microsoft.com/office/drawing/2014/main" id="{F900D060-61C8-4FEA-8DC1-2F8C93EBBC1B}"/>
              </a:ext>
            </a:extLst>
          </p:cNvPr>
          <p:cNvSpPr/>
          <p:nvPr/>
        </p:nvSpPr>
        <p:spPr bwMode="auto">
          <a:xfrm>
            <a:off x="623392" y="980728"/>
            <a:ext cx="5073825"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2.GPT</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的启动流程</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B2242DA8-391D-49A1-A689-77DD9A035970}"/>
              </a:ext>
            </a:extLst>
          </p:cNvPr>
          <p:cNvPicPr>
            <a:picLocks noChangeAspect="1"/>
          </p:cNvPicPr>
          <p:nvPr/>
        </p:nvPicPr>
        <p:blipFill>
          <a:blip r:embed="rId2"/>
          <a:stretch>
            <a:fillRect/>
          </a:stretch>
        </p:blipFill>
        <p:spPr>
          <a:xfrm>
            <a:off x="1775520" y="1940756"/>
            <a:ext cx="8427480" cy="3908391"/>
          </a:xfrm>
          <a:prstGeom prst="rect">
            <a:avLst/>
          </a:prstGeom>
        </p:spPr>
      </p:pic>
    </p:spTree>
    <p:extLst>
      <p:ext uri="{BB962C8B-B14F-4D97-AF65-F5344CB8AC3E}">
        <p14:creationId xmlns:p14="http://schemas.microsoft.com/office/powerpoint/2010/main" val="198822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24">
            <a:extLst>
              <a:ext uri="{FF2B5EF4-FFF2-40B4-BE49-F238E27FC236}">
                <a16:creationId xmlns:a16="http://schemas.microsoft.com/office/drawing/2014/main" id="{87934C87-439A-4F8C-9AC5-0BF6C342D97D}"/>
              </a:ext>
            </a:extLst>
          </p:cNvPr>
          <p:cNvSpPr/>
          <p:nvPr/>
        </p:nvSpPr>
        <p:spPr bwMode="auto">
          <a:xfrm>
            <a:off x="524568" y="84724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12.3 PC</a:t>
            </a:r>
            <a:r>
              <a:rPr lang="zh-CN" altLang="en-US" sz="3600" b="0" dirty="0">
                <a:latin typeface="+mn-lt"/>
                <a:ea typeface="黑体" panose="02010609060101010101" pitchFamily="49" charset="-122"/>
              </a:rPr>
              <a:t>机的操作系统</a:t>
            </a:r>
            <a:endParaRPr lang="zh-CN" altLang="en-US" sz="3200" b="0" dirty="0">
              <a:solidFill>
                <a:schemeClr val="tx1">
                  <a:alpha val="75000"/>
                </a:schemeClr>
              </a:solidFill>
              <a:latin typeface="+mn-lt"/>
              <a:ea typeface="黑体" panose="02010609060101010101" pitchFamily="49" charset="-122"/>
            </a:endParaRPr>
          </a:p>
        </p:txBody>
      </p:sp>
      <p:sp>
        <p:nvSpPr>
          <p:cNvPr id="6" name="矩形 5"/>
          <p:cNvSpPr/>
          <p:nvPr/>
        </p:nvSpPr>
        <p:spPr>
          <a:xfrm>
            <a:off x="573980" y="3992600"/>
            <a:ext cx="11044039" cy="2101120"/>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）最早的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机操作系统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是数字研究公司在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位处理器开发的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操作系统。它诞生的时候是在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产业的萌芽时期，没有别的竞争对手，所以在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位机的时代非常受欢迎。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发布了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8086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处理器，标志着</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产业进入了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位机的时代，此时有一些厂商模仿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做了自己的操作系统，其中包括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的鼻祖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86-DOS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。数字研究公司虽然在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年推出了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，但是在与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MS-DOS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的对抗中惨败。</a:t>
            </a:r>
          </a:p>
        </p:txBody>
      </p:sp>
      <p:sp>
        <p:nvSpPr>
          <p:cNvPr id="5" name="矩形 4">
            <a:extLst>
              <a:ext uri="{FF2B5EF4-FFF2-40B4-BE49-F238E27FC236}">
                <a16:creationId xmlns:a16="http://schemas.microsoft.com/office/drawing/2014/main" id="{60487472-BCF3-433D-A3E7-E0D13CA7DEC6}"/>
              </a:ext>
            </a:extLst>
          </p:cNvPr>
          <p:cNvSpPr/>
          <p:nvPr/>
        </p:nvSpPr>
        <p:spPr>
          <a:xfrm>
            <a:off x="524567" y="1741469"/>
            <a:ext cx="11093451" cy="1485567"/>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操作系统是一组能有效地组织和管理计算机软件和硬件资源，合理地对各类作业进行调度，以方便用户使用的程序的集合。现代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机的操作系统不仅要提供合理的作业调度机制，通常还要提供图形化界面（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Graphical User Interface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，简称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GUI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）来提供人机交互的功能，如微软的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、苹果的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 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。本节将简述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机操作系统的发展历程。</a:t>
            </a:r>
            <a:endParaRPr lang="pt-BR"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圆角矩形 4">
            <a:extLst>
              <a:ext uri="{FF2B5EF4-FFF2-40B4-BE49-F238E27FC236}">
                <a16:creationId xmlns:a16="http://schemas.microsoft.com/office/drawing/2014/main" id="{AF30B4A5-7B85-4D25-9435-5C60C84686FF}"/>
              </a:ext>
            </a:extLst>
          </p:cNvPr>
          <p:cNvSpPr/>
          <p:nvPr/>
        </p:nvSpPr>
        <p:spPr bwMode="auto">
          <a:xfrm>
            <a:off x="494293" y="3302635"/>
            <a:ext cx="612068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PC</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机操作系统的鼻祖</a:t>
            </a:r>
            <a:endParaRPr lang="zh-CN" altLang="en-US" sz="28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0955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CA1E03-3688-4546-9F3C-992834064988}"/>
              </a:ext>
            </a:extLst>
          </p:cNvPr>
          <p:cNvSpPr/>
          <p:nvPr/>
        </p:nvSpPr>
        <p:spPr>
          <a:xfrm>
            <a:off x="573980" y="1196752"/>
            <a:ext cx="11044039" cy="4871109"/>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类的鼻祖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86-DOS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86-DOS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是西雅图电脑产品公司（</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年推出的用来和自家生产的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8086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电脑套件捆绑销售的操作系统。它是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SCP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公司参照</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的结构编写出来的，所以它既能够运行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86-DOS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的程序，也能够运行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的程序。</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月，微软花了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万美金买下了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86-DOS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的全部著作权，并将其改名为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MS-DOS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，成为了微软的第一个操作系统产品。</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类的鼻祖</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UNICS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1965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年时，贝尔实验室加入一项由通用电气和麻省理工学院合作的计划；该计划要建立一套多使用者、多任务、多层次的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MULTICS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操作系统。直到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1969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年，因</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MULTICS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计划的工作进度太慢，该计划被停了下来。当时，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Ken Thompson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已经有一个称为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星际旅行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的程序在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635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的机器上跑，但是反应非常慢，正巧被他发现了一部被闲置的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PDP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Ken Thompson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Dernis</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Ritchie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星际旅行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的程序移植到</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PDP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上。在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年时，那部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PDP</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却只能支持两个使用者，当时，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Brian Kernighan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就开玩笑地称他们的系统其实是：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UNiplexed</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Information and Computing Service"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，缩写为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"UNICS"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，后来，大家取其谐音，就称其为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1970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年可称为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元年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762156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FE89493D-BB00-44B9-89E4-4A53F3101A6E}"/>
              </a:ext>
            </a:extLst>
          </p:cNvPr>
          <p:cNvSpPr/>
          <p:nvPr/>
        </p:nvSpPr>
        <p:spPr bwMode="auto">
          <a:xfrm>
            <a:off x="623392" y="764704"/>
            <a:ext cx="576064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．现代</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PC</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机的操作系统</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83789A2B-332C-4BCF-9269-979567582605}"/>
              </a:ext>
            </a:extLst>
          </p:cNvPr>
          <p:cNvSpPr/>
          <p:nvPr/>
        </p:nvSpPr>
        <p:spPr>
          <a:xfrm>
            <a:off x="695400" y="1484784"/>
            <a:ext cx="10801200" cy="4871109"/>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Microsoft Windows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Microsoft 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（视窗操作系统）是微软公司发布的一系列带有图形化操作界面的操作系统。它由于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MS-DOS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留下的软件基础和品牌机捆绑销售得以快速推广开，并也因此获得了大量优质软件资源的支持。现在，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 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机操作系统市场的霸主。</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Linux</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是一套免费使用和自由传播的类</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操作系统，是一个基于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POSIX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的多用户、多任务、支持多线程和多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的操作系统。它的内核最早有林纳斯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托瓦兹在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日发布。它能运行主要的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工具软件、应用程序和网络协议。它支持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位硬件。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继承了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以网络为核心的设计思想，是一个性能稳定的多用户网络操作系统。</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macOS</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是运行在苹果麦金塔</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机上的操作系统，是早于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诞生的图形化界面操作系统。根据时间段可将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System </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x.x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1984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 OS 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OS 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年以后）四种命名方式（小写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为数字，代表版本号；大写</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是罗马数字</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）。根据操作系统内核区分可以把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分为不带命令行模式的传统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MAC 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和基于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BSD UNIX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内核的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OS X/macOS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660759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4">
            <a:extLst>
              <a:ext uri="{FF2B5EF4-FFF2-40B4-BE49-F238E27FC236}">
                <a16:creationId xmlns:a16="http://schemas.microsoft.com/office/drawing/2014/main" id="{6591825A-2C13-4B37-9090-8C10F09FE297}"/>
              </a:ext>
            </a:extLst>
          </p:cNvPr>
          <p:cNvSpPr/>
          <p:nvPr/>
        </p:nvSpPr>
        <p:spPr bwMode="auto">
          <a:xfrm>
            <a:off x="623392" y="908720"/>
            <a:ext cx="604867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PC</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机操作系统的共性</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43D610CC-DFB2-4D33-BE77-67932C8B69A8}"/>
              </a:ext>
            </a:extLst>
          </p:cNvPr>
          <p:cNvSpPr/>
          <p:nvPr/>
        </p:nvSpPr>
        <p:spPr>
          <a:xfrm>
            <a:off x="623392" y="1723749"/>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内核态</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内核态是操作系统内核运行的模式，在该模式下程序可以无限制地访问内部寄存器、通过总线访问外围设备。内核态通常提供了内存管理、进程有线程管理和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设备管理等功能，这些功能涉及到与硬件沟通，为了保护硬件安全通常只在内核态中运行，并且由内核态向用户态提供这些功能的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用户态</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用户态是在限定硬件资源的环境中管理用户程序，向用户程序提供库函数支持的运行环境。混合内核的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的系统进程和系统服务运行在用户模式，系统服务和系统进程负责管理用户程序并提供库函数支持。宏内核的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Linux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用户空间，由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GNU 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库函数（</a:t>
            </a:r>
            <a:r>
              <a:rPr lang="en-US" altLang="zh-CN" sz="2000" kern="1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glibc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）和用户程序组成。现代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机的操作系统通常在用户态中还加入了用户权限，不同的用户权限级别能够进行的系统调用操作也不同，以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操作系统为例，它有管理员（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Administrator</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）和访客（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Guest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）两种用户类型，管理员账户可以进行修改文件名、添加新文件以及修改其他用户账户权限的操作，而访客用户只能进行管理员赋予权限的操作。</a:t>
            </a:r>
          </a:p>
        </p:txBody>
      </p:sp>
    </p:spTree>
    <p:extLst>
      <p:ext uri="{BB962C8B-B14F-4D97-AF65-F5344CB8AC3E}">
        <p14:creationId xmlns:p14="http://schemas.microsoft.com/office/powerpoint/2010/main" val="3953367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99456" y="3140968"/>
            <a:ext cx="10585176"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作业：</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1~6</a:t>
            </a:r>
            <a:endParaRPr lang="pt-BR"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3235182"/>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98015" y="2627992"/>
            <a:ext cx="10297144" cy="562238"/>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机是由一个</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中央处理器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、一块</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主板</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硬盘</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外围设备</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组成。</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圆角矩形 24">
            <a:extLst>
              <a:ext uri="{FF2B5EF4-FFF2-40B4-BE49-F238E27FC236}">
                <a16:creationId xmlns:a16="http://schemas.microsoft.com/office/drawing/2014/main" id="{87934C87-439A-4F8C-9AC5-0BF6C342D97D}"/>
              </a:ext>
            </a:extLst>
          </p:cNvPr>
          <p:cNvSpPr/>
          <p:nvPr/>
        </p:nvSpPr>
        <p:spPr bwMode="auto">
          <a:xfrm>
            <a:off x="524568" y="886990"/>
            <a:ext cx="11044039" cy="720000"/>
          </a:xfrm>
          <a:prstGeom prst="roundRect">
            <a:avLst/>
          </a:prstGeom>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bg1">
                <a:lumMod val="50000"/>
              </a:schemeClr>
            </a:solidFill>
            <a:prstDash val="solid"/>
            <a:miter lim="800000"/>
            <a:headEnd type="none" w="med" len="med"/>
            <a:tailEnd type="none" w="med" len="med"/>
          </a:ln>
          <a:effectLst>
            <a:glow rad="101600">
              <a:schemeClr val="accent6">
                <a:satMod val="175000"/>
                <a:alpha val="40000"/>
              </a:schemeClr>
            </a:glow>
          </a:effectLst>
        </p:spPr>
        <p:txBody>
          <a:bodyPr vert="horz" wrap="none" lIns="91440" tIns="45720" rIns="91440" bIns="45720" numCol="1" rtlCol="0" anchor="t" anchorCtr="0" compatLnSpc="1">
            <a:prstTxWarp prst="textNoShape">
              <a:avLst/>
            </a:prstTxWarp>
          </a:bodyPr>
          <a:lstStyle/>
          <a:p>
            <a:r>
              <a:rPr lang="en-US" altLang="zh-CN" sz="3600" b="0" dirty="0">
                <a:latin typeface="+mn-lt"/>
                <a:ea typeface="黑体" panose="02010609060101010101" pitchFamily="49" charset="-122"/>
              </a:rPr>
              <a:t>12.1 PC</a:t>
            </a:r>
            <a:r>
              <a:rPr lang="zh-CN" altLang="en-US" sz="3600" b="0" dirty="0">
                <a:latin typeface="+mn-lt"/>
                <a:ea typeface="黑体" panose="02010609060101010101" pitchFamily="49" charset="-122"/>
              </a:rPr>
              <a:t>机系统的基本结构</a:t>
            </a:r>
            <a:endParaRPr lang="zh-CN" altLang="en-US" sz="3200" b="0" dirty="0">
              <a:solidFill>
                <a:schemeClr val="tx1">
                  <a:alpha val="75000"/>
                </a:schemeClr>
              </a:solidFill>
              <a:latin typeface="+mn-lt"/>
              <a:ea typeface="黑体" panose="02010609060101010101" pitchFamily="49" charset="-122"/>
            </a:endParaRPr>
          </a:p>
        </p:txBody>
      </p:sp>
      <p:sp>
        <p:nvSpPr>
          <p:cNvPr id="13" name="圆角矩形 12"/>
          <p:cNvSpPr/>
          <p:nvPr/>
        </p:nvSpPr>
        <p:spPr bwMode="auto">
          <a:xfrm>
            <a:off x="524568" y="1804828"/>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12.1.1 PC</a:t>
            </a:r>
            <a:r>
              <a:rPr lang="zh-CN" altLang="en-US" sz="3200" b="0" dirty="0">
                <a:solidFill>
                  <a:schemeClr val="accent2"/>
                </a:solidFill>
                <a:latin typeface="+mn-lt"/>
              </a:rPr>
              <a:t>的基本硬件组成</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a:extLst>
              <a:ext uri="{FF2B5EF4-FFF2-40B4-BE49-F238E27FC236}">
                <a16:creationId xmlns:a16="http://schemas.microsoft.com/office/drawing/2014/main" id="{FB98FCB2-A909-46F0-A173-C5CC4E00B03B}"/>
              </a:ext>
            </a:extLst>
          </p:cNvPr>
          <p:cNvSpPr/>
          <p:nvPr/>
        </p:nvSpPr>
        <p:spPr bwMode="auto">
          <a:xfrm>
            <a:off x="524568" y="3379117"/>
            <a:ext cx="57154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CPU</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168F4195-22F2-476F-90BE-A46E83CEC70B}"/>
              </a:ext>
            </a:extLst>
          </p:cNvPr>
          <p:cNvSpPr/>
          <p:nvPr/>
        </p:nvSpPr>
        <p:spPr>
          <a:xfrm>
            <a:off x="898015" y="4085056"/>
            <a:ext cx="10297144"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机硬件系统的核心，它集成了运算器、控制器和高速缓存（现代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才集成高速缓存），负责执行数据计算和总线控制的指令，从而协调外围设备正常工作。</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809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4">
            <a:extLst>
              <a:ext uri="{FF2B5EF4-FFF2-40B4-BE49-F238E27FC236}">
                <a16:creationId xmlns:a16="http://schemas.microsoft.com/office/drawing/2014/main" id="{EF1BE6BA-F963-4779-BAE7-56BB937455C6}"/>
              </a:ext>
            </a:extLst>
          </p:cNvPr>
          <p:cNvSpPr/>
          <p:nvPr/>
        </p:nvSpPr>
        <p:spPr bwMode="auto">
          <a:xfrm>
            <a:off x="623392" y="908720"/>
            <a:ext cx="571544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．主板</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655E5CEC-A7AE-4D96-AD31-20B6B8D8D221}"/>
              </a:ext>
            </a:extLst>
          </p:cNvPr>
          <p:cNvSpPr/>
          <p:nvPr/>
        </p:nvSpPr>
        <p:spPr>
          <a:xfrm>
            <a:off x="623392" y="1700808"/>
            <a:ext cx="7073201" cy="4563333"/>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主板是一块集成了大量接口和外设芯片的复杂电路板，它主要实现的功能有两类，一类是为接口连接的部件提供稳定的电源（稳压），另一类是为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和连接到主板上的外围设备提供可靠的数据总线（通信）。可以将主板按功能分成以下几个区域：</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安装区</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安装区由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插槽、</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供电接口和大量的电容、场效应管组成。</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的供电是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，从供电接口经过场效应管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电容区最后到达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内部，场效应管</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电容区起着稳压的作用。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插槽需要和南桥芯片成对出现。</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内存安装区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内存安装区是一个由双列直插内存模块组成的区域。不同的板型有不同的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DIMM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数量，不同的主板支持的内存条类型也不一样。</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033BCA8-01AF-47A8-8E81-81734CFEF1CF}"/>
              </a:ext>
            </a:extLst>
          </p:cNvPr>
          <p:cNvPicPr>
            <a:picLocks noChangeAspect="1"/>
          </p:cNvPicPr>
          <p:nvPr/>
        </p:nvPicPr>
        <p:blipFill>
          <a:blip r:embed="rId2"/>
          <a:stretch>
            <a:fillRect/>
          </a:stretch>
        </p:blipFill>
        <p:spPr>
          <a:xfrm>
            <a:off x="8040216" y="1700808"/>
            <a:ext cx="3647257" cy="4426769"/>
          </a:xfrm>
          <a:prstGeom prst="rect">
            <a:avLst/>
          </a:prstGeom>
        </p:spPr>
      </p:pic>
    </p:spTree>
    <p:extLst>
      <p:ext uri="{BB962C8B-B14F-4D97-AF65-F5344CB8AC3E}">
        <p14:creationId xmlns:p14="http://schemas.microsoft.com/office/powerpoint/2010/main" val="2070130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5DE6D39-DB01-4C2E-9832-3860F3E901AA}"/>
              </a:ext>
            </a:extLst>
          </p:cNvPr>
          <p:cNvSpPr/>
          <p:nvPr/>
        </p:nvSpPr>
        <p:spPr>
          <a:xfrm>
            <a:off x="695400" y="980728"/>
            <a:ext cx="10585176" cy="517888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南桥芯片区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南桥芯片区由南桥芯片和它的散热模块组成。南桥芯片是一个控制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机系统中数据传输速度需求较低的外围设备与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总线之间通信的控制器，目前的南桥芯片中集成有</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 </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总线、以太网、实时时钟、音频控制器和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总线控制器等。现代的南桥芯片就是芯片组，不同的芯片组可以支持不同的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PCI</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扩展区</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扩展区由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PCIe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插槽和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插槽组成，用于在机箱内部接入一些外围设备控制器，如声卡、显卡和网卡等。</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板载声卡区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板载声卡区由一个声卡、音频电容和功率放大器等音频处理元件组成。因为声音是模拟波，会受电磁干扰影响，所以主板上才会有这样一个单独放置音频处理的数模隔离区。</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机箱背面</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IO</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接口区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这个区域提供了机箱背面的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接口、音频接口和以太网接口等外设接口。</a:t>
            </a:r>
          </a:p>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其它接口区</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其它接口区包括了一个主板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24-pin</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供电接口、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硬盘接口、机箱前面板</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转接口和前面板开关跳线等。</a:t>
            </a:r>
          </a:p>
        </p:txBody>
      </p:sp>
    </p:spTree>
    <p:extLst>
      <p:ext uri="{BB962C8B-B14F-4D97-AF65-F5344CB8AC3E}">
        <p14:creationId xmlns:p14="http://schemas.microsoft.com/office/powerpoint/2010/main" val="3856821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DBD1D6C0-2911-414C-975F-416F0733C5AF}"/>
              </a:ext>
            </a:extLst>
          </p:cNvPr>
          <p:cNvSpPr/>
          <p:nvPr/>
        </p:nvSpPr>
        <p:spPr bwMode="auto">
          <a:xfrm>
            <a:off x="623393" y="908720"/>
            <a:ext cx="504056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．内存</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A05E29A9-2F97-4AB9-930F-69C92785758E}"/>
              </a:ext>
            </a:extLst>
          </p:cNvPr>
          <p:cNvSpPr/>
          <p:nvPr/>
        </p:nvSpPr>
        <p:spPr>
          <a:xfrm>
            <a:off x="803412" y="1700808"/>
            <a:ext cx="10585176" cy="179334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内存是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机系统的重要组成部分，它是外围设备与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进行沟通的桥梁。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机中所有程序的运行都是在内存中进行的，因此内存的性能对计算机的影响非常大。内存（</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Memory</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）也被称为内存储器或主存储器，其作用是用于暂时存放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中的运算数据，以及与硬盘等外部存储器交换的数据，它是一种易失性存储器，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机的内存使用的是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SDRAM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4" name="圆角矩形 4">
            <a:extLst>
              <a:ext uri="{FF2B5EF4-FFF2-40B4-BE49-F238E27FC236}">
                <a16:creationId xmlns:a16="http://schemas.microsoft.com/office/drawing/2014/main" id="{7B4B8B6F-A864-4F8D-93FC-CB92300904AE}"/>
              </a:ext>
            </a:extLst>
          </p:cNvPr>
          <p:cNvSpPr/>
          <p:nvPr/>
        </p:nvSpPr>
        <p:spPr bwMode="auto">
          <a:xfrm>
            <a:off x="623393" y="3667671"/>
            <a:ext cx="5040560"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．外围设备</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1936C04-C29B-4392-839A-BFD4C8EF955A}"/>
              </a:ext>
            </a:extLst>
          </p:cNvPr>
          <p:cNvSpPr/>
          <p:nvPr/>
        </p:nvSpPr>
        <p:spPr>
          <a:xfrm>
            <a:off x="803412" y="4426377"/>
            <a:ext cx="10585176"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外围设备又称输入输出设备，是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机系统中除了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和内存之外的一切通过接口接入主板的设备或设备系统，如硬盘、键盘、鼠标、打印机和显示器等。</a:t>
            </a:r>
          </a:p>
        </p:txBody>
      </p:sp>
    </p:spTree>
    <p:extLst>
      <p:ext uri="{BB962C8B-B14F-4D97-AF65-F5344CB8AC3E}">
        <p14:creationId xmlns:p14="http://schemas.microsoft.com/office/powerpoint/2010/main" val="2723564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90382" y="1699389"/>
            <a:ext cx="10801200" cy="870014"/>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通信接口具有易于使用、数据传输快速可靠、灵活、成本低和省电等优点，已成为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机与外围设备最主要的数据通信方式。</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圆角矩形 12"/>
          <p:cNvSpPr/>
          <p:nvPr/>
        </p:nvSpPr>
        <p:spPr bwMode="auto">
          <a:xfrm>
            <a:off x="551384" y="895075"/>
            <a:ext cx="7488832" cy="57606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0"/>
            <a:tileRect/>
          </a:gradFill>
          <a:ln w="9525" cap="flat" cmpd="sng" algn="ctr">
            <a:solidFill>
              <a:schemeClr val="bg1">
                <a:lumMod val="50000"/>
              </a:schemeClr>
            </a:solidFill>
            <a:prstDash val="solid"/>
            <a:miter lim="800000"/>
            <a:headEnd type="none" w="med" len="med"/>
            <a:tailEnd type="none" w="med" len="med"/>
          </a:ln>
          <a:effectLst>
            <a:glow rad="139700">
              <a:srgbClr val="FF0000">
                <a:alpha val="40000"/>
              </a:srgbClr>
            </a:glow>
            <a:innerShdw blurRad="63500" dist="50800" dir="18900000">
              <a:prstClr val="black">
                <a:alpha val="50000"/>
              </a:prstClr>
            </a:innerShdw>
          </a:effectLst>
        </p:spPr>
        <p:txBody>
          <a:bodyPr vert="horz" wrap="none" lIns="91440" tIns="45720" rIns="91440" bIns="45720" numCol="1" rtlCol="0" anchor="t" anchorCtr="0" compatLnSpc="1">
            <a:prstTxWarp prst="textNoShape">
              <a:avLst/>
            </a:prstTxWarp>
          </a:bodyPr>
          <a:lstStyle/>
          <a:p>
            <a:r>
              <a:rPr lang="en-US" altLang="zh-CN" sz="3200" b="0" dirty="0">
                <a:solidFill>
                  <a:schemeClr val="accent2"/>
                </a:solidFill>
                <a:latin typeface="+mn-lt"/>
              </a:rPr>
              <a:t>12.1.2 USB</a:t>
            </a:r>
            <a:r>
              <a:rPr lang="zh-CN" altLang="en-US" sz="3200" b="0" dirty="0">
                <a:solidFill>
                  <a:schemeClr val="accent2"/>
                </a:solidFill>
                <a:latin typeface="+mn-lt"/>
              </a:rPr>
              <a:t>设备</a:t>
            </a:r>
            <a:endParaRPr lang="zh-CN" altLang="en-US" dirty="0">
              <a:solidFill>
                <a:srgbClr val="FF0000"/>
              </a:solidFill>
              <a:latin typeface="华文中宋" panose="02010600040101010101" pitchFamily="2" charset="-122"/>
              <a:ea typeface="华文中宋" panose="02010600040101010101" pitchFamily="2" charset="-122"/>
            </a:endParaRPr>
          </a:p>
        </p:txBody>
      </p:sp>
      <p:sp>
        <p:nvSpPr>
          <p:cNvPr id="5" name="圆角矩形 4"/>
          <p:cNvSpPr/>
          <p:nvPr/>
        </p:nvSpPr>
        <p:spPr bwMode="auto">
          <a:xfrm>
            <a:off x="690382" y="2661902"/>
            <a:ext cx="5045578"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USB</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简介</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690382" y="3367668"/>
            <a:ext cx="10801200" cy="1177791"/>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通用串行总线是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以来普遍使用的连接外围设备和计算机的一种新型串行总线标准。与传统计算机接口相比，它克服了对硬件资源独占，限制对计算机资源扩充的缺点，并以较高的数据传输速率和即插即用等优势，逐步发展成为计算机与外设的标准连接方案。</a:t>
            </a: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4B6CFB8-4435-4B10-B54E-C37A6C11535E}"/>
              </a:ext>
            </a:extLst>
          </p:cNvPr>
          <p:cNvPicPr>
            <a:picLocks noChangeAspect="1"/>
          </p:cNvPicPr>
          <p:nvPr/>
        </p:nvPicPr>
        <p:blipFill>
          <a:blip r:embed="rId3"/>
          <a:stretch>
            <a:fillRect/>
          </a:stretch>
        </p:blipFill>
        <p:spPr>
          <a:xfrm>
            <a:off x="2628846" y="4660715"/>
            <a:ext cx="2880320" cy="1352500"/>
          </a:xfrm>
          <a:prstGeom prst="rect">
            <a:avLst/>
          </a:prstGeom>
        </p:spPr>
      </p:pic>
      <p:pic>
        <p:nvPicPr>
          <p:cNvPr id="3" name="图片 2">
            <a:extLst>
              <a:ext uri="{FF2B5EF4-FFF2-40B4-BE49-F238E27FC236}">
                <a16:creationId xmlns:a16="http://schemas.microsoft.com/office/drawing/2014/main" id="{75BD2E6B-89AA-4A01-9C38-C85C082ECC00}"/>
              </a:ext>
            </a:extLst>
          </p:cNvPr>
          <p:cNvPicPr>
            <a:picLocks noChangeAspect="1"/>
          </p:cNvPicPr>
          <p:nvPr/>
        </p:nvPicPr>
        <p:blipFill>
          <a:blip r:embed="rId4"/>
          <a:stretch>
            <a:fillRect/>
          </a:stretch>
        </p:blipFill>
        <p:spPr>
          <a:xfrm>
            <a:off x="6312024" y="4674232"/>
            <a:ext cx="2659622" cy="1338983"/>
          </a:xfrm>
          <a:prstGeom prst="rect">
            <a:avLst/>
          </a:prstGeom>
        </p:spPr>
      </p:pic>
      <p:sp>
        <p:nvSpPr>
          <p:cNvPr id="11" name="横卷形 8">
            <a:extLst>
              <a:ext uri="{FF2B5EF4-FFF2-40B4-BE49-F238E27FC236}">
                <a16:creationId xmlns:a16="http://schemas.microsoft.com/office/drawing/2014/main" id="{DDE41F2A-BA3A-4CCB-B682-F9EF06449BE0}"/>
              </a:ext>
            </a:extLst>
          </p:cNvPr>
          <p:cNvSpPr/>
          <p:nvPr/>
        </p:nvSpPr>
        <p:spPr bwMode="auto">
          <a:xfrm>
            <a:off x="4434431" y="6013215"/>
            <a:ext cx="2952328" cy="490776"/>
          </a:xfrm>
          <a:prstGeom prst="horizontalScroll">
            <a:avLst/>
          </a:prstGeom>
          <a:gradFill>
            <a:gsLst>
              <a:gs pos="0">
                <a:schemeClr val="accent3">
                  <a:lumMod val="95000"/>
                </a:schemeClr>
              </a:gs>
              <a:gs pos="100000">
                <a:schemeClr val="bg1">
                  <a:lumMod val="85000"/>
                </a:schemeClr>
              </a:gs>
            </a:gsLst>
            <a:lin ang="5400000" scaled="1"/>
          </a:gradFill>
          <a:ln w="9525" cap="flat" cmpd="sng" algn="ctr">
            <a:solidFill>
              <a:schemeClr val="bg1">
                <a:lumMod val="50000"/>
              </a:schemeClr>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USB</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标志和</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PC</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机的</a:t>
            </a:r>
            <a:r>
              <a:rPr lang="en-US" altLang="zh-CN"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USB</a:t>
            </a:r>
            <a:r>
              <a:rPr lang="zh-CN" altLang="en-US" sz="1800" b="0"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接口</a:t>
            </a:r>
            <a:endParaRPr lang="zh-CN" altLang="en-US"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9185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644F7E-BD1B-4EFB-B461-5174773D0CEC}"/>
              </a:ext>
            </a:extLst>
          </p:cNvPr>
          <p:cNvSpPr/>
          <p:nvPr/>
        </p:nvSpPr>
        <p:spPr>
          <a:xfrm>
            <a:off x="839416" y="993445"/>
            <a:ext cx="10801200" cy="4871109"/>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接口之所以被广泛应用，主要与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的如下特点密切相关。</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支持即插即用</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Plug-and-Play</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谓即插即用，包括两方面的内容，一方面是热插拔，即在不需要重启计算机或关闭外设的条件下，便可以实现外设与计算机的连接和断开，而不会损坏计算机和设备；另一方面是可以快速简易安装某硬件设备而无需安装设备驱动程序或重新配置系统。</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可以使用总线电源</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总线可以向外提供一定功率的电源，其输出电流的最小值为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100mA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，最大为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500mA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，输出电压为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，适合很多嵌入式系统。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协议中定义了完备的电源管理方式，用户可以选择是采用设备自供电还是从</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总线上获取电源。</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硬件接插口标准化、小巧化</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协议定义了标准的接插口：</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型，这样就为种类繁多的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设备提供了统一的硬件接插口。同时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接口和老式的通信接口相比具有明显的体积优势，为计算机外设的小型化发展提供了可能。</a:t>
            </a: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支持多种速度和操作模式</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支持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种传输速度：低速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1.5Mbps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、全速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12Mbps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、高速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480Mbps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年新推出的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芯片支持超速</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5.0Gbps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。同时</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还支持</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种类型的传输模式：块传输、中断传输、同步传输和控制传输，这样可以满足不同外设的功能需求。</a:t>
            </a:r>
          </a:p>
          <a:p>
            <a:pPr indent="266700" algn="just">
              <a:spcAft>
                <a:spcPts val="0"/>
              </a:spcAft>
            </a:pPr>
            <a:endParaRPr lang="zh-CN"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8946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4">
            <a:extLst>
              <a:ext uri="{FF2B5EF4-FFF2-40B4-BE49-F238E27FC236}">
                <a16:creationId xmlns:a16="http://schemas.microsoft.com/office/drawing/2014/main" id="{EF5E1A4D-7D26-492F-B417-199C7B519EAD}"/>
              </a:ext>
            </a:extLst>
          </p:cNvPr>
          <p:cNvSpPr/>
          <p:nvPr/>
        </p:nvSpPr>
        <p:spPr bwMode="auto">
          <a:xfrm>
            <a:off x="695400" y="908720"/>
            <a:ext cx="5328592" cy="585187"/>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cap="flat" cmpd="sng" algn="ctr">
            <a:solidFill>
              <a:schemeClr val="bg1">
                <a:lumMod val="50000"/>
              </a:schemeClr>
            </a:solidFill>
            <a:prstDash val="solid"/>
            <a:miter lim="800000"/>
            <a:headEnd type="none" w="med" len="med"/>
            <a:tailEnd type="none" w="med" len="med"/>
          </a:ln>
          <a:effectLst>
            <a:softEdge rad="38100"/>
          </a:effectLst>
        </p:spPr>
        <p:txBody>
          <a:bodyPr vert="horz" wrap="none" lIns="91440" tIns="45720" rIns="91440" bIns="45720" numCol="1" rtlCol="0" anchor="t" anchorCtr="0" compatLnSpc="1">
            <a:prstTxWarp prst="textNoShape">
              <a:avLst/>
            </a:prstTxWarp>
          </a:bodyPr>
          <a:lstStyle/>
          <a:p>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USB</a:t>
            </a:r>
            <a:r>
              <a:rPr lang="zh-CN" altLang="en-US" sz="2800" b="0" kern="100" dirty="0">
                <a:solidFill>
                  <a:schemeClr val="bg1"/>
                </a:solidFill>
                <a:latin typeface="黑体" panose="02010609060101010101" pitchFamily="49" charset="-122"/>
                <a:ea typeface="黑体" panose="02010609060101010101" pitchFamily="49" charset="-122"/>
                <a:cs typeface="Times New Roman" panose="02020603050405020304" pitchFamily="18" charset="0"/>
              </a:rPr>
              <a:t>的历史与发展</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2FC5EBBC-1664-4A36-8818-DCC0045CB3EB}"/>
              </a:ext>
            </a:extLst>
          </p:cNvPr>
          <p:cNvSpPr/>
          <p:nvPr/>
        </p:nvSpPr>
        <p:spPr>
          <a:xfrm>
            <a:off x="839416" y="1703697"/>
            <a:ext cx="10801200" cy="4255556"/>
          </a:xfrm>
          <a:prstGeom prst="rect">
            <a:avLst/>
          </a:prstGeom>
          <a:solidFill>
            <a:schemeClr val="accent2">
              <a:lumMod val="75000"/>
            </a:schemeClr>
          </a:solidFill>
          <a:ln w="47625">
            <a:solidFill>
              <a:srgbClr val="FFC000"/>
            </a:solidFill>
            <a:round/>
          </a:ln>
        </p:spPr>
        <p:txBody>
          <a:bodyPr wrap="square" lIns="234000" tIns="126000" rIns="234000" bIns="126000" anchor="ctr" anchorCtr="0">
            <a:spAutoFit/>
          </a:bodyPr>
          <a:lstStyle/>
          <a:p>
            <a:pPr indent="266700" algn="just">
              <a:spcAft>
                <a:spcPts val="0"/>
              </a:spcAft>
            </a:pP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由</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Intel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Compaq</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Microsoft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Digital</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IBM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以及</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Northern Telecom</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等公司共同提出。它的</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最初用意是取代</a:t>
            </a:r>
            <a:r>
              <a:rPr lang="en-US" altLang="zh-CN"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sz="2000" kern="100" dirty="0">
                <a:solidFill>
                  <a:srgbClr val="FFFF00"/>
                </a:solidFill>
                <a:latin typeface="Times New Roman" panose="02020603050405020304" pitchFamily="18" charset="0"/>
                <a:ea typeface="宋体" panose="02010600030101010101" pitchFamily="2" charset="-122"/>
                <a:cs typeface="Times New Roman" panose="02020603050405020304" pitchFamily="18" charset="0"/>
              </a:rPr>
              <a:t>机上的众多连接器，同时力图简化通信设备的软件配置</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第一台向用户提供了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接口的计算机是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Apple</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公司生产的海蓝色</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iMac G3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个人电脑；</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1996</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月，发表了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版本；</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1998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月，公布的</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USB1.1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重新修订了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USB1.0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，并新增一个新的传输类型（中断传输）；</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，新增了高速模式；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日</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USB-IF</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协议的基础上补充了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 OTG</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协议，主要应用于各种不同移动设备间的数据交换。</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2008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月，发布了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，支持超速模式，传输速度最高可达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5.0Gbps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2013</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年底，发布了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，推出了超速模式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，传输速度可达</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10Gbps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月</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日，发布了</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，超速模式和超速模式</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得到增强，通过</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电缆将原来的协议增加至双通道，带宽翻倍。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年</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USB3.x</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系列全部进行了重命名，</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更名为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Gen1x1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10Gbps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更名为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Gen1x2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更名为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Gen2x1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20Gbps</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更名为</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Gen2x2</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。目前，使用最为普及的是</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USB2.0</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Gen1x1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USB3.2 Gen2x1</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协议规范。</a:t>
            </a:r>
          </a:p>
        </p:txBody>
      </p:sp>
    </p:spTree>
    <p:extLst>
      <p:ext uri="{BB962C8B-B14F-4D97-AF65-F5344CB8AC3E}">
        <p14:creationId xmlns:p14="http://schemas.microsoft.com/office/powerpoint/2010/main" val="1292491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网络管理讲稿">
      <a:majorFont>
        <a:latin typeface="华文新魏"/>
        <a:ea typeface="华文新魏"/>
        <a:cs typeface=""/>
      </a:majorFont>
      <a:minorFont>
        <a:latin typeface="Times New Roman"/>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bg1">
              <a:lumMod val="50000"/>
            </a:schemeClr>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algn="ctr">
          <a:defRPr dirty="0">
            <a:solidFill>
              <a:srgbClr val="FF0000"/>
            </a:solidFill>
            <a:latin typeface="华文中宋" panose="02010600040101010101" pitchFamily="2" charset="-122"/>
            <a:ea typeface="华文中宋"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Copperplate Gothic Bold" pitchFamily="34" charset="0"/>
            <a:ea typeface="Gulim" pitchFamily="34" charset="-127"/>
          </a:defRPr>
        </a:defPPr>
      </a:lstStyle>
    </a:lnDef>
  </a:objectDefaults>
  <a:extraClrSchemeLst>
    <a:extraClrScheme>
      <a:clrScheme name="网络管理讲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网络管理讲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网络管理讲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网络管理讲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网络管理讲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网络管理讲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网络管理讲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7346</TotalTime>
  <Words>4870</Words>
  <Application>Microsoft Office PowerPoint</Application>
  <PresentationFormat>宽屏</PresentationFormat>
  <Paragraphs>161</Paragraphs>
  <Slides>28</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Gulim</vt:lpstr>
      <vt:lpstr>黑体</vt:lpstr>
      <vt:lpstr>华文新魏</vt:lpstr>
      <vt:lpstr>华文中宋</vt:lpstr>
      <vt:lpstr>楷体</vt:lpstr>
      <vt:lpstr>宋体</vt:lpstr>
      <vt:lpstr>微软雅黑</vt:lpstr>
      <vt:lpstr>Copperplate Gothic Bold</vt:lpstr>
      <vt:lpstr>Times New Roman</vt:lpstr>
      <vt:lpstr>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《物联网工程导论》</dc:title>
  <dc:creator>WUGY</dc:creator>
  <cp:lastModifiedBy>WYH</cp:lastModifiedBy>
  <cp:revision>765</cp:revision>
  <cp:lastPrinted>1999-06-03T07:41:47Z</cp:lastPrinted>
  <dcterms:created xsi:type="dcterms:W3CDTF">2012-05-08T02:40:51Z</dcterms:created>
  <dcterms:modified xsi:type="dcterms:W3CDTF">2020-06-15T04:10:28Z</dcterms:modified>
</cp:coreProperties>
</file>