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19"/>
  </p:notesMasterIdLst>
  <p:handoutMasterIdLst>
    <p:handoutMasterId r:id="rId20"/>
  </p:handoutMasterIdLst>
  <p:sldIdLst>
    <p:sldId id="646" r:id="rId2"/>
    <p:sldId id="725" r:id="rId3"/>
    <p:sldId id="766" r:id="rId4"/>
    <p:sldId id="827" r:id="rId5"/>
    <p:sldId id="826" r:id="rId6"/>
    <p:sldId id="828" r:id="rId7"/>
    <p:sldId id="806" r:id="rId8"/>
    <p:sldId id="829" r:id="rId9"/>
    <p:sldId id="830" r:id="rId10"/>
    <p:sldId id="831" r:id="rId11"/>
    <p:sldId id="798" r:id="rId12"/>
    <p:sldId id="832" r:id="rId13"/>
    <p:sldId id="833" r:id="rId14"/>
    <p:sldId id="818" r:id="rId15"/>
    <p:sldId id="811" r:id="rId16"/>
    <p:sldId id="834" r:id="rId17"/>
    <p:sldId id="801" r:id="rId18"/>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extLst>
      <p:ext uri="{19B8F6BF-5375-455C-9EA6-DF929625EA0E}">
        <p15:presenceInfo xmlns:p15="http://schemas.microsoft.com/office/powerpoint/2012/main" userId="06b20555c7fbf0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231B"/>
    <a:srgbClr val="3C658E"/>
    <a:srgbClr val="024C89"/>
    <a:srgbClr val="1B4B7B"/>
    <a:srgbClr val="37618B"/>
    <a:srgbClr val="3D668E"/>
    <a:srgbClr val="406890"/>
    <a:srgbClr val="4E7398"/>
    <a:srgbClr val="4F7499"/>
    <a:srgbClr val="3E6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56" autoAdjust="0"/>
    <p:restoredTop sz="85664" autoAdjust="0"/>
  </p:normalViewPr>
  <p:slideViewPr>
    <p:cSldViewPr>
      <p:cViewPr varScale="1">
        <p:scale>
          <a:sx n="62" d="100"/>
          <a:sy n="62" d="100"/>
        </p:scale>
        <p:origin x="510"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04A7A861-DEED-4722-B1F1-502F1D837F5C}" type="slidenum">
              <a:rPr lang="en-US" altLang="zh-CN"/>
              <a:pPr>
                <a:defRPr/>
              </a:pPr>
              <a:t>‹#›</a:t>
            </a:fld>
            <a:endParaRPr lang="en-US" altLang="zh-CN"/>
          </a:p>
        </p:txBody>
      </p:sp>
    </p:spTree>
    <p:extLst>
      <p:ext uri="{BB962C8B-B14F-4D97-AF65-F5344CB8AC3E}">
        <p14:creationId xmlns:p14="http://schemas.microsoft.com/office/powerpoint/2010/main" val="2338109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11885EC4-2E48-4EAD-BBD4-5D9010318CA2}" type="slidenum">
              <a:rPr lang="en-US" altLang="zh-CN"/>
              <a:pPr>
                <a:defRPr/>
              </a:pPr>
              <a:t>‹#›</a:t>
            </a:fld>
            <a:endParaRPr lang="en-US" altLang="zh-CN"/>
          </a:p>
        </p:txBody>
      </p:sp>
    </p:spTree>
    <p:extLst>
      <p:ext uri="{BB962C8B-B14F-4D97-AF65-F5344CB8AC3E}">
        <p14:creationId xmlns:p14="http://schemas.microsoft.com/office/powerpoint/2010/main" val="416565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pPr/>
              <a:t>1</a:t>
            </a:fld>
            <a:endParaRPr lang="en-US" altLang="zh-CN" dirty="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zh-CN" altLang="en-US" dirty="0"/>
              <a:t>标题封面</a:t>
            </a:r>
          </a:p>
        </p:txBody>
      </p:sp>
    </p:spTree>
    <p:extLst>
      <p:ext uri="{BB962C8B-B14F-4D97-AF65-F5344CB8AC3E}">
        <p14:creationId xmlns:p14="http://schemas.microsoft.com/office/powerpoint/2010/main" val="352181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16</a:t>
            </a:fld>
            <a:endParaRPr lang="en-US" altLang="zh-CN"/>
          </a:p>
        </p:txBody>
      </p:sp>
    </p:spTree>
    <p:extLst>
      <p:ext uri="{BB962C8B-B14F-4D97-AF65-F5344CB8AC3E}">
        <p14:creationId xmlns:p14="http://schemas.microsoft.com/office/powerpoint/2010/main" val="333957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17</a:t>
            </a:fld>
            <a:endParaRPr lang="en-US" altLang="zh-CN"/>
          </a:p>
        </p:txBody>
      </p:sp>
    </p:spTree>
    <p:extLst>
      <p:ext uri="{BB962C8B-B14F-4D97-AF65-F5344CB8AC3E}">
        <p14:creationId xmlns:p14="http://schemas.microsoft.com/office/powerpoint/2010/main" val="2422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a:t>
            </a:fld>
            <a:endParaRPr lang="en-US" altLang="zh-CN"/>
          </a:p>
        </p:txBody>
      </p:sp>
    </p:spTree>
    <p:extLst>
      <p:ext uri="{BB962C8B-B14F-4D97-AF65-F5344CB8AC3E}">
        <p14:creationId xmlns:p14="http://schemas.microsoft.com/office/powerpoint/2010/main" val="1396526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a:t>
            </a:fld>
            <a:endParaRPr lang="en-US" altLang="zh-CN"/>
          </a:p>
        </p:txBody>
      </p:sp>
    </p:spTree>
    <p:extLst>
      <p:ext uri="{BB962C8B-B14F-4D97-AF65-F5344CB8AC3E}">
        <p14:creationId xmlns:p14="http://schemas.microsoft.com/office/powerpoint/2010/main" val="291120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7</a:t>
            </a:fld>
            <a:endParaRPr lang="en-US" altLang="zh-CN"/>
          </a:p>
        </p:txBody>
      </p:sp>
    </p:spTree>
    <p:extLst>
      <p:ext uri="{BB962C8B-B14F-4D97-AF65-F5344CB8AC3E}">
        <p14:creationId xmlns:p14="http://schemas.microsoft.com/office/powerpoint/2010/main" val="424213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9</a:t>
            </a:fld>
            <a:endParaRPr lang="en-US" altLang="zh-CN"/>
          </a:p>
        </p:txBody>
      </p:sp>
    </p:spTree>
    <p:extLst>
      <p:ext uri="{BB962C8B-B14F-4D97-AF65-F5344CB8AC3E}">
        <p14:creationId xmlns:p14="http://schemas.microsoft.com/office/powerpoint/2010/main" val="1522971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11</a:t>
            </a:fld>
            <a:endParaRPr lang="en-US" altLang="zh-CN"/>
          </a:p>
        </p:txBody>
      </p:sp>
    </p:spTree>
    <p:extLst>
      <p:ext uri="{BB962C8B-B14F-4D97-AF65-F5344CB8AC3E}">
        <p14:creationId xmlns:p14="http://schemas.microsoft.com/office/powerpoint/2010/main" val="401076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12</a:t>
            </a:fld>
            <a:endParaRPr lang="en-US" altLang="zh-CN"/>
          </a:p>
        </p:txBody>
      </p:sp>
    </p:spTree>
    <p:extLst>
      <p:ext uri="{BB962C8B-B14F-4D97-AF65-F5344CB8AC3E}">
        <p14:creationId xmlns:p14="http://schemas.microsoft.com/office/powerpoint/2010/main" val="1673306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14</a:t>
            </a:fld>
            <a:endParaRPr lang="en-US" altLang="zh-CN"/>
          </a:p>
        </p:txBody>
      </p:sp>
    </p:spTree>
    <p:extLst>
      <p:ext uri="{BB962C8B-B14F-4D97-AF65-F5344CB8AC3E}">
        <p14:creationId xmlns:p14="http://schemas.microsoft.com/office/powerpoint/2010/main" val="86180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15</a:t>
            </a:fld>
            <a:endParaRPr lang="en-US" altLang="zh-CN"/>
          </a:p>
        </p:txBody>
      </p:sp>
    </p:spTree>
    <p:extLst>
      <p:ext uri="{BB962C8B-B14F-4D97-AF65-F5344CB8AC3E}">
        <p14:creationId xmlns:p14="http://schemas.microsoft.com/office/powerpoint/2010/main" val="278995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13406" b="13316"/>
          <a:stretch/>
        </p:blipFill>
        <p:spPr>
          <a:xfrm>
            <a:off x="-14935" y="720000"/>
            <a:ext cx="12192000" cy="5805344"/>
          </a:xfrm>
          <a:prstGeom prst="rect">
            <a:avLst/>
          </a:prstGeom>
        </p:spPr>
      </p:pic>
      <p:sp>
        <p:nvSpPr>
          <p:cNvPr id="1028" name="Rectangle 2"/>
          <p:cNvSpPr>
            <a:spLocks noGrp="1" noChangeArrowheads="1"/>
          </p:cNvSpPr>
          <p:nvPr>
            <p:ph type="title"/>
          </p:nvPr>
        </p:nvSpPr>
        <p:spPr bwMode="auto">
          <a:xfrm>
            <a:off x="914400" y="839148"/>
            <a:ext cx="10363200" cy="9878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유형 편집</a:t>
            </a:r>
          </a:p>
        </p:txBody>
      </p:sp>
      <p:sp>
        <p:nvSpPr>
          <p:cNvPr id="1029" name="Rectangle 3"/>
          <p:cNvSpPr>
            <a:spLocks noGrp="1" noChangeArrowheads="1"/>
          </p:cNvSpPr>
          <p:nvPr>
            <p:ph type="body" idx="1"/>
          </p:nvPr>
        </p:nvSpPr>
        <p:spPr bwMode="auto">
          <a:xfrm>
            <a:off x="914400" y="2060848"/>
            <a:ext cx="10363200" cy="4251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 name="标题占位符 1"/>
          <p:cNvSpPr>
            <a:spLocks noGrp="1"/>
          </p:cNvSpPr>
          <p:nvPr userDrawn="1"/>
        </p:nvSpPr>
        <p:spPr>
          <a:xfrm>
            <a:off x="0" y="6543124"/>
            <a:ext cx="12214677" cy="407664"/>
          </a:xfrm>
          <a:prstGeom prst="rect">
            <a:avLst/>
          </a:prstGeom>
          <a:gradFill>
            <a:gsLst>
              <a:gs pos="0">
                <a:schemeClr val="accent1">
                  <a:lumMod val="5000"/>
                  <a:lumOff val="95000"/>
                </a:schemeClr>
              </a:gs>
              <a:gs pos="99000">
                <a:srgbClr val="9F231B"/>
              </a:gs>
            </a:gsLst>
            <a:lin ang="0" scaled="0"/>
          </a:gra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600" b="1" dirty="0">
                <a:solidFill>
                  <a:schemeClr val="bg1"/>
                </a:solidFill>
                <a:latin typeface="楷体" panose="02010609060101010101" pitchFamily="49" charset="-122"/>
                <a:ea typeface="楷体" panose="02010609060101010101" pitchFamily="49" charset="-122"/>
              </a:rPr>
              <a:t>微型计算机原理及应用</a:t>
            </a:r>
          </a:p>
        </p:txBody>
      </p:sp>
      <p:sp>
        <p:nvSpPr>
          <p:cNvPr id="21" name="标题占位符 1"/>
          <p:cNvSpPr>
            <a:spLocks noGrp="1"/>
          </p:cNvSpPr>
          <p:nvPr userDrawn="1"/>
        </p:nvSpPr>
        <p:spPr>
          <a:xfrm>
            <a:off x="0" y="1588"/>
            <a:ext cx="12197715" cy="720000"/>
          </a:xfrm>
          <a:prstGeom prst="rect">
            <a:avLst/>
          </a:prstGeom>
          <a:solidFill>
            <a:srgbClr val="9F231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pic>
        <p:nvPicPr>
          <p:cNvPr id="22" name="图片 21"/>
          <p:cNvPicPr>
            <a:picLocks noChangeAspect="1"/>
          </p:cNvPicPr>
          <p:nvPr userDrawn="1"/>
        </p:nvPicPr>
        <p:blipFill>
          <a:blip r:embed="rId5"/>
          <a:stretch>
            <a:fillRect/>
          </a:stretch>
        </p:blipFill>
        <p:spPr>
          <a:xfrm>
            <a:off x="1" y="0"/>
            <a:ext cx="3017143" cy="720000"/>
          </a:xfrm>
          <a:prstGeom prst="rect">
            <a:avLst/>
          </a:prstGeom>
        </p:spPr>
      </p:pic>
      <p:pic>
        <p:nvPicPr>
          <p:cNvPr id="23" name="图片 22"/>
          <p:cNvPicPr>
            <a:picLocks noChangeAspect="1"/>
          </p:cNvPicPr>
          <p:nvPr userDrawn="1"/>
        </p:nvPicPr>
        <p:blipFill rotWithShape="1">
          <a:blip r:embed="rId6"/>
          <a:srcRect l="1" t="4406" r="947" b="-1"/>
          <a:stretch/>
        </p:blipFill>
        <p:spPr>
          <a:xfrm>
            <a:off x="10526800" y="0"/>
            <a:ext cx="1665200" cy="720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hf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274" y="1114544"/>
            <a:ext cx="12157200" cy="1077821"/>
          </a:xfrm>
          <a:prstGeom prst="rect">
            <a:avLst/>
          </a:prstGeom>
          <a:solidFill>
            <a:srgbClr val="1B4B7B"/>
          </a:solidFill>
          <a:ln w="25400" cap="flat" cmpd="sng" algn="ctr">
            <a:solidFill>
              <a:srgbClr val="1B4B7B"/>
            </a:solidFill>
            <a:prstDash val="solid"/>
          </a:ln>
          <a:effectLst/>
        </p:spPr>
        <p:txBody>
          <a:bodyPr rtlCol="0" anchor="ctr"/>
          <a:lstStyle/>
          <a:p>
            <a:pPr algn="ctr"/>
            <a:r>
              <a:rPr lang="zh-CN" altLang="en-US" sz="3600" kern="0" dirty="0">
                <a:solidFill>
                  <a:schemeClr val="bg1"/>
                </a:solidFill>
                <a:latin typeface="微软雅黑"/>
                <a:ea typeface="微软雅黑"/>
              </a:rPr>
              <a:t>第</a:t>
            </a:r>
            <a:r>
              <a:rPr lang="en-US" altLang="zh-CN" sz="3600" kern="0" dirty="0">
                <a:solidFill>
                  <a:schemeClr val="bg1"/>
                </a:solidFill>
                <a:latin typeface="微软雅黑"/>
                <a:ea typeface="微软雅黑"/>
              </a:rPr>
              <a:t>13</a:t>
            </a:r>
            <a:r>
              <a:rPr lang="zh-CN" altLang="en-US" sz="3600" kern="0" dirty="0">
                <a:solidFill>
                  <a:schemeClr val="bg1"/>
                </a:solidFill>
                <a:latin typeface="微软雅黑"/>
                <a:ea typeface="微软雅黑"/>
              </a:rPr>
              <a:t>章 微型计算机的发展方向</a:t>
            </a:r>
          </a:p>
        </p:txBody>
      </p:sp>
      <p:cxnSp>
        <p:nvCxnSpPr>
          <p:cNvPr id="6" name="直接连接符 5"/>
          <p:cNvCxnSpPr/>
          <p:nvPr/>
        </p:nvCxnSpPr>
        <p:spPr>
          <a:xfrm>
            <a:off x="-274" y="2276872"/>
            <a:ext cx="12157200" cy="0"/>
          </a:xfrm>
          <a:prstGeom prst="line">
            <a:avLst/>
          </a:prstGeom>
          <a:noFill/>
          <a:ln w="76200" cap="rnd" cmpd="sng" algn="ctr">
            <a:solidFill>
              <a:srgbClr val="1B4B7B"/>
            </a:solidFill>
            <a:prstDash val="solid"/>
          </a:ln>
          <a:effectLst/>
        </p:spPr>
      </p:cxnSp>
      <p:cxnSp>
        <p:nvCxnSpPr>
          <p:cNvPr id="8" name="直接连接符 7"/>
          <p:cNvCxnSpPr/>
          <p:nvPr/>
        </p:nvCxnSpPr>
        <p:spPr>
          <a:xfrm>
            <a:off x="0" y="980728"/>
            <a:ext cx="12156926" cy="0"/>
          </a:xfrm>
          <a:prstGeom prst="line">
            <a:avLst/>
          </a:prstGeom>
          <a:noFill/>
          <a:ln w="76200" cap="rnd" cmpd="sng" algn="ctr">
            <a:solidFill>
              <a:srgbClr val="1B4B7B"/>
            </a:solidFill>
            <a:prstDash val="solid"/>
          </a:ln>
          <a:effectLst/>
        </p:spPr>
      </p:cxnSp>
      <p:sp>
        <p:nvSpPr>
          <p:cNvPr id="23" name="圆角矩形 22"/>
          <p:cNvSpPr/>
          <p:nvPr/>
        </p:nvSpPr>
        <p:spPr bwMode="auto">
          <a:xfrm>
            <a:off x="703611" y="2397484"/>
            <a:ext cx="10416560" cy="720078"/>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13.1 CPU</a:t>
            </a:r>
            <a:r>
              <a:rPr lang="zh-CN" altLang="en-US" sz="3600" b="0" dirty="0">
                <a:latin typeface="+mn-lt"/>
                <a:ea typeface="黑体" panose="02010609060101010101" pitchFamily="49" charset="-122"/>
              </a:rPr>
              <a:t>的结构与速度</a:t>
            </a:r>
          </a:p>
        </p:txBody>
      </p:sp>
      <p:sp>
        <p:nvSpPr>
          <p:cNvPr id="18" name="圆角矩形 24">
            <a:extLst>
              <a:ext uri="{FF2B5EF4-FFF2-40B4-BE49-F238E27FC236}">
                <a16:creationId xmlns:a16="http://schemas.microsoft.com/office/drawing/2014/main" id="{87934C87-439A-4F8C-9AC5-0BF6C342D97D}"/>
              </a:ext>
            </a:extLst>
          </p:cNvPr>
          <p:cNvSpPr/>
          <p:nvPr/>
        </p:nvSpPr>
        <p:spPr bwMode="auto">
          <a:xfrm>
            <a:off x="703611" y="3240481"/>
            <a:ext cx="10416560"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13.2 </a:t>
            </a:r>
            <a:r>
              <a:rPr lang="zh-CN" altLang="en-US" sz="3600" b="0" dirty="0">
                <a:latin typeface="+mn-lt"/>
                <a:ea typeface="黑体" panose="02010609060101010101" pitchFamily="49" charset="-122"/>
              </a:rPr>
              <a:t>存储器的容量与速度</a:t>
            </a:r>
            <a:endParaRPr lang="zh-CN" altLang="en-US" sz="3200" b="0" dirty="0">
              <a:solidFill>
                <a:schemeClr val="tx1">
                  <a:alpha val="75000"/>
                </a:schemeClr>
              </a:solidFill>
              <a:latin typeface="+mn-lt"/>
              <a:ea typeface="黑体" panose="02010609060101010101" pitchFamily="49" charset="-122"/>
            </a:endParaRPr>
          </a:p>
        </p:txBody>
      </p:sp>
      <p:sp>
        <p:nvSpPr>
          <p:cNvPr id="7" name="圆角矩形 24">
            <a:extLst>
              <a:ext uri="{FF2B5EF4-FFF2-40B4-BE49-F238E27FC236}">
                <a16:creationId xmlns:a16="http://schemas.microsoft.com/office/drawing/2014/main" id="{87934C87-439A-4F8C-9AC5-0BF6C342D97D}"/>
              </a:ext>
            </a:extLst>
          </p:cNvPr>
          <p:cNvSpPr/>
          <p:nvPr/>
        </p:nvSpPr>
        <p:spPr bwMode="auto">
          <a:xfrm>
            <a:off x="703611" y="4083401"/>
            <a:ext cx="10416560"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13.3 </a:t>
            </a:r>
            <a:r>
              <a:rPr lang="zh-CN" altLang="en-US" sz="3600" b="0" dirty="0">
                <a:latin typeface="+mn-lt"/>
                <a:ea typeface="黑体" panose="02010609060101010101" pitchFamily="49" charset="-122"/>
              </a:rPr>
              <a:t>指令系统的发展方向</a:t>
            </a:r>
            <a:endParaRPr lang="zh-CN" altLang="en-US" sz="3200" b="0" dirty="0">
              <a:solidFill>
                <a:schemeClr val="tx1">
                  <a:alpha val="75000"/>
                </a:schemeClr>
              </a:solidFill>
              <a:latin typeface="+mn-lt"/>
              <a:ea typeface="黑体" panose="02010609060101010101" pitchFamily="49" charset="-122"/>
            </a:endParaRPr>
          </a:p>
        </p:txBody>
      </p:sp>
      <p:sp>
        <p:nvSpPr>
          <p:cNvPr id="9" name="圆角矩形 24">
            <a:extLst>
              <a:ext uri="{FF2B5EF4-FFF2-40B4-BE49-F238E27FC236}">
                <a16:creationId xmlns:a16="http://schemas.microsoft.com/office/drawing/2014/main" id="{87934C87-439A-4F8C-9AC5-0BF6C342D97D}"/>
              </a:ext>
            </a:extLst>
          </p:cNvPr>
          <p:cNvSpPr/>
          <p:nvPr/>
        </p:nvSpPr>
        <p:spPr bwMode="auto">
          <a:xfrm>
            <a:off x="703611" y="4910877"/>
            <a:ext cx="10416560"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13.4 </a:t>
            </a:r>
            <a:r>
              <a:rPr lang="zh-CN" altLang="en-US" sz="3600" b="0" dirty="0">
                <a:latin typeface="+mn-lt"/>
                <a:ea typeface="黑体" panose="02010609060101010101" pitchFamily="49" charset="-122"/>
              </a:rPr>
              <a:t>编译技术的发展</a:t>
            </a:r>
            <a:endParaRPr lang="zh-CN" altLang="en-US" sz="3200" b="0" dirty="0">
              <a:solidFill>
                <a:schemeClr val="tx1">
                  <a:alpha val="75000"/>
                </a:schemeClr>
              </a:solidFill>
              <a:latin typeface="+mn-lt"/>
              <a:ea typeface="黑体" panose="02010609060101010101" pitchFamily="49" charset="-122"/>
            </a:endParaRPr>
          </a:p>
        </p:txBody>
      </p:sp>
      <p:sp>
        <p:nvSpPr>
          <p:cNvPr id="10" name="圆角矩形 22">
            <a:extLst>
              <a:ext uri="{FF2B5EF4-FFF2-40B4-BE49-F238E27FC236}">
                <a16:creationId xmlns:a16="http://schemas.microsoft.com/office/drawing/2014/main" id="{5F9C6CA3-DC88-445F-816E-250A7029C2C3}"/>
              </a:ext>
            </a:extLst>
          </p:cNvPr>
          <p:cNvSpPr/>
          <p:nvPr/>
        </p:nvSpPr>
        <p:spPr bwMode="auto">
          <a:xfrm>
            <a:off x="703611" y="5709999"/>
            <a:ext cx="10416560" cy="720078"/>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13.5 </a:t>
            </a:r>
            <a:r>
              <a:rPr lang="zh-CN" altLang="en-US" sz="3600" b="0" dirty="0">
                <a:latin typeface="+mn-lt"/>
                <a:ea typeface="黑体" panose="02010609060101010101" pitchFamily="49" charset="-122"/>
              </a:rPr>
              <a:t>微型计算机其他新技术</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1CE1BC9F-1B19-46B5-80DC-7DDA1BAD039A}"/>
              </a:ext>
            </a:extLst>
          </p:cNvPr>
          <p:cNvSpPr/>
          <p:nvPr/>
        </p:nvSpPr>
        <p:spPr bwMode="auto">
          <a:xfrm>
            <a:off x="441843" y="764704"/>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13.2.2 </a:t>
            </a:r>
            <a:r>
              <a:rPr lang="zh-CN" altLang="en-US" sz="3200" b="0" dirty="0">
                <a:solidFill>
                  <a:schemeClr val="accent2"/>
                </a:solidFill>
                <a:latin typeface="+mn-lt"/>
              </a:rPr>
              <a:t>阻变存储器</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BD8D0F13-D597-470F-8706-F1AC7F6320ED}"/>
              </a:ext>
            </a:extLst>
          </p:cNvPr>
          <p:cNvSpPr/>
          <p:nvPr/>
        </p:nvSpPr>
        <p:spPr>
          <a:xfrm>
            <a:off x="448514" y="1442336"/>
            <a:ext cx="11480134"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阻变存储器（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）是运用特有材料的效应来实现储存，即对强相关电子类材料施加电压脉冲使阻值剧烈改变，通过方向的改变使阻值高低变化，运用阻值的高低两种状态来储存位元资料。</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能用于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SoC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FPGA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的低迟滞、高性能、低功耗嵌入式存储器，面向物联网、平板电脑、消费电子和工业等市场。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的速度比闪存快，具有随机存取能力和位可变性，同时它在交叉点和</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垂直构架上具有优势，而且结构简单，有利于实现三维的高密度存储，能够实现更高的存储容量。</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的操作电流小，非常适应嵌入式应用中低功耗的需求。</a:t>
            </a:r>
          </a:p>
        </p:txBody>
      </p:sp>
      <p:sp>
        <p:nvSpPr>
          <p:cNvPr id="4" name="圆角矩形 3">
            <a:extLst>
              <a:ext uri="{FF2B5EF4-FFF2-40B4-BE49-F238E27FC236}">
                <a16:creationId xmlns:a16="http://schemas.microsoft.com/office/drawing/2014/main" id="{27845DFC-4D57-4DD0-8C77-A8B9DB945757}"/>
              </a:ext>
            </a:extLst>
          </p:cNvPr>
          <p:cNvSpPr/>
          <p:nvPr/>
        </p:nvSpPr>
        <p:spPr bwMode="auto">
          <a:xfrm>
            <a:off x="420490" y="3653801"/>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13.2.3 </a:t>
            </a:r>
            <a:r>
              <a:rPr lang="zh-CN" altLang="en-US" sz="3200" b="0" dirty="0">
                <a:solidFill>
                  <a:schemeClr val="accent2"/>
                </a:solidFill>
                <a:latin typeface="+mn-lt"/>
              </a:rPr>
              <a:t>相变存储器</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63E6244D-D776-4DDB-9920-D0423A1EFEB6}"/>
              </a:ext>
            </a:extLst>
          </p:cNvPr>
          <p:cNvSpPr/>
          <p:nvPr/>
        </p:nvSpPr>
        <p:spPr>
          <a:xfrm>
            <a:off x="403969" y="4340210"/>
            <a:ext cx="11480134"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相变存储器（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PRAM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）是使用硫化物、硫化合金等材料的相变特性来实现储存。所谓相变，它是指物品的化学性质与成分完全相同的情况下，其物理性质发生了变化的两种不同状态，例如常温下的氮气在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70K</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以下时变成了液氮，这就是一种相变的过程。而相变存储器就是利用了材料在结晶状态和非结晶状态时所表现出来的导电特性的不同来存储数据的。</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PRAM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的写入速度比闪存快近百倍，具备高达百万次的数据擦写能力，而且功耗更低，具备非挥发性，这些优秀的特性使</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PRAM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能够适用于主存储器以及存储类应用，是存储产业的后起之秀。</a:t>
            </a:r>
          </a:p>
        </p:txBody>
      </p:sp>
    </p:spTree>
    <p:extLst>
      <p:ext uri="{BB962C8B-B14F-4D97-AF65-F5344CB8AC3E}">
        <p14:creationId xmlns:p14="http://schemas.microsoft.com/office/powerpoint/2010/main" val="734558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15380" y="908720"/>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13.3 </a:t>
            </a:r>
            <a:r>
              <a:rPr lang="zh-CN" altLang="en-US" sz="3600" b="0" dirty="0">
                <a:latin typeface="+mn-lt"/>
                <a:ea typeface="黑体" panose="02010609060101010101" pitchFamily="49" charset="-122"/>
              </a:rPr>
              <a:t>指令系统的发展方向</a:t>
            </a:r>
          </a:p>
        </p:txBody>
      </p:sp>
      <p:sp>
        <p:nvSpPr>
          <p:cNvPr id="8" name="矩形 7"/>
          <p:cNvSpPr/>
          <p:nvPr/>
        </p:nvSpPr>
        <p:spPr>
          <a:xfrm>
            <a:off x="587388" y="1844824"/>
            <a:ext cx="11017224" cy="456333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计算机指令系统的发展是一个从简单到复杂的过程。目前的指令系统主要包括两种，一种是</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复杂指令系统</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CISC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），另一种是</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精简指令系统</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RISC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不同的指令系统的作用不同，发挥出来的效果也不同，其中的操作也不同。最初，人们对于计算机指令系统的优化方法是通过设置部分比较复杂的指令希望通过这种方式提高计算机的执行速度，这种计算机系统被称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CISC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。另一种优化方法的基本思想是尽量简化计算机指令功能，把比较复杂的功能用一段子程序来实现，这种计算机系统就被称为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RISC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指令集架构的下一次创新试图同时惠及</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RISC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CISC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，即</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超长指令字</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VLIW</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显式并行指令计算机</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EPIC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）的诞生。与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RISC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方法一样，</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VLIW</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EPIC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的目的是将工作负载从硬件转移到编译器上。</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VLIW</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面临着严重的代码兼容问题，而且目前</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VLIW</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编译器的智能程度远远无法满足人们的要求，</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EPIC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VLIW</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的基础上融合了超标量结构的一些优点而设计得到的，以期用有限的硬件开销为代价开发出更多的指令级并行。</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之后出现的</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RISC-V</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是一个开源的指令集架构，遵循</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RISC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的设计原则，即力求简洁性，同时保持开放性。</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RISC-V</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最大的特点是模块化，</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UCB</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的设计者们希望</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RISC-V</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能够用一套规范适应从低功耗嵌入式设备到高性能计算乃至领域专用硬件的不同应用场景。</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01164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13.4 </a:t>
            </a:r>
            <a:r>
              <a:rPr lang="zh-CN" altLang="en-US" sz="3600" b="0" dirty="0">
                <a:latin typeface="+mn-lt"/>
                <a:ea typeface="黑体" panose="02010609060101010101" pitchFamily="49" charset="-122"/>
              </a:rPr>
              <a:t>编译技术的发展</a:t>
            </a:r>
            <a:endParaRPr lang="zh-CN" altLang="en-US" sz="3200" b="0" dirty="0">
              <a:solidFill>
                <a:schemeClr val="tx1">
                  <a:alpha val="75000"/>
                </a:schemeClr>
              </a:solidFill>
              <a:latin typeface="+mn-lt"/>
              <a:ea typeface="黑体" panose="02010609060101010101" pitchFamily="49" charset="-122"/>
            </a:endParaRPr>
          </a:p>
        </p:txBody>
      </p:sp>
      <p:sp>
        <p:nvSpPr>
          <p:cNvPr id="4" name="圆角矩形 3"/>
          <p:cNvSpPr/>
          <p:nvPr/>
        </p:nvSpPr>
        <p:spPr bwMode="auto">
          <a:xfrm>
            <a:off x="524567" y="3415699"/>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13.4.1 </a:t>
            </a:r>
            <a:r>
              <a:rPr lang="zh-CN" altLang="en-US" sz="3200" b="0" dirty="0">
                <a:solidFill>
                  <a:schemeClr val="accent2"/>
                </a:solidFill>
                <a:latin typeface="+mn-lt"/>
              </a:rPr>
              <a:t>并行编译技术</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6" name="矩形 5"/>
          <p:cNvSpPr/>
          <p:nvPr/>
        </p:nvSpPr>
        <p:spPr>
          <a:xfrm>
            <a:off x="573980" y="1753179"/>
            <a:ext cx="11044039"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编译器是一种翻译程序，能</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将汇编或高级计算机语言源程序翻译成机器代码的等价程序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并行技术和并行语言的发展使得并行编译技术不断提高，将串行程序转换成并行程序的自动并行编译技术也之正在深入研究，同时嵌入式应用迅速增长的需求推动了交叉编译技术的发展，动态编译技术在过去的十年里也实现了极大的成熟。</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6B624CCC-CBAF-4401-8D80-B4F18455BEF8}"/>
              </a:ext>
            </a:extLst>
          </p:cNvPr>
          <p:cNvSpPr/>
          <p:nvPr/>
        </p:nvSpPr>
        <p:spPr>
          <a:xfrm>
            <a:off x="524567" y="4221088"/>
            <a:ext cx="11044039"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在当今我们使用的高性能计算机大多都利用了</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并行处理</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的技术，并行处理的实现取决于并行程序设计和并行编译技术的水平。并行编译技术是利用重构技术将串行程序并行化，将已有的串行语言编写的程序经过相关分析，分解成可并行的成分，分配到多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多处理机上运行。而并行程序设计是直接编写并行程序，这种直接编写的并行程序比利用重构技术改写的并行程序效率高，但是对编程者的要求太高，实现是比较困难的。所以具有程序并行化功能的并行编译系统对目前来说意义更加重大，更有利于提高计算机的性能。</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5945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a:extLst>
              <a:ext uri="{FF2B5EF4-FFF2-40B4-BE49-F238E27FC236}">
                <a16:creationId xmlns:a16="http://schemas.microsoft.com/office/drawing/2014/main" id="{A9CA2329-9FFF-4086-B4B4-C4A639AFBF89}"/>
              </a:ext>
            </a:extLst>
          </p:cNvPr>
          <p:cNvSpPr/>
          <p:nvPr/>
        </p:nvSpPr>
        <p:spPr bwMode="auto">
          <a:xfrm>
            <a:off x="623392" y="795842"/>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13.4.2 </a:t>
            </a:r>
            <a:r>
              <a:rPr lang="zh-CN" altLang="en-US" sz="3200" b="0" dirty="0">
                <a:solidFill>
                  <a:schemeClr val="accent2"/>
                </a:solidFill>
                <a:latin typeface="+mn-lt"/>
              </a:rPr>
              <a:t>交叉编译技术</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E00AFB0A-A77B-47EF-8653-122C023CD6DA}"/>
              </a:ext>
            </a:extLst>
          </p:cNvPr>
          <p:cNvSpPr/>
          <p:nvPr/>
        </p:nvSpPr>
        <p:spPr>
          <a:xfrm>
            <a:off x="573980" y="1575662"/>
            <a:ext cx="11044039" cy="1611586"/>
          </a:xfrm>
          <a:prstGeom prst="rect">
            <a:avLst/>
          </a:prstGeom>
          <a:solidFill>
            <a:schemeClr val="accent2">
              <a:lumMod val="75000"/>
            </a:schemeClr>
          </a:solidFill>
          <a:ln w="47625">
            <a:solidFill>
              <a:srgbClr val="FFC000"/>
            </a:solidFill>
            <a:round/>
          </a:ln>
        </p:spPr>
        <p:txBody>
          <a:bodyPr wrap="square" lIns="234000" tIns="36000" rIns="234000" bIns="3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个高级语言往往需要在不同的目标机上实现，这就涉及到编译程序的移植，移植程序的过程中常会用到交叉编译技术。交叉编译是在一个平台上生成另一个平台的可执行代码。交叉编译概念的出现和流行是和嵌入式系统的广泛发展同步的，近些年来嵌入式得到了广阔的发展空间，目前已经成为通信和消费类产品的共同发展方向，在嵌入式应用的迅速增长下，交叉编译技术取得了巨大的进步。</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a:extLst>
              <a:ext uri="{FF2B5EF4-FFF2-40B4-BE49-F238E27FC236}">
                <a16:creationId xmlns:a16="http://schemas.microsoft.com/office/drawing/2014/main" id="{F7B931E5-F090-43B3-8002-A8B40F144462}"/>
              </a:ext>
            </a:extLst>
          </p:cNvPr>
          <p:cNvSpPr/>
          <p:nvPr/>
        </p:nvSpPr>
        <p:spPr bwMode="auto">
          <a:xfrm>
            <a:off x="633324" y="3391006"/>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13.4.3 </a:t>
            </a:r>
            <a:r>
              <a:rPr lang="zh-CN" altLang="en-US" sz="3200" b="0" dirty="0">
                <a:solidFill>
                  <a:schemeClr val="accent2"/>
                </a:solidFill>
                <a:latin typeface="+mn-lt"/>
              </a:rPr>
              <a:t>动态编译技术</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2229F2CD-FAB0-4692-977E-6B61D1034448}"/>
              </a:ext>
            </a:extLst>
          </p:cNvPr>
          <p:cNvSpPr/>
          <p:nvPr/>
        </p:nvSpPr>
        <p:spPr>
          <a:xfrm>
            <a:off x="573980" y="4168768"/>
            <a:ext cx="11044039" cy="2227139"/>
          </a:xfrm>
          <a:prstGeom prst="rect">
            <a:avLst/>
          </a:prstGeom>
          <a:solidFill>
            <a:schemeClr val="accent2">
              <a:lumMod val="75000"/>
            </a:schemeClr>
          </a:solidFill>
          <a:ln w="47625">
            <a:solidFill>
              <a:srgbClr val="FFC000"/>
            </a:solidFill>
            <a:round/>
          </a:ln>
        </p:spPr>
        <p:txBody>
          <a:bodyPr wrap="square" lIns="234000" tIns="36000" rIns="234000" bIns="3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动态编译技术即运行时编译的技术。动态编译技术能优化利用在程序运行时提供的信息，对程序提供更完全的优化。因此，利用动态编译技术可以很大程序上扩大优化范围，从而产生更有效的代码。目前对动态编译的研究主要集中在三个方面：</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运行时特定化</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：根据运行时常量，将程序代码特定化，然后在其中做各种优化工作，如常量传播、循环展开；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Just-in-time</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编译</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：主要针对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程序进行的运行时编译， 并根据 </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profiling</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收集到的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profile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信息进行自适应的优化；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动态的二进制代码转换和优化</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：将针对一种体系结构产生的目标码，直接移植到与之不同的另一类体系结构上运行。</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69357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13.5 </a:t>
            </a:r>
            <a:r>
              <a:rPr lang="zh-CN" altLang="en-US" sz="3600" b="0" dirty="0">
                <a:latin typeface="+mn-lt"/>
                <a:ea typeface="黑体" panose="02010609060101010101" pitchFamily="49" charset="-122"/>
              </a:rPr>
              <a:t>微型计算机其他新技术</a:t>
            </a:r>
            <a:endParaRPr lang="zh-CN" altLang="en-US" sz="3200" b="0" dirty="0">
              <a:solidFill>
                <a:schemeClr val="tx1">
                  <a:alpha val="75000"/>
                </a:schemeClr>
              </a:solidFill>
              <a:latin typeface="+mn-lt"/>
              <a:ea typeface="黑体" panose="02010609060101010101" pitchFamily="49" charset="-122"/>
            </a:endParaRPr>
          </a:p>
        </p:txBody>
      </p:sp>
      <p:sp>
        <p:nvSpPr>
          <p:cNvPr id="4" name="圆角矩形 3"/>
          <p:cNvSpPr/>
          <p:nvPr/>
        </p:nvSpPr>
        <p:spPr bwMode="auto">
          <a:xfrm>
            <a:off x="524568" y="1916832"/>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13.5.1 </a:t>
            </a:r>
            <a:r>
              <a:rPr lang="zh-CN" altLang="en-US" sz="3200" b="0" dirty="0">
                <a:solidFill>
                  <a:schemeClr val="accent2"/>
                </a:solidFill>
                <a:latin typeface="+mn-lt"/>
              </a:rPr>
              <a:t>纳米计算机</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6" name="矩形 5"/>
          <p:cNvSpPr/>
          <p:nvPr/>
        </p:nvSpPr>
        <p:spPr>
          <a:xfrm>
            <a:off x="524567" y="2848064"/>
            <a:ext cx="11044039" cy="240889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纳米技术已经逐渐走向成熟，早已有人提出将纳米技术应用在计算机之中，而斯坦福大学在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月宣布人类首台基于碳纳米晶体管技术的计算机已经成功运行。虽然首台纳米电脑只包括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178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碳纳米管，原型特别简单，但这是计算机在纳米领域踏出的崭新一步。采用纳米技术生产芯片成本十分低廉，因为它既不需要建设超洁净生产车间，也不需要昂贵的实验设备和庞大的生产队伍，而只要在实验室里将设计好的分子合在一起，就可以造出芯片，而该芯片体积不过数百个原子大小，相当于人的头发丝直径的千分之一。纳米计算机能耗极低，但性能上却超越如今传统计算机的许多倍，不久的将来，纳米计算机一定会成为时代的新宠。</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3369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695400" y="978093"/>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13.5.2 </a:t>
            </a:r>
            <a:r>
              <a:rPr lang="zh-CN" altLang="en-US" sz="3200" b="0" dirty="0">
                <a:solidFill>
                  <a:schemeClr val="accent2"/>
                </a:solidFill>
                <a:latin typeface="+mn-lt"/>
              </a:rPr>
              <a:t>激光计算机</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矩形 7"/>
          <p:cNvSpPr/>
          <p:nvPr/>
        </p:nvSpPr>
        <p:spPr>
          <a:xfrm>
            <a:off x="695400" y="1899990"/>
            <a:ext cx="10801200" cy="333222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激光技术的发展使得光脑的研发逐步走向现实。美国电话电报公司贝尔实验室的科学家在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1990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宣布成功研制第一台激光计算机，美国硅谷的计算机专家誉它为“新的计算机里程碑”，但是这台计算机采用的是光电混合型结构，距离全光型计算机还有很长一段路要走。光脑，即以激光为载体来进行信息处理的激光计算机，靠一小束低功率激光进入由反射镜和透镜组成的光回路来进行“思维”，利用激光产生的光粒子束对信息进行编码，用光路代替电路，用光纤代替铜线。这种根本上的改变将会使计算机的性能发生质的变化，运算速度能比普通计算机快上至少</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倍，还有着极强的并行处理能力，在普通电脑上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才能解决的问题可能它只需要一个小时，同时具备超大规模的信息存储容量。虽然目前还有不少技术难题难以攻克，但随着材料科学的突破和加工技术的完善，光脑终将在现代光学和计算机技术的结合下成为实用性产品。</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4474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695400" y="978093"/>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13.5.3 </a:t>
            </a:r>
            <a:r>
              <a:rPr lang="zh-CN" altLang="en-US" sz="3200" b="0" dirty="0">
                <a:solidFill>
                  <a:schemeClr val="accent2"/>
                </a:solidFill>
                <a:latin typeface="+mn-lt"/>
              </a:rPr>
              <a:t>量子计算机</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矩形 7"/>
          <p:cNvSpPr/>
          <p:nvPr/>
        </p:nvSpPr>
        <p:spPr>
          <a:xfrm>
            <a:off x="695400" y="1844824"/>
            <a:ext cx="10801200"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与量子力学结合是未来科技的一大发展趋势，计算机也不例外。美国著名物理学家理查德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费曼在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1982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年最早提出“量子计算机”的概念，发展至今，陆陆续续出现了不少利用量子规则完成的计算设备，比如</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IBM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月发布的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超导量子比特的量子计算机，谷歌和西班牙巴斯克大学于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月公布的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超导量子比特的模拟量子计算机等等，但第一台量子计算机的定义至今没有得到公认。量子计算机是遵循量子力学的规律来运算、存储和处理量子信息的物理装置，它的性能能超越任何人的想象。与传统计算机的单线程运算相比，量子计算机可以做到并行运算，无论是计算速度还是存储能力，量子计算机远远超越其它。对比传统计算机只能使用“开”和“关”两种状态来控制电流，量子计算机由于量子不同于粒子世界的特性而具有“开”和“关”同时存在的第三状态，如果量子计算机面世，像人工智能、机器学习等领域都会得到几何倍数级的发展。</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月谷歌量子计算突破登</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Nature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封面，更是表明了量子计算机具有巨大的未来发展空间。</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此外还有</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分子计算机、</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DNA</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计算机</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等各种正在发展中的计算机，在未来，计算机任何能想象到的存在方式都将在人类的努力下一一实现，微型计算机的未来是辉煌的。</a:t>
            </a:r>
          </a:p>
        </p:txBody>
      </p:sp>
    </p:spTree>
    <p:extLst>
      <p:ext uri="{BB962C8B-B14F-4D97-AF65-F5344CB8AC3E}">
        <p14:creationId xmlns:p14="http://schemas.microsoft.com/office/powerpoint/2010/main" val="3983691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9456" y="3140968"/>
            <a:ext cx="10585176"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1~5</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53235182"/>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5440" y="2440632"/>
            <a:ext cx="10441160"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科技的不断进步以及各行各业的强烈需求使得微型计算机取得了突破性的进展，为了在人们的工作和生活中发挥更大的作用，微型机无疑会变得更小、更快、更加智能化。同时，在面对更加多样性的需求的同时，微型机也呈现出多样性的发展，这点尤其体现在嵌入式计算机上，其作用范围几乎包括了生活中绝大部分的电器设备。计算机的发展能够推动社会的发展，带给人们极大的便利，在这个生机勃勃的时代，计算机发展的脚步将会愈发变快。</a:t>
            </a:r>
            <a:endParaRPr lang="zh-CN"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9120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98014" y="2060848"/>
            <a:ext cx="10297144"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是微型计算机的核心部件，是计算机进行算术逻辑运算和系统控制的主要部件，决定着计算机的整体性能。一直以来，我们都关心</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结构与速度</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的速度快慢标志着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运算能力的高低。自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1971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年世界上第一块微处理器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4004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Intel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公司诞生以来，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的发展走过了近</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年来的历程，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的结构在不断优化，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的速度在不断提高。目前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在通用计算机和嵌入式计算机两条道路上都已取得了高度的发展，</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圆角矩形 24">
            <a:extLst>
              <a:ext uri="{FF2B5EF4-FFF2-40B4-BE49-F238E27FC236}">
                <a16:creationId xmlns:a16="http://schemas.microsoft.com/office/drawing/2014/main" id="{87934C87-439A-4F8C-9AC5-0BF6C342D97D}"/>
              </a:ext>
            </a:extLst>
          </p:cNvPr>
          <p:cNvSpPr/>
          <p:nvPr/>
        </p:nvSpPr>
        <p:spPr bwMode="auto">
          <a:xfrm>
            <a:off x="524567" y="1052736"/>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13.1 CPU</a:t>
            </a:r>
            <a:r>
              <a:rPr lang="zh-CN" altLang="en-US" sz="3600" b="0" dirty="0">
                <a:latin typeface="+mn-lt"/>
                <a:ea typeface="黑体" panose="02010609060101010101" pitchFamily="49" charset="-122"/>
              </a:rPr>
              <a:t>的结构与速度</a:t>
            </a:r>
            <a:endParaRPr lang="zh-CN" altLang="en-US" sz="3200" b="0" dirty="0">
              <a:solidFill>
                <a:schemeClr val="tx1">
                  <a:alpha val="75000"/>
                </a:schemeClr>
              </a:solidFill>
              <a:latin typeface="+mn-lt"/>
              <a:ea typeface="黑体" panose="02010609060101010101" pitchFamily="49" charset="-122"/>
            </a:endParaRPr>
          </a:p>
        </p:txBody>
      </p:sp>
    </p:spTree>
    <p:extLst>
      <p:ext uri="{BB962C8B-B14F-4D97-AF65-F5344CB8AC3E}">
        <p14:creationId xmlns:p14="http://schemas.microsoft.com/office/powerpoint/2010/main" val="528092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2">
            <a:extLst>
              <a:ext uri="{FF2B5EF4-FFF2-40B4-BE49-F238E27FC236}">
                <a16:creationId xmlns:a16="http://schemas.microsoft.com/office/drawing/2014/main" id="{87892D6F-2127-4EDA-83D6-815DD2B57AA1}"/>
              </a:ext>
            </a:extLst>
          </p:cNvPr>
          <p:cNvSpPr/>
          <p:nvPr/>
        </p:nvSpPr>
        <p:spPr bwMode="auto">
          <a:xfrm>
            <a:off x="767408"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13.1.1 </a:t>
            </a:r>
            <a:r>
              <a:rPr lang="zh-CN" altLang="en-US" sz="3200" b="0" dirty="0">
                <a:solidFill>
                  <a:schemeClr val="accent2"/>
                </a:solidFill>
                <a:latin typeface="+mn-lt"/>
              </a:rPr>
              <a:t>通用计算机</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圆角矩形 4">
            <a:extLst>
              <a:ext uri="{FF2B5EF4-FFF2-40B4-BE49-F238E27FC236}">
                <a16:creationId xmlns:a16="http://schemas.microsoft.com/office/drawing/2014/main" id="{F74BE205-7F3C-4C1D-AC55-D15AB2B89CA5}"/>
              </a:ext>
            </a:extLst>
          </p:cNvPr>
          <p:cNvSpPr/>
          <p:nvPr/>
        </p:nvSpPr>
        <p:spPr bwMode="auto">
          <a:xfrm>
            <a:off x="767408" y="1627510"/>
            <a:ext cx="571544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Intel </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酷睿</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10</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代</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A12EB299-859A-459E-B2E5-05E6124BF9B7}"/>
              </a:ext>
            </a:extLst>
          </p:cNvPr>
          <p:cNvSpPr/>
          <p:nvPr/>
        </p:nvSpPr>
        <p:spPr>
          <a:xfrm>
            <a:off x="783638" y="2355423"/>
            <a:ext cx="10297144"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Intel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酷睿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代处理器是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Intel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月发布的首个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10nm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工艺产品家族，代号为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Ice Lake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，包含酷睿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、酷睿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、酷睿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三大系列和锐炬</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lris</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Plus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核心显卡。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Ice Lake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是迄今为止最先进的笔记本平台，拥有新的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CPU/GPU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架构、新的平台集成技术和新的晶体管技术和工艺。</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037CDC82-E3BE-472D-8E9E-727EA84F7C75}"/>
              </a:ext>
            </a:extLst>
          </p:cNvPr>
          <p:cNvPicPr>
            <a:picLocks noChangeAspect="1"/>
          </p:cNvPicPr>
          <p:nvPr/>
        </p:nvPicPr>
        <p:blipFill>
          <a:blip r:embed="rId2"/>
          <a:stretch>
            <a:fillRect/>
          </a:stretch>
        </p:blipFill>
        <p:spPr>
          <a:xfrm>
            <a:off x="1847528" y="4022355"/>
            <a:ext cx="8075014" cy="2181588"/>
          </a:xfrm>
          <a:prstGeom prst="rect">
            <a:avLst/>
          </a:prstGeom>
        </p:spPr>
      </p:pic>
    </p:spTree>
    <p:extLst>
      <p:ext uri="{BB962C8B-B14F-4D97-AF65-F5344CB8AC3E}">
        <p14:creationId xmlns:p14="http://schemas.microsoft.com/office/powerpoint/2010/main" val="1047570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id="{AD024D2B-7722-440B-BA95-11ED7590E486}"/>
              </a:ext>
            </a:extLst>
          </p:cNvPr>
          <p:cNvSpPr/>
          <p:nvPr/>
        </p:nvSpPr>
        <p:spPr bwMode="auto">
          <a:xfrm>
            <a:off x="623392" y="908720"/>
            <a:ext cx="571544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AMD Ryzen 3000</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系列</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6CB7C7CB-229C-4339-A41C-D90E98614A52}"/>
              </a:ext>
            </a:extLst>
          </p:cNvPr>
          <p:cNvSpPr/>
          <p:nvPr/>
        </p:nvSpPr>
        <p:spPr>
          <a:xfrm>
            <a:off x="1127448" y="1772816"/>
            <a:ext cx="10297144"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AMD Ryzen 3000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系列是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AMD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公司在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月发布的，主要是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Ryzen 73700X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Ryzen 73800X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以及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Ryzen 93900X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，有着多线程性能优势。</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A5B4C495-F37E-4951-94FF-7A1F6C91F21F}"/>
              </a:ext>
            </a:extLst>
          </p:cNvPr>
          <p:cNvPicPr>
            <a:picLocks noChangeAspect="1"/>
          </p:cNvPicPr>
          <p:nvPr/>
        </p:nvPicPr>
        <p:blipFill>
          <a:blip r:embed="rId2"/>
          <a:stretch>
            <a:fillRect/>
          </a:stretch>
        </p:blipFill>
        <p:spPr>
          <a:xfrm>
            <a:off x="1420156" y="2943101"/>
            <a:ext cx="9837368" cy="2701947"/>
          </a:xfrm>
          <a:prstGeom prst="rect">
            <a:avLst/>
          </a:prstGeom>
        </p:spPr>
      </p:pic>
    </p:spTree>
    <p:extLst>
      <p:ext uri="{BB962C8B-B14F-4D97-AF65-F5344CB8AC3E}">
        <p14:creationId xmlns:p14="http://schemas.microsoft.com/office/powerpoint/2010/main" val="503925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id="{792FB092-3AB7-4294-9EC1-1D91A6CA28D5}"/>
              </a:ext>
            </a:extLst>
          </p:cNvPr>
          <p:cNvSpPr/>
          <p:nvPr/>
        </p:nvSpPr>
        <p:spPr bwMode="auto">
          <a:xfrm>
            <a:off x="623392" y="908720"/>
            <a:ext cx="571544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．飞腾</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FT-2000/4</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B00C41FC-DCFF-4DC0-98B9-B0EBF203F5C3}"/>
              </a:ext>
            </a:extLst>
          </p:cNvPr>
          <p:cNvSpPr/>
          <p:nvPr/>
        </p:nvSpPr>
        <p:spPr>
          <a:xfrm>
            <a:off x="1055440" y="1700808"/>
            <a:ext cx="10297144"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飞腾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FT-2000/4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是天津飞腾在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月发布的最新一代桌面处理器，该芯片集成了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个飞腾自主研发的处理器核心</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FTC663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。该款芯片在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核心技术上实现了新突破，与之前飞腾系列核心相比，具备更先进的架构设计和微结构实现，进一步缩小了与国际主流桌面</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的性能差距。</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AB4B988-DDD0-48FE-A702-6B2AAC6AB508}"/>
              </a:ext>
            </a:extLst>
          </p:cNvPr>
          <p:cNvPicPr>
            <a:picLocks noChangeAspect="1"/>
          </p:cNvPicPr>
          <p:nvPr/>
        </p:nvPicPr>
        <p:blipFill>
          <a:blip r:embed="rId2"/>
          <a:stretch>
            <a:fillRect/>
          </a:stretch>
        </p:blipFill>
        <p:spPr>
          <a:xfrm>
            <a:off x="1199456" y="3408806"/>
            <a:ext cx="9994063" cy="2727405"/>
          </a:xfrm>
          <a:prstGeom prst="rect">
            <a:avLst/>
          </a:prstGeom>
        </p:spPr>
      </p:pic>
    </p:spTree>
    <p:extLst>
      <p:ext uri="{BB962C8B-B14F-4D97-AF65-F5344CB8AC3E}">
        <p14:creationId xmlns:p14="http://schemas.microsoft.com/office/powerpoint/2010/main" val="2749615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551384"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13.1.2 </a:t>
            </a:r>
            <a:r>
              <a:rPr lang="zh-CN" altLang="en-US" sz="3200" b="0" dirty="0">
                <a:solidFill>
                  <a:schemeClr val="accent2"/>
                </a:solidFill>
                <a:latin typeface="+mn-lt"/>
              </a:rPr>
              <a:t>嵌入式计算机</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圆角矩形 4"/>
          <p:cNvSpPr/>
          <p:nvPr/>
        </p:nvSpPr>
        <p:spPr bwMode="auto">
          <a:xfrm>
            <a:off x="551384" y="1799649"/>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Cortex-A77</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570568" y="2584613"/>
            <a:ext cx="10801200"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Cortex-A77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Arm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公司在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月发布的新一代移动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架构，代号“</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Deimos”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A76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的直接继任者，在维持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A76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架构的优秀性能以及较小核心面积的同时，进一步提升了性能。</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Arm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Cortex-A77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是为下一代智能手机、笔记本电脑和其他移动设备而设计，将会在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5G</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的高级机器学习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中得到广泛的使用。</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BB5B25EC-9FA7-4244-B16C-15B10A475030}"/>
              </a:ext>
            </a:extLst>
          </p:cNvPr>
          <p:cNvPicPr>
            <a:picLocks noChangeAspect="1"/>
          </p:cNvPicPr>
          <p:nvPr/>
        </p:nvPicPr>
        <p:blipFill>
          <a:blip r:embed="rId3"/>
          <a:stretch>
            <a:fillRect/>
          </a:stretch>
        </p:blipFill>
        <p:spPr>
          <a:xfrm>
            <a:off x="695400" y="4303990"/>
            <a:ext cx="10517099" cy="2038197"/>
          </a:xfrm>
          <a:prstGeom prst="rect">
            <a:avLst/>
          </a:prstGeom>
        </p:spPr>
      </p:pic>
    </p:spTree>
    <p:extLst>
      <p:ext uri="{BB962C8B-B14F-4D97-AF65-F5344CB8AC3E}">
        <p14:creationId xmlns:p14="http://schemas.microsoft.com/office/powerpoint/2010/main" val="169185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id="{238026AF-124D-4248-9AA1-A575A984627D}"/>
              </a:ext>
            </a:extLst>
          </p:cNvPr>
          <p:cNvSpPr/>
          <p:nvPr/>
        </p:nvSpPr>
        <p:spPr bwMode="auto">
          <a:xfrm>
            <a:off x="695400" y="908720"/>
            <a:ext cx="597666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AMD Ryzen R1000</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C644B658-B733-4EA0-9B63-5418A3EE42C1}"/>
              </a:ext>
            </a:extLst>
          </p:cNvPr>
          <p:cNvSpPr/>
          <p:nvPr/>
        </p:nvSpPr>
        <p:spPr>
          <a:xfrm>
            <a:off x="767408" y="1628800"/>
            <a:ext cx="10801200" cy="1177791"/>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AMD Ryzen R1000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AMD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公司在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月发布的全新一代嵌入式处理器，首发的两款是锐龙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R1606G</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和锐龙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R1505G</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。锐龙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R1000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系列广泛应用于边缘计算、数字标牌、游艺机和网络设备等各种嵌入式领域，性能强大。</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FD6BB70-DFFE-4976-BE75-C527E2C7181E}"/>
              </a:ext>
            </a:extLst>
          </p:cNvPr>
          <p:cNvPicPr>
            <a:picLocks noChangeAspect="1"/>
          </p:cNvPicPr>
          <p:nvPr/>
        </p:nvPicPr>
        <p:blipFill>
          <a:blip r:embed="rId2"/>
          <a:stretch>
            <a:fillRect/>
          </a:stretch>
        </p:blipFill>
        <p:spPr>
          <a:xfrm>
            <a:off x="839417" y="3153669"/>
            <a:ext cx="10585176" cy="2462139"/>
          </a:xfrm>
          <a:prstGeom prst="rect">
            <a:avLst/>
          </a:prstGeom>
        </p:spPr>
      </p:pic>
    </p:spTree>
    <p:extLst>
      <p:ext uri="{BB962C8B-B14F-4D97-AF65-F5344CB8AC3E}">
        <p14:creationId xmlns:p14="http://schemas.microsoft.com/office/powerpoint/2010/main" val="2505865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51384" y="807731"/>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13.2 </a:t>
            </a:r>
            <a:r>
              <a:rPr lang="zh-CN" altLang="en-US" sz="3600" b="0" dirty="0">
                <a:latin typeface="+mn-lt"/>
                <a:ea typeface="黑体" panose="02010609060101010101" pitchFamily="49" charset="-122"/>
              </a:rPr>
              <a:t>存储器的容量与速度</a:t>
            </a:r>
          </a:p>
        </p:txBody>
      </p:sp>
      <p:sp>
        <p:nvSpPr>
          <p:cNvPr id="8" name="矩形 7"/>
          <p:cNvSpPr/>
          <p:nvPr/>
        </p:nvSpPr>
        <p:spPr>
          <a:xfrm>
            <a:off x="623392" y="1732759"/>
            <a:ext cx="11017224"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存储器是计算机中不可缺少的部分，用来存储计算机工作过程中所必需的数据和程序。微机系统对存储器的主要要求是：</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容量大和速度快</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，兼顾这两方面是很困难的。动态存储器（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NAND</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闪存是目前使用最广泛的技术，分别用于较快的主存储器和相对较慢的存储类存储器。</a:t>
            </a:r>
          </a:p>
        </p:txBody>
      </p:sp>
      <p:sp>
        <p:nvSpPr>
          <p:cNvPr id="4" name="圆角矩形 3"/>
          <p:cNvSpPr/>
          <p:nvPr/>
        </p:nvSpPr>
        <p:spPr bwMode="auto">
          <a:xfrm>
            <a:off x="623392" y="3411323"/>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13.2.1 </a:t>
            </a:r>
            <a:r>
              <a:rPr lang="zh-CN" altLang="en-US" sz="3200" b="0" dirty="0">
                <a:solidFill>
                  <a:schemeClr val="accent2"/>
                </a:solidFill>
                <a:latin typeface="+mn-lt"/>
              </a:rPr>
              <a:t>磁存储器</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矩形 4"/>
          <p:cNvSpPr/>
          <p:nvPr/>
        </p:nvSpPr>
        <p:spPr>
          <a:xfrm>
            <a:off x="623392" y="4180384"/>
            <a:ext cx="11017224"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磁存储器（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）的核心部分就是磁性隧道结（</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MTJ</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），即两个铁磁金属层夹着一个隧穿势垒层构成类似于三明治结构的纳米多层膜，这使得</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单元可以完全制作在芯片的金属层中，甚至可以实现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2~3</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层单元叠放，故具备在逻辑电路上构造大规模内存阵列的潜力。</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铁磁体的磁性不会由于断电而消失，所以</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具有闪存的非挥发性，其读写次数也因此近乎无限。</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还拥有静态存储器（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）的高速读取写入能力，但容量密度和使用寿命不输于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，平均能耗也远低于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，是真正的通用型内存。</a:t>
            </a:r>
          </a:p>
        </p:txBody>
      </p:sp>
    </p:spTree>
    <p:extLst>
      <p:ext uri="{BB962C8B-B14F-4D97-AF65-F5344CB8AC3E}">
        <p14:creationId xmlns:p14="http://schemas.microsoft.com/office/powerpoint/2010/main" val="3529450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50000"/>
            </a:schemeClr>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algn="ctr">
          <a:defRPr dirty="0">
            <a:solidFill>
              <a:srgbClr val="FF0000"/>
            </a:solidFill>
            <a:latin typeface="华文中宋" panose="02010600040101010101" pitchFamily="2" charset="-122"/>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7144</TotalTime>
  <Words>2634</Words>
  <Application>Microsoft Office PowerPoint</Application>
  <PresentationFormat>宽屏</PresentationFormat>
  <Paragraphs>75</Paragraphs>
  <Slides>17</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Gulim</vt:lpstr>
      <vt:lpstr>黑体</vt:lpstr>
      <vt:lpstr>华文新魏</vt:lpstr>
      <vt:lpstr>华文中宋</vt:lpstr>
      <vt:lpstr>楷体</vt:lpstr>
      <vt:lpstr>宋体</vt:lpstr>
      <vt:lpstr>微软雅黑</vt:lpstr>
      <vt:lpstr>Copperplate Gothic Bold</vt:lpstr>
      <vt:lpstr>Times New Roman</vt:lpstr>
      <vt:lpstr>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WYH</cp:lastModifiedBy>
  <cp:revision>756</cp:revision>
  <cp:lastPrinted>1999-06-03T07:41:47Z</cp:lastPrinted>
  <dcterms:created xsi:type="dcterms:W3CDTF">2012-05-08T02:40:51Z</dcterms:created>
  <dcterms:modified xsi:type="dcterms:W3CDTF">2020-06-15T04:10:19Z</dcterms:modified>
</cp:coreProperties>
</file>