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8" r:id="rId14"/>
    <p:sldId id="269" r:id="rId15"/>
    <p:sldId id="270" r:id="rId16"/>
    <p:sldId id="271" r:id="rId17"/>
    <p:sldId id="272" r:id="rId18"/>
    <p:sldId id="274" r:id="rId19"/>
    <p:sldId id="275" r:id="rId20"/>
    <p:sldId id="278" r:id="rId21"/>
    <p:sldId id="279" r:id="rId22"/>
    <p:sldId id="280" r:id="rId23"/>
    <p:sldId id="281" r:id="rId24"/>
    <p:sldId id="282" r:id="rId25"/>
    <p:sldId id="283" r:id="rId26"/>
    <p:sldId id="284" r:id="rId27"/>
    <p:sldId id="285" r:id="rId28"/>
    <p:sldId id="286"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7" d="100"/>
          <a:sy n="97" d="100"/>
        </p:scale>
        <p:origin x="-120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C8A432C8-69A7-458B-9684-2BFA64B31948}" type="datetime2">
              <a:rPr lang="en-US" smtClean="0"/>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a:p>
        </p:txBody>
      </p:sp>
      <p:sp>
        <p:nvSpPr>
          <p:cNvPr id="4" name="Date Placeholder 3"/>
          <p:cNvSpPr>
            <a:spLocks noGrp="1"/>
          </p:cNvSpPr>
          <p:nvPr>
            <p:ph type="dt" sz="half" idx="10"/>
          </p:nvPr>
        </p:nvSpPr>
        <p:spPr/>
        <p:txBody>
          <a:bodyPr/>
          <a:lstStyle/>
          <a:p>
            <a:fld id="{8CC057FC-95B6-4D89-AFDA-ABA33EE921E5}" type="datetime2">
              <a:rPr lang="en-US" smtClean="0"/>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4" name="Date Placeholder 3"/>
          <p:cNvSpPr>
            <a:spLocks noGrp="1"/>
          </p:cNvSpPr>
          <p:nvPr>
            <p:ph type="dt" sz="half" idx="10"/>
          </p:nvPr>
        </p:nvSpPr>
        <p:spPr/>
        <p:txBody>
          <a:bodyPr/>
          <a:lstStyle/>
          <a:p>
            <a:fld id="{EC4549AC-EB31-477F-92A9-B1988E232878}" type="datetime2">
              <a:rPr lang="en-US" smtClean="0"/>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lvl1pPr marL="182880" indent="-182880">
              <a:buFont typeface="Wingdings" panose="05000000000000000000" pitchFamily="2" charset="2"/>
              <a:buChar char="l"/>
              <a:defRPr/>
            </a:lvl1pPr>
            <a:lvl2pPr marL="457200" indent="-182880">
              <a:buFont typeface="Wingdings" panose="05000000000000000000" pitchFamily="2" charset="2"/>
              <a:buChar char="Ø"/>
              <a:defRPr/>
            </a:lvl2pPr>
            <a:lvl3pPr marL="731520" indent="-182880">
              <a:buFont typeface="Wingdings" panose="05000000000000000000" pitchFamily="2" charset="2"/>
              <a:buChar char="ü"/>
              <a:defRPr/>
            </a:lvl3pPr>
            <a:lvl5pPr marL="1188720" indent="-137160">
              <a:buFont typeface="Arial" panose="020B0604020202020204" pitchFamily="34" charset="0"/>
              <a:buChar char="-"/>
              <a:defRPr/>
            </a:lvl5pPr>
          </a:lstStyle>
          <a:p>
            <a:pPr lvl="0"/>
            <a:r>
              <a:rPr lang="zh-CN" altLang="en-US" dirty="0" smtClean="0"/>
              <a:t>单击此处编辑母版文本样式</a:t>
            </a:r>
            <a:endParaRPr lang="zh-CN" altLang="en-US" dirty="0" smtClean="0"/>
          </a:p>
          <a:p>
            <a:pPr lvl="1"/>
            <a:r>
              <a:rPr lang="zh-CN" altLang="en-US" dirty="0" smtClean="0"/>
              <a:t>二级</a:t>
            </a:r>
            <a:endParaRPr lang="zh-CN" altLang="en-US" dirty="0" smtClean="0"/>
          </a:p>
          <a:p>
            <a:pPr lvl="2"/>
            <a:r>
              <a:rPr lang="zh-CN" altLang="en-US" dirty="0" smtClean="0"/>
              <a:t>三级</a:t>
            </a:r>
            <a:endParaRPr lang="zh-CN" altLang="en-US" dirty="0" smtClean="0"/>
          </a:p>
          <a:p>
            <a:pPr lvl="3"/>
            <a:r>
              <a:rPr lang="zh-CN" altLang="en-US" dirty="0" smtClean="0"/>
              <a:t>四级</a:t>
            </a:r>
            <a:endParaRPr lang="zh-CN" altLang="en-US" dirty="0" smtClean="0"/>
          </a:p>
          <a:p>
            <a:pPr lvl="4"/>
            <a:r>
              <a:rPr lang="zh-CN" altLang="en-US" dirty="0" smtClean="0"/>
              <a:t>五级</a:t>
            </a:r>
            <a:endParaRPr lang="en-US" dirty="0"/>
          </a:p>
        </p:txBody>
      </p:sp>
      <p:sp>
        <p:nvSpPr>
          <p:cNvPr id="4" name="Date Placeholder 3"/>
          <p:cNvSpPr>
            <a:spLocks noGrp="1"/>
          </p:cNvSpPr>
          <p:nvPr>
            <p:ph type="dt" sz="half" idx="10"/>
          </p:nvPr>
        </p:nvSpPr>
        <p:spPr/>
        <p:txBody>
          <a:bodyPr/>
          <a:lstStyle/>
          <a:p>
            <a:fld id="{6396A3A3-94A6-4E5B-AF39-173ACA3E61CC}" type="datetime2">
              <a:rPr lang="en-US" smtClean="0"/>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9933D019-A32C-4EAD-B8E6-DBDA699692FD}" type="datetime2">
              <a:rPr lang="en-US" smtClean="0"/>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5" name="Date Placeholder 4"/>
          <p:cNvSpPr>
            <a:spLocks noGrp="1"/>
          </p:cNvSpPr>
          <p:nvPr>
            <p:ph type="dt" sz="half" idx="10"/>
          </p:nvPr>
        </p:nvSpPr>
        <p:spPr/>
        <p:txBody>
          <a:bodyPr/>
          <a:lstStyle/>
          <a:p>
            <a:fld id="{CCEBA98F-560C-4997-81C4-81D4D9187EAB}" type="datetime2">
              <a:rPr lang="en-US" smtClean="0"/>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7" name="Date Placeholder 6"/>
          <p:cNvSpPr>
            <a:spLocks noGrp="1"/>
          </p:cNvSpPr>
          <p:nvPr>
            <p:ph type="dt" sz="half" idx="10"/>
          </p:nvPr>
        </p:nvSpPr>
        <p:spPr/>
        <p:txBody>
          <a:bodyPr/>
          <a:lstStyle/>
          <a:p>
            <a:fld id="{150972B2-CA5C-437D-87D0-8081271A9E4B}" type="datetime2">
              <a:rPr lang="en-US" smtClean="0"/>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79CD4847-11EF-4466-A8AD-85CDB7B49118}" type="datetime2">
              <a:rPr lang="en-US" smtClean="0"/>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3FE976D3-5B7F-4300-ABED-C91F1B2AE209}" type="datetime2">
              <a:rPr lang="en-US" smtClean="0"/>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p:cNvSpPr>
          <p:nvPr>
            <p:ph type="pic" idx="1" hasCustomPrompt="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EBDC1E59-17DD-41CE-97CA-624A472382D4}" type="datetime2">
              <a:rPr lang="en-US" smtClean="0"/>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80CB818-7379-467D-8E76-EF9D9074A26C}" type="datetime2">
              <a:rPr lang="en-US" smtClean="0"/>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anose="020B0604020202020204"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anose="020B0604020202020204"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anose="020B0604020202020204"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6.emf"/><Relationship Id="rId1"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emf"/><Relationship Id="rId1" Type="http://schemas.openxmlformats.org/officeDocument/2006/relationships/image" Target="../media/image2.emf"/></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Chapter</a:t>
            </a:r>
            <a:r>
              <a:rPr kumimoji="1" lang="zh-CN" altLang="en-US" dirty="0" smtClean="0"/>
              <a:t> </a:t>
            </a:r>
            <a:r>
              <a:rPr kumimoji="1" lang="en-US" altLang="zh-CN" dirty="0" smtClean="0"/>
              <a:t>1</a:t>
            </a:r>
            <a:r>
              <a:rPr kumimoji="1" lang="zh-CN" altLang="en-US" dirty="0" smtClean="0"/>
              <a:t> </a:t>
            </a:r>
            <a:r>
              <a:rPr kumimoji="1" lang="en-US" altLang="zh-CN" dirty="0" smtClean="0"/>
              <a:t>java</a:t>
            </a:r>
            <a:r>
              <a:rPr kumimoji="1" lang="zh-CN" altLang="en-US" dirty="0" smtClean="0"/>
              <a:t>概述</a:t>
            </a:r>
            <a:endParaRPr kumimoji="1"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a:t>
            </a:r>
            <a:r>
              <a:rPr lang="en-US" altLang="zh-CN" dirty="0" smtClean="0"/>
              <a:t>Java</a:t>
            </a:r>
            <a:r>
              <a:rPr lang="zh-CN" altLang="en-US" dirty="0" smtClean="0"/>
              <a:t>应用程序</a:t>
            </a:r>
            <a:endParaRPr lang="zh-CN" altLang="en-US" dirty="0"/>
          </a:p>
        </p:txBody>
      </p:sp>
      <p:sp>
        <p:nvSpPr>
          <p:cNvPr id="6" name="Rectangle 7"/>
          <p:cNvSpPr>
            <a:spLocks noChangeArrowheads="1"/>
          </p:cNvSpPr>
          <p:nvPr/>
        </p:nvSpPr>
        <p:spPr bwMode="auto">
          <a:xfrm>
            <a:off x="872759" y="1787769"/>
            <a:ext cx="6838095" cy="3662363"/>
          </a:xfrm>
          <a:prstGeom prst="rect">
            <a:avLst/>
          </a:prstGeom>
          <a:noFill/>
          <a:ln>
            <a:noFill/>
          </a:ln>
          <a:effectLst/>
        </p:spPr>
        <p:txBody>
          <a:bodyPr wrap="square">
            <a:spAutoFit/>
          </a:bodyPr>
          <a:lstStyle>
            <a:lvl1pPr indent="2667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sz="1800" dirty="0">
                <a:ea typeface="MingLiU" panose="02020509000000000000" pitchFamily="49" charset="-120"/>
              </a:rPr>
              <a:t>public </a:t>
            </a:r>
            <a:r>
              <a:rPr lang="en-US" altLang="zh-CN" sz="1800" dirty="0">
                <a:solidFill>
                  <a:srgbClr val="0000FF"/>
                </a:solidFill>
                <a:ea typeface="MingLiU" panose="02020509000000000000" pitchFamily="49" charset="-120"/>
              </a:rPr>
              <a:t>class Hello</a:t>
            </a:r>
            <a:r>
              <a:rPr lang="en-US" altLang="zh-CN" sz="1800" dirty="0">
                <a:ea typeface="MingLiU" panose="02020509000000000000" pitchFamily="49" charset="-120"/>
              </a:rPr>
              <a:t> {</a:t>
            </a:r>
            <a:endParaRPr lang="en-US" altLang="zh-CN" sz="1800" dirty="0"/>
          </a:p>
          <a:p>
            <a:pPr algn="just" eaLnBrk="0" hangingPunct="0"/>
            <a:r>
              <a:rPr lang="en-US" altLang="zh-CN" sz="1800" dirty="0">
                <a:ea typeface="MingLiU" panose="02020509000000000000" pitchFamily="49" charset="-120"/>
              </a:rPr>
              <a:t>   public static void main (String </a:t>
            </a:r>
            <a:r>
              <a:rPr lang="en-US" altLang="zh-CN" sz="1800" dirty="0" err="1">
                <a:ea typeface="MingLiU" panose="02020509000000000000" pitchFamily="49" charset="-120"/>
              </a:rPr>
              <a:t>args</a:t>
            </a:r>
            <a:r>
              <a:rPr lang="en-US" altLang="zh-CN" sz="1800" dirty="0">
                <a:ea typeface="MingLiU" panose="02020509000000000000" pitchFamily="49" charset="-120"/>
              </a:rPr>
              <a:t>[]) {</a:t>
            </a:r>
            <a:endParaRPr lang="en-US" altLang="zh-CN" sz="1800" dirty="0"/>
          </a:p>
          <a:p>
            <a:pPr algn="just" eaLnBrk="0" hangingPunct="0"/>
            <a:r>
              <a:rPr lang="en-US" altLang="zh-CN" sz="1800" dirty="0">
                <a:ea typeface="MingLiU" panose="02020509000000000000" pitchFamily="49" charset="-120"/>
              </a:rPr>
              <a:t>      </a:t>
            </a:r>
            <a:r>
              <a:rPr lang="en-US" altLang="zh-CN" sz="1800" dirty="0" err="1">
                <a:ea typeface="MingLiU" panose="02020509000000000000" pitchFamily="49" charset="-120"/>
              </a:rPr>
              <a:t>System.out.println</a:t>
            </a:r>
            <a:r>
              <a:rPr lang="en-US" altLang="zh-CN" sz="1800" dirty="0">
                <a:ea typeface="MingLiU" panose="02020509000000000000" pitchFamily="49" charset="-120"/>
              </a:rPr>
              <a:t>("</a:t>
            </a:r>
            <a:r>
              <a:rPr lang="zh-CN" altLang="en-US" sz="1800" dirty="0">
                <a:latin typeface="MingLiU" panose="02020509000000000000" pitchFamily="49" charset="-120"/>
                <a:ea typeface="MingLiU" panose="02020509000000000000" pitchFamily="49" charset="-120"/>
              </a:rPr>
              <a:t>大家好</a:t>
            </a:r>
            <a:r>
              <a:rPr lang="zh-CN" altLang="en-US" sz="1800" dirty="0">
                <a:ea typeface="MingLiU" panose="02020509000000000000" pitchFamily="49" charset="-120"/>
              </a:rPr>
              <a:t>!");</a:t>
            </a:r>
            <a:endParaRPr lang="zh-CN" altLang="en-US" sz="1800" dirty="0"/>
          </a:p>
          <a:p>
            <a:pPr algn="just" eaLnBrk="0" hangingPunct="0"/>
            <a:r>
              <a:rPr lang="zh-CN" altLang="en-US" sz="1800" dirty="0">
                <a:ea typeface="MingLiU" panose="02020509000000000000" pitchFamily="49" charset="-120"/>
              </a:rPr>
              <a:t>      </a:t>
            </a:r>
            <a:r>
              <a:rPr lang="en-US" altLang="zh-CN" sz="1800" dirty="0" err="1">
                <a:ea typeface="MingLiU" panose="02020509000000000000" pitchFamily="49" charset="-120"/>
              </a:rPr>
              <a:t>System.out.println</a:t>
            </a:r>
            <a:r>
              <a:rPr lang="en-US" altLang="zh-CN" sz="1800" dirty="0">
                <a:ea typeface="MingLiU" panose="02020509000000000000" pitchFamily="49" charset="-120"/>
              </a:rPr>
              <a:t>("Nice to meet you");</a:t>
            </a:r>
            <a:endParaRPr lang="en-US" altLang="zh-CN" sz="1800" dirty="0"/>
          </a:p>
          <a:p>
            <a:pPr algn="just" eaLnBrk="0" hangingPunct="0"/>
            <a:r>
              <a:rPr lang="en-US" altLang="zh-CN" sz="1800" dirty="0">
                <a:ea typeface="MingLiU" panose="02020509000000000000" pitchFamily="49" charset="-120"/>
              </a:rPr>
              <a:t>      Student </a:t>
            </a:r>
            <a:r>
              <a:rPr lang="en-US" altLang="zh-CN" sz="1800" dirty="0" err="1">
                <a:ea typeface="MingLiU" panose="02020509000000000000" pitchFamily="49" charset="-120"/>
              </a:rPr>
              <a:t>stu</a:t>
            </a:r>
            <a:r>
              <a:rPr lang="en-US" altLang="zh-CN" sz="1800" dirty="0"/>
              <a:t> </a:t>
            </a:r>
            <a:r>
              <a:rPr lang="en-US" altLang="zh-CN" sz="1800" dirty="0">
                <a:ea typeface="MingLiU" panose="02020509000000000000" pitchFamily="49" charset="-120"/>
              </a:rPr>
              <a:t>=</a:t>
            </a:r>
            <a:r>
              <a:rPr lang="en-US" altLang="zh-CN" sz="1800" dirty="0"/>
              <a:t> </a:t>
            </a:r>
            <a:r>
              <a:rPr lang="en-US" altLang="zh-CN" sz="1800" dirty="0">
                <a:ea typeface="MingLiU" panose="02020509000000000000" pitchFamily="49" charset="-120"/>
              </a:rPr>
              <a:t>new Student();</a:t>
            </a:r>
            <a:endParaRPr lang="en-US" altLang="zh-CN" sz="1800" dirty="0"/>
          </a:p>
          <a:p>
            <a:pPr algn="just" eaLnBrk="0" hangingPunct="0"/>
            <a:r>
              <a:rPr lang="en-US" altLang="zh-CN" sz="1800" dirty="0">
                <a:ea typeface="MingLiU" panose="02020509000000000000" pitchFamily="49" charset="-120"/>
              </a:rPr>
              <a:t>      </a:t>
            </a:r>
            <a:r>
              <a:rPr lang="en-US" altLang="zh-CN" sz="1800" dirty="0" err="1">
                <a:ea typeface="MingLiU" panose="02020509000000000000" pitchFamily="49" charset="-120"/>
              </a:rPr>
              <a:t>stu.speak</a:t>
            </a:r>
            <a:r>
              <a:rPr lang="en-US" altLang="zh-CN" sz="1800" dirty="0">
                <a:ea typeface="MingLiU" panose="02020509000000000000" pitchFamily="49" charset="-120"/>
              </a:rPr>
              <a:t>("We are students");</a:t>
            </a:r>
            <a:endParaRPr lang="en-US" altLang="zh-CN" sz="1800" dirty="0"/>
          </a:p>
          <a:p>
            <a:pPr algn="just" eaLnBrk="0" hangingPunct="0"/>
            <a:r>
              <a:rPr lang="en-US" altLang="zh-CN" sz="1800" dirty="0">
                <a:ea typeface="MingLiU" panose="02020509000000000000" pitchFamily="49" charset="-120"/>
              </a:rPr>
              <a:t>   }</a:t>
            </a:r>
            <a:endParaRPr lang="en-US" altLang="zh-CN" sz="1800" dirty="0"/>
          </a:p>
          <a:p>
            <a:pPr algn="just" eaLnBrk="0" hangingPunct="0"/>
            <a:r>
              <a:rPr lang="en-US" altLang="zh-CN" sz="1800" dirty="0">
                <a:ea typeface="MingLiU" panose="02020509000000000000" pitchFamily="49" charset="-120"/>
              </a:rPr>
              <a:t>}</a:t>
            </a:r>
            <a:endParaRPr lang="en-US" altLang="zh-CN" sz="1800" dirty="0"/>
          </a:p>
          <a:p>
            <a:pPr algn="just" eaLnBrk="0" hangingPunct="0"/>
            <a:r>
              <a:rPr lang="en-US" altLang="zh-CN" sz="1800" dirty="0">
                <a:solidFill>
                  <a:srgbClr val="0000FF"/>
                </a:solidFill>
                <a:ea typeface="MingLiU" panose="02020509000000000000" pitchFamily="49" charset="-120"/>
              </a:rPr>
              <a:t>class Student</a:t>
            </a:r>
            <a:r>
              <a:rPr lang="en-US" altLang="zh-CN" sz="1800" dirty="0">
                <a:ea typeface="MingLiU" panose="02020509000000000000" pitchFamily="49" charset="-120"/>
              </a:rPr>
              <a:t> {</a:t>
            </a:r>
            <a:endParaRPr lang="en-US" altLang="zh-CN" sz="1800" dirty="0"/>
          </a:p>
          <a:p>
            <a:pPr algn="just" eaLnBrk="0" hangingPunct="0"/>
            <a:r>
              <a:rPr lang="en-US" altLang="zh-CN" sz="1800" dirty="0">
                <a:ea typeface="MingLiU" panose="02020509000000000000" pitchFamily="49" charset="-120"/>
              </a:rPr>
              <a:t>   public void speak(String s) {</a:t>
            </a:r>
            <a:endParaRPr lang="en-US" altLang="zh-CN" sz="1800" dirty="0"/>
          </a:p>
          <a:p>
            <a:pPr algn="just" eaLnBrk="0" hangingPunct="0"/>
            <a:r>
              <a:rPr lang="en-US" altLang="zh-CN" sz="1800" dirty="0">
                <a:ea typeface="MingLiU" panose="02020509000000000000" pitchFamily="49" charset="-120"/>
              </a:rPr>
              <a:t>      </a:t>
            </a:r>
            <a:r>
              <a:rPr lang="en-US" altLang="zh-CN" sz="1800" dirty="0" err="1">
                <a:ea typeface="MingLiU" panose="02020509000000000000" pitchFamily="49" charset="-120"/>
              </a:rPr>
              <a:t>System.out.println</a:t>
            </a:r>
            <a:r>
              <a:rPr lang="en-US" altLang="zh-CN" sz="1800" dirty="0">
                <a:ea typeface="MingLiU" panose="02020509000000000000" pitchFamily="49" charset="-120"/>
              </a:rPr>
              <a:t>(s);</a:t>
            </a:r>
            <a:endParaRPr lang="en-US" altLang="zh-CN" sz="1800" dirty="0"/>
          </a:p>
          <a:p>
            <a:pPr algn="just" eaLnBrk="0" hangingPunct="0"/>
            <a:r>
              <a:rPr lang="en-US" altLang="zh-CN" sz="1800" dirty="0">
                <a:ea typeface="MingLiU" panose="02020509000000000000" pitchFamily="49" charset="-120"/>
              </a:rPr>
              <a:t>   }</a:t>
            </a:r>
            <a:endParaRPr lang="en-US" altLang="zh-CN" sz="1800" dirty="0"/>
          </a:p>
          <a:p>
            <a:pPr eaLnBrk="0" hangingPunct="0"/>
            <a:r>
              <a:rPr lang="en-US" altLang="zh-CN" sz="1800" dirty="0">
                <a:ea typeface="MingLiU" panose="02020509000000000000" pitchFamily="49" charset="-120"/>
              </a:rPr>
              <a:t>}</a:t>
            </a:r>
            <a:r>
              <a:rPr lang="en-US" altLang="zh-CN" sz="1800" dirty="0"/>
              <a:t> </a:t>
            </a:r>
            <a:endParaRPr lang="en-US" altLang="zh-CN" sz="1800" dirty="0"/>
          </a:p>
        </p:txBody>
      </p:sp>
      <p:sp>
        <p:nvSpPr>
          <p:cNvPr id="7" name="Rectangle 6"/>
          <p:cNvSpPr>
            <a:spLocks noChangeArrowheads="1"/>
          </p:cNvSpPr>
          <p:nvPr/>
        </p:nvSpPr>
        <p:spPr bwMode="auto">
          <a:xfrm>
            <a:off x="694227" y="5862638"/>
            <a:ext cx="7517788" cy="369332"/>
          </a:xfrm>
          <a:prstGeom prst="rect">
            <a:avLst/>
          </a:prstGeom>
          <a:noFill/>
          <a:ln>
            <a:noFill/>
          </a:ln>
          <a:effectLst/>
        </p:spPr>
        <p:txBody>
          <a:bodyPr wrap="square">
            <a:spAutoFit/>
          </a:bodyPr>
          <a:lstStyle/>
          <a:p>
            <a:pPr marL="285750" indent="-285750">
              <a:buFont typeface="Arial" panose="020B0604020202020204" pitchFamily="34" charset="0"/>
              <a:buChar char="•"/>
            </a:pPr>
            <a:r>
              <a:rPr lang="en-US" altLang="zh-CN" sz="1800" dirty="0" smtClean="0"/>
              <a:t>Java</a:t>
            </a:r>
            <a:r>
              <a:rPr lang="zh-CN" altLang="en-US" sz="1800" dirty="0">
                <a:latin typeface="宋体" panose="02010600030101010101" pitchFamily="2" charset="-122"/>
              </a:rPr>
              <a:t>源文件</a:t>
            </a:r>
            <a:r>
              <a:rPr lang="en-US" altLang="zh-CN" sz="1800" dirty="0"/>
              <a:t>Hello.java</a:t>
            </a:r>
            <a:r>
              <a:rPr lang="zh-CN" altLang="en-US" sz="1800" dirty="0">
                <a:latin typeface="宋体" panose="02010600030101010101" pitchFamily="2" charset="-122"/>
              </a:rPr>
              <a:t>是由两个名字分别为</a:t>
            </a:r>
            <a:r>
              <a:rPr lang="en-US" altLang="zh-CN" sz="1800" dirty="0">
                <a:solidFill>
                  <a:srgbClr val="0000FF"/>
                </a:solidFill>
              </a:rPr>
              <a:t>Hello</a:t>
            </a:r>
            <a:r>
              <a:rPr lang="zh-CN" altLang="en-US" sz="1800" dirty="0">
                <a:latin typeface="宋体" panose="02010600030101010101" pitchFamily="2" charset="-122"/>
              </a:rPr>
              <a:t>和</a:t>
            </a:r>
            <a:r>
              <a:rPr lang="en-US" altLang="zh-CN" sz="1800" dirty="0">
                <a:solidFill>
                  <a:srgbClr val="0000FF"/>
                </a:solidFill>
              </a:rPr>
              <a:t>Student</a:t>
            </a:r>
            <a:r>
              <a:rPr lang="zh-CN" altLang="en-US" sz="1800" dirty="0">
                <a:latin typeface="宋体" panose="02010600030101010101" pitchFamily="2" charset="-122"/>
              </a:rPr>
              <a:t>的类组成</a:t>
            </a:r>
            <a:r>
              <a:rPr lang="zh-CN" altLang="en-US" sz="1000" dirty="0">
                <a:latin typeface="宋体" panose="02010600030101010101" pitchFamily="2" charset="-122"/>
              </a:rPr>
              <a:t>。</a:t>
            </a:r>
            <a:r>
              <a:rPr lang="zh-CN" altLang="en-US" sz="1100" dirty="0"/>
              <a:t> </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创建、编译和执行</a:t>
            </a:r>
            <a:r>
              <a:rPr lang="en-US" altLang="zh-CN" dirty="0" smtClean="0"/>
              <a:t>Java</a:t>
            </a:r>
            <a:r>
              <a:rPr lang="zh-CN" altLang="en-US" dirty="0" smtClean="0"/>
              <a:t>程序</a:t>
            </a:r>
            <a:endParaRPr lang="zh-CN" altLang="en-US" dirty="0"/>
          </a:p>
        </p:txBody>
      </p:sp>
      <p:sp>
        <p:nvSpPr>
          <p:cNvPr id="5" name="Text Box 4"/>
          <p:cNvSpPr txBox="1">
            <a:spLocks noChangeArrowheads="1"/>
          </p:cNvSpPr>
          <p:nvPr/>
        </p:nvSpPr>
        <p:spPr bwMode="auto">
          <a:xfrm>
            <a:off x="424815" y="1725930"/>
            <a:ext cx="4427855" cy="3046095"/>
          </a:xfrm>
          <a:prstGeom prst="rect">
            <a:avLst/>
          </a:prstGeom>
          <a:noFill/>
          <a:ln>
            <a:noFill/>
          </a:ln>
          <a:effectLst/>
        </p:spPr>
        <p:txBody>
          <a:bodyPr wrap="square">
            <a:spAutoFit/>
          </a:bodyPr>
          <a:lstStyle/>
          <a:p>
            <a:pPr marL="342900" indent="-342900" algn="just">
              <a:lnSpc>
                <a:spcPct val="120000"/>
              </a:lnSpc>
              <a:buFont typeface="Arial" panose="020B0604020202020204" pitchFamily="34" charset="0"/>
              <a:buChar char="•"/>
            </a:pPr>
            <a:r>
              <a:rPr lang="zh-CN" altLang="en-US" sz="2000" b="1" dirty="0" smtClean="0">
                <a:solidFill>
                  <a:srgbClr val="0000FF"/>
                </a:solidFill>
                <a:cs typeface="Times New Roman" panose="02020603050405020304" pitchFamily="18" charset="0"/>
              </a:rPr>
              <a:t>编写</a:t>
            </a:r>
            <a:r>
              <a:rPr lang="zh-CN" altLang="en-US" sz="2000" b="1" dirty="0">
                <a:solidFill>
                  <a:srgbClr val="0000FF"/>
                </a:solidFill>
                <a:cs typeface="Times New Roman" panose="02020603050405020304" pitchFamily="18" charset="0"/>
              </a:rPr>
              <a:t>源文件</a:t>
            </a:r>
            <a:r>
              <a:rPr lang="zh-CN" altLang="en-US" sz="2000" b="1" dirty="0">
                <a:solidFill>
                  <a:srgbClr val="0000FF"/>
                </a:solidFill>
              </a:rPr>
              <a:t>:</a:t>
            </a:r>
            <a:endParaRPr lang="zh-CN" altLang="en-US" sz="2000" b="1" dirty="0">
              <a:solidFill>
                <a:srgbClr val="0000FF"/>
              </a:solidFill>
            </a:endParaRPr>
          </a:p>
          <a:p>
            <a:pPr marL="800100" lvl="1" indent="-342900" algn="just">
              <a:lnSpc>
                <a:spcPct val="120000"/>
              </a:lnSpc>
              <a:buFont typeface="Arial" panose="020B0604020202020204" pitchFamily="34" charset="0"/>
              <a:buChar char="•"/>
            </a:pPr>
            <a:r>
              <a:rPr lang="zh-CN" altLang="en-US" sz="2000" b="1" dirty="0">
                <a:cs typeface="Times New Roman" panose="02020603050405020304" pitchFamily="18" charset="0"/>
              </a:rPr>
              <a:t>扩展名必须是.</a:t>
            </a:r>
            <a:r>
              <a:rPr lang="en-US" altLang="zh-CN" sz="2000" b="1" dirty="0">
                <a:cs typeface="Times New Roman" panose="02020603050405020304" pitchFamily="18" charset="0"/>
              </a:rPr>
              <a:t>java</a:t>
            </a:r>
            <a:r>
              <a:rPr lang="en-US" altLang="zh-CN" sz="2000" b="1" dirty="0"/>
              <a:t> </a:t>
            </a:r>
            <a:endParaRPr lang="en-US" altLang="zh-CN" sz="2000" b="1" dirty="0"/>
          </a:p>
          <a:p>
            <a:pPr marL="342900" indent="-342900" algn="just">
              <a:lnSpc>
                <a:spcPct val="120000"/>
              </a:lnSpc>
              <a:buFont typeface="Arial" panose="020B0604020202020204" pitchFamily="34" charset="0"/>
              <a:buChar char="•"/>
            </a:pPr>
            <a:r>
              <a:rPr lang="zh-CN" altLang="en-US" sz="2000" b="1" dirty="0" smtClean="0">
                <a:solidFill>
                  <a:srgbClr val="0000FF"/>
                </a:solidFill>
                <a:cs typeface="Times New Roman" panose="02020603050405020304" pitchFamily="18" charset="0"/>
              </a:rPr>
              <a:t>编译</a:t>
            </a:r>
            <a:r>
              <a:rPr lang="en-US" altLang="zh-CN" sz="2000" b="1" dirty="0">
                <a:solidFill>
                  <a:srgbClr val="0000FF"/>
                </a:solidFill>
                <a:cs typeface="Times New Roman" panose="02020603050405020304" pitchFamily="18" charset="0"/>
              </a:rPr>
              <a:t>Java</a:t>
            </a:r>
            <a:r>
              <a:rPr lang="zh-CN" altLang="en-US" sz="2000" b="1" dirty="0">
                <a:solidFill>
                  <a:srgbClr val="0000FF"/>
                </a:solidFill>
                <a:cs typeface="Times New Roman" panose="02020603050405020304" pitchFamily="18" charset="0"/>
              </a:rPr>
              <a:t>源程序</a:t>
            </a:r>
            <a:r>
              <a:rPr lang="zh-CN" altLang="en-US" sz="2000" b="1" dirty="0">
                <a:solidFill>
                  <a:srgbClr val="0000FF"/>
                </a:solidFill>
              </a:rPr>
              <a:t>:</a:t>
            </a:r>
            <a:endParaRPr lang="zh-CN" altLang="en-US" sz="2000" b="1" dirty="0">
              <a:solidFill>
                <a:srgbClr val="0000FF"/>
              </a:solidFill>
            </a:endParaRPr>
          </a:p>
          <a:p>
            <a:pPr marL="800100" lvl="1" indent="-342900" algn="just">
              <a:lnSpc>
                <a:spcPct val="120000"/>
              </a:lnSpc>
              <a:buFont typeface="Arial" panose="020B0604020202020204" pitchFamily="34" charset="0"/>
              <a:buChar char="•"/>
            </a:pPr>
            <a:r>
              <a:rPr lang="zh-CN" altLang="en-US" sz="2000" b="1" dirty="0">
                <a:cs typeface="Times New Roman" panose="02020603050405020304" pitchFamily="18" charset="0"/>
              </a:rPr>
              <a:t>用</a:t>
            </a:r>
            <a:r>
              <a:rPr lang="en-US" altLang="zh-CN" sz="2000" b="1" dirty="0">
                <a:cs typeface="Times New Roman" panose="02020603050405020304" pitchFamily="18" charset="0"/>
              </a:rPr>
              <a:t>Java</a:t>
            </a:r>
            <a:r>
              <a:rPr lang="zh-CN" altLang="en-US" sz="2000" b="1" dirty="0">
                <a:cs typeface="Times New Roman" panose="02020603050405020304" pitchFamily="18" charset="0"/>
              </a:rPr>
              <a:t>编译器（</a:t>
            </a:r>
            <a:r>
              <a:rPr lang="en-US" altLang="zh-CN" sz="2000" b="1" dirty="0">
                <a:cs typeface="Times New Roman" panose="02020603050405020304" pitchFamily="18" charset="0"/>
              </a:rPr>
              <a:t>javac.exe）</a:t>
            </a:r>
            <a:r>
              <a:rPr lang="zh-CN" altLang="en-US" sz="2000" b="1" dirty="0">
                <a:cs typeface="Times New Roman" panose="02020603050405020304" pitchFamily="18" charset="0"/>
              </a:rPr>
              <a:t>编译源文件，得到字节码文件</a:t>
            </a:r>
            <a:endParaRPr lang="zh-CN" altLang="en-US" sz="2000" b="1" dirty="0"/>
          </a:p>
          <a:p>
            <a:pPr marL="342900" indent="-342900" algn="just">
              <a:lnSpc>
                <a:spcPct val="120000"/>
              </a:lnSpc>
              <a:buFont typeface="Arial" panose="020B0604020202020204" pitchFamily="34" charset="0"/>
              <a:buChar char="•"/>
            </a:pPr>
            <a:r>
              <a:rPr lang="zh-CN" altLang="en-US" sz="2000" b="1" dirty="0" smtClean="0">
                <a:solidFill>
                  <a:srgbClr val="0000FF"/>
                </a:solidFill>
              </a:rPr>
              <a:t>运行</a:t>
            </a:r>
            <a:r>
              <a:rPr lang="en-US" altLang="zh-CN" sz="2000" b="1" dirty="0">
                <a:solidFill>
                  <a:srgbClr val="0000FF"/>
                </a:solidFill>
              </a:rPr>
              <a:t>Java</a:t>
            </a:r>
            <a:r>
              <a:rPr lang="zh-CN" altLang="en-US" sz="2000" b="1" dirty="0">
                <a:solidFill>
                  <a:srgbClr val="0000FF"/>
                </a:solidFill>
              </a:rPr>
              <a:t>程序:</a:t>
            </a:r>
            <a:endParaRPr lang="zh-CN" altLang="en-US" sz="2000" b="1" dirty="0">
              <a:solidFill>
                <a:srgbClr val="0000FF"/>
              </a:solidFill>
            </a:endParaRPr>
          </a:p>
          <a:p>
            <a:pPr marL="800100" lvl="1" indent="-342900" algn="just">
              <a:lnSpc>
                <a:spcPct val="120000"/>
              </a:lnSpc>
              <a:buFont typeface="Arial" panose="020B0604020202020204" pitchFamily="34" charset="0"/>
              <a:buChar char="•"/>
            </a:pPr>
            <a:r>
              <a:rPr lang="zh-CN" altLang="en-US" sz="2000" b="1" dirty="0"/>
              <a:t>使用</a:t>
            </a:r>
            <a:r>
              <a:rPr lang="en-US" altLang="zh-CN" sz="2000" b="1" dirty="0">
                <a:cs typeface="Times New Roman" panose="02020603050405020304" pitchFamily="18" charset="0"/>
              </a:rPr>
              <a:t>Java</a:t>
            </a:r>
            <a:r>
              <a:rPr lang="zh-CN" altLang="en-US" sz="2000" b="1" dirty="0">
                <a:cs typeface="Times New Roman" panose="02020603050405020304" pitchFamily="18" charset="0"/>
              </a:rPr>
              <a:t>解释器（</a:t>
            </a:r>
            <a:r>
              <a:rPr lang="en-US" altLang="zh-CN" sz="2000" b="1" dirty="0">
                <a:cs typeface="Times New Roman" panose="02020603050405020304" pitchFamily="18" charset="0"/>
              </a:rPr>
              <a:t>java.exe）</a:t>
            </a:r>
            <a:r>
              <a:rPr lang="zh-CN" altLang="en-US" sz="2000" b="1" dirty="0">
                <a:cs typeface="Times New Roman" panose="02020603050405020304" pitchFamily="18" charset="0"/>
              </a:rPr>
              <a:t>来解释执行字节码文件</a:t>
            </a:r>
            <a:r>
              <a:rPr lang="zh-CN" altLang="en-US" sz="2000" b="1" dirty="0">
                <a:latin typeface="宋体" panose="02010600030101010101" pitchFamily="2" charset="-122"/>
              </a:rPr>
              <a:t>  </a:t>
            </a:r>
            <a:endParaRPr lang="en-US" altLang="zh-CN" sz="2000" b="1" dirty="0">
              <a:latin typeface="宋体" panose="02010600030101010101" pitchFamily="2" charset="-122"/>
            </a:endParaRPr>
          </a:p>
        </p:txBody>
      </p:sp>
      <p:graphicFrame>
        <p:nvGraphicFramePr>
          <p:cNvPr id="6" name="对象 5"/>
          <p:cNvGraphicFramePr/>
          <p:nvPr/>
        </p:nvGraphicFramePr>
        <p:xfrm>
          <a:off x="4700478" y="1524000"/>
          <a:ext cx="4294586" cy="5088487"/>
        </p:xfrm>
        <a:graphic>
          <a:graphicData uri="http://schemas.openxmlformats.org/presentationml/2006/ole">
            <mc:AlternateContent xmlns:mc="http://schemas.openxmlformats.org/markup-compatibility/2006">
              <mc:Choice xmlns:v="urn:schemas-microsoft-com:vml" Requires="v">
                <p:oleObj spid="_x0000_s1026" name="" r:id="rId1" imgW="7810500" imgH="9004300" progId="Visio.Drawing.15">
                  <p:embed/>
                </p:oleObj>
              </mc:Choice>
              <mc:Fallback>
                <p:oleObj name="" r:id="rId1" imgW="7810500" imgH="9004300" progId="Visio.Drawing.15">
                  <p:embed/>
                  <p:pic>
                    <p:nvPicPr>
                      <p:cNvPr id="0" name="图片 6"/>
                      <p:cNvPicPr/>
                      <p:nvPr/>
                    </p:nvPicPr>
                    <p:blipFill>
                      <a:blip r:embed="rId2"/>
                      <a:stretch>
                        <a:fillRect/>
                      </a:stretch>
                    </p:blipFill>
                    <p:spPr>
                      <a:xfrm>
                        <a:off x="4700478" y="1524000"/>
                        <a:ext cx="4294586" cy="5088487"/>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Java</a:t>
            </a:r>
            <a:r>
              <a:rPr lang="zh-CN" altLang="en-US"/>
              <a:t>的特点</a:t>
            </a:r>
            <a:endParaRPr lang="zh-CN" altLang="en-US"/>
          </a:p>
        </p:txBody>
      </p:sp>
      <p:sp>
        <p:nvSpPr>
          <p:cNvPr id="3" name="内容占位符 2"/>
          <p:cNvSpPr>
            <a:spLocks noGrp="1"/>
          </p:cNvSpPr>
          <p:nvPr>
            <p:ph idx="1"/>
          </p:nvPr>
        </p:nvSpPr>
        <p:spPr/>
        <p:txBody>
          <a:bodyPr/>
          <a:lstStyle/>
          <a:p>
            <a:pPr lvl="1"/>
            <a:r>
              <a:rPr lang="zh-CN" altLang="en-US" sz="2400" dirty="0">
                <a:latin typeface="Arial" panose="020B0604020202020204" pitchFamily="34" charset="0"/>
                <a:ea typeface="宋体" panose="02010600030101010101" pitchFamily="2" charset="-122"/>
                <a:sym typeface="+mn-ea"/>
              </a:rPr>
              <a:t>简单的</a:t>
            </a:r>
            <a:endParaRPr lang="en-US" altLang="zh-CN" sz="2400" dirty="0">
              <a:latin typeface="Arial" panose="020B0604020202020204" pitchFamily="34" charset="0"/>
              <a:ea typeface="宋体" panose="02010600030101010101" pitchFamily="2" charset="-122"/>
            </a:endParaRPr>
          </a:p>
          <a:p>
            <a:pPr lvl="1"/>
            <a:r>
              <a:rPr lang="zh-CN" altLang="en-US" sz="2400" dirty="0">
                <a:latin typeface="Arial" panose="020B0604020202020204" pitchFamily="34" charset="0"/>
                <a:ea typeface="宋体" panose="02010600030101010101" pitchFamily="2" charset="-122"/>
                <a:sym typeface="+mn-ea"/>
              </a:rPr>
              <a:t>面向对象的</a:t>
            </a:r>
            <a:endParaRPr lang="en-US" altLang="zh-CN" sz="2400" dirty="0">
              <a:latin typeface="Arial" panose="020B0604020202020204" pitchFamily="34" charset="0"/>
              <a:ea typeface="宋体" panose="02010600030101010101" pitchFamily="2" charset="-122"/>
            </a:endParaRPr>
          </a:p>
          <a:p>
            <a:pPr lvl="1"/>
            <a:r>
              <a:rPr lang="zh-CN" altLang="en-US" sz="2400" dirty="0">
                <a:latin typeface="Arial" panose="020B0604020202020204" pitchFamily="34" charset="0"/>
                <a:ea typeface="宋体" panose="02010600030101010101" pitchFamily="2" charset="-122"/>
                <a:sym typeface="+mn-ea"/>
              </a:rPr>
              <a:t>分布式的</a:t>
            </a:r>
            <a:endParaRPr lang="en-US" altLang="zh-CN" sz="2400" dirty="0">
              <a:latin typeface="Arial" panose="020B0604020202020204" pitchFamily="34" charset="0"/>
              <a:ea typeface="宋体" panose="02010600030101010101" pitchFamily="2" charset="-122"/>
            </a:endParaRPr>
          </a:p>
          <a:p>
            <a:pPr lvl="1"/>
            <a:r>
              <a:rPr lang="zh-CN" altLang="en-US" sz="2400" dirty="0">
                <a:latin typeface="Arial" panose="020B0604020202020204" pitchFamily="34" charset="0"/>
                <a:ea typeface="宋体" panose="02010600030101010101" pitchFamily="2" charset="-122"/>
                <a:sym typeface="+mn-ea"/>
              </a:rPr>
              <a:t>解释型的</a:t>
            </a:r>
            <a:endParaRPr lang="en-US" altLang="zh-CN" sz="2400" dirty="0">
              <a:latin typeface="Arial" panose="020B0604020202020204" pitchFamily="34" charset="0"/>
              <a:ea typeface="宋体" panose="02010600030101010101" pitchFamily="2" charset="-122"/>
            </a:endParaRPr>
          </a:p>
          <a:p>
            <a:pPr lvl="1"/>
            <a:r>
              <a:rPr lang="zh-CN" altLang="en-US" sz="2400" dirty="0">
                <a:latin typeface="Arial" panose="020B0604020202020204" pitchFamily="34" charset="0"/>
                <a:ea typeface="宋体" panose="02010600030101010101" pitchFamily="2" charset="-122"/>
                <a:sym typeface="+mn-ea"/>
              </a:rPr>
              <a:t>安全和健壮的</a:t>
            </a:r>
            <a:endParaRPr lang="en-US" altLang="zh-CN" sz="2400" dirty="0">
              <a:latin typeface="Arial" panose="020B0604020202020204" pitchFamily="34" charset="0"/>
              <a:ea typeface="宋体" panose="02010600030101010101" pitchFamily="2" charset="-122"/>
            </a:endParaRPr>
          </a:p>
          <a:p>
            <a:pPr lvl="1"/>
            <a:r>
              <a:rPr lang="zh-CN" altLang="en-US" sz="2400" dirty="0">
                <a:latin typeface="Arial" panose="020B0604020202020204" pitchFamily="34" charset="0"/>
                <a:ea typeface="宋体" panose="02010600030101010101" pitchFamily="2" charset="-122"/>
                <a:sym typeface="+mn-ea"/>
              </a:rPr>
              <a:t>体系结构是中立的</a:t>
            </a:r>
            <a:endParaRPr lang="en-US" altLang="zh-CN" sz="2400" dirty="0">
              <a:latin typeface="Arial" panose="020B0604020202020204" pitchFamily="34" charset="0"/>
              <a:ea typeface="宋体" panose="02010600030101010101" pitchFamily="2" charset="-122"/>
            </a:endParaRPr>
          </a:p>
          <a:p>
            <a:pPr lvl="1"/>
            <a:r>
              <a:rPr lang="zh-CN" altLang="en-US" sz="2400" dirty="0">
                <a:latin typeface="Arial" panose="020B0604020202020204" pitchFamily="34" charset="0"/>
                <a:ea typeface="宋体" panose="02010600030101010101" pitchFamily="2" charset="-122"/>
                <a:sym typeface="+mn-ea"/>
              </a:rPr>
              <a:t>可移植的</a:t>
            </a:r>
            <a:endParaRPr lang="en-US" altLang="zh-CN" sz="2400" dirty="0">
              <a:latin typeface="Arial" panose="020B0604020202020204" pitchFamily="34" charset="0"/>
              <a:ea typeface="宋体" panose="02010600030101010101" pitchFamily="2" charset="-122"/>
            </a:endParaRPr>
          </a:p>
          <a:p>
            <a:pPr lvl="1"/>
            <a:r>
              <a:rPr lang="zh-CN" altLang="en-US" sz="2400" dirty="0">
                <a:latin typeface="Arial" panose="020B0604020202020204" pitchFamily="34" charset="0"/>
                <a:ea typeface="宋体" panose="02010600030101010101" pitchFamily="2" charset="-122"/>
                <a:sym typeface="+mn-ea"/>
              </a:rPr>
              <a:t>高效的</a:t>
            </a:r>
            <a:endParaRPr lang="en-US" altLang="zh-CN" sz="2400" dirty="0">
              <a:latin typeface="Arial" panose="020B0604020202020204" pitchFamily="34" charset="0"/>
              <a:ea typeface="宋体" panose="02010600030101010101" pitchFamily="2" charset="-122"/>
            </a:endParaRPr>
          </a:p>
          <a:p>
            <a:pPr lvl="1"/>
            <a:r>
              <a:rPr lang="zh-CN" altLang="en-US" sz="2400" dirty="0">
                <a:latin typeface="Arial" panose="020B0604020202020204" pitchFamily="34" charset="0"/>
                <a:ea typeface="宋体" panose="02010600030101010101" pitchFamily="2" charset="-122"/>
                <a:sym typeface="+mn-ea"/>
              </a:rPr>
              <a:t>多线程的</a:t>
            </a:r>
            <a:endParaRPr lang="en-US" altLang="zh-CN" sz="2400" dirty="0">
              <a:latin typeface="Arial" panose="020B0604020202020204" pitchFamily="34" charset="0"/>
              <a:ea typeface="宋体" panose="02010600030101010101" pitchFamily="2" charset="-122"/>
            </a:endParaRPr>
          </a:p>
          <a:p>
            <a:pPr lvl="1"/>
            <a:r>
              <a:rPr lang="zh-CN" altLang="en-US" sz="2400" dirty="0">
                <a:latin typeface="Arial" panose="020B0604020202020204" pitchFamily="34" charset="0"/>
                <a:ea typeface="宋体" panose="02010600030101010101" pitchFamily="2" charset="-122"/>
                <a:sym typeface="+mn-ea"/>
              </a:rPr>
              <a:t>动态的</a:t>
            </a:r>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pPr eaLnBrk="1" hangingPunct="1"/>
            <a:r>
              <a:rPr lang="en-US" altLang="zh-CN">
                <a:latin typeface="Times New Roman" panose="02020603050405020304" pitchFamily="18" charset="0"/>
                <a:ea typeface="宋体" panose="02010600030101010101" pitchFamily="2" charset="-122"/>
              </a:rPr>
              <a:t>Java</a:t>
            </a:r>
            <a:r>
              <a:rPr lang="zh-CN" altLang="en-US">
                <a:latin typeface="Times New Roman" panose="02020603050405020304" pitchFamily="18" charset="0"/>
                <a:ea typeface="宋体" panose="02010600030101010101" pitchFamily="2" charset="-122"/>
              </a:rPr>
              <a:t>是简单的</a:t>
            </a:r>
            <a:endParaRPr lang="zh-CN" altLang="en-US">
              <a:latin typeface="Times New Roman" panose="02020603050405020304" pitchFamily="18" charset="0"/>
              <a:ea typeface="宋体" panose="02010600030101010101" pitchFamily="2" charset="-122"/>
            </a:endParaRPr>
          </a:p>
        </p:txBody>
      </p:sp>
      <p:sp>
        <p:nvSpPr>
          <p:cNvPr id="8195" name="内容占位符 2"/>
          <p:cNvSpPr>
            <a:spLocks noGrp="1"/>
          </p:cNvSpPr>
          <p:nvPr>
            <p:ph idx="1"/>
          </p:nvPr>
        </p:nvSpPr>
        <p:spPr>
          <a:xfrm>
            <a:off x="914400" y="2584450"/>
            <a:ext cx="7772400" cy="2971800"/>
          </a:xfrm>
        </p:spPr>
        <p:txBody>
          <a:bodyPr/>
          <a:lstStyle/>
          <a:p>
            <a:pPr eaLnBrk="1" hangingPunct="1"/>
            <a:r>
              <a:rPr lang="zh-CN" altLang="en-US" dirty="0">
                <a:latin typeface="Arial" panose="020B0604020202020204" pitchFamily="34" charset="0"/>
                <a:ea typeface="宋体" panose="02010600030101010101" pitchFamily="2" charset="-122"/>
              </a:rPr>
              <a:t>与流行的面向对象的</a:t>
            </a:r>
            <a:r>
              <a:rPr lang="en-US" altLang="zh-CN" dirty="0">
                <a:latin typeface="Arial" panose="020B0604020202020204" pitchFamily="34" charset="0"/>
                <a:ea typeface="宋体" panose="02010600030101010101" pitchFamily="2" charset="-122"/>
              </a:rPr>
              <a:t>C</a:t>
            </a:r>
            <a:r>
              <a:rPr lang="zh-CN" altLang="en-US" dirty="0">
                <a:latin typeface="Arial" panose="020B0604020202020204" pitchFamily="34" charset="0"/>
                <a:ea typeface="宋体" panose="02010600030101010101" pitchFamily="2" charset="-122"/>
              </a:rPr>
              <a:t>＋＋相比，要简单</a:t>
            </a:r>
            <a:endParaRPr lang="en-US" altLang="zh-CN" dirty="0">
              <a:latin typeface="Arial" panose="020B0604020202020204" pitchFamily="34" charset="0"/>
              <a:ea typeface="宋体" panose="02010600030101010101" pitchFamily="2" charset="-122"/>
            </a:endParaRPr>
          </a:p>
          <a:p>
            <a:pPr lvl="1" eaLnBrk="1" hangingPunct="1"/>
            <a:r>
              <a:rPr lang="zh-CN" altLang="en-US" dirty="0">
                <a:latin typeface="Arial" panose="020B0604020202020204" pitchFamily="34" charset="0"/>
                <a:ea typeface="宋体" panose="02010600030101010101" pitchFamily="2" charset="-122"/>
              </a:rPr>
              <a:t>去除指针</a:t>
            </a:r>
            <a:endParaRPr lang="en-US" altLang="zh-CN" dirty="0">
              <a:latin typeface="Arial" panose="020B0604020202020204" pitchFamily="34" charset="0"/>
              <a:ea typeface="宋体" panose="02010600030101010101" pitchFamily="2" charset="-122"/>
            </a:endParaRPr>
          </a:p>
          <a:p>
            <a:pPr lvl="1" eaLnBrk="1" hangingPunct="1"/>
            <a:r>
              <a:rPr lang="zh-CN" altLang="en-US" dirty="0">
                <a:latin typeface="Arial" panose="020B0604020202020204" pitchFamily="34" charset="0"/>
                <a:ea typeface="宋体" panose="02010600030101010101" pitchFamily="2" charset="-122"/>
              </a:rPr>
              <a:t>利用接口取代多重继承</a:t>
            </a:r>
            <a:endParaRPr lang="en-US" altLang="zh-CN" dirty="0">
              <a:latin typeface="Arial" panose="020B0604020202020204" pitchFamily="34" charset="0"/>
              <a:ea typeface="宋体" panose="02010600030101010101" pitchFamily="2" charset="-122"/>
            </a:endParaRPr>
          </a:p>
          <a:p>
            <a:pPr eaLnBrk="1" hangingPunct="1"/>
            <a:r>
              <a:rPr lang="zh-CN" altLang="en-US" dirty="0">
                <a:latin typeface="Arial" panose="020B0604020202020204" pitchFamily="34" charset="0"/>
                <a:ea typeface="宋体" panose="02010600030101010101" pitchFamily="2" charset="-122"/>
              </a:rPr>
              <a:t>采用自动内存分配和回收</a:t>
            </a:r>
            <a:endParaRPr lang="zh-CN" altLang="en-US"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zh-CN">
                <a:latin typeface="Times New Roman" panose="02020603050405020304" pitchFamily="18" charset="0"/>
                <a:ea typeface="宋体" panose="02010600030101010101" pitchFamily="2" charset="-122"/>
              </a:rPr>
              <a:t>Java</a:t>
            </a:r>
            <a:r>
              <a:rPr lang="zh-CN" altLang="en-US">
                <a:latin typeface="Times New Roman" panose="02020603050405020304" pitchFamily="18" charset="0"/>
                <a:ea typeface="宋体" panose="02010600030101010101" pitchFamily="2" charset="-122"/>
              </a:rPr>
              <a:t>是面向对象的</a:t>
            </a:r>
            <a:endParaRPr lang="zh-CN" altLang="en-US">
              <a:latin typeface="Times New Roman" panose="02020603050405020304" pitchFamily="18" charset="0"/>
              <a:ea typeface="宋体" panose="02010600030101010101" pitchFamily="2" charset="-122"/>
            </a:endParaRPr>
          </a:p>
        </p:txBody>
      </p:sp>
      <p:sp>
        <p:nvSpPr>
          <p:cNvPr id="9219" name="Rectangle 3"/>
          <p:cNvSpPr>
            <a:spLocks noGrp="1" noChangeArrowheads="1"/>
          </p:cNvSpPr>
          <p:nvPr>
            <p:ph type="body" idx="1"/>
          </p:nvPr>
        </p:nvSpPr>
        <p:spPr>
          <a:xfrm>
            <a:off x="478155" y="2034540"/>
            <a:ext cx="8067040" cy="4003675"/>
          </a:xfrm>
        </p:spPr>
        <p:txBody>
          <a:bodyPr>
            <a:normAutofit lnSpcReduction="10000"/>
          </a:bodyPr>
          <a:lstStyle/>
          <a:p>
            <a:pPr eaLnBrk="1" hangingPunct="1"/>
            <a:r>
              <a:rPr lang="zh-CN" altLang="en-US" dirty="0">
                <a:latin typeface="Arial" panose="020B0604020202020204" pitchFamily="34" charset="0"/>
                <a:ea typeface="宋体" panose="02010600030101010101" pitchFamily="2" charset="-122"/>
              </a:rPr>
              <a:t>面向对象的基本特点：封装、继承、多态</a:t>
            </a:r>
            <a:endParaRPr lang="zh-CN" altLang="en-US" dirty="0">
              <a:latin typeface="Arial" panose="020B0604020202020204" pitchFamily="34" charset="0"/>
              <a:ea typeface="宋体" panose="02010600030101010101" pitchFamily="2" charset="-122"/>
            </a:endParaRPr>
          </a:p>
          <a:p>
            <a:pPr eaLnBrk="1" hangingPunct="1"/>
            <a:r>
              <a:rPr lang="en-US" altLang="zh-CN" dirty="0">
                <a:latin typeface="Arial" panose="020B0604020202020204" pitchFamily="34" charset="0"/>
                <a:ea typeface="宋体" panose="02010600030101010101" pitchFamily="2" charset="-122"/>
              </a:rPr>
              <a:t>Java</a:t>
            </a:r>
            <a:r>
              <a:rPr lang="zh-CN" altLang="en-US" dirty="0">
                <a:latin typeface="Arial" panose="020B0604020202020204" pitchFamily="34" charset="0"/>
                <a:ea typeface="宋体" panose="02010600030101010101" pitchFamily="2" charset="-122"/>
              </a:rPr>
              <a:t>是：</a:t>
            </a:r>
            <a:endParaRPr lang="zh-CN" altLang="en-US" dirty="0">
              <a:latin typeface="Arial" panose="020B0604020202020204" pitchFamily="34" charset="0"/>
              <a:ea typeface="宋体" panose="02010600030101010101" pitchFamily="2" charset="-122"/>
            </a:endParaRPr>
          </a:p>
          <a:p>
            <a:pPr lvl="1" eaLnBrk="1" hangingPunct="1"/>
            <a:r>
              <a:rPr lang="zh-CN" altLang="en-US" dirty="0">
                <a:latin typeface="Arial" panose="020B0604020202020204" pitchFamily="34" charset="0"/>
                <a:ea typeface="宋体" panose="02010600030101010101" pitchFamily="2" charset="-122"/>
              </a:rPr>
              <a:t>完全面向对象</a:t>
            </a:r>
            <a:endParaRPr lang="zh-CN" altLang="en-US" dirty="0">
              <a:latin typeface="Arial" panose="020B0604020202020204" pitchFamily="34" charset="0"/>
              <a:ea typeface="宋体" panose="02010600030101010101" pitchFamily="2" charset="-122"/>
            </a:endParaRPr>
          </a:p>
          <a:p>
            <a:pPr lvl="1" eaLnBrk="1" hangingPunct="1"/>
            <a:r>
              <a:rPr lang="zh-CN" altLang="en-US" dirty="0">
                <a:latin typeface="Arial" panose="020B0604020202020204" pitchFamily="34" charset="0"/>
                <a:ea typeface="宋体" panose="02010600030101010101" pitchFamily="2" charset="-122"/>
              </a:rPr>
              <a:t>一切都是对象</a:t>
            </a:r>
            <a:endParaRPr lang="en-US" altLang="zh-CN" dirty="0">
              <a:latin typeface="Arial" panose="020B0604020202020204" pitchFamily="34" charset="0"/>
              <a:ea typeface="宋体" panose="02010600030101010101" pitchFamily="2" charset="-122"/>
            </a:endParaRPr>
          </a:p>
          <a:p>
            <a:pPr eaLnBrk="1" hangingPunct="1"/>
            <a:r>
              <a:rPr lang="zh-CN" altLang="en-US" dirty="0">
                <a:latin typeface="Arial" panose="020B0604020202020204" pitchFamily="34" charset="0"/>
                <a:ea typeface="宋体" panose="02010600030101010101" pitchFamily="2" charset="-122"/>
              </a:rPr>
              <a:t>使用面向过程的程序设计语言开发的软件系统是以过程实例为基础的；</a:t>
            </a:r>
            <a:endParaRPr lang="en-US" altLang="zh-CN" dirty="0">
              <a:latin typeface="Arial" panose="020B0604020202020204" pitchFamily="34" charset="0"/>
              <a:ea typeface="宋体" panose="02010600030101010101" pitchFamily="2" charset="-122"/>
            </a:endParaRPr>
          </a:p>
          <a:p>
            <a:pPr eaLnBrk="1" hangingPunct="1"/>
            <a:r>
              <a:rPr lang="zh-CN" altLang="en-US" dirty="0">
                <a:latin typeface="Arial" panose="020B0604020202020204" pitchFamily="34" charset="0"/>
                <a:ea typeface="宋体" panose="02010600030101010101" pitchFamily="2" charset="-122"/>
              </a:rPr>
              <a:t>面向对象的程序设计是以对象为模型描述现实世界的，世界上的任何事物都能抽象为对象</a:t>
            </a:r>
            <a:endParaRPr lang="en-US" altLang="zh-CN" dirty="0">
              <a:latin typeface="Arial" panose="020B0604020202020204" pitchFamily="34" charset="0"/>
              <a:ea typeface="宋体" panose="02010600030101010101" pitchFamily="2" charset="-122"/>
            </a:endParaRPr>
          </a:p>
          <a:p>
            <a:pPr eaLnBrk="1" hangingPunct="1"/>
            <a:r>
              <a:rPr lang="zh-CN" altLang="en-US" dirty="0">
                <a:latin typeface="Arial" panose="020B0604020202020204" pitchFamily="34" charset="0"/>
                <a:ea typeface="宋体" panose="02010600030101010101" pitchFamily="2" charset="-122"/>
              </a:rPr>
              <a:t>用</a:t>
            </a:r>
            <a:r>
              <a:rPr lang="en-US" altLang="zh-CN" dirty="0">
                <a:latin typeface="Arial" panose="020B0604020202020204" pitchFamily="34" charset="0"/>
                <a:ea typeface="宋体" panose="02010600030101010101" pitchFamily="2" charset="-122"/>
              </a:rPr>
              <a:t>Java</a:t>
            </a:r>
            <a:r>
              <a:rPr lang="zh-CN" altLang="en-US" dirty="0">
                <a:latin typeface="Arial" panose="020B0604020202020204" pitchFamily="34" charset="0"/>
                <a:ea typeface="宋体" panose="02010600030101010101" pitchFamily="2" charset="-122"/>
              </a:rPr>
              <a:t>写程序主要进行对象的创建、对象的处理，并使对象协调工作</a:t>
            </a:r>
            <a:endParaRPr lang="zh-CN" altLang="en-US"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zh-CN" sz="3400">
                <a:latin typeface="Times New Roman" panose="02020603050405020304" pitchFamily="18" charset="0"/>
                <a:ea typeface="宋体" panose="02010600030101010101" pitchFamily="2" charset="-122"/>
              </a:rPr>
              <a:t>Java</a:t>
            </a:r>
            <a:r>
              <a:rPr lang="zh-CN" altLang="en-US" sz="3400">
                <a:latin typeface="Times New Roman" panose="02020603050405020304" pitchFamily="18" charset="0"/>
                <a:ea typeface="宋体" panose="02010600030101010101" pitchFamily="2" charset="-122"/>
              </a:rPr>
              <a:t>是分布式的</a:t>
            </a:r>
            <a:endParaRPr lang="zh-CN" altLang="en-US" sz="3400">
              <a:latin typeface="Times New Roman" panose="02020603050405020304" pitchFamily="18" charset="0"/>
              <a:ea typeface="宋体" panose="02010600030101010101" pitchFamily="2" charset="-122"/>
            </a:endParaRPr>
          </a:p>
        </p:txBody>
      </p:sp>
      <p:sp>
        <p:nvSpPr>
          <p:cNvPr id="10243" name="Rectangle 3"/>
          <p:cNvSpPr>
            <a:spLocks noGrp="1" noChangeArrowheads="1"/>
          </p:cNvSpPr>
          <p:nvPr>
            <p:ph type="body" idx="1"/>
          </p:nvPr>
        </p:nvSpPr>
        <p:spPr>
          <a:xfrm>
            <a:off x="749300" y="2503488"/>
            <a:ext cx="7772400" cy="3916362"/>
          </a:xfrm>
        </p:spPr>
        <p:txBody>
          <a:bodyPr/>
          <a:lstStyle/>
          <a:p>
            <a:pPr eaLnBrk="1" hangingPunct="1"/>
            <a:r>
              <a:rPr lang="zh-CN" altLang="en-US" dirty="0">
                <a:latin typeface="Arial" panose="020B0604020202020204" pitchFamily="34" charset="0"/>
                <a:ea typeface="宋体" panose="02010600030101010101" pitchFamily="2" charset="-122"/>
              </a:rPr>
              <a:t>核心类库中包含对网络的支持</a:t>
            </a:r>
            <a:endParaRPr lang="zh-CN" altLang="en-US" dirty="0">
              <a:latin typeface="Arial" panose="020B0604020202020204" pitchFamily="34" charset="0"/>
              <a:ea typeface="宋体" panose="02010600030101010101" pitchFamily="2" charset="-122"/>
            </a:endParaRPr>
          </a:p>
          <a:p>
            <a:pPr lvl="1" eaLnBrk="1" hangingPunct="1"/>
            <a:r>
              <a:rPr lang="zh-CN" altLang="en-US" dirty="0">
                <a:latin typeface="Arial" panose="020B0604020202020204" pitchFamily="34" charset="0"/>
                <a:ea typeface="宋体" panose="02010600030101010101" pitchFamily="2" charset="-122"/>
              </a:rPr>
              <a:t>带有功能强大的用于处理</a:t>
            </a:r>
            <a:r>
              <a:rPr lang="en-US" altLang="zh-CN" dirty="0">
                <a:latin typeface="Arial" panose="020B0604020202020204" pitchFamily="34" charset="0"/>
                <a:ea typeface="宋体" panose="02010600030101010101" pitchFamily="2" charset="-122"/>
              </a:rPr>
              <a:t>TCP/IP</a:t>
            </a:r>
            <a:r>
              <a:rPr lang="zh-CN" altLang="en-US" dirty="0">
                <a:latin typeface="Arial" panose="020B0604020202020204" pitchFamily="34" charset="0"/>
                <a:ea typeface="宋体" panose="02010600030101010101" pitchFamily="2" charset="-122"/>
              </a:rPr>
              <a:t>协议的例程库（</a:t>
            </a:r>
            <a:r>
              <a:rPr lang="en-US" altLang="zh-CN" dirty="0">
                <a:latin typeface="Arial" panose="020B0604020202020204" pitchFamily="34" charset="0"/>
                <a:ea typeface="宋体" panose="02010600030101010101" pitchFamily="2" charset="-122"/>
              </a:rPr>
              <a:t>HTTP</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SMTP</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FTP</a:t>
            </a:r>
            <a:r>
              <a:rPr lang="zh-CN" altLang="en-US" dirty="0">
                <a:latin typeface="Arial" panose="020B0604020202020204" pitchFamily="34" charset="0"/>
                <a:ea typeface="宋体" panose="02010600030101010101" pitchFamily="2" charset="-122"/>
              </a:rPr>
              <a:t>等协议的类库）</a:t>
            </a:r>
            <a:endParaRPr lang="zh-CN" altLang="en-US" dirty="0">
              <a:latin typeface="Arial" panose="020B0604020202020204" pitchFamily="34" charset="0"/>
              <a:ea typeface="宋体" panose="02010600030101010101" pitchFamily="2" charset="-122"/>
            </a:endParaRPr>
          </a:p>
          <a:p>
            <a:pPr lvl="1" eaLnBrk="1" hangingPunct="1"/>
            <a:r>
              <a:rPr lang="zh-CN" altLang="en-US" dirty="0">
                <a:latin typeface="Arial" panose="020B0604020202020204" pitchFamily="34" charset="0"/>
                <a:ea typeface="宋体" panose="02010600030101010101" pitchFamily="2" charset="-122"/>
              </a:rPr>
              <a:t>提供的</a:t>
            </a:r>
            <a:r>
              <a:rPr lang="en-US" altLang="zh-CN" dirty="0">
                <a:latin typeface="Arial" panose="020B0604020202020204" pitchFamily="34" charset="0"/>
                <a:ea typeface="宋体" panose="02010600030101010101" pitchFamily="2" charset="-122"/>
              </a:rPr>
              <a:t>Socket</a:t>
            </a:r>
            <a:r>
              <a:rPr lang="zh-CN" altLang="en-US" dirty="0">
                <a:latin typeface="Arial" panose="020B0604020202020204" pitchFamily="34" charset="0"/>
                <a:ea typeface="宋体" panose="02010600030101010101" pitchFamily="2" charset="-122"/>
              </a:rPr>
              <a:t>类、远程调用机制能很方便进行分布式对象间的通信</a:t>
            </a:r>
            <a:endParaRPr lang="zh-CN" altLang="en-US"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243070" y="3054985"/>
            <a:ext cx="4170045" cy="2836545"/>
          </a:xfrm>
          <a:prstGeom prst="rect">
            <a:avLst/>
          </a:prstGeom>
          <a:noFill/>
          <a:ln>
            <a:noFill/>
          </a:ln>
        </p:spPr>
      </p:pic>
      <p:sp>
        <p:nvSpPr>
          <p:cNvPr id="11266" name="Rectangle 2"/>
          <p:cNvSpPr>
            <a:spLocks noGrp="1" noChangeArrowheads="1"/>
          </p:cNvSpPr>
          <p:nvPr>
            <p:ph type="title"/>
          </p:nvPr>
        </p:nvSpPr>
        <p:spPr>
          <a:xfrm>
            <a:off x="500063" y="277813"/>
            <a:ext cx="8429625" cy="1143000"/>
          </a:xfrm>
        </p:spPr>
        <p:txBody>
          <a:bodyPr/>
          <a:lstStyle/>
          <a:p>
            <a:pPr eaLnBrk="1" hangingPunct="1"/>
            <a:r>
              <a:rPr lang="en-US" altLang="zh-CN" sz="3600">
                <a:latin typeface="Times New Roman" panose="02020603050405020304" pitchFamily="18" charset="0"/>
                <a:ea typeface="宋体" panose="02010600030101010101" pitchFamily="2" charset="-122"/>
              </a:rPr>
              <a:t>Java</a:t>
            </a:r>
            <a:r>
              <a:rPr lang="zh-CN" altLang="en-US" sz="3600">
                <a:latin typeface="Times New Roman" panose="02020603050405020304" pitchFamily="18" charset="0"/>
                <a:ea typeface="宋体" panose="02010600030101010101" pitchFamily="2" charset="-122"/>
              </a:rPr>
              <a:t>是解释型的、体系中立的、可移植的</a:t>
            </a:r>
            <a:endParaRPr lang="zh-CN" altLang="en-US" sz="3600">
              <a:latin typeface="Times New Roman" panose="02020603050405020304" pitchFamily="18" charset="0"/>
              <a:ea typeface="宋体" panose="02010600030101010101" pitchFamily="2" charset="-122"/>
            </a:endParaRPr>
          </a:p>
        </p:txBody>
      </p:sp>
      <p:sp>
        <p:nvSpPr>
          <p:cNvPr id="11267" name="Rectangle 3"/>
          <p:cNvSpPr>
            <a:spLocks noGrp="1" noChangeArrowheads="1"/>
          </p:cNvSpPr>
          <p:nvPr>
            <p:ph type="body" idx="1"/>
          </p:nvPr>
        </p:nvSpPr>
        <p:spPr>
          <a:xfrm>
            <a:off x="551180" y="1768475"/>
            <a:ext cx="4552950" cy="3178175"/>
          </a:xfrm>
        </p:spPr>
        <p:txBody>
          <a:bodyPr>
            <a:normAutofit fontScale="97500" lnSpcReduction="10000"/>
          </a:bodyPr>
          <a:lstStyle/>
          <a:p>
            <a:pPr eaLnBrk="1" hangingPunct="1"/>
            <a:r>
              <a:rPr lang="zh-CN" altLang="en-US" dirty="0">
                <a:latin typeface="Arial" panose="020B0604020202020204" pitchFamily="34" charset="0"/>
                <a:ea typeface="宋体" panose="02010600030101010101" pitchFamily="2" charset="-122"/>
              </a:rPr>
              <a:t>一般程序执行模型：</a:t>
            </a:r>
            <a:endParaRPr lang="zh-CN" altLang="en-US" dirty="0">
              <a:latin typeface="Arial" panose="020B0604020202020204" pitchFamily="34" charset="0"/>
              <a:ea typeface="宋体" panose="02010600030101010101" pitchFamily="2" charset="-122"/>
            </a:endParaRPr>
          </a:p>
          <a:p>
            <a:pPr lvl="1" eaLnBrk="1" hangingPunct="1"/>
            <a:r>
              <a:rPr lang="zh-CN" altLang="en-US" dirty="0">
                <a:latin typeface="Arial" panose="020B0604020202020204" pitchFamily="34" charset="0"/>
                <a:ea typeface="宋体" panose="02010600030101010101" pitchFamily="2" charset="-122"/>
              </a:rPr>
              <a:t>编译：</a:t>
            </a:r>
            <a:endParaRPr lang="zh-CN" altLang="en-US" dirty="0">
              <a:latin typeface="Arial" panose="020B0604020202020204" pitchFamily="34" charset="0"/>
              <a:ea typeface="宋体" panose="02010600030101010101" pitchFamily="2" charset="-122"/>
            </a:endParaRPr>
          </a:p>
          <a:p>
            <a:pPr lvl="2" eaLnBrk="1" hangingPunct="1"/>
            <a:r>
              <a:rPr lang="zh-CN" altLang="en-US" sz="2000" dirty="0">
                <a:latin typeface="Arial" panose="020B0604020202020204" pitchFamily="34" charset="0"/>
                <a:ea typeface="宋体" panose="02010600030101010101" pitchFamily="2" charset="-122"/>
                <a:sym typeface="+mn-ea"/>
              </a:rPr>
              <a:t>主要优点：</a:t>
            </a:r>
            <a:endParaRPr lang="zh-CN" altLang="en-US" sz="2000" dirty="0">
              <a:latin typeface="Arial" panose="020B0604020202020204" pitchFamily="34" charset="0"/>
              <a:ea typeface="宋体" panose="02010600030101010101" pitchFamily="2" charset="-122"/>
            </a:endParaRPr>
          </a:p>
          <a:p>
            <a:pPr lvl="3" eaLnBrk="1" hangingPunct="1"/>
            <a:r>
              <a:rPr lang="zh-CN" altLang="en-US" sz="2000" dirty="0">
                <a:latin typeface="Arial" panose="020B0604020202020204" pitchFamily="34" charset="0"/>
                <a:ea typeface="宋体" panose="02010600030101010101" pitchFamily="2" charset="-122"/>
                <a:sym typeface="+mn-ea"/>
              </a:rPr>
              <a:t>可执行全方位的静态分析</a:t>
            </a:r>
            <a:endParaRPr lang="zh-CN" altLang="en-US" sz="2000" dirty="0">
              <a:latin typeface="Arial" panose="020B0604020202020204" pitchFamily="34" charset="0"/>
              <a:ea typeface="宋体" panose="02010600030101010101" pitchFamily="2" charset="-122"/>
            </a:endParaRPr>
          </a:p>
          <a:p>
            <a:pPr lvl="3" eaLnBrk="1" hangingPunct="1"/>
            <a:r>
              <a:rPr lang="zh-CN" altLang="en-US" sz="2000" dirty="0">
                <a:latin typeface="Arial" panose="020B0604020202020204" pitchFamily="34" charset="0"/>
                <a:ea typeface="宋体" panose="02010600030101010101" pitchFamily="2" charset="-122"/>
                <a:sym typeface="+mn-ea"/>
              </a:rPr>
              <a:t>进行优化处理</a:t>
            </a:r>
            <a:endParaRPr lang="zh-CN" altLang="en-US" sz="2000" dirty="0">
              <a:latin typeface="Arial" panose="020B0604020202020204" pitchFamily="34" charset="0"/>
              <a:ea typeface="宋体" panose="02010600030101010101" pitchFamily="2" charset="-122"/>
            </a:endParaRPr>
          </a:p>
          <a:p>
            <a:pPr lvl="3" eaLnBrk="1" hangingPunct="1"/>
            <a:r>
              <a:rPr lang="zh-CN" altLang="en-US" sz="2000" dirty="0">
                <a:latin typeface="Arial" panose="020B0604020202020204" pitchFamily="34" charset="0"/>
                <a:ea typeface="宋体" panose="02010600030101010101" pitchFamily="2" charset="-122"/>
                <a:sym typeface="+mn-ea"/>
              </a:rPr>
              <a:t>效率较高</a:t>
            </a:r>
            <a:endParaRPr lang="zh-CN" altLang="en-US" sz="2000" dirty="0">
              <a:latin typeface="Arial" panose="020B0604020202020204" pitchFamily="34" charset="0"/>
              <a:ea typeface="宋体" panose="02010600030101010101" pitchFamily="2" charset="-122"/>
            </a:endParaRPr>
          </a:p>
          <a:p>
            <a:pPr lvl="3" eaLnBrk="1" hangingPunct="1"/>
            <a:r>
              <a:rPr lang="zh-CN" altLang="en-US" sz="2000" dirty="0">
                <a:latin typeface="Arial" panose="020B0604020202020204" pitchFamily="34" charset="0"/>
                <a:ea typeface="宋体" panose="02010600030101010101" pitchFamily="2" charset="-122"/>
                <a:sym typeface="+mn-ea"/>
              </a:rPr>
              <a:t>商业上的保密性</a:t>
            </a:r>
            <a:endParaRPr lang="zh-CN" altLang="en-US" sz="2000" dirty="0">
              <a:latin typeface="Arial" panose="020B0604020202020204" pitchFamily="34" charset="0"/>
              <a:ea typeface="宋体" panose="02010600030101010101" pitchFamily="2" charset="-122"/>
            </a:endParaRPr>
          </a:p>
          <a:p>
            <a:pPr lvl="2" eaLnBrk="1" hangingPunct="1"/>
            <a:r>
              <a:rPr lang="zh-CN" altLang="en-US" sz="2000" dirty="0">
                <a:latin typeface="Arial" panose="020B0604020202020204" pitchFamily="34" charset="0"/>
                <a:ea typeface="宋体" panose="02010600030101010101" pitchFamily="2" charset="-122"/>
                <a:sym typeface="+mn-ea"/>
              </a:rPr>
              <a:t>主要缺点：</a:t>
            </a:r>
            <a:endParaRPr lang="zh-CN" altLang="en-US" sz="2000" dirty="0">
              <a:latin typeface="Arial" panose="020B0604020202020204" pitchFamily="34" charset="0"/>
              <a:ea typeface="宋体" panose="02010600030101010101" pitchFamily="2" charset="-122"/>
            </a:endParaRPr>
          </a:p>
          <a:p>
            <a:pPr lvl="3" eaLnBrk="1" hangingPunct="1"/>
            <a:r>
              <a:rPr lang="zh-CN" altLang="en-US" sz="2000" dirty="0">
                <a:latin typeface="Arial" panose="020B0604020202020204" pitchFamily="34" charset="0"/>
                <a:ea typeface="宋体" panose="02010600030101010101" pitchFamily="2" charset="-122"/>
                <a:sym typeface="+mn-ea"/>
              </a:rPr>
              <a:t>平台相关性</a:t>
            </a:r>
            <a:endParaRPr lang="zh-CN" altLang="en-US"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body" idx="1"/>
          </p:nvPr>
        </p:nvSpPr>
        <p:spPr>
          <a:xfrm>
            <a:off x="914400" y="2501899"/>
            <a:ext cx="7772400" cy="3325813"/>
          </a:xfrm>
        </p:spPr>
        <p:txBody>
          <a:bodyPr/>
          <a:lstStyle/>
          <a:p>
            <a:pPr eaLnBrk="1" hangingPunct="1"/>
            <a:r>
              <a:rPr lang="zh-CN" altLang="en-US" dirty="0">
                <a:latin typeface="Arial" panose="020B0604020202020204" pitchFamily="34" charset="0"/>
                <a:ea typeface="宋体" panose="02010600030101010101" pitchFamily="2" charset="-122"/>
              </a:rPr>
              <a:t>一般程序执行模型：</a:t>
            </a:r>
            <a:endParaRPr lang="zh-CN" altLang="en-US" dirty="0">
              <a:latin typeface="Arial" panose="020B0604020202020204" pitchFamily="34" charset="0"/>
              <a:ea typeface="宋体" panose="02010600030101010101" pitchFamily="2" charset="-122"/>
            </a:endParaRPr>
          </a:p>
          <a:p>
            <a:pPr lvl="1" eaLnBrk="1" hangingPunct="1"/>
            <a:r>
              <a:rPr lang="zh-CN" altLang="en-US" dirty="0">
                <a:latin typeface="Arial" panose="020B0604020202020204" pitchFamily="34" charset="0"/>
                <a:ea typeface="宋体" panose="02010600030101010101" pitchFamily="2" charset="-122"/>
              </a:rPr>
              <a:t>解释：直接解析并执行源代码，不产生机器码</a:t>
            </a:r>
            <a:endParaRPr lang="zh-CN" altLang="en-US" dirty="0">
              <a:latin typeface="Arial" panose="020B0604020202020204" pitchFamily="34" charset="0"/>
              <a:ea typeface="宋体" panose="02010600030101010101" pitchFamily="2" charset="-122"/>
            </a:endParaRPr>
          </a:p>
          <a:p>
            <a:pPr lvl="2" eaLnBrk="1" hangingPunct="1"/>
            <a:r>
              <a:rPr lang="zh-CN" altLang="en-US" dirty="0">
                <a:latin typeface="Arial" panose="020B0604020202020204" pitchFamily="34" charset="0"/>
                <a:ea typeface="宋体" panose="02010600030101010101" pitchFamily="2" charset="-122"/>
              </a:rPr>
              <a:t>错误只在运行期间发现</a:t>
            </a:r>
            <a:endParaRPr lang="zh-CN" altLang="en-US" dirty="0">
              <a:latin typeface="Arial" panose="020B0604020202020204" pitchFamily="34" charset="0"/>
              <a:ea typeface="宋体" panose="02010600030101010101" pitchFamily="2" charset="-122"/>
            </a:endParaRPr>
          </a:p>
          <a:p>
            <a:pPr lvl="2" eaLnBrk="1" hangingPunct="1"/>
            <a:r>
              <a:rPr lang="zh-CN" altLang="en-US" dirty="0">
                <a:latin typeface="Arial" panose="020B0604020202020204" pitchFamily="34" charset="0"/>
                <a:ea typeface="宋体" panose="02010600030101010101" pitchFamily="2" charset="-122"/>
              </a:rPr>
              <a:t>平台无关</a:t>
            </a:r>
            <a:endParaRPr lang="zh-CN" altLang="en-US" dirty="0">
              <a:latin typeface="Arial" panose="020B0604020202020204" pitchFamily="34" charset="0"/>
              <a:ea typeface="宋体" panose="02010600030101010101" pitchFamily="2" charset="-122"/>
            </a:endParaRPr>
          </a:p>
          <a:p>
            <a:pPr lvl="2" eaLnBrk="1" hangingPunct="1"/>
            <a:r>
              <a:rPr lang="zh-CN" altLang="en-US" dirty="0">
                <a:latin typeface="Arial" panose="020B0604020202020204" pitchFamily="34" charset="0"/>
                <a:ea typeface="宋体" panose="02010600030101010101" pitchFamily="2" charset="-122"/>
              </a:rPr>
              <a:t>需要交付源码</a:t>
            </a:r>
            <a:endParaRPr lang="zh-CN" altLang="en-US" dirty="0">
              <a:latin typeface="Arial" panose="020B0604020202020204" pitchFamily="34" charset="0"/>
              <a:ea typeface="宋体" panose="02010600030101010101" pitchFamily="2" charset="-122"/>
            </a:endParaRPr>
          </a:p>
          <a:p>
            <a:pPr lvl="2" eaLnBrk="1" hangingPunct="1"/>
            <a:r>
              <a:rPr lang="zh-CN" altLang="en-US" dirty="0">
                <a:latin typeface="Arial" panose="020B0604020202020204" pitchFamily="34" charset="0"/>
                <a:ea typeface="宋体" panose="02010600030101010101" pitchFamily="2" charset="-122"/>
              </a:rPr>
              <a:t>执行速度较编译方式慢</a:t>
            </a:r>
            <a:endParaRPr lang="zh-CN" altLang="en-US" dirty="0">
              <a:latin typeface="Arial" panose="020B0604020202020204" pitchFamily="34" charset="0"/>
              <a:ea typeface="宋体" panose="02010600030101010101" pitchFamily="2" charset="-122"/>
            </a:endParaRPr>
          </a:p>
        </p:txBody>
      </p:sp>
      <p:sp>
        <p:nvSpPr>
          <p:cNvPr id="13315" name="Rectangle 2"/>
          <p:cNvSpPr>
            <a:spLocks noGrp="1" noChangeArrowheads="1"/>
          </p:cNvSpPr>
          <p:nvPr>
            <p:ph type="title"/>
          </p:nvPr>
        </p:nvSpPr>
        <p:spPr>
          <a:xfrm>
            <a:off x="500063" y="277813"/>
            <a:ext cx="8429625" cy="1143000"/>
          </a:xfrm>
        </p:spPr>
        <p:txBody>
          <a:bodyPr/>
          <a:lstStyle/>
          <a:p>
            <a:pPr eaLnBrk="1" hangingPunct="1"/>
            <a:r>
              <a:rPr lang="en-US" altLang="zh-CN" sz="3600">
                <a:latin typeface="Times New Roman" panose="02020603050405020304" pitchFamily="18" charset="0"/>
                <a:ea typeface="宋体" panose="02010600030101010101" pitchFamily="2" charset="-122"/>
              </a:rPr>
              <a:t>Java</a:t>
            </a:r>
            <a:r>
              <a:rPr lang="zh-CN" altLang="en-US" sz="3600">
                <a:latin typeface="Times New Roman" panose="02020603050405020304" pitchFamily="18" charset="0"/>
                <a:ea typeface="宋体" panose="02010600030101010101" pitchFamily="2" charset="-122"/>
              </a:rPr>
              <a:t>是解释型的、体系中立的、可移植的</a:t>
            </a:r>
            <a:endParaRPr lang="zh-CN" altLang="en-US" sz="360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body" idx="1"/>
          </p:nvPr>
        </p:nvSpPr>
        <p:spPr>
          <a:xfrm>
            <a:off x="556895" y="1567814"/>
            <a:ext cx="7623175" cy="3452813"/>
          </a:xfrm>
        </p:spPr>
        <p:txBody>
          <a:bodyPr/>
          <a:lstStyle/>
          <a:p>
            <a:pPr eaLnBrk="1" hangingPunct="1"/>
            <a:r>
              <a:rPr lang="en-US" altLang="zh-CN" dirty="0">
                <a:latin typeface="Arial" panose="020B0604020202020204" pitchFamily="34" charset="0"/>
                <a:ea typeface="宋体" panose="02010600030101010101" pitchFamily="2" charset="-122"/>
              </a:rPr>
              <a:t>Java</a:t>
            </a:r>
            <a:r>
              <a:rPr lang="zh-CN" altLang="en-US" dirty="0">
                <a:latin typeface="Arial" panose="020B0604020202020204" pitchFamily="34" charset="0"/>
                <a:ea typeface="宋体" panose="02010600030101010101" pitchFamily="2" charset="-122"/>
              </a:rPr>
              <a:t>虚拟机（</a:t>
            </a:r>
            <a:r>
              <a:rPr lang="en-US" altLang="zh-CN" dirty="0">
                <a:latin typeface="Arial" panose="020B0604020202020204" pitchFamily="34" charset="0"/>
                <a:ea typeface="宋体" panose="02010600030101010101" pitchFamily="2" charset="-122"/>
              </a:rPr>
              <a:t>JVM</a:t>
            </a:r>
            <a:r>
              <a:rPr lang="zh-CN" altLang="en-US" dirty="0">
                <a:latin typeface="Arial" panose="020B0604020202020204" pitchFamily="34" charset="0"/>
                <a:ea typeface="宋体" panose="02010600030101010101" pitchFamily="2" charset="-122"/>
              </a:rPr>
              <a:t>）：</a:t>
            </a:r>
            <a:endParaRPr lang="zh-CN" altLang="en-US" dirty="0">
              <a:latin typeface="Arial" panose="020B0604020202020204" pitchFamily="34" charset="0"/>
              <a:ea typeface="宋体" panose="02010600030101010101" pitchFamily="2" charset="-122"/>
            </a:endParaRPr>
          </a:p>
          <a:p>
            <a:pPr lvl="1" eaLnBrk="1" hangingPunct="1"/>
            <a:r>
              <a:rPr lang="zh-CN" altLang="en-US" dirty="0">
                <a:latin typeface="Arial" panose="020B0604020202020204" pitchFamily="34" charset="0"/>
                <a:ea typeface="宋体" panose="02010600030101010101" pitchFamily="2" charset="-122"/>
              </a:rPr>
              <a:t>上述两种传统方法无法兼顾：平台无关和高效</a:t>
            </a:r>
            <a:endParaRPr lang="zh-CN" altLang="en-US" dirty="0">
              <a:latin typeface="Arial" panose="020B0604020202020204" pitchFamily="34" charset="0"/>
              <a:ea typeface="宋体" panose="02010600030101010101" pitchFamily="2" charset="-122"/>
            </a:endParaRPr>
          </a:p>
          <a:p>
            <a:pPr lvl="1" eaLnBrk="1" hangingPunct="1"/>
            <a:r>
              <a:rPr lang="en-US" altLang="zh-CN" dirty="0">
                <a:latin typeface="Arial" panose="020B0604020202020204" pitchFamily="34" charset="0"/>
                <a:ea typeface="宋体" panose="02010600030101010101" pitchFamily="2" charset="-122"/>
              </a:rPr>
              <a:t>JVM</a:t>
            </a:r>
            <a:r>
              <a:rPr lang="zh-CN" altLang="en-US" dirty="0">
                <a:latin typeface="Arial" panose="020B0604020202020204" pitchFamily="34" charset="0"/>
                <a:ea typeface="宋体" panose="02010600030101010101" pitchFamily="2" charset="-122"/>
              </a:rPr>
              <a:t>：抽象机器，附在操作系统之上，本身具有一套虚拟机器指令，并有自己的栈、寄存器组等</a:t>
            </a:r>
            <a:endParaRPr lang="zh-CN" altLang="en-US" dirty="0">
              <a:latin typeface="Arial" panose="020B0604020202020204" pitchFamily="34" charset="0"/>
              <a:ea typeface="宋体" panose="02010600030101010101" pitchFamily="2" charset="-122"/>
            </a:endParaRPr>
          </a:p>
          <a:p>
            <a:pPr lvl="1" eaLnBrk="1" hangingPunct="1"/>
            <a:r>
              <a:rPr lang="en-US" altLang="zh-CN" dirty="0">
                <a:latin typeface="Arial" panose="020B0604020202020204" pitchFamily="34" charset="0"/>
                <a:ea typeface="宋体" panose="02010600030101010101" pitchFamily="2" charset="-122"/>
              </a:rPr>
              <a:t>Java</a:t>
            </a:r>
            <a:r>
              <a:rPr lang="zh-CN" altLang="en-US" dirty="0">
                <a:latin typeface="Arial" panose="020B0604020202020204" pitchFamily="34" charset="0"/>
                <a:ea typeface="宋体" panose="02010600030101010101" pitchFamily="2" charset="-122"/>
              </a:rPr>
              <a:t>程序的编译运行：</a:t>
            </a:r>
            <a:endParaRPr lang="zh-CN" altLang="en-US" dirty="0">
              <a:latin typeface="Arial" panose="020B0604020202020204" pitchFamily="34" charset="0"/>
              <a:ea typeface="宋体" panose="02010600030101010101" pitchFamily="2" charset="-122"/>
            </a:endParaRPr>
          </a:p>
          <a:p>
            <a:pPr lvl="2" eaLnBrk="1" hangingPunct="1"/>
            <a:r>
              <a:rPr lang="zh-CN" altLang="en-US" dirty="0">
                <a:latin typeface="Arial" panose="020B0604020202020204" pitchFamily="34" charset="0"/>
                <a:ea typeface="宋体" panose="02010600030101010101" pitchFamily="2" charset="-122"/>
              </a:rPr>
              <a:t>介于编译、解释之间</a:t>
            </a:r>
            <a:endParaRPr lang="zh-CN" altLang="en-US" dirty="0">
              <a:latin typeface="Arial" panose="020B0604020202020204" pitchFamily="34" charset="0"/>
              <a:ea typeface="宋体" panose="02010600030101010101" pitchFamily="2" charset="-122"/>
            </a:endParaRPr>
          </a:p>
          <a:p>
            <a:pPr lvl="2" eaLnBrk="1" hangingPunct="1"/>
            <a:r>
              <a:rPr lang="en-US" altLang="zh-CN" dirty="0">
                <a:latin typeface="Arial" panose="020B0604020202020204" pitchFamily="34" charset="0"/>
                <a:ea typeface="宋体" panose="02010600030101010101" pitchFamily="2" charset="-122"/>
              </a:rPr>
              <a:t>Java</a:t>
            </a:r>
            <a:r>
              <a:rPr lang="zh-CN" altLang="en-US" dirty="0">
                <a:latin typeface="Arial" panose="020B0604020202020204" pitchFamily="34" charset="0"/>
                <a:ea typeface="宋体" panose="02010600030101010101" pitchFamily="2" charset="-122"/>
              </a:rPr>
              <a:t>程序编译运行图：</a:t>
            </a:r>
            <a:endParaRPr lang="zh-CN" altLang="en-US" dirty="0">
              <a:latin typeface="Arial" panose="020B0604020202020204" pitchFamily="34" charset="0"/>
              <a:ea typeface="宋体" panose="02010600030101010101" pitchFamily="2" charset="-122"/>
            </a:endParaRPr>
          </a:p>
        </p:txBody>
      </p:sp>
      <p:sp>
        <p:nvSpPr>
          <p:cNvPr id="14339" name="Rectangle 2"/>
          <p:cNvSpPr>
            <a:spLocks noGrp="1" noChangeArrowheads="1"/>
          </p:cNvSpPr>
          <p:nvPr>
            <p:ph type="title"/>
          </p:nvPr>
        </p:nvSpPr>
        <p:spPr>
          <a:xfrm>
            <a:off x="500063" y="277813"/>
            <a:ext cx="8429625" cy="1143000"/>
          </a:xfrm>
        </p:spPr>
        <p:txBody>
          <a:bodyPr/>
          <a:lstStyle/>
          <a:p>
            <a:pPr eaLnBrk="1" hangingPunct="1"/>
            <a:r>
              <a:rPr lang="en-US" altLang="zh-CN" sz="3600">
                <a:latin typeface="Times New Roman" panose="02020603050405020304" pitchFamily="18" charset="0"/>
                <a:ea typeface="宋体" panose="02010600030101010101" pitchFamily="2" charset="-122"/>
              </a:rPr>
              <a:t>Java</a:t>
            </a:r>
            <a:r>
              <a:rPr lang="zh-CN" altLang="en-US" sz="3600">
                <a:latin typeface="Times New Roman" panose="02020603050405020304" pitchFamily="18" charset="0"/>
                <a:ea typeface="宋体" panose="02010600030101010101" pitchFamily="2" charset="-122"/>
              </a:rPr>
              <a:t>是解释型的、体系中立的、可移植的</a:t>
            </a:r>
            <a:endParaRPr lang="zh-CN" altLang="en-US" sz="3600">
              <a:latin typeface="Times New Roman" panose="02020603050405020304" pitchFamily="18" charset="0"/>
              <a:ea typeface="宋体" panose="02010600030101010101" pitchFamily="2" charset="-122"/>
            </a:endParaRPr>
          </a:p>
        </p:txBody>
      </p:sp>
      <p:pic>
        <p:nvPicPr>
          <p:cNvPr id="15362"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14445" y="3125470"/>
            <a:ext cx="4365625" cy="2976880"/>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zh-CN">
                <a:latin typeface="Times New Roman" panose="02020603050405020304" pitchFamily="18" charset="0"/>
                <a:ea typeface="宋体" panose="02010600030101010101" pitchFamily="2" charset="-122"/>
              </a:rPr>
              <a:t>Java</a:t>
            </a:r>
            <a:r>
              <a:rPr lang="zh-CN" altLang="en-US">
                <a:latin typeface="Times New Roman" panose="02020603050405020304" pitchFamily="18" charset="0"/>
                <a:ea typeface="宋体" panose="02010600030101010101" pitchFamily="2" charset="-122"/>
              </a:rPr>
              <a:t>是安全的</a:t>
            </a:r>
            <a:endParaRPr lang="zh-CN" altLang="en-US">
              <a:latin typeface="Times New Roman" panose="02020603050405020304" pitchFamily="18" charset="0"/>
              <a:ea typeface="宋体" panose="02010600030101010101" pitchFamily="2" charset="-122"/>
            </a:endParaRPr>
          </a:p>
        </p:txBody>
      </p:sp>
      <p:sp>
        <p:nvSpPr>
          <p:cNvPr id="17411" name="Rectangle 3"/>
          <p:cNvSpPr>
            <a:spLocks noGrp="1" noChangeArrowheads="1"/>
          </p:cNvSpPr>
          <p:nvPr>
            <p:ph type="body" idx="1"/>
          </p:nvPr>
        </p:nvSpPr>
        <p:spPr>
          <a:xfrm>
            <a:off x="457200" y="1736725"/>
            <a:ext cx="8358187" cy="4305300"/>
          </a:xfrm>
        </p:spPr>
        <p:txBody>
          <a:bodyPr/>
          <a:lstStyle/>
          <a:p>
            <a:pPr eaLnBrk="1" hangingPunct="1"/>
            <a:r>
              <a:rPr lang="zh-CN" altLang="en-US" dirty="0">
                <a:latin typeface="Arial" panose="020B0604020202020204" pitchFamily="34" charset="0"/>
                <a:ea typeface="宋体" panose="02010600030101010101" pitchFamily="2" charset="-122"/>
              </a:rPr>
              <a:t>不支持指针，杜绝对内存的非法访问</a:t>
            </a:r>
            <a:endParaRPr lang="zh-CN" altLang="en-US" dirty="0">
              <a:latin typeface="Arial" panose="020B0604020202020204" pitchFamily="34" charset="0"/>
              <a:ea typeface="宋体" panose="02010600030101010101" pitchFamily="2" charset="-122"/>
            </a:endParaRPr>
          </a:p>
          <a:p>
            <a:pPr eaLnBrk="1" hangingPunct="1"/>
            <a:r>
              <a:rPr lang="zh-CN" altLang="en-US" dirty="0">
                <a:latin typeface="Arial" panose="020B0604020202020204" pitchFamily="34" charset="0"/>
                <a:ea typeface="宋体" panose="02010600030101010101" pitchFamily="2" charset="-122"/>
              </a:rPr>
              <a:t>自动单元收集制度，防止内存泄漏</a:t>
            </a:r>
            <a:endParaRPr lang="zh-CN" altLang="en-US" dirty="0">
              <a:latin typeface="Arial" panose="020B0604020202020204" pitchFamily="34" charset="0"/>
              <a:ea typeface="宋体" panose="02010600030101010101" pitchFamily="2" charset="-122"/>
            </a:endParaRPr>
          </a:p>
          <a:p>
            <a:pPr eaLnBrk="1" hangingPunct="1"/>
            <a:r>
              <a:rPr lang="zh-CN" altLang="en-US" dirty="0">
                <a:latin typeface="Arial" panose="020B0604020202020204" pitchFamily="34" charset="0"/>
                <a:ea typeface="宋体" panose="02010600030101010101" pitchFamily="2" charset="-122"/>
              </a:rPr>
              <a:t>采用基于</a:t>
            </a:r>
            <a:r>
              <a:rPr lang="zh-CN" altLang="en-US" dirty="0">
                <a:latin typeface="Verdana" panose="020B0604030504040204" charset="0"/>
                <a:ea typeface="宋体" panose="02010600030101010101" pitchFamily="2" charset="-122"/>
              </a:rPr>
              <a:t>“</a:t>
            </a:r>
            <a:r>
              <a:rPr lang="zh-CN" altLang="en-US" dirty="0">
                <a:latin typeface="Arial" panose="020B0604020202020204" pitchFamily="34" charset="0"/>
                <a:ea typeface="宋体" panose="02010600030101010101" pitchFamily="2" charset="-122"/>
              </a:rPr>
              <a:t>不存在可信任的代码</a:t>
            </a:r>
            <a:r>
              <a:rPr lang="zh-CN" altLang="en-US" dirty="0">
                <a:latin typeface="Verdana" panose="020B0604030504040204" charset="0"/>
                <a:ea typeface="宋体" panose="02010600030101010101" pitchFamily="2" charset="-122"/>
              </a:rPr>
              <a:t>”</a:t>
            </a:r>
            <a:r>
              <a:rPr lang="zh-CN" altLang="en-US" dirty="0">
                <a:latin typeface="Arial" panose="020B0604020202020204" pitchFamily="34" charset="0"/>
                <a:ea typeface="宋体" panose="02010600030101010101" pitchFamily="2" charset="-122"/>
              </a:rPr>
              <a:t>的概念，进行实施检查</a:t>
            </a:r>
            <a:r>
              <a:rPr lang="en-US" altLang="zh-CN" dirty="0">
                <a:latin typeface="Verdana" panose="020B0604030504040204" charset="0"/>
                <a:ea typeface="宋体" panose="02010600030101010101" pitchFamily="2" charset="-122"/>
              </a:rPr>
              <a:t>——</a:t>
            </a:r>
            <a:r>
              <a:rPr lang="zh-CN" altLang="en-US" dirty="0">
                <a:latin typeface="Arial" panose="020B0604020202020204" pitchFamily="34" charset="0"/>
                <a:ea typeface="宋体" panose="02010600030101010101" pitchFamily="2" charset="-122"/>
              </a:rPr>
              <a:t>字节码检验器</a:t>
            </a:r>
            <a:endParaRPr lang="zh-CN" altLang="en-US" dirty="0">
              <a:latin typeface="Arial" panose="020B0604020202020204" pitchFamily="34" charset="0"/>
              <a:ea typeface="宋体" panose="02010600030101010101" pitchFamily="2" charset="-122"/>
            </a:endParaRPr>
          </a:p>
          <a:p>
            <a:pPr eaLnBrk="1" hangingPunct="1"/>
            <a:r>
              <a:rPr lang="zh-CN" altLang="en-US" dirty="0">
                <a:latin typeface="Arial" panose="020B0604020202020204" pitchFamily="34" charset="0"/>
                <a:ea typeface="宋体" panose="02010600030101010101" pitchFamily="2" charset="-122"/>
              </a:rPr>
              <a:t>执行多层安全机制用以保护系统不受恶意程序破坏</a:t>
            </a:r>
            <a:endParaRPr lang="en-US" altLang="zh-CN" dirty="0">
              <a:latin typeface="Arial" panose="020B0604020202020204" pitchFamily="34" charset="0"/>
              <a:ea typeface="宋体" panose="02010600030101010101" pitchFamily="2" charset="-122"/>
            </a:endParaRPr>
          </a:p>
          <a:p>
            <a:pPr lvl="1" eaLnBrk="1" hangingPunct="1"/>
            <a:r>
              <a:rPr lang="zh-CN" altLang="en-US" dirty="0">
                <a:latin typeface="Arial" panose="020B0604020202020204" pitchFamily="34" charset="0"/>
                <a:ea typeface="宋体" panose="02010600030101010101" pitchFamily="2" charset="-122"/>
              </a:rPr>
              <a:t>字节码校验器</a:t>
            </a:r>
            <a:endParaRPr lang="zh-CN" altLang="en-US" dirty="0">
              <a:latin typeface="Arial" panose="020B0604020202020204" pitchFamily="34" charset="0"/>
              <a:ea typeface="宋体" panose="02010600030101010101" pitchFamily="2" charset="-122"/>
            </a:endParaRPr>
          </a:p>
          <a:p>
            <a:pPr lvl="1" eaLnBrk="1" hangingPunct="1"/>
            <a:r>
              <a:rPr lang="zh-CN" altLang="en-US" dirty="0">
                <a:latin typeface="Arial" panose="020B0604020202020204" pitchFamily="34" charset="0"/>
                <a:ea typeface="宋体" panose="02010600030101010101" pitchFamily="2" charset="-122"/>
              </a:rPr>
              <a:t>类装载器：来自网络的类装载到单独的内存区</a:t>
            </a:r>
            <a:endParaRPr lang="zh-CN" altLang="en-US" dirty="0">
              <a:latin typeface="Arial" panose="020B0604020202020204" pitchFamily="34" charset="0"/>
              <a:ea typeface="宋体" panose="02010600030101010101" pitchFamily="2" charset="-122"/>
            </a:endParaRPr>
          </a:p>
          <a:p>
            <a:pPr lvl="1" eaLnBrk="1" hangingPunct="1"/>
            <a:r>
              <a:rPr lang="zh-CN" altLang="en-US" dirty="0">
                <a:latin typeface="Arial" panose="020B0604020202020204" pitchFamily="34" charset="0"/>
                <a:ea typeface="宋体" panose="02010600030101010101" pitchFamily="2" charset="-122"/>
              </a:rPr>
              <a:t>运行时内存布局</a:t>
            </a:r>
            <a:endParaRPr lang="zh-CN" altLang="en-US" dirty="0">
              <a:latin typeface="Arial" panose="020B0604020202020204" pitchFamily="34" charset="0"/>
              <a:ea typeface="宋体" panose="02010600030101010101" pitchFamily="2" charset="-122"/>
            </a:endParaRPr>
          </a:p>
          <a:p>
            <a:pPr lvl="1" eaLnBrk="1" hangingPunct="1"/>
            <a:r>
              <a:rPr lang="zh-CN" altLang="en-US" dirty="0">
                <a:latin typeface="Arial" panose="020B0604020202020204" pitchFamily="34" charset="0"/>
                <a:ea typeface="宋体" panose="02010600030101010101" pitchFamily="2" charset="-122"/>
              </a:rPr>
              <a:t>文件访问机制</a:t>
            </a:r>
            <a:endParaRPr lang="zh-CN" altLang="en-US"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教学目标</a:t>
            </a:r>
            <a:endParaRPr kumimoji="1" lang="zh-CN" altLang="en-US" dirty="0"/>
          </a:p>
        </p:txBody>
      </p:sp>
      <p:sp>
        <p:nvSpPr>
          <p:cNvPr id="3" name="内容占位符 2"/>
          <p:cNvSpPr>
            <a:spLocks noGrp="1"/>
          </p:cNvSpPr>
          <p:nvPr>
            <p:ph idx="1"/>
          </p:nvPr>
        </p:nvSpPr>
        <p:spPr/>
        <p:txBody>
          <a:bodyPr/>
          <a:lstStyle/>
          <a:p>
            <a:r>
              <a:rPr kumimoji="1" lang="zh-CN" altLang="en-US" dirty="0" smtClean="0"/>
              <a:t>课程定位</a:t>
            </a:r>
            <a:endParaRPr kumimoji="1" lang="en-US" altLang="zh-CN" dirty="0"/>
          </a:p>
          <a:p>
            <a:r>
              <a:rPr kumimoji="1" lang="zh-CN" altLang="en-US" dirty="0" smtClean="0"/>
              <a:t>编程语言</a:t>
            </a:r>
            <a:endParaRPr kumimoji="1" lang="en-US" altLang="zh-CN" dirty="0" smtClean="0"/>
          </a:p>
          <a:p>
            <a:r>
              <a:rPr kumimoji="1" lang="en-US" altLang="zh-CN" dirty="0" smtClean="0"/>
              <a:t>Java</a:t>
            </a:r>
            <a:r>
              <a:rPr kumimoji="1" lang="zh-CN" altLang="en-US" dirty="0" smtClean="0"/>
              <a:t>的地位</a:t>
            </a:r>
            <a:endParaRPr kumimoji="1" lang="en-US" altLang="zh-CN" dirty="0" smtClean="0"/>
          </a:p>
          <a:p>
            <a:r>
              <a:rPr kumimoji="1" lang="en-US" altLang="zh-CN" dirty="0" smtClean="0"/>
              <a:t>Java</a:t>
            </a:r>
            <a:r>
              <a:rPr kumimoji="1" lang="zh-CN" altLang="en-US" dirty="0" smtClean="0"/>
              <a:t>的诞生</a:t>
            </a:r>
            <a:endParaRPr kumimoji="1" lang="en-US" altLang="zh-CN" dirty="0" smtClean="0"/>
          </a:p>
          <a:p>
            <a:r>
              <a:rPr kumimoji="1" lang="en-US" altLang="zh-CN" dirty="0" smtClean="0"/>
              <a:t>Java</a:t>
            </a:r>
            <a:r>
              <a:rPr kumimoji="1" lang="zh-CN" altLang="en-US" dirty="0" smtClean="0"/>
              <a:t>语言的规范、</a:t>
            </a:r>
            <a:r>
              <a:rPr kumimoji="1" lang="en-US" altLang="zh-CN" dirty="0" smtClean="0"/>
              <a:t>API</a:t>
            </a:r>
            <a:r>
              <a:rPr kumimoji="1" lang="zh-CN" altLang="en-US" dirty="0" smtClean="0"/>
              <a:t>、</a:t>
            </a:r>
            <a:r>
              <a:rPr kumimoji="1" lang="en-US" altLang="zh-CN" dirty="0" smtClean="0"/>
              <a:t>JDK</a:t>
            </a:r>
            <a:r>
              <a:rPr kumimoji="1" lang="zh-CN" altLang="en-US" dirty="0" smtClean="0"/>
              <a:t>和</a:t>
            </a:r>
            <a:r>
              <a:rPr kumimoji="1" lang="en-US" altLang="zh-CN" dirty="0" smtClean="0"/>
              <a:t>IDE</a:t>
            </a:r>
            <a:endParaRPr kumimoji="1" lang="en-US" altLang="zh-CN" dirty="0" smtClean="0"/>
          </a:p>
          <a:p>
            <a:r>
              <a:rPr kumimoji="1" lang="zh-CN" altLang="en-US" dirty="0" smtClean="0"/>
              <a:t>简单的</a:t>
            </a:r>
            <a:r>
              <a:rPr kumimoji="1" lang="en-US" altLang="zh-CN" dirty="0" smtClean="0"/>
              <a:t>Java</a:t>
            </a:r>
            <a:r>
              <a:rPr kumimoji="1" lang="zh-CN" altLang="en-US" dirty="0" smtClean="0"/>
              <a:t>应用程序</a:t>
            </a:r>
            <a:endParaRPr kumimoji="1" lang="en-US" altLang="zh-CN" dirty="0" smtClean="0"/>
          </a:p>
          <a:p>
            <a:r>
              <a:rPr kumimoji="1" lang="zh-CN" altLang="en-US" dirty="0" smtClean="0"/>
              <a:t>创建、编译和执行</a:t>
            </a:r>
            <a:r>
              <a:rPr kumimoji="1" lang="en-US" altLang="zh-CN" dirty="0" smtClean="0"/>
              <a:t>Java</a:t>
            </a:r>
            <a:r>
              <a:rPr kumimoji="1" lang="zh-CN" altLang="en-US" dirty="0" smtClean="0"/>
              <a:t>程序</a:t>
            </a:r>
            <a:endParaRPr kumimoji="1" lang="en-US" altLang="zh-CN" dirty="0" smtClean="0"/>
          </a:p>
          <a:p>
            <a:r>
              <a:rPr kumimoji="1" lang="en-US" altLang="zh-CN" dirty="0"/>
              <a:t>Java</a:t>
            </a:r>
            <a:r>
              <a:rPr kumimoji="1" lang="zh-CN" altLang="en-US" dirty="0"/>
              <a:t>的特点</a:t>
            </a:r>
            <a:endParaRPr kumimoji="1" lang="en-US" altLang="zh-CN" dirty="0"/>
          </a:p>
          <a:p>
            <a:r>
              <a:rPr kumimoji="1" lang="zh-CN" altLang="en-US" dirty="0" smtClean="0"/>
              <a:t>程序设计风格和文档</a:t>
            </a:r>
            <a:endParaRPr kumimoji="1" lang="en-US" altLang="zh-CN" dirty="0" smtClean="0"/>
          </a:p>
          <a:p>
            <a:r>
              <a:rPr kumimoji="1" lang="zh-CN" altLang="en-US" dirty="0" smtClean="0"/>
              <a:t>程序设计错误</a:t>
            </a:r>
            <a:endParaRPr kumimoji="1" lang="en-US" altLang="zh-CN" dirty="0" smtClean="0"/>
          </a:p>
          <a:p>
            <a:r>
              <a:rPr kumimoji="1" lang="en-US" altLang="zh-CN" dirty="0" smtClean="0"/>
              <a:t>IDE——</a:t>
            </a:r>
            <a:r>
              <a:rPr kumimoji="1" lang="en-US" altLang="zh-CN" dirty="0" err="1" smtClean="0"/>
              <a:t>NetBeans</a:t>
            </a:r>
            <a:r>
              <a:rPr kumimoji="1" lang="zh-CN" altLang="en-US" dirty="0" smtClean="0"/>
              <a:t>和</a:t>
            </a:r>
            <a:r>
              <a:rPr kumimoji="1" lang="en-US" altLang="zh-CN" dirty="0" smtClean="0"/>
              <a:t>Eclipse</a:t>
            </a:r>
            <a:endParaRPr kumimoji="1"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pPr eaLnBrk="1" hangingPunct="1"/>
            <a:r>
              <a:rPr lang="en-US" altLang="zh-CN">
                <a:latin typeface="Times New Roman" panose="02020603050405020304" pitchFamily="18" charset="0"/>
                <a:ea typeface="宋体" panose="02010600030101010101" pitchFamily="2" charset="-122"/>
              </a:rPr>
              <a:t>Java</a:t>
            </a:r>
            <a:r>
              <a:rPr lang="zh-CN" altLang="en-US">
                <a:latin typeface="Times New Roman" panose="02020603050405020304" pitchFamily="18" charset="0"/>
                <a:ea typeface="宋体" panose="02010600030101010101" pitchFamily="2" charset="-122"/>
              </a:rPr>
              <a:t>是健壮的</a:t>
            </a:r>
            <a:endParaRPr lang="zh-CN" altLang="en-US">
              <a:latin typeface="Times New Roman" panose="02020603050405020304" pitchFamily="18" charset="0"/>
              <a:ea typeface="宋体" panose="02010600030101010101" pitchFamily="2" charset="-122"/>
            </a:endParaRPr>
          </a:p>
        </p:txBody>
      </p:sp>
      <p:sp>
        <p:nvSpPr>
          <p:cNvPr id="18435" name="内容占位符 2"/>
          <p:cNvSpPr>
            <a:spLocks noGrp="1"/>
          </p:cNvSpPr>
          <p:nvPr>
            <p:ph idx="1"/>
          </p:nvPr>
        </p:nvSpPr>
        <p:spPr>
          <a:xfrm>
            <a:off x="457200" y="1600200"/>
            <a:ext cx="8229600" cy="4321810"/>
          </a:xfrm>
        </p:spPr>
        <p:txBody>
          <a:bodyPr/>
          <a:lstStyle/>
          <a:p>
            <a:pPr eaLnBrk="1" hangingPunct="1"/>
            <a:r>
              <a:rPr lang="en-US" altLang="zh-CN">
                <a:latin typeface="Arial" panose="020B0604020202020204" pitchFamily="34" charset="0"/>
                <a:ea typeface="宋体" panose="02010600030101010101" pitchFamily="2" charset="-122"/>
              </a:rPr>
              <a:t>Java</a:t>
            </a:r>
            <a:r>
              <a:rPr lang="zh-CN" altLang="en-US">
                <a:latin typeface="Arial" panose="020B0604020202020204" pitchFamily="34" charset="0"/>
                <a:ea typeface="宋体" panose="02010600030101010101" pitchFamily="2" charset="-122"/>
              </a:rPr>
              <a:t>编译器能查出许多其他语言运行时才能发现的错误；</a:t>
            </a:r>
            <a:endParaRPr lang="en-US" altLang="zh-CN">
              <a:latin typeface="Arial" panose="020B0604020202020204" pitchFamily="34" charset="0"/>
              <a:ea typeface="宋体" panose="02010600030101010101" pitchFamily="2" charset="-122"/>
            </a:endParaRPr>
          </a:p>
          <a:p>
            <a:pPr eaLnBrk="1" hangingPunct="1"/>
            <a:r>
              <a:rPr lang="en-US" altLang="zh-CN">
                <a:latin typeface="Arial" panose="020B0604020202020204" pitchFamily="34" charset="0"/>
                <a:ea typeface="宋体" panose="02010600030101010101" pitchFamily="2" charset="-122"/>
              </a:rPr>
              <a:t>Java</a:t>
            </a:r>
            <a:r>
              <a:rPr lang="zh-CN" altLang="en-US">
                <a:latin typeface="Arial" panose="020B0604020202020204" pitchFamily="34" charset="0"/>
                <a:ea typeface="宋体" panose="02010600030101010101" pitchFamily="2" charset="-122"/>
              </a:rPr>
              <a:t>中丢弃了其他语言中容易引起错误的某些程序概念类型</a:t>
            </a:r>
            <a:endParaRPr lang="en-US" altLang="zh-CN">
              <a:latin typeface="Arial" panose="020B0604020202020204" pitchFamily="34" charset="0"/>
              <a:ea typeface="宋体" panose="02010600030101010101" pitchFamily="2" charset="-122"/>
            </a:endParaRPr>
          </a:p>
          <a:p>
            <a:pPr eaLnBrk="1" hangingPunct="1"/>
            <a:r>
              <a:rPr lang="en-US" altLang="zh-CN">
                <a:latin typeface="Arial" panose="020B0604020202020204" pitchFamily="34" charset="0"/>
                <a:ea typeface="宋体" panose="02010600030101010101" pitchFamily="2" charset="-122"/>
              </a:rPr>
              <a:t>Java</a:t>
            </a:r>
            <a:r>
              <a:rPr lang="zh-CN" altLang="en-US">
                <a:latin typeface="Arial" panose="020B0604020202020204" pitchFamily="34" charset="0"/>
                <a:ea typeface="宋体" panose="02010600030101010101" pitchFamily="2" charset="-122"/>
              </a:rPr>
              <a:t>具有实时异常处理的功能</a:t>
            </a:r>
            <a:endParaRPr lang="zh-CN" altLang="en-US">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pPr eaLnBrk="1" hangingPunct="1"/>
            <a:r>
              <a:rPr lang="en-US" altLang="zh-CN">
                <a:latin typeface="Times New Roman" panose="02020603050405020304" pitchFamily="18" charset="0"/>
                <a:ea typeface="宋体" panose="02010600030101010101" pitchFamily="2" charset="-122"/>
              </a:rPr>
              <a:t>Java</a:t>
            </a:r>
            <a:r>
              <a:rPr lang="zh-CN" altLang="en-US">
                <a:latin typeface="Times New Roman" panose="02020603050405020304" pitchFamily="18" charset="0"/>
                <a:ea typeface="宋体" panose="02010600030101010101" pitchFamily="2" charset="-122"/>
              </a:rPr>
              <a:t>的效率</a:t>
            </a:r>
            <a:endParaRPr lang="zh-CN" altLang="en-US">
              <a:latin typeface="Times New Roman" panose="02020603050405020304" pitchFamily="18" charset="0"/>
              <a:ea typeface="宋体" panose="02010600030101010101" pitchFamily="2" charset="-122"/>
            </a:endParaRPr>
          </a:p>
        </p:txBody>
      </p:sp>
      <p:sp>
        <p:nvSpPr>
          <p:cNvPr id="19459" name="内容占位符 2"/>
          <p:cNvSpPr>
            <a:spLocks noGrp="1"/>
          </p:cNvSpPr>
          <p:nvPr>
            <p:ph idx="1"/>
          </p:nvPr>
        </p:nvSpPr>
        <p:spPr>
          <a:xfrm>
            <a:off x="457200" y="1746885"/>
            <a:ext cx="8229600" cy="3620770"/>
          </a:xfrm>
        </p:spPr>
        <p:txBody>
          <a:bodyPr/>
          <a:lstStyle/>
          <a:p>
            <a:pPr eaLnBrk="1" hangingPunct="1"/>
            <a:r>
              <a:rPr lang="en-US" altLang="zh-CN">
                <a:latin typeface="Arial" panose="020B0604020202020204" pitchFamily="34" charset="0"/>
                <a:ea typeface="宋体" panose="02010600030101010101" pitchFamily="2" charset="-122"/>
              </a:rPr>
              <a:t>Java</a:t>
            </a:r>
            <a:r>
              <a:rPr lang="zh-CN" altLang="en-US">
                <a:latin typeface="Arial" panose="020B0604020202020204" pitchFamily="34" charset="0"/>
                <a:ea typeface="宋体" panose="02010600030101010101" pitchFamily="2" charset="-122"/>
              </a:rPr>
              <a:t>是解释型的，其速度不如</a:t>
            </a:r>
            <a:r>
              <a:rPr lang="en-US" altLang="zh-CN">
                <a:latin typeface="Arial" panose="020B0604020202020204" pitchFamily="34" charset="0"/>
                <a:ea typeface="宋体" panose="02010600030101010101" pitchFamily="2" charset="-122"/>
              </a:rPr>
              <a:t>C++</a:t>
            </a:r>
            <a:r>
              <a:rPr lang="zh-CN" altLang="en-US">
                <a:latin typeface="Arial" panose="020B0604020202020204" pitchFamily="34" charset="0"/>
                <a:ea typeface="宋体" panose="02010600030101010101" pitchFamily="2" charset="-122"/>
              </a:rPr>
              <a:t>之类的编译语言，但其速度足以满足大多数交互应用程序的要求</a:t>
            </a:r>
            <a:endParaRPr lang="en-US" altLang="zh-CN">
              <a:latin typeface="Arial" panose="020B0604020202020204" pitchFamily="34" charset="0"/>
              <a:ea typeface="宋体" panose="02010600030101010101" pitchFamily="2" charset="-122"/>
            </a:endParaRPr>
          </a:p>
          <a:p>
            <a:pPr eaLnBrk="1" hangingPunct="1"/>
            <a:r>
              <a:rPr lang="zh-CN" altLang="en-US">
                <a:latin typeface="Arial" panose="020B0604020202020204" pitchFamily="34" charset="0"/>
                <a:ea typeface="宋体" panose="02010600030101010101" pitchFamily="2" charset="-122"/>
              </a:rPr>
              <a:t>新的</a:t>
            </a:r>
            <a:r>
              <a:rPr lang="en-US" altLang="zh-CN">
                <a:latin typeface="Arial" panose="020B0604020202020204" pitchFamily="34" charset="0"/>
                <a:ea typeface="宋体" panose="02010600030101010101" pitchFamily="2" charset="-122"/>
              </a:rPr>
              <a:t>JDK</a:t>
            </a:r>
            <a:r>
              <a:rPr lang="zh-CN" altLang="en-US">
                <a:latin typeface="Arial" panose="020B0604020202020204" pitchFamily="34" charset="0"/>
                <a:ea typeface="宋体" panose="02010600030101010101" pitchFamily="2" charset="-122"/>
              </a:rPr>
              <a:t>使用了一种“实时编译”的技术</a:t>
            </a:r>
            <a:endParaRPr lang="en-US" altLang="zh-CN">
              <a:latin typeface="Arial" panose="020B0604020202020204" pitchFamily="34" charset="0"/>
              <a:ea typeface="宋体" panose="02010600030101010101" pitchFamily="2" charset="-122"/>
            </a:endParaRPr>
          </a:p>
          <a:p>
            <a:pPr lvl="1" eaLnBrk="1" hangingPunct="1"/>
            <a:r>
              <a:rPr lang="zh-CN" altLang="en-US">
                <a:latin typeface="Arial" panose="020B0604020202020204" pitchFamily="34" charset="0"/>
                <a:ea typeface="宋体" panose="02010600030101010101" pitchFamily="2" charset="-122"/>
              </a:rPr>
              <a:t>将字节码编译存储成本地机器码</a:t>
            </a:r>
            <a:endParaRPr lang="en-US" altLang="zh-CN">
              <a:latin typeface="Arial" panose="020B0604020202020204" pitchFamily="34" charset="0"/>
              <a:ea typeface="宋体" panose="02010600030101010101" pitchFamily="2" charset="-122"/>
            </a:endParaRPr>
          </a:p>
          <a:p>
            <a:pPr lvl="1" eaLnBrk="1" hangingPunct="1"/>
            <a:r>
              <a:rPr lang="zh-CN" altLang="en-US">
                <a:latin typeface="Arial" panose="020B0604020202020204" pitchFamily="34" charset="0"/>
                <a:ea typeface="宋体" panose="02010600030101010101" pitchFamily="2" charset="-122"/>
              </a:rPr>
              <a:t>执行字节码时，重调用本地码</a:t>
            </a:r>
            <a:endParaRPr lang="zh-CN" altLang="en-US">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pPr eaLnBrk="1" hangingPunct="1"/>
            <a:r>
              <a:rPr lang="en-US" altLang="zh-CN">
                <a:latin typeface="Times New Roman" panose="02020603050405020304" pitchFamily="18" charset="0"/>
                <a:ea typeface="宋体" panose="02010600030101010101" pitchFamily="2" charset="-122"/>
              </a:rPr>
              <a:t>Java</a:t>
            </a:r>
            <a:r>
              <a:rPr lang="zh-CN" altLang="en-US">
                <a:latin typeface="Times New Roman" panose="02020603050405020304" pitchFamily="18" charset="0"/>
                <a:ea typeface="宋体" panose="02010600030101010101" pitchFamily="2" charset="-122"/>
              </a:rPr>
              <a:t>是多线程的、动态的</a:t>
            </a:r>
            <a:endParaRPr lang="zh-CN" altLang="en-US">
              <a:latin typeface="Times New Roman" panose="02020603050405020304" pitchFamily="18" charset="0"/>
              <a:ea typeface="宋体" panose="02010600030101010101" pitchFamily="2" charset="-122"/>
            </a:endParaRPr>
          </a:p>
        </p:txBody>
      </p:sp>
      <p:sp>
        <p:nvSpPr>
          <p:cNvPr id="20483" name="内容占位符 2"/>
          <p:cNvSpPr>
            <a:spLocks noGrp="1"/>
          </p:cNvSpPr>
          <p:nvPr>
            <p:ph idx="1"/>
          </p:nvPr>
        </p:nvSpPr>
        <p:spPr>
          <a:xfrm>
            <a:off x="457200" y="1621155"/>
            <a:ext cx="8229600" cy="3978275"/>
          </a:xfrm>
        </p:spPr>
        <p:txBody>
          <a:bodyPr/>
          <a:lstStyle/>
          <a:p>
            <a:pPr eaLnBrk="1" hangingPunct="1"/>
            <a:r>
              <a:rPr lang="zh-CN" altLang="en-US">
                <a:latin typeface="Arial" panose="020B0604020202020204" pitchFamily="34" charset="0"/>
                <a:ea typeface="宋体" panose="02010600030101010101" pitchFamily="2" charset="-122"/>
              </a:rPr>
              <a:t>多线程的：</a:t>
            </a:r>
            <a:endParaRPr lang="en-US" altLang="zh-CN">
              <a:latin typeface="Arial" panose="020B0604020202020204" pitchFamily="34" charset="0"/>
              <a:ea typeface="宋体" panose="02010600030101010101" pitchFamily="2" charset="-122"/>
            </a:endParaRPr>
          </a:p>
          <a:p>
            <a:pPr lvl="1" eaLnBrk="1" hangingPunct="1"/>
            <a:r>
              <a:rPr lang="zh-CN" altLang="en-US">
                <a:latin typeface="Arial" panose="020B0604020202020204" pitchFamily="34" charset="0"/>
                <a:ea typeface="宋体" panose="02010600030101010101" pitchFamily="2" charset="-122"/>
              </a:rPr>
              <a:t>能同时执行多个任务</a:t>
            </a:r>
            <a:endParaRPr lang="en-US" altLang="zh-CN">
              <a:latin typeface="Arial" panose="020B0604020202020204" pitchFamily="34" charset="0"/>
              <a:ea typeface="宋体" panose="02010600030101010101" pitchFamily="2" charset="-122"/>
            </a:endParaRPr>
          </a:p>
          <a:p>
            <a:pPr lvl="2" eaLnBrk="1" hangingPunct="1"/>
            <a:r>
              <a:rPr lang="zh-CN" altLang="en-US">
                <a:latin typeface="Arial" panose="020B0604020202020204" pitchFamily="34" charset="0"/>
                <a:ea typeface="宋体" panose="02010600030101010101" pitchFamily="2" charset="-122"/>
              </a:rPr>
              <a:t>在</a:t>
            </a:r>
            <a:r>
              <a:rPr lang="en-US" altLang="zh-CN">
                <a:latin typeface="Arial" panose="020B0604020202020204" pitchFamily="34" charset="0"/>
                <a:ea typeface="宋体" panose="02010600030101010101" pitchFamily="2" charset="-122"/>
              </a:rPr>
              <a:t>GUI</a:t>
            </a:r>
            <a:r>
              <a:rPr lang="zh-CN" altLang="en-US">
                <a:latin typeface="Arial" panose="020B0604020202020204" pitchFamily="34" charset="0"/>
                <a:ea typeface="宋体" panose="02010600030101010101" pitchFamily="2" charset="-122"/>
              </a:rPr>
              <a:t>和网络程序设计中非常又用</a:t>
            </a:r>
            <a:endParaRPr lang="en-US" altLang="zh-CN">
              <a:latin typeface="Arial" panose="020B0604020202020204" pitchFamily="34" charset="0"/>
              <a:ea typeface="宋体" panose="02010600030101010101" pitchFamily="2" charset="-122"/>
            </a:endParaRPr>
          </a:p>
          <a:p>
            <a:pPr eaLnBrk="1" hangingPunct="1"/>
            <a:r>
              <a:rPr lang="zh-CN" altLang="en-US">
                <a:latin typeface="Arial" panose="020B0604020202020204" pitchFamily="34" charset="0"/>
                <a:ea typeface="宋体" panose="02010600030101010101" pitchFamily="2" charset="-122"/>
              </a:rPr>
              <a:t>动态的：</a:t>
            </a:r>
            <a:endParaRPr lang="en-US" altLang="zh-CN">
              <a:latin typeface="Arial" panose="020B0604020202020204" pitchFamily="34" charset="0"/>
              <a:ea typeface="宋体" panose="02010600030101010101" pitchFamily="2" charset="-122"/>
            </a:endParaRPr>
          </a:p>
          <a:p>
            <a:pPr lvl="1" eaLnBrk="1" hangingPunct="1"/>
            <a:r>
              <a:rPr lang="zh-CN" altLang="en-US">
                <a:latin typeface="Arial" panose="020B0604020202020204" pitchFamily="34" charset="0"/>
                <a:ea typeface="宋体" panose="02010600030101010101" pitchFamily="2" charset="-122"/>
              </a:rPr>
              <a:t>运行时，</a:t>
            </a:r>
            <a:r>
              <a:rPr lang="en-US" altLang="zh-CN">
                <a:latin typeface="Arial" panose="020B0604020202020204" pitchFamily="34" charset="0"/>
                <a:ea typeface="宋体" panose="02010600030101010101" pitchFamily="2" charset="-122"/>
              </a:rPr>
              <a:t>Java</a:t>
            </a:r>
            <a:r>
              <a:rPr lang="zh-CN" altLang="en-US">
                <a:latin typeface="Arial" panose="020B0604020202020204" pitchFamily="34" charset="0"/>
                <a:ea typeface="宋体" panose="02010600030101010101" pitchFamily="2" charset="-122"/>
              </a:rPr>
              <a:t>可以根据需要来装载类</a:t>
            </a:r>
            <a:endParaRPr lang="zh-CN" altLang="en-US">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程序设计风格</a:t>
            </a:r>
            <a:endParaRPr lang="zh-CN" altLang="en-US"/>
          </a:p>
        </p:txBody>
      </p:sp>
      <p:sp>
        <p:nvSpPr>
          <p:cNvPr id="3" name="内容占位符 2"/>
          <p:cNvSpPr>
            <a:spLocks noGrp="1"/>
          </p:cNvSpPr>
          <p:nvPr>
            <p:ph idx="1"/>
          </p:nvPr>
        </p:nvSpPr>
        <p:spPr/>
        <p:txBody>
          <a:bodyPr/>
          <a:lstStyle/>
          <a:p>
            <a:r>
              <a:rPr lang="zh-CN" altLang="en-US"/>
              <a:t>程序设计风格</a:t>
            </a:r>
            <a:r>
              <a:rPr lang="en-US" altLang="zh-CN"/>
              <a:t>——</a:t>
            </a:r>
            <a:r>
              <a:rPr lang="zh-CN" altLang="en-US"/>
              <a:t>决定程序的外观</a:t>
            </a:r>
            <a:endParaRPr lang="zh-CN" altLang="en-US"/>
          </a:p>
        </p:txBody>
      </p:sp>
      <p:sp>
        <p:nvSpPr>
          <p:cNvPr id="34822" name="矩形 34821"/>
          <p:cNvSpPr/>
          <p:nvPr/>
        </p:nvSpPr>
        <p:spPr>
          <a:xfrm>
            <a:off x="685800" y="2819400"/>
            <a:ext cx="2362200" cy="398780"/>
          </a:xfrm>
          <a:prstGeom prst="rect">
            <a:avLst/>
          </a:prstGeom>
          <a:noFill/>
          <a:ln w="9525">
            <a:noFill/>
          </a:ln>
        </p:spPr>
        <p:txBody>
          <a:bodyPr>
            <a:spAutoFit/>
          </a:bodyPr>
          <a:lstStyle/>
          <a:p>
            <a:r>
              <a:rPr lang="en-US" altLang="zh-CN" sz="2000" b="1" err="1">
                <a:solidFill>
                  <a:srgbClr val="0000FF"/>
                </a:solidFill>
                <a:latin typeface="Times New Roman" panose="02020603050405020304" pitchFamily="18" charset="0"/>
              </a:rPr>
              <a:t>Allmans</a:t>
            </a:r>
            <a:r>
              <a:rPr lang="zh-CN" altLang="en-US" sz="2000" b="1" dirty="0">
                <a:solidFill>
                  <a:srgbClr val="0000FF"/>
                </a:solidFill>
                <a:latin typeface="宋体" panose="02010600030101010101" pitchFamily="2" charset="-122"/>
              </a:rPr>
              <a:t>风格</a:t>
            </a:r>
            <a:r>
              <a:rPr lang="zh-CN" altLang="en-US" sz="1100" b="1" dirty="0">
                <a:solidFill>
                  <a:srgbClr val="0000FF"/>
                </a:solidFill>
                <a:latin typeface="Times New Roman" panose="02020603050405020304" pitchFamily="18" charset="0"/>
              </a:rPr>
              <a:t> </a:t>
            </a:r>
            <a:endParaRPr lang="zh-CN" altLang="en-US" b="1" dirty="0">
              <a:solidFill>
                <a:srgbClr val="0000FF"/>
              </a:solidFill>
              <a:latin typeface="Times New Roman" panose="02020603050405020304" pitchFamily="18" charset="0"/>
            </a:endParaRPr>
          </a:p>
        </p:txBody>
      </p:sp>
      <p:sp>
        <p:nvSpPr>
          <p:cNvPr id="34823" name="矩形 34822"/>
          <p:cNvSpPr/>
          <p:nvPr/>
        </p:nvSpPr>
        <p:spPr>
          <a:xfrm>
            <a:off x="579755" y="3352800"/>
            <a:ext cx="3458845" cy="1568450"/>
          </a:xfrm>
          <a:prstGeom prst="rect">
            <a:avLst/>
          </a:prstGeom>
          <a:noFill/>
          <a:ln w="9525">
            <a:noFill/>
          </a:ln>
        </p:spPr>
        <p:txBody>
          <a:bodyPr wrap="square">
            <a:spAutoFit/>
          </a:bodyPr>
          <a:lstStyle/>
          <a:p>
            <a:r>
              <a:rPr lang="en-US" altLang="zh-CN" sz="1800" err="1">
                <a:latin typeface="Times New Roman" panose="02020603050405020304" pitchFamily="18" charset="0"/>
              </a:rPr>
              <a:t>Allmans</a:t>
            </a:r>
            <a:r>
              <a:rPr lang="zh-CN" altLang="en-US" sz="1800" dirty="0">
                <a:latin typeface="宋体" panose="02010600030101010101" pitchFamily="2" charset="-122"/>
              </a:rPr>
              <a:t>风格也称“独行”风格，即左、右大括号各自独占一行，如下列代码所示意</a:t>
            </a:r>
            <a:r>
              <a:rPr lang="zh-CN" altLang="en-US" sz="2000" dirty="0">
                <a:latin typeface="Times New Roman" panose="02020603050405020304" pitchFamily="18" charset="0"/>
              </a:rPr>
              <a:t> .</a:t>
            </a:r>
            <a:r>
              <a:rPr lang="zh-CN" altLang="en-US" sz="2000" dirty="0">
                <a:latin typeface="宋体" panose="02010600030101010101" pitchFamily="2" charset="-122"/>
              </a:rPr>
              <a:t>当代码量较小时适合使用“独行”风格，代码布局清晰，可读性强</a:t>
            </a:r>
            <a:r>
              <a:rPr lang="zh-CN" altLang="en-US" sz="2000" dirty="0">
                <a:latin typeface="Times New Roman" panose="02020603050405020304" pitchFamily="18" charset="0"/>
              </a:rPr>
              <a:t> </a:t>
            </a:r>
            <a:endParaRPr lang="zh-CN" altLang="en-US" sz="2000" dirty="0">
              <a:latin typeface="Times New Roman" panose="02020603050405020304" pitchFamily="18" charset="0"/>
            </a:endParaRPr>
          </a:p>
        </p:txBody>
      </p:sp>
      <p:sp>
        <p:nvSpPr>
          <p:cNvPr id="34824" name="矩形 34823"/>
          <p:cNvSpPr/>
          <p:nvPr/>
        </p:nvSpPr>
        <p:spPr>
          <a:xfrm>
            <a:off x="3810000" y="2895600"/>
            <a:ext cx="4495800" cy="3270250"/>
          </a:xfrm>
          <a:prstGeom prst="rect">
            <a:avLst/>
          </a:prstGeom>
          <a:noFill/>
          <a:ln w="9525">
            <a:noFill/>
          </a:ln>
        </p:spPr>
        <p:txBody>
          <a:bodyPr>
            <a:spAutoFit/>
          </a:bodyPr>
          <a:lstStyle/>
          <a:p>
            <a:pPr indent="266700" algn="just"/>
            <a:r>
              <a:rPr lang="en-US" altLang="zh-CN" sz="1600" b="1">
                <a:latin typeface="Times New Roman" panose="02020603050405020304" pitchFamily="18" charset="0"/>
              </a:rPr>
              <a:t>class </a:t>
            </a:r>
            <a:r>
              <a:rPr lang="en-US" altLang="zh-CN" sz="1600" b="1" err="1">
                <a:latin typeface="Times New Roman" panose="02020603050405020304" pitchFamily="18" charset="0"/>
              </a:rPr>
              <a:t>Allmans</a:t>
            </a:r>
            <a:endParaRPr lang="en-US" altLang="zh-CN" sz="1600" b="1">
              <a:latin typeface="Times New Roman" panose="02020603050405020304" pitchFamily="18" charset="0"/>
            </a:endParaRPr>
          </a:p>
          <a:p>
            <a:pPr indent="266700" algn="just" eaLnBrk="0" hangingPunct="0"/>
            <a:r>
              <a:rPr lang="en-US" altLang="zh-CN" sz="1600" b="1">
                <a:latin typeface="Times New Roman" panose="02020603050405020304" pitchFamily="18" charset="0"/>
              </a:rPr>
              <a:t>{</a:t>
            </a:r>
            <a:endParaRPr lang="en-US" altLang="zh-CN" sz="1600" b="1">
              <a:latin typeface="Times New Roman" panose="02020603050405020304" pitchFamily="18" charset="0"/>
            </a:endParaRPr>
          </a:p>
          <a:p>
            <a:pPr indent="266700" algn="just" eaLnBrk="0" hangingPunct="0"/>
            <a:r>
              <a:rPr lang="en-US" altLang="zh-CN" sz="1600" b="1">
                <a:latin typeface="Times New Roman" panose="02020603050405020304" pitchFamily="18" charset="0"/>
              </a:rPr>
              <a:t>    public static void main(String </a:t>
            </a:r>
            <a:r>
              <a:rPr lang="en-US" altLang="zh-CN" sz="1600" b="1" err="1">
                <a:latin typeface="Times New Roman" panose="02020603050405020304" pitchFamily="18" charset="0"/>
              </a:rPr>
              <a:t>args</a:t>
            </a:r>
            <a:r>
              <a:rPr lang="en-US" altLang="zh-CN" sz="1600" b="1">
                <a:latin typeface="Times New Roman" panose="02020603050405020304" pitchFamily="18" charset="0"/>
              </a:rPr>
              <a:t>[])</a:t>
            </a:r>
            <a:endParaRPr lang="en-US" altLang="zh-CN" sz="1600" b="1">
              <a:latin typeface="Times New Roman" panose="02020603050405020304" pitchFamily="18" charset="0"/>
            </a:endParaRPr>
          </a:p>
          <a:p>
            <a:pPr indent="266700" algn="just" eaLnBrk="0" hangingPunct="0"/>
            <a:r>
              <a:rPr lang="en-US" altLang="zh-CN" sz="1600" b="1">
                <a:latin typeface="Times New Roman" panose="02020603050405020304" pitchFamily="18" charset="0"/>
              </a:rPr>
              <a:t>    {</a:t>
            </a:r>
            <a:endParaRPr lang="en-US" altLang="zh-CN" sz="1600" b="1">
              <a:latin typeface="Times New Roman" panose="02020603050405020304" pitchFamily="18" charset="0"/>
            </a:endParaRPr>
          </a:p>
          <a:p>
            <a:pPr indent="266700" algn="just" eaLnBrk="0" hangingPunct="0"/>
            <a:r>
              <a:rPr lang="en-US" altLang="zh-CN" sz="1600" b="1">
                <a:latin typeface="Times New Roman" panose="02020603050405020304" pitchFamily="18" charset="0"/>
              </a:rPr>
              <a:t>        </a:t>
            </a:r>
            <a:r>
              <a:rPr lang="en-US" altLang="zh-CN" sz="1600" b="1" err="1">
                <a:latin typeface="Times New Roman" panose="02020603050405020304" pitchFamily="18" charset="0"/>
              </a:rPr>
              <a:t>int</a:t>
            </a:r>
            <a:r>
              <a:rPr lang="en-US" altLang="zh-CN" sz="1600" b="1">
                <a:latin typeface="Times New Roman" panose="02020603050405020304" pitchFamily="18" charset="0"/>
              </a:rPr>
              <a:t> sum=0,i=0,j=0;</a:t>
            </a:r>
            <a:endParaRPr lang="en-US" altLang="zh-CN" sz="1600" b="1">
              <a:latin typeface="Times New Roman" panose="02020603050405020304" pitchFamily="18" charset="0"/>
            </a:endParaRPr>
          </a:p>
          <a:p>
            <a:pPr indent="266700" algn="just" eaLnBrk="0" hangingPunct="0"/>
            <a:r>
              <a:rPr lang="en-US" altLang="zh-CN" sz="1600" b="1">
                <a:latin typeface="Times New Roman" panose="02020603050405020304" pitchFamily="18" charset="0"/>
              </a:rPr>
              <a:t>        for(i=1;i&lt;=100;i++)</a:t>
            </a:r>
            <a:endParaRPr lang="en-US" altLang="zh-CN" sz="1600" b="1">
              <a:latin typeface="Times New Roman" panose="02020603050405020304" pitchFamily="18" charset="0"/>
            </a:endParaRPr>
          </a:p>
          <a:p>
            <a:pPr indent="266700" algn="just" eaLnBrk="0" hangingPunct="0"/>
            <a:r>
              <a:rPr lang="en-US" altLang="zh-CN" sz="1600" b="1">
                <a:latin typeface="Times New Roman" panose="02020603050405020304" pitchFamily="18" charset="0"/>
              </a:rPr>
              <a:t>        {</a:t>
            </a:r>
            <a:endParaRPr lang="en-US" altLang="zh-CN" sz="1600" b="1">
              <a:latin typeface="Times New Roman" panose="02020603050405020304" pitchFamily="18" charset="0"/>
            </a:endParaRPr>
          </a:p>
          <a:p>
            <a:pPr indent="266700" algn="just" eaLnBrk="0" hangingPunct="0"/>
            <a:r>
              <a:rPr lang="en-US" altLang="zh-CN" sz="1600" b="1">
                <a:latin typeface="Times New Roman" panose="02020603050405020304" pitchFamily="18" charset="0"/>
              </a:rPr>
              <a:t>            sum=sum+i;</a:t>
            </a:r>
            <a:endParaRPr lang="en-US" altLang="zh-CN" sz="1600" b="1">
              <a:latin typeface="Times New Roman" panose="02020603050405020304" pitchFamily="18" charset="0"/>
            </a:endParaRPr>
          </a:p>
          <a:p>
            <a:pPr indent="266700" algn="just" eaLnBrk="0" hangingPunct="0"/>
            <a:r>
              <a:rPr lang="en-US" altLang="zh-CN" sz="1600" b="1">
                <a:latin typeface="Times New Roman" panose="02020603050405020304" pitchFamily="18" charset="0"/>
              </a:rPr>
              <a:t>        }</a:t>
            </a:r>
            <a:endParaRPr lang="en-US" altLang="zh-CN" sz="1600" b="1">
              <a:latin typeface="Times New Roman" panose="02020603050405020304" pitchFamily="18" charset="0"/>
            </a:endParaRPr>
          </a:p>
          <a:p>
            <a:pPr indent="266700" algn="just" eaLnBrk="0" hangingPunct="0"/>
            <a:r>
              <a:rPr lang="en-US" altLang="zh-CN" sz="1600" b="1">
                <a:latin typeface="Times New Roman" panose="02020603050405020304" pitchFamily="18" charset="0"/>
              </a:rPr>
              <a:t>        </a:t>
            </a:r>
            <a:r>
              <a:rPr lang="en-US" altLang="zh-CN" sz="1600" b="1" err="1">
                <a:latin typeface="Times New Roman" panose="02020603050405020304" pitchFamily="18" charset="0"/>
              </a:rPr>
              <a:t>System.out.println(sum</a:t>
            </a:r>
            <a:r>
              <a:rPr lang="en-US" altLang="zh-CN" sz="1600" b="1">
                <a:latin typeface="Times New Roman" panose="02020603050405020304" pitchFamily="18" charset="0"/>
              </a:rPr>
              <a:t>);</a:t>
            </a:r>
            <a:endParaRPr lang="en-US" altLang="zh-CN" sz="1600" b="1">
              <a:latin typeface="Times New Roman" panose="02020603050405020304" pitchFamily="18" charset="0"/>
            </a:endParaRPr>
          </a:p>
          <a:p>
            <a:pPr indent="266700" algn="just" eaLnBrk="0" hangingPunct="0"/>
            <a:r>
              <a:rPr lang="en-US" altLang="zh-CN" sz="1600" b="1">
                <a:latin typeface="Times New Roman" panose="02020603050405020304" pitchFamily="18" charset="0"/>
              </a:rPr>
              <a:t>    }</a:t>
            </a:r>
            <a:endParaRPr lang="en-US" altLang="zh-CN" sz="1600" b="1">
              <a:latin typeface="Times New Roman" panose="02020603050405020304" pitchFamily="18" charset="0"/>
            </a:endParaRPr>
          </a:p>
          <a:p>
            <a:pPr indent="266700" algn="just" eaLnBrk="0" hangingPunct="0"/>
            <a:r>
              <a:rPr lang="en-US" altLang="zh-CN" sz="1600" b="1">
                <a:latin typeface="Times New Roman" panose="02020603050405020304" pitchFamily="18" charset="0"/>
              </a:rPr>
              <a:t>}</a:t>
            </a:r>
            <a:endParaRPr lang="en-US" altLang="zh-CN" sz="1600" b="1">
              <a:latin typeface="Times New Roman" panose="02020603050405020304" pitchFamily="18" charset="0"/>
            </a:endParaRPr>
          </a:p>
          <a:p>
            <a:pPr indent="266700" eaLnBrk="0" hangingPunct="0"/>
            <a:endParaRPr lang="en-US" altLang="zh-CN" sz="1600" b="1">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程序设计风格</a:t>
            </a:r>
            <a:endParaRPr lang="zh-CN" altLang="en-US"/>
          </a:p>
        </p:txBody>
      </p:sp>
      <p:sp>
        <p:nvSpPr>
          <p:cNvPr id="3" name="内容占位符 2"/>
          <p:cNvSpPr>
            <a:spLocks noGrp="1"/>
          </p:cNvSpPr>
          <p:nvPr>
            <p:ph idx="1"/>
          </p:nvPr>
        </p:nvSpPr>
        <p:spPr/>
        <p:txBody>
          <a:bodyPr/>
          <a:lstStyle/>
          <a:p>
            <a:r>
              <a:rPr lang="zh-CN" altLang="en-US"/>
              <a:t>程序设计风格</a:t>
            </a:r>
            <a:r>
              <a:rPr lang="en-US" altLang="zh-CN"/>
              <a:t>——</a:t>
            </a:r>
            <a:r>
              <a:rPr lang="zh-CN" altLang="en-US"/>
              <a:t>决定程序的外观</a:t>
            </a:r>
            <a:endParaRPr lang="zh-CN" altLang="en-US"/>
          </a:p>
        </p:txBody>
      </p:sp>
      <p:sp>
        <p:nvSpPr>
          <p:cNvPr id="35842" name="副标题 35841"/>
          <p:cNvSpPr>
            <a:spLocks noGrp="1"/>
          </p:cNvSpPr>
          <p:nvPr/>
        </p:nvSpPr>
        <p:spPr>
          <a:xfrm>
            <a:off x="678180" y="2291715"/>
            <a:ext cx="5410200" cy="381000"/>
          </a:xfrm>
          <a:prstGeom prst="rect">
            <a:avLst/>
          </a:prstGeom>
          <a:noFill/>
          <a:ln w="9525">
            <a:noFill/>
          </a:ln>
        </p:spPr>
        <p:txBody>
          <a:bodyPr/>
          <a:lstStyle>
            <a:lvl1pPr marL="0" lvl="0" indent="0" algn="ctr" defTabSz="914400" rtl="0" eaLnBrk="1" fontAlgn="base" latinLnBrk="0" hangingPunct="1">
              <a:lnSpc>
                <a:spcPct val="100000"/>
              </a:lnSpc>
              <a:spcBef>
                <a:spcPct val="20000"/>
              </a:spcBef>
              <a:spcAft>
                <a:spcPct val="0"/>
              </a:spcAft>
              <a:buNone/>
              <a:defRPr sz="1800" b="0" i="0" u="none" kern="1200" baseline="0">
                <a:solidFill>
                  <a:schemeClr val="tx1"/>
                </a:solidFill>
                <a:latin typeface="+mn-lt"/>
                <a:ea typeface="+mn-ea"/>
                <a:cs typeface="+mn-cs"/>
              </a:defRPr>
            </a:lvl1pPr>
            <a:lvl2pPr marL="342900" lvl="1" indent="0" algn="ctr" defTabSz="914400" rtl="0" eaLnBrk="1" fontAlgn="base" latinLnBrk="0" hangingPunct="1">
              <a:lnSpc>
                <a:spcPct val="100000"/>
              </a:lnSpc>
              <a:spcBef>
                <a:spcPct val="20000"/>
              </a:spcBef>
              <a:spcAft>
                <a:spcPct val="0"/>
              </a:spcAft>
              <a:buNone/>
              <a:defRPr sz="1500" b="0" i="0" u="none" kern="1200" baseline="0">
                <a:solidFill>
                  <a:schemeClr val="tx1"/>
                </a:solidFill>
                <a:latin typeface="+mn-lt"/>
                <a:ea typeface="+mn-ea"/>
                <a:cs typeface="+mn-cs"/>
              </a:defRPr>
            </a:lvl2pPr>
            <a:lvl3pPr marL="685800" lvl="2" indent="0" algn="ctr" defTabSz="914400" rtl="0" eaLnBrk="1" fontAlgn="base" latinLnBrk="0" hangingPunct="1">
              <a:lnSpc>
                <a:spcPct val="100000"/>
              </a:lnSpc>
              <a:spcBef>
                <a:spcPct val="20000"/>
              </a:spcBef>
              <a:spcAft>
                <a:spcPct val="0"/>
              </a:spcAft>
              <a:buNone/>
              <a:defRPr sz="1350" b="0" i="0" u="none" kern="1200" baseline="0">
                <a:solidFill>
                  <a:schemeClr val="tx1"/>
                </a:solidFill>
                <a:latin typeface="+mn-lt"/>
                <a:ea typeface="+mn-ea"/>
                <a:cs typeface="+mn-cs"/>
              </a:defRPr>
            </a:lvl3pPr>
            <a:lvl4pPr marL="1028700" lvl="3" indent="0" algn="ctr" defTabSz="914400" rtl="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4pPr>
            <a:lvl5pPr marL="1371600" lvl="4" indent="0" algn="ctr" defTabSz="914400" rtl="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5pPr>
            <a:lvl6pPr marL="1714500" lvl="5" indent="0" algn="ctr" defTabSz="914400" rtl="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6pPr>
            <a:lvl7pPr marL="2057400" lvl="6" indent="0" algn="ctr" defTabSz="914400" rtl="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7pPr>
            <a:lvl8pPr marL="2400300" lvl="7" indent="0" algn="ctr" defTabSz="914400" rtl="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8pPr>
            <a:lvl9pPr marL="2743200" lvl="8" indent="0" algn="ctr" defTabSz="914400" rtl="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9pPr>
          </a:lstStyle>
          <a:p>
            <a:pPr algn="l" defTabSz="914400">
              <a:buSzPct val="100000"/>
            </a:pPr>
            <a:r>
              <a:rPr lang="en-US" altLang="zh-CN" sz="2000" b="1" kern="1200" baseline="0">
                <a:solidFill>
                  <a:srgbClr val="0000FF"/>
                </a:solidFill>
                <a:latin typeface="宋体" panose="02010600030101010101" pitchFamily="2" charset="-122"/>
                <a:ea typeface="宋体" panose="02010600030101010101" pitchFamily="2" charset="-122"/>
              </a:rPr>
              <a:t>Kernighan</a:t>
            </a:r>
            <a:r>
              <a:rPr lang="zh-CN" altLang="en-US" sz="2000" b="1" kern="1200" baseline="0" dirty="0">
                <a:solidFill>
                  <a:srgbClr val="0000FF"/>
                </a:solidFill>
                <a:latin typeface="宋体" panose="02010600030101010101" pitchFamily="2" charset="-122"/>
                <a:ea typeface="宋体" panose="02010600030101010101" pitchFamily="2" charset="-122"/>
              </a:rPr>
              <a:t>风格</a:t>
            </a:r>
            <a:r>
              <a:rPr lang="zh-CN" altLang="en-US" sz="2400" b="1" kern="1200" baseline="0" dirty="0">
                <a:solidFill>
                  <a:srgbClr val="0000FF"/>
                </a:solidFill>
                <a:latin typeface="宋体" panose="02010600030101010101" pitchFamily="2" charset="-122"/>
                <a:ea typeface="宋体" panose="02010600030101010101" pitchFamily="2" charset="-122"/>
              </a:rPr>
              <a:t> </a:t>
            </a:r>
            <a:endParaRPr lang="zh-CN" altLang="en-US" sz="2400" b="1" kern="1200" baseline="0" dirty="0">
              <a:solidFill>
                <a:srgbClr val="0000FF"/>
              </a:solidFill>
              <a:latin typeface="宋体" panose="02010600030101010101" pitchFamily="2" charset="-122"/>
              <a:ea typeface="宋体" panose="02010600030101010101" pitchFamily="2" charset="-122"/>
            </a:endParaRPr>
          </a:p>
        </p:txBody>
      </p:sp>
      <p:sp>
        <p:nvSpPr>
          <p:cNvPr id="35843" name="矩形 35842"/>
          <p:cNvSpPr/>
          <p:nvPr/>
        </p:nvSpPr>
        <p:spPr>
          <a:xfrm>
            <a:off x="457200" y="2825115"/>
            <a:ext cx="3573780" cy="2584450"/>
          </a:xfrm>
          <a:prstGeom prst="rect">
            <a:avLst/>
          </a:prstGeom>
          <a:noFill/>
          <a:ln w="9525">
            <a:noFill/>
          </a:ln>
        </p:spPr>
        <p:txBody>
          <a:bodyPr wrap="square">
            <a:spAutoFit/>
          </a:bodyPr>
          <a:lstStyle/>
          <a:p>
            <a:pPr algn="just"/>
            <a:r>
              <a:rPr lang="en-US" altLang="zh-CN" sz="1800">
                <a:latin typeface="宋体" panose="02010600030101010101" pitchFamily="2" charset="-122"/>
              </a:rPr>
              <a:t>Kernighan</a:t>
            </a:r>
            <a:r>
              <a:rPr lang="zh-CN" altLang="en-US" sz="1800" dirty="0">
                <a:latin typeface="宋体" panose="02010600030101010101" pitchFamily="2" charset="-122"/>
              </a:rPr>
              <a:t>风格也称“行尾”风格，即左大括号在上一行的行尾，而右大括号独占一行，如下列代码所示意。当代码量较大时不适合使用“独行”风格，因为该风格将导致代码的左半部分出现大量的左、右大括号，导致代码清晰度下降，这时应当使用“行尾”风格 . </a:t>
            </a:r>
            <a:endParaRPr lang="zh-CN" altLang="en-US" sz="1800" dirty="0">
              <a:latin typeface="宋体" panose="02010600030101010101" pitchFamily="2" charset="-122"/>
            </a:endParaRPr>
          </a:p>
        </p:txBody>
      </p:sp>
      <p:sp>
        <p:nvSpPr>
          <p:cNvPr id="35846" name="矩形 35845"/>
          <p:cNvSpPr/>
          <p:nvPr/>
        </p:nvSpPr>
        <p:spPr>
          <a:xfrm>
            <a:off x="4018280" y="2748915"/>
            <a:ext cx="4495800" cy="2536825"/>
          </a:xfrm>
          <a:prstGeom prst="rect">
            <a:avLst/>
          </a:prstGeom>
          <a:noFill/>
          <a:ln w="9525">
            <a:noFill/>
          </a:ln>
        </p:spPr>
        <p:txBody>
          <a:bodyPr>
            <a:spAutoFit/>
          </a:bodyPr>
          <a:lstStyle/>
          <a:p>
            <a:pPr indent="266700" algn="just"/>
            <a:r>
              <a:rPr lang="en-US" altLang="zh-CN" sz="1600" b="1">
                <a:latin typeface="Times New Roman" panose="02020603050405020304" pitchFamily="18" charset="0"/>
              </a:rPr>
              <a:t>class Kernighan {</a:t>
            </a:r>
            <a:endParaRPr lang="en-US" altLang="zh-CN" sz="1600" b="1">
              <a:latin typeface="Times New Roman" panose="02020603050405020304" pitchFamily="18" charset="0"/>
            </a:endParaRPr>
          </a:p>
          <a:p>
            <a:pPr indent="266700" algn="just"/>
            <a:r>
              <a:rPr lang="en-US" altLang="zh-CN" sz="1600" b="1">
                <a:latin typeface="Times New Roman" panose="02020603050405020304" pitchFamily="18" charset="0"/>
              </a:rPr>
              <a:t>    public static void main(String </a:t>
            </a:r>
            <a:r>
              <a:rPr lang="en-US" altLang="zh-CN" sz="1600" b="1" err="1">
                <a:latin typeface="Times New Roman" panose="02020603050405020304" pitchFamily="18" charset="0"/>
              </a:rPr>
              <a:t>args</a:t>
            </a:r>
            <a:r>
              <a:rPr lang="en-US" altLang="zh-CN" sz="1600" b="1">
                <a:latin typeface="Times New Roman" panose="02020603050405020304" pitchFamily="18" charset="0"/>
              </a:rPr>
              <a:t>[]) {</a:t>
            </a:r>
            <a:endParaRPr lang="en-US" altLang="zh-CN" sz="1600" b="1">
              <a:latin typeface="Times New Roman" panose="02020603050405020304" pitchFamily="18" charset="0"/>
            </a:endParaRPr>
          </a:p>
          <a:p>
            <a:pPr indent="266700" algn="just"/>
            <a:r>
              <a:rPr lang="en-US" altLang="zh-CN" sz="1600" b="1">
                <a:latin typeface="Times New Roman" panose="02020603050405020304" pitchFamily="18" charset="0"/>
              </a:rPr>
              <a:t>        </a:t>
            </a:r>
            <a:r>
              <a:rPr lang="en-US" altLang="zh-CN" sz="1600" b="1" err="1">
                <a:latin typeface="Times New Roman" panose="02020603050405020304" pitchFamily="18" charset="0"/>
              </a:rPr>
              <a:t>int</a:t>
            </a:r>
            <a:r>
              <a:rPr lang="en-US" altLang="zh-CN" sz="1600" b="1">
                <a:latin typeface="Times New Roman" panose="02020603050405020304" pitchFamily="18" charset="0"/>
              </a:rPr>
              <a:t> sum=0,i=0,j=0;</a:t>
            </a:r>
            <a:endParaRPr lang="en-US" altLang="zh-CN" sz="1600" b="1">
              <a:latin typeface="Times New Roman" panose="02020603050405020304" pitchFamily="18" charset="0"/>
            </a:endParaRPr>
          </a:p>
          <a:p>
            <a:pPr indent="266700" algn="just"/>
            <a:r>
              <a:rPr lang="en-US" altLang="zh-CN" sz="1600" b="1">
                <a:latin typeface="Times New Roman" panose="02020603050405020304" pitchFamily="18" charset="0"/>
              </a:rPr>
              <a:t>        for(i=1;i&lt;=100;i++) {</a:t>
            </a:r>
            <a:endParaRPr lang="en-US" altLang="zh-CN" sz="1600" b="1">
              <a:latin typeface="Times New Roman" panose="02020603050405020304" pitchFamily="18" charset="0"/>
            </a:endParaRPr>
          </a:p>
          <a:p>
            <a:pPr indent="266700" algn="just"/>
            <a:r>
              <a:rPr lang="en-US" altLang="zh-CN" sz="1600" b="1">
                <a:latin typeface="Times New Roman" panose="02020603050405020304" pitchFamily="18" charset="0"/>
              </a:rPr>
              <a:t>            sum=sum+i;</a:t>
            </a:r>
            <a:endParaRPr lang="en-US" altLang="zh-CN" sz="1600" b="1">
              <a:latin typeface="Times New Roman" panose="02020603050405020304" pitchFamily="18" charset="0"/>
            </a:endParaRPr>
          </a:p>
          <a:p>
            <a:pPr indent="266700" algn="just"/>
            <a:r>
              <a:rPr lang="en-US" altLang="zh-CN" sz="1600" b="1">
                <a:latin typeface="Times New Roman" panose="02020603050405020304" pitchFamily="18" charset="0"/>
              </a:rPr>
              <a:t>        }</a:t>
            </a:r>
            <a:endParaRPr lang="en-US" altLang="zh-CN" sz="1600" b="1">
              <a:latin typeface="Times New Roman" panose="02020603050405020304" pitchFamily="18" charset="0"/>
            </a:endParaRPr>
          </a:p>
          <a:p>
            <a:pPr indent="266700" algn="just"/>
            <a:r>
              <a:rPr lang="en-US" altLang="zh-CN" sz="1600" b="1">
                <a:latin typeface="Times New Roman" panose="02020603050405020304" pitchFamily="18" charset="0"/>
              </a:rPr>
              <a:t>        </a:t>
            </a:r>
            <a:r>
              <a:rPr lang="en-US" altLang="zh-CN" sz="1600" b="1" err="1">
                <a:latin typeface="Times New Roman" panose="02020603050405020304" pitchFamily="18" charset="0"/>
              </a:rPr>
              <a:t>System.out.println(sum</a:t>
            </a:r>
            <a:r>
              <a:rPr lang="en-US" altLang="zh-CN" sz="1600" b="1">
                <a:latin typeface="Times New Roman" panose="02020603050405020304" pitchFamily="18" charset="0"/>
              </a:rPr>
              <a:t>);</a:t>
            </a:r>
            <a:endParaRPr lang="en-US" altLang="zh-CN" sz="1600" b="1">
              <a:latin typeface="Times New Roman" panose="02020603050405020304" pitchFamily="18" charset="0"/>
            </a:endParaRPr>
          </a:p>
          <a:p>
            <a:pPr indent="266700" algn="just"/>
            <a:r>
              <a:rPr lang="en-US" altLang="zh-CN" sz="1600" b="1">
                <a:latin typeface="Times New Roman" panose="02020603050405020304" pitchFamily="18" charset="0"/>
              </a:rPr>
              <a:t>    }</a:t>
            </a:r>
            <a:endParaRPr lang="en-US" altLang="zh-CN" sz="1600" b="1">
              <a:latin typeface="Times New Roman" panose="02020603050405020304" pitchFamily="18" charset="0"/>
            </a:endParaRPr>
          </a:p>
          <a:p>
            <a:pPr indent="266700" algn="just"/>
            <a:r>
              <a:rPr lang="en-US" altLang="zh-CN" sz="1600" b="1">
                <a:latin typeface="Times New Roman" panose="02020603050405020304" pitchFamily="18" charset="0"/>
              </a:rPr>
              <a:t>} </a:t>
            </a:r>
            <a:endParaRPr lang="en-US" altLang="zh-CN" sz="1600" b="1">
              <a:latin typeface="Times New Roman" panose="02020603050405020304" pitchFamily="18" charset="0"/>
            </a:endParaRPr>
          </a:p>
          <a:p>
            <a:pPr indent="266700" eaLnBrk="0" hangingPunct="0"/>
            <a:endParaRPr lang="en-US" altLang="zh-CN" sz="1600" b="1">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程序设计风格</a:t>
            </a:r>
            <a:endParaRPr lang="zh-CN" altLang="en-US"/>
          </a:p>
        </p:txBody>
      </p:sp>
      <p:sp>
        <p:nvSpPr>
          <p:cNvPr id="3" name="内容占位符 2"/>
          <p:cNvSpPr>
            <a:spLocks noGrp="1"/>
          </p:cNvSpPr>
          <p:nvPr>
            <p:ph idx="1"/>
          </p:nvPr>
        </p:nvSpPr>
        <p:spPr/>
        <p:txBody>
          <a:bodyPr/>
          <a:lstStyle/>
          <a:p>
            <a:r>
              <a:rPr lang="zh-CN" altLang="en-US"/>
              <a:t>文档</a:t>
            </a:r>
            <a:r>
              <a:rPr lang="en-US" altLang="zh-CN"/>
              <a:t>——</a:t>
            </a:r>
            <a:r>
              <a:rPr lang="zh-CN" altLang="en-US"/>
              <a:t>关于程序的解释性评注和注释的一个结构体</a:t>
            </a:r>
            <a:endParaRPr lang="zh-CN" altLang="en-US"/>
          </a:p>
        </p:txBody>
      </p:sp>
      <p:sp>
        <p:nvSpPr>
          <p:cNvPr id="35848" name="矩形 35847"/>
          <p:cNvSpPr/>
          <p:nvPr/>
        </p:nvSpPr>
        <p:spPr>
          <a:xfrm>
            <a:off x="624205" y="2350770"/>
            <a:ext cx="7583805" cy="2584450"/>
          </a:xfrm>
          <a:prstGeom prst="rect">
            <a:avLst/>
          </a:prstGeom>
          <a:noFill/>
          <a:ln w="9525">
            <a:noFill/>
          </a:ln>
        </p:spPr>
        <p:txBody>
          <a:bodyPr wrap="square">
            <a:spAutoFit/>
          </a:bodyPr>
          <a:lstStyle/>
          <a:p>
            <a:r>
              <a:rPr lang="zh-CN" altLang="en-US" sz="1800" dirty="0">
                <a:latin typeface="宋体" panose="02010600030101010101" pitchFamily="2" charset="-122"/>
              </a:rPr>
              <a:t>    编译器忽略注释内容，注释的目的是有利于代码的维护和阅读，因此给代码增加注释是一个良好的编程习惯。</a:t>
            </a:r>
            <a:endParaRPr lang="zh-CN" altLang="en-US" sz="1800" dirty="0">
              <a:latin typeface="宋体" panose="02010600030101010101" pitchFamily="2" charset="-122"/>
            </a:endParaRPr>
          </a:p>
          <a:p>
            <a:r>
              <a:rPr lang="en-US" altLang="zh-CN" sz="1800">
                <a:latin typeface="宋体" panose="02010600030101010101" pitchFamily="2" charset="-122"/>
              </a:rPr>
              <a:t>    Java</a:t>
            </a:r>
            <a:r>
              <a:rPr lang="zh-CN" altLang="en-US" sz="1800" dirty="0">
                <a:latin typeface="宋体" panose="02010600030101010101" pitchFamily="2" charset="-122"/>
              </a:rPr>
              <a:t>支持两种格式的注释：单行注释和多行注释</a:t>
            </a:r>
            <a:endParaRPr lang="zh-CN" altLang="en-US" sz="1800" dirty="0">
              <a:latin typeface="宋体" panose="02010600030101010101" pitchFamily="2" charset="-122"/>
            </a:endParaRPr>
          </a:p>
          <a:p>
            <a:r>
              <a:rPr lang="zh-CN" altLang="en-US" sz="1800" dirty="0">
                <a:latin typeface="宋体" panose="02010600030101010101" pitchFamily="2" charset="-122"/>
              </a:rPr>
              <a:t>    </a:t>
            </a:r>
            <a:r>
              <a:rPr lang="zh-CN" altLang="en-US" sz="1800" b="1" dirty="0">
                <a:solidFill>
                  <a:srgbClr val="0000FF"/>
                </a:solidFill>
                <a:latin typeface="宋体" panose="02010600030101010101" pitchFamily="2" charset="-122"/>
              </a:rPr>
              <a:t>单行注释</a:t>
            </a:r>
            <a:r>
              <a:rPr lang="zh-CN" altLang="en-US" sz="1800" dirty="0">
                <a:latin typeface="宋体" panose="02010600030101010101" pitchFamily="2" charset="-122"/>
              </a:rPr>
              <a:t>使用“</a:t>
            </a:r>
            <a:r>
              <a:rPr lang="zh-CN" altLang="en-US" sz="1800" dirty="0">
                <a:latin typeface="Times New Roman" panose="02020603050405020304" pitchFamily="18" charset="0"/>
              </a:rPr>
              <a:t>//</a:t>
            </a:r>
            <a:r>
              <a:rPr lang="zh-CN" altLang="en-US" sz="1800" dirty="0">
                <a:latin typeface="宋体" panose="02010600030101010101" pitchFamily="2" charset="-122"/>
              </a:rPr>
              <a:t>”表示单行注释的开始，即该行中从“</a:t>
            </a:r>
            <a:r>
              <a:rPr lang="zh-CN" altLang="en-US" sz="1800" dirty="0">
                <a:latin typeface="Times New Roman" panose="02020603050405020304" pitchFamily="18" charset="0"/>
              </a:rPr>
              <a:t>//</a:t>
            </a:r>
            <a:r>
              <a:rPr lang="zh-CN" altLang="en-US" sz="1800" dirty="0">
                <a:latin typeface="宋体" panose="02010600030101010101" pitchFamily="2" charset="-122"/>
              </a:rPr>
              <a:t>”开始的后续内容为注释</a:t>
            </a:r>
            <a:r>
              <a:rPr lang="zh-CN" altLang="en-US" sz="1800" dirty="0">
                <a:latin typeface="Times New Roman" panose="02020603050405020304" pitchFamily="18" charset="0"/>
              </a:rPr>
              <a:t> .</a:t>
            </a:r>
            <a:endParaRPr lang="zh-CN" altLang="en-US" sz="1800" dirty="0">
              <a:latin typeface="Times New Roman" panose="02020603050405020304" pitchFamily="18" charset="0"/>
            </a:endParaRPr>
          </a:p>
          <a:p>
            <a:r>
              <a:rPr lang="zh-CN" altLang="en-US" sz="1800" dirty="0">
                <a:latin typeface="宋体" panose="02010600030101010101" pitchFamily="2" charset="-122"/>
              </a:rPr>
              <a:t>    </a:t>
            </a:r>
            <a:r>
              <a:rPr lang="zh-CN" altLang="en-US" sz="1800" b="1" dirty="0">
                <a:solidFill>
                  <a:srgbClr val="0000FF"/>
                </a:solidFill>
                <a:latin typeface="宋体" panose="02010600030101010101" pitchFamily="2" charset="-122"/>
              </a:rPr>
              <a:t>多行注释</a:t>
            </a:r>
            <a:r>
              <a:rPr lang="zh-CN" altLang="en-US" sz="1800" dirty="0">
                <a:latin typeface="宋体" panose="02010600030101010101" pitchFamily="2" charset="-122"/>
              </a:rPr>
              <a:t>的使用“</a:t>
            </a:r>
            <a:r>
              <a:rPr lang="zh-CN" altLang="en-US" sz="1800" dirty="0">
                <a:latin typeface="Times New Roman" panose="02020603050405020304" pitchFamily="18" charset="0"/>
              </a:rPr>
              <a:t>/*</a:t>
            </a:r>
            <a:r>
              <a:rPr lang="zh-CN" altLang="en-US" sz="1800" dirty="0">
                <a:latin typeface="宋体" panose="02010600030101010101" pitchFamily="2" charset="-122"/>
              </a:rPr>
              <a:t>”表示注释的开始，以“</a:t>
            </a:r>
            <a:r>
              <a:rPr lang="zh-CN" altLang="en-US" sz="1800" dirty="0">
                <a:latin typeface="Times New Roman" panose="02020603050405020304" pitchFamily="18" charset="0"/>
              </a:rPr>
              <a:t>*/</a:t>
            </a:r>
            <a:r>
              <a:rPr lang="zh-CN" altLang="en-US" sz="1800" dirty="0">
                <a:latin typeface="宋体" panose="02010600030101010101" pitchFamily="2" charset="-122"/>
              </a:rPr>
              <a:t>”表示注释结束</a:t>
            </a:r>
            <a:r>
              <a:rPr lang="zh-CN" altLang="en-US" sz="1800" dirty="0">
                <a:latin typeface="Times New Roman" panose="02020603050405020304" pitchFamily="18" charset="0"/>
              </a:rPr>
              <a:t> .</a:t>
            </a:r>
            <a:endParaRPr lang="zh-CN" altLang="en-US" sz="1800" dirty="0">
              <a:latin typeface="Times New Roman" panose="02020603050405020304" pitchFamily="18" charset="0"/>
            </a:endParaRPr>
          </a:p>
          <a:p>
            <a:endParaRPr lang="zh-CN" altLang="en-US" sz="1800" dirty="0">
              <a:latin typeface="Times New Roman" panose="02020603050405020304" pitchFamily="18" charset="0"/>
            </a:endParaRPr>
          </a:p>
          <a:p>
            <a:endParaRPr lang="zh-CN" altLang="en-US" sz="1800" dirty="0">
              <a:latin typeface="Times New Roman" panose="02020603050405020304" pitchFamily="18" charset="0"/>
            </a:endParaRPr>
          </a:p>
          <a:p>
            <a:r>
              <a:rPr lang="en-US" altLang="zh-CN" sz="1800" b="1" i="1" dirty="0">
                <a:latin typeface="Times New Roman" panose="02020603050405020304" pitchFamily="18" charset="0"/>
              </a:rPr>
              <a:t>Java</a:t>
            </a:r>
            <a:r>
              <a:rPr lang="zh-CN" altLang="en-US" sz="1800" b="1" i="1" dirty="0">
                <a:latin typeface="Times New Roman" panose="02020603050405020304" pitchFamily="18" charset="0"/>
              </a:rPr>
              <a:t>还支持一种称为</a:t>
            </a:r>
            <a:r>
              <a:rPr lang="en-US" altLang="zh-CN" sz="1800" b="1" i="1" dirty="0">
                <a:latin typeface="Times New Roman" panose="02020603050405020304" pitchFamily="18" charset="0"/>
              </a:rPr>
              <a:t>Java</a:t>
            </a:r>
            <a:r>
              <a:rPr lang="zh-CN" altLang="en-US" sz="1800" b="1" i="1" dirty="0">
                <a:latin typeface="Times New Roman" panose="02020603050405020304" pitchFamily="18" charset="0"/>
              </a:rPr>
              <a:t>文档注释的特殊注释形式</a:t>
            </a:r>
            <a:r>
              <a:rPr lang="en-US" altLang="zh-CN" sz="1800" b="1" i="1" dirty="0">
                <a:latin typeface="Times New Roman" panose="02020603050405020304" pitchFamily="18" charset="0"/>
              </a:rPr>
              <a:t>/**……*/——</a:t>
            </a:r>
            <a:r>
              <a:rPr lang="zh-CN" altLang="en-US" sz="1800" b="1" i="1" dirty="0">
                <a:latin typeface="Times New Roman" panose="02020603050405020304" pitchFamily="18" charset="0"/>
              </a:rPr>
              <a:t>后续介绍</a:t>
            </a:r>
            <a:endParaRPr lang="zh-CN" altLang="en-US" sz="1800" b="1" i="1"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程序设计错误</a:t>
            </a:r>
            <a:endParaRPr lang="zh-CN" altLang="en-US"/>
          </a:p>
        </p:txBody>
      </p:sp>
      <p:sp>
        <p:nvSpPr>
          <p:cNvPr id="3" name="内容占位符 2"/>
          <p:cNvSpPr>
            <a:spLocks noGrp="1"/>
          </p:cNvSpPr>
          <p:nvPr>
            <p:ph idx="1"/>
          </p:nvPr>
        </p:nvSpPr>
        <p:spPr/>
        <p:txBody>
          <a:bodyPr/>
          <a:lstStyle/>
          <a:p>
            <a:r>
              <a:rPr lang="zh-CN" altLang="en-US"/>
              <a:t>程序设计错误有三种：</a:t>
            </a:r>
            <a:endParaRPr lang="zh-CN" altLang="en-US"/>
          </a:p>
          <a:p>
            <a:pPr lvl="1"/>
            <a:r>
              <a:rPr lang="zh-CN" altLang="en-US"/>
              <a:t>语法错误</a:t>
            </a:r>
            <a:endParaRPr lang="zh-CN" altLang="en-US"/>
          </a:p>
          <a:p>
            <a:pPr lvl="2"/>
            <a:r>
              <a:rPr lang="zh-CN" altLang="en-US"/>
              <a:t>拼错关键字、花括号未配对、标点符号缺失等</a:t>
            </a:r>
            <a:endParaRPr lang="zh-CN" altLang="en-US"/>
          </a:p>
          <a:p>
            <a:pPr lvl="1"/>
            <a:r>
              <a:rPr lang="zh-CN" altLang="en-US"/>
              <a:t>运行时错误：引起程序非正常中断的错误</a:t>
            </a:r>
            <a:endParaRPr lang="zh-CN" altLang="en-US"/>
          </a:p>
          <a:p>
            <a:pPr lvl="2"/>
            <a:r>
              <a:rPr lang="en-US" altLang="zh-CN"/>
              <a:t>0</a:t>
            </a:r>
            <a:r>
              <a:rPr lang="zh-CN" altLang="en-US"/>
              <a:t>作为除数、用户输入不合法</a:t>
            </a:r>
            <a:endParaRPr lang="zh-CN" altLang="en-US"/>
          </a:p>
          <a:p>
            <a:pPr lvl="1"/>
            <a:r>
              <a:rPr lang="zh-CN" altLang="en-US"/>
              <a:t>逻辑错误：程序未按预期的方式执行时产生的错误</a:t>
            </a:r>
            <a:endParaRPr lang="zh-CN" altLang="en-US"/>
          </a:p>
          <a:p>
            <a:pPr lvl="2"/>
            <a:r>
              <a:rPr lang="zh-CN" altLang="en-US"/>
              <a:t>不能得到逻辑上设计的结果</a:t>
            </a:r>
            <a:endParaRPr lang="zh-CN"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集成开发环境</a:t>
            </a:r>
            <a:endParaRPr lang="zh-CN" altLang="en-US"/>
          </a:p>
        </p:txBody>
      </p:sp>
      <p:sp>
        <p:nvSpPr>
          <p:cNvPr id="3" name="内容占位符 2"/>
          <p:cNvSpPr>
            <a:spLocks noGrp="1"/>
          </p:cNvSpPr>
          <p:nvPr>
            <p:ph idx="1"/>
          </p:nvPr>
        </p:nvSpPr>
        <p:spPr/>
        <p:txBody>
          <a:bodyPr/>
          <a:lstStyle/>
          <a:p>
            <a:r>
              <a:rPr lang="en-US" altLang="zh-CN"/>
              <a:t>NetBeans</a:t>
            </a:r>
            <a:endParaRPr lang="en-US" altLang="zh-CN"/>
          </a:p>
          <a:p>
            <a:r>
              <a:rPr lang="en-US" altLang="zh-CN"/>
              <a:t>Eclipse</a:t>
            </a:r>
            <a:endParaRPr lang="en-US" altLang="zh-C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课程定位</a:t>
            </a:r>
            <a:endParaRPr kumimoji="1" lang="zh-CN" altLang="en-US" dirty="0"/>
          </a:p>
        </p:txBody>
      </p:sp>
      <p:sp>
        <p:nvSpPr>
          <p:cNvPr id="3" name="内容占位符 2"/>
          <p:cNvSpPr>
            <a:spLocks noGrp="1"/>
          </p:cNvSpPr>
          <p:nvPr>
            <p:ph idx="1"/>
          </p:nvPr>
        </p:nvSpPr>
        <p:spPr/>
        <p:txBody>
          <a:bodyPr/>
          <a:lstStyle/>
          <a:p>
            <a:r>
              <a:rPr kumimoji="1" lang="zh-CN" altLang="en-US" dirty="0" smtClean="0"/>
              <a:t>主旨</a:t>
            </a:r>
            <a:r>
              <a:rPr kumimoji="1" lang="zh-CN" altLang="zh-CN" dirty="0"/>
              <a:t>：</a:t>
            </a:r>
            <a:r>
              <a:rPr kumimoji="1" lang="zh-CN" altLang="en-US" dirty="0" smtClean="0"/>
              <a:t>学习如何通过编写程序来解决问题</a:t>
            </a:r>
            <a:endParaRPr kumimoji="1" lang="en-US" altLang="zh-CN" dirty="0" smtClean="0"/>
          </a:p>
          <a:p>
            <a:pPr lvl="1"/>
            <a:r>
              <a:rPr kumimoji="1" lang="zh-CN" altLang="en-US" dirty="0" smtClean="0"/>
              <a:t>程序设计语言众多</a:t>
            </a:r>
            <a:endParaRPr kumimoji="1" lang="en-US" altLang="zh-CN" dirty="0" smtClean="0"/>
          </a:p>
          <a:p>
            <a:pPr lvl="1"/>
            <a:r>
              <a:rPr kumimoji="1" lang="zh-CN" altLang="en-US" dirty="0" smtClean="0"/>
              <a:t>没有“最好”的语言，每种语言都有它的长处和短处</a:t>
            </a:r>
            <a:endParaRPr kumimoji="1" lang="en-US" altLang="zh-CN" dirty="0" smtClean="0"/>
          </a:p>
          <a:p>
            <a:pPr lvl="1"/>
            <a:r>
              <a:rPr kumimoji="1" lang="zh-CN" altLang="en-US" dirty="0" smtClean="0"/>
              <a:t>如果你掌握了一种程序设计语言，应该会很容易学会其他程序设计语言</a:t>
            </a:r>
            <a:endParaRPr kumimoji="1" lang="en-US" altLang="zh-CN" dirty="0" smtClean="0"/>
          </a:p>
          <a:p>
            <a:pPr lvl="1"/>
            <a:r>
              <a:rPr kumimoji="1" lang="zh-CN" altLang="en-US" smtClean="0"/>
              <a:t>关键是学习如何使用程序设计方法来解决问题</a:t>
            </a:r>
            <a:endParaRPr kumimoji="1"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编程语言</a:t>
            </a:r>
            <a:endParaRPr lang="zh-CN" altLang="en-US" dirty="0"/>
          </a:p>
        </p:txBody>
      </p:sp>
      <p:sp>
        <p:nvSpPr>
          <p:cNvPr id="3" name="内容占位符 2"/>
          <p:cNvSpPr>
            <a:spLocks noGrp="1"/>
          </p:cNvSpPr>
          <p:nvPr>
            <p:ph idx="1"/>
          </p:nvPr>
        </p:nvSpPr>
        <p:spPr/>
        <p:txBody>
          <a:bodyPr/>
          <a:lstStyle/>
          <a:p>
            <a:r>
              <a:rPr lang="zh-CN" altLang="en-US" dirty="0" smtClean="0"/>
              <a:t>计算机程序（</a:t>
            </a:r>
            <a:r>
              <a:rPr lang="en-US" altLang="zh-CN" dirty="0" smtClean="0"/>
              <a:t>Program</a:t>
            </a:r>
            <a:r>
              <a:rPr lang="zh-CN" altLang="en-US" dirty="0" smtClean="0"/>
              <a:t>）称为软件（</a:t>
            </a:r>
            <a:r>
              <a:rPr lang="en-US" altLang="zh-CN" dirty="0" smtClean="0"/>
              <a:t>Software</a:t>
            </a:r>
            <a:r>
              <a:rPr lang="zh-CN" altLang="en-US" dirty="0" smtClean="0"/>
              <a:t>），是告诉计算机该做什么的指令</a:t>
            </a:r>
            <a:r>
              <a:rPr lang="en-US" altLang="zh-CN" dirty="0" smtClean="0"/>
              <a:t>——</a:t>
            </a:r>
            <a:r>
              <a:rPr lang="zh-CN" altLang="en-US" dirty="0" smtClean="0"/>
              <a:t>所有程序都必须转换成计算机可以执行的指令</a:t>
            </a:r>
            <a:endParaRPr lang="en-US" altLang="zh-CN" dirty="0" smtClean="0"/>
          </a:p>
          <a:p>
            <a:pPr lvl="1"/>
            <a:r>
              <a:rPr lang="zh-CN" altLang="en-US" dirty="0" smtClean="0"/>
              <a:t>机器语言：</a:t>
            </a:r>
            <a:endParaRPr lang="en-US" altLang="zh-CN" dirty="0" smtClean="0"/>
          </a:p>
          <a:p>
            <a:pPr lvl="2"/>
            <a:r>
              <a:rPr lang="zh-CN" altLang="en-US" dirty="0" smtClean="0"/>
              <a:t>计算机的原生语言，因计算机类型的不同而有差异</a:t>
            </a:r>
            <a:endParaRPr lang="en-US" altLang="zh-CN" dirty="0" smtClean="0"/>
          </a:p>
          <a:p>
            <a:pPr lvl="2"/>
            <a:r>
              <a:rPr lang="zh-CN" altLang="en-US" dirty="0" smtClean="0"/>
              <a:t>是一套内嵌的原子指令集</a:t>
            </a:r>
            <a:endParaRPr lang="en-US" altLang="zh-CN" dirty="0" smtClean="0"/>
          </a:p>
          <a:p>
            <a:pPr lvl="2"/>
            <a:r>
              <a:rPr lang="zh-CN" altLang="en-US" dirty="0" smtClean="0"/>
              <a:t>二进制形式</a:t>
            </a:r>
            <a:endParaRPr lang="en-US" altLang="zh-CN" dirty="0" smtClean="0"/>
          </a:p>
          <a:p>
            <a:pPr lvl="1"/>
            <a:r>
              <a:rPr lang="zh-CN" altLang="en-US" dirty="0" smtClean="0"/>
              <a:t>高级语言：</a:t>
            </a:r>
            <a:endParaRPr lang="en-US" altLang="zh-CN" dirty="0" smtClean="0"/>
          </a:p>
          <a:p>
            <a:pPr lvl="2"/>
            <a:r>
              <a:rPr lang="zh-CN" altLang="en-US" dirty="0" smtClean="0"/>
              <a:t>高级语言中的指令称为语句</a:t>
            </a:r>
            <a:endParaRPr lang="en-US" altLang="zh-CN" dirty="0" smtClean="0"/>
          </a:p>
          <a:p>
            <a:pPr lvl="2"/>
            <a:r>
              <a:rPr lang="zh-CN" altLang="en-US" dirty="0" smtClean="0"/>
              <a:t>源程序（</a:t>
            </a:r>
            <a:r>
              <a:rPr lang="en-US" altLang="zh-CN" dirty="0" smtClean="0"/>
              <a:t>Source code</a:t>
            </a:r>
            <a:r>
              <a:rPr lang="zh-CN" altLang="en-US" dirty="0" smtClean="0"/>
              <a:t>）</a:t>
            </a:r>
            <a:endParaRPr lang="en-US" altLang="zh-CN" dirty="0" smtClean="0"/>
          </a:p>
          <a:p>
            <a:pPr lvl="3"/>
            <a:r>
              <a:rPr lang="zh-CN" altLang="en-US" dirty="0" smtClean="0"/>
              <a:t>用高级语言编写的程序</a:t>
            </a:r>
            <a:endParaRPr lang="en-US" altLang="zh-CN" dirty="0" smtClean="0"/>
          </a:p>
          <a:p>
            <a:pPr lvl="3"/>
            <a:r>
              <a:rPr lang="zh-CN" altLang="en-US" dirty="0" smtClean="0"/>
              <a:t>计算机无法识别，必须被翻译成可执行的机器代码（编译或解释）</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编程语言</a:t>
            </a:r>
            <a:endParaRPr lang="zh-CN" altLang="en-US" dirty="0"/>
          </a:p>
        </p:txBody>
      </p:sp>
      <p:sp>
        <p:nvSpPr>
          <p:cNvPr id="3" name="内容占位符 2"/>
          <p:cNvSpPr>
            <a:spLocks noGrp="1"/>
          </p:cNvSpPr>
          <p:nvPr>
            <p:ph idx="1"/>
          </p:nvPr>
        </p:nvSpPr>
        <p:spPr/>
        <p:txBody>
          <a:bodyPr/>
          <a:lstStyle/>
          <a:p>
            <a:r>
              <a:rPr lang="zh-CN" altLang="en-US" dirty="0" smtClean="0"/>
              <a:t>计算机程序</a:t>
            </a:r>
            <a:endParaRPr lang="en-US" altLang="zh-CN" dirty="0" smtClean="0"/>
          </a:p>
          <a:p>
            <a:pPr lvl="1"/>
            <a:r>
              <a:rPr lang="zh-CN" altLang="en-US" dirty="0" smtClean="0"/>
              <a:t>高级语言：</a:t>
            </a:r>
            <a:endParaRPr lang="en-US" altLang="zh-CN" dirty="0" smtClean="0"/>
          </a:p>
          <a:p>
            <a:pPr marL="274320" lvl="1" indent="0">
              <a:buNone/>
            </a:pPr>
            <a:endParaRPr lang="en-US" altLang="zh-CN" dirty="0" smtClean="0"/>
          </a:p>
          <a:p>
            <a:pPr marL="274320" lvl="1" indent="0">
              <a:buNone/>
            </a:pPr>
            <a:endParaRPr lang="en-US" altLang="zh-CN" dirty="0"/>
          </a:p>
          <a:p>
            <a:pPr marL="274320" lvl="1" indent="0">
              <a:buNone/>
            </a:pPr>
            <a:endParaRPr lang="en-US" altLang="zh-CN" dirty="0" smtClean="0"/>
          </a:p>
          <a:p>
            <a:pPr lvl="2"/>
            <a:r>
              <a:rPr lang="zh-CN" altLang="en-US" dirty="0" smtClean="0"/>
              <a:t>编译器：将整个源代码翻译成机器代码文件，然后执行该机器代码文件</a:t>
            </a:r>
            <a:endParaRPr lang="en-US" altLang="zh-CN" dirty="0" smtClean="0"/>
          </a:p>
          <a:p>
            <a:pPr lvl="2"/>
            <a:r>
              <a:rPr lang="zh-CN" altLang="en-US" dirty="0" smtClean="0"/>
              <a:t>解释器：从源代码中读取一条语句，将其翻译成机器代码，然后立即运行</a:t>
            </a:r>
            <a:endParaRPr lang="en-US" altLang="zh-CN" dirty="0" smtClean="0"/>
          </a:p>
        </p:txBody>
      </p:sp>
      <p:pic>
        <p:nvPicPr>
          <p:cNvPr id="5" name="图片 4"/>
          <p:cNvPicPr>
            <a:picLocks noChangeAspect="1"/>
          </p:cNvPicPr>
          <p:nvPr/>
        </p:nvPicPr>
        <p:blipFill>
          <a:blip r:embed="rId1"/>
          <a:stretch>
            <a:fillRect/>
          </a:stretch>
        </p:blipFill>
        <p:spPr>
          <a:xfrm>
            <a:off x="3006970" y="4573710"/>
            <a:ext cx="3631223" cy="580292"/>
          </a:xfrm>
          <a:prstGeom prst="rect">
            <a:avLst/>
          </a:prstGeom>
        </p:spPr>
      </p:pic>
      <p:pic>
        <p:nvPicPr>
          <p:cNvPr id="6" name="图片 5"/>
          <p:cNvPicPr>
            <a:picLocks noChangeAspect="1"/>
          </p:cNvPicPr>
          <p:nvPr/>
        </p:nvPicPr>
        <p:blipFill>
          <a:blip r:embed="rId2"/>
          <a:stretch>
            <a:fillRect/>
          </a:stretch>
        </p:blipFill>
        <p:spPr>
          <a:xfrm>
            <a:off x="2237218" y="2606607"/>
            <a:ext cx="5953241" cy="644106"/>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a:t>
            </a:r>
            <a:r>
              <a:rPr lang="zh-CN" altLang="en-US" dirty="0" smtClean="0"/>
              <a:t>的地位</a:t>
            </a:r>
            <a:endParaRPr lang="zh-CN" altLang="en-US" dirty="0"/>
          </a:p>
        </p:txBody>
      </p:sp>
      <p:sp>
        <p:nvSpPr>
          <p:cNvPr id="3" name="内容占位符 2"/>
          <p:cNvSpPr>
            <a:spLocks noGrp="1"/>
          </p:cNvSpPr>
          <p:nvPr>
            <p:ph idx="1"/>
          </p:nvPr>
        </p:nvSpPr>
        <p:spPr>
          <a:xfrm>
            <a:off x="457200" y="2347550"/>
            <a:ext cx="8229600" cy="3851031"/>
          </a:xfrm>
        </p:spPr>
        <p:txBody>
          <a:bodyPr/>
          <a:lstStyle/>
          <a:p>
            <a:r>
              <a:rPr lang="zh-CN" altLang="en-US" dirty="0" smtClean="0"/>
              <a:t>网络地位</a:t>
            </a:r>
            <a:endParaRPr lang="en-US" altLang="zh-CN" dirty="0" smtClean="0"/>
          </a:p>
          <a:p>
            <a:pPr lvl="1"/>
            <a:r>
              <a:rPr lang="en-US" altLang="zh-CN" dirty="0"/>
              <a:t>Java</a:t>
            </a:r>
            <a:r>
              <a:rPr lang="zh-CN" altLang="en-US" dirty="0"/>
              <a:t>的平台无关性让</a:t>
            </a:r>
            <a:r>
              <a:rPr lang="en-US" altLang="zh-CN" dirty="0"/>
              <a:t>Java</a:t>
            </a:r>
            <a:r>
              <a:rPr lang="zh-CN" altLang="en-US" dirty="0"/>
              <a:t>成为编写网络应用程序的佼佼者，而且</a:t>
            </a:r>
            <a:r>
              <a:rPr lang="en-US" altLang="zh-CN" dirty="0"/>
              <a:t>Java</a:t>
            </a:r>
            <a:r>
              <a:rPr lang="zh-CN" altLang="en-US" dirty="0"/>
              <a:t>也提供了许多以网络应用为核心的技术，使得</a:t>
            </a:r>
            <a:r>
              <a:rPr lang="en-US" altLang="zh-CN" dirty="0"/>
              <a:t>Java</a:t>
            </a:r>
            <a:r>
              <a:rPr lang="zh-CN" altLang="en-US" dirty="0"/>
              <a:t>特别适合于网络应用软件的设计与开发</a:t>
            </a:r>
            <a:endParaRPr lang="en-US" altLang="zh-CN" dirty="0"/>
          </a:p>
          <a:p>
            <a:r>
              <a:rPr lang="zh-CN" altLang="en-US" b="1" dirty="0" smtClean="0"/>
              <a:t>语言地位</a:t>
            </a:r>
            <a:endParaRPr lang="en-US" altLang="zh-CN" b="1" dirty="0" smtClean="0"/>
          </a:p>
          <a:p>
            <a:pPr lvl="1"/>
            <a:r>
              <a:rPr lang="zh-CN" altLang="en-US" dirty="0"/>
              <a:t>是一门很好的面向对象语言,通过学习</a:t>
            </a:r>
            <a:r>
              <a:rPr lang="en-US" altLang="zh-CN" dirty="0"/>
              <a:t>Java</a:t>
            </a:r>
            <a:r>
              <a:rPr lang="zh-CN" altLang="en-US" dirty="0"/>
              <a:t>语言可以学习怎样使用对象来完成某些任务、掌握面向对象编程的基本</a:t>
            </a:r>
            <a:r>
              <a:rPr lang="zh-CN" altLang="en-US" dirty="0" smtClean="0"/>
              <a:t>思想</a:t>
            </a:r>
            <a:endParaRPr lang="en-US" altLang="zh-CN" dirty="0"/>
          </a:p>
          <a:p>
            <a:r>
              <a:rPr lang="zh-CN" altLang="en-US" b="1" dirty="0" smtClean="0"/>
              <a:t>需求地位</a:t>
            </a:r>
            <a:endParaRPr lang="en-US" altLang="zh-CN" b="1" dirty="0" smtClean="0"/>
          </a:p>
          <a:p>
            <a:pPr lvl="1"/>
            <a:r>
              <a:rPr lang="en-US" altLang="zh-CN" dirty="0"/>
              <a:t> IT</a:t>
            </a:r>
            <a:r>
              <a:rPr lang="zh-CN" altLang="en-US" dirty="0"/>
              <a:t>行业对</a:t>
            </a:r>
            <a:r>
              <a:rPr lang="en-US" altLang="zh-CN" dirty="0"/>
              <a:t>Java</a:t>
            </a:r>
            <a:r>
              <a:rPr lang="zh-CN" altLang="en-US" dirty="0"/>
              <a:t>人才的需求正在不断的增长，掌握</a:t>
            </a:r>
            <a:r>
              <a:rPr lang="en-US" altLang="zh-CN" dirty="0"/>
              <a:t>Java</a:t>
            </a:r>
            <a:r>
              <a:rPr lang="zh-CN" altLang="en-US" dirty="0"/>
              <a:t>语言及其相关技术意味着较好的就业前景和工作</a:t>
            </a:r>
            <a:r>
              <a:rPr lang="zh-CN" altLang="en-US" dirty="0" smtClean="0"/>
              <a:t>酬金</a:t>
            </a:r>
            <a:endParaRPr lang="zh-CN" altLang="en-US" dirty="0"/>
          </a:p>
        </p:txBody>
      </p:sp>
      <p:pic>
        <p:nvPicPr>
          <p:cNvPr id="4" name="图片 3"/>
          <p:cNvPicPr>
            <a:picLocks noChangeAspect="1"/>
          </p:cNvPicPr>
          <p:nvPr/>
        </p:nvPicPr>
        <p:blipFill>
          <a:blip r:embed="rId1"/>
          <a:stretch>
            <a:fillRect/>
          </a:stretch>
        </p:blipFill>
        <p:spPr>
          <a:xfrm>
            <a:off x="3623540" y="569669"/>
            <a:ext cx="4896208" cy="2061062"/>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a:t>
            </a:r>
            <a:r>
              <a:rPr lang="zh-CN" altLang="en-US" dirty="0" smtClean="0"/>
              <a:t>语言的诞生</a:t>
            </a:r>
            <a:endParaRPr lang="zh-CN" altLang="en-US" dirty="0"/>
          </a:p>
        </p:txBody>
      </p:sp>
      <p:sp>
        <p:nvSpPr>
          <p:cNvPr id="3" name="内容占位符 2"/>
          <p:cNvSpPr>
            <a:spLocks noGrp="1"/>
          </p:cNvSpPr>
          <p:nvPr>
            <p:ph idx="1"/>
          </p:nvPr>
        </p:nvSpPr>
        <p:spPr/>
        <p:txBody>
          <a:bodyPr/>
          <a:lstStyle/>
          <a:p>
            <a:r>
              <a:rPr lang="zh-CN" altLang="en-US" dirty="0" smtClean="0"/>
              <a:t>发展历程（</a:t>
            </a:r>
            <a:r>
              <a:rPr lang="en-US" altLang="zh-CN" dirty="0" smtClean="0"/>
              <a:t>http</a:t>
            </a:r>
            <a:r>
              <a:rPr lang="en-US" altLang="zh-CN" dirty="0"/>
              <a:t>://oracle.com.edgesuite.net/timeline/java/)</a:t>
            </a:r>
            <a:endParaRPr lang="zh-CN" altLang="en-US" dirty="0"/>
          </a:p>
        </p:txBody>
      </p:sp>
      <p:graphicFrame>
        <p:nvGraphicFramePr>
          <p:cNvPr id="4" name="Group 72"/>
          <p:cNvGraphicFramePr/>
          <p:nvPr/>
        </p:nvGraphicFramePr>
        <p:xfrm>
          <a:off x="843817" y="2205840"/>
          <a:ext cx="7755060" cy="3665520"/>
        </p:xfrm>
        <a:graphic>
          <a:graphicData uri="http://schemas.openxmlformats.org/drawingml/2006/table">
            <a:tbl>
              <a:tblPr/>
              <a:tblGrid>
                <a:gridCol w="763143"/>
                <a:gridCol w="6991917"/>
              </a:tblGrid>
              <a:tr h="248467">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charset="0"/>
                        <a:buNone/>
                      </a:pPr>
                      <a:r>
                        <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年份</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36000" marR="36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charset="0"/>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Java</a:t>
                      </a:r>
                      <a:r>
                        <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的发展历史</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248467">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charset="0"/>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1995</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36000" marR="36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charset="0"/>
                        <a:buNone/>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Java</a:t>
                      </a:r>
                      <a:r>
                        <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语言诞生，前生</a:t>
                      </a: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Oak</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8467">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charset="0"/>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1996</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36000" marR="36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charset="0"/>
                        <a:buNone/>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JDK1.0</a:t>
                      </a:r>
                      <a:r>
                        <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发布，</a:t>
                      </a: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10</a:t>
                      </a:r>
                      <a:r>
                        <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个最主要的</a:t>
                      </a: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OS</a:t>
                      </a:r>
                      <a:r>
                        <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供应商在其产品中支持</a:t>
                      </a: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Java</a:t>
                      </a:r>
                      <a:r>
                        <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技术</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8467">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charset="0"/>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1997</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36000" marR="36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charset="0"/>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JDK1.1</a:t>
                      </a:r>
                      <a:r>
                        <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发布</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9456">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charset="0"/>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1998</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36000" marR="36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charset="0"/>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JDK1.1</a:t>
                      </a:r>
                      <a:r>
                        <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下载量超过</a:t>
                      </a: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200</a:t>
                      </a:r>
                      <a:r>
                        <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万次，</a:t>
                      </a: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JDK1.2(</a:t>
                      </a:r>
                      <a:r>
                        <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称</a:t>
                      </a: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Java 2)</a:t>
                      </a:r>
                      <a:r>
                        <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发布，</a:t>
                      </a: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JFC/Swing</a:t>
                      </a:r>
                      <a:r>
                        <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技术发布</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8467">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charset="0"/>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1999</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36000" marR="36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charset="0"/>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Java</a:t>
                      </a:r>
                      <a:r>
                        <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分成</a:t>
                      </a: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J2EE</a:t>
                      </a:r>
                      <a:r>
                        <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a:t>
                      </a: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J2SE</a:t>
                      </a:r>
                      <a:r>
                        <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a:t>
                      </a: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J2ME</a:t>
                      </a:r>
                      <a:r>
                        <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a:t>
                      </a: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JSP/Servlet</a:t>
                      </a:r>
                      <a:r>
                        <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技术诞生</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8467">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charset="0"/>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2004</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36000" marR="36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charset="0"/>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J2SE1.5</a:t>
                      </a:r>
                      <a:r>
                        <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发布，更名称</a:t>
                      </a: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J2SE 5.0</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9456">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charset="0"/>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2005</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36000" marR="36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charset="0"/>
                        <a:buNone/>
                      </a:pPr>
                      <a:r>
                        <a:rPr kumimoji="0" lang="en-US" altLang="zh-CN" sz="1800" b="0" i="0" u="none" strike="noStrike" cap="none" normalizeH="0" baseline="0" dirty="0" err="1">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JavaOne</a:t>
                      </a:r>
                      <a:r>
                        <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大会召开，</a:t>
                      </a: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Sun</a:t>
                      </a:r>
                      <a:r>
                        <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公开</a:t>
                      </a: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Java SE6</a:t>
                      </a:r>
                      <a:r>
                        <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a:t>
                      </a: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J2EE</a:t>
                      </a:r>
                      <a:r>
                        <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更名成</a:t>
                      </a: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Java EE</a:t>
                      </a:r>
                      <a:r>
                        <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a:t>
                      </a: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J2SE</a:t>
                      </a:r>
                      <a:r>
                        <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更名成</a:t>
                      </a: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Java SE</a:t>
                      </a:r>
                      <a:r>
                        <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a:t>
                      </a: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J2ME</a:t>
                      </a:r>
                      <a:r>
                        <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更名成</a:t>
                      </a: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Java ME</a:t>
                      </a: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8467">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charset="0"/>
                        <a:buNone/>
                      </a:pP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a:t>
                      </a: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36000" marR="36000" marT="36000" marB="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charset="0"/>
                        <a:buNone/>
                      </a:pP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a:t>
                      </a: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36000" marR="36000" marT="36000" marB="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a:t>
            </a:r>
            <a:r>
              <a:rPr lang="zh-CN" altLang="en-US" dirty="0" smtClean="0"/>
              <a:t>语言规范、</a:t>
            </a:r>
            <a:r>
              <a:rPr lang="en-US" altLang="zh-CN" dirty="0" smtClean="0"/>
              <a:t>API</a:t>
            </a:r>
            <a:r>
              <a:rPr lang="zh-CN" altLang="en-US" dirty="0" smtClean="0"/>
              <a:t>、</a:t>
            </a:r>
            <a:r>
              <a:rPr lang="en-US" altLang="zh-CN" dirty="0" smtClean="0"/>
              <a:t>JDK</a:t>
            </a:r>
            <a:r>
              <a:rPr lang="zh-CN" altLang="en-US" dirty="0" smtClean="0"/>
              <a:t>和</a:t>
            </a:r>
            <a:r>
              <a:rPr lang="en-US" altLang="zh-CN" dirty="0" smtClean="0"/>
              <a:t>IDE</a:t>
            </a:r>
            <a:endParaRPr lang="zh-CN" altLang="en-US" dirty="0"/>
          </a:p>
        </p:txBody>
      </p:sp>
      <p:sp>
        <p:nvSpPr>
          <p:cNvPr id="3" name="内容占位符 2"/>
          <p:cNvSpPr>
            <a:spLocks noGrp="1"/>
          </p:cNvSpPr>
          <p:nvPr>
            <p:ph idx="1"/>
          </p:nvPr>
        </p:nvSpPr>
        <p:spPr/>
        <p:txBody>
          <a:bodyPr/>
          <a:lstStyle/>
          <a:p>
            <a:r>
              <a:rPr lang="en-US" altLang="zh-CN" dirty="0" smtClean="0"/>
              <a:t>Java</a:t>
            </a:r>
            <a:r>
              <a:rPr lang="zh-CN" altLang="en-US" dirty="0" smtClean="0"/>
              <a:t>语言规范：定义了</a:t>
            </a:r>
            <a:r>
              <a:rPr lang="en-US" altLang="zh-CN" dirty="0" smtClean="0"/>
              <a:t>Java</a:t>
            </a:r>
            <a:r>
              <a:rPr lang="zh-CN" altLang="en-US" dirty="0" smtClean="0"/>
              <a:t>的语法</a:t>
            </a:r>
            <a:endParaRPr lang="en-US" altLang="zh-CN" dirty="0" smtClean="0"/>
          </a:p>
          <a:p>
            <a:r>
              <a:rPr lang="en-US" altLang="zh-CN" dirty="0" smtClean="0"/>
              <a:t>Java API</a:t>
            </a:r>
            <a:r>
              <a:rPr lang="zh-CN" altLang="en-US" dirty="0" smtClean="0"/>
              <a:t>（</a:t>
            </a:r>
            <a:r>
              <a:rPr lang="en-US" altLang="zh-CN" dirty="0" smtClean="0"/>
              <a:t>Application Program Interface</a:t>
            </a:r>
            <a:r>
              <a:rPr lang="zh-CN" altLang="en-US" dirty="0" smtClean="0"/>
              <a:t>）：也称</a:t>
            </a:r>
            <a:r>
              <a:rPr lang="en-US" altLang="zh-CN" dirty="0" smtClean="0"/>
              <a:t>Java</a:t>
            </a:r>
            <a:r>
              <a:rPr lang="zh-CN" altLang="en-US" dirty="0" smtClean="0"/>
              <a:t>库，包括为开发</a:t>
            </a:r>
            <a:r>
              <a:rPr lang="en-US" altLang="zh-CN" dirty="0" smtClean="0"/>
              <a:t>Java</a:t>
            </a:r>
            <a:r>
              <a:rPr lang="zh-CN" altLang="en-US" dirty="0" smtClean="0"/>
              <a:t>程序而预定义的类和接口</a:t>
            </a:r>
            <a:endParaRPr lang="en-US" altLang="zh-CN" dirty="0" smtClean="0"/>
          </a:p>
          <a:p>
            <a:pPr lvl="1"/>
            <a:r>
              <a:rPr lang="en-US" altLang="zh-CN" dirty="0" smtClean="0"/>
              <a:t>API</a:t>
            </a:r>
            <a:r>
              <a:rPr lang="zh-CN" altLang="en-US" dirty="0" smtClean="0"/>
              <a:t>仍然在扩展</a:t>
            </a:r>
            <a:endParaRPr lang="en-US" altLang="zh-CN" dirty="0" smtClean="0"/>
          </a:p>
          <a:p>
            <a:pPr lvl="1"/>
            <a:r>
              <a:rPr lang="en-US" altLang="zh-CN" dirty="0" smtClean="0"/>
              <a:t>Java</a:t>
            </a:r>
            <a:r>
              <a:rPr lang="zh-CN" altLang="en-US" dirty="0" smtClean="0"/>
              <a:t>目前有三个版本</a:t>
            </a:r>
            <a:endParaRPr lang="en-US" altLang="zh-CN" dirty="0" smtClean="0"/>
          </a:p>
          <a:p>
            <a:pPr lvl="2"/>
            <a:r>
              <a:rPr lang="en-US" altLang="zh-CN" dirty="0" smtClean="0"/>
              <a:t>Java</a:t>
            </a:r>
            <a:r>
              <a:rPr lang="zh-CN" altLang="en-US" dirty="0" smtClean="0"/>
              <a:t>标准版（</a:t>
            </a:r>
            <a:r>
              <a:rPr lang="en-US" altLang="zh-CN" dirty="0" smtClean="0"/>
              <a:t>Java SE</a:t>
            </a:r>
            <a:r>
              <a:rPr lang="zh-CN" altLang="en-US" dirty="0" smtClean="0"/>
              <a:t>）：用来开发客户端应用程序，可独立运行或作为</a:t>
            </a:r>
            <a:r>
              <a:rPr lang="en-US" altLang="zh-CN" dirty="0" smtClean="0"/>
              <a:t>applet</a:t>
            </a:r>
            <a:r>
              <a:rPr lang="zh-CN" altLang="en-US" dirty="0" smtClean="0"/>
              <a:t>运行在</a:t>
            </a:r>
            <a:r>
              <a:rPr lang="en-US" altLang="zh-CN" dirty="0" smtClean="0"/>
              <a:t>Web</a:t>
            </a:r>
            <a:r>
              <a:rPr lang="zh-CN" altLang="en-US" dirty="0" smtClean="0"/>
              <a:t>浏览器中</a:t>
            </a:r>
            <a:endParaRPr lang="en-US" altLang="zh-CN" dirty="0" smtClean="0"/>
          </a:p>
          <a:p>
            <a:pPr lvl="2"/>
            <a:r>
              <a:rPr lang="en-US" altLang="zh-CN" dirty="0" smtClean="0"/>
              <a:t>Java</a:t>
            </a:r>
            <a:r>
              <a:rPr lang="zh-CN" altLang="en-US" dirty="0" smtClean="0"/>
              <a:t>企业版（</a:t>
            </a:r>
            <a:r>
              <a:rPr lang="en-US" altLang="zh-CN" dirty="0" smtClean="0"/>
              <a:t>Java EE</a:t>
            </a:r>
            <a:r>
              <a:rPr lang="zh-CN" altLang="en-US" dirty="0" smtClean="0"/>
              <a:t>）：用来开发服务器端应用程序</a:t>
            </a:r>
            <a:endParaRPr lang="en-US" altLang="zh-CN" dirty="0" smtClean="0"/>
          </a:p>
          <a:p>
            <a:pPr lvl="2"/>
            <a:r>
              <a:rPr lang="en-US" altLang="zh-CN" dirty="0" smtClean="0"/>
              <a:t>Java</a:t>
            </a:r>
            <a:r>
              <a:rPr lang="zh-CN" altLang="en-US" dirty="0" smtClean="0"/>
              <a:t>微型版（</a:t>
            </a:r>
            <a:r>
              <a:rPr lang="en-US" altLang="zh-CN" dirty="0" smtClean="0"/>
              <a:t>Java ME</a:t>
            </a:r>
            <a:r>
              <a:rPr lang="zh-CN" altLang="en-US" dirty="0" smtClean="0"/>
              <a:t>）：用来开发移动设备的应用程序</a:t>
            </a:r>
            <a:endParaRPr lang="en-US" altLang="zh-CN" dirty="0" smtClean="0"/>
          </a:p>
          <a:p>
            <a:r>
              <a:rPr lang="en-US" altLang="zh-CN" dirty="0" smtClean="0"/>
              <a:t>JDK</a:t>
            </a:r>
            <a:r>
              <a:rPr lang="zh-CN" altLang="en-US" dirty="0" smtClean="0"/>
              <a:t>：一套独立程序构成的集合，每个程序都是从命令行调用的，用于开发和测试</a:t>
            </a:r>
            <a:r>
              <a:rPr lang="en-US" altLang="zh-CN" dirty="0" smtClean="0"/>
              <a:t>Java</a:t>
            </a:r>
            <a:r>
              <a:rPr lang="zh-CN" altLang="en-US" dirty="0" smtClean="0"/>
              <a:t>程序</a:t>
            </a:r>
            <a:endParaRPr lang="en-US" altLang="zh-CN" dirty="0" smtClean="0"/>
          </a:p>
          <a:p>
            <a:r>
              <a:rPr lang="en-US" altLang="zh-CN" dirty="0" smtClean="0"/>
              <a:t>IDE</a:t>
            </a:r>
            <a:r>
              <a:rPr lang="zh-CN" altLang="en-US" dirty="0" smtClean="0"/>
              <a:t>（</a:t>
            </a:r>
            <a:r>
              <a:rPr lang="en-US" altLang="zh-CN" dirty="0" smtClean="0"/>
              <a:t>Integrated Development Environment</a:t>
            </a:r>
            <a:r>
              <a:rPr lang="zh-CN" altLang="en-US" dirty="0" smtClean="0"/>
              <a:t>）：为快速开发</a:t>
            </a:r>
            <a:r>
              <a:rPr lang="en-US" altLang="zh-CN" dirty="0" smtClean="0"/>
              <a:t>Java</a:t>
            </a:r>
            <a:r>
              <a:rPr lang="zh-CN" altLang="en-US" dirty="0" smtClean="0"/>
              <a:t>应用程序提供的集成开发环境</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a:t>
            </a:r>
            <a:r>
              <a:rPr lang="en-US" altLang="zh-CN" dirty="0" smtClean="0"/>
              <a:t>Java</a:t>
            </a:r>
            <a:r>
              <a:rPr lang="zh-CN" altLang="en-US" dirty="0" smtClean="0"/>
              <a:t>应用程序</a:t>
            </a:r>
            <a:endParaRPr lang="zh-CN" altLang="en-US" dirty="0"/>
          </a:p>
        </p:txBody>
      </p:sp>
      <p:pic>
        <p:nvPicPr>
          <p:cNvPr id="4" name="内容占位符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781416" y="1646359"/>
            <a:ext cx="6543675" cy="1847850"/>
          </a:xfrm>
        </p:spPr>
      </p:pic>
      <p:sp>
        <p:nvSpPr>
          <p:cNvPr id="5" name="文本框 4"/>
          <p:cNvSpPr txBox="1"/>
          <p:nvPr/>
        </p:nvSpPr>
        <p:spPr>
          <a:xfrm>
            <a:off x="1011115" y="4176348"/>
            <a:ext cx="2089033" cy="1200329"/>
          </a:xfrm>
          <a:prstGeom prst="rect">
            <a:avLst/>
          </a:prstGeom>
          <a:noFill/>
        </p:spPr>
        <p:txBody>
          <a:bodyPr wrap="none" rtlCol="0">
            <a:spAutoFit/>
          </a:bodyPr>
          <a:lstStyle/>
          <a:p>
            <a:pPr marL="285750" indent="-285750">
              <a:buFont typeface="Arial" panose="020B0604020202020204" pitchFamily="34" charset="0"/>
              <a:buChar char="•"/>
            </a:pPr>
            <a:r>
              <a:rPr lang="zh-CN" altLang="en-US" dirty="0" smtClean="0"/>
              <a:t>定义类</a:t>
            </a:r>
            <a:r>
              <a:rPr lang="en-US" altLang="zh-CN" dirty="0" smtClean="0"/>
              <a:t>——</a:t>
            </a:r>
            <a:r>
              <a:rPr lang="zh-CN" altLang="en-US" dirty="0" smtClean="0"/>
              <a:t>命名</a:t>
            </a:r>
            <a:endParaRPr lang="en-US" altLang="zh-CN" dirty="0" smtClean="0"/>
          </a:p>
          <a:p>
            <a:pPr marL="285750" indent="-285750">
              <a:buFont typeface="Arial" panose="020B0604020202020204" pitchFamily="34" charset="0"/>
              <a:buChar char="•"/>
            </a:pPr>
            <a:r>
              <a:rPr lang="zh-CN" altLang="en-US" dirty="0" smtClean="0"/>
              <a:t>定义主方法</a:t>
            </a:r>
            <a:endParaRPr lang="en-US" altLang="zh-CN" dirty="0" smtClean="0"/>
          </a:p>
          <a:p>
            <a:pPr marL="285750" indent="-285750">
              <a:buFont typeface="Arial" panose="020B0604020202020204" pitchFamily="34" charset="0"/>
              <a:buChar char="•"/>
            </a:pPr>
            <a:r>
              <a:rPr lang="zh-CN" altLang="en-US" dirty="0" smtClean="0"/>
              <a:t>保留字</a:t>
            </a:r>
            <a:endParaRPr lang="en-US" altLang="zh-CN" dirty="0" smtClean="0"/>
          </a:p>
          <a:p>
            <a:pPr marL="285750" indent="-285750">
              <a:buFont typeface="Arial" panose="020B0604020202020204" pitchFamily="34" charset="0"/>
              <a:buChar char="•"/>
            </a:pPr>
            <a:r>
              <a:rPr lang="zh-CN" altLang="en-US" dirty="0"/>
              <a:t>注释</a:t>
            </a:r>
            <a:endParaRPr lang="zh-CN" alt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清晰">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清晰.thmx</Template>
  <TotalTime>0</TotalTime>
  <Words>3867</Words>
  <Application>WPS 演示</Application>
  <PresentationFormat>全屏显示(4:3)</PresentationFormat>
  <Paragraphs>308</Paragraphs>
  <Slides>27</Slides>
  <Notes>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27</vt:i4>
      </vt:variant>
    </vt:vector>
  </HeadingPairs>
  <TitlesOfParts>
    <vt:vector size="42" baseType="lpstr">
      <vt:lpstr>Arial</vt:lpstr>
      <vt:lpstr>宋体</vt:lpstr>
      <vt:lpstr>Wingdings</vt:lpstr>
      <vt:lpstr>Wingdings</vt:lpstr>
      <vt:lpstr>Times New Roman</vt:lpstr>
      <vt:lpstr>MingLiU</vt:lpstr>
      <vt:lpstr>PMingLiU-ExtB</vt:lpstr>
      <vt:lpstr>华文新魏</vt:lpstr>
      <vt:lpstr>Segoe Print</vt:lpstr>
      <vt:lpstr>微软雅黑</vt:lpstr>
      <vt:lpstr>Calibri</vt:lpstr>
      <vt:lpstr>Arial Unicode MS</vt:lpstr>
      <vt:lpstr>Verdana</vt:lpstr>
      <vt:lpstr>清晰</vt:lpstr>
      <vt:lpstr>Visio.Drawing.15</vt:lpstr>
      <vt:lpstr>Chapter 1 java概述</vt:lpstr>
      <vt:lpstr>教学目标</vt:lpstr>
      <vt:lpstr>课程定位</vt:lpstr>
      <vt:lpstr>编程语言</vt:lpstr>
      <vt:lpstr>编程语言</vt:lpstr>
      <vt:lpstr>Java的地位</vt:lpstr>
      <vt:lpstr>Java语言的诞生</vt:lpstr>
      <vt:lpstr>Java语言规范、API、JDK和IDE</vt:lpstr>
      <vt:lpstr>简单的Java应用程序</vt:lpstr>
      <vt:lpstr>简单的Java应用程序</vt:lpstr>
      <vt:lpstr>创建、编译和执行Java程序</vt:lpstr>
      <vt:lpstr>Java的特点</vt:lpstr>
      <vt:lpstr>Java是简单的</vt:lpstr>
      <vt:lpstr>Java是面向对象的</vt:lpstr>
      <vt:lpstr>Java是分布式的</vt:lpstr>
      <vt:lpstr>Java是解释型的、体系中立的、可移植的</vt:lpstr>
      <vt:lpstr>Java是解释型的、体系中立的、可移植的</vt:lpstr>
      <vt:lpstr>Java是解释型的、体系中立的、可移植的</vt:lpstr>
      <vt:lpstr>Java是安全的</vt:lpstr>
      <vt:lpstr>Java是健壮的</vt:lpstr>
      <vt:lpstr>Java的效率</vt:lpstr>
      <vt:lpstr>Java是多线程的、动态的</vt:lpstr>
      <vt:lpstr>程序设计风格</vt:lpstr>
      <vt:lpstr>程序设计风格</vt:lpstr>
      <vt:lpstr>程序设计风格</vt:lpstr>
      <vt:lpstr>程序设计错误</vt:lpstr>
      <vt:lpstr>集成开发环境</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java概述</dc:title>
  <dc:creator>Fang Kong</dc:creator>
  <cp:lastModifiedBy>admin</cp:lastModifiedBy>
  <cp:revision>31</cp:revision>
  <dcterms:created xsi:type="dcterms:W3CDTF">2018-03-02T05:47:00Z</dcterms:created>
  <dcterms:modified xsi:type="dcterms:W3CDTF">2021-06-11T01:37:16Z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FBA63A8D346C43EA872B829FD2D71A7C</vt:lpwstr>
  </property>
</Properties>
</file>