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3F9-6934-9E45-90A2-8A2059C317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3EAC-FBE0-A141-8D43-ADCF72573E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l"/>
              <a:defRPr/>
            </a:lvl1pPr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ü"/>
              <a:defRPr/>
            </a:lvl3pPr>
            <a:lvl5pPr marL="1188720" indent="-13716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08731" cy="1927225"/>
          </a:xfrm>
        </p:spPr>
        <p:txBody>
          <a:bodyPr/>
          <a:lstStyle/>
          <a:p>
            <a:r>
              <a:rPr kumimoji="1" lang="en-US" altLang="zh-CN" dirty="0" smtClean="0"/>
              <a:t>Chapter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 </a:t>
            </a:r>
            <a:r>
              <a:rPr kumimoji="1" lang="zh-CN" altLang="en-US" dirty="0" smtClean="0"/>
              <a:t>基本程序设计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1．int </a:t>
            </a:r>
            <a:r>
              <a:rPr lang="zh-CN" altLang="en-US" b="1" dirty="0">
                <a:solidFill>
                  <a:srgbClr val="FF0000"/>
                </a:solidFill>
              </a:rPr>
              <a:t>型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rgbClr val="0000FF"/>
                </a:solidFill>
              </a:rPr>
              <a:t>       </a:t>
            </a:r>
            <a:r>
              <a:rPr lang="zh-CN" altLang="en-US" b="1" dirty="0">
                <a:solidFill>
                  <a:srgbClr val="0000FF"/>
                </a:solidFill>
              </a:rPr>
              <a:t>常量：</a:t>
            </a:r>
            <a:r>
              <a:rPr lang="en-US" altLang="zh-CN" b="1" dirty="0"/>
              <a:t>123，6000（</a:t>
            </a:r>
            <a:r>
              <a:rPr lang="zh-CN" altLang="en-US" b="1" dirty="0"/>
              <a:t>十进制），077（八进制），0</a:t>
            </a:r>
            <a:r>
              <a:rPr lang="en-US" altLang="zh-CN" b="1" dirty="0"/>
              <a:t>x3ABC（</a:t>
            </a:r>
            <a:r>
              <a:rPr lang="zh-CN" altLang="en-US" b="1" dirty="0"/>
              <a:t>十六进制）。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endParaRPr lang="en-US" altLang="zh-CN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       变量：</a:t>
            </a:r>
            <a:r>
              <a:rPr lang="zh-CN" altLang="en-US" b="1" dirty="0"/>
              <a:t>使用关键字</a:t>
            </a:r>
            <a:r>
              <a:rPr lang="en-US" altLang="zh-CN" b="1" dirty="0" err="1"/>
              <a:t>int</a:t>
            </a:r>
            <a:r>
              <a:rPr lang="zh-CN" altLang="en-US" b="1" dirty="0"/>
              <a:t>来声明</a:t>
            </a:r>
            <a:r>
              <a:rPr lang="en-US" altLang="zh-CN" b="1" dirty="0" err="1"/>
              <a:t>int</a:t>
            </a:r>
            <a:r>
              <a:rPr lang="zh-CN" altLang="en-US" b="1" dirty="0"/>
              <a:t>型变量，声明时也可以赋给初值，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/>
              <a:t>          例如：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x= 12,</a:t>
            </a:r>
            <a:r>
              <a:rPr lang="zh-CN" altLang="en-US" b="1" dirty="0">
                <a:solidFill>
                  <a:srgbClr val="0000FF"/>
                </a:solidFill>
              </a:rPr>
              <a:t>平均=9898,</a:t>
            </a:r>
            <a:r>
              <a:rPr lang="en-US" altLang="zh-CN" b="1" dirty="0" err="1">
                <a:solidFill>
                  <a:srgbClr val="0000FF"/>
                </a:solidFill>
              </a:rPr>
              <a:t>jiafei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r>
              <a:rPr lang="en-US" altLang="zh-CN" b="1" dirty="0"/>
              <a:t> 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/>
              <a:t>          对于</a:t>
            </a:r>
            <a:r>
              <a:rPr lang="en-US" altLang="zh-CN" b="1" dirty="0" err="1"/>
              <a:t>int</a:t>
            </a:r>
            <a:r>
              <a:rPr lang="zh-CN" altLang="en-US" b="1" dirty="0"/>
              <a:t>型变量，内存分配给4个字节（</a:t>
            </a:r>
            <a:r>
              <a:rPr lang="en-US" altLang="zh-CN" b="1" dirty="0"/>
              <a:t>byte），</a:t>
            </a:r>
            <a:r>
              <a:rPr lang="zh-CN" altLang="en-US" b="1" dirty="0"/>
              <a:t>占32位。</a:t>
            </a:r>
            <a:endParaRPr lang="zh-CN" altLang="en-US" b="1" dirty="0"/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2．</a:t>
            </a:r>
            <a:r>
              <a:rPr lang="en-US" altLang="zh-CN" b="1" dirty="0">
                <a:solidFill>
                  <a:srgbClr val="FF0000"/>
                </a:solidFill>
              </a:rPr>
              <a:t>byte </a:t>
            </a:r>
            <a:r>
              <a:rPr lang="zh-CN" altLang="en-US" b="1" dirty="0">
                <a:solidFill>
                  <a:srgbClr val="FF0000"/>
                </a:solidFill>
              </a:rPr>
              <a:t>型</a:t>
            </a:r>
            <a:r>
              <a:rPr lang="zh-CN" altLang="en-US" b="1" dirty="0"/>
              <a:t>  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        常量：</a:t>
            </a:r>
            <a:r>
              <a:rPr lang="en-US" altLang="zh-CN" b="1" dirty="0"/>
              <a:t>Java</a:t>
            </a:r>
            <a:r>
              <a:rPr lang="zh-CN" altLang="en-US" b="1" dirty="0"/>
              <a:t>中不存在</a:t>
            </a:r>
            <a:r>
              <a:rPr lang="en-US" altLang="zh-CN" b="1" dirty="0"/>
              <a:t>byte</a:t>
            </a:r>
            <a:r>
              <a:rPr lang="zh-CN" altLang="en-US" b="1" dirty="0"/>
              <a:t>型常量的表示法，但可以把一定范围内的</a:t>
            </a:r>
            <a:r>
              <a:rPr lang="en-US" altLang="zh-CN" b="1" dirty="0" err="1"/>
              <a:t>int</a:t>
            </a:r>
            <a:r>
              <a:rPr lang="zh-CN" altLang="en-US" b="1" dirty="0"/>
              <a:t>型常量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/>
              <a:t>          赋值给</a:t>
            </a:r>
            <a:r>
              <a:rPr lang="en-US" altLang="zh-CN" b="1" dirty="0"/>
              <a:t>byte</a:t>
            </a:r>
            <a:r>
              <a:rPr lang="zh-CN" altLang="en-US" b="1" dirty="0"/>
              <a:t>型变量。 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endParaRPr lang="en-US" altLang="zh-CN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        变量：</a:t>
            </a:r>
            <a:r>
              <a:rPr lang="zh-CN" altLang="en-US" b="1" dirty="0"/>
              <a:t>使用关键字</a:t>
            </a:r>
            <a:r>
              <a:rPr lang="en-US" altLang="zh-CN" b="1" dirty="0"/>
              <a:t>byte</a:t>
            </a:r>
            <a:r>
              <a:rPr lang="zh-CN" altLang="en-US" b="1" dirty="0"/>
              <a:t>来声明</a:t>
            </a:r>
            <a:r>
              <a:rPr lang="en-US" altLang="zh-CN" b="1" dirty="0"/>
              <a:t>byte </a:t>
            </a:r>
            <a:r>
              <a:rPr lang="zh-CN" altLang="en-US" b="1" dirty="0"/>
              <a:t>型变量  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/>
              <a:t>          例如： </a:t>
            </a:r>
            <a:r>
              <a:rPr lang="en-US" altLang="zh-CN" b="1" dirty="0">
                <a:solidFill>
                  <a:srgbClr val="0000FF"/>
                </a:solidFill>
              </a:rPr>
              <a:t>byte x= -12,tom=28,</a:t>
            </a:r>
            <a:r>
              <a:rPr lang="zh-CN" altLang="en-US" b="1" dirty="0">
                <a:solidFill>
                  <a:srgbClr val="0000FF"/>
                </a:solidFill>
              </a:rPr>
              <a:t>漂亮=98;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>
                <a:cs typeface="Times New Roman" panose="02020603050405020304" pitchFamily="18" charset="0"/>
              </a:rPr>
              <a:t>          对于</a:t>
            </a:r>
            <a:r>
              <a:rPr lang="en-US" altLang="zh-CN" b="1" dirty="0">
                <a:cs typeface="Times New Roman" panose="02020603050405020304" pitchFamily="18" charset="0"/>
              </a:rPr>
              <a:t>byte</a:t>
            </a:r>
            <a:r>
              <a:rPr lang="zh-CN" altLang="en-US" b="1" dirty="0">
                <a:cs typeface="Times New Roman" panose="02020603050405020304" pitchFamily="18" charset="0"/>
              </a:rPr>
              <a:t>型内存分配给1个字节，占8位</a:t>
            </a:r>
            <a:r>
              <a:rPr lang="zh-CN" altLang="en-US" b="1" dirty="0"/>
              <a:t> 。</a:t>
            </a:r>
            <a:endParaRPr lang="zh-CN" altLang="en-US" b="1" dirty="0"/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3 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en-US" altLang="zh-CN" b="1" dirty="0">
                <a:solidFill>
                  <a:srgbClr val="FF0000"/>
                </a:solidFill>
              </a:rPr>
              <a:t>short </a:t>
            </a:r>
            <a:r>
              <a:rPr lang="zh-CN" altLang="en-US" b="1" dirty="0">
                <a:solidFill>
                  <a:srgbClr val="FF0000"/>
                </a:solidFill>
              </a:rPr>
              <a:t>型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        常量：</a:t>
            </a:r>
            <a:r>
              <a:rPr lang="zh-CN" altLang="en-US" b="1" dirty="0"/>
              <a:t>和</a:t>
            </a:r>
            <a:r>
              <a:rPr lang="en-US" altLang="zh-CN" b="1" dirty="0"/>
              <a:t>byte</a:t>
            </a:r>
            <a:r>
              <a:rPr lang="zh-CN" altLang="en-US" b="1" dirty="0"/>
              <a:t>型类似，</a:t>
            </a:r>
            <a:r>
              <a:rPr lang="en-US" altLang="zh-CN" b="1" dirty="0"/>
              <a:t>Java</a:t>
            </a:r>
            <a:r>
              <a:rPr lang="zh-CN" altLang="en-US" b="1" dirty="0"/>
              <a:t>中也不存在</a:t>
            </a:r>
            <a:r>
              <a:rPr lang="en-US" altLang="zh-CN" b="1" dirty="0"/>
              <a:t>short</a:t>
            </a:r>
            <a:r>
              <a:rPr lang="zh-CN" altLang="en-US" b="1" dirty="0"/>
              <a:t>型常量的表示法，但可以把一定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/>
              <a:t>          范围内的</a:t>
            </a:r>
            <a:r>
              <a:rPr lang="en-US" altLang="zh-CN" b="1" dirty="0" err="1"/>
              <a:t>int</a:t>
            </a:r>
            <a:r>
              <a:rPr lang="zh-CN" altLang="en-US" b="1" dirty="0"/>
              <a:t>型常量赋值给</a:t>
            </a:r>
            <a:r>
              <a:rPr lang="en-US" altLang="zh-CN" b="1" dirty="0"/>
              <a:t>short</a:t>
            </a:r>
            <a:r>
              <a:rPr lang="zh-CN" altLang="en-US" b="1" dirty="0"/>
              <a:t>型变量。 </a:t>
            </a:r>
            <a:endParaRPr lang="en-US" altLang="zh-CN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        变量：</a:t>
            </a:r>
            <a:r>
              <a:rPr lang="zh-CN" altLang="en-US" b="1" dirty="0"/>
              <a:t>使用关键字</a:t>
            </a:r>
            <a:r>
              <a:rPr lang="en-US" altLang="zh-CN" b="1" dirty="0"/>
              <a:t>short</a:t>
            </a:r>
            <a:r>
              <a:rPr lang="zh-CN" altLang="en-US" b="1" dirty="0"/>
              <a:t>来声明</a:t>
            </a:r>
            <a:r>
              <a:rPr lang="en-US" altLang="zh-CN" b="1" dirty="0"/>
              <a:t>short</a:t>
            </a:r>
            <a:r>
              <a:rPr lang="zh-CN" altLang="en-US" b="1" dirty="0"/>
              <a:t>型变量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/>
              <a:t>          例如： </a:t>
            </a:r>
            <a:r>
              <a:rPr lang="en-US" altLang="zh-CN" b="1" dirty="0">
                <a:solidFill>
                  <a:srgbClr val="0000FF"/>
                </a:solidFill>
              </a:rPr>
              <a:t>short x=12,y=1234;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>
                <a:cs typeface="Times New Roman" panose="02020603050405020304" pitchFamily="18" charset="0"/>
              </a:rPr>
              <a:t>          对于</a:t>
            </a:r>
            <a:r>
              <a:rPr lang="en-US" altLang="zh-CN" b="1" dirty="0">
                <a:cs typeface="Times New Roman" panose="02020603050405020304" pitchFamily="18" charset="0"/>
              </a:rPr>
              <a:t>short</a:t>
            </a:r>
            <a:r>
              <a:rPr lang="zh-CN" altLang="en-US" b="1" dirty="0">
                <a:cs typeface="Times New Roman" panose="02020603050405020304" pitchFamily="18" charset="0"/>
              </a:rPr>
              <a:t>型变量，内存分配给2个字节，占16位</a:t>
            </a:r>
            <a:r>
              <a:rPr lang="zh-CN" altLang="en-US" b="1" dirty="0"/>
              <a:t>.</a:t>
            </a:r>
            <a:endParaRPr lang="zh-CN" altLang="en-US" b="1" dirty="0"/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4. long </a:t>
            </a:r>
            <a:r>
              <a:rPr lang="zh-CN" altLang="en-US" b="1" dirty="0">
                <a:solidFill>
                  <a:srgbClr val="FF0000"/>
                </a:solidFill>
              </a:rPr>
              <a:t>型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        常量：</a:t>
            </a:r>
            <a:r>
              <a:rPr lang="en-US" altLang="zh-CN" b="1" dirty="0"/>
              <a:t>long</a:t>
            </a:r>
            <a:r>
              <a:rPr lang="zh-CN" altLang="en-US" b="1" dirty="0"/>
              <a:t>型常量用后缀</a:t>
            </a:r>
            <a:r>
              <a:rPr lang="en-US" altLang="zh-CN" b="1" dirty="0"/>
              <a:t>L</a:t>
            </a:r>
            <a:r>
              <a:rPr lang="zh-CN" altLang="en-US" b="1" dirty="0"/>
              <a:t>来表示，例如108</a:t>
            </a:r>
            <a:r>
              <a:rPr lang="en-US" altLang="zh-CN" b="1" dirty="0"/>
              <a:t>L(</a:t>
            </a:r>
            <a:r>
              <a:rPr lang="zh-CN" altLang="en-US" b="1" dirty="0"/>
              <a:t>十进制)、07123</a:t>
            </a:r>
            <a:r>
              <a:rPr lang="en-US" altLang="zh-CN" b="1" dirty="0"/>
              <a:t>L(</a:t>
            </a:r>
            <a:r>
              <a:rPr lang="zh-CN" altLang="en-US" b="1" dirty="0"/>
              <a:t>八进制)、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/>
              <a:t>          0</a:t>
            </a:r>
            <a:r>
              <a:rPr lang="en-US" altLang="zh-CN" b="1" dirty="0"/>
              <a:t>x3ABCL(</a:t>
            </a:r>
            <a:r>
              <a:rPr lang="zh-CN" altLang="en-US" b="1" dirty="0"/>
              <a:t>十六进制) 。 </a:t>
            </a:r>
            <a:endParaRPr lang="en-US" altLang="zh-CN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        变量：</a:t>
            </a:r>
            <a:r>
              <a:rPr lang="zh-CN" altLang="en-US" b="1" dirty="0"/>
              <a:t>使用关键字</a:t>
            </a:r>
            <a:r>
              <a:rPr lang="en-US" altLang="zh-CN" b="1" dirty="0"/>
              <a:t>long</a:t>
            </a:r>
            <a:r>
              <a:rPr lang="zh-CN" altLang="en-US" b="1" dirty="0"/>
              <a:t>来声明</a:t>
            </a:r>
            <a:r>
              <a:rPr lang="en-US" altLang="zh-CN" b="1" dirty="0"/>
              <a:t>long</a:t>
            </a:r>
            <a:r>
              <a:rPr lang="zh-CN" altLang="en-US" b="1" dirty="0"/>
              <a:t>型变量， </a:t>
            </a:r>
            <a:endParaRPr lang="zh-CN" altLang="en-US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/>
              <a:t>          例如： </a:t>
            </a:r>
            <a:r>
              <a:rPr lang="en-US" altLang="zh-CN" b="1" dirty="0">
                <a:solidFill>
                  <a:srgbClr val="0000FF"/>
                </a:solidFill>
              </a:rPr>
              <a:t>long width=12L,height=2005L,length;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b="1" dirty="0"/>
              <a:t>          对于</a:t>
            </a:r>
            <a:r>
              <a:rPr lang="en-US" altLang="zh-CN" b="1" dirty="0"/>
              <a:t>long</a:t>
            </a:r>
            <a:r>
              <a:rPr lang="zh-CN" altLang="en-US" b="1" dirty="0"/>
              <a:t>型变量，内存分配给8个字节，占64位。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5706"/>
            <a:ext cx="8018585" cy="407083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常量：</a:t>
            </a:r>
            <a:r>
              <a:rPr lang="zh-CN" altLang="en-US" b="1" dirty="0">
                <a:latin typeface="宋体" panose="02010600030101010101" pitchFamily="2" charset="-122"/>
              </a:rPr>
              <a:t>用单引号扩起的</a:t>
            </a:r>
            <a:r>
              <a:rPr lang="en-US" altLang="zh-CN" b="1" dirty="0"/>
              <a:t>Unicode</a:t>
            </a:r>
            <a:r>
              <a:rPr lang="zh-CN" altLang="en-US" b="1" dirty="0">
                <a:latin typeface="宋体" panose="02010600030101010101" pitchFamily="2" charset="-122"/>
              </a:rPr>
              <a:t>表中的一个</a:t>
            </a:r>
            <a:r>
              <a:rPr lang="zh-CN" altLang="en-US" b="1" dirty="0" smtClean="0">
                <a:latin typeface="宋体" panose="02010600030101010101" pitchFamily="2" charset="-122"/>
              </a:rPr>
              <a:t>字符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/>
              <a:t>例如：</a:t>
            </a:r>
            <a:r>
              <a:rPr lang="zh-CN" altLang="en-US" b="1" dirty="0" smtClean="0">
                <a:solidFill>
                  <a:srgbClr val="0000FF"/>
                </a:solidFill>
              </a:rPr>
              <a:t>‘</a:t>
            </a:r>
            <a:r>
              <a:rPr lang="en-US" altLang="zh-CN" b="1" dirty="0" err="1" smtClean="0">
                <a:solidFill>
                  <a:srgbClr val="0000FF"/>
                </a:solidFill>
              </a:rPr>
              <a:t>A’</a:t>
            </a:r>
            <a:r>
              <a:rPr lang="en-US" altLang="zh-CN" b="1" dirty="0" err="1">
                <a:solidFill>
                  <a:srgbClr val="0000FF"/>
                </a:solidFill>
              </a:rPr>
              <a:t>，‘b</a:t>
            </a:r>
            <a:r>
              <a:rPr lang="en-US" altLang="zh-CN" b="1" dirty="0">
                <a:solidFill>
                  <a:srgbClr val="0000FF"/>
                </a:solidFill>
              </a:rPr>
              <a:t>’，‘?’，‘!’，‘9’，‘</a:t>
            </a:r>
            <a:r>
              <a:rPr lang="zh-CN" altLang="en-US" b="1" dirty="0">
                <a:solidFill>
                  <a:srgbClr val="0000FF"/>
                </a:solidFill>
              </a:rPr>
              <a:t>好’，‘\</a:t>
            </a:r>
            <a:r>
              <a:rPr lang="en-US" altLang="zh-CN" b="1" dirty="0">
                <a:solidFill>
                  <a:srgbClr val="0000FF"/>
                </a:solidFill>
              </a:rPr>
              <a:t>t’，‘</a:t>
            </a:r>
            <a:r>
              <a:rPr lang="zh-CN" altLang="en-US" b="1" dirty="0">
                <a:solidFill>
                  <a:srgbClr val="0000FF"/>
                </a:solidFill>
              </a:rPr>
              <a:t>き’，‘モ’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转意字符常量:</a:t>
            </a:r>
            <a:r>
              <a:rPr lang="zh-CN" altLang="en-US" b="1" dirty="0">
                <a:latin typeface="宋体" panose="02010600030101010101" pitchFamily="2" charset="-122"/>
              </a:rPr>
              <a:t>有些字符（如回车符）不能通过键盘输入到字符串或程序中，就需要使用转意字符常量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例如：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\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n（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换行），\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b（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退格），\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t（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水平制表），\</a:t>
            </a:r>
            <a:r>
              <a:rPr lang="zh-CN" altLang="en-US" b="1" dirty="0">
                <a:solidFill>
                  <a:srgbClr val="0000FF"/>
                </a:solidFill>
              </a:rPr>
              <a:t>‘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（单引号），\</a:t>
            </a:r>
            <a:r>
              <a:rPr lang="zh-CN" altLang="en-US" b="1" dirty="0">
                <a:solidFill>
                  <a:srgbClr val="0000FF"/>
                </a:solidFill>
              </a:rPr>
              <a:t>“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（双引号），\\（反斜线）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en-US" altLang="zh-CN" b="1" dirty="0"/>
          </a:p>
          <a:p>
            <a:pPr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变量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zh-CN" altLang="en-US" b="1" dirty="0"/>
              <a:t>使用关键字</a:t>
            </a:r>
            <a:r>
              <a:rPr lang="en-US" altLang="zh-CN" b="1" dirty="0">
                <a:latin typeface="宋体" panose="02010600030101010101" pitchFamily="2" charset="-122"/>
              </a:rPr>
              <a:t>char</a:t>
            </a:r>
            <a:r>
              <a:rPr lang="zh-CN" altLang="en-US" b="1" dirty="0"/>
              <a:t>来声明</a:t>
            </a:r>
            <a:r>
              <a:rPr lang="en-US" altLang="zh-CN" b="1" dirty="0">
                <a:latin typeface="宋体" panose="02010600030101010101" pitchFamily="2" charset="-122"/>
              </a:rPr>
              <a:t>char</a:t>
            </a:r>
            <a:r>
              <a:rPr lang="zh-CN" altLang="en-US" b="1" dirty="0"/>
              <a:t>型</a:t>
            </a:r>
            <a:r>
              <a:rPr lang="zh-CN" altLang="en-US" b="1" dirty="0" smtClean="0"/>
              <a:t>变量</a:t>
            </a:r>
            <a:endParaRPr lang="en-US" altLang="zh-CN" b="1" dirty="0" smtClean="0"/>
          </a:p>
          <a:p>
            <a:pPr lvl="1" algn="just">
              <a:lnSpc>
                <a:spcPct val="90000"/>
              </a:lnSpc>
            </a:pPr>
            <a:r>
              <a:rPr lang="zh-CN" altLang="en-US" b="1" dirty="0" smtClean="0"/>
              <a:t>例如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=‘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A’,home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=‘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家’,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handsome=‘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酷’;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对于</a:t>
            </a:r>
            <a:r>
              <a:rPr lang="en-US" altLang="zh-CN" b="1" dirty="0">
                <a:latin typeface="宋体" panose="02010600030101010101" pitchFamily="2" charset="-122"/>
              </a:rPr>
              <a:t>char</a:t>
            </a:r>
            <a:r>
              <a:rPr lang="zh-CN" altLang="en-US" b="1" dirty="0">
                <a:latin typeface="宋体" panose="02010600030101010101" pitchFamily="2" charset="-122"/>
              </a:rPr>
              <a:t>型变量，内存分配给2个字节，占16位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float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常量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453.5439</a:t>
            </a:r>
            <a:r>
              <a:rPr lang="en-US" altLang="zh-CN" b="1" dirty="0" smtClean="0">
                <a:latin typeface="宋体" panose="02010600030101010101" pitchFamily="2" charset="-122"/>
              </a:rPr>
              <a:t>f，21379.987F，231.0f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2</a:t>
            </a:r>
            <a:r>
              <a:rPr lang="en-US" altLang="zh-CN" b="1" dirty="0" smtClean="0">
                <a:latin typeface="宋体" panose="02010600030101010101" pitchFamily="2" charset="-122"/>
              </a:rPr>
              <a:t>e40f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常量</a:t>
            </a:r>
            <a:r>
              <a:rPr lang="zh-CN" altLang="en-US" b="1" dirty="0">
                <a:latin typeface="宋体" panose="02010600030101010101" pitchFamily="2" charset="-122"/>
              </a:rPr>
              <a:t>后面必须要有后缀</a:t>
            </a:r>
            <a:r>
              <a:rPr lang="zh-CN" altLang="en-US" b="1" dirty="0"/>
              <a:t>“</a:t>
            </a:r>
            <a:r>
              <a:rPr lang="en-US" altLang="zh-CN" b="1" dirty="0">
                <a:latin typeface="宋体" panose="02010600030101010101" pitchFamily="2" charset="-122"/>
              </a:rPr>
              <a:t>f</a:t>
            </a:r>
            <a:r>
              <a:rPr lang="en-US" altLang="zh-CN" b="1" dirty="0"/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zh-CN" altLang="en-US" b="1" dirty="0"/>
              <a:t>“</a:t>
            </a:r>
            <a:r>
              <a:rPr lang="en-US" altLang="zh-CN" b="1" dirty="0">
                <a:latin typeface="宋体" panose="02010600030101010101" pitchFamily="2" charset="-122"/>
              </a:rPr>
              <a:t>F</a:t>
            </a:r>
            <a:r>
              <a:rPr lang="en-US" altLang="zh-CN" b="1" dirty="0"/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变量：</a:t>
            </a:r>
            <a:r>
              <a:rPr lang="zh-CN" altLang="en-US" b="1" dirty="0" smtClean="0">
                <a:latin typeface="宋体" panose="02010600030101010101" pitchFamily="2" charset="-122"/>
              </a:rPr>
              <a:t>例如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</a:rPr>
              <a:t>float x=22.76f,tom=1234.987f,weight=1e-12F;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lvl="2"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精度:</a:t>
            </a:r>
            <a:r>
              <a:rPr lang="zh-CN" altLang="en-US" b="1" dirty="0" smtClean="0">
                <a:latin typeface="宋体" panose="02010600030101010101" pitchFamily="2" charset="-122"/>
              </a:rPr>
              <a:t>保留</a:t>
            </a:r>
            <a:r>
              <a:rPr lang="zh-CN" altLang="en-US" b="1" dirty="0"/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位有效数字，实际精度取决于具体数值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对于</a:t>
            </a:r>
            <a:r>
              <a:rPr lang="en-US" altLang="zh-CN" b="1" dirty="0">
                <a:latin typeface="宋体" panose="02010600030101010101" pitchFamily="2" charset="-122"/>
              </a:rPr>
              <a:t>float</a:t>
            </a:r>
            <a:r>
              <a:rPr lang="zh-CN" altLang="en-US" b="1" dirty="0">
                <a:latin typeface="宋体" panose="02010600030101010101" pitchFamily="2" charset="-122"/>
              </a:rPr>
              <a:t>型变量，内存分配给4个字节，占32位。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double</a:t>
            </a:r>
            <a:endParaRPr lang="zh-CN" altLang="en-US" b="1" dirty="0">
              <a:solidFill>
                <a:srgbClr val="0000FF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常量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2389.539</a:t>
            </a:r>
            <a:r>
              <a:rPr lang="en-US" altLang="zh-CN" b="1" dirty="0" smtClean="0">
                <a:latin typeface="宋体" panose="02010600030101010101" pitchFamily="2" charset="-122"/>
              </a:rPr>
              <a:t>d，2318908.987，0.05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e-90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对于</a:t>
            </a:r>
            <a:r>
              <a:rPr lang="en-US" altLang="zh-CN" b="1" dirty="0">
                <a:latin typeface="宋体" panose="02010600030101010101" pitchFamily="2" charset="-122"/>
              </a:rPr>
              <a:t>double</a:t>
            </a:r>
            <a:r>
              <a:rPr lang="zh-CN" altLang="en-US" b="1" dirty="0">
                <a:latin typeface="宋体" panose="02010600030101010101" pitchFamily="2" charset="-122"/>
              </a:rPr>
              <a:t>常量，后面可以有后缀</a:t>
            </a:r>
            <a:r>
              <a:rPr lang="zh-CN" altLang="en-US" b="1" dirty="0"/>
              <a:t>“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en-US" altLang="zh-CN" b="1" dirty="0"/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zh-CN" altLang="en-US" b="1" dirty="0"/>
              <a:t>“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en-US" altLang="zh-CN" b="1" dirty="0"/>
              <a:t>”</a:t>
            </a:r>
            <a:r>
              <a:rPr lang="en-US" altLang="zh-CN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但允许省略该后缀。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变量：</a:t>
            </a:r>
            <a:r>
              <a:rPr lang="zh-CN" altLang="en-US" b="1" dirty="0" smtClean="0">
                <a:latin typeface="宋体" panose="02010600030101010101" pitchFamily="2" charset="-122"/>
              </a:rPr>
              <a:t>例如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</a:rPr>
              <a:t>double height=23.345,width=34.56D,length=1e12;</a:t>
            </a:r>
            <a:r>
              <a:rPr lang="en-US" altLang="zh-CN" b="1" dirty="0">
                <a:solidFill>
                  <a:srgbClr val="FF0066"/>
                </a:solidFill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内存</a:t>
            </a:r>
            <a:r>
              <a:rPr lang="zh-CN" altLang="en-US" b="1" dirty="0">
                <a:latin typeface="宋体" panose="02010600030101010101" pitchFamily="2" charset="-122"/>
              </a:rPr>
              <a:t>分配给8个字节，占64位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精度</a:t>
            </a:r>
            <a:r>
              <a:rPr lang="zh-CN" altLang="en-US" b="1" dirty="0">
                <a:solidFill>
                  <a:srgbClr val="0000FF"/>
                </a:solidFill>
              </a:rPr>
              <a:t>:</a:t>
            </a:r>
            <a:r>
              <a:rPr lang="en-US" altLang="zh-CN" b="1" dirty="0"/>
              <a:t>double</a:t>
            </a:r>
            <a:r>
              <a:rPr lang="zh-CN" altLang="en-US" b="1" dirty="0">
                <a:latin typeface="宋体" panose="02010600030101010101" pitchFamily="2" charset="-122"/>
              </a:rPr>
              <a:t>变量在存储</a:t>
            </a:r>
            <a:r>
              <a:rPr lang="en-US" altLang="zh-CN" b="1" dirty="0"/>
              <a:t>double</a:t>
            </a:r>
            <a:r>
              <a:rPr lang="zh-CN" altLang="en-US" b="1" dirty="0">
                <a:latin typeface="宋体" panose="02010600030101010101" pitchFamily="2" charset="-122"/>
              </a:rPr>
              <a:t>型数据时保留</a:t>
            </a:r>
            <a:r>
              <a:rPr lang="zh-CN" altLang="en-US" b="1" dirty="0"/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位有效数字，实际精度取决于具体数值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sz="1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基本数据类型的级别及转换</a:t>
            </a:r>
            <a:endParaRPr lang="zh-CN" alt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7957038" cy="3690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CN" sz="2000" b="1" dirty="0"/>
              <a:t>Java</a:t>
            </a:r>
            <a:r>
              <a:rPr lang="zh-CN" altLang="en-US" sz="2000" b="1" dirty="0"/>
              <a:t>中数据的基本类型（不包括逻辑类型）按精度从“低”到“高”排列</a:t>
            </a:r>
            <a:r>
              <a:rPr lang="zh-CN" altLang="en-US" sz="2000" b="1" dirty="0" smtClean="0"/>
              <a:t>：</a:t>
            </a:r>
            <a:r>
              <a:rPr lang="en-US" altLang="zh-CN" sz="1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byte 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short  char  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 long  float  double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endParaRPr lang="zh-CN" altLang="en-US" sz="2000" b="1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>
                <a:latin typeface="Courier New" panose="02070309020205020404" pitchFamily="49" charset="0"/>
              </a:rPr>
              <a:t>当</a:t>
            </a:r>
            <a:r>
              <a:rPr lang="zh-CN" altLang="en-US" sz="2000" b="1" dirty="0">
                <a:latin typeface="Courier New" panose="02070309020205020404" pitchFamily="49" charset="0"/>
              </a:rPr>
              <a:t>把级别低的变量的值赋给级别高的变量时，系统自动完成数据类型的转换。例如</a:t>
            </a:r>
            <a:r>
              <a:rPr lang="zh-CN" altLang="en-US" sz="2000" b="1" dirty="0" smtClean="0">
                <a:latin typeface="Courier New" panose="02070309020205020404" pitchFamily="49" charset="0"/>
              </a:rPr>
              <a:t>：</a:t>
            </a:r>
            <a:r>
              <a:rPr lang="en-US" altLang="zh-CN" sz="1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float x=100;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endParaRPr lang="zh-CN" altLang="en-US" sz="2000" b="1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>
                <a:latin typeface="Courier New" panose="02070309020205020404" pitchFamily="49" charset="0"/>
              </a:rPr>
              <a:t>当</a:t>
            </a:r>
            <a:r>
              <a:rPr lang="zh-CN" altLang="en-US" sz="2000" b="1" dirty="0">
                <a:latin typeface="Courier New" panose="02070309020205020404" pitchFamily="49" charset="0"/>
              </a:rPr>
              <a:t>把级别高的变量的值赋给级别低的变量时，必须使用</a:t>
            </a:r>
            <a:r>
              <a:rPr lang="zh-CN" altLang="en-US" sz="2000" b="1" dirty="0"/>
              <a:t>显示</a:t>
            </a:r>
            <a:r>
              <a:rPr lang="zh-CN" altLang="en-US" sz="2000" b="1" dirty="0">
                <a:latin typeface="Courier New" panose="02070309020205020404" pitchFamily="49" charset="0"/>
              </a:rPr>
              <a:t>类型转换运算。显示转换的格式：</a:t>
            </a:r>
            <a:r>
              <a:rPr lang="zh-CN" altLang="en-US" sz="2000" b="1" dirty="0"/>
              <a:t>（类型名）要转换的值</a:t>
            </a:r>
            <a:r>
              <a:rPr lang="zh-CN" altLang="en-US" sz="2000" b="1" dirty="0">
                <a:latin typeface="宋体" panose="02010600030101010101" pitchFamily="2" charset="-122"/>
              </a:rPr>
              <a:t>;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1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例如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x=(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)34.89; </a:t>
            </a:r>
            <a:endParaRPr lang="en-US" altLang="zh-CN" sz="1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当</a:t>
            </a:r>
            <a:r>
              <a:rPr lang="zh-CN" altLang="en-US" sz="2000" b="1" dirty="0"/>
              <a:t>把一个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zh-CN" altLang="en-US" sz="2000" b="1" dirty="0"/>
              <a:t>型常量赋值给一个</a:t>
            </a:r>
            <a:r>
              <a:rPr lang="en-US" altLang="zh-CN" sz="2000" b="1" dirty="0">
                <a:latin typeface="宋体" panose="02010600030101010101" pitchFamily="2" charset="-122"/>
              </a:rPr>
              <a:t>byte</a:t>
            </a:r>
            <a:r>
              <a:rPr lang="zh-CN" altLang="en-US" sz="2000" b="1" dirty="0"/>
              <a:t>和</a:t>
            </a:r>
            <a:r>
              <a:rPr lang="en-US" altLang="zh-CN" sz="2000" b="1" dirty="0">
                <a:latin typeface="宋体" panose="02010600030101010101" pitchFamily="2" charset="-122"/>
              </a:rPr>
              <a:t>short</a:t>
            </a:r>
            <a:r>
              <a:rPr lang="zh-CN" altLang="en-US" sz="2000" b="1" dirty="0"/>
              <a:t>型变量时，不可以超出这些变量的取值范围，否则必须进行类型转换运算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lvl="1" algn="just">
              <a:lnSpc>
                <a:spcPct val="90000"/>
              </a:lnSpc>
            </a:pPr>
            <a:r>
              <a:rPr lang="zh-CN" altLang="en-US" sz="2000" b="1" dirty="0" smtClean="0"/>
              <a:t>例如</a:t>
            </a:r>
            <a:r>
              <a:rPr lang="zh-CN" altLang="en-US" sz="2000" b="1" dirty="0"/>
              <a:t>，常量</a:t>
            </a:r>
            <a:r>
              <a:rPr lang="zh-CN" altLang="en-US" sz="2000" b="1" dirty="0">
                <a:latin typeface="宋体" panose="02010600030101010101" pitchFamily="2" charset="-122"/>
              </a:rPr>
              <a:t>128</a:t>
            </a:r>
            <a:r>
              <a:rPr lang="zh-CN" altLang="en-US" sz="2000" b="1" dirty="0"/>
              <a:t>的属于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zh-CN" altLang="en-US" sz="2000" b="1" dirty="0"/>
              <a:t>型常量，超出</a:t>
            </a:r>
            <a:r>
              <a:rPr lang="en-US" altLang="zh-CN" sz="2000" b="1" dirty="0">
                <a:latin typeface="宋体" panose="02010600030101010101" pitchFamily="2" charset="-122"/>
              </a:rPr>
              <a:t>byte</a:t>
            </a:r>
            <a:r>
              <a:rPr lang="zh-CN" altLang="en-US" sz="2000" b="1" dirty="0"/>
              <a:t>变量的取值范围，如果赋值给</a:t>
            </a:r>
            <a:r>
              <a:rPr lang="en-US" altLang="zh-CN" sz="2000" b="1" dirty="0">
                <a:latin typeface="宋体" panose="02010600030101010101" pitchFamily="2" charset="-122"/>
              </a:rPr>
              <a:t>byte</a:t>
            </a:r>
            <a:r>
              <a:rPr lang="zh-CN" altLang="en-US" sz="2000" b="1" dirty="0"/>
              <a:t>型变量，必须进行</a:t>
            </a:r>
            <a:r>
              <a:rPr lang="en-US" altLang="zh-CN" sz="2000" b="1" dirty="0">
                <a:latin typeface="宋体" panose="02010600030101010101" pitchFamily="2" charset="-122"/>
              </a:rPr>
              <a:t>byte</a:t>
            </a:r>
            <a:r>
              <a:rPr lang="zh-CN" altLang="en-US" sz="2000" b="1" dirty="0"/>
              <a:t>类型转换运算（将导致精度的损失），如下所示</a:t>
            </a:r>
            <a:r>
              <a:rPr lang="zh-CN" altLang="en-US" sz="2000" b="1" dirty="0" smtClean="0"/>
              <a:t>：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byte a=(byte)128; </a:t>
            </a:r>
            <a:endParaRPr lang="en-US" altLang="zh-CN" sz="1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优先级：运算的先后次序次序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结合方向：相同优先级的计算方向</a:t>
            </a:r>
            <a:endParaRPr lang="en-US" altLang="zh-CN" dirty="0" smtClean="0"/>
          </a:p>
          <a:p>
            <a:r>
              <a:rPr lang="zh-CN" altLang="en-US" dirty="0" smtClean="0"/>
              <a:t>算术运算</a:t>
            </a:r>
            <a:r>
              <a:rPr lang="zh-CN" altLang="en-US" dirty="0"/>
              <a:t>符：</a:t>
            </a:r>
            <a:endParaRPr lang="zh-CN" altLang="en-US" dirty="0"/>
          </a:p>
          <a:p>
            <a:pPr lvl="1"/>
            <a:r>
              <a:rPr lang="en-US" altLang="zh-CN" dirty="0"/>
              <a:t>+	-	*	/	%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中对该运算符进行了重载</a:t>
            </a:r>
            <a:endParaRPr lang="zh-CN" altLang="en-US" dirty="0"/>
          </a:p>
          <a:p>
            <a:pPr lvl="2"/>
            <a:r>
              <a:rPr lang="zh-CN" altLang="en-US" dirty="0"/>
              <a:t>例如：</a:t>
            </a:r>
            <a:endParaRPr lang="zh-CN" altLang="en-US" dirty="0"/>
          </a:p>
          <a:p>
            <a:pPr lvl="3"/>
            <a:r>
              <a:rPr lang="en-US" altLang="zh-CN" dirty="0"/>
              <a:t>3+2</a:t>
            </a:r>
            <a:endParaRPr lang="en-US" altLang="zh-CN" dirty="0"/>
          </a:p>
          <a:p>
            <a:pPr lvl="3"/>
            <a:r>
              <a:rPr lang="en-US" altLang="zh-CN" dirty="0">
                <a:latin typeface="Verdana" panose="020B0604030504040204" charset="0"/>
              </a:rPr>
              <a:t>“</a:t>
            </a:r>
            <a:r>
              <a:rPr lang="en-US" altLang="zh-CN" dirty="0"/>
              <a:t>Hello </a:t>
            </a:r>
            <a:r>
              <a:rPr lang="en-US" altLang="zh-CN" dirty="0">
                <a:latin typeface="Verdana" panose="020B0604030504040204" charset="0"/>
              </a:rPr>
              <a:t>”</a:t>
            </a:r>
            <a:r>
              <a:rPr lang="en-US" altLang="zh-CN" dirty="0"/>
              <a:t>+</a:t>
            </a:r>
            <a:r>
              <a:rPr lang="en-US" altLang="zh-CN" dirty="0">
                <a:latin typeface="Verdana" panose="020B0604030504040204" charset="0"/>
              </a:rPr>
              <a:t>”</a:t>
            </a:r>
            <a:r>
              <a:rPr lang="en-US" altLang="zh-CN" dirty="0"/>
              <a:t>world!</a:t>
            </a:r>
            <a:r>
              <a:rPr lang="en-US" altLang="zh-CN" dirty="0">
                <a:latin typeface="Verdana" panose="020B0604030504040204" charset="0"/>
              </a:rPr>
              <a:t>”</a:t>
            </a:r>
            <a:endParaRPr lang="en-US" altLang="zh-CN" dirty="0"/>
          </a:p>
          <a:p>
            <a:pPr lvl="3"/>
            <a:r>
              <a:rPr lang="en-US" altLang="zh-CN" dirty="0">
                <a:latin typeface="Verdana" panose="020B0604030504040204" charset="0"/>
              </a:rPr>
              <a:t>“</a:t>
            </a:r>
            <a:r>
              <a:rPr lang="zh-CN" altLang="en-US" dirty="0"/>
              <a:t>日期</a:t>
            </a:r>
            <a:r>
              <a:rPr lang="en-US" altLang="zh-CN" dirty="0"/>
              <a:t>:</a:t>
            </a:r>
            <a:r>
              <a:rPr lang="en-US" altLang="zh-CN" dirty="0">
                <a:latin typeface="Verdana" panose="020B0604030504040204" charset="0"/>
              </a:rPr>
              <a:t>”</a:t>
            </a:r>
            <a:r>
              <a:rPr lang="en-US" altLang="zh-CN" dirty="0"/>
              <a:t>+2004+</a:t>
            </a:r>
            <a:r>
              <a:rPr lang="en-US" altLang="zh-CN" dirty="0">
                <a:latin typeface="Verdana" panose="020B0604030504040204" charset="0"/>
              </a:rPr>
              <a:t>”</a:t>
            </a:r>
            <a:r>
              <a:rPr lang="zh-CN" altLang="en-US" dirty="0"/>
              <a:t>年</a:t>
            </a:r>
            <a:r>
              <a:rPr lang="zh-CN" altLang="en-US" dirty="0">
                <a:latin typeface="Verdana" panose="020B0604030504040204" charset="0"/>
              </a:rPr>
              <a:t>”</a:t>
            </a:r>
            <a:r>
              <a:rPr lang="en-US" altLang="zh-CN" dirty="0"/>
              <a:t>+9+</a:t>
            </a:r>
            <a:r>
              <a:rPr lang="en-US" altLang="zh-CN" dirty="0">
                <a:latin typeface="Verdana" panose="020B0604030504040204" charset="0"/>
              </a:rPr>
              <a:t>”</a:t>
            </a:r>
            <a:r>
              <a:rPr lang="zh-CN" altLang="en-US" dirty="0"/>
              <a:t>月</a:t>
            </a:r>
            <a:r>
              <a:rPr lang="zh-CN" altLang="en-US" dirty="0">
                <a:latin typeface="Verdana" panose="020B0604030504040204" charset="0"/>
              </a:rPr>
              <a:t>”</a:t>
            </a:r>
            <a:r>
              <a:rPr lang="en-US" altLang="zh-CN" dirty="0"/>
              <a:t>+10+</a:t>
            </a:r>
            <a:r>
              <a:rPr lang="en-US" altLang="zh-CN" dirty="0">
                <a:latin typeface="Verdana" panose="020B0604030504040204" charset="0"/>
              </a:rPr>
              <a:t>”</a:t>
            </a:r>
            <a:r>
              <a:rPr lang="zh-CN" altLang="en-US" dirty="0"/>
              <a:t>日</a:t>
            </a:r>
            <a:r>
              <a:rPr lang="zh-CN" altLang="en-US" dirty="0">
                <a:latin typeface="Verdana" panose="020B0604030504040204" charset="0"/>
              </a:rPr>
              <a:t>”</a:t>
            </a:r>
            <a:endParaRPr lang="zh-CN" altLang="en-US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：扩展到了实数</a:t>
            </a:r>
            <a:endParaRPr lang="zh-CN" altLang="en-US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325.24%10</a:t>
            </a:r>
            <a:r>
              <a:rPr lang="zh-CN" altLang="en-US" dirty="0"/>
              <a:t>的结果为：</a:t>
            </a:r>
            <a:r>
              <a:rPr lang="en-US" altLang="zh-CN" dirty="0" smtClean="0"/>
              <a:t>5.24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自增自减运算符：</a:t>
            </a:r>
            <a:endParaRPr lang="zh-CN" altLang="en-US" dirty="0"/>
          </a:p>
          <a:p>
            <a:pPr lvl="1"/>
            <a:r>
              <a:rPr lang="en-US" altLang="zh-CN" dirty="0"/>
              <a:t>++	--</a:t>
            </a:r>
            <a:endParaRPr lang="en-US" altLang="zh-CN" dirty="0"/>
          </a:p>
          <a:p>
            <a:pPr lvl="1"/>
            <a:r>
              <a:rPr lang="zh-CN" altLang="en-US" dirty="0"/>
              <a:t>分成前缀和后缀两种方式（</a:t>
            </a:r>
            <a:r>
              <a:rPr lang="en-US" altLang="zh-CN" dirty="0"/>
              <a:t>++x</a:t>
            </a:r>
            <a:r>
              <a:rPr lang="zh-CN" altLang="en-US" dirty="0"/>
              <a:t>和</a:t>
            </a:r>
            <a:r>
              <a:rPr lang="en-US" altLang="zh-CN" dirty="0"/>
              <a:t>x++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只有用于表达式中时，这两种方式才有区别：</a:t>
            </a:r>
            <a:endParaRPr lang="zh-CN" altLang="en-US" dirty="0"/>
          </a:p>
          <a:p>
            <a:pPr lvl="1"/>
            <a:r>
              <a:rPr lang="zh-CN" altLang="en-US" dirty="0"/>
              <a:t>例如：</a:t>
            </a:r>
            <a:endParaRPr lang="zh-CN" altLang="en-US" dirty="0"/>
          </a:p>
          <a:p>
            <a:pPr lvl="2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m=7;</a:t>
            </a:r>
            <a:endParaRPr lang="en-US" altLang="zh-CN" dirty="0"/>
          </a:p>
          <a:p>
            <a:pPr lvl="2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n=7;</a:t>
            </a:r>
            <a:endParaRPr lang="en-US" altLang="zh-CN" dirty="0"/>
          </a:p>
          <a:p>
            <a:pPr lvl="2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a=2*++m;	//a</a:t>
            </a:r>
            <a:r>
              <a:rPr lang="zh-CN" altLang="en-US" dirty="0"/>
              <a:t>为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endParaRPr lang="en-US" altLang="zh-CN" dirty="0"/>
          </a:p>
          <a:p>
            <a:pPr lvl="2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b=2*n++;	//b</a:t>
            </a:r>
            <a:r>
              <a:rPr lang="zh-CN" altLang="en-US" dirty="0"/>
              <a:t>为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 smtClean="0"/>
              <a:t>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赋值及复合赋值运算</a:t>
            </a:r>
            <a:endParaRPr lang="zh-CN" altLang="en-US" dirty="0"/>
          </a:p>
          <a:p>
            <a:pPr lvl="1"/>
            <a:r>
              <a:rPr lang="zh-CN" altLang="en-US" dirty="0"/>
              <a:t>形式：	</a:t>
            </a:r>
            <a:endParaRPr lang="zh-CN" altLang="en-US" dirty="0"/>
          </a:p>
          <a:p>
            <a:pPr lvl="2"/>
            <a:r>
              <a:rPr lang="en-US" altLang="zh-CN" dirty="0"/>
              <a:t>&lt;</a:t>
            </a:r>
            <a:r>
              <a:rPr lang="zh-CN" altLang="en-US" dirty="0"/>
              <a:t>变量</a:t>
            </a:r>
            <a:r>
              <a:rPr lang="en-US" altLang="zh-CN" dirty="0"/>
              <a:t>&gt;=&lt;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  <a:endParaRPr lang="en-US" altLang="zh-CN" dirty="0"/>
          </a:p>
          <a:p>
            <a:pPr lvl="2"/>
            <a:r>
              <a:rPr lang="en-US" altLang="zh-CN" dirty="0"/>
              <a:t>+=</a:t>
            </a:r>
            <a:r>
              <a:rPr lang="zh-CN" altLang="en-US" dirty="0"/>
              <a:t>；</a:t>
            </a:r>
            <a:r>
              <a:rPr lang="en-US" altLang="zh-CN" dirty="0"/>
              <a:t>-=</a:t>
            </a:r>
            <a:r>
              <a:rPr lang="zh-CN" altLang="en-US" dirty="0"/>
              <a:t>；*</a:t>
            </a:r>
            <a:r>
              <a:rPr lang="en-US" altLang="zh-CN" dirty="0"/>
              <a:t>=</a:t>
            </a:r>
            <a:r>
              <a:rPr lang="zh-CN" altLang="en-US" dirty="0"/>
              <a:t>；</a:t>
            </a:r>
            <a:r>
              <a:rPr lang="en-US" altLang="zh-CN" dirty="0"/>
              <a:t>/=</a:t>
            </a:r>
            <a:r>
              <a:rPr lang="zh-CN" altLang="en-US" dirty="0"/>
              <a:t>；％</a:t>
            </a:r>
            <a:r>
              <a:rPr lang="en-US" altLang="zh-CN" dirty="0"/>
              <a:t>=</a:t>
            </a:r>
            <a:r>
              <a:rPr lang="en-US" altLang="zh-CN" dirty="0">
                <a:latin typeface="Verdana" panose="020B0604030504040204" charset="0"/>
              </a:rPr>
              <a:t>……</a:t>
            </a:r>
            <a:endParaRPr lang="en-US" altLang="zh-CN" dirty="0"/>
          </a:p>
          <a:p>
            <a:pPr lvl="2"/>
            <a:r>
              <a:rPr lang="en-US" altLang="zh-CN" dirty="0"/>
              <a:t>x+=3;</a:t>
            </a:r>
            <a:r>
              <a:rPr lang="en-US" altLang="zh-CN" dirty="0">
                <a:sym typeface="Wingdings" panose="05000000000000000000" charset="0"/>
              </a:rPr>
              <a:t> x=x+3</a:t>
            </a:r>
            <a:endParaRPr lang="en-US" altLang="zh-CN" dirty="0"/>
          </a:p>
          <a:p>
            <a:pPr lvl="1"/>
            <a:r>
              <a:rPr lang="zh-CN" altLang="en-US" dirty="0" smtClean="0"/>
              <a:t>结合方向</a:t>
            </a:r>
            <a:r>
              <a:rPr lang="zh-CN" altLang="en-US" dirty="0"/>
              <a:t>：从右至左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x-=x*=2+3;</a:t>
            </a:r>
            <a:r>
              <a:rPr lang="en-US" altLang="zh-CN" dirty="0">
                <a:sym typeface="Wingdings" panose="05000000000000000000" charset="0"/>
              </a:rPr>
              <a:t>x*=2+3;x=x*(2+3</a:t>
            </a:r>
            <a:r>
              <a:rPr lang="en-US" altLang="zh-CN" dirty="0" smtClean="0">
                <a:sym typeface="Wingdings" panose="05000000000000000000" charset="0"/>
              </a:rPr>
              <a:t>); </a:t>
            </a:r>
            <a:r>
              <a:rPr lang="en-US" altLang="zh-CN" dirty="0">
                <a:sym typeface="Wingdings" panose="05000000000000000000" charset="0"/>
              </a:rPr>
              <a:t>x-=x;x=x-x</a:t>
            </a:r>
            <a:r>
              <a:rPr lang="en-US" altLang="zh-CN" dirty="0" smtClean="0">
                <a:sym typeface="Wingdings" panose="05000000000000000000" charset="0"/>
              </a:rPr>
              <a:t>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从控制台读取输入</a:t>
            </a:r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81000" y="2016369"/>
            <a:ext cx="7743092" cy="22929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   ◆</a:t>
            </a:r>
            <a:r>
              <a:rPr lang="zh-CN" altLang="en-US" dirty="0"/>
              <a:t>可以使用</a:t>
            </a:r>
            <a:r>
              <a:rPr lang="en-US" altLang="zh-CN" dirty="0"/>
              <a:t>Scanner</a:t>
            </a:r>
            <a:r>
              <a:rPr lang="zh-CN" altLang="en-US" dirty="0"/>
              <a:t>类创建一个对象：</a:t>
            </a:r>
            <a:endParaRPr lang="zh-CN" altLang="en-US" dirty="0"/>
          </a:p>
          <a:p>
            <a:pPr algn="just">
              <a:spcBef>
                <a:spcPct val="50000"/>
              </a:spcBef>
            </a:pP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Scanner reader=new Scanner(System.in);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    ◆</a:t>
            </a:r>
            <a:r>
              <a:rPr lang="en-US" altLang="zh-CN" dirty="0"/>
              <a:t>reader</a:t>
            </a:r>
            <a:r>
              <a:rPr lang="zh-CN" altLang="en-US" dirty="0"/>
              <a:t>对象调用下列方法，读取用户在</a:t>
            </a:r>
            <a:r>
              <a:rPr lang="zh-CN" altLang="en-US" dirty="0" smtClean="0"/>
              <a:t>命令行输入</a:t>
            </a:r>
            <a:r>
              <a:rPr lang="zh-CN" altLang="en-US" dirty="0"/>
              <a:t>的各种基本类型数据：</a:t>
            </a:r>
            <a:endParaRPr lang="zh-CN" altLang="en-US" dirty="0"/>
          </a:p>
          <a:p>
            <a:pPr algn="just">
              <a:spcBef>
                <a:spcPct val="10000"/>
              </a:spcBef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	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nextBoolean</a:t>
            </a:r>
            <a:r>
              <a:rPr lang="en-US" altLang="zh-CN" sz="2000" dirty="0">
                <a:solidFill>
                  <a:srgbClr val="0000FF"/>
                </a:solidFill>
              </a:rPr>
              <a:t>()、 </a:t>
            </a:r>
            <a:r>
              <a:rPr lang="en-US" altLang="zh-CN" sz="2000" dirty="0" err="1">
                <a:solidFill>
                  <a:srgbClr val="0000FF"/>
                </a:solidFill>
              </a:rPr>
              <a:t>nextByte</a:t>
            </a:r>
            <a:r>
              <a:rPr lang="en-US" altLang="zh-CN" sz="2000" dirty="0">
                <a:solidFill>
                  <a:srgbClr val="0000FF"/>
                </a:solidFill>
              </a:rPr>
              <a:t>()、 </a:t>
            </a:r>
            <a:r>
              <a:rPr lang="en-US" altLang="zh-CN" sz="2000" dirty="0" err="1">
                <a:solidFill>
                  <a:srgbClr val="0000FF"/>
                </a:solidFill>
              </a:rPr>
              <a:t>nextShort</a:t>
            </a:r>
            <a:r>
              <a:rPr lang="en-US" altLang="zh-CN" sz="2000" dirty="0">
                <a:solidFill>
                  <a:srgbClr val="0000FF"/>
                </a:solidFill>
              </a:rPr>
              <a:t>()、 </a:t>
            </a:r>
            <a:r>
              <a:rPr lang="en-US" altLang="zh-CN" sz="2000" dirty="0" err="1">
                <a:solidFill>
                  <a:srgbClr val="0000FF"/>
                </a:solidFill>
              </a:rPr>
              <a:t>nextInt</a:t>
            </a:r>
            <a:r>
              <a:rPr lang="en-US" altLang="zh-CN" sz="2000" dirty="0">
                <a:solidFill>
                  <a:srgbClr val="0000FF"/>
                </a:solidFill>
              </a:rPr>
              <a:t>()   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nextLong</a:t>
            </a:r>
            <a:r>
              <a:rPr lang="en-US" altLang="zh-CN" sz="2000" dirty="0">
                <a:solidFill>
                  <a:srgbClr val="0000FF"/>
                </a:solidFill>
              </a:rPr>
              <a:t>()、</a:t>
            </a:r>
            <a:r>
              <a:rPr lang="en-US" altLang="zh-CN" sz="2000" dirty="0" err="1">
                <a:solidFill>
                  <a:srgbClr val="0000FF"/>
                </a:solidFill>
              </a:rPr>
              <a:t>nextFloat</a:t>
            </a:r>
            <a:r>
              <a:rPr lang="en-US" altLang="zh-CN" sz="2000" dirty="0">
                <a:solidFill>
                  <a:srgbClr val="0000FF"/>
                </a:solidFill>
              </a:rPr>
              <a:t>()、</a:t>
            </a:r>
            <a:r>
              <a:rPr lang="en-US" altLang="zh-CN" sz="2000" dirty="0" err="1">
                <a:solidFill>
                  <a:srgbClr val="0000FF"/>
                </a:solidFill>
              </a:rPr>
              <a:t>nextDouble</a:t>
            </a:r>
            <a:r>
              <a:rPr lang="en-US" altLang="zh-CN" sz="2000" dirty="0">
                <a:solidFill>
                  <a:srgbClr val="0000FF"/>
                </a:solidFill>
              </a:rPr>
              <a:t>()。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dirty="0"/>
              <a:t>     上述方法执行时都会堵塞，程序等待用户在命令行输入数据回车确认。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向控制台输出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796806"/>
            <a:ext cx="8229600" cy="39087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System.out.println</a:t>
            </a:r>
            <a:r>
              <a:rPr lang="en-US" altLang="zh-CN" sz="2400" dirty="0">
                <a:solidFill>
                  <a:srgbClr val="0000FF"/>
                </a:solidFill>
              </a:rPr>
              <a:t>()</a:t>
            </a:r>
            <a:r>
              <a:rPr lang="zh-CN" altLang="en-US" sz="2400" dirty="0"/>
              <a:t>或</a:t>
            </a:r>
            <a:r>
              <a:rPr lang="en-US" altLang="zh-CN" sz="2400" dirty="0" err="1">
                <a:solidFill>
                  <a:srgbClr val="0000FF"/>
                </a:solidFill>
              </a:rPr>
              <a:t>System.out.print</a:t>
            </a:r>
            <a:r>
              <a:rPr lang="en-US" altLang="zh-CN" sz="2400" dirty="0" smtClean="0">
                <a:solidFill>
                  <a:srgbClr val="0000FF"/>
                </a:solidFill>
              </a:rPr>
              <a:t>()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可</a:t>
            </a:r>
            <a:r>
              <a:rPr lang="zh-CN" altLang="en-US" sz="2400" dirty="0"/>
              <a:t>输出串值、表达式的值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System.out.printf</a:t>
            </a:r>
            <a:r>
              <a:rPr lang="zh-CN" altLang="en-US" sz="2000" dirty="0" smtClean="0"/>
              <a:t>函数，</a:t>
            </a:r>
            <a:r>
              <a:rPr lang="zh-CN" altLang="en-US" sz="2000" dirty="0"/>
              <a:t>格式如下：</a:t>
            </a:r>
            <a:endParaRPr lang="zh-CN" altLang="en-US" sz="2000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System.out.printf</a:t>
            </a:r>
            <a:r>
              <a:rPr lang="en-US" altLang="zh-CN" sz="2000" dirty="0">
                <a:solidFill>
                  <a:srgbClr val="0000FF"/>
                </a:solidFill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</a:rPr>
              <a:t>格式控制部分</a:t>
            </a:r>
            <a:r>
              <a:rPr lang="en-US" altLang="zh-CN" sz="2000" dirty="0">
                <a:solidFill>
                  <a:srgbClr val="0000FF"/>
                </a:solidFill>
              </a:rPr>
              <a:t>"</a:t>
            </a:r>
            <a:r>
              <a:rPr lang="zh-CN" altLang="en-US" sz="2000" dirty="0">
                <a:solidFill>
                  <a:srgbClr val="0000FF"/>
                </a:solidFill>
              </a:rPr>
              <a:t>，表达式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，表达式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  <a:r>
              <a:rPr lang="en-US" altLang="zh-CN" sz="2000" dirty="0">
                <a:solidFill>
                  <a:srgbClr val="0000FF"/>
                </a:solidFill>
              </a:rPr>
              <a:t>n)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/>
            <a:r>
              <a:rPr lang="zh-CN" altLang="en-US" sz="2000" dirty="0"/>
              <a:t>     </a:t>
            </a:r>
            <a:r>
              <a:rPr lang="zh-CN" altLang="en-US" sz="2000" dirty="0" smtClean="0"/>
              <a:t>格式</a:t>
            </a:r>
            <a:r>
              <a:rPr lang="zh-CN" altLang="en-US" sz="2000" dirty="0"/>
              <a:t>控制部分由格式控制符号：</a:t>
            </a:r>
            <a:r>
              <a:rPr lang="en-US" altLang="zh-CN" sz="2000" dirty="0"/>
              <a:t>%d</a:t>
            </a:r>
            <a:r>
              <a:rPr lang="zh-CN" altLang="en-US" sz="2000" dirty="0"/>
              <a:t>、</a:t>
            </a:r>
            <a:r>
              <a:rPr lang="en-US" altLang="zh-CN" sz="2000" dirty="0"/>
              <a:t>%c</a:t>
            </a:r>
            <a:r>
              <a:rPr lang="zh-CN" altLang="en-US" sz="2000" dirty="0"/>
              <a:t>、</a:t>
            </a:r>
            <a:r>
              <a:rPr lang="en-US" altLang="zh-CN" sz="2000" dirty="0"/>
              <a:t>%f</a:t>
            </a:r>
            <a:r>
              <a:rPr lang="zh-CN" altLang="en-US" sz="2000" dirty="0"/>
              <a:t>、</a:t>
            </a:r>
            <a:r>
              <a:rPr lang="en-US" altLang="zh-CN" sz="2000" dirty="0"/>
              <a:t>%s</a:t>
            </a:r>
            <a:r>
              <a:rPr lang="zh-CN" altLang="en-US" sz="2000" dirty="0"/>
              <a:t>和普通的字符组成，普通字符原样输出。格式符号用来输出表达式的值。</a:t>
            </a:r>
            <a:endParaRPr lang="zh-CN" altLang="en-US" sz="2000" dirty="0"/>
          </a:p>
          <a:p>
            <a:pPr algn="just"/>
            <a:r>
              <a:rPr lang="en-US" altLang="zh-CN" sz="2000" dirty="0"/>
              <a:t>     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%d</a:t>
            </a:r>
            <a:r>
              <a:rPr lang="zh-CN" altLang="en-US" sz="2000" dirty="0"/>
              <a:t>输出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类型数据值；</a:t>
            </a:r>
            <a:r>
              <a:rPr lang="en-US" altLang="zh-CN" sz="2000" dirty="0">
                <a:solidFill>
                  <a:srgbClr val="0000FF"/>
                </a:solidFill>
              </a:rPr>
              <a:t>%c</a:t>
            </a:r>
            <a:r>
              <a:rPr lang="zh-CN" altLang="en-US" sz="2000" dirty="0"/>
              <a:t>输出</a:t>
            </a:r>
            <a:r>
              <a:rPr lang="en-US" altLang="zh-CN" sz="2000" dirty="0"/>
              <a:t>char</a:t>
            </a:r>
            <a:r>
              <a:rPr lang="zh-CN" altLang="en-US" sz="2000" dirty="0"/>
              <a:t>型数据；</a:t>
            </a:r>
            <a:r>
              <a:rPr lang="en-US" altLang="zh-CN" sz="2000" dirty="0">
                <a:solidFill>
                  <a:srgbClr val="0000FF"/>
                </a:solidFill>
              </a:rPr>
              <a:t>%f</a:t>
            </a:r>
            <a:r>
              <a:rPr lang="zh-CN" altLang="en-US" sz="2000" dirty="0"/>
              <a:t>输出浮点型数据，小数部分最多保留</a:t>
            </a:r>
            <a:r>
              <a:rPr lang="en-US" altLang="zh-CN" sz="2000" dirty="0"/>
              <a:t>6</a:t>
            </a:r>
            <a:r>
              <a:rPr lang="zh-CN" altLang="en-US" sz="2000" dirty="0"/>
              <a:t>位；</a:t>
            </a:r>
            <a:r>
              <a:rPr lang="en-US" altLang="zh-CN" sz="2000" dirty="0">
                <a:solidFill>
                  <a:srgbClr val="0000FF"/>
                </a:solidFill>
              </a:rPr>
              <a:t>%s</a:t>
            </a:r>
            <a:r>
              <a:rPr lang="zh-CN" altLang="en-US" sz="2000" dirty="0"/>
              <a:t>输出字符串数据。</a:t>
            </a:r>
            <a:endParaRPr lang="zh-CN" altLang="en-US" sz="2000" dirty="0"/>
          </a:p>
          <a:p>
            <a:pPr algn="just"/>
            <a:r>
              <a:rPr lang="zh-CN" altLang="en-US" sz="2000" dirty="0"/>
              <a:t>     </a:t>
            </a:r>
            <a:r>
              <a:rPr lang="zh-CN" altLang="en-US" sz="2000" dirty="0" smtClean="0"/>
              <a:t>  </a:t>
            </a:r>
            <a:r>
              <a:rPr lang="zh-CN" altLang="en-US" sz="2000" dirty="0"/>
              <a:t>输出数据时也可以控制数据在命令行的位置，例如：</a:t>
            </a:r>
            <a:r>
              <a:rPr lang="en-US" altLang="zh-CN" sz="2000" dirty="0">
                <a:solidFill>
                  <a:srgbClr val="0000FF"/>
                </a:solidFill>
              </a:rPr>
              <a:t>%md</a:t>
            </a:r>
            <a:r>
              <a:rPr lang="zh-CN" altLang="en-US" sz="2000" dirty="0"/>
              <a:t>输出的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型数据占</a:t>
            </a:r>
            <a:r>
              <a:rPr lang="en-US" altLang="zh-CN" sz="2000" dirty="0"/>
              <a:t>m</a:t>
            </a:r>
            <a:r>
              <a:rPr lang="zh-CN" altLang="en-US" sz="2000" dirty="0"/>
              <a:t>列；</a:t>
            </a:r>
            <a:r>
              <a:rPr lang="en-US" altLang="zh-CN" sz="2000" dirty="0">
                <a:solidFill>
                  <a:srgbClr val="0000FF"/>
                </a:solidFill>
              </a:rPr>
              <a:t>%m.nf</a:t>
            </a:r>
            <a:r>
              <a:rPr lang="zh-CN" altLang="en-US" sz="2000" dirty="0"/>
              <a:t>输出的浮点型数据占</a:t>
            </a:r>
            <a:r>
              <a:rPr lang="en-US" altLang="zh-CN" sz="2000" dirty="0"/>
              <a:t>m</a:t>
            </a:r>
            <a:r>
              <a:rPr lang="zh-CN" altLang="en-US" sz="2000" dirty="0"/>
              <a:t>列，小数点保留</a:t>
            </a:r>
            <a:r>
              <a:rPr lang="en-US" altLang="zh-CN" sz="2000" dirty="0"/>
              <a:t>n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       例如：</a:t>
            </a:r>
            <a:r>
              <a:rPr lang="en-US" altLang="zh-CN" sz="2000" dirty="0" err="1">
                <a:solidFill>
                  <a:srgbClr val="0000FF"/>
                </a:solidFill>
              </a:rPr>
              <a:t>System.out.printf</a:t>
            </a:r>
            <a:r>
              <a:rPr lang="en-US" altLang="zh-CN" sz="2000" dirty="0">
                <a:solidFill>
                  <a:srgbClr val="0000FF"/>
                </a:solidFill>
              </a:rPr>
              <a:t>("%d,%f",12, 23.78); 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7" y="1849288"/>
            <a:ext cx="8554915" cy="3646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9275" y="1925516"/>
            <a:ext cx="3631224" cy="2725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0340" y="3391362"/>
            <a:ext cx="3987314" cy="2725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0340" y="3945251"/>
            <a:ext cx="3987314" cy="2725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程序完成简单的计算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标识符与关键字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常、变量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运算符和表达式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控制台输入输出</a:t>
            </a:r>
            <a:endParaRPr kumimoji="1" lang="en-US" altLang="zh-CN" dirty="0" smtClean="0"/>
          </a:p>
          <a:p>
            <a:r>
              <a:rPr kumimoji="1" lang="zh-CN" altLang="en-US" dirty="0" smtClean="0"/>
              <a:t>示例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68" y="1812681"/>
            <a:ext cx="6115050" cy="723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编写程序，输入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的一个整数并将其各位数字之和赋给一个整数。如，整数</a:t>
            </a:r>
            <a:r>
              <a:rPr kumimoji="1" lang="en-US" altLang="zh-CN" dirty="0" smtClean="0"/>
              <a:t>932</a:t>
            </a:r>
            <a:r>
              <a:rPr kumimoji="1" lang="zh-CN" altLang="en-US" dirty="0" smtClean="0"/>
              <a:t>，各位数字之和为</a:t>
            </a:r>
            <a:r>
              <a:rPr kumimoji="1" lang="en-US" altLang="zh-CN" dirty="0" smtClean="0"/>
              <a:t>14.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编写简单的程序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277" y="1450731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算法：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描述的是，要解决问题所需执行的动作及这些动作执行的顺序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可以使用自然语言或伪代码进行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例如：求圆的面积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读入半径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利用公式计算面积：面积</a:t>
            </a:r>
            <a:r>
              <a:rPr lang="en-US" altLang="zh-CN" dirty="0" smtClean="0"/>
              <a:t>=</a:t>
            </a:r>
            <a:r>
              <a:rPr lang="zh-CN" altLang="en-US" dirty="0" smtClean="0"/>
              <a:t>半径</a:t>
            </a:r>
            <a:r>
              <a:rPr lang="en-US" altLang="zh-CN" dirty="0" smtClean="0"/>
              <a:t>×</a:t>
            </a:r>
            <a:r>
              <a:rPr lang="zh-CN" altLang="en-US" dirty="0" smtClean="0"/>
              <a:t>半径</a:t>
            </a:r>
            <a:r>
              <a:rPr lang="en-US" altLang="zh-CN" dirty="0" smtClean="0"/>
              <a:t>×PI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显示面积</a:t>
            </a:r>
            <a:endParaRPr lang="en-US" altLang="zh-CN" dirty="0" smtClean="0"/>
          </a:p>
          <a:p>
            <a:r>
              <a:rPr lang="zh-CN" altLang="en-US" dirty="0" smtClean="0"/>
              <a:t>算法到程序：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程序都以一个类的声明开始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确定类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程序都必须有一个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程序入口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5367360"/>
            <a:ext cx="2614794" cy="611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39" y="5284348"/>
            <a:ext cx="3745523" cy="1388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编写简单的程序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277" y="1450731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算法到程序：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产生两个问题：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如何读取半径？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如何存储半径？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56439" y="26024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声明标识符，定义常、变量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00" y="735687"/>
            <a:ext cx="4335777" cy="17056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2" y="3424831"/>
            <a:ext cx="7833335" cy="2449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标识符与关键字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标识符：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用来标识类名、变量名、方法名、类型名、数组名、文件名的有效字符序列称为标识符，简单地说，标识符就是一个名字</a:t>
            </a:r>
            <a:r>
              <a:rPr lang="zh-CN" altLang="en-US" dirty="0"/>
              <a:t> .</a:t>
            </a:r>
            <a:endParaRPr lang="zh-CN" altLang="en-US" dirty="0"/>
          </a:p>
          <a:p>
            <a:pPr lvl="1"/>
            <a:r>
              <a:rPr lang="zh-CN" altLang="en-US" dirty="0" smtClean="0"/>
              <a:t>必须遵循以下规则</a:t>
            </a:r>
            <a:endParaRPr lang="zh-CN" altLang="en-US" dirty="0"/>
          </a:p>
        </p:txBody>
      </p:sp>
      <p:sp>
        <p:nvSpPr>
          <p:cNvPr id="4" name="Rectangle 1034"/>
          <p:cNvSpPr>
            <a:spLocks noChangeArrowheads="1"/>
          </p:cNvSpPr>
          <p:nvPr/>
        </p:nvSpPr>
        <p:spPr bwMode="auto">
          <a:xfrm>
            <a:off x="1075592" y="3121269"/>
            <a:ext cx="6324600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1600" b="1" dirty="0">
                <a:solidFill>
                  <a:srgbClr val="009999"/>
                </a:solidFill>
              </a:rPr>
              <a:t>标识符由字母、下划线、美元符号和数字组成，长度不受限制。</a:t>
            </a:r>
            <a:endParaRPr lang="zh-CN" altLang="en-US" sz="1600" b="1" dirty="0">
              <a:solidFill>
                <a:srgbClr val="009999"/>
              </a:solidFill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1600" b="1" dirty="0">
                <a:solidFill>
                  <a:srgbClr val="009999"/>
                </a:solidFill>
              </a:rPr>
              <a:t>标识符的第一个字符不能是数字字符。</a:t>
            </a:r>
            <a:endParaRPr lang="zh-CN" altLang="en-US" sz="1600" b="1" dirty="0">
              <a:solidFill>
                <a:srgbClr val="009999"/>
              </a:solidFill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1600" b="1" dirty="0">
                <a:solidFill>
                  <a:srgbClr val="009999"/>
                </a:solidFill>
              </a:rPr>
              <a:t>标识符不能是</a:t>
            </a:r>
            <a:r>
              <a:rPr lang="zh-CN" altLang="en-US" sz="1600" b="1" dirty="0" smtClean="0">
                <a:solidFill>
                  <a:srgbClr val="009999"/>
                </a:solidFill>
              </a:rPr>
              <a:t>关键字</a:t>
            </a:r>
            <a:endParaRPr lang="en-US" altLang="zh-CN" sz="1600" b="1" dirty="0" smtClean="0">
              <a:solidFill>
                <a:srgbClr val="009999"/>
              </a:solidFill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009999"/>
                </a:solidFill>
              </a:rPr>
              <a:t>标识符</a:t>
            </a:r>
            <a:r>
              <a:rPr lang="zh-CN" altLang="en-US" sz="1600" b="1" dirty="0">
                <a:solidFill>
                  <a:srgbClr val="009999"/>
                </a:solidFill>
              </a:rPr>
              <a:t>不能是</a:t>
            </a:r>
            <a:r>
              <a:rPr lang="en-US" altLang="zh-CN" sz="1600" b="1" dirty="0" err="1">
                <a:solidFill>
                  <a:srgbClr val="009999"/>
                </a:solidFill>
              </a:rPr>
              <a:t>true、false</a:t>
            </a:r>
            <a:r>
              <a:rPr lang="zh-CN" altLang="en-US" sz="1600" b="1" dirty="0">
                <a:solidFill>
                  <a:srgbClr val="009999"/>
                </a:solidFill>
              </a:rPr>
              <a:t>和</a:t>
            </a:r>
            <a:r>
              <a:rPr lang="en-US" altLang="zh-CN" sz="1600" b="1" dirty="0">
                <a:solidFill>
                  <a:srgbClr val="009999"/>
                </a:solidFill>
              </a:rPr>
              <a:t>null（</a:t>
            </a:r>
            <a:r>
              <a:rPr lang="zh-CN" altLang="en-US" sz="1600" b="1" dirty="0">
                <a:solidFill>
                  <a:srgbClr val="009999"/>
                </a:solidFill>
              </a:rPr>
              <a:t>尽管</a:t>
            </a:r>
            <a:r>
              <a:rPr lang="en-US" altLang="zh-CN" sz="1600" b="1" dirty="0" err="1">
                <a:solidFill>
                  <a:srgbClr val="009999"/>
                </a:solidFill>
              </a:rPr>
              <a:t>true、false</a:t>
            </a:r>
            <a:r>
              <a:rPr lang="zh-CN" altLang="en-US" sz="1600" b="1" dirty="0">
                <a:solidFill>
                  <a:srgbClr val="009999"/>
                </a:solidFill>
              </a:rPr>
              <a:t>和</a:t>
            </a:r>
            <a:r>
              <a:rPr lang="en-US" altLang="zh-CN" sz="1600" b="1" dirty="0">
                <a:solidFill>
                  <a:srgbClr val="009999"/>
                </a:solidFill>
              </a:rPr>
              <a:t>null</a:t>
            </a:r>
            <a:r>
              <a:rPr lang="zh-CN" altLang="en-US" sz="1600" b="1" dirty="0">
                <a:solidFill>
                  <a:srgbClr val="009999"/>
                </a:solidFill>
              </a:rPr>
              <a:t>不是关键字</a:t>
            </a:r>
            <a:r>
              <a:rPr lang="zh-CN" altLang="en-US" sz="1600" b="1" dirty="0" smtClean="0">
                <a:solidFill>
                  <a:srgbClr val="009999"/>
                </a:solidFill>
              </a:rPr>
              <a:t>）</a:t>
            </a:r>
            <a:endParaRPr lang="en-US" altLang="zh-CN" sz="1600" b="1" dirty="0" smtClean="0">
              <a:solidFill>
                <a:srgbClr val="009999"/>
              </a:solidFill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009999"/>
                </a:solidFill>
              </a:rPr>
              <a:t>标识符可以为任意长度</a:t>
            </a:r>
            <a:endParaRPr lang="zh-CN" altLang="en-US" sz="1600" b="1" dirty="0">
              <a:solidFill>
                <a:srgbClr val="009999"/>
              </a:solidFill>
            </a:endParaRPr>
          </a:p>
        </p:txBody>
      </p:sp>
      <p:sp>
        <p:nvSpPr>
          <p:cNvPr id="5" name="Rectangle 1038"/>
          <p:cNvSpPr>
            <a:spLocks noChangeArrowheads="1"/>
          </p:cNvSpPr>
          <p:nvPr/>
        </p:nvSpPr>
        <p:spPr bwMode="auto">
          <a:xfrm>
            <a:off x="668215" y="5472112"/>
            <a:ext cx="830873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关键字</a:t>
            </a:r>
            <a:r>
              <a:rPr lang="zh-CN" altLang="en-US" sz="1600" dirty="0">
                <a:latin typeface="宋体" panose="02010600030101010101" pitchFamily="2" charset="-122"/>
              </a:rPr>
              <a:t>就是具有特定用途或被赋予特定意义的一些单词</a:t>
            </a:r>
            <a:r>
              <a:rPr lang="zh-CN" altLang="en-US" sz="1600" dirty="0" smtClean="0">
                <a:latin typeface="宋体" panose="02010600030101010101" pitchFamily="2" charset="-122"/>
              </a:rPr>
              <a:t>，例如：</a:t>
            </a:r>
            <a:r>
              <a:rPr lang="en-US" altLang="zh-CN" sz="1600" dirty="0" smtClean="0">
                <a:latin typeface="宋体" panose="02010600030101010101" pitchFamily="2" charset="-122"/>
              </a:rPr>
              <a:t>class</a:t>
            </a:r>
            <a:r>
              <a:rPr lang="zh-CN" altLang="en-US" sz="1600" dirty="0" smtClean="0">
                <a:latin typeface="宋体" panose="02010600030101010101" pitchFamily="2" charset="-122"/>
              </a:rPr>
              <a:t>，</a:t>
            </a:r>
            <a:r>
              <a:rPr lang="en-US" altLang="zh-CN" sz="1600" dirty="0" smtClean="0">
                <a:latin typeface="宋体" panose="02010600030101010101" pitchFamily="2" charset="-122"/>
              </a:rPr>
              <a:t>final</a:t>
            </a:r>
            <a:r>
              <a:rPr lang="zh-CN" altLang="en-US" sz="1600" dirty="0" smtClean="0">
                <a:latin typeface="宋体" panose="02010600030101010101" pitchFamily="2" charset="-122"/>
              </a:rPr>
              <a:t>，</a:t>
            </a:r>
            <a:r>
              <a:rPr lang="en-US" altLang="zh-CN" sz="1600" dirty="0" smtClean="0">
                <a:latin typeface="宋体" panose="02010600030101010101" pitchFamily="2" charset="-122"/>
              </a:rPr>
              <a:t>if</a:t>
            </a:r>
            <a:r>
              <a:rPr lang="zh-CN" altLang="en-US" sz="1600" dirty="0" smtClean="0">
                <a:latin typeface="宋体" panose="02010600030101010101" pitchFamily="2" charset="-122"/>
              </a:rPr>
              <a:t>，</a:t>
            </a:r>
            <a:r>
              <a:rPr lang="en-US" altLang="zh-CN" sz="1600" dirty="0" smtClean="0">
                <a:latin typeface="宋体" panose="02010600030101010101" pitchFamily="2" charset="-122"/>
              </a:rPr>
              <a:t>……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变量：用于表示程序中可能被改变的值</a:t>
            </a:r>
            <a:endParaRPr lang="zh-CN" altLang="en-US" dirty="0"/>
          </a:p>
          <a:p>
            <a:pPr lvl="1"/>
            <a:r>
              <a:rPr lang="zh-CN" altLang="en-US" sz="2200" dirty="0"/>
              <a:t>定义格式：</a:t>
            </a:r>
            <a:r>
              <a:rPr lang="en-US" altLang="zh-CN" sz="2200" dirty="0"/>
              <a:t>&lt;</a:t>
            </a:r>
            <a:r>
              <a:rPr lang="zh-CN" altLang="en-US" sz="2200" dirty="0"/>
              <a:t>类型</a:t>
            </a:r>
            <a:r>
              <a:rPr lang="en-US" altLang="zh-CN" sz="2200" dirty="0"/>
              <a:t>&gt; </a:t>
            </a:r>
            <a:r>
              <a:rPr lang="zh-CN" altLang="en-US" sz="2200" dirty="0"/>
              <a:t>变量名</a:t>
            </a:r>
            <a:r>
              <a:rPr lang="en-US" altLang="zh-CN" sz="2200" dirty="0" smtClean="0"/>
              <a:t>;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" y="2937583"/>
            <a:ext cx="7904285" cy="25824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36431" y="3305908"/>
            <a:ext cx="3631224" cy="3692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6431" y="3784392"/>
            <a:ext cx="7033846" cy="620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6431" y="4637941"/>
            <a:ext cx="7033846" cy="620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sz="2200" dirty="0"/>
              <a:t>定义格式：</a:t>
            </a:r>
            <a:r>
              <a:rPr lang="en-US" altLang="zh-CN" sz="2200" dirty="0">
                <a:solidFill>
                  <a:schemeClr val="hlink"/>
                </a:solidFill>
              </a:rPr>
              <a:t>final </a:t>
            </a:r>
            <a:r>
              <a:rPr lang="zh-CN" altLang="en-US" sz="2200" dirty="0"/>
              <a:t>类型 常量名</a:t>
            </a:r>
            <a:r>
              <a:rPr lang="en-US" altLang="zh-CN" sz="2200" dirty="0"/>
              <a:t>=</a:t>
            </a:r>
            <a:r>
              <a:rPr lang="zh-CN" altLang="en-US" sz="2200" dirty="0"/>
              <a:t>初值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lvl="2"/>
            <a:r>
              <a:rPr lang="zh-CN" altLang="en-US" sz="2100" dirty="0"/>
              <a:t>例如：</a:t>
            </a:r>
            <a:r>
              <a:rPr lang="en-US" altLang="zh-CN" sz="2100" dirty="0"/>
              <a:t>final double CM_PER_INCH=2.54;</a:t>
            </a:r>
            <a:endParaRPr lang="en-US" altLang="zh-CN" sz="2100" dirty="0"/>
          </a:p>
          <a:p>
            <a:pPr lvl="1"/>
            <a:r>
              <a:rPr lang="en-US" altLang="zh-CN" sz="2200" dirty="0"/>
              <a:t>final</a:t>
            </a:r>
            <a:r>
              <a:rPr lang="zh-CN" altLang="en-US" sz="2200" dirty="0"/>
              <a:t>用于表示常量，是系统关键字</a:t>
            </a:r>
            <a:endParaRPr lang="zh-CN" altLang="en-US" sz="2200" dirty="0"/>
          </a:p>
          <a:p>
            <a:pPr marL="548640" lvl="2" indent="0">
              <a:buNone/>
            </a:pPr>
            <a:endParaRPr lang="zh-CN" altLang="en-US" sz="2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374326"/>
            <a:ext cx="8001000" cy="29114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36431" y="3736731"/>
            <a:ext cx="3631224" cy="2725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预先</a:t>
            </a:r>
            <a:r>
              <a:rPr lang="zh-CN" altLang="en-US" dirty="0"/>
              <a:t>定义的，长度固定，不能再分的类型</a:t>
            </a:r>
            <a:endParaRPr lang="zh-CN" altLang="en-US" dirty="0"/>
          </a:p>
          <a:p>
            <a:r>
              <a:rPr lang="en-US" altLang="zh-CN" dirty="0"/>
              <a:t>Java</a:t>
            </a:r>
            <a:r>
              <a:rPr lang="zh-CN" altLang="en-US" dirty="0"/>
              <a:t>中共有四大类基本数据类型</a:t>
            </a:r>
            <a:endParaRPr lang="zh-CN" altLang="en-US" dirty="0"/>
          </a:p>
          <a:p>
            <a:pPr lvl="1"/>
            <a:r>
              <a:rPr lang="zh-CN" altLang="en-US" dirty="0"/>
              <a:t>整型（ </a:t>
            </a:r>
            <a:r>
              <a:rPr lang="en-US" altLang="zh-CN" dirty="0"/>
              <a:t>byte  </a:t>
            </a:r>
            <a:r>
              <a:rPr lang="en-US" altLang="zh-CN" dirty="0" err="1"/>
              <a:t>int</a:t>
            </a:r>
            <a:r>
              <a:rPr lang="en-US" altLang="zh-CN" dirty="0"/>
              <a:t>  short  long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浮点型（</a:t>
            </a:r>
            <a:r>
              <a:rPr lang="en-US" altLang="zh-CN" dirty="0"/>
              <a:t>float  double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布尔型</a:t>
            </a:r>
            <a:endParaRPr lang="zh-CN" altLang="en-US" dirty="0"/>
          </a:p>
          <a:p>
            <a:pPr lvl="1"/>
            <a:r>
              <a:rPr lang="zh-CN" altLang="en-US" dirty="0"/>
              <a:t>字符型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布尔类型</a:t>
            </a:r>
            <a:r>
              <a:rPr lang="en-US" altLang="zh-CN" dirty="0" err="1" smtClean="0"/>
              <a:t>boolean</a:t>
            </a:r>
            <a:endParaRPr lang="zh-CN" altLang="en-US" dirty="0"/>
          </a:p>
        </p:txBody>
      </p:sp>
      <p:sp>
        <p:nvSpPr>
          <p:cNvPr id="4" name="Text Box 103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52376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常量：</a:t>
            </a:r>
            <a:r>
              <a:rPr lang="en-US" altLang="zh-CN" dirty="0" err="1"/>
              <a:t>true，false</a:t>
            </a:r>
            <a:r>
              <a:rPr lang="en-US" altLang="zh-CN" dirty="0"/>
              <a:t>。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变量：使用关键字</a:t>
            </a:r>
            <a:r>
              <a:rPr lang="en-US" altLang="zh-CN" dirty="0" err="1"/>
              <a:t>boolean</a:t>
            </a:r>
            <a:r>
              <a:rPr lang="zh-CN" altLang="en-US" dirty="0"/>
              <a:t>来声明逻辑变量</a:t>
            </a:r>
            <a:r>
              <a:rPr lang="zh-CN" altLang="en-US" dirty="0" smtClean="0"/>
              <a:t>，声明</a:t>
            </a:r>
            <a:r>
              <a:rPr lang="zh-CN" altLang="en-US" dirty="0"/>
              <a:t>时也可以赋给</a:t>
            </a:r>
            <a:r>
              <a:rPr lang="zh-CN" altLang="en-US" dirty="0" smtClean="0"/>
              <a:t>初值</a:t>
            </a:r>
            <a:r>
              <a:rPr lang="zh-CN" altLang="en-US" sz="3200" b="1" dirty="0" smtClean="0"/>
              <a:t>            </a:t>
            </a:r>
            <a:endParaRPr lang="en-US" altLang="zh-CN" sz="3200" b="1" dirty="0" smtClean="0"/>
          </a:p>
          <a:p>
            <a:pPr lvl="1">
              <a:spcBef>
                <a:spcPct val="50000"/>
              </a:spcBef>
            </a:pPr>
            <a:r>
              <a:rPr lang="zh-CN" altLang="en-US" b="1" dirty="0" smtClean="0"/>
              <a:t>例如：</a:t>
            </a:r>
            <a:r>
              <a:rPr lang="en-US" altLang="zh-CN" b="1" dirty="0" err="1" smtClean="0">
                <a:solidFill>
                  <a:srgbClr val="0000FF"/>
                </a:solidFill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x,ok</a:t>
            </a:r>
            <a:r>
              <a:rPr lang="en-US" altLang="zh-CN" b="1" dirty="0">
                <a:solidFill>
                  <a:srgbClr val="0000FF"/>
                </a:solidFill>
              </a:rPr>
              <a:t>=true,</a:t>
            </a:r>
            <a:r>
              <a:rPr lang="zh-CN" altLang="en-US" b="1" dirty="0">
                <a:solidFill>
                  <a:srgbClr val="0000FF"/>
                </a:solidFill>
              </a:rPr>
              <a:t>关闭=</a:t>
            </a:r>
            <a:r>
              <a:rPr lang="en-US" altLang="zh-CN" b="1" dirty="0">
                <a:solidFill>
                  <a:srgbClr val="0000FF"/>
                </a:solidFill>
              </a:rPr>
              <a:t>false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  <a:endParaRPr lang="zh-CN" alt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0</TotalTime>
  <Words>3598</Words>
  <Application>WPS 演示</Application>
  <PresentationFormat>全屏显示(4:3)</PresentationFormat>
  <Paragraphs>205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Courier New</vt:lpstr>
      <vt:lpstr>Times New Roman</vt:lpstr>
      <vt:lpstr>华文新魏</vt:lpstr>
      <vt:lpstr>Segoe Print</vt:lpstr>
      <vt:lpstr>微软雅黑</vt:lpstr>
      <vt:lpstr>Calibri</vt:lpstr>
      <vt:lpstr>Arial Unicode MS</vt:lpstr>
      <vt:lpstr>Verdana</vt:lpstr>
      <vt:lpstr>Wingdings</vt:lpstr>
      <vt:lpstr>清晰</vt:lpstr>
      <vt:lpstr>Chapter 2 基本程序设计</vt:lpstr>
      <vt:lpstr>教学目标</vt:lpstr>
      <vt:lpstr>编写简单的程序</vt:lpstr>
      <vt:lpstr>编写简单的程序</vt:lpstr>
      <vt:lpstr>标识符与关键字</vt:lpstr>
      <vt:lpstr>常变量</vt:lpstr>
      <vt:lpstr>常变量</vt:lpstr>
      <vt:lpstr>基本数据类型</vt:lpstr>
      <vt:lpstr>布尔类型boolean</vt:lpstr>
      <vt:lpstr>整数类型</vt:lpstr>
      <vt:lpstr>字符类型</vt:lpstr>
      <vt:lpstr>浮点类型</vt:lpstr>
      <vt:lpstr>基本数据类型的级别及转换</vt:lpstr>
      <vt:lpstr>运算符和表达式</vt:lpstr>
      <vt:lpstr>运算符和表达式</vt:lpstr>
      <vt:lpstr>运算符和表达式</vt:lpstr>
      <vt:lpstr>从控制台读取输入</vt:lpstr>
      <vt:lpstr>向控制台输出</vt:lpstr>
      <vt:lpstr>输入输出示例</vt:lpstr>
      <vt:lpstr>示例</vt:lpstr>
      <vt:lpstr>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java概述</dc:title>
  <dc:creator>Fang Kong</dc:creator>
  <cp:lastModifiedBy>admin</cp:lastModifiedBy>
  <cp:revision>62</cp:revision>
  <dcterms:created xsi:type="dcterms:W3CDTF">2018-03-02T05:47:00Z</dcterms:created>
  <dcterms:modified xsi:type="dcterms:W3CDTF">2021-06-11T01:37:05Z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5504BF2BCDF244D98DCB549EABA794F9</vt:lpwstr>
  </property>
  <property fmtid="{D5CDD505-2E9C-101B-9397-08002B2CF9AE}" pid="3" name="KSOProductBuildVer">
    <vt:lpwstr>2052-11.1.0.10495</vt:lpwstr>
  </property>
</Properties>
</file>