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9" d="100"/>
          <a:sy n="109" d="100"/>
        </p:scale>
        <p:origin x="167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notesMaster" Target="notesMasters/notesMaster1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8DB3F9-6934-9E45-90A2-8A2059C3173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F93EAC-FBE0-A141-8D43-ADCF72573EE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32C8-69A7-458B-9684-2BFA64B31948}" type="datetime2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57FC-95B6-4D89-AFDA-ABA33EE921E5}" type="datetime2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49AC-EB31-477F-92A9-B1988E232878}" type="datetime2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82880" indent="-182880">
              <a:buFont typeface="Wingdings" panose="05000000000000000000" pitchFamily="2" charset="2"/>
              <a:buChar char="l"/>
              <a:defRPr/>
            </a:lvl1pPr>
            <a:lvl2pPr marL="457200" indent="-182880">
              <a:buFont typeface="Wingdings" panose="05000000000000000000" pitchFamily="2" charset="2"/>
              <a:buChar char="Ø"/>
              <a:defRPr/>
            </a:lvl2pPr>
            <a:lvl3pPr marL="731520" indent="-182880">
              <a:buFont typeface="Wingdings" panose="05000000000000000000" pitchFamily="2" charset="2"/>
              <a:buChar char="ü"/>
              <a:defRPr/>
            </a:lvl3pPr>
            <a:lvl5pPr marL="1188720" indent="-137160">
              <a:buFont typeface="Arial" panose="020B0604020202020204" pitchFamily="34" charset="0"/>
              <a:buChar char="-"/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3A3-94A6-4E5B-AF39-173ACA3E61CC}" type="datetime2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D019-A32C-4EAD-B8E6-DBDA699692FD}" type="datetime2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A98F-560C-4997-81C4-81D4D9187EAB}" type="datetime2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72B2-CA5C-437D-87D0-8081271A9E4B}" type="datetime2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4847-11EF-4466-A8AD-85CDB7B49118}" type="datetime2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457A-3AB9-4880-8A0C-9F8524491207}" type="datetime2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76D3-5B7F-4300-ABED-C91F1B2AE209}" type="datetime2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1E59-17DD-41CE-97CA-624A472382D4}" type="datetime2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80CB818-7379-467D-8E76-EF9D9074A26C}" type="datetime2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57199" y="1371600"/>
            <a:ext cx="8308731" cy="1927225"/>
          </a:xfrm>
        </p:spPr>
        <p:txBody>
          <a:bodyPr/>
          <a:lstStyle/>
          <a:p>
            <a:r>
              <a:rPr kumimoji="1" lang="en-US" altLang="zh-CN" dirty="0" smtClean="0"/>
              <a:t>Chapter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3 </a:t>
            </a:r>
            <a:r>
              <a:rPr kumimoji="1" lang="zh-CN" altLang="en-US" dirty="0" smtClean="0"/>
              <a:t>选择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常见错误陷阱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忘记必要的括号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在</a:t>
            </a:r>
            <a:r>
              <a:rPr lang="en-US" altLang="zh-CN" dirty="0" smtClean="0"/>
              <a:t>if</a:t>
            </a:r>
            <a:r>
              <a:rPr lang="zh-CN" altLang="en-US" dirty="0" smtClean="0"/>
              <a:t>行出现错误的分号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404" y="2100948"/>
            <a:ext cx="7781192" cy="67407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814" y="3183660"/>
            <a:ext cx="7297617" cy="700346"/>
          </a:xfrm>
          <a:prstGeom prst="rect">
            <a:avLst/>
          </a:prstGeom>
        </p:spPr>
      </p:pic>
      <p:sp>
        <p:nvSpPr>
          <p:cNvPr id="6" name="下箭头 5"/>
          <p:cNvSpPr/>
          <p:nvPr/>
        </p:nvSpPr>
        <p:spPr>
          <a:xfrm>
            <a:off x="4747846" y="2775025"/>
            <a:ext cx="175846" cy="47812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814" y="4808884"/>
            <a:ext cx="6260123" cy="74323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0108" y="5909344"/>
            <a:ext cx="6321669" cy="771973"/>
          </a:xfrm>
          <a:prstGeom prst="rect">
            <a:avLst/>
          </a:prstGeom>
        </p:spPr>
      </p:pic>
      <p:sp>
        <p:nvSpPr>
          <p:cNvPr id="9" name="左右箭头 8"/>
          <p:cNvSpPr/>
          <p:nvPr/>
        </p:nvSpPr>
        <p:spPr>
          <a:xfrm rot="3830714">
            <a:off x="3617915" y="5481197"/>
            <a:ext cx="612578" cy="316523"/>
          </a:xfrm>
          <a:prstGeom prst="leftRightArrow">
            <a:avLst>
              <a:gd name="adj1" fmla="val 21754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常见错误陷阱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对</a:t>
            </a:r>
            <a:r>
              <a:rPr lang="en-US" altLang="zh-CN" dirty="0" err="1" smtClean="0"/>
              <a:t>boolean</a:t>
            </a:r>
            <a:r>
              <a:rPr lang="zh-CN" altLang="en-US" dirty="0" smtClean="0"/>
              <a:t>类型值的冗余测试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悬空</a:t>
            </a:r>
            <a:r>
              <a:rPr lang="en-US" altLang="zh-CN" dirty="0" smtClean="0"/>
              <a:t>else</a:t>
            </a:r>
            <a:r>
              <a:rPr lang="zh-CN" altLang="en-US" dirty="0" smtClean="0"/>
              <a:t>出现歧义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354" y="2080803"/>
            <a:ext cx="6110654" cy="77119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3220740"/>
            <a:ext cx="6172200" cy="786420"/>
          </a:xfrm>
          <a:prstGeom prst="rect">
            <a:avLst/>
          </a:prstGeom>
        </p:spPr>
      </p:pic>
      <p:cxnSp>
        <p:nvCxnSpPr>
          <p:cNvPr id="8" name="曲线连接符 7"/>
          <p:cNvCxnSpPr/>
          <p:nvPr/>
        </p:nvCxnSpPr>
        <p:spPr>
          <a:xfrm>
            <a:off x="1477108" y="2189285"/>
            <a:ext cx="1397977" cy="1031455"/>
          </a:xfrm>
          <a:prstGeom prst="curvedConnector3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397" y="4846794"/>
            <a:ext cx="3422405" cy="1023596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常见错误陷阱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浮点数的相等测试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125" y="2265485"/>
            <a:ext cx="3082745" cy="43375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0887" y="2142404"/>
            <a:ext cx="1203448" cy="679914"/>
          </a:xfrm>
          <a:prstGeom prst="rect">
            <a:avLst/>
          </a:prstGeom>
        </p:spPr>
      </p:pic>
      <p:cxnSp>
        <p:nvCxnSpPr>
          <p:cNvPr id="7" name="直接箭头连接符 6"/>
          <p:cNvCxnSpPr>
            <a:stCxn id="4" idx="3"/>
          </p:cNvCxnSpPr>
          <p:nvPr/>
        </p:nvCxnSpPr>
        <p:spPr>
          <a:xfrm flipV="1">
            <a:off x="3701870" y="2482361"/>
            <a:ext cx="119544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801" y="3581398"/>
            <a:ext cx="4469142" cy="603739"/>
          </a:xfrm>
          <a:prstGeom prst="rect">
            <a:avLst/>
          </a:prstGeom>
        </p:spPr>
      </p:pic>
      <p:sp>
        <p:nvSpPr>
          <p:cNvPr id="10" name="下箭头 9"/>
          <p:cNvSpPr/>
          <p:nvPr/>
        </p:nvSpPr>
        <p:spPr>
          <a:xfrm>
            <a:off x="2160497" y="2822318"/>
            <a:ext cx="134295" cy="6682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3830031" y="4246630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——</a:t>
            </a:r>
            <a:r>
              <a:rPr lang="zh-CN" altLang="en-US" dirty="0" smtClean="0"/>
              <a:t>符合精度要求的相等</a:t>
            </a:r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示例：产生随机数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假设你想开发一个让一年级学生练习减法的程序。程序随机产生两个一位整数：</a:t>
            </a:r>
            <a:r>
              <a:rPr lang="en-US" altLang="zh-CN" dirty="0" smtClean="0"/>
              <a:t>number1</a:t>
            </a:r>
            <a:r>
              <a:rPr lang="zh-CN" altLang="en-US" dirty="0" smtClean="0"/>
              <a:t>和</a:t>
            </a:r>
            <a:r>
              <a:rPr lang="en-US" altLang="zh-CN" dirty="0" smtClean="0"/>
              <a:t>number2</a:t>
            </a:r>
            <a:r>
              <a:rPr lang="zh-CN" altLang="en-US" dirty="0" smtClean="0"/>
              <a:t>，且满足</a:t>
            </a:r>
            <a:r>
              <a:rPr lang="en-US" altLang="zh-CN" dirty="0" smtClean="0"/>
              <a:t>number1&gt;number2</a:t>
            </a:r>
            <a:r>
              <a:rPr lang="zh-CN" altLang="en-US" dirty="0" smtClean="0"/>
              <a:t>。程序向学生显示问题，例如：</a:t>
            </a:r>
            <a:r>
              <a:rPr lang="en-US" altLang="zh-CN" dirty="0" smtClean="0"/>
              <a:t>9-2=</a:t>
            </a:r>
            <a:r>
              <a:rPr lang="zh-CN" altLang="en-US" dirty="0" smtClean="0"/>
              <a:t>？学生输入结果后进行判断，给出消息说明回答是否正确。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如何生成</a:t>
            </a:r>
            <a:r>
              <a:rPr lang="en-US" altLang="zh-CN" dirty="0" smtClean="0"/>
              <a:t>0-9</a:t>
            </a:r>
            <a:r>
              <a:rPr lang="zh-CN" altLang="en-US" dirty="0" smtClean="0"/>
              <a:t>之间的随机数？</a:t>
            </a:r>
            <a:r>
              <a:rPr lang="en-US" altLang="zh-CN" dirty="0" smtClean="0"/>
              <a:t>----</a:t>
            </a:r>
            <a:r>
              <a:rPr lang="en-US" altLang="zh-CN" dirty="0" err="1" smtClean="0"/>
              <a:t>Math.random</a:t>
            </a:r>
            <a:r>
              <a:rPr lang="en-US" altLang="zh-CN" dirty="0" smtClean="0"/>
              <a:t>()</a:t>
            </a:r>
            <a:endParaRPr lang="en-US" altLang="zh-CN" dirty="0" smtClean="0"/>
          </a:p>
          <a:p>
            <a:pPr lvl="1"/>
            <a:r>
              <a:rPr lang="en-US" altLang="zh-CN" dirty="0"/>
              <a:t>n</a:t>
            </a:r>
            <a:r>
              <a:rPr lang="en-US" altLang="zh-CN" dirty="0" smtClean="0"/>
              <a:t>umber1&lt;number2</a:t>
            </a:r>
            <a:r>
              <a:rPr lang="zh-CN" altLang="en-US" dirty="0" smtClean="0"/>
              <a:t>时可以交换</a:t>
            </a:r>
            <a:endParaRPr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示例：计算身体质量指数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身体质量指数（</a:t>
            </a:r>
            <a:r>
              <a:rPr lang="en-US" altLang="zh-CN" dirty="0" smtClean="0"/>
              <a:t>BMI</a:t>
            </a:r>
            <a:r>
              <a:rPr lang="zh-CN" altLang="en-US" dirty="0" smtClean="0"/>
              <a:t>）是关于体重指标的健康测量。可以通过以千克为单位的体重除以以米为单位的身高的平方，得到</a:t>
            </a:r>
            <a:r>
              <a:rPr lang="en-US" altLang="zh-CN" dirty="0" smtClean="0"/>
              <a:t>BMI</a:t>
            </a:r>
            <a:r>
              <a:rPr lang="zh-CN" altLang="en-US" dirty="0" smtClean="0"/>
              <a:t>的值。针对</a:t>
            </a:r>
            <a:r>
              <a:rPr lang="en-US" altLang="zh-CN" dirty="0" smtClean="0"/>
              <a:t>20</a:t>
            </a:r>
            <a:r>
              <a:rPr lang="zh-CN" altLang="en-US" dirty="0" smtClean="0"/>
              <a:t>岁及以上年龄的人群，他们的</a:t>
            </a:r>
            <a:r>
              <a:rPr lang="en-US" altLang="zh-CN" dirty="0" smtClean="0"/>
              <a:t>BMI</a:t>
            </a:r>
            <a:r>
              <a:rPr lang="zh-CN" altLang="en-US" dirty="0" smtClean="0"/>
              <a:t>值的说明如表所示。编写程序，输入体重和身高，显示</a:t>
            </a:r>
            <a:r>
              <a:rPr lang="en-US" altLang="zh-CN" dirty="0" smtClean="0"/>
              <a:t>BMI</a:t>
            </a:r>
            <a:r>
              <a:rPr lang="zh-CN" altLang="en-US" dirty="0" smtClean="0"/>
              <a:t>值，并给出对应说明。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4636478" y="3586284"/>
          <a:ext cx="3109545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3396"/>
                <a:gridCol w="1336149"/>
              </a:tblGrid>
              <a:tr h="30089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BMI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说明</a:t>
                      </a:r>
                      <a:endParaRPr lang="zh-CN" altLang="en-US" sz="1600" dirty="0"/>
                    </a:p>
                  </a:txBody>
                  <a:tcPr/>
                </a:tc>
              </a:tr>
              <a:tr h="300892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BMI&lt;18.5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偏瘦</a:t>
                      </a:r>
                      <a:endParaRPr lang="zh-CN" altLang="en-US" sz="1600" dirty="0"/>
                    </a:p>
                  </a:txBody>
                  <a:tcPr/>
                </a:tc>
              </a:tr>
              <a:tr h="300892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18.5≤BMI&lt;25.0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正常</a:t>
                      </a:r>
                      <a:endParaRPr lang="zh-CN" altLang="en-US" sz="1600" dirty="0"/>
                    </a:p>
                  </a:txBody>
                  <a:tcPr/>
                </a:tc>
              </a:tr>
              <a:tr h="300892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25.0≤BMI&lt;30.0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超重</a:t>
                      </a:r>
                      <a:endParaRPr lang="zh-CN" altLang="en-US" sz="1600" dirty="0"/>
                    </a:p>
                  </a:txBody>
                  <a:tcPr/>
                </a:tc>
              </a:tr>
              <a:tr h="300892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30.0≤BMI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过胖</a:t>
                      </a:r>
                      <a:endParaRPr lang="zh-CN" altLang="en-US" sz="16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示例：彩票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假设想要开发一个玩彩票的游戏，程序随机产生一个两位数的彩票，提示用户输入一个两位数，然后按规则判定用户是否能赢：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如果用户输入的数匹配彩票的实际顺序，奖金为</a:t>
            </a:r>
            <a:r>
              <a:rPr lang="en-US" altLang="zh-CN" dirty="0" smtClean="0"/>
              <a:t>10000</a:t>
            </a:r>
            <a:r>
              <a:rPr lang="zh-CN" altLang="en-US" dirty="0" smtClean="0"/>
              <a:t>元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如果用户输入的数字匹配彩票的所有数字，奖金为</a:t>
            </a:r>
            <a:r>
              <a:rPr lang="en-US" altLang="zh-CN" dirty="0" smtClean="0"/>
              <a:t>3000</a:t>
            </a:r>
            <a:r>
              <a:rPr lang="zh-CN" altLang="en-US" dirty="0" smtClean="0"/>
              <a:t>元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如果用户输入的数字匹配彩票的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个数字，奖金为</a:t>
            </a:r>
            <a:r>
              <a:rPr lang="en-US" altLang="zh-CN" dirty="0" smtClean="0"/>
              <a:t>1000</a:t>
            </a:r>
            <a:r>
              <a:rPr lang="zh-CN" altLang="en-US" dirty="0" smtClean="0"/>
              <a:t>元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涉及：随机数的产生；比较数字各位；布尔操作使用</a:t>
            </a:r>
            <a:endParaRPr lang="zh-CN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switch</a:t>
            </a:r>
            <a:r>
              <a:rPr lang="zh-CN" altLang="en-US" dirty="0" smtClean="0"/>
              <a:t>语句</a:t>
            </a:r>
            <a:endParaRPr lang="zh-CN" altLang="en-US" dirty="0"/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360485" y="1418492"/>
            <a:ext cx="3648807" cy="4893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indent="2921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82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20000"/>
              </a:spcBef>
            </a:pPr>
            <a:r>
              <a:rPr lang="zh-CN" altLang="en-US" sz="2000" b="0" dirty="0" smtClean="0">
                <a:latin typeface="宋体" panose="02010600030101010101" pitchFamily="2" charset="-122"/>
              </a:rPr>
              <a:t>单条</a:t>
            </a:r>
            <a:r>
              <a:rPr lang="zh-CN" altLang="en-US" sz="2000" b="0" dirty="0">
                <a:latin typeface="宋体" panose="02010600030101010101" pitchFamily="2" charset="-122"/>
              </a:rPr>
              <a:t>件多分支的开关</a:t>
            </a:r>
            <a:r>
              <a:rPr lang="zh-CN" altLang="en-US" sz="2000" b="0" dirty="0" smtClean="0">
                <a:latin typeface="宋体" panose="02010600030101010101" pitchFamily="2" charset="-122"/>
              </a:rPr>
              <a:t>语句</a:t>
            </a:r>
            <a:r>
              <a:rPr lang="zh-CN" altLang="en-US" b="0" dirty="0" smtClean="0">
                <a:latin typeface="宋体" panose="02010600030101010101" pitchFamily="2" charset="-122"/>
              </a:rPr>
              <a:t>：</a:t>
            </a:r>
            <a:r>
              <a:rPr lang="zh-CN" altLang="en-US" b="0" dirty="0" smtClean="0"/>
              <a:t> </a:t>
            </a:r>
            <a:endParaRPr lang="zh-CN" altLang="en-US" b="0" dirty="0"/>
          </a:p>
          <a:p>
            <a:pPr algn="just"/>
            <a:r>
              <a:rPr lang="en-US" altLang="zh-CN" sz="2000" dirty="0">
                <a:solidFill>
                  <a:srgbClr val="0000FF"/>
                </a:solidFill>
              </a:rPr>
              <a:t>switch(</a:t>
            </a:r>
            <a:r>
              <a:rPr lang="zh-CN" altLang="en-US" sz="2000" dirty="0">
                <a:solidFill>
                  <a:srgbClr val="0000FF"/>
                </a:solidFill>
              </a:rPr>
              <a:t>表达式</a:t>
            </a:r>
            <a:r>
              <a:rPr lang="zh-CN" altLang="en-US" sz="2000" dirty="0" smtClean="0">
                <a:solidFill>
                  <a:srgbClr val="0000FF"/>
                </a:solidFill>
              </a:rPr>
              <a:t>){</a:t>
            </a:r>
            <a:endParaRPr lang="zh-CN" altLang="en-US" sz="2000" dirty="0">
              <a:solidFill>
                <a:srgbClr val="0000FF"/>
              </a:solidFill>
            </a:endParaRPr>
          </a:p>
          <a:p>
            <a:pPr algn="just"/>
            <a:r>
              <a:rPr lang="zh-CN" altLang="en-US" sz="2000" dirty="0">
                <a:solidFill>
                  <a:srgbClr val="0000FF"/>
                </a:solidFill>
              </a:rPr>
              <a:t>   </a:t>
            </a:r>
            <a:r>
              <a:rPr lang="en-US" altLang="zh-CN" sz="2000" dirty="0">
                <a:solidFill>
                  <a:srgbClr val="0000FF"/>
                </a:solidFill>
              </a:rPr>
              <a:t>case </a:t>
            </a:r>
            <a:r>
              <a:rPr lang="zh-CN" altLang="en-US" sz="2000" dirty="0">
                <a:solidFill>
                  <a:srgbClr val="0000FF"/>
                </a:solidFill>
              </a:rPr>
              <a:t>常量值1:</a:t>
            </a:r>
            <a:endParaRPr lang="zh-CN" altLang="en-US" sz="2000" dirty="0">
              <a:solidFill>
                <a:srgbClr val="0000FF"/>
              </a:solidFill>
            </a:endParaRPr>
          </a:p>
          <a:p>
            <a:pPr algn="just"/>
            <a:r>
              <a:rPr lang="zh-CN" altLang="en-US" sz="2000" dirty="0">
                <a:solidFill>
                  <a:srgbClr val="0000FF"/>
                </a:solidFill>
              </a:rPr>
              <a:t>               若干个语句</a:t>
            </a:r>
            <a:endParaRPr lang="zh-CN" altLang="en-US" sz="2000" dirty="0">
              <a:solidFill>
                <a:srgbClr val="0000FF"/>
              </a:solidFill>
            </a:endParaRPr>
          </a:p>
          <a:p>
            <a:pPr algn="just"/>
            <a:r>
              <a:rPr lang="zh-CN" altLang="en-US" sz="2000" dirty="0">
                <a:solidFill>
                  <a:srgbClr val="0000FF"/>
                </a:solidFill>
              </a:rPr>
              <a:t>               </a:t>
            </a:r>
            <a:r>
              <a:rPr lang="en-US" altLang="zh-CN" sz="2000" dirty="0">
                <a:solidFill>
                  <a:srgbClr val="0000FF"/>
                </a:solidFill>
              </a:rPr>
              <a:t>break;</a:t>
            </a:r>
            <a:endParaRPr lang="en-US" altLang="zh-CN" sz="2000" dirty="0">
              <a:solidFill>
                <a:srgbClr val="0000FF"/>
              </a:solidFill>
            </a:endParaRPr>
          </a:p>
          <a:p>
            <a:pPr algn="just"/>
            <a:r>
              <a:rPr lang="en-US" altLang="zh-CN" sz="2000" dirty="0">
                <a:solidFill>
                  <a:srgbClr val="0000FF"/>
                </a:solidFill>
              </a:rPr>
              <a:t>   case  </a:t>
            </a:r>
            <a:r>
              <a:rPr lang="zh-CN" altLang="en-US" sz="2000" dirty="0">
                <a:solidFill>
                  <a:srgbClr val="0000FF"/>
                </a:solidFill>
              </a:rPr>
              <a:t>常量值2:</a:t>
            </a:r>
            <a:endParaRPr lang="zh-CN" altLang="en-US" sz="2000" dirty="0">
              <a:solidFill>
                <a:srgbClr val="0000FF"/>
              </a:solidFill>
            </a:endParaRPr>
          </a:p>
          <a:p>
            <a:pPr algn="just"/>
            <a:r>
              <a:rPr lang="zh-CN" altLang="en-US" sz="2000" dirty="0">
                <a:solidFill>
                  <a:srgbClr val="0000FF"/>
                </a:solidFill>
              </a:rPr>
              <a:t>               若干个语句</a:t>
            </a:r>
            <a:endParaRPr lang="zh-CN" altLang="en-US" sz="2000" dirty="0">
              <a:solidFill>
                <a:srgbClr val="0000FF"/>
              </a:solidFill>
            </a:endParaRPr>
          </a:p>
          <a:p>
            <a:pPr algn="just"/>
            <a:r>
              <a:rPr lang="zh-CN" altLang="en-US" sz="2000" dirty="0">
                <a:solidFill>
                  <a:srgbClr val="0000FF"/>
                </a:solidFill>
              </a:rPr>
              <a:t>               </a:t>
            </a:r>
            <a:r>
              <a:rPr lang="en-US" altLang="zh-CN" sz="2000" dirty="0">
                <a:solidFill>
                  <a:srgbClr val="0000FF"/>
                </a:solidFill>
              </a:rPr>
              <a:t>break;</a:t>
            </a:r>
            <a:endParaRPr lang="en-US" altLang="zh-CN" sz="2000" dirty="0">
              <a:solidFill>
                <a:srgbClr val="0000FF"/>
              </a:solidFill>
            </a:endParaRPr>
          </a:p>
          <a:p>
            <a:pPr algn="just"/>
            <a:r>
              <a:rPr lang="en-US" altLang="zh-CN" sz="2000" dirty="0">
                <a:solidFill>
                  <a:srgbClr val="0000FF"/>
                </a:solidFill>
              </a:rPr>
              <a:t>    ...</a:t>
            </a:r>
            <a:endParaRPr lang="en-US" altLang="zh-CN" sz="2000" dirty="0">
              <a:solidFill>
                <a:srgbClr val="0000FF"/>
              </a:solidFill>
            </a:endParaRPr>
          </a:p>
          <a:p>
            <a:pPr algn="just"/>
            <a:r>
              <a:rPr lang="en-US" altLang="zh-CN" sz="2000" dirty="0">
                <a:solidFill>
                  <a:srgbClr val="0000FF"/>
                </a:solidFill>
              </a:rPr>
              <a:t>   case  </a:t>
            </a:r>
            <a:r>
              <a:rPr lang="zh-CN" altLang="en-US" sz="2000" dirty="0">
                <a:solidFill>
                  <a:srgbClr val="0000FF"/>
                </a:solidFill>
              </a:rPr>
              <a:t>常量值</a:t>
            </a:r>
            <a:r>
              <a:rPr lang="en-US" altLang="zh-CN" sz="2000" dirty="0">
                <a:solidFill>
                  <a:srgbClr val="0000FF"/>
                </a:solidFill>
              </a:rPr>
              <a:t>n:</a:t>
            </a:r>
            <a:endParaRPr lang="en-US" altLang="zh-CN" sz="2000" dirty="0">
              <a:solidFill>
                <a:srgbClr val="0000FF"/>
              </a:solidFill>
            </a:endParaRPr>
          </a:p>
          <a:p>
            <a:pPr algn="just"/>
            <a:r>
              <a:rPr lang="en-US" altLang="zh-CN" sz="2000" dirty="0">
                <a:solidFill>
                  <a:srgbClr val="0000FF"/>
                </a:solidFill>
              </a:rPr>
              <a:t>              </a:t>
            </a:r>
            <a:r>
              <a:rPr lang="zh-CN" altLang="en-US" sz="2000" dirty="0">
                <a:solidFill>
                  <a:srgbClr val="0000FF"/>
                </a:solidFill>
              </a:rPr>
              <a:t>若干个语句</a:t>
            </a:r>
            <a:endParaRPr lang="zh-CN" altLang="en-US" sz="2000" dirty="0">
              <a:solidFill>
                <a:srgbClr val="0000FF"/>
              </a:solidFill>
            </a:endParaRPr>
          </a:p>
          <a:p>
            <a:pPr algn="just"/>
            <a:r>
              <a:rPr lang="zh-CN" altLang="en-US" sz="2000" dirty="0">
                <a:solidFill>
                  <a:srgbClr val="0000FF"/>
                </a:solidFill>
              </a:rPr>
              <a:t>              </a:t>
            </a:r>
            <a:r>
              <a:rPr lang="en-US" altLang="zh-CN" sz="2000" dirty="0">
                <a:solidFill>
                  <a:srgbClr val="0000FF"/>
                </a:solidFill>
              </a:rPr>
              <a:t>break;</a:t>
            </a:r>
            <a:endParaRPr lang="en-US" altLang="zh-CN" sz="2000" dirty="0">
              <a:solidFill>
                <a:srgbClr val="0000FF"/>
              </a:solidFill>
            </a:endParaRPr>
          </a:p>
          <a:p>
            <a:pPr algn="just"/>
            <a:r>
              <a:rPr lang="en-US" altLang="zh-CN" sz="2000" dirty="0">
                <a:solidFill>
                  <a:srgbClr val="0000FF"/>
                </a:solidFill>
              </a:rPr>
              <a:t>   default:</a:t>
            </a:r>
            <a:endParaRPr lang="en-US" altLang="zh-CN" sz="2000" dirty="0">
              <a:solidFill>
                <a:srgbClr val="0000FF"/>
              </a:solidFill>
            </a:endParaRPr>
          </a:p>
          <a:p>
            <a:pPr algn="just"/>
            <a:r>
              <a:rPr lang="en-US" altLang="zh-CN" sz="2000" dirty="0">
                <a:solidFill>
                  <a:srgbClr val="0000FF"/>
                </a:solidFill>
              </a:rPr>
              <a:t>         </a:t>
            </a:r>
            <a:r>
              <a:rPr lang="zh-CN" altLang="en-US" sz="2000" dirty="0">
                <a:solidFill>
                  <a:srgbClr val="0000FF"/>
                </a:solidFill>
              </a:rPr>
              <a:t>若干语句</a:t>
            </a:r>
            <a:endParaRPr lang="zh-CN" altLang="en-US" sz="2000" dirty="0">
              <a:solidFill>
                <a:srgbClr val="0000FF"/>
              </a:solidFill>
            </a:endParaRPr>
          </a:p>
          <a:p>
            <a:pPr algn="just"/>
            <a:r>
              <a:rPr lang="zh-CN" altLang="en-US" sz="2000" dirty="0">
                <a:solidFill>
                  <a:srgbClr val="0000FF"/>
                </a:solidFill>
              </a:rPr>
              <a:t>}</a:t>
            </a:r>
            <a:endParaRPr lang="zh-CN" altLang="en-US" dirty="0">
              <a:solidFill>
                <a:srgbClr val="FF0000"/>
              </a:solidFill>
              <a:latin typeface="宋体" panose="02010600030101010101" pitchFamily="2" charset="-122"/>
            </a:endParaRP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4085496" y="1088288"/>
            <a:ext cx="5049715" cy="5262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indent="3238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1400" dirty="0"/>
              <a:t>import </a:t>
            </a:r>
            <a:r>
              <a:rPr lang="en-US" altLang="zh-CN" sz="1400" dirty="0" err="1"/>
              <a:t>java.util.Scanner</a:t>
            </a:r>
            <a:r>
              <a:rPr lang="en-US" altLang="zh-CN" sz="1400" dirty="0"/>
              <a:t>;</a:t>
            </a:r>
            <a:endParaRPr lang="en-US" altLang="zh-CN" sz="1400" dirty="0"/>
          </a:p>
          <a:p>
            <a:pPr algn="just" eaLnBrk="0" hangingPunct="0"/>
            <a:r>
              <a:rPr lang="en-US" altLang="zh-CN" sz="1400" dirty="0"/>
              <a:t>public class </a:t>
            </a:r>
            <a:r>
              <a:rPr lang="en-US" altLang="zh-CN" sz="1400" dirty="0" smtClean="0"/>
              <a:t>Example_2{</a:t>
            </a:r>
            <a:endParaRPr lang="en-US" altLang="zh-CN" sz="1400" dirty="0"/>
          </a:p>
          <a:p>
            <a:pPr algn="just" eaLnBrk="0" hangingPunct="0"/>
            <a:r>
              <a:rPr lang="en-US" altLang="zh-CN" sz="1400" dirty="0"/>
              <a:t>      public static void main(String </a:t>
            </a:r>
            <a:r>
              <a:rPr lang="en-US" altLang="zh-CN" sz="1400" dirty="0" err="1"/>
              <a:t>args</a:t>
            </a:r>
            <a:r>
              <a:rPr lang="en-US" altLang="zh-CN" sz="1400" dirty="0"/>
              <a:t>[]) {</a:t>
            </a:r>
            <a:endParaRPr lang="en-US" altLang="zh-CN" sz="1400" dirty="0"/>
          </a:p>
          <a:p>
            <a:pPr algn="just" eaLnBrk="0" hangingPunct="0"/>
            <a:r>
              <a:rPr lang="en-US" altLang="zh-CN" sz="1400" dirty="0"/>
              <a:t>      </a:t>
            </a:r>
            <a:r>
              <a:rPr lang="en-US" altLang="zh-CN" sz="1400" dirty="0" err="1"/>
              <a:t>int</a:t>
            </a:r>
            <a:r>
              <a:rPr lang="en-US" altLang="zh-CN" sz="1400" dirty="0"/>
              <a:t> number = 0;</a:t>
            </a:r>
            <a:endParaRPr lang="en-US" altLang="zh-CN" sz="1400" dirty="0"/>
          </a:p>
          <a:p>
            <a:pPr algn="just" eaLnBrk="0" hangingPunct="0"/>
            <a:r>
              <a:rPr lang="en-US" altLang="zh-CN" sz="1400" dirty="0"/>
              <a:t>      </a:t>
            </a:r>
            <a:r>
              <a:rPr lang="en-US" altLang="zh-CN" sz="1400" dirty="0" err="1"/>
              <a:t>System.out.println</a:t>
            </a:r>
            <a:r>
              <a:rPr lang="en-US" altLang="zh-CN" sz="1400" dirty="0"/>
              <a:t>("</a:t>
            </a:r>
            <a:r>
              <a:rPr lang="zh-CN" altLang="en-US" sz="1400" dirty="0"/>
              <a:t>输入正整数(回车确定)");</a:t>
            </a:r>
            <a:endParaRPr lang="zh-CN" altLang="en-US" sz="1400" dirty="0"/>
          </a:p>
          <a:p>
            <a:pPr algn="just" eaLnBrk="0" hangingPunct="0"/>
            <a:r>
              <a:rPr lang="zh-CN" altLang="en-US" sz="1400" dirty="0"/>
              <a:t>      </a:t>
            </a:r>
            <a:r>
              <a:rPr lang="en-US" altLang="zh-CN" sz="1400" dirty="0"/>
              <a:t>Scanner reader = new Scanner(System.in);</a:t>
            </a:r>
            <a:endParaRPr lang="en-US" altLang="zh-CN" sz="1400" dirty="0"/>
          </a:p>
          <a:p>
            <a:pPr algn="just" eaLnBrk="0" hangingPunct="0"/>
            <a:r>
              <a:rPr lang="en-US" altLang="zh-CN" sz="1400" dirty="0"/>
              <a:t>      number = </a:t>
            </a:r>
            <a:r>
              <a:rPr lang="en-US" altLang="zh-CN" sz="1400" dirty="0" err="1"/>
              <a:t>reader.nextInt</a:t>
            </a:r>
            <a:r>
              <a:rPr lang="en-US" altLang="zh-CN" sz="1400" dirty="0"/>
              <a:t>();</a:t>
            </a:r>
            <a:endParaRPr lang="en-US" altLang="zh-CN" sz="1400" dirty="0"/>
          </a:p>
          <a:p>
            <a:pPr algn="just" eaLnBrk="0" hangingPunct="0"/>
            <a:r>
              <a:rPr lang="en-US" altLang="zh-CN" sz="1400" dirty="0"/>
              <a:t>      </a:t>
            </a:r>
            <a:r>
              <a:rPr lang="en-US" altLang="zh-CN" sz="1400" dirty="0">
                <a:solidFill>
                  <a:srgbClr val="0000FF"/>
                </a:solidFill>
              </a:rPr>
              <a:t>switch(number) {</a:t>
            </a:r>
            <a:endParaRPr lang="en-US" altLang="zh-CN" sz="1400" dirty="0">
              <a:solidFill>
                <a:srgbClr val="0000FF"/>
              </a:solidFill>
            </a:endParaRPr>
          </a:p>
          <a:p>
            <a:pPr algn="just" eaLnBrk="0" hangingPunct="0"/>
            <a:r>
              <a:rPr lang="en-US" altLang="zh-CN" sz="1400" dirty="0">
                <a:solidFill>
                  <a:srgbClr val="0000FF"/>
                </a:solidFill>
              </a:rPr>
              <a:t>            case 9 :</a:t>
            </a:r>
            <a:endParaRPr lang="en-US" altLang="zh-CN" sz="1400" dirty="0">
              <a:solidFill>
                <a:srgbClr val="0000FF"/>
              </a:solidFill>
            </a:endParaRPr>
          </a:p>
          <a:p>
            <a:pPr algn="just" eaLnBrk="0" hangingPunct="0"/>
            <a:r>
              <a:rPr lang="en-US" altLang="zh-CN" sz="1400" dirty="0">
                <a:solidFill>
                  <a:srgbClr val="0000FF"/>
                </a:solidFill>
              </a:rPr>
              <a:t>            case 131 :</a:t>
            </a:r>
            <a:endParaRPr lang="en-US" altLang="zh-CN" sz="1400" dirty="0">
              <a:solidFill>
                <a:srgbClr val="0000FF"/>
              </a:solidFill>
            </a:endParaRPr>
          </a:p>
          <a:p>
            <a:pPr algn="just" eaLnBrk="0" hangingPunct="0"/>
            <a:r>
              <a:rPr lang="en-US" altLang="zh-CN" sz="1400" dirty="0">
                <a:solidFill>
                  <a:srgbClr val="0000FF"/>
                </a:solidFill>
              </a:rPr>
              <a:t>            case 12 :       </a:t>
            </a:r>
            <a:r>
              <a:rPr lang="en-US" altLang="zh-CN" sz="1400" dirty="0" err="1">
                <a:solidFill>
                  <a:srgbClr val="0000FF"/>
                </a:solidFill>
              </a:rPr>
              <a:t>System.out.println</a:t>
            </a:r>
            <a:r>
              <a:rPr lang="en-US" altLang="zh-CN" sz="1400" dirty="0">
                <a:solidFill>
                  <a:srgbClr val="0000FF"/>
                </a:solidFill>
              </a:rPr>
              <a:t>(number+"</a:t>
            </a:r>
            <a:r>
              <a:rPr lang="zh-CN" altLang="en-US" sz="1400" dirty="0">
                <a:solidFill>
                  <a:srgbClr val="0000FF"/>
                </a:solidFill>
              </a:rPr>
              <a:t>是三等奖");</a:t>
            </a:r>
            <a:endParaRPr lang="zh-CN" altLang="en-US" sz="1400" dirty="0">
              <a:solidFill>
                <a:srgbClr val="0000FF"/>
              </a:solidFill>
            </a:endParaRPr>
          </a:p>
          <a:p>
            <a:pPr algn="just" eaLnBrk="0" hangingPunct="0"/>
            <a:r>
              <a:rPr lang="zh-CN" altLang="en-US" sz="1400" dirty="0">
                <a:solidFill>
                  <a:srgbClr val="0000FF"/>
                </a:solidFill>
              </a:rPr>
              <a:t>                                  </a:t>
            </a:r>
            <a:r>
              <a:rPr lang="en-US" altLang="zh-CN" sz="1400" dirty="0">
                <a:solidFill>
                  <a:srgbClr val="0000FF"/>
                </a:solidFill>
              </a:rPr>
              <a:t>break;</a:t>
            </a:r>
            <a:endParaRPr lang="en-US" altLang="zh-CN" sz="1400" dirty="0">
              <a:solidFill>
                <a:srgbClr val="0000FF"/>
              </a:solidFill>
            </a:endParaRPr>
          </a:p>
          <a:p>
            <a:pPr algn="just" eaLnBrk="0" hangingPunct="0"/>
            <a:r>
              <a:rPr lang="en-US" altLang="zh-CN" sz="1400" dirty="0">
                <a:solidFill>
                  <a:srgbClr val="0000FF"/>
                </a:solidFill>
              </a:rPr>
              <a:t>             case 209 :</a:t>
            </a:r>
            <a:endParaRPr lang="en-US" altLang="zh-CN" sz="1400" dirty="0">
              <a:solidFill>
                <a:srgbClr val="0000FF"/>
              </a:solidFill>
            </a:endParaRPr>
          </a:p>
          <a:p>
            <a:pPr algn="just" eaLnBrk="0" hangingPunct="0"/>
            <a:r>
              <a:rPr lang="en-US" altLang="zh-CN" sz="1400" dirty="0">
                <a:solidFill>
                  <a:srgbClr val="0000FF"/>
                </a:solidFill>
              </a:rPr>
              <a:t>             case 596 :</a:t>
            </a:r>
            <a:endParaRPr lang="en-US" altLang="zh-CN" sz="1400" dirty="0">
              <a:solidFill>
                <a:srgbClr val="0000FF"/>
              </a:solidFill>
            </a:endParaRPr>
          </a:p>
          <a:p>
            <a:pPr algn="just" eaLnBrk="0" hangingPunct="0"/>
            <a:r>
              <a:rPr lang="en-US" altLang="zh-CN" sz="1400" dirty="0">
                <a:solidFill>
                  <a:srgbClr val="0000FF"/>
                </a:solidFill>
              </a:rPr>
              <a:t>             case 27 :      </a:t>
            </a:r>
            <a:r>
              <a:rPr lang="en-US" altLang="zh-CN" sz="1400" dirty="0" err="1">
                <a:solidFill>
                  <a:srgbClr val="0000FF"/>
                </a:solidFill>
              </a:rPr>
              <a:t>System.out.println</a:t>
            </a:r>
            <a:r>
              <a:rPr lang="en-US" altLang="zh-CN" sz="1400" dirty="0">
                <a:solidFill>
                  <a:srgbClr val="0000FF"/>
                </a:solidFill>
              </a:rPr>
              <a:t>(number+"</a:t>
            </a:r>
            <a:r>
              <a:rPr lang="zh-CN" altLang="en-US" sz="1400" dirty="0">
                <a:solidFill>
                  <a:srgbClr val="0000FF"/>
                </a:solidFill>
              </a:rPr>
              <a:t>是二等奖");</a:t>
            </a:r>
            <a:endParaRPr lang="zh-CN" altLang="en-US" sz="1400" dirty="0">
              <a:solidFill>
                <a:srgbClr val="0000FF"/>
              </a:solidFill>
            </a:endParaRPr>
          </a:p>
          <a:p>
            <a:pPr algn="just" eaLnBrk="0" hangingPunct="0"/>
            <a:r>
              <a:rPr lang="zh-CN" altLang="en-US" sz="1400" dirty="0">
                <a:solidFill>
                  <a:srgbClr val="0000FF"/>
                </a:solidFill>
              </a:rPr>
              <a:t>                                  </a:t>
            </a:r>
            <a:r>
              <a:rPr lang="en-US" altLang="zh-CN" sz="1400" dirty="0">
                <a:solidFill>
                  <a:srgbClr val="0000FF"/>
                </a:solidFill>
              </a:rPr>
              <a:t>break;</a:t>
            </a:r>
            <a:endParaRPr lang="en-US" altLang="zh-CN" sz="1400" dirty="0">
              <a:solidFill>
                <a:srgbClr val="0000FF"/>
              </a:solidFill>
            </a:endParaRPr>
          </a:p>
          <a:p>
            <a:pPr algn="just" eaLnBrk="0" hangingPunct="0"/>
            <a:r>
              <a:rPr lang="en-US" altLang="zh-CN" sz="1400" dirty="0">
                <a:solidFill>
                  <a:srgbClr val="0000FF"/>
                </a:solidFill>
              </a:rPr>
              <a:t>             case 875 :</a:t>
            </a:r>
            <a:endParaRPr lang="en-US" altLang="zh-CN" sz="1400" dirty="0">
              <a:solidFill>
                <a:srgbClr val="0000FF"/>
              </a:solidFill>
            </a:endParaRPr>
          </a:p>
          <a:p>
            <a:pPr algn="just" eaLnBrk="0" hangingPunct="0"/>
            <a:r>
              <a:rPr lang="en-US" altLang="zh-CN" sz="1400" dirty="0">
                <a:solidFill>
                  <a:srgbClr val="0000FF"/>
                </a:solidFill>
              </a:rPr>
              <a:t>             case 316 :</a:t>
            </a:r>
            <a:endParaRPr lang="en-US" altLang="zh-CN" sz="1400" dirty="0">
              <a:solidFill>
                <a:srgbClr val="0000FF"/>
              </a:solidFill>
            </a:endParaRPr>
          </a:p>
          <a:p>
            <a:pPr algn="just" eaLnBrk="0" hangingPunct="0"/>
            <a:r>
              <a:rPr lang="en-US" altLang="zh-CN" sz="1400" dirty="0">
                <a:solidFill>
                  <a:srgbClr val="0000FF"/>
                </a:solidFill>
              </a:rPr>
              <a:t>             case 59 :       </a:t>
            </a:r>
            <a:r>
              <a:rPr lang="en-US" altLang="zh-CN" sz="1400" dirty="0" err="1">
                <a:solidFill>
                  <a:srgbClr val="0000FF"/>
                </a:solidFill>
              </a:rPr>
              <a:t>System.out.println</a:t>
            </a:r>
            <a:r>
              <a:rPr lang="en-US" altLang="zh-CN" sz="1400" dirty="0">
                <a:solidFill>
                  <a:srgbClr val="0000FF"/>
                </a:solidFill>
              </a:rPr>
              <a:t>(number+"</a:t>
            </a:r>
            <a:r>
              <a:rPr lang="zh-CN" altLang="en-US" sz="1400" dirty="0">
                <a:solidFill>
                  <a:srgbClr val="0000FF"/>
                </a:solidFill>
              </a:rPr>
              <a:t>是一等奖");</a:t>
            </a:r>
            <a:endParaRPr lang="zh-CN" altLang="en-US" sz="1400" dirty="0">
              <a:solidFill>
                <a:srgbClr val="0000FF"/>
              </a:solidFill>
            </a:endParaRPr>
          </a:p>
          <a:p>
            <a:pPr algn="just" eaLnBrk="0" hangingPunct="0"/>
            <a:r>
              <a:rPr lang="zh-CN" altLang="en-US" sz="1400" dirty="0">
                <a:solidFill>
                  <a:srgbClr val="0000FF"/>
                </a:solidFill>
              </a:rPr>
              <a:t>                                   </a:t>
            </a:r>
            <a:r>
              <a:rPr lang="en-US" altLang="zh-CN" sz="1400" dirty="0">
                <a:solidFill>
                  <a:srgbClr val="0000FF"/>
                </a:solidFill>
              </a:rPr>
              <a:t>break;</a:t>
            </a:r>
            <a:endParaRPr lang="en-US" altLang="zh-CN" sz="1400" dirty="0">
              <a:solidFill>
                <a:srgbClr val="0000FF"/>
              </a:solidFill>
            </a:endParaRPr>
          </a:p>
          <a:p>
            <a:pPr algn="just" eaLnBrk="0" hangingPunct="0"/>
            <a:r>
              <a:rPr lang="en-US" altLang="zh-CN" sz="1400" dirty="0">
                <a:solidFill>
                  <a:srgbClr val="0000FF"/>
                </a:solidFill>
              </a:rPr>
              <a:t>              default:       </a:t>
            </a:r>
            <a:r>
              <a:rPr lang="en-US" altLang="zh-CN" sz="1400" dirty="0" err="1">
                <a:solidFill>
                  <a:srgbClr val="0000FF"/>
                </a:solidFill>
              </a:rPr>
              <a:t>System.out.println</a:t>
            </a:r>
            <a:r>
              <a:rPr lang="en-US" altLang="zh-CN" sz="1400" dirty="0">
                <a:solidFill>
                  <a:srgbClr val="0000FF"/>
                </a:solidFill>
              </a:rPr>
              <a:t>(number+"</a:t>
            </a:r>
            <a:r>
              <a:rPr lang="zh-CN" altLang="en-US" sz="1400" dirty="0">
                <a:solidFill>
                  <a:srgbClr val="0000FF"/>
                </a:solidFill>
              </a:rPr>
              <a:t>未中奖");</a:t>
            </a:r>
            <a:endParaRPr lang="zh-CN" altLang="en-US" sz="1400" dirty="0">
              <a:solidFill>
                <a:srgbClr val="0000FF"/>
              </a:solidFill>
            </a:endParaRPr>
          </a:p>
          <a:p>
            <a:pPr algn="just" eaLnBrk="0" hangingPunct="0"/>
            <a:r>
              <a:rPr lang="zh-CN" altLang="en-US" sz="1400" dirty="0">
                <a:solidFill>
                  <a:srgbClr val="0000FF"/>
                </a:solidFill>
              </a:rPr>
              <a:t>      }</a:t>
            </a:r>
            <a:endParaRPr lang="zh-CN" altLang="en-US" sz="1400" dirty="0">
              <a:solidFill>
                <a:srgbClr val="0000FF"/>
              </a:solidFill>
            </a:endParaRPr>
          </a:p>
          <a:p>
            <a:pPr algn="just" eaLnBrk="0" hangingPunct="0"/>
            <a:r>
              <a:rPr lang="zh-CN" altLang="en-US" sz="1400" dirty="0"/>
              <a:t>   }</a:t>
            </a:r>
            <a:endParaRPr lang="zh-CN" altLang="en-US" sz="1400" dirty="0"/>
          </a:p>
          <a:p>
            <a:pPr algn="just" eaLnBrk="0" hangingPunct="0"/>
            <a:r>
              <a:rPr lang="zh-CN" altLang="en-US" sz="1400" dirty="0"/>
              <a:t>} </a:t>
            </a:r>
            <a:endParaRPr lang="zh-CN" altLang="en-US" sz="1400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312021" y="5901891"/>
            <a:ext cx="321651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宋体" panose="02010600030101010101" pitchFamily="2" charset="-122"/>
              </a:rPr>
              <a:t>——</a:t>
            </a:r>
            <a:r>
              <a:rPr lang="zh-CN" altLang="en-US" sz="1600" b="0" dirty="0" smtClean="0">
                <a:latin typeface="宋体" panose="02010600030101010101" pitchFamily="2" charset="-122"/>
              </a:rPr>
              <a:t>判断</a:t>
            </a:r>
            <a:r>
              <a:rPr lang="zh-CN" altLang="en-US" sz="1600" b="0" dirty="0">
                <a:latin typeface="宋体" panose="02010600030101010101" pitchFamily="2" charset="-122"/>
              </a:rPr>
              <a:t>用户从键盘输入的正整数是否为中奖号码。</a:t>
            </a:r>
            <a:r>
              <a:rPr lang="zh-CN" altLang="en-US" sz="1600" b="0" dirty="0"/>
              <a:t> </a:t>
            </a:r>
            <a:endParaRPr lang="zh-CN" altLang="en-US" sz="1600" b="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示例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编写程序，为一个给定年份找出其中国生肖。（中国生肖基于</a:t>
            </a:r>
            <a:r>
              <a:rPr lang="en-US" altLang="zh-CN" dirty="0" smtClean="0"/>
              <a:t>12</a:t>
            </a:r>
            <a:r>
              <a:rPr lang="zh-CN" altLang="en-US" dirty="0" smtClean="0"/>
              <a:t>年一个周期，每年用一个动物表示）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32172" y="2183832"/>
            <a:ext cx="2939166" cy="370953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教学目标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关系运算符及关系表达式</a:t>
            </a:r>
            <a:endParaRPr kumimoji="1" lang="en-US" altLang="zh-CN" dirty="0" smtClean="0"/>
          </a:p>
          <a:p>
            <a:r>
              <a:rPr kumimoji="1" lang="zh-CN" altLang="en-US" dirty="0" smtClean="0"/>
              <a:t>逻辑运算符及逻辑表达式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instanceof</a:t>
            </a:r>
            <a:endParaRPr kumimoji="1" lang="en-US" altLang="zh-CN" dirty="0" smtClean="0"/>
          </a:p>
          <a:p>
            <a:r>
              <a:rPr kumimoji="1" lang="en-US" altLang="zh-CN" dirty="0" smtClean="0"/>
              <a:t>if</a:t>
            </a:r>
            <a:r>
              <a:rPr kumimoji="1" lang="zh-CN" altLang="en-US" dirty="0" smtClean="0"/>
              <a:t>语句</a:t>
            </a:r>
            <a:endParaRPr kumimoji="1" lang="en-US" altLang="zh-CN" dirty="0" smtClean="0"/>
          </a:p>
          <a:p>
            <a:r>
              <a:rPr kumimoji="1" lang="zh-CN" altLang="en-US" dirty="0" smtClean="0"/>
              <a:t>常见错误陷阱</a:t>
            </a:r>
            <a:endParaRPr kumimoji="1" lang="en-US" altLang="zh-CN" dirty="0" smtClean="0"/>
          </a:p>
          <a:p>
            <a:r>
              <a:rPr kumimoji="1" lang="zh-CN" altLang="en-US" dirty="0" smtClean="0"/>
              <a:t>示例</a:t>
            </a:r>
            <a:endParaRPr kumimoji="1" lang="en-US" altLang="zh-CN" dirty="0" smtClean="0"/>
          </a:p>
          <a:p>
            <a:r>
              <a:rPr kumimoji="1" lang="en-US" altLang="zh-CN" dirty="0" smtClean="0"/>
              <a:t>switch</a:t>
            </a:r>
            <a:r>
              <a:rPr kumimoji="1" lang="zh-CN" altLang="en-US" dirty="0" smtClean="0"/>
              <a:t>语句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关系运算符及关系表达式</a:t>
            </a:r>
            <a:endParaRPr lang="zh-CN" altLang="en-US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280500" y="1790700"/>
            <a:ext cx="8309585" cy="1858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10000"/>
              </a:spcBef>
            </a:pPr>
            <a:r>
              <a:rPr lang="zh-CN" altLang="en-US" sz="2800" dirty="0">
                <a:solidFill>
                  <a:srgbClr val="0000FF"/>
                </a:solidFill>
              </a:rPr>
              <a:t>关系运算符:   </a:t>
            </a:r>
            <a:r>
              <a:rPr lang="en-US" altLang="zh-CN" sz="2800" dirty="0">
                <a:solidFill>
                  <a:srgbClr val="0000FF"/>
                </a:solidFill>
              </a:rPr>
              <a:t>&gt; , &lt;  ,  &gt;= , &lt;= , ==  , !=</a:t>
            </a:r>
            <a:endParaRPr lang="en-US" altLang="zh-CN" sz="2800" dirty="0">
              <a:solidFill>
                <a:srgbClr val="0000FF"/>
              </a:solidFill>
            </a:endParaRPr>
          </a:p>
          <a:p>
            <a:pPr algn="just">
              <a:spcBef>
                <a:spcPct val="10000"/>
              </a:spcBef>
            </a:pPr>
            <a:r>
              <a:rPr lang="zh-CN" altLang="en-US" sz="2800" b="0" dirty="0">
                <a:latin typeface="宋体" panose="02010600030101010101" pitchFamily="2" charset="-122"/>
              </a:rPr>
              <a:t>  关系运算符是二目运算符，用来比较两个值的关系。关系运算符的</a:t>
            </a:r>
            <a:r>
              <a:rPr lang="zh-CN" altLang="en-US" sz="2800" dirty="0">
                <a:solidFill>
                  <a:srgbClr val="0000FF"/>
                </a:solidFill>
              </a:rPr>
              <a:t>运算结果是</a:t>
            </a:r>
            <a:r>
              <a:rPr lang="en-US" altLang="zh-CN" sz="2800" dirty="0" err="1">
                <a:solidFill>
                  <a:srgbClr val="0000FF"/>
                </a:solidFill>
              </a:rPr>
              <a:t>boolean</a:t>
            </a:r>
            <a:r>
              <a:rPr lang="zh-CN" altLang="en-US" sz="2800" dirty="0" smtClean="0">
                <a:solidFill>
                  <a:srgbClr val="0000FF"/>
                </a:solidFill>
              </a:rPr>
              <a:t>型</a:t>
            </a:r>
            <a:r>
              <a:rPr lang="zh-CN" altLang="en-US" sz="2800" dirty="0" smtClean="0">
                <a:latin typeface="宋体" panose="02010600030101010101" pitchFamily="2" charset="-122"/>
              </a:rPr>
              <a:t>。</a:t>
            </a:r>
            <a:r>
              <a:rPr lang="zh-CN" altLang="en-US" sz="2800" b="0" dirty="0" smtClean="0">
                <a:latin typeface="宋体" panose="02010600030101010101" pitchFamily="2" charset="-122"/>
              </a:rPr>
              <a:t>当运算符</a:t>
            </a:r>
            <a:r>
              <a:rPr lang="zh-CN" altLang="en-US" sz="2800" b="0" dirty="0">
                <a:latin typeface="宋体" panose="02010600030101010101" pitchFamily="2" charset="-122"/>
              </a:rPr>
              <a:t>对应的关系成立时，运算结果是</a:t>
            </a:r>
            <a:r>
              <a:rPr lang="en-US" altLang="zh-CN" sz="2800" dirty="0">
                <a:solidFill>
                  <a:srgbClr val="0000FF"/>
                </a:solidFill>
              </a:rPr>
              <a:t>true</a:t>
            </a:r>
            <a:r>
              <a:rPr lang="en-US" altLang="zh-CN" sz="2800" b="0" dirty="0">
                <a:latin typeface="宋体" panose="02010600030101010101" pitchFamily="2" charset="-122"/>
              </a:rPr>
              <a:t>，</a:t>
            </a:r>
            <a:r>
              <a:rPr lang="zh-CN" altLang="en-US" sz="2800" b="0" dirty="0">
                <a:latin typeface="宋体" panose="02010600030101010101" pitchFamily="2" charset="-122"/>
              </a:rPr>
              <a:t>否则是</a:t>
            </a:r>
            <a:r>
              <a:rPr lang="en-US" altLang="zh-CN" sz="2800" dirty="0">
                <a:solidFill>
                  <a:srgbClr val="0000FF"/>
                </a:solidFill>
              </a:rPr>
              <a:t>false</a:t>
            </a:r>
            <a:r>
              <a:rPr lang="en-US" altLang="zh-CN" sz="2800" b="0" dirty="0">
                <a:latin typeface="宋体" panose="02010600030101010101" pitchFamily="2" charset="-122"/>
              </a:rPr>
              <a:t>。</a:t>
            </a:r>
            <a:r>
              <a:rPr lang="en-US" altLang="zh-CN" sz="2800" b="0" dirty="0"/>
              <a:t> </a:t>
            </a:r>
            <a:endParaRPr lang="zh-CN" altLang="en-US" sz="2800" b="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8461" y="3916370"/>
            <a:ext cx="5741377" cy="213758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逻辑运算符及逻辑表达式</a:t>
            </a:r>
            <a:endParaRPr lang="zh-CN" altLang="en-US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457200" y="1743808"/>
            <a:ext cx="8458200" cy="14157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10000"/>
              </a:spcBef>
            </a:pPr>
            <a:r>
              <a:rPr lang="zh-CN" altLang="en-US" sz="2000" dirty="0">
                <a:solidFill>
                  <a:srgbClr val="0000FF"/>
                </a:solidFill>
              </a:rPr>
              <a:t>逻辑运算符</a:t>
            </a:r>
            <a:r>
              <a:rPr lang="zh-CN" altLang="en-US" sz="2000" dirty="0" smtClean="0">
                <a:solidFill>
                  <a:srgbClr val="0000FF"/>
                </a:solidFill>
              </a:rPr>
              <a:t>包括：          </a:t>
            </a:r>
            <a:r>
              <a:rPr lang="zh-CN" altLang="en-US" sz="2000" dirty="0">
                <a:solidFill>
                  <a:srgbClr val="0000FF"/>
                </a:solidFill>
              </a:rPr>
              <a:t>&amp;&amp;，||，!</a:t>
            </a:r>
            <a:endParaRPr lang="zh-CN" altLang="en-US" sz="2000" dirty="0">
              <a:solidFill>
                <a:srgbClr val="0000FF"/>
              </a:solidFill>
            </a:endParaRPr>
          </a:p>
          <a:p>
            <a:pPr algn="just">
              <a:spcBef>
                <a:spcPct val="10000"/>
              </a:spcBef>
            </a:pPr>
            <a:r>
              <a:rPr lang="en-US" altLang="zh-CN" sz="2000" b="0" dirty="0" smtClean="0">
                <a:latin typeface="宋体" panose="02010600030101010101" pitchFamily="2" charset="-122"/>
              </a:rPr>
              <a:t>	</a:t>
            </a:r>
            <a:r>
              <a:rPr lang="zh-CN" altLang="en-US" sz="2000" b="0" dirty="0" smtClean="0">
                <a:latin typeface="宋体" panose="02010600030101010101" pitchFamily="2" charset="-122"/>
              </a:rPr>
              <a:t>其中</a:t>
            </a:r>
            <a:r>
              <a:rPr lang="zh-CN" altLang="en-US" sz="2000" dirty="0">
                <a:solidFill>
                  <a:srgbClr val="0000FF"/>
                </a:solidFill>
              </a:rPr>
              <a:t>&amp;&amp;、||</a:t>
            </a:r>
            <a:r>
              <a:rPr lang="zh-CN" altLang="en-US" sz="2000" b="0" dirty="0">
                <a:latin typeface="宋体" panose="02010600030101010101" pitchFamily="2" charset="-122"/>
              </a:rPr>
              <a:t>为二目运算符,实现逻辑与、逻辑或；</a:t>
            </a:r>
            <a:endParaRPr lang="zh-CN" altLang="en-US" sz="2000" b="0" dirty="0">
              <a:latin typeface="宋体" panose="02010600030101010101" pitchFamily="2" charset="-122"/>
            </a:endParaRPr>
          </a:p>
          <a:p>
            <a:pPr algn="just">
              <a:spcBef>
                <a:spcPct val="10000"/>
              </a:spcBef>
            </a:pPr>
            <a:r>
              <a:rPr lang="en-US" altLang="zh-CN" sz="2000" dirty="0" smtClean="0">
                <a:solidFill>
                  <a:srgbClr val="0000FF"/>
                </a:solidFill>
              </a:rPr>
              <a:t>	</a:t>
            </a:r>
            <a:r>
              <a:rPr lang="zh-CN" altLang="en-US" sz="2000" dirty="0" smtClean="0">
                <a:solidFill>
                  <a:srgbClr val="0000FF"/>
                </a:solidFill>
              </a:rPr>
              <a:t>！</a:t>
            </a:r>
            <a:r>
              <a:rPr lang="zh-CN" altLang="en-US" sz="2000" b="0" dirty="0">
                <a:latin typeface="宋体" panose="02010600030101010101" pitchFamily="2" charset="-122"/>
              </a:rPr>
              <a:t>为单目运算符,实现逻辑非。</a:t>
            </a:r>
            <a:endParaRPr lang="zh-CN" altLang="en-US" sz="2000" b="0" dirty="0">
              <a:latin typeface="宋体" panose="02010600030101010101" pitchFamily="2" charset="-122"/>
            </a:endParaRPr>
          </a:p>
          <a:p>
            <a:pPr algn="just">
              <a:spcBef>
                <a:spcPct val="10000"/>
              </a:spcBef>
            </a:pPr>
            <a:r>
              <a:rPr lang="zh-CN" altLang="en-US" sz="2000" b="0" dirty="0">
                <a:latin typeface="宋体" panose="02010600030101010101" pitchFamily="2" charset="-122"/>
              </a:rPr>
              <a:t>  逻辑运算符的</a:t>
            </a:r>
            <a:r>
              <a:rPr lang="zh-CN" altLang="en-US" sz="2000" b="0" dirty="0" smtClean="0">
                <a:latin typeface="宋体" panose="02010600030101010101" pitchFamily="2" charset="-122"/>
              </a:rPr>
              <a:t>操作数须</a:t>
            </a:r>
            <a:r>
              <a:rPr lang="zh-CN" altLang="en-US" sz="2000" b="0" dirty="0">
                <a:latin typeface="宋体" panose="02010600030101010101" pitchFamily="2" charset="-122"/>
              </a:rPr>
              <a:t>是</a:t>
            </a:r>
            <a:r>
              <a:rPr lang="en-US" altLang="zh-CN" sz="2000" b="0" dirty="0" err="1"/>
              <a:t>boolean</a:t>
            </a:r>
            <a:r>
              <a:rPr lang="zh-CN" altLang="en-US" sz="2000" b="0" dirty="0" smtClean="0">
                <a:latin typeface="宋体" panose="02010600030101010101" pitchFamily="2" charset="-122"/>
              </a:rPr>
              <a:t>型，它们可以</a:t>
            </a:r>
            <a:r>
              <a:rPr lang="zh-CN" altLang="en-US" sz="2000" b="0" dirty="0">
                <a:latin typeface="宋体" panose="02010600030101010101" pitchFamily="2" charset="-122"/>
              </a:rPr>
              <a:t>用来连接关系表达式</a:t>
            </a:r>
            <a:r>
              <a:rPr lang="zh-CN" altLang="en-US" sz="2000" b="0" dirty="0" smtClean="0">
                <a:latin typeface="宋体" panose="02010600030101010101" pitchFamily="2" charset="-122"/>
              </a:rPr>
              <a:t>。</a:t>
            </a:r>
            <a:endParaRPr lang="zh-CN" altLang="en-US" sz="2000" b="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9099" y="3605579"/>
            <a:ext cx="5841756" cy="152269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instanceof</a:t>
            </a:r>
            <a:r>
              <a:rPr lang="zh-CN" altLang="en-US" dirty="0" smtClean="0"/>
              <a:t>运算符</a:t>
            </a:r>
            <a:endParaRPr lang="zh-CN" altLang="en-US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366713" y="2042747"/>
            <a:ext cx="8015287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10000"/>
              </a:spcBef>
            </a:pPr>
            <a:r>
              <a:rPr lang="zh-CN" altLang="en-US" sz="2800" b="0" dirty="0">
                <a:latin typeface="宋体" panose="02010600030101010101" pitchFamily="2" charset="-122"/>
              </a:rPr>
              <a:t>    </a:t>
            </a:r>
            <a:r>
              <a:rPr lang="en-US" altLang="zh-CN" sz="2800" dirty="0" err="1">
                <a:solidFill>
                  <a:srgbClr val="0000FF"/>
                </a:solidFill>
              </a:rPr>
              <a:t>instanceof</a:t>
            </a:r>
            <a:r>
              <a:rPr lang="en-US" altLang="zh-CN" sz="2800" dirty="0">
                <a:solidFill>
                  <a:srgbClr val="0000FF"/>
                </a:solidFill>
              </a:rPr>
              <a:t> </a:t>
            </a:r>
            <a:r>
              <a:rPr lang="zh-CN" altLang="en-US" sz="2800" dirty="0">
                <a:solidFill>
                  <a:srgbClr val="0000FF"/>
                </a:solidFill>
              </a:rPr>
              <a:t>运算符</a:t>
            </a:r>
            <a:r>
              <a:rPr lang="zh-CN" altLang="en-US" sz="2800" b="0" dirty="0">
                <a:latin typeface="宋体" panose="02010600030101010101" pitchFamily="2" charset="-122"/>
              </a:rPr>
              <a:t>是二目运算符，左面的操作元是一个</a:t>
            </a:r>
            <a:r>
              <a:rPr lang="zh-CN" altLang="en-US" sz="2400" dirty="0">
                <a:solidFill>
                  <a:srgbClr val="FF33CC"/>
                </a:solidFill>
                <a:latin typeface="宋体" panose="02010600030101010101" pitchFamily="2" charset="-122"/>
              </a:rPr>
              <a:t>对象</a:t>
            </a:r>
            <a:r>
              <a:rPr lang="zh-CN" altLang="en-US" sz="2800" b="0" dirty="0">
                <a:latin typeface="宋体" panose="02010600030101010101" pitchFamily="2" charset="-122"/>
              </a:rPr>
              <a:t>；右面是一个</a:t>
            </a:r>
            <a:r>
              <a:rPr lang="zh-CN" altLang="en-US" sz="2400" dirty="0">
                <a:solidFill>
                  <a:srgbClr val="FF33CC"/>
                </a:solidFill>
                <a:latin typeface="宋体" panose="02010600030101010101" pitchFamily="2" charset="-122"/>
              </a:rPr>
              <a:t>类</a:t>
            </a:r>
            <a:r>
              <a:rPr lang="zh-CN" altLang="en-US" sz="2800" b="0" dirty="0">
                <a:latin typeface="宋体" panose="02010600030101010101" pitchFamily="2" charset="-122"/>
              </a:rPr>
              <a:t>。当左面的对象是右面的类或子类创建的对象时，该运算符运算的结果是</a:t>
            </a:r>
            <a:r>
              <a:rPr lang="en-US" altLang="zh-CN" sz="2800" b="0" dirty="0"/>
              <a:t>true </a:t>
            </a:r>
            <a:r>
              <a:rPr lang="en-US" altLang="zh-CN" sz="2800" b="0" dirty="0">
                <a:latin typeface="宋体" panose="02010600030101010101" pitchFamily="2" charset="-122"/>
              </a:rPr>
              <a:t>，</a:t>
            </a:r>
            <a:r>
              <a:rPr lang="zh-CN" altLang="en-US" sz="2800" b="0" dirty="0">
                <a:latin typeface="宋体" panose="02010600030101010101" pitchFamily="2" charset="-122"/>
              </a:rPr>
              <a:t>否则是</a:t>
            </a:r>
            <a:r>
              <a:rPr lang="en-US" altLang="zh-CN" sz="2800" b="0" dirty="0"/>
              <a:t>false</a:t>
            </a:r>
            <a:r>
              <a:rPr lang="en-US" altLang="zh-CN" sz="2800" b="0" dirty="0">
                <a:latin typeface="宋体" panose="02010600030101010101" pitchFamily="2" charset="-122"/>
              </a:rPr>
              <a:t>。</a:t>
            </a:r>
            <a:r>
              <a:rPr lang="en-US" altLang="zh-CN" sz="2800" b="0" dirty="0"/>
              <a:t> </a:t>
            </a:r>
            <a:endParaRPr lang="zh-CN" altLang="en-US" dirty="0">
              <a:solidFill>
                <a:srgbClr val="FF0000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if</a:t>
            </a:r>
            <a:r>
              <a:rPr lang="zh-CN" altLang="en-US" dirty="0" smtClean="0"/>
              <a:t>语句</a:t>
            </a:r>
            <a:endParaRPr lang="zh-CN" altLang="en-US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533400" y="1632439"/>
            <a:ext cx="8294077" cy="20744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indent="2921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82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20000"/>
              </a:spcBef>
            </a:pPr>
            <a:r>
              <a:rPr lang="zh-CN" altLang="en-US" sz="2800" b="0" dirty="0"/>
              <a:t>条件分支语句按着语法格式可细分为三种</a:t>
            </a:r>
            <a:r>
              <a:rPr lang="zh-CN" altLang="en-US" sz="2800" b="0" dirty="0" smtClean="0"/>
              <a:t>形式： </a:t>
            </a:r>
            <a:endParaRPr lang="zh-CN" altLang="en-US" sz="2800" b="0" dirty="0"/>
          </a:p>
          <a:p>
            <a:pPr algn="just">
              <a:spcBef>
                <a:spcPct val="20000"/>
              </a:spcBef>
            </a:pPr>
            <a:r>
              <a:rPr lang="en-US" altLang="zh-CN" sz="2800" b="0" dirty="0">
                <a:solidFill>
                  <a:srgbClr val="0000FF"/>
                </a:solidFill>
              </a:rPr>
              <a:t>  if</a:t>
            </a:r>
            <a:r>
              <a:rPr lang="zh-CN" altLang="en-US" sz="2800" b="0" dirty="0">
                <a:solidFill>
                  <a:srgbClr val="0000FF"/>
                </a:solidFill>
                <a:latin typeface="宋体" panose="02010600030101010101" pitchFamily="2" charset="-122"/>
              </a:rPr>
              <a:t>语句</a:t>
            </a:r>
            <a:endParaRPr lang="zh-CN" altLang="en-US" sz="2800" b="0" dirty="0">
              <a:solidFill>
                <a:srgbClr val="0000FF"/>
              </a:solidFill>
              <a:latin typeface="宋体" panose="02010600030101010101" pitchFamily="2" charset="-122"/>
            </a:endParaRPr>
          </a:p>
          <a:p>
            <a:pPr algn="just">
              <a:spcBef>
                <a:spcPct val="20000"/>
              </a:spcBef>
            </a:pPr>
            <a:r>
              <a:rPr lang="en-US" altLang="zh-CN" sz="2800" b="0" dirty="0">
                <a:solidFill>
                  <a:srgbClr val="0000FF"/>
                </a:solidFill>
              </a:rPr>
              <a:t>  if-else</a:t>
            </a:r>
            <a:r>
              <a:rPr lang="zh-CN" altLang="en-US" sz="2800" b="0" dirty="0">
                <a:solidFill>
                  <a:srgbClr val="0000FF"/>
                </a:solidFill>
                <a:latin typeface="宋体" panose="02010600030101010101" pitchFamily="2" charset="-122"/>
              </a:rPr>
              <a:t>语句</a:t>
            </a:r>
            <a:endParaRPr lang="zh-CN" altLang="en-US" sz="2800" b="0" dirty="0">
              <a:solidFill>
                <a:srgbClr val="0000FF"/>
              </a:solidFill>
              <a:latin typeface="宋体" panose="02010600030101010101" pitchFamily="2" charset="-122"/>
            </a:endParaRPr>
          </a:p>
          <a:p>
            <a:pPr algn="just">
              <a:spcBef>
                <a:spcPct val="20000"/>
              </a:spcBef>
            </a:pPr>
            <a:r>
              <a:rPr lang="en-US" altLang="zh-CN" sz="2800" b="0" dirty="0">
                <a:solidFill>
                  <a:srgbClr val="0000FF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800" b="0" dirty="0">
                <a:solidFill>
                  <a:srgbClr val="0000FF"/>
                </a:solidFill>
              </a:rPr>
              <a:t>if-else if- ……- else if -else</a:t>
            </a:r>
            <a:r>
              <a:rPr lang="en-US" altLang="zh-CN" sz="2800" b="0" dirty="0">
                <a:solidFill>
                  <a:srgbClr val="0000FF"/>
                </a:solidFill>
                <a:latin typeface="宋体" panose="02010600030101010101" pitchFamily="2" charset="-122"/>
              </a:rPr>
              <a:t> </a:t>
            </a:r>
            <a:r>
              <a:rPr lang="zh-CN" altLang="en-US" sz="2800" b="0" dirty="0">
                <a:solidFill>
                  <a:srgbClr val="0000FF"/>
                </a:solidFill>
                <a:latin typeface="宋体" panose="02010600030101010101" pitchFamily="2" charset="-122"/>
              </a:rPr>
              <a:t>语句</a:t>
            </a:r>
            <a:endParaRPr lang="zh-CN" altLang="en-US" sz="2800" b="0" dirty="0">
              <a:solidFill>
                <a:srgbClr val="0000FF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if</a:t>
            </a:r>
            <a:r>
              <a:rPr lang="zh-CN" altLang="en-US" dirty="0" smtClean="0"/>
              <a:t>语句</a:t>
            </a:r>
            <a:endParaRPr lang="zh-CN" altLang="en-US" dirty="0"/>
          </a:p>
        </p:txBody>
      </p:sp>
      <p:sp>
        <p:nvSpPr>
          <p:cNvPr id="4" name="Text Box 21"/>
          <p:cNvSpPr txBox="1">
            <a:spLocks noChangeArrowheads="1"/>
          </p:cNvSpPr>
          <p:nvPr/>
        </p:nvSpPr>
        <p:spPr bwMode="auto">
          <a:xfrm>
            <a:off x="693736" y="1714500"/>
            <a:ext cx="7799633" cy="18435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10000"/>
              </a:spcBef>
            </a:pPr>
            <a:r>
              <a:rPr lang="zh-CN" altLang="en-US" sz="2800" dirty="0" smtClean="0">
                <a:solidFill>
                  <a:srgbClr val="0000FF"/>
                </a:solidFill>
              </a:rPr>
              <a:t>单条</a:t>
            </a:r>
            <a:r>
              <a:rPr lang="zh-CN" altLang="en-US" sz="2800" dirty="0">
                <a:solidFill>
                  <a:srgbClr val="0000FF"/>
                </a:solidFill>
              </a:rPr>
              <a:t>件分支</a:t>
            </a:r>
            <a:r>
              <a:rPr lang="zh-CN" altLang="en-US" sz="2800" dirty="0" smtClean="0">
                <a:solidFill>
                  <a:srgbClr val="0000FF"/>
                </a:solidFill>
              </a:rPr>
              <a:t>语句：</a:t>
            </a:r>
            <a:endParaRPr lang="en-US" altLang="zh-CN" sz="2800" dirty="0" smtClean="0">
              <a:solidFill>
                <a:srgbClr val="0000FF"/>
              </a:solidFill>
            </a:endParaRPr>
          </a:p>
          <a:p>
            <a:pPr algn="just">
              <a:spcBef>
                <a:spcPct val="10000"/>
              </a:spcBef>
            </a:pPr>
            <a:r>
              <a:rPr lang="en-US" altLang="zh-CN" sz="2000" dirty="0" smtClean="0">
                <a:solidFill>
                  <a:srgbClr val="0000FF"/>
                </a:solidFill>
              </a:rPr>
              <a:t>if</a:t>
            </a:r>
            <a:r>
              <a:rPr lang="en-US" altLang="zh-CN" sz="2000" dirty="0">
                <a:solidFill>
                  <a:srgbClr val="0000FF"/>
                </a:solidFill>
              </a:rPr>
              <a:t>（</a:t>
            </a:r>
            <a:r>
              <a:rPr lang="zh-CN" altLang="en-US" sz="2000" dirty="0">
                <a:solidFill>
                  <a:srgbClr val="0000FF"/>
                </a:solidFill>
              </a:rPr>
              <a:t>表达式）{ </a:t>
            </a:r>
            <a:endParaRPr lang="zh-CN" altLang="en-US" sz="2000" dirty="0">
              <a:solidFill>
                <a:srgbClr val="0000FF"/>
              </a:solidFill>
            </a:endParaRPr>
          </a:p>
          <a:p>
            <a:pPr algn="just">
              <a:spcBef>
                <a:spcPct val="10000"/>
              </a:spcBef>
            </a:pPr>
            <a:r>
              <a:rPr lang="zh-CN" altLang="en-US" sz="2000" dirty="0">
                <a:solidFill>
                  <a:srgbClr val="0000FF"/>
                </a:solidFill>
              </a:rPr>
              <a:t>         若干语句</a:t>
            </a:r>
            <a:endParaRPr lang="zh-CN" altLang="en-US" sz="2000" dirty="0">
              <a:solidFill>
                <a:srgbClr val="0000FF"/>
              </a:solidFill>
            </a:endParaRPr>
          </a:p>
          <a:p>
            <a:pPr algn="just">
              <a:spcBef>
                <a:spcPct val="10000"/>
              </a:spcBef>
            </a:pPr>
            <a:r>
              <a:rPr lang="zh-CN" altLang="en-US" sz="2000" dirty="0">
                <a:solidFill>
                  <a:srgbClr val="0000FF"/>
                </a:solidFill>
              </a:rPr>
              <a:t>  } </a:t>
            </a:r>
            <a:endParaRPr lang="zh-CN" altLang="en-US" sz="2000" dirty="0">
              <a:solidFill>
                <a:srgbClr val="0000FF"/>
              </a:solidFill>
            </a:endParaRPr>
          </a:p>
          <a:p>
            <a:pPr algn="just">
              <a:spcBef>
                <a:spcPct val="10000"/>
              </a:spcBef>
            </a:pP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</a:rPr>
              <a:t> </a:t>
            </a:r>
            <a:endParaRPr lang="zh-CN" altLang="en-US" dirty="0">
              <a:solidFill>
                <a:srgbClr val="FF0000"/>
              </a:solidFill>
              <a:latin typeface="宋体" panose="0201060003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294313"/>
            <a:ext cx="2418366" cy="2000983"/>
          </a:xfrm>
          <a:prstGeom prst="rect">
            <a:avLst/>
          </a:prstGeom>
        </p:spPr>
      </p:pic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3401766" y="1049704"/>
            <a:ext cx="5627077" cy="5047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indent="2667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1400" b="1" dirty="0">
                <a:latin typeface="Courier New" panose="02070309020205020404" pitchFamily="49" charset="0"/>
              </a:rPr>
              <a:t>public class </a:t>
            </a:r>
            <a:r>
              <a:rPr lang="en-US" altLang="zh-CN" sz="1400" b="1" dirty="0" smtClean="0">
                <a:latin typeface="Courier New" panose="02070309020205020404" pitchFamily="49" charset="0"/>
              </a:rPr>
              <a:t>Example_1 </a:t>
            </a:r>
            <a:r>
              <a:rPr lang="en-US" altLang="zh-CN" sz="1400" b="1" dirty="0">
                <a:latin typeface="Courier New" panose="02070309020205020404" pitchFamily="49" charset="0"/>
              </a:rPr>
              <a:t>{</a:t>
            </a:r>
            <a:endParaRPr lang="en-US" altLang="zh-CN" sz="1400" b="1" dirty="0">
              <a:latin typeface="Courier New" panose="02070309020205020404" pitchFamily="49" charset="0"/>
            </a:endParaRPr>
          </a:p>
          <a:p>
            <a:pPr algn="just" eaLnBrk="0" hangingPunct="0"/>
            <a:r>
              <a:rPr lang="en-US" altLang="zh-CN" sz="1400" b="1" dirty="0">
                <a:latin typeface="Courier New" panose="02070309020205020404" pitchFamily="49" charset="0"/>
              </a:rPr>
              <a:t>   public static void </a:t>
            </a:r>
            <a:r>
              <a:rPr lang="en-US" altLang="zh-CN" sz="1400" b="1" dirty="0" smtClean="0">
                <a:latin typeface="Courier New" panose="02070309020205020404" pitchFamily="49" charset="0"/>
              </a:rPr>
              <a:t>main(String[] </a:t>
            </a:r>
            <a:r>
              <a:rPr lang="en-US" altLang="zh-CN" sz="1400" b="1" dirty="0" err="1" smtClean="0">
                <a:latin typeface="Courier New" panose="02070309020205020404" pitchFamily="49" charset="0"/>
              </a:rPr>
              <a:t>args</a:t>
            </a:r>
            <a:r>
              <a:rPr lang="en-US" altLang="zh-CN" sz="1400" b="1" dirty="0" smtClean="0">
                <a:latin typeface="Courier New" panose="02070309020205020404" pitchFamily="49" charset="0"/>
              </a:rPr>
              <a:t>) </a:t>
            </a:r>
            <a:r>
              <a:rPr lang="en-US" altLang="zh-CN" sz="1400" b="1" dirty="0">
                <a:latin typeface="Courier New" panose="02070309020205020404" pitchFamily="49" charset="0"/>
              </a:rPr>
              <a:t>{</a:t>
            </a:r>
            <a:endParaRPr lang="en-US" altLang="zh-CN" sz="1400" b="1" dirty="0">
              <a:latin typeface="Courier New" panose="02070309020205020404" pitchFamily="49" charset="0"/>
            </a:endParaRPr>
          </a:p>
          <a:p>
            <a:pPr algn="just" eaLnBrk="0" hangingPunct="0"/>
            <a:r>
              <a:rPr lang="en-US" altLang="zh-CN" sz="1400" b="1" dirty="0">
                <a:latin typeface="Courier New" panose="02070309020205020404" pitchFamily="49" charset="0"/>
              </a:rPr>
              <a:t>      </a:t>
            </a:r>
            <a:r>
              <a:rPr lang="en-US" altLang="zh-CN" sz="1400" b="1" dirty="0" err="1">
                <a:latin typeface="Courier New" panose="02070309020205020404" pitchFamily="49" charset="0"/>
              </a:rPr>
              <a:t>int</a:t>
            </a:r>
            <a:r>
              <a:rPr lang="en-US" altLang="zh-CN" sz="1400" b="1" dirty="0">
                <a:latin typeface="Courier New" panose="02070309020205020404" pitchFamily="49" charset="0"/>
              </a:rPr>
              <a:t> a = 9,b = 5,c = 7,t=0;</a:t>
            </a:r>
            <a:endParaRPr lang="en-US" altLang="zh-CN" sz="1400" b="1" dirty="0">
              <a:latin typeface="Courier New" panose="02070309020205020404" pitchFamily="49" charset="0"/>
            </a:endParaRPr>
          </a:p>
          <a:p>
            <a:pPr algn="just" eaLnBrk="0" hangingPunct="0"/>
            <a:r>
              <a:rPr lang="en-US" altLang="zh-CN" sz="1400" b="1" dirty="0">
                <a:latin typeface="Courier New" panose="02070309020205020404" pitchFamily="49" charset="0"/>
              </a:rPr>
              <a:t>      if(b&lt;a) {</a:t>
            </a:r>
            <a:endParaRPr lang="en-US" altLang="zh-CN" sz="1400" b="1" dirty="0">
              <a:latin typeface="Courier New" panose="02070309020205020404" pitchFamily="49" charset="0"/>
            </a:endParaRPr>
          </a:p>
          <a:p>
            <a:pPr algn="just" eaLnBrk="0" hangingPunct="0"/>
            <a:r>
              <a:rPr lang="en-US" altLang="zh-CN" sz="1400" b="1" dirty="0">
                <a:latin typeface="Courier New" panose="02070309020205020404" pitchFamily="49" charset="0"/>
              </a:rPr>
              <a:t>        t = a; </a:t>
            </a:r>
            <a:endParaRPr lang="en-US" altLang="zh-CN" sz="1400" b="1" dirty="0">
              <a:latin typeface="Courier New" panose="02070309020205020404" pitchFamily="49" charset="0"/>
            </a:endParaRPr>
          </a:p>
          <a:p>
            <a:pPr algn="just" eaLnBrk="0" hangingPunct="0"/>
            <a:r>
              <a:rPr lang="en-US" altLang="zh-CN" sz="1400" b="1" dirty="0">
                <a:latin typeface="Courier New" panose="02070309020205020404" pitchFamily="49" charset="0"/>
              </a:rPr>
              <a:t>        a = b;</a:t>
            </a:r>
            <a:endParaRPr lang="en-US" altLang="zh-CN" sz="1400" b="1" dirty="0">
              <a:latin typeface="Courier New" panose="02070309020205020404" pitchFamily="49" charset="0"/>
            </a:endParaRPr>
          </a:p>
          <a:p>
            <a:pPr algn="just" eaLnBrk="0" hangingPunct="0"/>
            <a:r>
              <a:rPr lang="en-US" altLang="zh-CN" sz="1400" b="1" dirty="0">
                <a:latin typeface="Courier New" panose="02070309020205020404" pitchFamily="49" charset="0"/>
              </a:rPr>
              <a:t>        b = t;</a:t>
            </a:r>
            <a:endParaRPr lang="en-US" altLang="zh-CN" sz="1400" b="1" dirty="0">
              <a:latin typeface="Courier New" panose="02070309020205020404" pitchFamily="49" charset="0"/>
            </a:endParaRPr>
          </a:p>
          <a:p>
            <a:pPr algn="just" eaLnBrk="0" hangingPunct="0"/>
            <a:r>
              <a:rPr lang="en-US" altLang="zh-CN" sz="1400" b="1" dirty="0">
                <a:latin typeface="Courier New" panose="02070309020205020404" pitchFamily="49" charset="0"/>
              </a:rPr>
              <a:t>      }</a:t>
            </a:r>
            <a:endParaRPr lang="en-US" altLang="zh-CN" sz="1400" b="1" dirty="0">
              <a:latin typeface="Courier New" panose="02070309020205020404" pitchFamily="49" charset="0"/>
            </a:endParaRPr>
          </a:p>
          <a:p>
            <a:pPr algn="just" eaLnBrk="0" hangingPunct="0"/>
            <a:r>
              <a:rPr lang="en-US" altLang="zh-CN" sz="1400" b="1" dirty="0">
                <a:latin typeface="Courier New" panose="02070309020205020404" pitchFamily="49" charset="0"/>
              </a:rPr>
              <a:t>      if(c&lt;a) {</a:t>
            </a:r>
            <a:endParaRPr lang="en-US" altLang="zh-CN" sz="1400" b="1" dirty="0">
              <a:latin typeface="Courier New" panose="02070309020205020404" pitchFamily="49" charset="0"/>
            </a:endParaRPr>
          </a:p>
          <a:p>
            <a:pPr algn="just" eaLnBrk="0" hangingPunct="0"/>
            <a:r>
              <a:rPr lang="en-US" altLang="zh-CN" sz="1400" b="1" dirty="0">
                <a:latin typeface="Courier New" panose="02070309020205020404" pitchFamily="49" charset="0"/>
              </a:rPr>
              <a:t>        t = a; </a:t>
            </a:r>
            <a:endParaRPr lang="en-US" altLang="zh-CN" sz="1400" b="1" dirty="0">
              <a:latin typeface="Courier New" panose="02070309020205020404" pitchFamily="49" charset="0"/>
            </a:endParaRPr>
          </a:p>
          <a:p>
            <a:pPr algn="just" eaLnBrk="0" hangingPunct="0"/>
            <a:r>
              <a:rPr lang="en-US" altLang="zh-CN" sz="1400" b="1" dirty="0">
                <a:latin typeface="Courier New" panose="02070309020205020404" pitchFamily="49" charset="0"/>
              </a:rPr>
              <a:t>        a = c;</a:t>
            </a:r>
            <a:endParaRPr lang="en-US" altLang="zh-CN" sz="1400" b="1" dirty="0">
              <a:latin typeface="Courier New" panose="02070309020205020404" pitchFamily="49" charset="0"/>
            </a:endParaRPr>
          </a:p>
          <a:p>
            <a:pPr algn="just" eaLnBrk="0" hangingPunct="0"/>
            <a:r>
              <a:rPr lang="en-US" altLang="zh-CN" sz="1400" b="1" dirty="0">
                <a:latin typeface="Courier New" panose="02070309020205020404" pitchFamily="49" charset="0"/>
              </a:rPr>
              <a:t>        c = t;</a:t>
            </a:r>
            <a:endParaRPr lang="en-US" altLang="zh-CN" sz="1400" b="1" dirty="0">
              <a:latin typeface="Courier New" panose="02070309020205020404" pitchFamily="49" charset="0"/>
            </a:endParaRPr>
          </a:p>
          <a:p>
            <a:pPr algn="just" eaLnBrk="0" hangingPunct="0"/>
            <a:r>
              <a:rPr lang="en-US" altLang="zh-CN" sz="1400" b="1" dirty="0">
                <a:latin typeface="Courier New" panose="02070309020205020404" pitchFamily="49" charset="0"/>
              </a:rPr>
              <a:t>      }</a:t>
            </a:r>
            <a:endParaRPr lang="en-US" altLang="zh-CN" sz="1400" b="1" dirty="0">
              <a:latin typeface="Courier New" panose="02070309020205020404" pitchFamily="49" charset="0"/>
            </a:endParaRPr>
          </a:p>
          <a:p>
            <a:pPr algn="just" eaLnBrk="0" hangingPunct="0"/>
            <a:r>
              <a:rPr lang="en-US" altLang="zh-CN" sz="1400" b="1" dirty="0">
                <a:latin typeface="Courier New" panose="02070309020205020404" pitchFamily="49" charset="0"/>
              </a:rPr>
              <a:t>      if(c&lt;b) {</a:t>
            </a:r>
            <a:endParaRPr lang="en-US" altLang="zh-CN" sz="1400" b="1" dirty="0">
              <a:latin typeface="Courier New" panose="02070309020205020404" pitchFamily="49" charset="0"/>
            </a:endParaRPr>
          </a:p>
          <a:p>
            <a:pPr algn="just" eaLnBrk="0" hangingPunct="0"/>
            <a:r>
              <a:rPr lang="en-US" altLang="zh-CN" sz="1400" b="1" dirty="0">
                <a:latin typeface="Courier New" panose="02070309020205020404" pitchFamily="49" charset="0"/>
              </a:rPr>
              <a:t>        t = b; </a:t>
            </a:r>
            <a:endParaRPr lang="en-US" altLang="zh-CN" sz="1400" b="1" dirty="0">
              <a:latin typeface="Courier New" panose="02070309020205020404" pitchFamily="49" charset="0"/>
            </a:endParaRPr>
          </a:p>
          <a:p>
            <a:pPr algn="just" eaLnBrk="0" hangingPunct="0"/>
            <a:r>
              <a:rPr lang="en-US" altLang="zh-CN" sz="1400" b="1" dirty="0">
                <a:latin typeface="Courier New" panose="02070309020205020404" pitchFamily="49" charset="0"/>
              </a:rPr>
              <a:t>        b = c;</a:t>
            </a:r>
            <a:endParaRPr lang="en-US" altLang="zh-CN" sz="1400" b="1" dirty="0">
              <a:latin typeface="Courier New" panose="02070309020205020404" pitchFamily="49" charset="0"/>
            </a:endParaRPr>
          </a:p>
          <a:p>
            <a:pPr algn="just" eaLnBrk="0" hangingPunct="0"/>
            <a:r>
              <a:rPr lang="en-US" altLang="zh-CN" sz="1400" b="1" dirty="0">
                <a:latin typeface="Courier New" panose="02070309020205020404" pitchFamily="49" charset="0"/>
              </a:rPr>
              <a:t>        c = t;</a:t>
            </a:r>
            <a:endParaRPr lang="en-US" altLang="zh-CN" sz="1400" b="1" dirty="0">
              <a:latin typeface="Courier New" panose="02070309020205020404" pitchFamily="49" charset="0"/>
            </a:endParaRPr>
          </a:p>
          <a:p>
            <a:pPr algn="just" eaLnBrk="0" hangingPunct="0"/>
            <a:r>
              <a:rPr lang="en-US" altLang="zh-CN" sz="1400" b="1" dirty="0">
                <a:latin typeface="Courier New" panose="02070309020205020404" pitchFamily="49" charset="0"/>
              </a:rPr>
              <a:t>      }</a:t>
            </a:r>
            <a:endParaRPr lang="en-US" altLang="zh-CN" sz="1400" b="1" dirty="0">
              <a:latin typeface="Courier New" panose="02070309020205020404" pitchFamily="49" charset="0"/>
            </a:endParaRPr>
          </a:p>
          <a:p>
            <a:pPr algn="just" eaLnBrk="0" hangingPunct="0"/>
            <a:r>
              <a:rPr lang="en-US" altLang="zh-CN" sz="1400" b="1" dirty="0">
                <a:latin typeface="Courier New" panose="02070309020205020404" pitchFamily="49" charset="0"/>
              </a:rPr>
              <a:t>      </a:t>
            </a:r>
            <a:r>
              <a:rPr lang="en-US" altLang="zh-CN" sz="1400" b="1" dirty="0" err="1">
                <a:latin typeface="Courier New" panose="02070309020205020404" pitchFamily="49" charset="0"/>
              </a:rPr>
              <a:t>System.out.println</a:t>
            </a:r>
            <a:r>
              <a:rPr lang="en-US" altLang="zh-CN" sz="1400" b="1" dirty="0">
                <a:latin typeface="Courier New" panose="02070309020205020404" pitchFamily="49" charset="0"/>
              </a:rPr>
              <a:t>("a="+</a:t>
            </a:r>
            <a:r>
              <a:rPr lang="en-US" altLang="zh-CN" sz="1400" b="1" dirty="0" err="1">
                <a:latin typeface="Courier New" panose="02070309020205020404" pitchFamily="49" charset="0"/>
              </a:rPr>
              <a:t>a+",b</a:t>
            </a:r>
            <a:r>
              <a:rPr lang="en-US" altLang="zh-CN" sz="1400" b="1" dirty="0">
                <a:latin typeface="Courier New" panose="02070309020205020404" pitchFamily="49" charset="0"/>
              </a:rPr>
              <a:t>="+</a:t>
            </a:r>
            <a:r>
              <a:rPr lang="en-US" altLang="zh-CN" sz="1400" b="1" dirty="0" err="1">
                <a:latin typeface="Courier New" panose="02070309020205020404" pitchFamily="49" charset="0"/>
              </a:rPr>
              <a:t>b+",c</a:t>
            </a:r>
            <a:r>
              <a:rPr lang="en-US" altLang="zh-CN" sz="1400" b="1" dirty="0">
                <a:latin typeface="Courier New" panose="02070309020205020404" pitchFamily="49" charset="0"/>
              </a:rPr>
              <a:t>="+c);</a:t>
            </a:r>
            <a:endParaRPr lang="en-US" altLang="zh-CN" sz="1400" b="1" dirty="0">
              <a:latin typeface="Courier New" panose="02070309020205020404" pitchFamily="49" charset="0"/>
            </a:endParaRPr>
          </a:p>
          <a:p>
            <a:pPr algn="just" eaLnBrk="0" hangingPunct="0"/>
            <a:r>
              <a:rPr lang="en-US" altLang="zh-CN" sz="1400" b="1" dirty="0">
                <a:latin typeface="Courier New" panose="02070309020205020404" pitchFamily="49" charset="0"/>
              </a:rPr>
              <a:t>   }</a:t>
            </a:r>
            <a:endParaRPr lang="en-US" altLang="zh-CN" sz="1400" b="1" dirty="0">
              <a:latin typeface="Courier New" panose="02070309020205020404" pitchFamily="49" charset="0"/>
            </a:endParaRPr>
          </a:p>
          <a:p>
            <a:pPr algn="just" eaLnBrk="0" hangingPunct="0"/>
            <a:r>
              <a:rPr lang="en-US" altLang="zh-CN" sz="1400" b="1" dirty="0">
                <a:latin typeface="Courier New" panose="02070309020205020404" pitchFamily="49" charset="0"/>
              </a:rPr>
              <a:t>}</a:t>
            </a:r>
            <a:endParaRPr lang="en-US" altLang="zh-CN" sz="1400" b="1" dirty="0">
              <a:latin typeface="Courier New" panose="02070309020205020404" pitchFamily="49" charset="0"/>
            </a:endParaRPr>
          </a:p>
          <a:p>
            <a:pPr eaLnBrk="0" hangingPunct="0"/>
            <a:endParaRPr lang="en-US" altLang="zh-CN" sz="1400" b="1" dirty="0">
              <a:latin typeface="Courier New" panose="02070309020205020404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625969" y="5985116"/>
            <a:ext cx="517866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宋体" panose="02010600030101010101" pitchFamily="2" charset="-122"/>
              </a:rPr>
              <a:t>——</a:t>
            </a:r>
            <a:r>
              <a:rPr lang="zh-CN" altLang="en-US" sz="1800" b="0" dirty="0" smtClean="0">
                <a:latin typeface="宋体" panose="02010600030101010101" pitchFamily="2" charset="-122"/>
              </a:rPr>
              <a:t>将</a:t>
            </a:r>
            <a:r>
              <a:rPr lang="zh-CN" altLang="en-US" sz="1800" b="0" dirty="0">
                <a:latin typeface="宋体" panose="02010600030101010101" pitchFamily="2" charset="-122"/>
              </a:rPr>
              <a:t>变量</a:t>
            </a:r>
            <a:r>
              <a:rPr lang="en-US" altLang="zh-CN" sz="1800" b="0" dirty="0" err="1"/>
              <a:t>a</a:t>
            </a:r>
            <a:r>
              <a:rPr lang="en-US" altLang="zh-CN" sz="1800" b="0" dirty="0" err="1">
                <a:latin typeface="宋体" panose="02010600030101010101" pitchFamily="2" charset="-122"/>
              </a:rPr>
              <a:t>，</a:t>
            </a:r>
            <a:r>
              <a:rPr lang="en-US" altLang="zh-CN" sz="1800" b="0" dirty="0" err="1"/>
              <a:t>b</a:t>
            </a:r>
            <a:r>
              <a:rPr lang="en-US" altLang="zh-CN" sz="1800" b="0" dirty="0" err="1">
                <a:latin typeface="宋体" panose="02010600030101010101" pitchFamily="2" charset="-122"/>
              </a:rPr>
              <a:t>，</a:t>
            </a:r>
            <a:r>
              <a:rPr lang="en-US" altLang="zh-CN" sz="1800" b="0" dirty="0" err="1"/>
              <a:t>c</a:t>
            </a:r>
            <a:r>
              <a:rPr lang="zh-CN" altLang="en-US" sz="1800" b="0" dirty="0">
                <a:latin typeface="宋体" panose="02010600030101010101" pitchFamily="2" charset="-122"/>
              </a:rPr>
              <a:t>内存中的数值</a:t>
            </a:r>
            <a:r>
              <a:rPr lang="zh-CN" altLang="en-US" sz="1800" b="0" dirty="0" smtClean="0">
                <a:latin typeface="宋体" panose="02010600030101010101" pitchFamily="2" charset="-122"/>
              </a:rPr>
              <a:t>按从小</a:t>
            </a:r>
            <a:r>
              <a:rPr lang="zh-CN" altLang="en-US" sz="1800" b="0" dirty="0">
                <a:latin typeface="宋体" panose="02010600030101010101" pitchFamily="2" charset="-122"/>
              </a:rPr>
              <a:t>到大</a:t>
            </a:r>
            <a:r>
              <a:rPr lang="zh-CN" altLang="en-US" sz="1800" b="0" dirty="0" smtClean="0">
                <a:latin typeface="宋体" panose="02010600030101010101" pitchFamily="2" charset="-122"/>
              </a:rPr>
              <a:t>排列。</a:t>
            </a:r>
            <a:r>
              <a:rPr lang="zh-CN" altLang="en-US" sz="1100" b="0" dirty="0" smtClean="0"/>
              <a:t> </a:t>
            </a:r>
            <a:endParaRPr lang="zh-CN" altLang="en-US" b="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if</a:t>
            </a:r>
            <a:r>
              <a:rPr lang="zh-CN" altLang="en-US" dirty="0" smtClean="0"/>
              <a:t>语句</a:t>
            </a:r>
            <a:endParaRPr lang="zh-CN" altLang="en-US" dirty="0"/>
          </a:p>
        </p:txBody>
      </p:sp>
      <p:sp>
        <p:nvSpPr>
          <p:cNvPr id="4" name="Text Box 21"/>
          <p:cNvSpPr txBox="1">
            <a:spLocks noChangeArrowheads="1"/>
          </p:cNvSpPr>
          <p:nvPr/>
        </p:nvSpPr>
        <p:spPr bwMode="auto">
          <a:xfrm>
            <a:off x="1027844" y="1805354"/>
            <a:ext cx="7799633" cy="2351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10000"/>
              </a:spcBef>
            </a:pPr>
            <a:r>
              <a:rPr lang="en-US" altLang="zh-CN" sz="2800" dirty="0" smtClean="0"/>
              <a:t>if-else</a:t>
            </a:r>
            <a:r>
              <a:rPr lang="zh-CN" altLang="en-US" sz="2800" dirty="0" smtClean="0">
                <a:latin typeface="宋体" panose="02010600030101010101" pitchFamily="2" charset="-122"/>
              </a:rPr>
              <a:t>语句：双</a:t>
            </a:r>
            <a:r>
              <a:rPr lang="zh-CN" altLang="en-US" sz="2800" dirty="0">
                <a:latin typeface="宋体" panose="02010600030101010101" pitchFamily="2" charset="-122"/>
              </a:rPr>
              <a:t>条件分支</a:t>
            </a:r>
            <a:r>
              <a:rPr lang="zh-CN" altLang="en-US" sz="2800" dirty="0" smtClean="0">
                <a:latin typeface="宋体" panose="02010600030101010101" pitchFamily="2" charset="-122"/>
              </a:rPr>
              <a:t>语句</a:t>
            </a:r>
            <a:endParaRPr lang="en-US" altLang="zh-CN" sz="2800" dirty="0" smtClean="0">
              <a:latin typeface="宋体" panose="02010600030101010101" pitchFamily="2" charset="-122"/>
            </a:endParaRPr>
          </a:p>
          <a:p>
            <a:pPr algn="just">
              <a:spcBef>
                <a:spcPct val="10000"/>
              </a:spcBef>
            </a:pPr>
            <a:r>
              <a:rPr lang="en-US" altLang="zh-CN" dirty="0">
                <a:solidFill>
                  <a:srgbClr val="0000FF"/>
                </a:solidFill>
              </a:rPr>
              <a:t>if</a:t>
            </a:r>
            <a:r>
              <a:rPr lang="zh-CN" altLang="en-US" dirty="0">
                <a:solidFill>
                  <a:srgbClr val="0000FF"/>
                </a:solidFill>
              </a:rPr>
              <a:t>（表达式） {</a:t>
            </a:r>
            <a:endParaRPr lang="zh-CN" altLang="en-US" dirty="0">
              <a:solidFill>
                <a:srgbClr val="0000FF"/>
              </a:solidFill>
            </a:endParaRPr>
          </a:p>
          <a:p>
            <a:pPr algn="just">
              <a:spcBef>
                <a:spcPct val="10000"/>
              </a:spcBef>
            </a:pPr>
            <a:r>
              <a:rPr lang="zh-CN" altLang="en-US" dirty="0">
                <a:solidFill>
                  <a:srgbClr val="0000FF"/>
                </a:solidFill>
              </a:rPr>
              <a:t>       若干语句</a:t>
            </a:r>
            <a:endParaRPr lang="zh-CN" altLang="en-US" dirty="0">
              <a:solidFill>
                <a:srgbClr val="0000FF"/>
              </a:solidFill>
            </a:endParaRPr>
          </a:p>
          <a:p>
            <a:pPr algn="just">
              <a:spcBef>
                <a:spcPct val="10000"/>
              </a:spcBef>
            </a:pPr>
            <a:r>
              <a:rPr lang="zh-CN" altLang="en-US" dirty="0">
                <a:solidFill>
                  <a:srgbClr val="0000FF"/>
                </a:solidFill>
              </a:rPr>
              <a:t> }</a:t>
            </a:r>
            <a:endParaRPr lang="zh-CN" altLang="en-US" dirty="0">
              <a:solidFill>
                <a:srgbClr val="0000FF"/>
              </a:solidFill>
            </a:endParaRPr>
          </a:p>
          <a:p>
            <a:pPr algn="just">
              <a:spcBef>
                <a:spcPct val="10000"/>
              </a:spcBef>
            </a:pPr>
            <a:r>
              <a:rPr lang="en-US" altLang="zh-CN" dirty="0">
                <a:solidFill>
                  <a:srgbClr val="0000FF"/>
                </a:solidFill>
              </a:rPr>
              <a:t>else {</a:t>
            </a:r>
            <a:endParaRPr lang="en-US" altLang="zh-CN" dirty="0">
              <a:solidFill>
                <a:srgbClr val="0000FF"/>
              </a:solidFill>
            </a:endParaRPr>
          </a:p>
          <a:p>
            <a:pPr algn="just">
              <a:spcBef>
                <a:spcPct val="10000"/>
              </a:spcBef>
            </a:pPr>
            <a:r>
              <a:rPr lang="zh-CN" altLang="en-US" dirty="0">
                <a:solidFill>
                  <a:srgbClr val="0000FF"/>
                </a:solidFill>
              </a:rPr>
              <a:t>       若干语句</a:t>
            </a:r>
            <a:endParaRPr lang="zh-CN" altLang="en-US" dirty="0">
              <a:solidFill>
                <a:srgbClr val="0000FF"/>
              </a:solidFill>
            </a:endParaRPr>
          </a:p>
          <a:p>
            <a:pPr algn="just">
              <a:spcBef>
                <a:spcPct val="10000"/>
              </a:spcBef>
            </a:pPr>
            <a:r>
              <a:rPr lang="zh-CN" altLang="en-US" dirty="0">
                <a:solidFill>
                  <a:srgbClr val="0000FF"/>
                </a:solidFill>
              </a:rPr>
              <a:t> } </a:t>
            </a:r>
            <a:endParaRPr lang="zh-CN" altLang="en-US" dirty="0">
              <a:solidFill>
                <a:srgbClr val="0000FF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396107"/>
            <a:ext cx="3060007" cy="246990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if</a:t>
            </a:r>
            <a:r>
              <a:rPr lang="zh-CN" altLang="en-US" dirty="0" smtClean="0"/>
              <a:t>语句</a:t>
            </a:r>
            <a:endParaRPr lang="zh-CN" altLang="en-US" dirty="0"/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319454" y="1524000"/>
            <a:ext cx="86709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10000"/>
              </a:spcBef>
            </a:pPr>
            <a:r>
              <a:rPr lang="en-US" altLang="zh-CN" sz="2800" b="0" dirty="0"/>
              <a:t>     if-else </a:t>
            </a:r>
            <a:r>
              <a:rPr lang="en-US" altLang="zh-CN" sz="2800" b="0" dirty="0" err="1"/>
              <a:t>if-else</a:t>
            </a:r>
            <a:r>
              <a:rPr lang="en-US" altLang="zh-CN" sz="2800" b="0" dirty="0"/>
              <a:t> </a:t>
            </a:r>
            <a:r>
              <a:rPr lang="zh-CN" altLang="en-US" sz="2800" b="0" dirty="0">
                <a:latin typeface="宋体" panose="02010600030101010101" pitchFamily="2" charset="-122"/>
              </a:rPr>
              <a:t>语句是多条件分支语句，即根据多个条件来控制程序执行的</a:t>
            </a:r>
            <a:r>
              <a:rPr lang="zh-CN" altLang="en-US" sz="2800" b="0" dirty="0" smtClean="0">
                <a:latin typeface="宋体" panose="02010600030101010101" pitchFamily="2" charset="-122"/>
              </a:rPr>
              <a:t>流程</a:t>
            </a:r>
            <a:endParaRPr lang="zh-CN" altLang="en-US" sz="2800" b="0" dirty="0"/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550985" y="2532307"/>
            <a:ext cx="2590800" cy="3411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10000"/>
              </a:spcBef>
            </a:pPr>
            <a:r>
              <a:rPr lang="en-US" altLang="zh-CN" sz="2000" dirty="0">
                <a:solidFill>
                  <a:srgbClr val="0000FF"/>
                </a:solidFill>
              </a:rPr>
              <a:t>if</a:t>
            </a:r>
            <a:r>
              <a:rPr lang="zh-CN" altLang="en-US" sz="2000" dirty="0">
                <a:solidFill>
                  <a:srgbClr val="0000FF"/>
                </a:solidFill>
              </a:rPr>
              <a:t>（表达式) {</a:t>
            </a:r>
            <a:endParaRPr lang="zh-CN" altLang="en-US" sz="2000" dirty="0">
              <a:solidFill>
                <a:srgbClr val="0000FF"/>
              </a:solidFill>
            </a:endParaRPr>
          </a:p>
          <a:p>
            <a:pPr algn="just">
              <a:spcBef>
                <a:spcPct val="10000"/>
              </a:spcBef>
            </a:pPr>
            <a:r>
              <a:rPr lang="zh-CN" altLang="en-US" sz="2000" dirty="0">
                <a:solidFill>
                  <a:srgbClr val="0000FF"/>
                </a:solidFill>
              </a:rPr>
              <a:t>        若干语句</a:t>
            </a:r>
            <a:endParaRPr lang="zh-CN" altLang="en-US" sz="2000" dirty="0">
              <a:solidFill>
                <a:srgbClr val="0000FF"/>
              </a:solidFill>
            </a:endParaRPr>
          </a:p>
          <a:p>
            <a:pPr algn="just">
              <a:spcBef>
                <a:spcPct val="10000"/>
              </a:spcBef>
            </a:pPr>
            <a:r>
              <a:rPr lang="zh-CN" altLang="en-US" sz="2000" dirty="0">
                <a:solidFill>
                  <a:srgbClr val="0000FF"/>
                </a:solidFill>
              </a:rPr>
              <a:t> }</a:t>
            </a:r>
            <a:endParaRPr lang="zh-CN" altLang="en-US" sz="2000" dirty="0">
              <a:solidFill>
                <a:srgbClr val="0000FF"/>
              </a:solidFill>
            </a:endParaRPr>
          </a:p>
          <a:p>
            <a:pPr algn="just">
              <a:spcBef>
                <a:spcPct val="10000"/>
              </a:spcBef>
            </a:pPr>
            <a:r>
              <a:rPr lang="en-US" altLang="zh-CN" sz="2000" dirty="0">
                <a:solidFill>
                  <a:srgbClr val="0000FF"/>
                </a:solidFill>
              </a:rPr>
              <a:t>else if</a:t>
            </a:r>
            <a:r>
              <a:rPr lang="zh-CN" altLang="en-US" sz="2000" dirty="0">
                <a:solidFill>
                  <a:srgbClr val="0000FF"/>
                </a:solidFill>
              </a:rPr>
              <a:t>（表达式) {</a:t>
            </a:r>
            <a:endParaRPr lang="zh-CN" altLang="en-US" sz="2000" dirty="0">
              <a:solidFill>
                <a:srgbClr val="0000FF"/>
              </a:solidFill>
            </a:endParaRPr>
          </a:p>
          <a:p>
            <a:pPr algn="just">
              <a:spcBef>
                <a:spcPct val="10000"/>
              </a:spcBef>
            </a:pPr>
            <a:r>
              <a:rPr lang="zh-CN" altLang="en-US" sz="2000" dirty="0">
                <a:solidFill>
                  <a:srgbClr val="0000FF"/>
                </a:solidFill>
              </a:rPr>
              <a:t>        若干语句</a:t>
            </a:r>
            <a:endParaRPr lang="zh-CN" altLang="en-US" sz="2000" dirty="0">
              <a:solidFill>
                <a:srgbClr val="0000FF"/>
              </a:solidFill>
            </a:endParaRPr>
          </a:p>
          <a:p>
            <a:pPr algn="just">
              <a:spcBef>
                <a:spcPct val="10000"/>
              </a:spcBef>
            </a:pPr>
            <a:r>
              <a:rPr lang="zh-CN" altLang="en-US" sz="2000" dirty="0">
                <a:solidFill>
                  <a:srgbClr val="0000FF"/>
                </a:solidFill>
              </a:rPr>
              <a:t> }</a:t>
            </a:r>
            <a:endParaRPr lang="zh-CN" altLang="en-US" sz="2000" dirty="0">
              <a:solidFill>
                <a:srgbClr val="0000FF"/>
              </a:solidFill>
            </a:endParaRPr>
          </a:p>
          <a:p>
            <a:pPr algn="just">
              <a:spcBef>
                <a:spcPct val="10000"/>
              </a:spcBef>
            </a:pPr>
            <a:r>
              <a:rPr lang="zh-CN" altLang="en-US" sz="2000" dirty="0">
                <a:solidFill>
                  <a:srgbClr val="0000FF"/>
                </a:solidFill>
              </a:rPr>
              <a:t>… …</a:t>
            </a:r>
            <a:endParaRPr lang="zh-CN" altLang="en-US" sz="2000" dirty="0">
              <a:solidFill>
                <a:srgbClr val="0000FF"/>
              </a:solidFill>
            </a:endParaRPr>
          </a:p>
          <a:p>
            <a:pPr algn="just">
              <a:spcBef>
                <a:spcPct val="10000"/>
              </a:spcBef>
            </a:pPr>
            <a:r>
              <a:rPr lang="en-US" altLang="zh-CN" sz="2000" dirty="0">
                <a:solidFill>
                  <a:srgbClr val="0000FF"/>
                </a:solidFill>
              </a:rPr>
              <a:t>else {</a:t>
            </a:r>
            <a:endParaRPr lang="en-US" altLang="zh-CN" sz="2000" dirty="0">
              <a:solidFill>
                <a:srgbClr val="0000FF"/>
              </a:solidFill>
            </a:endParaRPr>
          </a:p>
          <a:p>
            <a:pPr algn="just">
              <a:spcBef>
                <a:spcPct val="10000"/>
              </a:spcBef>
            </a:pPr>
            <a:r>
              <a:rPr lang="zh-CN" altLang="en-US" sz="2000" dirty="0">
                <a:solidFill>
                  <a:srgbClr val="0000FF"/>
                </a:solidFill>
              </a:rPr>
              <a:t>      若干语句</a:t>
            </a:r>
            <a:endParaRPr lang="zh-CN" altLang="en-US" sz="2000" dirty="0">
              <a:solidFill>
                <a:srgbClr val="0000FF"/>
              </a:solidFill>
            </a:endParaRPr>
          </a:p>
          <a:p>
            <a:pPr algn="just">
              <a:spcBef>
                <a:spcPct val="10000"/>
              </a:spcBef>
            </a:pPr>
            <a:r>
              <a:rPr lang="zh-CN" altLang="en-US" sz="2000" dirty="0">
                <a:solidFill>
                  <a:srgbClr val="0000FF"/>
                </a:solidFill>
              </a:rPr>
              <a:t> } </a:t>
            </a:r>
            <a:endParaRPr lang="zh-CN" altLang="en-US" b="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0724" y="3094892"/>
            <a:ext cx="4877597" cy="2479431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清晰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清晰.thmx</Template>
  <TotalTime>0</TotalTime>
  <Words>2757</Words>
  <Application>WPS 演示</Application>
  <PresentationFormat>全屏显示(4:3)</PresentationFormat>
  <Paragraphs>210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8" baseType="lpstr">
      <vt:lpstr>Arial</vt:lpstr>
      <vt:lpstr>宋体</vt:lpstr>
      <vt:lpstr>Wingdings</vt:lpstr>
      <vt:lpstr>Times New Roman</vt:lpstr>
      <vt:lpstr>Courier New</vt:lpstr>
      <vt:lpstr>华文新魏</vt:lpstr>
      <vt:lpstr>Segoe Print</vt:lpstr>
      <vt:lpstr>微软雅黑</vt:lpstr>
      <vt:lpstr>Calibri</vt:lpstr>
      <vt:lpstr>Arial Unicode MS</vt:lpstr>
      <vt:lpstr>清晰</vt:lpstr>
      <vt:lpstr>Chapter 3 选择</vt:lpstr>
      <vt:lpstr>教学目标</vt:lpstr>
      <vt:lpstr>关系运算符及关系表达式</vt:lpstr>
      <vt:lpstr>逻辑运算符及逻辑表达式</vt:lpstr>
      <vt:lpstr>instanceof运算符</vt:lpstr>
      <vt:lpstr>if语句</vt:lpstr>
      <vt:lpstr>if语句</vt:lpstr>
      <vt:lpstr>if语句</vt:lpstr>
      <vt:lpstr>if语句</vt:lpstr>
      <vt:lpstr>常见错误陷阱</vt:lpstr>
      <vt:lpstr>常见错误陷阱</vt:lpstr>
      <vt:lpstr>常见错误陷阱</vt:lpstr>
      <vt:lpstr>示例：产生随机数</vt:lpstr>
      <vt:lpstr>示例：计算身体质量指数</vt:lpstr>
      <vt:lpstr>示例：彩票</vt:lpstr>
      <vt:lpstr>switch语句</vt:lpstr>
      <vt:lpstr>示例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 java概述</dc:title>
  <dc:creator>Fang Kong</dc:creator>
  <cp:lastModifiedBy>admin</cp:lastModifiedBy>
  <cp:revision>88</cp:revision>
  <dcterms:created xsi:type="dcterms:W3CDTF">2018-03-02T05:47:00Z</dcterms:created>
  <dcterms:modified xsi:type="dcterms:W3CDTF">2021-06-11T01:37:23Z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20FEE028F3D74764928A59D261FCCB58</vt:lpwstr>
  </property>
  <property fmtid="{D5CDD505-2E9C-101B-9397-08002B2CF9AE}" pid="3" name="KSOProductBuildVer">
    <vt:lpwstr>2052-11.1.0.10495</vt:lpwstr>
  </property>
</Properties>
</file>