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0" autoAdjust="0"/>
  </p:normalViewPr>
  <p:slideViewPr>
    <p:cSldViewPr snapToGrid="0" snapToObjects="1">
      <p:cViewPr varScale="1">
        <p:scale>
          <a:sx n="102" d="100"/>
          <a:sy n="102" d="100"/>
        </p:scale>
        <p:origin x="6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4 </a:t>
            </a:r>
            <a:r>
              <a:rPr kumimoji="1" lang="zh-CN" altLang="en-US" dirty="0"/>
              <a:t>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9775" y="1612080"/>
            <a:ext cx="7662864" cy="3642668"/>
          </a:xfrm>
        </p:spPr>
        <p:txBody>
          <a:bodyPr>
            <a:normAutofit/>
          </a:bodyPr>
          <a:lstStyle/>
          <a:p>
            <a:r>
              <a:rPr lang="zh-CN" altLang="en-US" dirty="0"/>
              <a:t>计算销售额</a:t>
            </a:r>
            <a:endParaRPr lang="en-US" dirty="0"/>
          </a:p>
          <a:p>
            <a:pPr lvl="1"/>
            <a:r>
              <a:rPr lang="zh-CN" altLang="en-US" dirty="0"/>
              <a:t>刚开始在一家商店做销售工作。你的收入包括基本工资和提成，年基本工资</a:t>
            </a:r>
            <a:r>
              <a:rPr lang="en-US" dirty="0"/>
              <a:t>5000</a:t>
            </a:r>
            <a:r>
              <a:rPr lang="zh-CN" altLang="en-US" dirty="0"/>
              <a:t>美元。下表用于确定提成：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你的目标是一年挣</a:t>
            </a:r>
            <a:r>
              <a:rPr lang="en-US" dirty="0"/>
              <a:t>30000</a:t>
            </a:r>
            <a:r>
              <a:rPr lang="zh-CN" altLang="en-US" dirty="0"/>
              <a:t>美元。编写程序求出能够挣得</a:t>
            </a:r>
            <a:r>
              <a:rPr lang="en-US" dirty="0"/>
              <a:t>30000</a:t>
            </a:r>
            <a:r>
              <a:rPr lang="zh-CN" altLang="en-US" dirty="0"/>
              <a:t>需要的最小销售量</a:t>
            </a:r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14500" y="2717922"/>
          <a:ext cx="6096000" cy="148272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销售额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E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E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1~5000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美元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5001~10000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美元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美元以上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0568" y="2013956"/>
            <a:ext cx="7662864" cy="3267169"/>
          </a:xfrm>
        </p:spPr>
        <p:txBody>
          <a:bodyPr/>
          <a:lstStyle/>
          <a:p>
            <a:r>
              <a:rPr kumimoji="1" lang="zh-CN" altLang="en-US" dirty="0"/>
              <a:t>猜数字游戏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根据提示调整，直至猜中随机生成的数字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借助循环嵌套打印输出九九乘法表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48" y="2385290"/>
            <a:ext cx="52768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求最大公约数</a:t>
            </a:r>
            <a:endParaRPr lang="en-US" altLang="zh-CN" dirty="0"/>
          </a:p>
          <a:p>
            <a:pPr lvl="1"/>
            <a:r>
              <a:rPr lang="zh-CN" altLang="en-US" dirty="0"/>
              <a:t>基本思想：</a:t>
            </a:r>
            <a:r>
              <a:rPr lang="en-US" altLang="zh-CN" dirty="0"/>
              <a:t>1</a:t>
            </a:r>
            <a:r>
              <a:rPr lang="zh-CN" altLang="en-US" dirty="0"/>
              <a:t>是任意两个数的公约数，但不是最大，从</a:t>
            </a:r>
            <a:r>
              <a:rPr lang="en-US" altLang="zh-CN" dirty="0"/>
              <a:t>2</a:t>
            </a:r>
            <a:r>
              <a:rPr lang="zh-CN" altLang="en-US" dirty="0"/>
              <a:t>开始探测，直至两个给定数中较小的那个，看其是否为公约数。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假设某个大学的学费是</a:t>
            </a:r>
            <a:r>
              <a:rPr lang="en-US" altLang="zh-CN" dirty="0"/>
              <a:t>10000</a:t>
            </a:r>
            <a:r>
              <a:rPr lang="zh-CN" altLang="en-US" dirty="0"/>
              <a:t>元，而且以每年</a:t>
            </a:r>
            <a:r>
              <a:rPr lang="en-US" altLang="zh-CN" dirty="0"/>
              <a:t>7%</a:t>
            </a:r>
            <a:r>
              <a:rPr lang="zh-CN" altLang="en-US" dirty="0"/>
              <a:t>的速度增加。多少年后学费会翻倍？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将十进制数转换成十六进制数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循环的三种基本结构</a:t>
            </a:r>
            <a:endParaRPr kumimoji="1" lang="en-US" altLang="zh-CN" dirty="0"/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r>
              <a:rPr kumimoji="1" lang="zh-CN" altLang="en-US" dirty="0"/>
              <a:t>流程跳转</a:t>
            </a:r>
            <a:endParaRPr kumimoji="1" lang="en-US" altLang="zh-CN" dirty="0"/>
          </a:p>
          <a:p>
            <a:r>
              <a:rPr kumimoji="1" lang="zh-CN" altLang="en-US"/>
              <a:t>示例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循环的三种基本结构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81011" y="1855693"/>
            <a:ext cx="7662864" cy="326716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/>
              <a:t>while</a:t>
            </a:r>
            <a:r>
              <a:rPr lang="zh-CN" altLang="en-US" sz="2200" dirty="0"/>
              <a:t>循环</a:t>
            </a:r>
            <a:endParaRPr lang="zh-CN" altLang="en-US" sz="22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while (&lt;</a:t>
            </a:r>
            <a:r>
              <a:rPr lang="zh-CN" altLang="en-US" sz="2100" dirty="0"/>
              <a:t>关系或逻辑表达式</a:t>
            </a:r>
            <a:r>
              <a:rPr lang="en-US" sz="2100" dirty="0"/>
              <a:t>&gt;)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{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  <a:r>
              <a:rPr lang="en-US" sz="2100" dirty="0"/>
              <a:t>1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	continue;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  <a:r>
              <a:rPr lang="en-US" sz="2100" dirty="0"/>
              <a:t>2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修改循环控制变量</a:t>
            </a:r>
            <a:endParaRPr lang="zh-CN" alt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}</a:t>
            </a:r>
            <a:endParaRPr lang="en-US" sz="2100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5438287" y="2043673"/>
            <a:ext cx="3240088" cy="3960812"/>
            <a:chOff x="0" y="0"/>
            <a:chExt cx="2041" cy="2495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0" y="0"/>
              <a:ext cx="2041" cy="2495"/>
              <a:chOff x="0" y="0"/>
              <a:chExt cx="2041" cy="2495"/>
            </a:xfrm>
          </p:grpSpPr>
          <p:grpSp>
            <p:nvGrpSpPr>
              <p:cNvPr id="10" name="Group 6"/>
              <p:cNvGrpSpPr/>
              <p:nvPr/>
            </p:nvGrpSpPr>
            <p:grpSpPr bwMode="auto">
              <a:xfrm>
                <a:off x="0" y="0"/>
                <a:ext cx="2041" cy="2495"/>
                <a:chOff x="0" y="0"/>
                <a:chExt cx="2041" cy="2495"/>
              </a:xfrm>
            </p:grpSpPr>
            <p:sp>
              <p:nvSpPr>
                <p:cNvPr id="12" name="AutoShape 7"/>
                <p:cNvSpPr>
                  <a:spLocks noChangeArrowheads="1"/>
                </p:cNvSpPr>
                <p:nvPr/>
              </p:nvSpPr>
              <p:spPr bwMode="auto">
                <a:xfrm>
                  <a:off x="136" y="318"/>
                  <a:ext cx="1724" cy="499"/>
                </a:xfrm>
                <a:prstGeom prst="flowChartDecision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panose="020B0604030504040204" charset="0"/>
                    </a:rPr>
                    <a:t>关系、逻辑表达式</a:t>
                  </a:r>
                  <a:endParaRPr lang="zh-CN" altLang="en-US" sz="2000" b="1">
                    <a:solidFill>
                      <a:schemeClr val="tx2"/>
                    </a:solidFill>
                    <a:latin typeface="Verdana" panose="020B0604030504040204" charset="0"/>
                  </a:endParaRPr>
                </a:p>
              </p:txBody>
            </p:sp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>
                  <a:off x="998" y="817"/>
                  <a:ext cx="0" cy="40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1841" y="566"/>
                  <a:ext cx="20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0"/>
                <p:cNvSpPr>
                  <a:spLocks noChangeArrowheads="1"/>
                </p:cNvSpPr>
                <p:nvPr/>
              </p:nvSpPr>
              <p:spPr bwMode="auto">
                <a:xfrm>
                  <a:off x="408" y="1225"/>
                  <a:ext cx="1179" cy="27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panose="020B0604030504040204" charset="0"/>
                    </a:rPr>
                    <a:t>循环体语句</a:t>
                  </a:r>
                  <a:endParaRPr lang="zh-CN" altLang="en-US" sz="2000" b="1">
                    <a:solidFill>
                      <a:schemeClr val="tx2"/>
                    </a:solidFill>
                    <a:latin typeface="Verdana" panose="020B0604030504040204" charset="0"/>
                  </a:endParaRPr>
                </a:p>
              </p:txBody>
            </p:sp>
            <p:sp>
              <p:nvSpPr>
                <p:cNvPr id="16" name="Line 11"/>
                <p:cNvSpPr>
                  <a:spLocks noChangeShapeType="1"/>
                </p:cNvSpPr>
                <p:nvPr/>
              </p:nvSpPr>
              <p:spPr bwMode="auto">
                <a:xfrm>
                  <a:off x="2041" y="545"/>
                  <a:ext cx="0" cy="1633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1044" y="1497"/>
                  <a:ext cx="0" cy="36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0" y="2495"/>
                  <a:ext cx="1044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998" y="0"/>
                  <a:ext cx="0" cy="31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18" y="1860"/>
                <a:ext cx="1315" cy="27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chemeClr val="tx2"/>
                    </a:solidFill>
                    <a:latin typeface="Verdana" panose="020B0604030504040204" charset="0"/>
                  </a:rPr>
                  <a:t>修改循环控制变量</a:t>
                </a:r>
                <a:endParaRPr lang="zh-CN" altLang="en-US" sz="2000" b="1">
                  <a:solidFill>
                    <a:schemeClr val="tx2"/>
                  </a:solidFill>
                  <a:latin typeface="Verdana" panose="020B0604030504040204" charset="0"/>
                </a:endParaRPr>
              </a:p>
            </p:txBody>
          </p:sp>
        </p:grp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044" y="2133"/>
              <a:ext cx="0" cy="36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0" y="227"/>
              <a:ext cx="0" cy="22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V="1">
              <a:off x="0" y="226"/>
              <a:ext cx="953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循环的三种基本结构</a:t>
            </a:r>
            <a:endParaRPr lang="zh-CN" alt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15585"/>
            <a:ext cx="7662864" cy="3267169"/>
          </a:xfrm>
        </p:spPr>
        <p:txBody>
          <a:bodyPr/>
          <a:lstStyle/>
          <a:p>
            <a:pPr eaLnBrk="1" hangingPunct="1"/>
            <a:r>
              <a:rPr lang="en-US" sz="2200" dirty="0"/>
              <a:t>do</a:t>
            </a:r>
            <a:r>
              <a:rPr lang="zh-CN" altLang="en-US" sz="2200" dirty="0"/>
              <a:t>－</a:t>
            </a:r>
            <a:r>
              <a:rPr lang="en-US" sz="2200" dirty="0"/>
              <a:t>while</a:t>
            </a:r>
            <a:r>
              <a:rPr lang="zh-CN" altLang="en-US" sz="2200" dirty="0"/>
              <a:t>循环</a:t>
            </a:r>
            <a:endParaRPr lang="zh-CN" altLang="en-US" sz="22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do{</a:t>
            </a:r>
            <a:endParaRPr 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  <a:endParaRPr lang="zh-CN" alt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100" dirty="0"/>
              <a:t>	修改循环控制变量</a:t>
            </a:r>
            <a:endParaRPr lang="zh-CN" altLang="en-US" sz="2100" dirty="0"/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sz="2100" dirty="0"/>
              <a:t>}while(&lt;</a:t>
            </a:r>
            <a:r>
              <a:rPr lang="zh-CN" altLang="en-US" sz="2100" dirty="0"/>
              <a:t>关系</a:t>
            </a:r>
            <a:r>
              <a:rPr lang="en-US" sz="2100" dirty="0"/>
              <a:t>/</a:t>
            </a:r>
            <a:r>
              <a:rPr lang="zh-CN" altLang="en-US" sz="2100" dirty="0"/>
              <a:t>逻辑表达式</a:t>
            </a:r>
            <a:r>
              <a:rPr lang="en-US" sz="2100" dirty="0"/>
              <a:t>&gt;);</a:t>
            </a:r>
            <a:endParaRPr lang="en-US" sz="2100" dirty="0"/>
          </a:p>
        </p:txBody>
      </p:sp>
      <p:grpSp>
        <p:nvGrpSpPr>
          <p:cNvPr id="21" name="Group 4"/>
          <p:cNvGrpSpPr/>
          <p:nvPr/>
        </p:nvGrpSpPr>
        <p:grpSpPr bwMode="auto">
          <a:xfrm>
            <a:off x="5217624" y="1746458"/>
            <a:ext cx="3313113" cy="3960812"/>
            <a:chOff x="0" y="0"/>
            <a:chExt cx="2087" cy="2495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0" y="227"/>
              <a:ext cx="0" cy="22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6"/>
            <p:cNvGrpSpPr/>
            <p:nvPr/>
          </p:nvGrpSpPr>
          <p:grpSpPr bwMode="auto">
            <a:xfrm>
              <a:off x="0" y="0"/>
              <a:ext cx="2087" cy="2495"/>
              <a:chOff x="0" y="0"/>
              <a:chExt cx="2087" cy="2495"/>
            </a:xfrm>
          </p:grpSpPr>
          <p:grpSp>
            <p:nvGrpSpPr>
              <p:cNvPr id="24" name="Group 7"/>
              <p:cNvGrpSpPr/>
              <p:nvPr/>
            </p:nvGrpSpPr>
            <p:grpSpPr bwMode="auto">
              <a:xfrm>
                <a:off x="0" y="0"/>
                <a:ext cx="2087" cy="2495"/>
                <a:chOff x="0" y="0"/>
                <a:chExt cx="2087" cy="2495"/>
              </a:xfrm>
            </p:grpSpPr>
            <p:grpSp>
              <p:nvGrpSpPr>
                <p:cNvPr id="29" name="Group 8"/>
                <p:cNvGrpSpPr/>
                <p:nvPr/>
              </p:nvGrpSpPr>
              <p:grpSpPr bwMode="auto">
                <a:xfrm>
                  <a:off x="0" y="0"/>
                  <a:ext cx="2087" cy="2495"/>
                  <a:chOff x="0" y="0"/>
                  <a:chExt cx="2087" cy="2495"/>
                </a:xfrm>
              </p:grpSpPr>
              <p:sp>
                <p:nvSpPr>
                  <p:cNvPr id="3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0"/>
                    <a:ext cx="0" cy="408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887" y="1927"/>
                    <a:ext cx="200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8" y="408"/>
                    <a:ext cx="1179" cy="272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000" b="1">
                        <a:solidFill>
                          <a:schemeClr val="tx2"/>
                        </a:solidFill>
                        <a:latin typeface="Verdana" panose="020B0604030504040204" charset="0"/>
                      </a:rPr>
                      <a:t>循环体语句</a:t>
                    </a:r>
                    <a:endParaRPr lang="zh-CN" altLang="en-US" sz="2000" b="1">
                      <a:solidFill>
                        <a:schemeClr val="tx2"/>
                      </a:solidFill>
                      <a:latin typeface="Verdana" panose="020B0604030504040204" charset="0"/>
                    </a:endParaRPr>
                  </a:p>
                </p:txBody>
              </p:sp>
              <p:sp>
                <p:nvSpPr>
                  <p:cNvPr id="3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87" y="1906"/>
                    <a:ext cx="0" cy="317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44" y="680"/>
                    <a:ext cx="0" cy="362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2495"/>
                    <a:ext cx="1044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" name="Rectangle 15"/>
                <p:cNvSpPr>
                  <a:spLocks noChangeArrowheads="1"/>
                </p:cNvSpPr>
                <p:nvPr/>
              </p:nvSpPr>
              <p:spPr bwMode="auto">
                <a:xfrm>
                  <a:off x="318" y="1043"/>
                  <a:ext cx="1315" cy="27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solidFill>
                        <a:schemeClr val="tx2"/>
                      </a:solidFill>
                      <a:latin typeface="Verdana" panose="020B0604030504040204" charset="0"/>
                    </a:rPr>
                    <a:t>修改循环控制变量</a:t>
                  </a:r>
                  <a:endParaRPr lang="zh-CN" altLang="en-US" sz="2000" b="1">
                    <a:solidFill>
                      <a:schemeClr val="tx2"/>
                    </a:solidFill>
                    <a:latin typeface="Verdana" panose="020B0604030504040204" charset="0"/>
                  </a:endParaRPr>
                </a:p>
              </p:txBody>
            </p:sp>
          </p:grp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1044" y="1316"/>
                <a:ext cx="0" cy="36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0" y="227"/>
                <a:ext cx="99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81" y="1678"/>
                <a:ext cx="1724" cy="499"/>
              </a:xfrm>
              <a:prstGeom prst="flowChartDecision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chemeClr val="tx2"/>
                    </a:solidFill>
                    <a:latin typeface="Verdana" panose="020B0604030504040204" charset="0"/>
                  </a:rPr>
                  <a:t>关系、逻辑表达式</a:t>
                </a:r>
                <a:endParaRPr lang="zh-CN" altLang="en-US" sz="2000" b="1">
                  <a:solidFill>
                    <a:schemeClr val="tx2"/>
                  </a:solidFill>
                  <a:latin typeface="Verdana" panose="020B0604030504040204" charset="0"/>
                </a:endParaRPr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1043" y="2177"/>
                <a:ext cx="0" cy="31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循环的三种基本结构</a:t>
            </a:r>
            <a:endParaRPr lang="zh-CN" alt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889826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/>
              <a:t>for</a:t>
            </a:r>
            <a:r>
              <a:rPr lang="zh-CN" altLang="en-US" sz="2200" dirty="0"/>
              <a:t>循环</a:t>
            </a:r>
            <a:endParaRPr lang="zh-CN" altLang="en-US" sz="22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for (</a:t>
            </a:r>
            <a:r>
              <a:rPr lang="zh-CN" altLang="en-US" sz="2100" dirty="0"/>
              <a:t>循环初始化</a:t>
            </a:r>
            <a:r>
              <a:rPr lang="en-US" sz="2100" dirty="0"/>
              <a:t>;</a:t>
            </a:r>
            <a:r>
              <a:rPr lang="zh-CN" altLang="en-US" sz="2100" dirty="0"/>
              <a:t>循环条件</a:t>
            </a:r>
            <a:r>
              <a:rPr lang="en-US" sz="2100" dirty="0"/>
              <a:t>;</a:t>
            </a:r>
            <a:r>
              <a:rPr lang="zh-CN" altLang="en-US" sz="2100" dirty="0"/>
              <a:t>修改循环变量</a:t>
            </a:r>
            <a:r>
              <a:rPr lang="en-US" sz="2100" dirty="0"/>
              <a:t>)</a:t>
            </a:r>
            <a:endParaRPr lang="en-US" sz="21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{</a:t>
            </a:r>
            <a:endParaRPr lang="en-US" sz="21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循环体语句</a:t>
            </a:r>
            <a:r>
              <a:rPr lang="en-US" sz="2100" dirty="0"/>
              <a:t>1</a:t>
            </a:r>
            <a:r>
              <a:rPr lang="zh-CN" altLang="en-US" sz="2100" dirty="0"/>
              <a:t>；</a:t>
            </a:r>
            <a:endParaRPr lang="zh-CN" altLang="en-US" sz="21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100" dirty="0"/>
              <a:t>	</a:t>
            </a:r>
            <a:r>
              <a:rPr lang="en-US" sz="2100" dirty="0"/>
              <a:t>continue;</a:t>
            </a:r>
            <a:endParaRPr lang="en-US" sz="21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zh-CN" altLang="en-US" sz="2100" dirty="0"/>
              <a:t>循环体</a:t>
            </a:r>
            <a:r>
              <a:rPr lang="en-US" sz="2100" dirty="0"/>
              <a:t>2</a:t>
            </a:r>
            <a:r>
              <a:rPr lang="zh-CN" altLang="en-US" sz="2100" dirty="0"/>
              <a:t>；</a:t>
            </a:r>
            <a:endParaRPr lang="zh-CN" altLang="en-US" sz="2100" dirty="0"/>
          </a:p>
          <a:p>
            <a:pPr lvl="2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}</a:t>
            </a:r>
            <a:endParaRPr lang="en-US" sz="2100" dirty="0"/>
          </a:p>
        </p:txBody>
      </p:sp>
      <p:grpSp>
        <p:nvGrpSpPr>
          <p:cNvPr id="38" name="Group 4"/>
          <p:cNvGrpSpPr/>
          <p:nvPr/>
        </p:nvGrpSpPr>
        <p:grpSpPr bwMode="auto">
          <a:xfrm>
            <a:off x="5582751" y="1730253"/>
            <a:ext cx="3240087" cy="4248150"/>
            <a:chOff x="0" y="0"/>
            <a:chExt cx="2041" cy="2676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1044" y="2269"/>
              <a:ext cx="0" cy="36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" name="Group 6"/>
            <p:cNvGrpSpPr/>
            <p:nvPr/>
          </p:nvGrpSpPr>
          <p:grpSpPr bwMode="auto">
            <a:xfrm>
              <a:off x="0" y="0"/>
              <a:ext cx="2041" cy="2676"/>
              <a:chOff x="0" y="0"/>
              <a:chExt cx="2041" cy="2676"/>
            </a:xfrm>
          </p:grpSpPr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V="1">
                <a:off x="0" y="680"/>
                <a:ext cx="0" cy="195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"/>
              <p:cNvGrpSpPr/>
              <p:nvPr/>
            </p:nvGrpSpPr>
            <p:grpSpPr bwMode="auto">
              <a:xfrm>
                <a:off x="0" y="0"/>
                <a:ext cx="2041" cy="2676"/>
                <a:chOff x="0" y="0"/>
                <a:chExt cx="2041" cy="2676"/>
              </a:xfrm>
            </p:grpSpPr>
            <p:sp>
              <p:nvSpPr>
                <p:cNvPr id="43" name="Line 9"/>
                <p:cNvSpPr>
                  <a:spLocks noChangeShapeType="1"/>
                </p:cNvSpPr>
                <p:nvPr/>
              </p:nvSpPr>
              <p:spPr bwMode="auto">
                <a:xfrm>
                  <a:off x="0" y="680"/>
                  <a:ext cx="99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4" name="Group 10"/>
                <p:cNvGrpSpPr/>
                <p:nvPr/>
              </p:nvGrpSpPr>
              <p:grpSpPr bwMode="auto">
                <a:xfrm>
                  <a:off x="0" y="0"/>
                  <a:ext cx="2041" cy="2676"/>
                  <a:chOff x="0" y="0"/>
                  <a:chExt cx="2041" cy="2676"/>
                </a:xfrm>
              </p:grpSpPr>
              <p:grpSp>
                <p:nvGrpSpPr>
                  <p:cNvPr id="45" name="Group 11"/>
                  <p:cNvGrpSpPr/>
                  <p:nvPr/>
                </p:nvGrpSpPr>
                <p:grpSpPr bwMode="auto">
                  <a:xfrm>
                    <a:off x="0" y="498"/>
                    <a:ext cx="2041" cy="2178"/>
                    <a:chOff x="0" y="0"/>
                    <a:chExt cx="2041" cy="2178"/>
                  </a:xfrm>
                </p:grpSpPr>
                <p:grpSp>
                  <p:nvGrpSpPr>
                    <p:cNvPr id="48" name="Group 12"/>
                    <p:cNvGrpSpPr/>
                    <p:nvPr/>
                  </p:nvGrpSpPr>
                  <p:grpSpPr bwMode="auto">
                    <a:xfrm>
                      <a:off x="0" y="0"/>
                      <a:ext cx="2041" cy="2178"/>
                      <a:chOff x="0" y="0"/>
                      <a:chExt cx="2041" cy="2178"/>
                    </a:xfrm>
                  </p:grpSpPr>
                  <p:sp>
                    <p:nvSpPr>
                      <p:cNvPr id="50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6" y="318"/>
                        <a:ext cx="1724" cy="499"/>
                      </a:xfrm>
                      <a:prstGeom prst="flowChartDecision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 sz="2000" b="1">
                            <a:solidFill>
                              <a:schemeClr val="tx2"/>
                            </a:solidFill>
                            <a:latin typeface="Verdana" panose="020B0604030504040204" charset="0"/>
                          </a:rPr>
                          <a:t>关系、逻辑表达式</a:t>
                        </a:r>
                        <a:endParaRPr lang="zh-CN" altLang="en-US" sz="2000" b="1">
                          <a:solidFill>
                            <a:schemeClr val="tx2"/>
                          </a:solidFill>
                          <a:latin typeface="Verdana" panose="020B0604030504040204" charset="0"/>
                        </a:endParaRPr>
                      </a:p>
                    </p:txBody>
                  </p:sp>
                  <p:sp>
                    <p:nvSpPr>
                      <p:cNvPr id="51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817"/>
                        <a:ext cx="0" cy="227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41" y="566"/>
                        <a:ext cx="200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8" y="1044"/>
                        <a:ext cx="1179" cy="272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zh-CN" altLang="en-US" sz="2000" b="1">
                            <a:solidFill>
                              <a:schemeClr val="tx2"/>
                            </a:solidFill>
                            <a:latin typeface="Verdana" panose="020B0604030504040204" charset="0"/>
                          </a:rPr>
                          <a:t>循环体语句</a:t>
                        </a:r>
                        <a:endParaRPr lang="zh-CN" altLang="en-US" sz="2000" b="1">
                          <a:solidFill>
                            <a:schemeClr val="tx2"/>
                          </a:solidFill>
                          <a:latin typeface="Verdana" panose="020B0604030504040204" charset="0"/>
                        </a:endParaRPr>
                      </a:p>
                    </p:txBody>
                  </p:sp>
                  <p:sp>
                    <p:nvSpPr>
                      <p:cNvPr id="5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41" y="545"/>
                        <a:ext cx="0" cy="1633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44" y="1316"/>
                        <a:ext cx="0" cy="181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2133"/>
                        <a:ext cx="1044" cy="0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0"/>
                        <a:ext cx="0" cy="318"/>
                      </a:xfrm>
                      <a:prstGeom prst="line">
                        <a:avLst/>
                      </a:prstGeom>
                      <a:noFill/>
                      <a:ln w="9525" cmpd="sng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8" y="1498"/>
                      <a:ext cx="1315" cy="272"/>
                    </a:xfrm>
                    <a:prstGeom prst="rect">
                      <a:avLst/>
                    </a:prstGeom>
                    <a:noFill/>
                    <a:ln w="9525" cmpd="sng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2"/>
                          </a:solidFill>
                          <a:latin typeface="Verdana" panose="020B0604030504040204" charset="0"/>
                        </a:rPr>
                        <a:t>修改循环控制变量</a:t>
                      </a:r>
                      <a:endParaRPr lang="zh-CN" altLang="en-US" sz="2000" b="1">
                        <a:solidFill>
                          <a:schemeClr val="tx2"/>
                        </a:solidFill>
                        <a:latin typeface="Verdana" panose="020B0604030504040204" charset="0"/>
                      </a:endParaRPr>
                    </a:p>
                  </p:txBody>
                </p:sp>
              </p:grpSp>
              <p:sp>
                <p:nvSpPr>
                  <p:cNvPr id="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99" y="0"/>
                    <a:ext cx="0" cy="227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227"/>
                    <a:ext cx="1179" cy="272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000" b="1">
                        <a:solidFill>
                          <a:schemeClr val="tx2"/>
                        </a:solidFill>
                        <a:latin typeface="Verdana" panose="020B0604030504040204" charset="0"/>
                      </a:rPr>
                      <a:t>循环初始化</a:t>
                    </a:r>
                    <a:endParaRPr lang="zh-CN" altLang="en-US" sz="2000" b="1">
                      <a:solidFill>
                        <a:schemeClr val="tx2"/>
                      </a:solidFill>
                      <a:latin typeface="Verdana" panose="020B0604030504040204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循环示例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" y="3352801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000" b="0" dirty="0">
                <a:latin typeface="宋体" panose="02010600030101010101" pitchFamily="2" charset="-122"/>
              </a:rPr>
              <a:t>计算</a:t>
            </a:r>
            <a:r>
              <a:rPr lang="zh-CN" altLang="en-US" sz="2000" b="0" dirty="0"/>
              <a:t>8+88+888+8888… …</a:t>
            </a:r>
            <a:r>
              <a:rPr lang="zh-CN" altLang="en-US" sz="2000" b="0" dirty="0">
                <a:latin typeface="宋体" panose="02010600030101010101" pitchFamily="2" charset="-122"/>
              </a:rPr>
              <a:t>的前</a:t>
            </a:r>
            <a:r>
              <a:rPr lang="zh-CN" altLang="en-US" sz="2000" b="0" dirty="0"/>
              <a:t>12</a:t>
            </a:r>
            <a:r>
              <a:rPr lang="zh-CN" altLang="en-US" sz="2000" b="0" dirty="0">
                <a:latin typeface="宋体" panose="02010600030101010101" pitchFamily="2" charset="-122"/>
              </a:rPr>
              <a:t>项和</a:t>
            </a:r>
            <a:r>
              <a:rPr lang="zh-CN" altLang="en-US" sz="2000" b="0" dirty="0"/>
              <a:t> </a:t>
            </a:r>
            <a:endParaRPr lang="zh-CN" altLang="en-US" sz="2000" b="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657600" y="2057401"/>
            <a:ext cx="50292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0" dirty="0"/>
              <a:t>public class Example4_1 {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public static void main(String </a:t>
            </a:r>
            <a:r>
              <a:rPr lang="en-US" altLang="zh-CN" sz="2000" b="0" dirty="0" err="1"/>
              <a:t>args</a:t>
            </a:r>
            <a:r>
              <a:rPr lang="en-US" altLang="zh-CN" sz="2000" b="0" dirty="0"/>
              <a:t>[]) {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   long sum = 0,a = 8,item = </a:t>
            </a:r>
            <a:r>
              <a:rPr lang="en-US" altLang="zh-CN" sz="2000" b="0" dirty="0" err="1"/>
              <a:t>a,n</a:t>
            </a:r>
            <a:r>
              <a:rPr lang="en-US" altLang="zh-CN" sz="2000" b="0" dirty="0"/>
              <a:t> </a:t>
            </a:r>
            <a:r>
              <a:rPr lang="en-US" altLang="zh-CN" sz="2000" b="0"/>
              <a:t>= 12;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   </a:t>
            </a:r>
            <a:r>
              <a:rPr lang="en-US" altLang="zh-CN" sz="2000" b="0" dirty="0">
                <a:solidFill>
                  <a:srgbClr val="0000FF"/>
                </a:solidFill>
              </a:rPr>
              <a:t>for(</a:t>
            </a:r>
            <a:r>
              <a:rPr lang="en-US" altLang="zh-CN" sz="2000" b="0" dirty="0" err="1">
                <a:solidFill>
                  <a:srgbClr val="0000FF"/>
                </a:solidFill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</a:rPr>
              <a:t>=1;i&lt;=</a:t>
            </a:r>
            <a:r>
              <a:rPr lang="en-US" altLang="zh-CN" sz="2000" b="0" dirty="0" err="1">
                <a:solidFill>
                  <a:srgbClr val="0000FF"/>
                </a:solidFill>
              </a:rPr>
              <a:t>n;i</a:t>
            </a:r>
            <a:r>
              <a:rPr lang="en-US" altLang="zh-CN" sz="2000" b="0" dirty="0">
                <a:solidFill>
                  <a:srgbClr val="0000FF"/>
                </a:solidFill>
              </a:rPr>
              <a:t>++) {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FF"/>
                </a:solidFill>
              </a:rPr>
              <a:t>           sum = </a:t>
            </a:r>
            <a:r>
              <a:rPr lang="en-US" altLang="zh-CN" sz="2000" b="0" dirty="0" err="1">
                <a:solidFill>
                  <a:srgbClr val="0000FF"/>
                </a:solidFill>
              </a:rPr>
              <a:t>sum+item</a:t>
            </a:r>
            <a:r>
              <a:rPr lang="en-US" altLang="zh-CN" sz="2000" b="0" dirty="0">
                <a:solidFill>
                  <a:srgbClr val="0000FF"/>
                </a:solidFill>
              </a:rPr>
              <a:t>;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FF"/>
                </a:solidFill>
              </a:rPr>
              <a:t>           item = item*10+a;  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FF"/>
                </a:solidFill>
              </a:rPr>
              <a:t>      }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b="0" dirty="0"/>
              <a:t>      </a:t>
            </a:r>
            <a:r>
              <a:rPr lang="en-US" altLang="zh-CN" sz="2000" b="0" dirty="0" err="1"/>
              <a:t>System.out.println</a:t>
            </a:r>
            <a:r>
              <a:rPr lang="en-US" altLang="zh-CN" sz="2000" b="0" dirty="0"/>
              <a:t>(sum);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}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}</a:t>
            </a:r>
            <a:endParaRPr lang="en-US" altLang="zh-CN" sz="2000" b="0" dirty="0"/>
          </a:p>
          <a:p>
            <a:pPr eaLnBrk="0" hangingPunct="0"/>
            <a:endParaRPr lang="en-US" altLang="zh-CN" sz="20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循环示例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77362" y="1439008"/>
            <a:ext cx="281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000" b="0" dirty="0">
                <a:latin typeface="宋体" panose="02010600030101010101" pitchFamily="2" charset="-122"/>
              </a:rPr>
              <a:t>用</a:t>
            </a:r>
            <a:r>
              <a:rPr lang="en-US" altLang="zh-CN" sz="2000" b="0" dirty="0">
                <a:latin typeface="宋体" panose="02010600030101010101" pitchFamily="2" charset="-122"/>
              </a:rPr>
              <a:t>while</a:t>
            </a:r>
            <a:r>
              <a:rPr lang="zh-CN" altLang="en-US" sz="2000" b="0" dirty="0">
                <a:latin typeface="宋体" panose="02010600030101010101" pitchFamily="2" charset="-122"/>
              </a:rPr>
              <a:t>语句计算1+1/2!+1/3!+1/4!  </a:t>
            </a:r>
            <a:r>
              <a:rPr lang="zh-CN" altLang="en-US" sz="2000" b="0" dirty="0">
                <a:cs typeface="Courier New" panose="02070309020205020404" pitchFamily="49" charset="0"/>
              </a:rPr>
              <a:t>…</a:t>
            </a:r>
            <a:r>
              <a:rPr lang="zh-CN" altLang="en-US" sz="2000" b="0" dirty="0">
                <a:latin typeface="宋体" panose="02010600030101010101" pitchFamily="2" charset="-122"/>
              </a:rPr>
              <a:t> </a:t>
            </a:r>
            <a:endParaRPr lang="zh-CN" altLang="en-US" sz="2000" b="0" dirty="0">
              <a:latin typeface="宋体" panose="02010600030101010101" pitchFamily="2" charset="-122"/>
            </a:endParaRPr>
          </a:p>
          <a:p>
            <a:r>
              <a:rPr lang="zh-CN" altLang="en-US" sz="2000" b="0" dirty="0">
                <a:latin typeface="宋体" panose="02010600030101010101" pitchFamily="2" charset="-122"/>
              </a:rPr>
              <a:t>的前20项</a:t>
            </a:r>
            <a:r>
              <a:rPr lang="zh-CN" altLang="en-US" sz="2000" b="0" dirty="0"/>
              <a:t> </a:t>
            </a:r>
            <a:endParaRPr lang="zh-CN" altLang="en-US" sz="2000" b="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1400" y="1820008"/>
            <a:ext cx="5105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0" dirty="0"/>
              <a:t>public class Example4_2 {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public static void main(String </a:t>
            </a:r>
            <a:r>
              <a:rPr lang="en-US" altLang="zh-CN" sz="2000" b="0" dirty="0" err="1"/>
              <a:t>args</a:t>
            </a:r>
            <a:r>
              <a:rPr lang="en-US" altLang="zh-CN" sz="2000" b="0" dirty="0"/>
              <a:t>[]) {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   double sum = 0,item = 1;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   </a:t>
            </a:r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= 1,n = 20;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while(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&lt;=n) {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FF"/>
                </a:solidFill>
              </a:rPr>
              <a:t>          sum = </a:t>
            </a:r>
            <a:r>
              <a:rPr lang="en-US" altLang="zh-CN" sz="2000" dirty="0" err="1">
                <a:solidFill>
                  <a:srgbClr val="0000FF"/>
                </a:solidFill>
              </a:rPr>
              <a:t>sum+item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FF"/>
                </a:solidFill>
              </a:rPr>
              <a:t>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 = i+1;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FF"/>
                </a:solidFill>
              </a:rPr>
              <a:t>          item = item*(1.0/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);        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dirty="0">
                <a:solidFill>
                  <a:srgbClr val="0000FF"/>
                </a:solidFill>
              </a:rPr>
              <a:t>   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2000" b="0" dirty="0"/>
              <a:t>      </a:t>
            </a:r>
            <a:r>
              <a:rPr lang="en-US" altLang="zh-CN" sz="2000" b="0" dirty="0" err="1"/>
              <a:t>System.out.println</a:t>
            </a:r>
            <a:r>
              <a:rPr lang="en-US" altLang="zh-CN" sz="2000" b="0" dirty="0"/>
              <a:t>("sum="+sum);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   }</a:t>
            </a:r>
            <a:endParaRPr lang="en-US" altLang="zh-CN" sz="2000" b="0" dirty="0"/>
          </a:p>
          <a:p>
            <a:pPr algn="just" eaLnBrk="0" hangingPunct="0"/>
            <a:r>
              <a:rPr lang="en-US" altLang="zh-CN" sz="2000" b="0" dirty="0"/>
              <a:t>}</a:t>
            </a:r>
            <a:endParaRPr lang="en-US" altLang="zh-CN" sz="2000" b="0" dirty="0"/>
          </a:p>
          <a:p>
            <a:pPr eaLnBrk="0" hangingPunct="0"/>
            <a:endParaRPr lang="en-US" altLang="zh-CN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流程跳转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767254"/>
            <a:ext cx="7662864" cy="4270009"/>
          </a:xfrm>
        </p:spPr>
        <p:txBody>
          <a:bodyPr/>
          <a:lstStyle/>
          <a:p>
            <a:r>
              <a:rPr lang="en-US" dirty="0"/>
              <a:t>break</a:t>
            </a:r>
            <a:endParaRPr lang="en-US" dirty="0"/>
          </a:p>
          <a:p>
            <a:pPr lvl="1"/>
            <a:r>
              <a:rPr lang="zh-CN" altLang="en-US" dirty="0"/>
              <a:t>带标号：标号指示包含该标号的任一封闭语句。程序执行</a:t>
            </a:r>
            <a:r>
              <a:rPr lang="en-US" dirty="0"/>
              <a:t>break</a:t>
            </a:r>
            <a:r>
              <a:rPr lang="zh-CN" altLang="en-US" dirty="0"/>
              <a:t>语句时，流程转到标号指示语句的下一语句执行</a:t>
            </a:r>
            <a:endParaRPr lang="zh-CN" altLang="en-US" dirty="0"/>
          </a:p>
          <a:p>
            <a:pPr lvl="1"/>
            <a:r>
              <a:rPr lang="zh-CN" altLang="en-US" dirty="0"/>
              <a:t>不带标号</a:t>
            </a:r>
            <a:endParaRPr lang="zh-CN" altLang="en-US" dirty="0"/>
          </a:p>
          <a:p>
            <a:r>
              <a:rPr lang="en-US" dirty="0"/>
              <a:t>Continue</a:t>
            </a:r>
            <a:endParaRPr 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如果在某次循环中执行了</a:t>
            </a:r>
            <a:r>
              <a:rPr lang="en-US" altLang="zh-CN" dirty="0">
                <a:latin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</a:rPr>
              <a:t>语句，那么本次循环就结束，即不再执行本次循环中循环体中</a:t>
            </a:r>
            <a:r>
              <a:rPr lang="en-US" altLang="zh-CN" dirty="0">
                <a:latin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</a:rPr>
              <a:t>语句后面的语句，而转入进行下一次循环。</a:t>
            </a:r>
            <a:endParaRPr lang="en-US" dirty="0"/>
          </a:p>
          <a:p>
            <a:r>
              <a:rPr lang="en-US" dirty="0"/>
              <a:t>return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9388" y="1412875"/>
            <a:ext cx="29527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1800" b="0" dirty="0">
                <a:latin typeface="宋体" panose="02010600030101010101" pitchFamily="2" charset="-122"/>
              </a:rPr>
              <a:t>使用</a:t>
            </a:r>
            <a:r>
              <a:rPr lang="en-US" altLang="zh-CN" sz="1800" b="0" dirty="0"/>
              <a:t>continue</a:t>
            </a:r>
            <a:r>
              <a:rPr lang="zh-CN" altLang="en-US" sz="1800" b="0" dirty="0">
                <a:latin typeface="宋体" panose="02010600030101010101" pitchFamily="2" charset="-122"/>
              </a:rPr>
              <a:t>和</a:t>
            </a:r>
            <a:r>
              <a:rPr lang="en-US" altLang="zh-CN" sz="1800" b="0" dirty="0"/>
              <a:t>break</a:t>
            </a:r>
            <a:r>
              <a:rPr lang="zh-CN" altLang="en-US" sz="1800" b="0" dirty="0">
                <a:latin typeface="宋体" panose="02010600030101010101" pitchFamily="2" charset="-122"/>
              </a:rPr>
              <a:t>语句</a:t>
            </a:r>
            <a:r>
              <a:rPr lang="zh-CN" altLang="en-US" sz="1100" b="0" dirty="0"/>
              <a:t> </a:t>
            </a:r>
            <a:endParaRPr lang="zh-CN" altLang="en-US" sz="1100" b="0" dirty="0"/>
          </a:p>
          <a:p>
            <a:r>
              <a:rPr lang="zh-CN" altLang="en-US" sz="1800" b="0" dirty="0"/>
              <a:t>计算1+3+</a:t>
            </a:r>
            <a:r>
              <a:rPr lang="en-US" altLang="zh-CN" sz="1800" b="0" dirty="0"/>
              <a:t>5…</a:t>
            </a:r>
            <a:endParaRPr lang="en-US" altLang="zh-CN" sz="1800" b="0" dirty="0"/>
          </a:p>
          <a:p>
            <a:r>
              <a:rPr lang="zh-CN" altLang="en-US" sz="1800" b="0" dirty="0"/>
              <a:t>输出100内的素数.</a:t>
            </a:r>
            <a:endParaRPr lang="en-US" altLang="zh-CN" sz="1800" b="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19400" y="838200"/>
            <a:ext cx="51054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dirty="0"/>
              <a:t>public class Example5_3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sum=0,i,j;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for(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=1;i&lt;=10;i++)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if(i%2==0) {            //</a:t>
            </a:r>
            <a:r>
              <a:rPr lang="zh-CN" altLang="en-US" sz="1600" dirty="0"/>
              <a:t>计算1+3+5+7+9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          </a:t>
            </a:r>
            <a:r>
              <a:rPr lang="en-US" altLang="zh-CN" sz="1600" dirty="0">
                <a:solidFill>
                  <a:srgbClr val="0000FF"/>
                </a:solidFill>
              </a:rPr>
              <a:t>continue;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600" dirty="0"/>
              <a:t>          }     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sum=</a:t>
            </a:r>
            <a:r>
              <a:rPr lang="en-US" altLang="zh-CN" sz="1600" dirty="0" err="1"/>
              <a:t>sum+i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}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("sum="+sum);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for(j=2;j&lt;=100;j++) {    //</a:t>
            </a:r>
            <a:r>
              <a:rPr lang="zh-CN" altLang="en-US" sz="1600" dirty="0"/>
              <a:t>求100以内的素数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       </a:t>
            </a:r>
            <a:r>
              <a:rPr lang="en-US" altLang="zh-CN" sz="1600" dirty="0"/>
              <a:t>for(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=2;i&lt;=j/2;i++)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   if(</a:t>
            </a:r>
            <a:r>
              <a:rPr lang="en-US" altLang="zh-CN" sz="1600" dirty="0" err="1"/>
              <a:t>j%i</a:t>
            </a:r>
            <a:r>
              <a:rPr lang="en-US" altLang="zh-CN" sz="1600" dirty="0"/>
              <a:t>==0) 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      </a:t>
            </a:r>
            <a:r>
              <a:rPr lang="en-US" altLang="zh-CN" sz="1600" dirty="0">
                <a:solidFill>
                  <a:srgbClr val="0000FF"/>
                </a:solidFill>
              </a:rPr>
              <a:t>break;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600" dirty="0"/>
              <a:t>          }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&gt;j/2) {  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(""+j+"</a:t>
            </a:r>
            <a:r>
              <a:rPr lang="zh-CN" altLang="en-US" sz="1600" dirty="0"/>
              <a:t>是素数");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       }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    }      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}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}</a:t>
            </a:r>
            <a:endParaRPr lang="zh-CN" altLang="en-US" sz="1600" dirty="0"/>
          </a:p>
          <a:p>
            <a:pPr eaLnBrk="0" hangingPunct="0"/>
            <a:endParaRPr lang="zh-CN" alt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1853</Words>
  <Application>WPS 演示</Application>
  <PresentationFormat>全屏显示(4:3)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Verdana</vt:lpstr>
      <vt:lpstr>Times New Roman</vt:lpstr>
      <vt:lpstr>Courier New</vt:lpstr>
      <vt:lpstr>华文新魏</vt:lpstr>
      <vt:lpstr>Segoe Print</vt:lpstr>
      <vt:lpstr>微软雅黑</vt:lpstr>
      <vt:lpstr>Arial Unicode MS</vt:lpstr>
      <vt:lpstr>Calibri</vt:lpstr>
      <vt:lpstr>清晰</vt:lpstr>
      <vt:lpstr>Chapter 4 循环</vt:lpstr>
      <vt:lpstr>教学目标</vt:lpstr>
      <vt:lpstr>循环的三种基本结构</vt:lpstr>
      <vt:lpstr>循环的三种基本结构</vt:lpstr>
      <vt:lpstr>循环的三种基本结构</vt:lpstr>
      <vt:lpstr>循环示例</vt:lpstr>
      <vt:lpstr>循环示例</vt:lpstr>
      <vt:lpstr>流程跳转</vt:lpstr>
      <vt:lpstr>示例</vt:lpstr>
      <vt:lpstr>示例</vt:lpstr>
      <vt:lpstr>示例</vt:lpstr>
      <vt:lpstr>示例</vt:lpstr>
      <vt:lpstr>示例</vt:lpstr>
      <vt:lpstr>示例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122</cp:revision>
  <dcterms:created xsi:type="dcterms:W3CDTF">2018-03-02T05:47:00Z</dcterms:created>
  <dcterms:modified xsi:type="dcterms:W3CDTF">2021-06-11T01:37:52Z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603B87F43F6D4F8D9B5B928274F1BA03</vt:lpwstr>
  </property>
  <property fmtid="{D5CDD505-2E9C-101B-9397-08002B2CF9AE}" pid="3" name="KSOProductBuildVer">
    <vt:lpwstr>2052-11.1.0.10495</vt:lpwstr>
  </property>
</Properties>
</file>