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70" autoAdjust="0"/>
  </p:normalViewPr>
  <p:slideViewPr>
    <p:cSldViewPr snapToGrid="0" snapToObject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08731" cy="1927225"/>
          </a:xfrm>
        </p:spPr>
        <p:txBody>
          <a:bodyPr/>
          <a:lstStyle/>
          <a:p>
            <a:r>
              <a:rPr kumimoji="1" lang="en-US" altLang="zh-CN" dirty="0" smtClean="0"/>
              <a:t>Chapter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 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方法的重载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939636"/>
            <a:ext cx="7662864" cy="409762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的重载：同函数名，但参数有差异的方法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方法的签名：函数名＋参数列表</a:t>
            </a:r>
            <a:r>
              <a:rPr lang="en-US" altLang="zh-CN" dirty="0">
                <a:latin typeface="Verdana" panose="020B0604030504040204" charset="0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有差异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(char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(double x);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public void </a:t>
            </a:r>
            <a:r>
              <a:rPr lang="en-US" altLang="zh-CN" sz="1900" dirty="0" err="1">
                <a:latin typeface="Arial" panose="020B0604020202020204" pitchFamily="34" charset="0"/>
                <a:ea typeface="宋体" panose="02010600030101010101" pitchFamily="2" charset="-122"/>
              </a:rPr>
              <a:t>println</a:t>
            </a:r>
            <a:r>
              <a:rPr lang="en-US" altLang="zh-CN" sz="1900" dirty="0">
                <a:latin typeface="Arial" panose="020B0604020202020204" pitchFamily="34" charset="0"/>
                <a:ea typeface="宋体" panose="02010600030101010101" pitchFamily="2" charset="-122"/>
              </a:rPr>
              <a:t>(String s);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Font typeface="Wingdings" panose="05000000000000000000" charset="0"/>
              <a:buNone/>
            </a:pPr>
            <a:r>
              <a:rPr lang="en-US" altLang="zh-CN" sz="1900" dirty="0">
                <a:latin typeface="Verdana" panose="020B0604030504040204" charset="0"/>
                <a:ea typeface="宋体" panose="02010600030101010101" pitchFamily="2" charset="-122"/>
              </a:rPr>
              <a:t>……</a:t>
            </a:r>
            <a:endParaRPr lang="en-US" altLang="zh-CN" sz="19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编写一个方法计算一个整数各位数字之和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 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sumDigits</a:t>
            </a:r>
            <a:r>
              <a:rPr lang="en-US" altLang="zh-CN" dirty="0" smtClean="0"/>
              <a:t>(long n)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/>
              <a:t>将十进制数转换成十六进制数</a:t>
            </a:r>
            <a:endParaRPr lang="zh-CN" altLang="en-US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教学目标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为何引入方法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方法的定义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方法的调用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参数传递</a:t>
            </a:r>
            <a:endParaRPr kumimoji="1" lang="en-US" altLang="zh-CN" dirty="0" smtClean="0"/>
          </a:p>
          <a:p>
            <a:r>
              <a:rPr kumimoji="1" lang="zh-CN" altLang="en-US" dirty="0" smtClean="0"/>
              <a:t>变量的作用域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方法的重载</a:t>
            </a:r>
            <a:endParaRPr kumimoji="1" lang="en-US" altLang="zh-CN" dirty="0" smtClean="0"/>
          </a:p>
          <a:p>
            <a:r>
              <a:rPr kumimoji="1" lang="zh-CN" altLang="en-US" dirty="0"/>
              <a:t>示例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为何引入方法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37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49</a:t>
            </a:r>
            <a:r>
              <a:rPr lang="zh-CN" altLang="en-US" dirty="0" smtClean="0"/>
              <a:t>的整数和。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8" y="2136857"/>
            <a:ext cx="5245822" cy="30607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468025" y="48116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通用代码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68" y="5219123"/>
            <a:ext cx="4115651" cy="1334077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基本格式：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修饰符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] &lt;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返回值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&gt;&lt;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方法名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&gt;([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形式参数列表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])  [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throws&lt;exception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&gt;]{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函数体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</a:rPr>
              <a:t>修饰符：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100" dirty="0" smtClean="0">
                <a:latin typeface="Arial" panose="020B0604020202020204" pitchFamily="34" charset="0"/>
                <a:ea typeface="宋体" panose="02010600030101010101" pitchFamily="2" charset="-122"/>
              </a:rPr>
              <a:t>访问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</a:rPr>
              <a:t>控制符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(public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、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protected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、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private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、默认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)</a:t>
            </a: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abstract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：只提供了函数声明，未给出函数的实现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final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：防止子类重载或隐藏该方法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synchronized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：同步方法</a:t>
            </a:r>
            <a:r>
              <a:rPr lang="en-US" altLang="zh-CN" sz="2100" dirty="0">
                <a:latin typeface="Verdana" panose="020B0604030504040204" charset="0"/>
                <a:ea typeface="宋体" panose="02010600030101010101" pitchFamily="2" charset="-122"/>
                <a:sym typeface="Wingdings" panose="05000000000000000000" charset="0"/>
              </a:rPr>
              <a:t>——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用于多线程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native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：该方法使用了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C/C++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实现的方法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static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：有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static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修饰的类称为类方法，为所有类所共享，只有一个副本。无</a:t>
            </a:r>
            <a:r>
              <a:rPr lang="en-US" altLang="zh-CN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static</a:t>
            </a:r>
            <a:r>
              <a:rPr lang="zh-CN" altLang="en-US" sz="2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修饰的类为实例方法，必须先实例化，然后才能</a:t>
            </a:r>
            <a:r>
              <a:rPr lang="zh-CN" altLang="en-US" sz="2100" dirty="0" smtClean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调用</a:t>
            </a:r>
            <a:endParaRPr lang="zh-CN" altLang="en-US" sz="21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365" y="533400"/>
            <a:ext cx="4111417" cy="1332704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875" y="1720273"/>
            <a:ext cx="8229600" cy="4876800"/>
          </a:xfrm>
        </p:spPr>
        <p:txBody>
          <a:bodyPr/>
          <a:lstStyle/>
          <a:p>
            <a:r>
              <a:rPr lang="zh-CN" altLang="en-US" dirty="0" smtClean="0"/>
              <a:t>基本格式：方法名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实际参数列表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09" y="533400"/>
            <a:ext cx="3621889" cy="117402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129166" y="2249921"/>
            <a:ext cx="5366472" cy="3567939"/>
            <a:chOff x="1062038" y="2536248"/>
            <a:chExt cx="5366472" cy="356793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038" y="2536248"/>
              <a:ext cx="5366472" cy="3567939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</p:pic>
        <p:sp>
          <p:nvSpPr>
            <p:cNvPr id="6" name="矩形 5"/>
            <p:cNvSpPr/>
            <p:nvPr/>
          </p:nvSpPr>
          <p:spPr>
            <a:xfrm>
              <a:off x="1505527" y="3343564"/>
              <a:ext cx="1838037" cy="258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05526" y="4406558"/>
              <a:ext cx="1838037" cy="258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505527" y="5460316"/>
              <a:ext cx="1838037" cy="258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0" y="5911273"/>
            <a:ext cx="4523943" cy="68059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7204364" y="5836331"/>
            <a:ext cx="1186875" cy="703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635" y="1775689"/>
            <a:ext cx="8017165" cy="4495802"/>
          </a:xfrm>
        </p:spPr>
        <p:txBody>
          <a:bodyPr/>
          <a:lstStyle/>
          <a:p>
            <a:r>
              <a:rPr lang="zh-CN" altLang="en-US" dirty="0" smtClean="0"/>
              <a:t>调用形式：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独立语句：返回值</a:t>
            </a:r>
            <a:r>
              <a:rPr lang="en-US" altLang="zh-CN" dirty="0" smtClean="0"/>
              <a:t>void</a:t>
            </a:r>
            <a:r>
              <a:rPr lang="zh-CN" altLang="en-US" dirty="0" smtClean="0"/>
              <a:t>，或其他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表达式的一部分：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rst</a:t>
            </a:r>
            <a:r>
              <a:rPr lang="en-US" altLang="zh-CN" dirty="0" smtClean="0"/>
              <a:t>=sum(1,10);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函数调用时实际参数的一部分：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z=max(max(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),z);</a:t>
            </a:r>
            <a:endParaRPr lang="en-US" altLang="zh-CN" dirty="0" smtClean="0"/>
          </a:p>
          <a:p>
            <a:r>
              <a:rPr lang="zh-CN" altLang="en-US" dirty="0" smtClean="0"/>
              <a:t>方法调用过程：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每调用一个方法，系统会创建一个活动记录，用于保存方法中的参数和变量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当某个方法调用其他方法时，调用者的活动记录保持不动，为被调用方法创建新的活动记录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方法调用结束返回调用者时，其相应的活动记录也被释放</a:t>
            </a:r>
            <a:endParaRPr lang="en-US" altLang="zh-CN" dirty="0" smtClean="0"/>
          </a:p>
          <a:p>
            <a:r>
              <a:rPr lang="zh-CN" altLang="en-US" dirty="0" smtClean="0"/>
              <a:t>调用过程举例：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参数的传递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值传递：实际参数将值传递给形式参数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0568" y="2613076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100" smtClean="0">
                <a:latin typeface="Arial" panose="020B0604020202020204" pitchFamily="34" charset="0"/>
                <a:ea typeface="宋体" panose="02010600030101010101" pitchFamily="2" charset="-122"/>
              </a:rPr>
              <a:t>传基本类型</a:t>
            </a:r>
            <a:endParaRPr lang="zh-CN" altLang="en-US" sz="21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public static void tripleValue(double x)</a:t>
            </a:r>
            <a:endParaRPr lang="en-US" altLang="zh-CN" sz="21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1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	x=3*x;</a:t>
            </a:r>
            <a:endParaRPr lang="en-US" altLang="zh-CN" sz="21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1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100" smtClean="0">
                <a:latin typeface="Arial" panose="020B0604020202020204" pitchFamily="34" charset="0"/>
                <a:ea typeface="宋体" panose="02010600030101010101" pitchFamily="2" charset="-122"/>
              </a:rPr>
              <a:t>调用此方法，对传入的</a:t>
            </a: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100" smtClean="0">
                <a:latin typeface="Arial" panose="020B0604020202020204" pitchFamily="34" charset="0"/>
                <a:ea typeface="宋体" panose="02010600030101010101" pitchFamily="2" charset="-122"/>
              </a:rPr>
              <a:t>不起任何作用</a:t>
            </a:r>
            <a:endParaRPr lang="zh-CN" altLang="en-US" sz="21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double percent=10;</a:t>
            </a:r>
            <a:endParaRPr lang="en-US" altLang="zh-CN" sz="21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tripleValue(percent);	//percent</a:t>
            </a:r>
            <a:r>
              <a:rPr lang="zh-CN" altLang="en-US" sz="2100" smtClean="0">
                <a:latin typeface="Arial" panose="020B0604020202020204" pitchFamily="34" charset="0"/>
                <a:ea typeface="宋体" panose="02010600030101010101" pitchFamily="2" charset="-122"/>
              </a:rPr>
              <a:t>的值仍然为</a:t>
            </a:r>
            <a:r>
              <a:rPr lang="en-US" altLang="zh-CN" sz="2100" smtClean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zh-CN" sz="2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921164"/>
            <a:ext cx="7662864" cy="4116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块作用域：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一个块或复合语句是用一对花括号括起的任意数量的简单</a:t>
            </a:r>
            <a:r>
              <a:rPr lang="en-US" dirty="0"/>
              <a:t>Java</a:t>
            </a:r>
            <a:r>
              <a:rPr lang="zh-CN" altLang="en-US" dirty="0"/>
              <a:t>语句。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块定义了一个变量的作用范围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例：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  <a:endParaRPr lang="en-US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n;</a:t>
            </a:r>
            <a:endParaRPr lang="en-US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dirty="0"/>
              <a:t>		</a:t>
            </a:r>
            <a:r>
              <a:rPr lang="en-US" dirty="0">
                <a:latin typeface="Verdana" panose="020B0604030504040204" charset="0"/>
              </a:rPr>
              <a:t>……</a:t>
            </a:r>
            <a:endParaRPr lang="en-US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dirty="0"/>
              <a:t>		{	</a:t>
            </a:r>
            <a:r>
              <a:rPr lang="en-US" dirty="0" err="1"/>
              <a:t>int</a:t>
            </a:r>
            <a:r>
              <a:rPr lang="en-US" dirty="0"/>
              <a:t> k;</a:t>
            </a:r>
            <a:endParaRPr lang="en-US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dirty="0"/>
              <a:t>			</a:t>
            </a:r>
            <a:r>
              <a:rPr lang="en-US" dirty="0">
                <a:latin typeface="Verdana" panose="020B0604030504040204" charset="0"/>
              </a:rPr>
              <a:t>……</a:t>
            </a:r>
            <a:endParaRPr lang="en-US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dirty="0"/>
              <a:t>		}//k</a:t>
            </a:r>
            <a:r>
              <a:rPr lang="zh-CN" altLang="en-US" dirty="0"/>
              <a:t>的作用域到此为止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/>
              <a:t>	  </a:t>
            </a: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884218"/>
            <a:ext cx="7791632" cy="415304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块作用域：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块可以嵌套定义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在同一个函数中，</a:t>
            </a:r>
            <a:r>
              <a:rPr lang="en-US" sz="2200" dirty="0"/>
              <a:t>Java</a:t>
            </a:r>
            <a:r>
              <a:rPr lang="zh-CN" altLang="en-US" sz="2200" dirty="0"/>
              <a:t>中不允许在嵌套的块中声明相同名称的变量</a:t>
            </a:r>
            <a:r>
              <a:rPr lang="en-US" sz="2200" dirty="0"/>
              <a:t>(</a:t>
            </a:r>
            <a:r>
              <a:rPr lang="zh-CN" altLang="en-US" sz="2200" dirty="0"/>
              <a:t>与</a:t>
            </a:r>
            <a:r>
              <a:rPr lang="en-US" sz="2200" dirty="0"/>
              <a:t>C/C</a:t>
            </a:r>
            <a:r>
              <a:rPr lang="zh-CN" altLang="en-US" sz="2200" dirty="0"/>
              <a:t>＋＋不同</a:t>
            </a:r>
            <a:r>
              <a:rPr lang="en-US" sz="2200" dirty="0"/>
              <a:t>)</a:t>
            </a: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例如：</a:t>
            </a:r>
            <a:r>
              <a:rPr lang="zh-CN" altLang="en-US" sz="2200" dirty="0">
                <a:solidFill>
                  <a:schemeClr val="hlink"/>
                </a:solidFill>
              </a:rPr>
              <a:t>下列代码错误</a:t>
            </a:r>
            <a:endParaRPr lang="zh-CN" altLang="en-US" sz="2200" dirty="0">
              <a:solidFill>
                <a:schemeClr val="hlink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public static void main(String[] </a:t>
            </a:r>
            <a:r>
              <a:rPr lang="en-US" sz="2100" dirty="0" err="1"/>
              <a:t>args</a:t>
            </a:r>
            <a:r>
              <a:rPr lang="en-US" sz="2100" dirty="0"/>
              <a:t>){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en-US" sz="2100" dirty="0" err="1"/>
              <a:t>int</a:t>
            </a:r>
            <a:r>
              <a:rPr lang="en-US" sz="2100" dirty="0"/>
              <a:t> n;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	</a:t>
            </a:r>
            <a:r>
              <a:rPr lang="en-US" sz="2100" dirty="0">
                <a:latin typeface="Verdana" panose="020B0604030504040204" charset="0"/>
              </a:rPr>
              <a:t>…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	{	</a:t>
            </a:r>
            <a:r>
              <a:rPr lang="en-US" sz="2100" dirty="0" err="1"/>
              <a:t>int</a:t>
            </a:r>
            <a:r>
              <a:rPr lang="en-US" sz="2100" dirty="0"/>
              <a:t> k;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		</a:t>
            </a:r>
            <a:r>
              <a:rPr lang="en-US" sz="2100" dirty="0" err="1"/>
              <a:t>int</a:t>
            </a:r>
            <a:r>
              <a:rPr lang="en-US" sz="2100" dirty="0"/>
              <a:t> n;	//</a:t>
            </a:r>
            <a:r>
              <a:rPr lang="zh-CN" altLang="en-US" sz="2100" dirty="0"/>
              <a:t>错误，</a:t>
            </a:r>
            <a:r>
              <a:rPr lang="en-US" sz="2100" dirty="0"/>
              <a:t>n</a:t>
            </a:r>
            <a:r>
              <a:rPr lang="zh-CN" altLang="en-US" sz="2100" dirty="0"/>
              <a:t>重复定义了</a:t>
            </a:r>
            <a:endParaRPr lang="zh-CN" altLang="en-US" sz="2100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100" dirty="0"/>
              <a:t>		</a:t>
            </a:r>
            <a:r>
              <a:rPr lang="en-US" sz="2100" dirty="0">
                <a:latin typeface="Verdana" panose="020B0604030504040204" charset="0"/>
              </a:rPr>
              <a:t>……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	}</a:t>
            </a:r>
            <a:endParaRPr lang="en-US" sz="2100" dirty="0"/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2100" dirty="0"/>
              <a:t>}</a:t>
            </a:r>
            <a:endParaRPr lang="en-US" sz="2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0</TotalTime>
  <Words>1322</Words>
  <Application>WPS 演示</Application>
  <PresentationFormat>全屏显示(4:3)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Verdana</vt:lpstr>
      <vt:lpstr>华文新魏</vt:lpstr>
      <vt:lpstr>Segoe Print</vt:lpstr>
      <vt:lpstr>微软雅黑</vt:lpstr>
      <vt:lpstr>Calibri</vt:lpstr>
      <vt:lpstr>Arial Unicode MS</vt:lpstr>
      <vt:lpstr>清晰</vt:lpstr>
      <vt:lpstr>Chapter 5 方法</vt:lpstr>
      <vt:lpstr>教学目标</vt:lpstr>
      <vt:lpstr>为何引入方法</vt:lpstr>
      <vt:lpstr>定义方法</vt:lpstr>
      <vt:lpstr>方法的调用</vt:lpstr>
      <vt:lpstr>方法的调用</vt:lpstr>
      <vt:lpstr>参数的传递</vt:lpstr>
      <vt:lpstr>变量的作用域</vt:lpstr>
      <vt:lpstr>变量的作用域</vt:lpstr>
      <vt:lpstr>方法的重载</vt:lpstr>
      <vt:lpstr>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146</cp:revision>
  <dcterms:created xsi:type="dcterms:W3CDTF">2018-03-02T05:47:00Z</dcterms:created>
  <dcterms:modified xsi:type="dcterms:W3CDTF">2021-06-11T01:36:53Z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318F5594D853483994AB14AF66E48AED</vt:lpwstr>
  </property>
  <property fmtid="{D5CDD505-2E9C-101B-9397-08002B2CF9AE}" pid="3" name="KSOProductBuildVer">
    <vt:lpwstr>2052-11.1.0.10495</vt:lpwstr>
  </property>
</Properties>
</file>