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4" r:id="rId26"/>
    <p:sldId id="267" r:id="rId27"/>
    <p:sldId id="268" r:id="rId28"/>
    <p:sldId id="269" r:id="rId29"/>
    <p:sldId id="274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70" autoAdjust="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引用和数组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声明数组变量：元素类型</a:t>
            </a:r>
            <a:r>
              <a:rPr lang="en-US" altLang="zh-CN" dirty="0" smtClean="0"/>
              <a:t>[] </a:t>
            </a:r>
            <a:r>
              <a:rPr lang="zh-CN" altLang="en-US" dirty="0" smtClean="0"/>
              <a:t>数组引用变量；</a:t>
            </a:r>
            <a:endParaRPr lang="zh-CN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char[] str1,str2;	//char[]—</a:t>
            </a:r>
            <a:r>
              <a:rPr lang="zh-CN" altLang="en-US" dirty="0" smtClean="0"/>
              <a:t>字符数组类型；</a:t>
            </a:r>
            <a:r>
              <a:rPr lang="en-US" altLang="zh-CN" dirty="0" smtClean="0"/>
              <a:t>str1,str2—</a:t>
            </a:r>
            <a:r>
              <a:rPr lang="zh-CN" altLang="en-US" dirty="0" smtClean="0"/>
              <a:t>变量名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数组</a:t>
            </a:r>
            <a:r>
              <a:rPr lang="zh-CN" altLang="en-US" dirty="0"/>
              <a:t>变量声明时，不能指定数组的长度</a:t>
            </a:r>
            <a:endParaRPr lang="zh-CN" altLang="en-US" dirty="0"/>
          </a:p>
          <a:p>
            <a:pPr lvl="1"/>
            <a:r>
              <a:rPr lang="zh-CN" altLang="en-US" dirty="0"/>
              <a:t>数组元素使用</a:t>
            </a:r>
            <a:r>
              <a:rPr lang="en-US" altLang="zh-CN" dirty="0"/>
              <a:t>new</a:t>
            </a:r>
            <a:r>
              <a:rPr lang="zh-CN" altLang="en-US" dirty="0"/>
              <a:t>或数组初始化动态分配实际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dirty="0" smtClean="0"/>
              <a:t>创建数组：数组引用</a:t>
            </a:r>
            <a:r>
              <a:rPr lang="en-US" altLang="zh-CN" dirty="0" smtClean="0"/>
              <a:t>=new </a:t>
            </a:r>
            <a:r>
              <a:rPr lang="zh-CN" altLang="en-US" dirty="0" smtClean="0"/>
              <a:t>元素类型</a:t>
            </a:r>
            <a:r>
              <a:rPr lang="en-US" altLang="zh-CN" dirty="0" smtClean="0"/>
              <a:t>[</a:t>
            </a:r>
            <a:r>
              <a:rPr lang="zh-CN" altLang="en-US" dirty="0" smtClean="0"/>
              <a:t>数组长度</a:t>
            </a:r>
            <a:r>
              <a:rPr lang="en-US" altLang="zh-CN" dirty="0" smtClean="0"/>
              <a:t>];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char[] str1=new char[2];</a:t>
            </a:r>
            <a:endParaRPr lang="en-US" altLang="zh-CN" sz="2000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[] </a:t>
            </a:r>
            <a:r>
              <a:rPr lang="en-US" altLang="zh-CN" sz="2000" dirty="0" err="1" smtClean="0"/>
              <a:t>dt</a:t>
            </a:r>
            <a:r>
              <a:rPr lang="en-US" altLang="zh-CN" sz="2000" dirty="0" smtClean="0"/>
              <a:t>;	//</a:t>
            </a:r>
            <a:r>
              <a:rPr lang="en-US" altLang="zh-CN" sz="2000" dirty="0" err="1" smtClean="0"/>
              <a:t>dt</a:t>
            </a:r>
            <a:r>
              <a:rPr lang="en-US" altLang="zh-CN" sz="2000" dirty="0" smtClean="0"/>
              <a:t>==null</a:t>
            </a:r>
            <a:endParaRPr lang="en-US" altLang="zh-CN" sz="2000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dt</a:t>
            </a:r>
            <a:r>
              <a:rPr lang="en-US" altLang="zh-CN" sz="2000" dirty="0" smtClean="0"/>
              <a:t>=new </a:t>
            </a: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[4];</a:t>
            </a:r>
            <a:endParaRPr lang="en-US" altLang="zh-CN" sz="2000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生成的数组中，四个单元都是</a:t>
            </a:r>
            <a:r>
              <a:rPr lang="en-US" altLang="zh-CN" sz="2000" dirty="0" smtClean="0"/>
              <a:t>null</a:t>
            </a:r>
            <a:endParaRPr lang="en-US" altLang="zh-CN" sz="2000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dt</a:t>
            </a:r>
            <a:r>
              <a:rPr lang="en-US" altLang="zh-CN" sz="2000" dirty="0" smtClean="0"/>
              <a:t>[0]=new </a:t>
            </a: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60433" y="370984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712958" y="3709845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712958" y="4068620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712958" y="4428983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712958" y="4789345"/>
            <a:ext cx="8636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920795" y="378128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071733" y="385272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936920" y="3709845"/>
            <a:ext cx="8636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Verdana" panose="020B0604030504040204" pitchFamily="34" charset="0"/>
              </a:rPr>
              <a:t>Year,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ctr" eaLnBrk="1" hangingPunct="1"/>
            <a:r>
              <a:rPr lang="en-US" altLang="zh-CN" dirty="0">
                <a:latin typeface="Verdana" panose="020B0604030504040204" pitchFamily="34" charset="0"/>
              </a:rPr>
              <a:t>month,</a:t>
            </a:r>
            <a:endParaRPr lang="en-US" altLang="zh-CN" dirty="0">
              <a:latin typeface="Verdana" panose="020B0604030504040204" pitchFamily="34" charset="0"/>
            </a:endParaRPr>
          </a:p>
          <a:p>
            <a:pPr algn="ctr" eaLnBrk="1" hangingPunct="1"/>
            <a:r>
              <a:rPr lang="en-US" altLang="zh-CN" dirty="0">
                <a:latin typeface="Verdana" panose="020B0604030504040204" pitchFamily="34" charset="0"/>
              </a:rPr>
              <a:t>day</a:t>
            </a:r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505" y="1858256"/>
            <a:ext cx="7469332" cy="41171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数组的使用：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数组的大小和默认值：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创建数组时必须确定数组大小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数组中封装了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变量来指示数组长度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smtClean="0"/>
              <a:t>double [] 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=new double[10];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vt.length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数组创建后，元素均被赋予默认值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zh-CN" altLang="en-US" dirty="0" smtClean="0"/>
              <a:t>（即数值型为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的字符，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false;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非基本类型为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访问数组元素：数组引用变量</a:t>
            </a:r>
            <a:r>
              <a:rPr lang="en-US" altLang="zh-CN" dirty="0" smtClean="0"/>
              <a:t>[</a:t>
            </a:r>
            <a:r>
              <a:rPr lang="zh-CN" altLang="en-US" dirty="0" smtClean="0"/>
              <a:t>下标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下标范围：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length-1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3602"/>
            <a:ext cx="8001000" cy="41171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数组的使用：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数组初始化：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创建数组时，每个元素都将被初始化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安全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初始化的两种等价形式：</a:t>
            </a:r>
            <a:endParaRPr lang="zh-CN" altLang="en-US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String[] names={ “</a:t>
            </a:r>
            <a:r>
              <a:rPr lang="en-US" altLang="zh-CN" dirty="0" err="1" smtClean="0"/>
              <a:t>Georgianna”,“Jen”,“Simon</a:t>
            </a:r>
            <a:r>
              <a:rPr lang="en-US" altLang="zh-CN" dirty="0" smtClean="0"/>
              <a:t>”};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ym typeface="Wingdings" panose="05000000000000000000" pitchFamily="2" charset="2"/>
              </a:rPr>
              <a:t>下列代码片段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String[] names;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names=new String[3];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names[0]=“Georgianna”;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names[1]=“Jen”;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names[2]=“Simon”;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处理数组元素：经常与循环配合使用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数组中元素类型一致，可使用循环方式处理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数组创建后大小固定，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循环更常用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使用示例：</a:t>
            </a:r>
            <a:r>
              <a:rPr lang="en-US" altLang="zh-CN" dirty="0"/>
              <a:t>double[] </a:t>
            </a:r>
            <a:r>
              <a:rPr lang="en-US" altLang="zh-CN" dirty="0" err="1"/>
              <a:t>myLst</a:t>
            </a:r>
            <a:r>
              <a:rPr lang="en-US" altLang="zh-CN" dirty="0"/>
              <a:t>=new double[50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Scanner </a:t>
            </a:r>
            <a:r>
              <a:rPr lang="en-US" altLang="zh-CN" dirty="0" err="1" smtClean="0"/>
              <a:t>scn</a:t>
            </a:r>
            <a:r>
              <a:rPr lang="en-US" altLang="zh-CN" dirty="0" smtClean="0"/>
              <a:t>=new Scanner(System.in);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myLst.length;i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myLst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scn.nextDouble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myLst.length;i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myLst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累加求和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double sum=0;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myLst.length;i</a:t>
            </a:r>
            <a:r>
              <a:rPr lang="en-US" altLang="zh-CN" dirty="0"/>
              <a:t>++)</a:t>
            </a:r>
            <a:endParaRPr lang="en-US" altLang="zh-CN" dirty="0"/>
          </a:p>
          <a:p>
            <a:pPr marL="822960" lvl="3" indent="0">
              <a:buNone/>
            </a:pPr>
            <a:r>
              <a:rPr lang="en-US" altLang="zh-CN" dirty="0" smtClean="0"/>
              <a:t>	  sum+=</a:t>
            </a:r>
            <a:r>
              <a:rPr lang="en-US" altLang="zh-CN" dirty="0" err="1" smtClean="0"/>
              <a:t>myLst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</a:t>
            </a:r>
            <a:r>
              <a:rPr lang="zh-CN" altLang="en-US" dirty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145" y="1775691"/>
            <a:ext cx="7393709" cy="4089400"/>
          </a:xfrm>
        </p:spPr>
        <p:txBody>
          <a:bodyPr/>
          <a:lstStyle/>
          <a:p>
            <a:r>
              <a:rPr lang="zh-CN" altLang="en-US" dirty="0" smtClean="0"/>
              <a:t>数组使用：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循环：支持数组及后续各类集合的</a:t>
            </a:r>
            <a:r>
              <a:rPr lang="zh-CN" altLang="en-US" dirty="0"/>
              <a:t>顺序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 (</a:t>
            </a:r>
            <a:r>
              <a:rPr lang="en-US" altLang="zh-CN" dirty="0" err="1" smtClean="0"/>
              <a:t>elementType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elemt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arrayRefVar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示例：依次显示数组</a:t>
            </a:r>
            <a:r>
              <a:rPr lang="en-US" altLang="zh-CN" dirty="0" err="1" smtClean="0"/>
              <a:t>myLst</a:t>
            </a:r>
            <a:r>
              <a:rPr lang="zh-CN" altLang="en-US" dirty="0" smtClean="0"/>
              <a:t>中的所有元素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smtClean="0"/>
              <a:t>for (double e : </a:t>
            </a:r>
            <a:r>
              <a:rPr lang="en-US" altLang="zh-CN" dirty="0" err="1" smtClean="0"/>
              <a:t>myLst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(e);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6528"/>
            <a:ext cx="7467600" cy="3719945"/>
          </a:xfrm>
        </p:spPr>
        <p:txBody>
          <a:bodyPr/>
          <a:lstStyle/>
          <a:p>
            <a:r>
              <a:rPr lang="zh-CN" altLang="en-US" dirty="0" smtClean="0"/>
              <a:t>编写程序，找到大于所有项平均值的那些项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用户输入项数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随机生成若干项，放入数组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求平均值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遍历数组，找出大于平均项的内容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637" y="1627909"/>
            <a:ext cx="7181273" cy="4264891"/>
          </a:xfrm>
        </p:spPr>
        <p:txBody>
          <a:bodyPr/>
          <a:lstStyle/>
          <a:p>
            <a:r>
              <a:rPr lang="zh-CN" altLang="en-US" dirty="0" smtClean="0"/>
              <a:t>数组的复制</a:t>
            </a:r>
            <a:endParaRPr lang="en-US" altLang="zh-CN" dirty="0" smtClean="0"/>
          </a:p>
          <a:p>
            <a:pPr lvl="1"/>
            <a:r>
              <a:rPr lang="zh-CN" altLang="en-US" dirty="0"/>
              <a:t>数组一旦创建，不能调整其</a:t>
            </a:r>
            <a:r>
              <a:rPr lang="zh-CN" altLang="en-US" dirty="0" smtClean="0"/>
              <a:t>大小，但可以</a:t>
            </a:r>
            <a:r>
              <a:rPr lang="zh-CN" altLang="en-US" dirty="0"/>
              <a:t>使用相同的引用变量来引用一个全新的数组</a:t>
            </a:r>
            <a:endParaRPr lang="zh-CN" altLang="en-US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 err="1"/>
              <a:t>int</a:t>
            </a:r>
            <a:r>
              <a:rPr lang="en-US" altLang="zh-CN" dirty="0"/>
              <a:t> elements[]=new </a:t>
            </a:r>
            <a:r>
              <a:rPr lang="en-US" altLang="zh-CN" dirty="0" err="1"/>
              <a:t>int</a:t>
            </a:r>
            <a:r>
              <a:rPr lang="en-US" altLang="zh-CN" dirty="0"/>
              <a:t>[6];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		   </a:t>
            </a:r>
            <a:r>
              <a:rPr lang="en-US" altLang="zh-CN" dirty="0" smtClean="0"/>
              <a:t>     elements=new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  <a:endParaRPr lang="en-US" altLang="zh-CN" dirty="0"/>
          </a:p>
          <a:p>
            <a:pPr lvl="1"/>
            <a:r>
              <a:rPr lang="zh-CN" altLang="en-US" dirty="0" smtClean="0"/>
              <a:t>复制一个数组或数组的一部分，</a:t>
            </a:r>
            <a:r>
              <a:rPr lang="zh-CN" altLang="en-US" dirty="0"/>
              <a:t>如何处理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简单引用变量间的赋值并不能实现这一功能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[] a={3,5,7,9,11};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b=new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[5];</a:t>
            </a:r>
            <a:endParaRPr lang="en-US" altLang="zh-CN" dirty="0" smtClean="0"/>
          </a:p>
          <a:p>
            <a:pPr marL="548640" lvl="2" indent="0">
              <a:buNone/>
            </a:pPr>
            <a:r>
              <a:rPr lang="en-US" altLang="zh-CN" dirty="0" smtClean="0"/>
              <a:t>b=a;	//</a:t>
            </a:r>
            <a:r>
              <a:rPr lang="zh-CN" altLang="en-US" dirty="0" smtClean="0"/>
              <a:t>结果如何呢？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527" y="1627909"/>
            <a:ext cx="7361383" cy="4264891"/>
          </a:xfrm>
        </p:spPr>
        <p:txBody>
          <a:bodyPr/>
          <a:lstStyle/>
          <a:p>
            <a:r>
              <a:rPr lang="zh-CN" altLang="en-US" dirty="0" smtClean="0"/>
              <a:t>数组的复制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复制一个数组或数组的一部分，</a:t>
            </a:r>
            <a:r>
              <a:rPr lang="zh-CN" altLang="en-US" dirty="0"/>
              <a:t>如何处理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复制数组有三种方法：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使用循环语句逐个复制数组中的元素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类中的静态方法</a:t>
            </a:r>
            <a:r>
              <a:rPr lang="en-US" altLang="zh-CN" dirty="0" err="1" smtClean="0"/>
              <a:t>arraycopy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后面介绍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System.arraycopy</a:t>
            </a:r>
            <a:r>
              <a:rPr lang="en-US" altLang="zh-CN" dirty="0"/>
              <a:t>(</a:t>
            </a:r>
            <a:r>
              <a:rPr lang="en-US" altLang="zh-CN" dirty="0" err="1"/>
              <a:t>from,fromindex,to,toindex,count</a:t>
            </a:r>
            <a:r>
              <a:rPr lang="en-US" altLang="zh-CN" dirty="0"/>
              <a:t>)</a:t>
            </a:r>
            <a:endParaRPr lang="en-US" altLang="zh-CN" sz="1700" dirty="0"/>
          </a:p>
          <a:p>
            <a:pPr lvl="3"/>
            <a:r>
              <a:rPr lang="zh-CN" altLang="en-US" dirty="0"/>
              <a:t>如果数组是对象型，则拷贝的是引用，而不是对象，即对象本身不变</a:t>
            </a:r>
            <a:endParaRPr lang="zh-CN" altLang="en-US" dirty="0"/>
          </a:p>
          <a:p>
            <a:pPr marL="548640" lvl="2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1" y="1413163"/>
            <a:ext cx="7361383" cy="4264891"/>
          </a:xfrm>
        </p:spPr>
        <p:txBody>
          <a:bodyPr/>
          <a:lstStyle/>
          <a:p>
            <a:r>
              <a:rPr lang="zh-CN" altLang="en-US" dirty="0" smtClean="0"/>
              <a:t>将数组传递给方法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88" y="1840346"/>
            <a:ext cx="6124383" cy="4854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2872509" y="4590473"/>
            <a:ext cx="5209309" cy="199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1" y="1413163"/>
            <a:ext cx="7361383" cy="4264891"/>
          </a:xfrm>
        </p:spPr>
        <p:txBody>
          <a:bodyPr/>
          <a:lstStyle/>
          <a:p>
            <a:r>
              <a:rPr lang="zh-CN" altLang="en-US" dirty="0" smtClean="0"/>
              <a:t>从方法返回数组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8" y="2091604"/>
            <a:ext cx="6055692" cy="4170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2558473" y="4830618"/>
            <a:ext cx="5755077" cy="1237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一维</a:t>
            </a:r>
            <a:r>
              <a:rPr kumimoji="1" lang="zh-CN" altLang="en-US" dirty="0"/>
              <a:t>数</a:t>
            </a:r>
            <a:r>
              <a:rPr kumimoji="1" lang="zh-CN" altLang="en-US" dirty="0" smtClean="0"/>
              <a:t>组</a:t>
            </a:r>
            <a:endParaRPr kumimoji="1" lang="en-US" altLang="zh-CN" dirty="0" smtClean="0"/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  <a:p>
            <a:r>
              <a:rPr kumimoji="1" lang="en-US" altLang="zh-CN" dirty="0" smtClean="0">
                <a:latin typeface="+mn-ea"/>
              </a:rPr>
              <a:t>Arrays</a:t>
            </a:r>
            <a:r>
              <a:rPr kumimoji="1" lang="zh-CN" altLang="en-US" dirty="0" smtClean="0">
                <a:latin typeface="+mn-ea"/>
              </a:rPr>
              <a:t>类</a:t>
            </a:r>
            <a:endParaRPr kumimoji="1" lang="en-US" altLang="en-US" dirty="0">
              <a:latin typeface="+mn-ea"/>
            </a:endParaRPr>
          </a:p>
          <a:p>
            <a:r>
              <a:rPr kumimoji="1" lang="zh-CN" altLang="en-US" dirty="0"/>
              <a:t>命令行参数</a:t>
            </a:r>
            <a:endParaRPr kumimoji="1" lang="en-US" altLang="zh-CN" dirty="0"/>
          </a:p>
          <a:p>
            <a:r>
              <a:rPr kumimoji="1" lang="zh-CN" altLang="en-US" dirty="0" smtClean="0"/>
              <a:t>多维数组</a:t>
            </a:r>
            <a:endParaRPr kumimoji="1" lang="en-US" altLang="zh-CN" dirty="0" smtClean="0"/>
          </a:p>
          <a:p>
            <a:r>
              <a:rPr kumimoji="1" lang="zh-CN" altLang="en-US" dirty="0"/>
              <a:t>示例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统计字符数组中每个字母</a:t>
            </a:r>
            <a:r>
              <a:rPr lang="zh-CN" altLang="en-US" dirty="0"/>
              <a:t>（不</a:t>
            </a:r>
            <a:r>
              <a:rPr lang="zh-CN" altLang="en-US" dirty="0" smtClean="0"/>
              <a:t>区分大小写）出现的次数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随机生成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个小写字母并将其放入字符数组中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个字母出现的次数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线性查找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分查找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适于有序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java.util.Arrays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380"/>
            <a:ext cx="8229600" cy="42094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包含各种各样的静态方法进行数组中元素的常规处理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parallelSort</a:t>
            </a:r>
            <a:r>
              <a:rPr lang="zh-CN" altLang="en-US" dirty="0" smtClean="0"/>
              <a:t>方法：对数组部分或整体进行排序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smtClean="0"/>
              <a:t>double[] numbers={2.3, 5.7, 19.3, 3.1, 8.4, 0.4};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Arrays.sort</a:t>
            </a:r>
            <a:r>
              <a:rPr lang="en-US" altLang="zh-CN" dirty="0" smtClean="0"/>
              <a:t>(numbers);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Arrays.parallelSort</a:t>
            </a:r>
            <a:r>
              <a:rPr lang="en-US" altLang="zh-CN" dirty="0" smtClean="0"/>
              <a:t>(numbers, 1, 3);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binarySearch</a:t>
            </a:r>
            <a:r>
              <a:rPr lang="zh-CN" altLang="en-US" dirty="0" smtClean="0"/>
              <a:t>方法：二分查找法在数组中查找关键字，前提是有序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lst</a:t>
            </a:r>
            <a:r>
              <a:rPr lang="en-US" altLang="zh-CN" dirty="0" smtClean="0"/>
              <a:t>={2,4,6,8,10.12.14.16.18};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(“Index of 10 is: “+</a:t>
            </a:r>
            <a:r>
              <a:rPr lang="en-US" altLang="zh-CN" dirty="0" err="1" smtClean="0"/>
              <a:t>Arrays.binarySearch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lst</a:t>
            </a:r>
            <a:r>
              <a:rPr lang="en-US" altLang="zh-CN" dirty="0" smtClean="0"/>
              <a:t>, 10);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equals</a:t>
            </a:r>
            <a:r>
              <a:rPr lang="zh-CN" altLang="en-US" dirty="0" smtClean="0"/>
              <a:t>方法：检测两个数组的内容是否相同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[] lst1={2,4,6,8};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lst2={2,4,6,8};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lst3={4,2,6,8};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Arrays.equals</a:t>
            </a:r>
            <a:r>
              <a:rPr lang="en-US" altLang="zh-CN" dirty="0" smtClean="0"/>
              <a:t>(lst1,lst2);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Arrays.equals</a:t>
            </a:r>
            <a:r>
              <a:rPr lang="en-US" altLang="zh-CN" dirty="0" smtClean="0"/>
              <a:t>(lst3,lst2);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java.util.Arrays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891" y="1930399"/>
            <a:ext cx="7726218" cy="37592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包含各种各样的静态方法进行数组中元素的常规处理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fill</a:t>
            </a:r>
            <a:r>
              <a:rPr lang="zh-CN" altLang="en-US" dirty="0" smtClean="0"/>
              <a:t>方法：填充部分或整个数组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lst1={</a:t>
            </a:r>
            <a:r>
              <a:rPr lang="en-US" altLang="zh-CN" dirty="0" smtClean="0"/>
              <a:t>2,4,7,10};</a:t>
            </a: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lst2={</a:t>
            </a:r>
            <a:r>
              <a:rPr lang="en-US" altLang="zh-CN" dirty="0" smtClean="0"/>
              <a:t>2,4,7,7,7,8};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Arrays.fill</a:t>
            </a:r>
            <a:r>
              <a:rPr lang="en-US" altLang="zh-CN" dirty="0" smtClean="0"/>
              <a:t>(lst1,5);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Arrays.fill</a:t>
            </a:r>
            <a:r>
              <a:rPr lang="en-US" altLang="zh-CN" dirty="0" smtClean="0"/>
              <a:t>(lst2,1,5,8);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toString</a:t>
            </a:r>
            <a:r>
              <a:rPr lang="zh-CN" altLang="en-US" dirty="0" smtClean="0"/>
              <a:t>方法：返回一个字符串代表数组中所有元素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 smtClean="0"/>
              <a:t>lst</a:t>
            </a:r>
            <a:r>
              <a:rPr lang="en-US" altLang="zh-CN" dirty="0" smtClean="0"/>
              <a:t>={</a:t>
            </a:r>
            <a:r>
              <a:rPr lang="en-US" altLang="zh-CN" dirty="0"/>
              <a:t>2,4,7,10</a:t>
            </a:r>
            <a:r>
              <a:rPr lang="en-US" altLang="zh-CN" dirty="0" smtClean="0"/>
              <a:t>};</a:t>
            </a:r>
            <a:endParaRPr lang="en-US" altLang="zh-CN" dirty="0" smtClean="0"/>
          </a:p>
          <a:p>
            <a:pPr marL="822960" lvl="3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Arrays.toString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lst</a:t>
            </a:r>
            <a:r>
              <a:rPr lang="en-US" altLang="zh-CN" dirty="0" smtClean="0"/>
              <a:t>));	//</a:t>
            </a:r>
            <a:r>
              <a:rPr lang="zh-CN" altLang="en-US" dirty="0" smtClean="0"/>
              <a:t>显示 </a:t>
            </a:r>
            <a:r>
              <a:rPr lang="en-US" altLang="zh-CN" dirty="0" smtClean="0"/>
              <a:t>[2,4,7,10]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命令行参数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998" y="1663202"/>
            <a:ext cx="8194675" cy="44962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程序中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的形式固定为：</a:t>
            </a:r>
            <a:endParaRPr lang="zh-CN" altLang="en-US" sz="28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public static void main(String[] </a:t>
            </a:r>
            <a:r>
              <a:rPr lang="en-US" altLang="zh-CN" sz="2600" dirty="0" err="1" smtClean="0"/>
              <a:t>args</a:t>
            </a:r>
            <a:r>
              <a:rPr lang="en-US" altLang="zh-CN" sz="2600" dirty="0" smtClean="0"/>
              <a:t>)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en-US" altLang="zh-CN" sz="2200" dirty="0" err="1" smtClean="0"/>
              <a:t>args</a:t>
            </a:r>
            <a:r>
              <a:rPr lang="zh-CN" altLang="en-US" sz="2200" dirty="0" smtClean="0"/>
              <a:t>：字符串数组，接收命令行参数</a:t>
            </a:r>
            <a:endParaRPr lang="zh-CN" altLang="en-US" sz="2200" dirty="0" smtClean="0"/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例如：</a:t>
            </a:r>
            <a:r>
              <a:rPr lang="en-US" altLang="zh-CN" sz="2200" dirty="0" smtClean="0"/>
              <a:t>public class Message{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public static void main(String[] </a:t>
            </a:r>
            <a:r>
              <a:rPr lang="en-US" altLang="zh-CN" sz="2200" dirty="0" err="1" smtClean="0"/>
              <a:t>args</a:t>
            </a:r>
            <a:r>
              <a:rPr lang="en-US" altLang="zh-CN" sz="2200" dirty="0" smtClean="0"/>
              <a:t>){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if (</a:t>
            </a:r>
            <a:r>
              <a:rPr lang="en-US" altLang="zh-CN" sz="2200" dirty="0" err="1" smtClean="0"/>
              <a:t>args</a:t>
            </a:r>
            <a:r>
              <a:rPr lang="en-US" altLang="zh-CN" sz="2200" dirty="0" smtClean="0"/>
              <a:t>[0].equals(</a:t>
            </a:r>
            <a:r>
              <a:rPr lang="en-US" altLang="zh-CN" sz="2200" dirty="0" smtClean="0">
                <a:latin typeface="Verdana" panose="020B0604030504040204" pitchFamily="34" charset="0"/>
              </a:rPr>
              <a:t>“</a:t>
            </a:r>
            <a:r>
              <a:rPr lang="en-US" altLang="zh-CN" sz="2200" dirty="0" smtClean="0"/>
              <a:t>-h</a:t>
            </a:r>
            <a:r>
              <a:rPr lang="en-US" altLang="zh-CN" sz="2200" dirty="0" smtClean="0">
                <a:latin typeface="Verdana" panose="020B0604030504040204" pitchFamily="34" charset="0"/>
              </a:rPr>
              <a:t>”</a:t>
            </a:r>
            <a:r>
              <a:rPr lang="en-US" altLang="zh-CN" sz="2200" dirty="0" smtClean="0"/>
              <a:t>))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	</a:t>
            </a:r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latin typeface="Verdana" panose="020B0604030504040204" pitchFamily="34" charset="0"/>
              </a:rPr>
              <a:t>“</a:t>
            </a:r>
            <a:r>
              <a:rPr lang="en-US" altLang="zh-CN" sz="2200" dirty="0" smtClean="0"/>
              <a:t>Hello</a:t>
            </a:r>
            <a:r>
              <a:rPr lang="en-US" altLang="zh-CN" sz="2200" dirty="0" smtClean="0">
                <a:latin typeface="Verdana" panose="020B0604030504040204" pitchFamily="34" charset="0"/>
              </a:rPr>
              <a:t>”</a:t>
            </a:r>
            <a:r>
              <a:rPr lang="en-US" altLang="zh-CN" sz="2200" dirty="0" smtClean="0"/>
              <a:t>);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else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	</a:t>
            </a:r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</a:t>
            </a:r>
            <a:r>
              <a:rPr lang="en-US" altLang="zh-CN" sz="2200" dirty="0" smtClean="0">
                <a:latin typeface="Verdana" panose="020B0604030504040204" pitchFamily="34" charset="0"/>
              </a:rPr>
              <a:t>“</a:t>
            </a:r>
            <a:r>
              <a:rPr lang="en-US" altLang="zh-CN" sz="2200" dirty="0" err="1" smtClean="0"/>
              <a:t>NoMess</a:t>
            </a:r>
            <a:r>
              <a:rPr lang="en-US" altLang="zh-CN" sz="2200" dirty="0" smtClean="0">
                <a:latin typeface="Verdana" panose="020B0604030504040204" pitchFamily="34" charset="0"/>
              </a:rPr>
              <a:t>”</a:t>
            </a:r>
            <a:r>
              <a:rPr lang="en-US" altLang="zh-CN" sz="2200" dirty="0" smtClean="0"/>
              <a:t>);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	}</a:t>
            </a: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		     }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实质上，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中不存在多维数组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因为数组可以声明成具有任何类型。</a:t>
            </a:r>
            <a:endParaRPr lang="zh-CN" altLang="en-US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所谓多维数组，就是数组的数组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例如：</a:t>
            </a:r>
            <a:endParaRPr lang="zh-CN" altLang="en-US" sz="24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twoDim</a:t>
            </a:r>
            <a:r>
              <a:rPr lang="en-US" altLang="zh-CN" sz="2000" dirty="0" smtClean="0"/>
              <a:t>[])[]=new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[4][];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twoDim</a:t>
            </a:r>
            <a:r>
              <a:rPr lang="en-US" altLang="zh-CN" sz="2000" dirty="0" smtClean="0"/>
              <a:t>[0]=new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[5];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twoDim</a:t>
            </a:r>
            <a:r>
              <a:rPr lang="en-US" altLang="zh-CN" sz="2000" dirty="0" smtClean="0"/>
              <a:t>[1]=new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[2];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多维数组时，</a:t>
            </a:r>
            <a:r>
              <a:rPr lang="en-US" altLang="zh-CN" sz="2000" dirty="0" smtClean="0"/>
              <a:t>[]</a:t>
            </a:r>
            <a:r>
              <a:rPr lang="zh-CN" altLang="en-US" sz="2000" dirty="0" smtClean="0"/>
              <a:t>不能放在左侧，即</a:t>
            </a:r>
            <a:r>
              <a:rPr lang="en-US" altLang="zh-CN" sz="2000" dirty="0" smtClean="0"/>
              <a:t>new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[][4]</a:t>
            </a:r>
            <a:r>
              <a:rPr lang="zh-CN" altLang="en-US" sz="2000" dirty="0" smtClean="0"/>
              <a:t>是非法的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971550" y="155280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towDim</a:t>
            </a:r>
            <a:endParaRPr lang="en-US" altLang="zh-CN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348037" y="1624244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348037" y="2056044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349625" y="248943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3349625" y="292123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413000" y="1768706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5795962" y="169568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5795962" y="2127481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5797550" y="2560869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797550" y="2992669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5797550" y="3424469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>
            <a:off x="4572000" y="1840144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5724525" y="450555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5724525" y="4937356"/>
            <a:ext cx="1727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376" name="Line 18"/>
          <p:cNvSpPr>
            <a:spLocks noChangeShapeType="1"/>
          </p:cNvSpPr>
          <p:nvPr/>
        </p:nvSpPr>
        <p:spPr bwMode="auto">
          <a:xfrm>
            <a:off x="4284662" y="227194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5437187" y="2271944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>
            <a:off x="5437187" y="472145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55" y="1674091"/>
            <a:ext cx="7319818" cy="416329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由于多维数组中对每个数组元素分别初始化，所以可以形成非矩形数组的数组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例如：</a:t>
            </a:r>
            <a:endParaRPr lang="zh-CN" altLang="en-US" sz="24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twoDim</a:t>
            </a:r>
            <a:r>
              <a:rPr lang="en-US" altLang="zh-CN" dirty="0" smtClean="0"/>
              <a:t>[][]=new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[4][];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[0]=new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[1]=new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[2]=new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[4];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twoDim</a:t>
            </a:r>
            <a:r>
              <a:rPr lang="en-US" altLang="zh-CN" dirty="0" smtClean="0"/>
              <a:t>[3]=new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[8];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对于规则矩形数组，可简化进行初始化：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例如：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twoDim</a:t>
            </a:r>
            <a:r>
              <a:rPr lang="en-US" altLang="zh-CN" sz="2000" dirty="0"/>
              <a:t>[][]=new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[4][5</a:t>
            </a:r>
            <a:r>
              <a:rPr lang="en-US" altLang="zh-CN" sz="2000" dirty="0" smtClean="0"/>
              <a:t>];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编写一个程序可以进行多人，多道单项选择题评分的程序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若干</a:t>
            </a:r>
            <a:r>
              <a:rPr kumimoji="1" lang="zh-CN" altLang="en-US" dirty="0" smtClean="0"/>
              <a:t>道单项选择题的答案存储在一维数组中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多</a:t>
            </a:r>
            <a:r>
              <a:rPr kumimoji="1" lang="zh-CN" altLang="en-US" dirty="0" smtClean="0"/>
              <a:t>人的答案放在两维数组中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思考：如果不是单项选择题，而是多项选择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答案的个数不确定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编写程序检查一个给定的数独解答是否正确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如何判断解答是否正确呢？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：检查每行、每列是否都有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的数字，且每个小方块（</a:t>
            </a:r>
            <a:r>
              <a:rPr lang="en-US" altLang="zh-CN" dirty="0" smtClean="0"/>
              <a:t>3×3</a:t>
            </a:r>
            <a:r>
              <a:rPr lang="zh-CN" altLang="en-US" dirty="0" smtClean="0"/>
              <a:t>）都有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的数字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：每个单元格必须是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的数字，单元格数字在每行、每列，以及每个小方块中都是唯一的（小方块：</a:t>
            </a:r>
            <a:r>
              <a:rPr lang="en-US" altLang="zh-CN" dirty="0" err="1" smtClean="0">
                <a:solidFill>
                  <a:srgbClr val="FF0000"/>
                </a:solidFill>
              </a:rPr>
              <a:t>idx</a:t>
            </a:r>
            <a:r>
              <a:rPr lang="en-US" altLang="zh-CN" dirty="0" smtClean="0">
                <a:solidFill>
                  <a:srgbClr val="FF0000"/>
                </a:solidFill>
              </a:rPr>
              <a:t>/3*3~idx/3*3+3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89021" y="3916216"/>
          <a:ext cx="2429159" cy="2318329"/>
        </p:xfrm>
        <a:graphic>
          <a:graphicData uri="http://schemas.openxmlformats.org/drawingml/2006/table">
            <a:tbl>
              <a:tblPr firstRow="1" firstCol="1" bandRow="1"/>
              <a:tblGrid>
                <a:gridCol w="269282"/>
                <a:gridCol w="269282"/>
                <a:gridCol w="270085"/>
                <a:gridCol w="270085"/>
                <a:gridCol w="270085"/>
                <a:gridCol w="270085"/>
                <a:gridCol w="270085"/>
                <a:gridCol w="270085"/>
                <a:gridCol w="270085"/>
              </a:tblGrid>
              <a:tr h="263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24945" y="3934687"/>
          <a:ext cx="2373744" cy="2277344"/>
        </p:xfrm>
        <a:graphic>
          <a:graphicData uri="http://schemas.openxmlformats.org/drawingml/2006/table">
            <a:tbl>
              <a:tblPr firstRow="1" firstCol="1" bandRow="1"/>
              <a:tblGrid>
                <a:gridCol w="263138"/>
                <a:gridCol w="263138"/>
                <a:gridCol w="263924"/>
                <a:gridCol w="263924"/>
                <a:gridCol w="263924"/>
                <a:gridCol w="263924"/>
                <a:gridCol w="263924"/>
                <a:gridCol w="263924"/>
                <a:gridCol w="263924"/>
              </a:tblGrid>
              <a:tr h="2583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692072" y="4904509"/>
            <a:ext cx="785091" cy="168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引用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854981"/>
            <a:ext cx="7962900" cy="33179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中的数据类型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引用实质是指针，但是“安全的指针”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不能直接利用指针运算对其值进行修改；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分配利用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动作完成；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回收由垃圾回收机制处理；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938430"/>
            <a:ext cx="7962900" cy="446237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非基本数据类型：</a:t>
            </a:r>
            <a:endParaRPr lang="zh-CN" altLang="en-US" sz="3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中日期：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year,month,day</a:t>
            </a:r>
            <a:r>
              <a:rPr lang="en-US" altLang="zh-CN" sz="2800" dirty="0" smtClean="0"/>
              <a:t>;	//</a:t>
            </a:r>
            <a:r>
              <a:rPr lang="zh-CN" altLang="en-US" sz="2800" dirty="0" smtClean="0"/>
              <a:t>独立</a:t>
            </a:r>
            <a:endParaRPr lang="zh-CN" altLang="en-US" sz="2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但如果表示：张三的生日、李四的生日</a:t>
            </a:r>
            <a:r>
              <a:rPr lang="en-US" altLang="zh-CN" sz="2400" dirty="0" smtClean="0"/>
              <a:t>……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很快就会混乱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对象方式：</a:t>
            </a:r>
            <a:endParaRPr lang="zh-CN" altLang="en-US" sz="2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定义新类型：</a:t>
            </a:r>
            <a:endParaRPr lang="zh-CN" altLang="en-US" sz="2400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year;</a:t>
            </a:r>
            <a:endParaRPr lang="en-US" altLang="zh-CN" sz="2000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month;</a:t>
            </a:r>
            <a:endParaRPr lang="en-US" altLang="zh-CN" sz="2000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day;</a:t>
            </a:r>
            <a:endParaRPr lang="en-US" altLang="zh-CN" sz="2000" dirty="0" smtClean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739900"/>
            <a:ext cx="8092079" cy="433868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非基本数据类型：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/>
              <a:t>对象方式：</a:t>
            </a:r>
            <a:endParaRPr lang="zh-CN" altLang="en-US" sz="2800" dirty="0" smtClean="0"/>
          </a:p>
          <a:p>
            <a:pPr lvl="2" eaLnBrk="1" hangingPunct="1"/>
            <a:r>
              <a:rPr lang="zh-CN" altLang="en-US" sz="2400" dirty="0" smtClean="0"/>
              <a:t>定义新类型：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用新类型定义变量：</a:t>
            </a:r>
            <a:endParaRPr lang="zh-CN" altLang="en-US" sz="2400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myBirthday,yourBirthday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400" dirty="0" smtClean="0"/>
              <a:t>创建对象：</a:t>
            </a:r>
            <a:endParaRPr lang="zh-CN" altLang="en-US" sz="2400" dirty="0" smtClean="0"/>
          </a:p>
          <a:p>
            <a:pPr lvl="3" eaLnBrk="1" hangingPunct="1"/>
            <a:r>
              <a:rPr lang="zh-CN" altLang="en-US" sz="2000" dirty="0" smtClean="0"/>
              <a:t>基本类型变量的声明</a:t>
            </a:r>
            <a:r>
              <a:rPr lang="zh-CN" altLang="en-US" sz="2000" dirty="0" smtClean="0">
                <a:sym typeface="Wingdings" panose="05000000000000000000" pitchFamily="2" charset="2"/>
              </a:rPr>
              <a:t>内存空间的分配</a:t>
            </a:r>
            <a:endParaRPr lang="zh-CN" altLang="en-US" sz="2000" dirty="0" smtClean="0">
              <a:sym typeface="Wingdings" panose="05000000000000000000" pitchFamily="2" charset="2"/>
            </a:endParaRPr>
          </a:p>
          <a:p>
            <a:pPr lvl="3" eaLnBrk="1" hangingPunct="1"/>
            <a:r>
              <a:rPr lang="zh-CN" altLang="en-US" sz="2000" dirty="0" smtClean="0">
                <a:sym typeface="Wingdings" panose="05000000000000000000" pitchFamily="2" charset="2"/>
              </a:rPr>
              <a:t>非基本类型变量声明不分配内存，不是数据本身，而是数据的引用</a:t>
            </a:r>
            <a:endParaRPr lang="zh-CN" altLang="en-US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752601"/>
            <a:ext cx="8394700" cy="423019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/>
              <a:t>非基本类型：</a:t>
            </a:r>
            <a:endParaRPr lang="zh-CN" altLang="en-US" sz="3600" dirty="0" smtClean="0"/>
          </a:p>
          <a:p>
            <a:pPr lvl="1" eaLnBrk="1" hangingPunct="1"/>
            <a:r>
              <a:rPr lang="zh-CN" altLang="en-US" sz="3200" dirty="0" smtClean="0"/>
              <a:t>对象方式：</a:t>
            </a:r>
            <a:endParaRPr lang="zh-CN" altLang="en-US" sz="3200" dirty="0" smtClean="0"/>
          </a:p>
          <a:p>
            <a:pPr lvl="2" eaLnBrk="1" hangingPunct="1"/>
            <a:r>
              <a:rPr lang="zh-CN" altLang="en-US" sz="2800" dirty="0" smtClean="0"/>
              <a:t>创建对象：</a:t>
            </a:r>
            <a:endParaRPr lang="zh-CN" altLang="en-US" sz="2800" dirty="0" smtClean="0"/>
          </a:p>
          <a:p>
            <a:pPr lvl="3" eaLnBrk="1" hangingPunct="1"/>
            <a:r>
              <a:rPr lang="zh-CN" altLang="en-US" sz="2400" dirty="0" smtClean="0">
                <a:sym typeface="Wingdings" panose="05000000000000000000" pitchFamily="2" charset="2"/>
              </a:rPr>
              <a:t>例如：</a:t>
            </a:r>
            <a:endParaRPr lang="zh-CN" altLang="en-US" sz="2400" dirty="0" smtClean="0">
              <a:sym typeface="Wingdings" panose="05000000000000000000" pitchFamily="2" charset="2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 today;</a:t>
            </a:r>
            <a:endParaRPr lang="en-US" altLang="zh-CN" sz="2000" dirty="0" smtClean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today=new </a:t>
            </a:r>
            <a:r>
              <a:rPr lang="en-US" altLang="zh-CN" sz="2000" dirty="0" err="1" smtClean="0"/>
              <a:t>MyDate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pPr eaLnBrk="1" hangingPunct="1"/>
            <a:r>
              <a:rPr lang="zh-CN" altLang="en-US" sz="3600" dirty="0" smtClean="0"/>
              <a:t>结论：</a:t>
            </a:r>
            <a:endParaRPr lang="zh-CN" altLang="en-US" sz="3600" dirty="0" smtClean="0"/>
          </a:p>
          <a:p>
            <a:pPr lvl="1" eaLnBrk="1" hangingPunct="1"/>
            <a:r>
              <a:rPr lang="zh-CN" altLang="en-US" sz="2400" dirty="0" smtClean="0"/>
              <a:t>非基本类型变量的声明，形成一个引用类型的变量</a:t>
            </a:r>
            <a:endParaRPr lang="zh-CN" altLang="en-US" sz="24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17924"/>
            <a:ext cx="3040063" cy="239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3501"/>
            <a:ext cx="7962900" cy="296971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引用类型的赋值：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例如：有如下代码片段：</a:t>
            </a:r>
            <a:endParaRPr lang="zh-CN" altLang="en-US" sz="24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x=7;int y=x;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String s=new String(“Hello”);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String t=s;</a:t>
            </a:r>
            <a:endParaRPr lang="en-US" altLang="zh-CN" sz="2000" dirty="0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3814445"/>
            <a:ext cx="4752975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890173"/>
            <a:ext cx="7962900" cy="17032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引用类型的赋值：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/>
              <a:t>上述代码执行后，又执行：</a:t>
            </a:r>
            <a:endParaRPr lang="zh-CN" altLang="en-US" sz="24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t=“World”;</a:t>
            </a:r>
            <a:endParaRPr lang="en-US" altLang="zh-CN" sz="20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结果内存图为：</a:t>
            </a:r>
            <a:endParaRPr lang="zh-CN" altLang="en-US" sz="2000" dirty="0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829187"/>
            <a:ext cx="5400675" cy="23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707" y="1939635"/>
            <a:ext cx="7735455" cy="4408055"/>
          </a:xfrm>
        </p:spPr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中的数组属于非基本数据类型</a:t>
            </a:r>
            <a:endParaRPr kumimoji="1" lang="en-US" altLang="zh-CN" dirty="0" smtClean="0"/>
          </a:p>
          <a:p>
            <a:r>
              <a:rPr lang="zh-CN" altLang="en-US" sz="2600" dirty="0" smtClean="0"/>
              <a:t>数组的定义：相同</a:t>
            </a:r>
            <a:r>
              <a:rPr lang="zh-CN" altLang="en-US" sz="2600" dirty="0"/>
              <a:t>类型的成组数据对象，通过一个名称进行</a:t>
            </a:r>
            <a:r>
              <a:rPr lang="zh-CN" altLang="en-US" sz="2600" dirty="0" smtClean="0"/>
              <a:t>访问</a:t>
            </a:r>
            <a:endParaRPr lang="en-US" altLang="zh-CN" sz="2600" dirty="0" smtClean="0"/>
          </a:p>
          <a:p>
            <a:r>
              <a:rPr lang="zh-CN" altLang="en-US" sz="2600" dirty="0" smtClean="0"/>
              <a:t>数组使用：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声明数组引用变量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创建数组实例赋值给引用变量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借助下标引用数组中包含的元素</a:t>
            </a:r>
            <a:endParaRPr lang="en-US" altLang="zh-CN" sz="2200" dirty="0" smtClean="0"/>
          </a:p>
          <a:p>
            <a:r>
              <a:rPr lang="zh-CN" altLang="en-US" sz="2600" dirty="0" smtClean="0"/>
              <a:t>注：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数组引用可引向同类型的不同数组实例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数组实例一旦创建，其大小固定</a:t>
            </a:r>
            <a:endParaRPr lang="zh-CN" altLang="en-US" sz="22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4125</Words>
  <Application>WPS 演示</Application>
  <PresentationFormat>全屏显示(4:3)</PresentationFormat>
  <Paragraphs>644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Verdana</vt:lpstr>
      <vt:lpstr>华文新魏</vt:lpstr>
      <vt:lpstr>Segoe Print</vt:lpstr>
      <vt:lpstr>微软雅黑</vt:lpstr>
      <vt:lpstr>Arial Unicode MS</vt:lpstr>
      <vt:lpstr>Calibri</vt:lpstr>
      <vt:lpstr>等线</vt:lpstr>
      <vt:lpstr>Times New Roman</vt:lpstr>
      <vt:lpstr>清晰</vt:lpstr>
      <vt:lpstr>Chapter 6 引用和数组</vt:lpstr>
      <vt:lpstr>教学目标</vt:lpstr>
      <vt:lpstr>引用</vt:lpstr>
      <vt:lpstr>引用</vt:lpstr>
      <vt:lpstr>引用</vt:lpstr>
      <vt:lpstr>引用</vt:lpstr>
      <vt:lpstr>引用</vt:lpstr>
      <vt:lpstr>引用</vt:lpstr>
      <vt:lpstr>数组</vt:lpstr>
      <vt:lpstr>一维数组</vt:lpstr>
      <vt:lpstr>一维数组</vt:lpstr>
      <vt:lpstr>一维数组</vt:lpstr>
      <vt:lpstr>一维数组</vt:lpstr>
      <vt:lpstr>一维数组</vt:lpstr>
      <vt:lpstr>示例</vt:lpstr>
      <vt:lpstr>一维数组</vt:lpstr>
      <vt:lpstr>一维数组</vt:lpstr>
      <vt:lpstr>一维数组</vt:lpstr>
      <vt:lpstr>一维数组</vt:lpstr>
      <vt:lpstr>示例</vt:lpstr>
      <vt:lpstr>一维数组</vt:lpstr>
      <vt:lpstr>java.util.Arrays类</vt:lpstr>
      <vt:lpstr>java.util.Arrays类</vt:lpstr>
      <vt:lpstr>命令行参数</vt:lpstr>
      <vt:lpstr>多维数组</vt:lpstr>
      <vt:lpstr>PowerPoint 演示文稿</vt:lpstr>
      <vt:lpstr>多维数组</vt:lpstr>
      <vt:lpstr>示例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201</cp:revision>
  <dcterms:created xsi:type="dcterms:W3CDTF">2018-03-02T05:47:00Z</dcterms:created>
  <dcterms:modified xsi:type="dcterms:W3CDTF">2021-06-11T01:38:21Z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7F30E0C4AC924304BB8DBC6CD280C3ED</vt:lpwstr>
  </property>
  <property fmtid="{D5CDD505-2E9C-101B-9397-08002B2CF9AE}" pid="3" name="KSOProductBuildVer">
    <vt:lpwstr>2052-11.1.0.10495</vt:lpwstr>
  </property>
</Properties>
</file>