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4" r:id="rId23"/>
    <p:sldId id="286" r:id="rId24"/>
    <p:sldId id="288" r:id="rId25"/>
    <p:sldId id="289" r:id="rId26"/>
    <p:sldId id="290" r:id="rId27"/>
    <p:sldId id="291" r:id="rId28"/>
    <p:sldId id="295" r:id="rId29"/>
    <p:sldId id="292" r:id="rId30"/>
    <p:sldId id="293" r:id="rId31"/>
    <p:sldId id="296" r:id="rId32"/>
    <p:sldId id="297" r:id="rId33"/>
    <p:sldId id="298" r:id="rId34"/>
    <p:sldId id="299" r:id="rId35"/>
    <p:sldId id="301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70" autoAdjust="0"/>
  </p:normalViewPr>
  <p:slideViewPr>
    <p:cSldViewPr snapToGrid="0" snapToObject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B3F9-6934-9E45-90A2-8A2059C317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3EAC-FBE0-A141-8D43-ADCF72573E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l"/>
              <a:defRPr/>
            </a:lvl1pPr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ü"/>
              <a:defRPr/>
            </a:lvl3pPr>
            <a:lvl5pPr marL="1188720" indent="-13716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hyperlink" Target="&#20195;&#30721;/chapter4/&#20363;&#23376;9/Example4_9.java" TargetMode="External"/><Relationship Id="rId2" Type="http://schemas.openxmlformats.org/officeDocument/2006/relationships/hyperlink" Target="&#20195;&#30721;/chapter4/&#20363;&#23376;9/MobileTelephone.java" TargetMode="External"/><Relationship Id="rId1" Type="http://schemas.openxmlformats.org/officeDocument/2006/relationships/hyperlink" Target="&#20195;&#30721;/chapter4/&#20363;&#23376;9/SIM.java" TargetMode="Externa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&#20195;&#30721;/chapter4/&#20363;&#23376;24/Line.java" TargetMode="External"/><Relationship Id="rId4" Type="http://schemas.openxmlformats.org/officeDocument/2006/relationships/hyperlink" Target="&#20195;&#30721;/chapter4/&#20363;&#23376;24/ComputerAver.java" TargetMode="External"/><Relationship Id="rId3" Type="http://schemas.openxmlformats.org/officeDocument/2006/relationships/hyperlink" Target="&#20195;&#30721;/chapter4/&#20363;&#23376;24/DelScore.java" TargetMode="External"/><Relationship Id="rId2" Type="http://schemas.openxmlformats.org/officeDocument/2006/relationships/hyperlink" Target="&#20195;&#30721;/chapter4/&#20363;&#23376;24/InputScore.java" TargetMode="External"/><Relationship Id="rId1" Type="http://schemas.openxmlformats.org/officeDocument/2006/relationships/hyperlink" Target="&#20195;&#30721;/chapter4/&#20363;&#23376;24/SingGame.jav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08731" cy="1927225"/>
          </a:xfrm>
        </p:spPr>
        <p:txBody>
          <a:bodyPr/>
          <a:lstStyle/>
          <a:p>
            <a:r>
              <a:rPr kumimoji="1" lang="en-US" altLang="zh-CN" dirty="0" smtClean="0"/>
              <a:t>Chapter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 </a:t>
            </a:r>
            <a:r>
              <a:rPr kumimoji="1" lang="zh-CN" altLang="en-US" dirty="0" smtClean="0"/>
              <a:t>对象和类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面向对象基础</a:t>
            </a:r>
            <a:endParaRPr kumimoji="1" lang="zh-CN" altLang="en-US" dirty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222800" y="1773382"/>
          <a:ext cx="4464000" cy="333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1" imgW="3849370" imgH="2878455" progId="Visio.Drawing.11">
                  <p:embed/>
                </p:oleObj>
              </mc:Choice>
              <mc:Fallback>
                <p:oleObj name="Visio" r:id="rId1" imgW="3849370" imgH="28784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800" y="1773382"/>
                        <a:ext cx="4464000" cy="3331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969510"/>
            <a:ext cx="4038600" cy="3265487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类之间的关系：</a:t>
            </a:r>
            <a:endParaRPr lang="zh-CN" altLang="en-US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</a:rPr>
              <a:t>项目（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</a:rPr>
              <a:t>订单（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</a:rPr>
              <a:t>Order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</a:rPr>
              <a:t>帐户（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</a:rPr>
              <a:t>Account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</a:rPr>
              <a:t>加急订单（</a:t>
            </a:r>
            <a:r>
              <a:rPr lang="en-US" altLang="zh-CN" sz="2100" dirty="0" err="1">
                <a:latin typeface="Arial" panose="020B0604020202020204" pitchFamily="34" charset="0"/>
                <a:ea typeface="宋体" panose="02010600030101010101" pitchFamily="2" charset="-122"/>
              </a:rPr>
              <a:t>RushOrder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面向对象基础</a:t>
            </a:r>
            <a:endParaRPr kumimoji="1"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73545" y="1847272"/>
            <a:ext cx="7596909" cy="432492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面向对象程序设计的优点：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提高了程序的可维护性；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无数据共享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封装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数据与对数据进行的操作分离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可重用性高；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保护数据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类的基本构成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的声明：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给出类的基本格式、访问控制、继承关系等方面的信息。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类的实体：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给出类实现的具体细节。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750" y="414049"/>
          <a:ext cx="7993063" cy="611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" r:id="rId1" imgW="4385310" imgH="2980690" progId="Visio.Drawing.4">
                  <p:embed/>
                </p:oleObj>
              </mc:Choice>
              <mc:Fallback>
                <p:oleObj name="" r:id="rId1" imgW="4385310" imgH="2980690" progId="Visio.Drawing.4">
                  <p:embed/>
                  <p:pic>
                    <p:nvPicPr>
                      <p:cNvPr id="0" name="图片 4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049"/>
                        <a:ext cx="7993063" cy="6119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类的声明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864302"/>
            <a:ext cx="7662864" cy="4052889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endParaRPr lang="zh-CN" altLang="en-US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格式：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类修饰符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] class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类名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[extends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父类名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] [implements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接口名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类修饰符：决定了类在程序中被处理的方式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一个访问修饰符：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public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：类的成员可以被任何对象存取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：类的成员仅可以被类及其派生类访问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：限定类的成员仅能被该类的成员访问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缺省：可以被位于同一包中的所有类访问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一个或多个类型修饰符：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abstract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：未完成的或不完全的类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final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：该类是完整的，且不允许有子类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的声明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33626"/>
            <a:ext cx="8229600" cy="370363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格式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：（续）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类修饰符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class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类名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[extends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父类名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[implement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接口名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继承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extends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中任何类的直接父类最多一个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中所有类都是通过直接或间接继承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java.lang.Object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类进行的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子类中允许对父类中继承的内容进行重写（覆盖）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的声明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33626"/>
            <a:ext cx="8229600" cy="370363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格式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：（续）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类修饰符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class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类名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[extends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父类名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[implement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接口名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接口的实现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Implement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实现接口必须实现接口中规定的所有方法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en-US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可同时实现多个接口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类的实体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类的实体：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类的实体由成员变量的声明和成员函数（方法）的定义构成。除此外，类还拥有父类继承来的成员变量和成员函数。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类的成员变量：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完整格式：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修饰符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类型 变量名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初始值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类中成员变量可以是任意类型的数据，包括某个其他类，但一个类内部，成员变量应该唯一；但成员变量与成员方法的名称可以相同。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的实体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类的实体中成员变量：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完整格式： （续）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修饰符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类型 变量名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初始值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修饰符：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访问修饰符（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public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final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：声明一个常量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：变量声明成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，称为类变量；没有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修饰，称为实例变量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（静态成员变量为该类的所有实例对象所共享，内存中只有一个副本，无需实例化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变量的有效范围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成员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变量在整个类内都有效，其有效性与它在类体中书写的先后位置无关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的实体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类的实体中的方法：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基本格式：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&lt;modifiers&gt; &lt;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returnType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&gt;&lt;name&gt;([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argList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[throws&lt;exception&gt;]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//block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returnType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：函数返回类型，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中对返回值很严格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throws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子句：异常抛出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argList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中只有一种值传递方式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面向对象基础</a:t>
            </a:r>
            <a:endParaRPr kumimoji="1"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面向对象编程的基本概念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OOP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Object-Oriented Programming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起源于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Simula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以及后来的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Smalltalk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语言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面向过程：算法＋数据结构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算法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函数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3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数据结构组织和表示数据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面向对象：事物＋事物间的关系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事物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类、对象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3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关系类之间的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关系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面向对象的三要素：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类的封装：将类的基本成分封装在类体之中，使之与外界分隔开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类的继承：新的类继承原有类的基本特性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类的多态性（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polymophism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）：是指一个名称具有多种功能，或者相同接口有多重实现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的实体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类的实体中的方法：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&lt;modifier&gt;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</a:rPr>
              <a:t>访问控制符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(public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、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protected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、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private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、默认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)</a:t>
            </a: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abstract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：只提供了函数声明，未给出函数的实现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final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：防止子类重载或隐藏该方法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synchronized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：同步方法</a:t>
            </a:r>
            <a:r>
              <a:rPr lang="en-US" altLang="zh-CN" sz="2100" dirty="0">
                <a:latin typeface="Verdana" panose="020B0604030504040204" charset="0"/>
                <a:ea typeface="宋体" panose="02010600030101010101" pitchFamily="2" charset="-122"/>
                <a:sym typeface="Wingdings" panose="05000000000000000000" charset="0"/>
              </a:rPr>
              <a:t>——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用于多线程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native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：该方法使用了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C/C++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实现的方法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static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：有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static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修饰的类称为类方法，为所有类所共享，只有一个副本。无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static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修饰的类为实例方法，必须先实例化，然后才能调用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		（类方法中不能使用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super</a:t>
            </a:r>
            <a:r>
              <a:rPr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，也不能用非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成员变量</a:t>
            </a:r>
            <a:r>
              <a:rPr lang="zh-CN" altLang="en-US" sz="1900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19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的实体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类的实体中的方法：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900" dirty="0" smtClean="0">
                <a:latin typeface="Arial" panose="020B0604020202020204" pitchFamily="34" charset="0"/>
                <a:ea typeface="宋体" panose="02010600030101010101" pitchFamily="2" charset="-122"/>
              </a:rPr>
              <a:t>方法中的变量</a:t>
            </a:r>
            <a:r>
              <a:rPr lang="en-US" altLang="zh-CN" sz="1900" dirty="0" smtClean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1900" dirty="0" smtClean="0">
                <a:latin typeface="Arial" panose="020B0604020202020204" pitchFamily="34" charset="0"/>
                <a:ea typeface="宋体" panose="02010600030101010101" pitchFamily="2" charset="-122"/>
              </a:rPr>
              <a:t>局部变量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和</a:t>
            </a:r>
            <a:r>
              <a:rPr lang="zh-CN" altLang="en-US" dirty="0"/>
              <a:t>类的成员变量不同的是，局部变量只在方法内有效，而且与其声明的位置</a:t>
            </a:r>
            <a:r>
              <a:rPr lang="zh-CN" altLang="en-US" dirty="0" smtClean="0"/>
              <a:t>有关，形参也是局部变量的一种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其作用域：块作用域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/>
              <a:t>局部变量没有默认值，因此在使用局部变量之前，必须保证局部变量有具体的值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区分成员变量和局部变量：</a:t>
            </a:r>
            <a:endParaRPr lang="en-US" altLang="zh-CN" dirty="0"/>
          </a:p>
          <a:p>
            <a:pPr lvl="3">
              <a:lnSpc>
                <a:spcPct val="9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局部变量的名字与成员变量的名字相同，则成员变量被隐藏，即该成员变量在这个方法内暂时失效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9695" y="4384675"/>
            <a:ext cx="81534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dirty="0"/>
              <a:t>class Tom {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x = 10</a:t>
            </a:r>
            <a:r>
              <a:rPr lang="en-US" altLang="zh-CN" sz="1600" dirty="0"/>
              <a:t>,y;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void f() {</a:t>
            </a:r>
            <a:endParaRPr lang="en-US" altLang="zh-CN" sz="1600" dirty="0"/>
          </a:p>
          <a:p>
            <a:pPr algn="just" eaLnBrk="0" hangingPunct="0"/>
            <a:r>
              <a:rPr lang="en-US" altLang="zh-CN" sz="1600" dirty="0"/>
              <a:t>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x = 5;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600" dirty="0"/>
              <a:t>         y = </a:t>
            </a:r>
            <a:r>
              <a:rPr lang="en-US" altLang="zh-CN" sz="1600" dirty="0" err="1"/>
              <a:t>x+x</a:t>
            </a:r>
            <a:r>
              <a:rPr lang="en-US" altLang="zh-CN" sz="1600" dirty="0"/>
              <a:t>;    //</a:t>
            </a:r>
            <a:r>
              <a:rPr lang="en-US" altLang="zh-CN" sz="1600" dirty="0">
                <a:solidFill>
                  <a:srgbClr val="0000FF"/>
                </a:solidFill>
              </a:rPr>
              <a:t>y</a:t>
            </a:r>
            <a:r>
              <a:rPr lang="zh-CN" altLang="en-US" sz="1600" dirty="0">
                <a:solidFill>
                  <a:srgbClr val="0000FF"/>
                </a:solidFill>
              </a:rPr>
              <a:t>得到的值是10，不是20</a:t>
            </a:r>
            <a:r>
              <a:rPr lang="zh-CN" altLang="en-US" sz="1600" dirty="0"/>
              <a:t>。如果方法</a:t>
            </a:r>
            <a:r>
              <a:rPr lang="en-US" altLang="zh-CN" sz="1600" dirty="0"/>
              <a:t>f </a:t>
            </a:r>
            <a:r>
              <a:rPr lang="zh-CN" altLang="en-US" sz="1600" dirty="0"/>
              <a:t>中没有“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x=5;”，y</a:t>
            </a:r>
            <a:r>
              <a:rPr lang="zh-CN" altLang="en-US" sz="1600" dirty="0"/>
              <a:t>的值将是</a:t>
            </a:r>
            <a:r>
              <a:rPr lang="zh-CN" altLang="en-US" sz="1600" dirty="0" smtClean="0"/>
              <a:t>20</a:t>
            </a:r>
            <a:endParaRPr lang="en-US" altLang="zh-CN" sz="1600" dirty="0" smtClean="0"/>
          </a:p>
          <a:p>
            <a:pPr algn="just" eaLnBrk="0" hangingPunct="0"/>
            <a:r>
              <a:rPr lang="en-US" altLang="zh-CN" sz="1600" dirty="0" smtClean="0"/>
              <a:t>        //</a:t>
            </a:r>
            <a:r>
              <a:rPr lang="en-US" altLang="zh-CN" sz="1600" dirty="0"/>
              <a:t>y = </a:t>
            </a:r>
            <a:r>
              <a:rPr lang="en-US" altLang="zh-CN" sz="1600" dirty="0" err="1"/>
              <a:t>x+</a:t>
            </a:r>
            <a:r>
              <a:rPr lang="en-US" altLang="zh-CN" sz="1600" dirty="0" err="1">
                <a:solidFill>
                  <a:srgbClr val="0000FF"/>
                </a:solidFill>
              </a:rPr>
              <a:t>this.x</a:t>
            </a:r>
            <a:r>
              <a:rPr lang="en-US" altLang="zh-CN" sz="1600" dirty="0"/>
              <a:t>;    //y</a:t>
            </a:r>
            <a:r>
              <a:rPr lang="zh-CN" altLang="en-US" sz="1600" dirty="0"/>
              <a:t>得到的值是</a:t>
            </a:r>
            <a:r>
              <a:rPr lang="zh-CN" altLang="en-US" sz="1600" dirty="0" smtClean="0"/>
              <a:t>15</a:t>
            </a:r>
            <a:endParaRPr lang="zh-CN" altLang="en-US" sz="1600" dirty="0"/>
          </a:p>
          <a:p>
            <a:pPr algn="just" eaLnBrk="0" hangingPunct="0"/>
            <a:r>
              <a:rPr lang="zh-CN" altLang="en-US" sz="1600" dirty="0"/>
              <a:t>    }</a:t>
            </a:r>
            <a:endParaRPr lang="zh-CN" altLang="en-US" sz="1600" dirty="0"/>
          </a:p>
          <a:p>
            <a:pPr algn="just" eaLnBrk="0" hangingPunct="0"/>
            <a:r>
              <a:rPr lang="zh-CN" altLang="en-US" sz="1600" dirty="0"/>
              <a:t>}</a:t>
            </a:r>
            <a:endParaRPr lang="zh-CN" altLang="en-US" sz="1600" dirty="0"/>
          </a:p>
          <a:p>
            <a:pPr eaLnBrk="0" hangingPunct="0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方法的重载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的重载：同函数名，但参数有差异的方法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方法的签名：函数名＋参数列表</a:t>
            </a:r>
            <a:r>
              <a:rPr lang="en-US" altLang="zh-CN" dirty="0">
                <a:latin typeface="Verdana" panose="020B0604030504040204" charset="0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有差异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boolean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 x);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(char x);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 x);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(double x);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(String s);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Verdana" panose="020B0604030504040204" charset="0"/>
                <a:ea typeface="宋体" panose="02010600030101010101" pitchFamily="2" charset="-122"/>
              </a:rPr>
              <a:t>……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对象的定义与使用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类的构造方法：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作用：创建对象实例时进行初始化</a:t>
            </a:r>
            <a:endParaRPr lang="zh-CN" altLang="en-US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特点：</a:t>
            </a:r>
            <a:endParaRPr lang="zh-CN" altLang="en-US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方法名与类同名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没有返回值，不需要定义返回类型修饰符（包括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用户不能直接调用构造方法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系统自动调用</a:t>
            </a:r>
            <a:r>
              <a:rPr lang="en-US" altLang="zh-CN" sz="2100">
                <a:latin typeface="Verdana" panose="020B0604030504040204" charset="0"/>
                <a:ea typeface="宋体" panose="02010600030101010101" pitchFamily="2" charset="-122"/>
              </a:rPr>
              <a:t>——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操作完成前自动调用，是对象中第一个被调用的方法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可以重载</a:t>
            </a:r>
            <a:r>
              <a:rPr lang="en-US" altLang="zh-CN" sz="2100">
                <a:latin typeface="Verdana" panose="020B0604030504040204" charset="0"/>
                <a:ea typeface="宋体" panose="02010600030101010101" pitchFamily="2" charset="-122"/>
              </a:rPr>
              <a:t>——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即一个类可以有多个构造方法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类中未指明构造方法，系统给出默认构造方法，即</a:t>
            </a:r>
            <a:r>
              <a:rPr lang="zh-CN" altLang="en-US" sz="1900">
                <a:latin typeface="Arial" panose="020B0604020202020204" pitchFamily="34" charset="0"/>
                <a:ea typeface="宋体" panose="02010600030101010101" pitchFamily="2" charset="-122"/>
              </a:rPr>
              <a:t>参数为空，所有成员均初始化称该类型的默认值</a:t>
            </a:r>
            <a:endParaRPr lang="zh-CN" altLang="en-US" sz="1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850612" y="1196880"/>
            <a:ext cx="7662864" cy="45642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public class Employee{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public Employee(String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n,double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s)	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name=n;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salary=s;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public Employee(){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name=</a:t>
            </a:r>
            <a:r>
              <a:rPr lang="en-US" altLang="zh-CN" sz="2000" dirty="0">
                <a:latin typeface="Verdana" panose="020B0604030504040204" charset="0"/>
                <a:ea typeface="宋体" panose="02010600030101010101" pitchFamily="2" charset="-122"/>
              </a:rPr>
              <a:t>“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Anmous</a:t>
            </a:r>
            <a:r>
              <a:rPr lang="en-US" altLang="zh-CN" sz="2000" dirty="0">
                <a:latin typeface="Verdana" panose="020B0604030504040204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salary=250;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Verdana" panose="020B0604030504040204" charset="0"/>
                <a:ea typeface="宋体" panose="02010600030101010101" pitchFamily="2" charset="-122"/>
              </a:rPr>
              <a:t>……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private String name;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private double salary;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Employee a=new Employee();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Employee b=new Employee(</a:t>
            </a:r>
            <a:r>
              <a:rPr lang="en-US" altLang="zh-CN" sz="2000" dirty="0">
                <a:latin typeface="Verdana" panose="020B0604030504040204" charset="0"/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zhang</a:t>
            </a:r>
            <a:r>
              <a:rPr lang="en-US" altLang="zh-CN" sz="2000" dirty="0">
                <a:latin typeface="Verdana" panose="020B0604030504040204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,2000);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对象的构造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有多个构造方法时，可调用另一个构造方法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public Employee(double s)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{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this();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this.salary+=s;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对象的清除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C/C++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不同，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中系统通过垃圾回收机制周期性地释放无用对象所使用的内存。不需要人工回收内存。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对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象的定义与使用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700">
                <a:latin typeface="Arial" panose="020B0604020202020204" pitchFamily="34" charset="0"/>
                <a:ea typeface="宋体" panose="02010600030101010101" pitchFamily="2" charset="-122"/>
              </a:rPr>
              <a:t>对象的声明：</a:t>
            </a:r>
            <a:r>
              <a:rPr lang="en-US" altLang="zh-CN" sz="2700">
                <a:latin typeface="Verdana" panose="020B0604030504040204" charset="0"/>
                <a:ea typeface="宋体" panose="02010600030101010101" pitchFamily="2" charset="-122"/>
              </a:rPr>
              <a:t>——</a:t>
            </a:r>
            <a:r>
              <a:rPr lang="zh-CN" altLang="en-US" sz="2700">
                <a:latin typeface="Arial" panose="020B0604020202020204" pitchFamily="34" charset="0"/>
                <a:ea typeface="宋体" panose="02010600030101010101" pitchFamily="2" charset="-122"/>
              </a:rPr>
              <a:t>与基本数据类型类似</a:t>
            </a:r>
            <a:endParaRPr lang="zh-CN" altLang="en-US" sz="27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格式：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&lt;className&gt; &lt;objName&gt;;</a:t>
            </a:r>
            <a:endParaRPr lang="en-US" altLang="zh-CN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说明：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声明对象后，仅仅生成一个变量，它将被用于引用某个实例化的对象；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声明对象后，未真正实例化一个对象，即没有在内存中分配相应的地址空间；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700">
                <a:latin typeface="Arial" panose="020B0604020202020204" pitchFamily="34" charset="0"/>
                <a:ea typeface="宋体" panose="02010600030101010101" pitchFamily="2" charset="-122"/>
              </a:rPr>
              <a:t>实例化对象：</a:t>
            </a:r>
            <a:endParaRPr lang="zh-CN" altLang="en-US" sz="27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格式：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objName=new className([parmValue]);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说明：</a:t>
            </a:r>
            <a:endParaRPr lang="zh-CN" altLang="en-US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实例化时进行内存分配，同时自动调用构造方法进行初始化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类中成员的访问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非静态成员的访问：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定义对象：	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类名  对象名＝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构造函数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参数列表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利用对象访问：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对象名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成员变量名；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对象名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方法名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实参列表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非静态成员的初始化：由构造函数完成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类中成员的访问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静态成员的访问：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访问方法：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方法一：同非静态成员的访问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方法二：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类名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成员变量名；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类名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方法名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实参列表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静态成员变量初始化：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利用所属类型的默认值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声明时指定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利用静态初始化块完成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425450" y="1557338"/>
          <a:ext cx="23558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剪辑" r:id="rId1" imgW="6548120" imgH="1707515" progId="MS_ClipArt_Gallery.2">
                  <p:embed/>
                </p:oleObj>
              </mc:Choice>
              <mc:Fallback>
                <p:oleObj name="剪辑" r:id="rId1" imgW="6548120" imgH="1707515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557338"/>
                        <a:ext cx="23558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85316" y="2517715"/>
            <a:ext cx="3080714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对象</a:t>
            </a:r>
            <a:r>
              <a:rPr lang="zh-CN" altLang="en-US" sz="2400" dirty="0">
                <a:solidFill>
                  <a:schemeClr val="tx1"/>
                </a:solidFill>
                <a:latin typeface="华文新魏" charset="0"/>
                <a:ea typeface="华文新魏" charset="0"/>
                <a:cs typeface="华文新魏" charset="0"/>
              </a:rPr>
              <a:t>是现实世界中某个实际存在的事物，它可以是有形的，比如一辆汽车，也可以是无形的，比如一项计划。对象是构成世界的一个独立单位。它具有自己的静态特征和动态特征。</a:t>
            </a:r>
            <a:endParaRPr lang="zh-CN" altLang="en-US" sz="2400" dirty="0">
              <a:solidFill>
                <a:schemeClr val="tx1"/>
              </a:solidFill>
              <a:latin typeface="华文新魏" charset="0"/>
              <a:ea typeface="华文新魏" charset="0"/>
              <a:cs typeface="华文新魏" charset="0"/>
            </a:endParaRPr>
          </a:p>
        </p:txBody>
      </p:sp>
      <p:grpSp>
        <p:nvGrpSpPr>
          <p:cNvPr id="128004" name="Group 4"/>
          <p:cNvGrpSpPr/>
          <p:nvPr/>
        </p:nvGrpSpPr>
        <p:grpSpPr bwMode="auto">
          <a:xfrm>
            <a:off x="3425825" y="1212850"/>
            <a:ext cx="349250" cy="4970463"/>
            <a:chOff x="2122" y="758"/>
            <a:chExt cx="249" cy="3323"/>
          </a:xfrm>
        </p:grpSpPr>
        <p:sp>
          <p:nvSpPr>
            <p:cNvPr id="128005" name="Oval 5"/>
            <p:cNvSpPr>
              <a:spLocks noChangeArrowheads="1"/>
            </p:cNvSpPr>
            <p:nvPr/>
          </p:nvSpPr>
          <p:spPr bwMode="auto">
            <a:xfrm>
              <a:off x="2122" y="758"/>
              <a:ext cx="249" cy="1364"/>
            </a:xfrm>
            <a:prstGeom prst="ellipse">
              <a:avLst/>
            </a:prstGeom>
            <a:gradFill rotWithShape="0">
              <a:gsLst>
                <a:gs pos="0">
                  <a:srgbClr val="66FFFF">
                    <a:gamma/>
                    <a:shade val="76471"/>
                    <a:invGamma/>
                  </a:srgbClr>
                </a:gs>
                <a:gs pos="100000">
                  <a:srgbClr val="66FF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rou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06" name="Rectangle 6"/>
            <p:cNvSpPr>
              <a:spLocks noChangeArrowheads="1"/>
            </p:cNvSpPr>
            <p:nvPr/>
          </p:nvSpPr>
          <p:spPr bwMode="auto">
            <a:xfrm>
              <a:off x="2198" y="2102"/>
              <a:ext cx="106" cy="1979"/>
            </a:xfrm>
            <a:prstGeom prst="rect">
              <a:avLst/>
            </a:prstGeom>
            <a:gradFill rotWithShape="0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hlink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4826000" y="3997325"/>
            <a:ext cx="3616325" cy="16619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hlink"/>
                </a:solidFill>
                <a:latin typeface="微软简魏碑" charset="0"/>
              </a:rPr>
              <a:t>属性</a:t>
            </a:r>
            <a:r>
              <a:rPr lang="zh-CN" altLang="en-US" dirty="0">
                <a:solidFill>
                  <a:schemeClr val="tx1"/>
                </a:solidFill>
                <a:latin typeface="微软简魏碑" charset="0"/>
              </a:rPr>
              <a:t>是用来描述对象静态特征的一个数据项。</a:t>
            </a:r>
            <a:endParaRPr lang="zh-CN" altLang="en-US" dirty="0">
              <a:solidFill>
                <a:schemeClr val="tx1"/>
              </a:solidFill>
              <a:latin typeface="微软简魏碑" charset="0"/>
            </a:endParaRPr>
          </a:p>
          <a:p>
            <a:pPr eaLnBrk="0" hangingPunct="0"/>
            <a:r>
              <a:rPr lang="zh-CN" altLang="en-US" dirty="0">
                <a:solidFill>
                  <a:schemeClr val="hlink"/>
                </a:solidFill>
                <a:latin typeface="Times New Roman" panose="02020603050405020304" charset="0"/>
              </a:rPr>
              <a:t>操作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</a:rPr>
              <a:t>是用来描述对象动态特征的一个动作序列。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charset="0"/>
              </a:rPr>
              <a:t>对象标识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</a:rPr>
              <a:t>就是对象的名字，有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</a:rPr>
              <a:t>外部标识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</a:rPr>
              <a:t>和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</a:rPr>
              <a:t>内部标识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</a:rPr>
              <a:t>之分。</a:t>
            </a:r>
            <a:endParaRPr lang="zh-CN" altLang="en-US" dirty="0">
              <a:solidFill>
                <a:schemeClr val="tx1"/>
              </a:solidFill>
              <a:latin typeface="微软简魏碑" charset="0"/>
            </a:endParaRP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82023" y="673160"/>
            <a:ext cx="3106738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800000"/>
                </a:solidFill>
                <a:latin typeface="Times New Roman" panose="02020603050405020304" charset="0"/>
              </a:rPr>
              <a:t>对象，属性，操作</a:t>
            </a:r>
            <a:endParaRPr lang="zh-CN" altLang="en-US" sz="2800" dirty="0">
              <a:solidFill>
                <a:srgbClr val="800000"/>
              </a:solidFill>
              <a:latin typeface="Times New Roman" panose="02020603050405020304" charset="0"/>
            </a:endParaRPr>
          </a:p>
        </p:txBody>
      </p:sp>
      <p:grpSp>
        <p:nvGrpSpPr>
          <p:cNvPr id="128009" name="Group 9"/>
          <p:cNvGrpSpPr/>
          <p:nvPr/>
        </p:nvGrpSpPr>
        <p:grpSpPr bwMode="auto">
          <a:xfrm>
            <a:off x="4271963" y="857250"/>
            <a:ext cx="4170362" cy="2749550"/>
            <a:chOff x="2691" y="540"/>
            <a:chExt cx="2627" cy="1732"/>
          </a:xfrm>
        </p:grpSpPr>
        <p:sp>
          <p:nvSpPr>
            <p:cNvPr id="128010" name="Text Box 10"/>
            <p:cNvSpPr txBox="1">
              <a:spLocks noChangeArrowheads="1"/>
            </p:cNvSpPr>
            <p:nvPr/>
          </p:nvSpPr>
          <p:spPr bwMode="auto">
            <a:xfrm>
              <a:off x="4001" y="743"/>
              <a:ext cx="1317" cy="13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zh-CN" altLang="en-US">
                  <a:solidFill>
                    <a:schemeClr val="hlink"/>
                  </a:solidFill>
                  <a:latin typeface="华文新魏" charset="0"/>
                </a:rPr>
                <a:t>对象</a:t>
              </a:r>
              <a:r>
                <a:rPr lang="zh-CN" altLang="en-US">
                  <a:solidFill>
                    <a:schemeClr val="tx1"/>
                  </a:solidFill>
                  <a:latin typeface="华文新魏" charset="0"/>
                </a:rPr>
                <a:t>是系统中用来描述客观事物的一个实体，它是构成系统的一个基本单位。对象由一组属性和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</a:rPr>
                <a:t>施加于这些属性一组操作构成。</a:t>
              </a:r>
              <a:endParaRPr lang="zh-CN" altLang="en-US">
                <a:solidFill>
                  <a:schemeClr val="tx1"/>
                </a:solidFill>
                <a:latin typeface="华文新魏" charset="0"/>
              </a:endParaRPr>
            </a:p>
          </p:txBody>
        </p:sp>
        <p:sp>
          <p:nvSpPr>
            <p:cNvPr id="128011" name="Line 11"/>
            <p:cNvSpPr>
              <a:spLocks noChangeShapeType="1"/>
            </p:cNvSpPr>
            <p:nvPr/>
          </p:nvSpPr>
          <p:spPr bwMode="auto">
            <a:xfrm>
              <a:off x="2691" y="1262"/>
              <a:ext cx="9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12" name="Text Box 12"/>
            <p:cNvSpPr txBox="1">
              <a:spLocks noChangeArrowheads="1"/>
            </p:cNvSpPr>
            <p:nvPr/>
          </p:nvSpPr>
          <p:spPr bwMode="auto">
            <a:xfrm>
              <a:off x="2806" y="540"/>
              <a:ext cx="772" cy="15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charset="0"/>
                </a:rPr>
                <a:t>对象</a:t>
              </a:r>
              <a:endParaRPr lang="zh-CN" altLang="en-US" sz="2800">
                <a:solidFill>
                  <a:srgbClr val="CC0000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1200">
                <a:solidFill>
                  <a:srgbClr val="CC0000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charset="0"/>
                </a:rPr>
                <a:t>对象标识</a:t>
              </a:r>
              <a:endParaRPr lang="zh-CN" altLang="en-US" sz="2800">
                <a:solidFill>
                  <a:srgbClr val="CC0000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24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charset="0"/>
                </a:rPr>
                <a:t>属性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24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charset="0"/>
                </a:rPr>
                <a:t>操作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8013" name="Rectangle 13"/>
            <p:cNvSpPr>
              <a:spLocks noChangeArrowheads="1"/>
            </p:cNvSpPr>
            <p:nvPr/>
          </p:nvSpPr>
          <p:spPr bwMode="auto">
            <a:xfrm>
              <a:off x="2696" y="904"/>
              <a:ext cx="984" cy="1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>
              <a:off x="2707" y="1806"/>
              <a:ext cx="9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7200" y="1524000"/>
            <a:ext cx="773025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55905">
              <a:tabLst>
                <a:tab pos="445770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>
              <a:tabLst>
                <a:tab pos="445770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>
              <a:tabLst>
                <a:tab pos="445770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>
              <a:tabLst>
                <a:tab pos="445770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>
              <a:tabLst>
                <a:tab pos="445770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5770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5770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5770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5770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800" b="0" dirty="0" smtClean="0"/>
              <a:t>模拟</a:t>
            </a:r>
            <a:r>
              <a:rPr lang="zh-CN" altLang="en-US" sz="1800" b="0" dirty="0"/>
              <a:t>手机和</a:t>
            </a:r>
            <a:r>
              <a:rPr lang="en-US" altLang="zh-CN" sz="1800" b="0" dirty="0">
                <a:latin typeface="宋体" panose="02010600030101010101" pitchFamily="2" charset="-122"/>
              </a:rPr>
              <a:t>SIM</a:t>
            </a:r>
            <a:r>
              <a:rPr lang="zh-CN" altLang="en-US" sz="1800" b="0" dirty="0"/>
              <a:t>卡的组合关系。涉及的类如下：</a:t>
            </a:r>
            <a:endParaRPr lang="zh-CN" altLang="en-US" sz="1800" b="0" dirty="0">
              <a:latin typeface="宋体" panose="02010600030101010101" pitchFamily="2" charset="-122"/>
            </a:endParaRPr>
          </a:p>
          <a:p>
            <a:pPr algn="just" eaLnBrk="0" hangingPunct="0"/>
            <a:r>
              <a:rPr lang="en-US" altLang="zh-CN" sz="1800" b="0" dirty="0">
                <a:latin typeface="Wingdings" panose="05000000000000000000" pitchFamily="2" charset="2"/>
              </a:rPr>
              <a:t>l</a:t>
            </a:r>
            <a:r>
              <a:rPr lang="en-US" altLang="zh-CN" sz="1800" b="0" dirty="0">
                <a:cs typeface="Times New Roman" panose="02020603050405020304" charset="0"/>
              </a:rPr>
              <a:t>     </a:t>
            </a:r>
            <a:r>
              <a:rPr lang="en-US" altLang="zh-CN" sz="1800" b="0" dirty="0">
                <a:latin typeface="宋体" panose="02010600030101010101" pitchFamily="2" charset="-122"/>
              </a:rPr>
              <a:t>SIM</a:t>
            </a:r>
            <a:r>
              <a:rPr lang="zh-CN" altLang="en-US" sz="1800" b="0" dirty="0"/>
              <a:t>类负责创建</a:t>
            </a:r>
            <a:r>
              <a:rPr lang="en-US" altLang="zh-CN" sz="1800" b="0" dirty="0">
                <a:latin typeface="宋体" panose="02010600030101010101" pitchFamily="2" charset="-122"/>
              </a:rPr>
              <a:t>SIM</a:t>
            </a:r>
            <a:r>
              <a:rPr lang="zh-CN" altLang="en-US" sz="1800" b="0" dirty="0"/>
              <a:t>卡</a:t>
            </a:r>
            <a:r>
              <a:rPr lang="en-US" altLang="zh-CN" sz="2000" dirty="0">
                <a:ea typeface="隶书" panose="02010509060101010101" pitchFamily="49" charset="-122"/>
                <a:hlinkClick r:id="rId1"/>
              </a:rPr>
              <a:t>SIM.java</a:t>
            </a:r>
            <a:r>
              <a:rPr lang="en-US" altLang="zh-CN" sz="2000" dirty="0">
                <a:hlinkClick r:id="rId1"/>
              </a:rPr>
              <a:t> </a:t>
            </a:r>
            <a:r>
              <a:rPr lang="zh-CN" altLang="en-US" sz="1800" b="0" dirty="0"/>
              <a:t>。</a:t>
            </a:r>
            <a:endParaRPr lang="zh-CN" altLang="en-US" sz="1800" b="0" dirty="0">
              <a:latin typeface="宋体" panose="02010600030101010101" pitchFamily="2" charset="-122"/>
            </a:endParaRPr>
          </a:p>
          <a:p>
            <a:pPr algn="just" eaLnBrk="0" hangingPunct="0"/>
            <a:r>
              <a:rPr lang="en-US" altLang="zh-CN" sz="1800" b="0" dirty="0">
                <a:latin typeface="Wingdings" panose="05000000000000000000" pitchFamily="2" charset="2"/>
              </a:rPr>
              <a:t>l</a:t>
            </a:r>
            <a:r>
              <a:rPr lang="en-US" altLang="zh-CN" sz="1800" b="0" dirty="0">
                <a:cs typeface="Times New Roman" panose="02020603050405020304" charset="0"/>
              </a:rPr>
              <a:t>     </a:t>
            </a:r>
            <a:r>
              <a:rPr lang="en-US" altLang="zh-CN" sz="1800" b="0" dirty="0" err="1">
                <a:latin typeface="宋体" panose="02010600030101010101" pitchFamily="2" charset="-122"/>
              </a:rPr>
              <a:t>MobileTelephone</a:t>
            </a:r>
            <a:r>
              <a:rPr lang="zh-CN" altLang="en-US" sz="1800" b="0" dirty="0"/>
              <a:t>类负责创建手机</a:t>
            </a:r>
            <a:r>
              <a:rPr lang="en-US" altLang="zh-CN" sz="2000" dirty="0">
                <a:ea typeface="隶书" panose="02010509060101010101" pitchFamily="49" charset="-122"/>
                <a:hlinkClick r:id="rId2"/>
              </a:rPr>
              <a:t>MobileTelephone.java</a:t>
            </a:r>
            <a:r>
              <a:rPr lang="en-US" altLang="zh-CN" sz="2000" dirty="0">
                <a:hlinkClick r:id="rId2"/>
              </a:rPr>
              <a:t> </a:t>
            </a:r>
            <a:r>
              <a:rPr lang="zh-CN" altLang="en-US" sz="1800" b="0" dirty="0"/>
              <a:t>，手机可以组合一个</a:t>
            </a:r>
            <a:r>
              <a:rPr lang="en-US" altLang="zh-CN" sz="1800" b="0" dirty="0">
                <a:latin typeface="宋体" panose="02010600030101010101" pitchFamily="2" charset="-122"/>
              </a:rPr>
              <a:t>SIM</a:t>
            </a:r>
            <a:r>
              <a:rPr lang="zh-CN" altLang="en-US" sz="1800" b="0" dirty="0"/>
              <a:t>卡，并可以调用</a:t>
            </a:r>
            <a:r>
              <a:rPr lang="en-US" altLang="zh-CN" sz="1800" b="0" dirty="0" err="1">
                <a:latin typeface="宋体" panose="02010600030101010101" pitchFamily="2" charset="-122"/>
              </a:rPr>
              <a:t>setSIM</a:t>
            </a:r>
            <a:r>
              <a:rPr lang="en-US" altLang="zh-CN" sz="1800" b="0" dirty="0">
                <a:latin typeface="宋体" panose="02010600030101010101" pitchFamily="2" charset="-122"/>
              </a:rPr>
              <a:t> (SIM card)</a:t>
            </a:r>
            <a:r>
              <a:rPr lang="zh-CN" altLang="en-US" sz="1800" b="0" dirty="0"/>
              <a:t>方法更改其中的</a:t>
            </a:r>
            <a:r>
              <a:rPr lang="en-US" altLang="zh-CN" sz="1800" b="0" dirty="0">
                <a:latin typeface="宋体" panose="02010600030101010101" pitchFamily="2" charset="-122"/>
              </a:rPr>
              <a:t>SIM</a:t>
            </a:r>
            <a:r>
              <a:rPr lang="zh-CN" altLang="en-US" sz="1800" b="0" dirty="0"/>
              <a:t>卡</a:t>
            </a:r>
            <a:r>
              <a:rPr lang="zh-CN" altLang="en-US" sz="1800" b="0" dirty="0" smtClean="0"/>
              <a:t>。</a:t>
            </a:r>
            <a:endParaRPr lang="zh-CN" altLang="en-US" sz="1800" b="0" dirty="0"/>
          </a:p>
          <a:p>
            <a:pPr algn="just" eaLnBrk="0" hangingPunct="0"/>
            <a:r>
              <a:rPr lang="en-US" altLang="zh-CN" sz="2000" dirty="0">
                <a:ea typeface="隶书" panose="02010509060101010101" pitchFamily="49" charset="-122"/>
                <a:hlinkClick r:id="rId1"/>
              </a:rPr>
              <a:t>SIM.java</a:t>
            </a:r>
            <a:r>
              <a:rPr lang="en-US" altLang="zh-CN" sz="2000" dirty="0">
                <a:hlinkClick r:id="rId1"/>
              </a:rPr>
              <a:t>  </a:t>
            </a:r>
            <a:r>
              <a:rPr lang="en-US" altLang="zh-CN" sz="2000" dirty="0"/>
              <a:t>, </a:t>
            </a:r>
            <a:r>
              <a:rPr lang="en-US" altLang="zh-CN" sz="2000" dirty="0">
                <a:ea typeface="隶书" panose="02010509060101010101" pitchFamily="49" charset="-122"/>
                <a:hlinkClick r:id="rId2"/>
              </a:rPr>
              <a:t>MobileTelephone.java</a:t>
            </a:r>
            <a:r>
              <a:rPr lang="en-US" altLang="zh-CN" sz="2000" dirty="0">
                <a:hlinkClick r:id="rId2"/>
              </a:rPr>
              <a:t> </a:t>
            </a:r>
            <a:r>
              <a:rPr lang="en-US" altLang="zh-CN" sz="2000" dirty="0"/>
              <a:t>, </a:t>
            </a:r>
            <a:r>
              <a:rPr lang="en-US" altLang="zh-CN" sz="2000" dirty="0">
                <a:ea typeface="隶书" panose="02010509060101010101" pitchFamily="49" charset="-122"/>
                <a:hlinkClick r:id="rId3"/>
              </a:rPr>
              <a:t>Example4_9.java</a:t>
            </a:r>
            <a:endParaRPr lang="zh-CN" altLang="en-US" sz="1800" b="0" dirty="0">
              <a:latin typeface="宋体" panose="02010600030101010101" pitchFamily="2" charset="-122"/>
            </a:endParaRPr>
          </a:p>
          <a:p>
            <a:pPr eaLnBrk="0" hangingPunct="0"/>
            <a:endParaRPr lang="zh-CN" altLang="en-US" sz="1800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3" y="3294201"/>
            <a:ext cx="2855624" cy="1645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5" y="5046909"/>
            <a:ext cx="2824162" cy="1530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2" y="4242784"/>
            <a:ext cx="5735204" cy="190863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0514" y="1861704"/>
            <a:ext cx="78100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b="0" dirty="0" smtClean="0">
                <a:solidFill>
                  <a:schemeClr val="tx1"/>
                </a:solidFill>
              </a:rPr>
              <a:t>用</a:t>
            </a:r>
            <a:r>
              <a:rPr lang="zh-CN" altLang="en-US" b="0" dirty="0">
                <a:solidFill>
                  <a:schemeClr val="tx1"/>
                </a:solidFill>
              </a:rPr>
              <a:t>流水线完成分数</a:t>
            </a:r>
            <a:r>
              <a:rPr lang="zh-CN" altLang="en-US" b="0" dirty="0" smtClean="0">
                <a:solidFill>
                  <a:schemeClr val="tx1"/>
                </a:solidFill>
              </a:rPr>
              <a:t>评定：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</a:rPr>
              <a:t>主</a:t>
            </a:r>
            <a:r>
              <a:rPr lang="zh-CN" altLang="en-US" b="0" dirty="0">
                <a:solidFill>
                  <a:schemeClr val="tx1"/>
                </a:solidFill>
              </a:rPr>
              <a:t>类是</a:t>
            </a:r>
            <a:r>
              <a:rPr lang="en-US" altLang="zh-CN" dirty="0">
                <a:solidFill>
                  <a:schemeClr val="tx1"/>
                </a:solidFill>
                <a:hlinkClick r:id="rId1"/>
              </a:rPr>
              <a:t>SingGame.java</a:t>
            </a:r>
            <a:r>
              <a:rPr lang="en-US" altLang="zh-CN" b="0" dirty="0" smtClean="0">
                <a:solidFill>
                  <a:schemeClr val="tx1"/>
                </a:solidFill>
              </a:rPr>
              <a:t>.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</a:rPr>
              <a:t>其它</a:t>
            </a:r>
            <a:r>
              <a:rPr lang="zh-CN" altLang="en-US" b="0" dirty="0">
                <a:solidFill>
                  <a:schemeClr val="tx1"/>
                </a:solidFill>
              </a:rPr>
              <a:t>类</a:t>
            </a:r>
            <a:r>
              <a:rPr lang="zh-CN" altLang="en-US" b="0" dirty="0" smtClean="0">
                <a:solidFill>
                  <a:schemeClr val="tx1"/>
                </a:solidFill>
              </a:rPr>
              <a:t>: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hlinkClick r:id="rId2"/>
              </a:rPr>
              <a:t>InputScore</a:t>
            </a:r>
            <a:r>
              <a:rPr lang="zh-CN" altLang="en-US" dirty="0">
                <a:solidFill>
                  <a:schemeClr val="tx1"/>
                </a:solidFill>
                <a:hlinkClick r:id="rId2"/>
              </a:rPr>
              <a:t>类</a:t>
            </a:r>
            <a:r>
              <a:rPr lang="zh-CN" altLang="en-US" b="0" dirty="0">
                <a:solidFill>
                  <a:schemeClr val="tx1"/>
                </a:solidFill>
              </a:rPr>
              <a:t>的对象负责录入分数</a:t>
            </a:r>
            <a:r>
              <a:rPr lang="zh-CN" altLang="en-US" b="0" dirty="0" smtClean="0">
                <a:solidFill>
                  <a:schemeClr val="tx1"/>
                </a:solidFill>
              </a:rPr>
              <a:t>，它组合</a:t>
            </a:r>
            <a:r>
              <a:rPr lang="zh-CN" altLang="en-US" b="0" dirty="0">
                <a:solidFill>
                  <a:schemeClr val="tx1"/>
                </a:solidFill>
              </a:rPr>
              <a:t>了</a:t>
            </a:r>
            <a:r>
              <a:rPr lang="en-US" altLang="zh-CN" dirty="0" err="1">
                <a:solidFill>
                  <a:schemeClr val="tx1"/>
                </a:solidFill>
                <a:hlinkClick r:id="rId3"/>
              </a:rPr>
              <a:t>DelScore</a:t>
            </a:r>
            <a:r>
              <a:rPr lang="zh-CN" altLang="en-US" dirty="0">
                <a:solidFill>
                  <a:schemeClr val="tx1"/>
                </a:solidFill>
                <a:hlinkClick r:id="rId3"/>
              </a:rPr>
              <a:t>类</a:t>
            </a:r>
            <a:r>
              <a:rPr lang="zh-CN" altLang="en-US" b="0" dirty="0">
                <a:solidFill>
                  <a:schemeClr val="tx1"/>
                </a:solidFill>
              </a:rPr>
              <a:t>的对象。 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hlinkClick r:id="rId3"/>
              </a:rPr>
              <a:t>DelScore</a:t>
            </a:r>
            <a:r>
              <a:rPr lang="zh-CN" altLang="en-US" dirty="0">
                <a:solidFill>
                  <a:schemeClr val="tx1"/>
                </a:solidFill>
                <a:hlinkClick r:id="rId3"/>
              </a:rPr>
              <a:t>类</a:t>
            </a:r>
            <a:r>
              <a:rPr lang="zh-CN" altLang="en-US" b="0" dirty="0">
                <a:solidFill>
                  <a:schemeClr val="tx1"/>
                </a:solidFill>
              </a:rPr>
              <a:t>的对象负责去掉一个最高分和一个最低分</a:t>
            </a:r>
            <a:r>
              <a:rPr lang="zh-CN" altLang="en-US" b="0" dirty="0" smtClean="0">
                <a:solidFill>
                  <a:schemeClr val="tx1"/>
                </a:solidFill>
              </a:rPr>
              <a:t>，它组合</a:t>
            </a:r>
            <a:r>
              <a:rPr lang="zh-CN" altLang="en-US" b="0" dirty="0">
                <a:solidFill>
                  <a:schemeClr val="tx1"/>
                </a:solidFill>
              </a:rPr>
              <a:t>了</a:t>
            </a:r>
            <a:r>
              <a:rPr lang="en-US" altLang="zh-CN" dirty="0" err="1">
                <a:solidFill>
                  <a:schemeClr val="tx1"/>
                </a:solidFill>
                <a:hlinkClick r:id="rId4"/>
              </a:rPr>
              <a:t>ComputerAver</a:t>
            </a:r>
            <a:r>
              <a:rPr lang="zh-CN" altLang="en-US" dirty="0">
                <a:solidFill>
                  <a:schemeClr val="tx1"/>
                </a:solidFill>
                <a:hlinkClick r:id="rId4"/>
              </a:rPr>
              <a:t>类</a:t>
            </a:r>
            <a:r>
              <a:rPr lang="zh-CN" altLang="en-US" b="0" dirty="0">
                <a:solidFill>
                  <a:schemeClr val="tx1"/>
                </a:solidFill>
              </a:rPr>
              <a:t>的对象。 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hlinkClick r:id="rId4"/>
              </a:rPr>
              <a:t>ComputerAver</a:t>
            </a:r>
            <a:r>
              <a:rPr lang="zh-CN" altLang="en-US" dirty="0">
                <a:solidFill>
                  <a:schemeClr val="tx1"/>
                </a:solidFill>
                <a:hlinkClick r:id="rId4"/>
              </a:rPr>
              <a:t>类</a:t>
            </a:r>
            <a:r>
              <a:rPr lang="zh-CN" altLang="en-US" b="0" dirty="0">
                <a:solidFill>
                  <a:schemeClr val="tx1"/>
                </a:solidFill>
              </a:rPr>
              <a:t>的对象负责计算平均值</a:t>
            </a:r>
            <a:r>
              <a:rPr lang="zh-CN" altLang="en-US" b="0" dirty="0" smtClean="0">
                <a:solidFill>
                  <a:schemeClr val="tx1"/>
                </a:solidFill>
              </a:rPr>
              <a:t>。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hlinkClick r:id="rId5"/>
              </a:rPr>
              <a:t>Line</a:t>
            </a:r>
            <a:r>
              <a:rPr lang="zh-CN" altLang="en-US" dirty="0">
                <a:solidFill>
                  <a:schemeClr val="tx1"/>
                </a:solidFill>
                <a:hlinkClick r:id="rId5"/>
              </a:rPr>
              <a:t>类</a:t>
            </a:r>
            <a:r>
              <a:rPr lang="zh-CN" altLang="en-US" b="0" dirty="0">
                <a:solidFill>
                  <a:schemeClr val="tx1"/>
                </a:solidFill>
              </a:rPr>
              <a:t>组合了</a:t>
            </a:r>
            <a:r>
              <a:rPr lang="en-US" altLang="zh-CN" b="0" dirty="0" err="1">
                <a:solidFill>
                  <a:schemeClr val="tx1"/>
                </a:solidFill>
              </a:rPr>
              <a:t>InputScore，DelScoren，ComputerAver</a:t>
            </a:r>
            <a:r>
              <a:rPr lang="zh-CN" altLang="en-US" b="0" dirty="0">
                <a:solidFill>
                  <a:schemeClr val="tx1"/>
                </a:solidFill>
              </a:rPr>
              <a:t>三个类的实例</a:t>
            </a:r>
            <a:r>
              <a:rPr lang="zh-CN" altLang="en-US" b="0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435763"/>
            <a:ext cx="6629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7" y="456623"/>
            <a:ext cx="4153477" cy="28849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97" y="3726880"/>
            <a:ext cx="5711938" cy="27805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" y="447674"/>
            <a:ext cx="5833197" cy="23680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" y="3190154"/>
            <a:ext cx="4517448" cy="294279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示例学习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118" y="2152650"/>
            <a:ext cx="3325763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示例学习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052" y="2051050"/>
            <a:ext cx="6511895" cy="2755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96850" y="273050"/>
            <a:ext cx="426720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800000"/>
                </a:solidFill>
                <a:latin typeface="Times New Roman" panose="02020603050405020304" charset="0"/>
              </a:rPr>
              <a:t>抽象，类，一般类，特殊类</a:t>
            </a:r>
            <a:endParaRPr lang="zh-CN" altLang="en-US" sz="2800">
              <a:solidFill>
                <a:srgbClr val="800000"/>
              </a:solidFill>
              <a:latin typeface="Times New Roman" panose="02020603050405020304" charset="0"/>
            </a:endParaRP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>
            <a:off x="411163" y="922338"/>
            <a:ext cx="4301948" cy="2841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99"/>
              </a:gs>
              <a:gs pos="100000">
                <a:srgbClr val="FFFF00"/>
              </a:gs>
            </a:gsLst>
            <a:lin ang="2700000" scaled="1"/>
          </a:gradFill>
          <a:ln w="9525">
            <a:solidFill>
              <a:srgbClr val="0000CC"/>
            </a:solidFill>
            <a:rou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hlink"/>
                </a:solidFill>
              </a:rPr>
              <a:t>抽象与分类：</a:t>
            </a:r>
            <a:r>
              <a:rPr lang="zh-CN" altLang="en-US" sz="2400" b="0" dirty="0">
                <a:solidFill>
                  <a:schemeClr val="tx1"/>
                </a:solidFill>
              </a:rPr>
              <a:t>忽略事物的非本质特征，只注意那些与当前目标有关的本质特征，从而找出事物的共性，叫做抽象。抽象是形成概念的基本手段。把具有共同性质的事物划分为一类，叫做分类。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charset="0"/>
            </a:endParaRP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466725" y="3863975"/>
            <a:ext cx="4246386" cy="2841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99"/>
              </a:gs>
              <a:gs pos="100000">
                <a:srgbClr val="FFFF00"/>
              </a:gs>
            </a:gsLst>
            <a:lin ang="2700000" scaled="1"/>
          </a:gradFill>
          <a:ln w="9525">
            <a:solidFill>
              <a:srgbClr val="0000CC"/>
            </a:solidFill>
            <a:rou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zh-CN" altLang="en-US" sz="2400">
                <a:solidFill>
                  <a:schemeClr val="hlink"/>
                </a:solidFill>
                <a:latin typeface="Times New Roman" panose="02020603050405020304" charset="0"/>
              </a:rPr>
              <a:t>类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</a:rPr>
              <a:t>是具有相同属性和操作的一组对象的集合，它为属于该类的全部对象提供了统一的抽象描述，其内部包括属性和操作两个主要部分。类的作用是用来创建对象，对象是类的一个实例。</a:t>
            </a:r>
            <a:endParaRPr lang="zh-CN" altLang="en-US" sz="24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129029" name="Group 5"/>
          <p:cNvGrpSpPr/>
          <p:nvPr/>
        </p:nvGrpSpPr>
        <p:grpSpPr bwMode="auto">
          <a:xfrm>
            <a:off x="5410200" y="4970463"/>
            <a:ext cx="3149600" cy="1306512"/>
            <a:chOff x="3408" y="3131"/>
            <a:chExt cx="1984" cy="823"/>
          </a:xfrm>
        </p:grpSpPr>
        <p:sp>
          <p:nvSpPr>
            <p:cNvPr id="129030" name="Text Box 6"/>
            <p:cNvSpPr txBox="1">
              <a:spLocks noChangeArrowheads="1"/>
            </p:cNvSpPr>
            <p:nvPr/>
          </p:nvSpPr>
          <p:spPr bwMode="auto">
            <a:xfrm>
              <a:off x="4968" y="3131"/>
              <a:ext cx="424" cy="33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12700">
              <a:solidFill>
                <a:srgbClr val="0000CC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1800">
                  <a:solidFill>
                    <a:schemeClr val="tx1"/>
                  </a:solidFill>
                  <a:latin typeface="Times New Roman" panose="02020603050405020304" charset="0"/>
                </a:rPr>
                <a:t>对象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9031" name="Text Box 7"/>
            <p:cNvSpPr txBox="1">
              <a:spLocks noChangeArrowheads="1"/>
            </p:cNvSpPr>
            <p:nvPr/>
          </p:nvSpPr>
          <p:spPr bwMode="auto">
            <a:xfrm>
              <a:off x="4736" y="3203"/>
              <a:ext cx="424" cy="33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12700">
              <a:solidFill>
                <a:srgbClr val="0000CC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1800">
                  <a:solidFill>
                    <a:schemeClr val="tx1"/>
                  </a:solidFill>
                  <a:latin typeface="Times New Roman" panose="02020603050405020304" charset="0"/>
                </a:rPr>
                <a:t>对象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9032" name="Text Box 8"/>
            <p:cNvSpPr txBox="1">
              <a:spLocks noChangeArrowheads="1"/>
            </p:cNvSpPr>
            <p:nvPr/>
          </p:nvSpPr>
          <p:spPr bwMode="auto">
            <a:xfrm>
              <a:off x="4512" y="3283"/>
              <a:ext cx="424" cy="33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12700">
              <a:solidFill>
                <a:srgbClr val="0000CC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1800">
                  <a:solidFill>
                    <a:schemeClr val="tx1"/>
                  </a:solidFill>
                  <a:latin typeface="Times New Roman" panose="02020603050405020304" charset="0"/>
                </a:rPr>
                <a:t>对象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9033" name="Text Box 9"/>
            <p:cNvSpPr txBox="1">
              <a:spLocks noChangeArrowheads="1"/>
            </p:cNvSpPr>
            <p:nvPr/>
          </p:nvSpPr>
          <p:spPr bwMode="auto">
            <a:xfrm>
              <a:off x="4288" y="3355"/>
              <a:ext cx="424" cy="33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12700">
              <a:solidFill>
                <a:srgbClr val="0000CC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1800">
                  <a:solidFill>
                    <a:schemeClr val="tx1"/>
                  </a:solidFill>
                  <a:latin typeface="Times New Roman" panose="02020603050405020304" charset="0"/>
                </a:rPr>
                <a:t>对象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9034" name="Text Box 10"/>
            <p:cNvSpPr txBox="1">
              <a:spLocks noChangeArrowheads="1"/>
            </p:cNvSpPr>
            <p:nvPr/>
          </p:nvSpPr>
          <p:spPr bwMode="auto">
            <a:xfrm>
              <a:off x="4096" y="3411"/>
              <a:ext cx="424" cy="33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12700">
              <a:solidFill>
                <a:srgbClr val="0000CC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1800">
                  <a:solidFill>
                    <a:schemeClr val="tx1"/>
                  </a:solidFill>
                  <a:latin typeface="Times New Roman" panose="02020603050405020304" charset="0"/>
                </a:rPr>
                <a:t>对象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9035" name="Text Box 11"/>
            <p:cNvSpPr txBox="1">
              <a:spLocks noChangeArrowheads="1"/>
            </p:cNvSpPr>
            <p:nvPr/>
          </p:nvSpPr>
          <p:spPr bwMode="auto">
            <a:xfrm>
              <a:off x="3856" y="3483"/>
              <a:ext cx="424" cy="33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12700">
              <a:solidFill>
                <a:srgbClr val="0000CC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1800">
                  <a:solidFill>
                    <a:schemeClr val="tx1"/>
                  </a:solidFill>
                  <a:latin typeface="Times New Roman" panose="02020603050405020304" charset="0"/>
                </a:rPr>
                <a:t>对象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9036" name="Text Box 12"/>
            <p:cNvSpPr txBox="1">
              <a:spLocks noChangeArrowheads="1"/>
            </p:cNvSpPr>
            <p:nvPr/>
          </p:nvSpPr>
          <p:spPr bwMode="auto">
            <a:xfrm>
              <a:off x="3648" y="3547"/>
              <a:ext cx="424" cy="33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12700">
              <a:solidFill>
                <a:srgbClr val="0000CC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1800">
                  <a:solidFill>
                    <a:schemeClr val="tx1"/>
                  </a:solidFill>
                  <a:latin typeface="Times New Roman" panose="02020603050405020304" charset="0"/>
                </a:rPr>
                <a:t>对象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9037" name="Text Box 13"/>
            <p:cNvSpPr txBox="1">
              <a:spLocks noChangeArrowheads="1"/>
            </p:cNvSpPr>
            <p:nvPr/>
          </p:nvSpPr>
          <p:spPr bwMode="auto">
            <a:xfrm>
              <a:off x="3408" y="3619"/>
              <a:ext cx="424" cy="33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2700000" scaled="1"/>
            </a:gradFill>
            <a:ln w="12700">
              <a:solidFill>
                <a:srgbClr val="0000CC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1800">
                  <a:solidFill>
                    <a:schemeClr val="tx1"/>
                  </a:solidFill>
                  <a:latin typeface="Times New Roman" panose="02020603050405020304" charset="0"/>
                </a:rPr>
                <a:t>对象</a:t>
              </a:r>
              <a:endParaRPr lang="zh-CN" altLang="en-US" sz="18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129038" name="Group 14"/>
          <p:cNvGrpSpPr/>
          <p:nvPr/>
        </p:nvGrpSpPr>
        <p:grpSpPr bwMode="auto">
          <a:xfrm>
            <a:off x="6075363" y="852488"/>
            <a:ext cx="1608137" cy="4049712"/>
            <a:chOff x="3827" y="537"/>
            <a:chExt cx="1013" cy="2551"/>
          </a:xfrm>
        </p:grpSpPr>
        <p:sp>
          <p:nvSpPr>
            <p:cNvPr id="129039" name="Rectangle 15"/>
            <p:cNvSpPr>
              <a:spLocks noChangeArrowheads="1"/>
            </p:cNvSpPr>
            <p:nvPr/>
          </p:nvSpPr>
          <p:spPr bwMode="auto">
            <a:xfrm>
              <a:off x="3832" y="576"/>
              <a:ext cx="984" cy="1368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>
              <a:off x="3827" y="934"/>
              <a:ext cx="9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41" name="Text Box 17"/>
            <p:cNvSpPr txBox="1">
              <a:spLocks noChangeArrowheads="1"/>
            </p:cNvSpPr>
            <p:nvPr/>
          </p:nvSpPr>
          <p:spPr bwMode="auto">
            <a:xfrm>
              <a:off x="4136" y="537"/>
              <a:ext cx="384" cy="12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endParaRPr lang="zh-CN" altLang="en-US" sz="1200">
                <a:solidFill>
                  <a:srgbClr val="CC0000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charset="0"/>
                </a:rPr>
                <a:t>类名</a:t>
              </a:r>
              <a:endParaRPr lang="zh-CN" altLang="en-US" sz="2800">
                <a:solidFill>
                  <a:srgbClr val="CC0000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24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charset="0"/>
                </a:rPr>
                <a:t>属性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endParaRPr lang="zh-CN" altLang="en-US" sz="2400">
                <a:solidFill>
                  <a:schemeClr val="tx1"/>
                </a:solidFill>
                <a:latin typeface="Times New Roman" panose="02020603050405020304" charset="0"/>
              </a:endParaRPr>
            </a:p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charset="0"/>
                </a:rPr>
                <a:t>操作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9042" name="Line 18"/>
            <p:cNvSpPr>
              <a:spLocks noChangeShapeType="1"/>
            </p:cNvSpPr>
            <p:nvPr/>
          </p:nvSpPr>
          <p:spPr bwMode="auto">
            <a:xfrm>
              <a:off x="3843" y="1478"/>
              <a:ext cx="9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43" name="AutoShape 19"/>
            <p:cNvSpPr>
              <a:spLocks noChangeArrowheads="1"/>
            </p:cNvSpPr>
            <p:nvPr/>
          </p:nvSpPr>
          <p:spPr bwMode="auto">
            <a:xfrm>
              <a:off x="3952" y="2184"/>
              <a:ext cx="888" cy="904"/>
            </a:xfrm>
            <a:prstGeom prst="upArrow">
              <a:avLst>
                <a:gd name="adj1" fmla="val 50000"/>
                <a:gd name="adj2" fmla="val 25450"/>
              </a:avLst>
            </a:prstGeom>
            <a:gradFill rotWithShape="1">
              <a:gsLst>
                <a:gs pos="0">
                  <a:srgbClr val="99FF99"/>
                </a:gs>
                <a:gs pos="100000">
                  <a:srgbClr val="FFFF99"/>
                </a:gs>
              </a:gsLst>
              <a:lin ang="5400000" scaled="1"/>
            </a:gra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44" name="Text Box 20"/>
            <p:cNvSpPr txBox="1">
              <a:spLocks noChangeArrowheads="1"/>
            </p:cNvSpPr>
            <p:nvPr/>
          </p:nvSpPr>
          <p:spPr bwMode="auto">
            <a:xfrm>
              <a:off x="4280" y="2432"/>
              <a:ext cx="230" cy="3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wrap="none" lIns="0" tIns="0" rIns="0" bIns="0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charset="0"/>
                </a:rPr>
                <a:t>抽象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AutoShape 2"/>
          <p:cNvSpPr>
            <a:spLocks noChangeArrowheads="1"/>
          </p:cNvSpPr>
          <p:nvPr/>
        </p:nvSpPr>
        <p:spPr bwMode="auto">
          <a:xfrm flipV="1">
            <a:off x="6896100" y="2286000"/>
            <a:ext cx="1562100" cy="3022600"/>
          </a:xfrm>
          <a:prstGeom prst="upArrow">
            <a:avLst>
              <a:gd name="adj1" fmla="val 50000"/>
              <a:gd name="adj2" fmla="val 48374"/>
            </a:avLst>
          </a:prstGeom>
          <a:solidFill>
            <a:srgbClr val="99FFCC"/>
          </a:solidFill>
          <a:ln w="19050">
            <a:solidFill>
              <a:srgbClr val="0000CC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51" name="AutoShape 3"/>
          <p:cNvSpPr>
            <a:spLocks noChangeArrowheads="1"/>
          </p:cNvSpPr>
          <p:nvPr/>
        </p:nvSpPr>
        <p:spPr bwMode="auto">
          <a:xfrm>
            <a:off x="469900" y="2108200"/>
            <a:ext cx="1562100" cy="3022600"/>
          </a:xfrm>
          <a:prstGeom prst="upArrow">
            <a:avLst>
              <a:gd name="adj1" fmla="val 50000"/>
              <a:gd name="adj2" fmla="val 48374"/>
            </a:avLst>
          </a:prstGeom>
          <a:solidFill>
            <a:srgbClr val="99FFCC"/>
          </a:solidFill>
          <a:ln w="19050">
            <a:solidFill>
              <a:srgbClr val="0000CC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620713" y="536575"/>
            <a:ext cx="6523037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00CC"/>
                </a:solidFill>
                <a:latin typeface="Times New Roman" panose="02020603050405020304" charset="0"/>
              </a:rPr>
              <a:t>不同程度的抽象可得到不同层次的分类</a:t>
            </a:r>
            <a:endParaRPr lang="zh-CN" altLang="en-US" sz="280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854075" y="2673350"/>
            <a:ext cx="808038" cy="19224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zh-CN" altLang="en-US" sz="1800">
                <a:solidFill>
                  <a:srgbClr val="0000CC"/>
                </a:solidFill>
                <a:latin typeface="Times New Roman" panose="02020603050405020304" charset="0"/>
              </a:rPr>
              <a:t>较多地忽略事物之间的差别可得到较一般的类</a:t>
            </a:r>
            <a:endParaRPr lang="zh-CN" altLang="en-US" sz="180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7316788" y="2695575"/>
            <a:ext cx="704850" cy="19224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zh-CN" altLang="en-US" sz="1800">
                <a:solidFill>
                  <a:srgbClr val="0000CC"/>
                </a:solidFill>
                <a:latin typeface="Times New Roman" panose="02020603050405020304" charset="0"/>
              </a:rPr>
              <a:t>较多地注意事物之间的差别可得到较特殊的类</a:t>
            </a:r>
            <a:endParaRPr lang="zh-CN" altLang="en-US" sz="180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703638" y="1724025"/>
            <a:ext cx="1238250" cy="3841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运输工具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3384550" y="4127500"/>
            <a:ext cx="708025" cy="3841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火车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4603750" y="4121150"/>
            <a:ext cx="708025" cy="3841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汽车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5130800" y="2973388"/>
            <a:ext cx="708025" cy="3841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飞机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4113213" y="5264150"/>
            <a:ext cx="708025" cy="3841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卡车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5145088" y="5257800"/>
            <a:ext cx="708025" cy="3841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轿车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2830513" y="2967038"/>
            <a:ext cx="708025" cy="3841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轮船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3992563" y="2960688"/>
            <a:ext cx="708025" cy="3841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车辆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3141663" y="2624138"/>
            <a:ext cx="2351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3141663" y="2624138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>
            <a:off x="5494338" y="2627313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>
            <a:off x="3717925" y="3813175"/>
            <a:ext cx="1255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67" name="AutoShape 19"/>
          <p:cNvSpPr>
            <a:spLocks noChangeArrowheads="1"/>
          </p:cNvSpPr>
          <p:nvPr/>
        </p:nvSpPr>
        <p:spPr bwMode="auto">
          <a:xfrm>
            <a:off x="4276725" y="2127250"/>
            <a:ext cx="142875" cy="14287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68" name="AutoShape 20"/>
          <p:cNvSpPr>
            <a:spLocks noChangeArrowheads="1"/>
          </p:cNvSpPr>
          <p:nvPr/>
        </p:nvSpPr>
        <p:spPr bwMode="auto">
          <a:xfrm>
            <a:off x="4267200" y="3355975"/>
            <a:ext cx="142875" cy="14287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69" name="AutoShape 21"/>
          <p:cNvSpPr>
            <a:spLocks noChangeArrowheads="1"/>
          </p:cNvSpPr>
          <p:nvPr/>
        </p:nvSpPr>
        <p:spPr bwMode="auto">
          <a:xfrm>
            <a:off x="4895850" y="4518025"/>
            <a:ext cx="142875" cy="14287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>
            <a:off x="4343400" y="2273300"/>
            <a:ext cx="0" cy="673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71" name="Line 23"/>
          <p:cNvSpPr>
            <a:spLocks noChangeShapeType="1"/>
          </p:cNvSpPr>
          <p:nvPr/>
        </p:nvSpPr>
        <p:spPr bwMode="auto">
          <a:xfrm>
            <a:off x="4335463" y="3513138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72" name="Line 24"/>
          <p:cNvSpPr>
            <a:spLocks noChangeShapeType="1"/>
          </p:cNvSpPr>
          <p:nvPr/>
        </p:nvSpPr>
        <p:spPr bwMode="auto">
          <a:xfrm>
            <a:off x="3725863" y="3817938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73" name="Line 25"/>
          <p:cNvSpPr>
            <a:spLocks noChangeShapeType="1"/>
          </p:cNvSpPr>
          <p:nvPr/>
        </p:nvSpPr>
        <p:spPr bwMode="auto">
          <a:xfrm>
            <a:off x="4983163" y="3817938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74" name="Line 26"/>
          <p:cNvSpPr>
            <a:spLocks noChangeShapeType="1"/>
          </p:cNvSpPr>
          <p:nvPr/>
        </p:nvSpPr>
        <p:spPr bwMode="auto">
          <a:xfrm>
            <a:off x="4352925" y="4956175"/>
            <a:ext cx="1255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>
            <a:off x="4970463" y="4656138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76" name="Line 28"/>
          <p:cNvSpPr>
            <a:spLocks noChangeShapeType="1"/>
          </p:cNvSpPr>
          <p:nvPr/>
        </p:nvSpPr>
        <p:spPr bwMode="auto">
          <a:xfrm>
            <a:off x="4360863" y="4960938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0077" name="Line 29"/>
          <p:cNvSpPr>
            <a:spLocks noChangeShapeType="1"/>
          </p:cNvSpPr>
          <p:nvPr/>
        </p:nvSpPr>
        <p:spPr bwMode="auto">
          <a:xfrm>
            <a:off x="5618163" y="4960938"/>
            <a:ext cx="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884238" y="1530350"/>
            <a:ext cx="7516812" cy="10953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400">
                <a:solidFill>
                  <a:srgbClr val="99011A"/>
                </a:solidFill>
                <a:latin typeface="Times New Roman" panose="02020603050405020304" charset="0"/>
              </a:rPr>
              <a:t>定义</a:t>
            </a:r>
            <a:r>
              <a:rPr lang="en-US" altLang="zh-CN" sz="2400">
                <a:solidFill>
                  <a:srgbClr val="99011A"/>
                </a:solidFill>
                <a:latin typeface="Times New Roman" panose="02020603050405020304" charset="0"/>
              </a:rPr>
              <a:t>1</a:t>
            </a:r>
            <a:r>
              <a:rPr lang="zh-CN" altLang="en-US" sz="2400">
                <a:solidFill>
                  <a:srgbClr val="99011A"/>
                </a:solidFill>
                <a:latin typeface="Times New Roman" panose="02020603050405020304" charset="0"/>
              </a:rPr>
              <a:t>：</a:t>
            </a:r>
            <a:r>
              <a:rPr lang="zh-CN" altLang="en-US" sz="2400">
                <a:solidFill>
                  <a:schemeClr val="tx1"/>
                </a:solidFill>
              </a:rPr>
              <a:t>如果类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具有类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的全部属性和全部操作，而且具有自己特有的某些属性或操作，则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叫做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zh-CN" altLang="en-US" sz="2400">
                <a:solidFill>
                  <a:schemeClr val="hlink"/>
                </a:solidFill>
              </a:rPr>
              <a:t>特殊类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叫做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zh-CN" altLang="en-US" sz="2400">
                <a:solidFill>
                  <a:schemeClr val="hlink"/>
                </a:solidFill>
              </a:rPr>
              <a:t>一般类</a:t>
            </a:r>
            <a:r>
              <a:rPr lang="zh-CN" altLang="en-US" sz="2400">
                <a:solidFill>
                  <a:schemeClr val="tx1"/>
                </a:solidFill>
              </a:rPr>
              <a:t>。一般类与特殊类又称</a:t>
            </a:r>
            <a:r>
              <a:rPr lang="zh-CN" altLang="en-US" sz="2400">
                <a:solidFill>
                  <a:schemeClr val="hlink"/>
                </a:solidFill>
              </a:rPr>
              <a:t>父类</a:t>
            </a:r>
            <a:r>
              <a:rPr lang="zh-CN" altLang="en-US" sz="2400">
                <a:solidFill>
                  <a:schemeClr val="tx1"/>
                </a:solidFill>
              </a:rPr>
              <a:t>与</a:t>
            </a:r>
            <a:r>
              <a:rPr lang="zh-CN" altLang="en-US" sz="2400">
                <a:solidFill>
                  <a:schemeClr val="hlink"/>
                </a:solidFill>
              </a:rPr>
              <a:t>子类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871538" y="3108325"/>
            <a:ext cx="7740650" cy="12176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99011A"/>
                </a:solidFill>
              </a:rPr>
              <a:t>定义</a:t>
            </a:r>
            <a:r>
              <a:rPr lang="en-US" altLang="zh-CN" sz="2400">
                <a:solidFill>
                  <a:srgbClr val="99011A"/>
                </a:solidFill>
              </a:rPr>
              <a:t>2</a:t>
            </a:r>
            <a:r>
              <a:rPr lang="zh-CN" altLang="en-US" sz="2400">
                <a:solidFill>
                  <a:srgbClr val="99011A"/>
                </a:solidFill>
              </a:rPr>
              <a:t>：</a:t>
            </a:r>
            <a:r>
              <a:rPr lang="zh-CN" altLang="en-US" sz="2400">
                <a:solidFill>
                  <a:schemeClr val="tx1"/>
                </a:solidFill>
              </a:rPr>
              <a:t>如果类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的全部对象都是类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的对象，而且类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中存在不属于类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的对象，则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是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的特殊类，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是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的一般类。</a:t>
            </a:r>
            <a:endParaRPr lang="zh-CN" altLang="en-US" sz="2400">
              <a:solidFill>
                <a:schemeClr val="tx1"/>
              </a:solidFill>
            </a:endParaRPr>
          </a:p>
          <a:p>
            <a:pPr eaLnBrk="0" hangingPunct="0"/>
            <a:endParaRPr lang="zh-CN" altLang="en-US" sz="800">
              <a:solidFill>
                <a:srgbClr val="000099"/>
              </a:solidFill>
            </a:endParaRPr>
          </a:p>
          <a:p>
            <a:pPr eaLnBrk="0" hangingPunct="0"/>
            <a:r>
              <a:rPr lang="en-US" altLang="zh-CN" sz="2400">
                <a:solidFill>
                  <a:srgbClr val="0000CC"/>
                </a:solidFill>
              </a:rPr>
              <a:t>——</a:t>
            </a:r>
            <a:r>
              <a:rPr lang="zh-CN" altLang="en-US" sz="2400">
                <a:solidFill>
                  <a:srgbClr val="0000CC"/>
                </a:solidFill>
              </a:rPr>
              <a:t>可以证明，以上两种定义是等价的</a:t>
            </a:r>
            <a:endParaRPr lang="zh-CN" altLang="en-US" sz="2400">
              <a:solidFill>
                <a:srgbClr val="0000CC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20675" y="696913"/>
            <a:ext cx="3886200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zh-CN" altLang="en-US" sz="2800">
                <a:solidFill>
                  <a:srgbClr val="99011A"/>
                </a:solidFill>
              </a:rPr>
              <a:t>一般类和特殊类的定义</a:t>
            </a:r>
            <a:endParaRPr lang="zh-CN" altLang="en-US" sz="2800">
              <a:solidFill>
                <a:srgbClr val="99011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58788" y="555625"/>
            <a:ext cx="6216650" cy="7921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99011A"/>
                </a:solidFill>
              </a:rPr>
              <a:t>封装：</a:t>
            </a:r>
            <a:r>
              <a:rPr lang="zh-CN" altLang="en-US" sz="2400">
                <a:solidFill>
                  <a:schemeClr val="tx1"/>
                </a:solidFill>
              </a:rPr>
              <a:t>把对象的属性和操作结合成一个独立的系统单位，并尽可能隐蔽对象的内部细节。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132099" name="Group 3"/>
          <p:cNvGrpSpPr/>
          <p:nvPr/>
        </p:nvGrpSpPr>
        <p:grpSpPr bwMode="auto">
          <a:xfrm>
            <a:off x="1377950" y="1727200"/>
            <a:ext cx="4846638" cy="2308225"/>
            <a:chOff x="1156" y="1482"/>
            <a:chExt cx="3053" cy="1454"/>
          </a:xfrm>
        </p:grpSpPr>
        <p:sp>
          <p:nvSpPr>
            <p:cNvPr id="132100" name="AutoShape 4"/>
            <p:cNvSpPr>
              <a:spLocks noChangeArrowheads="1"/>
            </p:cNvSpPr>
            <p:nvPr/>
          </p:nvSpPr>
          <p:spPr bwMode="auto">
            <a:xfrm>
              <a:off x="1229" y="1482"/>
              <a:ext cx="1010" cy="1307"/>
            </a:xfrm>
            <a:prstGeom prst="cube">
              <a:avLst>
                <a:gd name="adj" fmla="val 249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2101" name="Object 5">
              <a:hlinkClick r:id="" action="ppaction://ole?verb=0"/>
            </p:cNvPr>
            <p:cNvGraphicFramePr/>
            <p:nvPr/>
          </p:nvGraphicFramePr>
          <p:xfrm>
            <a:off x="1297" y="2024"/>
            <a:ext cx="28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剪辑" r:id="rId1" imgW="1200785" imgH="3316605" progId="MS_ClipArt_Gallery.2">
                    <p:embed/>
                  </p:oleObj>
                </mc:Choice>
                <mc:Fallback>
                  <p:oleObj name="剪辑" r:id="rId1" imgW="1200785" imgH="3316605" progId="MS_ClipArt_Gallery.2">
                    <p:embed/>
                    <p:pic>
                      <p:nvPicPr>
                        <p:cNvPr id="0" name="Object 5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2024"/>
                          <a:ext cx="280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1229" y="2468"/>
              <a:ext cx="755" cy="32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2103" name="Object 7">
              <a:hlinkClick r:id="" action="ppaction://ole?verb=0"/>
            </p:cNvPr>
            <p:cNvGraphicFramePr/>
            <p:nvPr/>
          </p:nvGraphicFramePr>
          <p:xfrm>
            <a:off x="1588" y="2239"/>
            <a:ext cx="400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剪辑" r:id="rId3" imgW="1674495" imgH="3209925" progId="MS_ClipArt_Gallery.2">
                    <p:embed/>
                  </p:oleObj>
                </mc:Choice>
                <mc:Fallback>
                  <p:oleObj name="剪辑" r:id="rId3" imgW="1674495" imgH="3209925" progId="MS_ClipArt_Gallery.2">
                    <p:embed/>
                    <p:pic>
                      <p:nvPicPr>
                        <p:cNvPr id="0" name="Object 7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2239"/>
                          <a:ext cx="400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04" name="AutoShape 8" descr="大纸屑"/>
            <p:cNvSpPr>
              <a:spLocks noChangeArrowheads="1"/>
            </p:cNvSpPr>
            <p:nvPr/>
          </p:nvSpPr>
          <p:spPr bwMode="auto">
            <a:xfrm>
              <a:off x="1156" y="1712"/>
              <a:ext cx="828" cy="91"/>
            </a:xfrm>
            <a:prstGeom prst="parallelogram">
              <a:avLst>
                <a:gd name="adj" fmla="val 80332"/>
              </a:avLst>
            </a:prstGeom>
            <a:pattFill prst="lgConfetti">
              <a:fgClr>
                <a:schemeClr val="fol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1470" y="1491"/>
              <a:ext cx="549" cy="2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i="1">
                  <a:solidFill>
                    <a:srgbClr val="0000CC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售报亭</a:t>
              </a:r>
              <a:endParaRPr lang="zh-CN" altLang="en-US" sz="180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sp>
          <p:nvSpPr>
            <p:cNvPr id="132106" name="AutoShape 10"/>
            <p:cNvSpPr>
              <a:spLocks noChangeArrowheads="1"/>
            </p:cNvSpPr>
            <p:nvPr/>
          </p:nvSpPr>
          <p:spPr bwMode="auto">
            <a:xfrm>
              <a:off x="2429" y="2070"/>
              <a:ext cx="400" cy="131"/>
            </a:xfrm>
            <a:prstGeom prst="rightArrow">
              <a:avLst>
                <a:gd name="adj1" fmla="val 50000"/>
                <a:gd name="adj2" fmla="val 152686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Rectangle 11" descr="轮廓式菱形"/>
            <p:cNvSpPr>
              <a:spLocks noChangeArrowheads="1"/>
            </p:cNvSpPr>
            <p:nvPr/>
          </p:nvSpPr>
          <p:spPr bwMode="auto">
            <a:xfrm>
              <a:off x="3004" y="1526"/>
              <a:ext cx="816" cy="1248"/>
            </a:xfrm>
            <a:prstGeom prst="rect">
              <a:avLst/>
            </a:prstGeom>
            <a:pattFill prst="openDmnd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Rectangle 12"/>
            <p:cNvSpPr>
              <a:spLocks noChangeArrowheads="1"/>
            </p:cNvSpPr>
            <p:nvPr/>
          </p:nvSpPr>
          <p:spPr bwMode="auto">
            <a:xfrm>
              <a:off x="3052" y="1574"/>
              <a:ext cx="720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3052" y="229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Rectangle 14"/>
            <p:cNvSpPr>
              <a:spLocks noChangeArrowheads="1"/>
            </p:cNvSpPr>
            <p:nvPr/>
          </p:nvSpPr>
          <p:spPr bwMode="auto">
            <a:xfrm>
              <a:off x="3724" y="2326"/>
              <a:ext cx="77" cy="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Rectangle 15"/>
            <p:cNvSpPr>
              <a:spLocks noChangeArrowheads="1"/>
            </p:cNvSpPr>
            <p:nvPr/>
          </p:nvSpPr>
          <p:spPr bwMode="auto">
            <a:xfrm>
              <a:off x="3082" y="1768"/>
              <a:ext cx="258" cy="3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400">
                  <a:solidFill>
                    <a:schemeClr val="hlink"/>
                  </a:solidFill>
                </a:rPr>
                <a:t>属</a:t>
              </a:r>
              <a:endParaRPr lang="zh-CN" altLang="en-US" sz="1400">
                <a:solidFill>
                  <a:schemeClr val="hlink"/>
                </a:solidFill>
              </a:endParaRPr>
            </a:p>
            <a:p>
              <a:pPr eaLnBrk="0" hangingPunct="0"/>
              <a:r>
                <a:rPr lang="zh-CN" altLang="en-US" sz="1400">
                  <a:solidFill>
                    <a:schemeClr val="hlink"/>
                  </a:solidFill>
                </a:rPr>
                <a:t>性</a:t>
              </a:r>
              <a:endParaRPr lang="zh-CN" altLang="en-US" sz="1400">
                <a:solidFill>
                  <a:schemeClr val="hlink"/>
                </a:solidFill>
              </a:endParaRPr>
            </a:p>
          </p:txBody>
        </p:sp>
        <p:sp>
          <p:nvSpPr>
            <p:cNvPr id="132112" name="Rectangle 16"/>
            <p:cNvSpPr>
              <a:spLocks noChangeArrowheads="1"/>
            </p:cNvSpPr>
            <p:nvPr/>
          </p:nvSpPr>
          <p:spPr bwMode="auto">
            <a:xfrm>
              <a:off x="3082" y="2393"/>
              <a:ext cx="258" cy="3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400">
                  <a:solidFill>
                    <a:schemeClr val="hlink"/>
                  </a:solidFill>
                </a:rPr>
                <a:t>操作</a:t>
              </a:r>
              <a:endParaRPr lang="zh-CN" altLang="en-US" sz="1400">
                <a:solidFill>
                  <a:schemeClr val="hlink"/>
                </a:solidFill>
              </a:endParaRPr>
            </a:p>
          </p:txBody>
        </p:sp>
        <p:sp>
          <p:nvSpPr>
            <p:cNvPr id="132113" name="Rectangle 17"/>
            <p:cNvSpPr>
              <a:spLocks noChangeArrowheads="1"/>
            </p:cNvSpPr>
            <p:nvPr/>
          </p:nvSpPr>
          <p:spPr bwMode="auto">
            <a:xfrm>
              <a:off x="3260" y="1667"/>
              <a:ext cx="464" cy="5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200">
                  <a:solidFill>
                    <a:schemeClr val="tx2"/>
                  </a:solidFill>
                </a:rPr>
                <a:t>报刊</a:t>
              </a:r>
              <a:r>
                <a:rPr lang="en-US" altLang="zh-CN" sz="1200">
                  <a:solidFill>
                    <a:schemeClr val="tx2"/>
                  </a:solidFill>
                </a:rPr>
                <a:t>A</a:t>
              </a:r>
              <a:endParaRPr lang="en-US" altLang="zh-CN" sz="1200">
                <a:solidFill>
                  <a:schemeClr val="tx2"/>
                </a:solidFill>
              </a:endParaRPr>
            </a:p>
            <a:p>
              <a:pPr eaLnBrk="0" hangingPunct="0"/>
              <a:r>
                <a:rPr lang="zh-CN" altLang="en-US" sz="1200">
                  <a:solidFill>
                    <a:schemeClr val="tx2"/>
                  </a:solidFill>
                </a:rPr>
                <a:t>报刊</a:t>
              </a:r>
              <a:r>
                <a:rPr lang="en-US" altLang="zh-CN" sz="1200">
                  <a:solidFill>
                    <a:schemeClr val="tx2"/>
                  </a:solidFill>
                </a:rPr>
                <a:t>B</a:t>
              </a:r>
              <a:endParaRPr lang="en-US" altLang="zh-CN" sz="1200">
                <a:solidFill>
                  <a:schemeClr val="tx2"/>
                </a:solidFill>
              </a:endParaRPr>
            </a:p>
            <a:p>
              <a:pPr eaLnBrk="0" hangingPunct="0"/>
              <a:r>
                <a:rPr lang="en-US" altLang="zh-CN" sz="1200">
                  <a:solidFill>
                    <a:schemeClr val="tx2"/>
                  </a:solidFill>
                </a:rPr>
                <a:t>…</a:t>
              </a:r>
              <a:endParaRPr lang="en-US" altLang="zh-CN" sz="1200">
                <a:solidFill>
                  <a:schemeClr val="tx2"/>
                </a:solidFill>
              </a:endParaRPr>
            </a:p>
            <a:p>
              <a:pPr eaLnBrk="0" hangingPunct="0"/>
              <a:r>
                <a:rPr lang="zh-CN" altLang="en-US" sz="1200">
                  <a:solidFill>
                    <a:schemeClr val="tx2"/>
                  </a:solidFill>
                </a:rPr>
                <a:t>钱箱</a:t>
              </a:r>
              <a:endParaRPr lang="zh-CN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132114" name="Rectangle 18"/>
            <p:cNvSpPr>
              <a:spLocks noChangeArrowheads="1"/>
            </p:cNvSpPr>
            <p:nvPr/>
          </p:nvSpPr>
          <p:spPr bwMode="auto">
            <a:xfrm>
              <a:off x="3232" y="2402"/>
              <a:ext cx="636" cy="2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200">
                  <a:solidFill>
                    <a:schemeClr val="tx2"/>
                  </a:solidFill>
                </a:rPr>
                <a:t>报刊零售</a:t>
              </a:r>
              <a:endParaRPr lang="zh-CN" altLang="en-US" sz="1200">
                <a:solidFill>
                  <a:schemeClr val="tx2"/>
                </a:solidFill>
              </a:endParaRPr>
            </a:p>
            <a:p>
              <a:pPr eaLnBrk="0" hangingPunct="0"/>
              <a:r>
                <a:rPr lang="zh-CN" altLang="en-US" sz="1200">
                  <a:solidFill>
                    <a:schemeClr val="tx2"/>
                  </a:solidFill>
                </a:rPr>
                <a:t>款货清点</a:t>
              </a:r>
              <a:endParaRPr lang="zh-CN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132115" name="Rectangle 19"/>
            <p:cNvSpPr>
              <a:spLocks noChangeArrowheads="1"/>
            </p:cNvSpPr>
            <p:nvPr/>
          </p:nvSpPr>
          <p:spPr bwMode="auto">
            <a:xfrm>
              <a:off x="3966" y="2105"/>
              <a:ext cx="243" cy="36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600">
                  <a:solidFill>
                    <a:schemeClr val="tx2"/>
                  </a:solidFill>
                </a:rPr>
                <a:t>顾</a:t>
              </a:r>
              <a:endParaRPr lang="zh-CN" altLang="en-US" sz="1600">
                <a:solidFill>
                  <a:schemeClr val="tx2"/>
                </a:solidFill>
              </a:endParaRPr>
            </a:p>
            <a:p>
              <a:pPr eaLnBrk="0" hangingPunct="0"/>
              <a:r>
                <a:rPr lang="zh-CN" altLang="en-US" sz="1600">
                  <a:solidFill>
                    <a:schemeClr val="tx2"/>
                  </a:solidFill>
                </a:rPr>
                <a:t>客</a:t>
              </a:r>
              <a:endParaRPr lang="zh-CN" altLang="en-US" sz="1600">
                <a:solidFill>
                  <a:schemeClr val="tx2"/>
                </a:solidFill>
              </a:endParaRPr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 flipV="1">
              <a:off x="3772" y="2232"/>
              <a:ext cx="211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431094" y="3917950"/>
            <a:ext cx="5183188" cy="24384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封装的重要意义：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使对象能够集中而完整地描述并对应一个具体的事物。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体现了事物的相对独立性，使对象外部不能随意存取对象的内部数据，避免了外部错误对它的“交叉感染”。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对象的内部的修改对外部的影响很小，减少了修改引起的“波动效应”。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32118" name="Group 22"/>
          <p:cNvGrpSpPr/>
          <p:nvPr/>
        </p:nvGrpSpPr>
        <p:grpSpPr bwMode="auto">
          <a:xfrm>
            <a:off x="7270750" y="1069975"/>
            <a:ext cx="1492250" cy="900113"/>
            <a:chOff x="4675" y="729"/>
            <a:chExt cx="940" cy="567"/>
          </a:xfrm>
        </p:grpSpPr>
        <p:sp>
          <p:nvSpPr>
            <p:cNvPr id="132119" name="Rectangle 23"/>
            <p:cNvSpPr>
              <a:spLocks noChangeArrowheads="1"/>
            </p:cNvSpPr>
            <p:nvPr/>
          </p:nvSpPr>
          <p:spPr bwMode="auto">
            <a:xfrm>
              <a:off x="4675" y="729"/>
              <a:ext cx="940" cy="567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46275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CC"/>
              </a:solidFill>
              <a:miter lim="800000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4739" y="788"/>
              <a:ext cx="828" cy="460"/>
            </a:xfrm>
            <a:prstGeom prst="rect">
              <a:avLst/>
            </a:prstGeom>
            <a:gradFill rotWithShape="0">
              <a:gsLst>
                <a:gs pos="0">
                  <a:srgbClr val="FFFF66">
                    <a:gamma/>
                    <a:shade val="46275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CC0000"/>
                  </a:solidFill>
                </a:rPr>
                <a:t>由封装机制保证</a:t>
              </a:r>
              <a:endParaRPr lang="zh-CN" alt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6305550" y="3543300"/>
            <a:ext cx="2613025" cy="2895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/>
            <a:endParaRPr lang="zh-CN" altLang="en-US" sz="1000">
              <a:solidFill>
                <a:schemeClr val="tx1"/>
              </a:solidFill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</a:rPr>
              <a:t> 封装带来的问题：</a:t>
            </a:r>
            <a:endParaRPr lang="zh-CN" altLang="en-US">
              <a:solidFill>
                <a:schemeClr val="tx1"/>
              </a:solidFill>
            </a:endParaRPr>
          </a:p>
          <a:p>
            <a:pPr lvl="1" eaLnBrk="0" hangingPunct="0"/>
            <a:r>
              <a:rPr lang="zh-CN" altLang="en-US">
                <a:solidFill>
                  <a:srgbClr val="0000CC"/>
                </a:solidFill>
              </a:rPr>
              <a:t>编程的麻烦</a:t>
            </a:r>
            <a:endParaRPr lang="zh-CN" altLang="en-US">
              <a:solidFill>
                <a:srgbClr val="0000CC"/>
              </a:solidFill>
            </a:endParaRPr>
          </a:p>
          <a:p>
            <a:pPr lvl="1" eaLnBrk="0" hangingPunct="0"/>
            <a:r>
              <a:rPr lang="zh-CN" altLang="en-US">
                <a:solidFill>
                  <a:srgbClr val="0000CC"/>
                </a:solidFill>
              </a:rPr>
              <a:t>执行效率的损失</a:t>
            </a:r>
            <a:endParaRPr lang="zh-CN" altLang="en-US">
              <a:solidFill>
                <a:schemeClr val="tx1"/>
              </a:solidFill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</a:rPr>
              <a:t> 解决办法：</a:t>
            </a:r>
            <a:endParaRPr lang="zh-CN" altLang="en-US">
              <a:solidFill>
                <a:schemeClr val="tx1"/>
              </a:solidFill>
            </a:endParaRPr>
          </a:p>
          <a:p>
            <a:pPr lvl="1" eaLnBrk="0" hangingPunct="0"/>
            <a:r>
              <a:rPr lang="zh-CN" altLang="en-US">
                <a:solidFill>
                  <a:srgbClr val="0000CC"/>
                </a:solidFill>
              </a:rPr>
              <a:t>不强调严格封装，</a:t>
            </a:r>
            <a:endParaRPr lang="zh-CN" altLang="en-US">
              <a:solidFill>
                <a:srgbClr val="0000CC"/>
              </a:solidFill>
            </a:endParaRPr>
          </a:p>
          <a:p>
            <a:pPr lvl="1" eaLnBrk="0" hangingPunct="0"/>
            <a:r>
              <a:rPr lang="zh-CN" altLang="en-US">
                <a:solidFill>
                  <a:srgbClr val="0000CC"/>
                </a:solidFill>
              </a:rPr>
              <a:t>实行可见性控制。</a:t>
            </a:r>
            <a:endParaRPr lang="zh-CN" altLang="en-US">
              <a:solidFill>
                <a:schemeClr val="tx1"/>
              </a:solidFill>
            </a:endParaRPr>
          </a:p>
          <a:p>
            <a:pPr lvl="1" eaLnBrk="0" hangingPunct="0"/>
            <a:r>
              <a:rPr lang="zh-CN" altLang="en-US">
                <a:solidFill>
                  <a:schemeClr val="tx1"/>
                </a:solidFill>
              </a:rPr>
              <a:t>（混合型</a:t>
            </a:r>
            <a:r>
              <a:rPr lang="en-US" altLang="zh-CN">
                <a:solidFill>
                  <a:schemeClr val="tx1"/>
                </a:solidFill>
              </a:rPr>
              <a:t>OOPL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</a:rPr>
              <a:t> 例如：</a:t>
            </a:r>
            <a:endParaRPr lang="zh-CN" altLang="en-US">
              <a:solidFill>
                <a:schemeClr val="tx1"/>
              </a:solidFill>
            </a:endParaRPr>
          </a:p>
          <a:p>
            <a:pPr lvl="1" eaLnBrk="0" hangingPunct="0"/>
            <a:r>
              <a:rPr lang="en-US" altLang="zh-CN">
                <a:solidFill>
                  <a:srgbClr val="0000CC"/>
                </a:solidFill>
              </a:rPr>
              <a:t>C++</a:t>
            </a:r>
            <a:endParaRPr lang="en-US" altLang="zh-CN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7" grpId="0" autoUpdateAnimBg="0"/>
      <p:bldP spid="1321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63563" y="538163"/>
            <a:ext cx="1076325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99011A"/>
                </a:solidFill>
              </a:rPr>
              <a:t>继承：</a:t>
            </a:r>
            <a:endParaRPr lang="zh-CN" altLang="en-US" sz="2800">
              <a:solidFill>
                <a:srgbClr val="CC0000"/>
              </a:solidFill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589088" y="574675"/>
            <a:ext cx="4983162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400">
                <a:solidFill>
                  <a:schemeClr val="tx1"/>
                </a:solidFill>
              </a:rPr>
              <a:t>特殊类拥有其一般类的全部属性与操作，称作特殊类对一般类的继承。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117600" y="1419225"/>
            <a:ext cx="55149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400">
                <a:solidFill>
                  <a:schemeClr val="tx1"/>
                </a:solidFill>
              </a:rPr>
              <a:t>继承意味着</a:t>
            </a:r>
            <a:r>
              <a:rPr lang="zh-CN" altLang="en-US" sz="2400">
                <a:solidFill>
                  <a:srgbClr val="A50021"/>
                </a:solidFill>
              </a:rPr>
              <a:t>自动地拥有</a:t>
            </a:r>
            <a:r>
              <a:rPr lang="zh-CN" altLang="en-US" sz="2400">
                <a:solidFill>
                  <a:schemeClr val="tx1"/>
                </a:solidFill>
              </a:rPr>
              <a:t>，或曰</a:t>
            </a:r>
            <a:r>
              <a:rPr lang="zh-CN" altLang="en-US" sz="2400">
                <a:solidFill>
                  <a:srgbClr val="A50021"/>
                </a:solidFill>
              </a:rPr>
              <a:t>隐含地复制</a:t>
            </a:r>
            <a:endParaRPr lang="zh-CN" altLang="en-US" sz="2400">
              <a:solidFill>
                <a:srgbClr val="A50021"/>
              </a:solidFill>
            </a:endParaRPr>
          </a:p>
        </p:txBody>
      </p:sp>
      <p:sp>
        <p:nvSpPr>
          <p:cNvPr id="133125" name="AutoShape 5"/>
          <p:cNvSpPr>
            <a:spLocks noChangeArrowheads="1"/>
          </p:cNvSpPr>
          <p:nvPr/>
        </p:nvSpPr>
        <p:spPr bwMode="auto">
          <a:xfrm>
            <a:off x="7064375" y="2425700"/>
            <a:ext cx="1876425" cy="3843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>
                  <a:alpha val="64999"/>
                </a:srgbClr>
              </a:gs>
              <a:gs pos="100000">
                <a:srgbClr val="99CC00">
                  <a:alpha val="64999"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继承简化了人们对事物的认识和描述，非常有益于软件复用，是</a:t>
            </a:r>
            <a:r>
              <a:rPr lang="en-US" altLang="zh-CN" sz="2400">
                <a:solidFill>
                  <a:schemeClr val="tx1"/>
                </a:solidFill>
              </a:rPr>
              <a:t>OO</a:t>
            </a:r>
            <a:r>
              <a:rPr lang="zh-CN" altLang="en-US" sz="2400">
                <a:solidFill>
                  <a:schemeClr val="tx1"/>
                </a:solidFill>
              </a:rPr>
              <a:t>技术提高软件开发效率的重要原因之一。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7151688" y="782638"/>
            <a:ext cx="1608137" cy="900112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CC"/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7261225" y="876300"/>
            <a:ext cx="1416050" cy="730250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rgbClr val="CC0000"/>
                </a:solidFill>
              </a:rPr>
              <a:t>由继承机制保证</a:t>
            </a:r>
            <a:endParaRPr lang="zh-CN" altLang="en-US" sz="2400">
              <a:solidFill>
                <a:srgbClr val="CC0000"/>
              </a:solidFill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719667" y="2166938"/>
            <a:ext cx="2242608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tx1"/>
                </a:solidFill>
              </a:rPr>
              <a:t>由一组具有继承关系的类所组成的结构称作</a:t>
            </a:r>
            <a:r>
              <a:rPr lang="zh-CN" altLang="en-US" sz="2400" dirty="0">
                <a:solidFill>
                  <a:srgbClr val="A50021"/>
                </a:solidFill>
              </a:rPr>
              <a:t>一般</a:t>
            </a:r>
            <a:r>
              <a:rPr lang="en-US" altLang="zh-CN" sz="2400" dirty="0">
                <a:solidFill>
                  <a:srgbClr val="A50021"/>
                </a:solidFill>
              </a:rPr>
              <a:t>-</a:t>
            </a:r>
            <a:r>
              <a:rPr lang="zh-CN" altLang="en-US" sz="2400" dirty="0">
                <a:solidFill>
                  <a:srgbClr val="A50021"/>
                </a:solidFill>
              </a:rPr>
              <a:t>特殊结构</a:t>
            </a:r>
            <a:r>
              <a:rPr lang="zh-CN" altLang="en-US" sz="2400" dirty="0">
                <a:solidFill>
                  <a:schemeClr val="tx1"/>
                </a:solidFill>
              </a:rPr>
              <a:t>。它是一个以类为结点，以继承关系为边的连通的有向图。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1063625" y="5865813"/>
            <a:ext cx="51720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继承关系的语义：</a:t>
            </a:r>
            <a:r>
              <a:rPr lang="zh-CN" altLang="en-US" sz="2400">
                <a:solidFill>
                  <a:srgbClr val="A50021"/>
                </a:solidFill>
                <a:latin typeface="Times New Roman" panose="02020603050405020304" charset="0"/>
              </a:rPr>
              <a:t>“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charset="0"/>
              </a:rPr>
              <a:t>is a kind of”</a:t>
            </a:r>
            <a:endParaRPr lang="en-US" altLang="zh-CN" sz="2400">
              <a:solidFill>
                <a:srgbClr val="A50021"/>
              </a:solidFill>
              <a:latin typeface="Times New Roman" panose="02020603050405020304" charset="0"/>
            </a:endParaRPr>
          </a:p>
        </p:txBody>
      </p:sp>
      <p:grpSp>
        <p:nvGrpSpPr>
          <p:cNvPr id="133130" name="Group 10"/>
          <p:cNvGrpSpPr/>
          <p:nvPr/>
        </p:nvGrpSpPr>
        <p:grpSpPr bwMode="auto">
          <a:xfrm>
            <a:off x="3379788" y="2398713"/>
            <a:ext cx="3219450" cy="2757487"/>
            <a:chOff x="2129" y="1511"/>
            <a:chExt cx="2028" cy="1737"/>
          </a:xfrm>
        </p:grpSpPr>
        <p:sp>
          <p:nvSpPr>
            <p:cNvPr id="133131" name="Rectangle 11"/>
            <p:cNvSpPr>
              <a:spLocks noChangeArrowheads="1"/>
            </p:cNvSpPr>
            <p:nvPr/>
          </p:nvSpPr>
          <p:spPr bwMode="auto">
            <a:xfrm>
              <a:off x="2530" y="1511"/>
              <a:ext cx="588" cy="2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Times New Roman" panose="02020603050405020304" charset="0"/>
                </a:rPr>
                <a:t>军人</a:t>
              </a:r>
              <a:endParaRPr lang="zh-CN" altLang="en-US" sz="180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132" name="Rectangle 12"/>
            <p:cNvSpPr>
              <a:spLocks noChangeArrowheads="1"/>
            </p:cNvSpPr>
            <p:nvPr/>
          </p:nvSpPr>
          <p:spPr bwMode="auto">
            <a:xfrm>
              <a:off x="2129" y="2274"/>
              <a:ext cx="587" cy="2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Times New Roman" panose="02020603050405020304" charset="0"/>
                </a:rPr>
                <a:t>军官</a:t>
              </a:r>
              <a:endParaRPr lang="zh-CN" altLang="en-US" sz="180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133" name="Rectangle 13"/>
            <p:cNvSpPr>
              <a:spLocks noChangeArrowheads="1"/>
            </p:cNvSpPr>
            <p:nvPr/>
          </p:nvSpPr>
          <p:spPr bwMode="auto">
            <a:xfrm>
              <a:off x="3029" y="2274"/>
              <a:ext cx="588" cy="2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Times New Roman" panose="02020603050405020304" charset="0"/>
                </a:rPr>
                <a:t>士兵</a:t>
              </a:r>
              <a:endParaRPr lang="zh-CN" altLang="en-US" sz="180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134" name="Rectangle 14"/>
            <p:cNvSpPr>
              <a:spLocks noChangeArrowheads="1"/>
            </p:cNvSpPr>
            <p:nvPr/>
          </p:nvSpPr>
          <p:spPr bwMode="auto">
            <a:xfrm>
              <a:off x="2609" y="3015"/>
              <a:ext cx="588" cy="2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Times New Roman" panose="02020603050405020304" charset="0"/>
                </a:rPr>
                <a:t>义务兵</a:t>
              </a:r>
              <a:endParaRPr lang="zh-CN" altLang="en-US" sz="180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135" name="Rectangle 15"/>
            <p:cNvSpPr>
              <a:spLocks noChangeArrowheads="1"/>
            </p:cNvSpPr>
            <p:nvPr/>
          </p:nvSpPr>
          <p:spPr bwMode="auto">
            <a:xfrm>
              <a:off x="3570" y="3015"/>
              <a:ext cx="587" cy="2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Times New Roman" panose="02020603050405020304" charset="0"/>
                </a:rPr>
                <a:t>志愿兵</a:t>
              </a:r>
              <a:endParaRPr lang="zh-CN" altLang="en-US" sz="180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136" name="Freeform 16"/>
            <p:cNvSpPr/>
            <p:nvPr/>
          </p:nvSpPr>
          <p:spPr bwMode="auto">
            <a:xfrm>
              <a:off x="2423" y="2081"/>
              <a:ext cx="902" cy="187"/>
            </a:xfrm>
            <a:custGeom>
              <a:avLst/>
              <a:gdLst>
                <a:gd name="T0" fmla="*/ 0 w 563"/>
                <a:gd name="T1" fmla="*/ 104 h 105"/>
                <a:gd name="T2" fmla="*/ 0 w 563"/>
                <a:gd name="T3" fmla="*/ 0 h 105"/>
                <a:gd name="T4" fmla="*/ 562 w 563"/>
                <a:gd name="T5" fmla="*/ 0 h 105"/>
                <a:gd name="T6" fmla="*/ 562 w 563"/>
                <a:gd name="T7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3" h="105">
                  <a:moveTo>
                    <a:pt x="0" y="104"/>
                  </a:moveTo>
                  <a:lnTo>
                    <a:pt x="0" y="0"/>
                  </a:lnTo>
                  <a:lnTo>
                    <a:pt x="562" y="0"/>
                  </a:lnTo>
                  <a:lnTo>
                    <a:pt x="562" y="1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7" name="Line 17"/>
            <p:cNvSpPr>
              <a:spLocks noChangeShapeType="1"/>
            </p:cNvSpPr>
            <p:nvPr/>
          </p:nvSpPr>
          <p:spPr bwMode="auto">
            <a:xfrm>
              <a:off x="2897" y="1781"/>
              <a:ext cx="0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38" name="Freeform 18"/>
            <p:cNvSpPr/>
            <p:nvPr/>
          </p:nvSpPr>
          <p:spPr bwMode="auto">
            <a:xfrm>
              <a:off x="2904" y="2823"/>
              <a:ext cx="961" cy="187"/>
            </a:xfrm>
            <a:custGeom>
              <a:avLst/>
              <a:gdLst>
                <a:gd name="T0" fmla="*/ 0 w 601"/>
                <a:gd name="T1" fmla="*/ 104 h 105"/>
                <a:gd name="T2" fmla="*/ 0 w 601"/>
                <a:gd name="T3" fmla="*/ 0 h 105"/>
                <a:gd name="T4" fmla="*/ 600 w 601"/>
                <a:gd name="T5" fmla="*/ 0 h 105"/>
                <a:gd name="T6" fmla="*/ 600 w 601"/>
                <a:gd name="T7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105">
                  <a:moveTo>
                    <a:pt x="0" y="104"/>
                  </a:moveTo>
                  <a:lnTo>
                    <a:pt x="0" y="0"/>
                  </a:lnTo>
                  <a:lnTo>
                    <a:pt x="600" y="0"/>
                  </a:lnTo>
                  <a:lnTo>
                    <a:pt x="600" y="1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9" name="Line 19"/>
            <p:cNvSpPr>
              <a:spLocks noChangeShapeType="1"/>
            </p:cNvSpPr>
            <p:nvPr/>
          </p:nvSpPr>
          <p:spPr bwMode="auto">
            <a:xfrm>
              <a:off x="3358" y="2520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40" name="AutoShape 20"/>
            <p:cNvSpPr>
              <a:spLocks noChangeArrowheads="1"/>
            </p:cNvSpPr>
            <p:nvPr/>
          </p:nvSpPr>
          <p:spPr bwMode="auto">
            <a:xfrm>
              <a:off x="2833" y="1753"/>
              <a:ext cx="141" cy="100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41" name="AutoShape 21"/>
            <p:cNvSpPr>
              <a:spLocks noChangeArrowheads="1"/>
            </p:cNvSpPr>
            <p:nvPr/>
          </p:nvSpPr>
          <p:spPr bwMode="auto">
            <a:xfrm>
              <a:off x="3294" y="2520"/>
              <a:ext cx="141" cy="100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42" name="Oval 22"/>
            <p:cNvSpPr>
              <a:spLocks noChangeArrowheads="1"/>
            </p:cNvSpPr>
            <p:nvPr/>
          </p:nvSpPr>
          <p:spPr bwMode="auto">
            <a:xfrm>
              <a:off x="3660" y="1544"/>
              <a:ext cx="329" cy="33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hlink"/>
              </a:solidFill>
              <a:rou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幼圆" charset="0"/>
                  <a:cs typeface="幼圆" charset="0"/>
                </a:rPr>
                <a:t>例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幼圆" charset="0"/>
                <a:cs typeface="幼圆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utoUpdateAnimBg="0"/>
      <p:bldP spid="133125" grpId="0" animBg="1" autoUpdateAnimBg="0"/>
      <p:bldP spid="133128" grpId="0" autoUpdateAnimBg="0"/>
      <p:bldP spid="1331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面向对象基础</a:t>
            </a:r>
            <a:endParaRPr kumimoji="1"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22036" y="1766454"/>
            <a:ext cx="7864764" cy="3987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类之间的关系：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依赖（</a:t>
            </a:r>
            <a:r>
              <a:rPr lang="zh-CN" altLang="en-US" sz="2400" dirty="0">
                <a:latin typeface="Verdana" panose="020B0604030504040204" charset="0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uses-a</a:t>
            </a:r>
            <a:r>
              <a:rPr lang="en-US" altLang="zh-CN" sz="2400" dirty="0">
                <a:latin typeface="Verdana" panose="020B0604030504040204" charset="0"/>
                <a:ea typeface="宋体" panose="02010600030101010101" pitchFamily="2" charset="-122"/>
              </a:rPr>
              <a:t>”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一个类的方法操作另一个类的对象，即一个类依赖于另一个类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说明：应该尽可能地将相互依赖的类减至最少。（如果类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不知道类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的存在，那么就不会关心类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的任何变化）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聚合（</a:t>
            </a:r>
            <a:r>
              <a:rPr lang="zh-CN" altLang="en-US" sz="2400" dirty="0">
                <a:latin typeface="Verdana" panose="020B0604030504040204" charset="0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has-a</a:t>
            </a:r>
            <a:r>
              <a:rPr lang="en-US" altLang="zh-CN" sz="2400" dirty="0">
                <a:latin typeface="Verdana" panose="020B0604030504040204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）：类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的对象包含类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的对象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继承（</a:t>
            </a:r>
            <a:r>
              <a:rPr lang="zh-CN" altLang="en-US" sz="2400" dirty="0">
                <a:latin typeface="Verdana" panose="020B0604030504040204" charset="0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is-a</a:t>
            </a:r>
            <a:r>
              <a:rPr lang="en-US" altLang="zh-CN" sz="2400" dirty="0">
                <a:latin typeface="Verdana" panose="020B0604030504040204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）：表示特殊与一般的关系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4820</Words>
  <Application>WPS 演示</Application>
  <PresentationFormat>全屏显示(4:3)</PresentationFormat>
  <Paragraphs>412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宋体</vt:lpstr>
      <vt:lpstr>Wingdings</vt:lpstr>
      <vt:lpstr>Wingdings</vt:lpstr>
      <vt:lpstr>华文新魏</vt:lpstr>
      <vt:lpstr>Segoe Print</vt:lpstr>
      <vt:lpstr>微软简魏碑</vt:lpstr>
      <vt:lpstr>Times New Roman</vt:lpstr>
      <vt:lpstr>幼圆</vt:lpstr>
      <vt:lpstr>Verdana</vt:lpstr>
      <vt:lpstr>微软雅黑</vt:lpstr>
      <vt:lpstr>Arial Unicode MS</vt:lpstr>
      <vt:lpstr>Calibri</vt:lpstr>
      <vt:lpstr>隶书</vt:lpstr>
      <vt:lpstr>清晰</vt:lpstr>
      <vt:lpstr>MS_ClipArt_Gallery.2</vt:lpstr>
      <vt:lpstr>MS_ClipArt_Gallery.2</vt:lpstr>
      <vt:lpstr>MS_ClipArt_Gallery.2</vt:lpstr>
      <vt:lpstr>Visio.Drawing.11</vt:lpstr>
      <vt:lpstr>Visio.Drawing.4</vt:lpstr>
      <vt:lpstr>Chapter 7 对象和类</vt:lpstr>
      <vt:lpstr>面向对象基础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面向对象基础</vt:lpstr>
      <vt:lpstr>面向对象基础</vt:lpstr>
      <vt:lpstr>面向对象基础</vt:lpstr>
      <vt:lpstr>类的基本构成</vt:lpstr>
      <vt:lpstr>PowerPoint 演示文稿</vt:lpstr>
      <vt:lpstr>类的声明</vt:lpstr>
      <vt:lpstr>类的声明</vt:lpstr>
      <vt:lpstr>类的声明</vt:lpstr>
      <vt:lpstr>类的实体</vt:lpstr>
      <vt:lpstr>类的实体</vt:lpstr>
      <vt:lpstr>类的实体</vt:lpstr>
      <vt:lpstr>类的实体</vt:lpstr>
      <vt:lpstr>类的实体</vt:lpstr>
      <vt:lpstr>方法的重载</vt:lpstr>
      <vt:lpstr>对象的定义与使用</vt:lpstr>
      <vt:lpstr>PowerPoint 演示文稿</vt:lpstr>
      <vt:lpstr>对象的构造</vt:lpstr>
      <vt:lpstr>对象的清除</vt:lpstr>
      <vt:lpstr>对象的定义与使用</vt:lpstr>
      <vt:lpstr>类中成员的访问</vt:lpstr>
      <vt:lpstr>类中成员的访问</vt:lpstr>
      <vt:lpstr>示例</vt:lpstr>
      <vt:lpstr>示例</vt:lpstr>
      <vt:lpstr>PowerPoint 演示文稿</vt:lpstr>
      <vt:lpstr>PowerPoint 演示文稿</vt:lpstr>
      <vt:lpstr>示例学习</vt:lpstr>
      <vt:lpstr>示例学习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java概述</dc:title>
  <dc:creator>Fang Kong</dc:creator>
  <cp:lastModifiedBy>admin</cp:lastModifiedBy>
  <cp:revision>218</cp:revision>
  <dcterms:created xsi:type="dcterms:W3CDTF">2018-03-02T05:47:00Z</dcterms:created>
  <dcterms:modified xsi:type="dcterms:W3CDTF">2021-06-11T01:36:20Z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5FF20D63D7FC4725896897C9ABC838C1</vt:lpwstr>
  </property>
  <property fmtid="{D5CDD505-2E9C-101B-9397-08002B2CF9AE}" pid="3" name="KSOProductBuildVer">
    <vt:lpwstr>2052-11.1.0.10495</vt:lpwstr>
  </property>
</Properties>
</file>