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301" r:id="rId11"/>
    <p:sldId id="266" r:id="rId12"/>
    <p:sldId id="267" r:id="rId13"/>
    <p:sldId id="268" r:id="rId14"/>
    <p:sldId id="269" r:id="rId15"/>
    <p:sldId id="270" r:id="rId16"/>
    <p:sldId id="271" r:id="rId17"/>
    <p:sldId id="302" r:id="rId18"/>
    <p:sldId id="272" r:id="rId19"/>
    <p:sldId id="305" r:id="rId20"/>
    <p:sldId id="273" r:id="rId21"/>
    <p:sldId id="274" r:id="rId22"/>
    <p:sldId id="275" r:id="rId23"/>
    <p:sldId id="276" r:id="rId25"/>
    <p:sldId id="277" r:id="rId26"/>
    <p:sldId id="303" r:id="rId27"/>
    <p:sldId id="304" r:id="rId28"/>
    <p:sldId id="313" r:id="rId29"/>
    <p:sldId id="306" r:id="rId30"/>
    <p:sldId id="307" r:id="rId31"/>
    <p:sldId id="308" r:id="rId32"/>
    <p:sldId id="309" r:id="rId33"/>
    <p:sldId id="310" r:id="rId34"/>
    <p:sldId id="311" r:id="rId35"/>
    <p:sldId id="281" r:id="rId36"/>
    <p:sldId id="282" r:id="rId37"/>
    <p:sldId id="314" r:id="rId38"/>
    <p:sldId id="315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70" autoAdjust="0"/>
  </p:normalViewPr>
  <p:slideViewPr>
    <p:cSldViewPr snapToGrid="0" snapToObjects="1"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DB3F9-6934-9E45-90A2-8A2059C317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93EAC-FBE0-A141-8D43-ADCF72573E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93EAC-FBE0-A141-8D43-ADCF72573E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Font typeface="Wingdings" panose="05000000000000000000" pitchFamily="2" charset="2"/>
              <a:buChar char="l"/>
              <a:defRPr/>
            </a:lvl1pPr>
            <a:lvl2pPr marL="457200" indent="-182880">
              <a:buFont typeface="Wingdings" panose="05000000000000000000" pitchFamily="2" charset="2"/>
              <a:buChar char="Ø"/>
              <a:defRPr/>
            </a:lvl2pPr>
            <a:lvl3pPr marL="731520" indent="-182880">
              <a:buFont typeface="Wingdings" panose="05000000000000000000" pitchFamily="2" charset="2"/>
              <a:buChar char="ü"/>
              <a:defRPr/>
            </a:lvl3pPr>
            <a:lvl5pPr marL="1188720" indent="-137160">
              <a:buFont typeface="Arial" panose="020B0604020202020204" pitchFamily="34" charset="0"/>
              <a:buChar char="-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hyperlink" Target="winword%20TestCircleWithConstructors.java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winword%20TestCircleWithConstructors.java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../../java/util/Date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199" y="1371600"/>
            <a:ext cx="8308731" cy="1927225"/>
          </a:xfrm>
        </p:spPr>
        <p:txBody>
          <a:bodyPr/>
          <a:lstStyle/>
          <a:p>
            <a:r>
              <a:rPr kumimoji="1" lang="en-US" altLang="zh-CN" dirty="0" smtClean="0"/>
              <a:t>Chapter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 </a:t>
            </a:r>
            <a:r>
              <a:rPr kumimoji="1" lang="zh-CN" altLang="en-US" dirty="0" smtClean="0"/>
              <a:t>常用类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String</a:t>
            </a:r>
            <a:r>
              <a:rPr lang="zh-CN" altLang="en-US" dirty="0" smtClean="0"/>
              <a:t>类</a:t>
            </a:r>
            <a:endParaRPr lang="zh-CN" alt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0412" y="2320836"/>
            <a:ext cx="7624763" cy="31337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获取字符串的相关信息：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获取字符串的当前长度</a:t>
            </a:r>
            <a:endParaRPr lang="zh-CN" altLang="en-US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String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=</a:t>
            </a:r>
            <a:r>
              <a:rPr lang="en-US" altLang="zh-CN" dirty="0" smtClean="0">
                <a:latin typeface="Verdana" panose="020B0604030504040204" pitchFamily="34" charset="0"/>
              </a:rPr>
              <a:t>“</a:t>
            </a:r>
            <a:r>
              <a:rPr lang="en-US" altLang="zh-CN" dirty="0" smtClean="0"/>
              <a:t>This is a String</a:t>
            </a:r>
            <a:r>
              <a:rPr lang="en-US" altLang="zh-CN" dirty="0" smtClean="0">
                <a:latin typeface="Verdana" panose="020B0604030504040204" pitchFamily="34" charset="0"/>
              </a:rPr>
              <a:t>”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str.length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err="1" smtClean="0"/>
              <a:t>StringBuffer</a:t>
            </a:r>
            <a:r>
              <a:rPr lang="zh-CN" altLang="en-US" sz="2200" dirty="0" smtClean="0"/>
              <a:t>的空间可变，其中</a:t>
            </a:r>
            <a:r>
              <a:rPr lang="en-US" altLang="zh-CN" sz="2200" dirty="0" smtClean="0"/>
              <a:t>capacity()</a:t>
            </a:r>
            <a:r>
              <a:rPr lang="zh-CN" altLang="en-US" sz="2200" dirty="0" smtClean="0"/>
              <a:t>方法与</a:t>
            </a:r>
            <a:r>
              <a:rPr lang="en-US" altLang="zh-CN" sz="2200" dirty="0" smtClean="0"/>
              <a:t>length()</a:t>
            </a:r>
            <a:r>
              <a:rPr lang="zh-CN" altLang="en-US" sz="2200" dirty="0" smtClean="0"/>
              <a:t>类似，测试</a:t>
            </a:r>
            <a:r>
              <a:rPr lang="en-US" altLang="zh-CN" sz="2200" dirty="0" err="1" smtClean="0"/>
              <a:t>StringBuffer</a:t>
            </a:r>
            <a:r>
              <a:rPr lang="zh-CN" altLang="en-US" sz="2200" dirty="0" smtClean="0"/>
              <a:t>的内存空间的大小）</a:t>
            </a:r>
            <a:endParaRPr lang="zh-CN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字符串</a:t>
            </a:r>
            <a:endParaRPr lang="zh-CN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2046727"/>
            <a:ext cx="7680325" cy="345467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获取字符串的相关信息：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在字符串中进行搜索：</a:t>
            </a:r>
            <a:endParaRPr lang="zh-CN" altLang="en-US" dirty="0" smtClean="0"/>
          </a:p>
          <a:p>
            <a:pPr lvl="2" eaLnBrk="1" hangingPunct="1"/>
            <a:r>
              <a:rPr lang="en-US" altLang="zh-CN" dirty="0" err="1" smtClean="0"/>
              <a:t>indexOf</a:t>
            </a:r>
            <a:endParaRPr lang="en-US" altLang="zh-CN" dirty="0" smtClean="0"/>
          </a:p>
          <a:p>
            <a:pPr lvl="2" eaLnBrk="1" hangingPunct="1"/>
            <a:r>
              <a:rPr lang="en-US" altLang="zh-CN" dirty="0" err="1" smtClean="0"/>
              <a:t>lastIndexOf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例如：</a:t>
            </a:r>
            <a:endParaRPr lang="zh-CN" altLang="en-US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String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=</a:t>
            </a:r>
            <a:r>
              <a:rPr lang="en-US" altLang="zh-CN" dirty="0" smtClean="0">
                <a:latin typeface="Verdana" panose="020B0604030504040204" pitchFamily="34" charset="0"/>
              </a:rPr>
              <a:t>“</a:t>
            </a:r>
            <a:r>
              <a:rPr lang="en-US" altLang="zh-CN" dirty="0" smtClean="0"/>
              <a:t>This is a String</a:t>
            </a:r>
            <a:r>
              <a:rPr lang="en-US" altLang="zh-CN" dirty="0" smtClean="0">
                <a:latin typeface="Verdana" panose="020B0604030504040204" pitchFamily="34" charset="0"/>
              </a:rPr>
              <a:t>”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index1=</a:t>
            </a:r>
            <a:r>
              <a:rPr lang="en-US" altLang="zh-CN" dirty="0" err="1" smtClean="0"/>
              <a:t>str.indexOf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Verdana" panose="020B0604030504040204" pitchFamily="34" charset="0"/>
              </a:rPr>
              <a:t>“</a:t>
            </a:r>
            <a:r>
              <a:rPr lang="en-US" altLang="zh-CN" dirty="0" err="1" smtClean="0"/>
              <a:t>i</a:t>
            </a:r>
            <a:r>
              <a:rPr lang="en-US" altLang="zh-CN" dirty="0" smtClean="0">
                <a:latin typeface="Verdana" panose="020B0604030504040204" pitchFamily="34" charset="0"/>
              </a:rPr>
              <a:t>”</a:t>
            </a:r>
            <a:r>
              <a:rPr lang="en-US" altLang="zh-CN" dirty="0" smtClean="0"/>
              <a:t>);	//index1==2</a:t>
            </a:r>
            <a:endParaRPr lang="en-US" altLang="zh-CN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index2=</a:t>
            </a:r>
            <a:r>
              <a:rPr lang="en-US" altLang="zh-CN" dirty="0" err="1" smtClean="0"/>
              <a:t>str.indexOf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Verdana" panose="020B0604030504040204" pitchFamily="34" charset="0"/>
              </a:rPr>
              <a:t>“</a:t>
            </a:r>
            <a:r>
              <a:rPr lang="en-US" altLang="zh-CN" dirty="0" smtClean="0"/>
              <a:t>i</a:t>
            </a:r>
            <a:r>
              <a:rPr lang="en-US" altLang="zh-CN" dirty="0" smtClean="0">
                <a:latin typeface="Verdana" panose="020B0604030504040204" pitchFamily="34" charset="0"/>
              </a:rPr>
              <a:t>”</a:t>
            </a:r>
            <a:r>
              <a:rPr lang="en-US" altLang="zh-CN" dirty="0" smtClean="0"/>
              <a:t>,index1+1);</a:t>
            </a:r>
            <a:endParaRPr lang="en-US" altLang="zh-CN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index3=</a:t>
            </a:r>
            <a:r>
              <a:rPr lang="en-US" altLang="zh-CN" dirty="0" err="1" smtClean="0"/>
              <a:t>str.lastIndexOf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Verdana" panose="020B0604030504040204" pitchFamily="34" charset="0"/>
              </a:rPr>
              <a:t>“</a:t>
            </a:r>
            <a:r>
              <a:rPr lang="en-US" altLang="zh-CN" dirty="0" smtClean="0"/>
              <a:t>is</a:t>
            </a:r>
            <a:r>
              <a:rPr lang="en-US" altLang="zh-CN" dirty="0" smtClean="0">
                <a:latin typeface="Verdana" panose="020B0604030504040204" pitchFamily="34" charset="0"/>
              </a:rPr>
              <a:t>”</a:t>
            </a:r>
            <a:r>
              <a:rPr lang="en-US" altLang="zh-CN" dirty="0" smtClean="0"/>
              <a:t>);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字符串</a:t>
            </a:r>
            <a:endParaRPr lang="zh-CN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925" y="2104602"/>
            <a:ext cx="7696200" cy="324004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String</a:t>
            </a:r>
            <a:r>
              <a:rPr lang="zh-CN" altLang="en-US" dirty="0" smtClean="0"/>
              <a:t>对象的比较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equals();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700" dirty="0" smtClean="0"/>
              <a:t>例：</a:t>
            </a:r>
            <a:r>
              <a:rPr lang="en-US" altLang="zh-CN" sz="2100" dirty="0" smtClean="0"/>
              <a:t>String </a:t>
            </a:r>
            <a:r>
              <a:rPr lang="en-US" altLang="zh-CN" sz="2100" dirty="0" err="1" smtClean="0"/>
              <a:t>str</a:t>
            </a:r>
            <a:r>
              <a:rPr lang="en-US" altLang="zh-CN" sz="2100" dirty="0" smtClean="0"/>
              <a:t>=</a:t>
            </a:r>
            <a:r>
              <a:rPr lang="en-US" altLang="zh-CN" sz="2100" dirty="0" smtClean="0">
                <a:latin typeface="Verdana" panose="020B0604030504040204" pitchFamily="34" charset="0"/>
              </a:rPr>
              <a:t>“</a:t>
            </a:r>
            <a:r>
              <a:rPr lang="en-US" altLang="zh-CN" sz="2100" dirty="0" smtClean="0"/>
              <a:t>This is a String</a:t>
            </a:r>
            <a:r>
              <a:rPr lang="en-US" altLang="zh-CN" sz="2100" dirty="0" smtClean="0">
                <a:latin typeface="Verdana" panose="020B0604030504040204" pitchFamily="34" charset="0"/>
              </a:rPr>
              <a:t>”</a:t>
            </a:r>
            <a:r>
              <a:rPr lang="en-US" altLang="zh-CN" sz="2100" dirty="0" smtClean="0"/>
              <a:t>;</a:t>
            </a:r>
            <a:endParaRPr lang="en-US" altLang="zh-CN" sz="2100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100" dirty="0" smtClean="0"/>
              <a:t>   </a:t>
            </a:r>
            <a:r>
              <a:rPr lang="en-US" altLang="zh-CN" sz="2100" dirty="0" err="1" smtClean="0"/>
              <a:t>boolean</a:t>
            </a:r>
            <a:r>
              <a:rPr lang="en-US" altLang="zh-CN" sz="2100" dirty="0" smtClean="0"/>
              <a:t> </a:t>
            </a:r>
            <a:r>
              <a:rPr lang="en-US" altLang="zh-CN" sz="2100" dirty="0" err="1" smtClean="0"/>
              <a:t>rs</a:t>
            </a:r>
            <a:r>
              <a:rPr lang="en-US" altLang="zh-CN" sz="2100" dirty="0" smtClean="0"/>
              <a:t>=</a:t>
            </a:r>
            <a:r>
              <a:rPr lang="en-US" altLang="zh-CN" sz="2100" dirty="0" err="1" smtClean="0"/>
              <a:t>str.equals</a:t>
            </a:r>
            <a:r>
              <a:rPr lang="en-US" altLang="zh-CN" sz="2100" dirty="0" smtClean="0"/>
              <a:t>(</a:t>
            </a:r>
            <a:r>
              <a:rPr lang="en-US" altLang="zh-CN" sz="2100" dirty="0" smtClean="0">
                <a:latin typeface="Verdana" panose="020B0604030504040204" pitchFamily="34" charset="0"/>
              </a:rPr>
              <a:t>“</a:t>
            </a:r>
            <a:r>
              <a:rPr lang="en-US" altLang="zh-CN" sz="2100" dirty="0" smtClean="0"/>
              <a:t>This is another string</a:t>
            </a:r>
            <a:r>
              <a:rPr lang="en-US" altLang="zh-CN" sz="2100" dirty="0" smtClean="0">
                <a:latin typeface="Verdana" panose="020B0604030504040204" pitchFamily="34" charset="0"/>
              </a:rPr>
              <a:t>”</a:t>
            </a:r>
            <a:r>
              <a:rPr lang="en-US" altLang="zh-CN" sz="2100" dirty="0" smtClean="0"/>
              <a:t>);</a:t>
            </a:r>
            <a:endParaRPr lang="en-US" altLang="zh-CN" sz="2100" dirty="0" smtClean="0"/>
          </a:p>
          <a:p>
            <a:pPr lvl="2" eaLnBrk="1" hangingPunct="1"/>
            <a:r>
              <a:rPr lang="zh-CN" altLang="en-US" sz="2500" dirty="0" smtClean="0"/>
              <a:t>注意：对象中的</a:t>
            </a:r>
            <a:r>
              <a:rPr lang="en-US" altLang="zh-CN" sz="2500" dirty="0" smtClean="0"/>
              <a:t>==</a:t>
            </a:r>
            <a:r>
              <a:rPr lang="zh-CN" altLang="en-US" sz="2500" dirty="0" smtClean="0"/>
              <a:t>与</a:t>
            </a:r>
            <a:r>
              <a:rPr lang="en-US" altLang="zh-CN" sz="2500" dirty="0" smtClean="0"/>
              <a:t>equals</a:t>
            </a:r>
            <a:r>
              <a:rPr lang="zh-CN" altLang="en-US" sz="2500" dirty="0" smtClean="0"/>
              <a:t>方法的区别：</a:t>
            </a:r>
            <a:endParaRPr lang="zh-CN" altLang="en-US" sz="2500" dirty="0" smtClean="0"/>
          </a:p>
          <a:p>
            <a:pPr lvl="3" eaLnBrk="1" hangingPunct="1"/>
            <a:r>
              <a:rPr lang="en-US" altLang="zh-CN" dirty="0" smtClean="0"/>
              <a:t>==</a:t>
            </a:r>
            <a:r>
              <a:rPr lang="zh-CN" altLang="en-US" dirty="0" smtClean="0"/>
              <a:t>表示两个对象是否是同一对象体的引用；</a:t>
            </a:r>
            <a:endParaRPr lang="zh-CN" altLang="en-US" dirty="0" smtClean="0"/>
          </a:p>
          <a:p>
            <a:pPr lvl="3" eaLnBrk="1" hangingPunct="1"/>
            <a:r>
              <a:rPr lang="zh-CN" altLang="en-US" dirty="0" smtClean="0"/>
              <a:t>重载后的</a:t>
            </a:r>
            <a:r>
              <a:rPr lang="en-US" altLang="zh-CN" dirty="0" smtClean="0"/>
              <a:t>equals</a:t>
            </a:r>
            <a:r>
              <a:rPr lang="zh-CN" altLang="en-US" dirty="0" smtClean="0"/>
              <a:t>方法：引用的对象内容一致，即相等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字符串</a:t>
            </a:r>
            <a:endParaRPr lang="zh-CN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59093"/>
            <a:ext cx="7921625" cy="352202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获取字符串中部分内容</a:t>
            </a:r>
            <a:endParaRPr lang="zh-CN" altLang="en-US" dirty="0" smtClean="0"/>
          </a:p>
          <a:p>
            <a:pPr lvl="1" eaLnBrk="1" hangingPunct="1"/>
            <a:r>
              <a:rPr lang="en-US" altLang="zh-CN" sz="2200" dirty="0" err="1" smtClean="0"/>
              <a:t>getChars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srcBegin,int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srcEnd,char</a:t>
            </a:r>
            <a:r>
              <a:rPr lang="en-US" altLang="zh-CN" sz="2200" dirty="0" smtClean="0"/>
              <a:t>[] </a:t>
            </a:r>
            <a:r>
              <a:rPr lang="en-US" altLang="zh-CN" sz="2200" dirty="0" err="1" smtClean="0"/>
              <a:t>dst,int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dtsBegin</a:t>
            </a:r>
            <a:r>
              <a:rPr lang="en-US" altLang="zh-CN" sz="2200" dirty="0" smtClean="0"/>
              <a:t>);</a:t>
            </a:r>
            <a:endParaRPr lang="en-US" altLang="zh-CN" sz="2200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String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=</a:t>
            </a:r>
            <a:r>
              <a:rPr lang="en-US" altLang="zh-CN" dirty="0" smtClean="0">
                <a:latin typeface="Verdana" panose="020B0604030504040204" pitchFamily="34" charset="0"/>
              </a:rPr>
              <a:t>“</a:t>
            </a:r>
            <a:r>
              <a:rPr lang="en-US" altLang="zh-CN" dirty="0" smtClean="0"/>
              <a:t>This is a string</a:t>
            </a:r>
            <a:r>
              <a:rPr lang="en-US" altLang="zh-CN" dirty="0" smtClean="0">
                <a:latin typeface="Verdana" panose="020B0604030504040204" pitchFamily="34" charset="0"/>
              </a:rPr>
              <a:t>”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      char </a:t>
            </a:r>
            <a:r>
              <a:rPr lang="en-US" altLang="zh-CN" dirty="0" err="1" smtClean="0"/>
              <a:t>chr</a:t>
            </a:r>
            <a:r>
              <a:rPr lang="en-US" altLang="zh-CN" dirty="0" smtClean="0"/>
              <a:t>[]=new char[10];</a:t>
            </a:r>
            <a:endParaRPr lang="en-US" altLang="zh-CN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      </a:t>
            </a:r>
            <a:r>
              <a:rPr lang="en-US" altLang="zh-CN" dirty="0" err="1" smtClean="0"/>
              <a:t>str.getChars</a:t>
            </a:r>
            <a:r>
              <a:rPr lang="en-US" altLang="zh-CN" dirty="0" smtClean="0"/>
              <a:t>(5,12,chr,0);</a:t>
            </a:r>
            <a:endParaRPr lang="en-US" altLang="zh-CN" dirty="0" smtClean="0"/>
          </a:p>
          <a:p>
            <a:pPr lvl="1" eaLnBrk="1" hangingPunct="1"/>
            <a:r>
              <a:rPr lang="en-US" altLang="zh-CN" sz="2200" dirty="0" err="1" smtClean="0"/>
              <a:t>subString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beg,int</a:t>
            </a:r>
            <a:r>
              <a:rPr lang="en-US" altLang="zh-CN" sz="2200" dirty="0" smtClean="0"/>
              <a:t> end);</a:t>
            </a:r>
            <a:endParaRPr lang="en-US" altLang="zh-CN" sz="2200" dirty="0" smtClean="0"/>
          </a:p>
          <a:p>
            <a:pPr lvl="1" eaLnBrk="1" hangingPunct="1"/>
            <a:r>
              <a:rPr lang="en-US" altLang="zh-CN" sz="2200" dirty="0" err="1" smtClean="0"/>
              <a:t>charAt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);</a:t>
            </a:r>
            <a:endParaRPr lang="en-US" altLang="zh-CN" sz="2200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String 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=</a:t>
            </a:r>
            <a:r>
              <a:rPr lang="en-US" altLang="zh-CN" dirty="0" smtClean="0">
                <a:latin typeface="Verdana" panose="020B0604030504040204" pitchFamily="34" charset="0"/>
              </a:rPr>
              <a:t>“</a:t>
            </a:r>
            <a:r>
              <a:rPr lang="en-US" altLang="zh-CN" dirty="0" smtClean="0"/>
              <a:t>This is a String</a:t>
            </a:r>
            <a:r>
              <a:rPr lang="en-US" altLang="zh-CN" dirty="0" smtClean="0">
                <a:latin typeface="Verdana" panose="020B0604030504040204" pitchFamily="34" charset="0"/>
              </a:rPr>
              <a:t>”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      char </a:t>
            </a:r>
            <a:r>
              <a:rPr lang="en-US" altLang="zh-CN" dirty="0" err="1" smtClean="0"/>
              <a:t>chr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str.charAt</a:t>
            </a:r>
            <a:r>
              <a:rPr lang="en-US" altLang="zh-CN" dirty="0" smtClean="0"/>
              <a:t>(3);</a:t>
            </a:r>
            <a:endParaRPr lang="en-US" altLang="zh-CN" sz="2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字符串</a:t>
            </a:r>
            <a:endParaRPr lang="zh-CN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80441"/>
            <a:ext cx="8064500" cy="38163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400" dirty="0" smtClean="0"/>
              <a:t>字符串操作：</a:t>
            </a:r>
            <a:endParaRPr lang="en-US" altLang="zh-CN" sz="2400" dirty="0"/>
          </a:p>
          <a:p>
            <a:pPr lvl="1"/>
            <a:r>
              <a:rPr lang="en-US" altLang="zh-CN" dirty="0" smtClean="0"/>
              <a:t>split:</a:t>
            </a:r>
            <a:r>
              <a:rPr lang="zh-CN" altLang="en-US" dirty="0" smtClean="0"/>
              <a:t>字符串进行分割多个子串，返回的是字符串数组</a:t>
            </a:r>
            <a:endParaRPr lang="zh-CN" altLang="en-US" dirty="0" smtClean="0"/>
          </a:p>
          <a:p>
            <a:pPr lvl="1" eaLnBrk="1" hangingPunct="1"/>
            <a:r>
              <a:rPr lang="en-US" altLang="zh-CN" sz="2200" dirty="0" smtClean="0"/>
              <a:t>replace</a:t>
            </a:r>
            <a:r>
              <a:rPr lang="zh-CN" altLang="en-US" sz="2200" dirty="0" smtClean="0"/>
              <a:t>：将字符串中的某个字符串替换成另一个字符串</a:t>
            </a:r>
            <a:endParaRPr lang="zh-CN" altLang="en-US" sz="2200" dirty="0" smtClean="0"/>
          </a:p>
          <a:p>
            <a:pPr lvl="2" eaLnBrk="1" hangingPunct="1"/>
            <a:r>
              <a:rPr lang="zh-CN" altLang="en-US" sz="2100" dirty="0" smtClean="0"/>
              <a:t>例如：</a:t>
            </a:r>
            <a:endParaRPr lang="zh-CN" altLang="en-US" sz="2100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100" dirty="0" smtClean="0"/>
              <a:t>	</a:t>
            </a:r>
            <a:r>
              <a:rPr lang="en-US" altLang="zh-CN" sz="2100" dirty="0" smtClean="0"/>
              <a:t>String str1=</a:t>
            </a:r>
            <a:r>
              <a:rPr lang="en-US" altLang="zh-CN" sz="2100" dirty="0" smtClean="0">
                <a:latin typeface="Verdana" panose="020B0604030504040204" pitchFamily="34" charset="0"/>
              </a:rPr>
              <a:t>“</a:t>
            </a:r>
            <a:r>
              <a:rPr lang="en-US" altLang="zh-CN" sz="2100" dirty="0" smtClean="0"/>
              <a:t>This is a String</a:t>
            </a:r>
            <a:r>
              <a:rPr lang="en-US" altLang="zh-CN" sz="2100" dirty="0" smtClean="0">
                <a:latin typeface="Verdana" panose="020B0604030504040204" pitchFamily="34" charset="0"/>
              </a:rPr>
              <a:t>”</a:t>
            </a:r>
            <a:r>
              <a:rPr lang="en-US" altLang="zh-CN" sz="2100" dirty="0" smtClean="0"/>
              <a:t>;</a:t>
            </a:r>
            <a:endParaRPr lang="en-US" altLang="zh-CN" sz="2100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100" dirty="0" smtClean="0"/>
              <a:t>	String str2=str1.replace(</a:t>
            </a:r>
            <a:r>
              <a:rPr lang="en-US" altLang="zh-CN" sz="2100" dirty="0" smtClean="0">
                <a:latin typeface="Verdana" panose="020B0604030504040204" pitchFamily="34" charset="0"/>
              </a:rPr>
              <a:t>‘</a:t>
            </a:r>
            <a:r>
              <a:rPr lang="en-US" altLang="zh-CN" sz="2100" dirty="0" err="1" smtClean="0"/>
              <a:t>T</a:t>
            </a:r>
            <a:r>
              <a:rPr lang="en-US" altLang="zh-CN" sz="2100" dirty="0" err="1" smtClean="0">
                <a:latin typeface="Verdana" panose="020B0604030504040204" pitchFamily="34" charset="0"/>
              </a:rPr>
              <a:t>’</a:t>
            </a:r>
            <a:r>
              <a:rPr lang="en-US" altLang="zh-CN" sz="2100" dirty="0" err="1" smtClean="0"/>
              <a:t>,</a:t>
            </a:r>
            <a:r>
              <a:rPr lang="en-US" altLang="zh-CN" sz="2100" dirty="0" err="1" smtClean="0">
                <a:latin typeface="Verdana" panose="020B0604030504040204" pitchFamily="34" charset="0"/>
              </a:rPr>
              <a:t>’</a:t>
            </a:r>
            <a:r>
              <a:rPr lang="en-US" altLang="zh-CN" sz="2100" dirty="0" err="1" smtClean="0"/>
              <a:t>t</a:t>
            </a:r>
            <a:r>
              <a:rPr lang="en-US" altLang="zh-CN" sz="2100" dirty="0" smtClean="0">
                <a:latin typeface="Verdana" panose="020B0604030504040204" pitchFamily="34" charset="0"/>
              </a:rPr>
              <a:t>’</a:t>
            </a:r>
            <a:r>
              <a:rPr lang="en-US" altLang="zh-CN" sz="2100" dirty="0" smtClean="0"/>
              <a:t>);</a:t>
            </a:r>
            <a:endParaRPr lang="en-US" altLang="zh-CN" sz="2100" dirty="0" smtClean="0"/>
          </a:p>
          <a:p>
            <a:pPr lvl="1" eaLnBrk="1" hangingPunct="1"/>
            <a:r>
              <a:rPr lang="en-US" altLang="zh-CN" sz="2200" dirty="0" err="1" smtClean="0"/>
              <a:t>concat</a:t>
            </a:r>
            <a:r>
              <a:rPr lang="zh-CN" altLang="en-US" sz="2200" dirty="0" smtClean="0"/>
              <a:t>：将两个字符串合并成一个字符串</a:t>
            </a:r>
            <a:endParaRPr lang="zh-CN" altLang="en-US" sz="2200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100" dirty="0" smtClean="0"/>
              <a:t>/*</a:t>
            </a:r>
            <a:r>
              <a:rPr lang="zh-CN" altLang="en-US" sz="2100" dirty="0" smtClean="0"/>
              <a:t>也可以直接用＋运算符进行*</a:t>
            </a:r>
            <a:r>
              <a:rPr lang="en-US" altLang="zh-CN" sz="2100" dirty="0" smtClean="0"/>
              <a:t>/</a:t>
            </a:r>
            <a:endParaRPr lang="en-US" altLang="zh-CN" sz="2100" dirty="0" smtClean="0"/>
          </a:p>
          <a:p>
            <a:pPr lvl="1" eaLnBrk="1" hangingPunct="1"/>
            <a:r>
              <a:rPr lang="en-US" altLang="zh-CN" sz="2200" dirty="0" err="1" smtClean="0"/>
              <a:t>toUpperCase</a:t>
            </a:r>
            <a:r>
              <a:rPr lang="en-US" altLang="zh-CN" sz="2200" dirty="0" smtClean="0"/>
              <a:t>()</a:t>
            </a:r>
            <a:r>
              <a:rPr lang="zh-CN" altLang="en-US" sz="2200" dirty="0" smtClean="0"/>
              <a:t>和</a:t>
            </a:r>
            <a:r>
              <a:rPr lang="en-US" altLang="zh-CN" sz="2200" dirty="0" err="1" smtClean="0"/>
              <a:t>toLowerCase</a:t>
            </a:r>
            <a:r>
              <a:rPr lang="en-US" altLang="zh-CN" sz="2200" dirty="0" smtClean="0"/>
              <a:t>()</a:t>
            </a:r>
            <a:r>
              <a:rPr lang="zh-CN" altLang="en-US" sz="2200" dirty="0" smtClean="0"/>
              <a:t>：大小写字母的切换</a:t>
            </a:r>
            <a:endParaRPr lang="zh-CN" altLang="en-US" sz="2200" dirty="0" smtClean="0"/>
          </a:p>
          <a:p>
            <a:pPr lvl="1" eaLnBrk="1" hangingPunct="1"/>
            <a:r>
              <a:rPr lang="en-US" altLang="zh-CN" sz="2200" dirty="0" smtClean="0"/>
              <a:t>trim() :</a:t>
            </a:r>
            <a:r>
              <a:rPr lang="zh-CN" altLang="en-US" sz="2200" dirty="0" smtClean="0"/>
              <a:t>去除的是头尾空格</a:t>
            </a:r>
            <a:endParaRPr lang="en-US" altLang="zh-CN" sz="2200" dirty="0" smtClean="0"/>
          </a:p>
          <a:p>
            <a:pPr lvl="1" eaLnBrk="1" hangingPunct="1"/>
            <a:r>
              <a:rPr lang="zh-CN" altLang="en-US" sz="2200" dirty="0" smtClean="0"/>
              <a:t>若要去除字符串内部空格呢？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2410098"/>
            <a:ext cx="5186363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zh-CN" sz="1800" dirty="0" smtClean="0"/>
              <a:t>//</a:t>
            </a:r>
            <a:r>
              <a:rPr lang="zh-CN" altLang="en-US" sz="1800" dirty="0" smtClean="0"/>
              <a:t>字符串内部空格去除  </a:t>
            </a:r>
            <a:r>
              <a:rPr lang="en-US" altLang="zh-CN" sz="1800" dirty="0" smtClean="0"/>
              <a:t>method1</a:t>
            </a:r>
            <a:endParaRPr lang="zh-CN" altLang="en-US" sz="1800" dirty="0" smtClean="0"/>
          </a:p>
          <a:p>
            <a:pPr>
              <a:buFontTx/>
              <a:buNone/>
            </a:pPr>
            <a:r>
              <a:rPr lang="en-US" altLang="zh-CN" sz="1800" b="1" dirty="0" smtClean="0"/>
              <a:t>char[] </a:t>
            </a:r>
            <a:r>
              <a:rPr lang="en-US" altLang="zh-CN" sz="1800" b="1" dirty="0" err="1" smtClean="0"/>
              <a:t>chs</a:t>
            </a:r>
            <a:r>
              <a:rPr lang="en-US" altLang="zh-CN" sz="1800" b="1" dirty="0" smtClean="0"/>
              <a:t>=</a:t>
            </a:r>
            <a:r>
              <a:rPr lang="en-US" altLang="zh-CN" sz="1800" b="1" dirty="0" err="1" smtClean="0"/>
              <a:t>newstr.toCharArray</a:t>
            </a:r>
            <a:r>
              <a:rPr lang="en-US" altLang="zh-CN" sz="1800" b="1" dirty="0" smtClean="0"/>
              <a:t>();</a:t>
            </a:r>
            <a:endParaRPr lang="en-US" altLang="zh-CN" sz="1800" b="1" dirty="0" smtClean="0"/>
          </a:p>
          <a:p>
            <a:pPr>
              <a:buFontTx/>
              <a:buNone/>
            </a:pPr>
            <a:r>
              <a:rPr lang="en-US" altLang="zh-CN" sz="1800" dirty="0" smtClean="0"/>
              <a:t>String newstr2="";</a:t>
            </a:r>
            <a:endParaRPr lang="en-US" altLang="zh-CN" sz="1800" dirty="0" smtClean="0"/>
          </a:p>
          <a:p>
            <a:pPr>
              <a:buFontTx/>
              <a:buNone/>
            </a:pPr>
            <a:r>
              <a:rPr lang="en-US" altLang="zh-CN" sz="1800" b="1" dirty="0" smtClean="0"/>
              <a:t>for(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=0;i&lt;</a:t>
            </a:r>
            <a:r>
              <a:rPr lang="en-US" altLang="zh-CN" sz="1800" b="1" dirty="0" err="1" smtClean="0"/>
              <a:t>chs.length;i</a:t>
            </a:r>
            <a:r>
              <a:rPr lang="en-US" altLang="zh-CN" sz="1800" b="1" dirty="0" smtClean="0"/>
              <a:t>++){</a:t>
            </a:r>
            <a:endParaRPr lang="en-US" altLang="zh-CN" sz="1800" b="1" dirty="0" smtClean="0"/>
          </a:p>
          <a:p>
            <a:pPr>
              <a:buFontTx/>
              <a:buNone/>
            </a:pPr>
            <a:r>
              <a:rPr lang="en-US" altLang="zh-CN" sz="1800" b="1" dirty="0" smtClean="0"/>
              <a:t>if (</a:t>
            </a:r>
            <a:r>
              <a:rPr lang="en-US" altLang="zh-CN" sz="1800" b="1" dirty="0" err="1" smtClean="0"/>
              <a:t>chs</a:t>
            </a:r>
            <a:r>
              <a:rPr lang="en-US" altLang="zh-CN" sz="1800" b="1" dirty="0" smtClean="0"/>
              <a:t>[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]!=' ')</a:t>
            </a:r>
            <a:endParaRPr lang="en-US" altLang="zh-CN" sz="1800" b="1" dirty="0" smtClean="0"/>
          </a:p>
          <a:p>
            <a:pPr>
              <a:buFontTx/>
              <a:buNone/>
            </a:pPr>
            <a:r>
              <a:rPr lang="en-US" altLang="zh-CN" sz="1800" dirty="0" smtClean="0"/>
              <a:t>	newstr2=newstr2+chs[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];</a:t>
            </a:r>
            <a:endParaRPr lang="en-US" altLang="zh-CN" sz="1800" dirty="0" smtClean="0"/>
          </a:p>
          <a:p>
            <a:pPr>
              <a:buFontTx/>
              <a:buNone/>
            </a:pPr>
            <a:r>
              <a:rPr lang="en-US" altLang="zh-CN" sz="1800" dirty="0" smtClean="0"/>
              <a:t>}</a:t>
            </a:r>
            <a:endParaRPr lang="en-US" altLang="zh-CN" sz="1800" dirty="0" smtClean="0"/>
          </a:p>
          <a:p>
            <a:pPr>
              <a:buFontTx/>
              <a:buNone/>
            </a:pPr>
            <a:r>
              <a:rPr lang="en-US" altLang="zh-CN" sz="1800" dirty="0" err="1" smtClean="0"/>
              <a:t>System.</a:t>
            </a:r>
            <a:r>
              <a:rPr lang="en-US" altLang="zh-CN" sz="1800" i="1" dirty="0" err="1" smtClean="0"/>
              <a:t>out.println</a:t>
            </a:r>
            <a:r>
              <a:rPr lang="en-US" altLang="zh-CN" sz="1800" i="1" dirty="0" smtClean="0"/>
              <a:t>(newstr2);</a:t>
            </a:r>
            <a:endParaRPr lang="zh-CN" altLang="en-US" sz="1800" dirty="0" smtClean="0"/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4455252" y="3714750"/>
            <a:ext cx="4562475" cy="19383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//method2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String 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="This is a </a:t>
            </a:r>
            <a:r>
              <a:rPr lang="en-US" altLang="zh-CN" sz="2400" dirty="0" err="1"/>
              <a:t>sTring</a:t>
            </a:r>
            <a:r>
              <a:rPr lang="en-US" altLang="zh-CN" sz="2400" dirty="0"/>
              <a:t>";</a:t>
            </a:r>
            <a:endParaRPr lang="en-US" altLang="zh-CN" sz="2400" dirty="0"/>
          </a:p>
          <a:p>
            <a:pPr eaLnBrk="1" hangingPunct="1"/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</a:t>
            </a:r>
            <a:r>
              <a:rPr lang="en-US" altLang="zh-CN" sz="2400" i="1" dirty="0" err="1"/>
              <a:t>str</a:t>
            </a:r>
            <a:r>
              <a:rPr lang="en-US" altLang="zh-CN" sz="2400" i="1" dirty="0"/>
              <a:t>);</a:t>
            </a:r>
            <a:endParaRPr lang="en-US" altLang="zh-CN" sz="2400" i="1" dirty="0"/>
          </a:p>
          <a:p>
            <a:pPr eaLnBrk="1" hangingPunct="1"/>
            <a:r>
              <a:rPr lang="en-US" altLang="zh-CN" sz="2400" dirty="0"/>
              <a:t>String </a:t>
            </a:r>
            <a:r>
              <a:rPr lang="en-US" altLang="zh-CN" sz="2400" dirty="0" err="1"/>
              <a:t>newstr</a:t>
            </a:r>
            <a:r>
              <a:rPr lang="en-US" altLang="zh-CN" sz="2400" dirty="0"/>
              <a:t>=</a:t>
            </a:r>
            <a:r>
              <a:rPr lang="en-US" altLang="zh-CN" sz="2400" dirty="0" err="1"/>
              <a:t>str.replace</a:t>
            </a:r>
            <a:r>
              <a:rPr lang="en-US" altLang="zh-CN" sz="2400" dirty="0"/>
              <a:t>(" ", "");</a:t>
            </a:r>
            <a:endParaRPr lang="en-US" altLang="zh-CN" sz="2400" dirty="0"/>
          </a:p>
          <a:p>
            <a:pPr eaLnBrk="1" hangingPunct="1"/>
            <a:r>
              <a:rPr lang="en-US" altLang="zh-CN" sz="2400" dirty="0" err="1"/>
              <a:t>System.</a:t>
            </a:r>
            <a:r>
              <a:rPr lang="en-US" altLang="zh-CN" sz="2400" i="1" dirty="0" err="1"/>
              <a:t>out.println</a:t>
            </a:r>
            <a:r>
              <a:rPr lang="en-US" altLang="zh-CN" sz="2400" i="1" dirty="0"/>
              <a:t>(</a:t>
            </a:r>
            <a:r>
              <a:rPr lang="en-US" altLang="zh-CN" sz="2400" i="1" dirty="0" err="1"/>
              <a:t>newstr</a:t>
            </a:r>
            <a:r>
              <a:rPr lang="en-US" altLang="zh-CN" sz="2400" i="1" dirty="0"/>
              <a:t>);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字符串相关操作的说明：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replace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substring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contact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split</a:t>
            </a:r>
            <a:r>
              <a:rPr kumimoji="1" lang="zh-CN" altLang="en-US" dirty="0" smtClean="0"/>
              <a:t>等函数：都会返回一个源自原始字符串的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新字符串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，并未对原始字符串产生修改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replace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split</a:t>
            </a:r>
            <a:r>
              <a:rPr kumimoji="1" lang="zh-CN" altLang="en-US" dirty="0" smtClean="0"/>
              <a:t>以及</a:t>
            </a:r>
            <a:r>
              <a:rPr kumimoji="1" lang="en-US" altLang="zh-CN" dirty="0" smtClean="0"/>
              <a:t>matches</a:t>
            </a:r>
            <a:r>
              <a:rPr kumimoji="1" lang="zh-CN" altLang="en-US" dirty="0" smtClean="0"/>
              <a:t>等方法支持</a:t>
            </a:r>
            <a:r>
              <a:rPr kumimoji="1" lang="en-US" altLang="zh-CN" dirty="0" smtClean="0"/>
              <a:t>“</a:t>
            </a:r>
            <a:r>
              <a:rPr kumimoji="1" lang="zh-CN" altLang="en-US" dirty="0" smtClean="0"/>
              <a:t>正则表达式</a:t>
            </a:r>
            <a:r>
              <a:rPr kumimoji="1" lang="en-US" altLang="zh-CN" dirty="0" smtClean="0"/>
              <a:t>”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例如：</a:t>
            </a:r>
            <a:endParaRPr kumimoji="1" lang="en-US" altLang="zh-CN" dirty="0" smtClean="0"/>
          </a:p>
          <a:p>
            <a:pPr marL="822960" lvl="3" indent="0">
              <a:buNone/>
            </a:pPr>
            <a:r>
              <a:rPr kumimoji="1" lang="en-US" altLang="zh-CN" dirty="0" smtClean="0"/>
              <a:t>”java is </a:t>
            </a:r>
            <a:r>
              <a:rPr kumimoji="1" lang="en-US" altLang="zh-CN" dirty="0" err="1" smtClean="0"/>
              <a:t>fun”.matches</a:t>
            </a:r>
            <a:r>
              <a:rPr kumimoji="1" lang="en-US" altLang="zh-CN" dirty="0" smtClean="0"/>
              <a:t>(“java.*)</a:t>
            </a:r>
            <a:r>
              <a:rPr kumimoji="1" lang="zh-CN" altLang="en-US" dirty="0" smtClean="0"/>
              <a:t>结果为</a:t>
            </a:r>
            <a:r>
              <a:rPr kumimoji="1" lang="en-US" altLang="zh-CN" dirty="0" smtClean="0"/>
              <a:t>true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例如：</a:t>
            </a:r>
            <a:endParaRPr kumimoji="1" lang="en-US" altLang="zh-CN" dirty="0"/>
          </a:p>
          <a:p>
            <a:pPr marL="822960" lvl="3" indent="0">
              <a:buNone/>
            </a:pPr>
            <a:r>
              <a:rPr kumimoji="1" lang="en-US" altLang="zh-CN" dirty="0" smtClean="0"/>
              <a:t>String s=“</a:t>
            </a:r>
            <a:r>
              <a:rPr kumimoji="1" lang="en-US" altLang="zh-CN" dirty="0" err="1" smtClean="0"/>
              <a:t>a+b</a:t>
            </a:r>
            <a:r>
              <a:rPr kumimoji="1" lang="en-US" altLang="zh-CN" dirty="0" smtClean="0"/>
              <a:t>$#c”.</a:t>
            </a:r>
            <a:r>
              <a:rPr kumimoji="1" lang="en-US" altLang="zh-CN" dirty="0" err="1" smtClean="0"/>
              <a:t>replaceAll</a:t>
            </a:r>
            <a:r>
              <a:rPr kumimoji="1" lang="en-US" altLang="zh-CN" dirty="0" smtClean="0"/>
              <a:t>(“[$+#]”,”NNN”);</a:t>
            </a:r>
            <a:endParaRPr kumimoji="1" lang="en-US" altLang="zh-CN" dirty="0" smtClean="0"/>
          </a:p>
          <a:p>
            <a:pPr marL="822960" lvl="3" indent="0">
              <a:buNone/>
            </a:pPr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ystem.out.println</a:t>
            </a:r>
            <a:r>
              <a:rPr kumimoji="1" lang="en-US" altLang="zh-CN" dirty="0" smtClean="0"/>
              <a:t>(s);		//</a:t>
            </a:r>
            <a:r>
              <a:rPr kumimoji="1" lang="zh-CN" altLang="en-US" dirty="0" smtClean="0"/>
              <a:t>结果：</a:t>
            </a:r>
            <a:r>
              <a:rPr kumimoji="1" lang="en-US" altLang="zh-CN" dirty="0" err="1" smtClean="0"/>
              <a:t>aNNNbNNNNNNc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关于正则表达式，有兴趣的同学可自学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字符串</a:t>
            </a:r>
            <a:endParaRPr lang="zh-CN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708"/>
            <a:ext cx="8280400" cy="467613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 smtClean="0"/>
              <a:t>字符串与数组之间的转化：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toCharArray</a:t>
            </a:r>
            <a:r>
              <a:rPr lang="zh-CN" altLang="en-US" sz="2400" dirty="0" smtClean="0"/>
              <a:t>方法</a:t>
            </a:r>
            <a:endParaRPr lang="en-US" altLang="zh-CN" sz="2400" dirty="0" smtClean="0"/>
          </a:p>
          <a:p>
            <a:pPr lvl="2"/>
            <a:r>
              <a:rPr lang="zh-CN" altLang="en-US" sz="2000" dirty="0" smtClean="0"/>
              <a:t>例如：</a:t>
            </a:r>
            <a:r>
              <a:rPr lang="en-US" altLang="zh-CN" sz="2000" dirty="0" smtClean="0"/>
              <a:t>char[]</a:t>
            </a:r>
            <a:r>
              <a:rPr lang="zh-CN" altLang="en-US" sz="2000" dirty="0" smtClean="0"/>
              <a:t> </a:t>
            </a:r>
            <a:r>
              <a:rPr lang="en-US" altLang="zh-CN" sz="2000" dirty="0" err="1" smtClean="0"/>
              <a:t>ch</a:t>
            </a:r>
            <a:r>
              <a:rPr lang="en-US" altLang="zh-CN" sz="2000" dirty="0" smtClean="0"/>
              <a:t>=“Java</a:t>
            </a:r>
            <a:r>
              <a:rPr lang="zh-CN" altLang="en-US" sz="2000" dirty="0" smtClean="0"/>
              <a:t>”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toCharArray</a:t>
            </a:r>
            <a:r>
              <a:rPr lang="en-US" altLang="zh-CN" sz="2000" dirty="0" smtClean="0"/>
              <a:t>();</a:t>
            </a:r>
            <a:endParaRPr lang="en-US" altLang="zh-CN" sz="2000" dirty="0" smtClean="0"/>
          </a:p>
          <a:p>
            <a:r>
              <a:rPr lang="zh-CN" altLang="en-US" dirty="0" smtClean="0"/>
              <a:t>将字符和数值转化成字符串：</a:t>
            </a:r>
            <a:endParaRPr lang="zh-CN" altLang="en-US" dirty="0" smtClean="0"/>
          </a:p>
          <a:p>
            <a:pPr lvl="1" eaLnBrk="1" hangingPunct="1"/>
            <a:r>
              <a:rPr lang="en-US" altLang="zh-CN" sz="2400" dirty="0" smtClean="0"/>
              <a:t>String</a:t>
            </a:r>
            <a:r>
              <a:rPr lang="zh-CN" altLang="en-US" sz="2400" dirty="0" smtClean="0"/>
              <a:t>提供了静态方法：</a:t>
            </a:r>
            <a:r>
              <a:rPr lang="en-US" altLang="zh-CN" sz="2400" dirty="0" err="1" smtClean="0"/>
              <a:t>valueOf</a:t>
            </a:r>
            <a:r>
              <a:rPr lang="zh-CN" altLang="en-US" sz="2400" dirty="0" smtClean="0"/>
              <a:t>可以将任意类型的对象转换成一个字符串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800" dirty="0" smtClean="0"/>
              <a:t>例如：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String.valueOf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Math.PI</a:t>
            </a:r>
            <a:r>
              <a:rPr lang="en-US" altLang="zh-CN" dirty="0" smtClean="0"/>
              <a:t>));</a:t>
            </a:r>
            <a:endParaRPr lang="en-US" altLang="zh-CN" dirty="0" smtClean="0"/>
          </a:p>
          <a:p>
            <a:r>
              <a:rPr lang="zh-CN" altLang="en-US" dirty="0" smtClean="0"/>
              <a:t>格式化字符串：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String</a:t>
            </a:r>
            <a:r>
              <a:rPr lang="zh-CN" altLang="en-US" dirty="0" smtClean="0"/>
              <a:t>类中静态方法</a:t>
            </a:r>
            <a:r>
              <a:rPr lang="en-US" altLang="zh-CN" dirty="0" smtClean="0"/>
              <a:t>format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s=</a:t>
            </a:r>
            <a:r>
              <a:rPr lang="en-US" altLang="zh-CN" dirty="0" err="1" smtClean="0"/>
              <a:t>String.format</a:t>
            </a:r>
            <a:r>
              <a:rPr lang="en-US" altLang="zh-CN" dirty="0" smtClean="0"/>
              <a:t>(“%7.2f%6d%-4s”,45.556,14,”AB”);</a:t>
            </a:r>
            <a:endParaRPr lang="en-US" altLang="zh-CN" dirty="0"/>
          </a:p>
          <a:p>
            <a:pPr marL="548640" lvl="2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         </a:t>
            </a:r>
            <a:r>
              <a:rPr lang="zh-CN" altLang="zh-CN" dirty="0" smtClean="0"/>
              <a:t>S</a:t>
            </a:r>
            <a:r>
              <a:rPr lang="en-US" altLang="zh-CN" dirty="0" err="1" smtClean="0"/>
              <a:t>ystem.out.println</a:t>
            </a:r>
            <a:r>
              <a:rPr lang="en-US" altLang="zh-CN" dirty="0" smtClean="0"/>
              <a:t>(s);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r>
              <a:rPr lang="en-US" altLang="zh-CN" dirty="0" smtClean="0"/>
              <a:t>String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字符串比较相关方法：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7200" y="2219036"/>
          <a:ext cx="8132618" cy="3235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82275"/>
                <a:gridCol w="52503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equals(s1)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如果该字符串等于</a:t>
                      </a:r>
                      <a:r>
                        <a:rPr lang="en-US" altLang="zh-CN" dirty="0" smtClean="0"/>
                        <a:t>s1</a:t>
                      </a:r>
                      <a:r>
                        <a:rPr lang="zh-CN" altLang="en-US" dirty="0" smtClean="0"/>
                        <a:t>，返回</a:t>
                      </a:r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equalsIgnoreCase</a:t>
                      </a:r>
                      <a:r>
                        <a:rPr lang="en-US" altLang="zh-CN" dirty="0" smtClean="0"/>
                        <a:t>(s1)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如果该字符串等于</a:t>
                      </a:r>
                      <a:r>
                        <a:rPr lang="en-US" altLang="zh-CN" dirty="0" smtClean="0"/>
                        <a:t>s1</a:t>
                      </a:r>
                      <a:r>
                        <a:rPr lang="zh-CN" altLang="en-US" dirty="0" smtClean="0"/>
                        <a:t>，返回</a:t>
                      </a:r>
                      <a:r>
                        <a:rPr lang="en-US" altLang="zh-CN" dirty="0" smtClean="0"/>
                        <a:t>true</a:t>
                      </a:r>
                      <a:r>
                        <a:rPr lang="zh-CN" altLang="en-US" dirty="0" smtClean="0"/>
                        <a:t>；不区分大小写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compareTo</a:t>
                      </a:r>
                      <a:r>
                        <a:rPr lang="en-US" altLang="zh-CN" dirty="0" smtClean="0"/>
                        <a:t>(s1)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返回一个大于、等于或小于</a:t>
                      </a:r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的整数表明大于、等于或小于关系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compareToIgnoreCase</a:t>
                      </a:r>
                      <a:r>
                        <a:rPr lang="en-US" altLang="zh-CN" dirty="0" smtClean="0"/>
                        <a:t>(s1)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同</a:t>
                      </a:r>
                      <a:r>
                        <a:rPr lang="en-US" altLang="zh-CN" dirty="0" err="1" smtClean="0"/>
                        <a:t>comparteTo</a:t>
                      </a:r>
                      <a:r>
                        <a:rPr lang="zh-CN" altLang="en-US" dirty="0" smtClean="0"/>
                        <a:t>，不区分大小写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startsWith</a:t>
                      </a:r>
                      <a:r>
                        <a:rPr lang="en-US" altLang="zh-CN" dirty="0" smtClean="0"/>
                        <a:t>(prefix)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如果字符串以特定前缀开始，返回</a:t>
                      </a:r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 smtClean="0"/>
                        <a:t>endsWith</a:t>
                      </a:r>
                      <a:r>
                        <a:rPr lang="en-US" altLang="zh-CN" dirty="0" smtClean="0"/>
                        <a:t>(suffix)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如果字符串以特定后缀结束，返回</a:t>
                      </a:r>
                      <a:r>
                        <a:rPr lang="en-US" altLang="zh-CN" dirty="0" smtClean="0"/>
                        <a:t>true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contains(s1)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如果</a:t>
                      </a:r>
                      <a:r>
                        <a:rPr lang="en-US" altLang="zh-CN" dirty="0" smtClean="0"/>
                        <a:t>s1</a:t>
                      </a:r>
                      <a:r>
                        <a:rPr lang="zh-CN" altLang="en-US" dirty="0" smtClean="0"/>
                        <a:t>是该字符串的子串，返回</a:t>
                      </a:r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5" y="313509"/>
            <a:ext cx="8821782" cy="64007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Object</a:t>
            </a:r>
            <a:r>
              <a:rPr lang="zh-CN" altLang="en-US" dirty="0" smtClean="0"/>
              <a:t>类</a:t>
            </a:r>
            <a:endParaRPr lang="zh-CN" alt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3738" y="2039853"/>
            <a:ext cx="7588250" cy="36510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Object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所有类的直接或间接超类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定义类时，不需要写</a:t>
            </a:r>
            <a:r>
              <a:rPr lang="en-US" altLang="zh-CN" dirty="0" smtClean="0"/>
              <a:t>extends Object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/>
              <a:t>主要方法：</a:t>
            </a:r>
            <a:endParaRPr lang="zh-CN" alt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protected Object Clone();</a:t>
            </a:r>
            <a:endParaRPr lang="en-US" altLang="zh-CN" dirty="0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生成调用对象的副本</a:t>
            </a:r>
            <a:endParaRPr lang="zh-CN" alt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public </a:t>
            </a:r>
            <a:r>
              <a:rPr lang="en-US" altLang="zh-CN" dirty="0" err="1" smtClean="0"/>
              <a:t>boolean</a:t>
            </a:r>
            <a:r>
              <a:rPr lang="en-US" altLang="zh-CN" dirty="0" smtClean="0"/>
              <a:t> equals(Object </a:t>
            </a:r>
            <a:r>
              <a:rPr lang="en-US" altLang="zh-CN" dirty="0" err="1" smtClean="0"/>
              <a:t>obj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比较两个对象是否相同</a:t>
            </a:r>
            <a:endParaRPr lang="zh-CN" alt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smtClean="0"/>
              <a:t>protected void finalize();</a:t>
            </a:r>
            <a:endParaRPr lang="en-US" altLang="zh-CN" dirty="0" smtClean="0"/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	//</a:t>
            </a:r>
            <a:r>
              <a:rPr lang="zh-CN" altLang="en-US" dirty="0" smtClean="0"/>
              <a:t>定义回收当前对象时需要完成的清理工作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22" y="0"/>
            <a:ext cx="757755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14" y="1001490"/>
            <a:ext cx="8628571" cy="4589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StringBuilder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StringBuffer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1874486"/>
            <a:ext cx="7662864" cy="424986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引入原因：</a:t>
            </a:r>
            <a:endParaRPr lang="en-US" altLang="zh-CN" dirty="0" smtClean="0"/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</a:rPr>
              <a:t>类似于</a:t>
            </a:r>
            <a:r>
              <a:rPr lang="en-US" altLang="zh-CN" dirty="0">
                <a:latin typeface="Times New Roman" panose="02020603050405020304" pitchFamily="18" charset="0"/>
              </a:rPr>
              <a:t>String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但不同</a:t>
            </a:r>
            <a:r>
              <a:rPr lang="zh-CN" altLang="en-US" dirty="0">
                <a:latin typeface="Times New Roman" panose="02020603050405020304" pitchFamily="18" charset="0"/>
              </a:rPr>
              <a:t>的是</a:t>
            </a:r>
            <a:r>
              <a:rPr lang="zh-CN" altLang="en-US" dirty="0" smtClean="0">
                <a:latin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</a:rPr>
              <a:t>可以</a:t>
            </a:r>
            <a:r>
              <a:rPr lang="zh-CN" altLang="en-US" dirty="0">
                <a:latin typeface="Times New Roman" panose="02020603050405020304" pitchFamily="18" charset="0"/>
              </a:rPr>
              <a:t>改变其长度和内容，</a:t>
            </a:r>
            <a:r>
              <a:rPr lang="zh-CN" altLang="en-US" dirty="0" smtClean="0">
                <a:latin typeface="Times New Roman" panose="02020603050405020304" pitchFamily="18" charset="0"/>
              </a:rPr>
              <a:t>用户可以根据需要进</a:t>
            </a:r>
            <a:r>
              <a:rPr lang="zh-CN" altLang="en-US" dirty="0">
                <a:latin typeface="Times New Roman" panose="02020603050405020304" pitchFamily="18" charset="0"/>
              </a:rPr>
              <a:t>行附加、插入、替换、删除、查询等操作，</a:t>
            </a:r>
            <a:r>
              <a:rPr lang="zh-CN" altLang="en-US" dirty="0" smtClean="0">
                <a:latin typeface="Times New Roman" panose="02020603050405020304" pitchFamily="18" charset="0"/>
              </a:rPr>
              <a:t>操作结果作用于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StringBuilder</a:t>
            </a:r>
            <a:r>
              <a:rPr lang="en-US" altLang="zh-CN" dirty="0" smtClean="0">
                <a:latin typeface="Times New Roman" panose="02020603050405020304" pitchFamily="18" charset="0"/>
              </a:rPr>
              <a:t>/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StringBuffer</a:t>
            </a:r>
            <a:r>
              <a:rPr lang="zh-CN" altLang="en-US" dirty="0">
                <a:latin typeface="Times New Roman" panose="02020603050405020304" pitchFamily="18" charset="0"/>
              </a:rPr>
              <a:t>串本身，并无新对象产生，非常适合大型文</a:t>
            </a:r>
            <a:r>
              <a:rPr lang="zh-CN" altLang="en-US" dirty="0" smtClean="0">
                <a:latin typeface="Times New Roman" panose="02020603050405020304" pitchFamily="18" charset="0"/>
              </a:rPr>
              <a:t>本的处理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lvl="2"/>
            <a:r>
              <a:rPr lang="en-US" altLang="zh-CN" dirty="0" err="1" smtClean="0">
                <a:latin typeface="Times New Roman" panose="02020603050405020304" pitchFamily="18" charset="0"/>
              </a:rPr>
              <a:t>StringBuffer</a:t>
            </a:r>
            <a:r>
              <a:rPr lang="zh-CN" altLang="en-US" dirty="0" smtClean="0">
                <a:latin typeface="Times New Roman" panose="02020603050405020304" pitchFamily="18" charset="0"/>
              </a:rPr>
              <a:t>类具有线</a:t>
            </a:r>
            <a:r>
              <a:rPr lang="zh-CN" altLang="en-US" dirty="0">
                <a:latin typeface="Times New Roman" panose="02020603050405020304" pitchFamily="18" charset="0"/>
              </a:rPr>
              <a:t>程安全性，由于采用了同步机制，不允许多个线程同时对</a:t>
            </a:r>
            <a:r>
              <a:rPr lang="en-US" altLang="zh-CN" dirty="0" err="1">
                <a:latin typeface="Times New Roman" panose="02020603050405020304" pitchFamily="18" charset="0"/>
              </a:rPr>
              <a:t>StringBuffer</a:t>
            </a:r>
            <a:r>
              <a:rPr lang="zh-CN" altLang="en-US" dirty="0">
                <a:latin typeface="Times New Roman" panose="02020603050405020304" pitchFamily="18" charset="0"/>
              </a:rPr>
              <a:t>进行增加或修改操作。不过这多少会影响程序运行效率，于是从</a:t>
            </a:r>
            <a:r>
              <a:rPr lang="en-US" altLang="zh-CN" dirty="0">
                <a:latin typeface="Times New Roman" panose="02020603050405020304" pitchFamily="18" charset="0"/>
              </a:rPr>
              <a:t>JDK 5.0</a:t>
            </a:r>
            <a:r>
              <a:rPr lang="zh-CN" altLang="en-US" dirty="0">
                <a:latin typeface="Times New Roman" panose="02020603050405020304" pitchFamily="18" charset="0"/>
              </a:rPr>
              <a:t>起新增了一个</a:t>
            </a:r>
            <a:r>
              <a:rPr lang="en-US" altLang="zh-CN" dirty="0" err="1">
                <a:latin typeface="Times New Roman" panose="02020603050405020304" pitchFamily="18" charset="0"/>
              </a:rPr>
              <a:t>StringBuilder</a:t>
            </a:r>
            <a:r>
              <a:rPr lang="zh-CN" altLang="en-US" dirty="0">
                <a:latin typeface="Times New Roman" panose="02020603050405020304" pitchFamily="18" charset="0"/>
              </a:rPr>
              <a:t>类，该类有着与</a:t>
            </a:r>
            <a:r>
              <a:rPr lang="en-US" altLang="zh-CN" dirty="0" err="1">
                <a:latin typeface="Times New Roman" panose="02020603050405020304" pitchFamily="18" charset="0"/>
              </a:rPr>
              <a:t>StringBuffer</a:t>
            </a:r>
            <a:r>
              <a:rPr lang="zh-CN" altLang="en-US" dirty="0">
                <a:latin typeface="Times New Roman" panose="02020603050405020304" pitchFamily="18" charset="0"/>
              </a:rPr>
              <a:t>完全相同的</a:t>
            </a:r>
            <a:r>
              <a:rPr lang="en-US" altLang="zh-CN" dirty="0">
                <a:latin typeface="Times New Roman" panose="02020603050405020304" pitchFamily="18" charset="0"/>
              </a:rPr>
              <a:t>API</a:t>
            </a:r>
            <a:r>
              <a:rPr lang="zh-CN" altLang="en-US" dirty="0">
                <a:latin typeface="Times New Roman" panose="02020603050405020304" pitchFamily="18" charset="0"/>
              </a:rPr>
              <a:t>，但是它不具有线程安全性，同等情况程序执行效率会更高一些</a:t>
            </a:r>
            <a:r>
              <a:rPr lang="zh-CN" altLang="en-US" dirty="0" smtClean="0">
                <a:latin typeface="Times New Roman" panose="02020603050405020304" pitchFamily="18" charset="0"/>
              </a:rPr>
              <a:t>。由此</a:t>
            </a:r>
            <a:r>
              <a:rPr lang="zh-CN" altLang="en-US" dirty="0">
                <a:latin typeface="Times New Roman" panose="02020603050405020304" pitchFamily="18" charset="0"/>
              </a:rPr>
              <a:t>可以得出结论，</a:t>
            </a:r>
            <a:r>
              <a:rPr lang="en-US" altLang="zh-CN" dirty="0" err="1">
                <a:latin typeface="Times New Roman" panose="02020603050405020304" pitchFamily="18" charset="0"/>
              </a:rPr>
              <a:t>StringBuffer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dirty="0" err="1">
                <a:latin typeface="Times New Roman" panose="02020603050405020304" pitchFamily="18" charset="0"/>
              </a:rPr>
              <a:t>StringBuilder</a:t>
            </a:r>
            <a:r>
              <a:rPr lang="zh-CN" altLang="en-US" dirty="0">
                <a:latin typeface="Times New Roman" panose="02020603050405020304" pitchFamily="18" charset="0"/>
              </a:rPr>
              <a:t>功能相同，只是在安全性、执行效率上存在一些差异，学习时只要掌握其中一个即可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800" b="1" dirty="0" smtClean="0">
                <a:solidFill>
                  <a:schemeClr val="bg1"/>
                </a:solidFill>
              </a:rPr>
              <a:t>对象的创建</a:t>
            </a:r>
            <a:endParaRPr lang="zh-CN" altLang="en-US" sz="3800" b="1" dirty="0" smtClean="0">
              <a:solidFill>
                <a:schemeClr val="bg1"/>
              </a:solidFill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746123" y="1869826"/>
            <a:ext cx="7187911" cy="388721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</a:rPr>
              <a:t>提供了三个常用构造方法来创建</a:t>
            </a:r>
            <a:r>
              <a:rPr lang="en-US" altLang="zh-CN" dirty="0" err="1">
                <a:latin typeface="Times New Roman" panose="02020603050405020304" pitchFamily="18" charset="0"/>
              </a:rPr>
              <a:t>StringBuffer</a:t>
            </a:r>
            <a:r>
              <a:rPr lang="zh-CN" altLang="en-US" dirty="0">
                <a:latin typeface="Times New Roman" panose="02020603050405020304" pitchFamily="18" charset="0"/>
              </a:rPr>
              <a:t>对象，具体如下：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1.StringBuffer( )</a:t>
            </a:r>
            <a:r>
              <a:rPr lang="zh-CN" altLang="en-US" dirty="0">
                <a:latin typeface="Times New Roman" panose="02020603050405020304" pitchFamily="18" charset="0"/>
              </a:rPr>
              <a:t>：建立一个不包含任何文本的</a:t>
            </a:r>
            <a:r>
              <a:rPr lang="en-US" altLang="zh-CN" dirty="0" err="1">
                <a:latin typeface="Times New Roman" panose="02020603050405020304" pitchFamily="18" charset="0"/>
              </a:rPr>
              <a:t>StringBuffer</a:t>
            </a:r>
            <a:r>
              <a:rPr lang="zh-CN" altLang="en-US" dirty="0">
                <a:latin typeface="Times New Roman" panose="02020603050405020304" pitchFamily="18" charset="0"/>
              </a:rPr>
              <a:t>对象，可在以后操作时添加其内容。初始容量为</a:t>
            </a:r>
            <a:r>
              <a:rPr lang="en-US" altLang="zh-CN" dirty="0">
                <a:latin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</a:rPr>
              <a:t>字节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2.StringBuffer(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capacity)</a:t>
            </a:r>
            <a:r>
              <a:rPr lang="zh-CN" altLang="en-US" dirty="0">
                <a:latin typeface="Times New Roman" panose="02020603050405020304" pitchFamily="18" charset="0"/>
              </a:rPr>
              <a:t>：建立一个容量为</a:t>
            </a:r>
            <a:r>
              <a:rPr lang="en-US" altLang="zh-CN" dirty="0">
                <a:latin typeface="Times New Roman" panose="02020603050405020304" pitchFamily="18" charset="0"/>
              </a:rPr>
              <a:t>capacity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</a:rPr>
              <a:t>StringBuffer</a:t>
            </a:r>
            <a:r>
              <a:rPr lang="zh-CN" altLang="en-US" dirty="0">
                <a:latin typeface="Times New Roman" panose="02020603050405020304" pitchFamily="18" charset="0"/>
              </a:rPr>
              <a:t>对象，它不包含任何文本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3.StringBuffer (String </a:t>
            </a:r>
            <a:r>
              <a:rPr lang="en-US" altLang="zh-CN" dirty="0" err="1">
                <a:latin typeface="Times New Roman" panose="02020603050405020304" pitchFamily="18" charset="0"/>
              </a:rPr>
              <a:t>str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：以参数</a:t>
            </a:r>
            <a:r>
              <a:rPr lang="en-US" altLang="zh-CN" dirty="0" err="1">
                <a:latin typeface="Times New Roman" panose="02020603050405020304" pitchFamily="18" charset="0"/>
              </a:rPr>
              <a:t>str</a:t>
            </a:r>
            <a:r>
              <a:rPr lang="zh-CN" altLang="en-US" dirty="0">
                <a:latin typeface="Times New Roman" panose="02020603050405020304" pitchFamily="18" charset="0"/>
              </a:rPr>
              <a:t>来创建</a:t>
            </a:r>
            <a:r>
              <a:rPr lang="en-US" altLang="zh-CN" dirty="0" err="1">
                <a:latin typeface="Times New Roman" panose="02020603050405020304" pitchFamily="18" charset="0"/>
              </a:rPr>
              <a:t>StringBuffer</a:t>
            </a:r>
            <a:r>
              <a:rPr lang="zh-CN" altLang="en-US" dirty="0">
                <a:latin typeface="Times New Roman" panose="02020603050405020304" pitchFamily="18" charset="0"/>
              </a:rPr>
              <a:t>对象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说明：随着文本的增加，字符串的长度在不断增大；当长度大于</a:t>
            </a:r>
            <a:r>
              <a:rPr lang="en-US" altLang="zh-CN" dirty="0" err="1">
                <a:latin typeface="Times New Roman" panose="02020603050405020304" pitchFamily="18" charset="0"/>
              </a:rPr>
              <a:t>StringBuffer</a:t>
            </a:r>
            <a:r>
              <a:rPr lang="zh-CN" altLang="en-US" dirty="0">
                <a:latin typeface="Times New Roman" panose="02020603050405020304" pitchFamily="18" charset="0"/>
              </a:rPr>
              <a:t>对象的现有容量时，</a:t>
            </a:r>
            <a:r>
              <a:rPr lang="en-US" altLang="zh-CN" dirty="0">
                <a:latin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</a:rPr>
              <a:t>会自动增加其容量。所以，在进行</a:t>
            </a:r>
            <a:r>
              <a:rPr lang="en-US" altLang="zh-CN" dirty="0" err="1">
                <a:latin typeface="Times New Roman" panose="02020603050405020304" pitchFamily="18" charset="0"/>
              </a:rPr>
              <a:t>StringBuffer</a:t>
            </a:r>
            <a:r>
              <a:rPr lang="zh-CN" altLang="en-US" dirty="0">
                <a:latin typeface="Times New Roman" panose="02020603050405020304" pitchFamily="18" charset="0"/>
              </a:rPr>
              <a:t>的增加、删除操作时，不必考虑其容量问题。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StringBuffer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StringBuffer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2218" y="2036341"/>
            <a:ext cx="2467854" cy="365915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append</a:t>
            </a:r>
            <a:endParaRPr kumimoji="1" lang="en-US" altLang="zh-CN" dirty="0" smtClean="0"/>
          </a:p>
          <a:p>
            <a:r>
              <a:rPr kumimoji="1" lang="en-US" altLang="zh-CN" dirty="0" smtClean="0"/>
              <a:t>insert</a:t>
            </a:r>
            <a:endParaRPr kumimoji="1" lang="en-US" altLang="zh-CN" dirty="0" smtClean="0"/>
          </a:p>
          <a:p>
            <a:r>
              <a:rPr kumimoji="1" lang="zh-CN" altLang="zh-CN" dirty="0"/>
              <a:t>d</a:t>
            </a:r>
            <a:r>
              <a:rPr kumimoji="1" lang="en-US" altLang="zh-CN" dirty="0" err="1" smtClean="0"/>
              <a:t>elete</a:t>
            </a:r>
            <a:endParaRPr kumimoji="1" lang="en-US" altLang="zh-CN" dirty="0" smtClean="0"/>
          </a:p>
          <a:p>
            <a:r>
              <a:rPr kumimoji="1" lang="zh-CN" altLang="zh-CN" dirty="0"/>
              <a:t>r</a:t>
            </a:r>
            <a:r>
              <a:rPr kumimoji="1" lang="en-US" altLang="zh-CN" dirty="0" err="1" smtClean="0"/>
              <a:t>eplace</a:t>
            </a:r>
            <a:endParaRPr kumimoji="1" lang="en-US" altLang="zh-CN" dirty="0" smtClean="0"/>
          </a:p>
          <a:p>
            <a:r>
              <a:rPr kumimoji="1" lang="zh-CN" altLang="zh-CN" dirty="0"/>
              <a:t>r</a:t>
            </a:r>
            <a:r>
              <a:rPr kumimoji="1" lang="en-US" altLang="zh-CN" dirty="0" err="1" smtClean="0"/>
              <a:t>everse</a:t>
            </a:r>
            <a:endParaRPr kumimoji="1" lang="en-US" altLang="zh-CN" dirty="0" smtClean="0"/>
          </a:p>
          <a:p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etCharAt</a:t>
            </a:r>
            <a:endParaRPr kumimoji="1" lang="en-US" altLang="zh-CN" dirty="0" smtClean="0"/>
          </a:p>
        </p:txBody>
      </p:sp>
      <p:sp>
        <p:nvSpPr>
          <p:cNvPr id="4" name="内容占位符 2"/>
          <p:cNvSpPr txBox="1"/>
          <p:nvPr/>
        </p:nvSpPr>
        <p:spPr>
          <a:xfrm>
            <a:off x="4958693" y="1870351"/>
            <a:ext cx="2467854" cy="3286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zh-CN" dirty="0" smtClean="0"/>
              <a:t>t</a:t>
            </a:r>
            <a:r>
              <a:rPr kumimoji="1" lang="en-US" altLang="zh-CN" dirty="0" err="1" smtClean="0"/>
              <a:t>oString</a:t>
            </a:r>
            <a:endParaRPr kumimoji="1" lang="en-US" altLang="zh-CN" dirty="0" smtClean="0"/>
          </a:p>
          <a:p>
            <a:r>
              <a:rPr kumimoji="1" lang="zh-CN" altLang="zh-CN" dirty="0" smtClean="0"/>
              <a:t>c</a:t>
            </a:r>
            <a:r>
              <a:rPr kumimoji="1" lang="en-US" altLang="zh-CN" dirty="0" err="1" smtClean="0"/>
              <a:t>apacity</a:t>
            </a:r>
            <a:endParaRPr kumimoji="1" lang="en-US" altLang="zh-CN" dirty="0" smtClean="0"/>
          </a:p>
          <a:p>
            <a:r>
              <a:rPr kumimoji="1" lang="zh-CN" altLang="zh-CN" dirty="0" smtClean="0"/>
              <a:t>c</a:t>
            </a:r>
            <a:r>
              <a:rPr kumimoji="1" lang="en-US" altLang="zh-CN" dirty="0" err="1" smtClean="0"/>
              <a:t>harAt</a:t>
            </a:r>
            <a:endParaRPr kumimoji="1" lang="en-US" altLang="zh-CN" dirty="0" smtClean="0"/>
          </a:p>
          <a:p>
            <a:r>
              <a:rPr kumimoji="1" lang="zh-CN" altLang="zh-CN" dirty="0" smtClean="0"/>
              <a:t>l</a:t>
            </a:r>
            <a:r>
              <a:rPr kumimoji="1" lang="en-US" altLang="zh-CN" dirty="0" err="1" smtClean="0"/>
              <a:t>ength</a:t>
            </a:r>
            <a:endParaRPr kumimoji="1" lang="en-US" altLang="zh-CN" dirty="0" smtClean="0"/>
          </a:p>
          <a:p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etLength</a:t>
            </a:r>
            <a:endParaRPr kumimoji="1" lang="en-US" altLang="zh-CN" dirty="0" smtClean="0"/>
          </a:p>
          <a:p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ubstring</a:t>
            </a:r>
            <a:endParaRPr kumimoji="1" lang="en-US" altLang="zh-CN" dirty="0" smtClean="0"/>
          </a:p>
          <a:p>
            <a:r>
              <a:rPr kumimoji="1" lang="zh-CN" altLang="zh-CN" dirty="0" smtClean="0"/>
              <a:t>t</a:t>
            </a:r>
            <a:r>
              <a:rPr kumimoji="1" lang="en-US" altLang="zh-CN" dirty="0" err="1" smtClean="0"/>
              <a:t>rimToSize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638" y="1869581"/>
            <a:ext cx="7766306" cy="3954187"/>
          </a:xfrm>
        </p:spPr>
        <p:txBody>
          <a:bodyPr/>
          <a:lstStyle/>
          <a:p>
            <a:r>
              <a:rPr kumimoji="1" lang="zh-CN" altLang="en-US" dirty="0" smtClean="0"/>
              <a:t>判断回文串时忽略既非字母又非数字的字符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删除既非字母又非数字的字符 </a:t>
            </a:r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Character</a:t>
            </a:r>
            <a:r>
              <a:rPr kumimoji="1" lang="zh-CN" altLang="en-US" dirty="0" smtClean="0"/>
              <a:t>类中有函数</a:t>
            </a:r>
            <a:r>
              <a:rPr kumimoji="1" lang="en-US" altLang="zh-CN" dirty="0" err="1" smtClean="0"/>
              <a:t>isLetterOrDigit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可进行字符</a:t>
            </a:r>
            <a:r>
              <a:rPr kumimoji="1" lang="en-US" altLang="zh-CN" dirty="0" err="1" smtClean="0"/>
              <a:t>ch</a:t>
            </a:r>
            <a:r>
              <a:rPr kumimoji="1" lang="zh-CN" altLang="en-US" dirty="0" smtClean="0"/>
              <a:t>是否是字母或数字的检测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倒置过滤后的字符串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借助</a:t>
            </a:r>
            <a:r>
              <a:rPr kumimoji="1" lang="en-US" altLang="zh-CN" dirty="0" smtClean="0"/>
              <a:t>equals</a:t>
            </a:r>
            <a:r>
              <a:rPr kumimoji="1" lang="zh-CN" altLang="en-US" dirty="0" smtClean="0"/>
              <a:t>方法进行过滤后字符串和它的转置后字符串的比较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800" b="1" dirty="0" smtClean="0"/>
              <a:t>Math</a:t>
            </a:r>
            <a:r>
              <a:rPr lang="zh-CN" altLang="en-US" sz="3800" b="1" dirty="0" smtClean="0"/>
              <a:t>类</a:t>
            </a:r>
            <a:endParaRPr lang="zh-CN" altLang="en-US" sz="3800" b="1" dirty="0" smtClean="0">
              <a:solidFill>
                <a:schemeClr val="bg1"/>
              </a:solidFill>
            </a:endParaRP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626198" y="1994152"/>
            <a:ext cx="7677294" cy="3231654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位于</a:t>
            </a:r>
            <a:r>
              <a:rPr lang="en-US" altLang="zh-CN" sz="2400" dirty="0" err="1">
                <a:latin typeface="Times New Roman" panose="02020603050405020304" pitchFamily="18" charset="0"/>
              </a:rPr>
              <a:t>java.lang</a:t>
            </a:r>
            <a:r>
              <a:rPr lang="zh-CN" altLang="en-US" sz="2400" dirty="0">
                <a:latin typeface="Times New Roman" panose="02020603050405020304" pitchFamily="18" charset="0"/>
              </a:rPr>
              <a:t>包中，它继承了</a:t>
            </a:r>
            <a:r>
              <a:rPr lang="en-US" altLang="zh-CN" sz="2400" dirty="0">
                <a:latin typeface="Times New Roman" panose="02020603050405020304" pitchFamily="18" charset="0"/>
              </a:rPr>
              <a:t>Object</a:t>
            </a:r>
            <a:r>
              <a:rPr lang="zh-CN" altLang="en-US" sz="2400" dirty="0">
                <a:latin typeface="Times New Roman" panose="02020603050405020304" pitchFamily="18" charset="0"/>
              </a:rPr>
              <a:t>类，包含基本的数学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计算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它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</a:rPr>
              <a:t>final</a:t>
            </a:r>
            <a:r>
              <a:rPr lang="zh-CN" altLang="en-US" sz="2400" dirty="0">
                <a:latin typeface="Times New Roman" panose="02020603050405020304" pitchFamily="18" charset="0"/>
              </a:rPr>
              <a:t>类，不能再被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继承</a:t>
            </a:r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 smtClean="0">
                <a:latin typeface="Times New Roman" panose="02020603050405020304" pitchFamily="18" charset="0"/>
              </a:rPr>
              <a:t>Math</a:t>
            </a:r>
            <a:r>
              <a:rPr lang="zh-CN" altLang="en-US" sz="2400" dirty="0">
                <a:latin typeface="Times New Roman" panose="02020603050405020304" pitchFamily="18" charset="0"/>
              </a:rPr>
              <a:t>类的属性、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方法是</a:t>
            </a:r>
            <a:r>
              <a:rPr lang="zh-CN" altLang="en-US" sz="2400" dirty="0">
                <a:latin typeface="Times New Roman" panose="02020603050405020304" pitchFamily="18" charset="0"/>
              </a:rPr>
              <a:t>静态</a:t>
            </a:r>
            <a:r>
              <a:rPr lang="en-US" altLang="zh-CN" sz="2400" dirty="0">
                <a:latin typeface="Times New Roman" panose="02020603050405020304" pitchFamily="18" charset="0"/>
              </a:rPr>
              <a:t>(static)</a:t>
            </a:r>
            <a:r>
              <a:rPr lang="zh-CN" altLang="en-US" sz="2400" dirty="0">
                <a:latin typeface="Times New Roman" panose="02020603050405020304" pitchFamily="18" charset="0"/>
              </a:rPr>
              <a:t>的，在使用时不必创建对象，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直接借助类名访问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sz="4200" dirty="0" smtClean="0">
                <a:latin typeface="Courier New" panose="02070309020205020404" pitchFamily="49" charset="0"/>
              </a:rPr>
              <a:t>Math</a:t>
            </a:r>
            <a:r>
              <a:rPr lang="en-US" altLang="en-US" dirty="0" smtClean="0"/>
              <a:t> </a:t>
            </a:r>
            <a:r>
              <a:rPr lang="en-US" altLang="en-US" dirty="0" smtClean="0"/>
              <a:t>Class</a:t>
            </a:r>
            <a:endParaRPr lang="en-US" altLang="en-US" dirty="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4089"/>
            <a:ext cx="7848600" cy="4191000"/>
          </a:xfrm>
          <a:noFill/>
        </p:spPr>
        <p:txBody>
          <a:bodyPr/>
          <a:lstStyle/>
          <a:p>
            <a:r>
              <a:rPr lang="zh-CN" altLang="en-US" dirty="0" smtClean="0"/>
              <a:t>常量：</a:t>
            </a:r>
            <a:endParaRPr lang="en-US" altLang="en-US" dirty="0" smtClean="0"/>
          </a:p>
          <a:p>
            <a:pPr marL="736600" lvl="1" indent="-279400"/>
            <a:r>
              <a:rPr lang="en-US" altLang="en-US" dirty="0" smtClean="0">
                <a:latin typeface="Courier New" panose="02070309020205020404" pitchFamily="49" charset="0"/>
              </a:rPr>
              <a:t>PI</a:t>
            </a:r>
            <a:endParaRPr lang="en-US" altLang="en-US" dirty="0" smtClean="0"/>
          </a:p>
          <a:p>
            <a:pPr marL="736600" lvl="1" indent="-279400"/>
            <a:r>
              <a:rPr lang="en-US" altLang="en-US" dirty="0" smtClean="0">
                <a:latin typeface="Courier New" panose="02070309020205020404" pitchFamily="49" charset="0"/>
              </a:rPr>
              <a:t>E</a:t>
            </a:r>
            <a:endParaRPr lang="en-US" altLang="en-US" dirty="0" smtClean="0"/>
          </a:p>
          <a:p>
            <a:r>
              <a:rPr lang="zh-CN" altLang="en-US" dirty="0" smtClean="0"/>
              <a:t>方法：</a:t>
            </a:r>
            <a:endParaRPr lang="en-US" altLang="en-US" dirty="0" smtClean="0"/>
          </a:p>
          <a:p>
            <a:pPr marL="736600" lvl="1" indent="-279400"/>
            <a:r>
              <a:rPr lang="zh-CN" altLang="en-US" dirty="0" smtClean="0"/>
              <a:t>三角函数方法</a:t>
            </a:r>
            <a:endParaRPr lang="en-US" altLang="en-US" dirty="0" smtClean="0"/>
          </a:p>
          <a:p>
            <a:pPr marL="736600" lvl="1" indent="-279400"/>
            <a:r>
              <a:rPr lang="zh-CN" altLang="en-US" dirty="0" smtClean="0"/>
              <a:t>指数函数方法</a:t>
            </a:r>
            <a:endParaRPr lang="en-US" altLang="en-US" dirty="0" smtClean="0"/>
          </a:p>
          <a:p>
            <a:pPr marL="736600" lvl="1" indent="-279400"/>
            <a:r>
              <a:rPr lang="zh-CN" altLang="en-US" dirty="0" smtClean="0"/>
              <a:t>取整方法</a:t>
            </a:r>
            <a:endParaRPr lang="en-US" altLang="en-US" dirty="0" smtClean="0"/>
          </a:p>
          <a:p>
            <a:pPr marL="736600" lvl="1" indent="-279400"/>
            <a:r>
              <a:rPr lang="en-US" altLang="en-US" dirty="0" smtClean="0"/>
              <a:t>min, max, abs, and random Methods</a:t>
            </a:r>
            <a:endParaRPr lang="en-US" altLang="en-US" dirty="0" smtClean="0"/>
          </a:p>
          <a:p>
            <a:pPr>
              <a:buFont typeface="Monotype Sorts" pitchFamily="2" charset="2"/>
              <a:buNone/>
            </a:pP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zh-CN" altLang="en-US" dirty="0" smtClean="0"/>
              <a:t>三角函数方法</a:t>
            </a:r>
            <a:endParaRPr lang="en-US" altLang="en-US" dirty="0" smtClean="0"/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3505200" cy="4114800"/>
          </a:xfrm>
        </p:spPr>
        <p:txBody>
          <a:bodyPr/>
          <a:lstStyle/>
          <a:p>
            <a:r>
              <a:rPr lang="en-US" altLang="zh-CN" sz="2600" b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sin(double a)</a:t>
            </a:r>
            <a:endParaRPr lang="en-US" altLang="zh-CN" sz="2600" b="1" smtClean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600" b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cos(double a)</a:t>
            </a:r>
            <a:endParaRPr lang="en-US" altLang="zh-CN" sz="2600" b="1" smtClean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600" b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tan(double a)</a:t>
            </a:r>
            <a:endParaRPr lang="en-US" altLang="zh-CN" sz="2600" b="1" smtClean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600" b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acos(double a)</a:t>
            </a:r>
            <a:endParaRPr lang="en-US" altLang="zh-CN" sz="2600" b="1" smtClean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600" b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asin(double a)</a:t>
            </a:r>
            <a:endParaRPr lang="en-US" altLang="zh-CN" sz="2600" b="1" smtClean="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600" b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atan(double a)</a:t>
            </a:r>
            <a:endParaRPr lang="en-US" altLang="zh-CN" sz="2800" b="1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964707" y="3427893"/>
            <a:ext cx="5029200" cy="284359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Math.sin(0) returns 0.0 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Math.sin(Math.PI / 6) returns 0.5 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Math.sin(Math.PI / 2) returns 1.0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Math.cos(0) returns 1.0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Math.cos(Math.PI / 6) returns 0.866 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Math.cos(Math.PI / 2) returns 0 </a:t>
            </a: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zh-CN" altLang="en-US" dirty="0" smtClean="0"/>
              <a:t>指数函数</a:t>
            </a:r>
            <a:endParaRPr lang="en-US" altLang="en-US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4191000" cy="3505200"/>
          </a:xfrm>
          <a:noFill/>
        </p:spPr>
        <p:txBody>
          <a:bodyPr>
            <a:normAutofit fontScale="85000" lnSpcReduction="10000"/>
          </a:bodyPr>
          <a:lstStyle/>
          <a:p>
            <a:pPr marL="341630" indent="-341630"/>
            <a:r>
              <a:rPr lang="en-US" altLang="en-US" sz="2000" b="1" dirty="0" err="1" smtClean="0">
                <a:latin typeface="Courier New" panose="02070309020205020404" pitchFamily="49" charset="0"/>
              </a:rPr>
              <a:t>exp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(double a)</a:t>
            </a:r>
            <a:endParaRPr lang="en-US" altLang="en-US" sz="2400" b="1" dirty="0" smtClean="0"/>
          </a:p>
          <a:p>
            <a:pPr marL="520700" lvl="1" indent="-142875">
              <a:buFontTx/>
              <a:buNone/>
            </a:pPr>
            <a:r>
              <a:rPr lang="en-US" altLang="en-US" sz="2000" dirty="0" smtClean="0"/>
              <a:t>Returns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e</a:t>
            </a:r>
            <a:r>
              <a:rPr lang="en-US" altLang="en-US" sz="2000" dirty="0" smtClean="0"/>
              <a:t> raised to the power of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a</a:t>
            </a:r>
            <a:r>
              <a:rPr lang="en-US" altLang="en-US" sz="2000" dirty="0" smtClean="0"/>
              <a:t>.</a:t>
            </a:r>
            <a:endParaRPr lang="en-US" altLang="en-US" sz="2000" dirty="0" smtClean="0"/>
          </a:p>
          <a:p>
            <a:pPr marL="341630" indent="-341630">
              <a:spcBef>
                <a:spcPct val="50000"/>
              </a:spcBef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log(double a)</a:t>
            </a:r>
            <a:endParaRPr lang="en-US" altLang="en-US" sz="2400" b="1" dirty="0" smtClean="0"/>
          </a:p>
          <a:p>
            <a:pPr marL="520700" lvl="1" indent="-142875">
              <a:buFontTx/>
              <a:buNone/>
            </a:pPr>
            <a:r>
              <a:rPr lang="en-US" altLang="en-US" sz="2000" dirty="0" smtClean="0"/>
              <a:t>Returns the natural logarithm of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a</a:t>
            </a:r>
            <a:r>
              <a:rPr lang="en-US" altLang="en-US" sz="2000" dirty="0" smtClean="0"/>
              <a:t>.</a:t>
            </a:r>
            <a:endParaRPr lang="en-US" altLang="en-US" sz="2000" dirty="0" smtClean="0"/>
          </a:p>
          <a:p>
            <a:pPr marL="341630" indent="-341630">
              <a:spcBef>
                <a:spcPct val="50000"/>
              </a:spcBef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log10(double a)</a:t>
            </a:r>
            <a:endParaRPr lang="en-US" altLang="en-US" sz="2400" b="1" dirty="0" smtClean="0"/>
          </a:p>
          <a:p>
            <a:pPr marL="520700" lvl="1" indent="-142875">
              <a:buFontTx/>
              <a:buNone/>
            </a:pPr>
            <a:r>
              <a:rPr lang="en-US" altLang="en-US" sz="2000" dirty="0" smtClean="0"/>
              <a:t>Returns the 10-based logarithm of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a</a:t>
            </a:r>
            <a:r>
              <a:rPr lang="en-US" altLang="en-US" sz="2000" dirty="0" smtClean="0"/>
              <a:t>.</a:t>
            </a:r>
            <a:endParaRPr lang="en-US" altLang="en-US" sz="2000" dirty="0" smtClean="0"/>
          </a:p>
          <a:p>
            <a:pPr marL="341630" indent="-341630">
              <a:spcBef>
                <a:spcPct val="50000"/>
              </a:spcBef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pow(double a, double b)</a:t>
            </a:r>
            <a:endParaRPr lang="en-US" altLang="en-US" sz="2400" b="1" dirty="0" smtClean="0"/>
          </a:p>
          <a:p>
            <a:pPr marL="520700" lvl="1" indent="-142875">
              <a:buFontTx/>
              <a:buNone/>
            </a:pPr>
            <a:r>
              <a:rPr lang="en-US" altLang="en-US" sz="2000" dirty="0" smtClean="0"/>
              <a:t>Returns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a</a:t>
            </a:r>
            <a:r>
              <a:rPr lang="en-US" altLang="en-US" sz="2000" dirty="0" smtClean="0"/>
              <a:t> raised to the power of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b</a:t>
            </a:r>
            <a:r>
              <a:rPr lang="en-US" altLang="en-US" sz="2000" dirty="0" smtClean="0"/>
              <a:t>.</a:t>
            </a:r>
            <a:endParaRPr lang="en-US" altLang="en-US" sz="2000" dirty="0" smtClean="0"/>
          </a:p>
          <a:p>
            <a:pPr marL="341630" indent="-341630" algn="just">
              <a:spcBef>
                <a:spcPct val="50000"/>
              </a:spcBef>
            </a:pPr>
            <a:r>
              <a:rPr lang="en-US" altLang="en-US" sz="2000" b="1" dirty="0" err="1" smtClean="0">
                <a:latin typeface="Courier New" panose="02070309020205020404" pitchFamily="49" charset="0"/>
              </a:rPr>
              <a:t>sqrt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(double a)</a:t>
            </a:r>
            <a:endParaRPr lang="en-US" altLang="en-US" sz="2400" b="1" dirty="0" smtClean="0"/>
          </a:p>
          <a:p>
            <a:pPr marL="520700" lvl="1" indent="-142875">
              <a:buFontTx/>
              <a:buNone/>
            </a:pPr>
            <a:r>
              <a:rPr lang="en-US" altLang="en-US" sz="2000" dirty="0" smtClean="0"/>
              <a:t>Returns the square root of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a</a:t>
            </a:r>
            <a:r>
              <a:rPr lang="en-US" altLang="en-US" sz="2000" dirty="0" smtClean="0"/>
              <a:t>.</a:t>
            </a:r>
            <a:endParaRPr lang="en-US" altLang="en-US" sz="2000" dirty="0" smtClean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368800" y="3416277"/>
            <a:ext cx="4710545" cy="292104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000" b="1" u="sng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Math.exp(1) returns 2.71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Math.log(2.71) returns 1.0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Math.pow(2, 3) returns 8.0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Math.pow(3, 2) returns 9.0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Math.pow(3.5, 2.5) returns 22.91765 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Math.sqrt(4) returns 2.0</a:t>
            </a:r>
            <a:endParaRPr lang="en-US" altLang="en-US" sz="16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Math.sqrt(10.5) returns 3.24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Object</a:t>
            </a:r>
            <a:r>
              <a:rPr lang="zh-CN" altLang="en-US" smtClean="0"/>
              <a:t>类</a:t>
            </a:r>
            <a:endParaRPr lang="zh-CN" alt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2" y="2466703"/>
            <a:ext cx="8135938" cy="365542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Object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主要方法：（续）</a:t>
            </a:r>
            <a:endParaRPr lang="zh-CN" altLang="en-US" dirty="0" smtClean="0"/>
          </a:p>
          <a:p>
            <a:pPr lvl="2" eaLnBrk="1" hangingPunct="1"/>
            <a:r>
              <a:rPr lang="en-US" altLang="zh-CN" dirty="0" smtClean="0"/>
              <a:t>public final Class </a:t>
            </a:r>
            <a:r>
              <a:rPr lang="en-US" altLang="zh-CN" dirty="0" err="1" smtClean="0"/>
              <a:t>getClass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返回当前对象所属的类信息</a:t>
            </a:r>
            <a:r>
              <a:rPr lang="en-US" altLang="zh-CN" dirty="0" smtClean="0"/>
              <a:t>,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java.lang.Class</a:t>
            </a:r>
            <a:r>
              <a:rPr lang="zh-CN" altLang="en-US" dirty="0" smtClean="0"/>
              <a:t>类型</a:t>
            </a:r>
            <a:endParaRPr lang="zh-CN" altLang="en-US" dirty="0" smtClean="0"/>
          </a:p>
          <a:p>
            <a:pPr lvl="2" eaLnBrk="1" hangingPunct="1"/>
            <a:r>
              <a:rPr lang="en-US" altLang="zh-CN" dirty="0" smtClean="0"/>
              <a:t>public String </a:t>
            </a:r>
            <a:r>
              <a:rPr lang="en-US" altLang="zh-CN" dirty="0" err="1" smtClean="0"/>
              <a:t>toString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获取一个对象本身的相关信息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zh-CN" altLang="en-US" dirty="0" smtClean="0"/>
              <a:t>取整函数</a:t>
            </a:r>
            <a:endParaRPr lang="en-US" alt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76800"/>
          </a:xfrm>
          <a:noFill/>
        </p:spPr>
        <p:txBody>
          <a:bodyPr/>
          <a:lstStyle/>
          <a:p>
            <a:pPr marL="341630" indent="-341630">
              <a:lnSpc>
                <a:spcPct val="90000"/>
              </a:lnSpc>
            </a:pPr>
            <a:r>
              <a:rPr lang="en-US" altLang="en-US" sz="2000" b="1" smtClean="0">
                <a:latin typeface="Courier New" panose="02070309020205020404" pitchFamily="49" charset="0"/>
              </a:rPr>
              <a:t>double ceil(double x)</a:t>
            </a:r>
            <a:endParaRPr lang="en-US" altLang="en-US" sz="2400" b="1" smtClean="0"/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altLang="en-US" sz="2000" smtClean="0">
                <a:cs typeface="Times New Roman" panose="02020603050405020304" pitchFamily="18" charset="0"/>
              </a:rPr>
              <a:t>x rounded up to its nearest integer. This integer is  returned as a double value.</a:t>
            </a:r>
            <a:endParaRPr lang="en-US" altLang="en-US" sz="2000" smtClean="0"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 smtClean="0">
                <a:latin typeface="Courier New" panose="02070309020205020404" pitchFamily="49" charset="0"/>
              </a:rPr>
              <a:t>double floor(double x)</a:t>
            </a:r>
            <a:endParaRPr lang="en-US" altLang="en-US" sz="2400" b="1" smtClean="0"/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altLang="en-US" sz="2000" smtClean="0">
                <a:cs typeface="Times New Roman" panose="02020603050405020304" pitchFamily="18" charset="0"/>
              </a:rPr>
              <a:t>x is rounded down to its nearest integer. This integer is  returned as a double value.</a:t>
            </a:r>
            <a:endParaRPr lang="en-US" altLang="en-US" sz="2000" smtClean="0"/>
          </a:p>
          <a:p>
            <a:pPr marL="341630" indent="-341630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 smtClean="0">
                <a:latin typeface="Courier New" panose="02070309020205020404" pitchFamily="49" charset="0"/>
              </a:rPr>
              <a:t>double rint(double x)</a:t>
            </a:r>
            <a:endParaRPr lang="en-US" altLang="en-US" sz="2400" b="1" smtClean="0"/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altLang="en-US" sz="2000" smtClean="0">
                <a:cs typeface="Times New Roman" panose="02020603050405020304" pitchFamily="18" charset="0"/>
              </a:rPr>
              <a:t>x is rounded to its nearest integer. If x is equally close to two integers, the even one is returned as a double.</a:t>
            </a:r>
            <a:endParaRPr lang="en-US" altLang="en-US" sz="2000" smtClean="0"/>
          </a:p>
          <a:p>
            <a:pPr marL="341630" indent="-341630" algn="just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 smtClean="0">
                <a:latin typeface="Courier New" panose="02070309020205020404" pitchFamily="49" charset="0"/>
              </a:rPr>
              <a:t>int round(float x)</a:t>
            </a:r>
            <a:endParaRPr lang="en-US" altLang="en-US" sz="2400" b="1" smtClean="0"/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altLang="en-US" sz="2000" smtClean="0">
                <a:cs typeface="Times New Roman" panose="02020603050405020304" pitchFamily="18" charset="0"/>
              </a:rPr>
              <a:t>Return (int)Math.floor(x+0.5).</a:t>
            </a:r>
            <a:endParaRPr lang="en-US" altLang="en-US" sz="2000" smtClean="0">
              <a:cs typeface="Times New Roman" panose="02020603050405020304" pitchFamily="18" charset="0"/>
            </a:endParaRPr>
          </a:p>
          <a:p>
            <a:pPr marL="341630" indent="-341630" algn="just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 smtClean="0">
                <a:latin typeface="Courier New" panose="02070309020205020404" pitchFamily="49" charset="0"/>
              </a:rPr>
              <a:t>long round(double x)</a:t>
            </a:r>
            <a:endParaRPr lang="en-US" altLang="en-US" sz="2400" b="1" smtClean="0"/>
          </a:p>
          <a:p>
            <a:pPr marL="520700" lvl="1" indent="-142875">
              <a:lnSpc>
                <a:spcPct val="90000"/>
              </a:lnSpc>
              <a:buFontTx/>
              <a:buNone/>
            </a:pPr>
            <a:r>
              <a:rPr lang="en-US" altLang="en-US" sz="2000" smtClean="0">
                <a:cs typeface="Times New Roman" panose="02020603050405020304" pitchFamily="18" charset="0"/>
              </a:rPr>
              <a:t>Return (long)Math.floor(x+0.5).</a:t>
            </a:r>
            <a:r>
              <a:rPr lang="en-US" altLang="en-US" sz="2000" smtClean="0">
                <a:latin typeface="Courier" pitchFamily="49" charset="0"/>
                <a:cs typeface="Times New Roman" panose="02020603050405020304" pitchFamily="18" charset="0"/>
              </a:rPr>
              <a:t> </a:t>
            </a:r>
            <a:endParaRPr lang="en-US" altLang="en-US" sz="2000" smtClean="0">
              <a:latin typeface="Courier" pitchFamily="49" charset="0"/>
              <a:cs typeface="Times New Roman" panose="02020603050405020304" pitchFamily="18" charset="0"/>
            </a:endParaRPr>
          </a:p>
          <a:p>
            <a:pPr marL="520700" lvl="1" indent="-142875">
              <a:lnSpc>
                <a:spcPct val="90000"/>
              </a:lnSpc>
              <a:buFontTx/>
              <a:buNone/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47C825-ED65-4AFD-B131-AB92D719DC6E}" type="slidenum">
              <a:rPr lang="en-US" altLang="en-US" sz="1400"/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42950"/>
          </a:xfrm>
          <a:noFill/>
        </p:spPr>
        <p:txBody>
          <a:bodyPr/>
          <a:lstStyle/>
          <a:p>
            <a:r>
              <a:rPr lang="en-US" altLang="en-US" smtClean="0"/>
              <a:t>Rounding Methods Examples</a:t>
            </a:r>
            <a:endParaRPr lang="en-US" altLang="en-US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2382" y="1329644"/>
            <a:ext cx="4772891" cy="5034211"/>
          </a:xfrm>
          <a:noFill/>
        </p:spPr>
        <p:txBody>
          <a:bodyPr>
            <a:normAutofit/>
          </a:bodyPr>
          <a:lstStyle/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(2.1) returns 3.0 </a:t>
            </a:r>
            <a:endParaRPr lang="en-US" altLang="en-US" sz="1600" dirty="0" smtClean="0">
              <a:latin typeface="Courier" pitchFamily="49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(2.0) returns 2.0</a:t>
            </a:r>
            <a:endParaRPr lang="en-US" altLang="en-US" sz="1600" dirty="0" smtClean="0">
              <a:latin typeface="Courier" pitchFamily="49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(-2.0) returns –2.0</a:t>
            </a:r>
            <a:endParaRPr lang="en-US" altLang="en-US" sz="1600" dirty="0" smtClean="0">
              <a:latin typeface="Courier" pitchFamily="49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(-2.1) returns -2.0</a:t>
            </a:r>
            <a:endParaRPr lang="en-US" altLang="en-US" sz="1600" dirty="0" smtClean="0">
              <a:latin typeface="Courier" pitchFamily="49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(2.1) returns 2.0</a:t>
            </a:r>
            <a:endParaRPr lang="en-US" altLang="en-US" sz="1600" dirty="0" smtClean="0">
              <a:latin typeface="Courier" pitchFamily="49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(2.0) returns 2.0</a:t>
            </a:r>
            <a:endParaRPr lang="en-US" altLang="en-US" sz="1600" dirty="0" smtClean="0">
              <a:latin typeface="Courier" pitchFamily="49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(-2.0) returns –2.0</a:t>
            </a:r>
            <a:endParaRPr lang="en-US" altLang="en-US" sz="1600" dirty="0" smtClean="0">
              <a:latin typeface="Courier" pitchFamily="49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(-2.1) returns -3.0</a:t>
            </a:r>
            <a:endParaRPr lang="en-US" altLang="en-US" sz="1600" dirty="0" smtClean="0">
              <a:latin typeface="Courier" pitchFamily="49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Math.rint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(2.1) returns 2.0</a:t>
            </a:r>
            <a:endParaRPr lang="en-US" altLang="en-US" sz="1600" dirty="0" smtClean="0">
              <a:latin typeface="Courier" pitchFamily="49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Math.rint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(2.0) returns 2.0</a:t>
            </a:r>
            <a:endParaRPr lang="en-US" altLang="en-US" sz="1600" dirty="0" smtClean="0">
              <a:latin typeface="Courier" pitchFamily="49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Math.rint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(-2.0) returns –2.0</a:t>
            </a:r>
            <a:endParaRPr lang="en-US" altLang="en-US" sz="1600" dirty="0" smtClean="0">
              <a:latin typeface="Courier" pitchFamily="49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Math.rint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(-2.1) returns -2.0</a:t>
            </a:r>
            <a:endParaRPr lang="en-US" altLang="en-US" sz="1600" dirty="0" smtClean="0">
              <a:latin typeface="Courier" pitchFamily="49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Math.rint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(2.5) returns 2.0</a:t>
            </a:r>
            <a:endParaRPr lang="en-US" altLang="en-US" sz="1600" dirty="0" smtClean="0">
              <a:latin typeface="Courier" pitchFamily="49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Math.rint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(-2.5) returns -2.0</a:t>
            </a:r>
            <a:endParaRPr lang="en-US" altLang="en-US" sz="1600" dirty="0" smtClean="0">
              <a:latin typeface="Courier" pitchFamily="49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(2.6f) returns 3 </a:t>
            </a:r>
            <a:endParaRPr lang="en-US" altLang="en-US" sz="1600" dirty="0" smtClean="0">
              <a:latin typeface="Courier" pitchFamily="49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(2.0) returns 2   </a:t>
            </a:r>
            <a:endParaRPr lang="en-US" altLang="en-US" sz="1600" dirty="0" smtClean="0">
              <a:latin typeface="Courier" pitchFamily="49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(-2.0f) returns -2   </a:t>
            </a:r>
            <a:endParaRPr lang="en-US" altLang="en-US" sz="1600" dirty="0" smtClean="0">
              <a:latin typeface="Courier" pitchFamily="49" charset="0"/>
              <a:cs typeface="Times New Roman" panose="02020603050405020304" pitchFamily="18" charset="0"/>
            </a:endParaRPr>
          </a:p>
          <a:p>
            <a:pPr marL="341630" indent="-34163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(-2.6) returns -3</a:t>
            </a:r>
            <a:r>
              <a:rPr lang="en-US" altLang="en-US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sz="2000" u="sn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 smtClean="0"/>
              <a:t>min, max, and abs</a:t>
            </a:r>
            <a:endParaRPr lang="en-US" alt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4038600" cy="4495800"/>
          </a:xfrm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200" dirty="0" smtClean="0">
                <a:latin typeface="Courier New" panose="02070309020205020404" pitchFamily="49" charset="0"/>
              </a:rPr>
              <a:t>max(a, b)</a:t>
            </a:r>
            <a:r>
              <a:rPr lang="en-US" altLang="en-US" sz="2200" dirty="0" smtClean="0"/>
              <a:t>and </a:t>
            </a:r>
            <a:r>
              <a:rPr lang="en-US" altLang="en-US" sz="2200" dirty="0" smtClean="0">
                <a:latin typeface="Courier New" panose="02070309020205020404" pitchFamily="49" charset="0"/>
              </a:rPr>
              <a:t>min(a, b)</a:t>
            </a:r>
            <a:endParaRPr lang="en-US" altLang="en-US" sz="2400" dirty="0" smtClean="0"/>
          </a:p>
          <a:p>
            <a:pPr marL="377825" lvl="1" indent="0">
              <a:buFontTx/>
              <a:buNone/>
            </a:pPr>
            <a:r>
              <a:rPr lang="en-US" altLang="en-US" sz="2000" dirty="0" smtClean="0"/>
              <a:t>Returns the maximum or minimum of two parameters.</a:t>
            </a:r>
            <a:endParaRPr lang="en-US" altLang="en-US" sz="2000" dirty="0" smtClean="0"/>
          </a:p>
          <a:p>
            <a:pPr algn="just">
              <a:spcBef>
                <a:spcPct val="50000"/>
              </a:spcBef>
            </a:pPr>
            <a:r>
              <a:rPr lang="en-US" altLang="en-US" sz="2200" dirty="0" smtClean="0">
                <a:latin typeface="Courier New" panose="02070309020205020404" pitchFamily="49" charset="0"/>
              </a:rPr>
              <a:t>abs(a)</a:t>
            </a:r>
            <a:endParaRPr lang="en-US" altLang="en-US" sz="2400" dirty="0" smtClean="0"/>
          </a:p>
          <a:p>
            <a:pPr marL="377825" lvl="1" indent="0">
              <a:buFontTx/>
              <a:buNone/>
            </a:pPr>
            <a:r>
              <a:rPr lang="en-US" altLang="en-US" sz="2000" dirty="0" smtClean="0"/>
              <a:t>Returns the absolute value of the parameter.</a:t>
            </a:r>
            <a:endParaRPr lang="en-US" altLang="en-US" sz="2000" dirty="0" smtClean="0"/>
          </a:p>
          <a:p>
            <a:pPr>
              <a:spcBef>
                <a:spcPct val="50000"/>
              </a:spcBef>
            </a:pPr>
            <a:r>
              <a:rPr lang="en-US" altLang="en-US" sz="2200" dirty="0" smtClean="0">
                <a:latin typeface="Courier New" panose="02070309020205020404" pitchFamily="49" charset="0"/>
              </a:rPr>
              <a:t>random()</a:t>
            </a:r>
            <a:endParaRPr lang="en-US" altLang="en-US" sz="2400" dirty="0" smtClean="0"/>
          </a:p>
          <a:p>
            <a:pPr marL="377825" lvl="1" indent="0">
              <a:buFontTx/>
              <a:buNone/>
            </a:pPr>
            <a:r>
              <a:rPr lang="en-US" altLang="en-US" sz="2000" dirty="0" smtClean="0"/>
              <a:t>Returns a random </a:t>
            </a:r>
            <a:r>
              <a:rPr lang="en-US" altLang="en-US" sz="2000" dirty="0" smtClean="0">
                <a:latin typeface="Courier New" panose="02070309020205020404" pitchFamily="49" charset="0"/>
              </a:rPr>
              <a:t>double</a:t>
            </a:r>
            <a:r>
              <a:rPr lang="en-US" altLang="en-US" sz="2000" dirty="0" smtClean="0"/>
              <a:t> value</a:t>
            </a:r>
            <a:br>
              <a:rPr lang="en-US" altLang="en-US" sz="2000" dirty="0" smtClean="0"/>
            </a:br>
            <a:r>
              <a:rPr lang="en-US" altLang="en-US" sz="2000" dirty="0" smtClean="0"/>
              <a:t>in the range [0.0, 1.0).</a:t>
            </a:r>
            <a:endParaRPr lang="en-US" altLang="en-US" sz="2000" dirty="0" smtClean="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419600" y="3860801"/>
            <a:ext cx="4419600" cy="250767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Math.max(2, 3) returns 3 </a:t>
            </a:r>
            <a:endParaRPr lang="en-US" altLang="en-US" sz="1800" b="1">
              <a:latin typeface="Courier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Math.max(2.5, 3) returns 3.0 </a:t>
            </a:r>
            <a:endParaRPr lang="en-US" altLang="en-US" sz="1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Math.min(2.5, 3.6) returns 2.5 </a:t>
            </a:r>
            <a:endParaRPr lang="en-US" altLang="en-US" sz="1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Math.abs(-2) returns 2</a:t>
            </a:r>
            <a:endParaRPr lang="en-US" altLang="en-US" sz="1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  <a:cs typeface="Times New Roman" panose="02020603050405020304" pitchFamily="18" charset="0"/>
              </a:rPr>
              <a:t>Math.abs(-2.1) returns 2.1</a:t>
            </a:r>
            <a:endParaRPr lang="en-US" altLang="en-US" sz="1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800" b="1" dirty="0" smtClean="0">
                <a:solidFill>
                  <a:schemeClr val="bg1"/>
                </a:solidFill>
              </a:rPr>
              <a:t>Math 类</a:t>
            </a:r>
            <a:endParaRPr lang="zh-CN" altLang="en-US" sz="3800" b="1" dirty="0" smtClean="0">
              <a:solidFill>
                <a:schemeClr val="bg1"/>
              </a:solidFill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539750" y="2113849"/>
            <a:ext cx="8064500" cy="3990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16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在</a:t>
            </a:r>
            <a:r>
              <a:rPr lang="en-US" altLang="zh-CN" dirty="0">
                <a:latin typeface="Times New Roman" panose="02020603050405020304" pitchFamily="18" charset="0"/>
              </a:rPr>
              <a:t>Math</a:t>
            </a:r>
            <a:r>
              <a:rPr lang="zh-CN" altLang="en-US" dirty="0">
                <a:latin typeface="Times New Roman" panose="02020603050405020304" pitchFamily="18" charset="0"/>
              </a:rPr>
              <a:t>类的众多方法中，随机数生成方法</a:t>
            </a:r>
            <a:r>
              <a:rPr lang="en-US" altLang="zh-CN" dirty="0">
                <a:latin typeface="Times New Roman" panose="02020603050405020304" pitchFamily="18" charset="0"/>
              </a:rPr>
              <a:t>random()</a:t>
            </a:r>
            <a:r>
              <a:rPr lang="zh-CN" altLang="en-US" dirty="0">
                <a:latin typeface="Times New Roman" panose="02020603050405020304" pitchFamily="18" charset="0"/>
              </a:rPr>
              <a:t>的使用比较灵活，利用它可以模拟随机事件的发生，例如：摸奖、发扑克牌等。</a:t>
            </a:r>
            <a:r>
              <a:rPr lang="en-US" altLang="zh-CN" dirty="0">
                <a:latin typeface="Times New Roman" panose="02020603050405020304" pitchFamily="18" charset="0"/>
              </a:rPr>
              <a:t>random()</a:t>
            </a:r>
            <a:r>
              <a:rPr lang="zh-CN" altLang="en-US" dirty="0">
                <a:latin typeface="Times New Roman" panose="02020603050405020304" pitchFamily="18" charset="0"/>
              </a:rPr>
              <a:t>只能生成</a:t>
            </a:r>
            <a:r>
              <a:rPr lang="en-US" altLang="zh-CN" dirty="0">
                <a:latin typeface="Times New Roman" panose="02020603050405020304" pitchFamily="18" charset="0"/>
              </a:rPr>
              <a:t>[0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1)</a:t>
            </a:r>
            <a:r>
              <a:rPr lang="zh-CN" altLang="en-US" dirty="0">
                <a:latin typeface="Times New Roman" panose="02020603050405020304" pitchFamily="18" charset="0"/>
              </a:rPr>
              <a:t>的随机小数，若要生成指定区间的随机整数，需要进行放大、平移、取整等操作，具体如下：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6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设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分别为两个整数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dirty="0">
                <a:latin typeface="Times New Roman" panose="02020603050405020304" pitchFamily="18" charset="0"/>
              </a:rPr>
              <a:t>a&lt;=b)</a:t>
            </a:r>
            <a:r>
              <a:rPr lang="zh-CN" altLang="en-US" dirty="0">
                <a:latin typeface="Times New Roman" panose="02020603050405020304" pitchFamily="18" charset="0"/>
              </a:rPr>
              <a:t>，由于</a:t>
            </a:r>
            <a:r>
              <a:rPr lang="en-US" altLang="zh-CN" dirty="0" err="1">
                <a:latin typeface="Times New Roman" panose="02020603050405020304" pitchFamily="18" charset="0"/>
              </a:rPr>
              <a:t>Math.random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</a:rPr>
              <a:t>值在</a:t>
            </a:r>
            <a:r>
              <a:rPr lang="en-US" altLang="zh-CN" dirty="0">
                <a:latin typeface="Times New Roman" panose="02020603050405020304" pitchFamily="18" charset="0"/>
              </a:rPr>
              <a:t>[0, 1)</a:t>
            </a:r>
            <a:r>
              <a:rPr lang="zh-CN" altLang="en-US" dirty="0">
                <a:latin typeface="Times New Roman" panose="02020603050405020304" pitchFamily="18" charset="0"/>
              </a:rPr>
              <a:t>，那么，</a:t>
            </a:r>
            <a:r>
              <a:rPr lang="en-US" altLang="zh-CN" dirty="0">
                <a:latin typeface="Times New Roman" panose="02020603050405020304" pitchFamily="18" charset="0"/>
              </a:rPr>
              <a:t>(b-a+1)*</a:t>
            </a:r>
            <a:r>
              <a:rPr lang="en-US" altLang="zh-CN" dirty="0" err="1">
                <a:latin typeface="Times New Roman" panose="02020603050405020304" pitchFamily="18" charset="0"/>
              </a:rPr>
              <a:t>Math.random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</a:rPr>
              <a:t>的值会在</a:t>
            </a:r>
            <a:r>
              <a:rPr lang="en-US" altLang="zh-CN" dirty="0">
                <a:latin typeface="Times New Roman" panose="02020603050405020304" pitchFamily="18" charset="0"/>
              </a:rPr>
              <a:t>[0, b-a+1)</a:t>
            </a:r>
            <a:r>
              <a:rPr lang="zh-CN" altLang="en-US" dirty="0">
                <a:latin typeface="Times New Roman" panose="02020603050405020304" pitchFamily="18" charset="0"/>
              </a:rPr>
              <a:t>范围内；加上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进行平移操作，</a:t>
            </a:r>
            <a:r>
              <a:rPr lang="en-US" altLang="zh-CN" dirty="0">
                <a:latin typeface="Times New Roman" panose="02020603050405020304" pitchFamily="18" charset="0"/>
              </a:rPr>
              <a:t>a+(b-a+1)*</a:t>
            </a:r>
            <a:r>
              <a:rPr lang="en-US" altLang="zh-CN" dirty="0" err="1">
                <a:latin typeface="Times New Roman" panose="02020603050405020304" pitchFamily="18" charset="0"/>
              </a:rPr>
              <a:t>Math.random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</a:rPr>
              <a:t>的值将在</a:t>
            </a:r>
            <a:r>
              <a:rPr lang="en-US" altLang="zh-CN" dirty="0">
                <a:latin typeface="Times New Roman" panose="02020603050405020304" pitchFamily="18" charset="0"/>
              </a:rPr>
              <a:t>[a, b+1)</a:t>
            </a:r>
            <a:r>
              <a:rPr lang="zh-CN" altLang="en-US" dirty="0">
                <a:latin typeface="Times New Roman" panose="02020603050405020304" pitchFamily="18" charset="0"/>
              </a:rPr>
              <a:t>中；最后取整，得到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</a:rPr>
              <a:t>a,b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范围的随机整数。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800" b="1" dirty="0" smtClean="0"/>
              <a:t>Math</a:t>
            </a:r>
            <a:r>
              <a:rPr lang="zh-CN" altLang="en-US" sz="3800" b="1" dirty="0" smtClean="0"/>
              <a:t>类</a:t>
            </a:r>
            <a:endParaRPr lang="zh-CN" altLang="en-US" sz="38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示例</a:t>
            </a:r>
            <a:endParaRPr lang="zh-CN" altLang="en-US" smtClean="0"/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663700"/>
            <a:ext cx="8373290" cy="47632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478632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The Random Class</a:t>
            </a:r>
            <a:endParaRPr lang="en-US" altLang="en-US" dirty="0" smtClean="0">
              <a:solidFill>
                <a:schemeClr val="tx1"/>
              </a:solidFill>
              <a:latin typeface="Book Antiqua" panose="02040602050305030304" pitchFamily="18" charset="0"/>
              <a:hlinkClick r:id="rId1" action="ppaction://program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909" y="1374774"/>
            <a:ext cx="7994073" cy="1270001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z="2800" dirty="0" smtClean="0"/>
              <a:t>A </a:t>
            </a:r>
            <a:r>
              <a:rPr lang="en-US" altLang="en-US" sz="2800" dirty="0" smtClean="0"/>
              <a:t>more useful random number generator is provided in the </a:t>
            </a:r>
            <a:r>
              <a:rPr lang="en-US" altLang="en-US" sz="2800" u="sng" dirty="0" err="1" smtClean="0"/>
              <a:t>java.util.Random</a:t>
            </a:r>
            <a:r>
              <a:rPr lang="en-US" altLang="en-US" sz="2800" dirty="0" smtClean="0"/>
              <a:t> class. </a:t>
            </a:r>
            <a:endParaRPr lang="en-US" altLang="en-US" sz="2800" dirty="0" smtClean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275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8919" name="Object 6"/>
          <p:cNvGraphicFramePr>
            <a:graphicFrameLocks noChangeAspect="1"/>
          </p:cNvGraphicFramePr>
          <p:nvPr/>
        </p:nvGraphicFramePr>
        <p:xfrm>
          <a:off x="309563" y="2644775"/>
          <a:ext cx="8564562" cy="336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icture" r:id="rId2" imgW="4006850" imgH="1570990" progId="Word.Picture.8">
                  <p:embed/>
                </p:oleObj>
              </mc:Choice>
              <mc:Fallback>
                <p:oleObj name="Picture" r:id="rId2" imgW="4006850" imgH="157099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2644775"/>
                        <a:ext cx="8564562" cy="336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07194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latin typeface="Book Antiqua" panose="02040602050305030304" pitchFamily="18" charset="0"/>
                <a:hlinkClick r:id="rId1" action="ppaction://program"/>
              </a:rPr>
              <a:t>使用示例：</a:t>
            </a:r>
            <a:endParaRPr lang="en-US" altLang="en-US" dirty="0" smtClean="0">
              <a:solidFill>
                <a:schemeClr val="tx1"/>
              </a:solidFill>
              <a:latin typeface="Book Antiqua" panose="02040602050305030304" pitchFamily="18" charset="0"/>
              <a:hlinkClick r:id="rId1" action="ppaction://program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0469"/>
            <a:ext cx="8455891" cy="113347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  <a:tabLst>
                <a:tab pos="0" algn="l"/>
              </a:tabLst>
            </a:pPr>
            <a:r>
              <a:rPr lang="en-US" altLang="en-US" sz="2000" dirty="0" smtClean="0"/>
              <a:t>If two </a:t>
            </a:r>
            <a:r>
              <a:rPr lang="en-US" altLang="en-US" sz="2000" u="sng" dirty="0" smtClean="0"/>
              <a:t>Random</a:t>
            </a:r>
            <a:r>
              <a:rPr lang="en-US" altLang="en-US" sz="2000" dirty="0" smtClean="0"/>
              <a:t> objects have the same seed, they will generate identical sequences of numbers. For example, the following code creates two </a:t>
            </a:r>
            <a:r>
              <a:rPr lang="en-US" altLang="en-US" sz="2000" u="sng" dirty="0" smtClean="0"/>
              <a:t>Random</a:t>
            </a:r>
            <a:r>
              <a:rPr lang="en-US" altLang="en-US" sz="2000" dirty="0" smtClean="0"/>
              <a:t> objects with the same seed 3. </a:t>
            </a:r>
            <a:endParaRPr lang="en-US" altLang="en-US" sz="2000" dirty="0" smtClean="0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275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586509" y="2540145"/>
            <a:ext cx="7069138" cy="27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Random random1 = new Random(3);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("From random1: ");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for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 = 0;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 &lt; 10;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++)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(random1.nextInt(1000) + " ");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Random random2 = new Random(3);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("\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nFrom</a:t>
            </a:r>
            <a:r>
              <a:rPr lang="en-US" altLang="en-US" sz="1600" b="1" dirty="0">
                <a:latin typeface="Courier New" panose="02070309020205020404" pitchFamily="49" charset="0"/>
              </a:rPr>
              <a:t> random2: ");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for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 = 0;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 &lt; 10;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</a:t>
            </a:r>
            <a:r>
              <a:rPr lang="en-US" altLang="en-US" sz="1600" b="1" dirty="0">
                <a:latin typeface="Courier New" panose="02070309020205020404" pitchFamily="49" charset="0"/>
              </a:rPr>
              <a:t>++)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sz="1600" b="1" dirty="0">
                <a:latin typeface="Courier New" panose="02070309020205020404" pitchFamily="49" charset="0"/>
              </a:rPr>
              <a:t>(random2.nextInt(1000) + " ");</a:t>
            </a: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806575" y="5387975"/>
            <a:ext cx="70691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tabLst>
                <a:tab pos="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tabLst>
                <a:tab pos="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From random1: 734 660 210 581 128 202 549 564 459 961 </a:t>
            </a:r>
            <a:endParaRPr lang="en-US" altLang="en-US" sz="2000">
              <a:solidFill>
                <a:schemeClr val="tx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From random2: 734 660 210 581 128 202 549 564 459 961</a:t>
            </a:r>
            <a:endParaRPr lang="en-US" alt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包装类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2088474"/>
            <a:ext cx="7662864" cy="36162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包装类</a:t>
            </a:r>
            <a:r>
              <a:rPr lang="zh-CN" altLang="en-US" dirty="0">
                <a:latin typeface="Times New Roman" panose="02020603050405020304" pitchFamily="18" charset="0"/>
              </a:rPr>
              <a:t>其实是简称，严格意义上说，应该是基本数据类型的包装类，它们为基本数据类型提供类的功能，共包含有</a:t>
            </a:r>
            <a:r>
              <a:rPr lang="en-US" altLang="zh-CN" dirty="0"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个类，即</a:t>
            </a:r>
            <a:r>
              <a:rPr lang="en-US" altLang="zh-CN" dirty="0">
                <a:latin typeface="Times New Roman" panose="02020603050405020304" pitchFamily="18" charset="0"/>
              </a:rPr>
              <a:t>Boolean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Byte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Short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Integer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Long 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Character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Float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Double</a:t>
            </a:r>
            <a:r>
              <a:rPr lang="zh-CN" altLang="en-US" dirty="0">
                <a:latin typeface="Times New Roman" panose="02020603050405020304" pitchFamily="18" charset="0"/>
              </a:rPr>
              <a:t>，分别对应着</a:t>
            </a:r>
            <a:r>
              <a:rPr lang="en-US" altLang="zh-CN" dirty="0"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种基本数据类型。你是否已经看出这些类的命名规律？除了</a:t>
            </a:r>
            <a:r>
              <a:rPr lang="en-US" altLang="zh-CN" dirty="0">
                <a:latin typeface="Times New Roman" panose="02020603050405020304" pitchFamily="18" charset="0"/>
              </a:rPr>
              <a:t>Integer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Character</a:t>
            </a:r>
            <a:r>
              <a:rPr lang="zh-CN" altLang="en-US" dirty="0">
                <a:latin typeface="Times New Roman" panose="02020603050405020304" pitchFamily="18" charset="0"/>
              </a:rPr>
              <a:t>外，其余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个类的类名都是将对应的基本数据类型名的首字母大写后得到。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60000"/>
              </a:lnSpc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包装类</a:t>
            </a:r>
            <a:r>
              <a:rPr lang="zh-CN" altLang="en-US" dirty="0">
                <a:latin typeface="Times New Roman" panose="02020603050405020304" pitchFamily="18" charset="0"/>
              </a:rPr>
              <a:t>位于</a:t>
            </a:r>
            <a:r>
              <a:rPr lang="en-US" altLang="zh-CN" dirty="0" err="1">
                <a:latin typeface="Times New Roman" panose="02020603050405020304" pitchFamily="18" charset="0"/>
              </a:rPr>
              <a:t>java.lang</a:t>
            </a:r>
            <a:r>
              <a:rPr lang="zh-CN" altLang="en-US" dirty="0">
                <a:latin typeface="Times New Roman" panose="02020603050405020304" pitchFamily="18" charset="0"/>
              </a:rPr>
              <a:t>包中，不需要使用</a:t>
            </a:r>
            <a:r>
              <a:rPr lang="en-US" altLang="zh-CN" dirty="0">
                <a:latin typeface="Times New Roman" panose="02020603050405020304" pitchFamily="18" charset="0"/>
              </a:rPr>
              <a:t>import</a:t>
            </a:r>
            <a:r>
              <a:rPr lang="zh-CN" altLang="en-US" dirty="0">
                <a:latin typeface="Times New Roman" panose="02020603050405020304" pitchFamily="18" charset="0"/>
              </a:rPr>
              <a:t>语句来导入。由于包装类的成员个数较多，如果逐一讲解，会导致篇幅大、重复内容多的后果，因此，我们采用“先同后异”的方式来介绍，即先讲解包装类的共同特征，再指出个别类的特殊之处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4" name="Group 23"/>
          <p:cNvGrpSpPr/>
          <p:nvPr/>
        </p:nvGrpSpPr>
        <p:grpSpPr bwMode="auto">
          <a:xfrm>
            <a:off x="71438" y="2347913"/>
            <a:ext cx="2876550" cy="3263900"/>
            <a:chOff x="45" y="1479"/>
            <a:chExt cx="1812" cy="2056"/>
          </a:xfrm>
        </p:grpSpPr>
        <p:sp>
          <p:nvSpPr>
            <p:cNvPr id="30735" name="Rectangle 9"/>
            <p:cNvSpPr>
              <a:spLocks noChangeArrowheads="1"/>
            </p:cNvSpPr>
            <p:nvPr/>
          </p:nvSpPr>
          <p:spPr bwMode="gray">
            <a:xfrm>
              <a:off x="45" y="1676"/>
              <a:ext cx="1812" cy="1859"/>
            </a:xfrm>
            <a:prstGeom prst="rect">
              <a:avLst/>
            </a:prstGeom>
            <a:solidFill>
              <a:srgbClr val="CC99FF">
                <a:alpha val="89803"/>
              </a:srgbClr>
            </a:solidFill>
            <a:ln w="9525">
              <a:miter lim="800000"/>
            </a:ln>
            <a:scene3d>
              <a:camera prst="legacyObliqueBottomRight"/>
              <a:lightRig rig="legacyFlat1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C99FF"/>
              </a:extrusionClr>
              <a:contourClr>
                <a:srgbClr val="CC99F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6" name="Freeform 10"/>
            <p:cNvSpPr/>
            <p:nvPr/>
          </p:nvSpPr>
          <p:spPr bwMode="gray">
            <a:xfrm>
              <a:off x="134" y="1479"/>
              <a:ext cx="1635" cy="332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1069" y="0"/>
                </a:cxn>
                <a:cxn ang="0">
                  <a:pos x="1069" y="198"/>
                </a:cxn>
                <a:cxn ang="0">
                  <a:pos x="1055" y="270"/>
                </a:cxn>
                <a:cxn ang="0">
                  <a:pos x="987" y="302"/>
                </a:cxn>
                <a:cxn ang="0">
                  <a:pos x="0" y="307"/>
                </a:cxn>
                <a:cxn ang="0">
                  <a:pos x="0" y="89"/>
                </a:cxn>
                <a:cxn ang="0">
                  <a:pos x="21" y="18"/>
                </a:cxn>
                <a:cxn ang="0">
                  <a:pos x="83" y="0"/>
                </a:cxn>
              </a:cxnLst>
              <a:rect l="0" t="0" r="r" b="b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solidFill>
              <a:srgbClr val="FFCC00"/>
            </a:solidFill>
            <a:ln w="38100" cap="flat" cmpd="sng">
              <a:solidFill>
                <a:schemeClr val="bg1"/>
              </a:solidFill>
              <a:prstDash val="solid"/>
              <a:round/>
            </a:ln>
            <a:effectLst>
              <a:outerShdw dist="53882" dir="2700000" algn="ctr" rotWithShape="0">
                <a:srgbClr val="000000">
                  <a:alpha val="28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37" name="Rectangle 11"/>
            <p:cNvSpPr>
              <a:spLocks noChangeArrowheads="1"/>
            </p:cNvSpPr>
            <p:nvPr/>
          </p:nvSpPr>
          <p:spPr bwMode="white">
            <a:xfrm>
              <a:off x="608" y="1503"/>
              <a:ext cx="643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/>
                <a:t>类常量</a:t>
              </a:r>
              <a:r>
                <a:rPr lang="zh-CN" altLang="en-US"/>
                <a:t> </a:t>
              </a:r>
              <a:endParaRPr lang="en-US" altLang="zh-CN"/>
            </a:p>
          </p:txBody>
        </p:sp>
        <p:sp>
          <p:nvSpPr>
            <p:cNvPr id="30738" name="Rectangle 12"/>
            <p:cNvSpPr>
              <a:spLocks noChangeArrowheads="1"/>
            </p:cNvSpPr>
            <p:nvPr/>
          </p:nvSpPr>
          <p:spPr bwMode="white">
            <a:xfrm>
              <a:off x="125" y="1842"/>
              <a:ext cx="1714" cy="124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1600" dirty="0" err="1" smtClean="0">
                  <a:latin typeface="Times New Roman" panose="02020603050405020304" pitchFamily="18" charset="0"/>
                  <a:cs typeface="Arial" panose="020B0604020202020204" pitchFamily="34" charset="0"/>
                </a:rPr>
                <a:t>Bealoon</a:t>
              </a:r>
              <a:r>
                <a:rPr lang="zh-CN" altLang="en-US" sz="1600" dirty="0">
                  <a:latin typeface="Times New Roman" panose="02020603050405020304" pitchFamily="18" charset="0"/>
                  <a:cs typeface="Arial" panose="020B0604020202020204" pitchFamily="34" charset="0"/>
                </a:rPr>
                <a:t>类用</a:t>
              </a:r>
              <a:r>
                <a:rPr lang="en-US" altLang="zh-CN" sz="1600" dirty="0">
                  <a:latin typeface="Times New Roman" panose="02020603050405020304" pitchFamily="18" charset="0"/>
                  <a:cs typeface="Arial" panose="020B0604020202020204" pitchFamily="34" charset="0"/>
                </a:rPr>
                <a:t>TRUE</a:t>
              </a:r>
              <a:r>
                <a:rPr lang="zh-CN" altLang="en-US" sz="1600" dirty="0">
                  <a:latin typeface="Times New Roman" panose="02020603050405020304" pitchFamily="18" charset="0"/>
                  <a:cs typeface="Arial" panose="020B0604020202020204" pitchFamily="34" charset="0"/>
                </a:rPr>
                <a:t>、</a:t>
              </a:r>
              <a:r>
                <a:rPr lang="en-US" altLang="zh-CN" sz="1600" dirty="0">
                  <a:latin typeface="Times New Roman" panose="02020603050405020304" pitchFamily="18" charset="0"/>
                  <a:cs typeface="Arial" panose="020B0604020202020204" pitchFamily="34" charset="0"/>
                </a:rPr>
                <a:t>FALSE</a:t>
              </a:r>
              <a:r>
                <a:rPr lang="zh-CN" altLang="en-US" sz="1600" dirty="0">
                  <a:latin typeface="Times New Roman" panose="02020603050405020304" pitchFamily="18" charset="0"/>
                  <a:cs typeface="Arial" panose="020B0604020202020204" pitchFamily="34" charset="0"/>
                </a:rPr>
                <a:t>两个常量来表示“真”、“假”，其它</a:t>
              </a:r>
              <a:r>
                <a:rPr lang="en-US" altLang="zh-CN" sz="1600" dirty="0">
                  <a:latin typeface="Times New Roman" panose="02020603050405020304" pitchFamily="18" charset="0"/>
                  <a:cs typeface="Arial" panose="020B0604020202020204" pitchFamily="34" charset="0"/>
                </a:rPr>
                <a:t>7</a:t>
              </a:r>
              <a:r>
                <a:rPr lang="zh-CN" altLang="en-US" sz="1600" dirty="0">
                  <a:latin typeface="Times New Roman" panose="02020603050405020304" pitchFamily="18" charset="0"/>
                  <a:cs typeface="Arial" panose="020B0604020202020204" pitchFamily="34" charset="0"/>
                </a:rPr>
                <a:t>个类分别用</a:t>
              </a:r>
              <a:r>
                <a:rPr lang="en-US" altLang="zh-CN" sz="1600" dirty="0">
                  <a:latin typeface="Times New Roman" panose="02020603050405020304" pitchFamily="18" charset="0"/>
                  <a:cs typeface="Arial" panose="020B0604020202020204" pitchFamily="34" charset="0"/>
                </a:rPr>
                <a:t>MINX_VALUE</a:t>
              </a:r>
              <a:r>
                <a:rPr lang="zh-CN" altLang="en-US" sz="1600" dirty="0">
                  <a:latin typeface="Times New Roman" panose="02020603050405020304" pitchFamily="18" charset="0"/>
                  <a:cs typeface="Arial" panose="020B0604020202020204" pitchFamily="34" charset="0"/>
                </a:rPr>
                <a:t>、</a:t>
              </a:r>
              <a:r>
                <a:rPr lang="en-US" altLang="zh-CN" sz="1600" dirty="0">
                  <a:latin typeface="Times New Roman" panose="02020603050405020304" pitchFamily="18" charset="0"/>
                  <a:cs typeface="Arial" panose="020B0604020202020204" pitchFamily="34" charset="0"/>
                </a:rPr>
                <a:t>MAX_VALUE</a:t>
              </a:r>
              <a:r>
                <a:rPr lang="zh-CN" altLang="en-US" sz="1600" dirty="0">
                  <a:latin typeface="Times New Roman" panose="02020603050405020304" pitchFamily="18" charset="0"/>
                  <a:cs typeface="Arial" panose="020B0604020202020204" pitchFamily="34" charset="0"/>
                </a:rPr>
                <a:t>来表示对应基本类型的最小值、最大值。</a:t>
              </a:r>
              <a:endParaRPr lang="en-US" altLang="zh-CN" sz="1600" dirty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725" name="Group 24"/>
          <p:cNvGrpSpPr/>
          <p:nvPr/>
        </p:nvGrpSpPr>
        <p:grpSpPr bwMode="auto">
          <a:xfrm>
            <a:off x="3097213" y="2359025"/>
            <a:ext cx="2876550" cy="3263900"/>
            <a:chOff x="1951" y="1486"/>
            <a:chExt cx="1812" cy="2056"/>
          </a:xfrm>
        </p:grpSpPr>
        <p:sp>
          <p:nvSpPr>
            <p:cNvPr id="30731" name="Rectangle 13"/>
            <p:cNvSpPr>
              <a:spLocks noChangeArrowheads="1"/>
            </p:cNvSpPr>
            <p:nvPr/>
          </p:nvSpPr>
          <p:spPr bwMode="gray">
            <a:xfrm>
              <a:off x="1951" y="1683"/>
              <a:ext cx="1812" cy="1859"/>
            </a:xfrm>
            <a:prstGeom prst="rect">
              <a:avLst/>
            </a:prstGeom>
            <a:solidFill>
              <a:srgbClr val="CC99FF">
                <a:alpha val="89803"/>
              </a:srgbClr>
            </a:solidFill>
            <a:ln w="9525">
              <a:miter lim="800000"/>
            </a:ln>
            <a:scene3d>
              <a:camera prst="legacyObliqueBottomRight"/>
              <a:lightRig rig="legacyFlat1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C99FF"/>
              </a:extrusionClr>
              <a:contourClr>
                <a:srgbClr val="CC99F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0" name="Freeform 14"/>
            <p:cNvSpPr/>
            <p:nvPr/>
          </p:nvSpPr>
          <p:spPr bwMode="gray">
            <a:xfrm>
              <a:off x="2040" y="1486"/>
              <a:ext cx="1635" cy="332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1069" y="0"/>
                </a:cxn>
                <a:cxn ang="0">
                  <a:pos x="1069" y="198"/>
                </a:cxn>
                <a:cxn ang="0">
                  <a:pos x="1055" y="270"/>
                </a:cxn>
                <a:cxn ang="0">
                  <a:pos x="987" y="302"/>
                </a:cxn>
                <a:cxn ang="0">
                  <a:pos x="0" y="307"/>
                </a:cxn>
                <a:cxn ang="0">
                  <a:pos x="0" y="89"/>
                </a:cxn>
                <a:cxn ang="0">
                  <a:pos x="21" y="18"/>
                </a:cxn>
                <a:cxn ang="0">
                  <a:pos x="83" y="0"/>
                </a:cxn>
              </a:cxnLst>
              <a:rect l="0" t="0" r="r" b="b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solidFill>
              <a:srgbClr val="FFCC00"/>
            </a:solidFill>
            <a:ln w="38100" cap="flat" cmpd="sng">
              <a:solidFill>
                <a:schemeClr val="bg1"/>
              </a:solidFill>
              <a:prstDash val="solid"/>
              <a:round/>
            </a:ln>
            <a:effectLst>
              <a:outerShdw dist="53882" dir="2700000" algn="ctr" rotWithShape="0">
                <a:srgbClr val="000000">
                  <a:alpha val="28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33" name="Rectangle 15"/>
            <p:cNvSpPr>
              <a:spLocks noChangeArrowheads="1"/>
            </p:cNvSpPr>
            <p:nvPr/>
          </p:nvSpPr>
          <p:spPr bwMode="white">
            <a:xfrm>
              <a:off x="2455" y="1501"/>
              <a:ext cx="760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/>
                <a:t>构造方法</a:t>
              </a:r>
              <a:endParaRPr lang="en-US" altLang="zh-CN" b="1"/>
            </a:p>
          </p:txBody>
        </p:sp>
        <p:sp>
          <p:nvSpPr>
            <p:cNvPr id="30734" name="Rectangle 16"/>
            <p:cNvSpPr>
              <a:spLocks noChangeArrowheads="1"/>
            </p:cNvSpPr>
            <p:nvPr/>
          </p:nvSpPr>
          <p:spPr bwMode="white">
            <a:xfrm>
              <a:off x="2031" y="1849"/>
              <a:ext cx="1714" cy="124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1600" dirty="0" smtClean="0">
                  <a:latin typeface="Times New Roman" panose="02020603050405020304" pitchFamily="18" charset="0"/>
                  <a:cs typeface="Arial" panose="020B0604020202020204" pitchFamily="34" charset="0"/>
                </a:rPr>
                <a:t>(</a:t>
              </a:r>
              <a:r>
                <a:rPr lang="en-US" altLang="zh-CN" sz="1600" dirty="0">
                  <a:latin typeface="Times New Roman" panose="02020603050405020304" pitchFamily="18" charset="0"/>
                  <a:cs typeface="Arial" panose="020B0604020202020204" pitchFamily="34" charset="0"/>
                </a:rPr>
                <a:t>1) </a:t>
              </a:r>
              <a:r>
                <a:rPr lang="zh-CN" altLang="en-US" sz="1600" dirty="0">
                  <a:latin typeface="Times New Roman" panose="02020603050405020304" pitchFamily="18" charset="0"/>
                  <a:cs typeface="Arial" panose="020B0604020202020204" pitchFamily="34" charset="0"/>
                </a:rPr>
                <a:t>所有的包装类都可以用其对应的基本类型数据为参数，来构造相应对象。</a:t>
              </a:r>
              <a:endParaRPr lang="en-US" altLang="zh-CN" sz="1600" dirty="0"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sz="1600" dirty="0" smtClean="0">
                  <a:latin typeface="Times New Roman" panose="02020603050405020304" pitchFamily="18" charset="0"/>
                  <a:cs typeface="Arial" panose="020B0604020202020204" pitchFamily="34" charset="0"/>
                </a:rPr>
                <a:t>(</a:t>
              </a:r>
              <a:r>
                <a:rPr lang="en-US" altLang="zh-CN" sz="1600" dirty="0">
                  <a:latin typeface="Times New Roman" panose="02020603050405020304" pitchFamily="18" charset="0"/>
                  <a:cs typeface="Arial" panose="020B0604020202020204" pitchFamily="34" charset="0"/>
                </a:rPr>
                <a:t>2) </a:t>
              </a:r>
              <a:r>
                <a:rPr lang="zh-CN" altLang="en-US" sz="1600" dirty="0">
                  <a:latin typeface="Times New Roman" panose="02020603050405020304" pitchFamily="18" charset="0"/>
                  <a:cs typeface="Arial" panose="020B0604020202020204" pitchFamily="34" charset="0"/>
                </a:rPr>
                <a:t>除</a:t>
              </a:r>
              <a:r>
                <a:rPr lang="en-US" altLang="zh-CN" sz="1600" dirty="0">
                  <a:latin typeface="Times New Roman" panose="02020603050405020304" pitchFamily="18" charset="0"/>
                  <a:cs typeface="Arial" panose="020B0604020202020204" pitchFamily="34" charset="0"/>
                </a:rPr>
                <a:t>Character</a:t>
              </a:r>
              <a:r>
                <a:rPr lang="zh-CN" altLang="en-US" sz="1600" dirty="0">
                  <a:latin typeface="Times New Roman" panose="02020603050405020304" pitchFamily="18" charset="0"/>
                  <a:cs typeface="Arial" panose="020B0604020202020204" pitchFamily="34" charset="0"/>
                </a:rPr>
                <a:t>外，都提供了以</a:t>
              </a:r>
              <a:r>
                <a:rPr lang="en-US" altLang="zh-CN" sz="1600" dirty="0">
                  <a:latin typeface="Times New Roman" panose="02020603050405020304" pitchFamily="18" charset="0"/>
                  <a:cs typeface="Arial" panose="020B0604020202020204" pitchFamily="34" charset="0"/>
                </a:rPr>
                <a:t>String</a:t>
              </a:r>
              <a:r>
                <a:rPr lang="zh-CN" altLang="en-US" sz="1600" dirty="0">
                  <a:latin typeface="Times New Roman" panose="02020603050405020304" pitchFamily="18" charset="0"/>
                  <a:cs typeface="Arial" panose="020B0604020202020204" pitchFamily="34" charset="0"/>
                </a:rPr>
                <a:t>类型数据为参数的构造方法。</a:t>
              </a:r>
              <a:endParaRPr lang="zh-CN" altLang="en-US" sz="1600" dirty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726" name="Group 25"/>
          <p:cNvGrpSpPr/>
          <p:nvPr/>
        </p:nvGrpSpPr>
        <p:grpSpPr bwMode="auto">
          <a:xfrm>
            <a:off x="6116638" y="2368550"/>
            <a:ext cx="2876550" cy="3263900"/>
            <a:chOff x="3853" y="1510"/>
            <a:chExt cx="1812" cy="2056"/>
          </a:xfrm>
        </p:grpSpPr>
        <p:sp>
          <p:nvSpPr>
            <p:cNvPr id="30727" name="Rectangle 17"/>
            <p:cNvSpPr>
              <a:spLocks noChangeArrowheads="1"/>
            </p:cNvSpPr>
            <p:nvPr/>
          </p:nvSpPr>
          <p:spPr bwMode="gray">
            <a:xfrm>
              <a:off x="3853" y="1707"/>
              <a:ext cx="1812" cy="1859"/>
            </a:xfrm>
            <a:prstGeom prst="rect">
              <a:avLst/>
            </a:prstGeom>
            <a:solidFill>
              <a:srgbClr val="CC99FF">
                <a:alpha val="89803"/>
              </a:srgbClr>
            </a:solidFill>
            <a:ln w="9525">
              <a:miter lim="800000"/>
            </a:ln>
            <a:scene3d>
              <a:camera prst="legacyObliqueBottomRight"/>
              <a:lightRig rig="legacyFlat1" dir="t"/>
            </a:scene3d>
            <a:sp3d extrusionH="227000" prstMaterial="legacyMatte">
              <a:bevelT w="13500" h="13500" prst="angle"/>
              <a:bevelB w="13500" h="13500" prst="angle"/>
              <a:extrusionClr>
                <a:srgbClr val="CC99FF"/>
              </a:extrusionClr>
              <a:contourClr>
                <a:srgbClr val="CC99F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4" name="Freeform 18"/>
            <p:cNvSpPr/>
            <p:nvPr/>
          </p:nvSpPr>
          <p:spPr bwMode="gray">
            <a:xfrm>
              <a:off x="3942" y="1510"/>
              <a:ext cx="1635" cy="332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1069" y="0"/>
                </a:cxn>
                <a:cxn ang="0">
                  <a:pos x="1069" y="198"/>
                </a:cxn>
                <a:cxn ang="0">
                  <a:pos x="1055" y="270"/>
                </a:cxn>
                <a:cxn ang="0">
                  <a:pos x="987" y="302"/>
                </a:cxn>
                <a:cxn ang="0">
                  <a:pos x="0" y="307"/>
                </a:cxn>
                <a:cxn ang="0">
                  <a:pos x="0" y="89"/>
                </a:cxn>
                <a:cxn ang="0">
                  <a:pos x="21" y="18"/>
                </a:cxn>
                <a:cxn ang="0">
                  <a:pos x="83" y="0"/>
                </a:cxn>
              </a:cxnLst>
              <a:rect l="0" t="0" r="r" b="b"/>
              <a:pathLst>
                <a:path w="1071" h="307">
                  <a:moveTo>
                    <a:pt x="83" y="0"/>
                  </a:moveTo>
                  <a:lnTo>
                    <a:pt x="1069" y="0"/>
                  </a:lnTo>
                  <a:cubicBezTo>
                    <a:pt x="1069" y="0"/>
                    <a:pt x="1069" y="99"/>
                    <a:pt x="1069" y="198"/>
                  </a:cubicBezTo>
                  <a:cubicBezTo>
                    <a:pt x="1069" y="198"/>
                    <a:pt x="1071" y="248"/>
                    <a:pt x="1055" y="270"/>
                  </a:cubicBezTo>
                  <a:cubicBezTo>
                    <a:pt x="1043" y="288"/>
                    <a:pt x="1019" y="302"/>
                    <a:pt x="987" y="302"/>
                  </a:cubicBezTo>
                  <a:cubicBezTo>
                    <a:pt x="488" y="303"/>
                    <a:pt x="0" y="307"/>
                    <a:pt x="0" y="307"/>
                  </a:cubicBezTo>
                  <a:lnTo>
                    <a:pt x="0" y="89"/>
                  </a:lnTo>
                  <a:cubicBezTo>
                    <a:pt x="3" y="41"/>
                    <a:pt x="7" y="33"/>
                    <a:pt x="21" y="18"/>
                  </a:cubicBezTo>
                  <a:cubicBezTo>
                    <a:pt x="35" y="3"/>
                    <a:pt x="66" y="1"/>
                    <a:pt x="83" y="0"/>
                  </a:cubicBezTo>
                  <a:close/>
                </a:path>
              </a:pathLst>
            </a:custGeom>
            <a:solidFill>
              <a:srgbClr val="FFCC00"/>
            </a:solidFill>
            <a:ln w="38100" cap="flat" cmpd="sng">
              <a:solidFill>
                <a:schemeClr val="bg1"/>
              </a:solidFill>
              <a:prstDash val="solid"/>
              <a:round/>
            </a:ln>
            <a:effectLst>
              <a:outerShdw dist="53882" dir="2700000" algn="ctr" rotWithShape="0">
                <a:srgbClr val="000000">
                  <a:alpha val="28999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29" name="Rectangle 19"/>
            <p:cNvSpPr>
              <a:spLocks noChangeArrowheads="1"/>
            </p:cNvSpPr>
            <p:nvPr/>
          </p:nvSpPr>
          <p:spPr bwMode="white">
            <a:xfrm>
              <a:off x="4358" y="1547"/>
              <a:ext cx="760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marL="342900" indent="-3429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zh-CN" b="1"/>
                <a:t>常用方法</a:t>
              </a:r>
              <a:endParaRPr lang="en-US" altLang="zh-CN" b="1"/>
            </a:p>
          </p:txBody>
        </p:sp>
        <p:sp>
          <p:nvSpPr>
            <p:cNvPr id="30730" name="Rectangle 20"/>
            <p:cNvSpPr>
              <a:spLocks noChangeArrowheads="1"/>
            </p:cNvSpPr>
            <p:nvPr/>
          </p:nvSpPr>
          <p:spPr bwMode="white">
            <a:xfrm>
              <a:off x="3933" y="1977"/>
              <a:ext cx="1714" cy="124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sz="1600" dirty="0" smtClean="0">
                  <a:latin typeface="Times New Roman" panose="02020603050405020304" pitchFamily="18" charset="0"/>
                </a:rPr>
                <a:t>(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1) 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将包装类对象转换为基本类型数据。</a:t>
              </a:r>
              <a:endParaRPr lang="zh-CN" altLang="en-US" sz="1600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sz="1600" dirty="0" smtClean="0">
                  <a:latin typeface="Times New Roman" panose="02020603050405020304" pitchFamily="18" charset="0"/>
                </a:rPr>
                <a:t>(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2) 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包装类对象与字符串的相互转换。</a:t>
              </a:r>
              <a:endParaRPr lang="en-US" altLang="zh-CN" sz="1600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sz="1600" dirty="0" smtClean="0">
                  <a:latin typeface="Times New Roman" panose="02020603050405020304" pitchFamily="18" charset="0"/>
                </a:rPr>
                <a:t>(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3) </a:t>
              </a:r>
              <a:r>
                <a:rPr lang="zh-CN" altLang="en-US" sz="1600" dirty="0">
                  <a:latin typeface="Times New Roman" panose="02020603050405020304" pitchFamily="18" charset="0"/>
                </a:rPr>
                <a:t>基本类型数据与字符串的相互转换。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8" name="标题 1"/>
          <p:cNvSpPr txBox="1"/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包装类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包装类</a:t>
            </a:r>
            <a:endParaRPr lang="zh-CN" altLang="en-US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2" y="1828525"/>
            <a:ext cx="7483475" cy="4402138"/>
          </a:xfrm>
        </p:spPr>
        <p:txBody>
          <a:bodyPr/>
          <a:lstStyle/>
          <a:p>
            <a:pPr eaLnBrk="1" hangingPunct="1"/>
            <a:r>
              <a:rPr lang="zh-CN" altLang="en-US" sz="2600" dirty="0" smtClean="0"/>
              <a:t>类型包装类：</a:t>
            </a:r>
            <a:endParaRPr lang="zh-CN" altLang="en-US" sz="2600" dirty="0" smtClean="0"/>
          </a:p>
          <a:p>
            <a:pPr lvl="1" eaLnBrk="1" hangingPunct="1"/>
            <a:r>
              <a:rPr lang="zh-CN" altLang="en-US" sz="2400" dirty="0" smtClean="0"/>
              <a:t>常用方法：</a:t>
            </a:r>
            <a:endParaRPr lang="zh-CN" altLang="en-US" sz="2400" dirty="0" smtClean="0"/>
          </a:p>
          <a:p>
            <a:pPr lvl="2" eaLnBrk="1" hangingPunct="1"/>
            <a:r>
              <a:rPr lang="zh-CN" altLang="en-US" sz="2100" dirty="0" smtClean="0"/>
              <a:t>基本类型与串：</a:t>
            </a:r>
            <a:endParaRPr lang="zh-CN" altLang="en-US" sz="2100" dirty="0" smtClean="0"/>
          </a:p>
          <a:p>
            <a:pPr lvl="3" eaLnBrk="1" hangingPunct="1"/>
            <a:r>
              <a:rPr lang="en-US" altLang="zh-CN" sz="1800" dirty="0" err="1" smtClean="0"/>
              <a:t>boolean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getBoolean</a:t>
            </a:r>
            <a:r>
              <a:rPr lang="en-US" altLang="zh-CN" sz="1800" dirty="0" smtClean="0"/>
              <a:t>(String s);</a:t>
            </a:r>
            <a:endParaRPr lang="en-US" altLang="zh-CN" sz="1800" dirty="0" smtClean="0"/>
          </a:p>
          <a:p>
            <a:pPr lvl="3" eaLnBrk="1" hangingPunct="1"/>
            <a:r>
              <a:rPr lang="en-US" altLang="zh-CN" sz="1800" dirty="0" smtClean="0"/>
              <a:t>byte </a:t>
            </a:r>
            <a:r>
              <a:rPr lang="en-US" altLang="zh-CN" sz="1800" dirty="0" err="1" smtClean="0"/>
              <a:t>parseByte</a:t>
            </a:r>
            <a:r>
              <a:rPr lang="en-US" altLang="zh-CN" sz="1800" dirty="0" smtClean="0"/>
              <a:t>(String s);</a:t>
            </a:r>
            <a:endParaRPr lang="en-US" altLang="zh-CN" sz="1800" dirty="0" smtClean="0"/>
          </a:p>
          <a:p>
            <a:pPr lvl="3" eaLnBrk="1" hangingPunct="1"/>
            <a:r>
              <a:rPr lang="en-US" altLang="zh-CN" sz="1800" dirty="0" smtClean="0"/>
              <a:t>double </a:t>
            </a:r>
            <a:r>
              <a:rPr lang="en-US" altLang="zh-CN" sz="1800" dirty="0" err="1" smtClean="0"/>
              <a:t>parseDouble</a:t>
            </a:r>
            <a:r>
              <a:rPr lang="en-US" altLang="zh-CN" sz="1800" dirty="0" smtClean="0"/>
              <a:t>(String s);</a:t>
            </a:r>
            <a:endParaRPr lang="en-US" altLang="zh-CN" sz="1800" dirty="0" smtClean="0"/>
          </a:p>
          <a:p>
            <a:pPr lvl="3" eaLnBrk="1" hangingPunct="1"/>
            <a:r>
              <a:rPr lang="en-US" altLang="zh-CN" sz="1800" dirty="0" smtClean="0"/>
              <a:t>short </a:t>
            </a:r>
            <a:r>
              <a:rPr lang="en-US" altLang="zh-CN" sz="1800" dirty="0" err="1" smtClean="0"/>
              <a:t>parseShort</a:t>
            </a:r>
            <a:r>
              <a:rPr lang="en-US" altLang="zh-CN" sz="1800" dirty="0" smtClean="0"/>
              <a:t>(String s);</a:t>
            </a:r>
            <a:endParaRPr lang="en-US" altLang="zh-CN" sz="1800" dirty="0" smtClean="0"/>
          </a:p>
          <a:p>
            <a:pPr lvl="3" eaLnBrk="1" hangingPunct="1"/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parseInt</a:t>
            </a:r>
            <a:r>
              <a:rPr lang="en-US" altLang="zh-CN" sz="1800" dirty="0" smtClean="0"/>
              <a:t>(String s);</a:t>
            </a:r>
            <a:endParaRPr lang="en-US" altLang="zh-CN" sz="1800" dirty="0" smtClean="0"/>
          </a:p>
          <a:p>
            <a:pPr lvl="3" eaLnBrk="1" hangingPunct="1"/>
            <a:r>
              <a:rPr lang="en-US" altLang="zh-CN" sz="1800" dirty="0" smtClean="0"/>
              <a:t>float </a:t>
            </a:r>
            <a:r>
              <a:rPr lang="en-US" altLang="zh-CN" sz="1800" dirty="0" err="1" smtClean="0"/>
              <a:t>parseFloat</a:t>
            </a:r>
            <a:r>
              <a:rPr lang="en-US" altLang="zh-CN" sz="1800" dirty="0" smtClean="0"/>
              <a:t>(String s);</a:t>
            </a:r>
            <a:endParaRPr lang="en-US" altLang="zh-CN" sz="1800" dirty="0" smtClean="0"/>
          </a:p>
          <a:p>
            <a:pPr lvl="3" eaLnBrk="1" hangingPunct="1"/>
            <a:r>
              <a:rPr lang="en-US" altLang="zh-CN" sz="1800" dirty="0" smtClean="0"/>
              <a:t>long </a:t>
            </a:r>
            <a:r>
              <a:rPr lang="en-US" altLang="zh-CN" sz="1800" dirty="0" err="1" smtClean="0"/>
              <a:t>parseLong</a:t>
            </a:r>
            <a:r>
              <a:rPr lang="en-US" altLang="zh-CN" sz="1800" dirty="0" smtClean="0"/>
              <a:t>(String s);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System</a:t>
            </a:r>
            <a:r>
              <a:rPr lang="zh-CN" altLang="en-US" dirty="0" smtClean="0"/>
              <a:t>类</a:t>
            </a:r>
            <a:endParaRPr lang="zh-CN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746" y="1742699"/>
            <a:ext cx="7850507" cy="420841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000" dirty="0" smtClean="0"/>
              <a:t>功能：</a:t>
            </a:r>
            <a:endParaRPr lang="zh-CN" altLang="en-US" sz="2000" dirty="0" smtClean="0"/>
          </a:p>
          <a:p>
            <a:pPr lvl="1" eaLnBrk="1" hangingPunct="1"/>
            <a:r>
              <a:rPr lang="zh-CN" altLang="en-US" dirty="0" smtClean="0"/>
              <a:t>获得系统的标准输入输出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获取系统的资源</a:t>
            </a:r>
            <a:endParaRPr lang="zh-CN" altLang="en-US" dirty="0" smtClean="0"/>
          </a:p>
          <a:p>
            <a:pPr eaLnBrk="1" hangingPunct="1"/>
            <a:r>
              <a:rPr lang="zh-CN" altLang="en-US" sz="2000" dirty="0" smtClean="0"/>
              <a:t>说明：</a:t>
            </a:r>
            <a:endParaRPr lang="zh-CN" altLang="en-US" sz="2000" dirty="0" smtClean="0"/>
          </a:p>
          <a:p>
            <a:pPr lvl="1" eaLnBrk="1" hangingPunct="1"/>
            <a:r>
              <a:rPr lang="zh-CN" altLang="en-US" dirty="0" smtClean="0"/>
              <a:t>是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类，不能派生子类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内部的所有成员都是静态的</a:t>
            </a:r>
            <a:endParaRPr lang="zh-CN" altLang="en-US" dirty="0" smtClean="0"/>
          </a:p>
          <a:p>
            <a:pPr eaLnBrk="1" hangingPunct="1"/>
            <a:r>
              <a:rPr lang="zh-CN" altLang="en-US" sz="2000" dirty="0" smtClean="0"/>
              <a:t>成员变量：</a:t>
            </a:r>
            <a:endParaRPr lang="zh-CN" altLang="en-US" sz="2000" dirty="0" smtClean="0"/>
          </a:p>
          <a:p>
            <a:pPr lvl="1" eaLnBrk="1" hangingPunct="1"/>
            <a:r>
              <a:rPr lang="en-US" altLang="zh-CN" dirty="0" smtClean="0"/>
              <a:t>in——</a:t>
            </a:r>
            <a:r>
              <a:rPr lang="en-US" altLang="zh-CN" dirty="0" err="1" smtClean="0"/>
              <a:t>InputStream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out——</a:t>
            </a:r>
            <a:r>
              <a:rPr lang="en-US" altLang="zh-CN" dirty="0" err="1" smtClean="0"/>
              <a:t>OutputStream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err——</a:t>
            </a:r>
            <a:r>
              <a:rPr lang="en-US" altLang="zh-CN" dirty="0" err="1" smtClean="0"/>
              <a:t>PrintStream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800" b="1" dirty="0" smtClean="0"/>
              <a:t>Character</a:t>
            </a:r>
            <a:r>
              <a:rPr lang="zh-CN" altLang="en-US" sz="3800" b="1" dirty="0" smtClean="0"/>
              <a:t>的特别之处</a:t>
            </a:r>
            <a:endParaRPr lang="zh-CN" altLang="en-US" sz="3800" b="1" dirty="0" smtClean="0">
              <a:solidFill>
                <a:schemeClr val="bg1"/>
              </a:solidFill>
            </a:endParaRP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858693" y="1820343"/>
            <a:ext cx="7740650" cy="432593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现选择其中几个来示范，请予以注意：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(1)static </a:t>
            </a:r>
            <a:r>
              <a:rPr lang="en-US" altLang="zh-CN" dirty="0" err="1">
                <a:latin typeface="Times New Roman" panose="02020603050405020304" pitchFamily="18" charset="0"/>
              </a:rPr>
              <a:t>boolean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isDigit</a:t>
            </a:r>
            <a:r>
              <a:rPr lang="en-US" altLang="zh-CN" dirty="0">
                <a:latin typeface="Times New Roman" panose="02020603050405020304" pitchFamily="18" charset="0"/>
              </a:rPr>
              <a:t>(char </a:t>
            </a:r>
            <a:r>
              <a:rPr lang="en-US" altLang="zh-CN" dirty="0" err="1">
                <a:latin typeface="Times New Roman" panose="02020603050405020304" pitchFamily="18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：判断</a:t>
            </a:r>
            <a:r>
              <a:rPr lang="en-US" altLang="zh-CN" dirty="0" err="1">
                <a:latin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</a:rPr>
              <a:t>是否为数字。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(2)static </a:t>
            </a:r>
            <a:r>
              <a:rPr lang="en-US" altLang="zh-CN" dirty="0" err="1">
                <a:latin typeface="Times New Roman" panose="02020603050405020304" pitchFamily="18" charset="0"/>
              </a:rPr>
              <a:t>boolean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isLetter</a:t>
            </a:r>
            <a:r>
              <a:rPr lang="en-US" altLang="zh-CN" dirty="0">
                <a:latin typeface="Times New Roman" panose="02020603050405020304" pitchFamily="18" charset="0"/>
              </a:rPr>
              <a:t>(char </a:t>
            </a:r>
            <a:r>
              <a:rPr lang="en-US" altLang="zh-CN" dirty="0" err="1">
                <a:latin typeface="Times New Roman" panose="02020603050405020304" pitchFamily="18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：判断</a:t>
            </a:r>
            <a:r>
              <a:rPr lang="en-US" altLang="zh-CN" dirty="0" err="1">
                <a:latin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</a:rPr>
              <a:t>是否为字母。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(3)static </a:t>
            </a:r>
            <a:r>
              <a:rPr lang="en-US" altLang="zh-CN" dirty="0" err="1">
                <a:latin typeface="Times New Roman" panose="02020603050405020304" pitchFamily="18" charset="0"/>
              </a:rPr>
              <a:t>boolean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isLetterOrDigit</a:t>
            </a:r>
            <a:r>
              <a:rPr lang="en-US" altLang="zh-CN" dirty="0">
                <a:latin typeface="Times New Roman" panose="02020603050405020304" pitchFamily="18" charset="0"/>
              </a:rPr>
              <a:t>(char </a:t>
            </a:r>
            <a:r>
              <a:rPr lang="en-US" altLang="zh-CN" dirty="0" err="1">
                <a:latin typeface="Times New Roman" panose="02020603050405020304" pitchFamily="18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：判断</a:t>
            </a:r>
            <a:r>
              <a:rPr lang="en-US" altLang="zh-CN" dirty="0" err="1">
                <a:latin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</a:rPr>
              <a:t>是否为字母或数字。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(4)static </a:t>
            </a:r>
            <a:r>
              <a:rPr lang="en-US" altLang="zh-CN" dirty="0" err="1">
                <a:latin typeface="Times New Roman" panose="02020603050405020304" pitchFamily="18" charset="0"/>
              </a:rPr>
              <a:t>boolean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isLowerCase</a:t>
            </a:r>
            <a:r>
              <a:rPr lang="en-US" altLang="zh-CN" dirty="0">
                <a:latin typeface="Times New Roman" panose="02020603050405020304" pitchFamily="18" charset="0"/>
              </a:rPr>
              <a:t>(char </a:t>
            </a:r>
            <a:r>
              <a:rPr lang="en-US" altLang="zh-CN" dirty="0" err="1">
                <a:latin typeface="Times New Roman" panose="02020603050405020304" pitchFamily="18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：判断</a:t>
            </a:r>
            <a:r>
              <a:rPr lang="en-US" altLang="zh-CN" dirty="0" err="1">
                <a:latin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</a:rPr>
              <a:t>是否为小写字符。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(5)static </a:t>
            </a:r>
            <a:r>
              <a:rPr lang="en-US" altLang="zh-CN" dirty="0" err="1">
                <a:latin typeface="Times New Roman" panose="02020603050405020304" pitchFamily="18" charset="0"/>
              </a:rPr>
              <a:t>boolean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isUpperCase</a:t>
            </a:r>
            <a:r>
              <a:rPr lang="en-US" altLang="zh-CN" dirty="0">
                <a:latin typeface="Times New Roman" panose="02020603050405020304" pitchFamily="18" charset="0"/>
              </a:rPr>
              <a:t>(char </a:t>
            </a:r>
            <a:r>
              <a:rPr lang="en-US" altLang="zh-CN" dirty="0" err="1">
                <a:latin typeface="Times New Roman" panose="02020603050405020304" pitchFamily="18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：判断</a:t>
            </a:r>
            <a:r>
              <a:rPr lang="en-US" altLang="zh-CN" dirty="0" err="1">
                <a:latin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</a:rPr>
              <a:t>是否为大写字符。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(6)static </a:t>
            </a:r>
            <a:r>
              <a:rPr lang="en-US" altLang="zh-CN" dirty="0" err="1">
                <a:latin typeface="Times New Roman" panose="02020603050405020304" pitchFamily="18" charset="0"/>
              </a:rPr>
              <a:t>boolean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isSpaceChar</a:t>
            </a:r>
            <a:r>
              <a:rPr lang="en-US" altLang="zh-CN" dirty="0">
                <a:latin typeface="Times New Roman" panose="02020603050405020304" pitchFamily="18" charset="0"/>
              </a:rPr>
              <a:t>(char </a:t>
            </a:r>
            <a:r>
              <a:rPr lang="en-US" altLang="zh-CN" dirty="0" err="1">
                <a:latin typeface="Times New Roman" panose="02020603050405020304" pitchFamily="18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：判断</a:t>
            </a:r>
            <a:r>
              <a:rPr lang="en-US" altLang="zh-CN" dirty="0" err="1">
                <a:latin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</a:rPr>
              <a:t>是否为空白字符。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(7)static char </a:t>
            </a:r>
            <a:r>
              <a:rPr lang="en-US" altLang="zh-CN" dirty="0" err="1">
                <a:latin typeface="Times New Roman" panose="02020603050405020304" pitchFamily="18" charset="0"/>
              </a:rPr>
              <a:t>toLowerCase</a:t>
            </a:r>
            <a:r>
              <a:rPr lang="en-US" altLang="zh-CN" dirty="0">
                <a:latin typeface="Times New Roman" panose="02020603050405020304" pitchFamily="18" charset="0"/>
              </a:rPr>
              <a:t>(char </a:t>
            </a:r>
            <a:r>
              <a:rPr lang="en-US" altLang="zh-CN" dirty="0" err="1">
                <a:latin typeface="Times New Roman" panose="02020603050405020304" pitchFamily="18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：将</a:t>
            </a:r>
            <a:r>
              <a:rPr lang="en-US" altLang="zh-CN" dirty="0" err="1">
                <a:latin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</a:rPr>
              <a:t>转换为小写字符。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(8)static char </a:t>
            </a:r>
            <a:r>
              <a:rPr lang="en-US" altLang="zh-CN" dirty="0" err="1">
                <a:latin typeface="Times New Roman" panose="02020603050405020304" pitchFamily="18" charset="0"/>
              </a:rPr>
              <a:t>toUpperCase</a:t>
            </a:r>
            <a:r>
              <a:rPr lang="en-US" altLang="zh-CN" dirty="0">
                <a:latin typeface="Times New Roman" panose="02020603050405020304" pitchFamily="18" charset="0"/>
              </a:rPr>
              <a:t>(char </a:t>
            </a:r>
            <a:r>
              <a:rPr lang="en-US" altLang="zh-CN" dirty="0" err="1">
                <a:latin typeface="Times New Roman" panose="02020603050405020304" pitchFamily="18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：将</a:t>
            </a:r>
            <a:r>
              <a:rPr lang="en-US" altLang="zh-CN" dirty="0" err="1">
                <a:latin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</a:rPr>
              <a:t>转换为大写字符。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1" y="165463"/>
            <a:ext cx="8490856" cy="658367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800" b="1" dirty="0" smtClean="0">
                <a:solidFill>
                  <a:srgbClr val="FF0000"/>
                </a:solidFill>
              </a:rPr>
              <a:t>日期和时间相关类</a:t>
            </a:r>
            <a:endParaRPr lang="zh-CN" altLang="en-US" sz="3800" b="1" dirty="0" smtClean="0">
              <a:solidFill>
                <a:srgbClr val="FF0000"/>
              </a:solidFill>
            </a:endParaRP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553893" y="1879456"/>
            <a:ext cx="7869670" cy="4136517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marL="285750" indent="-285750">
              <a:lnSpc>
                <a:spcPct val="180000"/>
              </a:lnSpc>
              <a:spcBef>
                <a:spcPct val="500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Date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类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>
              <a:lnSpc>
                <a:spcPct val="180000"/>
              </a:lnSpc>
              <a:spcBef>
                <a:spcPct val="50000"/>
              </a:spcBef>
              <a:defRPr/>
            </a:pPr>
            <a:r>
              <a:rPr lang="en-US" altLang="zh-CN" dirty="0" smtClean="0">
                <a:latin typeface="Times New Roman" panose="02020603050405020304" pitchFamily="18" charset="0"/>
              </a:rPr>
              <a:t>Date</a:t>
            </a:r>
            <a:r>
              <a:rPr lang="zh-CN" altLang="en-US" dirty="0">
                <a:latin typeface="Times New Roman" panose="02020603050405020304" pitchFamily="18" charset="0"/>
              </a:rPr>
              <a:t>类位于</a:t>
            </a:r>
            <a:r>
              <a:rPr lang="en-US" altLang="zh-CN" dirty="0" err="1">
                <a:latin typeface="Times New Roman" panose="02020603050405020304" pitchFamily="18" charset="0"/>
              </a:rPr>
              <a:t>java.util</a:t>
            </a:r>
            <a:r>
              <a:rPr lang="zh-CN" altLang="en-US" dirty="0">
                <a:latin typeface="Times New Roman" panose="02020603050405020304" pitchFamily="18" charset="0"/>
              </a:rPr>
              <a:t>包中，它代表的是时间轴上的一个点，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用一个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long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型的数据来度量，</a:t>
            </a:r>
            <a:r>
              <a:rPr lang="zh-CN" altLang="en-US" dirty="0">
                <a:latin typeface="Times New Roman" panose="02020603050405020304" pitchFamily="18" charset="0"/>
              </a:rPr>
              <a:t>该数据是</a:t>
            </a:r>
            <a:r>
              <a:rPr lang="en-US" altLang="zh-CN" dirty="0">
                <a:latin typeface="Times New Roman" panose="02020603050405020304" pitchFamily="18" charset="0"/>
              </a:rPr>
              <a:t>Date</a:t>
            </a:r>
            <a:r>
              <a:rPr lang="zh-CN" altLang="en-US" dirty="0">
                <a:latin typeface="Times New Roman" panose="02020603050405020304" pitchFamily="18" charset="0"/>
              </a:rPr>
              <a:t>对象代表的时点距离</a:t>
            </a:r>
            <a:r>
              <a:rPr lang="en-US" altLang="zh-CN" dirty="0">
                <a:latin typeface="Times New Roman" panose="02020603050405020304" pitchFamily="18" charset="0"/>
              </a:rPr>
              <a:t>GMT(</a:t>
            </a:r>
            <a:r>
              <a:rPr lang="zh-CN" altLang="en-US" dirty="0">
                <a:latin typeface="Times New Roman" panose="02020603050405020304" pitchFamily="18" charset="0"/>
              </a:rPr>
              <a:t>格林尼治标准时间</a:t>
            </a:r>
            <a:r>
              <a:rPr lang="en-US" altLang="zh-CN" dirty="0">
                <a:latin typeface="Times New Roman" panose="02020603050405020304" pitchFamily="18" charset="0"/>
              </a:rPr>
              <a:t>)1970</a:t>
            </a:r>
            <a:r>
              <a:rPr lang="zh-CN" altLang="en-US" dirty="0">
                <a:latin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日</a:t>
            </a:r>
            <a:r>
              <a:rPr lang="en-US" altLang="zh-CN" dirty="0">
                <a:latin typeface="Times New Roman" panose="02020603050405020304" pitchFamily="18" charset="0"/>
              </a:rPr>
              <a:t>00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</a:rPr>
              <a:t>00</a:t>
            </a:r>
            <a:r>
              <a:rPr lang="zh-CN" altLang="en-US" dirty="0">
                <a:latin typeface="Times New Roman" panose="02020603050405020304" pitchFamily="18" charset="0"/>
              </a:rPr>
              <a:t>分</a:t>
            </a:r>
            <a:r>
              <a:rPr lang="en-US" altLang="zh-CN" dirty="0">
                <a:latin typeface="Times New Roman" panose="02020603050405020304" pitchFamily="18" charset="0"/>
              </a:rPr>
              <a:t>00</a:t>
            </a:r>
            <a:r>
              <a:rPr lang="zh-CN" altLang="en-US" dirty="0">
                <a:latin typeface="Times New Roman" panose="02020603050405020304" pitchFamily="18" charset="0"/>
              </a:rPr>
              <a:t>秒的毫秒数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>
              <a:lnSpc>
                <a:spcPct val="180000"/>
              </a:lnSpc>
              <a:spcBef>
                <a:spcPct val="50000"/>
              </a:spcBef>
              <a:defRPr/>
            </a:pPr>
            <a:r>
              <a:rPr lang="en-US" altLang="zh-CN" dirty="0" smtClean="0">
                <a:latin typeface="Times New Roman" panose="02020603050405020304" pitchFamily="18" charset="0"/>
              </a:rPr>
              <a:t>Date</a:t>
            </a:r>
            <a:r>
              <a:rPr lang="zh-CN" altLang="en-US" dirty="0">
                <a:latin typeface="Times New Roman" panose="02020603050405020304" pitchFamily="18" charset="0"/>
              </a:rPr>
              <a:t>类具有操作时间的基本功能，例如：获取系统当前时间。由于该类在设计上存在严重缺陷，它的多个方法已过时、废弃，相关功能已转移到其它类中实现。因此，我们只介绍它的基本用法。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79387" y="1921885"/>
            <a:ext cx="8785225" cy="4446587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　　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．构造方法：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(1) Date()</a:t>
            </a:r>
            <a:r>
              <a:rPr lang="zh-CN" altLang="en-US" dirty="0">
                <a:latin typeface="Times New Roman" panose="02020603050405020304" pitchFamily="18" charset="0"/>
              </a:rPr>
              <a:t>：构造日期对象，代表的是系统当前时间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(2) Date(long date)</a:t>
            </a:r>
            <a:r>
              <a:rPr lang="zh-CN" altLang="en-US" dirty="0">
                <a:latin typeface="Times New Roman" panose="02020603050405020304" pitchFamily="18" charset="0"/>
              </a:rPr>
              <a:t>：用</a:t>
            </a:r>
            <a:r>
              <a:rPr lang="en-US" altLang="zh-CN" dirty="0">
                <a:latin typeface="Times New Roman" panose="02020603050405020304" pitchFamily="18" charset="0"/>
              </a:rPr>
              <a:t>long</a:t>
            </a:r>
            <a:r>
              <a:rPr lang="zh-CN" altLang="en-US" dirty="0">
                <a:latin typeface="Times New Roman" panose="02020603050405020304" pitchFamily="18" charset="0"/>
              </a:rPr>
              <a:t>型参数构造对象。参数</a:t>
            </a:r>
            <a:r>
              <a:rPr lang="en-US" altLang="zh-CN" dirty="0">
                <a:latin typeface="Times New Roman" panose="02020603050405020304" pitchFamily="18" charset="0"/>
              </a:rPr>
              <a:t>date</a:t>
            </a:r>
            <a:r>
              <a:rPr lang="zh-CN" altLang="en-US" dirty="0">
                <a:latin typeface="Times New Roman" panose="02020603050405020304" pitchFamily="18" charset="0"/>
              </a:rPr>
              <a:t>是指距离</a:t>
            </a:r>
            <a:r>
              <a:rPr lang="en-US" altLang="zh-CN" dirty="0">
                <a:latin typeface="Times New Roman" panose="02020603050405020304" pitchFamily="18" charset="0"/>
              </a:rPr>
              <a:t>GMT 1970</a:t>
            </a:r>
            <a:r>
              <a:rPr lang="zh-CN" altLang="en-US" dirty="0">
                <a:latin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日</a:t>
            </a:r>
            <a:r>
              <a:rPr lang="en-US" altLang="zh-CN" dirty="0">
                <a:latin typeface="Times New Roman" panose="02020603050405020304" pitchFamily="18" charset="0"/>
              </a:rPr>
              <a:t>00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</a:rPr>
              <a:t>00</a:t>
            </a:r>
            <a:r>
              <a:rPr lang="zh-CN" altLang="en-US" dirty="0">
                <a:latin typeface="Times New Roman" panose="02020603050405020304" pitchFamily="18" charset="0"/>
              </a:rPr>
              <a:t>分</a:t>
            </a:r>
            <a:r>
              <a:rPr lang="en-US" altLang="zh-CN" dirty="0">
                <a:latin typeface="Times New Roman" panose="02020603050405020304" pitchFamily="18" charset="0"/>
              </a:rPr>
              <a:t>00</a:t>
            </a:r>
            <a:r>
              <a:rPr lang="zh-CN" altLang="en-US" dirty="0">
                <a:latin typeface="Times New Roman" panose="02020603050405020304" pitchFamily="18" charset="0"/>
              </a:rPr>
              <a:t>秒时点的长度，单位为毫秒。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　　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．常用方法：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dirty="0" err="1">
                <a:latin typeface="Times New Roman" panose="02020603050405020304" pitchFamily="18" charset="0"/>
              </a:rPr>
              <a:t>boolean</a:t>
            </a:r>
            <a:r>
              <a:rPr lang="en-US" altLang="zh-CN" dirty="0">
                <a:latin typeface="Times New Roman" panose="02020603050405020304" pitchFamily="18" charset="0"/>
              </a:rPr>
              <a:t> after(Date when)</a:t>
            </a:r>
            <a:r>
              <a:rPr lang="zh-CN" altLang="en-US" dirty="0">
                <a:latin typeface="Times New Roman" panose="02020603050405020304" pitchFamily="18" charset="0"/>
              </a:rPr>
              <a:t>：判断当前对象代表的时点是否晚于</a:t>
            </a:r>
            <a:r>
              <a:rPr lang="en-US" altLang="zh-CN" dirty="0">
                <a:latin typeface="Times New Roman" panose="02020603050405020304" pitchFamily="18" charset="0"/>
              </a:rPr>
              <a:t>when</a:t>
            </a:r>
            <a:r>
              <a:rPr lang="zh-CN" altLang="en-US" dirty="0">
                <a:latin typeface="Times New Roman" panose="02020603050405020304" pitchFamily="18" charset="0"/>
              </a:rPr>
              <a:t>代表的时点。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dirty="0" err="1">
                <a:latin typeface="Times New Roman" panose="02020603050405020304" pitchFamily="18" charset="0"/>
              </a:rPr>
              <a:t>boolean</a:t>
            </a:r>
            <a:r>
              <a:rPr lang="en-US" altLang="zh-CN" dirty="0">
                <a:latin typeface="Times New Roman" panose="02020603050405020304" pitchFamily="18" charset="0"/>
              </a:rPr>
              <a:t> before(Date when)</a:t>
            </a:r>
            <a:r>
              <a:rPr lang="zh-CN" altLang="en-US" dirty="0">
                <a:latin typeface="Times New Roman" panose="02020603050405020304" pitchFamily="18" charset="0"/>
              </a:rPr>
              <a:t>：判断当前对象代表的时点是否早于</a:t>
            </a:r>
            <a:r>
              <a:rPr lang="en-US" altLang="zh-CN" dirty="0">
                <a:latin typeface="Times New Roman" panose="02020603050405020304" pitchFamily="18" charset="0"/>
              </a:rPr>
              <a:t>when</a:t>
            </a:r>
            <a:r>
              <a:rPr lang="zh-CN" altLang="en-US" dirty="0">
                <a:latin typeface="Times New Roman" panose="02020603050405020304" pitchFamily="18" charset="0"/>
              </a:rPr>
              <a:t>代表的时点。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(3) long </a:t>
            </a:r>
            <a:r>
              <a:rPr lang="en-US" altLang="zh-CN" dirty="0" err="1">
                <a:latin typeface="Times New Roman" panose="02020603050405020304" pitchFamily="18" charset="0"/>
              </a:rPr>
              <a:t>getTime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</a:rPr>
              <a:t>：返回当前对象代表的时点距离</a:t>
            </a:r>
            <a:r>
              <a:rPr lang="en-US" altLang="zh-CN" dirty="0">
                <a:latin typeface="Times New Roman" panose="02020603050405020304" pitchFamily="18" charset="0"/>
              </a:rPr>
              <a:t>GMT 1970</a:t>
            </a:r>
            <a:r>
              <a:rPr lang="zh-CN" altLang="en-US" dirty="0">
                <a:latin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日</a:t>
            </a:r>
            <a:r>
              <a:rPr lang="en-US" altLang="zh-CN" dirty="0">
                <a:latin typeface="Times New Roman" panose="02020603050405020304" pitchFamily="18" charset="0"/>
              </a:rPr>
              <a:t>00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</a:rPr>
              <a:t>00</a:t>
            </a:r>
            <a:r>
              <a:rPr lang="zh-CN" altLang="en-US" dirty="0">
                <a:latin typeface="Times New Roman" panose="02020603050405020304" pitchFamily="18" charset="0"/>
              </a:rPr>
              <a:t>分</a:t>
            </a:r>
            <a:r>
              <a:rPr lang="en-US" altLang="zh-CN" dirty="0">
                <a:latin typeface="Times New Roman" panose="02020603050405020304" pitchFamily="18" charset="0"/>
              </a:rPr>
              <a:t>00</a:t>
            </a:r>
            <a:r>
              <a:rPr lang="zh-CN" altLang="en-US" dirty="0">
                <a:latin typeface="Times New Roman" panose="02020603050405020304" pitchFamily="18" charset="0"/>
              </a:rPr>
              <a:t>秒时点的毫秒数。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(4) void </a:t>
            </a:r>
            <a:r>
              <a:rPr lang="en-US" altLang="zh-CN" dirty="0" err="1">
                <a:latin typeface="Times New Roman" panose="02020603050405020304" pitchFamily="18" charset="0"/>
              </a:rPr>
              <a:t>setTime</a:t>
            </a:r>
            <a:r>
              <a:rPr lang="en-US" altLang="zh-CN" dirty="0">
                <a:latin typeface="Times New Roman" panose="02020603050405020304" pitchFamily="18" charset="0"/>
              </a:rPr>
              <a:t>(long time)</a:t>
            </a:r>
            <a:r>
              <a:rPr lang="zh-CN" altLang="en-US" dirty="0">
                <a:latin typeface="Times New Roman" panose="02020603050405020304" pitchFamily="18" charset="0"/>
              </a:rPr>
              <a:t>：用参数重新设置时点，新时点距离</a:t>
            </a:r>
            <a:r>
              <a:rPr lang="en-US" altLang="zh-CN" dirty="0">
                <a:latin typeface="Times New Roman" panose="02020603050405020304" pitchFamily="18" charset="0"/>
              </a:rPr>
              <a:t>GMT 1970</a:t>
            </a:r>
            <a:r>
              <a:rPr lang="zh-CN" altLang="en-US" dirty="0">
                <a:latin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月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日</a:t>
            </a:r>
            <a:r>
              <a:rPr lang="en-US" altLang="zh-CN" dirty="0">
                <a:latin typeface="Times New Roman" panose="02020603050405020304" pitchFamily="18" charset="0"/>
              </a:rPr>
              <a:t>00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</a:rPr>
              <a:t>00</a:t>
            </a:r>
            <a:r>
              <a:rPr lang="zh-CN" altLang="en-US" dirty="0">
                <a:latin typeface="Times New Roman" panose="02020603050405020304" pitchFamily="18" charset="0"/>
              </a:rPr>
              <a:t>分</a:t>
            </a:r>
            <a:r>
              <a:rPr lang="en-US" altLang="zh-CN" dirty="0">
                <a:latin typeface="Times New Roman" panose="02020603050405020304" pitchFamily="18" charset="0"/>
              </a:rPr>
              <a:t>00</a:t>
            </a:r>
            <a:r>
              <a:rPr lang="zh-CN" altLang="en-US" dirty="0">
                <a:latin typeface="Times New Roman" panose="02020603050405020304" pitchFamily="18" charset="0"/>
              </a:rPr>
              <a:t>秒时点的长度为</a:t>
            </a:r>
            <a:r>
              <a:rPr lang="en-US" altLang="zh-CN" dirty="0">
                <a:latin typeface="Times New Roman" panose="02020603050405020304" pitchFamily="18" charset="0"/>
              </a:rPr>
              <a:t>time</a:t>
            </a:r>
            <a:r>
              <a:rPr lang="zh-CN" altLang="en-US" dirty="0">
                <a:latin typeface="Times New Roman" panose="02020603050405020304" pitchFamily="18" charset="0"/>
              </a:rPr>
              <a:t>毫秒。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800" b="1" smtClean="0">
                <a:solidFill>
                  <a:srgbClr val="FF0000"/>
                </a:solidFill>
              </a:rPr>
              <a:t>日期和时间相关类</a:t>
            </a:r>
            <a:endParaRPr lang="zh-CN" altLang="en-US" sz="3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323850" y="2284549"/>
            <a:ext cx="8569325" cy="3791807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Calendar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类</a:t>
            </a:r>
            <a:r>
              <a:rPr lang="zh-CN" altLang="en-US" sz="2000" dirty="0">
                <a:latin typeface="Times New Roman" panose="02020603050405020304" pitchFamily="18" charset="0"/>
              </a:rPr>
              <a:t>　　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Date</a:t>
            </a:r>
            <a:r>
              <a:rPr lang="zh-CN" altLang="en-US" sz="2000" dirty="0">
                <a:latin typeface="Times New Roman" panose="02020603050405020304" pitchFamily="18" charset="0"/>
              </a:rPr>
              <a:t>类由于设计上的缺陷，除了表示系统当前时间和日期格式化外，其它场合的应用并不多。要获取、设置日期时间，更多用到的是</a:t>
            </a:r>
            <a:r>
              <a:rPr lang="en-US" altLang="zh-CN" sz="2000" dirty="0">
                <a:latin typeface="Times New Roman" panose="02020603050405020304" pitchFamily="18" charset="0"/>
              </a:rPr>
              <a:t>Calendar</a:t>
            </a:r>
            <a:r>
              <a:rPr lang="zh-CN" altLang="en-US" sz="2000" dirty="0">
                <a:latin typeface="Times New Roman" panose="02020603050405020304" pitchFamily="18" charset="0"/>
              </a:rPr>
              <a:t>及其子类。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    Calendar</a:t>
            </a:r>
            <a:r>
              <a:rPr lang="zh-CN" altLang="en-US" sz="2000" dirty="0">
                <a:latin typeface="Times New Roman" panose="02020603050405020304" pitchFamily="18" charset="0"/>
              </a:rPr>
              <a:t>类位于</a:t>
            </a:r>
            <a:r>
              <a:rPr lang="en-US" altLang="zh-CN" sz="2000" dirty="0" err="1">
                <a:latin typeface="Times New Roman" panose="02020603050405020304" pitchFamily="18" charset="0"/>
              </a:rPr>
              <a:t>java.util</a:t>
            </a:r>
            <a:r>
              <a:rPr lang="zh-CN" altLang="en-US" sz="2000" dirty="0">
                <a:latin typeface="Times New Roman" panose="02020603050405020304" pitchFamily="18" charset="0"/>
              </a:rPr>
              <a:t>包中，它具有比</a:t>
            </a:r>
            <a:r>
              <a:rPr lang="en-US" altLang="zh-CN" sz="2000" dirty="0">
                <a:latin typeface="Times New Roman" panose="02020603050405020304" pitchFamily="18" charset="0"/>
              </a:rPr>
              <a:t>Date</a:t>
            </a:r>
            <a:r>
              <a:rPr lang="zh-CN" altLang="en-US" sz="2000" dirty="0">
                <a:latin typeface="Times New Roman" panose="02020603050405020304" pitchFamily="18" charset="0"/>
              </a:rPr>
              <a:t>类更强大的功能。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    Calendar</a:t>
            </a:r>
            <a:r>
              <a:rPr lang="zh-CN" altLang="en-US" sz="2000" dirty="0">
                <a:latin typeface="Times New Roman" panose="02020603050405020304" pitchFamily="18" charset="0"/>
              </a:rPr>
              <a:t>是抽象类，</a:t>
            </a:r>
            <a:r>
              <a:rPr lang="zh-CN" altLang="en-US" sz="2000" dirty="0">
                <a:latin typeface="Arial" panose="020B0604020202020204" pitchFamily="34" charset="0"/>
              </a:rPr>
              <a:t>且</a:t>
            </a:r>
            <a:r>
              <a:rPr lang="en-US" sz="2000" dirty="0">
                <a:latin typeface="Arial" panose="020B0604020202020204" pitchFamily="34" charset="0"/>
              </a:rPr>
              <a:t>Calendar</a:t>
            </a:r>
            <a:r>
              <a:rPr lang="zh-CN" altLang="en-US" sz="2000" dirty="0">
                <a:latin typeface="Arial" panose="020B0604020202020204" pitchFamily="34" charset="0"/>
              </a:rPr>
              <a:t>类的构造方法是</a:t>
            </a:r>
            <a:r>
              <a:rPr lang="en-US" sz="2000" dirty="0">
                <a:latin typeface="Arial" panose="020B0604020202020204" pitchFamily="34" charset="0"/>
              </a:rPr>
              <a:t>protected</a:t>
            </a:r>
            <a:r>
              <a:rPr lang="zh-CN" altLang="en-US" sz="2000" dirty="0">
                <a:latin typeface="Arial" panose="020B0604020202020204" pitchFamily="34" charset="0"/>
              </a:rPr>
              <a:t>的</a:t>
            </a:r>
            <a:r>
              <a:rPr lang="en-US" altLang="zh-CN" sz="2000" dirty="0">
                <a:latin typeface="Arial" panose="020B0604020202020204" pitchFamily="34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</a:rPr>
              <a:t>不能直接用</a:t>
            </a:r>
            <a:r>
              <a:rPr lang="en-US" altLang="zh-CN" sz="2000" dirty="0">
                <a:latin typeface="Times New Roman" panose="02020603050405020304" pitchFamily="18" charset="0"/>
              </a:rPr>
              <a:t>new</a:t>
            </a:r>
            <a:r>
              <a:rPr lang="zh-CN" altLang="en-US" sz="2000" dirty="0">
                <a:latin typeface="Times New Roman" panose="02020603050405020304" pitchFamily="18" charset="0"/>
              </a:rPr>
              <a:t>关键字来创建对象，但它提供了一个静态工厂方法</a:t>
            </a:r>
            <a:r>
              <a:rPr lang="en-US" altLang="zh-CN" sz="2000" dirty="0" err="1">
                <a:latin typeface="Times New Roman" panose="02020603050405020304" pitchFamily="18" charset="0"/>
              </a:rPr>
              <a:t>getInstance</a:t>
            </a:r>
            <a:r>
              <a:rPr lang="en-US" altLang="zh-CN" sz="2000" dirty="0">
                <a:latin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</a:rPr>
              <a:t>来得到其子类对象，例如：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Calendar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rightNow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Calendar.getInstance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();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		//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默认是当前时间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800" b="1" smtClean="0">
                <a:solidFill>
                  <a:srgbClr val="FF0000"/>
                </a:solidFill>
              </a:rPr>
              <a:t>日期和时间相关类</a:t>
            </a:r>
            <a:endParaRPr lang="zh-CN" altLang="en-US" sz="3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23850" y="2911567"/>
            <a:ext cx="8569325" cy="272732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</a:rPr>
              <a:t>Calendar</a:t>
            </a:r>
            <a:r>
              <a:rPr lang="zh-CN" altLang="en-US" sz="2400" dirty="0">
                <a:latin typeface="Times New Roman" panose="02020603050405020304" pitchFamily="18" charset="0"/>
              </a:rPr>
              <a:t>类创建指定日期：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Calendar 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rightNow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Calendar.getInstance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();</a:t>
            </a:r>
            <a:endParaRPr lang="en-US" altLang="zh-CN" sz="2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rightNow.set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(2014,10-1,12);//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月从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开始</a:t>
            </a:r>
            <a:endParaRPr lang="en-US" altLang="zh-CN" sz="2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altLang="zh-CN" sz="2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sz="2800" dirty="0">
                <a:latin typeface="Arial" panose="020B0604020202020204" pitchFamily="34" charset="0"/>
              </a:rPr>
              <a:t>       public final void set(</a:t>
            </a:r>
            <a:r>
              <a:rPr lang="en-US" sz="2800" dirty="0" err="1">
                <a:latin typeface="Arial" panose="020B0604020202020204" pitchFamily="34" charset="0"/>
              </a:rPr>
              <a:t>int</a:t>
            </a:r>
            <a:r>
              <a:rPr lang="en-US" sz="2800" dirty="0">
                <a:latin typeface="Arial" panose="020B0604020202020204" pitchFamily="34" charset="0"/>
              </a:rPr>
              <a:t> </a:t>
            </a:r>
            <a:r>
              <a:rPr lang="en-US" sz="2800" dirty="0" err="1">
                <a:latin typeface="Arial" panose="020B0604020202020204" pitchFamily="34" charset="0"/>
              </a:rPr>
              <a:t>year,int</a:t>
            </a:r>
            <a:r>
              <a:rPr lang="en-US" sz="2800" dirty="0">
                <a:latin typeface="Arial" panose="020B0604020202020204" pitchFamily="34" charset="0"/>
              </a:rPr>
              <a:t> </a:t>
            </a:r>
            <a:r>
              <a:rPr lang="en-US" sz="2800" dirty="0" err="1">
                <a:latin typeface="Arial" panose="020B0604020202020204" pitchFamily="34" charset="0"/>
              </a:rPr>
              <a:t>month,int</a:t>
            </a:r>
            <a:r>
              <a:rPr lang="en-US" sz="2800" dirty="0">
                <a:latin typeface="Arial" panose="020B0604020202020204" pitchFamily="34" charset="0"/>
              </a:rPr>
              <a:t> date) </a:t>
            </a:r>
            <a:endParaRPr lang="en-US" altLang="zh-CN" sz="28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	</a:t>
            </a:r>
            <a:endParaRPr lang="en-US" altLang="zh-CN" sz="28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smtClean="0">
                <a:latin typeface="Times New Roman" panose="02020603050405020304" pitchFamily="18" charset="0"/>
              </a:rPr>
              <a:t>Calendar</a:t>
            </a:r>
            <a:r>
              <a:rPr lang="en-US" altLang="en-US" sz="3800" b="1" smtClean="0"/>
              <a:t>类</a:t>
            </a:r>
            <a:endParaRPr lang="zh-CN" altLang="en-US" sz="3800" b="1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800" b="1" smtClean="0">
                <a:solidFill>
                  <a:srgbClr val="FF0000"/>
                </a:solidFill>
              </a:rPr>
              <a:t>日期和时间相关类</a:t>
            </a:r>
            <a:endParaRPr lang="zh-CN" altLang="en-US" sz="3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468313" y="2439988"/>
            <a:ext cx="8351837" cy="3453253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类常量：</a:t>
            </a: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1) </a:t>
            </a:r>
            <a:r>
              <a:rPr lang="zh-CN" altLang="en-US" dirty="0">
                <a:latin typeface="Times New Roman" panose="02020603050405020304" pitchFamily="18" charset="0"/>
              </a:rPr>
              <a:t>星期几：</a:t>
            </a:r>
            <a:r>
              <a:rPr lang="en-US" altLang="zh-CN" dirty="0">
                <a:latin typeface="Times New Roman" panose="02020603050405020304" pitchFamily="18" charset="0"/>
              </a:rPr>
              <a:t>SUNDAY</a:t>
            </a:r>
            <a:r>
              <a:rPr lang="zh-CN" altLang="en-US" dirty="0">
                <a:latin typeface="Times New Roman" panose="02020603050405020304" pitchFamily="18" charset="0"/>
              </a:rPr>
              <a:t>、 </a:t>
            </a:r>
            <a:r>
              <a:rPr lang="en-US" altLang="zh-CN" dirty="0">
                <a:latin typeface="Times New Roman" panose="02020603050405020304" pitchFamily="18" charset="0"/>
              </a:rPr>
              <a:t>MONDAY</a:t>
            </a:r>
            <a:r>
              <a:rPr lang="zh-CN" altLang="en-US" dirty="0">
                <a:latin typeface="Times New Roman" panose="02020603050405020304" pitchFamily="18" charset="0"/>
              </a:rPr>
              <a:t>、 </a:t>
            </a:r>
            <a:r>
              <a:rPr lang="en-US" altLang="zh-CN" dirty="0">
                <a:latin typeface="Times New Roman" panose="02020603050405020304" pitchFamily="18" charset="0"/>
              </a:rPr>
              <a:t>TUESDAY</a:t>
            </a:r>
            <a:r>
              <a:rPr lang="zh-CN" altLang="en-US" dirty="0">
                <a:latin typeface="Times New Roman" panose="02020603050405020304" pitchFamily="18" charset="0"/>
              </a:rPr>
              <a:t>、 </a:t>
            </a:r>
            <a:r>
              <a:rPr lang="en-US" altLang="zh-CN" dirty="0">
                <a:latin typeface="Times New Roman" panose="02020603050405020304" pitchFamily="18" charset="0"/>
              </a:rPr>
              <a:t>WEDNESDAY</a:t>
            </a:r>
            <a:r>
              <a:rPr lang="zh-CN" altLang="en-US" dirty="0">
                <a:latin typeface="Times New Roman" panose="02020603050405020304" pitchFamily="18" charset="0"/>
              </a:rPr>
              <a:t>、 </a:t>
            </a:r>
            <a:r>
              <a:rPr lang="en-US" altLang="zh-CN" dirty="0">
                <a:latin typeface="Times New Roman" panose="02020603050405020304" pitchFamily="18" charset="0"/>
              </a:rPr>
              <a:t>THURSDAY</a:t>
            </a:r>
            <a:r>
              <a:rPr lang="zh-CN" altLang="en-US" dirty="0">
                <a:latin typeface="Times New Roman" panose="02020603050405020304" pitchFamily="18" charset="0"/>
              </a:rPr>
              <a:t>、 </a:t>
            </a:r>
            <a:r>
              <a:rPr lang="en-US" altLang="zh-CN" dirty="0">
                <a:latin typeface="Times New Roman" panose="02020603050405020304" pitchFamily="18" charset="0"/>
              </a:rPr>
              <a:t>FRIDAY</a:t>
            </a:r>
            <a:r>
              <a:rPr lang="zh-CN" altLang="en-US" dirty="0">
                <a:latin typeface="Times New Roman" panose="02020603050405020304" pitchFamily="18" charset="0"/>
              </a:rPr>
              <a:t>、 </a:t>
            </a:r>
            <a:r>
              <a:rPr lang="en-US" altLang="zh-CN" dirty="0">
                <a:latin typeface="Times New Roman" panose="02020603050405020304" pitchFamily="18" charset="0"/>
              </a:rPr>
              <a:t>SATURDAY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2) </a:t>
            </a:r>
            <a:r>
              <a:rPr lang="zh-CN" altLang="en-US" dirty="0">
                <a:latin typeface="Times New Roman" panose="02020603050405020304" pitchFamily="18" charset="0"/>
              </a:rPr>
              <a:t>月份：</a:t>
            </a:r>
            <a:r>
              <a:rPr lang="en-US" altLang="zh-CN" dirty="0">
                <a:latin typeface="Times New Roman" panose="02020603050405020304" pitchFamily="18" charset="0"/>
              </a:rPr>
              <a:t>JANUARY</a:t>
            </a:r>
            <a:r>
              <a:rPr lang="zh-CN" altLang="en-US" dirty="0">
                <a:latin typeface="Times New Roman" panose="02020603050405020304" pitchFamily="18" charset="0"/>
              </a:rPr>
              <a:t>、 </a:t>
            </a:r>
            <a:r>
              <a:rPr lang="en-US" altLang="zh-CN" dirty="0">
                <a:latin typeface="Times New Roman" panose="02020603050405020304" pitchFamily="18" charset="0"/>
              </a:rPr>
              <a:t>FEBRUARY</a:t>
            </a:r>
            <a:r>
              <a:rPr lang="zh-CN" altLang="en-US" dirty="0">
                <a:latin typeface="Times New Roman" panose="02020603050405020304" pitchFamily="18" charset="0"/>
              </a:rPr>
              <a:t>、 </a:t>
            </a:r>
            <a:r>
              <a:rPr lang="en-US" altLang="zh-CN" dirty="0">
                <a:latin typeface="Times New Roman" panose="02020603050405020304" pitchFamily="18" charset="0"/>
              </a:rPr>
              <a:t>MARCH</a:t>
            </a:r>
            <a:r>
              <a:rPr lang="zh-CN" altLang="en-US" dirty="0">
                <a:latin typeface="Times New Roman" panose="02020603050405020304" pitchFamily="18" charset="0"/>
              </a:rPr>
              <a:t>、 </a:t>
            </a:r>
            <a:r>
              <a:rPr lang="en-US" altLang="zh-CN" dirty="0">
                <a:latin typeface="Times New Roman" panose="02020603050405020304" pitchFamily="18" charset="0"/>
              </a:rPr>
              <a:t>APRIL</a:t>
            </a:r>
            <a:r>
              <a:rPr lang="zh-CN" altLang="en-US" dirty="0">
                <a:latin typeface="Times New Roman" panose="02020603050405020304" pitchFamily="18" charset="0"/>
              </a:rPr>
              <a:t>、 </a:t>
            </a:r>
            <a:r>
              <a:rPr lang="en-US" altLang="zh-CN" dirty="0">
                <a:latin typeface="Times New Roman" panose="02020603050405020304" pitchFamily="18" charset="0"/>
              </a:rPr>
              <a:t>MAY</a:t>
            </a:r>
            <a:r>
              <a:rPr lang="zh-CN" altLang="en-US" dirty="0">
                <a:latin typeface="Times New Roman" panose="02020603050405020304" pitchFamily="18" charset="0"/>
              </a:rPr>
              <a:t>、 </a:t>
            </a:r>
            <a:r>
              <a:rPr lang="en-US" altLang="zh-CN" dirty="0">
                <a:latin typeface="Times New Roman" panose="02020603050405020304" pitchFamily="18" charset="0"/>
              </a:rPr>
              <a:t>JUNE</a:t>
            </a:r>
            <a:r>
              <a:rPr lang="zh-CN" altLang="en-US" dirty="0">
                <a:latin typeface="Times New Roman" panose="02020603050405020304" pitchFamily="18" charset="0"/>
              </a:rPr>
              <a:t>、 </a:t>
            </a:r>
            <a:r>
              <a:rPr lang="en-US" altLang="zh-CN" dirty="0">
                <a:latin typeface="Times New Roman" panose="02020603050405020304" pitchFamily="18" charset="0"/>
              </a:rPr>
              <a:t>JULY</a:t>
            </a:r>
            <a:r>
              <a:rPr lang="zh-CN" altLang="en-US" dirty="0">
                <a:latin typeface="Times New Roman" panose="02020603050405020304" pitchFamily="18" charset="0"/>
              </a:rPr>
              <a:t>、 </a:t>
            </a:r>
            <a:r>
              <a:rPr lang="en-US" altLang="zh-CN" dirty="0">
                <a:latin typeface="Times New Roman" panose="02020603050405020304" pitchFamily="18" charset="0"/>
              </a:rPr>
              <a:t>AUGUST</a:t>
            </a:r>
            <a:r>
              <a:rPr lang="zh-CN" altLang="en-US" dirty="0">
                <a:latin typeface="Times New Roman" panose="02020603050405020304" pitchFamily="18" charset="0"/>
              </a:rPr>
              <a:t>、 </a:t>
            </a:r>
            <a:r>
              <a:rPr lang="en-US" altLang="zh-CN" dirty="0">
                <a:latin typeface="Times New Roman" panose="02020603050405020304" pitchFamily="18" charset="0"/>
              </a:rPr>
              <a:t>SEPTEMBER</a:t>
            </a:r>
            <a:r>
              <a:rPr lang="zh-CN" altLang="en-US" dirty="0">
                <a:latin typeface="Times New Roman" panose="02020603050405020304" pitchFamily="18" charset="0"/>
              </a:rPr>
              <a:t>、 </a:t>
            </a:r>
            <a:r>
              <a:rPr lang="en-US" altLang="zh-CN" dirty="0">
                <a:latin typeface="Times New Roman" panose="02020603050405020304" pitchFamily="18" charset="0"/>
              </a:rPr>
              <a:t>OCTOBER</a:t>
            </a:r>
            <a:r>
              <a:rPr lang="zh-CN" altLang="en-US" dirty="0">
                <a:latin typeface="Times New Roman" panose="02020603050405020304" pitchFamily="18" charset="0"/>
              </a:rPr>
              <a:t>、 </a:t>
            </a:r>
            <a:r>
              <a:rPr lang="en-US" altLang="zh-CN" dirty="0">
                <a:latin typeface="Times New Roman" panose="02020603050405020304" pitchFamily="18" charset="0"/>
              </a:rPr>
              <a:t>NOVEMBER</a:t>
            </a:r>
            <a:r>
              <a:rPr lang="zh-CN" altLang="en-US" dirty="0">
                <a:latin typeface="Times New Roman" panose="02020603050405020304" pitchFamily="18" charset="0"/>
              </a:rPr>
              <a:t>、 </a:t>
            </a:r>
            <a:r>
              <a:rPr lang="en-US" altLang="zh-CN" dirty="0">
                <a:latin typeface="Times New Roman" panose="02020603050405020304" pitchFamily="18" charset="0"/>
              </a:rPr>
              <a:t>DECEMBER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3) </a:t>
            </a:r>
            <a:r>
              <a:rPr lang="zh-CN" altLang="en-US" dirty="0">
                <a:latin typeface="Times New Roman" panose="02020603050405020304" pitchFamily="18" charset="0"/>
              </a:rPr>
              <a:t>上午、下午、上午</a:t>
            </a:r>
            <a:r>
              <a:rPr lang="en-US" altLang="zh-CN" dirty="0">
                <a:latin typeface="Times New Roman" panose="02020603050405020304" pitchFamily="18" charset="0"/>
              </a:rPr>
              <a:t>_</a:t>
            </a:r>
            <a:r>
              <a:rPr lang="zh-CN" altLang="en-US" dirty="0">
                <a:latin typeface="Times New Roman" panose="02020603050405020304" pitchFamily="18" charset="0"/>
              </a:rPr>
              <a:t>下午：</a:t>
            </a:r>
            <a:r>
              <a:rPr lang="en-US" altLang="zh-CN" dirty="0">
                <a:latin typeface="Times New Roman" panose="02020603050405020304" pitchFamily="18" charset="0"/>
              </a:rPr>
              <a:t>AM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PM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AM_PM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4) </a:t>
            </a:r>
            <a:r>
              <a:rPr lang="zh-CN" altLang="en-US" dirty="0">
                <a:latin typeface="Times New Roman" panose="02020603050405020304" pitchFamily="18" charset="0"/>
              </a:rPr>
              <a:t>年、月、日、时、分、秒：</a:t>
            </a:r>
            <a:r>
              <a:rPr lang="en-US" altLang="zh-CN" dirty="0">
                <a:latin typeface="Times New Roman" panose="02020603050405020304" pitchFamily="18" charset="0"/>
              </a:rPr>
              <a:t>YEAR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MONTH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DATE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HOUR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MINUTE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SECOND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5) </a:t>
            </a:r>
            <a:r>
              <a:rPr lang="zh-CN" altLang="en-US" dirty="0">
                <a:latin typeface="Times New Roman" panose="02020603050405020304" pitchFamily="18" charset="0"/>
              </a:rPr>
              <a:t>一天中的第几个小时</a:t>
            </a:r>
            <a:r>
              <a:rPr lang="en-US" altLang="zh-CN" dirty="0">
                <a:latin typeface="Times New Roman" panose="02020603050405020304" pitchFamily="18" charset="0"/>
              </a:rPr>
              <a:t>(0-23)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</a:rPr>
              <a:t>HOUR_OF_DAY 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800" b="1" smtClean="0">
                <a:solidFill>
                  <a:srgbClr val="FF0000"/>
                </a:solidFill>
              </a:rPr>
              <a:t>日期和时间相关类</a:t>
            </a:r>
            <a:endParaRPr lang="zh-CN" altLang="en-US" sz="3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TextBox 11"/>
          <p:cNvSpPr txBox="1">
            <a:spLocks noChangeArrowheads="1"/>
          </p:cNvSpPr>
          <p:nvPr/>
        </p:nvSpPr>
        <p:spPr bwMode="auto">
          <a:xfrm>
            <a:off x="500063" y="2786063"/>
            <a:ext cx="8143875" cy="206210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u"/>
            </a:pPr>
            <a:r>
              <a:rPr lang="zh-CN" altLang="en-US" sz="2800" b="1" dirty="0" smtClean="0"/>
              <a:t>常用方法：</a:t>
            </a:r>
            <a:endParaRPr lang="en-US" altLang="zh-CN" sz="2800" b="1" dirty="0" smtClean="0"/>
          </a:p>
          <a:p>
            <a:pPr eaLnBrk="1" hangingPunct="1"/>
            <a:r>
              <a:rPr lang="en-US" altLang="zh-CN" dirty="0" smtClean="0"/>
              <a:t>public</a:t>
            </a:r>
            <a:r>
              <a:rPr lang="en-US" altLang="zh-CN" dirty="0"/>
              <a:t> void set(</a:t>
            </a: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field,int</a:t>
            </a:r>
            <a:r>
              <a:rPr lang="en-US" altLang="zh-CN" dirty="0"/>
              <a:t> value)</a:t>
            </a:r>
            <a:endParaRPr lang="en-US" altLang="zh-CN" dirty="0"/>
          </a:p>
          <a:p>
            <a:pPr eaLnBrk="1" hangingPunct="1"/>
            <a:r>
              <a:rPr lang="en-US" altLang="zh-CN" dirty="0"/>
              <a:t>public void </a:t>
            </a:r>
            <a:r>
              <a:rPr lang="en-US" altLang="zh-CN" dirty="0" smtClean="0"/>
              <a:t>add(</a:t>
            </a:r>
            <a:r>
              <a:rPr lang="en-US" altLang="zh-CN" dirty="0" err="1" smtClean="0"/>
              <a:t>int</a:t>
            </a:r>
            <a:r>
              <a:rPr lang="en-US" altLang="zh-CN" dirty="0"/>
              <a:t> </a:t>
            </a:r>
            <a:r>
              <a:rPr lang="en-US" altLang="zh-CN" dirty="0" err="1"/>
              <a:t>field,int</a:t>
            </a:r>
            <a:r>
              <a:rPr lang="en-US" altLang="zh-CN" dirty="0"/>
              <a:t> value)</a:t>
            </a:r>
            <a:endParaRPr lang="en-US" altLang="zh-CN" dirty="0"/>
          </a:p>
          <a:p>
            <a:pPr eaLnBrk="1" hangingPunct="1"/>
            <a:r>
              <a:rPr lang="en-US" altLang="zh-CN" dirty="0"/>
              <a:t>public void get(</a:t>
            </a:r>
            <a:r>
              <a:rPr lang="en-US" altLang="zh-CN" dirty="0" err="1"/>
              <a:t>int</a:t>
            </a:r>
            <a:r>
              <a:rPr lang="en-US" altLang="zh-CN" dirty="0"/>
              <a:t> field)</a:t>
            </a:r>
            <a:endParaRPr lang="en-US" altLang="zh-CN" dirty="0"/>
          </a:p>
          <a:p>
            <a:pPr eaLnBrk="1" hangingPunct="1"/>
            <a:r>
              <a:rPr lang="en-US" altLang="zh-CN" dirty="0"/>
              <a:t>public final </a:t>
            </a:r>
            <a:r>
              <a:rPr lang="en-US" altLang="zh-CN" dirty="0">
                <a:hlinkClick r:id="rId1" tooltip="class in java.util" action="ppaction://hlinkfile"/>
              </a:rPr>
              <a:t>Date</a:t>
            </a:r>
            <a:r>
              <a:rPr lang="en-US" altLang="zh-CN" dirty="0"/>
              <a:t> </a:t>
            </a:r>
            <a:r>
              <a:rPr lang="en-US" altLang="zh-CN" dirty="0" err="1"/>
              <a:t>getTime</a:t>
            </a:r>
            <a:r>
              <a:rPr lang="en-US" altLang="zh-CN" dirty="0"/>
              <a:t>() //</a:t>
            </a:r>
            <a:r>
              <a:rPr lang="zh-CN" altLang="en-US" dirty="0"/>
              <a:t>与</a:t>
            </a:r>
            <a:r>
              <a:rPr lang="en-US" altLang="zh-CN" dirty="0"/>
              <a:t>Date</a:t>
            </a:r>
            <a:r>
              <a:rPr lang="zh-CN" altLang="en-US" dirty="0"/>
              <a:t>类不同，它返回的是</a:t>
            </a:r>
            <a:r>
              <a:rPr lang="en-US" altLang="zh-CN" dirty="0"/>
              <a:t>Date</a:t>
            </a:r>
            <a:r>
              <a:rPr lang="zh-CN" altLang="en-US" dirty="0"/>
              <a:t>类型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800" b="1" smtClean="0">
                <a:solidFill>
                  <a:srgbClr val="FF0000"/>
                </a:solidFill>
              </a:rPr>
              <a:t>日期和时间相关类</a:t>
            </a:r>
            <a:endParaRPr lang="zh-CN" altLang="en-US" sz="3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984207" y="2388468"/>
            <a:ext cx="7794035" cy="36933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/>
              <a:t>Calendar c1 = </a:t>
            </a:r>
            <a:r>
              <a:rPr lang="en-US" altLang="zh-CN" sz="1800" dirty="0" err="1"/>
              <a:t>Calendar.getInstance</a:t>
            </a:r>
            <a:r>
              <a:rPr lang="en-US" altLang="zh-CN" sz="1800" dirty="0"/>
              <a:t>(); </a:t>
            </a:r>
            <a:endParaRPr lang="en-US" altLang="zh-CN" sz="1800" dirty="0"/>
          </a:p>
          <a:p>
            <a:pPr eaLnBrk="1" hangingPunct="1"/>
            <a:r>
              <a:rPr lang="en-US" altLang="zh-CN" sz="1800" dirty="0"/>
              <a:t>c1.set(Calendar.DATE,10);</a:t>
            </a:r>
            <a:endParaRPr lang="en-US" altLang="zh-CN" sz="1800" dirty="0"/>
          </a:p>
          <a:p>
            <a:pPr eaLnBrk="1" hangingPunct="1"/>
            <a:r>
              <a:rPr lang="en-US" altLang="zh-CN" sz="1800" dirty="0"/>
              <a:t>c1.set(Calendar.YEAR,2008); </a:t>
            </a:r>
            <a:endParaRPr lang="en-US" altLang="zh-CN" sz="1800" dirty="0"/>
          </a:p>
          <a:p>
            <a:pPr eaLnBrk="1" hangingPunct="1"/>
            <a:r>
              <a:rPr lang="en-US" altLang="zh-CN" sz="1800" dirty="0" smtClean="0"/>
              <a:t>//</a:t>
            </a:r>
            <a:r>
              <a:rPr lang="zh-CN" altLang="en-US" sz="1800" dirty="0" smtClean="0"/>
              <a:t>把</a:t>
            </a:r>
            <a:r>
              <a:rPr lang="en-US" altLang="zh-CN" sz="1800" dirty="0"/>
              <a:t>c1</a:t>
            </a:r>
            <a:r>
              <a:rPr lang="zh-CN" altLang="en-US" sz="1800" dirty="0"/>
              <a:t>对象的日期加上</a:t>
            </a:r>
            <a:r>
              <a:rPr lang="en-US" altLang="zh-CN" sz="1800" dirty="0"/>
              <a:t>10</a:t>
            </a:r>
            <a:r>
              <a:rPr lang="zh-CN" altLang="en-US" sz="1800" dirty="0"/>
              <a:t>，也就是</a:t>
            </a:r>
            <a:r>
              <a:rPr lang="en-US" altLang="zh-CN" sz="1800" dirty="0"/>
              <a:t>c1</a:t>
            </a:r>
            <a:r>
              <a:rPr lang="zh-CN" altLang="en-US" sz="1800" dirty="0"/>
              <a:t>所表的日期的</a:t>
            </a:r>
            <a:r>
              <a:rPr lang="en-US" altLang="zh-CN" sz="1800" dirty="0"/>
              <a:t>10</a:t>
            </a:r>
            <a:r>
              <a:rPr lang="zh-CN" altLang="en-US" sz="1800" dirty="0"/>
              <a:t>天后的日期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pPr eaLnBrk="1" hangingPunct="1"/>
            <a:r>
              <a:rPr lang="en-US" altLang="zh-CN" sz="1800" dirty="0" smtClean="0"/>
              <a:t>//</a:t>
            </a:r>
            <a:r>
              <a:rPr lang="zh-CN" altLang="en-US" sz="1800" dirty="0" smtClean="0"/>
              <a:t>其它</a:t>
            </a:r>
            <a:r>
              <a:rPr lang="zh-CN" altLang="en-US" sz="1800" dirty="0"/>
              <a:t>所有的数值会被重新计算  </a:t>
            </a:r>
            <a:endParaRPr lang="zh-CN" altLang="en-US" sz="1800" dirty="0"/>
          </a:p>
          <a:p>
            <a:pPr eaLnBrk="1" hangingPunct="1"/>
            <a:r>
              <a:rPr lang="en-US" altLang="zh-CN" sz="1800" dirty="0"/>
              <a:t>c1.add(</a:t>
            </a:r>
            <a:r>
              <a:rPr lang="en-US" altLang="zh-CN" sz="1800" dirty="0" err="1"/>
              <a:t>Calendar.DATE</a:t>
            </a:r>
            <a:r>
              <a:rPr lang="en-US" altLang="zh-CN" sz="1800" dirty="0"/>
              <a:t>, 10); </a:t>
            </a:r>
            <a:endParaRPr lang="en-US" altLang="zh-CN" sz="1800" dirty="0"/>
          </a:p>
          <a:p>
            <a:pPr eaLnBrk="1" hangingPunct="1"/>
            <a:r>
              <a:rPr lang="en-US" altLang="zh-CN" sz="1800" dirty="0"/>
              <a:t>c1.add(</a:t>
            </a:r>
            <a:r>
              <a:rPr lang="en-US" altLang="zh-CN" sz="1800" dirty="0" err="1"/>
              <a:t>Calendar.DATE</a:t>
            </a:r>
            <a:r>
              <a:rPr lang="en-US" altLang="zh-CN" sz="1800" dirty="0"/>
              <a:t>, -10); </a:t>
            </a:r>
            <a:endParaRPr lang="en-US" altLang="zh-CN" sz="1800" dirty="0"/>
          </a:p>
          <a:p>
            <a:pPr eaLnBrk="1" hangingPunct="1"/>
            <a:r>
              <a:rPr lang="zh-CN" altLang="en-US" sz="1800" dirty="0"/>
              <a:t>  </a:t>
            </a:r>
            <a:endParaRPr lang="zh-CN" altLang="en-US" sz="1800" dirty="0"/>
          </a:p>
          <a:p>
            <a:pPr eaLnBrk="1" hangingPunct="1"/>
            <a:r>
              <a:rPr lang="en-US" altLang="zh-CN" sz="1800" dirty="0" err="1"/>
              <a:t>int</a:t>
            </a:r>
            <a:r>
              <a:rPr lang="en-US" altLang="zh-CN" sz="1800" dirty="0"/>
              <a:t> year = c1.get(</a:t>
            </a:r>
            <a:r>
              <a:rPr lang="en-US" altLang="zh-CN" sz="1800" dirty="0" err="1"/>
              <a:t>Calendar.YEAR</a:t>
            </a:r>
            <a:r>
              <a:rPr lang="en-US" altLang="zh-CN" sz="1800" dirty="0"/>
              <a:t>);   // </a:t>
            </a:r>
            <a:r>
              <a:rPr lang="zh-CN" altLang="en-US" sz="1800" dirty="0"/>
              <a:t>获得年份 </a:t>
            </a:r>
            <a:endParaRPr lang="zh-CN" altLang="en-US" sz="1800" dirty="0"/>
          </a:p>
          <a:p>
            <a:pPr eaLnBrk="1" hangingPunct="1"/>
            <a:r>
              <a:rPr lang="en-US" altLang="zh-CN" sz="1800" dirty="0" err="1"/>
              <a:t>int</a:t>
            </a:r>
            <a:r>
              <a:rPr lang="en-US" altLang="zh-CN" sz="1800" dirty="0"/>
              <a:t> month = c1.get(</a:t>
            </a:r>
            <a:r>
              <a:rPr lang="en-US" altLang="zh-CN" sz="1800" dirty="0" err="1"/>
              <a:t>Calendar.MONTH</a:t>
            </a:r>
            <a:r>
              <a:rPr lang="en-US" altLang="zh-CN" sz="1800" dirty="0"/>
              <a:t>) + 1;   // </a:t>
            </a:r>
            <a:r>
              <a:rPr lang="zh-CN" altLang="en-US" sz="1800" dirty="0"/>
              <a:t>获得月份 </a:t>
            </a:r>
            <a:endParaRPr lang="en-US" altLang="zh-CN" sz="1800" dirty="0"/>
          </a:p>
          <a:p>
            <a:pPr eaLnBrk="1" hangingPunct="1"/>
            <a:r>
              <a:rPr lang="en-US" altLang="zh-CN" sz="1800" dirty="0" err="1"/>
              <a:t>int</a:t>
            </a:r>
            <a:r>
              <a:rPr lang="en-US" altLang="zh-CN" sz="1800" dirty="0"/>
              <a:t> date = c1.get(</a:t>
            </a:r>
            <a:r>
              <a:rPr lang="en-US" altLang="zh-CN" sz="1800" dirty="0" err="1"/>
              <a:t>Calendar.DATE</a:t>
            </a:r>
            <a:r>
              <a:rPr lang="en-US" altLang="zh-CN" sz="1800" dirty="0"/>
              <a:t>); // </a:t>
            </a:r>
            <a:r>
              <a:rPr lang="zh-CN" altLang="en-US" sz="1800" dirty="0"/>
              <a:t>获得日期 </a:t>
            </a:r>
            <a:endParaRPr lang="en-US" altLang="zh-CN" sz="1800" dirty="0"/>
          </a:p>
          <a:p>
            <a:pPr eaLnBrk="1" hangingPunct="1"/>
            <a:r>
              <a:rPr lang="en-US" altLang="zh-CN" sz="1800" dirty="0" smtClean="0"/>
              <a:t>//</a:t>
            </a:r>
            <a:r>
              <a:rPr lang="zh-CN" altLang="en-US" sz="1800" dirty="0" smtClean="0"/>
              <a:t>获得</a:t>
            </a:r>
            <a:r>
              <a:rPr lang="zh-CN" altLang="en-US" sz="1800" dirty="0"/>
              <a:t>星期几：</a:t>
            </a:r>
            <a:r>
              <a:rPr lang="en-US" altLang="zh-CN" sz="1800" dirty="0"/>
              <a:t>1</a:t>
            </a:r>
            <a:r>
              <a:rPr lang="zh-CN" altLang="en-US" sz="1800" dirty="0"/>
              <a:t>代表星期日、</a:t>
            </a:r>
            <a:r>
              <a:rPr lang="en-US" altLang="zh-CN" sz="1800" dirty="0"/>
              <a:t>2</a:t>
            </a:r>
            <a:r>
              <a:rPr lang="zh-CN" altLang="en-US" sz="1800" dirty="0"/>
              <a:t>代表星期</a:t>
            </a:r>
            <a:r>
              <a:rPr lang="en-US" altLang="zh-CN" sz="1800" dirty="0"/>
              <a:t>1</a:t>
            </a:r>
            <a:r>
              <a:rPr lang="zh-CN" altLang="en-US" sz="1800" dirty="0"/>
              <a:t>，以此类推（与</a:t>
            </a:r>
            <a:r>
              <a:rPr lang="en-US" altLang="zh-CN" sz="1800" dirty="0"/>
              <a:t>Date</a:t>
            </a:r>
            <a:r>
              <a:rPr lang="zh-CN" altLang="en-US" sz="1800" dirty="0"/>
              <a:t>类不同）  </a:t>
            </a:r>
            <a:endParaRPr lang="zh-CN" altLang="en-US" sz="1800" dirty="0"/>
          </a:p>
          <a:p>
            <a:pPr eaLnBrk="1" hangingPunct="1"/>
            <a:r>
              <a:rPr lang="en-US" altLang="zh-CN" sz="1800" dirty="0" err="1"/>
              <a:t>int</a:t>
            </a:r>
            <a:r>
              <a:rPr lang="en-US" altLang="zh-CN" sz="1800" dirty="0"/>
              <a:t> day = c1.get(</a:t>
            </a:r>
            <a:r>
              <a:rPr lang="en-US" altLang="zh-CN" sz="1800" dirty="0" err="1"/>
              <a:t>Calendar.DAY_OF_WEEK</a:t>
            </a:r>
            <a:r>
              <a:rPr lang="en-US" altLang="zh-CN" sz="1800" dirty="0"/>
              <a:t>); </a:t>
            </a:r>
            <a:endParaRPr lang="zh-CN" altLang="en-US" sz="1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800" b="1" smtClean="0">
                <a:solidFill>
                  <a:srgbClr val="FF0000"/>
                </a:solidFill>
              </a:rPr>
              <a:t>日期和时间相关类</a:t>
            </a:r>
            <a:endParaRPr lang="zh-CN" altLang="en-US" sz="3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1"/>
          <p:cNvSpPr txBox="1">
            <a:spLocks noChangeArrowheads="1"/>
          </p:cNvSpPr>
          <p:nvPr/>
        </p:nvSpPr>
        <p:spPr bwMode="auto">
          <a:xfrm>
            <a:off x="571500" y="2214563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1" eaLnBrk="1" hangingPunct="1"/>
            <a:r>
              <a:rPr lang="en-US" altLang="zh-CN" sz="2400" dirty="0">
                <a:latin typeface="Times New Roman" panose="02020603050405020304" pitchFamily="18" charset="0"/>
              </a:rPr>
              <a:t>Calendar</a:t>
            </a:r>
            <a:r>
              <a:rPr lang="zh-CN" altLang="en-US" sz="2400" dirty="0">
                <a:latin typeface="Times New Roman" panose="02020603050405020304" pitchFamily="18" charset="0"/>
              </a:rPr>
              <a:t>的子类</a:t>
            </a:r>
            <a:r>
              <a:rPr lang="en-US" altLang="zh-CN" sz="2400" dirty="0" err="1">
                <a:latin typeface="Times New Roman" panose="02020603050405020304" pitchFamily="18" charset="0"/>
              </a:rPr>
              <a:t>GregorianCalendar</a:t>
            </a:r>
            <a:r>
              <a:rPr lang="zh-CN" altLang="en-US" sz="2400" dirty="0">
                <a:latin typeface="Times New Roman" panose="02020603050405020304" pitchFamily="18" charset="0"/>
              </a:rPr>
              <a:t>类在编程中经常使用，它提供了操作日期、时间更具体、更高效的方法。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</a:rPr>
              <a:t>Gregorian</a:t>
            </a:r>
            <a:r>
              <a:rPr lang="zh-CN" altLang="en-US" sz="2400" dirty="0">
                <a:latin typeface="Times New Roman" panose="02020603050405020304" pitchFamily="18" charset="0"/>
              </a:rPr>
              <a:t>历就是我们现在使用的公历，由罗马教皇格里高利十三世正式颁布，史称格里高利历。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 err="1">
                <a:latin typeface="Times New Roman" panose="02020603050405020304" pitchFamily="18" charset="0"/>
              </a:rPr>
              <a:t>GregorianCalendar</a:t>
            </a:r>
            <a:r>
              <a:rPr lang="zh-CN" altLang="en-US" sz="2400" dirty="0">
                <a:latin typeface="Times New Roman" panose="02020603050405020304" pitchFamily="18" charset="0"/>
              </a:rPr>
              <a:t>类是</a:t>
            </a:r>
            <a:r>
              <a:rPr lang="en-US" altLang="zh-CN" sz="2400" dirty="0">
                <a:latin typeface="Times New Roman" panose="02020603050405020304" pitchFamily="18" charset="0"/>
              </a:rPr>
              <a:t>Calendar</a:t>
            </a:r>
            <a:r>
              <a:rPr lang="zh-CN" altLang="en-US" sz="2400" dirty="0">
                <a:latin typeface="Times New Roman" panose="02020603050405020304" pitchFamily="18" charset="0"/>
              </a:rPr>
              <a:t>的一个具体子类，位于</a:t>
            </a:r>
            <a:r>
              <a:rPr lang="en-US" altLang="zh-CN" sz="2400" dirty="0" err="1">
                <a:latin typeface="Times New Roman" panose="02020603050405020304" pitchFamily="18" charset="0"/>
              </a:rPr>
              <a:t>java.util</a:t>
            </a:r>
            <a:r>
              <a:rPr lang="zh-CN" altLang="en-US" sz="2400" dirty="0">
                <a:latin typeface="Times New Roman" panose="02020603050405020304" pitchFamily="18" charset="0"/>
              </a:rPr>
              <a:t>包中，它支持多种日历，功能强大。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800" b="1" smtClean="0">
                <a:solidFill>
                  <a:srgbClr val="FF0000"/>
                </a:solidFill>
              </a:rPr>
              <a:t>日期和时间相关类</a:t>
            </a:r>
            <a:endParaRPr lang="zh-CN" altLang="en-US" sz="3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System</a:t>
            </a:r>
            <a:r>
              <a:rPr lang="zh-CN" altLang="en-US" smtClean="0"/>
              <a:t>类</a:t>
            </a:r>
            <a:endParaRPr lang="zh-CN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142" y="2056741"/>
            <a:ext cx="7343775" cy="3276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常用方法：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public long </a:t>
            </a:r>
            <a:r>
              <a:rPr lang="en-US" altLang="zh-CN" dirty="0" err="1" smtClean="0"/>
              <a:t>currentTimeMillis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/*</a:t>
            </a:r>
            <a:r>
              <a:rPr lang="zh-CN" altLang="en-US" dirty="0" smtClean="0"/>
              <a:t>返回从</a:t>
            </a:r>
            <a:r>
              <a:rPr lang="en-US" altLang="zh-CN" dirty="0" smtClean="0"/>
              <a:t>1970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时到当前系统时间的微秒数*</a:t>
            </a:r>
            <a:r>
              <a:rPr lang="en-US" altLang="zh-CN" dirty="0" smtClean="0"/>
              <a:t>/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public void </a:t>
            </a:r>
            <a:r>
              <a:rPr lang="en-US" altLang="zh-CN" dirty="0" err="1" smtClean="0"/>
              <a:t>arraycopy</a:t>
            </a:r>
            <a:r>
              <a:rPr lang="en-US" altLang="zh-CN" dirty="0" smtClean="0"/>
              <a:t>(Object </a:t>
            </a:r>
            <a:r>
              <a:rPr lang="en-US" altLang="zh-CN" dirty="0" err="1" smtClean="0"/>
              <a:t>src,int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srcPos,Object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dest,int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descPos,int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public void </a:t>
            </a:r>
            <a:r>
              <a:rPr lang="en-US" altLang="zh-CN" dirty="0" err="1" smtClean="0"/>
              <a:t>gc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强制</a:t>
            </a:r>
            <a:r>
              <a:rPr lang="en-US" altLang="zh-CN" dirty="0" smtClean="0"/>
              <a:t>JVM</a:t>
            </a:r>
            <a:r>
              <a:rPr lang="zh-CN" altLang="en-US" dirty="0" smtClean="0"/>
              <a:t>回收内存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public void exit(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status);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28625" y="2485931"/>
            <a:ext cx="8454118" cy="397031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构造方法：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1) </a:t>
            </a:r>
            <a:r>
              <a:rPr lang="en-US" altLang="zh-CN" dirty="0" err="1">
                <a:latin typeface="Times New Roman" panose="02020603050405020304" pitchFamily="18" charset="0"/>
              </a:rPr>
              <a:t>GregorianCalendar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</a:rPr>
              <a:t>：使用系统当前时间来构造对象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dirty="0" err="1">
                <a:latin typeface="Times New Roman" panose="02020603050405020304" pitchFamily="18" charset="0"/>
              </a:rPr>
              <a:t>GregorianCalendar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year,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month,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dayOfMonth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：使用年、月、</a:t>
            </a:r>
            <a:r>
              <a:rPr lang="zh-CN" altLang="en-US" dirty="0" smtClean="0">
                <a:latin typeface="Times New Roman" panose="02020603050405020304" pitchFamily="18" charset="0"/>
              </a:rPr>
              <a:t>日构造</a:t>
            </a:r>
            <a:r>
              <a:rPr lang="zh-CN" altLang="en-US" dirty="0">
                <a:latin typeface="Times New Roman" panose="02020603050405020304" pitchFamily="18" charset="0"/>
              </a:rPr>
              <a:t>对象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dirty="0" err="1">
                <a:latin typeface="Times New Roman" panose="02020603050405020304" pitchFamily="18" charset="0"/>
              </a:rPr>
              <a:t>GregorianCalendar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year,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month,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dayOfMonth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hourOfDay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minute)</a:t>
            </a:r>
            <a:r>
              <a:rPr lang="zh-CN" altLang="en-US" dirty="0">
                <a:latin typeface="Times New Roman" panose="02020603050405020304" pitchFamily="18" charset="0"/>
              </a:rPr>
              <a:t>：使用年、月、日、时、分来构造对象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dirty="0" err="1">
                <a:latin typeface="Arial" panose="020B0604020202020204" pitchFamily="34" charset="0"/>
              </a:rPr>
              <a:t>GregorianCalendar</a:t>
            </a:r>
            <a:r>
              <a:rPr lang="en-US" dirty="0">
                <a:latin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</a:rPr>
              <a:t>gc</a:t>
            </a:r>
            <a:r>
              <a:rPr lang="en-US" dirty="0">
                <a:latin typeface="Arial" panose="020B0604020202020204" pitchFamily="34" charset="0"/>
              </a:rPr>
              <a:t> = new </a:t>
            </a:r>
            <a:r>
              <a:rPr lang="en-US" dirty="0" err="1">
                <a:latin typeface="Arial" panose="020B0604020202020204" pitchFamily="34" charset="0"/>
              </a:rPr>
              <a:t>GregorianCalendar</a:t>
            </a:r>
            <a:r>
              <a:rPr lang="en-US" dirty="0">
                <a:latin typeface="Arial" panose="020B0604020202020204" pitchFamily="34" charset="0"/>
              </a:rPr>
              <a:t>();</a:t>
            </a:r>
            <a:endParaRPr lang="en-US" dirty="0">
              <a:latin typeface="Arial" panose="020B0604020202020204" pitchFamily="34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dirty="0" err="1">
                <a:latin typeface="Arial" panose="020B0604020202020204" pitchFamily="34" charset="0"/>
              </a:rPr>
              <a:t>GregorianCalendar</a:t>
            </a:r>
            <a:r>
              <a:rPr lang="en-US" dirty="0">
                <a:latin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</a:rPr>
              <a:t>gc</a:t>
            </a:r>
            <a:r>
              <a:rPr lang="en-US" dirty="0">
                <a:latin typeface="Arial" panose="020B0604020202020204" pitchFamily="34" charset="0"/>
              </a:rPr>
              <a:t> = new </a:t>
            </a:r>
            <a:r>
              <a:rPr lang="en-US" dirty="0" err="1">
                <a:latin typeface="Arial" panose="020B0604020202020204" pitchFamily="34" charset="0"/>
              </a:rPr>
              <a:t>GregorianCalendar</a:t>
            </a:r>
            <a:r>
              <a:rPr lang="en-US" dirty="0">
                <a:latin typeface="Arial" panose="020B0604020202020204" pitchFamily="34" charset="0"/>
              </a:rPr>
              <a:t>(2009,6-1,12); 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800" b="1" smtClean="0">
                <a:solidFill>
                  <a:srgbClr val="FF0000"/>
                </a:solidFill>
              </a:rPr>
              <a:t>日期和时间相关类</a:t>
            </a:r>
            <a:endParaRPr lang="zh-CN" altLang="en-US" sz="3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685800" y="2492375"/>
            <a:ext cx="7847013" cy="3693319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marL="285750" indent="-285750">
              <a:lnSpc>
                <a:spcPct val="26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常用方法：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>
              <a:lnSpc>
                <a:spcPct val="260000"/>
              </a:lnSpc>
              <a:defRPr/>
            </a:pP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1)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get (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field)</a:t>
            </a:r>
            <a:r>
              <a:rPr lang="zh-CN" altLang="en-US" dirty="0">
                <a:latin typeface="Times New Roman" panose="02020603050405020304" pitchFamily="18" charset="0"/>
              </a:rPr>
              <a:t>：得到指定字段的值，参数</a:t>
            </a:r>
            <a:r>
              <a:rPr lang="en-US" altLang="zh-CN" dirty="0">
                <a:latin typeface="Times New Roman" panose="02020603050405020304" pitchFamily="18" charset="0"/>
              </a:rPr>
              <a:t>field</a:t>
            </a:r>
            <a:r>
              <a:rPr lang="zh-CN" altLang="en-US" dirty="0">
                <a:latin typeface="Times New Roman" panose="02020603050405020304" pitchFamily="18" charset="0"/>
              </a:rPr>
              <a:t>通常用常量表示。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26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(2) void set(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field,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val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：设置指定字段的值，参数要求同上。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26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(3) Date </a:t>
            </a:r>
            <a:r>
              <a:rPr lang="en-US" altLang="zh-CN" dirty="0" err="1">
                <a:latin typeface="Times New Roman" panose="02020603050405020304" pitchFamily="18" charset="0"/>
              </a:rPr>
              <a:t>getTime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</a:rPr>
              <a:t>：得到对应的</a:t>
            </a:r>
            <a:r>
              <a:rPr lang="en-US" altLang="zh-CN" dirty="0">
                <a:latin typeface="Times New Roman" panose="02020603050405020304" pitchFamily="18" charset="0"/>
              </a:rPr>
              <a:t>Date</a:t>
            </a:r>
            <a:r>
              <a:rPr lang="zh-CN" altLang="en-US" dirty="0">
                <a:latin typeface="Times New Roman" panose="02020603050405020304" pitchFamily="18" charset="0"/>
              </a:rPr>
              <a:t>对象。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26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(4)long </a:t>
            </a:r>
            <a:r>
              <a:rPr lang="en-US" altLang="zh-CN" dirty="0" err="1">
                <a:latin typeface="Times New Roman" panose="02020603050405020304" pitchFamily="18" charset="0"/>
              </a:rPr>
              <a:t>getTimeInMillis</a:t>
            </a:r>
            <a:r>
              <a:rPr lang="en-US" altLang="zh-CN" dirty="0">
                <a:latin typeface="Times New Roman" panose="02020603050405020304" pitchFamily="18" charset="0"/>
              </a:rPr>
              <a:t>():</a:t>
            </a:r>
            <a:r>
              <a:rPr lang="zh-CN" altLang="en-US" dirty="0">
                <a:latin typeface="Times New Roman" panose="02020603050405020304" pitchFamily="18" charset="0"/>
              </a:rPr>
              <a:t>返回距离</a:t>
            </a:r>
            <a:r>
              <a:rPr lang="en-US" altLang="zh-CN" dirty="0">
                <a:latin typeface="Times New Roman" panose="02020603050405020304" pitchFamily="18" charset="0"/>
              </a:rPr>
              <a:t>GMT1970.1.1 00:00:00</a:t>
            </a:r>
            <a:r>
              <a:rPr lang="zh-CN" altLang="en-US" dirty="0">
                <a:latin typeface="Times New Roman" panose="02020603050405020304" pitchFamily="18" charset="0"/>
              </a:rPr>
              <a:t>的毫秒数。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800" b="1" smtClean="0">
                <a:solidFill>
                  <a:srgbClr val="FF0000"/>
                </a:solidFill>
              </a:rPr>
              <a:t>日期和时间相关类</a:t>
            </a:r>
            <a:endParaRPr lang="zh-CN" altLang="en-US" sz="3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dirty="0" err="1">
                <a:latin typeface="Times New Roman" panose="02020603050405020304" pitchFamily="18" charset="0"/>
              </a:rPr>
              <a:t>SimpleDateFormat</a:t>
            </a:r>
            <a:endParaRPr lang="zh-CN" altLang="en-US" sz="3800" b="1" dirty="0" smtClean="0">
              <a:solidFill>
                <a:schemeClr val="bg1"/>
              </a:solidFill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179388" y="2414319"/>
            <a:ext cx="8785225" cy="267970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170000"/>
              </a:lnSpc>
              <a:spcBef>
                <a:spcPct val="50000"/>
              </a:spcBef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 err="1">
                <a:latin typeface="Times New Roman" panose="02020603050405020304" pitchFamily="18" charset="0"/>
              </a:rPr>
              <a:t>SimpleDateFormat</a:t>
            </a:r>
            <a:r>
              <a:rPr lang="zh-CN" altLang="en-US" dirty="0">
                <a:latin typeface="Times New Roman" panose="02020603050405020304" pitchFamily="18" charset="0"/>
              </a:rPr>
              <a:t>类是</a:t>
            </a:r>
            <a:r>
              <a:rPr lang="en-US" altLang="zh-CN" dirty="0" err="1">
                <a:latin typeface="Times New Roman" panose="02020603050405020304" pitchFamily="18" charset="0"/>
              </a:rPr>
              <a:t>DateFormat</a:t>
            </a:r>
            <a:r>
              <a:rPr lang="zh-CN" altLang="en-US" dirty="0">
                <a:latin typeface="Times New Roman" panose="02020603050405020304" pitchFamily="18" charset="0"/>
              </a:rPr>
              <a:t>的一个具体子类，位于</a:t>
            </a:r>
            <a:r>
              <a:rPr lang="en-US" altLang="zh-CN" dirty="0" err="1">
                <a:latin typeface="Times New Roman" panose="02020603050405020304" pitchFamily="18" charset="0"/>
              </a:rPr>
              <a:t>java.text</a:t>
            </a:r>
            <a:r>
              <a:rPr lang="zh-CN" altLang="en-US" dirty="0">
                <a:latin typeface="Times New Roman" panose="02020603050405020304" pitchFamily="18" charset="0"/>
              </a:rPr>
              <a:t>包中。该类具有两大转换功能，一是按用户设置的格式来输出日期，实现从日期到文本的转换；二是将文本解析为日期，实现从文本到日期的转换。用户通过设置“输出模式”可控制输出日期的格式，输出模式为字符串形式，由模式字母和固定字符组成。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45061" name="Picture 15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572000"/>
            <a:ext cx="7169150" cy="15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468313" y="1743597"/>
            <a:ext cx="8424862" cy="461645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．构造方法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dirty="0" err="1">
                <a:latin typeface="Times New Roman" panose="02020603050405020304" pitchFamily="18" charset="0"/>
              </a:rPr>
              <a:t>SimpleDateFormat</a:t>
            </a:r>
            <a:r>
              <a:rPr lang="en-US" altLang="zh-CN" dirty="0">
                <a:latin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</a:rPr>
              <a:t>：使用系统默认的模式来构造对象。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dirty="0" err="1">
                <a:latin typeface="Times New Roman" panose="02020603050405020304" pitchFamily="18" charset="0"/>
              </a:rPr>
              <a:t>SimpleDateFormat</a:t>
            </a:r>
            <a:r>
              <a:rPr lang="en-US" altLang="zh-CN" dirty="0">
                <a:latin typeface="Times New Roman" panose="02020603050405020304" pitchFamily="18" charset="0"/>
              </a:rPr>
              <a:t>(String pattern)</a:t>
            </a:r>
            <a:r>
              <a:rPr lang="zh-CN" altLang="en-US" dirty="0">
                <a:latin typeface="Times New Roman" panose="02020603050405020304" pitchFamily="18" charset="0"/>
              </a:rPr>
              <a:t>：使用设定的模式来构造对象。</a:t>
            </a:r>
            <a:r>
              <a:rPr lang="en-US" dirty="0">
                <a:latin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SimpleDateFormat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df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 = new 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SimpleDateFormat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("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yyyy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-MM-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dd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 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hh:mm:ss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");  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．常用方法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(1) void </a:t>
            </a:r>
            <a:r>
              <a:rPr lang="en-US" altLang="zh-CN" dirty="0" err="1">
                <a:latin typeface="Times New Roman" panose="02020603050405020304" pitchFamily="18" charset="0"/>
              </a:rPr>
              <a:t>applyPattern</a:t>
            </a:r>
            <a:r>
              <a:rPr lang="en-US" altLang="zh-CN" dirty="0">
                <a:latin typeface="Times New Roman" panose="02020603050405020304" pitchFamily="18" charset="0"/>
              </a:rPr>
              <a:t>(String pattern)</a:t>
            </a:r>
            <a:r>
              <a:rPr lang="zh-CN" altLang="en-US" dirty="0">
                <a:latin typeface="Times New Roman" panose="02020603050405020304" pitchFamily="18" charset="0"/>
              </a:rPr>
              <a:t>：设置输出模式。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(2) String format(Date </a:t>
            </a:r>
            <a:r>
              <a:rPr lang="en-US" altLang="zh-CN" dirty="0" err="1">
                <a:latin typeface="Times New Roman" panose="02020603050405020304" pitchFamily="18" charset="0"/>
              </a:rPr>
              <a:t>date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：将日期按指定模式输出，结果为字符串类型。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(3) Date parse(String source)</a:t>
            </a:r>
            <a:r>
              <a:rPr lang="zh-CN" altLang="en-US" dirty="0">
                <a:latin typeface="Times New Roman" panose="02020603050405020304" pitchFamily="18" charset="0"/>
              </a:rPr>
              <a:t>：将日期形式的字符串转换成</a:t>
            </a:r>
            <a:r>
              <a:rPr lang="en-US" altLang="zh-CN" dirty="0">
                <a:latin typeface="Times New Roman" panose="02020603050405020304" pitchFamily="18" charset="0"/>
              </a:rPr>
              <a:t>Date</a:t>
            </a:r>
            <a:r>
              <a:rPr lang="zh-CN" altLang="en-US" dirty="0">
                <a:latin typeface="Times New Roman" panose="02020603050405020304" pitchFamily="18" charset="0"/>
              </a:rPr>
              <a:t>类型。</a:t>
            </a:r>
            <a:endParaRPr lang="en-US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//</a:t>
            </a:r>
            <a:r>
              <a:rPr lang="zh-CN" altLang="en-US" dirty="0">
                <a:latin typeface="Arial" panose="020B0604020202020204" pitchFamily="34" charset="0"/>
              </a:rPr>
              <a:t>日期到字符串的转换 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String today = 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df.format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(new Date());   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//</a:t>
            </a:r>
            <a:r>
              <a:rPr lang="zh-CN" altLang="en-US" dirty="0">
                <a:latin typeface="Arial" panose="020B0604020202020204" pitchFamily="34" charset="0"/>
              </a:rPr>
              <a:t>字符串到日期的转换  </a:t>
            </a:r>
            <a:endParaRPr lang="zh-CN" altLang="en-US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Date 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date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 = 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</a:rPr>
              <a:t>df.parse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("2009-06-12 02:06:37");  </a:t>
            </a:r>
            <a:r>
              <a:rPr lang="en-US" dirty="0">
                <a:latin typeface="Arial" panose="020B0604020202020204" pitchFamily="34" charset="0"/>
              </a:rPr>
              <a:t> 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latin typeface="Times New Roman" panose="02020603050405020304" pitchFamily="18" charset="0"/>
              </a:rPr>
              <a:t>SimpleDateFormat</a:t>
            </a:r>
            <a:endParaRPr lang="zh-CN" altLang="en-US" sz="38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29" y="69672"/>
            <a:ext cx="7227542" cy="6653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3"/>
          <p:cNvSpPr txBox="1">
            <a:spLocks noChangeArrowheads="1"/>
          </p:cNvSpPr>
          <p:nvPr/>
        </p:nvSpPr>
        <p:spPr bwMode="auto">
          <a:xfrm>
            <a:off x="323850" y="2260710"/>
            <a:ext cx="8569325" cy="1158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．字符串常量：即是用双引号</a:t>
            </a:r>
            <a:r>
              <a:rPr lang="en-US" altLang="zh-CN" dirty="0">
                <a:latin typeface="Times New Roman" panose="02020603050405020304" pitchFamily="18" charset="0"/>
              </a:rPr>
              <a:t>(" ")</a:t>
            </a:r>
            <a:r>
              <a:rPr lang="zh-CN" altLang="en-US" dirty="0">
                <a:latin typeface="Times New Roman" panose="02020603050405020304" pitchFamily="18" charset="0"/>
              </a:rPr>
              <a:t>括住的字符序列。这种表示法简单、实用，例如：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String str1="Java</a:t>
            </a:r>
            <a:r>
              <a:rPr lang="zh-CN" altLang="en-US" dirty="0">
                <a:latin typeface="Times New Roman" panose="02020603050405020304" pitchFamily="18" charset="0"/>
              </a:rPr>
              <a:t>程序设计</a:t>
            </a:r>
            <a:r>
              <a:rPr lang="en-US" altLang="zh-CN" dirty="0">
                <a:latin typeface="Times New Roman" panose="02020603050405020304" pitchFamily="18" charset="0"/>
              </a:rPr>
              <a:t>"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</a:rPr>
              <a:t>//str1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String</a:t>
            </a:r>
            <a:r>
              <a:rPr lang="zh-CN" altLang="en-US" dirty="0">
                <a:latin typeface="Times New Roman" panose="02020603050405020304" pitchFamily="18" charset="0"/>
              </a:rPr>
              <a:t>类的实例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5125" name="Picture 11" descr="图 4-2 构造方法生成字符串对象示图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6" y="5111975"/>
            <a:ext cx="4391025" cy="157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6" name="Picture 12" descr="图 4-1 字符串常量指向的对象示图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51" y="3742647"/>
            <a:ext cx="4389437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3"/>
          <p:cNvSpPr txBox="1">
            <a:spLocks noChangeArrowheads="1"/>
          </p:cNvSpPr>
          <p:nvPr/>
        </p:nvSpPr>
        <p:spPr bwMode="auto">
          <a:xfrm>
            <a:off x="323850" y="1748431"/>
            <a:ext cx="8569325" cy="12827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　　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．字符串的内容不可改变。这就是说，字符串一旦生成，它的值及所分配的内存空间就不能再被改变。如果硬性改变其值，将会产生一个新的字符串，原对象引用所指的内容会随之变化。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6149" name="Picture 11" descr="图 4-4 s指向新生成的字符串对象"/>
          <p:cNvPicPr>
            <a:picLocks noChangeAspect="1" noChangeArrowheads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5288053"/>
            <a:ext cx="5114925" cy="1531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0" name="Picture 12" descr="图 4-3 s指向所生成的字符串对象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05" y="3706631"/>
            <a:ext cx="5113337" cy="15541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标题 1"/>
          <p:cNvSpPr txBox="1"/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String</a:t>
            </a:r>
            <a:r>
              <a:rPr lang="zh-CN" altLang="en-US" smtClean="0"/>
              <a:t>类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800" b="1" dirty="0" smtClean="0"/>
              <a:t>String</a:t>
            </a:r>
            <a:r>
              <a:rPr lang="zh-CN" altLang="en-US" sz="3800" b="1" dirty="0" smtClean="0"/>
              <a:t>类</a:t>
            </a:r>
            <a:endParaRPr lang="zh-CN" altLang="en-US" sz="3800" b="1" dirty="0" smtClean="0">
              <a:solidFill>
                <a:schemeClr val="bg1"/>
              </a:solidFill>
            </a:endParaRPr>
          </a:p>
        </p:txBody>
      </p:sp>
      <p:sp>
        <p:nvSpPr>
          <p:cNvPr id="8195" name="Text Box 23"/>
          <p:cNvSpPr txBox="1">
            <a:spLocks noChangeArrowheads="1"/>
          </p:cNvSpPr>
          <p:nvPr/>
        </p:nvSpPr>
        <p:spPr bwMode="auto">
          <a:xfrm>
            <a:off x="332509" y="1712756"/>
            <a:ext cx="8713788" cy="435811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</a:rPr>
              <a:t>　</a:t>
            </a:r>
            <a:r>
              <a:rPr lang="zh-CN" altLang="en-US" sz="1800" dirty="0" smtClean="0">
                <a:latin typeface="Times New Roman" panose="02020603050405020304" pitchFamily="18" charset="0"/>
              </a:rPr>
              <a:t>构造函数：</a:t>
            </a:r>
            <a:endParaRPr lang="en-US" altLang="zh-CN" sz="1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1800" dirty="0" smtClean="0">
                <a:latin typeface="Times New Roman" panose="02020603050405020304" pitchFamily="18" charset="0"/>
              </a:rPr>
              <a:t>       1</a:t>
            </a:r>
            <a:r>
              <a:rPr lang="zh-CN" altLang="en-US" sz="1800" dirty="0">
                <a:latin typeface="Times New Roman" panose="02020603050405020304" pitchFamily="18" charset="0"/>
              </a:rPr>
              <a:t>．</a:t>
            </a:r>
            <a:r>
              <a:rPr lang="en-US" altLang="zh-CN" sz="1800" dirty="0">
                <a:latin typeface="Times New Roman" panose="02020603050405020304" pitchFamily="18" charset="0"/>
              </a:rPr>
              <a:t>String()</a:t>
            </a:r>
            <a:r>
              <a:rPr lang="zh-CN" altLang="en-US" sz="1800" dirty="0">
                <a:latin typeface="Times New Roman" panose="02020603050405020304" pitchFamily="18" charset="0"/>
              </a:rPr>
              <a:t>：默认构造方法，生成一个空串</a:t>
            </a:r>
            <a:endParaRPr lang="zh-CN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　　</a:t>
            </a:r>
            <a:r>
              <a:rPr lang="en-US" altLang="zh-CN" sz="1800" dirty="0">
                <a:latin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</a:rPr>
              <a:t>．</a:t>
            </a:r>
            <a:r>
              <a:rPr lang="en-US" altLang="zh-CN" sz="1800" dirty="0">
                <a:latin typeface="Times New Roman" panose="02020603050405020304" pitchFamily="18" charset="0"/>
              </a:rPr>
              <a:t>String(String original)</a:t>
            </a:r>
            <a:r>
              <a:rPr lang="zh-CN" altLang="en-US" sz="1800" dirty="0">
                <a:latin typeface="Times New Roman" panose="02020603050405020304" pitchFamily="18" charset="0"/>
              </a:rPr>
              <a:t>：以一个字符串为参数构造另一个字符串，即进行字符串拷贝</a:t>
            </a:r>
            <a:endParaRPr lang="zh-CN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　　</a:t>
            </a:r>
            <a:r>
              <a:rPr lang="en-US" altLang="zh-CN" sz="1800" dirty="0">
                <a:latin typeface="Times New Roman" panose="02020603050405020304" pitchFamily="18" charset="0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</a:rPr>
              <a:t>．以字符数组为参数构造字符串</a:t>
            </a:r>
            <a:endParaRPr lang="zh-CN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　　</a:t>
            </a:r>
            <a:r>
              <a:rPr lang="en-US" altLang="zh-CN" sz="1800" dirty="0">
                <a:latin typeface="Times New Roman" panose="02020603050405020304" pitchFamily="18" charset="0"/>
              </a:rPr>
              <a:t>(1) String(char[] value)	</a:t>
            </a:r>
            <a:r>
              <a:rPr lang="zh-CN" altLang="en-US" sz="1800" dirty="0">
                <a:latin typeface="Times New Roman" panose="02020603050405020304" pitchFamily="18" charset="0"/>
              </a:rPr>
              <a:t>其中：</a:t>
            </a:r>
            <a:r>
              <a:rPr lang="en-US" altLang="zh-CN" sz="1800" dirty="0">
                <a:latin typeface="Times New Roman" panose="02020603050405020304" pitchFamily="18" charset="0"/>
              </a:rPr>
              <a:t>value</a:t>
            </a:r>
            <a:r>
              <a:rPr lang="zh-CN" altLang="en-US" sz="1800" dirty="0">
                <a:latin typeface="Times New Roman" panose="02020603050405020304" pitchFamily="18" charset="0"/>
              </a:rPr>
              <a:t>为源字符数组</a:t>
            </a:r>
            <a:endParaRPr lang="zh-CN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　　</a:t>
            </a:r>
            <a:r>
              <a:rPr lang="en-US" altLang="zh-CN" sz="1800" dirty="0">
                <a:latin typeface="Times New Roman" panose="02020603050405020304" pitchFamily="18" charset="0"/>
              </a:rPr>
              <a:t>(2) String(char[] </a:t>
            </a:r>
            <a:r>
              <a:rPr lang="en-US" altLang="zh-CN" sz="1800" dirty="0" err="1">
                <a:latin typeface="Times New Roman" panose="02020603050405020304" pitchFamily="18" charset="0"/>
              </a:rPr>
              <a:t>value,int</a:t>
            </a:r>
            <a:r>
              <a:rPr lang="en-US" altLang="zh-CN" sz="1800" dirty="0">
                <a:latin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</a:rPr>
              <a:t>offset,int</a:t>
            </a:r>
            <a:r>
              <a:rPr lang="en-US" altLang="zh-CN" sz="1800" dirty="0">
                <a:latin typeface="Times New Roman" panose="02020603050405020304" pitchFamily="18" charset="0"/>
              </a:rPr>
              <a:t> count) </a:t>
            </a:r>
            <a:r>
              <a:rPr lang="zh-CN" altLang="en-US" sz="1800" dirty="0">
                <a:latin typeface="Times New Roman" panose="02020603050405020304" pitchFamily="18" charset="0"/>
              </a:rPr>
              <a:t>其中：</a:t>
            </a:r>
            <a:r>
              <a:rPr lang="en-US" altLang="zh-CN" sz="1800" dirty="0">
                <a:latin typeface="Times New Roman" panose="02020603050405020304" pitchFamily="18" charset="0"/>
              </a:rPr>
              <a:t>value</a:t>
            </a:r>
            <a:r>
              <a:rPr lang="zh-CN" altLang="en-US" sz="1800" dirty="0">
                <a:latin typeface="Times New Roman" panose="02020603050405020304" pitchFamily="18" charset="0"/>
              </a:rPr>
              <a:t>含义同</a:t>
            </a:r>
            <a:r>
              <a:rPr lang="en-US" altLang="zh-CN" sz="1800" dirty="0">
                <a:latin typeface="Times New Roman" panose="02020603050405020304" pitchFamily="18" charset="0"/>
              </a:rPr>
              <a:t>(1)</a:t>
            </a:r>
            <a:r>
              <a:rPr lang="zh-CN" altLang="en-US" sz="1800" dirty="0"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latin typeface="Times New Roman" panose="02020603050405020304" pitchFamily="18" charset="0"/>
              </a:rPr>
              <a:t>offset</a:t>
            </a:r>
            <a:r>
              <a:rPr lang="zh-CN" altLang="en-US" sz="1800" dirty="0">
                <a:latin typeface="Times New Roman" panose="02020603050405020304" pitchFamily="18" charset="0"/>
              </a:rPr>
              <a:t>是</a:t>
            </a:r>
            <a:r>
              <a:rPr lang="en-US" altLang="zh-CN" sz="1800" dirty="0">
                <a:latin typeface="Times New Roman" panose="02020603050405020304" pitchFamily="18" charset="0"/>
              </a:rPr>
              <a:t>value</a:t>
            </a:r>
            <a:r>
              <a:rPr lang="zh-CN" altLang="en-US" sz="1800" dirty="0">
                <a:latin typeface="Times New Roman" panose="02020603050405020304" pitchFamily="18" charset="0"/>
              </a:rPr>
              <a:t>的开始下标，</a:t>
            </a:r>
            <a:r>
              <a:rPr lang="en-US" altLang="zh-CN" sz="1800" dirty="0">
                <a:latin typeface="Times New Roman" panose="02020603050405020304" pitchFamily="18" charset="0"/>
              </a:rPr>
              <a:t>count</a:t>
            </a:r>
            <a:r>
              <a:rPr lang="zh-CN" altLang="en-US" sz="1800" dirty="0">
                <a:latin typeface="Times New Roman" panose="02020603050405020304" pitchFamily="18" charset="0"/>
              </a:rPr>
              <a:t>是字符个数 </a:t>
            </a:r>
            <a:endParaRPr lang="zh-CN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　　</a:t>
            </a:r>
            <a:r>
              <a:rPr lang="en-US" altLang="zh-CN" sz="1800" dirty="0">
                <a:latin typeface="Times New Roman" panose="02020603050405020304" pitchFamily="18" charset="0"/>
              </a:rPr>
              <a:t>4</a:t>
            </a:r>
            <a:r>
              <a:rPr lang="zh-CN" altLang="en-US" sz="1800" dirty="0">
                <a:latin typeface="Times New Roman" panose="02020603050405020304" pitchFamily="18" charset="0"/>
              </a:rPr>
              <a:t>．以字节数组为参数构造字符串：</a:t>
            </a:r>
            <a:endParaRPr lang="zh-CN" altLang="en-US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　　</a:t>
            </a:r>
            <a:r>
              <a:rPr lang="en-US" altLang="zh-CN" sz="1800" dirty="0">
                <a:latin typeface="Times New Roman" panose="02020603050405020304" pitchFamily="18" charset="0"/>
              </a:rPr>
              <a:t>(1) String(byte[] bytes) 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　　</a:t>
            </a:r>
            <a:r>
              <a:rPr lang="en-US" altLang="zh-CN" sz="1800" dirty="0">
                <a:latin typeface="Times New Roman" panose="02020603050405020304" pitchFamily="18" charset="0"/>
              </a:rPr>
              <a:t>(2) String(byte[] bytes, String </a:t>
            </a:r>
            <a:r>
              <a:rPr lang="en-US" altLang="zh-CN" sz="1800" dirty="0" err="1">
                <a:latin typeface="Times New Roman" panose="02020603050405020304" pitchFamily="18" charset="0"/>
              </a:rPr>
              <a:t>charsetName</a:t>
            </a:r>
            <a:r>
              <a:rPr lang="en-US" altLang="zh-CN" sz="1800" dirty="0">
                <a:latin typeface="Times New Roman" panose="02020603050405020304" pitchFamily="18" charset="0"/>
              </a:rPr>
              <a:t>) 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　　</a:t>
            </a:r>
            <a:r>
              <a:rPr lang="en-US" altLang="zh-CN" sz="1800" dirty="0">
                <a:latin typeface="Times New Roman" panose="02020603050405020304" pitchFamily="18" charset="0"/>
              </a:rPr>
              <a:t>(3) String(byte[] bytes, </a:t>
            </a:r>
            <a:r>
              <a:rPr lang="en-US" altLang="zh-CN" sz="1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</a:rPr>
              <a:t> offset, </a:t>
            </a:r>
            <a:r>
              <a:rPr lang="en-US" altLang="zh-CN" sz="1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</a:rPr>
              <a:t> length)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　　</a:t>
            </a:r>
            <a:r>
              <a:rPr lang="en-US" altLang="zh-CN" sz="1800" dirty="0">
                <a:latin typeface="Times New Roman" panose="02020603050405020304" pitchFamily="18" charset="0"/>
              </a:rPr>
              <a:t>(4) String(byte[] bytes, </a:t>
            </a:r>
            <a:r>
              <a:rPr lang="en-US" altLang="zh-CN" sz="1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</a:rPr>
              <a:t> offset, </a:t>
            </a:r>
            <a:r>
              <a:rPr lang="en-US" altLang="zh-CN" sz="1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</a:rPr>
              <a:t> length, String </a:t>
            </a:r>
            <a:r>
              <a:rPr lang="en-US" altLang="zh-CN" sz="1800" dirty="0" err="1">
                <a:latin typeface="Times New Roman" panose="02020603050405020304" pitchFamily="18" charset="0"/>
              </a:rPr>
              <a:t>charsetName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　　</a:t>
            </a:r>
            <a:r>
              <a:rPr lang="en-US" altLang="zh-CN" sz="1800" dirty="0">
                <a:latin typeface="Times New Roman" panose="02020603050405020304" pitchFamily="18" charset="0"/>
              </a:rPr>
              <a:t>5</a:t>
            </a:r>
            <a:r>
              <a:rPr lang="zh-CN" altLang="en-US" sz="1800" dirty="0">
                <a:latin typeface="Times New Roman" panose="02020603050405020304" pitchFamily="18" charset="0"/>
              </a:rPr>
              <a:t>．</a:t>
            </a:r>
            <a:r>
              <a:rPr lang="en-US" altLang="zh-CN" sz="1800" dirty="0">
                <a:latin typeface="Times New Roman" panose="02020603050405020304" pitchFamily="18" charset="0"/>
              </a:rPr>
              <a:t>String(</a:t>
            </a:r>
            <a:r>
              <a:rPr lang="en-US" altLang="zh-CN" sz="1800" dirty="0" err="1">
                <a:latin typeface="Times New Roman" panose="02020603050405020304" pitchFamily="18" charset="0"/>
              </a:rPr>
              <a:t>StringBuffer</a:t>
            </a:r>
            <a:r>
              <a:rPr lang="en-US" altLang="zh-CN" sz="1800" dirty="0">
                <a:latin typeface="Times New Roman" panose="02020603050405020304" pitchFamily="18" charset="0"/>
              </a:rPr>
              <a:t> buffer)</a:t>
            </a:r>
            <a:r>
              <a:rPr lang="zh-CN" altLang="en-US" sz="1800" dirty="0">
                <a:latin typeface="Times New Roman" panose="02020603050405020304" pitchFamily="18" charset="0"/>
              </a:rPr>
              <a:t>：用缓冲字符串为参数构造字符串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不可变字符串与限定字符串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对象不可改变，但在程序设计中仍然会被频繁使用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虚拟机为了提高效率并节约内存，使用“限定的字符串”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具有相同字符序列的字符串直接量（即字面常量）使用同一个实例。这样的实例成为限定的字符串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例如：</a:t>
            </a:r>
            <a:endParaRPr kumimoji="1" lang="en-US" altLang="zh-CN" dirty="0" smtClean="0"/>
          </a:p>
          <a:p>
            <a:pPr marL="548640" lvl="2" indent="0">
              <a:buNone/>
            </a:pPr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s1=“Welcome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Java”;</a:t>
            </a:r>
            <a:endParaRPr kumimoji="1" lang="en-US" altLang="zh-CN" dirty="0" smtClean="0"/>
          </a:p>
          <a:p>
            <a:pPr marL="548640" lvl="2" indent="0">
              <a:buNone/>
            </a:pPr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tring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s2=new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String</a:t>
            </a:r>
            <a:r>
              <a:rPr kumimoji="1" lang="zh-CN" altLang="en-US" dirty="0" smtClean="0"/>
              <a:t>(</a:t>
            </a:r>
            <a:r>
              <a:rPr kumimoji="1" lang="en-US" altLang="zh-CN" dirty="0" smtClean="0"/>
              <a:t>“Welcome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Java”);</a:t>
            </a:r>
            <a:endParaRPr kumimoji="1" lang="en-US" altLang="zh-CN" dirty="0" smtClean="0"/>
          </a:p>
          <a:p>
            <a:pPr marL="548640" lvl="2" indent="0">
              <a:buNone/>
            </a:pPr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tring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s3=“Welcome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Java”;</a:t>
            </a:r>
            <a:endParaRPr kumimoji="1" lang="en-US" altLang="zh-CN" dirty="0" smtClean="0"/>
          </a:p>
          <a:p>
            <a:pPr marL="548640" lvl="2" indent="0">
              <a:buNone/>
            </a:pPr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ystem.out.println</a:t>
            </a:r>
            <a:r>
              <a:rPr kumimoji="1" lang="en-US" altLang="zh-CN" dirty="0" smtClean="0"/>
              <a:t>(“s1==s2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”+(s1==s2));</a:t>
            </a:r>
            <a:endParaRPr kumimoji="1" lang="en-US" altLang="zh-CN" dirty="0" smtClean="0"/>
          </a:p>
          <a:p>
            <a:pPr marL="548640" lvl="2" indent="0">
              <a:buNone/>
            </a:pPr>
            <a:r>
              <a:rPr kumimoji="1" lang="zh-CN" altLang="zh-CN" dirty="0" smtClean="0"/>
              <a:t>S</a:t>
            </a:r>
            <a:r>
              <a:rPr kumimoji="1" lang="en-US" altLang="zh-CN" dirty="0" err="1" smtClean="0"/>
              <a:t>ystem.out.println</a:t>
            </a:r>
            <a:r>
              <a:rPr kumimoji="1" lang="en-US" altLang="zh-CN" dirty="0" smtClean="0"/>
              <a:t>(“s1==s3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 “+(s1==s3));</a:t>
            </a:r>
            <a:endParaRPr kumimoji="1" lang="en-US" altLang="zh-CN" dirty="0" smtClean="0"/>
          </a:p>
          <a:p>
            <a:pPr marL="548640" lvl="2" indent="0">
              <a:buNone/>
            </a:pPr>
            <a:r>
              <a:rPr kumimoji="1" lang="en-US" altLang="en-US" dirty="0" smtClean="0"/>
              <a:t>结果如何呢？	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清晰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12345</Words>
  <Application>WPS 演示</Application>
  <PresentationFormat>全屏显示(4:3)</PresentationFormat>
  <Paragraphs>565</Paragraphs>
  <Slides>54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71" baseType="lpstr">
      <vt:lpstr>Arial</vt:lpstr>
      <vt:lpstr>宋体</vt:lpstr>
      <vt:lpstr>Wingdings</vt:lpstr>
      <vt:lpstr>Times New Roman</vt:lpstr>
      <vt:lpstr>Verdana</vt:lpstr>
      <vt:lpstr>华文新魏</vt:lpstr>
      <vt:lpstr>Segoe Print</vt:lpstr>
      <vt:lpstr>微软雅黑</vt:lpstr>
      <vt:lpstr>Calibri</vt:lpstr>
      <vt:lpstr>Arial Unicode MS</vt:lpstr>
      <vt:lpstr>Courier New</vt:lpstr>
      <vt:lpstr>Monotype Sorts</vt:lpstr>
      <vt:lpstr>Wingdings</vt:lpstr>
      <vt:lpstr>Courier</vt:lpstr>
      <vt:lpstr>Book Antiqua</vt:lpstr>
      <vt:lpstr>清晰</vt:lpstr>
      <vt:lpstr>Word.Picture.8</vt:lpstr>
      <vt:lpstr>Chapter 8 常用类</vt:lpstr>
      <vt:lpstr>Object类</vt:lpstr>
      <vt:lpstr>Object类</vt:lpstr>
      <vt:lpstr>System类</vt:lpstr>
      <vt:lpstr>System类</vt:lpstr>
      <vt:lpstr>String类</vt:lpstr>
      <vt:lpstr>PowerPoint 演示文稿</vt:lpstr>
      <vt:lpstr>String类</vt:lpstr>
      <vt:lpstr>String类</vt:lpstr>
      <vt:lpstr>String类</vt:lpstr>
      <vt:lpstr>字符串</vt:lpstr>
      <vt:lpstr>字符串</vt:lpstr>
      <vt:lpstr>字符串</vt:lpstr>
      <vt:lpstr>字符串</vt:lpstr>
      <vt:lpstr>PowerPoint 演示文稿</vt:lpstr>
      <vt:lpstr>String类</vt:lpstr>
      <vt:lpstr>字符串</vt:lpstr>
      <vt:lpstr>字符串String</vt:lpstr>
      <vt:lpstr>PowerPoint 演示文稿</vt:lpstr>
      <vt:lpstr>PowerPoint 演示文稿</vt:lpstr>
      <vt:lpstr>PowerPoint 演示文稿</vt:lpstr>
      <vt:lpstr>StringBuilder和StringBuffer类</vt:lpstr>
      <vt:lpstr>对象的创建</vt:lpstr>
      <vt:lpstr>StringBuffer类</vt:lpstr>
      <vt:lpstr>示例</vt:lpstr>
      <vt:lpstr>Math类</vt:lpstr>
      <vt:lpstr>The Math Class</vt:lpstr>
      <vt:lpstr>三角函数方法</vt:lpstr>
      <vt:lpstr>指数函数</vt:lpstr>
      <vt:lpstr>取整函数</vt:lpstr>
      <vt:lpstr>Rounding Methods Examples</vt:lpstr>
      <vt:lpstr>min, max, and abs</vt:lpstr>
      <vt:lpstr>Math 类</vt:lpstr>
      <vt:lpstr>示例</vt:lpstr>
      <vt:lpstr>The Random Class</vt:lpstr>
      <vt:lpstr>使用示例：</vt:lpstr>
      <vt:lpstr>包装类</vt:lpstr>
      <vt:lpstr>PowerPoint 演示文稿</vt:lpstr>
      <vt:lpstr>包装类</vt:lpstr>
      <vt:lpstr>Character的特别之处</vt:lpstr>
      <vt:lpstr>PowerPoint 演示文稿</vt:lpstr>
      <vt:lpstr>日期和时间相关类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SimpleDateFormat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java概述</dc:title>
  <dc:creator>Fang Kong</dc:creator>
  <cp:lastModifiedBy>admin</cp:lastModifiedBy>
  <cp:revision>236</cp:revision>
  <dcterms:created xsi:type="dcterms:W3CDTF">2018-03-02T05:47:00Z</dcterms:created>
  <dcterms:modified xsi:type="dcterms:W3CDTF">2021-06-11T01:36:44Z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9100453C42CF418DBD4244F528782A2C</vt:lpwstr>
  </property>
  <property fmtid="{D5CDD505-2E9C-101B-9397-08002B2CF9AE}" pid="3" name="KSOProductBuildVer">
    <vt:lpwstr>2052-11.1.0.10495</vt:lpwstr>
  </property>
</Properties>
</file>