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20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1" r:id="rId34"/>
    <p:sldId id="322" r:id="rId35"/>
    <p:sldId id="323" r:id="rId36"/>
    <p:sldId id="324" r:id="rId37"/>
    <p:sldId id="278" r:id="rId38"/>
    <p:sldId id="279" r:id="rId39"/>
    <p:sldId id="280" r:id="rId40"/>
    <p:sldId id="281" r:id="rId41"/>
    <p:sldId id="282" r:id="rId42"/>
    <p:sldId id="284" r:id="rId43"/>
    <p:sldId id="325" r:id="rId44"/>
    <p:sldId id="285" r:id="rId45"/>
    <p:sldId id="286" r:id="rId46"/>
    <p:sldId id="287" r:id="rId47"/>
    <p:sldId id="288" r:id="rId48"/>
    <p:sldId id="289" r:id="rId49"/>
    <p:sldId id="290" r:id="rId50"/>
    <p:sldId id="326" r:id="rId51"/>
    <p:sldId id="327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309" r:id="rId60"/>
    <p:sldId id="329" r:id="rId61"/>
    <p:sldId id="331" r:id="rId62"/>
    <p:sldId id="299" r:id="rId63"/>
    <p:sldId id="300" r:id="rId64"/>
    <p:sldId id="303" r:id="rId65"/>
    <p:sldId id="304" r:id="rId66"/>
    <p:sldId id="305" r:id="rId67"/>
    <p:sldId id="306" r:id="rId68"/>
    <p:sldId id="307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70" autoAdjust="0"/>
  </p:normalViewPr>
  <p:slideViewPr>
    <p:cSldViewPr snapToGrid="0" snapToObjects="1">
      <p:cViewPr varScale="1">
        <p:scale>
          <a:sx n="102" d="100"/>
          <a:sy n="102" d="100"/>
        </p:scale>
        <p:origin x="66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B3F9-6934-9E45-90A2-8A2059C317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93EAC-FBE0-A141-8D43-ADCF72573E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l"/>
              <a:defRPr/>
            </a:lvl1pPr>
            <a:lvl2pPr marL="457200" indent="-182880">
              <a:buFont typeface="Wingdings" panose="05000000000000000000" pitchFamily="2" charset="2"/>
              <a:buChar char="Ø"/>
              <a:defRPr/>
            </a:lvl2pPr>
            <a:lvl3pPr marL="731520" indent="-182880">
              <a:buFont typeface="Wingdings" panose="05000000000000000000" pitchFamily="2" charset="2"/>
              <a:buChar char="ü"/>
              <a:defRPr/>
            </a:lvl3pPr>
            <a:lvl5pPr marL="1188720" indent="-13716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2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Chapter 9 </a:t>
            </a:r>
            <a:br>
              <a:rPr kumimoji="1" lang="en-US" altLang="zh-CN" dirty="0"/>
            </a:br>
            <a:r>
              <a:rPr kumimoji="1" lang="zh-CN" altLang="en-US" dirty="0"/>
              <a:t>类与类之间的关系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访问修饰符与继承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1958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子类能继承超类的状态和行为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即子类能继承超类的成员变量和方法。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虽然子类能继承超类的成员变量和方法，但并不意味着超类的所有成员变量或方法都能被子类操作，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子类的继承性需要由类成员访问修饰符来决定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访问修饰与继承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73" y="1968904"/>
            <a:ext cx="2099218" cy="625052"/>
          </a:xfrm>
        </p:spPr>
        <p:txBody>
          <a:bodyPr>
            <a:normAutofit/>
          </a:bodyPr>
          <a:lstStyle/>
          <a:p>
            <a:r>
              <a:rPr lang="zh-CN" altLang="en-US" dirty="0"/>
              <a:t>访问修饰符</a:t>
            </a:r>
            <a:endParaRPr lang="zh-CN" altLang="en-US" dirty="0"/>
          </a:p>
        </p:txBody>
      </p:sp>
      <p:grpSp>
        <p:nvGrpSpPr>
          <p:cNvPr id="4" name="Group 17"/>
          <p:cNvGrpSpPr/>
          <p:nvPr/>
        </p:nvGrpSpPr>
        <p:grpSpPr bwMode="auto">
          <a:xfrm>
            <a:off x="796925" y="2616314"/>
            <a:ext cx="3838575" cy="4210051"/>
            <a:chOff x="144" y="1232"/>
            <a:chExt cx="2418" cy="2652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144" y="1251"/>
              <a:ext cx="2418" cy="2633"/>
            </a:xfrm>
            <a:prstGeom prst="roundRect">
              <a:avLst>
                <a:gd name="adj" fmla="val 12699"/>
              </a:avLst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gray">
            <a:xfrm>
              <a:off x="199" y="1521"/>
              <a:ext cx="2290" cy="23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ffectLst>
              <a:prstShdw prst="shdw17" dist="17961" dir="13500000">
                <a:srgbClr val="999999"/>
              </a:prst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white">
            <a:xfrm>
              <a:off x="563" y="1232"/>
              <a:ext cx="1570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类访问修饰符</a:t>
              </a:r>
              <a:endParaRPr lang="en-US" altLang="zh-CN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gray">
            <a:xfrm>
              <a:off x="187" y="1568"/>
              <a:ext cx="2358" cy="209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sz="1600" dirty="0">
                  <a:latin typeface="Times New Roman" panose="02020603050405020304" pitchFamily="18" charset="0"/>
                </a:rPr>
                <a:t>　　声明类时可使用两种访问修饰符：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public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和缺省。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lvl="1">
                <a:lnSpc>
                  <a:spcPct val="11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latin typeface="Times New Roman" panose="02020603050405020304" pitchFamily="18" charset="0"/>
                </a:rPr>
                <a:t>使用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public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修饰符声明的类为公有类，公有类可以被包内和包外的任意类访问，即在任意类中，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public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类都是可见的；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lvl="1">
                <a:lnSpc>
                  <a:spcPct val="11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latin typeface="Times New Roman" panose="02020603050405020304" pitchFamily="18" charset="0"/>
                </a:rPr>
                <a:t>使用缺省修饰符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(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即没有任何修饰符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)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声明的类为友好类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友好类只能被同一个包中的类访问，对同一个包中的类中是可见的。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600" dirty="0">
                  <a:latin typeface="Times New Roman" panose="02020603050405020304" pitchFamily="18" charset="0"/>
                </a:rPr>
                <a:t>所以如果希望包中的成员能被包外的类访问，必须将类声明为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public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。 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5118100" y="2660763"/>
            <a:ext cx="3838575" cy="4211638"/>
            <a:chOff x="3062" y="1190"/>
            <a:chExt cx="2418" cy="2653"/>
          </a:xfrm>
        </p:grpSpPr>
        <p:sp>
          <p:nvSpPr>
            <p:cNvPr id="6" name="AutoShape 13"/>
            <p:cNvSpPr>
              <a:spLocks noChangeArrowheads="1"/>
            </p:cNvSpPr>
            <p:nvPr/>
          </p:nvSpPr>
          <p:spPr bwMode="gray">
            <a:xfrm>
              <a:off x="3062" y="1210"/>
              <a:ext cx="2418" cy="2633"/>
            </a:xfrm>
            <a:prstGeom prst="roundRect">
              <a:avLst>
                <a:gd name="adj" fmla="val 12699"/>
              </a:avLst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AutoShape 14"/>
            <p:cNvSpPr>
              <a:spLocks noChangeArrowheads="1"/>
            </p:cNvSpPr>
            <p:nvPr/>
          </p:nvSpPr>
          <p:spPr bwMode="gray">
            <a:xfrm>
              <a:off x="3117" y="1480"/>
              <a:ext cx="2290" cy="23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ffectLst>
              <a:prstShdw prst="shdw17" dist="17961" dir="13500000">
                <a:srgbClr val="999999"/>
              </a:prst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white">
            <a:xfrm>
              <a:off x="3534" y="1190"/>
              <a:ext cx="1570" cy="2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类成员访问修饰符</a:t>
              </a:r>
              <a:endParaRPr lang="en-US" altLang="zh-CN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gray">
            <a:xfrm>
              <a:off x="3143" y="1542"/>
              <a:ext cx="2299" cy="191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600"/>
                <a:t>　　</a:t>
              </a:r>
              <a:r>
                <a:rPr lang="en-US" altLang="zh-CN" sz="1600"/>
                <a:t>(1)private</a:t>
              </a:r>
              <a:r>
                <a:rPr lang="zh-CN" altLang="en-US" sz="1600"/>
                <a:t>访问修饰符</a:t>
              </a:r>
              <a:endParaRPr lang="zh-CN" altLang="en-US" sz="1600"/>
            </a:p>
            <a:p>
              <a:pPr eaLnBrk="1" hangingPunct="1"/>
              <a:r>
                <a:rPr lang="zh-CN" altLang="en-US" sz="1600"/>
                <a:t>　　声明的成员变量和方法称为私有变量和私有方法。</a:t>
              </a:r>
              <a:endParaRPr lang="zh-CN" altLang="en-US" sz="1600"/>
            </a:p>
            <a:p>
              <a:pPr eaLnBrk="1" hangingPunct="1"/>
              <a:r>
                <a:rPr lang="zh-CN" altLang="en-US" sz="1600"/>
                <a:t>　　</a:t>
              </a:r>
              <a:r>
                <a:rPr lang="en-US" altLang="zh-CN" sz="1600"/>
                <a:t>(2)public</a:t>
              </a:r>
              <a:r>
                <a:rPr lang="zh-CN" altLang="en-US" sz="1600"/>
                <a:t>修饰符</a:t>
              </a:r>
              <a:endParaRPr lang="zh-CN" altLang="en-US" sz="1600"/>
            </a:p>
            <a:p>
              <a:pPr eaLnBrk="1" hangingPunct="1"/>
              <a:r>
                <a:rPr lang="zh-CN" altLang="en-US" sz="1600"/>
                <a:t>　　声明的成员变量和方法称为公有变量和公有方法。</a:t>
              </a:r>
              <a:endParaRPr lang="zh-CN" altLang="en-US" sz="1600"/>
            </a:p>
            <a:p>
              <a:pPr eaLnBrk="1" hangingPunct="1"/>
              <a:r>
                <a:rPr lang="zh-CN" altLang="en-US" sz="1600"/>
                <a:t>　　</a:t>
              </a:r>
              <a:r>
                <a:rPr lang="en-US" altLang="zh-CN" sz="1600"/>
                <a:t>(3)protected</a:t>
              </a:r>
              <a:r>
                <a:rPr lang="zh-CN" altLang="en-US" sz="1600"/>
                <a:t>访问修饰符</a:t>
              </a:r>
              <a:endParaRPr lang="zh-CN" altLang="en-US" sz="1600"/>
            </a:p>
            <a:p>
              <a:pPr eaLnBrk="1" hangingPunct="1"/>
              <a:r>
                <a:rPr lang="zh-CN" altLang="en-US" sz="1600"/>
                <a:t>　　声明的成员变量和方法称为受保护的变量和受保护的方法。</a:t>
              </a:r>
              <a:endParaRPr lang="zh-CN" altLang="en-US" sz="1600"/>
            </a:p>
            <a:p>
              <a:pPr eaLnBrk="1" hangingPunct="1"/>
              <a:r>
                <a:rPr lang="zh-CN" altLang="en-US" sz="1600"/>
                <a:t>　　</a:t>
              </a:r>
              <a:r>
                <a:rPr lang="en-US" altLang="zh-CN" sz="1600"/>
                <a:t>(4)</a:t>
              </a:r>
              <a:r>
                <a:rPr lang="zh-CN" altLang="en-US" sz="1600"/>
                <a:t>缺省访问修饰符</a:t>
              </a:r>
              <a:endParaRPr lang="zh-CN" altLang="en-US" sz="1600"/>
            </a:p>
            <a:p>
              <a:pPr eaLnBrk="1" hangingPunct="1"/>
              <a:r>
                <a:rPr lang="zh-CN" altLang="en-US" sz="1600"/>
                <a:t>　　声明的成员变量和方法称为友好变量和友好方法。</a:t>
              </a:r>
              <a:endParaRPr lang="zh-CN" altLang="en-US" sz="16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930" y="2515689"/>
          <a:ext cx="7096125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25"/>
                <a:gridCol w="1419225"/>
                <a:gridCol w="1419225"/>
                <a:gridCol w="1419225"/>
                <a:gridCol w="1419225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修饰符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使用范围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位置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同一类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同一包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不同包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方法、变量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缺省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类、接口、方法、变量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方法、变量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Y(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只有子类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类、接口、方法、变量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（任何类）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访问控制表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7882547" y="2122170"/>
            <a:ext cx="332631" cy="392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8513766" y="3587252"/>
            <a:ext cx="415788" cy="19383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访问级别升高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zh-CN" altLang="en-US" dirty="0"/>
              <a:t>访问修饰与继承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11977"/>
            <a:ext cx="8229600" cy="43281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宋体" panose="02010600030101010101" pitchFamily="2" charset="-122"/>
              </a:rPr>
              <a:t>子类能继承超类的成员变量和成员方法，类的每一个成员都被赋予了一定的访问权限，成员访问权限不同，子类对它的继承性也不同。子类对超类的继承性主要有以下三种情况：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宋体" panose="02010600030101010101" pitchFamily="2" charset="-122"/>
              </a:rPr>
              <a:t>超类的</a:t>
            </a:r>
            <a:r>
              <a:rPr lang="en-US" altLang="zh-CN" dirty="0">
                <a:latin typeface="宋体" panose="02010600030101010101" pitchFamily="2" charset="-122"/>
              </a:rPr>
              <a:t>private</a:t>
            </a:r>
            <a:r>
              <a:rPr lang="zh-CN" altLang="en-US" dirty="0">
                <a:latin typeface="宋体" panose="02010600030101010101" pitchFamily="2" charset="-122"/>
              </a:rPr>
              <a:t>变量和</a:t>
            </a:r>
            <a:r>
              <a:rPr lang="en-US" altLang="zh-CN" dirty="0">
                <a:latin typeface="宋体" panose="02010600030101010101" pitchFamily="2" charset="-122"/>
              </a:rPr>
              <a:t>private</a:t>
            </a:r>
            <a:r>
              <a:rPr lang="zh-CN" altLang="en-US" dirty="0">
                <a:latin typeface="宋体" panose="02010600030101010101" pitchFamily="2" charset="-122"/>
              </a:rPr>
              <a:t>方法不能被子类直接访问。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宋体" panose="02010600030101010101" pitchFamily="2" charset="-122"/>
              </a:rPr>
              <a:t>在同一个包中，子类能继承超类的所有非</a:t>
            </a:r>
            <a:r>
              <a:rPr lang="en-US" altLang="zh-CN" dirty="0">
                <a:latin typeface="宋体" panose="02010600030101010101" pitchFamily="2" charset="-122"/>
              </a:rPr>
              <a:t>private</a:t>
            </a:r>
            <a:r>
              <a:rPr lang="zh-CN" altLang="en-US" dirty="0">
                <a:latin typeface="宋体" panose="02010600030101010101" pitchFamily="2" charset="-122"/>
              </a:rPr>
              <a:t>成员（</a:t>
            </a:r>
            <a:r>
              <a:rPr lang="en-US" altLang="zh-CN" dirty="0">
                <a:latin typeface="宋体" panose="02010600030101010101" pitchFamily="2" charset="-122"/>
              </a:rPr>
              <a:t>public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protected</a:t>
            </a:r>
            <a:r>
              <a:rPr lang="zh-CN" altLang="en-US" dirty="0">
                <a:latin typeface="宋体" panose="02010600030101010101" pitchFamily="2" charset="-122"/>
              </a:rPr>
              <a:t>和缺省）。 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宋体" panose="02010600030101010101" pitchFamily="2" charset="-122"/>
              </a:rPr>
              <a:t>在不同包中，子类只能继承超类的</a:t>
            </a:r>
            <a:r>
              <a:rPr lang="en-US" altLang="zh-CN" dirty="0">
                <a:latin typeface="宋体" panose="02010600030101010101" pitchFamily="2" charset="-122"/>
              </a:rPr>
              <a:t>public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protected</a:t>
            </a:r>
            <a:r>
              <a:rPr lang="zh-CN" altLang="en-US" dirty="0">
                <a:latin typeface="宋体" panose="02010600030101010101" pitchFamily="2" charset="-122"/>
              </a:rPr>
              <a:t>成员。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zh-CN" altLang="en-US" dirty="0"/>
              <a:t>访问修饰与继承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019" y="437504"/>
            <a:ext cx="8200573" cy="1143000"/>
          </a:xfrm>
        </p:spPr>
        <p:txBody>
          <a:bodyPr>
            <a:normAutofit/>
          </a:bodyPr>
          <a:lstStyle/>
          <a:p>
            <a:r>
              <a:rPr lang="en-US" altLang="en-US" sz="3600" dirty="0" err="1">
                <a:latin typeface="+mj-ea"/>
              </a:rPr>
              <a:t>变量的隐藏和方法重写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227549"/>
            <a:ext cx="7662864" cy="277803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子类继承超类后，自动继承超类的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非</a:t>
            </a:r>
            <a:r>
              <a:rPr lang="zh-CN" altLang="en-US" sz="2000" dirty="0">
                <a:latin typeface="+mj-ea"/>
                <a:ea typeface="+mj-ea"/>
              </a:rPr>
              <a:t>私有成员变量和成员方法，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1800" dirty="0">
                <a:latin typeface="+mj-ea"/>
                <a:ea typeface="+mj-ea"/>
              </a:rPr>
              <a:t>但如果在子类中定义了与超类</a:t>
            </a:r>
            <a:r>
              <a:rPr lang="zh-CN" altLang="en-US" sz="1800" b="1" dirty="0">
                <a:solidFill>
                  <a:srgbClr val="0070C0"/>
                </a:solidFill>
                <a:latin typeface="+mj-ea"/>
                <a:ea typeface="+mj-ea"/>
              </a:rPr>
              <a:t>同名的成员变量</a:t>
            </a:r>
            <a:r>
              <a:rPr lang="zh-CN" altLang="en-US" sz="1800" dirty="0">
                <a:latin typeface="+mj-ea"/>
                <a:ea typeface="+mj-ea"/>
              </a:rPr>
              <a:t>，且这些成员变量在超类中是非私有的，则超类的这些成员变量不能被子类继承，此时称子类的</a:t>
            </a:r>
            <a:r>
              <a:rPr lang="zh-CN" altLang="en-US" sz="1800" b="1" dirty="0">
                <a:solidFill>
                  <a:srgbClr val="0070C0"/>
                </a:solidFill>
                <a:latin typeface="+mj-ea"/>
                <a:ea typeface="+mj-ea"/>
              </a:rPr>
              <a:t>成员变量隐藏了超类的成员变量</a:t>
            </a:r>
            <a:r>
              <a:rPr lang="zh-CN" altLang="en-US" sz="1800" dirty="0">
                <a:latin typeface="+mj-ea"/>
                <a:ea typeface="+mj-ea"/>
              </a:rPr>
              <a:t>。</a:t>
            </a:r>
            <a:endParaRPr lang="en-US" altLang="zh-CN" sz="1800" dirty="0">
              <a:latin typeface="+mj-ea"/>
              <a:ea typeface="+mj-ea"/>
            </a:endParaRPr>
          </a:p>
          <a:p>
            <a:pPr lvl="1"/>
            <a:r>
              <a:rPr lang="zh-CN" altLang="en-US" sz="1800" dirty="0">
                <a:latin typeface="+mj-ea"/>
                <a:ea typeface="+mj-ea"/>
              </a:rPr>
              <a:t>但如果在子类中定义了一个方法，这个方法的名字、返回类型和参数声明与超类的某个方法完全相同，并且超类的这个方法是非私有的，此时超类的这个方法被子类隐藏而不能被子类继承，称这时子类的这个</a:t>
            </a:r>
            <a:r>
              <a:rPr lang="zh-CN" altLang="en-US" sz="1800" b="1" dirty="0">
                <a:solidFill>
                  <a:srgbClr val="0070C0"/>
                </a:solidFill>
                <a:latin typeface="+mj-ea"/>
                <a:ea typeface="+mj-ea"/>
              </a:rPr>
              <a:t>方法覆盖</a:t>
            </a:r>
            <a:r>
              <a:rPr lang="en-US" altLang="zh-CN" sz="1800" b="1" dirty="0">
                <a:solidFill>
                  <a:srgbClr val="0070C0"/>
                </a:solidFill>
                <a:latin typeface="+mj-ea"/>
                <a:ea typeface="+mj-ea"/>
              </a:rPr>
              <a:t>(override)</a:t>
            </a:r>
            <a:r>
              <a:rPr lang="zh-CN" altLang="en-US" sz="1800" dirty="0">
                <a:latin typeface="+mj-ea"/>
                <a:ea typeface="+mj-ea"/>
              </a:rPr>
              <a:t>或重写了超类的同名方法。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58" y="345141"/>
            <a:ext cx="8412482" cy="1143000"/>
          </a:xfrm>
        </p:spPr>
        <p:txBody>
          <a:bodyPr/>
          <a:lstStyle/>
          <a:p>
            <a:r>
              <a:rPr lang="en-US" altLang="en-US" dirty="0" err="1"/>
              <a:t>变量的隐藏和方法重写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58" y="2656119"/>
            <a:ext cx="8412482" cy="33092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宋体" panose="02010600030101010101" pitchFamily="2" charset="-122"/>
              </a:rPr>
              <a:t>如果子类重写了超类的方法，则运行时系统调用子类重写的方法，否则调用继承的方法。在重写超类方法时应</a:t>
            </a:r>
            <a:r>
              <a:rPr lang="zh-CN" altLang="en-US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注意以下两点</a:t>
            </a:r>
            <a:r>
              <a:rPr lang="zh-CN" altLang="en-US" sz="2000" dirty="0">
                <a:latin typeface="宋体" panose="02010600030101010101" pitchFamily="2" charset="-122"/>
              </a:rPr>
              <a:t>：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800" dirty="0">
                <a:latin typeface="宋体" panose="02010600030101010101" pitchFamily="2" charset="-122"/>
              </a:rPr>
              <a:t>重写超类的方法时，可以保持或提升访问级别，但不允许降低方法的访问级别。</a:t>
            </a:r>
            <a:r>
              <a:rPr lang="zh-CN" altLang="en-US" sz="1800" b="1" dirty="0">
                <a:solidFill>
                  <a:srgbClr val="0070C0"/>
                </a:solidFill>
                <a:latin typeface="Arial" panose="020B0604020202020204" pitchFamily="34" charset="0"/>
              </a:rPr>
              <a:t>即父类中该方法为</a:t>
            </a:r>
            <a:r>
              <a:rPr lang="en-US" altLang="zh-CN" sz="1800" b="1" dirty="0">
                <a:solidFill>
                  <a:srgbClr val="0070C0"/>
                </a:solidFill>
                <a:latin typeface="Arial" panose="020B0604020202020204" pitchFamily="34" charset="0"/>
              </a:rPr>
              <a:t>public</a:t>
            </a:r>
            <a:r>
              <a:rPr lang="zh-CN" altLang="en-US" sz="1800" b="1" dirty="0">
                <a:solidFill>
                  <a:srgbClr val="0070C0"/>
                </a:solidFill>
                <a:latin typeface="Arial" panose="020B0604020202020204" pitchFamily="34" charset="0"/>
              </a:rPr>
              <a:t>，子类必须也是</a:t>
            </a:r>
            <a:r>
              <a:rPr lang="en-US" altLang="zh-CN" sz="1800" b="1" dirty="0">
                <a:solidFill>
                  <a:srgbClr val="0070C0"/>
                </a:solidFill>
                <a:latin typeface="Arial" panose="020B0604020202020204" pitchFamily="34" charset="0"/>
              </a:rPr>
              <a:t>public</a:t>
            </a:r>
            <a:r>
              <a:rPr lang="zh-CN" altLang="en-US" sz="1800" b="1" dirty="0">
                <a:solidFill>
                  <a:srgbClr val="0070C0"/>
                </a:solidFill>
                <a:latin typeface="Arial" panose="020B0604020202020204" pitchFamily="34" charset="0"/>
              </a:rPr>
              <a:t>；而父类中是</a:t>
            </a:r>
            <a:r>
              <a:rPr lang="en-US" altLang="zh-CN" sz="1800" b="1" dirty="0">
                <a:solidFill>
                  <a:srgbClr val="0070C0"/>
                </a:solidFill>
                <a:latin typeface="Arial" panose="020B0604020202020204" pitchFamily="34" charset="0"/>
              </a:rPr>
              <a:t>protected</a:t>
            </a:r>
            <a:r>
              <a:rPr lang="zh-CN" altLang="en-US" sz="1800" b="1" dirty="0">
                <a:solidFill>
                  <a:srgbClr val="0070C0"/>
                </a:solidFill>
                <a:latin typeface="Arial" panose="020B0604020202020204" pitchFamily="34" charset="0"/>
              </a:rPr>
              <a:t>，子类可以为</a:t>
            </a:r>
            <a:r>
              <a:rPr lang="en-US" altLang="zh-CN" sz="1800" b="1" dirty="0">
                <a:solidFill>
                  <a:srgbClr val="0070C0"/>
                </a:solidFill>
                <a:latin typeface="Arial" panose="020B0604020202020204" pitchFamily="34" charset="0"/>
              </a:rPr>
              <a:t>public</a:t>
            </a:r>
            <a:r>
              <a:rPr lang="zh-CN" altLang="en-US" sz="1800" b="1" dirty="0">
                <a:solidFill>
                  <a:srgbClr val="0070C0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1800" b="1" dirty="0">
                <a:solidFill>
                  <a:srgbClr val="0070C0"/>
                </a:solidFill>
                <a:latin typeface="Arial" panose="020B0604020202020204" pitchFamily="34" charset="0"/>
              </a:rPr>
              <a:t>protected</a:t>
            </a:r>
            <a:r>
              <a:rPr lang="zh-CN" altLang="en-US" sz="1800" dirty="0">
                <a:latin typeface="Arial" panose="020B0604020202020204" pitchFamily="34" charset="0"/>
              </a:rPr>
              <a:t>。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宋体" panose="02010600030101010101" pitchFamily="2" charset="-122"/>
              </a:rPr>
              <a:t>在子类中，如果要访问被子类隐藏的超类的成员变量和被重写的超类的方法，可以使用关键字</a:t>
            </a:r>
            <a:r>
              <a:rPr lang="en-US" altLang="zh-CN" sz="2000" b="1" dirty="0">
                <a:solidFill>
                  <a:srgbClr val="A50021"/>
                </a:solidFill>
                <a:latin typeface="宋体" panose="02010600030101010101" pitchFamily="2" charset="-122"/>
              </a:rPr>
              <a:t>super</a:t>
            </a:r>
            <a:r>
              <a:rPr lang="zh-CN" altLang="en-US" sz="2000" dirty="0">
                <a:latin typeface="宋体" panose="02010600030101010101" pitchFamily="2" charset="-122"/>
              </a:rPr>
              <a:t>。　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58" y="345141"/>
            <a:ext cx="8412482" cy="1143000"/>
          </a:xfrm>
        </p:spPr>
        <p:txBody>
          <a:bodyPr/>
          <a:lstStyle/>
          <a:p>
            <a:r>
              <a:rPr lang="en-US" altLang="en-US" dirty="0" err="1"/>
              <a:t>变量的隐藏和方法重写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58" y="2377440"/>
            <a:ext cx="8412482" cy="401465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覆盖与重载：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重载：签名不同的同名函数间</a:t>
            </a:r>
            <a:endParaRPr lang="zh-CN" altLang="en-US" sz="2400" dirty="0"/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子类中继承了父类的方法，同时可增加新方法与之重载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覆盖：子类中的方法原型和父类中的方法原型一致</a:t>
            </a:r>
            <a:endParaRPr lang="zh-CN" altLang="en-US" sz="2400" dirty="0"/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说明：在</a:t>
            </a:r>
            <a:r>
              <a:rPr lang="en-US" altLang="zh-CN" sz="2000" dirty="0"/>
              <a:t>JDK5</a:t>
            </a:r>
            <a:r>
              <a:rPr lang="zh-CN" altLang="en-US" sz="2000" dirty="0"/>
              <a:t>中，允许子类将覆盖方法的返回类型定义成原返回类型的子类型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例如：</a:t>
            </a:r>
            <a:r>
              <a:rPr lang="en-US" altLang="zh-CN" sz="2200" dirty="0"/>
              <a:t>Employee</a:t>
            </a:r>
            <a:r>
              <a:rPr lang="zh-CN" altLang="en-US" sz="2200" dirty="0"/>
              <a:t>类中有</a:t>
            </a:r>
            <a:endParaRPr lang="zh-CN" altLang="en-US" sz="2200" dirty="0"/>
          </a:p>
          <a:p>
            <a:pPr lvl="1">
              <a:lnSpc>
                <a:spcPct val="90000"/>
              </a:lnSpc>
              <a:buNone/>
            </a:pPr>
            <a:r>
              <a:rPr lang="en-US" altLang="zh-CN" sz="2200" dirty="0"/>
              <a:t>	public void </a:t>
            </a:r>
            <a:r>
              <a:rPr lang="en-US" altLang="zh-CN" sz="2200" dirty="0" err="1"/>
              <a:t>getBuddy</a:t>
            </a:r>
            <a:r>
              <a:rPr lang="en-US" altLang="zh-CN" sz="2200" dirty="0"/>
              <a:t>(){……}</a:t>
            </a:r>
            <a:endParaRPr lang="en-US" altLang="zh-CN" sz="2200" dirty="0"/>
          </a:p>
          <a:p>
            <a:pPr lvl="1">
              <a:lnSpc>
                <a:spcPct val="90000"/>
              </a:lnSpc>
              <a:buNone/>
            </a:pPr>
            <a:r>
              <a:rPr lang="en-US" altLang="zh-CN" sz="2200" dirty="0"/>
              <a:t>	</a:t>
            </a:r>
            <a:r>
              <a:rPr lang="zh-CN" altLang="en-US" sz="2200" dirty="0"/>
              <a:t>在其子类</a:t>
            </a:r>
            <a:r>
              <a:rPr lang="en-US" altLang="zh-CN" sz="2200" dirty="0"/>
              <a:t>Manager</a:t>
            </a:r>
            <a:r>
              <a:rPr lang="zh-CN" altLang="en-US" sz="2200" dirty="0"/>
              <a:t>中，方法</a:t>
            </a:r>
            <a:endParaRPr lang="zh-CN" altLang="en-US" sz="2200" dirty="0"/>
          </a:p>
          <a:p>
            <a:pPr lvl="1">
              <a:lnSpc>
                <a:spcPct val="90000"/>
              </a:lnSpc>
              <a:buNone/>
            </a:pPr>
            <a:r>
              <a:rPr lang="en-US" altLang="zh-CN" sz="2200" dirty="0"/>
              <a:t>	public void </a:t>
            </a:r>
            <a:r>
              <a:rPr lang="en-US" altLang="zh-CN" sz="2200" dirty="0" err="1"/>
              <a:t>getBuddy</a:t>
            </a:r>
            <a:r>
              <a:rPr lang="en-US" altLang="zh-CN" sz="2200" dirty="0"/>
              <a:t>(){……}</a:t>
            </a:r>
            <a:r>
              <a:rPr lang="zh-CN" altLang="en-US" sz="2200" dirty="0"/>
              <a:t>覆盖了父类中的该方法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773238"/>
            <a:ext cx="3529012" cy="35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示例（续）</a:t>
            </a:r>
            <a:endParaRPr lang="zh-CN" altLang="en-US" b="0"/>
          </a:p>
        </p:txBody>
      </p:sp>
      <p:grpSp>
        <p:nvGrpSpPr>
          <p:cNvPr id="24580" name="Group 4"/>
          <p:cNvGrpSpPr/>
          <p:nvPr/>
        </p:nvGrpSpPr>
        <p:grpSpPr bwMode="auto">
          <a:xfrm>
            <a:off x="851443" y="2464481"/>
            <a:ext cx="7529513" cy="3743325"/>
            <a:chOff x="838" y="1706"/>
            <a:chExt cx="4381" cy="1975"/>
          </a:xfrm>
        </p:grpSpPr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1706"/>
              <a:ext cx="4063" cy="1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838" y="2568"/>
              <a:ext cx="817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latin typeface="Verdana" panose="020B0604030504040204" pitchFamily="34" charset="0"/>
                </a:rPr>
                <a:t>继承的作用域</a:t>
              </a:r>
              <a:endParaRPr lang="zh-CN" altLang="en-US" sz="1400" b="1">
                <a:latin typeface="Verdana" panose="020B0604030504040204" pitchFamily="34" charset="0"/>
              </a:endParaRP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791" y="2840"/>
              <a:ext cx="499" cy="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latin typeface="Verdana" panose="020B0604030504040204" pitchFamily="34" charset="0"/>
                </a:rPr>
                <a:t>实例变量作用域</a:t>
              </a:r>
              <a:endParaRPr lang="zh-CN" altLang="en-US" sz="1400" b="1">
                <a:latin typeface="Verdana" panose="020B0604030504040204" pitchFamily="34" charset="0"/>
              </a:endParaRP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2381" y="3022"/>
              <a:ext cx="499" cy="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latin typeface="Verdana" panose="020B0604030504040204" pitchFamily="34" charset="0"/>
                </a:rPr>
                <a:t>局部变量作用域</a:t>
              </a:r>
              <a:endParaRPr lang="zh-CN" altLang="en-US" sz="1400" b="1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示例（续）</a:t>
            </a:r>
            <a:endParaRPr lang="zh-CN" altLang="en-US" b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方法覆盖</a:t>
            </a:r>
            <a:endParaRPr lang="zh-CN" altLang="en-US" b="1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49500"/>
            <a:ext cx="7993063" cy="38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类的继承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0568" y="2262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6130" indent="-34480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9030" indent="-34480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80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8005" indent="-34480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扩展关系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继承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中类之间的扩展关系构成一个层次结构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存在两个类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，其中类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拥有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中的所有域和方法，则称这两个类之间存在继承关系，其中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称为基类，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称为子类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是层次的根，除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外，所有类都有惟一的父类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如果没有显式声明父类，则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被认为是其父类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  <a:r>
              <a:rPr lang="en-US" altLang="zh-CN" dirty="0"/>
              <a:t>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325190"/>
            <a:ext cx="7662864" cy="371207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</a:rPr>
              <a:t>中，</a:t>
            </a:r>
            <a:r>
              <a:rPr lang="en-US" altLang="zh-CN" dirty="0">
                <a:latin typeface="宋体" panose="02010600030101010101" pitchFamily="2" charset="-122"/>
              </a:rPr>
              <a:t>super</a:t>
            </a:r>
            <a:r>
              <a:rPr lang="zh-CN" altLang="en-US" dirty="0">
                <a:latin typeface="宋体" panose="02010600030101010101" pitchFamily="2" charset="-122"/>
              </a:rPr>
              <a:t>关键字可在子类中用来表示对直接超类的引用。使用有两种形式：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使用</a:t>
            </a:r>
            <a:r>
              <a:rPr lang="en-US" altLang="zh-CN" dirty="0">
                <a:latin typeface="宋体" panose="02010600030101010101" pitchFamily="2" charset="-122"/>
              </a:rPr>
              <a:t>super</a:t>
            </a:r>
            <a:r>
              <a:rPr lang="zh-CN" altLang="en-US" dirty="0">
                <a:latin typeface="宋体" panose="02010600030101010101" pitchFamily="2" charset="-122"/>
              </a:rPr>
              <a:t>调用超类的构造方法：在子类继承超类时，除了超类的私有成员不能被子类继承外，</a:t>
            </a:r>
            <a:r>
              <a:rPr lang="zh-CN" altLang="en-US" b="1" dirty="0">
                <a:solidFill>
                  <a:srgbClr val="A50021"/>
                </a:solidFill>
                <a:latin typeface="宋体" panose="02010600030101010101" pitchFamily="2" charset="-122"/>
              </a:rPr>
              <a:t>超类的构造方法也不能被子类继承</a:t>
            </a:r>
            <a:r>
              <a:rPr lang="zh-CN" altLang="en-US" dirty="0">
                <a:latin typeface="宋体" panose="02010600030101010101" pitchFamily="2" charset="-122"/>
              </a:rPr>
              <a:t>。如果想在子类中使用超类的构造方法，需要使用</a:t>
            </a:r>
            <a:r>
              <a:rPr lang="en-US" altLang="zh-CN" dirty="0">
                <a:latin typeface="宋体" panose="02010600030101010101" pitchFamily="2" charset="-122"/>
              </a:rPr>
              <a:t>super</a:t>
            </a:r>
            <a:r>
              <a:rPr lang="zh-CN" altLang="en-US" dirty="0">
                <a:latin typeface="宋体" panose="02010600030101010101" pitchFamily="2" charset="-122"/>
              </a:rPr>
              <a:t>关键字。 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latin typeface="宋体" panose="02010600030101010101" pitchFamily="2" charset="-122"/>
              </a:rPr>
              <a:t>使用</a:t>
            </a:r>
            <a:r>
              <a:rPr lang="en-US" altLang="zh-CN" dirty="0">
                <a:latin typeface="宋体" panose="02010600030101010101" pitchFamily="2" charset="-122"/>
              </a:rPr>
              <a:t>super</a:t>
            </a:r>
            <a:r>
              <a:rPr lang="zh-CN" altLang="en-US" dirty="0">
                <a:latin typeface="宋体" panose="02010600030101010101" pitchFamily="2" charset="-122"/>
              </a:rPr>
              <a:t>访问已被子类成员隐藏掉的超类成员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dirty="0">
                <a:latin typeface="宋体" panose="02010600030101010101" pitchFamily="2" charset="-122"/>
              </a:rPr>
              <a:t>访问被隐藏的成员变量：</a:t>
            </a:r>
            <a:r>
              <a:rPr lang="en-US" altLang="zh-CN" dirty="0">
                <a:latin typeface="宋体" panose="02010600030101010101" pitchFamily="2" charset="-122"/>
              </a:rPr>
              <a:t>super.</a:t>
            </a:r>
            <a:r>
              <a:rPr lang="zh-CN" altLang="en-US" dirty="0">
                <a:latin typeface="宋体" panose="02010600030101010101" pitchFamily="2" charset="-122"/>
              </a:rPr>
              <a:t>成员变量名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dirty="0">
                <a:latin typeface="宋体" panose="02010600030101010101" pitchFamily="2" charset="-122"/>
              </a:rPr>
              <a:t>访问被隐藏的方法：</a:t>
            </a:r>
            <a:r>
              <a:rPr lang="en-US" altLang="zh-CN" dirty="0">
                <a:latin typeface="宋体" panose="02010600030101010101" pitchFamily="2" charset="-122"/>
              </a:rPr>
              <a:t>super.</a:t>
            </a:r>
            <a:r>
              <a:rPr lang="zh-CN" altLang="en-US" dirty="0">
                <a:latin typeface="宋体" panose="02010600030101010101" pitchFamily="2" charset="-122"/>
              </a:rPr>
              <a:t>方法名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继承需要强调两点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580" y="1904998"/>
            <a:ext cx="7282873" cy="3248891"/>
          </a:xfrm>
        </p:spPr>
        <p:txBody>
          <a:bodyPr/>
          <a:lstStyle/>
          <a:p>
            <a:r>
              <a:rPr lang="zh-CN" altLang="en-US" dirty="0"/>
              <a:t>继承过程中构造函数的调用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32772" y="-16160"/>
            <a:ext cx="9829800" cy="3810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 dirty="0"/>
              <a:t>Constructor Chaining</a:t>
            </a:r>
            <a:endParaRPr lang="en-US" altLang="en-US" sz="3600" dirty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{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("(4) Faculty's no-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constructor is invoked");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("(3) Employee's no-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constructor is invoked");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(s);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("(1) Person's no-</a:t>
            </a:r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constructor is invoked");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Constructing an instance of a class invokes all the </a:t>
            </a:r>
            <a:r>
              <a:rPr lang="en-US" altLang="en-US" sz="2000" dirty="0" err="1">
                <a:cs typeface="Times New Roman" panose="02020603050405020304" pitchFamily="18" charset="0"/>
              </a:rPr>
              <a:t>superclasses’</a:t>
            </a:r>
            <a:r>
              <a:rPr lang="en-US" altLang="en-US" sz="2000" dirty="0">
                <a:cs typeface="Times New Roman" panose="02020603050405020304" pitchFamily="18" charset="0"/>
              </a:rPr>
              <a:t> constructors along the inheritance chain. This is known as </a:t>
            </a:r>
            <a:r>
              <a:rPr lang="en-US" altLang="en-US" sz="2000" i="1" dirty="0">
                <a:cs typeface="Times New Roman" panose="02020603050405020304" pitchFamily="18" charset="0"/>
              </a:rPr>
              <a:t>constructor chaining</a:t>
            </a:r>
            <a:r>
              <a:rPr lang="en-US" altLang="en-US" sz="2000" dirty="0">
                <a:cs typeface="Times New Roman" panose="02020603050405020304" pitchFamily="18" charset="0"/>
              </a:rPr>
              <a:t>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  <a:endParaRPr lang="en-US" altLang="en-US" sz="360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" y="9906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5715000" y="990600"/>
            <a:ext cx="2362200" cy="685800"/>
          </a:xfrm>
          <a:prstGeom prst="wedgeRoundRectCallout">
            <a:avLst>
              <a:gd name="adj1" fmla="val -100671"/>
              <a:gd name="adj2" fmla="val -3148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1. Start from the main method</a:t>
            </a:r>
            <a:endParaRPr lang="en-US" altLang="en-US" sz="2000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  <a:endParaRPr lang="en-US" altLang="en-US" sz="3600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5715000" y="990600"/>
            <a:ext cx="2362200" cy="685800"/>
          </a:xfrm>
          <a:prstGeom prst="wedgeRoundRectCallout">
            <a:avLst>
              <a:gd name="adj1" fmla="val -99194"/>
              <a:gd name="adj2" fmla="val 69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2. Invoke Faculty constructor</a:t>
            </a:r>
            <a:endParaRPr lang="en-US" altLang="en-US" sz="20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  <a:endParaRPr lang="en-US" altLang="en-US" sz="3600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5562600" y="2362200"/>
            <a:ext cx="3124200" cy="685800"/>
          </a:xfrm>
          <a:prstGeom prst="wedgeRoundRectCallout">
            <a:avLst>
              <a:gd name="adj1" fmla="val -94769"/>
              <a:gd name="adj2" fmla="val 766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3. Invoke Employee’s no-arg constructor</a:t>
            </a:r>
            <a:endParaRPr lang="en-US" altLang="en-US" sz="200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57200" y="31242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  <a:endParaRPr lang="en-US" altLang="en-US" sz="360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5257800" y="2514600"/>
            <a:ext cx="3352800" cy="685800"/>
          </a:xfrm>
          <a:prstGeom prst="wedgeRoundRectCallout">
            <a:avLst>
              <a:gd name="adj1" fmla="val -84898"/>
              <a:gd name="adj2" fmla="val 766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4. Invoke Employee(String) constructor</a:t>
            </a:r>
            <a:endParaRPr lang="en-US" altLang="en-US" sz="2000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457200" y="41910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  <a:endParaRPr lang="en-US" altLang="en-US" sz="360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5257800" y="4648200"/>
            <a:ext cx="3352800" cy="685800"/>
          </a:xfrm>
          <a:prstGeom prst="wedgeRoundRectCallout">
            <a:avLst>
              <a:gd name="adj1" fmla="val -81773"/>
              <a:gd name="adj2" fmla="val 9027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5. Invoke Person() constructor</a:t>
            </a:r>
            <a:endParaRPr lang="en-US" altLang="en-US" sz="200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457200" y="41910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457200" y="54864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  <a:endParaRPr lang="en-US" altLang="en-US" sz="360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5257800" y="4876800"/>
            <a:ext cx="3352800" cy="685800"/>
          </a:xfrm>
          <a:prstGeom prst="wedgeRoundRectCallout">
            <a:avLst>
              <a:gd name="adj1" fmla="val -84898"/>
              <a:gd name="adj2" fmla="val 766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6. Execute println</a:t>
            </a:r>
            <a:endParaRPr lang="en-US" altLang="en-US" sz="2000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457200" y="41910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685800" y="5715000"/>
            <a:ext cx="70104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  <a:endParaRPr lang="en-US" altLang="en-US" sz="360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5257800" y="4876800"/>
            <a:ext cx="3352800" cy="685800"/>
          </a:xfrm>
          <a:prstGeom prst="wedgeRoundRectCallout">
            <a:avLst>
              <a:gd name="adj1" fmla="val -87310"/>
              <a:gd name="adj2" fmla="val -1039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7. Execute println</a:t>
            </a:r>
            <a:endParaRPr lang="en-US" altLang="en-US" sz="2000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685800" y="3352800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85800" y="4419600"/>
            <a:ext cx="70104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185" y="2161049"/>
            <a:ext cx="8138615" cy="3622766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子类的创建与我们前面所介绍的类的创建包含的内容几乎是一样的，一样包含了类的声明和类体两个部分，不同的地方是需要在声明子类时体现子类的继承性。子类继承超类是通过在子类的声明语句后面使用关键字“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extends”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来体现的。创建子类的一般语法格式如下：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访问修饰符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][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类型修饰符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 class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子类名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extends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超类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子类成员变量声明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子类方法定义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  <a:endParaRPr lang="en-US" altLang="en-US" sz="3600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5257800" y="4876800"/>
            <a:ext cx="3352800" cy="685800"/>
          </a:xfrm>
          <a:prstGeom prst="wedgeRoundRectCallout">
            <a:avLst>
              <a:gd name="adj1" fmla="val -71449"/>
              <a:gd name="adj2" fmla="val -21875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8. Execute println</a:t>
            </a:r>
            <a:endParaRPr lang="en-US" altLang="en-US" sz="2000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533400" y="1828800"/>
            <a:ext cx="4267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85800" y="3581400"/>
            <a:ext cx="70104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Trace Execution</a:t>
            </a:r>
            <a:endParaRPr lang="en-US" altLang="en-US" sz="3600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Faculty extends Employee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Employee extends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33400" y="12192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5410200" y="2590800"/>
            <a:ext cx="3352800" cy="685800"/>
          </a:xfrm>
          <a:prstGeom prst="wedgeRoundRectCallout">
            <a:avLst>
              <a:gd name="adj1" fmla="val -60083"/>
              <a:gd name="adj2" fmla="val -8541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9. Execute println</a:t>
            </a:r>
            <a:endParaRPr lang="en-US" altLang="en-US" sz="2000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85800" y="2057400"/>
            <a:ext cx="70104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继承需要强调两点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580" y="1904998"/>
            <a:ext cx="7282873" cy="3248891"/>
          </a:xfrm>
        </p:spPr>
        <p:txBody>
          <a:bodyPr/>
          <a:lstStyle/>
          <a:p>
            <a:r>
              <a:rPr lang="zh-CN" altLang="en-US" dirty="0"/>
              <a:t>继承过程中变量、方法的重写和覆盖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NOTE</a:t>
            </a:r>
            <a:endParaRPr lang="en-US" altLang="en-US" dirty="0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820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An instance method can be overridden only if it is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accessible</a:t>
            </a:r>
            <a:r>
              <a:rPr lang="en-US" altLang="en-US" sz="3600" dirty="0">
                <a:cs typeface="Times New Roman" panose="02020603050405020304" pitchFamily="18" charset="0"/>
              </a:rPr>
              <a:t>. Thus a private method cannot be overridden, because it is not accessible outside its own class. If a method defined in a subclass is private in its superclass, the two methods are completely unrelated. </a:t>
            </a:r>
            <a:endParaRPr lang="en-US" altLang="en-US" sz="3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71F54E-1CA3-4C90-8D7E-C703480323C2}" type="slidenum">
              <a:rPr lang="en-US" altLang="en-US" sz="1400"/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/>
              <a:t>NOTE</a:t>
            </a:r>
            <a:endParaRPr lang="en-US" alt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82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Like an instance method, a static method can be inherited. However, a static method cannot be overridden. If a static method defined in the superclass is redefined in a subclass, the method defined in the superclass is hidden. </a:t>
            </a:r>
            <a:endParaRPr lang="en-US" altLang="en-US" sz="36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DFF1C1-6B90-4622-8E42-5FF80C1E11DC}" type="slidenum">
              <a:rPr lang="en-US" altLang="en-US" sz="1400"/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Overriding vs. Overloading</a:t>
            </a:r>
            <a:endParaRPr lang="en-US" altLang="en-US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28600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0" y="2354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0" y="2244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7655" name="Object 9"/>
          <p:cNvGraphicFramePr>
            <a:graphicFrameLocks noChangeAspect="1"/>
          </p:cNvGraphicFramePr>
          <p:nvPr/>
        </p:nvGraphicFramePr>
        <p:xfrm>
          <a:off x="0" y="1143000"/>
          <a:ext cx="9144000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Picture" r:id="rId1" imgW="5757545" imgH="2150110" progId="Word.Picture.8">
                  <p:embed/>
                </p:oleObj>
              </mc:Choice>
              <mc:Fallback>
                <p:oleObj name="Picture" r:id="rId1" imgW="5757545" imgH="215011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9144000" cy="409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子类及多态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761" y="2186097"/>
            <a:ext cx="7328477" cy="349426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子类及多态：</a:t>
            </a:r>
            <a:endParaRPr lang="en-US" altLang="zh-CN" sz="2800" dirty="0"/>
          </a:p>
          <a:p>
            <a:pPr lvl="1"/>
            <a:r>
              <a:rPr lang="zh-CN" altLang="en-US" sz="2400" dirty="0"/>
              <a:t>多态：一个对象变量可以引用多种实际类型的现象称为多态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基本概念：</a:t>
            </a:r>
            <a:endParaRPr lang="zh-CN" altLang="en-US" sz="2400" dirty="0"/>
          </a:p>
          <a:p>
            <a:pPr lvl="2" eaLnBrk="1" hangingPunct="1"/>
            <a:r>
              <a:rPr lang="zh-CN" altLang="en-US" sz="2000" dirty="0"/>
              <a:t>静态绑定：编译时将方法的调用与具体实现绑定（运行高效）</a:t>
            </a:r>
            <a:endParaRPr lang="zh-CN" altLang="en-US" sz="2000" dirty="0"/>
          </a:p>
          <a:p>
            <a:pPr lvl="2" eaLnBrk="1" hangingPunct="1"/>
            <a:r>
              <a:rPr lang="zh-CN" altLang="en-US" sz="2000" dirty="0"/>
              <a:t>动态绑定：运行时将方法的调用与具体实现绑定（编译时还未能确定）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子类及多态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7274"/>
            <a:ext cx="7446241" cy="35559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动态绑定的前提：</a:t>
            </a:r>
            <a:endParaRPr lang="zh-CN" altLang="en-US" sz="2800" dirty="0"/>
          </a:p>
          <a:p>
            <a:pPr lvl="1"/>
            <a:r>
              <a:rPr lang="zh-CN" altLang="en-US" sz="2400" dirty="0"/>
              <a:t>基本类型与变量：</a:t>
            </a:r>
            <a:endParaRPr lang="zh-CN" altLang="en-US" sz="2400" dirty="0"/>
          </a:p>
          <a:p>
            <a:pPr lvl="2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x;——</a:t>
            </a:r>
            <a:r>
              <a:rPr lang="zh-CN" altLang="en-US" sz="2000" dirty="0"/>
              <a:t>此时</a:t>
            </a:r>
            <a:r>
              <a:rPr lang="en-US" altLang="zh-CN" sz="2000" dirty="0"/>
              <a:t>x</a:t>
            </a:r>
            <a:r>
              <a:rPr lang="zh-CN" altLang="en-US" sz="2000" dirty="0"/>
              <a:t>对应内存块，而该内存块的类型确定，在编译时已绑定</a:t>
            </a:r>
            <a:endParaRPr lang="zh-CN" altLang="en-US" sz="2000" dirty="0"/>
          </a:p>
          <a:p>
            <a:pPr lvl="1"/>
            <a:r>
              <a:rPr lang="zh-CN" altLang="en-US" sz="2400" dirty="0"/>
              <a:t>类与对象：</a:t>
            </a:r>
            <a:endParaRPr lang="zh-CN" altLang="en-US" sz="2400" dirty="0"/>
          </a:p>
          <a:p>
            <a:pPr lvl="2"/>
            <a:r>
              <a:rPr lang="zh-CN" altLang="en-US" sz="2000" dirty="0"/>
              <a:t>对象声明产生引用</a:t>
            </a:r>
            <a:endParaRPr lang="zh-CN" altLang="en-US" sz="2000" dirty="0"/>
          </a:p>
          <a:p>
            <a:pPr lvl="2"/>
            <a:r>
              <a:rPr lang="zh-CN" altLang="en-US" sz="2000" dirty="0"/>
              <a:t>对象实例利用</a:t>
            </a:r>
            <a:r>
              <a:rPr lang="en-US" altLang="zh-CN" sz="2000" dirty="0"/>
              <a:t>new</a:t>
            </a:r>
            <a:r>
              <a:rPr lang="zh-CN" altLang="en-US" sz="2000" dirty="0"/>
              <a:t>产生</a:t>
            </a:r>
            <a:endParaRPr lang="zh-CN" altLang="en-US" sz="2000" dirty="0"/>
          </a:p>
          <a:p>
            <a:pPr lvl="2"/>
            <a:r>
              <a:rPr lang="zh-CN" altLang="en-US" sz="2000" dirty="0"/>
              <a:t>引用变量在编译时无法确定其</a:t>
            </a:r>
            <a:r>
              <a:rPr lang="zh-CN" altLang="en-US" sz="2000" dirty="0">
                <a:solidFill>
                  <a:srgbClr val="FF0000"/>
                </a:solidFill>
              </a:rPr>
              <a:t>真实</a:t>
            </a:r>
            <a:r>
              <a:rPr lang="zh-CN" altLang="en-US" sz="2000" dirty="0"/>
              <a:t>引用的对象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子类及多态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181" y="1782618"/>
            <a:ext cx="8068541" cy="4442691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动态绑定的前提：</a:t>
            </a:r>
            <a:endParaRPr lang="zh-CN" altLang="en-US" sz="2800" dirty="0"/>
          </a:p>
          <a:p>
            <a:pPr lvl="1"/>
            <a:r>
              <a:rPr lang="zh-CN" altLang="en-US" sz="2200" dirty="0"/>
              <a:t>父类与子类的关系：</a:t>
            </a:r>
            <a:endParaRPr lang="zh-CN" altLang="en-US" sz="2200" dirty="0"/>
          </a:p>
          <a:p>
            <a:pPr lvl="2"/>
            <a:r>
              <a:rPr lang="zh-CN" altLang="en-US" sz="2000" dirty="0"/>
              <a:t>子类继承父类的特性，并增加了新特性；</a:t>
            </a:r>
            <a:endParaRPr lang="zh-CN" altLang="en-US" sz="2000" dirty="0"/>
          </a:p>
          <a:p>
            <a:pPr lvl="2"/>
            <a:r>
              <a:rPr lang="zh-CN" altLang="en-US" sz="2000" dirty="0"/>
              <a:t>子类是父类的特例，即每个子类实例都是父类的实例，反之不然；</a:t>
            </a:r>
            <a:endParaRPr lang="zh-CN" altLang="en-US" sz="2000" dirty="0"/>
          </a:p>
          <a:p>
            <a:pPr lvl="1"/>
            <a:r>
              <a:rPr lang="zh-CN" altLang="en-US" sz="2200" dirty="0"/>
              <a:t>子类型的可替代性：</a:t>
            </a:r>
            <a:endParaRPr lang="en-US" altLang="zh-CN" sz="2200" dirty="0"/>
          </a:p>
          <a:p>
            <a:pPr lvl="2"/>
            <a:r>
              <a:rPr lang="zh-CN" altLang="en-US" sz="2000" dirty="0"/>
              <a:t>子类型：如果</a:t>
            </a:r>
            <a:r>
              <a:rPr lang="en-US" altLang="zh-CN" sz="2000" dirty="0"/>
              <a:t>T1</a:t>
            </a:r>
            <a:r>
              <a:rPr lang="zh-CN" altLang="en-US" sz="2000" dirty="0"/>
              <a:t>的每个合法值也同时是</a:t>
            </a:r>
            <a:r>
              <a:rPr lang="en-US" altLang="zh-CN" sz="2000" dirty="0"/>
              <a:t>T2</a:t>
            </a:r>
            <a:r>
              <a:rPr lang="zh-CN" altLang="en-US" sz="2000" dirty="0"/>
              <a:t>的一个合法值，则类型</a:t>
            </a:r>
            <a:r>
              <a:rPr lang="en-US" altLang="zh-CN" sz="2000" dirty="0"/>
              <a:t>T1</a:t>
            </a:r>
            <a:r>
              <a:rPr lang="zh-CN" altLang="en-US" sz="2000" dirty="0"/>
              <a:t>是</a:t>
            </a:r>
            <a:r>
              <a:rPr lang="en-US" altLang="zh-CN" sz="2000" dirty="0"/>
              <a:t>T2</a:t>
            </a:r>
            <a:r>
              <a:rPr lang="zh-CN" altLang="en-US" sz="2000" dirty="0"/>
              <a:t>类型的一个子类型，其中</a:t>
            </a:r>
            <a:r>
              <a:rPr lang="en-US" altLang="zh-CN" sz="2000" dirty="0"/>
              <a:t>T2</a:t>
            </a:r>
            <a:r>
              <a:rPr lang="zh-CN" altLang="en-US" sz="2000" dirty="0"/>
              <a:t>是</a:t>
            </a:r>
            <a:r>
              <a:rPr lang="en-US" altLang="zh-CN" sz="2000" dirty="0"/>
              <a:t>T1</a:t>
            </a:r>
            <a:r>
              <a:rPr lang="zh-CN" altLang="en-US" sz="2000" dirty="0"/>
              <a:t>的父类型；</a:t>
            </a:r>
            <a:endParaRPr lang="zh-CN" altLang="en-US" sz="2000" dirty="0"/>
          </a:p>
          <a:p>
            <a:pPr lvl="2"/>
            <a:r>
              <a:rPr lang="zh-CN" altLang="en-US" sz="2000" dirty="0"/>
              <a:t>子类型的可替代性：</a:t>
            </a:r>
            <a:endParaRPr lang="zh-CN" altLang="en-US" sz="2000" dirty="0"/>
          </a:p>
          <a:p>
            <a:pPr lvl="3"/>
            <a:r>
              <a:rPr lang="zh-CN" altLang="en-US" sz="1800" dirty="0"/>
              <a:t>子类型的值可以出现在任何需要其父类值的地方。即子类型的值可以替换它的父类型的值</a:t>
            </a:r>
            <a:endParaRPr lang="zh-CN" altLang="en-US" sz="1800" dirty="0"/>
          </a:p>
          <a:p>
            <a:pPr lvl="3"/>
            <a:r>
              <a:rPr lang="zh-CN" altLang="en-US" sz="1800" dirty="0"/>
              <a:t>子类实例总可以替换其父类的实例</a:t>
            </a:r>
            <a:endParaRPr lang="zh-CN" altLang="en-US" sz="1800" dirty="0"/>
          </a:p>
          <a:p>
            <a:pPr lvl="2"/>
            <a:r>
              <a:rPr lang="zh-CN" altLang="en-US" sz="2000" dirty="0"/>
              <a:t>引用类型：遵循子类型的关系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子类及多态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216727"/>
            <a:ext cx="7848600" cy="3713812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sz="2800" dirty="0"/>
              <a:t>动态绑定的前提：</a:t>
            </a:r>
            <a:endParaRPr lang="zh-CN" altLang="en-US" sz="2800" dirty="0"/>
          </a:p>
          <a:p>
            <a:pPr lvl="2" eaLnBrk="1" hangingPunct="1"/>
            <a:r>
              <a:rPr lang="zh-CN" altLang="en-US" sz="2400" dirty="0"/>
              <a:t>子类型的可替代性：</a:t>
            </a:r>
            <a:endParaRPr lang="zh-CN" altLang="en-US" sz="2400" dirty="0"/>
          </a:p>
          <a:p>
            <a:pPr lvl="3" eaLnBrk="1" hangingPunct="1"/>
            <a:r>
              <a:rPr lang="zh-CN" altLang="en-US" sz="2000" dirty="0"/>
              <a:t>引用类型的延展和缩减</a:t>
            </a:r>
            <a:endParaRPr lang="zh-CN" altLang="en-US" sz="2000" dirty="0"/>
          </a:p>
          <a:p>
            <a:pPr lvl="4" eaLnBrk="1" hangingPunct="1"/>
            <a:r>
              <a:rPr lang="zh-CN" altLang="en-US" sz="1800" dirty="0"/>
              <a:t>延展：子类型转换为其父类型之一（隐式执行）</a:t>
            </a:r>
            <a:endParaRPr lang="zh-CN" altLang="en-US" sz="1800" dirty="0"/>
          </a:p>
          <a:p>
            <a:pPr lvl="4" eaLnBrk="1" hangingPunct="1"/>
            <a:r>
              <a:rPr lang="zh-CN" altLang="en-US" sz="1800" dirty="0"/>
              <a:t>缩减：父类型转换为其子类型之一（显式指定，即强制转换）</a:t>
            </a:r>
            <a:endParaRPr lang="zh-CN" altLang="en-US" sz="1800" dirty="0"/>
          </a:p>
          <a:p>
            <a:pPr lvl="1" eaLnBrk="1" hangingPunct="1"/>
            <a:r>
              <a:rPr lang="zh-CN" altLang="en-US" sz="2800" dirty="0"/>
              <a:t>多态：</a:t>
            </a:r>
            <a:endParaRPr lang="zh-CN" altLang="en-US" sz="2800" dirty="0"/>
          </a:p>
          <a:p>
            <a:pPr lvl="2" eaLnBrk="1" hangingPunct="1"/>
            <a:r>
              <a:rPr lang="zh-CN" altLang="en-US" sz="2400" dirty="0"/>
              <a:t>简单类型的转换</a:t>
            </a:r>
            <a:r>
              <a:rPr lang="en-US" altLang="zh-CN" sz="2400" dirty="0"/>
              <a:t>——</a:t>
            </a:r>
            <a:r>
              <a:rPr lang="zh-CN" altLang="en-US" sz="2400" dirty="0"/>
              <a:t>简单类型的值变化</a:t>
            </a:r>
            <a:endParaRPr lang="zh-CN" altLang="en-US" sz="2400" dirty="0"/>
          </a:p>
          <a:p>
            <a:pPr lvl="2" eaLnBrk="1" hangingPunct="1"/>
            <a:r>
              <a:rPr lang="zh-CN" altLang="en-US" sz="2400" dirty="0"/>
              <a:t>引用类型的转换</a:t>
            </a:r>
            <a:r>
              <a:rPr lang="en-US" altLang="zh-CN" sz="2400" dirty="0"/>
              <a:t>——</a:t>
            </a:r>
            <a:r>
              <a:rPr lang="zh-CN" altLang="en-US" sz="2400" dirty="0"/>
              <a:t>具体引用的对象不变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类的继承</a:t>
            </a: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525" y="1849582"/>
            <a:ext cx="6904182" cy="323965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扩展关系</a:t>
            </a:r>
            <a:r>
              <a:rPr lang="en-US" altLang="zh-CN" sz="3200" dirty="0"/>
              <a:t>——</a:t>
            </a:r>
            <a:r>
              <a:rPr lang="zh-CN" altLang="en-US" sz="3200" dirty="0"/>
              <a:t>继承</a:t>
            </a:r>
            <a:endParaRPr lang="zh-CN" altLang="en-US" sz="3200" dirty="0"/>
          </a:p>
          <a:p>
            <a:pPr lvl="1" eaLnBrk="1" hangingPunct="1"/>
            <a:r>
              <a:rPr lang="zh-CN" altLang="en-US" sz="2800" dirty="0"/>
              <a:t>子类与父类之间存在“</a:t>
            </a:r>
            <a:r>
              <a:rPr lang="en-US" altLang="zh-CN" sz="2800" dirty="0"/>
              <a:t>is-a”</a:t>
            </a:r>
            <a:r>
              <a:rPr lang="zh-CN" altLang="en-US" sz="2800" dirty="0"/>
              <a:t>的关系，即子类继承自父类，因此子类也是一个父类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子类继承父类的成员时，访问权限不会改变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子类及多态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253673"/>
            <a:ext cx="7848600" cy="358977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子类及多态：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多态赋值：</a:t>
            </a:r>
            <a:endParaRPr lang="zh-CN" altLang="en-US" sz="2400" dirty="0"/>
          </a:p>
          <a:p>
            <a:pPr lvl="2" eaLnBrk="1" hangingPunct="1"/>
            <a:r>
              <a:rPr lang="zh-CN" altLang="en-US" sz="2000" dirty="0"/>
              <a:t>赋值规则：右侧表达式的类型必须是左侧变量类型的子类型</a:t>
            </a:r>
            <a:endParaRPr lang="zh-CN" altLang="en-US" sz="2000" dirty="0"/>
          </a:p>
          <a:p>
            <a:pPr lvl="3" eaLnBrk="1" hangingPunct="1"/>
            <a:r>
              <a:rPr lang="zh-CN" altLang="en-US" sz="1800" dirty="0"/>
              <a:t>例如：</a:t>
            </a:r>
            <a:r>
              <a:rPr lang="en-US" altLang="zh-CN" sz="1800" dirty="0"/>
              <a:t>Employee </a:t>
            </a:r>
            <a:r>
              <a:rPr lang="en-US" altLang="zh-CN" sz="1800" dirty="0" err="1"/>
              <a:t>emp</a:t>
            </a:r>
            <a:r>
              <a:rPr lang="en-US" altLang="zh-CN" sz="1800" dirty="0"/>
              <a:t>=new Manager(“Zhang”,”Soochow”,4500);</a:t>
            </a:r>
            <a:endParaRPr lang="en-US" altLang="zh-CN" sz="1800" dirty="0"/>
          </a:p>
          <a:p>
            <a:pPr lvl="2" eaLnBrk="1" hangingPunct="1"/>
            <a:r>
              <a:rPr lang="zh-CN" altLang="en-US" sz="2000" dirty="0"/>
              <a:t>下溯（缩减）必须显式指定：</a:t>
            </a:r>
            <a:endParaRPr lang="zh-CN" altLang="en-US" sz="2000" dirty="0"/>
          </a:p>
          <a:p>
            <a:pPr lvl="3" eaLnBrk="1" hangingPunct="1"/>
            <a:r>
              <a:rPr lang="zh-CN" altLang="en-US" sz="1800" dirty="0"/>
              <a:t>例如：</a:t>
            </a:r>
            <a:r>
              <a:rPr lang="en-US" altLang="zh-CN" sz="1800" dirty="0"/>
              <a:t>Manager </a:t>
            </a:r>
            <a:r>
              <a:rPr lang="en-US" altLang="zh-CN" sz="1800" dirty="0" err="1"/>
              <a:t>mgr</a:t>
            </a:r>
            <a:r>
              <a:rPr lang="en-US" altLang="zh-CN" sz="1800" dirty="0"/>
              <a:t>=(Manager) </a:t>
            </a:r>
            <a:r>
              <a:rPr lang="en-US" altLang="zh-CN" sz="1800" dirty="0" err="1"/>
              <a:t>emp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lvl="3"/>
            <a:r>
              <a:rPr lang="en-US" altLang="zh-CN" sz="1800" dirty="0"/>
              <a:t>Java</a:t>
            </a:r>
            <a:r>
              <a:rPr lang="zh-CN" altLang="en-US" sz="1800" dirty="0"/>
              <a:t>中允许编译时显式地将任何引用转换成其他类型，转换的合法性是运行时判定的，如果非法则抛出</a:t>
            </a:r>
            <a:r>
              <a:rPr lang="en-US" altLang="zh-CN" sz="1800" dirty="0" err="1"/>
              <a:t>ClassCaseException</a:t>
            </a:r>
            <a:endParaRPr lang="en-US" altLang="zh-CN" sz="1800" dirty="0"/>
          </a:p>
          <a:p>
            <a:pPr marL="822960" lvl="3" indent="0" eaLnBrk="1" hangingPunct="1"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子类及多态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79" y="2010187"/>
            <a:ext cx="8208963" cy="1655762"/>
          </a:xfrm>
        </p:spPr>
        <p:txBody>
          <a:bodyPr/>
          <a:lstStyle/>
          <a:p>
            <a:pPr lvl="1" eaLnBrk="1" hangingPunct="1"/>
            <a:r>
              <a:rPr lang="zh-CN" altLang="en-US" sz="2200" dirty="0"/>
              <a:t>多态赋值：</a:t>
            </a:r>
            <a:endParaRPr lang="zh-CN" altLang="en-US" sz="2200" dirty="0"/>
          </a:p>
          <a:p>
            <a:pPr lvl="2" eaLnBrk="1" hangingPunct="1"/>
            <a:r>
              <a:rPr lang="en-US" altLang="zh-CN" sz="2100" dirty="0" err="1"/>
              <a:t>instanceof</a:t>
            </a:r>
            <a:r>
              <a:rPr lang="zh-CN" altLang="en-US" sz="2100" dirty="0"/>
              <a:t>运算符：判断某表达式是否为指定类或接口的实例？如果是，返回</a:t>
            </a:r>
            <a:r>
              <a:rPr lang="en-US" altLang="zh-CN" sz="2100" dirty="0"/>
              <a:t>true</a:t>
            </a:r>
            <a:r>
              <a:rPr lang="zh-CN" altLang="en-US" sz="2100" dirty="0"/>
              <a:t>，否则</a:t>
            </a:r>
            <a:r>
              <a:rPr lang="en-US" altLang="zh-CN" sz="2100" dirty="0"/>
              <a:t>false</a:t>
            </a:r>
            <a:r>
              <a:rPr lang="zh-CN" altLang="en-US" sz="2100" dirty="0"/>
              <a:t>。</a:t>
            </a:r>
            <a:endParaRPr lang="zh-CN" altLang="en-US" sz="2100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341963"/>
            <a:ext cx="4577941" cy="2362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85800"/>
          </a:xfrm>
          <a:noFill/>
        </p:spPr>
        <p:txBody>
          <a:bodyPr/>
          <a:lstStyle/>
          <a:p>
            <a:r>
              <a:rPr lang="en-US" altLang="en-US" sz="2400"/>
              <a:t>Polymorphism, Dynamic Binding and Generic Programming</a:t>
            </a:r>
            <a:endParaRPr lang="en-US" altLang="en-US" sz="2800" b="1">
              <a:latin typeface="Courier" pitchFamily="49" charset="0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152400" y="838200"/>
            <a:ext cx="37338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PolymorphismDemo {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m(new GraduateStudent());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m(new Student());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m(new Person());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m(new Object());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m(Object x) {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System.out.println(x.toString());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GraduateStudent extends Student {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Student extends Person {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String toString() {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return "Student";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Person extends Object {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String toString() {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return "Person";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1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4724400" y="914400"/>
            <a:ext cx="327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Method m takes a parameter of the Object type. You can invoke it with </a:t>
            </a:r>
            <a:r>
              <a:rPr lang="en-US" altLang="en-US" sz="2000" dirty="0">
                <a:solidFill>
                  <a:srgbClr val="FF0000"/>
                </a:solidFill>
              </a:rPr>
              <a:t>any object</a:t>
            </a:r>
            <a:r>
              <a:rPr lang="en-US" altLang="en-US" sz="2000" dirty="0"/>
              <a:t>.</a:t>
            </a:r>
            <a:endParaRPr lang="en-US" altLang="en-US" sz="2000" dirty="0"/>
          </a:p>
        </p:txBody>
      </p:sp>
      <p:sp>
        <p:nvSpPr>
          <p:cNvPr id="324616" name="Line 8"/>
          <p:cNvSpPr>
            <a:spLocks noChangeShapeType="1"/>
          </p:cNvSpPr>
          <p:nvPr/>
        </p:nvSpPr>
        <p:spPr bwMode="auto">
          <a:xfrm flipH="1">
            <a:off x="2590800" y="1371600"/>
            <a:ext cx="213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3886200" y="1981200"/>
            <a:ext cx="510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An object of a subtype can be used wherever its </a:t>
            </a:r>
            <a:r>
              <a:rPr lang="en-US" altLang="en-US" sz="2000" dirty="0" err="1">
                <a:cs typeface="Courier New" panose="02070309020205020404" pitchFamily="49" charset="0"/>
              </a:rPr>
              <a:t>supertype</a:t>
            </a:r>
            <a:r>
              <a:rPr lang="en-US" altLang="en-US" sz="2000" dirty="0">
                <a:cs typeface="Courier New" panose="02070309020205020404" pitchFamily="49" charset="0"/>
              </a:rPr>
              <a:t> value is required</a:t>
            </a:r>
            <a:r>
              <a:rPr lang="en-US" altLang="en-US" sz="2000" dirty="0">
                <a:cs typeface="Times New Roman" panose="02020603050405020304" pitchFamily="18" charset="0"/>
              </a:rPr>
              <a:t>. This feature is known as </a:t>
            </a:r>
            <a:r>
              <a:rPr lang="en-US" altLang="en-US" sz="2000" i="1" dirty="0">
                <a:solidFill>
                  <a:srgbClr val="FF0000"/>
                </a:solidFill>
                <a:cs typeface="Times New Roman" panose="02020603050405020304" pitchFamily="18" charset="0"/>
              </a:rPr>
              <a:t>polymorphism</a:t>
            </a:r>
            <a:r>
              <a:rPr lang="en-US" altLang="en-US" sz="2000" dirty="0">
                <a:cs typeface="Times New Roman" panose="02020603050405020304" pitchFamily="18" charset="0"/>
              </a:rPr>
              <a:t>.</a:t>
            </a:r>
            <a:endParaRPr lang="en-US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32461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886200" y="3352800"/>
            <a:ext cx="5029200" cy="2895600"/>
          </a:xfrm>
          <a:noFill/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When the method m(Object x) is executed, the argument x’s </a:t>
            </a:r>
            <a:r>
              <a:rPr lang="en-US" altLang="en-US" sz="2000" dirty="0" err="1">
                <a:cs typeface="Times New Roman" panose="02020603050405020304" pitchFamily="18" charset="0"/>
              </a:rPr>
              <a:t>toString</a:t>
            </a:r>
            <a:r>
              <a:rPr lang="en-US" altLang="en-US" sz="2000" dirty="0">
                <a:cs typeface="Times New Roman" panose="02020603050405020304" pitchFamily="18" charset="0"/>
              </a:rPr>
              <a:t> method is invoked. x may be an instance of </a:t>
            </a:r>
            <a:r>
              <a:rPr lang="en-US" altLang="en-US" sz="2000" dirty="0" err="1">
                <a:cs typeface="Times New Roman" panose="02020603050405020304" pitchFamily="18" charset="0"/>
              </a:rPr>
              <a:t>GraduateStudent</a:t>
            </a:r>
            <a:r>
              <a:rPr lang="en-US" altLang="en-US" sz="2000" dirty="0">
                <a:cs typeface="Times New Roman" panose="02020603050405020304" pitchFamily="18" charset="0"/>
              </a:rPr>
              <a:t>, Student, Person, or Object. Classes </a:t>
            </a:r>
            <a:r>
              <a:rPr lang="en-US" altLang="en-US" sz="2000" dirty="0" err="1">
                <a:cs typeface="Times New Roman" panose="02020603050405020304" pitchFamily="18" charset="0"/>
              </a:rPr>
              <a:t>GraduateStudent</a:t>
            </a:r>
            <a:r>
              <a:rPr lang="en-US" altLang="en-US" sz="2000" dirty="0">
                <a:cs typeface="Times New Roman" panose="02020603050405020304" pitchFamily="18" charset="0"/>
              </a:rPr>
              <a:t>, Student, Person, and Object have their own implementation of the </a:t>
            </a:r>
            <a:r>
              <a:rPr lang="en-US" altLang="en-US" sz="2000" dirty="0" err="1">
                <a:cs typeface="Times New Roman" panose="02020603050405020304" pitchFamily="18" charset="0"/>
              </a:rPr>
              <a:t>toString</a:t>
            </a:r>
            <a:r>
              <a:rPr lang="en-US" altLang="en-US" sz="2000" dirty="0">
                <a:cs typeface="Times New Roman" panose="02020603050405020304" pitchFamily="18" charset="0"/>
              </a:rPr>
              <a:t> method. Which implementation is used will be determined dynamically by the Java Virtual Machine at runtime. This capability is known as </a:t>
            </a:r>
            <a:r>
              <a:rPr lang="en-US" altLang="en-US" sz="2000" i="1" dirty="0">
                <a:solidFill>
                  <a:srgbClr val="FF0000"/>
                </a:solidFill>
                <a:cs typeface="Times New Roman" panose="02020603050405020304" pitchFamily="18" charset="0"/>
              </a:rPr>
              <a:t>dynamic binding</a:t>
            </a:r>
            <a:r>
              <a:rPr lang="en-US" altLang="en-US" sz="2000" dirty="0">
                <a:cs typeface="Times New Roman" panose="02020603050405020304" pitchFamily="18" charset="0"/>
              </a:rPr>
              <a:t>. 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5" grpId="0" autoUpdateAnimBg="0"/>
      <p:bldP spid="324617" grpId="0" autoUpdateAnimBg="0"/>
      <p:bldP spid="324618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关键字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0" y="2235201"/>
            <a:ext cx="7620182" cy="38433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在声明类、成员变量和方法时，都可以使用</a:t>
            </a:r>
            <a:r>
              <a:rPr lang="en-US" altLang="zh-CN" dirty="0">
                <a:latin typeface="Times New Roman" panose="02020603050405020304" pitchFamily="18" charset="0"/>
              </a:rPr>
              <a:t>final</a:t>
            </a:r>
            <a:r>
              <a:rPr lang="zh-CN" altLang="en-US" dirty="0">
                <a:latin typeface="Times New Roman" panose="02020603050405020304" pitchFamily="18" charset="0"/>
              </a:rPr>
              <a:t>关键字。根据</a:t>
            </a:r>
            <a:r>
              <a:rPr lang="en-US" altLang="zh-CN" dirty="0">
                <a:latin typeface="Times New Roman" panose="02020603050405020304" pitchFamily="18" charset="0"/>
              </a:rPr>
              <a:t>final</a:t>
            </a:r>
            <a:r>
              <a:rPr lang="zh-CN" altLang="en-US" dirty="0">
                <a:latin typeface="Times New Roman" panose="02020603050405020304" pitchFamily="18" charset="0"/>
              </a:rPr>
              <a:t>关键字出现的位置的不同，</a:t>
            </a:r>
            <a:r>
              <a:rPr lang="en-US" altLang="zh-CN" dirty="0">
                <a:latin typeface="Times New Roman" panose="02020603050405020304" pitchFamily="18" charset="0"/>
              </a:rPr>
              <a:t>final</a:t>
            </a:r>
            <a:r>
              <a:rPr lang="zh-CN" altLang="en-US" dirty="0">
                <a:latin typeface="Times New Roman" panose="02020603050405020304" pitchFamily="18" charset="0"/>
              </a:rPr>
              <a:t>关键字分别具有以下三种功能：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阻止类的继承。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阻止方法的重写。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创建常量。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关键字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042" y="2037244"/>
            <a:ext cx="8316868" cy="41052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阻止继承：</a:t>
            </a:r>
            <a:r>
              <a:rPr lang="zh-CN" altLang="en-US" dirty="0">
                <a:latin typeface="Times New Roman" panose="02020603050405020304" pitchFamily="18" charset="0"/>
              </a:rPr>
              <a:t>在定义类时，如果使用</a:t>
            </a:r>
            <a:r>
              <a:rPr lang="en-US" altLang="zh-CN" dirty="0">
                <a:latin typeface="Times New Roman" panose="02020603050405020304" pitchFamily="18" charset="0"/>
              </a:rPr>
              <a:t>final</a:t>
            </a:r>
            <a:r>
              <a:rPr lang="zh-CN" altLang="en-US" dirty="0">
                <a:latin typeface="Times New Roman" panose="02020603050405020304" pitchFamily="18" charset="0"/>
              </a:rPr>
              <a:t>关键字声明类，那么这个类将不能被子类继承。例如：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final class A 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　</a:t>
            </a:r>
            <a:r>
              <a:rPr lang="en-US" altLang="zh-CN" dirty="0">
                <a:latin typeface="Times New Roman" panose="02020603050405020304" pitchFamily="18" charset="0"/>
              </a:rPr>
              <a:t>public void f(){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　　</a:t>
            </a:r>
            <a:r>
              <a:rPr lang="en-US" altLang="zh-CN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</a:rPr>
              <a:t>final</a:t>
            </a:r>
            <a:r>
              <a:rPr lang="zh-CN" altLang="en-US" dirty="0">
                <a:latin typeface="Times New Roman" panose="02020603050405020304" pitchFamily="18" charset="0"/>
              </a:rPr>
              <a:t>声明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类</a:t>
            </a:r>
            <a:r>
              <a:rPr lang="en-US" altLang="zh-CN" dirty="0">
                <a:latin typeface="Times New Roman" panose="02020603050405020304" pitchFamily="18" charset="0"/>
              </a:rPr>
              <a:t>");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		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}/*</a:t>
            </a:r>
            <a:r>
              <a:rPr lang="zh-CN" altLang="en-US" dirty="0">
                <a:latin typeface="Times New Roman" panose="02020603050405020304" pitchFamily="18" charset="0"/>
              </a:rPr>
              <a:t>编译出错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不能创建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的子类*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class B extends A{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　</a:t>
            </a:r>
            <a:r>
              <a:rPr lang="en-US" altLang="zh-CN" dirty="0">
                <a:latin typeface="Times New Roman" panose="02020603050405020304" pitchFamily="18" charset="0"/>
              </a:rPr>
              <a:t>public void f(){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　　</a:t>
            </a:r>
            <a:r>
              <a:rPr lang="en-US" altLang="zh-CN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</a:rPr>
              <a:t>创建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的子类</a:t>
            </a:r>
            <a:r>
              <a:rPr lang="en-US" altLang="zh-CN" dirty="0">
                <a:latin typeface="Times New Roman" panose="02020603050405020304" pitchFamily="18" charset="0"/>
              </a:rPr>
              <a:t>");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		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关键字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83425"/>
            <a:ext cx="8316868" cy="41052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阻止方法重写继承：</a:t>
            </a:r>
            <a:r>
              <a:rPr lang="zh-CN" altLang="en-US" dirty="0">
                <a:latin typeface="Times New Roman" panose="02020603050405020304" pitchFamily="18" charset="0"/>
              </a:rPr>
              <a:t>在某些情况下，我们可能不希望某个方法被子类重写，这时可以在定义方法时，将该方法声明为</a:t>
            </a:r>
            <a:r>
              <a:rPr lang="en-US" altLang="zh-CN" dirty="0">
                <a:latin typeface="Times New Roman" panose="02020603050405020304" pitchFamily="18" charset="0"/>
              </a:rPr>
              <a:t>final</a:t>
            </a:r>
            <a:r>
              <a:rPr lang="zh-CN" altLang="en-US" dirty="0">
                <a:latin typeface="Times New Roman" panose="02020603050405020304" pitchFamily="18" charset="0"/>
              </a:rPr>
              <a:t>型即可。例如：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b="1" dirty="0">
                <a:latin typeface="Times New Roman" panose="02020603050405020304" pitchFamily="18" charset="0"/>
              </a:rPr>
              <a:t>class</a:t>
            </a:r>
            <a:r>
              <a:rPr lang="en-US" altLang="zh-CN" dirty="0">
                <a:latin typeface="Times New Roman" panose="02020603050405020304" pitchFamily="18" charset="0"/>
              </a:rPr>
              <a:t> A 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　</a:t>
            </a:r>
            <a:r>
              <a:rPr lang="en-US" altLang="zh-CN" b="1" dirty="0">
                <a:latin typeface="Times New Roman" panose="02020603050405020304" pitchFamily="18" charset="0"/>
              </a:rPr>
              <a:t>public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final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void</a:t>
            </a:r>
            <a:r>
              <a:rPr lang="en-US" altLang="zh-CN" dirty="0">
                <a:latin typeface="Times New Roman" panose="02020603050405020304" pitchFamily="18" charset="0"/>
              </a:rPr>
              <a:t> f(){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　　</a:t>
            </a:r>
            <a:r>
              <a:rPr lang="en-US" altLang="zh-CN" dirty="0" err="1">
                <a:latin typeface="Times New Roman" panose="02020603050405020304" pitchFamily="18" charset="0"/>
              </a:rPr>
              <a:t>System.</a:t>
            </a:r>
            <a:r>
              <a:rPr lang="en-US" altLang="zh-CN" i="1" dirty="0" err="1">
                <a:latin typeface="Times New Roman" panose="02020603050405020304" pitchFamily="18" charset="0"/>
              </a:rPr>
              <a:t>out</a:t>
            </a:r>
            <a:r>
              <a:rPr lang="en-US" altLang="zh-CN" dirty="0" err="1">
                <a:latin typeface="Times New Roman" panose="02020603050405020304" pitchFamily="18" charset="0"/>
              </a:rPr>
              <a:t>.println</a:t>
            </a:r>
            <a:r>
              <a:rPr lang="en-US" altLang="zh-CN" dirty="0">
                <a:latin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</a:rPr>
              <a:t>final</a:t>
            </a:r>
            <a:r>
              <a:rPr lang="zh-CN" altLang="en-US" dirty="0">
                <a:latin typeface="Times New Roman" panose="02020603050405020304" pitchFamily="18" charset="0"/>
              </a:rPr>
              <a:t>声明</a:t>
            </a:r>
            <a:r>
              <a:rPr lang="en-US" altLang="zh-CN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方法</a:t>
            </a:r>
            <a:r>
              <a:rPr lang="en-US" altLang="zh-CN" dirty="0">
                <a:latin typeface="Times New Roman" panose="02020603050405020304" pitchFamily="18" charset="0"/>
              </a:rPr>
              <a:t>");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		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}//</a:t>
            </a:r>
            <a:r>
              <a:rPr lang="zh-CN" altLang="en-US" dirty="0">
                <a:latin typeface="Times New Roman" panose="02020603050405020304" pitchFamily="18" charset="0"/>
              </a:rPr>
              <a:t>编译出错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不能重写</a:t>
            </a:r>
            <a:r>
              <a:rPr lang="en-US" altLang="zh-CN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方法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　　</a:t>
            </a:r>
            <a:r>
              <a:rPr lang="en-US" altLang="zh-CN" b="1" dirty="0">
                <a:latin typeface="Times New Roman" panose="02020603050405020304" pitchFamily="18" charset="0"/>
              </a:rPr>
              <a:t>class</a:t>
            </a:r>
            <a:r>
              <a:rPr lang="en-US" altLang="zh-CN" dirty="0">
                <a:latin typeface="Times New Roman" panose="02020603050405020304" pitchFamily="18" charset="0"/>
              </a:rPr>
              <a:t> B </a:t>
            </a:r>
            <a:r>
              <a:rPr lang="en-US" altLang="zh-CN" b="1" dirty="0">
                <a:latin typeface="Times New Roman" panose="02020603050405020304" pitchFamily="18" charset="0"/>
              </a:rPr>
              <a:t>extends</a:t>
            </a:r>
            <a:r>
              <a:rPr lang="en-US" altLang="zh-CN" dirty="0">
                <a:latin typeface="Times New Roman" panose="02020603050405020304" pitchFamily="18" charset="0"/>
              </a:rPr>
              <a:t> A{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　</a:t>
            </a:r>
            <a:r>
              <a:rPr lang="en-US" altLang="zh-CN" b="1" dirty="0">
                <a:latin typeface="Times New Roman" panose="02020603050405020304" pitchFamily="18" charset="0"/>
              </a:rPr>
              <a:t>public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void</a:t>
            </a:r>
            <a:r>
              <a:rPr lang="en-US" altLang="zh-CN" dirty="0">
                <a:latin typeface="Times New Roman" panose="02020603050405020304" pitchFamily="18" charset="0"/>
              </a:rPr>
              <a:t> f(){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　　</a:t>
            </a:r>
            <a:r>
              <a:rPr lang="en-US" altLang="zh-CN" dirty="0" err="1">
                <a:latin typeface="Times New Roman" panose="02020603050405020304" pitchFamily="18" charset="0"/>
              </a:rPr>
              <a:t>System.</a:t>
            </a:r>
            <a:r>
              <a:rPr lang="en-US" altLang="zh-CN" i="1" dirty="0" err="1">
                <a:latin typeface="Times New Roman" panose="02020603050405020304" pitchFamily="18" charset="0"/>
              </a:rPr>
              <a:t>out</a:t>
            </a:r>
            <a:r>
              <a:rPr lang="en-US" altLang="zh-CN" dirty="0" err="1">
                <a:latin typeface="Times New Roman" panose="02020603050405020304" pitchFamily="18" charset="0"/>
              </a:rPr>
              <a:t>.println</a:t>
            </a:r>
            <a:r>
              <a:rPr lang="en-US" altLang="zh-CN" dirty="0">
                <a:latin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</a:rPr>
              <a:t>重写</a:t>
            </a:r>
            <a:r>
              <a:rPr lang="en-US" altLang="zh-CN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方法</a:t>
            </a:r>
            <a:r>
              <a:rPr lang="en-US" altLang="zh-CN" dirty="0">
                <a:latin typeface="Times New Roman" panose="02020603050405020304" pitchFamily="18" charset="0"/>
              </a:rPr>
              <a:t>");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		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关键字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638" y="2038033"/>
            <a:ext cx="7515678" cy="41052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dirty="0"/>
              <a:t>常量定义：</a:t>
            </a:r>
            <a:r>
              <a:rPr lang="zh-CN" altLang="en-US" dirty="0">
                <a:latin typeface="Times New Roman" panose="02020603050405020304" pitchFamily="18" charset="0"/>
              </a:rPr>
              <a:t>声明成员变量时，可以使用</a:t>
            </a:r>
            <a:r>
              <a:rPr lang="en-US" altLang="zh-CN" dirty="0">
                <a:latin typeface="Times New Roman" panose="02020603050405020304" pitchFamily="18" charset="0"/>
              </a:rPr>
              <a:t>final</a:t>
            </a:r>
            <a:r>
              <a:rPr lang="zh-CN" altLang="en-US" dirty="0">
                <a:latin typeface="Times New Roman" panose="02020603050405020304" pitchFamily="18" charset="0"/>
              </a:rPr>
              <a:t>，这样成员变量将转变为一个具有固定值的常量。例如：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sz="2000" b="1" dirty="0">
                <a:latin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</a:rPr>
              <a:t>FinalVariableDemo</a:t>
            </a:r>
            <a:r>
              <a:rPr lang="en-US" altLang="zh-CN" sz="2000" dirty="0">
                <a:latin typeface="Times New Roman" panose="02020603050405020304" pitchFamily="18" charset="0"/>
              </a:rPr>
              <a:t> {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</a:rPr>
              <a:t>　　　</a:t>
            </a:r>
            <a:r>
              <a:rPr lang="en-US" altLang="zh-CN" sz="2000" b="1" dirty="0">
                <a:latin typeface="Times New Roman" panose="02020603050405020304" pitchFamily="18" charset="0"/>
              </a:rPr>
              <a:t>final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</a:rPr>
              <a:t> NO=10;</a:t>
            </a:r>
            <a:r>
              <a:rPr lang="zh-CN" altLang="en-US" sz="2000" dirty="0">
                <a:latin typeface="Times New Roman" panose="02020603050405020304" pitchFamily="18" charset="0"/>
              </a:rPr>
              <a:t>　　</a:t>
            </a:r>
            <a:r>
              <a:rPr lang="en-US" altLang="zh-CN" sz="2000" dirty="0"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</a:rPr>
              <a:t>声明常量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</a:rPr>
              <a:t>　　　　</a:t>
            </a:r>
            <a:r>
              <a:rPr lang="en-US" altLang="zh-CN" sz="2000" b="1" dirty="0">
                <a:latin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void</a:t>
            </a:r>
            <a:r>
              <a:rPr lang="en-US" altLang="zh-CN" sz="2000" dirty="0">
                <a:latin typeface="Times New Roman" panose="02020603050405020304" pitchFamily="18" charset="0"/>
              </a:rPr>
              <a:t> f(){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</a:rPr>
              <a:t>　　　　　</a:t>
            </a:r>
            <a:r>
              <a:rPr lang="en-US" altLang="zh-CN" sz="2000" dirty="0">
                <a:latin typeface="Times New Roman" panose="02020603050405020304" pitchFamily="18" charset="0"/>
              </a:rPr>
              <a:t>NO=20;</a:t>
            </a:r>
            <a:r>
              <a:rPr lang="zh-CN" altLang="en-US" sz="2000" dirty="0">
                <a:latin typeface="Times New Roman" panose="02020603050405020304" pitchFamily="18" charset="0"/>
              </a:rPr>
              <a:t>　　 </a:t>
            </a:r>
            <a:r>
              <a:rPr lang="en-US" altLang="zh-CN" sz="2000" dirty="0"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</a:rPr>
              <a:t>非法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修改常量的值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</a:rPr>
              <a:t>　　　　　</a:t>
            </a:r>
            <a:r>
              <a:rPr lang="en-US" altLang="zh-CN" sz="2000" dirty="0" err="1">
                <a:latin typeface="Times New Roman" panose="02020603050405020304" pitchFamily="18" charset="0"/>
              </a:rPr>
              <a:t>System.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out</a:t>
            </a:r>
            <a:r>
              <a:rPr lang="en-US" altLang="zh-CN" sz="2000" dirty="0" err="1">
                <a:latin typeface="Times New Roman" panose="02020603050405020304" pitchFamily="18" charset="0"/>
              </a:rPr>
              <a:t>.println</a:t>
            </a:r>
            <a:r>
              <a:rPr lang="en-US" altLang="zh-CN" sz="2000" dirty="0">
                <a:latin typeface="Times New Roman" panose="02020603050405020304" pitchFamily="18" charset="0"/>
              </a:rPr>
              <a:t>("</a:t>
            </a:r>
            <a:r>
              <a:rPr lang="zh-CN" altLang="en-US" sz="2000" dirty="0">
                <a:latin typeface="Times New Roman" panose="02020603050405020304" pitchFamily="18" charset="0"/>
              </a:rPr>
              <a:t>创建常量</a:t>
            </a:r>
            <a:r>
              <a:rPr lang="en-US" altLang="zh-CN" sz="2000" dirty="0">
                <a:latin typeface="Times New Roman" panose="02020603050405020304" pitchFamily="18" charset="0"/>
              </a:rPr>
              <a:t>");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		}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</a:rPr>
              <a:t>　　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抽象方法和抽象类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921498"/>
            <a:ext cx="7994650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类可以部分实现</a:t>
            </a:r>
            <a:endParaRPr lang="zh-CN" altLang="en-US" sz="26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未实现的方法，利用</a:t>
            </a:r>
            <a:r>
              <a:rPr lang="en-US" altLang="zh-CN" sz="2200" dirty="0"/>
              <a:t>abstract</a:t>
            </a:r>
            <a:r>
              <a:rPr lang="zh-CN" altLang="en-US" sz="2200" dirty="0"/>
              <a:t>修饰，只给出声明，没有方法体</a:t>
            </a:r>
            <a:r>
              <a:rPr lang="en-US" altLang="zh-CN" sz="2200" dirty="0"/>
              <a:t>——</a:t>
            </a:r>
            <a:r>
              <a:rPr lang="zh-CN" altLang="en-US" sz="2200" dirty="0"/>
              <a:t>抽象方法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格式：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dirty="0"/>
              <a:t>abstract &lt;Modifier&gt; &lt;</a:t>
            </a:r>
            <a:r>
              <a:rPr lang="en-US" altLang="zh-CN" sz="1900" dirty="0" err="1"/>
              <a:t>returnType</a:t>
            </a:r>
            <a:r>
              <a:rPr lang="en-US" altLang="zh-CN" sz="1900" dirty="0"/>
              <a:t>&gt; </a:t>
            </a:r>
            <a:r>
              <a:rPr lang="en-US" altLang="zh-CN" sz="1900" dirty="0" err="1"/>
              <a:t>funName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argList</a:t>
            </a:r>
            <a:r>
              <a:rPr lang="en-US" altLang="zh-CN" sz="1900" dirty="0"/>
              <a:t>);</a:t>
            </a:r>
            <a:endParaRPr lang="en-US" altLang="zh-CN" sz="19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抽象类：类自身或父类中至少有一个抽象方法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定义抽象方法的注意点：</a:t>
            </a:r>
            <a:endParaRPr lang="zh-CN" altLang="en-US" sz="26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抽象方法必须在抽象类中定义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不能用</a:t>
            </a:r>
            <a:r>
              <a:rPr lang="en-US" altLang="zh-CN" sz="2200" dirty="0"/>
              <a:t>abstract</a:t>
            </a:r>
            <a:r>
              <a:rPr lang="zh-CN" altLang="en-US" sz="2200" dirty="0"/>
              <a:t>修饰构造函数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关键字</a:t>
            </a:r>
            <a:r>
              <a:rPr lang="en-US" altLang="zh-CN" sz="2200" dirty="0"/>
              <a:t>static</a:t>
            </a:r>
            <a:r>
              <a:rPr lang="zh-CN" altLang="en-US" sz="2200" dirty="0"/>
              <a:t>、</a:t>
            </a:r>
            <a:r>
              <a:rPr lang="en-US" altLang="zh-CN" sz="2200" dirty="0"/>
              <a:t>private</a:t>
            </a:r>
            <a:r>
              <a:rPr lang="zh-CN" altLang="en-US" sz="2200" dirty="0"/>
              <a:t>不能与</a:t>
            </a:r>
            <a:r>
              <a:rPr lang="en-US" altLang="zh-CN" sz="2200" dirty="0"/>
              <a:t>abstract</a:t>
            </a:r>
            <a:r>
              <a:rPr lang="zh-CN" altLang="en-US" sz="2200" dirty="0"/>
              <a:t>组合使用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/>
              <a:t>final</a:t>
            </a:r>
            <a:r>
              <a:rPr lang="zh-CN" altLang="en-US" sz="2200" dirty="0"/>
              <a:t>不能与</a:t>
            </a:r>
            <a:r>
              <a:rPr lang="en-US" altLang="zh-CN" sz="2200" dirty="0"/>
              <a:t>abstract</a:t>
            </a:r>
            <a:r>
              <a:rPr lang="zh-CN" altLang="en-US" sz="2200" dirty="0"/>
              <a:t>组合使用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抽象方法和抽象类</a:t>
            </a:r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2349537"/>
            <a:ext cx="7921625" cy="2775854"/>
          </a:xfrm>
        </p:spPr>
        <p:txBody>
          <a:bodyPr/>
          <a:lstStyle/>
          <a:p>
            <a:pPr eaLnBrk="1" hangingPunct="1"/>
            <a:r>
              <a:rPr lang="zh-CN" altLang="en-US" dirty="0"/>
              <a:t>说明：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抽象方法充当占位角色，其具体实现在子类中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编译器只允许调用类中定义的方法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子类如果未实现父类中的抽象方法，则仍然未抽象类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即使不包含抽象方法，也可将类声明成抽象类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抽象类不能实例化，但可以定义抽象类的变量（引用），它可以引向非抽象子类的对象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1CC6455-385F-4C12-8CA4-DAB044AF2D85}" type="slidenum">
              <a:rPr lang="en-US" altLang="en-US" sz="1400"/>
            </a:fld>
            <a:endParaRPr lang="en-US" altLang="en-US" sz="140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146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146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50" name="Rectangle 16"/>
          <p:cNvSpPr>
            <a:spLocks noChangeArrowheads="1"/>
          </p:cNvSpPr>
          <p:nvPr/>
        </p:nvSpPr>
        <p:spPr bwMode="auto">
          <a:xfrm>
            <a:off x="0" y="1433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51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-23089"/>
            <a:ext cx="86106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 dirty="0"/>
              <a:t>Abstract Classes and Abstract Methods</a:t>
            </a:r>
            <a:endParaRPr lang="en-US" altLang="en-US" sz="4000" dirty="0"/>
          </a:p>
        </p:txBody>
      </p:sp>
      <p:sp>
        <p:nvSpPr>
          <p:cNvPr id="6153" name="Rectangle 25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6154" name="Picture 19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5" y="660400"/>
            <a:ext cx="7462837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类的继承</a:t>
            </a: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构造函数：</a:t>
            </a:r>
            <a:endParaRPr lang="zh-CN" altLang="en-US"/>
          </a:p>
          <a:p>
            <a:pPr lvl="1" eaLnBrk="1" hangingPunct="1"/>
            <a:r>
              <a:rPr lang="zh-CN" altLang="en-US"/>
              <a:t>构造函数不能继承</a:t>
            </a:r>
            <a:r>
              <a:rPr lang="en-US" altLang="zh-CN"/>
              <a:t>——</a:t>
            </a:r>
            <a:r>
              <a:rPr lang="zh-CN" altLang="en-US"/>
              <a:t>不符合与类同名</a:t>
            </a:r>
            <a:endParaRPr lang="zh-CN" altLang="en-US"/>
          </a:p>
          <a:p>
            <a:pPr lvl="1" eaLnBrk="1" hangingPunct="1"/>
            <a:r>
              <a:rPr lang="zh-CN" altLang="en-US"/>
              <a:t>扩展类的初始化包括：</a:t>
            </a:r>
            <a:endParaRPr lang="zh-CN" altLang="en-US"/>
          </a:p>
          <a:p>
            <a:pPr lvl="2" eaLnBrk="1" hangingPunct="1"/>
            <a:r>
              <a:rPr lang="zh-CN" altLang="en-US"/>
              <a:t>父类继承来的成员数据的初始化</a:t>
            </a:r>
            <a:endParaRPr lang="zh-CN" altLang="en-US"/>
          </a:p>
          <a:p>
            <a:pPr lvl="2" eaLnBrk="1" hangingPunct="1"/>
            <a:r>
              <a:rPr lang="zh-CN" altLang="en-US"/>
              <a:t>扩展类中新声明的成员数据的初始化</a:t>
            </a:r>
            <a:endParaRPr lang="zh-CN" altLang="en-US"/>
          </a:p>
          <a:p>
            <a:pPr lvl="1" eaLnBrk="1" hangingPunct="1"/>
            <a:r>
              <a:rPr lang="zh-CN" altLang="en-US"/>
              <a:t>封装性</a:t>
            </a:r>
            <a:r>
              <a:rPr lang="en-US" altLang="zh-CN"/>
              <a:t>——</a:t>
            </a:r>
            <a:r>
              <a:rPr lang="zh-CN" altLang="en-US"/>
              <a:t>内部数据由内部方法负责处理，且子类无法访问父类中的私有变量</a:t>
            </a:r>
            <a:endParaRPr lang="zh-CN" altLang="en-US"/>
          </a:p>
          <a:p>
            <a:pPr lvl="2" eaLnBrk="1" hangingPunct="1"/>
            <a:r>
              <a:rPr lang="zh-CN" altLang="en-US"/>
              <a:t>父类继承的数据的初始化由父类构造函数完成</a:t>
            </a:r>
            <a:endParaRPr lang="zh-CN" altLang="en-US"/>
          </a:p>
          <a:p>
            <a:pPr lvl="2" eaLnBrk="1" hangingPunct="1"/>
            <a:r>
              <a:rPr lang="zh-CN" altLang="en-US"/>
              <a:t>扩展类中新声明成员的初始化由扩展类的构造函数完成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D1F431B4-3429-4FA1-BB03-70C1050634CD}" type="slidenum">
              <a:rPr lang="en-US" altLang="en-US" sz="1400"/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1047750"/>
          </a:xfrm>
          <a:noFill/>
        </p:spPr>
        <p:txBody>
          <a:bodyPr/>
          <a:lstStyle/>
          <a:p>
            <a:r>
              <a:rPr lang="en-US" altLang="en-US" sz="4000"/>
              <a:t>Case Study: the Abstract Number Class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191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2395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0" y="4462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795463"/>
            <a:ext cx="9159875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605909"/>
            <a:ext cx="6248400" cy="1034589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latin typeface="宋体" panose="02010600030101010101" pitchFamily="2" charset="-122"/>
              </a:rPr>
              <a:t>应用举例  </a:t>
            </a:r>
            <a:endParaRPr lang="zh-CN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0" y="2377297"/>
            <a:ext cx="8964613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b="1">
                <a:ea typeface="楷体_GB2312" charset="0"/>
                <a:cs typeface="楷体_GB2312" charset="0"/>
              </a:rPr>
              <a:t>      用类封装手机的基本属性和功能，要求手机即可以使用移动公司的</a:t>
            </a:r>
            <a:r>
              <a:rPr lang="en-US" altLang="zh-CN" b="1">
                <a:ea typeface="楷体_GB2312" charset="0"/>
                <a:cs typeface="楷体_GB2312" charset="0"/>
              </a:rPr>
              <a:t>ISM</a:t>
            </a:r>
            <a:r>
              <a:rPr lang="zh-CN" altLang="en-US" b="1">
                <a:ea typeface="楷体_GB2312" charset="0"/>
                <a:cs typeface="楷体_GB2312" charset="0"/>
              </a:rPr>
              <a:t>卡也可以使用联通公司</a:t>
            </a:r>
            <a:r>
              <a:rPr lang="en-US" altLang="zh-CN" b="1">
                <a:ea typeface="楷体_GB2312" charset="0"/>
                <a:cs typeface="楷体_GB2312" charset="0"/>
              </a:rPr>
              <a:t>SIM</a:t>
            </a:r>
            <a:r>
              <a:rPr lang="zh-CN" altLang="en-US" b="1">
                <a:ea typeface="楷体_GB2312" charset="0"/>
                <a:cs typeface="楷体_GB2312" charset="0"/>
              </a:rPr>
              <a:t>卡（可以使用任何公司提供的</a:t>
            </a:r>
            <a:r>
              <a:rPr lang="en-US" altLang="zh-CN" b="1">
                <a:ea typeface="楷体_GB2312" charset="0"/>
                <a:cs typeface="楷体_GB2312" charset="0"/>
              </a:rPr>
              <a:t>SIM</a:t>
            </a:r>
            <a:r>
              <a:rPr lang="zh-CN" altLang="en-US" b="1">
                <a:ea typeface="楷体_GB2312" charset="0"/>
                <a:cs typeface="楷体_GB2312" charset="0"/>
              </a:rPr>
              <a:t>卡）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941888"/>
            <a:ext cx="3009900" cy="1323975"/>
          </a:xfrm>
          <a:prstGeom prst="rect">
            <a:avLst/>
          </a:prstGeom>
          <a:noFill/>
        </p:spPr>
      </p:pic>
      <p:pic>
        <p:nvPicPr>
          <p:cNvPr id="145416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73463"/>
            <a:ext cx="4535487" cy="2808287"/>
          </a:xfrm>
          <a:prstGeom prst="rect">
            <a:avLst/>
          </a:prstGeom>
          <a:noFill/>
        </p:spPr>
      </p:pic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5364163" y="3068638"/>
            <a:ext cx="3311525" cy="118745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．问题的分析 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．设计抽象类 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．设计手机类 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2521497"/>
            <a:ext cx="7629525" cy="3646488"/>
          </a:xfrm>
        </p:spPr>
        <p:txBody>
          <a:bodyPr/>
          <a:lstStyle/>
          <a:p>
            <a:pPr eaLnBrk="1" hangingPunct="1"/>
            <a:r>
              <a:rPr lang="zh-CN" altLang="en-US" dirty="0"/>
              <a:t>接口（</a:t>
            </a:r>
            <a:r>
              <a:rPr lang="en-US" altLang="zh-CN" dirty="0"/>
              <a:t>interface</a:t>
            </a:r>
            <a:r>
              <a:rPr lang="zh-CN" altLang="en-US" dirty="0"/>
              <a:t>）：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没有实例变量和方法体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是方法声明和常量值的集合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作用：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定义不同类中共有的一些方法，不必关心这些类之间的层次关系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利用接口机制实现</a:t>
            </a:r>
            <a:r>
              <a:rPr lang="zh-CN" altLang="en-US" dirty="0">
                <a:latin typeface="Verdana" panose="020B0604030504040204" pitchFamily="34" charset="0"/>
              </a:rPr>
              <a:t>“</a:t>
            </a:r>
            <a:r>
              <a:rPr lang="zh-CN" altLang="en-US" dirty="0"/>
              <a:t>多重继承</a:t>
            </a:r>
            <a:r>
              <a:rPr lang="zh-CN" altLang="en-US" dirty="0">
                <a:latin typeface="Verdana" panose="020B0604030504040204" pitchFamily="34" charset="0"/>
              </a:rPr>
              <a:t>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2516826"/>
            <a:ext cx="7921625" cy="4030662"/>
          </a:xfrm>
        </p:spPr>
        <p:txBody>
          <a:bodyPr/>
          <a:lstStyle/>
          <a:p>
            <a:pPr eaLnBrk="1" hangingPunct="1"/>
            <a:r>
              <a:rPr lang="zh-CN" altLang="en-US" dirty="0"/>
              <a:t>接口（</a:t>
            </a:r>
            <a:r>
              <a:rPr lang="en-US" altLang="zh-CN" dirty="0"/>
              <a:t>interface</a:t>
            </a:r>
            <a:r>
              <a:rPr lang="zh-CN" altLang="en-US" dirty="0"/>
              <a:t>）：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定义格式：</a:t>
            </a:r>
            <a:endParaRPr lang="zh-CN" altLang="en-US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[public] interface </a:t>
            </a:r>
            <a:r>
              <a:rPr lang="zh-CN" altLang="en-US" dirty="0"/>
              <a:t>接口名 </a:t>
            </a:r>
            <a:r>
              <a:rPr lang="en-US" altLang="zh-CN" dirty="0"/>
              <a:t>[extends </a:t>
            </a:r>
            <a:r>
              <a:rPr lang="zh-CN" altLang="en-US" dirty="0"/>
              <a:t>父接口列表</a:t>
            </a:r>
            <a:r>
              <a:rPr lang="en-US" altLang="zh-CN" dirty="0"/>
              <a:t>]</a:t>
            </a:r>
            <a:endParaRPr lang="en-US" altLang="zh-CN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//</a:t>
            </a:r>
            <a:r>
              <a:rPr lang="zh-CN" altLang="en-US" dirty="0"/>
              <a:t>接口体</a:t>
            </a:r>
            <a:endParaRPr lang="zh-CN" altLang="en-US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类型  常量名</a:t>
            </a:r>
            <a:r>
              <a:rPr lang="en-US" altLang="zh-CN" dirty="0"/>
              <a:t>=</a:t>
            </a:r>
            <a:r>
              <a:rPr lang="zh-CN" altLang="en-US" dirty="0"/>
              <a:t>值；	</a:t>
            </a:r>
            <a:r>
              <a:rPr lang="en-US" altLang="zh-CN" dirty="0"/>
              <a:t>//</a:t>
            </a:r>
            <a:r>
              <a:rPr lang="zh-CN" altLang="en-US" dirty="0"/>
              <a:t>常量定义</a:t>
            </a:r>
            <a:endParaRPr lang="zh-CN" altLang="en-US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返回类型 方法名</a:t>
            </a:r>
            <a:r>
              <a:rPr lang="en-US" altLang="zh-CN" dirty="0"/>
              <a:t>(</a:t>
            </a:r>
            <a:r>
              <a:rPr lang="zh-CN" altLang="en-US" dirty="0"/>
              <a:t>形参列表</a:t>
            </a:r>
            <a:r>
              <a:rPr lang="en-US" altLang="zh-CN" dirty="0"/>
              <a:t>);</a:t>
            </a:r>
            <a:endParaRPr lang="en-US" altLang="zh-CN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810" y="2137229"/>
            <a:ext cx="7921625" cy="4535488"/>
          </a:xfrm>
        </p:spPr>
        <p:txBody>
          <a:bodyPr/>
          <a:lstStyle/>
          <a:p>
            <a:pPr eaLnBrk="1" hangingPunct="1"/>
            <a:r>
              <a:rPr lang="zh-CN" altLang="en-US" dirty="0"/>
              <a:t>接口（</a:t>
            </a:r>
            <a:r>
              <a:rPr lang="en-US" altLang="zh-CN" dirty="0"/>
              <a:t>interface</a:t>
            </a:r>
            <a:r>
              <a:rPr lang="zh-CN" altLang="en-US" dirty="0"/>
              <a:t>）：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格式的相关说明：</a:t>
            </a:r>
            <a:endParaRPr lang="zh-CN" altLang="en-US" dirty="0"/>
          </a:p>
          <a:p>
            <a:pPr lvl="2" eaLnBrk="1" hangingPunct="1"/>
            <a:r>
              <a:rPr lang="en-US" altLang="zh-CN" sz="2400" dirty="0"/>
              <a:t>public</a:t>
            </a:r>
            <a:r>
              <a:rPr lang="zh-CN" altLang="en-US" sz="2400" dirty="0"/>
              <a:t>：任何类及接口均可以使用该接口；否则只有与该接口在同一个</a:t>
            </a:r>
            <a:r>
              <a:rPr lang="en-US" altLang="zh-CN" sz="2400" dirty="0"/>
              <a:t>package</a:t>
            </a:r>
            <a:r>
              <a:rPr lang="zh-CN" altLang="en-US" sz="2400" dirty="0"/>
              <a:t>包中的类及接口才可以访问该接口；</a:t>
            </a:r>
            <a:endParaRPr lang="zh-CN" altLang="en-US" sz="2400" dirty="0"/>
          </a:p>
          <a:p>
            <a:pPr lvl="2" eaLnBrk="1" hangingPunct="1"/>
            <a:r>
              <a:rPr lang="en-US" altLang="zh-CN" sz="2400" dirty="0"/>
              <a:t>extends</a:t>
            </a:r>
            <a:r>
              <a:rPr lang="zh-CN" altLang="en-US" sz="2400" dirty="0"/>
              <a:t>子句：指明父接口，</a:t>
            </a:r>
            <a:r>
              <a:rPr lang="en-US" altLang="zh-CN" sz="2400" dirty="0"/>
              <a:t>java</a:t>
            </a:r>
            <a:r>
              <a:rPr lang="zh-CN" altLang="en-US" sz="2400" dirty="0"/>
              <a:t>中允许一个接口有多个父接口，父接口间以</a:t>
            </a:r>
            <a:r>
              <a:rPr lang="zh-CN" altLang="en-US" sz="2400" dirty="0">
                <a:latin typeface="Verdana" panose="020B0604030504040204" pitchFamily="34" charset="0"/>
              </a:rPr>
              <a:t>“</a:t>
            </a:r>
            <a:r>
              <a:rPr lang="zh-CN" altLang="en-US" sz="2400" dirty="0"/>
              <a:t>，</a:t>
            </a:r>
            <a:r>
              <a:rPr lang="zh-CN" altLang="en-US" sz="2400" dirty="0">
                <a:latin typeface="Verdana" panose="020B0604030504040204" pitchFamily="34" charset="0"/>
              </a:rPr>
              <a:t>”</a:t>
            </a:r>
            <a:r>
              <a:rPr lang="zh-CN" altLang="en-US" sz="2400" dirty="0"/>
              <a:t>间隔</a:t>
            </a:r>
            <a:endParaRPr lang="zh-CN" altLang="en-US" sz="2400" dirty="0"/>
          </a:p>
          <a:p>
            <a:pPr lvl="3" eaLnBrk="1" hangingPunct="1"/>
            <a:r>
              <a:rPr lang="zh-CN" altLang="en-US" dirty="0"/>
              <a:t>例如：</a:t>
            </a:r>
            <a:endParaRPr lang="zh-CN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interface Test extends pTest1,pTest2{</a:t>
            </a:r>
            <a:endParaRPr lang="en-US" altLang="zh-CN" dirty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latin typeface="Verdana" panose="020B0604030504040204" pitchFamily="34" charset="0"/>
              </a:rPr>
              <a:t>……</a:t>
            </a:r>
            <a:endParaRPr lang="en-US" altLang="zh-CN" dirty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}</a:t>
            </a:r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441" y="2509430"/>
            <a:ext cx="7483475" cy="3778158"/>
          </a:xfrm>
        </p:spPr>
        <p:txBody>
          <a:bodyPr/>
          <a:lstStyle/>
          <a:p>
            <a:pPr eaLnBrk="1" hangingPunct="1"/>
            <a:r>
              <a:rPr lang="zh-CN" altLang="en-US" sz="3400" dirty="0"/>
              <a:t>接口（</a:t>
            </a:r>
            <a:r>
              <a:rPr lang="en-US" altLang="zh-CN" sz="3400" dirty="0"/>
              <a:t>interface</a:t>
            </a:r>
            <a:r>
              <a:rPr lang="zh-CN" altLang="en-US" sz="3400" dirty="0"/>
              <a:t>）：</a:t>
            </a:r>
            <a:endParaRPr lang="zh-CN" altLang="en-US" sz="3400" dirty="0"/>
          </a:p>
          <a:p>
            <a:pPr lvl="1" eaLnBrk="1" hangingPunct="1"/>
            <a:r>
              <a:rPr lang="zh-CN" altLang="en-US" dirty="0"/>
              <a:t>接口示例：</a:t>
            </a:r>
            <a:endParaRPr lang="zh-CN" altLang="en-US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interface Collection</a:t>
            </a:r>
            <a:endParaRPr lang="en-US" altLang="zh-CN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	MAX_NUM=100;</a:t>
            </a:r>
            <a:endParaRPr lang="en-US" altLang="zh-CN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void add(Object </a:t>
            </a:r>
            <a:r>
              <a:rPr lang="en-US" altLang="zh-CN" dirty="0" err="1"/>
              <a:t>obj</a:t>
            </a:r>
            <a:r>
              <a:rPr lang="en-US" altLang="zh-CN" dirty="0"/>
              <a:t>);</a:t>
            </a:r>
            <a:endParaRPr lang="en-US" altLang="zh-CN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void delete(Object </a:t>
            </a:r>
            <a:r>
              <a:rPr lang="en-US" altLang="zh-CN" dirty="0" err="1"/>
              <a:t>obj</a:t>
            </a:r>
            <a:r>
              <a:rPr lang="en-US" altLang="zh-CN" dirty="0"/>
              <a:t>);</a:t>
            </a:r>
            <a:endParaRPr lang="en-US" altLang="zh-CN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Object find(Object </a:t>
            </a:r>
            <a:r>
              <a:rPr lang="en-US" altLang="zh-CN" dirty="0" err="1"/>
              <a:t>obj</a:t>
            </a:r>
            <a:r>
              <a:rPr lang="en-US" altLang="zh-CN" dirty="0"/>
              <a:t>);</a:t>
            </a:r>
            <a:endParaRPr lang="en-US" altLang="zh-CN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320110"/>
            <a:ext cx="8064500" cy="442903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接口的实现：</a:t>
            </a:r>
            <a:endParaRPr lang="zh-CN" altLang="en-US" sz="26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声明某个类的同时给出</a:t>
            </a:r>
            <a:r>
              <a:rPr lang="en-US" altLang="zh-CN" sz="2200" dirty="0"/>
              <a:t>[implements </a:t>
            </a:r>
            <a:r>
              <a:rPr lang="zh-CN" altLang="en-US" sz="2200" dirty="0"/>
              <a:t>接口名</a:t>
            </a:r>
            <a:r>
              <a:rPr lang="en-US" altLang="zh-CN" sz="2200" dirty="0"/>
              <a:t>]</a:t>
            </a:r>
            <a:r>
              <a:rPr lang="zh-CN" altLang="en-US" sz="2200" dirty="0"/>
              <a:t>子句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例如：</a:t>
            </a:r>
            <a:r>
              <a:rPr lang="en-US" altLang="zh-CN" sz="1600" dirty="0"/>
              <a:t>class </a:t>
            </a:r>
            <a:r>
              <a:rPr lang="en-US" altLang="zh-CN" sz="1600" dirty="0" err="1"/>
              <a:t>queueSample</a:t>
            </a:r>
            <a:r>
              <a:rPr lang="en-US" altLang="zh-CN" sz="1600" dirty="0"/>
              <a:t> extends A</a:t>
            </a:r>
            <a:endParaRPr lang="en-US" altLang="zh-CN" sz="16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				 implements Collection{</a:t>
            </a:r>
            <a:endParaRPr lang="en-US" altLang="zh-CN" sz="16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		void add(Object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){</a:t>
            </a:r>
            <a:endParaRPr lang="en-US" altLang="zh-CN" sz="16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			</a:t>
            </a:r>
            <a:r>
              <a:rPr lang="en-US" altLang="zh-CN" sz="1600" dirty="0">
                <a:latin typeface="Verdana" panose="020B0604030504040204" pitchFamily="34" charset="0"/>
              </a:rPr>
              <a:t>……</a:t>
            </a:r>
            <a:endParaRPr lang="en-US" altLang="zh-CN" sz="16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		}</a:t>
            </a:r>
            <a:endParaRPr lang="en-US" altLang="zh-CN" sz="16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		void delete(Object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){</a:t>
            </a:r>
            <a:endParaRPr lang="en-US" altLang="zh-CN" sz="16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			</a:t>
            </a:r>
            <a:r>
              <a:rPr lang="en-US" altLang="zh-CN" sz="1600" dirty="0">
                <a:latin typeface="Verdana" panose="020B0604030504040204" pitchFamily="34" charset="0"/>
              </a:rPr>
              <a:t>……</a:t>
            </a:r>
            <a:endParaRPr lang="en-US" altLang="zh-CN" sz="16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		}</a:t>
            </a:r>
            <a:endParaRPr lang="en-US" altLang="zh-CN" sz="16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		Object find(Object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){</a:t>
            </a:r>
            <a:endParaRPr lang="en-US" altLang="zh-CN" sz="16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			</a:t>
            </a:r>
            <a:r>
              <a:rPr lang="en-US" altLang="zh-CN" sz="1600" dirty="0">
                <a:latin typeface="Verdana" panose="020B0604030504040204" pitchFamily="34" charset="0"/>
              </a:rPr>
              <a:t>……</a:t>
            </a:r>
            <a:endParaRPr lang="en-US" altLang="zh-CN" sz="16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		}</a:t>
            </a:r>
            <a:endParaRPr lang="en-US" altLang="zh-CN" sz="1600" dirty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		}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089" y="2450919"/>
            <a:ext cx="8280400" cy="4321175"/>
          </a:xfrm>
        </p:spPr>
        <p:txBody>
          <a:bodyPr/>
          <a:lstStyle/>
          <a:p>
            <a:pPr eaLnBrk="1" hangingPunct="1"/>
            <a:r>
              <a:rPr lang="zh-CN" altLang="en-US" dirty="0"/>
              <a:t>接口的实现：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类中实现接口时，必须实现接口中的所有方法；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接口名通常以：</a:t>
            </a:r>
            <a:r>
              <a:rPr lang="en-US" altLang="zh-CN" dirty="0"/>
              <a:t>able</a:t>
            </a:r>
            <a:r>
              <a:rPr lang="zh-CN" altLang="en-US" dirty="0"/>
              <a:t>或</a:t>
            </a:r>
            <a:r>
              <a:rPr lang="en-US" altLang="zh-CN" dirty="0" err="1"/>
              <a:t>ible</a:t>
            </a:r>
            <a:r>
              <a:rPr lang="zh-CN" altLang="en-US" dirty="0"/>
              <a:t>结尾</a:t>
            </a:r>
            <a:endParaRPr lang="zh-CN" altLang="en-US" dirty="0"/>
          </a:p>
          <a:p>
            <a:pPr eaLnBrk="1" hangingPunct="1"/>
            <a:r>
              <a:rPr lang="zh-CN" altLang="en-US" dirty="0"/>
              <a:t>接口类型的使用：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任何实现了该接口的类都可以存储在该接口类型的变量中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例如：</a:t>
            </a:r>
            <a:endParaRPr lang="zh-CN" altLang="en-US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Collection c=new </a:t>
            </a:r>
            <a:r>
              <a:rPr lang="en-US" altLang="zh-CN" dirty="0" err="1"/>
              <a:t>queueSample</a:t>
            </a:r>
            <a:r>
              <a:rPr lang="en-US" altLang="zh-CN" dirty="0"/>
              <a:t>();</a:t>
            </a:r>
            <a:endParaRPr lang="en-US" altLang="zh-CN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c.add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);</a:t>
            </a:r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089" y="2450920"/>
            <a:ext cx="7430438" cy="2998536"/>
          </a:xfrm>
        </p:spPr>
        <p:txBody>
          <a:bodyPr>
            <a:normAutofit/>
          </a:bodyPr>
          <a:lstStyle/>
          <a:p>
            <a:pPr algn="just"/>
            <a:r>
              <a:rPr lang="zh-CN" altLang="en-US" sz="2800" dirty="0">
                <a:latin typeface="宋体" panose="02010600030101010101" pitchFamily="2" charset="-122"/>
              </a:rPr>
              <a:t>接口和</a:t>
            </a:r>
            <a:r>
              <a:rPr lang="en-US" altLang="zh-CN" sz="2800" dirty="0">
                <a:cs typeface="Times New Roman" panose="02020603050405020304" pitchFamily="18" charset="0"/>
              </a:rPr>
              <a:t>abstract</a:t>
            </a:r>
            <a:r>
              <a:rPr lang="zh-CN" altLang="en-US" sz="2800" dirty="0">
                <a:latin typeface="宋体" panose="02010600030101010101" pitchFamily="2" charset="-122"/>
              </a:rPr>
              <a:t>类的比较如下：</a:t>
            </a:r>
            <a:endParaRPr lang="zh-CN" altLang="en-US" sz="2800" dirty="0"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400" dirty="0">
                <a:cs typeface="Times New Roman" panose="02020603050405020304" pitchFamily="18" charset="0"/>
              </a:rPr>
              <a:t>abstract</a:t>
            </a:r>
            <a:r>
              <a:rPr lang="zh-CN" altLang="en-US" sz="2400" dirty="0">
                <a:latin typeface="宋体" panose="02010600030101010101" pitchFamily="2" charset="-122"/>
              </a:rPr>
              <a:t>类和接口都可以有</a:t>
            </a:r>
            <a:r>
              <a:rPr lang="en-US" altLang="zh-CN" sz="2400" dirty="0">
                <a:cs typeface="Times New Roman" panose="02020603050405020304" pitchFamily="18" charset="0"/>
              </a:rPr>
              <a:t>abstract</a:t>
            </a:r>
            <a:r>
              <a:rPr lang="zh-CN" altLang="en-US" sz="2400" dirty="0">
                <a:latin typeface="宋体" panose="02010600030101010101" pitchFamily="2" charset="-122"/>
              </a:rPr>
              <a:t>方法。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2400" dirty="0">
                <a:latin typeface="宋体" panose="02010600030101010101" pitchFamily="2" charset="-122"/>
              </a:rPr>
              <a:t>接口中只可以有常量,不能有变量；而</a:t>
            </a:r>
            <a:r>
              <a:rPr lang="en-US" altLang="zh-CN" sz="2400" dirty="0">
                <a:cs typeface="Times New Roman" panose="02020603050405020304" pitchFamily="18" charset="0"/>
              </a:rPr>
              <a:t>abstract</a:t>
            </a:r>
            <a:r>
              <a:rPr lang="zh-CN" altLang="en-US" sz="2400" dirty="0">
                <a:latin typeface="宋体" panose="02010600030101010101" pitchFamily="2" charset="-122"/>
              </a:rPr>
              <a:t>类中即可以有常量也可以有变量。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400" dirty="0">
                <a:cs typeface="Times New Roman" panose="02020603050405020304" pitchFamily="18" charset="0"/>
              </a:rPr>
              <a:t>abstract</a:t>
            </a:r>
            <a:r>
              <a:rPr lang="zh-CN" altLang="en-US" sz="2400" dirty="0">
                <a:latin typeface="宋体" panose="02010600030101010101" pitchFamily="2" charset="-122"/>
              </a:rPr>
              <a:t>类中也可以有非</a:t>
            </a:r>
            <a:r>
              <a:rPr lang="en-US" altLang="zh-CN" sz="2400" dirty="0">
                <a:cs typeface="Times New Roman" panose="02020603050405020304" pitchFamily="18" charset="0"/>
              </a:rPr>
              <a:t>abstract</a:t>
            </a:r>
            <a:r>
              <a:rPr lang="zh-CN" altLang="en-US" sz="2400" dirty="0">
                <a:latin typeface="宋体" panose="02010600030101010101" pitchFamily="2" charset="-122"/>
              </a:rPr>
              <a:t>方法,接口不可以。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895363"/>
            <a:ext cx="8435875" cy="902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abstract</a:t>
            </a:r>
            <a:r>
              <a:rPr lang="zh-CN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类与接口的比较 </a:t>
            </a:r>
            <a:endParaRPr lang="zh-CN" altLang="en-US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50509550-B632-497C-899E-6CAC214E6B33}" type="slidenum">
              <a:rPr lang="en-US" altLang="en-US" sz="1400"/>
            </a:fld>
            <a:endParaRPr lang="en-US" altLang="en-US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Interfaces vs. Abstract Classes, cont.</a:t>
            </a:r>
            <a:endParaRPr lang="en-US" altLang="en-US" b="1" dirty="0">
              <a:latin typeface="Courier" pitchFamily="49" charset="0"/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2514600" y="2655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5715000"/>
            <a:ext cx="8763000" cy="685800"/>
          </a:xfrm>
          <a:noFill/>
        </p:spPr>
        <p:txBody>
          <a:bodyPr>
            <a:normAutofit fontScale="92500"/>
          </a:bodyPr>
          <a:lstStyle/>
          <a:p>
            <a:pPr marL="114300" lvl="1" indent="0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Suppose that c is an instance of Class2. c is also an instance of Object, Class1, Interface1, Interface1_1, Interface1_2, Interface2_1, and Interface2_2.</a:t>
            </a:r>
            <a:endParaRPr lang="en-US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52400" y="838200"/>
            <a:ext cx="8839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Aft>
                <a:spcPts val="1200"/>
              </a:spcAft>
              <a:buFontTx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All classes share a </a:t>
            </a:r>
            <a:r>
              <a:rPr lang="en-US" alt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single root</a:t>
            </a:r>
            <a:r>
              <a:rPr lang="en-US" altLang="en-US" sz="2000" dirty="0">
                <a:cs typeface="Courier New" panose="02070309020205020404" pitchFamily="49" charset="0"/>
              </a:rPr>
              <a:t>, the Object class, but there is no single root for interfaces. 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  <a:buFontTx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Like a class, an interface also defines a type. A variable of an interface type can reference any instance of the class that implements the interface. </a:t>
            </a:r>
            <a:endParaRPr lang="en-US" altLang="en-US" sz="2000" dirty="0"/>
          </a:p>
        </p:txBody>
      </p:sp>
      <p:pic>
        <p:nvPicPr>
          <p:cNvPr id="37896" name="Picture 10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2895600"/>
            <a:ext cx="73977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类的继承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构造函数：</a:t>
            </a:r>
            <a:endParaRPr lang="zh-CN" altLang="en-US"/>
          </a:p>
          <a:p>
            <a:pPr lvl="1" eaLnBrk="1" hangingPunct="1"/>
            <a:r>
              <a:rPr lang="zh-CN" altLang="en-US"/>
              <a:t>例如：</a:t>
            </a:r>
            <a:endParaRPr lang="zh-CN" altLang="en-US"/>
          </a:p>
          <a:p>
            <a:pPr lvl="2" eaLnBrk="1" hangingPunct="1"/>
            <a:r>
              <a:rPr lang="zh-CN" altLang="en-US"/>
              <a:t>雇员类：</a:t>
            </a:r>
            <a:endParaRPr lang="zh-CN" altLang="en-US"/>
          </a:p>
          <a:p>
            <a:pPr lvl="2" eaLnBrk="1" hangingPunct="1"/>
            <a:r>
              <a:rPr lang="zh-CN" altLang="en-US"/>
              <a:t>经理类：</a:t>
            </a:r>
            <a:endParaRPr lang="zh-CN" altLang="en-US"/>
          </a:p>
        </p:txBody>
      </p:sp>
      <p:grpSp>
        <p:nvGrpSpPr>
          <p:cNvPr id="8196" name="Group 4"/>
          <p:cNvGrpSpPr/>
          <p:nvPr/>
        </p:nvGrpSpPr>
        <p:grpSpPr bwMode="auto">
          <a:xfrm>
            <a:off x="6011863" y="2636838"/>
            <a:ext cx="1657350" cy="2016125"/>
            <a:chOff x="1156" y="2251"/>
            <a:chExt cx="1044" cy="1270"/>
          </a:xfrm>
        </p:grpSpPr>
        <p:sp>
          <p:nvSpPr>
            <p:cNvPr id="8201" name="Rectangle 5"/>
            <p:cNvSpPr>
              <a:spLocks noChangeArrowheads="1"/>
            </p:cNvSpPr>
            <p:nvPr/>
          </p:nvSpPr>
          <p:spPr bwMode="auto">
            <a:xfrm>
              <a:off x="1156" y="2251"/>
              <a:ext cx="998" cy="3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Verdana" panose="020B0604030504040204" pitchFamily="34" charset="0"/>
                </a:rPr>
                <a:t>Manager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202" name="Rectangle 6"/>
            <p:cNvSpPr>
              <a:spLocks noChangeArrowheads="1"/>
            </p:cNvSpPr>
            <p:nvPr/>
          </p:nvSpPr>
          <p:spPr bwMode="auto">
            <a:xfrm>
              <a:off x="1156" y="2614"/>
              <a:ext cx="1044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hlink"/>
                  </a:solidFill>
                  <a:latin typeface="Verdana" panose="020B0604030504040204" pitchFamily="34" charset="0"/>
                </a:rPr>
                <a:t>attributes</a:t>
              </a:r>
              <a:endParaRPr lang="en-US" altLang="zh-CN">
                <a:solidFill>
                  <a:schemeClr val="hlink"/>
                </a:solidFill>
                <a:latin typeface="Verdana" panose="020B0604030504040204" pitchFamily="34" charset="0"/>
              </a:endParaRPr>
            </a:p>
            <a:p>
              <a:pPr eaLnBrk="1" hangingPunct="1"/>
              <a:r>
                <a:rPr lang="en-US" altLang="zh-CN">
                  <a:latin typeface="Verdana" panose="020B0604030504040204" pitchFamily="34" charset="0"/>
                </a:rPr>
                <a:t>    bouns</a:t>
              </a:r>
              <a:endParaRPr lang="en-US" altLang="zh-CN">
                <a:latin typeface="Verdana" panose="020B0604030504040204" pitchFamily="34" charset="0"/>
              </a:endParaRPr>
            </a:p>
            <a:p>
              <a:pPr eaLnBrk="1" hangingPunct="1"/>
              <a:r>
                <a:rPr lang="en-US" altLang="zh-CN">
                  <a:solidFill>
                    <a:schemeClr val="hlink"/>
                  </a:solidFill>
                  <a:latin typeface="Verdana" panose="020B0604030504040204" pitchFamily="34" charset="0"/>
                </a:rPr>
                <a:t>methods</a:t>
              </a:r>
              <a:endParaRPr lang="en-US" altLang="zh-CN">
                <a:solidFill>
                  <a:schemeClr val="hlink"/>
                </a:solidFill>
                <a:latin typeface="Verdana" panose="020B0604030504040204" pitchFamily="34" charset="0"/>
              </a:endParaRPr>
            </a:p>
            <a:p>
              <a:pPr eaLnBrk="1" hangingPunct="1"/>
              <a:r>
                <a:rPr lang="en-US" altLang="zh-CN">
                  <a:latin typeface="Verdana" panose="020B0604030504040204" pitchFamily="34" charset="0"/>
                </a:rPr>
                <a:t>    up_bouns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</p:grpSp>
      <p:grpSp>
        <p:nvGrpSpPr>
          <p:cNvPr id="8197" name="Group 7"/>
          <p:cNvGrpSpPr/>
          <p:nvPr/>
        </p:nvGrpSpPr>
        <p:grpSpPr bwMode="auto">
          <a:xfrm>
            <a:off x="3132138" y="2347913"/>
            <a:ext cx="1657350" cy="2376487"/>
            <a:chOff x="2426" y="2205"/>
            <a:chExt cx="1044" cy="1724"/>
          </a:xfrm>
        </p:grpSpPr>
        <p:sp>
          <p:nvSpPr>
            <p:cNvPr id="8199" name="Rectangle 8"/>
            <p:cNvSpPr>
              <a:spLocks noChangeArrowheads="1"/>
            </p:cNvSpPr>
            <p:nvPr/>
          </p:nvSpPr>
          <p:spPr bwMode="auto">
            <a:xfrm>
              <a:off x="2426" y="2205"/>
              <a:ext cx="998" cy="3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Verdana" panose="020B0604030504040204" pitchFamily="34" charset="0"/>
                </a:rPr>
                <a:t>Employee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200" name="Rectangle 9"/>
            <p:cNvSpPr>
              <a:spLocks noChangeArrowheads="1"/>
            </p:cNvSpPr>
            <p:nvPr/>
          </p:nvSpPr>
          <p:spPr bwMode="auto">
            <a:xfrm>
              <a:off x="2426" y="2568"/>
              <a:ext cx="1044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hlink"/>
                  </a:solidFill>
                  <a:latin typeface="Verdana" panose="020B0604030504040204" pitchFamily="34" charset="0"/>
                </a:rPr>
                <a:t>attributes</a:t>
              </a:r>
              <a:endParaRPr lang="en-US" altLang="zh-CN">
                <a:solidFill>
                  <a:schemeClr val="hlink"/>
                </a:solidFill>
                <a:latin typeface="Verdana" panose="020B0604030504040204" pitchFamily="34" charset="0"/>
              </a:endParaRPr>
            </a:p>
            <a:p>
              <a:pPr eaLnBrk="1" hangingPunct="1"/>
              <a:r>
                <a:rPr lang="en-US" altLang="zh-CN">
                  <a:latin typeface="Verdana" panose="020B0604030504040204" pitchFamily="34" charset="0"/>
                </a:rPr>
                <a:t>    names</a:t>
              </a:r>
              <a:endParaRPr lang="en-US" altLang="zh-CN">
                <a:latin typeface="Verdana" panose="020B0604030504040204" pitchFamily="34" charset="0"/>
              </a:endParaRPr>
            </a:p>
            <a:p>
              <a:pPr eaLnBrk="1" hangingPunct="1"/>
              <a:r>
                <a:rPr lang="en-US" altLang="zh-CN">
                  <a:latin typeface="Verdana" panose="020B0604030504040204" pitchFamily="34" charset="0"/>
                </a:rPr>
                <a:t>    address</a:t>
              </a:r>
              <a:endParaRPr lang="en-US" altLang="zh-CN">
                <a:latin typeface="Verdana" panose="020B0604030504040204" pitchFamily="34" charset="0"/>
              </a:endParaRPr>
            </a:p>
            <a:p>
              <a:pPr eaLnBrk="1" hangingPunct="1"/>
              <a:r>
                <a:rPr lang="en-US" altLang="zh-CN">
                  <a:latin typeface="Verdana" panose="020B0604030504040204" pitchFamily="34" charset="0"/>
                </a:rPr>
                <a:t>    salary</a:t>
              </a:r>
              <a:endParaRPr lang="en-US" altLang="zh-CN">
                <a:latin typeface="Verdana" panose="020B0604030504040204" pitchFamily="34" charset="0"/>
              </a:endParaRPr>
            </a:p>
            <a:p>
              <a:pPr eaLnBrk="1" hangingPunct="1"/>
              <a:r>
                <a:rPr lang="en-US" altLang="zh-CN">
                  <a:solidFill>
                    <a:schemeClr val="hlink"/>
                  </a:solidFill>
                  <a:latin typeface="Verdana" panose="020B0604030504040204" pitchFamily="34" charset="0"/>
                </a:rPr>
                <a:t>methods</a:t>
              </a:r>
              <a:endParaRPr lang="en-US" altLang="zh-CN">
                <a:solidFill>
                  <a:schemeClr val="hlink"/>
                </a:solidFill>
                <a:latin typeface="Verdana" panose="020B0604030504040204" pitchFamily="34" charset="0"/>
              </a:endParaRPr>
            </a:p>
            <a:p>
              <a:pPr eaLnBrk="1" hangingPunct="1"/>
              <a:r>
                <a:rPr lang="en-US" altLang="zh-CN">
                  <a:latin typeface="Verdana" panose="020B0604030504040204" pitchFamily="34" charset="0"/>
                </a:rPr>
                <a:t>    up_salary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</p:grpSp>
      <p:sp>
        <p:nvSpPr>
          <p:cNvPr id="8198" name="Line 10"/>
          <p:cNvSpPr>
            <a:spLocks noChangeShapeType="1"/>
          </p:cNvSpPr>
          <p:nvPr/>
        </p:nvSpPr>
        <p:spPr bwMode="auto">
          <a:xfrm>
            <a:off x="4932363" y="328453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1222D6E-6BBC-4A6B-BFBA-7240CC07DE85}" type="slidenum">
              <a:rPr lang="en-US" altLang="en-US" sz="1400"/>
            </a:fld>
            <a:endParaRPr lang="en-US" altLang="en-US" sz="14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cs typeface="Courier New" panose="02070309020205020404" pitchFamily="49" charset="0"/>
              </a:rPr>
              <a:t>Whether to use an interface or a class?</a:t>
            </a:r>
            <a:endParaRPr lang="en-US" altLang="en-US" sz="4000" dirty="0"/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2514600" y="2655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1636" y="1142998"/>
            <a:ext cx="8686800" cy="4989945"/>
          </a:xfrm>
          <a:noFill/>
        </p:spPr>
        <p:txBody>
          <a:bodyPr>
            <a:normAutofit fontScale="92500" lnSpcReduction="20000"/>
          </a:bodyPr>
          <a:lstStyle/>
          <a:p>
            <a:pPr marL="571500" lvl="1" indent="-457200">
              <a:spcAft>
                <a:spcPts val="1200"/>
              </a:spcAft>
            </a:pPr>
            <a:r>
              <a:rPr lang="en-US" altLang="en-US" sz="2600" dirty="0">
                <a:cs typeface="Courier New" panose="02070309020205020404" pitchFamily="49" charset="0"/>
              </a:rPr>
              <a:t>Abstract classes and interfaces can both be used to model common features. </a:t>
            </a:r>
            <a:endParaRPr lang="en-US" altLang="en-US" sz="2600" dirty="0">
              <a:cs typeface="Courier New" panose="02070309020205020404" pitchFamily="49" charset="0"/>
            </a:endParaRPr>
          </a:p>
          <a:p>
            <a:pPr marL="571500" lvl="1" indent="-457200">
              <a:spcAft>
                <a:spcPts val="1200"/>
              </a:spcAft>
            </a:pPr>
            <a:r>
              <a:rPr lang="en-US" altLang="en-US" sz="2600" dirty="0">
                <a:cs typeface="Courier New" panose="02070309020205020404" pitchFamily="49" charset="0"/>
              </a:rPr>
              <a:t>In general, </a:t>
            </a:r>
            <a:r>
              <a:rPr lang="en-US" altLang="en-US" sz="2600" dirty="0">
                <a:solidFill>
                  <a:srgbClr val="FF0000"/>
                </a:solidFill>
                <a:cs typeface="Courier New" panose="02070309020205020404" pitchFamily="49" charset="0"/>
              </a:rPr>
              <a:t>a strong is-a relationship that clearly describes a parent-child relationship should be modeled using classes</a:t>
            </a:r>
            <a:r>
              <a:rPr lang="en-US" altLang="en-US" sz="2600" dirty="0">
                <a:cs typeface="Courier New" panose="02070309020205020404" pitchFamily="49" charset="0"/>
              </a:rPr>
              <a:t>. For example, a staff member is a person. </a:t>
            </a:r>
            <a:endParaRPr lang="en-US" altLang="en-US" sz="2600" dirty="0">
              <a:cs typeface="Courier New" panose="02070309020205020404" pitchFamily="49" charset="0"/>
            </a:endParaRPr>
          </a:p>
          <a:p>
            <a:pPr marL="571500" lvl="1" indent="-457200">
              <a:spcAft>
                <a:spcPts val="1200"/>
              </a:spcAft>
            </a:pPr>
            <a:r>
              <a:rPr lang="en-US" altLang="en-US" sz="2600" dirty="0">
                <a:cs typeface="Courier New" panose="02070309020205020404" pitchFamily="49" charset="0"/>
              </a:rPr>
              <a:t>A weak is-a relationship, also known as an is-kind-of relationship, indicates that an object possesses a certain property. </a:t>
            </a:r>
            <a:r>
              <a:rPr lang="en-US" altLang="en-US" sz="2600" dirty="0">
                <a:solidFill>
                  <a:srgbClr val="FF0000"/>
                </a:solidFill>
                <a:cs typeface="Courier New" panose="02070309020205020404" pitchFamily="49" charset="0"/>
              </a:rPr>
              <a:t>A weak is-a relationship can be modeled using interfaces. </a:t>
            </a:r>
            <a:r>
              <a:rPr lang="en-US" altLang="en-US" sz="2600" dirty="0">
                <a:cs typeface="Courier New" panose="02070309020205020404" pitchFamily="49" charset="0"/>
              </a:rPr>
              <a:t>For example, all strings are comparable, so the String class implements the Comparable interface. </a:t>
            </a:r>
            <a:endParaRPr lang="en-US" altLang="en-US" sz="2600" dirty="0">
              <a:cs typeface="Courier New" panose="02070309020205020404" pitchFamily="49" charset="0"/>
            </a:endParaRPr>
          </a:p>
          <a:p>
            <a:pPr marL="571500" lvl="1" indent="-457200">
              <a:spcAft>
                <a:spcPts val="1200"/>
              </a:spcAft>
            </a:pPr>
            <a:r>
              <a:rPr lang="en-US" altLang="en-US" sz="2600" dirty="0">
                <a:cs typeface="Courier New" panose="02070309020205020404" pitchFamily="49" charset="0"/>
              </a:rPr>
              <a:t>You can also use interfaces to circumvent single inheritance restriction if multiple inheritance is desired. In the case of multiple inheritance, you have to design one as a superclass, and others as interface. </a:t>
            </a:r>
            <a:endParaRPr lang="en-US" altLang="en-US" sz="26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面向接口的编程</a:t>
            </a:r>
            <a:endParaRPr kumimoji="1" lang="zh-CN" altLang="en-US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933590" y="2107556"/>
          <a:ext cx="6524838" cy="421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位图图像" r:id="rId1" imgW="3552825" imgH="2371725" progId="Paint.Picture">
                  <p:embed/>
                </p:oleObj>
              </mc:Choice>
              <mc:Fallback>
                <p:oleObj name="位图图像" r:id="rId1" imgW="3552825" imgH="237172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590" y="2107556"/>
                        <a:ext cx="6524838" cy="4217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0"/>
            <a:ext cx="80202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包</a:t>
            </a:r>
            <a:r>
              <a:rPr lang="zh-CN" altLang="en-US" sz="3200" dirty="0">
                <a:sym typeface="Wingdings" panose="05000000000000000000" pitchFamily="2" charset="2"/>
              </a:rPr>
              <a:t>子目录</a:t>
            </a:r>
            <a:endParaRPr lang="zh-CN" altLang="en-US" sz="3200" dirty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800" dirty="0"/>
              <a:t>类很多时，类名可能会同名；而文件名就是类名，故可能出现同名文件</a:t>
            </a:r>
            <a:r>
              <a:rPr lang="zh-CN" altLang="en-US" sz="2800" dirty="0">
                <a:sym typeface="Wingdings" panose="05000000000000000000" pitchFamily="2" charset="2"/>
              </a:rPr>
              <a:t>分目录存储</a:t>
            </a:r>
            <a:endParaRPr lang="zh-CN" altLang="en-US" sz="2800" dirty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800" dirty="0">
                <a:sym typeface="Wingdings" panose="05000000000000000000" pitchFamily="2" charset="2"/>
              </a:rPr>
              <a:t>包</a:t>
            </a:r>
            <a:r>
              <a:rPr lang="en-US" altLang="zh-CN" sz="2800" dirty="0">
                <a:sym typeface="Wingdings" panose="05000000000000000000" pitchFamily="2" charset="2"/>
              </a:rPr>
              <a:t>package</a:t>
            </a:r>
            <a:r>
              <a:rPr lang="zh-CN" altLang="en-US" sz="2800" dirty="0">
                <a:sym typeface="Wingdings" panose="05000000000000000000" pitchFamily="2" charset="2"/>
              </a:rPr>
              <a:t>：相关类、接口、包的集合</a:t>
            </a:r>
            <a:endParaRPr lang="zh-CN" altLang="en-US" sz="2800" dirty="0">
              <a:sym typeface="Wingdings" panose="05000000000000000000" pitchFamily="2" charset="2"/>
            </a:endParaRPr>
          </a:p>
          <a:p>
            <a:pPr lvl="2" eaLnBrk="1" hangingPunct="1"/>
            <a:r>
              <a:rPr lang="zh-CN" altLang="en-US" sz="2400" dirty="0"/>
              <a:t>例如：</a:t>
            </a:r>
            <a:r>
              <a:rPr lang="en-US" altLang="zh-CN" sz="2400" dirty="0"/>
              <a:t>Transportation</a:t>
            </a:r>
            <a:r>
              <a:rPr lang="zh-CN" altLang="en-US" sz="2400" dirty="0"/>
              <a:t>包中包含：</a:t>
            </a:r>
            <a:r>
              <a:rPr lang="en-US" altLang="zh-CN" sz="2400" dirty="0"/>
              <a:t>car</a:t>
            </a:r>
            <a:r>
              <a:rPr lang="zh-CN" altLang="en-US" sz="2400" dirty="0"/>
              <a:t>、</a:t>
            </a:r>
            <a:r>
              <a:rPr lang="en-US" altLang="zh-CN" sz="2400" dirty="0"/>
              <a:t>boat</a:t>
            </a:r>
            <a:r>
              <a:rPr lang="zh-CN" altLang="en-US" sz="2400" dirty="0"/>
              <a:t>、</a:t>
            </a:r>
            <a:r>
              <a:rPr lang="en-US" altLang="zh-CN" sz="2400" dirty="0"/>
              <a:t>airline</a:t>
            </a:r>
            <a:r>
              <a:rPr lang="zh-CN" altLang="en-US" sz="2400" dirty="0"/>
              <a:t>、</a:t>
            </a:r>
            <a:r>
              <a:rPr lang="en-US" altLang="zh-CN" sz="2400" dirty="0"/>
              <a:t>train</a:t>
            </a:r>
            <a:r>
              <a:rPr lang="zh-CN" altLang="en-US" sz="2400" dirty="0"/>
              <a:t>等类</a:t>
            </a:r>
            <a:endParaRPr lang="zh-CN" altLang="en-US" sz="2400" dirty="0"/>
          </a:p>
          <a:p>
            <a:pPr lvl="2" eaLnBrk="1" hangingPunct="1"/>
            <a:r>
              <a:rPr lang="zh-CN" altLang="en-US" sz="2400" dirty="0"/>
              <a:t>除了</a:t>
            </a:r>
            <a:r>
              <a:rPr lang="en-US" altLang="zh-CN" sz="2400" dirty="0"/>
              <a:t>private</a:t>
            </a:r>
            <a:r>
              <a:rPr lang="zh-CN" altLang="en-US" sz="2400" dirty="0"/>
              <a:t>修饰符，被其他修饰符修饰的类成员可以被统一个包内的所有类访问和调用</a:t>
            </a:r>
            <a:endParaRPr lang="zh-CN" altLang="en-US" sz="2400" dirty="0"/>
          </a:p>
          <a:p>
            <a:pPr lvl="2" eaLnBrk="1" hangingPunct="1"/>
            <a:r>
              <a:rPr lang="zh-CN" altLang="en-US" sz="2400" dirty="0"/>
              <a:t>包的管理类似</a:t>
            </a:r>
            <a:r>
              <a:rPr lang="en-US" altLang="zh-CN" sz="2400" dirty="0"/>
              <a:t>OS</a:t>
            </a:r>
            <a:r>
              <a:rPr lang="zh-CN" altLang="en-US" sz="2400" dirty="0"/>
              <a:t>中对文件目录的管理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2186080"/>
            <a:ext cx="7664450" cy="32210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包的声明：程序开头给出</a:t>
            </a:r>
            <a:endParaRPr lang="zh-CN" altLang="en-US" sz="3200" dirty="0"/>
          </a:p>
          <a:p>
            <a:pPr lvl="1" eaLnBrk="1" hangingPunct="1"/>
            <a:r>
              <a:rPr lang="zh-CN" altLang="en-US" sz="2800" dirty="0"/>
              <a:t>格式：</a:t>
            </a:r>
            <a:r>
              <a:rPr lang="en-US" altLang="zh-CN" sz="2800" dirty="0"/>
              <a:t>package </a:t>
            </a:r>
            <a:r>
              <a:rPr lang="zh-CN" altLang="en-US" sz="2800" dirty="0"/>
              <a:t>包名；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其中，包名可以嵌套，以</a:t>
            </a:r>
            <a:r>
              <a:rPr lang="zh-CN" altLang="en-US" sz="2800" dirty="0">
                <a:latin typeface="Verdana" panose="020B0604030504040204" pitchFamily="34" charset="0"/>
              </a:rPr>
              <a:t>“</a:t>
            </a:r>
            <a:r>
              <a:rPr lang="en-US" altLang="zh-CN" sz="2800" dirty="0"/>
              <a:t>.</a:t>
            </a:r>
            <a:r>
              <a:rPr lang="en-US" altLang="zh-CN" sz="2800" dirty="0">
                <a:latin typeface="Verdana" panose="020B0604030504040204" pitchFamily="34" charset="0"/>
              </a:rPr>
              <a:t>”</a:t>
            </a:r>
            <a:r>
              <a:rPr lang="zh-CN" altLang="en-US" sz="2800" dirty="0"/>
              <a:t>间隔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例如：</a:t>
            </a:r>
            <a:r>
              <a:rPr lang="en-US" altLang="zh-CN" sz="2800" dirty="0"/>
              <a:t>package </a:t>
            </a:r>
            <a:r>
              <a:rPr lang="en-US" altLang="zh-CN" sz="2800" dirty="0" err="1"/>
              <a:t>myprj.sample</a:t>
            </a:r>
            <a:r>
              <a:rPr lang="en-US" altLang="zh-CN" sz="2800" dirty="0"/>
              <a:t>;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2032648"/>
            <a:ext cx="8148637" cy="40624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包的引用：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使用</a:t>
            </a:r>
            <a:r>
              <a:rPr lang="en-US" altLang="zh-CN" sz="2400" dirty="0"/>
              <a:t>import</a:t>
            </a:r>
            <a:r>
              <a:rPr lang="zh-CN" altLang="en-US" sz="2400" dirty="0"/>
              <a:t>语句将所需的类导入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格式：</a:t>
            </a: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import package1[.package2</a:t>
            </a:r>
            <a:r>
              <a:rPr lang="en-US" altLang="zh-CN" sz="2400" dirty="0">
                <a:latin typeface="Verdana" panose="020B0604030504040204" pitchFamily="34" charset="0"/>
              </a:rPr>
              <a:t>…</a:t>
            </a:r>
            <a:r>
              <a:rPr lang="en-US" altLang="zh-CN" sz="2400" dirty="0"/>
              <a:t>][.</a:t>
            </a:r>
            <a:r>
              <a:rPr lang="en-US" altLang="zh-CN" sz="2400" dirty="0" err="1"/>
              <a:t>classname</a:t>
            </a:r>
            <a:r>
              <a:rPr lang="en-US" altLang="zh-CN" sz="2400" dirty="0"/>
              <a:t>|*];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例如：</a:t>
            </a:r>
            <a:endParaRPr lang="zh-CN" altLang="en-US" sz="24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java.sql</a:t>
            </a:r>
            <a:r>
              <a:rPr lang="en-US" altLang="zh-CN" sz="2000" dirty="0"/>
              <a:t>.*;</a:t>
            </a:r>
            <a:endParaRPr lang="en-US" altLang="zh-CN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java.util.Date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java.awt.Color</a:t>
            </a:r>
            <a:r>
              <a:rPr lang="en-US" altLang="zh-CN" sz="2000" dirty="0"/>
              <a:t>;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2033179"/>
            <a:ext cx="7956550" cy="39290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包的引用：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使用前缀包名法：</a:t>
            </a:r>
            <a:endParaRPr lang="zh-CN" altLang="en-US" sz="2400" dirty="0"/>
          </a:p>
          <a:p>
            <a:pPr lvl="2" eaLnBrk="1" hangingPunct="1"/>
            <a:r>
              <a:rPr lang="zh-CN" altLang="en-US" sz="2000" dirty="0"/>
              <a:t>例如</a:t>
            </a: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err="1"/>
              <a:t>javax.swing.JOptionPane.showInputDialog</a:t>
            </a:r>
            <a:r>
              <a:rPr lang="en-US" altLang="zh-CN" sz="2400" dirty="0"/>
              <a:t>(“</a:t>
            </a:r>
            <a:r>
              <a:rPr lang="zh-CN" altLang="en-US" sz="2400" dirty="0"/>
              <a:t>姓名：”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err="1"/>
              <a:t>java.util.Date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=new </a:t>
            </a:r>
            <a:r>
              <a:rPr lang="en-US" altLang="zh-CN" sz="2400" dirty="0" err="1"/>
              <a:t>java.util.Date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 lvl="2" eaLnBrk="1" hangingPunct="1"/>
            <a:r>
              <a:rPr lang="zh-CN" altLang="en-US" sz="2000" dirty="0"/>
              <a:t>说明：不同包层次中会有同名的包、类，在程序中可以使用全名进行访问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368" y="1904040"/>
            <a:ext cx="7815263" cy="35210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名字空间与包：</a:t>
            </a:r>
            <a:endParaRPr lang="zh-CN" altLang="en-US" sz="3200" dirty="0"/>
          </a:p>
          <a:p>
            <a:pPr lvl="1" eaLnBrk="1" hangingPunct="1"/>
            <a:r>
              <a:rPr lang="en-US" altLang="zh-CN" sz="2400" dirty="0"/>
              <a:t>Java</a:t>
            </a:r>
            <a:r>
              <a:rPr lang="zh-CN" altLang="en-US" sz="2400" dirty="0"/>
              <a:t>程序中</a:t>
            </a:r>
            <a:r>
              <a:rPr lang="en-US" altLang="zh-CN" sz="2400" dirty="0"/>
              <a:t>import</a:t>
            </a:r>
            <a:r>
              <a:rPr lang="zh-CN" altLang="en-US" sz="2400" dirty="0"/>
              <a:t>语句的功能是将指定包加载到当前名字空间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而目前正在处理的类所属的包自动加载入当前名字空间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6013" y="548640"/>
            <a:ext cx="6721701" cy="5671179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class Employee{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String </a:t>
            </a:r>
            <a:r>
              <a:rPr lang="en-US" altLang="zh-CN" sz="2000" dirty="0" err="1"/>
              <a:t>name,address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double salary;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void </a:t>
            </a:r>
            <a:r>
              <a:rPr lang="en-US" altLang="zh-CN" sz="2000" dirty="0" err="1"/>
              <a:t>up_salary</a:t>
            </a:r>
            <a:r>
              <a:rPr lang="en-US" altLang="zh-CN" sz="2000" dirty="0"/>
              <a:t>(double up){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	salary+=up;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Employee(String </a:t>
            </a:r>
            <a:r>
              <a:rPr lang="en-US" altLang="zh-CN" sz="2000" dirty="0" err="1"/>
              <a:t>n,String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a,double</a:t>
            </a:r>
            <a:r>
              <a:rPr lang="en-US" altLang="zh-CN" sz="2000" dirty="0"/>
              <a:t> s){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	name=n;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	address=a;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	salary=s;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Employee(){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	name=“guest”;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	address=“unknown”;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	salary=1000;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1853" y="810532"/>
            <a:ext cx="7796122" cy="54006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public class Manager </a:t>
            </a:r>
            <a:r>
              <a:rPr lang="en-US" altLang="zh-CN" sz="2000" dirty="0">
                <a:solidFill>
                  <a:schemeClr val="hlink"/>
                </a:solidFill>
              </a:rPr>
              <a:t>extends Employee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double </a:t>
            </a:r>
            <a:r>
              <a:rPr lang="en-US" altLang="zh-CN" sz="2000" dirty="0" err="1"/>
              <a:t>bouns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void </a:t>
            </a:r>
            <a:r>
              <a:rPr lang="en-US" altLang="zh-CN" sz="2000" dirty="0" err="1"/>
              <a:t>up_bouns</a:t>
            </a:r>
            <a:r>
              <a:rPr lang="en-US" altLang="zh-CN" sz="2000" dirty="0"/>
              <a:t>(double </a:t>
            </a:r>
            <a:r>
              <a:rPr lang="en-US" altLang="zh-CN" sz="2000"/>
              <a:t>up){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bouns</a:t>
            </a:r>
            <a:r>
              <a:rPr lang="en-US" altLang="zh-CN" sz="2000" dirty="0"/>
              <a:t>+=up/2;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Manager(String </a:t>
            </a:r>
            <a:r>
              <a:rPr lang="en-US" altLang="zh-CN" sz="2000" dirty="0" err="1"/>
              <a:t>n,String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s,double</a:t>
            </a:r>
            <a:r>
              <a:rPr lang="en-US" altLang="zh-CN" sz="2000" dirty="0"/>
              <a:t> b){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	super(</a:t>
            </a:r>
            <a:r>
              <a:rPr lang="en-US" altLang="zh-CN" sz="2000" dirty="0" err="1"/>
              <a:t>n,a,s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bouns</a:t>
            </a:r>
            <a:r>
              <a:rPr lang="en-US" altLang="zh-CN" sz="2000" dirty="0"/>
              <a:t>=b;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Manager(String </a:t>
            </a:r>
            <a:r>
              <a:rPr lang="en-US" altLang="zh-CN" sz="2000" dirty="0" err="1"/>
              <a:t>n,String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a,double</a:t>
            </a:r>
            <a:r>
              <a:rPr lang="en-US" altLang="zh-CN" sz="2000" dirty="0"/>
              <a:t> s){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	this(n,a,s,500);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Manager(double b){//super();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bouns</a:t>
            </a:r>
            <a:r>
              <a:rPr lang="en-US" altLang="zh-CN" sz="2000" dirty="0"/>
              <a:t>=b;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}	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类的继承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118" y="1822449"/>
            <a:ext cx="7823200" cy="4411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构造函数：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扩展类中构造函数初始化各成员的次序：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父类属性初始化成默认值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调用父类的构造函数之一完成指定父类属性的初始化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子类属性初始化成默认值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调用子类构造函数之一完成指定子类属性的初始化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说明：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如果子类的构造函数中显式地调用父类构造函数，</a:t>
            </a:r>
            <a:r>
              <a:rPr lang="en-US" altLang="zh-CN" sz="2000" dirty="0"/>
              <a:t>super</a:t>
            </a:r>
            <a:r>
              <a:rPr lang="zh-CN" altLang="en-US" sz="2000" dirty="0"/>
              <a:t>必须是第一条语句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如果子类构造函数没有显式地调用父类构造函数，则将自动调用父类默认（即无参）的构造函数。如果父类没有无参构造函数，则</a:t>
            </a:r>
            <a:r>
              <a:rPr lang="en-US" altLang="zh-CN" sz="2000" dirty="0"/>
              <a:t>Java</a:t>
            </a:r>
            <a:r>
              <a:rPr lang="zh-CN" altLang="en-US" sz="2000" dirty="0"/>
              <a:t>编译器报错。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15689</Words>
  <Application>WPS 演示</Application>
  <PresentationFormat>全屏显示(4:3)</PresentationFormat>
  <Paragraphs>934</Paragraphs>
  <Slides>67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7" baseType="lpstr">
      <vt:lpstr>Arial</vt:lpstr>
      <vt:lpstr>宋体</vt:lpstr>
      <vt:lpstr>Wingdings</vt:lpstr>
      <vt:lpstr>Times New Roman</vt:lpstr>
      <vt:lpstr>Verdana</vt:lpstr>
      <vt:lpstr>华文新魏</vt:lpstr>
      <vt:lpstr>Segoe Print</vt:lpstr>
      <vt:lpstr>微软雅黑</vt:lpstr>
      <vt:lpstr>Calibri</vt:lpstr>
      <vt:lpstr>Arial Unicode MS</vt:lpstr>
      <vt:lpstr>Monotype Sorts</vt:lpstr>
      <vt:lpstr>Wingdings</vt:lpstr>
      <vt:lpstr>Courier New</vt:lpstr>
      <vt:lpstr>Forte</vt:lpstr>
      <vt:lpstr>Courier</vt:lpstr>
      <vt:lpstr>楷体_GB2312</vt:lpstr>
      <vt:lpstr>新宋体</vt:lpstr>
      <vt:lpstr>清晰</vt:lpstr>
      <vt:lpstr>Word.Picture.8</vt:lpstr>
      <vt:lpstr>Paint.Picture</vt:lpstr>
      <vt:lpstr>Chapter 9  类与类之间的关系</vt:lpstr>
      <vt:lpstr>类的继承</vt:lpstr>
      <vt:lpstr>类的继承</vt:lpstr>
      <vt:lpstr>类的继承</vt:lpstr>
      <vt:lpstr>类的继承</vt:lpstr>
      <vt:lpstr>类的继承</vt:lpstr>
      <vt:lpstr>PowerPoint 演示文稿</vt:lpstr>
      <vt:lpstr>PowerPoint 演示文稿</vt:lpstr>
      <vt:lpstr>类的继承</vt:lpstr>
      <vt:lpstr>访问修饰符与继承</vt:lpstr>
      <vt:lpstr>访问修饰与继承</vt:lpstr>
      <vt:lpstr>访问修饰与继承</vt:lpstr>
      <vt:lpstr>访问修饰与继承</vt:lpstr>
      <vt:lpstr>变量的隐藏和方法重写</vt:lpstr>
      <vt:lpstr>变量的隐藏和方法重写</vt:lpstr>
      <vt:lpstr>变量的隐藏和方法重写</vt:lpstr>
      <vt:lpstr>示例</vt:lpstr>
      <vt:lpstr>示例（续）</vt:lpstr>
      <vt:lpstr>示例（续）</vt:lpstr>
      <vt:lpstr>关键字super</vt:lpstr>
      <vt:lpstr>继承需要强调两点</vt:lpstr>
      <vt:lpstr>Constructor Chaining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继承需要强调两点</vt:lpstr>
      <vt:lpstr>NOTE</vt:lpstr>
      <vt:lpstr>NOTE</vt:lpstr>
      <vt:lpstr>Overriding vs. Overloading</vt:lpstr>
      <vt:lpstr>子类及多态</vt:lpstr>
      <vt:lpstr>子类及多态</vt:lpstr>
      <vt:lpstr>子类及多态</vt:lpstr>
      <vt:lpstr>子类及多态</vt:lpstr>
      <vt:lpstr>子类及多态</vt:lpstr>
      <vt:lpstr>子类及多态</vt:lpstr>
      <vt:lpstr>Polymorphism, Dynamic Binding and Generic Programming</vt:lpstr>
      <vt:lpstr>关键字final</vt:lpstr>
      <vt:lpstr>关键字final</vt:lpstr>
      <vt:lpstr>关键字final</vt:lpstr>
      <vt:lpstr>关键字final</vt:lpstr>
      <vt:lpstr>抽象方法和抽象类</vt:lpstr>
      <vt:lpstr>抽象方法和抽象类</vt:lpstr>
      <vt:lpstr>Abstract Classes and Abstract Methods</vt:lpstr>
      <vt:lpstr>Case Study: the Abstract Number Class </vt:lpstr>
      <vt:lpstr>PowerPoint 演示文稿</vt:lpstr>
      <vt:lpstr>接口</vt:lpstr>
      <vt:lpstr>接口</vt:lpstr>
      <vt:lpstr>接口</vt:lpstr>
      <vt:lpstr>接口</vt:lpstr>
      <vt:lpstr>接口</vt:lpstr>
      <vt:lpstr>接口</vt:lpstr>
      <vt:lpstr>PowerPoint 演示文稿</vt:lpstr>
      <vt:lpstr>Interfaces vs. Abstract Classes, cont.</vt:lpstr>
      <vt:lpstr>Whether to use an interface or a class?</vt:lpstr>
      <vt:lpstr>面向接口的编程</vt:lpstr>
      <vt:lpstr>PowerPoint 演示文稿</vt:lpstr>
      <vt:lpstr>包</vt:lpstr>
      <vt:lpstr>包</vt:lpstr>
      <vt:lpstr>包</vt:lpstr>
      <vt:lpstr>包</vt:lpstr>
      <vt:lpstr>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java概述</dc:title>
  <dc:creator>Fang Kong</dc:creator>
  <cp:lastModifiedBy>admin</cp:lastModifiedBy>
  <cp:revision>251</cp:revision>
  <dcterms:created xsi:type="dcterms:W3CDTF">2018-03-02T05:47:00Z</dcterms:created>
  <dcterms:modified xsi:type="dcterms:W3CDTF">2021-06-11T01:35:56Z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36EFD041D2954C2894ADA84397DF0A32</vt:lpwstr>
  </property>
  <property fmtid="{D5CDD505-2E9C-101B-9397-08002B2CF9AE}" pid="3" name="KSOProductBuildVer">
    <vt:lpwstr>2052-11.1.0.10495</vt:lpwstr>
  </property>
</Properties>
</file>