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42"/>
  </p:notesMasterIdLst>
  <p:sldIdLst>
    <p:sldId id="258" r:id="rId2"/>
    <p:sldId id="386" r:id="rId3"/>
    <p:sldId id="332" r:id="rId4"/>
    <p:sldId id="334" r:id="rId5"/>
    <p:sldId id="333" r:id="rId6"/>
    <p:sldId id="337" r:id="rId7"/>
    <p:sldId id="338" r:id="rId8"/>
    <p:sldId id="305" r:id="rId9"/>
    <p:sldId id="309" r:id="rId10"/>
    <p:sldId id="312" r:id="rId11"/>
    <p:sldId id="313" r:id="rId12"/>
    <p:sldId id="340" r:id="rId13"/>
    <p:sldId id="384" r:id="rId14"/>
    <p:sldId id="382" r:id="rId15"/>
    <p:sldId id="385" r:id="rId16"/>
    <p:sldId id="343" r:id="rId17"/>
    <p:sldId id="344" r:id="rId18"/>
    <p:sldId id="392" r:id="rId19"/>
    <p:sldId id="345" r:id="rId20"/>
    <p:sldId id="413" r:id="rId21"/>
    <p:sldId id="350" r:id="rId22"/>
    <p:sldId id="353" r:id="rId23"/>
    <p:sldId id="354" r:id="rId24"/>
    <p:sldId id="356" r:id="rId25"/>
    <p:sldId id="355" r:id="rId26"/>
    <p:sldId id="359" r:id="rId27"/>
    <p:sldId id="372" r:id="rId28"/>
    <p:sldId id="362" r:id="rId29"/>
    <p:sldId id="363" r:id="rId30"/>
    <p:sldId id="367" r:id="rId31"/>
    <p:sldId id="395" r:id="rId32"/>
    <p:sldId id="397" r:id="rId33"/>
    <p:sldId id="398" r:id="rId34"/>
    <p:sldId id="400" r:id="rId35"/>
    <p:sldId id="401" r:id="rId36"/>
    <p:sldId id="402" r:id="rId37"/>
    <p:sldId id="404" r:id="rId38"/>
    <p:sldId id="405" r:id="rId39"/>
    <p:sldId id="406" r:id="rId40"/>
    <p:sldId id="408" r:id="rId4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howGuides="1">
      <p:cViewPr varScale="1">
        <p:scale>
          <a:sx n="81" d="100"/>
          <a:sy n="81" d="100"/>
        </p:scale>
        <p:origin x="151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708DA7-CB6B-4FEC-BB9F-B495C2F7A39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4459A-E61A-45F3-9CEF-01DFB3F9B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73BB8E-E78B-4BA8-83BD-B47C5561E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9594E-959C-48E8-A188-7DE3EAC1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F3159-66AE-40CF-9B4E-20244012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DFFA1-A110-437A-A039-1E0A3A3D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2DFDB0-6104-416B-9302-E930E9AA1E2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15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9F1A-6CC8-4788-972B-E67179A5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C218AC-6F97-4254-8DE0-2C27BA60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82531-281A-4801-9CC6-132FF698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E1FAC-99E8-41CA-9766-CB95BA5C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C1C6C-E430-43A7-BD09-D4072B1C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02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B95E2-1AD9-4194-8A25-8D05F83AF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177F44-C0EA-4F89-9951-98CE8E88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E7BCA-D3E2-45EB-B837-7C06529B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342B9-1609-41DB-84DB-C26B3D4F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CC35A-E705-4038-96C4-E4CFB75B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275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27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54B6F-4ADE-4F1B-B5E1-AB98B42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79F41-65BD-4D14-BFF4-CFA03770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F5C51-EFF6-4807-9E38-9FC12A1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0E797-10A0-40C6-A55A-31C21D94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711EB-00D2-4B19-8276-F87E0DC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76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B26F4-1004-41C0-A8F8-0EFEF6A3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CAA6A-43D1-4A54-81E3-5EE95C0D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DB27-9C7A-4E48-B996-5C204819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293F1-3473-43EB-B93D-9C4CD0EE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33FF4-98B0-4D9E-81C1-CFFF4833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4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6748F-1AC6-4391-A48A-F88CDDE2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CC68B-676C-4141-A767-170EF72D1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36FC3-0860-44DA-932B-B4CF573B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F99C4-E304-48F9-B961-29E551EF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05FC8-09FF-478A-9565-03D7F1D7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1A016-0537-4189-8711-58577FA2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2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EABB7-78A3-4F92-BFA0-7BAF425A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EDB92-CDAB-4C1E-B796-20D6F1C2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FEF66-DF67-4ABE-BDAD-9ACE471B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BCED6-6540-4E70-947B-3B6EA5DA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97A401-0636-4B49-8B09-FC2D23AD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590A38-3659-470A-9F7B-7A01B3A6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80409-9C54-4019-B488-E65E929B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2554D-47D6-45E7-9CA7-8B066B09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4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1E4F4-D5D6-42FE-AB6A-12564166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011CFE-448F-4A6D-839E-FB296C5D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8C980F-FFCB-4386-A803-BC11D275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1A32E-A91F-41BA-8BDE-5BF8B424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91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ACA7E7-7676-424C-A4C4-E2D114A7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8132C-0703-451F-8469-04F831A5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4BEC8-BC8A-4559-91F1-C0E5BDA8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6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CBF7B-45D3-45A5-853D-CA282D59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0B509-2877-46BA-A853-E0E4D795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CCD9A-8D30-4FDC-B369-1E8A945D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3DDD3-6A62-48D6-BDE0-5890B063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DFCE2-C9C6-486D-8057-D0413604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B2EB1-8F9A-4B7A-AD42-4E58BAEA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86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CA8D7-6653-4021-93C9-3A741986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82E9FE-7DBE-4475-B527-1822BFDC0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7B1A0-6E0A-4DA3-B4E9-2BE08A28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BBEF0-3767-4DEB-87B5-A043B5C4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97925-2F97-454B-9DEB-559F4C75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1C244-A935-456B-978D-613E9A9A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52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AFEB6-F174-4D98-B7F6-D3236A97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87BD3-0A14-4526-A6B1-266E5D37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79B13-F49B-4C7A-B0C6-C8C6FF28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9D6D7-172E-4C85-9526-9FB5BB74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A5A80-DCF9-4F0D-A679-3FCBF345C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710E56-20F1-4567-84C8-9910A045F45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0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%E4%BB%A3%E7%A0%81%5Cchapter10%5C%E4%BE%8B%E5%AD%902%5CFileAccept.java" TargetMode="External"/><Relationship Id="rId2" Type="http://schemas.openxmlformats.org/officeDocument/2006/relationships/hyperlink" Target="%E4%BB%A3%E7%A0%81%5Cchapter10%5C%E4%BE%8B%E5%AD%902%5CExample10_2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%E4%BB%A3%E7%A0%81%5Cchapter10%5C%E4%BE%8B%E5%AD%903%5CExample10_3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IO </a:t>
            </a:r>
            <a:r>
              <a:rPr lang="zh-CN" altLang="en-US" dirty="0"/>
              <a:t>概述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11188" y="1630363"/>
            <a:ext cx="7977187" cy="4535487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600" dirty="0"/>
              <a:t>Java</a:t>
            </a:r>
            <a:r>
              <a:rPr lang="zh-CN" altLang="en-US" sz="2600" dirty="0"/>
              <a:t>中使用</a:t>
            </a:r>
            <a:r>
              <a:rPr lang="zh-CN" altLang="en-US" sz="2600" dirty="0">
                <a:latin typeface="Verdana" panose="020B0604030504040204" pitchFamily="34" charset="0"/>
              </a:rPr>
              <a:t>“</a:t>
            </a:r>
            <a:r>
              <a:rPr lang="zh-CN" altLang="en-US" sz="2600" dirty="0"/>
              <a:t>流</a:t>
            </a:r>
            <a:r>
              <a:rPr lang="zh-CN" altLang="en-US" sz="2600" dirty="0">
                <a:latin typeface="Verdana" panose="020B0604030504040204" pitchFamily="34" charset="0"/>
              </a:rPr>
              <a:t>”</a:t>
            </a:r>
            <a:r>
              <a:rPr lang="zh-CN" altLang="en-US" sz="2600" dirty="0"/>
              <a:t>这一逻辑设备来屏蔽不同设备间的差异</a:t>
            </a:r>
          </a:p>
          <a:p>
            <a:pPr eaLnBrk="1" hangingPunct="1"/>
            <a:r>
              <a:rPr lang="en-US" altLang="zh-CN" sz="2600" dirty="0"/>
              <a:t>Java</a:t>
            </a:r>
            <a:r>
              <a:rPr lang="zh-CN" altLang="en-US" sz="2600" dirty="0"/>
              <a:t>中的流：</a:t>
            </a:r>
          </a:p>
          <a:p>
            <a:pPr lvl="1" eaLnBrk="1" hangingPunct="1"/>
            <a:r>
              <a:rPr lang="zh-CN" altLang="en-US" sz="2200" dirty="0"/>
              <a:t>文本流（字符流）：是一个字符序列。在文本流中可按需要进行某些字符的转换，在被读写字符和外部设备中的字符之间不存在一一对应，被读写的字节数量可能与外部设备中字节数量不一样</a:t>
            </a:r>
          </a:p>
          <a:p>
            <a:pPr lvl="1" eaLnBrk="1" hangingPunct="1"/>
            <a:r>
              <a:rPr lang="zh-CN" altLang="en-US" sz="2200" dirty="0"/>
              <a:t>二进制流（字节流）：是一个字节序列。它与外部设备中的字节存在着一一对应的关系，即不存在字符的转换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93"/>
          <p:cNvGrpSpPr/>
          <p:nvPr/>
        </p:nvGrpSpPr>
        <p:grpSpPr>
          <a:xfrm>
            <a:off x="995363" y="1287463"/>
            <a:ext cx="3481387" cy="452437"/>
            <a:chOff x="0" y="2244"/>
            <a:chExt cx="1862" cy="374"/>
          </a:xfrm>
        </p:grpSpPr>
        <p:sp>
          <p:nvSpPr>
            <p:cNvPr id="23626" name="Rectangle 194"/>
            <p:cNvSpPr/>
            <p:nvPr/>
          </p:nvSpPr>
          <p:spPr>
            <a:xfrm>
              <a:off x="43" y="2244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boolean canRead()</a:t>
              </a:r>
            </a:p>
          </p:txBody>
        </p:sp>
        <p:sp>
          <p:nvSpPr>
            <p:cNvPr id="23627" name="Rectangle 195"/>
            <p:cNvSpPr/>
            <p:nvPr/>
          </p:nvSpPr>
          <p:spPr>
            <a:xfrm>
              <a:off x="0" y="2244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55" name="Group 199"/>
          <p:cNvGrpSpPr/>
          <p:nvPr/>
        </p:nvGrpSpPr>
        <p:grpSpPr>
          <a:xfrm>
            <a:off x="989013" y="2195513"/>
            <a:ext cx="3481387" cy="452437"/>
            <a:chOff x="0" y="0"/>
            <a:chExt cx="1862" cy="374"/>
          </a:xfrm>
        </p:grpSpPr>
        <p:sp>
          <p:nvSpPr>
            <p:cNvPr id="23624" name="Rectangle 200"/>
            <p:cNvSpPr/>
            <p:nvPr/>
          </p:nvSpPr>
          <p:spPr>
            <a:xfrm>
              <a:off x="43" y="0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String getAbsolutePath()</a:t>
              </a:r>
            </a:p>
          </p:txBody>
        </p:sp>
        <p:sp>
          <p:nvSpPr>
            <p:cNvPr id="23625" name="Rectangle 201"/>
            <p:cNvSpPr/>
            <p:nvPr/>
          </p:nvSpPr>
          <p:spPr>
            <a:xfrm>
              <a:off x="0" y="0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56" name="Group 202"/>
          <p:cNvGrpSpPr/>
          <p:nvPr/>
        </p:nvGrpSpPr>
        <p:grpSpPr>
          <a:xfrm>
            <a:off x="4470400" y="2195513"/>
            <a:ext cx="3479800" cy="452437"/>
            <a:chOff x="1862" y="0"/>
            <a:chExt cx="1862" cy="374"/>
          </a:xfrm>
        </p:grpSpPr>
        <p:sp>
          <p:nvSpPr>
            <p:cNvPr id="23622" name="Rectangle 203"/>
            <p:cNvSpPr/>
            <p:nvPr/>
          </p:nvSpPr>
          <p:spPr>
            <a:xfrm>
              <a:off x="1905" y="0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得到文件的绝对路径</a:t>
              </a:r>
            </a:p>
          </p:txBody>
        </p:sp>
        <p:sp>
          <p:nvSpPr>
            <p:cNvPr id="23623" name="Rectangle 204"/>
            <p:cNvSpPr/>
            <p:nvPr/>
          </p:nvSpPr>
          <p:spPr>
            <a:xfrm>
              <a:off x="1862" y="0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57" name="Group 205"/>
          <p:cNvGrpSpPr/>
          <p:nvPr/>
        </p:nvGrpSpPr>
        <p:grpSpPr>
          <a:xfrm>
            <a:off x="989013" y="2647950"/>
            <a:ext cx="3481387" cy="454025"/>
            <a:chOff x="0" y="374"/>
            <a:chExt cx="1862" cy="374"/>
          </a:xfrm>
        </p:grpSpPr>
        <p:sp>
          <p:nvSpPr>
            <p:cNvPr id="23620" name="Rectangle 206"/>
            <p:cNvSpPr/>
            <p:nvPr/>
          </p:nvSpPr>
          <p:spPr>
            <a:xfrm>
              <a:off x="43" y="374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String getName()</a:t>
              </a:r>
            </a:p>
          </p:txBody>
        </p:sp>
        <p:sp>
          <p:nvSpPr>
            <p:cNvPr id="23621" name="Rectangle 207"/>
            <p:cNvSpPr/>
            <p:nvPr/>
          </p:nvSpPr>
          <p:spPr>
            <a:xfrm>
              <a:off x="0" y="374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58" name="Group 208"/>
          <p:cNvGrpSpPr/>
          <p:nvPr/>
        </p:nvGrpSpPr>
        <p:grpSpPr>
          <a:xfrm>
            <a:off x="4470400" y="2647950"/>
            <a:ext cx="3479800" cy="454025"/>
            <a:chOff x="1862" y="374"/>
            <a:chExt cx="1862" cy="374"/>
          </a:xfrm>
        </p:grpSpPr>
        <p:sp>
          <p:nvSpPr>
            <p:cNvPr id="23618" name="Rectangle 209"/>
            <p:cNvSpPr/>
            <p:nvPr/>
          </p:nvSpPr>
          <p:spPr>
            <a:xfrm>
              <a:off x="1905" y="374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得到文件名</a:t>
              </a:r>
            </a:p>
          </p:txBody>
        </p:sp>
        <p:sp>
          <p:nvSpPr>
            <p:cNvPr id="23619" name="Rectangle 210"/>
            <p:cNvSpPr/>
            <p:nvPr/>
          </p:nvSpPr>
          <p:spPr>
            <a:xfrm>
              <a:off x="1862" y="374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59" name="Group 211"/>
          <p:cNvGrpSpPr/>
          <p:nvPr/>
        </p:nvGrpSpPr>
        <p:grpSpPr>
          <a:xfrm>
            <a:off x="989013" y="3101975"/>
            <a:ext cx="3481387" cy="452438"/>
            <a:chOff x="0" y="748"/>
            <a:chExt cx="1862" cy="374"/>
          </a:xfrm>
        </p:grpSpPr>
        <p:sp>
          <p:nvSpPr>
            <p:cNvPr id="23616" name="Rectangle 212"/>
            <p:cNvSpPr/>
            <p:nvPr/>
          </p:nvSpPr>
          <p:spPr>
            <a:xfrm>
              <a:off x="43" y="748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String getParent()</a:t>
              </a:r>
            </a:p>
          </p:txBody>
        </p:sp>
        <p:sp>
          <p:nvSpPr>
            <p:cNvPr id="23617" name="Rectangle 213"/>
            <p:cNvSpPr/>
            <p:nvPr/>
          </p:nvSpPr>
          <p:spPr>
            <a:xfrm>
              <a:off x="0" y="748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0" name="Group 214"/>
          <p:cNvGrpSpPr/>
          <p:nvPr/>
        </p:nvGrpSpPr>
        <p:grpSpPr>
          <a:xfrm>
            <a:off x="4470400" y="3101975"/>
            <a:ext cx="3479800" cy="452438"/>
            <a:chOff x="1862" y="748"/>
            <a:chExt cx="1862" cy="374"/>
          </a:xfrm>
        </p:grpSpPr>
        <p:sp>
          <p:nvSpPr>
            <p:cNvPr id="23614" name="Rectangle 215"/>
            <p:cNvSpPr/>
            <p:nvPr/>
          </p:nvSpPr>
          <p:spPr>
            <a:xfrm>
              <a:off x="1905" y="748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得到父目录的名字</a:t>
              </a:r>
            </a:p>
          </p:txBody>
        </p:sp>
        <p:sp>
          <p:nvSpPr>
            <p:cNvPr id="23615" name="Rectangle 216"/>
            <p:cNvSpPr/>
            <p:nvPr/>
          </p:nvSpPr>
          <p:spPr>
            <a:xfrm>
              <a:off x="1862" y="748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1" name="Group 217"/>
          <p:cNvGrpSpPr/>
          <p:nvPr/>
        </p:nvGrpSpPr>
        <p:grpSpPr>
          <a:xfrm>
            <a:off x="989013" y="3554413"/>
            <a:ext cx="3481387" cy="452437"/>
            <a:chOff x="0" y="1122"/>
            <a:chExt cx="1862" cy="374"/>
          </a:xfrm>
        </p:grpSpPr>
        <p:sp>
          <p:nvSpPr>
            <p:cNvPr id="23612" name="Rectangle 218"/>
            <p:cNvSpPr/>
            <p:nvPr/>
          </p:nvSpPr>
          <p:spPr>
            <a:xfrm>
              <a:off x="43" y="1122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String getPath()</a:t>
              </a:r>
            </a:p>
          </p:txBody>
        </p:sp>
        <p:sp>
          <p:nvSpPr>
            <p:cNvPr id="23613" name="Rectangle 219"/>
            <p:cNvSpPr/>
            <p:nvPr/>
          </p:nvSpPr>
          <p:spPr>
            <a:xfrm>
              <a:off x="0" y="1122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2" name="Group 220"/>
          <p:cNvGrpSpPr/>
          <p:nvPr/>
        </p:nvGrpSpPr>
        <p:grpSpPr>
          <a:xfrm>
            <a:off x="4470400" y="3554413"/>
            <a:ext cx="3479800" cy="452437"/>
            <a:chOff x="1862" y="1122"/>
            <a:chExt cx="1862" cy="374"/>
          </a:xfrm>
        </p:grpSpPr>
        <p:sp>
          <p:nvSpPr>
            <p:cNvPr id="23610" name="Rectangle 221"/>
            <p:cNvSpPr/>
            <p:nvPr/>
          </p:nvSpPr>
          <p:spPr>
            <a:xfrm>
              <a:off x="1905" y="1122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返回路径</a:t>
              </a:r>
            </a:p>
          </p:txBody>
        </p:sp>
        <p:sp>
          <p:nvSpPr>
            <p:cNvPr id="23611" name="Rectangle 222"/>
            <p:cNvSpPr/>
            <p:nvPr/>
          </p:nvSpPr>
          <p:spPr>
            <a:xfrm>
              <a:off x="1862" y="1122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3" name="Group 229"/>
          <p:cNvGrpSpPr/>
          <p:nvPr/>
        </p:nvGrpSpPr>
        <p:grpSpPr>
          <a:xfrm>
            <a:off x="989013" y="3992563"/>
            <a:ext cx="3481387" cy="452437"/>
            <a:chOff x="0" y="1870"/>
            <a:chExt cx="1862" cy="374"/>
          </a:xfrm>
        </p:grpSpPr>
        <p:sp>
          <p:nvSpPr>
            <p:cNvPr id="23608" name="Rectangle 230"/>
            <p:cNvSpPr/>
            <p:nvPr/>
          </p:nvSpPr>
          <p:spPr>
            <a:xfrm>
              <a:off x="43" y="1870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sz="1600" b="1" dirty="0">
                  <a:latin typeface="Times New Roman" panose="02020603050405020304" pitchFamily="18" charset="0"/>
                </a:rPr>
                <a:t>public native </a:t>
              </a:r>
              <a:r>
                <a:rPr lang="en-US" altLang="zh-CN" sz="1600" b="1" dirty="0" err="1">
                  <a:latin typeface="Times New Roman" panose="02020603050405020304" pitchFamily="18" charset="0"/>
                </a:rPr>
                <a:t>boolean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 isAbsolute()</a:t>
              </a:r>
            </a:p>
          </p:txBody>
        </p:sp>
        <p:sp>
          <p:nvSpPr>
            <p:cNvPr id="23609" name="Rectangle 231"/>
            <p:cNvSpPr/>
            <p:nvPr/>
          </p:nvSpPr>
          <p:spPr>
            <a:xfrm>
              <a:off x="0" y="1870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4" name="Group 232"/>
          <p:cNvGrpSpPr/>
          <p:nvPr/>
        </p:nvGrpSpPr>
        <p:grpSpPr>
          <a:xfrm>
            <a:off x="4470400" y="3992563"/>
            <a:ext cx="3479800" cy="452437"/>
            <a:chOff x="1862" y="1870"/>
            <a:chExt cx="1862" cy="374"/>
          </a:xfrm>
        </p:grpSpPr>
        <p:sp>
          <p:nvSpPr>
            <p:cNvPr id="23606" name="Rectangle 233"/>
            <p:cNvSpPr/>
            <p:nvPr/>
          </p:nvSpPr>
          <p:spPr>
            <a:xfrm>
              <a:off x="1905" y="1870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如果是绝对路径返回真</a:t>
              </a:r>
            </a:p>
          </p:txBody>
        </p:sp>
        <p:sp>
          <p:nvSpPr>
            <p:cNvPr id="23607" name="Rectangle 234"/>
            <p:cNvSpPr/>
            <p:nvPr/>
          </p:nvSpPr>
          <p:spPr>
            <a:xfrm>
              <a:off x="1862" y="1870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5" name="Group 235"/>
          <p:cNvGrpSpPr/>
          <p:nvPr/>
        </p:nvGrpSpPr>
        <p:grpSpPr>
          <a:xfrm>
            <a:off x="989013" y="4445000"/>
            <a:ext cx="3481387" cy="452438"/>
            <a:chOff x="0" y="2244"/>
            <a:chExt cx="1862" cy="374"/>
          </a:xfrm>
        </p:grpSpPr>
        <p:sp>
          <p:nvSpPr>
            <p:cNvPr id="23604" name="Rectangle 236"/>
            <p:cNvSpPr/>
            <p:nvPr/>
          </p:nvSpPr>
          <p:spPr>
            <a:xfrm>
              <a:off x="43" y="2244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boolean isDirectory()</a:t>
              </a:r>
            </a:p>
          </p:txBody>
        </p:sp>
        <p:sp>
          <p:nvSpPr>
            <p:cNvPr id="23605" name="Rectangle 237"/>
            <p:cNvSpPr/>
            <p:nvPr/>
          </p:nvSpPr>
          <p:spPr>
            <a:xfrm>
              <a:off x="0" y="2244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6" name="Group 238"/>
          <p:cNvGrpSpPr/>
          <p:nvPr/>
        </p:nvGrpSpPr>
        <p:grpSpPr>
          <a:xfrm>
            <a:off x="4470400" y="4445000"/>
            <a:ext cx="3479800" cy="452438"/>
            <a:chOff x="1862" y="2244"/>
            <a:chExt cx="1862" cy="374"/>
          </a:xfrm>
        </p:grpSpPr>
        <p:sp>
          <p:nvSpPr>
            <p:cNvPr id="23602" name="Rectangle 239"/>
            <p:cNvSpPr/>
            <p:nvPr/>
          </p:nvSpPr>
          <p:spPr>
            <a:xfrm>
              <a:off x="1905" y="2244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如果是目录则返回真</a:t>
              </a:r>
            </a:p>
          </p:txBody>
        </p:sp>
        <p:sp>
          <p:nvSpPr>
            <p:cNvPr id="23603" name="Rectangle 240"/>
            <p:cNvSpPr/>
            <p:nvPr/>
          </p:nvSpPr>
          <p:spPr>
            <a:xfrm>
              <a:off x="1862" y="2244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7" name="Group 241"/>
          <p:cNvGrpSpPr/>
          <p:nvPr/>
        </p:nvGrpSpPr>
        <p:grpSpPr>
          <a:xfrm>
            <a:off x="989013" y="4886325"/>
            <a:ext cx="3481387" cy="452438"/>
            <a:chOff x="0" y="2618"/>
            <a:chExt cx="1862" cy="374"/>
          </a:xfrm>
        </p:grpSpPr>
        <p:sp>
          <p:nvSpPr>
            <p:cNvPr id="23600" name="Rectangle 242"/>
            <p:cNvSpPr/>
            <p:nvPr/>
          </p:nvSpPr>
          <p:spPr>
            <a:xfrm>
              <a:off x="43" y="2618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boolean isFile()</a:t>
              </a:r>
            </a:p>
          </p:txBody>
        </p:sp>
        <p:sp>
          <p:nvSpPr>
            <p:cNvPr id="23601" name="Rectangle 243"/>
            <p:cNvSpPr/>
            <p:nvPr/>
          </p:nvSpPr>
          <p:spPr>
            <a:xfrm>
              <a:off x="0" y="2618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8" name="Group 244"/>
          <p:cNvGrpSpPr/>
          <p:nvPr/>
        </p:nvGrpSpPr>
        <p:grpSpPr>
          <a:xfrm>
            <a:off x="4470400" y="4886325"/>
            <a:ext cx="3479800" cy="452438"/>
            <a:chOff x="1862" y="2618"/>
            <a:chExt cx="1862" cy="374"/>
          </a:xfrm>
        </p:grpSpPr>
        <p:sp>
          <p:nvSpPr>
            <p:cNvPr id="23598" name="Rectangle 245"/>
            <p:cNvSpPr/>
            <p:nvPr/>
          </p:nvSpPr>
          <p:spPr>
            <a:xfrm>
              <a:off x="1905" y="2618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如果是文件则返回真</a:t>
              </a:r>
            </a:p>
          </p:txBody>
        </p:sp>
        <p:sp>
          <p:nvSpPr>
            <p:cNvPr id="23599" name="Rectangle 246"/>
            <p:cNvSpPr/>
            <p:nvPr/>
          </p:nvSpPr>
          <p:spPr>
            <a:xfrm>
              <a:off x="1862" y="2618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69" name="Group 247"/>
          <p:cNvGrpSpPr/>
          <p:nvPr/>
        </p:nvGrpSpPr>
        <p:grpSpPr>
          <a:xfrm>
            <a:off x="989013" y="5338763"/>
            <a:ext cx="3481387" cy="454025"/>
            <a:chOff x="0" y="2992"/>
            <a:chExt cx="1862" cy="374"/>
          </a:xfrm>
        </p:grpSpPr>
        <p:sp>
          <p:nvSpPr>
            <p:cNvPr id="23596" name="Rectangle 248"/>
            <p:cNvSpPr/>
            <p:nvPr/>
          </p:nvSpPr>
          <p:spPr>
            <a:xfrm>
              <a:off x="43" y="2992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long lastModified()</a:t>
              </a:r>
            </a:p>
          </p:txBody>
        </p:sp>
        <p:sp>
          <p:nvSpPr>
            <p:cNvPr id="23597" name="Rectangle 249"/>
            <p:cNvSpPr/>
            <p:nvPr/>
          </p:nvSpPr>
          <p:spPr>
            <a:xfrm>
              <a:off x="0" y="2992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70" name="Group 250"/>
          <p:cNvGrpSpPr/>
          <p:nvPr/>
        </p:nvGrpSpPr>
        <p:grpSpPr>
          <a:xfrm>
            <a:off x="4470400" y="5338763"/>
            <a:ext cx="3479800" cy="454025"/>
            <a:chOff x="1862" y="2992"/>
            <a:chExt cx="1862" cy="374"/>
          </a:xfrm>
        </p:grpSpPr>
        <p:sp>
          <p:nvSpPr>
            <p:cNvPr id="23594" name="Rectangle 251"/>
            <p:cNvSpPr/>
            <p:nvPr/>
          </p:nvSpPr>
          <p:spPr>
            <a:xfrm>
              <a:off x="1905" y="2992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返回最近一次修改时间</a:t>
              </a:r>
            </a:p>
          </p:txBody>
        </p:sp>
        <p:sp>
          <p:nvSpPr>
            <p:cNvPr id="23595" name="Rectangle 252"/>
            <p:cNvSpPr/>
            <p:nvPr/>
          </p:nvSpPr>
          <p:spPr>
            <a:xfrm>
              <a:off x="1862" y="2992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71" name="Group 253"/>
          <p:cNvGrpSpPr/>
          <p:nvPr/>
        </p:nvGrpSpPr>
        <p:grpSpPr>
          <a:xfrm>
            <a:off x="989013" y="5792788"/>
            <a:ext cx="3481387" cy="452437"/>
            <a:chOff x="0" y="3366"/>
            <a:chExt cx="1862" cy="374"/>
          </a:xfrm>
        </p:grpSpPr>
        <p:sp>
          <p:nvSpPr>
            <p:cNvPr id="23592" name="Rectangle 254"/>
            <p:cNvSpPr/>
            <p:nvPr/>
          </p:nvSpPr>
          <p:spPr>
            <a:xfrm>
              <a:off x="43" y="3366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long length()</a:t>
              </a:r>
            </a:p>
          </p:txBody>
        </p:sp>
        <p:sp>
          <p:nvSpPr>
            <p:cNvPr id="23593" name="Rectangle 255"/>
            <p:cNvSpPr/>
            <p:nvPr/>
          </p:nvSpPr>
          <p:spPr>
            <a:xfrm>
              <a:off x="0" y="3366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72" name="Group 256"/>
          <p:cNvGrpSpPr/>
          <p:nvPr/>
        </p:nvGrpSpPr>
        <p:grpSpPr>
          <a:xfrm>
            <a:off x="4470400" y="5792788"/>
            <a:ext cx="3479800" cy="452437"/>
            <a:chOff x="1862" y="3366"/>
            <a:chExt cx="1862" cy="374"/>
          </a:xfrm>
        </p:grpSpPr>
        <p:sp>
          <p:nvSpPr>
            <p:cNvPr id="23590" name="Rectangle 257"/>
            <p:cNvSpPr/>
            <p:nvPr/>
          </p:nvSpPr>
          <p:spPr>
            <a:xfrm>
              <a:off x="1905" y="3366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返回文件长度</a:t>
              </a:r>
            </a:p>
          </p:txBody>
        </p:sp>
        <p:sp>
          <p:nvSpPr>
            <p:cNvPr id="23591" name="Rectangle 258"/>
            <p:cNvSpPr/>
            <p:nvPr/>
          </p:nvSpPr>
          <p:spPr>
            <a:xfrm>
              <a:off x="1862" y="3366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23573" name="Rectangle 259"/>
          <p:cNvSpPr/>
          <p:nvPr/>
        </p:nvSpPr>
        <p:spPr>
          <a:xfrm>
            <a:off x="982663" y="2192338"/>
            <a:ext cx="6973887" cy="4032250"/>
          </a:xfrm>
          <a:prstGeom prst="rect">
            <a:avLst/>
          </a:prstGeom>
          <a:noFill/>
          <a:ln w="9525" cap="flat" cmpd="sng">
            <a:solidFill>
              <a:srgbClr val="A0A0A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23574" name="Group 260"/>
          <p:cNvGrpSpPr/>
          <p:nvPr/>
        </p:nvGrpSpPr>
        <p:grpSpPr>
          <a:xfrm>
            <a:off x="4476750" y="1287463"/>
            <a:ext cx="3479800" cy="452437"/>
            <a:chOff x="1862" y="2244"/>
            <a:chExt cx="1862" cy="374"/>
          </a:xfrm>
        </p:grpSpPr>
        <p:sp>
          <p:nvSpPr>
            <p:cNvPr id="23588" name="Rectangle 261"/>
            <p:cNvSpPr/>
            <p:nvPr/>
          </p:nvSpPr>
          <p:spPr>
            <a:xfrm>
              <a:off x="1905" y="2244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目录文件是否可读</a:t>
              </a:r>
            </a:p>
          </p:txBody>
        </p:sp>
        <p:sp>
          <p:nvSpPr>
            <p:cNvPr id="23589" name="Rectangle 262"/>
            <p:cNvSpPr/>
            <p:nvPr/>
          </p:nvSpPr>
          <p:spPr>
            <a:xfrm>
              <a:off x="1862" y="2244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75" name="Group 263"/>
          <p:cNvGrpSpPr/>
          <p:nvPr/>
        </p:nvGrpSpPr>
        <p:grpSpPr>
          <a:xfrm>
            <a:off x="995363" y="1739900"/>
            <a:ext cx="3481387" cy="452438"/>
            <a:chOff x="0" y="2618"/>
            <a:chExt cx="1862" cy="374"/>
          </a:xfrm>
        </p:grpSpPr>
        <p:sp>
          <p:nvSpPr>
            <p:cNvPr id="23586" name="Rectangle 264"/>
            <p:cNvSpPr/>
            <p:nvPr/>
          </p:nvSpPr>
          <p:spPr>
            <a:xfrm>
              <a:off x="43" y="2618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boolean canWrite()</a:t>
              </a:r>
            </a:p>
          </p:txBody>
        </p:sp>
        <p:sp>
          <p:nvSpPr>
            <p:cNvPr id="23587" name="Rectangle 265"/>
            <p:cNvSpPr/>
            <p:nvPr/>
          </p:nvSpPr>
          <p:spPr>
            <a:xfrm>
              <a:off x="0" y="2618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76" name="Group 266"/>
          <p:cNvGrpSpPr/>
          <p:nvPr/>
        </p:nvGrpSpPr>
        <p:grpSpPr>
          <a:xfrm>
            <a:off x="4476750" y="1739900"/>
            <a:ext cx="3479800" cy="452438"/>
            <a:chOff x="1862" y="2618"/>
            <a:chExt cx="1862" cy="374"/>
          </a:xfrm>
        </p:grpSpPr>
        <p:sp>
          <p:nvSpPr>
            <p:cNvPr id="23584" name="Rectangle 267"/>
            <p:cNvSpPr/>
            <p:nvPr/>
          </p:nvSpPr>
          <p:spPr>
            <a:xfrm>
              <a:off x="1905" y="2618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目录文件是否可写</a:t>
              </a:r>
            </a:p>
          </p:txBody>
        </p:sp>
        <p:sp>
          <p:nvSpPr>
            <p:cNvPr id="23585" name="Rectangle 268"/>
            <p:cNvSpPr/>
            <p:nvPr/>
          </p:nvSpPr>
          <p:spPr>
            <a:xfrm>
              <a:off x="1862" y="2618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77" name="Group 269"/>
          <p:cNvGrpSpPr/>
          <p:nvPr/>
        </p:nvGrpSpPr>
        <p:grpSpPr>
          <a:xfrm>
            <a:off x="995363" y="823913"/>
            <a:ext cx="3481387" cy="452437"/>
            <a:chOff x="0" y="2244"/>
            <a:chExt cx="1862" cy="374"/>
          </a:xfrm>
        </p:grpSpPr>
        <p:sp>
          <p:nvSpPr>
            <p:cNvPr id="23582" name="Rectangle 270"/>
            <p:cNvSpPr/>
            <p:nvPr/>
          </p:nvSpPr>
          <p:spPr>
            <a:xfrm>
              <a:off x="43" y="2244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public boolean exists()</a:t>
              </a:r>
            </a:p>
          </p:txBody>
        </p:sp>
        <p:sp>
          <p:nvSpPr>
            <p:cNvPr id="23583" name="Rectangle 271"/>
            <p:cNvSpPr/>
            <p:nvPr/>
          </p:nvSpPr>
          <p:spPr>
            <a:xfrm>
              <a:off x="0" y="2244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578" name="Group 272"/>
          <p:cNvGrpSpPr/>
          <p:nvPr/>
        </p:nvGrpSpPr>
        <p:grpSpPr>
          <a:xfrm>
            <a:off x="4476750" y="823913"/>
            <a:ext cx="3479800" cy="452437"/>
            <a:chOff x="1862" y="2244"/>
            <a:chExt cx="1862" cy="374"/>
          </a:xfrm>
        </p:grpSpPr>
        <p:sp>
          <p:nvSpPr>
            <p:cNvPr id="23580" name="Rectangle 273"/>
            <p:cNvSpPr/>
            <p:nvPr/>
          </p:nvSpPr>
          <p:spPr>
            <a:xfrm>
              <a:off x="1905" y="2244"/>
              <a:ext cx="177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目录文件是否存在</a:t>
              </a:r>
            </a:p>
          </p:txBody>
        </p:sp>
        <p:sp>
          <p:nvSpPr>
            <p:cNvPr id="23581" name="Rectangle 274"/>
            <p:cNvSpPr/>
            <p:nvPr/>
          </p:nvSpPr>
          <p:spPr>
            <a:xfrm>
              <a:off x="1862" y="2244"/>
              <a:ext cx="1862" cy="37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23579" name="Text Box 54"/>
          <p:cNvSpPr txBox="1"/>
          <p:nvPr/>
        </p:nvSpPr>
        <p:spPr>
          <a:xfrm>
            <a:off x="179512" y="470408"/>
            <a:ext cx="6427788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highlight>
                  <a:srgbClr val="FFFF00"/>
                </a:highlight>
                <a:latin typeface="Verdana" panose="020B0604030504040204" pitchFamily="34" charset="0"/>
              </a:rPr>
              <a:t>对文件、目录进行的浏览类的方法：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4"/>
          <p:cNvSpPr txBox="1"/>
          <p:nvPr/>
        </p:nvSpPr>
        <p:spPr>
          <a:xfrm>
            <a:off x="592138" y="2641600"/>
            <a:ext cx="6427787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highlight>
                  <a:srgbClr val="FFFF00"/>
                </a:highlight>
                <a:latin typeface="Verdana" panose="020B0604030504040204" pitchFamily="34" charset="0"/>
              </a:rPr>
              <a:t>对文件、目录进行的操作类的方法：</a:t>
            </a:r>
          </a:p>
        </p:txBody>
      </p:sp>
      <p:grpSp>
        <p:nvGrpSpPr>
          <p:cNvPr id="24579" name="Group 55"/>
          <p:cNvGrpSpPr/>
          <p:nvPr/>
        </p:nvGrpSpPr>
        <p:grpSpPr>
          <a:xfrm>
            <a:off x="539750" y="3154363"/>
            <a:ext cx="8140700" cy="2938462"/>
            <a:chOff x="340" y="627"/>
            <a:chExt cx="5128" cy="1754"/>
          </a:xfrm>
        </p:grpSpPr>
        <p:grpSp>
          <p:nvGrpSpPr>
            <p:cNvPr id="24606" name="Group 56"/>
            <p:cNvGrpSpPr/>
            <p:nvPr/>
          </p:nvGrpSpPr>
          <p:grpSpPr>
            <a:xfrm>
              <a:off x="340" y="627"/>
              <a:ext cx="2564" cy="353"/>
              <a:chOff x="0" y="0"/>
              <a:chExt cx="1862" cy="374"/>
            </a:xfrm>
          </p:grpSpPr>
          <p:sp>
            <p:nvSpPr>
              <p:cNvPr id="24634" name="Rectangle 57"/>
              <p:cNvSpPr/>
              <p:nvPr/>
            </p:nvSpPr>
            <p:spPr>
              <a:xfrm>
                <a:off x="43" y="0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public boolean delete()</a:t>
                </a:r>
              </a:p>
            </p:txBody>
          </p:sp>
          <p:sp>
            <p:nvSpPr>
              <p:cNvPr id="24635" name="Rectangle 58"/>
              <p:cNvSpPr/>
              <p:nvPr/>
            </p:nvSpPr>
            <p:spPr>
              <a:xfrm>
                <a:off x="0" y="0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07" name="Group 59"/>
            <p:cNvGrpSpPr/>
            <p:nvPr/>
          </p:nvGrpSpPr>
          <p:grpSpPr>
            <a:xfrm>
              <a:off x="2904" y="627"/>
              <a:ext cx="2564" cy="353"/>
              <a:chOff x="1862" y="0"/>
              <a:chExt cx="1862" cy="374"/>
            </a:xfrm>
          </p:grpSpPr>
          <p:sp>
            <p:nvSpPr>
              <p:cNvPr id="24632" name="Rectangle 60"/>
              <p:cNvSpPr/>
              <p:nvPr/>
            </p:nvSpPr>
            <p:spPr>
              <a:xfrm>
                <a:off x="1905" y="0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</a:rPr>
                  <a:t>删除文件或目录，其中目录为空时才能删</a:t>
                </a:r>
              </a:p>
            </p:txBody>
          </p:sp>
          <p:sp>
            <p:nvSpPr>
              <p:cNvPr id="24633" name="Rectangle 61"/>
              <p:cNvSpPr/>
              <p:nvPr/>
            </p:nvSpPr>
            <p:spPr>
              <a:xfrm>
                <a:off x="1862" y="0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08" name="Group 62"/>
            <p:cNvGrpSpPr/>
            <p:nvPr/>
          </p:nvGrpSpPr>
          <p:grpSpPr>
            <a:xfrm>
              <a:off x="340" y="980"/>
              <a:ext cx="2564" cy="354"/>
              <a:chOff x="0" y="374"/>
              <a:chExt cx="1862" cy="374"/>
            </a:xfrm>
          </p:grpSpPr>
          <p:sp>
            <p:nvSpPr>
              <p:cNvPr id="24630" name="Rectangle 63"/>
              <p:cNvSpPr/>
              <p:nvPr/>
            </p:nvSpPr>
            <p:spPr>
              <a:xfrm>
                <a:off x="43" y="374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public URL toUrl()</a:t>
                </a:r>
              </a:p>
            </p:txBody>
          </p:sp>
          <p:sp>
            <p:nvSpPr>
              <p:cNvPr id="24631" name="Rectangle 64"/>
              <p:cNvSpPr/>
              <p:nvPr/>
            </p:nvSpPr>
            <p:spPr>
              <a:xfrm>
                <a:off x="0" y="374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09" name="Group 65"/>
            <p:cNvGrpSpPr/>
            <p:nvPr/>
          </p:nvGrpSpPr>
          <p:grpSpPr>
            <a:xfrm>
              <a:off x="2904" y="980"/>
              <a:ext cx="2564" cy="354"/>
              <a:chOff x="1862" y="374"/>
              <a:chExt cx="1862" cy="374"/>
            </a:xfrm>
          </p:grpSpPr>
          <p:sp>
            <p:nvSpPr>
              <p:cNvPr id="24628" name="Rectangle 66"/>
              <p:cNvSpPr/>
              <p:nvPr/>
            </p:nvSpPr>
            <p:spPr>
              <a:xfrm>
                <a:off x="1905" y="374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</a:rPr>
                  <a:t>将路径名转成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URL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格式</a:t>
                </a:r>
              </a:p>
            </p:txBody>
          </p:sp>
          <p:sp>
            <p:nvSpPr>
              <p:cNvPr id="24629" name="Rectangle 67"/>
              <p:cNvSpPr/>
              <p:nvPr/>
            </p:nvSpPr>
            <p:spPr>
              <a:xfrm>
                <a:off x="1862" y="374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10" name="Group 68"/>
            <p:cNvGrpSpPr/>
            <p:nvPr/>
          </p:nvGrpSpPr>
          <p:grpSpPr>
            <a:xfrm>
              <a:off x="340" y="1334"/>
              <a:ext cx="2564" cy="353"/>
              <a:chOff x="0" y="748"/>
              <a:chExt cx="1862" cy="374"/>
            </a:xfrm>
          </p:grpSpPr>
          <p:sp>
            <p:nvSpPr>
              <p:cNvPr id="24626" name="Rectangle 69"/>
              <p:cNvSpPr/>
              <p:nvPr/>
            </p:nvSpPr>
            <p:spPr>
              <a:xfrm>
                <a:off x="43" y="748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public boolean mkdir()</a:t>
                </a:r>
              </a:p>
            </p:txBody>
          </p:sp>
          <p:sp>
            <p:nvSpPr>
              <p:cNvPr id="24627" name="Rectangle 70"/>
              <p:cNvSpPr/>
              <p:nvPr/>
            </p:nvSpPr>
            <p:spPr>
              <a:xfrm>
                <a:off x="0" y="748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11" name="Group 71"/>
            <p:cNvGrpSpPr/>
            <p:nvPr/>
          </p:nvGrpSpPr>
          <p:grpSpPr>
            <a:xfrm>
              <a:off x="2904" y="1334"/>
              <a:ext cx="2564" cy="353"/>
              <a:chOff x="1862" y="748"/>
              <a:chExt cx="1862" cy="374"/>
            </a:xfrm>
          </p:grpSpPr>
          <p:sp>
            <p:nvSpPr>
              <p:cNvPr id="24624" name="Rectangle 72"/>
              <p:cNvSpPr/>
              <p:nvPr/>
            </p:nvSpPr>
            <p:spPr>
              <a:xfrm>
                <a:off x="1905" y="748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</a:rPr>
                  <a:t>创建目录，成功返回真</a:t>
                </a:r>
              </a:p>
            </p:txBody>
          </p:sp>
          <p:sp>
            <p:nvSpPr>
              <p:cNvPr id="24625" name="Rectangle 73"/>
              <p:cNvSpPr/>
              <p:nvPr/>
            </p:nvSpPr>
            <p:spPr>
              <a:xfrm>
                <a:off x="1862" y="748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12" name="Group 74"/>
            <p:cNvGrpSpPr/>
            <p:nvPr/>
          </p:nvGrpSpPr>
          <p:grpSpPr>
            <a:xfrm>
              <a:off x="340" y="1687"/>
              <a:ext cx="2564" cy="353"/>
              <a:chOff x="0" y="1122"/>
              <a:chExt cx="1862" cy="374"/>
            </a:xfrm>
          </p:grpSpPr>
          <p:sp>
            <p:nvSpPr>
              <p:cNvPr id="24622" name="Rectangle 75"/>
              <p:cNvSpPr/>
              <p:nvPr/>
            </p:nvSpPr>
            <p:spPr>
              <a:xfrm>
                <a:off x="43" y="1122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public boolean mkdirs()</a:t>
                </a:r>
              </a:p>
            </p:txBody>
          </p:sp>
          <p:sp>
            <p:nvSpPr>
              <p:cNvPr id="24623" name="Rectangle 76"/>
              <p:cNvSpPr/>
              <p:nvPr/>
            </p:nvSpPr>
            <p:spPr>
              <a:xfrm>
                <a:off x="0" y="1122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13" name="Group 77"/>
            <p:cNvGrpSpPr/>
            <p:nvPr/>
          </p:nvGrpSpPr>
          <p:grpSpPr>
            <a:xfrm>
              <a:off x="2904" y="1687"/>
              <a:ext cx="2564" cy="353"/>
              <a:chOff x="1862" y="1122"/>
              <a:chExt cx="1862" cy="374"/>
            </a:xfrm>
          </p:grpSpPr>
          <p:sp>
            <p:nvSpPr>
              <p:cNvPr id="24620" name="Rectangle 78"/>
              <p:cNvSpPr/>
              <p:nvPr/>
            </p:nvSpPr>
            <p:spPr>
              <a:xfrm>
                <a:off x="1905" y="1122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</a:rPr>
                  <a:t>创建路径中所有目录，成功则返回真</a:t>
                </a:r>
              </a:p>
            </p:txBody>
          </p:sp>
          <p:sp>
            <p:nvSpPr>
              <p:cNvPr id="24621" name="Rectangle 79"/>
              <p:cNvSpPr/>
              <p:nvPr/>
            </p:nvSpPr>
            <p:spPr>
              <a:xfrm>
                <a:off x="1862" y="1122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14" name="Group 80"/>
            <p:cNvGrpSpPr/>
            <p:nvPr/>
          </p:nvGrpSpPr>
          <p:grpSpPr>
            <a:xfrm>
              <a:off x="340" y="2027"/>
              <a:ext cx="2564" cy="354"/>
              <a:chOff x="0" y="1870"/>
              <a:chExt cx="1862" cy="374"/>
            </a:xfrm>
          </p:grpSpPr>
          <p:sp>
            <p:nvSpPr>
              <p:cNvPr id="24618" name="Rectangle 81"/>
              <p:cNvSpPr/>
              <p:nvPr/>
            </p:nvSpPr>
            <p:spPr>
              <a:xfrm>
                <a:off x="43" y="1870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public boolean renameTo(Filedest)</a:t>
                </a:r>
              </a:p>
            </p:txBody>
          </p:sp>
          <p:sp>
            <p:nvSpPr>
              <p:cNvPr id="24619" name="Rectangle 82"/>
              <p:cNvSpPr/>
              <p:nvPr/>
            </p:nvSpPr>
            <p:spPr>
              <a:xfrm>
                <a:off x="0" y="1870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15" name="Group 83"/>
            <p:cNvGrpSpPr/>
            <p:nvPr/>
          </p:nvGrpSpPr>
          <p:grpSpPr>
            <a:xfrm>
              <a:off x="2904" y="2024"/>
              <a:ext cx="2564" cy="354"/>
              <a:chOff x="1862" y="1870"/>
              <a:chExt cx="1862" cy="374"/>
            </a:xfrm>
          </p:grpSpPr>
          <p:sp>
            <p:nvSpPr>
              <p:cNvPr id="24616" name="Rectangle 84"/>
              <p:cNvSpPr/>
              <p:nvPr/>
            </p:nvSpPr>
            <p:spPr>
              <a:xfrm>
                <a:off x="1905" y="1870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</a:rPr>
                  <a:t>文件更名，成功返回真</a:t>
                </a:r>
              </a:p>
            </p:txBody>
          </p:sp>
          <p:sp>
            <p:nvSpPr>
              <p:cNvPr id="24617" name="Rectangle 85"/>
              <p:cNvSpPr/>
              <p:nvPr/>
            </p:nvSpPr>
            <p:spPr>
              <a:xfrm>
                <a:off x="1862" y="1870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580" name="Group 86"/>
          <p:cNvGrpSpPr/>
          <p:nvPr/>
        </p:nvGrpSpPr>
        <p:grpSpPr>
          <a:xfrm>
            <a:off x="539750" y="404813"/>
            <a:ext cx="8140700" cy="1122362"/>
            <a:chOff x="340" y="627"/>
            <a:chExt cx="5128" cy="707"/>
          </a:xfrm>
        </p:grpSpPr>
        <p:grpSp>
          <p:nvGrpSpPr>
            <p:cNvPr id="24594" name="Group 87"/>
            <p:cNvGrpSpPr/>
            <p:nvPr/>
          </p:nvGrpSpPr>
          <p:grpSpPr>
            <a:xfrm>
              <a:off x="340" y="627"/>
              <a:ext cx="2564" cy="353"/>
              <a:chOff x="0" y="0"/>
              <a:chExt cx="1862" cy="374"/>
            </a:xfrm>
          </p:grpSpPr>
          <p:sp>
            <p:nvSpPr>
              <p:cNvPr id="24604" name="Rectangle 88"/>
              <p:cNvSpPr/>
              <p:nvPr/>
            </p:nvSpPr>
            <p:spPr>
              <a:xfrm>
                <a:off x="43" y="0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public String[] list(FilenameFilter filter)</a:t>
                </a:r>
              </a:p>
            </p:txBody>
          </p:sp>
          <p:sp>
            <p:nvSpPr>
              <p:cNvPr id="24605" name="Rectangle 89"/>
              <p:cNvSpPr/>
              <p:nvPr/>
            </p:nvSpPr>
            <p:spPr>
              <a:xfrm>
                <a:off x="0" y="0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95" name="Group 90"/>
            <p:cNvGrpSpPr/>
            <p:nvPr/>
          </p:nvGrpSpPr>
          <p:grpSpPr>
            <a:xfrm>
              <a:off x="2904" y="627"/>
              <a:ext cx="2564" cy="353"/>
              <a:chOff x="1862" y="0"/>
              <a:chExt cx="1862" cy="374"/>
            </a:xfrm>
          </p:grpSpPr>
          <p:sp>
            <p:nvSpPr>
              <p:cNvPr id="24602" name="Rectangle 91"/>
              <p:cNvSpPr/>
              <p:nvPr/>
            </p:nvSpPr>
            <p:spPr>
              <a:xfrm>
                <a:off x="1905" y="0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</a:rPr>
                  <a:t>返回指定格式的目录中的文件名</a:t>
                </a:r>
              </a:p>
            </p:txBody>
          </p:sp>
          <p:sp>
            <p:nvSpPr>
              <p:cNvPr id="24603" name="Rectangle 92"/>
              <p:cNvSpPr/>
              <p:nvPr/>
            </p:nvSpPr>
            <p:spPr>
              <a:xfrm>
                <a:off x="1862" y="0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96" name="Group 93"/>
            <p:cNvGrpSpPr/>
            <p:nvPr/>
          </p:nvGrpSpPr>
          <p:grpSpPr>
            <a:xfrm>
              <a:off x="340" y="980"/>
              <a:ext cx="2564" cy="354"/>
              <a:chOff x="0" y="374"/>
              <a:chExt cx="1862" cy="374"/>
            </a:xfrm>
          </p:grpSpPr>
          <p:sp>
            <p:nvSpPr>
              <p:cNvPr id="24600" name="Rectangle 94"/>
              <p:cNvSpPr/>
              <p:nvPr/>
            </p:nvSpPr>
            <p:spPr>
              <a:xfrm>
                <a:off x="43" y="374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public String[] list()</a:t>
                </a:r>
              </a:p>
            </p:txBody>
          </p:sp>
          <p:sp>
            <p:nvSpPr>
              <p:cNvPr id="24601" name="Rectangle 95"/>
              <p:cNvSpPr/>
              <p:nvPr/>
            </p:nvSpPr>
            <p:spPr>
              <a:xfrm>
                <a:off x="0" y="374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97" name="Group 96"/>
            <p:cNvGrpSpPr/>
            <p:nvPr/>
          </p:nvGrpSpPr>
          <p:grpSpPr>
            <a:xfrm>
              <a:off x="2904" y="980"/>
              <a:ext cx="2564" cy="354"/>
              <a:chOff x="1862" y="374"/>
              <a:chExt cx="1862" cy="374"/>
            </a:xfrm>
          </p:grpSpPr>
          <p:sp>
            <p:nvSpPr>
              <p:cNvPr id="24598" name="Rectangle 97"/>
              <p:cNvSpPr/>
              <p:nvPr/>
            </p:nvSpPr>
            <p:spPr>
              <a:xfrm>
                <a:off x="1905" y="374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</a:rPr>
                  <a:t>返回当前目录中的所有文件名</a:t>
                </a:r>
              </a:p>
            </p:txBody>
          </p:sp>
          <p:sp>
            <p:nvSpPr>
              <p:cNvPr id="24599" name="Rectangle 98"/>
              <p:cNvSpPr/>
              <p:nvPr/>
            </p:nvSpPr>
            <p:spPr>
              <a:xfrm>
                <a:off x="1862" y="374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581" name="Group 99"/>
          <p:cNvGrpSpPr/>
          <p:nvPr/>
        </p:nvGrpSpPr>
        <p:grpSpPr>
          <a:xfrm>
            <a:off x="539750" y="1514475"/>
            <a:ext cx="8140700" cy="1122363"/>
            <a:chOff x="340" y="627"/>
            <a:chExt cx="5128" cy="707"/>
          </a:xfrm>
        </p:grpSpPr>
        <p:grpSp>
          <p:nvGrpSpPr>
            <p:cNvPr id="24582" name="Group 100"/>
            <p:cNvGrpSpPr/>
            <p:nvPr/>
          </p:nvGrpSpPr>
          <p:grpSpPr>
            <a:xfrm>
              <a:off x="340" y="627"/>
              <a:ext cx="2564" cy="353"/>
              <a:chOff x="0" y="0"/>
              <a:chExt cx="1862" cy="374"/>
            </a:xfrm>
          </p:grpSpPr>
          <p:sp>
            <p:nvSpPr>
              <p:cNvPr id="24592" name="Rectangle 101"/>
              <p:cNvSpPr/>
              <p:nvPr/>
            </p:nvSpPr>
            <p:spPr>
              <a:xfrm>
                <a:off x="43" y="0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public File[] listFiles(FilenameFilter filter)</a:t>
                </a:r>
              </a:p>
            </p:txBody>
          </p:sp>
          <p:sp>
            <p:nvSpPr>
              <p:cNvPr id="24593" name="Rectangle 102"/>
              <p:cNvSpPr/>
              <p:nvPr/>
            </p:nvSpPr>
            <p:spPr>
              <a:xfrm>
                <a:off x="0" y="0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83" name="Group 103"/>
            <p:cNvGrpSpPr/>
            <p:nvPr/>
          </p:nvGrpSpPr>
          <p:grpSpPr>
            <a:xfrm>
              <a:off x="2904" y="627"/>
              <a:ext cx="2564" cy="353"/>
              <a:chOff x="1862" y="0"/>
              <a:chExt cx="1862" cy="374"/>
            </a:xfrm>
          </p:grpSpPr>
          <p:sp>
            <p:nvSpPr>
              <p:cNvPr id="24590" name="Rectangle 104"/>
              <p:cNvSpPr/>
              <p:nvPr/>
            </p:nvSpPr>
            <p:spPr>
              <a:xfrm>
                <a:off x="1905" y="0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</a:rPr>
                  <a:t>返回某一目录下符合过虑条件的目录和文件列表</a:t>
                </a:r>
              </a:p>
            </p:txBody>
          </p:sp>
          <p:sp>
            <p:nvSpPr>
              <p:cNvPr id="24591" name="Rectangle 105"/>
              <p:cNvSpPr/>
              <p:nvPr/>
            </p:nvSpPr>
            <p:spPr>
              <a:xfrm>
                <a:off x="1862" y="0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84" name="Group 106"/>
            <p:cNvGrpSpPr/>
            <p:nvPr/>
          </p:nvGrpSpPr>
          <p:grpSpPr>
            <a:xfrm>
              <a:off x="340" y="980"/>
              <a:ext cx="2564" cy="354"/>
              <a:chOff x="0" y="374"/>
              <a:chExt cx="1862" cy="374"/>
            </a:xfrm>
          </p:grpSpPr>
          <p:sp>
            <p:nvSpPr>
              <p:cNvPr id="24588" name="Rectangle 107"/>
              <p:cNvSpPr/>
              <p:nvPr/>
            </p:nvSpPr>
            <p:spPr>
              <a:xfrm>
                <a:off x="43" y="374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public </a:t>
                </a:r>
                <a:r>
                  <a:rPr lang="en-US" altLang="zh-CN" sz="2000" b="1" dirty="0">
                    <a:latin typeface="Arial" panose="020B0604020202020204" pitchFamily="34" charset="0"/>
                  </a:rPr>
                  <a:t>File[ ] listFiles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()</a:t>
                </a:r>
              </a:p>
            </p:txBody>
          </p:sp>
          <p:sp>
            <p:nvSpPr>
              <p:cNvPr id="24589" name="Rectangle 108"/>
              <p:cNvSpPr/>
              <p:nvPr/>
            </p:nvSpPr>
            <p:spPr>
              <a:xfrm>
                <a:off x="0" y="374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85" name="Group 109"/>
            <p:cNvGrpSpPr/>
            <p:nvPr/>
          </p:nvGrpSpPr>
          <p:grpSpPr>
            <a:xfrm>
              <a:off x="2904" y="980"/>
              <a:ext cx="2564" cy="354"/>
              <a:chOff x="1862" y="374"/>
              <a:chExt cx="1862" cy="374"/>
            </a:xfrm>
          </p:grpSpPr>
          <p:sp>
            <p:nvSpPr>
              <p:cNvPr id="24586" name="Rectangle 110"/>
              <p:cNvSpPr/>
              <p:nvPr/>
            </p:nvSpPr>
            <p:spPr>
              <a:xfrm>
                <a:off x="1905" y="374"/>
                <a:ext cx="1776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just" eaLnBrk="1" hangingPunct="1"/>
                <a:r>
                  <a:rPr lang="zh-CN" altLang="en-US" sz="2000" b="1" dirty="0">
                    <a:latin typeface="Arial" panose="020B0604020202020204" pitchFamily="34" charset="0"/>
                  </a:rPr>
                  <a:t>返回某一目录下所有目录和文件列表</a:t>
                </a:r>
              </a:p>
            </p:txBody>
          </p:sp>
          <p:sp>
            <p:nvSpPr>
              <p:cNvPr id="24587" name="Rectangle 111"/>
              <p:cNvSpPr/>
              <p:nvPr/>
            </p:nvSpPr>
            <p:spPr>
              <a:xfrm>
                <a:off x="1862" y="374"/>
                <a:ext cx="1862" cy="37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中的文件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8362950" cy="47339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600" dirty="0"/>
              <a:t>文件过虑器</a:t>
            </a:r>
            <a:r>
              <a:rPr lang="en-US" altLang="zh-CN" sz="2600" dirty="0">
                <a:highlight>
                  <a:srgbClr val="FFFF00"/>
                </a:highlight>
              </a:rPr>
              <a:t>FilenameFilter</a:t>
            </a:r>
            <a:r>
              <a:rPr lang="zh-CN" altLang="en-US" sz="2600" dirty="0"/>
              <a:t>类：</a:t>
            </a:r>
          </a:p>
          <a:p>
            <a:pPr lvl="1" eaLnBrk="1" hangingPunct="1"/>
            <a:r>
              <a:rPr lang="en-US" altLang="zh-CN" sz="2200" dirty="0"/>
              <a:t>java.io.FilenameFilter</a:t>
            </a:r>
            <a:r>
              <a:rPr lang="zh-CN" altLang="en-US" sz="2200" dirty="0"/>
              <a:t>接口中包含一个方法：</a:t>
            </a:r>
          </a:p>
          <a:p>
            <a:pPr lvl="2" eaLnBrk="1" hangingPunct="1"/>
            <a:r>
              <a:rPr lang="en-US" altLang="zh-CN" sz="2100" dirty="0">
                <a:highlight>
                  <a:srgbClr val="FFFF00"/>
                </a:highlight>
              </a:rPr>
              <a:t>public boolean accept(File dir,String name)</a:t>
            </a:r>
          </a:p>
          <a:p>
            <a:pPr lvl="2" eaLnBrk="1" hangingPunct="1"/>
            <a:r>
              <a:rPr lang="zh-CN" altLang="en-US" sz="2100" dirty="0"/>
              <a:t>说明：</a:t>
            </a:r>
            <a:r>
              <a:rPr lang="en-US" altLang="zh-CN" sz="2100" dirty="0"/>
              <a:t>File</a:t>
            </a:r>
            <a:r>
              <a:rPr lang="zh-CN" altLang="en-US" sz="2100" dirty="0"/>
              <a:t>类中的</a:t>
            </a:r>
            <a:r>
              <a:rPr lang="en-US" altLang="zh-CN" sz="2100" dirty="0"/>
              <a:t>list</a:t>
            </a:r>
            <a:r>
              <a:rPr lang="zh-CN" altLang="en-US" sz="2100" dirty="0"/>
              <a:t>和</a:t>
            </a:r>
            <a:r>
              <a:rPr lang="en-US" altLang="zh-CN" sz="2100" dirty="0"/>
              <a:t>listFiles</a:t>
            </a:r>
            <a:r>
              <a:rPr lang="zh-CN" altLang="en-US" sz="2100" dirty="0"/>
              <a:t>方法，取出当前</a:t>
            </a:r>
            <a:r>
              <a:rPr lang="en-US" altLang="zh-CN" sz="2100" dirty="0"/>
              <a:t>File</a:t>
            </a:r>
            <a:r>
              <a:rPr lang="zh-CN" altLang="en-US" sz="2100" dirty="0"/>
              <a:t>对象所代表的根目录下的所有子目录和文件，依次调用</a:t>
            </a:r>
            <a:r>
              <a:rPr lang="en-US" altLang="zh-CN" sz="2100" dirty="0"/>
              <a:t>FilenameFilter</a:t>
            </a:r>
            <a:r>
              <a:rPr lang="zh-CN" altLang="en-US" sz="2100" dirty="0"/>
              <a:t>对象的</a:t>
            </a:r>
            <a:r>
              <a:rPr lang="en-US" altLang="zh-CN" sz="2100" dirty="0"/>
              <a:t>accept</a:t>
            </a:r>
            <a:r>
              <a:rPr lang="zh-CN" altLang="en-US" sz="2100" dirty="0"/>
              <a:t>方法，将代表根目录的</a:t>
            </a:r>
            <a:r>
              <a:rPr lang="en-US" altLang="zh-CN" sz="2100" dirty="0"/>
              <a:t>File</a:t>
            </a:r>
            <a:r>
              <a:rPr lang="zh-CN" altLang="en-US" sz="2100" dirty="0"/>
              <a:t>对象和子目录或文件名分别传给</a:t>
            </a:r>
            <a:r>
              <a:rPr lang="en-US" altLang="zh-CN" sz="2100" dirty="0"/>
              <a:t>accept</a:t>
            </a:r>
            <a:r>
              <a:rPr lang="zh-CN" altLang="en-US" sz="2100" dirty="0"/>
              <a:t>方法的参数。只有当</a:t>
            </a:r>
            <a:r>
              <a:rPr lang="en-US" altLang="zh-CN" sz="2100" dirty="0"/>
              <a:t>accept</a:t>
            </a:r>
            <a:r>
              <a:rPr lang="zh-CN" altLang="en-US" sz="2100" dirty="0"/>
              <a:t>返回</a:t>
            </a:r>
            <a:r>
              <a:rPr lang="en-US" altLang="zh-CN" sz="2100" dirty="0"/>
              <a:t>true</a:t>
            </a:r>
            <a:r>
              <a:rPr lang="zh-CN" altLang="en-US" sz="2100" dirty="0"/>
              <a:t>，才会将这个目录或文件加入返回清单中</a:t>
            </a:r>
            <a:endParaRPr lang="en-US" altLang="zh-CN" sz="2100" dirty="0"/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隶书" pitchFamily="49" charset="-122"/>
                <a:hlinkClick r:id="rId2"/>
              </a:rPr>
              <a:t>Example10_2.java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隶书" pitchFamily="49" charset="-122"/>
                <a:hlinkClick r:id="rId3"/>
              </a:rPr>
              <a:t>FileAccept.java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hlinkClick r:id="rId3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列出当前目录（应用程序所在的目录）下全部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文件的名字 )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lvl="1"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39"/>
            <a:ext cx="7560840" cy="34341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5" y="3789040"/>
            <a:ext cx="8539506" cy="24705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marL="342900" indent="-342900"/>
            <a:r>
              <a:rPr lang="zh-CN" altLang="en-US" sz="4000" dirty="0">
                <a:latin typeface="宋体" panose="02010600030101010101" pitchFamily="2" charset="-122"/>
              </a:rPr>
              <a:t>运行可执行文件 </a:t>
            </a:r>
            <a:endParaRPr lang="zh-CN" altLang="en-US" sz="4000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90000"/>
              </a:lnSpc>
            </a:pPr>
            <a:r>
              <a:rPr lang="zh-CN" altLang="en-US" sz="3200" b="1" dirty="0"/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Runtime</a:t>
            </a:r>
            <a:r>
              <a:rPr lang="zh-CN" altLang="en-US" sz="3200" b="1" dirty="0">
                <a:solidFill>
                  <a:srgbClr val="0000FF"/>
                </a:solidFill>
              </a:rPr>
              <a:t>类</a:t>
            </a:r>
            <a:r>
              <a:rPr lang="zh-CN" altLang="en-US" sz="3200" b="1" dirty="0"/>
              <a:t>声明一个对象(</a:t>
            </a:r>
            <a:r>
              <a:rPr lang="en-US" altLang="zh-CN" sz="2400" b="1" dirty="0">
                <a:latin typeface="宋体" panose="02010600030101010101" pitchFamily="2" charset="-122"/>
              </a:rPr>
              <a:t>Runtime</a:t>
            </a:r>
            <a:r>
              <a:rPr lang="zh-CN" altLang="en-US" sz="2400" b="1" dirty="0"/>
              <a:t>类在</a:t>
            </a:r>
            <a:r>
              <a:rPr lang="en-US" altLang="zh-CN" sz="2400" b="1" dirty="0">
                <a:latin typeface="宋体" panose="02010600030101010101" pitchFamily="2" charset="-122"/>
              </a:rPr>
              <a:t>java.lang</a:t>
            </a:r>
            <a:r>
              <a:rPr lang="zh-CN" altLang="en-US" sz="2400" b="1" dirty="0"/>
              <a:t>包</a:t>
            </a:r>
            <a:r>
              <a:rPr lang="zh-CN" altLang="en-US" sz="3200" b="1" dirty="0"/>
              <a:t>)：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Runtime ec;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 dirty="0"/>
              <a:t>然后使用该类的</a:t>
            </a:r>
            <a:r>
              <a:rPr lang="en-US" altLang="zh-CN" sz="2400" b="1" dirty="0">
                <a:latin typeface="宋体" panose="02010600030101010101" pitchFamily="2" charset="-122"/>
              </a:rPr>
              <a:t>getRuntime()</a:t>
            </a:r>
            <a:r>
              <a:rPr lang="zh-CN" altLang="en-US" sz="3200" b="1" dirty="0"/>
              <a:t>静态方法创建这个对象：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ec=Runtime.getRuntime();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latin typeface="宋体" panose="02010600030101010101" pitchFamily="2" charset="-122"/>
              </a:rPr>
              <a:t>ec</a:t>
            </a:r>
            <a:r>
              <a:rPr lang="zh-CN" altLang="en-US" sz="3200" b="1" dirty="0">
                <a:latin typeface="宋体" panose="02010600030101010101" pitchFamily="2" charset="-122"/>
              </a:rPr>
              <a:t>可以调用：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exec(String command)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3200" b="1" dirty="0">
                <a:latin typeface="宋体" panose="02010600030101010101" pitchFamily="2" charset="-122"/>
              </a:rPr>
              <a:t>打开本地机的可执行文件或执行一个操作。</a:t>
            </a: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hlinkClick r:id="rId2"/>
              </a:rPr>
              <a:t>例子3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hlinkClick r:id="rId2"/>
              </a:rPr>
              <a:t>例子3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中，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Runtime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打开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windows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平台上的记事本程序和浏览器 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268413"/>
            <a:ext cx="8172450" cy="387985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7886700" cy="1325563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字节输入流</a:t>
            </a:r>
            <a:r>
              <a:rPr lang="en-US" altLang="zh-CN" dirty="0"/>
              <a:t>——</a:t>
            </a:r>
            <a:r>
              <a:rPr lang="zh-CN" altLang="en-US" dirty="0"/>
              <a:t>装饰器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539750" y="1555750"/>
            <a:ext cx="8135938" cy="4897586"/>
          </a:xfrm>
          <a:ln/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4000" dirty="0"/>
              <a:t>过虑输入流：</a:t>
            </a:r>
            <a:r>
              <a:rPr lang="en-US" altLang="zh-CN" sz="4000" dirty="0"/>
              <a:t>FilterInputStream</a:t>
            </a:r>
            <a:r>
              <a:rPr lang="zh-CN" altLang="en-US" sz="4000" dirty="0"/>
              <a:t>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dirty="0"/>
              <a:t>希望进一步</a:t>
            </a:r>
            <a:r>
              <a:rPr lang="zh-CN" altLang="en-US" sz="3600" dirty="0">
                <a:solidFill>
                  <a:srgbClr val="FF0000"/>
                </a:solidFill>
              </a:rPr>
              <a:t>扩展</a:t>
            </a:r>
            <a:r>
              <a:rPr lang="zh-CN" altLang="en-US" sz="3600" dirty="0"/>
              <a:t>读数据的功能，解决方法：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创建已有输入流的子类，覆盖</a:t>
            </a:r>
            <a:r>
              <a:rPr lang="en-US" altLang="zh-CN" sz="2800" dirty="0"/>
              <a:t>read</a:t>
            </a:r>
            <a:r>
              <a:rPr lang="zh-CN" altLang="en-US" sz="2800" dirty="0"/>
              <a:t>方法（将会大大增加输入流的数量）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创建输入流的装饰器：本身继承了</a:t>
            </a:r>
            <a:r>
              <a:rPr lang="en-US" altLang="zh-CN" sz="2800" dirty="0"/>
              <a:t>InputStream</a:t>
            </a:r>
            <a:r>
              <a:rPr lang="zh-CN" altLang="en-US" sz="2800" dirty="0"/>
              <a:t>类，还可以用来装饰其他输入流类（</a:t>
            </a:r>
            <a:r>
              <a:rPr lang="en-US" altLang="zh-CN" sz="2800" dirty="0"/>
              <a:t>FilterInputStream</a:t>
            </a:r>
            <a:r>
              <a:rPr lang="zh-CN" altLang="en-US" sz="2800" dirty="0"/>
              <a:t>类就是一种装饰器）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dirty="0"/>
              <a:t>过滤流</a:t>
            </a:r>
            <a:r>
              <a:rPr lang="en-US" altLang="zh-CN" sz="3600" dirty="0"/>
              <a:t>——</a:t>
            </a:r>
            <a:r>
              <a:rPr lang="zh-CN" altLang="en-US" sz="3600" dirty="0"/>
              <a:t>装饰器类：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建立在其他流之上的，用于实现数据的暂存、统计和转换等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字节输入流</a:t>
            </a:r>
            <a:r>
              <a:rPr lang="en-US" altLang="zh-CN" dirty="0"/>
              <a:t>——</a:t>
            </a:r>
            <a:r>
              <a:rPr lang="zh-CN" altLang="en-US" dirty="0"/>
              <a:t>装饰器</a:t>
            </a: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/>
            <a:r>
              <a:rPr lang="zh-CN" altLang="en-US" sz="3600" dirty="0"/>
              <a:t>过虑输入流：</a:t>
            </a:r>
          </a:p>
          <a:p>
            <a:pPr lvl="1" eaLnBrk="1" hangingPunct="1"/>
            <a:r>
              <a:rPr lang="zh-CN" altLang="en-US" sz="2800" dirty="0"/>
              <a:t>分类：</a:t>
            </a:r>
          </a:p>
          <a:p>
            <a:pPr lvl="2" eaLnBrk="1" hangingPunct="1"/>
            <a:r>
              <a:rPr lang="en-US" altLang="zh-CN" sz="2400" dirty="0"/>
              <a:t>FilterInputStream</a:t>
            </a:r>
            <a:r>
              <a:rPr lang="zh-CN" altLang="en-US" sz="2400" dirty="0"/>
              <a:t>有多个子类，分别用于扩展输入流的某一种功能</a:t>
            </a:r>
          </a:p>
          <a:p>
            <a:pPr lvl="2" eaLnBrk="1" hangingPunct="1"/>
            <a:r>
              <a:rPr lang="en-US" altLang="zh-CN" sz="2400" dirty="0"/>
              <a:t>FilterInputStream</a:t>
            </a:r>
            <a:r>
              <a:rPr lang="zh-CN" altLang="en-US" sz="2400" dirty="0"/>
              <a:t>的构造方法为</a:t>
            </a:r>
            <a:r>
              <a:rPr lang="en-US" altLang="zh-CN" sz="2400" dirty="0"/>
              <a:t>protected</a:t>
            </a:r>
            <a:r>
              <a:rPr lang="zh-CN" altLang="en-US" sz="2400" dirty="0"/>
              <a:t>，因此不能创建其实例</a:t>
            </a:r>
          </a:p>
          <a:p>
            <a:pPr lvl="2" eaLnBrk="1" hangingPunct="1"/>
            <a:r>
              <a:rPr lang="zh-CN" altLang="en-US" sz="2400" dirty="0"/>
              <a:t>类型：</a:t>
            </a:r>
          </a:p>
        </p:txBody>
      </p:sp>
      <p:pic>
        <p:nvPicPr>
          <p:cNvPr id="3174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16" y="4365104"/>
            <a:ext cx="5832475" cy="2376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字节输入流</a:t>
            </a:r>
            <a:r>
              <a:rPr lang="en-US" altLang="zh-CN" dirty="0"/>
              <a:t>——</a:t>
            </a:r>
            <a:r>
              <a:rPr lang="zh-CN" altLang="en-US" dirty="0"/>
              <a:t>装饰器</a:t>
            </a: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/>
            <a:r>
              <a:rPr lang="zh-CN" altLang="en-US" sz="4000" dirty="0"/>
              <a:t>过虑输入流：</a:t>
            </a:r>
          </a:p>
          <a:p>
            <a:pPr lvl="1" eaLnBrk="1" hangingPunct="1"/>
            <a:r>
              <a:rPr lang="en-US" altLang="zh-CN" sz="3600" dirty="0"/>
              <a:t>BufferedInputStream</a:t>
            </a:r>
            <a:r>
              <a:rPr lang="zh-CN" altLang="en-US" sz="3600" dirty="0"/>
              <a:t>类：</a:t>
            </a:r>
          </a:p>
          <a:p>
            <a:pPr lvl="2" eaLnBrk="1" hangingPunct="1"/>
            <a:r>
              <a:rPr lang="zh-CN" altLang="en-US" sz="2800" dirty="0"/>
              <a:t>覆盖了被装饰的输入流的读数据行为，利用缓冲机制提高读数据的效率</a:t>
            </a:r>
          </a:p>
          <a:p>
            <a:pPr lvl="2" eaLnBrk="1" hangingPunct="1"/>
            <a:r>
              <a:rPr lang="zh-CN" altLang="en-US" sz="2800" dirty="0"/>
              <a:t>构造方法：</a:t>
            </a:r>
          </a:p>
          <a:p>
            <a:pPr lvl="3" eaLnBrk="1" hangingPunct="1"/>
            <a:r>
              <a:rPr lang="en-US" altLang="zh-CN" sz="2400" dirty="0"/>
              <a:t>BufferedInputStream(InputStream in)</a:t>
            </a:r>
          </a:p>
          <a:p>
            <a:pPr lvl="3" eaLnBrk="1" hangingPunct="1"/>
            <a:r>
              <a:rPr lang="en-US" altLang="zh-CN" sz="2400" dirty="0"/>
              <a:t>BufferedInputStream(InputStream in,int size)</a:t>
            </a:r>
          </a:p>
          <a:p>
            <a:pPr lvl="2" eaLnBrk="1" hangingPunct="1"/>
            <a:r>
              <a:rPr lang="zh-CN" altLang="en-US" sz="2800" dirty="0"/>
              <a:t>说明：数据源是文件或键盘时，可利用它装饰输入流，从而提高</a:t>
            </a:r>
            <a:r>
              <a:rPr lang="en-US" altLang="zh-CN" sz="2800" dirty="0"/>
              <a:t>I/O</a:t>
            </a:r>
            <a:r>
              <a:rPr lang="zh-CN" altLang="en-US" sz="2800" dirty="0"/>
              <a:t>的效率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字节输入流</a:t>
            </a:r>
            <a:r>
              <a:rPr lang="en-US" altLang="zh-CN" dirty="0"/>
              <a:t>——</a:t>
            </a:r>
            <a:r>
              <a:rPr lang="zh-CN" altLang="en-US" dirty="0"/>
              <a:t>装饰器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/>
            <a:r>
              <a:rPr lang="zh-CN" altLang="en-US" sz="3600" dirty="0"/>
              <a:t>过虑输入流：</a:t>
            </a:r>
          </a:p>
          <a:p>
            <a:pPr lvl="1" eaLnBrk="1" hangingPunct="1"/>
            <a:r>
              <a:rPr lang="en-US" altLang="zh-CN" sz="3200" dirty="0"/>
              <a:t>DataInputStream</a:t>
            </a:r>
            <a:r>
              <a:rPr lang="zh-CN" altLang="en-US" sz="3200" dirty="0"/>
              <a:t>类：</a:t>
            </a:r>
          </a:p>
          <a:p>
            <a:pPr lvl="2" eaLnBrk="1" hangingPunct="1"/>
            <a:r>
              <a:rPr lang="zh-CN" altLang="en-US" sz="2400" dirty="0"/>
              <a:t>实现了</a:t>
            </a:r>
            <a:r>
              <a:rPr lang="en-US" altLang="zh-CN" sz="2400" dirty="0"/>
              <a:t>DataInput</a:t>
            </a:r>
            <a:r>
              <a:rPr lang="zh-CN" altLang="en-US" sz="2400" dirty="0"/>
              <a:t>接口，用于读取基本类型的数据。</a:t>
            </a:r>
          </a:p>
          <a:p>
            <a:pPr lvl="2" eaLnBrk="1" hangingPunct="1"/>
            <a:r>
              <a:rPr lang="zh-CN" altLang="en-US" sz="2400" dirty="0"/>
              <a:t>它还包含</a:t>
            </a:r>
            <a:r>
              <a:rPr lang="en-US" altLang="zh-CN" sz="2400" dirty="0"/>
              <a:t>readUTF()</a:t>
            </a:r>
            <a:r>
              <a:rPr lang="zh-CN" altLang="en-US" sz="2400" dirty="0"/>
              <a:t>方法，可读取</a:t>
            </a:r>
            <a:r>
              <a:rPr lang="en-US" altLang="zh-CN" sz="2400" dirty="0"/>
              <a:t>UTF-8</a:t>
            </a:r>
            <a:r>
              <a:rPr lang="zh-CN" altLang="en-US" sz="2400" dirty="0"/>
              <a:t>编码的字符串</a:t>
            </a:r>
          </a:p>
          <a:p>
            <a:pPr lvl="2" eaLnBrk="1" hangingPunct="1"/>
            <a:r>
              <a:rPr lang="zh-CN" altLang="en-US" sz="2400" dirty="0"/>
              <a:t>所有读方法都以“</a:t>
            </a:r>
            <a:r>
              <a:rPr lang="en-US" altLang="zh-CN" sz="2400" dirty="0"/>
              <a:t>read”</a:t>
            </a:r>
            <a:r>
              <a:rPr lang="zh-CN" altLang="en-US" sz="2400" dirty="0"/>
              <a:t>开头</a:t>
            </a:r>
          </a:p>
          <a:p>
            <a:pPr lvl="3" eaLnBrk="1" hangingPunct="1"/>
            <a:r>
              <a:rPr lang="en-US" altLang="zh-CN" sz="2000" dirty="0">
                <a:highlight>
                  <a:srgbClr val="FFFF00"/>
                </a:highlight>
              </a:rPr>
              <a:t>readByte()</a:t>
            </a:r>
            <a:r>
              <a:rPr lang="zh-CN" altLang="en-US" sz="2000" dirty="0">
                <a:highlight>
                  <a:srgbClr val="FFFF00"/>
                </a:highlight>
              </a:rPr>
              <a:t>：读取</a:t>
            </a:r>
            <a:r>
              <a:rPr lang="en-US" altLang="zh-CN" sz="2000" dirty="0">
                <a:highlight>
                  <a:srgbClr val="FFFF00"/>
                </a:highlight>
              </a:rPr>
              <a:t>1</a:t>
            </a:r>
            <a:r>
              <a:rPr lang="zh-CN" altLang="en-US" sz="2000" dirty="0">
                <a:highlight>
                  <a:srgbClr val="FFFF00"/>
                </a:highlight>
              </a:rPr>
              <a:t>个字节，转换成</a:t>
            </a:r>
            <a:r>
              <a:rPr lang="en-US" altLang="zh-CN" sz="2000" dirty="0">
                <a:highlight>
                  <a:srgbClr val="FFFF00"/>
                </a:highlight>
              </a:rPr>
              <a:t>byte</a:t>
            </a:r>
            <a:r>
              <a:rPr lang="zh-CN" altLang="en-US" sz="2000" dirty="0">
                <a:highlight>
                  <a:srgbClr val="FFFF00"/>
                </a:highlight>
              </a:rPr>
              <a:t>类型</a:t>
            </a:r>
          </a:p>
          <a:p>
            <a:pPr lvl="3" eaLnBrk="1" hangingPunct="1"/>
            <a:r>
              <a:rPr lang="en-US" altLang="zh-CN" sz="2000" dirty="0">
                <a:highlight>
                  <a:srgbClr val="FFFF00"/>
                </a:highlight>
              </a:rPr>
              <a:t>readLong()</a:t>
            </a:r>
            <a:r>
              <a:rPr lang="zh-CN" altLang="en-US" sz="2000" dirty="0">
                <a:highlight>
                  <a:srgbClr val="FFFF00"/>
                </a:highlight>
              </a:rPr>
              <a:t>：读取</a:t>
            </a:r>
            <a:r>
              <a:rPr lang="en-US" altLang="zh-CN" sz="2000" dirty="0">
                <a:highlight>
                  <a:srgbClr val="FFFF00"/>
                </a:highlight>
              </a:rPr>
              <a:t>8</a:t>
            </a:r>
            <a:r>
              <a:rPr lang="zh-CN" altLang="en-US" sz="2000" dirty="0">
                <a:highlight>
                  <a:srgbClr val="FFFF00"/>
                </a:highlight>
              </a:rPr>
              <a:t>个字节，转换成</a:t>
            </a:r>
            <a:r>
              <a:rPr lang="en-US" altLang="zh-CN" sz="2000" dirty="0">
                <a:highlight>
                  <a:srgbClr val="FFFF00"/>
                </a:highlight>
              </a:rPr>
              <a:t>long</a:t>
            </a:r>
            <a:r>
              <a:rPr lang="zh-CN" altLang="en-US" sz="2000" dirty="0">
                <a:highlight>
                  <a:srgbClr val="FFFF00"/>
                </a:highlight>
              </a:rPr>
              <a:t>类型</a:t>
            </a:r>
          </a:p>
          <a:p>
            <a:pPr lvl="3" eaLnBrk="1" hangingPunct="1"/>
            <a:r>
              <a:rPr lang="en-US" altLang="zh-CN" sz="2000" dirty="0"/>
              <a:t>……</a:t>
            </a:r>
          </a:p>
          <a:p>
            <a:pPr lvl="2" eaLnBrk="1" hangingPunct="1"/>
            <a:r>
              <a:rPr lang="zh-CN" altLang="en-US" sz="2400" dirty="0"/>
              <a:t>应该与</a:t>
            </a:r>
            <a:r>
              <a:rPr lang="en-US" altLang="zh-CN" sz="2400" dirty="0"/>
              <a:t>DataOutputStream</a:t>
            </a:r>
            <a:r>
              <a:rPr lang="zh-CN" altLang="en-US" sz="2400" dirty="0"/>
              <a:t>配合使用</a:t>
            </a:r>
          </a:p>
          <a:p>
            <a:pPr lvl="2" eaLnBrk="1" hangingPunct="1"/>
            <a:r>
              <a:rPr lang="zh-CN" altLang="en-US" sz="2400" dirty="0"/>
              <a:t>示例：</a:t>
            </a:r>
            <a:r>
              <a:rPr lang="en-US" altLang="zh-CN" sz="2400" dirty="0"/>
              <a:t>FormatDataIO.java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字节输入</a:t>
            </a:r>
            <a:r>
              <a:rPr lang="en-US" altLang="zh-CN" dirty="0"/>
              <a:t>/</a:t>
            </a:r>
            <a:r>
              <a:rPr lang="zh-CN" altLang="en-US" dirty="0"/>
              <a:t>输出流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7715250" cy="14224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600" dirty="0"/>
              <a:t>说明：</a:t>
            </a:r>
          </a:p>
          <a:p>
            <a:pPr lvl="1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zh-CN" altLang="en-US" sz="2200" dirty="0"/>
              <a:t>所有字节输入流都是</a:t>
            </a:r>
            <a:r>
              <a:rPr lang="en-US" altLang="zh-CN" sz="2200" dirty="0"/>
              <a:t>InputStream</a:t>
            </a:r>
            <a:r>
              <a:rPr lang="zh-CN" altLang="en-US" sz="2200" dirty="0"/>
              <a:t>类的直接或间接子类</a:t>
            </a:r>
          </a:p>
          <a:p>
            <a:pPr lvl="1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zh-CN" altLang="en-US" sz="2200" dirty="0"/>
              <a:t>所有字节输出流都是</a:t>
            </a:r>
            <a:r>
              <a:rPr lang="en-US" altLang="zh-CN" sz="2200" dirty="0"/>
              <a:t>OutputStream</a:t>
            </a:r>
            <a:r>
              <a:rPr lang="zh-CN" altLang="en-US" sz="2200" dirty="0"/>
              <a:t>类的直接或间接子类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5438" y="3159125"/>
          <a:ext cx="58293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89140" imgH="1795145" progId="Visio.Drawing.11">
                  <p:embed/>
                </p:oleObj>
              </mc:Choice>
              <mc:Fallback>
                <p:oleObj r:id="rId2" imgW="7089140" imgH="179514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325438" y="3159125"/>
                        <a:ext cx="5829300" cy="1476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4067175" y="4887913"/>
          <a:ext cx="4681538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45885" imgH="1478915" progId="Visio.Drawing.11">
                  <p:embed/>
                </p:oleObj>
              </mc:Choice>
              <mc:Fallback>
                <p:oleObj r:id="rId4" imgW="6445885" imgH="147891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7175" y="4887913"/>
                        <a:ext cx="4681538" cy="161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CA7BB1D-04B5-4852-8223-A3E07985A55E}"/>
              </a:ext>
            </a:extLst>
          </p:cNvPr>
          <p:cNvSpPr txBox="1"/>
          <p:nvPr/>
        </p:nvSpPr>
        <p:spPr>
          <a:xfrm>
            <a:off x="0" y="332656"/>
            <a:ext cx="96490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FormatDataIO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"out\\t.txt"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out1=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out2=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(out1);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装饰文件输出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out=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(out2);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装饰带缓冲的输出流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out.writeByte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(-12);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out.writeLong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(12);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out.writeChar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'1’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out.writeUTF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好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in=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                     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in.readByte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in.readLong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in.readChar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in.readUTF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81F23B-647D-4785-9A88-3319CF1F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438871"/>
            <a:ext cx="687625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16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98461"/>
          </a:xfrm>
          <a:ln/>
        </p:spPr>
        <p:txBody>
          <a:bodyPr vert="horz" wrap="square" lIns="91440" tIns="45720" rIns="91440" bIns="45720" anchor="b" anchorCtr="0">
            <a:normAutofit fontScale="90000"/>
          </a:bodyPr>
          <a:lstStyle/>
          <a:p>
            <a:pPr eaLnBrk="1" hangingPunct="1"/>
            <a:r>
              <a:rPr lang="zh-CN" altLang="en-US" dirty="0"/>
              <a:t>字节输出流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输出流的类型：</a:t>
            </a:r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3789363"/>
            <a:ext cx="6727825" cy="19446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68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42082"/>
              </p:ext>
            </p:extLst>
          </p:nvPr>
        </p:nvGraphicFramePr>
        <p:xfrm>
          <a:off x="1129083" y="1072954"/>
          <a:ext cx="7566643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445885" imgH="1478915" progId="Visio.Drawing.11">
                  <p:embed/>
                </p:oleObj>
              </mc:Choice>
              <mc:Fallback>
                <p:oleObj r:id="rId3" imgW="6445885" imgH="147891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9083" y="1072954"/>
                        <a:ext cx="7566643" cy="194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16013" y="4076700"/>
            <a:ext cx="6884988" cy="1368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71" name="文本框 2"/>
          <p:cNvSpPr txBox="1"/>
          <p:nvPr/>
        </p:nvSpPr>
        <p:spPr>
          <a:xfrm>
            <a:off x="8002588" y="450850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适配器类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312738" y="188640"/>
            <a:ext cx="8435975" cy="6264548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/>
            <a:r>
              <a:rPr lang="zh-CN" altLang="en-US" sz="3200" dirty="0"/>
              <a:t>文件输出流：</a:t>
            </a:r>
            <a:r>
              <a:rPr lang="en-US" altLang="zh-CN" sz="3200" dirty="0"/>
              <a:t>FileOutputStream</a:t>
            </a:r>
          </a:p>
          <a:p>
            <a:pPr lvl="1" eaLnBrk="1" hangingPunct="1"/>
            <a:r>
              <a:rPr lang="zh-CN" altLang="en-US" sz="2800" dirty="0"/>
              <a:t>功能：向文件写数据</a:t>
            </a:r>
          </a:p>
          <a:p>
            <a:pPr lvl="1" eaLnBrk="1" hangingPunct="1"/>
            <a:r>
              <a:rPr lang="zh-CN" altLang="en-US" sz="2800" dirty="0"/>
              <a:t>构造方法：</a:t>
            </a:r>
          </a:p>
          <a:p>
            <a:pPr lvl="2" eaLnBrk="1" hangingPunct="1"/>
            <a:r>
              <a:rPr lang="en-US" altLang="zh-CN" sz="2800" dirty="0"/>
              <a:t>FileOutputStream(File fd)</a:t>
            </a:r>
          </a:p>
          <a:p>
            <a:pPr lvl="2" eaLnBrk="1" hangingPunct="1"/>
            <a:r>
              <a:rPr lang="en-US" altLang="zh-CN" sz="2800" dirty="0"/>
              <a:t>FileOutputStream(String name)</a:t>
            </a:r>
          </a:p>
          <a:p>
            <a:pPr lvl="2" eaLnBrk="1" hangingPunct="1"/>
            <a:r>
              <a:rPr lang="en-US" altLang="zh-CN" sz="2800" dirty="0"/>
              <a:t>FileOutputStream(String name,boolean append)</a:t>
            </a:r>
          </a:p>
          <a:p>
            <a:pPr lvl="1" eaLnBrk="1" hangingPunct="1"/>
            <a:r>
              <a:rPr lang="zh-CN" altLang="en-US" sz="2800" dirty="0"/>
              <a:t>说明：</a:t>
            </a:r>
          </a:p>
          <a:p>
            <a:pPr lvl="2" eaLnBrk="1" hangingPunct="1"/>
            <a:r>
              <a:rPr lang="zh-CN" altLang="en-US" sz="2800" dirty="0"/>
              <a:t>创建</a:t>
            </a:r>
            <a:r>
              <a:rPr lang="en-US" altLang="zh-CN" sz="2800" dirty="0"/>
              <a:t>FileOutputStream</a:t>
            </a:r>
            <a:r>
              <a:rPr lang="zh-CN" altLang="en-US" sz="2800" dirty="0"/>
              <a:t>类的实例时，如果相应的文件不存在，则自动创建空文件；如果参数</a:t>
            </a:r>
            <a:r>
              <a:rPr lang="en-US" altLang="zh-CN" sz="2800" dirty="0"/>
              <a:t>file</a:t>
            </a:r>
            <a:r>
              <a:rPr lang="zh-CN" altLang="en-US" sz="2800" dirty="0"/>
              <a:t>或</a:t>
            </a:r>
            <a:r>
              <a:rPr lang="en-US" altLang="zh-CN" sz="2800" dirty="0"/>
              <a:t>name</a:t>
            </a:r>
            <a:r>
              <a:rPr lang="zh-CN" altLang="en-US" sz="2800" dirty="0"/>
              <a:t>表示的是目录，即使已经存在，也会抛出</a:t>
            </a:r>
            <a:r>
              <a:rPr lang="en-US" altLang="zh-CN" sz="2800" dirty="0"/>
              <a:t>FileNotFoundException</a:t>
            </a:r>
            <a:r>
              <a:rPr lang="zh-CN" altLang="en-US" sz="2800" dirty="0"/>
              <a:t>异常。</a:t>
            </a:r>
          </a:p>
          <a:p>
            <a:pPr lvl="2" eaLnBrk="1" hangingPunct="1"/>
            <a:r>
              <a:rPr lang="zh-CN" altLang="en-US" sz="2800" dirty="0"/>
              <a:t>默认情况下，利用</a:t>
            </a:r>
            <a:r>
              <a:rPr lang="en-US" altLang="zh-CN" sz="2800" dirty="0"/>
              <a:t>FileOutputStream</a:t>
            </a:r>
            <a:r>
              <a:rPr lang="zh-CN" altLang="en-US" sz="2800" dirty="0"/>
              <a:t>向文件写入数据时将覆盖文件中的原有内容，但若</a:t>
            </a:r>
            <a:r>
              <a:rPr lang="en-US" altLang="zh-CN" sz="2800" dirty="0"/>
              <a:t>append</a:t>
            </a:r>
            <a:r>
              <a:rPr lang="zh-CN" altLang="en-US" sz="2800" dirty="0"/>
              <a:t>参数为</a:t>
            </a:r>
            <a:r>
              <a:rPr lang="en-US" altLang="zh-CN" sz="2800" dirty="0"/>
              <a:t>true</a:t>
            </a:r>
            <a:r>
              <a:rPr lang="zh-CN" altLang="en-US" sz="2800" dirty="0"/>
              <a:t>，表示追加数据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字节输出流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/>
            <a:r>
              <a:rPr lang="zh-CN" altLang="en-US" sz="3600" dirty="0"/>
              <a:t>过虑输出流</a:t>
            </a:r>
            <a:r>
              <a:rPr lang="en-US" altLang="zh-CN" sz="3600" dirty="0"/>
              <a:t>FilterOutputStream</a:t>
            </a:r>
            <a:r>
              <a:rPr lang="zh-CN" altLang="en-US" sz="3600" dirty="0"/>
              <a:t>类</a:t>
            </a:r>
          </a:p>
          <a:p>
            <a:pPr lvl="1" eaLnBrk="1" hangingPunct="1"/>
            <a:r>
              <a:rPr lang="zh-CN" altLang="en-US" sz="3200" dirty="0"/>
              <a:t>说明：</a:t>
            </a:r>
          </a:p>
          <a:p>
            <a:pPr lvl="2" eaLnBrk="1" hangingPunct="1"/>
            <a:r>
              <a:rPr lang="en-US" altLang="zh-CN" sz="2400" dirty="0"/>
              <a:t>FilterOutputStream</a:t>
            </a:r>
            <a:r>
              <a:rPr lang="zh-CN" altLang="en-US" sz="2400" dirty="0"/>
              <a:t>类的构造方法是</a:t>
            </a:r>
            <a:r>
              <a:rPr lang="en-US" altLang="zh-CN" sz="2400" dirty="0"/>
              <a:t>protected</a:t>
            </a:r>
            <a:r>
              <a:rPr lang="zh-CN" altLang="en-US" sz="2400" dirty="0"/>
              <a:t>访问级别，因此外部程序不能创建这个类本身的实例</a:t>
            </a:r>
          </a:p>
          <a:p>
            <a:pPr lvl="1" eaLnBrk="1" hangingPunct="1"/>
            <a:r>
              <a:rPr lang="zh-CN" altLang="en-US" sz="3200" dirty="0"/>
              <a:t>类型：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4070350"/>
            <a:ext cx="6237287" cy="1519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字节输出流</a:t>
            </a:r>
            <a:r>
              <a:rPr lang="en-US" altLang="zh-CN" dirty="0"/>
              <a:t>——</a:t>
            </a:r>
            <a:r>
              <a:rPr lang="zh-CN" altLang="en-US" dirty="0"/>
              <a:t>装饰器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628650" y="1825625"/>
            <a:ext cx="8335838" cy="4351338"/>
          </a:xfrm>
          <a:ln/>
        </p:spPr>
        <p:txBody>
          <a:bodyPr vert="horz" wrap="square" lIns="91440" tIns="45720" rIns="91440" bIns="45720" anchor="t" anchorCtr="0">
            <a:normAutofit fontScale="92500"/>
          </a:bodyPr>
          <a:lstStyle/>
          <a:p>
            <a:pPr lvl="1" eaLnBrk="1" hangingPunct="1"/>
            <a:r>
              <a:rPr lang="en-US" altLang="zh-CN" sz="4000" dirty="0"/>
              <a:t>BufferedOutputStream</a:t>
            </a:r>
            <a:r>
              <a:rPr lang="zh-CN" altLang="en-US" sz="4000" dirty="0"/>
              <a:t>类：</a:t>
            </a:r>
          </a:p>
          <a:p>
            <a:pPr lvl="2" eaLnBrk="1" hangingPunct="1"/>
            <a:r>
              <a:rPr lang="zh-CN" altLang="en-US" sz="3200" dirty="0"/>
              <a:t>功能：覆盖被装饰类的输出流中的写数据行为，利用缓冲区来提高写数据的效率</a:t>
            </a:r>
          </a:p>
          <a:p>
            <a:pPr lvl="2" eaLnBrk="1" hangingPunct="1"/>
            <a:r>
              <a:rPr lang="zh-CN" altLang="en-US" sz="3200" dirty="0"/>
              <a:t>说明：</a:t>
            </a:r>
          </a:p>
          <a:p>
            <a:pPr lvl="3" eaLnBrk="1" hangingPunct="1"/>
            <a:r>
              <a:rPr lang="zh-CN" altLang="en-US" sz="2800" dirty="0"/>
              <a:t>默认情况下，将数据写入缓冲区，直到缓冲区满，才会把缓冲区的数据真正写到目标</a:t>
            </a:r>
          </a:p>
          <a:p>
            <a:pPr lvl="2" eaLnBrk="1" hangingPunct="1"/>
            <a:r>
              <a:rPr lang="zh-CN" altLang="en-US" sz="3200" dirty="0"/>
              <a:t>构造方法：</a:t>
            </a:r>
          </a:p>
          <a:p>
            <a:pPr lvl="3" eaLnBrk="1" hangingPunct="1"/>
            <a:r>
              <a:rPr lang="en-US" altLang="zh-CN" sz="2800" dirty="0"/>
              <a:t>BufferedOutputStream(OutputStream in)</a:t>
            </a:r>
          </a:p>
          <a:p>
            <a:pPr lvl="3" eaLnBrk="1" hangingPunct="1"/>
            <a:r>
              <a:rPr lang="en-US" altLang="zh-CN" sz="2800" dirty="0"/>
              <a:t>BufferedOutputStream(OutputStream in, int size)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字节输出流</a:t>
            </a:r>
            <a:r>
              <a:rPr lang="en-US" altLang="zh-CN" dirty="0"/>
              <a:t>——</a:t>
            </a:r>
            <a:r>
              <a:rPr lang="zh-CN" altLang="en-US" dirty="0"/>
              <a:t>装饰器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lvl="1" eaLnBrk="1" hangingPunct="1"/>
            <a:r>
              <a:rPr lang="en-US" altLang="zh-CN" sz="3600" dirty="0"/>
              <a:t>DataOutputStream</a:t>
            </a:r>
            <a:r>
              <a:rPr lang="zh-CN" altLang="en-US" sz="3600" dirty="0"/>
              <a:t>类：</a:t>
            </a:r>
          </a:p>
          <a:p>
            <a:pPr lvl="2" eaLnBrk="1" hangingPunct="1"/>
            <a:r>
              <a:rPr lang="zh-CN" altLang="en-US" sz="2800" dirty="0"/>
              <a:t>实现了</a:t>
            </a:r>
            <a:r>
              <a:rPr lang="en-US" altLang="zh-CN" sz="2800" dirty="0"/>
              <a:t>DataOutput</a:t>
            </a:r>
            <a:r>
              <a:rPr lang="zh-CN" altLang="en-US" sz="2800" dirty="0"/>
              <a:t>接口，用于向输出流中写基本类型的数据</a:t>
            </a:r>
          </a:p>
          <a:p>
            <a:pPr lvl="2" eaLnBrk="1" hangingPunct="1"/>
            <a:r>
              <a:rPr lang="zh-CN" altLang="en-US" sz="2800" dirty="0"/>
              <a:t>常用方法：（均以</a:t>
            </a:r>
            <a:r>
              <a:rPr lang="en-US" altLang="zh-CN" sz="2800" dirty="0"/>
              <a:t>write</a:t>
            </a:r>
            <a:r>
              <a:rPr lang="zh-CN" altLang="en-US" sz="2800" dirty="0"/>
              <a:t>开头）</a:t>
            </a:r>
          </a:p>
          <a:p>
            <a:pPr lvl="3" eaLnBrk="1" hangingPunct="1"/>
            <a:r>
              <a:rPr lang="en-US" altLang="zh-CN" sz="2400" dirty="0">
                <a:highlight>
                  <a:srgbClr val="FFFF00"/>
                </a:highlight>
              </a:rPr>
              <a:t>writeByte(byte b)</a:t>
            </a:r>
          </a:p>
          <a:p>
            <a:pPr lvl="3" eaLnBrk="1" hangingPunct="1"/>
            <a:r>
              <a:rPr lang="en-US" altLang="zh-CN" sz="2400" dirty="0">
                <a:highlight>
                  <a:srgbClr val="FFFF00"/>
                </a:highlight>
              </a:rPr>
              <a:t>writeLong(long b)</a:t>
            </a:r>
          </a:p>
          <a:p>
            <a:pPr lvl="3" eaLnBrk="1" hangingPunct="1"/>
            <a:r>
              <a:rPr lang="en-US" altLang="zh-CN" sz="2400" dirty="0">
                <a:highlight>
                  <a:srgbClr val="FFFF00"/>
                </a:highlight>
              </a:rPr>
              <a:t>writeFloat(float f)</a:t>
            </a:r>
          </a:p>
          <a:p>
            <a:pPr lvl="3" eaLnBrk="1" hangingPunct="1"/>
            <a:r>
              <a:rPr lang="en-US" altLang="zh-CN" sz="2400" dirty="0">
                <a:highlight>
                  <a:srgbClr val="FFFF00"/>
                </a:highlight>
              </a:rPr>
              <a:t>writeUTF(String s)—</a:t>
            </a:r>
            <a:r>
              <a:rPr lang="zh-CN" altLang="en-US" sz="2400" dirty="0"/>
              <a:t>向输出流中写入用</a:t>
            </a:r>
            <a:r>
              <a:rPr lang="en-US" altLang="zh-CN" sz="2400" dirty="0"/>
              <a:t>UTF-8</a:t>
            </a:r>
            <a:r>
              <a:rPr lang="zh-CN" altLang="en-US" sz="2400" dirty="0"/>
              <a:t>编码的字符串</a:t>
            </a:r>
          </a:p>
          <a:p>
            <a:pPr lvl="3" eaLnBrk="1" hangingPunct="1"/>
            <a:r>
              <a:rPr lang="en-US" altLang="zh-CN" sz="2400" dirty="0"/>
              <a:t>……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字节输出流</a:t>
            </a:r>
            <a:r>
              <a:rPr lang="en-US" altLang="zh-CN" dirty="0"/>
              <a:t>——</a:t>
            </a:r>
            <a:r>
              <a:rPr lang="zh-CN" altLang="en-US" dirty="0"/>
              <a:t>装饰器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323850" y="1790700"/>
            <a:ext cx="8362950" cy="4702174"/>
          </a:xfrm>
          <a:ln/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lvl="1" eaLnBrk="1" hangingPunct="1"/>
            <a:r>
              <a:rPr lang="en-US" altLang="zh-CN" sz="3200" dirty="0"/>
              <a:t>PrintStream</a:t>
            </a:r>
            <a:r>
              <a:rPr lang="zh-CN" altLang="en-US" sz="3200" dirty="0"/>
              <a:t>类：</a:t>
            </a:r>
          </a:p>
          <a:p>
            <a:pPr lvl="2" eaLnBrk="1" hangingPunct="1"/>
            <a:r>
              <a:rPr lang="zh-CN" altLang="en-US" sz="2800" dirty="0"/>
              <a:t>功能：与</a:t>
            </a:r>
            <a:r>
              <a:rPr lang="en-US" altLang="zh-CN" sz="2800" dirty="0"/>
              <a:t>DataOutputStream</a:t>
            </a:r>
            <a:r>
              <a:rPr lang="zh-CN" altLang="en-US" sz="2800" dirty="0"/>
              <a:t>类似，进行格式化数据的输出</a:t>
            </a:r>
          </a:p>
          <a:p>
            <a:pPr lvl="2" eaLnBrk="1" hangingPunct="1"/>
            <a:r>
              <a:rPr lang="zh-CN" altLang="en-US" sz="2800" dirty="0"/>
              <a:t>其方法均以</a:t>
            </a:r>
            <a:r>
              <a:rPr lang="en-US" altLang="zh-CN" sz="2800" dirty="0"/>
              <a:t>print</a:t>
            </a:r>
            <a:r>
              <a:rPr lang="zh-CN" altLang="en-US" sz="2800" dirty="0"/>
              <a:t>开头，主要方法包括：</a:t>
            </a:r>
          </a:p>
          <a:p>
            <a:pPr lvl="3" eaLnBrk="1" hangingPunct="1"/>
            <a:r>
              <a:rPr lang="en-US" altLang="zh-CN" sz="2400" dirty="0"/>
              <a:t>print(int i)</a:t>
            </a:r>
            <a:r>
              <a:rPr lang="zh-CN" altLang="en-US" sz="2400" dirty="0"/>
              <a:t>；</a:t>
            </a:r>
            <a:r>
              <a:rPr lang="en-US" altLang="zh-CN" sz="2400" dirty="0"/>
              <a:t>print(long l)</a:t>
            </a:r>
            <a:r>
              <a:rPr lang="zh-CN" altLang="en-US" sz="2400" dirty="0"/>
              <a:t>；</a:t>
            </a:r>
            <a:r>
              <a:rPr lang="en-US" altLang="zh-CN" sz="2400" dirty="0"/>
              <a:t>print(String s)</a:t>
            </a:r>
            <a:r>
              <a:rPr lang="zh-CN" altLang="en-US" sz="2400" dirty="0"/>
              <a:t>；</a:t>
            </a:r>
            <a:r>
              <a:rPr lang="en-US" altLang="zh-CN" sz="2400" dirty="0"/>
              <a:t>……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说明：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dirty="0"/>
              <a:t>PrintStream</a:t>
            </a:r>
            <a:r>
              <a:rPr lang="zh-CN" altLang="en-US" sz="2400" dirty="0"/>
              <a:t>了中的</a:t>
            </a:r>
            <a:r>
              <a:rPr lang="en-US" altLang="zh-CN" sz="2400" dirty="0"/>
              <a:t>print(String s)</a:t>
            </a:r>
            <a:r>
              <a:rPr lang="zh-CN" altLang="en-US" sz="2400" dirty="0"/>
              <a:t>是向输出流中写入一个字符串，而串采用</a:t>
            </a:r>
            <a:r>
              <a:rPr lang="zh-CN" altLang="en-US" sz="2400" dirty="0">
                <a:solidFill>
                  <a:srgbClr val="FF0000"/>
                </a:solidFill>
              </a:rPr>
              <a:t>本地操作系统默认的字符编码</a:t>
            </a:r>
            <a:r>
              <a:rPr lang="zh-CN" altLang="en-US" sz="2400" dirty="0"/>
              <a:t>方式。而类</a:t>
            </a:r>
            <a:r>
              <a:rPr lang="en-US" altLang="zh-CN" sz="2400" dirty="0"/>
              <a:t>DataOutputStream</a:t>
            </a:r>
            <a:r>
              <a:rPr lang="zh-CN" altLang="en-US" sz="2400" dirty="0"/>
              <a:t>中的</a:t>
            </a:r>
            <a:r>
              <a:rPr lang="en-US" altLang="zh-CN" sz="2400" dirty="0"/>
              <a:t>writeUTF</a:t>
            </a:r>
            <a:r>
              <a:rPr lang="zh-CN" altLang="en-US" sz="2400" dirty="0"/>
              <a:t>方法则使用适合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语言的</a:t>
            </a:r>
            <a:r>
              <a:rPr lang="en-US" altLang="zh-CN" sz="2400" dirty="0"/>
              <a:t>UTF-8</a:t>
            </a:r>
            <a:r>
              <a:rPr lang="zh-CN" altLang="en-US" sz="2400" dirty="0"/>
              <a:t>编码方式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dirty="0"/>
              <a:t>PrintStream</a:t>
            </a:r>
            <a:r>
              <a:rPr lang="zh-CN" altLang="en-US" sz="2400" dirty="0"/>
              <a:t>类也带有缓冲区，默认在缓冲区满时真正提交。但包含一个带</a:t>
            </a:r>
            <a:r>
              <a:rPr lang="en-US" altLang="zh-CN" sz="2400" dirty="0"/>
              <a:t>autoFlush</a:t>
            </a:r>
            <a:r>
              <a:rPr lang="zh-CN" altLang="en-US" sz="2400" dirty="0"/>
              <a:t>参数的构造方法：</a:t>
            </a:r>
          </a:p>
          <a:p>
            <a:pPr lvl="4" eaLnBrk="1" hangingPunct="1">
              <a:lnSpc>
                <a:spcPct val="90000"/>
              </a:lnSpc>
              <a:buNone/>
            </a:pPr>
            <a:r>
              <a:rPr lang="en-US" altLang="zh-CN" sz="2400" dirty="0"/>
              <a:t>PrintStream(OutputStream out, boolean autoFlush)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示例 </a:t>
            </a:r>
            <a:r>
              <a:rPr lang="en-US" altLang="zh-CN" dirty="0"/>
              <a:t>ExamSort.java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628650" y="1772816"/>
            <a:ext cx="7886700" cy="4351338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/>
            <a:r>
              <a:rPr lang="zh-CN" altLang="en-US" sz="3200" dirty="0"/>
              <a:t>创建生成</a:t>
            </a:r>
            <a:r>
              <a:rPr lang="en-US" altLang="zh-CN" sz="3200" dirty="0"/>
              <a:t>100</a:t>
            </a:r>
            <a:r>
              <a:rPr lang="zh-CN" altLang="en-US" sz="3200" dirty="0"/>
              <a:t>个互不相等的随机三位整数，并将它们存入一个数据文件</a:t>
            </a:r>
            <a:r>
              <a:rPr lang="en-US" altLang="zh-CN" sz="3200" dirty="0"/>
              <a:t>mydt.dat</a:t>
            </a:r>
            <a:r>
              <a:rPr lang="zh-CN" altLang="en-US" sz="3200" dirty="0"/>
              <a:t>中</a:t>
            </a:r>
          </a:p>
          <a:p>
            <a:pPr eaLnBrk="1" hangingPunct="1"/>
            <a:r>
              <a:rPr lang="zh-CN" altLang="en-US" sz="3200" dirty="0"/>
              <a:t>从数据文件中读取所有数据，将这些数据按第二位构成数字的升序排列，如果第二位构成数字相等，则按第三位构成数字的降序排列</a:t>
            </a:r>
          </a:p>
          <a:p>
            <a:pPr eaLnBrk="1" hangingPunct="1"/>
            <a:r>
              <a:rPr lang="zh-CN" altLang="en-US" sz="3200" dirty="0"/>
              <a:t>将排序结果输出到</a:t>
            </a:r>
            <a:r>
              <a:rPr lang="zh-CN" altLang="en-US" sz="3200" dirty="0">
                <a:sym typeface="Wingdings" panose="05000000000000000000" pitchFamily="2" charset="2"/>
              </a:rPr>
              <a:t>：</a:t>
            </a:r>
          </a:p>
          <a:p>
            <a:pPr lvl="1" eaLnBrk="1" hangingPunct="1"/>
            <a:r>
              <a:rPr lang="zh-CN" altLang="en-US" sz="2800" dirty="0"/>
              <a:t>一个数据文件</a:t>
            </a:r>
            <a:r>
              <a:rPr lang="en-US" altLang="zh-CN" sz="2800" dirty="0"/>
              <a:t>mysd.dat</a:t>
            </a:r>
            <a:r>
              <a:rPr lang="zh-CN" altLang="en-US" sz="2800" dirty="0"/>
              <a:t>文件中</a:t>
            </a:r>
          </a:p>
          <a:p>
            <a:pPr lvl="1" eaLnBrk="1" hangingPunct="1"/>
            <a:r>
              <a:rPr lang="zh-CN" altLang="en-US" sz="2800" dirty="0"/>
              <a:t>一个文本文件</a:t>
            </a:r>
            <a:r>
              <a:rPr lang="en-US" altLang="zh-CN" sz="2800" dirty="0"/>
              <a:t>mysd.txt</a:t>
            </a:r>
            <a:r>
              <a:rPr lang="zh-CN" altLang="en-US" sz="2800" dirty="0"/>
              <a:t>文件中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字符流</a:t>
            </a:r>
            <a:r>
              <a:rPr lang="en-US" altLang="zh-CN" dirty="0"/>
              <a:t>——Reader/Writer</a:t>
            </a:r>
            <a:r>
              <a:rPr lang="zh-CN" altLang="en-US" dirty="0"/>
              <a:t>概述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600075" y="1628775"/>
            <a:ext cx="8004175" cy="4679950"/>
          </a:xfrm>
          <a:ln/>
        </p:spPr>
        <p:txBody>
          <a:bodyPr vert="horz" wrap="square" lIns="91440" tIns="45720" rIns="91440" bIns="45720" anchor="t" anchorCtr="0">
            <a:normAutofit fontScale="92500"/>
          </a:bodyPr>
          <a:lstStyle/>
          <a:p>
            <a:pPr eaLnBrk="1" hangingPunct="1"/>
            <a:r>
              <a:rPr lang="zh-CN" altLang="en-US" sz="3200" dirty="0"/>
              <a:t>关于字符：</a:t>
            </a:r>
          </a:p>
          <a:p>
            <a:pPr lvl="1" eaLnBrk="1" hangingPunct="1"/>
            <a:r>
              <a:rPr lang="zh-CN" altLang="en-US" sz="2800" dirty="0"/>
              <a:t>处理字符流时，最主要的问题是进行</a:t>
            </a:r>
            <a:r>
              <a:rPr lang="zh-CN" altLang="en-US" sz="2800" dirty="0">
                <a:solidFill>
                  <a:srgbClr val="FF0000"/>
                </a:solidFill>
              </a:rPr>
              <a:t>字符编码的转换</a:t>
            </a:r>
          </a:p>
          <a:p>
            <a:pPr lvl="1" eaLnBrk="1" hangingPunct="1"/>
            <a:r>
              <a:rPr lang="en-US" altLang="zh-CN" sz="2800" dirty="0"/>
              <a:t>Java</a:t>
            </a:r>
            <a:r>
              <a:rPr lang="zh-CN" altLang="en-US" sz="2800" dirty="0"/>
              <a:t>语言采用</a:t>
            </a:r>
            <a:r>
              <a:rPr lang="en-US" altLang="zh-CN" sz="2800" dirty="0"/>
              <a:t>Unicode</a:t>
            </a:r>
            <a:r>
              <a:rPr lang="zh-CN" altLang="en-US" sz="2800" dirty="0"/>
              <a:t>字符编码，在</a:t>
            </a:r>
            <a:r>
              <a:rPr lang="en-US" altLang="zh-CN" sz="2800" dirty="0"/>
              <a:t>JVM</a:t>
            </a:r>
            <a:r>
              <a:rPr lang="zh-CN" altLang="en-US" sz="2800" dirty="0"/>
              <a:t>中为每个字符分配两字节内存；而在其他场景，字符可采用其他编码方式</a:t>
            </a:r>
          </a:p>
          <a:p>
            <a:pPr lvl="1" eaLnBrk="1" hangingPunct="1"/>
            <a:r>
              <a:rPr lang="zh-CN" altLang="en-US" sz="2800" dirty="0"/>
              <a:t>在</a:t>
            </a:r>
            <a:r>
              <a:rPr lang="en-US" altLang="zh-CN" sz="2800" dirty="0"/>
              <a:t>Java</a:t>
            </a:r>
            <a:r>
              <a:rPr lang="zh-CN" altLang="en-US" sz="2800" dirty="0"/>
              <a:t>程序中，获得本地平台的字符编码方式：</a:t>
            </a:r>
          </a:p>
          <a:p>
            <a:pPr lvl="2" eaLnBrk="1" hangingPunct="1"/>
            <a:r>
              <a:rPr lang="zh-CN" altLang="en-US" sz="2800" dirty="0"/>
              <a:t>使用获取系统属性的方法：</a:t>
            </a:r>
          </a:p>
          <a:p>
            <a:pPr lvl="3" eaLnBrk="1" hangingPunct="1"/>
            <a:r>
              <a:rPr lang="en-US" altLang="zh-CN" sz="2400" dirty="0"/>
              <a:t>System.</a:t>
            </a:r>
            <a:r>
              <a:rPr lang="en-US" altLang="zh-CN" sz="2400" i="1" dirty="0"/>
              <a:t>out</a:t>
            </a:r>
            <a:r>
              <a:rPr lang="en-US" altLang="zh-CN" sz="2400" dirty="0"/>
              <a:t>.println(System.</a:t>
            </a:r>
            <a:r>
              <a:rPr lang="en-US" altLang="zh-CN" sz="2400" i="1" dirty="0"/>
              <a:t>getProperty</a:t>
            </a:r>
            <a:r>
              <a:rPr lang="en-US" altLang="zh-CN" sz="2400" dirty="0"/>
              <a:t>("file.encoding"));</a:t>
            </a:r>
          </a:p>
          <a:p>
            <a:pPr lvl="2" eaLnBrk="1" hangingPunct="1"/>
            <a:r>
              <a:rPr lang="zh-CN" altLang="en-US" sz="2800" dirty="0"/>
              <a:t>使用</a:t>
            </a:r>
            <a:r>
              <a:rPr lang="en-US" altLang="zh-CN" sz="2800" dirty="0"/>
              <a:t>java.nio.Charset</a:t>
            </a:r>
            <a:r>
              <a:rPr lang="zh-CN" altLang="en-US" sz="2800" dirty="0"/>
              <a:t>类</a:t>
            </a:r>
          </a:p>
          <a:p>
            <a:pPr lvl="3" eaLnBrk="1" hangingPunct="1"/>
            <a:r>
              <a:rPr lang="en-US" altLang="zh-CN" sz="2400" dirty="0"/>
              <a:t>Charset cs=Charset.</a:t>
            </a:r>
            <a:r>
              <a:rPr lang="en-US" altLang="zh-CN" sz="2400" i="1" dirty="0"/>
              <a:t>defaultCharset</a:t>
            </a:r>
            <a:r>
              <a:rPr lang="en-US" altLang="zh-CN" sz="2400" dirty="0"/>
              <a:t>();</a:t>
            </a:r>
          </a:p>
          <a:p>
            <a:pPr lvl="3" eaLnBrk="1" hangingPunct="1"/>
            <a:r>
              <a:rPr lang="en-US" altLang="zh-CN" sz="2400" dirty="0"/>
              <a:t>System.</a:t>
            </a:r>
            <a:r>
              <a:rPr lang="en-US" altLang="zh-CN" sz="2400" i="1" dirty="0"/>
              <a:t>out</a:t>
            </a:r>
            <a:r>
              <a:rPr lang="en-US" altLang="zh-CN" sz="2400" dirty="0"/>
              <a:t>.println(cs);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字符流</a:t>
            </a:r>
            <a:r>
              <a:rPr lang="en-US" altLang="zh-CN" dirty="0"/>
              <a:t>——Reader/Writer</a:t>
            </a:r>
            <a:r>
              <a:rPr lang="zh-CN" altLang="en-US" dirty="0"/>
              <a:t>概述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600075" y="1628775"/>
            <a:ext cx="8004175" cy="4679950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Reader/Writer</a:t>
            </a:r>
            <a:r>
              <a:rPr lang="zh-CN" altLang="en-US" sz="3200" dirty="0"/>
              <a:t>类：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Reader</a:t>
            </a:r>
            <a:r>
              <a:rPr lang="zh-CN" altLang="en-US" sz="2800" dirty="0"/>
              <a:t>类能将输入流中采用各种编码类型的字符转换成</a:t>
            </a:r>
            <a:r>
              <a:rPr lang="en-US" altLang="zh-CN" sz="2800" dirty="0"/>
              <a:t>Unicode</a:t>
            </a:r>
            <a:r>
              <a:rPr lang="zh-CN" altLang="en-US" sz="2800" dirty="0"/>
              <a:t>字符，然后在内存中为这些字符分配存储空间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Writer</a:t>
            </a:r>
            <a:r>
              <a:rPr lang="zh-CN" altLang="en-US" sz="2800" dirty="0"/>
              <a:t>类能把内存中的</a:t>
            </a:r>
            <a:r>
              <a:rPr lang="en-US" altLang="zh-CN" sz="2800" dirty="0"/>
              <a:t>Unicode</a:t>
            </a:r>
            <a:r>
              <a:rPr lang="zh-CN" altLang="en-US" sz="2800" dirty="0"/>
              <a:t>字符转换成其他编码类型的字符，再写到输出流中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Reader</a:t>
            </a:r>
            <a:r>
              <a:rPr lang="zh-CN" altLang="en-US" sz="2000" dirty="0"/>
              <a:t>和</a:t>
            </a:r>
            <a:r>
              <a:rPr lang="en-US" altLang="zh-CN" sz="2000" dirty="0"/>
              <a:t>Writer</a:t>
            </a:r>
            <a:r>
              <a:rPr lang="zh-CN" altLang="en-US" sz="2000" dirty="0"/>
              <a:t>类采用了字符编码转换技术，因此</a:t>
            </a:r>
            <a:r>
              <a:rPr lang="en-US" altLang="zh-CN" sz="2000" dirty="0"/>
              <a:t>Java</a:t>
            </a:r>
            <a:r>
              <a:rPr lang="zh-CN" altLang="en-US" sz="2000" dirty="0"/>
              <a:t>的</a:t>
            </a:r>
            <a:r>
              <a:rPr lang="en-US" altLang="zh-CN" sz="2000" dirty="0"/>
              <a:t>IO</a:t>
            </a:r>
            <a:r>
              <a:rPr lang="zh-CN" altLang="en-US" sz="2000" dirty="0"/>
              <a:t>系统能正确访问各种字符编码的文本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JVM</a:t>
            </a:r>
            <a:r>
              <a:rPr lang="zh-CN" altLang="en-US" sz="2000" dirty="0"/>
              <a:t>对字符统一采用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字符，因此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程序处理字符具有平台无关性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字节输入流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600" dirty="0"/>
              <a:t>java.io.InputStream</a:t>
            </a:r>
            <a:r>
              <a:rPr lang="zh-CN" altLang="en-US" sz="2600" dirty="0"/>
              <a:t>：字节输入流</a:t>
            </a:r>
          </a:p>
          <a:p>
            <a:pPr lvl="1" eaLnBrk="1" hangingPunct="1"/>
            <a:r>
              <a:rPr lang="zh-CN" altLang="en-US" sz="2400" dirty="0"/>
              <a:t>抽象类，不能实例化</a:t>
            </a:r>
          </a:p>
          <a:p>
            <a:pPr lvl="1" eaLnBrk="1" hangingPunct="1"/>
            <a:r>
              <a:rPr lang="zh-CN" altLang="en-US" sz="2400" dirty="0"/>
              <a:t>提供了一系列和读取数据相关的方法</a:t>
            </a:r>
          </a:p>
          <a:p>
            <a:pPr lvl="1" eaLnBrk="1" hangingPunct="1"/>
            <a:r>
              <a:rPr lang="en-US" altLang="zh-CN" sz="2400" dirty="0"/>
              <a:t>int read()</a:t>
            </a:r>
            <a:r>
              <a:rPr lang="zh-CN" altLang="en-US" sz="2400" dirty="0"/>
              <a:t>：从输入流中读取数据。字节流以－</a:t>
            </a:r>
            <a:r>
              <a:rPr lang="en-US" altLang="zh-CN" sz="2400" dirty="0"/>
              <a:t>1</a:t>
            </a:r>
            <a:r>
              <a:rPr lang="zh-CN" altLang="en-US" sz="2400" dirty="0"/>
              <a:t>结尾</a:t>
            </a:r>
          </a:p>
          <a:p>
            <a:pPr lvl="2" eaLnBrk="1" hangingPunct="1"/>
            <a:r>
              <a:rPr lang="en-US" altLang="zh-CN" sz="2100" dirty="0"/>
              <a:t>int read()</a:t>
            </a:r>
            <a:r>
              <a:rPr lang="zh-CN" altLang="en-US" sz="2100" dirty="0"/>
              <a:t>：读取一个</a:t>
            </a:r>
            <a:r>
              <a:rPr lang="en-US" altLang="zh-CN" sz="2100" dirty="0"/>
              <a:t>8</a:t>
            </a:r>
            <a:r>
              <a:rPr lang="zh-CN" altLang="en-US" sz="2100" dirty="0"/>
              <a:t>位的字节，转换成</a:t>
            </a:r>
            <a:r>
              <a:rPr lang="en-US" altLang="zh-CN" sz="2100" dirty="0"/>
              <a:t>0~255</a:t>
            </a:r>
            <a:r>
              <a:rPr lang="zh-CN" altLang="en-US" sz="2100" dirty="0"/>
              <a:t>之间的整型</a:t>
            </a:r>
          </a:p>
          <a:p>
            <a:pPr lvl="2" eaLnBrk="1" hangingPunct="1"/>
            <a:r>
              <a:rPr lang="en-US" altLang="zh-CN" sz="2100" dirty="0">
                <a:highlight>
                  <a:srgbClr val="FFFF00"/>
                </a:highlight>
              </a:rPr>
              <a:t>int read(byte[] b)</a:t>
            </a:r>
            <a:r>
              <a:rPr lang="zh-CN" altLang="en-US" sz="2100" dirty="0">
                <a:highlight>
                  <a:srgbClr val="FFFF00"/>
                </a:highlight>
              </a:rPr>
              <a:t>：读取若干字节，存入字节数组中。</a:t>
            </a:r>
          </a:p>
          <a:p>
            <a:pPr lvl="2" eaLnBrk="1" hangingPunct="1"/>
            <a:r>
              <a:rPr lang="en-US" altLang="zh-CN" sz="2100" dirty="0">
                <a:highlight>
                  <a:srgbClr val="FFFF00"/>
                </a:highlight>
              </a:rPr>
              <a:t>int read(byte[] b,int off,int len)</a:t>
            </a:r>
            <a:r>
              <a:rPr lang="zh-CN" altLang="en-US" sz="2100" dirty="0">
                <a:highlight>
                  <a:srgbClr val="FFFF00"/>
                </a:highlight>
              </a:rPr>
              <a:t>：读取若干字节，放入指定位置</a:t>
            </a:r>
          </a:p>
          <a:p>
            <a:pPr lvl="1" eaLnBrk="1" hangingPunct="1"/>
            <a:r>
              <a:rPr lang="en-US" altLang="zh-CN" sz="2400" dirty="0"/>
              <a:t>void close()</a:t>
            </a:r>
            <a:r>
              <a:rPr lang="zh-CN" altLang="en-US" sz="2400" dirty="0"/>
              <a:t>：关闭输入流</a:t>
            </a:r>
          </a:p>
          <a:p>
            <a:pPr lvl="1" eaLnBrk="1" hangingPunct="1"/>
            <a:r>
              <a:rPr lang="en-US" altLang="zh-CN" sz="2400" dirty="0"/>
              <a:t>int available()</a:t>
            </a:r>
            <a:r>
              <a:rPr lang="zh-CN" altLang="en-US" sz="2400" dirty="0"/>
              <a:t>：返回可从流中读取字节的数目</a:t>
            </a:r>
          </a:p>
          <a:p>
            <a:pPr lvl="1" eaLnBrk="1" hangingPunct="1"/>
            <a:r>
              <a:rPr lang="en-US" altLang="zh-CN" sz="2400" dirty="0"/>
              <a:t>skip(long n)</a:t>
            </a:r>
            <a:r>
              <a:rPr lang="zh-CN" altLang="en-US" sz="2400" dirty="0"/>
              <a:t>：从字节流中跳过参数</a:t>
            </a:r>
            <a:r>
              <a:rPr lang="en-US" altLang="zh-CN" sz="2400" dirty="0"/>
              <a:t>n</a:t>
            </a:r>
            <a:r>
              <a:rPr lang="zh-CN" altLang="en-US" sz="2400" dirty="0"/>
              <a:t>指定数目的字节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Reader</a:t>
            </a:r>
            <a:r>
              <a:rPr lang="zh-CN" altLang="en-US" dirty="0"/>
              <a:t>类</a:t>
            </a:r>
            <a:r>
              <a:rPr lang="en-US" altLang="zh-CN" dirty="0"/>
              <a:t>——</a:t>
            </a:r>
            <a:r>
              <a:rPr lang="zh-CN" altLang="en-US" dirty="0"/>
              <a:t>适配器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1727"/>
          </a:xfrm>
          <a:ln/>
        </p:spPr>
        <p:txBody>
          <a:bodyPr vert="horz" wrap="square" lIns="91440" tIns="45720" rIns="91440" bIns="45720" anchor="t" anchorCtr="0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>
                <a:solidFill>
                  <a:srgbClr val="FF0000"/>
                </a:solidFill>
              </a:rPr>
              <a:t>InputStream</a:t>
            </a:r>
            <a:r>
              <a:rPr lang="en-US" altLang="zh-CN" sz="3600" dirty="0"/>
              <a:t>Reader</a:t>
            </a:r>
            <a:r>
              <a:rPr lang="zh-CN" altLang="en-US" sz="3600" dirty="0"/>
              <a:t>类：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/>
              <a:t>功能：将</a:t>
            </a:r>
            <a:r>
              <a:rPr lang="en-US" altLang="zh-CN" sz="3200" dirty="0"/>
              <a:t>InputStream</a:t>
            </a:r>
            <a:r>
              <a:rPr lang="zh-CN" altLang="en-US" sz="3200" dirty="0"/>
              <a:t>类型转换成</a:t>
            </a:r>
            <a:r>
              <a:rPr lang="en-US" altLang="zh-CN" sz="3200" dirty="0"/>
              <a:t>Reader</a:t>
            </a:r>
            <a:r>
              <a:rPr lang="zh-CN" altLang="en-US" sz="3200" dirty="0"/>
              <a:t>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/>
              <a:t>构造方法：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InputStreamReader(InputStream in)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InputStreamReader(InputStream in, String charsetNm)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/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如果某一</a:t>
            </a:r>
            <a:r>
              <a:rPr lang="en-US" altLang="zh-CN" sz="2400" dirty="0"/>
              <a:t>test.txt</a:t>
            </a:r>
            <a:r>
              <a:rPr lang="zh-CN" altLang="en-US" sz="2400" dirty="0"/>
              <a:t>文件采用了</a:t>
            </a:r>
            <a:r>
              <a:rPr lang="en-US" altLang="zh-CN" sz="2400" dirty="0"/>
              <a:t>UTF-8</a:t>
            </a:r>
            <a:r>
              <a:rPr lang="zh-CN" altLang="en-US" sz="2400" dirty="0"/>
              <a:t>字符编码，为了能正确读取字符，需要如下构造</a:t>
            </a:r>
            <a:r>
              <a:rPr lang="en-US" altLang="zh-CN" sz="2400" dirty="0"/>
              <a:t>InputStreamReader</a:t>
            </a:r>
            <a:r>
              <a:rPr lang="zh-CN" altLang="en-US" sz="2400" dirty="0"/>
              <a:t>实例：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sz="2000" dirty="0"/>
              <a:t>InputStreamReader reader=new InputStreamReader(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sz="2000" dirty="0"/>
              <a:t>	new FileInputStream(“g:\\test.txt”),“UTF-8”);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sz="2000" dirty="0"/>
              <a:t>char ch=(char)reader.read();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329386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在</a:t>
            </a:r>
            <a:r>
              <a:rPr lang="en-US" altLang="zh-CN" sz="2600" dirty="0"/>
              <a:t>java.lang.System</a:t>
            </a:r>
            <a:r>
              <a:rPr lang="zh-CN" altLang="en-US" sz="2600" dirty="0"/>
              <a:t>类中提供了三个静态变量：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/>
              <a:t>System.in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InputStream</a:t>
            </a:r>
            <a:r>
              <a:rPr lang="zh-CN" altLang="en-US" sz="2100" dirty="0"/>
              <a:t>类型，标准输入流，默认数据源是键盘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程序中可利用</a:t>
            </a:r>
            <a:r>
              <a:rPr lang="en-US" altLang="zh-CN" sz="2100" dirty="0"/>
              <a:t>System.in</a:t>
            </a:r>
            <a:r>
              <a:rPr lang="zh-CN" altLang="en-US" sz="2100" dirty="0"/>
              <a:t>读取标准输入流中数据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/>
              <a:t>System.out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PrintStream</a:t>
            </a:r>
            <a:r>
              <a:rPr lang="zh-CN" altLang="en-US" sz="2100" dirty="0"/>
              <a:t>类型，标准输出流，默认数据汇是控制台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程序可利用</a:t>
            </a:r>
            <a:r>
              <a:rPr lang="en-US" altLang="zh-CN" sz="2100" dirty="0"/>
              <a:t>System.out</a:t>
            </a:r>
            <a:r>
              <a:rPr lang="zh-CN" altLang="en-US" sz="2100" dirty="0"/>
              <a:t>输出运行时的正常消息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/>
              <a:t>System.err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PrintStream</a:t>
            </a:r>
            <a:r>
              <a:rPr lang="zh-CN" altLang="en-US" sz="2100" dirty="0"/>
              <a:t>类型，标准错误输出流，默认数据汇是控制台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程序可利用</a:t>
            </a:r>
            <a:r>
              <a:rPr lang="en-US" altLang="zh-CN" sz="2100" dirty="0"/>
              <a:t>System.err</a:t>
            </a:r>
            <a:r>
              <a:rPr lang="zh-CN" altLang="en-US" sz="2100" dirty="0"/>
              <a:t>输出运行时的错误信息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F4BEB-4DDA-4A15-9AEF-F25EC319F95B}"/>
              </a:ext>
            </a:extLst>
          </p:cNvPr>
          <p:cNvSpPr txBox="1">
            <a:spLocks/>
          </p:cNvSpPr>
          <p:nvPr/>
        </p:nvSpPr>
        <p:spPr>
          <a:xfrm>
            <a:off x="478986" y="4221088"/>
            <a:ext cx="8125461" cy="2088232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标准</a:t>
            </a:r>
            <a:r>
              <a:rPr lang="en-US" altLang="zh-CN" sz="2800" dirty="0"/>
              <a:t>I/O</a:t>
            </a:r>
            <a:r>
              <a:rPr lang="zh-CN" altLang="en-US" sz="2800" dirty="0"/>
              <a:t>的说明：</a:t>
            </a:r>
          </a:p>
          <a:p>
            <a:pPr lvl="1"/>
            <a:r>
              <a:rPr lang="en-US" altLang="zh-CN" sz="2400" dirty="0"/>
              <a:t>System.in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System.out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System.err</a:t>
            </a:r>
            <a:r>
              <a:rPr lang="zh-CN" altLang="en-US" sz="2400" dirty="0"/>
              <a:t>三种流是</a:t>
            </a:r>
            <a:r>
              <a:rPr lang="zh-CN" altLang="en-US" sz="2400" dirty="0">
                <a:solidFill>
                  <a:srgbClr val="FF0000"/>
                </a:solidFill>
              </a:rPr>
              <a:t>由</a:t>
            </a:r>
            <a:r>
              <a:rPr lang="en-US" altLang="zh-CN" sz="2400" dirty="0">
                <a:solidFill>
                  <a:srgbClr val="FF0000"/>
                </a:solidFill>
              </a:rPr>
              <a:t>JVM</a:t>
            </a:r>
            <a:r>
              <a:rPr lang="zh-CN" altLang="en-US" sz="2400" dirty="0">
                <a:solidFill>
                  <a:srgbClr val="FF0000"/>
                </a:solidFill>
              </a:rPr>
              <a:t>创建</a:t>
            </a:r>
            <a:r>
              <a:rPr lang="zh-CN" altLang="en-US" sz="2400" dirty="0"/>
              <a:t>的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三种流存在于程序运行的整个生命周期</a:t>
            </a:r>
            <a:r>
              <a:rPr lang="zh-CN" altLang="en-US" sz="2400" dirty="0"/>
              <a:t>中</a:t>
            </a:r>
          </a:p>
          <a:p>
            <a:pPr lvl="1"/>
            <a:r>
              <a:rPr lang="zh-CN" altLang="en-US" sz="2400" dirty="0"/>
              <a:t>这三个流</a:t>
            </a:r>
            <a:r>
              <a:rPr lang="zh-CN" altLang="en-US" sz="2400" dirty="0">
                <a:solidFill>
                  <a:srgbClr val="FF0000"/>
                </a:solidFill>
              </a:rPr>
              <a:t>始终处于打开状态</a:t>
            </a:r>
            <a:r>
              <a:rPr lang="zh-CN" altLang="en-US" sz="2400" dirty="0"/>
              <a:t>，除非程序中显式地关闭了它们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标准</a:t>
            </a:r>
            <a:r>
              <a:rPr lang="en-US" altLang="zh-CN" dirty="0"/>
              <a:t>I/O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57200" y="1792288"/>
            <a:ext cx="7931150" cy="3941762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重新包装标准输入和输出：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System.in</a:t>
            </a:r>
            <a:r>
              <a:rPr lang="zh-CN" altLang="en-US" sz="2400" dirty="0"/>
              <a:t>是</a:t>
            </a:r>
            <a:r>
              <a:rPr lang="en-US" altLang="zh-CN" sz="2400" dirty="0"/>
              <a:t>InputStream</a:t>
            </a:r>
            <a:r>
              <a:rPr lang="zh-CN" altLang="en-US" sz="2400" dirty="0"/>
              <a:t>类型，为了能读到格式化的数据，以及提高读取数据的效率，可以利用适配器和装饰器进行重新包装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例如：</a:t>
            </a:r>
          </a:p>
        </p:txBody>
      </p:sp>
      <p:pic>
        <p:nvPicPr>
          <p:cNvPr id="5837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56992"/>
            <a:ext cx="7097145" cy="3384376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标准</a:t>
            </a:r>
            <a:r>
              <a:rPr lang="en-US" altLang="zh-CN" dirty="0"/>
              <a:t>I/O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528638" y="1935162"/>
            <a:ext cx="7715250" cy="4806205"/>
          </a:xfrm>
          <a:ln/>
        </p:spPr>
        <p:txBody>
          <a:bodyPr vert="horz" wrap="square" lIns="91440" tIns="45720" rIns="91440" bIns="45720" anchor="t" anchorCtr="0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/>
              <a:t>重新包装标准输入和输出：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dirty="0"/>
              <a:t>System.out</a:t>
            </a:r>
            <a:r>
              <a:rPr lang="zh-CN" altLang="en-US" sz="3200" dirty="0"/>
              <a:t>和</a:t>
            </a:r>
            <a:r>
              <a:rPr lang="en-US" altLang="zh-CN" sz="3200" dirty="0"/>
              <a:t>System.err</a:t>
            </a:r>
            <a:r>
              <a:rPr lang="zh-CN" altLang="en-US" sz="3200" dirty="0"/>
              <a:t>是</a:t>
            </a:r>
            <a:r>
              <a:rPr lang="en-US" altLang="zh-CN" sz="3200" dirty="0"/>
              <a:t>PrintStream</a:t>
            </a:r>
            <a:r>
              <a:rPr lang="zh-CN" altLang="en-US" sz="3200" dirty="0"/>
              <a:t>类型，通常可以将它们转换成</a:t>
            </a:r>
            <a:r>
              <a:rPr lang="en-US" altLang="zh-CN" sz="3200" dirty="0"/>
              <a:t>PrintWriter</a:t>
            </a:r>
            <a:r>
              <a:rPr lang="zh-CN" altLang="en-US" sz="3200" dirty="0"/>
              <a:t>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/>
              <a:t>例如：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600" dirty="0"/>
              <a:t>PrintWriter pw=new PrintWriter(System.out, true);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/>
            <a:r>
              <a:rPr lang="zh-CN" altLang="en-US" sz="3600" dirty="0"/>
              <a:t>标准</a:t>
            </a:r>
            <a:r>
              <a:rPr lang="en-US" altLang="zh-CN" sz="3600" dirty="0"/>
              <a:t>I/O</a:t>
            </a:r>
            <a:r>
              <a:rPr lang="zh-CN" altLang="en-US" sz="3600" dirty="0"/>
              <a:t>重定向：</a:t>
            </a:r>
          </a:p>
          <a:p>
            <a:pPr lvl="1" eaLnBrk="1" hangingPunct="1"/>
            <a:r>
              <a:rPr lang="en-US" altLang="zh-CN" sz="3200" dirty="0"/>
              <a:t>System</a:t>
            </a:r>
            <a:r>
              <a:rPr lang="zh-CN" altLang="en-US" sz="3200" dirty="0"/>
              <a:t>类中提供了重定向流的静态方法：</a:t>
            </a:r>
          </a:p>
          <a:p>
            <a:pPr lvl="2" eaLnBrk="1" hangingPunct="1"/>
            <a:r>
              <a:rPr lang="en-US" altLang="zh-CN" sz="2400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InputStream</a:t>
            </a:r>
            <a:r>
              <a:rPr lang="en-US" altLang="zh-CN" sz="2400" dirty="0"/>
              <a:t> in)</a:t>
            </a:r>
            <a:r>
              <a:rPr lang="zh-CN" altLang="en-US" sz="2400" dirty="0"/>
              <a:t>：对标准输入流重定向</a:t>
            </a:r>
          </a:p>
          <a:p>
            <a:pPr lvl="2" eaLnBrk="1" hangingPunct="1"/>
            <a:r>
              <a:rPr lang="en-US" altLang="zh-CN" sz="2400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PrintStream</a:t>
            </a:r>
            <a:r>
              <a:rPr lang="en-US" altLang="zh-CN" sz="2400" dirty="0"/>
              <a:t> out)</a:t>
            </a:r>
            <a:r>
              <a:rPr lang="zh-CN" altLang="en-US" sz="2400" dirty="0"/>
              <a:t>：对标准输出流重定向</a:t>
            </a:r>
          </a:p>
          <a:p>
            <a:pPr lvl="2" eaLnBrk="1" hangingPunct="1"/>
            <a:r>
              <a:rPr lang="en-US" altLang="zh-CN" sz="2400" dirty="0" err="1"/>
              <a:t>setErr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PrintStream</a:t>
            </a:r>
            <a:r>
              <a:rPr lang="en-US" altLang="zh-CN" sz="2400" dirty="0"/>
              <a:t> out)</a:t>
            </a:r>
            <a:r>
              <a:rPr lang="zh-CN" altLang="en-US" sz="2400" dirty="0"/>
              <a:t>：对标准错误输出流重定向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随机访问文件类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关于流：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InputStream/OutputStream</a:t>
            </a:r>
            <a:r>
              <a:rPr lang="zh-CN" altLang="en-US" sz="2800" dirty="0"/>
              <a:t>，或者</a:t>
            </a:r>
            <a:r>
              <a:rPr lang="en-US" altLang="zh-CN" sz="2800" dirty="0"/>
              <a:t>Reader/Writer</a:t>
            </a:r>
            <a:r>
              <a:rPr lang="zh-CN" altLang="en-US" sz="2800" dirty="0"/>
              <a:t>，它们的共同特点是：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只能按照数据的先后顺序读取数据源的数据</a:t>
            </a:r>
            <a:r>
              <a:rPr lang="en-US" altLang="zh-CN" sz="2000" dirty="0"/>
              <a:t>/</a:t>
            </a:r>
            <a:r>
              <a:rPr lang="zh-CN" altLang="en-US" sz="2000" dirty="0"/>
              <a:t>向数据汇写数据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highlight>
                  <a:srgbClr val="FFFF00"/>
                </a:highlight>
              </a:rPr>
              <a:t>RandomAccessFile</a:t>
            </a:r>
            <a:r>
              <a:rPr lang="zh-CN" altLang="en-US" sz="3200" dirty="0"/>
              <a:t>类：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不属于流，具有随机读写文件的功能，能从文件的任意位置开始执行读写操作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实现了</a:t>
            </a:r>
            <a:r>
              <a:rPr lang="en-US" altLang="zh-CN" sz="2000" dirty="0"/>
              <a:t>DataInput</a:t>
            </a:r>
            <a:r>
              <a:rPr lang="zh-CN" altLang="en-US" sz="2000" dirty="0"/>
              <a:t>和</a:t>
            </a:r>
            <a:r>
              <a:rPr lang="en-US" altLang="zh-CN" sz="2000" dirty="0"/>
              <a:t>DataOutput</a:t>
            </a:r>
            <a:r>
              <a:rPr lang="zh-CN" altLang="en-US" sz="2000" dirty="0"/>
              <a:t>接口，能够读写格式化的数据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随机访问文件类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7715250" cy="44116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highlight>
                  <a:srgbClr val="FFFF00"/>
                </a:highlight>
              </a:rPr>
              <a:t>RandomAccessFile</a:t>
            </a:r>
            <a:r>
              <a:rPr lang="zh-CN" altLang="en-US" sz="2600" dirty="0"/>
              <a:t>类：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构造方法：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RandomAccessFile(File file, String mode)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RandomAccessFile(String name, String mode)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说明：</a:t>
            </a:r>
            <a:r>
              <a:rPr lang="en-US" altLang="zh-CN" sz="2100" dirty="0"/>
              <a:t>mode</a:t>
            </a:r>
            <a:r>
              <a:rPr lang="zh-CN" altLang="en-US" sz="2100" dirty="0"/>
              <a:t>取值可以是：</a:t>
            </a:r>
            <a:r>
              <a:rPr lang="en-US" altLang="zh-CN" sz="2100" dirty="0"/>
              <a:t>r(</a:t>
            </a:r>
            <a:r>
              <a:rPr lang="zh-CN" altLang="en-US" sz="2100" dirty="0"/>
              <a:t>只读</a:t>
            </a:r>
            <a:r>
              <a:rPr lang="en-US" altLang="zh-CN" sz="2100" dirty="0"/>
              <a:t>)</a:t>
            </a:r>
            <a:r>
              <a:rPr lang="zh-CN" altLang="en-US" sz="2100" dirty="0"/>
              <a:t>；</a:t>
            </a:r>
            <a:r>
              <a:rPr lang="en-US" altLang="zh-CN" sz="2100" dirty="0"/>
              <a:t>rw(</a:t>
            </a:r>
            <a:r>
              <a:rPr lang="zh-CN" altLang="en-US" sz="2100" dirty="0"/>
              <a:t>读写</a:t>
            </a:r>
            <a:r>
              <a:rPr lang="en-US" altLang="zh-CN" sz="2100" dirty="0"/>
              <a:t>)——</a:t>
            </a:r>
            <a:r>
              <a:rPr lang="zh-CN" altLang="en-US" sz="2100" dirty="0"/>
              <a:t>注意，该类不支持只写模式，所以</a:t>
            </a:r>
            <a:r>
              <a:rPr lang="en-US" altLang="zh-CN" sz="2100" dirty="0"/>
              <a:t>w</a:t>
            </a:r>
            <a:r>
              <a:rPr lang="zh-CN" altLang="en-US" sz="2100" dirty="0"/>
              <a:t>是非法的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该类提供了用于定位文件位置的方法：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getFilePointer()</a:t>
            </a:r>
            <a:r>
              <a:rPr lang="zh-CN" altLang="en-US" sz="2100" dirty="0"/>
              <a:t>：返回当前读写指针所处的位置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seek(long pos)</a:t>
            </a:r>
            <a:r>
              <a:rPr lang="zh-CN" altLang="en-US" sz="2100" dirty="0"/>
              <a:t>：设定读写指针的位置，与文件开头相隔</a:t>
            </a:r>
            <a:r>
              <a:rPr lang="en-US" altLang="zh-CN" sz="2100" dirty="0"/>
              <a:t>pos</a:t>
            </a:r>
            <a:r>
              <a:rPr lang="zh-CN" altLang="en-US" sz="2100" dirty="0"/>
              <a:t>个字节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skipBytes(int n)</a:t>
            </a:r>
            <a:r>
              <a:rPr lang="zh-CN" altLang="en-US" sz="2100" dirty="0"/>
              <a:t>：从当前位置跳过</a:t>
            </a:r>
            <a:r>
              <a:rPr lang="en-US" altLang="zh-CN" sz="2100" dirty="0"/>
              <a:t>n</a:t>
            </a:r>
            <a:r>
              <a:rPr lang="zh-CN" altLang="en-US" sz="2100" dirty="0"/>
              <a:t>个字节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length()</a:t>
            </a:r>
            <a:r>
              <a:rPr lang="zh-CN" altLang="en-US" sz="2100" dirty="0"/>
              <a:t>：返回文件包含的字节数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随机访问文件类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57200" y="1538288"/>
            <a:ext cx="7715250" cy="44116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RandomAccessFile</a:t>
            </a:r>
            <a:r>
              <a:rPr lang="zh-CN" altLang="en-US" dirty="0"/>
              <a:t>类：</a:t>
            </a:r>
          </a:p>
          <a:p>
            <a:pPr lvl="1" eaLnBrk="1" hangingPunct="1"/>
            <a:r>
              <a:rPr lang="zh-CN" altLang="en-US" dirty="0"/>
              <a:t>示例：</a:t>
            </a:r>
          </a:p>
        </p:txBody>
      </p:sp>
      <p:pic>
        <p:nvPicPr>
          <p:cNvPr id="6451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8140073" cy="43204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对象的序列化与反序列化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228600" y="1772816"/>
            <a:ext cx="8686800" cy="4411662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/>
            <a:r>
              <a:rPr lang="zh-CN" altLang="en-US" sz="3600" dirty="0"/>
              <a:t>概述：</a:t>
            </a:r>
          </a:p>
          <a:p>
            <a:pPr lvl="1" eaLnBrk="1" hangingPunct="1"/>
            <a:r>
              <a:rPr lang="zh-CN" altLang="en-US" sz="3200" dirty="0"/>
              <a:t>对象的序列化：把对象写到一个输出流中</a:t>
            </a:r>
          </a:p>
          <a:p>
            <a:pPr lvl="1" eaLnBrk="1" hangingPunct="1"/>
            <a:r>
              <a:rPr lang="zh-CN" altLang="en-US" sz="3200" dirty="0"/>
              <a:t>对象的反序列化：从一个输入流中读取一个对象</a:t>
            </a:r>
          </a:p>
          <a:p>
            <a:pPr lvl="1" eaLnBrk="1" hangingPunct="1"/>
            <a:r>
              <a:rPr lang="en-US" altLang="zh-CN" sz="3200" dirty="0"/>
              <a:t>Java</a:t>
            </a:r>
            <a:r>
              <a:rPr lang="zh-CN" altLang="en-US" sz="3200" dirty="0"/>
              <a:t>语言要求，只有实现了</a:t>
            </a:r>
            <a:r>
              <a:rPr lang="en-US" altLang="zh-CN" sz="3200" dirty="0"/>
              <a:t>java.io.Serializable</a:t>
            </a:r>
            <a:r>
              <a:rPr lang="zh-CN" altLang="en-US" sz="3200" dirty="0"/>
              <a:t>接口的类的对象才能被序列化和反序列化</a:t>
            </a:r>
          </a:p>
          <a:p>
            <a:pPr lvl="2" eaLnBrk="1" hangingPunct="1"/>
            <a:r>
              <a:rPr lang="en-US" altLang="zh-CN" sz="2400" dirty="0"/>
              <a:t>Serializable</a:t>
            </a:r>
            <a:r>
              <a:rPr lang="zh-CN" altLang="en-US" sz="2400" dirty="0"/>
              <a:t>接口中没有定义任何方法</a:t>
            </a:r>
          </a:p>
          <a:p>
            <a:pPr lvl="2" eaLnBrk="1" hangingPunct="1"/>
            <a:r>
              <a:rPr lang="en-US" altLang="zh-CN" sz="2400" dirty="0"/>
              <a:t>JDK</a:t>
            </a:r>
            <a:r>
              <a:rPr lang="zh-CN" altLang="en-US" sz="2400" dirty="0"/>
              <a:t>类库中的有些类（如</a:t>
            </a:r>
            <a:r>
              <a:rPr lang="en-US" altLang="zh-CN" sz="2400" dirty="0"/>
              <a:t>String</a:t>
            </a:r>
            <a:r>
              <a:rPr lang="zh-CN" altLang="en-US" sz="2400" dirty="0"/>
              <a:t>、</a:t>
            </a:r>
            <a:r>
              <a:rPr lang="en-US" altLang="zh-CN" sz="2400" dirty="0"/>
              <a:t>Date</a:t>
            </a:r>
            <a:r>
              <a:rPr lang="zh-CN" altLang="en-US" sz="2400" dirty="0"/>
              <a:t>等）都实现了</a:t>
            </a:r>
            <a:r>
              <a:rPr lang="en-US" altLang="zh-CN" sz="2400" dirty="0"/>
              <a:t>Serializable</a:t>
            </a:r>
            <a:r>
              <a:rPr lang="zh-CN" altLang="en-US" sz="2400" dirty="0"/>
              <a:t>接口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对象的序列化和反序列化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538163" y="1844674"/>
            <a:ext cx="8066087" cy="4648199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对象序列化步骤：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创建一个对象输出流，它可以包装其他类型的输出流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ObjectOutputStream out=new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dirty="0"/>
              <a:t>		ObjectOutputStream(new FileOutputStream(“employee.dat”));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ObjectOutStream</a:t>
            </a:r>
            <a:r>
              <a:rPr lang="zh-CN" altLang="en-US" sz="2400" dirty="0"/>
              <a:t>类的</a:t>
            </a:r>
            <a:r>
              <a:rPr lang="en-US" altLang="zh-CN" sz="2400" dirty="0"/>
              <a:t>writeObject</a:t>
            </a:r>
            <a:r>
              <a:rPr lang="zh-CN" altLang="en-US" sz="2400" dirty="0"/>
              <a:t>方法存储对象：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000" dirty="0"/>
              <a:t>Employee har=new Empleyee(“Ha”,5000,1990,12,1);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000" dirty="0"/>
              <a:t>Manager bos=new Manager(“Cal”,80000,1988,2,13);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000" dirty="0"/>
              <a:t>ArrayList lst=new ArrayList();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000" dirty="0"/>
              <a:t>lst.add(har);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000" dirty="0"/>
              <a:t>lst.add(bos);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000" dirty="0"/>
              <a:t>out.writeObject(lst);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对象的序列化和反序列化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611188" y="1773238"/>
            <a:ext cx="8066087" cy="4464074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对象反序列化的基本步骤：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构建</a:t>
            </a:r>
            <a:r>
              <a:rPr lang="en-US" altLang="zh-CN" sz="2400" dirty="0"/>
              <a:t>ObjectInputStream</a:t>
            </a:r>
            <a:r>
              <a:rPr lang="zh-CN" altLang="en-US" sz="2400" dirty="0"/>
              <a:t>对象，可以包装一个其他类型的输入流：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ObjectInputStream in=new 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	ObjectInputStream(new FileInputStream(“employee.dat”));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使用对象输入流的</a:t>
            </a:r>
            <a:r>
              <a:rPr lang="en-US" altLang="zh-CN" sz="2400" dirty="0"/>
              <a:t>readObject</a:t>
            </a:r>
            <a:r>
              <a:rPr lang="zh-CN" altLang="en-US" sz="2400" dirty="0"/>
              <a:t>方法按次序读取对象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ArrayList lst=(ArrayList)in.readObject();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Employee e1=(Employee)lst.get(0);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Manager e2=(Manager)lst.get(1);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1586"/>
          </a:xfrm>
          <a:ln/>
        </p:spPr>
        <p:txBody>
          <a:bodyPr vert="horz" wrap="square" lIns="91440" tIns="45720" rIns="91440" bIns="45720" anchor="b" anchorCtr="0">
            <a:normAutofit fontScale="90000"/>
          </a:bodyPr>
          <a:lstStyle/>
          <a:p>
            <a:pPr eaLnBrk="1" hangingPunct="1"/>
            <a:r>
              <a:rPr lang="zh-CN" altLang="en-US" dirty="0">
                <a:highlight>
                  <a:srgbClr val="FFFF00"/>
                </a:highlight>
              </a:rPr>
              <a:t>字节输入流</a:t>
            </a: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  <a:ln/>
        </p:spPr>
        <p:txBody>
          <a:bodyPr vert="horz" wrap="square" lIns="91440" tIns="45720" rIns="91440" bIns="45720" anchor="t" anchorCtr="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/>
              <a:t>java.io.InputStream</a:t>
            </a:r>
            <a:r>
              <a:rPr lang="zh-CN" altLang="en-US" sz="4000" dirty="0"/>
              <a:t>：字节输入流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/>
              <a:t>如果要从流中重复读入数据，则需要使用下列方法：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boolean markSupported()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void mark(int readLimit)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void reset()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基本使用流程：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先使用</a:t>
            </a:r>
            <a:r>
              <a:rPr lang="en-US" altLang="zh-CN" sz="2400" dirty="0">
                <a:highlight>
                  <a:srgbClr val="FFFF00"/>
                </a:highlight>
              </a:rPr>
              <a:t>markSupported</a:t>
            </a:r>
            <a:r>
              <a:rPr lang="zh-CN" altLang="en-US" sz="2400" dirty="0">
                <a:highlight>
                  <a:srgbClr val="FFFF00"/>
                </a:highlight>
              </a:rPr>
              <a:t>方法判断这个流是否支持重复读入数据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如果返回</a:t>
            </a:r>
            <a:r>
              <a:rPr lang="en-US" altLang="zh-CN" sz="2400" dirty="0">
                <a:highlight>
                  <a:srgbClr val="FFFF00"/>
                </a:highlight>
              </a:rPr>
              <a:t>true</a:t>
            </a:r>
            <a:r>
              <a:rPr lang="zh-CN" altLang="en-US" sz="2400" dirty="0">
                <a:highlight>
                  <a:srgbClr val="FFFF00"/>
                </a:highlight>
              </a:rPr>
              <a:t>，则调用</a:t>
            </a:r>
            <a:r>
              <a:rPr lang="en-US" altLang="zh-CN" sz="2400" dirty="0">
                <a:highlight>
                  <a:srgbClr val="FFFF00"/>
                </a:highlight>
              </a:rPr>
              <a:t>mark(int readLimit)</a:t>
            </a:r>
            <a:r>
              <a:rPr lang="zh-CN" altLang="en-US" sz="2400" dirty="0">
                <a:highlight>
                  <a:srgbClr val="FFFF00"/>
                </a:highlight>
              </a:rPr>
              <a:t>方法从流的当前位置开始设置标记，该标记在</a:t>
            </a:r>
            <a:r>
              <a:rPr lang="en-US" altLang="zh-CN" sz="2400" dirty="0">
                <a:highlight>
                  <a:srgbClr val="FFFF00"/>
                </a:highlight>
              </a:rPr>
              <a:t>readLimit</a:t>
            </a:r>
            <a:r>
              <a:rPr lang="zh-CN" altLang="en-US" sz="2400" dirty="0">
                <a:highlight>
                  <a:srgbClr val="FFFF00"/>
                </a:highlight>
              </a:rPr>
              <a:t>范围内有效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利用</a:t>
            </a:r>
            <a:r>
              <a:rPr lang="en-US" altLang="zh-CN" sz="2400" dirty="0">
                <a:highlight>
                  <a:srgbClr val="FFFF00"/>
                </a:highlight>
              </a:rPr>
              <a:t>reset</a:t>
            </a:r>
            <a:r>
              <a:rPr lang="zh-CN" altLang="en-US" sz="2400" dirty="0">
                <a:highlight>
                  <a:srgbClr val="FFFF00"/>
                </a:highlight>
              </a:rPr>
              <a:t>方法返回到标志位置，即可重复读取数据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序列化和反序列化</a:t>
            </a: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关于序列化</a:t>
            </a:r>
            <a:r>
              <a:rPr lang="en-US" altLang="zh-CN" sz="3200" dirty="0"/>
              <a:t>/</a:t>
            </a:r>
            <a:r>
              <a:rPr lang="zh-CN" altLang="en-US" sz="3200" dirty="0"/>
              <a:t>反序列化的说明：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通常，对象中的所有属性都会被序列化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但有些敏感信息（例如密码），一旦被序列化，就可以通过文件或网络拦截进行偷窥</a:t>
            </a:r>
            <a:r>
              <a:rPr lang="en-US" altLang="zh-CN" sz="2800" dirty="0"/>
              <a:t>——</a:t>
            </a:r>
            <a:r>
              <a:rPr lang="zh-CN" altLang="en-US" sz="2800" dirty="0"/>
              <a:t>出于安全的考虑，需要对某些属性禁止序列化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解决方法：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对这类属性使用</a:t>
            </a:r>
            <a:r>
              <a:rPr lang="en-US" altLang="zh-CN" sz="1800" dirty="0"/>
              <a:t>transient</a:t>
            </a:r>
            <a:r>
              <a:rPr lang="zh-CN" altLang="en-US" sz="1800" dirty="0"/>
              <a:t>修饰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在需要序列化的类中重写</a:t>
            </a:r>
            <a:r>
              <a:rPr lang="en-US" altLang="zh-CN" sz="1800" dirty="0"/>
              <a:t>writeObject</a:t>
            </a:r>
            <a:r>
              <a:rPr lang="zh-CN" altLang="en-US" sz="1800" dirty="0"/>
              <a:t>方法</a:t>
            </a:r>
            <a:r>
              <a:rPr lang="en-US" altLang="zh-CN" sz="1800" dirty="0"/>
              <a:t>——</a:t>
            </a:r>
            <a:r>
              <a:rPr lang="zh-CN" altLang="en-US" sz="1800" dirty="0"/>
              <a:t>序列化时，若该类有字节的</a:t>
            </a:r>
            <a:r>
              <a:rPr lang="en-US" altLang="zh-CN" sz="1800" dirty="0"/>
              <a:t>writeObject</a:t>
            </a:r>
            <a:r>
              <a:rPr lang="zh-CN" altLang="en-US" sz="1800" dirty="0"/>
              <a:t>方法，则对象输出流调用该对象自己的</a:t>
            </a:r>
            <a:r>
              <a:rPr lang="en-US" altLang="zh-CN" sz="1800" dirty="0"/>
              <a:t>writeObject</a:t>
            </a:r>
            <a:r>
              <a:rPr lang="zh-CN" altLang="en-US" sz="1800" dirty="0"/>
              <a:t>方法，否则调用默认的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highlight>
                  <a:srgbClr val="FFFF00"/>
                </a:highlight>
              </a:rPr>
              <a:t>字节输出流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9719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java.io.OutputStream</a:t>
            </a:r>
            <a:r>
              <a:rPr lang="zh-CN" altLang="en-US" sz="2800" dirty="0"/>
              <a:t>：字节输出流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抽象类，不能实例化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提供了一系列与写数据相关的方法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write</a:t>
            </a:r>
            <a:r>
              <a:rPr lang="zh-CN" altLang="en-US" sz="2800" dirty="0"/>
              <a:t>：向输出流中写入数据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void write(int 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void write(byte[] 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void write(byte[] b,int off,int len)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void close()</a:t>
            </a:r>
            <a:r>
              <a:rPr lang="zh-CN" altLang="en-US" sz="2800" dirty="0"/>
              <a:t>：关闭输出流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void flush()</a:t>
            </a:r>
            <a:r>
              <a:rPr lang="zh-CN" altLang="en-US" sz="2800" dirty="0"/>
              <a:t>：</a:t>
            </a:r>
            <a:r>
              <a:rPr lang="en-US" altLang="zh-CN" sz="2800" dirty="0"/>
              <a:t>OutputStream</a:t>
            </a:r>
            <a:r>
              <a:rPr lang="zh-CN" altLang="en-US" sz="2800" dirty="0"/>
              <a:t>类本身的</a:t>
            </a:r>
            <a:r>
              <a:rPr lang="en-US" altLang="zh-CN" sz="2800" dirty="0"/>
              <a:t>flush</a:t>
            </a:r>
            <a:r>
              <a:rPr lang="zh-CN" altLang="en-US" sz="2800" dirty="0"/>
              <a:t>不执行任何动作，但子类中对其进行了覆盖。强制将缓冲区中的数据写到输出流中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输入流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常见输入流：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549650"/>
            <a:ext cx="5332413" cy="1895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78082"/>
              </p:ext>
            </p:extLst>
          </p:nvPr>
        </p:nvGraphicFramePr>
        <p:xfrm>
          <a:off x="827584" y="1324422"/>
          <a:ext cx="8096272" cy="210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89140" imgH="1795145" progId="Visio.Drawing.11">
                  <p:embed/>
                </p:oleObj>
              </mc:Choice>
              <mc:Fallback>
                <p:oleObj r:id="rId3" imgW="7089140" imgH="179514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324422"/>
                        <a:ext cx="8096272" cy="21053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550" y="3789363"/>
            <a:ext cx="5688013" cy="1368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1" name="文本框 2"/>
          <p:cNvSpPr txBox="1"/>
          <p:nvPr/>
        </p:nvSpPr>
        <p:spPr>
          <a:xfrm>
            <a:off x="6735763" y="42878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适配器类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字节输入流</a:t>
            </a:r>
            <a:r>
              <a:rPr lang="en-US" altLang="zh-CN" dirty="0"/>
              <a:t>——</a:t>
            </a:r>
            <a:r>
              <a:rPr lang="zh-CN" altLang="en-US" dirty="0"/>
              <a:t>适配器类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/>
            <a:r>
              <a:rPr lang="zh-CN" altLang="en-US" sz="3200" dirty="0"/>
              <a:t>字节数组输入流：</a:t>
            </a:r>
            <a:r>
              <a:rPr lang="en-US" altLang="zh-CN" sz="3200" dirty="0"/>
              <a:t>ByteArrayInputStream</a:t>
            </a:r>
            <a:r>
              <a:rPr lang="zh-CN" altLang="en-US" sz="3200" dirty="0"/>
              <a:t>类</a:t>
            </a:r>
          </a:p>
          <a:p>
            <a:pPr lvl="1" eaLnBrk="1" hangingPunct="1"/>
            <a:r>
              <a:rPr lang="zh-CN" altLang="en-US" sz="2800" dirty="0"/>
              <a:t>功能：从内存中的字节数组中读取数据</a:t>
            </a:r>
          </a:p>
          <a:p>
            <a:pPr lvl="1" eaLnBrk="1" hangingPunct="1"/>
            <a:r>
              <a:rPr lang="zh-CN" altLang="en-US" sz="2800" dirty="0"/>
              <a:t>构造函数：</a:t>
            </a:r>
          </a:p>
          <a:p>
            <a:pPr lvl="2" eaLnBrk="1" hangingPunct="1"/>
            <a:r>
              <a:rPr lang="en-US" altLang="zh-CN" sz="2000" dirty="0"/>
              <a:t>ByteArrayInputStream(byte[] buf)</a:t>
            </a:r>
          </a:p>
          <a:p>
            <a:pPr lvl="2" eaLnBrk="1" hangingPunct="1"/>
            <a:r>
              <a:rPr lang="en-US" altLang="zh-CN" sz="2000" dirty="0"/>
              <a:t>ByteArrayInputStream(byte[] buf,int offset,int length)</a:t>
            </a:r>
          </a:p>
          <a:p>
            <a:pPr eaLnBrk="1" hangingPunct="1"/>
            <a:r>
              <a:rPr lang="zh-CN" altLang="en-US" sz="3200" dirty="0"/>
              <a:t>文件输入流：</a:t>
            </a:r>
            <a:r>
              <a:rPr lang="en-US" altLang="zh-CN" sz="3200" dirty="0"/>
              <a:t>FileInputStream</a:t>
            </a:r>
            <a:r>
              <a:rPr lang="zh-CN" altLang="en-US" sz="3200" dirty="0"/>
              <a:t>类</a:t>
            </a:r>
          </a:p>
          <a:p>
            <a:pPr lvl="1" eaLnBrk="1" hangingPunct="1"/>
            <a:r>
              <a:rPr lang="zh-CN" altLang="en-US" sz="2800" dirty="0"/>
              <a:t>功能：从文件中读取数据</a:t>
            </a:r>
          </a:p>
          <a:p>
            <a:pPr lvl="1" eaLnBrk="1" hangingPunct="1"/>
            <a:r>
              <a:rPr lang="zh-CN" altLang="en-US" sz="2800" dirty="0"/>
              <a:t>构造函数：</a:t>
            </a:r>
          </a:p>
          <a:p>
            <a:pPr lvl="2" eaLnBrk="1" hangingPunct="1"/>
            <a:r>
              <a:rPr lang="en-US" altLang="zh-CN" sz="2000" dirty="0"/>
              <a:t>FileInputStream(File file)</a:t>
            </a:r>
          </a:p>
          <a:p>
            <a:pPr lvl="2" eaLnBrk="1" hangingPunct="1"/>
            <a:r>
              <a:rPr lang="en-US" altLang="zh-CN" sz="2000" dirty="0"/>
              <a:t>FileInputStream(String name)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中的文件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/>
            <a:r>
              <a:rPr lang="en-US" altLang="zh-CN" sz="3600" dirty="0"/>
              <a:t>File</a:t>
            </a:r>
            <a:r>
              <a:rPr lang="zh-CN" altLang="en-US" sz="3600" dirty="0"/>
              <a:t>类：</a:t>
            </a:r>
          </a:p>
          <a:p>
            <a:pPr lvl="1" eaLnBrk="1" hangingPunct="1"/>
            <a:r>
              <a:rPr lang="zh-CN" altLang="en-US" sz="3200" dirty="0"/>
              <a:t>一种特殊的文件，既可以代表一个文件名，也可以代表一个文件列表，即目录名</a:t>
            </a:r>
          </a:p>
          <a:p>
            <a:pPr lvl="1" eaLnBrk="1" hangingPunct="1"/>
            <a:r>
              <a:rPr lang="zh-CN" altLang="en-US" sz="3200" dirty="0"/>
              <a:t>提供多种方法获取文件或目录的信息</a:t>
            </a:r>
          </a:p>
          <a:p>
            <a:pPr lvl="1" eaLnBrk="1" hangingPunct="1"/>
            <a:r>
              <a:rPr lang="zh-CN" altLang="en-US" sz="3200" dirty="0"/>
              <a:t>还提供生成文件、目录；修改、删除等方法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67544" y="549424"/>
            <a:ext cx="8001000" cy="5759152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File</a:t>
            </a:r>
            <a:r>
              <a:rPr lang="zh-CN" altLang="en-US" sz="2800" dirty="0"/>
              <a:t>类的构造函数：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File(String path)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File(String path,String 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File(File dir,String name)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/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构造方法生成</a:t>
            </a:r>
            <a:r>
              <a:rPr lang="en-US" altLang="zh-CN" sz="2800" dirty="0"/>
              <a:t>File</a:t>
            </a:r>
            <a:r>
              <a:rPr lang="zh-CN" altLang="en-US" sz="2800" dirty="0"/>
              <a:t>实体时，该对象所描述的文件名可以是相对的，也可以是绝对的，但必需遵循平台的文件名约定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构造方法只是定义了一个</a:t>
            </a:r>
            <a:r>
              <a:rPr lang="en-US" altLang="zh-CN" sz="2800" dirty="0"/>
              <a:t>File</a:t>
            </a:r>
            <a:r>
              <a:rPr lang="zh-CN" altLang="en-US" sz="2800" dirty="0"/>
              <a:t>的实体对象，并不创建一个文件或目录，也不抛出异常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Java</a:t>
            </a:r>
            <a:r>
              <a:rPr lang="zh-CN" altLang="en-US" sz="2800" dirty="0"/>
              <a:t>解释器把</a:t>
            </a:r>
            <a:r>
              <a:rPr lang="en-US" altLang="zh-CN" sz="2800" dirty="0"/>
              <a:t>String</a:t>
            </a:r>
            <a:r>
              <a:rPr lang="zh-CN" altLang="en-US" sz="2800" dirty="0"/>
              <a:t>对象中的反斜杠</a:t>
            </a:r>
            <a:r>
              <a:rPr lang="en-US" altLang="zh-CN" sz="2800" dirty="0"/>
              <a:t>(\)</a:t>
            </a:r>
            <a:r>
              <a:rPr lang="zh-CN" altLang="en-US" sz="2800" dirty="0"/>
              <a:t>作为转义符，所以，为了在</a:t>
            </a:r>
            <a:r>
              <a:rPr lang="en-US" altLang="zh-CN" sz="2800" dirty="0"/>
              <a:t>String</a:t>
            </a:r>
            <a:r>
              <a:rPr lang="zh-CN" altLang="en-US" sz="2800" dirty="0"/>
              <a:t>对象中引入反斜杠，不得不使用“</a:t>
            </a:r>
            <a:r>
              <a:rPr lang="en-US" altLang="zh-CN" sz="2800" dirty="0"/>
              <a:t>\\”</a:t>
            </a:r>
            <a:r>
              <a:rPr lang="zh-CN" altLang="en-US" sz="2800" dirty="0"/>
              <a:t>来代替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3267</Words>
  <Application>Microsoft Office PowerPoint</Application>
  <PresentationFormat>全屏显示(4:3)</PresentationFormat>
  <Paragraphs>337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等线</vt:lpstr>
      <vt:lpstr>等线 Light</vt:lpstr>
      <vt:lpstr>宋体</vt:lpstr>
      <vt:lpstr>Arial</vt:lpstr>
      <vt:lpstr>Consolas</vt:lpstr>
      <vt:lpstr>Times New Roman</vt:lpstr>
      <vt:lpstr>Verdana</vt:lpstr>
      <vt:lpstr>Wingdings</vt:lpstr>
      <vt:lpstr>Office 主题​​</vt:lpstr>
      <vt:lpstr>Microsoft Visio 2003-2010 Drawing</vt:lpstr>
      <vt:lpstr>IO 概述</vt:lpstr>
      <vt:lpstr>字节输入/输出流</vt:lpstr>
      <vt:lpstr>字节输入流</vt:lpstr>
      <vt:lpstr>字节输入流</vt:lpstr>
      <vt:lpstr>字节输出流</vt:lpstr>
      <vt:lpstr>输入流</vt:lpstr>
      <vt:lpstr>字节输入流——适配器类</vt:lpstr>
      <vt:lpstr>Java中的文件</vt:lpstr>
      <vt:lpstr>PowerPoint 演示文稿</vt:lpstr>
      <vt:lpstr>PowerPoint 演示文稿</vt:lpstr>
      <vt:lpstr>PowerPoint 演示文稿</vt:lpstr>
      <vt:lpstr>Java中的文件</vt:lpstr>
      <vt:lpstr>PowerPoint 演示文稿</vt:lpstr>
      <vt:lpstr>运行可执行文件 </vt:lpstr>
      <vt:lpstr>PowerPoint 演示文稿</vt:lpstr>
      <vt:lpstr>字节输入流——装饰器</vt:lpstr>
      <vt:lpstr>字节输入流——装饰器</vt:lpstr>
      <vt:lpstr>字节输入流——装饰器</vt:lpstr>
      <vt:lpstr>字节输入流——装饰器</vt:lpstr>
      <vt:lpstr>PowerPoint 演示文稿</vt:lpstr>
      <vt:lpstr>字节输出流</vt:lpstr>
      <vt:lpstr>PowerPoint 演示文稿</vt:lpstr>
      <vt:lpstr>字节输出流</vt:lpstr>
      <vt:lpstr>字节输出流——装饰器</vt:lpstr>
      <vt:lpstr>字节输出流——装饰器</vt:lpstr>
      <vt:lpstr>字节输出流——装饰器</vt:lpstr>
      <vt:lpstr>示例 ExamSort.java</vt:lpstr>
      <vt:lpstr>字符流——Reader/Writer概述</vt:lpstr>
      <vt:lpstr>字符流——Reader/Writer概述</vt:lpstr>
      <vt:lpstr>Reader类——适配器</vt:lpstr>
      <vt:lpstr>PowerPoint 演示文稿</vt:lpstr>
      <vt:lpstr>标准I/O</vt:lpstr>
      <vt:lpstr>标准I/O</vt:lpstr>
      <vt:lpstr>随机访问文件类</vt:lpstr>
      <vt:lpstr>随机访问文件类</vt:lpstr>
      <vt:lpstr>随机访问文件类</vt:lpstr>
      <vt:lpstr>对象的序列化与反序列化</vt:lpstr>
      <vt:lpstr>对象的序列化和反序列化</vt:lpstr>
      <vt:lpstr>对象的序列化和反序列化</vt:lpstr>
      <vt:lpstr>序列化和反序列化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面向对象软件开发</dc:title>
  <dc:creator>MC SYSTEM</dc:creator>
  <cp:lastModifiedBy>Holger Zhang</cp:lastModifiedBy>
  <cp:revision>279</cp:revision>
  <cp:lastPrinted>2021-06-26T10:50:58Z</cp:lastPrinted>
  <dcterms:created xsi:type="dcterms:W3CDTF">2005-06-12T12:16:31Z</dcterms:created>
  <dcterms:modified xsi:type="dcterms:W3CDTF">2021-06-26T10:51:25Z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B766D4D361E14A54A71F7098BB9BDF4E</vt:lpwstr>
  </property>
  <property fmtid="{D5CDD505-2E9C-101B-9397-08002B2CF9AE}" pid="3" name="KSOProductBuildVer">
    <vt:lpwstr>2052-11.1.0.10495</vt:lpwstr>
  </property>
</Properties>
</file>