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handoutMasterIdLst>
    <p:handoutMasterId r:id="rId39"/>
  </p:handoutMasterIdLst>
  <p:sldIdLst>
    <p:sldId id="258" r:id="rId4"/>
    <p:sldId id="262" r:id="rId5"/>
    <p:sldId id="281" r:id="rId6"/>
    <p:sldId id="284" r:id="rId7"/>
    <p:sldId id="264" r:id="rId8"/>
    <p:sldId id="285" r:id="rId9"/>
    <p:sldId id="268" r:id="rId10"/>
    <p:sldId id="272" r:id="rId11"/>
    <p:sldId id="273" r:id="rId12"/>
    <p:sldId id="286" r:id="rId13"/>
    <p:sldId id="287" r:id="rId14"/>
    <p:sldId id="288" r:id="rId15"/>
    <p:sldId id="274" r:id="rId16"/>
    <p:sldId id="275" r:id="rId17"/>
    <p:sldId id="296" r:id="rId18"/>
    <p:sldId id="276" r:id="rId19"/>
    <p:sldId id="289" r:id="rId20"/>
    <p:sldId id="297" r:id="rId21"/>
    <p:sldId id="290" r:id="rId22"/>
    <p:sldId id="298" r:id="rId23"/>
    <p:sldId id="302" r:id="rId24"/>
    <p:sldId id="303" r:id="rId25"/>
    <p:sldId id="307" r:id="rId26"/>
    <p:sldId id="308" r:id="rId27"/>
    <p:sldId id="309" r:id="rId28"/>
    <p:sldId id="294" r:id="rId29"/>
    <p:sldId id="299" r:id="rId30"/>
    <p:sldId id="293" r:id="rId31"/>
    <p:sldId id="306" r:id="rId32"/>
    <p:sldId id="304" r:id="rId33"/>
    <p:sldId id="305" r:id="rId34"/>
    <p:sldId id="278" r:id="rId35"/>
    <p:sldId id="295" r:id="rId36"/>
    <p:sldId id="301" r:id="rId37"/>
    <p:sldId id="300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50021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55" d="100"/>
          <a:sy n="155" d="100"/>
        </p:scale>
        <p:origin x="12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EF297B-4CE9-4FE8-8EDC-537F1ABF1D9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39A40C-D15A-4230-A5E1-762CE18E29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36613"/>
            <a:ext cx="9144000" cy="603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8" descr="新世纪"/>
          <p:cNvPicPr>
            <a:picLocks noChangeAspect="1"/>
          </p:cNvPicPr>
          <p:nvPr userDrawn="1"/>
        </p:nvPicPr>
        <p:blipFill>
          <a:blip r:embed="rId3"/>
          <a:srcRect t="14314"/>
          <a:stretch>
            <a:fillRect/>
          </a:stretch>
        </p:blipFill>
        <p:spPr>
          <a:xfrm>
            <a:off x="0" y="22225"/>
            <a:ext cx="900113" cy="88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55650" y="14288"/>
            <a:ext cx="2724150" cy="822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新世纪应用型高等教育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软件专业系列规划教材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WordArt 10"/>
          <p:cNvSpPr>
            <a:spLocks noChangeArrowheads="1" noChangeShapeType="1" noTextEdit="1"/>
          </p:cNvSpPr>
          <p:nvPr/>
        </p:nvSpPr>
        <p:spPr bwMode="auto">
          <a:xfrm>
            <a:off x="1116013" y="1230313"/>
            <a:ext cx="6696075" cy="95408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720" normalizeH="0" baseline="0" noProof="0">
                <a:ln w="9525">
                  <a:noFill/>
                  <a:round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>
                        <a:gamma/>
                        <a:tint val="51373"/>
                        <a:invGamma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Java </a:t>
            </a:r>
            <a:r>
              <a:rPr kumimoji="0" lang="zh-CN" altLang="en-US" sz="3600" b="1" i="0" u="none" strike="noStrike" kern="10" cap="none" spc="720" normalizeH="0" baseline="0" noProof="0">
                <a:ln w="9525">
                  <a:noFill/>
                  <a:round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>
                        <a:gamma/>
                        <a:tint val="51373"/>
                        <a:invGamma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核心编程技术</a:t>
            </a:r>
            <a:endParaRPr kumimoji="0" lang="zh-CN" altLang="en-US" sz="3600" b="1" i="0" u="none" strike="noStrike" kern="10" cap="none" spc="720" normalizeH="0" baseline="0" noProof="0">
              <a:ln w="9525">
                <a:noFill/>
                <a:round/>
              </a:ln>
              <a:gradFill rotWithShape="1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51373"/>
                      <a:invGamma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057525" y="6410325"/>
            <a:ext cx="29273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行楷" pitchFamily="2" charset="-122"/>
                <a:cs typeface="+mn-cs"/>
              </a:rPr>
              <a:t>大连理工大学出版社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225"/>
            <a:ext cx="2171700" cy="6103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225"/>
            <a:ext cx="6362700" cy="6103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225"/>
            <a:ext cx="2171700" cy="6103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225"/>
            <a:ext cx="6362700" cy="6103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7"/>
          <p:cNvSpPr>
            <a:spLocks noChangeArrowheads="1"/>
          </p:cNvSpPr>
          <p:nvPr/>
        </p:nvSpPr>
        <p:spPr bwMode="ltGray">
          <a:xfrm>
            <a:off x="0" y="0"/>
            <a:ext cx="9144000" cy="981075"/>
          </a:xfrm>
          <a:prstGeom prst="rect">
            <a:avLst/>
          </a:prstGeom>
          <a:solidFill>
            <a:srgbClr val="3366FF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22225"/>
            <a:ext cx="7221538" cy="936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555D8A-8369-4FBA-81AA-261B93B0C8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2" name="Object 11"/>
          <p:cNvGraphicFramePr>
            <a:graphicFrameLocks noChangeAspect="1"/>
          </p:cNvGraphicFramePr>
          <p:nvPr userDrawn="1"/>
        </p:nvGraphicFramePr>
        <p:xfrm>
          <a:off x="7261225" y="317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1905000" imgH="2006600" progId="Photoshop.Image.7">
                  <p:embed/>
                </p:oleObj>
              </mc:Choice>
              <mc:Fallback>
                <p:oleObj name="" r:id="rId12" imgW="1905000" imgH="2006600" progId="Photoshop.Image.7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61225" y="3175"/>
                        <a:ext cx="9779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" name="Picture 1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3888" y="3175"/>
            <a:ext cx="900112" cy="98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3366FF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0" y="0"/>
            <a:ext cx="9144000" cy="981075"/>
          </a:xfrm>
          <a:prstGeom prst="rect">
            <a:avLst/>
          </a:prstGeom>
          <a:solidFill>
            <a:srgbClr val="3366FF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title"/>
          </p:nvPr>
        </p:nvSpPr>
        <p:spPr>
          <a:xfrm>
            <a:off x="0" y="22225"/>
            <a:ext cx="7221538" cy="936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58CE4A-3AA9-4366-A0C8-B7D3712B5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 userDrawn="1"/>
        </p:nvGraphicFramePr>
        <p:xfrm>
          <a:off x="7261225" y="317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1905000" imgH="2006600" progId="Photoshop.Image.7">
                  <p:embed/>
                </p:oleObj>
              </mc:Choice>
              <mc:Fallback>
                <p:oleObj name="" r:id="rId12" imgW="1905000" imgH="20066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61225" y="3175"/>
                        <a:ext cx="9779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3888" y="3175"/>
            <a:ext cx="900112" cy="98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3366FF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../../../51px/About%20Java/%E8%80%81%E5%90%B4%E6%8E%88%E8%AF%BE/%E8%AF%BE%E4%BB%B6/java/util/Iterator.html" TargetMode="External"/><Relationship Id="rId1" Type="http://schemas.openxmlformats.org/officeDocument/2006/relationships/hyperlink" Target="../../../51px/About%20Java/%E8%80%81%E5%90%B4%E6%8E%88%E8%AF%BE/%E8%AF%BE%E4%BB%B6/java/lang/Objec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泛型与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集合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5123" name="Group 112"/>
          <p:cNvGrpSpPr/>
          <p:nvPr/>
        </p:nvGrpSpPr>
        <p:grpSpPr>
          <a:xfrm>
            <a:off x="4500563" y="2071688"/>
            <a:ext cx="4292600" cy="665162"/>
            <a:chOff x="2940" y="1078"/>
            <a:chExt cx="2704" cy="419"/>
          </a:xfrm>
        </p:grpSpPr>
        <p:sp>
          <p:nvSpPr>
            <p:cNvPr id="44" name="圆角矩形 43">
              <a:hlinkClick r:id="" action="ppaction://noaction"/>
            </p:cNvPr>
            <p:cNvSpPr/>
            <p:nvPr/>
          </p:nvSpPr>
          <p:spPr bwMode="auto">
            <a:xfrm>
              <a:off x="3274" y="1081"/>
              <a:ext cx="2370" cy="4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35" name="组合 33"/>
            <p:cNvGrpSpPr/>
            <p:nvPr/>
          </p:nvGrpSpPr>
          <p:grpSpPr>
            <a:xfrm>
              <a:off x="2940" y="1078"/>
              <a:ext cx="493" cy="419"/>
              <a:chOff x="3059113" y="1412875"/>
              <a:chExt cx="782637" cy="665163"/>
            </a:xfrm>
          </p:grpSpPr>
          <p:grpSp>
            <p:nvGrpSpPr>
              <p:cNvPr id="5137" name="Group 4"/>
              <p:cNvGrpSpPr/>
              <p:nvPr/>
            </p:nvGrpSpPr>
            <p:grpSpPr>
              <a:xfrm>
                <a:off x="3059113" y="1412875"/>
                <a:ext cx="782637" cy="665163"/>
                <a:chOff x="3174" y="2656"/>
                <a:chExt cx="1549" cy="1351"/>
              </a:xfrm>
            </p:grpSpPr>
            <p:sp>
              <p:nvSpPr>
                <p:cNvPr id="5139" name="AutoShape 5"/>
                <p:cNvSpPr/>
                <p:nvPr/>
              </p:nvSpPr>
              <p:spPr>
                <a:xfrm>
                  <a:off x="3187" y="2679"/>
                  <a:ext cx="1537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宋体" panose="02010600030101010101" pitchFamily="2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5140" name="AutoShape 6"/>
                <p:cNvSpPr/>
                <p:nvPr/>
              </p:nvSpPr>
              <p:spPr>
                <a:xfrm>
                  <a:off x="3174" y="2656"/>
                  <a:ext cx="1537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宋体" panose="02010600030101010101" pitchFamily="2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5141" name="AutoShape 7"/>
                <p:cNvSpPr/>
                <p:nvPr/>
              </p:nvSpPr>
              <p:spPr>
                <a:xfrm>
                  <a:off x="3265" y="2737"/>
                  <a:ext cx="1348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FF0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宋体" panose="02010600030101010101" pitchFamily="2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5138" name="Text Box 8"/>
              <p:cNvSpPr txBox="1"/>
              <p:nvPr/>
            </p:nvSpPr>
            <p:spPr>
              <a:xfrm>
                <a:off x="3182938" y="1531938"/>
                <a:ext cx="349776" cy="430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宋体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2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1</a:t>
                </a:r>
                <a:endParaRPr lang="zh-CN" altLang="zh-CN" sz="1800" dirty="0"/>
              </a:p>
            </p:txBody>
          </p:sp>
        </p:grpSp>
        <p:sp>
          <p:nvSpPr>
            <p:cNvPr id="5136" name="TextBox 48"/>
            <p:cNvSpPr txBox="1"/>
            <p:nvPr/>
          </p:nvSpPr>
          <p:spPr>
            <a:xfrm>
              <a:off x="3387" y="1148"/>
              <a:ext cx="180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4" name="Group 113"/>
          <p:cNvGrpSpPr/>
          <p:nvPr/>
        </p:nvGrpSpPr>
        <p:grpSpPr>
          <a:xfrm>
            <a:off x="4500563" y="3289300"/>
            <a:ext cx="4292600" cy="669925"/>
            <a:chOff x="2940" y="1606"/>
            <a:chExt cx="2704" cy="422"/>
          </a:xfrm>
        </p:grpSpPr>
        <p:sp>
          <p:nvSpPr>
            <p:cNvPr id="45" name="圆角矩形 44">
              <a:hlinkClick r:id="" action="ppaction://noaction"/>
            </p:cNvPr>
            <p:cNvSpPr/>
            <p:nvPr/>
          </p:nvSpPr>
          <p:spPr bwMode="auto">
            <a:xfrm>
              <a:off x="3274" y="1606"/>
              <a:ext cx="2370" cy="408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27" name="组合 34"/>
            <p:cNvGrpSpPr/>
            <p:nvPr/>
          </p:nvGrpSpPr>
          <p:grpSpPr>
            <a:xfrm>
              <a:off x="2940" y="1609"/>
              <a:ext cx="493" cy="419"/>
              <a:chOff x="3059113" y="2641600"/>
              <a:chExt cx="782637" cy="665163"/>
            </a:xfrm>
          </p:grpSpPr>
          <p:grpSp>
            <p:nvGrpSpPr>
              <p:cNvPr id="5129" name="Group 4"/>
              <p:cNvGrpSpPr/>
              <p:nvPr/>
            </p:nvGrpSpPr>
            <p:grpSpPr>
              <a:xfrm>
                <a:off x="3059113" y="2641600"/>
                <a:ext cx="782637" cy="665163"/>
                <a:chOff x="3174" y="2656"/>
                <a:chExt cx="1549" cy="1351"/>
              </a:xfrm>
            </p:grpSpPr>
            <p:sp>
              <p:nvSpPr>
                <p:cNvPr id="5131" name="AutoShape 5"/>
                <p:cNvSpPr/>
                <p:nvPr/>
              </p:nvSpPr>
              <p:spPr>
                <a:xfrm>
                  <a:off x="3187" y="2679"/>
                  <a:ext cx="1537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宋体" panose="02010600030101010101" pitchFamily="2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5132" name="AutoShape 6"/>
                <p:cNvSpPr/>
                <p:nvPr/>
              </p:nvSpPr>
              <p:spPr>
                <a:xfrm>
                  <a:off x="3174" y="2656"/>
                  <a:ext cx="1537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宋体" panose="02010600030101010101" pitchFamily="2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4" name="AutoShape 7"/>
                <p:cNvSpPr>
                  <a:spLocks noChangeArrowheads="1"/>
                </p:cNvSpPr>
                <p:nvPr/>
              </p:nvSpPr>
              <p:spPr bwMode="gray">
                <a:xfrm>
                  <a:off x="3265" y="2737"/>
                  <a:ext cx="1348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0" name="Text Box 8"/>
              <p:cNvSpPr txBox="1"/>
              <p:nvPr/>
            </p:nvSpPr>
            <p:spPr>
              <a:xfrm>
                <a:off x="3182938" y="2760663"/>
                <a:ext cx="349776" cy="4308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宋体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2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2</a:t>
                </a:r>
                <a:endParaRPr lang="zh-CN" altLang="zh-CN" sz="1800" dirty="0"/>
              </a:p>
            </p:txBody>
          </p:sp>
        </p:grpSp>
        <p:sp>
          <p:nvSpPr>
            <p:cNvPr id="5128" name="TextBox 52"/>
            <p:cNvSpPr txBox="1"/>
            <p:nvPr/>
          </p:nvSpPr>
          <p:spPr>
            <a:xfrm>
              <a:off x="3387" y="1673"/>
              <a:ext cx="216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125" name="Picture 118" descr="05478834ea74b101241f144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8951" b="14906"/>
          <a:stretch>
            <a:fillRect/>
          </a:stretch>
        </p:blipFill>
        <p:spPr>
          <a:xfrm>
            <a:off x="425450" y="1771650"/>
            <a:ext cx="3859213" cy="367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14339" name="组合 5"/>
          <p:cNvGrpSpPr/>
          <p:nvPr/>
        </p:nvGrpSpPr>
        <p:grpSpPr>
          <a:xfrm>
            <a:off x="23813" y="993775"/>
            <a:ext cx="4332287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5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概述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14340" name="Picture 9" descr="124986855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714500"/>
            <a:ext cx="5286375" cy="4786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TextBox 6"/>
          <p:cNvSpPr txBox="1"/>
          <p:nvPr/>
        </p:nvSpPr>
        <p:spPr>
          <a:xfrm>
            <a:off x="6715125" y="4357688"/>
            <a:ext cx="9318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/>
              <a:t>简化</a:t>
            </a:r>
            <a:r>
              <a:rPr lang="en-US" altLang="zh-CN" sz="2000" dirty="0"/>
              <a:t>-&gt;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15363" name="组合 5"/>
          <p:cNvGrpSpPr/>
          <p:nvPr/>
        </p:nvGrpSpPr>
        <p:grpSpPr>
          <a:xfrm>
            <a:off x="23813" y="993775"/>
            <a:ext cx="4332287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69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概述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15364" name="Picture 9" descr="920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916113"/>
            <a:ext cx="7127875" cy="4049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TextBox 6"/>
          <p:cNvSpPr txBox="1"/>
          <p:nvPr/>
        </p:nvSpPr>
        <p:spPr>
          <a:xfrm>
            <a:off x="7072313" y="1357313"/>
            <a:ext cx="9318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/>
              <a:t>简化</a:t>
            </a:r>
            <a:r>
              <a:rPr lang="en-US" altLang="zh-CN" sz="2000" dirty="0"/>
              <a:t>-&gt;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16387" name="组合 5"/>
          <p:cNvGrpSpPr/>
          <p:nvPr/>
        </p:nvGrpSpPr>
        <p:grpSpPr>
          <a:xfrm>
            <a:off x="23813" y="993775"/>
            <a:ext cx="4332287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2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概述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16388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773238"/>
            <a:ext cx="6985000" cy="4456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17411" name="组合 5"/>
          <p:cNvGrpSpPr/>
          <p:nvPr/>
        </p:nvGrpSpPr>
        <p:grpSpPr>
          <a:xfrm>
            <a:off x="23813" y="993775"/>
            <a:ext cx="4619625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46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Cllection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95429" name="Group 197"/>
          <p:cNvGraphicFramePr>
            <a:graphicFrameLocks noGrp="1"/>
          </p:cNvGraphicFramePr>
          <p:nvPr/>
        </p:nvGraphicFramePr>
        <p:xfrm>
          <a:off x="339725" y="2708275"/>
          <a:ext cx="8624888" cy="3357563"/>
        </p:xfrm>
        <a:graphic>
          <a:graphicData uri="http://schemas.openxmlformats.org/drawingml/2006/table">
            <a:tbl>
              <a:tblPr/>
              <a:tblGrid>
                <a:gridCol w="2792413"/>
                <a:gridCol w="5832475"/>
              </a:tblGrid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(Object obj)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向集合中添加一个对象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void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clear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删除集合中所有的对象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contains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hlinkClick r:id="rId1" tooltip="java.lang 中的类"/>
                        </a:rPr>
                        <a:t>Object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判断在集合中是否包含特定的对象的引用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isEmpty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判断集合是否为空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hlinkClick r:id="rId2" tooltip="java.util 中的接口"/>
                        </a:rPr>
                        <a:t>Iterator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iterator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Iterator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类型的对象，用它来遍历集合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remove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hlinkClick r:id="rId1" tooltip="java.lang 中的类"/>
                        </a:rPr>
                        <a:t>Object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从集合中删除一个对象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返回集合中元素的数量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hlinkClick r:id="rId1" tooltip="java.lang 中的类"/>
                        </a:rPr>
                        <a:t>Object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[]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toArray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返回一个对象的数组，该数组中包含集合中所有的元素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2" name="Text Box 198"/>
          <p:cNvSpPr txBox="1"/>
          <p:nvPr/>
        </p:nvSpPr>
        <p:spPr>
          <a:xfrm>
            <a:off x="303213" y="1773238"/>
            <a:ext cx="8661400" cy="82232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从上图可以看出，集合中最为重要的接口是</a:t>
            </a:r>
            <a:r>
              <a:rPr lang="en-US" altLang="zh-CN" sz="2000" dirty="0">
                <a:latin typeface="Times New Roman" panose="02020603050405020304" pitchFamily="18" charset="0"/>
              </a:rPr>
              <a:t>Collection</a:t>
            </a:r>
            <a:r>
              <a:rPr lang="zh-CN" altLang="en-US" sz="2000" dirty="0">
                <a:latin typeface="Times New Roman" panose="02020603050405020304" pitchFamily="18" charset="0"/>
              </a:rPr>
              <a:t>，在该接口中声明了对</a:t>
            </a:r>
            <a:r>
              <a:rPr lang="en-US" altLang="zh-CN" sz="2000" dirty="0">
                <a:latin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集合</a:t>
            </a:r>
            <a:r>
              <a:rPr lang="en-US" altLang="zh-CN" sz="2000" dirty="0">
                <a:latin typeface="Times New Roman" panose="02020603050405020304" pitchFamily="18" charset="0"/>
              </a:rPr>
              <a:t>(List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Set)</a:t>
            </a:r>
            <a:r>
              <a:rPr lang="zh-CN" altLang="en-US" sz="2000" dirty="0">
                <a:latin typeface="Times New Roman" panose="02020603050405020304" pitchFamily="18" charset="0"/>
              </a:rPr>
              <a:t>进行操作的方法，如表： 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18435" name="组合 5"/>
          <p:cNvGrpSpPr/>
          <p:nvPr/>
        </p:nvGrpSpPr>
        <p:grpSpPr>
          <a:xfrm>
            <a:off x="23813" y="993775"/>
            <a:ext cx="4619625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55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Iterater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6" name="Text Box 56"/>
          <p:cNvSpPr txBox="1"/>
          <p:nvPr/>
        </p:nvSpPr>
        <p:spPr>
          <a:xfrm>
            <a:off x="303213" y="1941513"/>
            <a:ext cx="8661400" cy="1065212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而</a:t>
            </a:r>
            <a:r>
              <a:rPr lang="en-US" altLang="zh-CN" sz="2000" dirty="0">
                <a:latin typeface="Times New Roman" panose="02020603050405020304" pitchFamily="18" charset="0"/>
              </a:rPr>
              <a:t>Iterator</a:t>
            </a:r>
            <a:r>
              <a:rPr lang="zh-CN" altLang="en-US" sz="2000" dirty="0">
                <a:latin typeface="Times New Roman" panose="02020603050405020304" pitchFamily="18" charset="0"/>
              </a:rPr>
              <a:t>接口封装了底层的数据结构，向用户提供了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统一遍历集合</a:t>
            </a:r>
            <a:r>
              <a:rPr lang="zh-CN" altLang="en-US" sz="2000" dirty="0">
                <a:latin typeface="Times New Roman" panose="02020603050405020304" pitchFamily="18" charset="0"/>
              </a:rPr>
              <a:t>的方法，在</a:t>
            </a:r>
            <a:r>
              <a:rPr lang="en-US" altLang="zh-CN" sz="2000" dirty="0">
                <a:latin typeface="Times New Roman" panose="02020603050405020304" pitchFamily="18" charset="0"/>
              </a:rPr>
              <a:t>Iterator</a:t>
            </a:r>
            <a:r>
              <a:rPr lang="zh-CN" altLang="en-US" sz="2000" dirty="0">
                <a:latin typeface="Times New Roman" panose="02020603050405020304" pitchFamily="18" charset="0"/>
              </a:rPr>
              <a:t>接口中声明了如下的方法，见表：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6405" name="Group 149"/>
          <p:cNvGraphicFramePr>
            <a:graphicFrameLocks noGrp="1"/>
          </p:cNvGraphicFramePr>
          <p:nvPr/>
        </p:nvGraphicFramePr>
        <p:xfrm>
          <a:off x="611188" y="3429000"/>
          <a:ext cx="7921625" cy="2305050"/>
        </p:xfrm>
        <a:graphic>
          <a:graphicData uri="http://schemas.openxmlformats.org/drawingml/2006/table">
            <a:tbl>
              <a:tblPr/>
              <a:tblGrid>
                <a:gridCol w="2808287"/>
                <a:gridCol w="5113338"/>
              </a:tblGrid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hasNext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判断集合中是否还有下一个元素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Object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next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返回下一个元素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void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remove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从集合中删除一个由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next()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方法返回的元素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Box 2"/>
          <p:cNvSpPr txBox="1"/>
          <p:nvPr/>
        </p:nvSpPr>
        <p:spPr>
          <a:xfrm>
            <a:off x="214313" y="1071563"/>
            <a:ext cx="4643437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public void print(</a:t>
            </a:r>
            <a:r>
              <a:rPr lang="en-US" altLang="zh-CN" sz="2000" b="1" u="sng" dirty="0"/>
              <a:t>Collection coll){</a:t>
            </a:r>
            <a:endParaRPr lang="en-US" altLang="zh-CN" sz="2000" b="1" u="sng" dirty="0"/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Iterator iter=coll.iterator();</a:t>
            </a:r>
            <a:endParaRPr lang="en-US" altLang="zh-CN" sz="2000" u="sng" dirty="0"/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while(iter.hasNext()){</a:t>
            </a:r>
            <a:endParaRPr lang="en-US" altLang="zh-CN" sz="2000" b="1" dirty="0"/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      System.</a:t>
            </a:r>
            <a:r>
              <a:rPr lang="en-US" altLang="zh-CN" sz="2000" i="1" dirty="0"/>
              <a:t>out.println(iter.next());</a:t>
            </a:r>
            <a:endParaRPr lang="en-US" altLang="zh-CN" sz="2000" i="1" dirty="0"/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9459" name="TextBox 3"/>
          <p:cNvSpPr txBox="1"/>
          <p:nvPr/>
        </p:nvSpPr>
        <p:spPr>
          <a:xfrm>
            <a:off x="3429000" y="2643188"/>
            <a:ext cx="3786188" cy="3170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Set set=</a:t>
            </a:r>
            <a:r>
              <a:rPr lang="en-US" altLang="zh-CN" sz="2000" b="1" u="sng" dirty="0"/>
              <a:t>new HashSet();</a:t>
            </a:r>
            <a:endParaRPr lang="en-US" altLang="zh-CN" sz="2000" b="1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set.add("</a:t>
            </a:r>
            <a:r>
              <a:rPr lang="zh-CN" altLang="en-US" sz="2000" u="sng" dirty="0"/>
              <a:t>张三</a:t>
            </a:r>
            <a:r>
              <a:rPr lang="en-US" altLang="zh-CN" sz="2000" u="sng" dirty="0"/>
              <a:t>");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set.add("</a:t>
            </a:r>
            <a:r>
              <a:rPr lang="zh-CN" altLang="en-US" sz="2000" u="sng" dirty="0"/>
              <a:t>李四</a:t>
            </a:r>
            <a:r>
              <a:rPr lang="en-US" altLang="zh-CN" sz="2000" u="sng" dirty="0"/>
              <a:t>");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set.add("</a:t>
            </a:r>
            <a:r>
              <a:rPr lang="zh-CN" altLang="en-US" sz="2000" u="sng" dirty="0"/>
              <a:t>王五</a:t>
            </a:r>
            <a:r>
              <a:rPr lang="en-US" altLang="zh-CN" sz="2000" u="sng" dirty="0"/>
              <a:t>");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print(set);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List list=</a:t>
            </a:r>
            <a:r>
              <a:rPr lang="en-US" altLang="zh-CN" sz="2000" b="1" u="sng" dirty="0"/>
              <a:t>new ArrayList();</a:t>
            </a:r>
            <a:endParaRPr lang="en-US" altLang="zh-CN" sz="2000" b="1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list.add("C++");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list.add("java");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u="sng" dirty="0"/>
              <a:t>list.add("c#");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print(list);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20483" name="组合 5"/>
          <p:cNvGrpSpPr/>
          <p:nvPr/>
        </p:nvGrpSpPr>
        <p:grpSpPr>
          <a:xfrm>
            <a:off x="23813" y="993775"/>
            <a:ext cx="3252787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8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Set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0484" name="Text Box 32"/>
          <p:cNvSpPr txBox="1"/>
          <p:nvPr/>
        </p:nvSpPr>
        <p:spPr>
          <a:xfrm>
            <a:off x="357188" y="1571625"/>
            <a:ext cx="8208962" cy="474662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Times New Roman" panose="02020603050405020304" pitchFamily="18" charset="0"/>
              </a:rPr>
              <a:t>最为主要的特征是集合中的对象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不按照特定的方式排序，并且没有重复的对象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　</a:t>
            </a:r>
            <a:r>
              <a:rPr lang="zh-CN" altLang="en-US" sz="2400" dirty="0"/>
              <a:t>有两个主要实现类：</a:t>
            </a:r>
            <a:endParaRPr lang="en-US" altLang="zh-CN" sz="2400" dirty="0"/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HashSet</a:t>
            </a:r>
            <a:r>
              <a:rPr lang="zh-CN" altLang="en-US" sz="2400" dirty="0"/>
              <a:t>：按</a:t>
            </a:r>
            <a:r>
              <a:rPr lang="en-US" altLang="zh-CN" sz="2400" dirty="0"/>
              <a:t>Hash</a:t>
            </a:r>
            <a:r>
              <a:rPr lang="zh-CN" altLang="en-US" sz="2400" dirty="0"/>
              <a:t>算法来存取集合中的对象，存储速度比较快；</a:t>
            </a:r>
            <a:endParaRPr lang="en-US" altLang="zh-CN" sz="2400" dirty="0"/>
          </a:p>
          <a:p>
            <a:pPr marL="914400" lvl="2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LinkedHashSet</a:t>
            </a:r>
            <a:r>
              <a:rPr lang="zh-CN" altLang="en-US" dirty="0"/>
              <a:t>类：</a:t>
            </a:r>
            <a:r>
              <a:rPr lang="en-US" altLang="zh-CN" dirty="0"/>
              <a:t>HashSet</a:t>
            </a:r>
            <a:r>
              <a:rPr lang="zh-CN" altLang="en-US" dirty="0"/>
              <a:t>的子类，实现了</a:t>
            </a:r>
            <a:r>
              <a:rPr lang="en-US" altLang="zh-CN" dirty="0"/>
              <a:t>Hash</a:t>
            </a:r>
            <a:r>
              <a:rPr lang="zh-CN" altLang="en-US" dirty="0"/>
              <a:t>算法，还实现了链表数据结构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TreeSet</a:t>
            </a:r>
            <a:r>
              <a:rPr lang="zh-CN" altLang="en-US" sz="2400" dirty="0"/>
              <a:t>：实现了</a:t>
            </a:r>
            <a:r>
              <a:rPr lang="en-US" altLang="zh-CN" sz="2400" dirty="0"/>
              <a:t>SortedSet</a:t>
            </a:r>
            <a:r>
              <a:rPr lang="zh-CN" altLang="en-US" sz="2400" dirty="0"/>
              <a:t>接口，具有排序功能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HashSet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00063" y="1214438"/>
            <a:ext cx="8229600" cy="463073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使用</a:t>
            </a:r>
            <a:r>
              <a:rPr lang="en-US" altLang="zh-CN" sz="2800" dirty="0"/>
              <a:t>Hash</a:t>
            </a:r>
            <a:r>
              <a:rPr lang="zh-CN" altLang="en-US" sz="2800" dirty="0"/>
              <a:t>算法来存取集合中的对象</a:t>
            </a:r>
            <a:endParaRPr lang="en-US" altLang="zh-CN" sz="2800" dirty="0"/>
          </a:p>
          <a:p>
            <a:r>
              <a:rPr lang="zh-CN" altLang="en-US" sz="2800" dirty="0"/>
              <a:t>当向集合中加入</a:t>
            </a:r>
            <a:r>
              <a:rPr lang="en-US" altLang="zh-CN" sz="2800" dirty="0"/>
              <a:t>Object</a:t>
            </a:r>
            <a:r>
              <a:rPr lang="zh-CN" altLang="en-US" sz="2800" dirty="0"/>
              <a:t>时，</a:t>
            </a:r>
            <a:r>
              <a:rPr lang="en-US" altLang="zh-CN" sz="2800" dirty="0"/>
              <a:t>HashSet</a:t>
            </a:r>
            <a:r>
              <a:rPr lang="zh-CN" altLang="en-US" sz="2800" dirty="0"/>
              <a:t>对象调用</a:t>
            </a:r>
            <a:r>
              <a:rPr lang="en-US" altLang="zh-CN" sz="2800" dirty="0"/>
              <a:t>hashCode</a:t>
            </a:r>
            <a:r>
              <a:rPr lang="zh-CN" altLang="en-US" sz="2800" dirty="0"/>
              <a:t>方法获得</a:t>
            </a:r>
            <a:r>
              <a:rPr lang="en-US" altLang="zh-CN" sz="2800" dirty="0"/>
              <a:t>Hash</a:t>
            </a:r>
            <a:r>
              <a:rPr lang="zh-CN" altLang="en-US" sz="2800" dirty="0"/>
              <a:t>码，并进一步算出其应该存放的位置</a:t>
            </a:r>
            <a:endParaRPr lang="en-US" altLang="zh-CN" sz="2800" dirty="0"/>
          </a:p>
          <a:p>
            <a:r>
              <a:rPr lang="zh-CN" altLang="en-US" sz="2800" dirty="0"/>
              <a:t>为了保证</a:t>
            </a:r>
            <a:r>
              <a:rPr lang="en-US" altLang="zh-CN" sz="2800" dirty="0"/>
              <a:t>HashSet</a:t>
            </a:r>
            <a:r>
              <a:rPr lang="zh-CN" altLang="en-US" sz="2800" dirty="0"/>
              <a:t>能正常工作，必须保证：</a:t>
            </a:r>
            <a:r>
              <a:rPr lang="en-US" altLang="zh-CN" sz="2800" dirty="0"/>
              <a:t>euqals</a:t>
            </a:r>
            <a:r>
              <a:rPr lang="zh-CN" altLang="en-US" sz="2800" dirty="0"/>
              <a:t>方法为</a:t>
            </a:r>
            <a:r>
              <a:rPr lang="en-US" altLang="zh-CN" sz="2800" dirty="0"/>
              <a:t>true</a:t>
            </a:r>
            <a:r>
              <a:rPr lang="zh-CN" altLang="en-US" sz="2800" dirty="0"/>
              <a:t>时，</a:t>
            </a:r>
            <a:r>
              <a:rPr lang="en-US" altLang="zh-CN" sz="2800" dirty="0"/>
              <a:t>hashCode</a:t>
            </a:r>
            <a:r>
              <a:rPr lang="zh-CN" altLang="en-US" sz="2800" dirty="0"/>
              <a:t>必须也相等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33338" y="765175"/>
            <a:ext cx="4114800" cy="371475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/>
              <a:t>HashSet&lt;String&gt; hs = new HashSet&lt;String&gt;(); </a:t>
            </a:r>
            <a:br>
              <a:rPr lang="en-US" altLang="zh-CN" sz="2000" dirty="0"/>
            </a:br>
            <a:r>
              <a:rPr lang="en-US" altLang="zh-CN" sz="2000" dirty="0"/>
              <a:t>hs.add("B"); </a:t>
            </a:r>
            <a:br>
              <a:rPr lang="en-US" altLang="zh-CN" sz="2000" dirty="0"/>
            </a:br>
            <a:r>
              <a:rPr lang="en-US" altLang="zh-CN" sz="2000" dirty="0"/>
              <a:t>hs.add("A"); </a:t>
            </a:r>
            <a:br>
              <a:rPr lang="en-US" altLang="zh-CN" sz="2000" dirty="0"/>
            </a:br>
            <a:r>
              <a:rPr lang="en-US" altLang="zh-CN" sz="2000" dirty="0"/>
              <a:t>hs.add("D"); </a:t>
            </a:r>
            <a:br>
              <a:rPr lang="en-US" altLang="zh-CN" sz="2000" dirty="0"/>
            </a:br>
            <a:r>
              <a:rPr lang="en-US" altLang="zh-CN" sz="2000" dirty="0"/>
              <a:t>hs.add("E"); </a:t>
            </a:r>
            <a:br>
              <a:rPr lang="en-US" altLang="zh-CN" sz="2000" dirty="0"/>
            </a:br>
            <a:r>
              <a:rPr lang="en-US" altLang="zh-CN" sz="2000" dirty="0"/>
              <a:t>hs.add("C"); </a:t>
            </a:r>
            <a:br>
              <a:rPr lang="en-US" altLang="zh-CN" sz="2000" dirty="0"/>
            </a:br>
            <a:r>
              <a:rPr lang="en-US" altLang="zh-CN" sz="2000" dirty="0"/>
              <a:t>hs.add("F"); </a:t>
            </a:r>
            <a:br>
              <a:rPr lang="en-US" altLang="zh-CN" sz="2000" dirty="0"/>
            </a:br>
            <a:r>
              <a:rPr lang="en-US" altLang="zh-CN" sz="2000" dirty="0"/>
              <a:t>System.out.println("HashSet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:\n"+hs); </a:t>
            </a:r>
            <a:endParaRPr lang="zh-CN" altLang="en-US" sz="2000" dirty="0"/>
          </a:p>
        </p:txBody>
      </p:sp>
      <p:sp>
        <p:nvSpPr>
          <p:cNvPr id="22531" name="内容占位符 2"/>
          <p:cNvSpPr txBox="1"/>
          <p:nvPr/>
        </p:nvSpPr>
        <p:spPr>
          <a:xfrm>
            <a:off x="4676775" y="765175"/>
            <a:ext cx="4114800" cy="3357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sz="2000" dirty="0"/>
              <a:t>LinkedHashSet&lt;String&gt; lhs = new LinkedHashSet&lt;String&gt;(); </a:t>
            </a:r>
            <a:br>
              <a:rPr lang="en-US" altLang="zh-CN" sz="2000" dirty="0"/>
            </a:br>
            <a:r>
              <a:rPr lang="en-US" altLang="zh-CN" sz="2000" dirty="0"/>
              <a:t>lhs.add(“B”); </a:t>
            </a:r>
            <a:br>
              <a:rPr lang="en-US" altLang="zh-CN" sz="2000" dirty="0"/>
            </a:br>
            <a:r>
              <a:rPr lang="en-US" altLang="zh-CN" sz="2000" dirty="0"/>
              <a:t>lhs.add(“A”); </a:t>
            </a:r>
            <a:br>
              <a:rPr lang="en-US" altLang="zh-CN" sz="2000" dirty="0"/>
            </a:br>
            <a:r>
              <a:rPr lang="en-US" altLang="zh-CN" sz="2000" dirty="0"/>
              <a:t>lhs.add(“D”); </a:t>
            </a:r>
            <a:br>
              <a:rPr lang="en-US" altLang="zh-CN" sz="2000" dirty="0"/>
            </a:br>
            <a:r>
              <a:rPr lang="en-US" altLang="zh-CN" sz="2000" dirty="0"/>
              <a:t>lhs.add(“E”); </a:t>
            </a:r>
            <a:br>
              <a:rPr lang="en-US" altLang="zh-CN" sz="2000" dirty="0"/>
            </a:br>
            <a:r>
              <a:rPr lang="en-US" altLang="zh-CN" sz="2000" dirty="0"/>
              <a:t>lhs.add(“C”); </a:t>
            </a:r>
            <a:br>
              <a:rPr lang="en-US" altLang="zh-CN" sz="2000" dirty="0"/>
            </a:br>
            <a:r>
              <a:rPr lang="en-US" altLang="zh-CN" sz="2000" dirty="0"/>
              <a:t>lhs.add(“F”); </a:t>
            </a:r>
            <a:br>
              <a:rPr lang="en-US" altLang="zh-CN" sz="2000" dirty="0"/>
            </a:br>
            <a:r>
              <a:rPr lang="en-US" altLang="zh-CN" sz="2000" dirty="0"/>
              <a:t>System.out.println(“LinkedHashSet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:\n”+lhs); 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2714625" y="1143000"/>
            <a:ext cx="857250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43813" y="1000125"/>
            <a:ext cx="857250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6588" y="4479925"/>
            <a:ext cx="292893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en-US" altLang="zh-CN" sz="2000" dirty="0"/>
              <a:t>[D, E, F, A, B, C]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176588" y="5337175"/>
            <a:ext cx="292893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LinkedHashSet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en-US" altLang="zh-CN" sz="2000" dirty="0"/>
              <a:t>[B, A, D, E, C, F]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TreeSet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470217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实现了</a:t>
            </a:r>
            <a:r>
              <a:rPr lang="en-US" altLang="zh-CN" sz="2800" dirty="0"/>
              <a:t>SortedSet</a:t>
            </a:r>
            <a:r>
              <a:rPr lang="zh-CN" altLang="en-US" sz="2800" dirty="0"/>
              <a:t>接口</a:t>
            </a:r>
            <a:endParaRPr lang="en-US" altLang="zh-CN" sz="2800" dirty="0"/>
          </a:p>
          <a:p>
            <a:r>
              <a:rPr lang="zh-CN" altLang="en-US" sz="2800" dirty="0"/>
              <a:t>自然排序：</a:t>
            </a:r>
            <a:endParaRPr lang="en-US" altLang="zh-CN" sz="2800" dirty="0"/>
          </a:p>
          <a:p>
            <a:pPr lvl="1"/>
            <a:r>
              <a:rPr lang="zh-CN" altLang="en-US" sz="2400" dirty="0"/>
              <a:t>向</a:t>
            </a:r>
            <a:r>
              <a:rPr lang="en-US" altLang="zh-CN" sz="2400" dirty="0"/>
              <a:t>TreeSet</a:t>
            </a:r>
            <a:r>
              <a:rPr lang="zh-CN" altLang="en-US" sz="2400" dirty="0"/>
              <a:t>集合中加入了</a:t>
            </a:r>
            <a:r>
              <a:rPr lang="zh-CN" altLang="en-US" sz="2400" b="1" dirty="0"/>
              <a:t>同类型</a:t>
            </a:r>
            <a:r>
              <a:rPr lang="zh-CN" altLang="en-US" sz="2400" dirty="0"/>
              <a:t>的对象，且这些对象必须实现了</a:t>
            </a:r>
            <a:r>
              <a:rPr lang="en-US" altLang="zh-CN" sz="2400" dirty="0"/>
              <a:t>Comparable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 lvl="1"/>
            <a:r>
              <a:rPr lang="en-US" altLang="zh-CN" sz="2400" dirty="0"/>
              <a:t>TreeSet</a:t>
            </a:r>
            <a:r>
              <a:rPr lang="zh-CN" altLang="en-US" sz="2400" dirty="0"/>
              <a:t>集合调用</a:t>
            </a:r>
            <a:r>
              <a:rPr lang="en-US" altLang="zh-CN" sz="2400" dirty="0"/>
              <a:t>compareTo</a:t>
            </a:r>
            <a:r>
              <a:rPr lang="zh-CN" altLang="en-US" sz="2400" dirty="0"/>
              <a:t>方法，并按其结果进行排序</a:t>
            </a:r>
            <a:endParaRPr lang="en-US" altLang="zh-CN" sz="2400" dirty="0"/>
          </a:p>
          <a:p>
            <a:r>
              <a:rPr lang="zh-CN" altLang="en-US" sz="2800" dirty="0"/>
              <a:t>客户化排序：</a:t>
            </a:r>
            <a:endParaRPr lang="en-US" altLang="zh-CN" sz="2800" dirty="0"/>
          </a:p>
          <a:p>
            <a:pPr lvl="1"/>
            <a:r>
              <a:rPr lang="en-US" altLang="zh-CN" sz="2400" dirty="0"/>
              <a:t>java.util.Comparator</a:t>
            </a:r>
            <a:r>
              <a:rPr lang="zh-CN" altLang="en-US" sz="2400" dirty="0"/>
              <a:t>接口：包含</a:t>
            </a:r>
            <a:r>
              <a:rPr lang="en-US" altLang="zh-CN" sz="2400" dirty="0"/>
              <a:t>compare(x,y)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编写实现了该接口的类，并在创建</a:t>
            </a:r>
            <a:r>
              <a:rPr lang="en-US" altLang="zh-CN" sz="2400" dirty="0"/>
              <a:t>TreeSet</a:t>
            </a:r>
            <a:r>
              <a:rPr lang="zh-CN" altLang="en-US" sz="2400" dirty="0"/>
              <a:t>时指定其对象为构造函数的参数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 </a:t>
            </a:r>
            <a:r>
              <a:rPr lang="en-US" altLang="en-US" sz="3800" b="1" dirty="0">
                <a:solidFill>
                  <a:schemeClr val="bg1"/>
                </a:solidFill>
              </a:rPr>
              <a:t>泛型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6147" name="Text Box 23"/>
          <p:cNvSpPr txBox="1"/>
          <p:nvPr/>
        </p:nvSpPr>
        <p:spPr>
          <a:xfrm>
            <a:off x="395288" y="1989138"/>
            <a:ext cx="8569325" cy="3170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</a:rPr>
              <a:t>Java SE 5.0</a:t>
            </a:r>
            <a:r>
              <a:rPr lang="zh-CN" altLang="en-US" sz="2000" dirty="0">
                <a:latin typeface="Times New Roman" panose="02020603050405020304" pitchFamily="18" charset="0"/>
              </a:rPr>
              <a:t>的新特性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本质是参数化类型</a:t>
            </a:r>
            <a:r>
              <a:rPr lang="en-US" altLang="zh-CN" sz="2000" dirty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</a:rPr>
              <a:t>数据类型被指定为一个参数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泛型可用在类、接口和方法中</a:t>
            </a:r>
            <a:r>
              <a:rPr lang="en-US" altLang="zh-CN" sz="2000" dirty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</a:rPr>
              <a:t>泛型类、泛型接口、泛型方法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但</a:t>
            </a:r>
            <a:r>
              <a:rPr lang="zh-CN" altLang="en-US" sz="2000" b="1" dirty="0">
                <a:latin typeface="Times New Roman" panose="02020603050405020304" pitchFamily="18" charset="0"/>
              </a:rPr>
              <a:t>泛型的类型参数只能是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类类型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</a:rPr>
              <a:t>不能是基本类型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泛型类中的</a:t>
            </a:r>
            <a:r>
              <a:rPr lang="zh-CN" altLang="en-US" sz="2000" b="1" dirty="0">
                <a:latin typeface="Times New Roman" panose="02020603050405020304" pitchFamily="18" charset="0"/>
              </a:rPr>
              <a:t>静态方法不能访问泛型类的类型参数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6148" name="组合 5"/>
          <p:cNvGrpSpPr/>
          <p:nvPr/>
        </p:nvGrpSpPr>
        <p:grpSpPr>
          <a:xfrm>
            <a:off x="23813" y="993775"/>
            <a:ext cx="4043362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TextBox 20"/>
            <p:cNvSpPr txBox="1"/>
            <p:nvPr/>
          </p:nvSpPr>
          <p:spPr>
            <a:xfrm>
              <a:off x="240642" y="1101426"/>
              <a:ext cx="3827208" cy="4894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基本概念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0" y="315913"/>
            <a:ext cx="4114800" cy="371475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/>
              <a:t>HashSet&lt;String&gt; hs = new HashSet&lt;String&gt;(); </a:t>
            </a:r>
            <a:br>
              <a:rPr lang="en-US" altLang="zh-CN" sz="2000" dirty="0"/>
            </a:br>
            <a:r>
              <a:rPr lang="en-US" altLang="zh-CN" sz="2000" dirty="0"/>
              <a:t>hs.add("B"); </a:t>
            </a:r>
            <a:br>
              <a:rPr lang="en-US" altLang="zh-CN" sz="2000" dirty="0"/>
            </a:br>
            <a:r>
              <a:rPr lang="en-US" altLang="zh-CN" sz="2000" dirty="0"/>
              <a:t>hs.add("A"); </a:t>
            </a:r>
            <a:br>
              <a:rPr lang="en-US" altLang="zh-CN" sz="2000" dirty="0"/>
            </a:br>
            <a:r>
              <a:rPr lang="en-US" altLang="zh-CN" sz="2000" dirty="0"/>
              <a:t>hs.add("D"); </a:t>
            </a:r>
            <a:br>
              <a:rPr lang="en-US" altLang="zh-CN" sz="2000" dirty="0"/>
            </a:br>
            <a:r>
              <a:rPr lang="en-US" altLang="zh-CN" sz="2000" dirty="0"/>
              <a:t>hs.add("E"); </a:t>
            </a:r>
            <a:br>
              <a:rPr lang="en-US" altLang="zh-CN" sz="2000" dirty="0"/>
            </a:br>
            <a:r>
              <a:rPr lang="en-US" altLang="zh-CN" sz="2000" dirty="0"/>
              <a:t>hs.add("C"); </a:t>
            </a:r>
            <a:br>
              <a:rPr lang="en-US" altLang="zh-CN" sz="2000" dirty="0"/>
            </a:br>
            <a:r>
              <a:rPr lang="en-US" altLang="zh-CN" sz="2000" dirty="0"/>
              <a:t>hs.add("F"); </a:t>
            </a:r>
            <a:br>
              <a:rPr lang="en-US" altLang="zh-CN" sz="2000" dirty="0"/>
            </a:br>
            <a:r>
              <a:rPr lang="en-US" altLang="zh-CN" sz="2000" dirty="0"/>
              <a:t>System.out.println("HashSet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:\n"+hs); </a:t>
            </a:r>
            <a:endParaRPr lang="zh-CN" altLang="en-US" sz="2000" dirty="0"/>
          </a:p>
        </p:txBody>
      </p:sp>
      <p:sp>
        <p:nvSpPr>
          <p:cNvPr id="24579" name="内容占位符 2"/>
          <p:cNvSpPr txBox="1"/>
          <p:nvPr/>
        </p:nvSpPr>
        <p:spPr>
          <a:xfrm>
            <a:off x="4643438" y="315913"/>
            <a:ext cx="4114800" cy="33575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sz="2000" dirty="0"/>
              <a:t>LinkedHashSet&lt;String&gt; lhs = new LinkedHashSet&lt;String&gt;(); </a:t>
            </a:r>
            <a:br>
              <a:rPr lang="en-US" altLang="zh-CN" sz="2000" dirty="0"/>
            </a:br>
            <a:r>
              <a:rPr lang="en-US" altLang="zh-CN" sz="2000" dirty="0"/>
              <a:t>lhs.add(“B”); </a:t>
            </a:r>
            <a:br>
              <a:rPr lang="en-US" altLang="zh-CN" sz="2000" dirty="0"/>
            </a:br>
            <a:r>
              <a:rPr lang="en-US" altLang="zh-CN" sz="2000" dirty="0"/>
              <a:t>lhs.add(“A”); </a:t>
            </a:r>
            <a:br>
              <a:rPr lang="en-US" altLang="zh-CN" sz="2000" dirty="0"/>
            </a:br>
            <a:r>
              <a:rPr lang="en-US" altLang="zh-CN" sz="2000" dirty="0"/>
              <a:t>lhs.add(“D”); </a:t>
            </a:r>
            <a:br>
              <a:rPr lang="en-US" altLang="zh-CN" sz="2000" dirty="0"/>
            </a:br>
            <a:r>
              <a:rPr lang="en-US" altLang="zh-CN" sz="2000" dirty="0"/>
              <a:t>lhs.add(“E”); </a:t>
            </a:r>
            <a:br>
              <a:rPr lang="en-US" altLang="zh-CN" sz="2000" dirty="0"/>
            </a:br>
            <a:r>
              <a:rPr lang="en-US" altLang="zh-CN" sz="2000" dirty="0"/>
              <a:t>lhs.add(“C”); </a:t>
            </a:r>
            <a:br>
              <a:rPr lang="en-US" altLang="zh-CN" sz="2000" dirty="0"/>
            </a:br>
            <a:r>
              <a:rPr lang="en-US" altLang="zh-CN" sz="2000" dirty="0"/>
              <a:t>lhs.add(“F”); </a:t>
            </a:r>
            <a:br>
              <a:rPr lang="en-US" altLang="zh-CN" sz="2000" dirty="0"/>
            </a:br>
            <a:r>
              <a:rPr lang="en-US" altLang="zh-CN" sz="2000" dirty="0"/>
              <a:t>System.out.println(“LinkedHashSet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:\n”+lhs); </a:t>
            </a:r>
            <a:endParaRPr lang="zh-CN" altLang="en-US" sz="2000" dirty="0"/>
          </a:p>
        </p:txBody>
      </p:sp>
      <p:sp>
        <p:nvSpPr>
          <p:cNvPr id="24580" name="内容占位符 2"/>
          <p:cNvSpPr txBox="1"/>
          <p:nvPr/>
        </p:nvSpPr>
        <p:spPr>
          <a:xfrm>
            <a:off x="214313" y="3887788"/>
            <a:ext cx="4786312" cy="3286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sz="1800" b="1" dirty="0"/>
              <a:t>TreeSet&lt;String&gt; ts = new TreeSet&lt;String&gt;(); </a:t>
            </a:r>
            <a:br>
              <a:rPr lang="en-US" altLang="zh-CN" sz="1800" dirty="0"/>
            </a:br>
            <a:r>
              <a:rPr lang="en-US" altLang="zh-CN" sz="1800" dirty="0"/>
              <a:t>ts.add(“B”); </a:t>
            </a:r>
            <a:br>
              <a:rPr lang="en-US" altLang="zh-CN" sz="1800" dirty="0"/>
            </a:br>
            <a:r>
              <a:rPr lang="en-US" altLang="zh-CN" sz="1800" dirty="0"/>
              <a:t>ts.add(“A”); </a:t>
            </a:r>
            <a:br>
              <a:rPr lang="en-US" altLang="zh-CN" sz="1800" dirty="0"/>
            </a:br>
            <a:r>
              <a:rPr lang="en-US" altLang="zh-CN" sz="1800" dirty="0"/>
              <a:t>ts.add(“D”); </a:t>
            </a:r>
            <a:br>
              <a:rPr lang="en-US" altLang="zh-CN" sz="1800" dirty="0"/>
            </a:br>
            <a:r>
              <a:rPr lang="en-US" altLang="zh-CN" sz="1800" dirty="0"/>
              <a:t>ts.add(“E”); </a:t>
            </a:r>
            <a:br>
              <a:rPr lang="en-US" altLang="zh-CN" sz="1800" dirty="0"/>
            </a:br>
            <a:r>
              <a:rPr lang="en-US" altLang="zh-CN" sz="1800" dirty="0"/>
              <a:t>ts.add(“C”); </a:t>
            </a:r>
            <a:br>
              <a:rPr lang="en-US" altLang="zh-CN" sz="1800" dirty="0"/>
            </a:br>
            <a:r>
              <a:rPr lang="en-US" altLang="zh-CN" sz="1800" dirty="0"/>
              <a:t>ts.add(“F”); </a:t>
            </a:r>
            <a:br>
              <a:rPr lang="en-US" altLang="zh-CN" sz="1800" dirty="0"/>
            </a:br>
            <a:r>
              <a:rPr lang="en-US" altLang="zh-CN" sz="1800" dirty="0"/>
              <a:t>System.out.println(“TreeSet </a:t>
            </a:r>
            <a:r>
              <a:rPr lang="zh-CN" altLang="en-US" sz="1800" dirty="0"/>
              <a:t>顺序</a:t>
            </a:r>
            <a:r>
              <a:rPr lang="en-US" altLang="zh-CN" sz="1800" dirty="0"/>
              <a:t>:\n”+ts);</a:t>
            </a:r>
            <a:endParaRPr lang="zh-CN" altLang="en-US" sz="1800" dirty="0"/>
          </a:p>
        </p:txBody>
      </p:sp>
      <p:sp>
        <p:nvSpPr>
          <p:cNvPr id="6" name="椭圆 5"/>
          <p:cNvSpPr/>
          <p:nvPr/>
        </p:nvSpPr>
        <p:spPr>
          <a:xfrm>
            <a:off x="2714625" y="1143000"/>
            <a:ext cx="857250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43813" y="1000125"/>
            <a:ext cx="857250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50" y="4357688"/>
            <a:ext cx="857250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3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188" y="3571875"/>
            <a:ext cx="292893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en-US" altLang="zh-CN" sz="2000" dirty="0"/>
              <a:t>[D, E, F, A, B, C]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929188" y="4429125"/>
            <a:ext cx="292893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LinkedHashSet </a:t>
            </a:r>
            <a:r>
              <a:rPr lang="zh-CN" altLang="en-US" sz="2000" dirty="0"/>
              <a:t>顺序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en-US" altLang="zh-CN" sz="2000" dirty="0"/>
              <a:t>[B, A, D, E, C, F]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29188" y="5286375"/>
            <a:ext cx="29289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TreeSet </a:t>
            </a:r>
            <a:r>
              <a:rPr lang="zh-CN" altLang="en-US" sz="2000" b="1" dirty="0"/>
              <a:t>顺序</a:t>
            </a:r>
            <a:r>
              <a:rPr lang="en-US" altLang="zh-CN" sz="2000" b="1" dirty="0"/>
              <a:t>:</a:t>
            </a:r>
            <a:br>
              <a:rPr lang="en-US" altLang="zh-CN" sz="2000" b="1" dirty="0"/>
            </a:br>
            <a:r>
              <a:rPr lang="en-US" altLang="zh-CN" sz="2000" b="1" dirty="0"/>
              <a:t>[A, B, C, D, E, F]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4525962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例子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随机生成</a:t>
            </a:r>
            <a:r>
              <a:rPr lang="en-US" altLang="zh-CN" sz="2400" dirty="0"/>
              <a:t>10</a:t>
            </a:r>
            <a:r>
              <a:rPr lang="zh-CN" altLang="en-US" sz="2400" b="1" dirty="0"/>
              <a:t>个不同的数</a:t>
            </a:r>
            <a:r>
              <a:rPr lang="zh-CN" altLang="en-US" sz="2400" dirty="0"/>
              <a:t>排序（</a:t>
            </a:r>
            <a:r>
              <a:rPr lang="en-US" altLang="zh-CN" sz="2400" dirty="0"/>
              <a:t>TreeSet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Math.Random</a:t>
            </a:r>
            <a:endParaRPr lang="en-US" altLang="zh-CN" sz="2400" dirty="0"/>
          </a:p>
          <a:p>
            <a:pPr lvl="1"/>
            <a:r>
              <a:rPr lang="en-US" altLang="zh-CN" sz="2400" dirty="0"/>
              <a:t>TreeSet.add()</a:t>
            </a:r>
            <a:endParaRPr lang="en-US" altLang="zh-CN" sz="2400" dirty="0"/>
          </a:p>
          <a:p>
            <a:pPr lvl="1"/>
            <a:r>
              <a:rPr lang="en-US" altLang="zh-CN" sz="2400" dirty="0"/>
              <a:t>Print TreeSet</a:t>
            </a:r>
            <a:endParaRPr lang="en-US" altLang="zh-CN" sz="2400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/>
              <a:t>TreeSet&lt;Integer&gt; ts=new TreeSet&lt;Integer&gt;();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int count=0;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while(count&lt;10){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000" dirty="0"/>
              <a:t>int a=(int)(Math.</a:t>
            </a:r>
            <a:r>
              <a:rPr lang="en-US" altLang="zh-CN" sz="2000" i="1" dirty="0"/>
              <a:t>random()*100+1);</a:t>
            </a:r>
            <a:endParaRPr lang="en-US" altLang="zh-CN" sz="2000" i="1" dirty="0"/>
          </a:p>
          <a:p>
            <a:pPr lvl="1">
              <a:buNone/>
            </a:pPr>
            <a:r>
              <a:rPr lang="en-US" altLang="zh-CN" sz="2000" dirty="0"/>
              <a:t>if (ts.add(a)) count++;</a:t>
            </a:r>
            <a:endParaRPr lang="en-US" altLang="zh-CN" sz="20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i="1" dirty="0"/>
              <a:t>print(ts);</a:t>
            </a:r>
            <a:endParaRPr lang="en-US" altLang="zh-CN" sz="2400" i="1" dirty="0"/>
          </a:p>
          <a:p>
            <a:pPr>
              <a:buNone/>
            </a:pPr>
            <a:endParaRPr lang="en-US" altLang="zh-CN" sz="2400" i="1" dirty="0"/>
          </a:p>
          <a:p>
            <a:pPr>
              <a:buNone/>
            </a:pPr>
            <a:r>
              <a:rPr lang="en-US" altLang="zh-CN" sz="2400" dirty="0"/>
              <a:t>Integer </a:t>
            </a:r>
            <a:r>
              <a:rPr lang="zh-CN" altLang="en-US" sz="2400" dirty="0"/>
              <a:t>实现了</a:t>
            </a:r>
            <a:r>
              <a:rPr lang="en-US" altLang="zh-CN" sz="2400" dirty="0"/>
              <a:t>Comparable</a:t>
            </a:r>
            <a:r>
              <a:rPr lang="zh-CN" altLang="en-US" sz="2400" dirty="0"/>
              <a:t>接口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0" y="22225"/>
            <a:ext cx="6072188" cy="692150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自定义排序的</a:t>
            </a:r>
            <a:r>
              <a:rPr lang="en-US" altLang="zh-CN" dirty="0"/>
              <a:t>TreeSet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5715000" cy="3786187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b="1" dirty="0"/>
              <a:t>方法一：实现</a:t>
            </a:r>
            <a:r>
              <a:rPr lang="en-US" altLang="zh-CN" sz="2400" b="1" dirty="0"/>
              <a:t>Comparable</a:t>
            </a:r>
            <a:r>
              <a:rPr lang="zh-CN" altLang="en-US" sz="2400" b="1" dirty="0"/>
              <a:t>接口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dirty="0"/>
              <a:t>class Person implements Comparable&lt;Person&gt;  </a:t>
            </a: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lvl="1">
              <a:buNone/>
            </a:pPr>
            <a:r>
              <a:rPr lang="en-US" altLang="zh-CN" sz="2000" dirty="0"/>
              <a:t>String name;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int age;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public Person(String name,int age){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this.name=name;this.age=age;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b="1" dirty="0"/>
              <a:t>      public </a:t>
            </a:r>
            <a:r>
              <a:rPr lang="en-US" altLang="zh-CN" sz="2000" b="1" u="sng" dirty="0"/>
              <a:t>int compareTo(Person p){</a:t>
            </a:r>
            <a:endParaRPr lang="en-US" altLang="zh-CN" sz="2000" b="1" u="sng" dirty="0"/>
          </a:p>
          <a:p>
            <a:pPr>
              <a:buNone/>
            </a:pPr>
            <a:r>
              <a:rPr lang="en-US" altLang="zh-CN" sz="2000" dirty="0"/>
              <a:t>          if(this.age&gt;p.age) return 1;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    else if(this.age&lt;p.age) return -1;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     else return 0;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7652" name="TextBox 3"/>
          <p:cNvSpPr txBox="1"/>
          <p:nvPr/>
        </p:nvSpPr>
        <p:spPr>
          <a:xfrm>
            <a:off x="5357813" y="1500188"/>
            <a:ext cx="3571875" cy="378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TreeSet&lt;Person&gt; </a:t>
            </a:r>
            <a:r>
              <a:rPr lang="en-US" altLang="zh-CN" sz="2000" u="sng" dirty="0"/>
              <a:t>hs=new TreeSet();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Person ps1=</a:t>
            </a:r>
            <a:r>
              <a:rPr lang="en-US" altLang="zh-CN" sz="2000" b="1" dirty="0"/>
              <a:t>new Person("</a:t>
            </a:r>
            <a:r>
              <a:rPr lang="zh-CN" altLang="en-US" sz="2000" b="1" dirty="0"/>
              <a:t>张三</a:t>
            </a:r>
            <a:r>
              <a:rPr lang="en-US" altLang="zh-CN" sz="2000" b="1" dirty="0"/>
              <a:t>",20);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Person ps2=</a:t>
            </a:r>
            <a:r>
              <a:rPr lang="en-US" altLang="zh-CN" sz="2000" b="1" dirty="0"/>
              <a:t>new Person("</a:t>
            </a:r>
            <a:r>
              <a:rPr lang="zh-CN" altLang="en-US" sz="2000" b="1" dirty="0"/>
              <a:t>李四</a:t>
            </a:r>
            <a:r>
              <a:rPr lang="en-US" altLang="zh-CN" sz="2000" b="1" dirty="0"/>
              <a:t>",19);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Person ps3=</a:t>
            </a:r>
            <a:r>
              <a:rPr lang="en-US" altLang="zh-CN" sz="2000" b="1" dirty="0"/>
              <a:t>new Person("</a:t>
            </a:r>
            <a:r>
              <a:rPr lang="zh-CN" altLang="en-US" sz="2000" b="1" dirty="0"/>
              <a:t>王五</a:t>
            </a:r>
            <a:r>
              <a:rPr lang="en-US" altLang="zh-CN" sz="2000" b="1" dirty="0"/>
              <a:t>",25);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hs.add(ps1);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hs.add(ps2);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hs.add(ps3);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看看次序吧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0" y="22225"/>
            <a:ext cx="6072188" cy="692150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自定义排序的</a:t>
            </a:r>
            <a:r>
              <a:rPr lang="en-US" altLang="zh-CN" dirty="0"/>
              <a:t>TreeSet</a:t>
            </a:r>
            <a:endParaRPr lang="zh-CN" altLang="en-US" dirty="0"/>
          </a:p>
        </p:txBody>
      </p:sp>
      <p:sp>
        <p:nvSpPr>
          <p:cNvPr id="28675" name="内容占位符 2"/>
          <p:cNvSpPr txBox="1"/>
          <p:nvPr/>
        </p:nvSpPr>
        <p:spPr>
          <a:xfrm>
            <a:off x="428625" y="928688"/>
            <a:ext cx="6072188" cy="5572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zh-CN" altLang="en-US" sz="2000" b="1" dirty="0"/>
              <a:t>方法二：实现</a:t>
            </a:r>
            <a:r>
              <a:rPr lang="en-US" altLang="zh-CN" sz="2000" b="1" dirty="0"/>
              <a:t>Comparator</a:t>
            </a:r>
            <a:r>
              <a:rPr lang="zh-CN" altLang="en-US" sz="2000" b="1" dirty="0"/>
              <a:t>接口</a:t>
            </a:r>
            <a:endParaRPr lang="en-US" altLang="zh-CN" sz="2000" b="1" dirty="0"/>
          </a:p>
          <a:p>
            <a:pPr marL="342900" lvl="0" indent="-342900">
              <a:buNone/>
            </a:pPr>
            <a:r>
              <a:rPr lang="en-US" altLang="zh-CN" sz="2000" dirty="0"/>
              <a:t>class Person </a:t>
            </a: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742950" lvl="1" indent="-285750">
              <a:buNone/>
            </a:pPr>
            <a:r>
              <a:rPr lang="en-US" altLang="zh-CN" sz="1800" dirty="0"/>
              <a:t>String name;</a:t>
            </a:r>
            <a:endParaRPr lang="en-US" altLang="zh-CN" sz="1800" dirty="0"/>
          </a:p>
          <a:p>
            <a:pPr marL="742950" lvl="1" indent="-285750">
              <a:buNone/>
            </a:pPr>
            <a:r>
              <a:rPr lang="en-US" altLang="zh-CN" sz="1800" dirty="0"/>
              <a:t>int age;</a:t>
            </a:r>
            <a:endParaRPr lang="en-US" altLang="zh-CN" sz="1800" dirty="0"/>
          </a:p>
          <a:p>
            <a:pPr marL="742950" lvl="1" indent="-285750">
              <a:buNone/>
            </a:pPr>
            <a:r>
              <a:rPr lang="en-US" altLang="zh-CN" sz="1800" dirty="0"/>
              <a:t>public Person(String name,int age){</a:t>
            </a:r>
            <a:endParaRPr lang="en-US" altLang="zh-CN" sz="1800" dirty="0"/>
          </a:p>
          <a:p>
            <a:pPr marL="742950" lvl="1" indent="-285750">
              <a:buNone/>
            </a:pPr>
            <a:r>
              <a:rPr lang="en-US" altLang="zh-CN" sz="1800" dirty="0"/>
              <a:t>	this.name=name;this.age=age;</a:t>
            </a:r>
            <a:endParaRPr lang="en-US" altLang="zh-CN" sz="1800" dirty="0"/>
          </a:p>
          <a:p>
            <a:pPr marL="742950" lvl="1" indent="-28575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342900" lvl="0" indent="-34290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342900" lvl="0" indent="-342900">
              <a:buNone/>
            </a:pPr>
            <a:endParaRPr lang="en-US" altLang="zh-CN" sz="2000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class</a:t>
            </a:r>
            <a:r>
              <a:rPr lang="en-US" altLang="zh-CN" sz="1800" b="1" dirty="0"/>
              <a:t> PersonCompare implements Comparator&lt;Person</a:t>
            </a:r>
            <a:r>
              <a:rPr lang="en-US" altLang="zh-CN" sz="1800" dirty="0"/>
              <a:t>&gt;{</a:t>
            </a:r>
            <a:endParaRPr lang="en-US" altLang="zh-CN" sz="1800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public int compare(Person p1,Person p2){</a:t>
            </a:r>
            <a:endParaRPr lang="en-US" altLang="zh-CN" sz="1800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     if (p1.age&gt;p2.age) return 1;</a:t>
            </a:r>
            <a:endParaRPr lang="en-US" altLang="zh-CN" sz="1800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     else if (p1.age&lt;p2.age) return -1;</a:t>
            </a:r>
            <a:endParaRPr lang="en-US" altLang="zh-CN" sz="1800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     else return 0;</a:t>
            </a:r>
            <a:endParaRPr lang="en-US" altLang="zh-CN" sz="1800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 }</a:t>
            </a:r>
            <a:endParaRPr lang="en-US" altLang="zh-CN" sz="1800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1800" dirty="0"/>
              <a:t>}</a:t>
            </a:r>
            <a:endParaRPr lang="en-US" altLang="zh-CN" sz="2000" dirty="0"/>
          </a:p>
          <a:p>
            <a:pPr marL="342900" lvl="0" indent="-342900">
              <a:buNone/>
            </a:pPr>
            <a:endParaRPr lang="en-US" altLang="zh-CN" sz="2000" dirty="0"/>
          </a:p>
          <a:p>
            <a:pPr marL="342900" lvl="0" indent="-342900">
              <a:buNone/>
            </a:pPr>
            <a:endParaRPr lang="zh-CN" altLang="en-US" sz="2000" dirty="0"/>
          </a:p>
        </p:txBody>
      </p:sp>
      <p:sp>
        <p:nvSpPr>
          <p:cNvPr id="28676" name="TextBox 6"/>
          <p:cNvSpPr txBox="1"/>
          <p:nvPr/>
        </p:nvSpPr>
        <p:spPr>
          <a:xfrm>
            <a:off x="5286375" y="714375"/>
            <a:ext cx="3571875" cy="4154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TreeSet&lt;Person&gt; </a:t>
            </a:r>
            <a:r>
              <a:rPr lang="en-US" altLang="zh-CN" sz="2000" u="sng" dirty="0"/>
              <a:t>hs=new TreeSet(</a:t>
            </a:r>
            <a:r>
              <a:rPr lang="en-US" altLang="zh-CN" sz="2000" b="1" u="sng" dirty="0"/>
              <a:t>new PersonCompare()</a:t>
            </a:r>
            <a:r>
              <a:rPr lang="en-US" altLang="zh-CN" sz="2000" u="sng" dirty="0"/>
              <a:t>);</a:t>
            </a:r>
            <a:endParaRPr lang="en-US" altLang="zh-CN" sz="2000" u="sng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Person ps1=</a:t>
            </a:r>
            <a:r>
              <a:rPr lang="en-US" altLang="zh-CN" sz="2000" b="1" dirty="0"/>
              <a:t>new Person("</a:t>
            </a:r>
            <a:r>
              <a:rPr lang="zh-CN" altLang="en-US" sz="2000" b="1" dirty="0"/>
              <a:t>张三</a:t>
            </a:r>
            <a:r>
              <a:rPr lang="en-US" altLang="zh-CN" sz="2000" b="1" dirty="0"/>
              <a:t>",20);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Person ps2=</a:t>
            </a:r>
            <a:r>
              <a:rPr lang="en-US" altLang="zh-CN" sz="2000" b="1" dirty="0"/>
              <a:t>new Person("</a:t>
            </a:r>
            <a:r>
              <a:rPr lang="zh-CN" altLang="en-US" sz="2000" b="1" dirty="0"/>
              <a:t>李四</a:t>
            </a:r>
            <a:r>
              <a:rPr lang="en-US" altLang="zh-CN" sz="2000" b="1" dirty="0"/>
              <a:t>",19);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Person ps3=</a:t>
            </a:r>
            <a:r>
              <a:rPr lang="en-US" altLang="zh-CN" sz="2000" b="1" dirty="0"/>
              <a:t>new Person("</a:t>
            </a:r>
            <a:r>
              <a:rPr lang="zh-CN" altLang="en-US" sz="2000" b="1" dirty="0"/>
              <a:t>王五</a:t>
            </a:r>
            <a:r>
              <a:rPr lang="en-US" altLang="zh-CN" sz="2000" b="1" dirty="0"/>
              <a:t>",25);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hs.add(ps1);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hs.add(ps2);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hs.add(ps3);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看看次序吧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Comparable</a:t>
            </a:r>
            <a:r>
              <a:rPr lang="zh-CN" altLang="en-US" dirty="0"/>
              <a:t>接口和</a:t>
            </a:r>
            <a:r>
              <a:rPr lang="en-US" altLang="zh-CN" dirty="0"/>
              <a:t>Comparator</a:t>
            </a:r>
            <a:r>
              <a:rPr lang="zh-CN" altLang="en-US" dirty="0"/>
              <a:t>接口对比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相同点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都是</a:t>
            </a:r>
            <a:r>
              <a:rPr lang="en-US" altLang="zh-CN" dirty="0"/>
              <a:t>java</a:t>
            </a:r>
            <a:r>
              <a:rPr lang="zh-CN" altLang="en-US" dirty="0"/>
              <a:t>的一个接口，并且都是用来对自定义对象进行比较对象的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区别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Comparable</a:t>
            </a:r>
            <a:r>
              <a:rPr lang="zh-CN" altLang="en-US" dirty="0"/>
              <a:t>定义在自定义类的内部</a:t>
            </a:r>
            <a:endParaRPr lang="en-US" altLang="zh-CN" dirty="0"/>
          </a:p>
          <a:p>
            <a:pPr lvl="1"/>
            <a:r>
              <a:rPr lang="en-US" altLang="zh-CN" dirty="0"/>
              <a:t>Comparator</a:t>
            </a:r>
            <a:r>
              <a:rPr lang="zh-CN" altLang="en-US" dirty="0"/>
              <a:t>是定义在自定义类的外部的，对自定义类不需要进行更改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30723" name="组合 5"/>
          <p:cNvGrpSpPr/>
          <p:nvPr/>
        </p:nvGrpSpPr>
        <p:grpSpPr>
          <a:xfrm>
            <a:off x="23813" y="993775"/>
            <a:ext cx="3252787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38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List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0724" name="Text Box 8"/>
          <p:cNvSpPr txBox="1"/>
          <p:nvPr/>
        </p:nvSpPr>
        <p:spPr>
          <a:xfrm>
            <a:off x="250825" y="1870075"/>
            <a:ext cx="8642350" cy="112712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latin typeface="Times New Roman" panose="02020603050405020304" pitchFamily="18" charset="0"/>
              </a:rPr>
              <a:t>List</a:t>
            </a:r>
            <a:r>
              <a:rPr lang="zh-CN" altLang="en-US" sz="2000" dirty="0">
                <a:latin typeface="Times New Roman" panose="02020603050405020304" pitchFamily="18" charset="0"/>
              </a:rPr>
              <a:t>主要特征是其元素以线型方式存储，集合中可以存放重复的对象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List</a:t>
            </a:r>
            <a:r>
              <a:rPr lang="zh-CN" altLang="en-US" sz="2000" dirty="0">
                <a:latin typeface="Times New Roman" panose="02020603050405020304" pitchFamily="18" charset="0"/>
              </a:rPr>
              <a:t>的主要实现类包括：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0725" name="Group 17"/>
          <p:cNvGrpSpPr/>
          <p:nvPr/>
        </p:nvGrpSpPr>
        <p:grpSpPr>
          <a:xfrm>
            <a:off x="720725" y="3236913"/>
            <a:ext cx="3619500" cy="2555875"/>
            <a:chOff x="500" y="1812"/>
            <a:chExt cx="2280" cy="1610"/>
          </a:xfrm>
        </p:grpSpPr>
        <p:sp>
          <p:nvSpPr>
            <p:cNvPr id="30731" name="Rectangle 9"/>
            <p:cNvSpPr/>
            <p:nvPr/>
          </p:nvSpPr>
          <p:spPr>
            <a:xfrm>
              <a:off x="500" y="2008"/>
              <a:ext cx="2280" cy="1414"/>
            </a:xfrm>
            <a:prstGeom prst="rect">
              <a:avLst/>
            </a:prstGeom>
            <a:solidFill>
              <a:srgbClr val="FFFF99">
                <a:alpha val="89803"/>
              </a:srgbClr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BottomRight">
                <a:rot lat="0" lon="0" rev="0"/>
              </a:camera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 anchorCtr="0"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/>
            </a:p>
          </p:txBody>
        </p:sp>
        <p:sp>
          <p:nvSpPr>
            <p:cNvPr id="30732" name="Freeform 10"/>
            <p:cNvSpPr/>
            <p:nvPr/>
          </p:nvSpPr>
          <p:spPr>
            <a:xfrm>
              <a:off x="913" y="1812"/>
              <a:ext cx="1504" cy="308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960" y="0"/>
                </a:cxn>
                <a:cxn ang="0">
                  <a:pos x="2960" y="201"/>
                </a:cxn>
                <a:cxn ang="0">
                  <a:pos x="2922" y="273"/>
                </a:cxn>
                <a:cxn ang="0">
                  <a:pos x="2733" y="305"/>
                </a:cxn>
                <a:cxn ang="0">
                  <a:pos x="0" y="310"/>
                </a:cxn>
                <a:cxn ang="0">
                  <a:pos x="0" y="89"/>
                </a:cxn>
                <a:cxn ang="0">
                  <a:pos x="58" y="18"/>
                </a:cxn>
                <a:cxn ang="0">
                  <a:pos x="230" y="0"/>
                </a:cxn>
              </a:cxnLst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3175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28998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30733" name="Rectangle 11"/>
            <p:cNvSpPr/>
            <p:nvPr/>
          </p:nvSpPr>
          <p:spPr>
            <a:xfrm>
              <a:off x="1220" y="1819"/>
              <a:ext cx="9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ArrayList</a:t>
              </a:r>
              <a:endParaRPr lang="en-US" altLang="zh-CN" sz="24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0734" name="Rectangle 12"/>
            <p:cNvSpPr/>
            <p:nvPr/>
          </p:nvSpPr>
          <p:spPr>
            <a:xfrm>
              <a:off x="693" y="2268"/>
              <a:ext cx="1974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　　代表长度可变的数组。可以对元素快速的随机访问。但是向</a:t>
              </a:r>
              <a:r>
                <a:rPr lang="en-US" altLang="zh-CN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ArratList</a:t>
              </a: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插入或删除元素的速度较慢。</a:t>
              </a:r>
              <a:endParaRPr lang="zh-CN" altLang="en-US" sz="20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0726" name="Group 18"/>
          <p:cNvGrpSpPr/>
          <p:nvPr/>
        </p:nvGrpSpPr>
        <p:grpSpPr>
          <a:xfrm>
            <a:off x="5056188" y="3249613"/>
            <a:ext cx="3619500" cy="2555875"/>
            <a:chOff x="3231" y="1820"/>
            <a:chExt cx="2280" cy="1610"/>
          </a:xfrm>
        </p:grpSpPr>
        <p:sp>
          <p:nvSpPr>
            <p:cNvPr id="30727" name="Rectangle 13"/>
            <p:cNvSpPr/>
            <p:nvPr/>
          </p:nvSpPr>
          <p:spPr>
            <a:xfrm>
              <a:off x="3231" y="2016"/>
              <a:ext cx="2280" cy="1414"/>
            </a:xfrm>
            <a:prstGeom prst="rect">
              <a:avLst/>
            </a:prstGeom>
            <a:solidFill>
              <a:srgbClr val="FF99CC">
                <a:alpha val="89803"/>
              </a:srgbClr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BottomRight">
                <a:rot lat="0" lon="0" rev="0"/>
              </a:camera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99CC"/>
              </a:extrusionClr>
            </a:sp3d>
          </p:spPr>
          <p:txBody>
            <a:bodyPr wrap="none" anchor="ctr" anchorCtr="0"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/>
            </a:p>
          </p:txBody>
        </p:sp>
        <p:sp>
          <p:nvSpPr>
            <p:cNvPr id="30728" name="Freeform 14"/>
            <p:cNvSpPr/>
            <p:nvPr/>
          </p:nvSpPr>
          <p:spPr>
            <a:xfrm>
              <a:off x="3644" y="1820"/>
              <a:ext cx="1504" cy="308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960" y="0"/>
                </a:cxn>
                <a:cxn ang="0">
                  <a:pos x="2960" y="201"/>
                </a:cxn>
                <a:cxn ang="0">
                  <a:pos x="2922" y="273"/>
                </a:cxn>
                <a:cxn ang="0">
                  <a:pos x="2733" y="305"/>
                </a:cxn>
                <a:cxn ang="0">
                  <a:pos x="0" y="310"/>
                </a:cxn>
                <a:cxn ang="0">
                  <a:pos x="0" y="89"/>
                </a:cxn>
                <a:cxn ang="0">
                  <a:pos x="58" y="18"/>
                </a:cxn>
                <a:cxn ang="0">
                  <a:pos x="230" y="0"/>
                </a:cxn>
              </a:cxnLst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99CC">
                <a:alpha val="100000"/>
              </a:srgbClr>
            </a:solidFill>
            <a:ln w="3175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28998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30729" name="Rectangle 15"/>
            <p:cNvSpPr/>
            <p:nvPr/>
          </p:nvSpPr>
          <p:spPr>
            <a:xfrm>
              <a:off x="3908" y="1827"/>
              <a:ext cx="10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LinkedList</a:t>
              </a:r>
              <a:endParaRPr lang="en-US" altLang="zh-CN" sz="24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0730" name="Rectangle 16"/>
            <p:cNvSpPr/>
            <p:nvPr/>
          </p:nvSpPr>
          <p:spPr>
            <a:xfrm>
              <a:off x="3424" y="2276"/>
              <a:ext cx="1996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　　在实现中才用了链表的数据接口，对顺序访问进行了优化。向</a:t>
              </a:r>
              <a:r>
                <a:rPr lang="en-US" altLang="zh-CN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List</a:t>
              </a: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中插入和删除数据的速度快，随即访问的速度较慢。</a:t>
              </a:r>
              <a:endParaRPr lang="zh-CN" altLang="en-US" sz="20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Box 1"/>
          <p:cNvSpPr txBox="1"/>
          <p:nvPr/>
        </p:nvSpPr>
        <p:spPr>
          <a:xfrm>
            <a:off x="642938" y="1285875"/>
            <a:ext cx="5580062" cy="3170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                         List l = new ArrayList();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l.add("Hello");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l.add("World");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l.add(new Character('</a:t>
            </a:r>
            <a:r>
              <a:rPr lang="zh-CN" altLang="en-US" sz="2000" dirty="0"/>
              <a:t>我</a:t>
            </a:r>
            <a:r>
              <a:rPr lang="en-US" altLang="zh-CN" sz="2000" dirty="0"/>
              <a:t>'));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l.add(new Integer(23));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l.add("Hello");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String[] as = {"W","o","r","l","d"};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l.add(as);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l.add(new Integer(23));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System.out.println(l);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2176463"/>
            <a:ext cx="8229600" cy="39893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ListIterator</a:t>
            </a:r>
            <a:r>
              <a:rPr lang="zh-CN" altLang="en-US" sz="2800" dirty="0"/>
              <a:t>接口：</a:t>
            </a:r>
            <a:endParaRPr lang="en-US" altLang="zh-CN" sz="2800" dirty="0"/>
          </a:p>
          <a:p>
            <a:pPr lvl="1"/>
            <a:r>
              <a:rPr lang="en-US" altLang="zh-CN" sz="2400" dirty="0"/>
              <a:t>List</a:t>
            </a:r>
            <a:r>
              <a:rPr lang="zh-CN" altLang="en-US" sz="2400" dirty="0"/>
              <a:t>的</a:t>
            </a:r>
            <a:r>
              <a:rPr lang="en-US" altLang="zh-CN" sz="2400" dirty="0"/>
              <a:t>listIterator</a:t>
            </a:r>
            <a:r>
              <a:rPr lang="zh-CN" altLang="en-US" sz="2400" dirty="0"/>
              <a:t>方法将返回一个</a:t>
            </a:r>
            <a:r>
              <a:rPr lang="en-US" altLang="zh-CN" sz="2400" dirty="0"/>
              <a:t>ListIterator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lvl="1"/>
            <a:r>
              <a:rPr lang="en-US" altLang="zh-CN" sz="2400" dirty="0"/>
              <a:t>ListIterator</a:t>
            </a:r>
            <a:r>
              <a:rPr lang="zh-CN" altLang="en-US" sz="2400" dirty="0"/>
              <a:t>接口继承了</a:t>
            </a:r>
            <a:r>
              <a:rPr lang="en-US" altLang="zh-CN" sz="2400" dirty="0"/>
              <a:t>Iterator</a:t>
            </a:r>
            <a:r>
              <a:rPr lang="zh-CN" altLang="en-US" sz="2400" dirty="0"/>
              <a:t>接口，此外专门提供了操纵列表的方法：</a:t>
            </a:r>
            <a:endParaRPr lang="en-US" altLang="zh-CN" sz="2400" dirty="0"/>
          </a:p>
          <a:p>
            <a:pPr lvl="2"/>
            <a:r>
              <a:rPr lang="en-US" altLang="zh-CN" sz="2000" dirty="0"/>
              <a:t>add()</a:t>
            </a:r>
            <a:r>
              <a:rPr lang="zh-CN" altLang="en-US" sz="2000" dirty="0"/>
              <a:t>：向列表中插入元素</a:t>
            </a:r>
            <a:endParaRPr lang="en-US" altLang="zh-CN" sz="2000" dirty="0"/>
          </a:p>
          <a:p>
            <a:pPr lvl="2"/>
            <a:r>
              <a:rPr lang="en-US" altLang="zh-CN" sz="2000" dirty="0"/>
              <a:t>hasNext()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en-US" altLang="zh-CN" sz="2000" dirty="0"/>
              <a:t>hasPrevious()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en-US" altLang="zh-CN" sz="2000" dirty="0"/>
              <a:t>next()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en-US" altLang="zh-CN" sz="2000" dirty="0"/>
              <a:t>previous()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grpSp>
        <p:nvGrpSpPr>
          <p:cNvPr id="32771" name="组合 5"/>
          <p:cNvGrpSpPr/>
          <p:nvPr/>
        </p:nvGrpSpPr>
        <p:grpSpPr>
          <a:xfrm>
            <a:off x="23813" y="993775"/>
            <a:ext cx="3252787" cy="706438"/>
            <a:chOff x="144330" y="1020373"/>
            <a:chExt cx="4021411" cy="707835"/>
          </a:xfrm>
        </p:grpSpPr>
        <p:sp>
          <p:nvSpPr>
            <p:cNvPr id="6" name="矩形 5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76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List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7221538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3800" b="1" kern="0" cap="none" spc="0" normalizeH="0" baseline="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</a:t>
            </a:r>
            <a:r>
              <a:rPr kumimoji="0" lang="en-US" altLang="en-US" sz="3800" b="1" kern="0" cap="none" spc="0" normalizeH="0" baseline="0" noProof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集合</a:t>
            </a:r>
            <a:endParaRPr kumimoji="0" lang="zh-CN" altLang="en-US" sz="3800" b="1" kern="0" cap="none" spc="0" normalizeH="0" baseline="0" noProof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39243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访问列表中的元素：</a:t>
            </a:r>
            <a:endParaRPr lang="en-US" altLang="zh-CN" sz="2800" dirty="0"/>
          </a:p>
          <a:p>
            <a:pPr lvl="1"/>
            <a:r>
              <a:rPr lang="en-US" altLang="zh-CN" sz="2400" dirty="0"/>
              <a:t>Object get(int index)</a:t>
            </a:r>
            <a:endParaRPr lang="en-US" altLang="zh-CN" sz="2400" dirty="0"/>
          </a:p>
          <a:p>
            <a:r>
              <a:rPr lang="zh-CN" altLang="en-US" sz="2800" dirty="0"/>
              <a:t>为列表排序：</a:t>
            </a:r>
            <a:endParaRPr lang="en-US" altLang="zh-CN" sz="2800" dirty="0"/>
          </a:p>
          <a:p>
            <a:pPr lvl="1"/>
            <a:r>
              <a:rPr lang="en-US" altLang="zh-CN" sz="2400" dirty="0"/>
              <a:t>Collections</a:t>
            </a:r>
            <a:r>
              <a:rPr lang="zh-CN" altLang="en-US" sz="2400" dirty="0"/>
              <a:t>类：提供了一组操纵集合的静态方法</a:t>
            </a:r>
            <a:endParaRPr lang="en-US" altLang="zh-CN" sz="2400" dirty="0"/>
          </a:p>
          <a:p>
            <a:pPr lvl="2"/>
            <a:r>
              <a:rPr lang="en-US" altLang="zh-CN" sz="2000" dirty="0"/>
              <a:t>sort(List list)</a:t>
            </a:r>
            <a:r>
              <a:rPr lang="zh-CN" altLang="en-US" sz="2000" dirty="0"/>
              <a:t>：进行自然排序</a:t>
            </a:r>
            <a:endParaRPr lang="en-US" altLang="zh-CN" sz="2000" dirty="0"/>
          </a:p>
          <a:p>
            <a:pPr lvl="2"/>
            <a:r>
              <a:rPr lang="en-US" altLang="zh-CN" sz="2000" dirty="0"/>
              <a:t>sort(List list, Comparator comparator)</a:t>
            </a:r>
            <a:r>
              <a:rPr lang="zh-CN" altLang="en-US" sz="2000" dirty="0"/>
              <a:t>：进行客户化自定义排序</a:t>
            </a:r>
            <a:endParaRPr lang="en-US" altLang="zh-CN" sz="2000" dirty="0"/>
          </a:p>
        </p:txBody>
      </p:sp>
      <p:grpSp>
        <p:nvGrpSpPr>
          <p:cNvPr id="33795" name="组合 5"/>
          <p:cNvGrpSpPr/>
          <p:nvPr/>
        </p:nvGrpSpPr>
        <p:grpSpPr>
          <a:xfrm>
            <a:off x="23813" y="993775"/>
            <a:ext cx="3252787" cy="706438"/>
            <a:chOff x="144330" y="1020373"/>
            <a:chExt cx="4021411" cy="707835"/>
          </a:xfrm>
        </p:grpSpPr>
        <p:sp>
          <p:nvSpPr>
            <p:cNvPr id="6" name="矩形 5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800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List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7221538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3800" b="1" kern="0" cap="none" spc="0" normalizeH="0" baseline="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</a:t>
            </a:r>
            <a:r>
              <a:rPr kumimoji="0" lang="en-US" altLang="en-US" sz="3800" b="1" kern="0" cap="none" spc="0" normalizeH="0" baseline="0" noProof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集合</a:t>
            </a:r>
            <a:endParaRPr kumimoji="0" lang="zh-CN" altLang="en-US" sz="3800" b="1" kern="0" cap="none" spc="0" normalizeH="0" baseline="0" noProof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3636963" cy="2663825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600" dirty="0"/>
              <a:t>class Foo{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String information;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String getInfo(){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	return this.information;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}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void setInfo(String info){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	this.information=info;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	}	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171" name="内容占位符 2"/>
          <p:cNvSpPr txBox="1"/>
          <p:nvPr/>
        </p:nvSpPr>
        <p:spPr>
          <a:xfrm>
            <a:off x="182563" y="3789363"/>
            <a:ext cx="3525837" cy="2790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sz="1600" dirty="0"/>
              <a:t>class FooGeneric&lt;T&gt;{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	public T information;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	T getInfo(){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		return this.information;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	}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	void setInfo(T info){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		this.information=info;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	}	</a:t>
            </a:r>
            <a:endParaRPr lang="en-US" altLang="zh-CN" sz="1600" dirty="0"/>
          </a:p>
          <a:p>
            <a:pPr marL="342900" lvl="0" indent="-34290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 Java </a:t>
            </a:r>
            <a:r>
              <a:rPr lang="en-US" altLang="en-US" sz="3800" b="1" dirty="0">
                <a:solidFill>
                  <a:schemeClr val="bg1"/>
                </a:solidFill>
              </a:rPr>
              <a:t>泛型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211638" y="1125538"/>
            <a:ext cx="5583238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public static void main(String[] args) { 		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Foo f=new Foo();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String str="say hello to genericity";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f.setInfo(str);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System.out.println(f.getInfo());		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FooGeneric f2=new FooGeneric&lt;String&gt;();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f2.setInfo(str);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System.out.println(f2.getInfo());		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f2=new FooGeneric&lt;Integer&gt;();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f2.setInfo(125);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System.out.println(f2.getInfo());		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f2=new FooGeneric&lt;Date&gt;();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f2.setInfo(new Date());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	System.out.println(f2.getInfo());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}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285750" y="0"/>
            <a:ext cx="5357813" cy="2997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1600" b="1" dirty="0"/>
              <a:t>数据准备：</a:t>
            </a:r>
            <a:r>
              <a:rPr lang="en-US" altLang="zh-CN" sz="1600" b="1" dirty="0"/>
              <a:t>   </a:t>
            </a:r>
            <a:endParaRPr lang="en-US" altLang="zh-CN" sz="1600" b="1" dirty="0"/>
          </a:p>
          <a:p>
            <a:pPr>
              <a:buNone/>
            </a:pPr>
            <a:r>
              <a:rPr lang="en-US" altLang="zh-CN" sz="1600" dirty="0"/>
              <a:t>Student zlj = new Student("</a:t>
            </a:r>
            <a:r>
              <a:rPr lang="zh-CN" altLang="en-US" sz="1600" dirty="0"/>
              <a:t>丁晓宇</a:t>
            </a:r>
            <a:r>
              <a:rPr lang="en-US" altLang="zh-CN" sz="1600" dirty="0"/>
              <a:t>", 21);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Student dxy = new Student("</a:t>
            </a:r>
            <a:r>
              <a:rPr lang="zh-CN" altLang="en-US" sz="1600" dirty="0"/>
              <a:t>赵四</a:t>
            </a:r>
            <a:r>
              <a:rPr lang="en-US" altLang="zh-CN" sz="1600" dirty="0"/>
              <a:t>", 22);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Student cjc = new Student("</a:t>
            </a:r>
            <a:r>
              <a:rPr lang="zh-CN" altLang="en-US" sz="1600" dirty="0"/>
              <a:t>张三</a:t>
            </a:r>
            <a:r>
              <a:rPr lang="en-US" altLang="zh-CN" sz="1600" dirty="0"/>
              <a:t>", 11);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Student lgc = new Student("</a:t>
            </a:r>
            <a:r>
              <a:rPr lang="zh-CN" altLang="en-US" sz="1600" dirty="0"/>
              <a:t>刘武</a:t>
            </a:r>
            <a:r>
              <a:rPr lang="en-US" altLang="zh-CN" sz="1600" dirty="0"/>
              <a:t>", 19);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List&lt;Student&gt; studentList = new ArrayList&lt;Student&gt;();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studentList.add(zlj);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studentList.add(dxy);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studentList.add(cjc);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studentList.add(lgc);</a:t>
            </a:r>
            <a:endParaRPr lang="zh-CN" altLang="en-US" sz="1800" dirty="0"/>
          </a:p>
        </p:txBody>
      </p:sp>
      <p:sp>
        <p:nvSpPr>
          <p:cNvPr id="34819" name="TextBox 3"/>
          <p:cNvSpPr txBox="1"/>
          <p:nvPr/>
        </p:nvSpPr>
        <p:spPr>
          <a:xfrm>
            <a:off x="271463" y="3284538"/>
            <a:ext cx="4987925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b="1" dirty="0"/>
              <a:t>排序</a:t>
            </a:r>
            <a:endParaRPr lang="en-US" altLang="zh-CN" sz="16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/>
              <a:t>Collections.sort(studentList, </a:t>
            </a:r>
            <a:r>
              <a:rPr lang="en-US" altLang="zh-CN" sz="1600" b="1" dirty="0">
                <a:solidFill>
                  <a:srgbClr val="FF0000"/>
                </a:solidFill>
              </a:rPr>
              <a:t>new SortByAge()</a:t>
            </a:r>
            <a:r>
              <a:rPr lang="en-US" altLang="zh-CN" sz="1600" b="1" dirty="0"/>
              <a:t>);</a:t>
            </a:r>
            <a:endParaRPr lang="en-US" altLang="zh-CN" sz="16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/>
              <a:t>Collections.sort(studentList, </a:t>
            </a:r>
            <a:r>
              <a:rPr lang="en-US" altLang="zh-CN" sz="1600" b="1" dirty="0">
                <a:solidFill>
                  <a:srgbClr val="FF0000"/>
                </a:solidFill>
              </a:rPr>
              <a:t>new SortByName()</a:t>
            </a:r>
            <a:r>
              <a:rPr lang="en-US" altLang="zh-CN" sz="1600" b="1" dirty="0"/>
              <a:t>);</a:t>
            </a:r>
            <a:endParaRPr lang="zh-CN" altLang="en-US" sz="1600" dirty="0"/>
          </a:p>
        </p:txBody>
      </p:sp>
      <p:sp>
        <p:nvSpPr>
          <p:cNvPr id="34820" name="TextBox 4"/>
          <p:cNvSpPr txBox="1"/>
          <p:nvPr/>
        </p:nvSpPr>
        <p:spPr>
          <a:xfrm>
            <a:off x="247650" y="4797425"/>
            <a:ext cx="5572125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b="1" dirty="0"/>
              <a:t>打印排序结果：</a:t>
            </a:r>
            <a:r>
              <a:rPr lang="en-US" altLang="zh-CN" sz="1400" dirty="0"/>
              <a:t> </a:t>
            </a:r>
            <a:endParaRPr lang="en-US" altLang="zh-CN" sz="1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dirty="0"/>
              <a:t> for (Student student : studentList) {</a:t>
            </a:r>
            <a:br>
              <a:rPr lang="en-US" altLang="zh-CN" sz="1400" dirty="0"/>
            </a:br>
            <a:r>
              <a:rPr lang="en-US" altLang="zh-CN" sz="1400" dirty="0"/>
              <a:t>      System.out.println(student.getName() + " / " + student.getAge());</a:t>
            </a:r>
            <a:br>
              <a:rPr lang="en-US" altLang="zh-CN" sz="1400" dirty="0"/>
            </a:br>
            <a:r>
              <a:rPr lang="en-US" altLang="zh-CN" sz="1400" dirty="0"/>
              <a:t>  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41" name="内容占位符 2"/>
          <p:cNvSpPr>
            <a:spLocks noGrp="1"/>
          </p:cNvSpPr>
          <p:nvPr>
            <p:ph idx="1"/>
          </p:nvPr>
        </p:nvSpPr>
        <p:spPr>
          <a:xfrm>
            <a:off x="827088" y="908050"/>
            <a:ext cx="6048375" cy="410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class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SortByAge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implements Comparator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 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public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compare(Object o1, Object o2)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    Student s1 = (Student) o1;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    Student s2 = (Student) o2;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    if (s1.getAge() &gt; s2.getAge())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         return 1;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    return 0;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 }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}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class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SortByName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implements Comparator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public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compare(Object o1, Object o2) 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     Student s1 = (Student) o1;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     Student s2 = (Student) o2;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     return s1.getName().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compareTo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(s2.getName());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    }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}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36867" name="组合 5"/>
          <p:cNvGrpSpPr/>
          <p:nvPr/>
        </p:nvGrpSpPr>
        <p:grpSpPr>
          <a:xfrm>
            <a:off x="23813" y="993775"/>
            <a:ext cx="3252787" cy="706438"/>
            <a:chOff x="144330" y="1020373"/>
            <a:chExt cx="4021411" cy="707835"/>
          </a:xfrm>
        </p:grpSpPr>
        <p:sp>
          <p:nvSpPr>
            <p:cNvPr id="20" name="矩形 19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882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Map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6868" name="Text Box 8"/>
          <p:cNvSpPr txBox="1"/>
          <p:nvPr/>
        </p:nvSpPr>
        <p:spPr>
          <a:xfrm>
            <a:off x="322263" y="1773238"/>
            <a:ext cx="8642350" cy="167957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latin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</a:rPr>
              <a:t>是一种把键对象和值对象进行映射的集合，他的每一个元素都包含一个键对象，一个值对象，键对象相当于值对象的索引，而且值对象仍然可以是</a:t>
            </a:r>
            <a:r>
              <a:rPr lang="en-US" altLang="zh-CN" sz="2000" dirty="0">
                <a:latin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</a:rPr>
              <a:t>类型的。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它的主要实现类为：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6869" name="Group 27"/>
          <p:cNvGrpSpPr/>
          <p:nvPr/>
        </p:nvGrpSpPr>
        <p:grpSpPr>
          <a:xfrm>
            <a:off x="971550" y="3498850"/>
            <a:ext cx="2903538" cy="2738438"/>
            <a:chOff x="280" y="2204"/>
            <a:chExt cx="1829" cy="1725"/>
          </a:xfrm>
        </p:grpSpPr>
        <p:sp>
          <p:nvSpPr>
            <p:cNvPr id="36875" name="AutoShape 19"/>
            <p:cNvSpPr/>
            <p:nvPr/>
          </p:nvSpPr>
          <p:spPr>
            <a:xfrm>
              <a:off x="280" y="2204"/>
              <a:ext cx="1829" cy="1725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/>
            </a:p>
          </p:txBody>
        </p:sp>
        <p:sp>
          <p:nvSpPr>
            <p:cNvPr id="36876" name="AutoShape 20"/>
            <p:cNvSpPr/>
            <p:nvPr/>
          </p:nvSpPr>
          <p:spPr>
            <a:xfrm>
              <a:off x="314" y="2474"/>
              <a:ext cx="1732" cy="13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</a:ln>
            <a:effectLst>
              <a:prstShdw prst="shdw17" dist="17961" dir="13499999">
                <a:srgbClr val="999999">
                  <a:alpha val="74997"/>
                </a:srgbClr>
              </a:prst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/>
            </a:p>
          </p:txBody>
        </p:sp>
        <p:sp>
          <p:nvSpPr>
            <p:cNvPr id="36877" name="Text Box 18"/>
            <p:cNvSpPr txBox="1"/>
            <p:nvPr/>
          </p:nvSpPr>
          <p:spPr>
            <a:xfrm>
              <a:off x="567" y="2219"/>
              <a:ext cx="118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cs typeface="Arial" panose="020B0604020202020204" pitchFamily="34" charset="0"/>
                </a:rPr>
                <a:t>HashMap</a:t>
              </a:r>
              <a:endParaRPr lang="en-US" altLang="zh-CN" sz="2000" b="1" dirty="0">
                <a:ea typeface="Arial" panose="020B0604020202020204" pitchFamily="34" charset="0"/>
              </a:endParaRPr>
            </a:p>
          </p:txBody>
        </p:sp>
        <p:sp>
          <p:nvSpPr>
            <p:cNvPr id="36878" name="Text Box 9"/>
            <p:cNvSpPr txBox="1"/>
            <p:nvPr/>
          </p:nvSpPr>
          <p:spPr>
            <a:xfrm>
              <a:off x="430" y="2675"/>
              <a:ext cx="1497" cy="9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　　按照</a:t>
              </a:r>
              <a:r>
                <a:rPr lang="en-US" altLang="zh-CN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Hash</a:t>
              </a: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算法来存取键对象，有很好的存取性能。</a:t>
              </a:r>
              <a:endParaRPr lang="zh-CN" altLang="en-US" sz="20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6870" name="Group 28"/>
          <p:cNvGrpSpPr/>
          <p:nvPr/>
        </p:nvGrpSpPr>
        <p:grpSpPr>
          <a:xfrm>
            <a:off x="5243513" y="3500438"/>
            <a:ext cx="2903537" cy="2738437"/>
            <a:chOff x="2971" y="2205"/>
            <a:chExt cx="1829" cy="1725"/>
          </a:xfrm>
        </p:grpSpPr>
        <p:sp>
          <p:nvSpPr>
            <p:cNvPr id="36871" name="AutoShape 23"/>
            <p:cNvSpPr/>
            <p:nvPr/>
          </p:nvSpPr>
          <p:spPr>
            <a:xfrm>
              <a:off x="2971" y="2205"/>
              <a:ext cx="1829" cy="1725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/>
            </a:p>
          </p:txBody>
        </p:sp>
        <p:sp>
          <p:nvSpPr>
            <p:cNvPr id="36872" name="AutoShape 24"/>
            <p:cNvSpPr/>
            <p:nvPr/>
          </p:nvSpPr>
          <p:spPr>
            <a:xfrm>
              <a:off x="3005" y="2475"/>
              <a:ext cx="1732" cy="13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</a:ln>
            <a:effectLst>
              <a:prstShdw prst="shdw17" dist="17961" dir="13499999">
                <a:srgbClr val="999999">
                  <a:alpha val="74997"/>
                </a:srgbClr>
              </a:prst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/>
            </a:p>
          </p:txBody>
        </p:sp>
        <p:sp>
          <p:nvSpPr>
            <p:cNvPr id="36873" name="Text Box 18"/>
            <p:cNvSpPr txBox="1"/>
            <p:nvPr/>
          </p:nvSpPr>
          <p:spPr>
            <a:xfrm>
              <a:off x="3258" y="2220"/>
              <a:ext cx="118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cs typeface="Arial" panose="020B0604020202020204" pitchFamily="34" charset="0"/>
                </a:rPr>
                <a:t>TreeMap</a:t>
              </a:r>
              <a:endParaRPr lang="en-US" altLang="zh-CN" sz="2000" b="1" dirty="0">
                <a:ea typeface="Arial" panose="020B0604020202020204" pitchFamily="34" charset="0"/>
              </a:endParaRPr>
            </a:p>
          </p:txBody>
        </p:sp>
        <p:sp>
          <p:nvSpPr>
            <p:cNvPr id="36874" name="Text Box 9"/>
            <p:cNvSpPr txBox="1"/>
            <p:nvPr/>
          </p:nvSpPr>
          <p:spPr>
            <a:xfrm>
              <a:off x="3031" y="2644"/>
              <a:ext cx="1709" cy="9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　　实现了</a:t>
              </a:r>
              <a:r>
                <a:rPr lang="en-US" altLang="zh-CN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SortedMap</a:t>
              </a:r>
              <a:r>
                <a:rPr lang="zh-CN" altLang="en-US" sz="2000" dirty="0">
                  <a:latin typeface="Times New Roman" panose="02020603050405020304" pitchFamily="18" charset="0"/>
                  <a:cs typeface="Arial" panose="020B0604020202020204" pitchFamily="34" charset="0"/>
                </a:rPr>
                <a:t>接口，能对键对象进行排序。</a:t>
              </a:r>
              <a:endParaRPr lang="en-US" altLang="zh-CN" sz="20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9211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常用方法：</a:t>
            </a:r>
            <a:endParaRPr lang="en-US" altLang="zh-CN" sz="2800" dirty="0"/>
          </a:p>
          <a:p>
            <a:pPr lvl="1"/>
            <a:r>
              <a:rPr lang="en-US" altLang="zh-CN" sz="2400" dirty="0"/>
              <a:t>put(Object key,Object value)</a:t>
            </a:r>
            <a:endParaRPr lang="en-US" altLang="zh-CN" sz="2400" dirty="0"/>
          </a:p>
          <a:p>
            <a:pPr lvl="1"/>
            <a:r>
              <a:rPr lang="en-US" altLang="zh-CN" sz="2400" dirty="0"/>
              <a:t>get(Object key)</a:t>
            </a:r>
            <a:endParaRPr lang="en-US" altLang="zh-CN" sz="2400" dirty="0"/>
          </a:p>
          <a:p>
            <a:pPr lvl="1"/>
            <a:r>
              <a:rPr lang="en-US" altLang="zh-CN" sz="2400" dirty="0"/>
              <a:t>entrySet()</a:t>
            </a:r>
            <a:r>
              <a:rPr lang="zh-CN" altLang="en-US" sz="2400" dirty="0"/>
              <a:t>：返回一个集合，存放了</a:t>
            </a:r>
            <a:r>
              <a:rPr lang="en-US" altLang="zh-CN" sz="2400" dirty="0"/>
              <a:t>Map.Entry</a:t>
            </a:r>
            <a:r>
              <a:rPr lang="zh-CN" altLang="en-US" sz="2400" dirty="0"/>
              <a:t>类型的元素</a:t>
            </a:r>
            <a:endParaRPr lang="zh-CN" altLang="en-US" sz="2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grpSp>
        <p:nvGrpSpPr>
          <p:cNvPr id="37892" name="组合 5"/>
          <p:cNvGrpSpPr/>
          <p:nvPr/>
        </p:nvGrpSpPr>
        <p:grpSpPr>
          <a:xfrm>
            <a:off x="23813" y="993775"/>
            <a:ext cx="3252787" cy="706438"/>
            <a:chOff x="144330" y="1020373"/>
            <a:chExt cx="4021411" cy="707835"/>
          </a:xfrm>
        </p:grpSpPr>
        <p:sp>
          <p:nvSpPr>
            <p:cNvPr id="7" name="矩形 6"/>
            <p:cNvSpPr/>
            <p:nvPr/>
          </p:nvSpPr>
          <p:spPr>
            <a:xfrm>
              <a:off x="179512" y="1052736"/>
              <a:ext cx="3960440" cy="6480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96" name="TextBox 20"/>
            <p:cNvSpPr txBox="1"/>
            <p:nvPr/>
          </p:nvSpPr>
          <p:spPr>
            <a:xfrm>
              <a:off x="241065" y="1101496"/>
              <a:ext cx="3826559" cy="4899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Map</a:t>
              </a:r>
              <a:r>
                <a:rPr lang="en-US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</a:t>
              </a:r>
              <a:endParaRPr lang="zh-CN" altLang="en-US" sz="2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Box 1"/>
          <p:cNvSpPr txBox="1"/>
          <p:nvPr/>
        </p:nvSpPr>
        <p:spPr>
          <a:xfrm>
            <a:off x="285750" y="1643063"/>
            <a:ext cx="8572500" cy="292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/>
              <a:t>        Map&lt;String,String[]&gt; model=new HashMap&lt;String, String[]&gt;();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model.put("</a:t>
            </a:r>
            <a:r>
              <a:rPr lang="zh-CN" altLang="en-US" sz="1800" dirty="0"/>
              <a:t>北京</a:t>
            </a:r>
            <a:r>
              <a:rPr lang="en-US" altLang="zh-CN" sz="1800" dirty="0"/>
              <a:t>", new String[]{"</a:t>
            </a:r>
            <a:r>
              <a:rPr lang="zh-CN" altLang="en-US" sz="1800" dirty="0"/>
              <a:t>北京</a:t>
            </a:r>
            <a:r>
              <a:rPr lang="en-US" altLang="zh-CN" sz="1800" dirty="0"/>
              <a:t>"});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model.put("</a:t>
            </a:r>
            <a:r>
              <a:rPr lang="zh-CN" altLang="en-US" sz="1800" dirty="0"/>
              <a:t>上海</a:t>
            </a:r>
            <a:r>
              <a:rPr lang="en-US" altLang="zh-CN" sz="1800" dirty="0"/>
              <a:t>", new String[]{"</a:t>
            </a:r>
            <a:r>
              <a:rPr lang="zh-CN" altLang="en-US" sz="1800" dirty="0"/>
              <a:t>上海</a:t>
            </a:r>
            <a:r>
              <a:rPr lang="en-US" altLang="zh-CN" sz="1800" dirty="0"/>
              <a:t>"});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model.put("</a:t>
            </a:r>
            <a:r>
              <a:rPr lang="zh-CN" altLang="en-US" sz="1800" dirty="0"/>
              <a:t>天津</a:t>
            </a:r>
            <a:r>
              <a:rPr lang="en-US" altLang="zh-CN" sz="1800" dirty="0"/>
              <a:t>", new String[]{"</a:t>
            </a:r>
            <a:r>
              <a:rPr lang="zh-CN" altLang="en-US" sz="1800" dirty="0"/>
              <a:t>天津</a:t>
            </a:r>
            <a:r>
              <a:rPr lang="en-US" altLang="zh-CN" sz="1800" dirty="0"/>
              <a:t>"});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model.put("</a:t>
            </a:r>
            <a:r>
              <a:rPr lang="zh-CN" altLang="en-US" sz="1800" dirty="0"/>
              <a:t>重庆</a:t>
            </a:r>
            <a:r>
              <a:rPr lang="en-US" altLang="zh-CN" sz="1800" dirty="0"/>
              <a:t>", new String[]{"</a:t>
            </a:r>
            <a:r>
              <a:rPr lang="zh-CN" altLang="en-US" sz="1800" dirty="0"/>
              <a:t>重庆</a:t>
            </a:r>
            <a:r>
              <a:rPr lang="en-US" altLang="zh-CN" sz="1800" dirty="0"/>
              <a:t>"});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model.put("</a:t>
            </a:r>
            <a:r>
              <a:rPr lang="zh-CN" altLang="en-US" sz="1800" dirty="0"/>
              <a:t>黑龙江</a:t>
            </a:r>
            <a:r>
              <a:rPr lang="en-US" altLang="zh-CN" sz="1800" dirty="0"/>
              <a:t>", new String[]{"</a:t>
            </a:r>
            <a:r>
              <a:rPr lang="zh-CN" altLang="en-US" sz="1800" dirty="0"/>
              <a:t>哈尔滨</a:t>
            </a:r>
            <a:r>
              <a:rPr lang="en-US" altLang="zh-CN" sz="1800" dirty="0"/>
              <a:t>","</a:t>
            </a:r>
            <a:r>
              <a:rPr lang="zh-CN" altLang="en-US" sz="1800" dirty="0"/>
              <a:t>齐齐哈尔</a:t>
            </a:r>
            <a:r>
              <a:rPr lang="en-US" altLang="zh-CN" sz="1800" dirty="0"/>
              <a:t>","</a:t>
            </a:r>
            <a:r>
              <a:rPr lang="zh-CN" altLang="en-US" sz="1800" dirty="0"/>
              <a:t>牡丹江</a:t>
            </a:r>
            <a:r>
              <a:rPr lang="en-US" altLang="zh-CN" sz="1800" dirty="0"/>
              <a:t>","</a:t>
            </a:r>
            <a:r>
              <a:rPr lang="zh-CN" altLang="en-US" sz="1800" dirty="0"/>
              <a:t>大庆</a:t>
            </a:r>
            <a:r>
              <a:rPr lang="en-US" altLang="zh-CN" sz="1800" dirty="0"/>
              <a:t>","</a:t>
            </a:r>
            <a:r>
              <a:rPr lang="zh-CN" altLang="en-US" sz="1800" dirty="0"/>
              <a:t>伊春</a:t>
            </a:r>
            <a:r>
              <a:rPr lang="en-US" altLang="zh-CN" sz="1800" dirty="0"/>
              <a:t>","</a:t>
            </a:r>
            <a:r>
              <a:rPr lang="zh-CN" altLang="en-US" sz="1800" dirty="0"/>
              <a:t>双鸭山</a:t>
            </a:r>
            <a:r>
              <a:rPr lang="en-US" altLang="zh-CN" sz="1800" dirty="0"/>
              <a:t>","</a:t>
            </a:r>
            <a:r>
              <a:rPr lang="zh-CN" altLang="en-US" sz="1800" dirty="0"/>
              <a:t>鹤岗</a:t>
            </a:r>
            <a:r>
              <a:rPr lang="en-US" altLang="zh-CN" sz="1800" dirty="0"/>
              <a:t>","</a:t>
            </a:r>
            <a:r>
              <a:rPr lang="zh-CN" altLang="en-US" sz="1800" dirty="0"/>
              <a:t>鸡西</a:t>
            </a:r>
            <a:r>
              <a:rPr lang="en-US" altLang="zh-CN" sz="1800" dirty="0"/>
              <a:t>","</a:t>
            </a:r>
            <a:r>
              <a:rPr lang="zh-CN" altLang="en-US" sz="1800" dirty="0"/>
              <a:t>佳木斯</a:t>
            </a:r>
            <a:r>
              <a:rPr lang="en-US" altLang="zh-CN" sz="1800" dirty="0"/>
              <a:t>","</a:t>
            </a:r>
            <a:r>
              <a:rPr lang="zh-CN" altLang="en-US" sz="1800" dirty="0"/>
              <a:t>七台河</a:t>
            </a:r>
            <a:r>
              <a:rPr lang="en-US" altLang="zh-CN" sz="1800" dirty="0"/>
              <a:t>","</a:t>
            </a:r>
            <a:r>
              <a:rPr lang="zh-CN" altLang="en-US" sz="1800" dirty="0"/>
              <a:t>黑河</a:t>
            </a:r>
            <a:r>
              <a:rPr lang="en-US" altLang="zh-CN" sz="1800" dirty="0"/>
              <a:t>","</a:t>
            </a:r>
            <a:r>
              <a:rPr lang="zh-CN" altLang="en-US" sz="1800" dirty="0"/>
              <a:t>绥化</a:t>
            </a:r>
            <a:r>
              <a:rPr lang="en-US" altLang="zh-CN" sz="1800" dirty="0"/>
              <a:t>","</a:t>
            </a:r>
            <a:r>
              <a:rPr lang="zh-CN" altLang="en-US" sz="1800" dirty="0"/>
              <a:t>大兴安岭</a:t>
            </a:r>
            <a:r>
              <a:rPr lang="en-US" altLang="zh-CN" sz="1800" dirty="0"/>
              <a:t>"});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        model.put("</a:t>
            </a:r>
            <a:r>
              <a:rPr lang="zh-CN" altLang="en-US" sz="1800" dirty="0"/>
              <a:t>吉林</a:t>
            </a:r>
            <a:r>
              <a:rPr lang="en-US" altLang="zh-CN" sz="1800" dirty="0"/>
              <a:t>", new String[]{"</a:t>
            </a:r>
            <a:r>
              <a:rPr lang="zh-CN" altLang="en-US" sz="1800" dirty="0"/>
              <a:t>长春</a:t>
            </a:r>
            <a:r>
              <a:rPr lang="en-US" altLang="zh-CN" sz="1800" dirty="0"/>
              <a:t>","</a:t>
            </a:r>
            <a:r>
              <a:rPr lang="zh-CN" altLang="en-US" sz="1800" dirty="0"/>
              <a:t>延边</a:t>
            </a:r>
            <a:r>
              <a:rPr lang="en-US" altLang="zh-CN" sz="1800" dirty="0"/>
              <a:t>","</a:t>
            </a:r>
            <a:r>
              <a:rPr lang="zh-CN" altLang="en-US" sz="1800" dirty="0"/>
              <a:t>吉林</a:t>
            </a:r>
            <a:r>
              <a:rPr lang="en-US" altLang="zh-CN" sz="1800" dirty="0"/>
              <a:t>","</a:t>
            </a:r>
            <a:r>
              <a:rPr lang="zh-CN" altLang="en-US" sz="1800" dirty="0"/>
              <a:t>白山</a:t>
            </a:r>
            <a:r>
              <a:rPr lang="en-US" altLang="zh-CN" sz="1800" dirty="0"/>
              <a:t>","</a:t>
            </a:r>
            <a:r>
              <a:rPr lang="zh-CN" altLang="en-US" sz="1800" dirty="0"/>
              <a:t>白城</a:t>
            </a:r>
            <a:r>
              <a:rPr lang="en-US" altLang="zh-CN" sz="1800" dirty="0"/>
              <a:t>","</a:t>
            </a:r>
            <a:r>
              <a:rPr lang="zh-CN" altLang="en-US" sz="1800" dirty="0"/>
              <a:t>四平</a:t>
            </a:r>
            <a:r>
              <a:rPr lang="en-US" altLang="zh-CN" sz="1800" dirty="0"/>
              <a:t>","</a:t>
            </a:r>
            <a:r>
              <a:rPr lang="zh-CN" altLang="en-US" sz="1800" dirty="0"/>
              <a:t>松原</a:t>
            </a:r>
            <a:r>
              <a:rPr lang="en-US" altLang="zh-CN" sz="1800" dirty="0"/>
              <a:t>","</a:t>
            </a:r>
            <a:r>
              <a:rPr lang="zh-CN" altLang="en-US" sz="1800" dirty="0"/>
              <a:t>辽源</a:t>
            </a:r>
            <a:r>
              <a:rPr lang="en-US" altLang="zh-CN" sz="1800" dirty="0"/>
              <a:t>","</a:t>
            </a:r>
            <a:r>
              <a:rPr lang="zh-CN" altLang="en-US" sz="1800" dirty="0"/>
              <a:t>大安</a:t>
            </a:r>
            <a:r>
              <a:rPr lang="en-US" altLang="zh-CN" sz="1800" dirty="0"/>
              <a:t>","</a:t>
            </a:r>
            <a:r>
              <a:rPr lang="zh-CN" altLang="en-US" sz="1800" dirty="0"/>
              <a:t>通化</a:t>
            </a:r>
            <a:r>
              <a:rPr lang="en-US" altLang="zh-CN" sz="1800" dirty="0"/>
              <a:t>"});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357188" y="692150"/>
            <a:ext cx="8572500" cy="5087938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800" dirty="0"/>
              <a:t>           HashMap hm = new HashMap();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hm.put("1",new Integer(1));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hm.put(new File("test.txt"),"2");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hm.put(new Byte((byte)3),System.out);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hm.put(null,"nothing");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b="1" dirty="0"/>
              <a:t>Set s = hm.keySet();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Iterator i = s.iterator();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while ( i.hasNext() ) {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dirty="0"/>
              <a:t>			Object k = i.next();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	Object v = hm.get(k);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	System.out.print("  "+k+"="+v);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	if ( v instanceof PrintStream )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		((PrintStream)v).print("(I am a PrintStream!)");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	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500063" y="1285875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泛型类、泛型接口作为超类时，这些接口或类</a:t>
            </a:r>
            <a:r>
              <a:rPr lang="zh-CN" altLang="en-US" b="1" dirty="0">
                <a:solidFill>
                  <a:srgbClr val="FF0000"/>
                </a:solidFill>
              </a:rPr>
              <a:t>不能再</a:t>
            </a:r>
            <a:r>
              <a:rPr lang="zh-CN" altLang="en-US" dirty="0"/>
              <a:t>使用类型参数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 </a:t>
            </a:r>
            <a:r>
              <a:rPr lang="en-US" altLang="en-US" sz="3800" b="1" dirty="0">
                <a:solidFill>
                  <a:schemeClr val="bg1"/>
                </a:solidFill>
              </a:rPr>
              <a:t>泛型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8196" name="TextBox 4"/>
          <p:cNvSpPr txBox="1"/>
          <p:nvPr/>
        </p:nvSpPr>
        <p:spPr>
          <a:xfrm>
            <a:off x="714375" y="2571750"/>
            <a:ext cx="334803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class dog extends Foo&lt;T&gt;{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4643438" y="2500313"/>
            <a:ext cx="2143125" cy="214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8" name="TextBox 8"/>
          <p:cNvSpPr txBox="1"/>
          <p:nvPr/>
        </p:nvSpPr>
        <p:spPr>
          <a:xfrm>
            <a:off x="6858000" y="2357438"/>
            <a:ext cx="823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Error!</a:t>
            </a:r>
            <a:endParaRPr lang="zh-CN" altLang="en-US" sz="2000" dirty="0"/>
          </a:p>
        </p:txBody>
      </p:sp>
      <p:sp>
        <p:nvSpPr>
          <p:cNvPr id="8199" name="TextBox 9"/>
          <p:cNvSpPr txBox="1"/>
          <p:nvPr/>
        </p:nvSpPr>
        <p:spPr>
          <a:xfrm>
            <a:off x="642938" y="4000500"/>
            <a:ext cx="4478337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class dog extends Foo&lt;String&gt;{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public T getInfo(){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	return super.getinfo();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5000625" y="4143375"/>
            <a:ext cx="2143125" cy="214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Box 11"/>
          <p:cNvSpPr txBox="1"/>
          <p:nvPr/>
        </p:nvSpPr>
        <p:spPr>
          <a:xfrm>
            <a:off x="7215188" y="4000500"/>
            <a:ext cx="854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Right!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 </a:t>
            </a:r>
            <a:r>
              <a:rPr lang="en-US" altLang="en-US" sz="3800" b="1" dirty="0">
                <a:solidFill>
                  <a:schemeClr val="bg1"/>
                </a:solidFill>
              </a:rPr>
              <a:t>泛型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9219" name="Text Box 23"/>
          <p:cNvSpPr txBox="1"/>
          <p:nvPr/>
        </p:nvSpPr>
        <p:spPr>
          <a:xfrm>
            <a:off x="604838" y="1806575"/>
            <a:ext cx="8215312" cy="2341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是否拥有泛型方法，与其所在的类是否是泛型没有关系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泛型方法使得该方法能够独立于类而产生变化</a:t>
            </a:r>
            <a:r>
              <a:rPr lang="en-US" altLang="zh-CN" sz="2000" dirty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</a:rPr>
              <a:t>应尽量使用泛型方法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对于一个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的方法而言，无法访问泛型类的类型参数，所以，如果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方法需要使用泛型能力，就必须使其成为泛型方法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0" y="0"/>
            <a:ext cx="7786688" cy="3170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interface IFoo{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public &lt;T&gt; T view (T str);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class Bar implements IFoo{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      public &lt;T&gt; T view (T s){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System.out.println(s);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return s;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      }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10243" name="TextBox 2"/>
          <p:cNvSpPr txBox="1"/>
          <p:nvPr/>
        </p:nvSpPr>
        <p:spPr>
          <a:xfrm>
            <a:off x="2786063" y="3071813"/>
            <a:ext cx="5724525" cy="3478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public class GenericityMethodShow {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       public static void main(String[] args) {	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Bar b=new Bar();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b.view("hello java world!");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b.view(new Integer(100));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	b.view(new GenericityMethodShow());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      }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11267" name="Text Box 23"/>
          <p:cNvSpPr txBox="1"/>
          <p:nvPr/>
        </p:nvSpPr>
        <p:spPr>
          <a:xfrm>
            <a:off x="323850" y="1379538"/>
            <a:ext cx="8497888" cy="4098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2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泛型很大程度上是为了让集合能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记住</a:t>
            </a:r>
            <a:r>
              <a:rPr lang="zh-CN" altLang="en-US" sz="2000" dirty="0">
                <a:latin typeface="Times New Roman" panose="02020603050405020304" pitchFamily="18" charset="0"/>
              </a:rPr>
              <a:t>其元素的数据类型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21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在没有泛型之前：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485900" lvl="2" indent="-342900" eaLnBrk="1" hangingPunct="1">
              <a:lnSpc>
                <a:spcPct val="2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</a:rPr>
              <a:t>一旦把一个对象“丢进”</a:t>
            </a:r>
            <a:r>
              <a:rPr lang="en-US" altLang="zh-CN" sz="1600" dirty="0">
                <a:latin typeface="Times New Roman" panose="02020603050405020304" pitchFamily="18" charset="0"/>
              </a:rPr>
              <a:t>Java</a:t>
            </a:r>
            <a:r>
              <a:rPr lang="zh-CN" altLang="en-US" sz="1600" dirty="0">
                <a:latin typeface="Times New Roman" panose="02020603050405020304" pitchFamily="18" charset="0"/>
              </a:rPr>
              <a:t>集合中，集合就会忘记对象的类型，把所有元素都当成</a:t>
            </a:r>
            <a:r>
              <a:rPr lang="en-US" altLang="zh-CN" sz="1600" dirty="0">
                <a:latin typeface="Times New Roman" panose="02020603050405020304" pitchFamily="18" charset="0"/>
              </a:rPr>
              <a:t>Object</a:t>
            </a:r>
            <a:r>
              <a:rPr lang="zh-CN" altLang="en-US" sz="1600" dirty="0">
                <a:latin typeface="Times New Roman" panose="02020603050405020304" pitchFamily="18" charset="0"/>
              </a:rPr>
              <a:t>类型处理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1485900" lvl="2" indent="-342900" eaLnBrk="1" hangingPunct="1">
              <a:lnSpc>
                <a:spcPct val="2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</a:rPr>
              <a:t>从集合中取出元素后，需要进行强制类型转换，转换不当会引发</a:t>
            </a:r>
            <a:r>
              <a:rPr lang="en-US" altLang="zh-CN" sz="1600" dirty="0">
                <a:latin typeface="Times New Roman" panose="02020603050405020304" pitchFamily="18" charset="0"/>
              </a:rPr>
              <a:t>ClassCastException</a:t>
            </a:r>
            <a:r>
              <a:rPr lang="zh-CN" altLang="en-US" sz="1600" dirty="0">
                <a:latin typeface="Times New Roman" panose="02020603050405020304" pitchFamily="18" charset="0"/>
              </a:rPr>
              <a:t>异常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2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</a:rPr>
              <a:t>Java SE 5.0</a:t>
            </a:r>
            <a:r>
              <a:rPr lang="zh-CN" altLang="en-US" sz="2000" dirty="0">
                <a:latin typeface="Times New Roman" panose="02020603050405020304" pitchFamily="18" charset="0"/>
              </a:rPr>
              <a:t>改写了</a:t>
            </a:r>
            <a:r>
              <a:rPr lang="en-US" altLang="zh-CN" sz="2000" dirty="0">
                <a:latin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集合框架中全部接口和类，增加了泛型支持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12291" name="Text Box 9"/>
          <p:cNvSpPr txBox="1"/>
          <p:nvPr/>
        </p:nvSpPr>
        <p:spPr>
          <a:xfrm>
            <a:off x="468313" y="1773238"/>
            <a:ext cx="8351837" cy="34417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</a:t>
            </a:r>
            <a:r>
              <a:rPr lang="zh-CN" altLang="en-US" sz="2800" dirty="0"/>
              <a:t>集合类：</a:t>
            </a:r>
            <a:endParaRPr lang="zh-CN" altLang="en-US" sz="2000" dirty="0"/>
          </a:p>
          <a:p>
            <a:pPr marL="457200" lvl="1" indent="0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/>
              <a:t>能方便地存储和操纵数目不定的一组数据</a:t>
            </a:r>
            <a:endParaRPr lang="zh-CN" altLang="en-US" sz="2400" dirty="0"/>
          </a:p>
          <a:p>
            <a:pPr marL="457200" lvl="1" indent="0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/>
              <a:t>均位于</a:t>
            </a:r>
            <a:r>
              <a:rPr lang="en-US" altLang="zh-CN" sz="2400" dirty="0"/>
              <a:t>java.util</a:t>
            </a:r>
            <a:r>
              <a:rPr lang="zh-CN" altLang="en-US" sz="2400" dirty="0"/>
              <a:t>包中</a:t>
            </a:r>
            <a:endParaRPr lang="zh-CN" altLang="en-US" sz="2400" dirty="0"/>
          </a:p>
          <a:p>
            <a:pPr marL="457200" lvl="1" indent="0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/>
              <a:t>只能存储对象的引用，不能存储基本数据类型</a:t>
            </a:r>
            <a:endParaRPr lang="zh-CN" altLang="en-US" sz="2400" dirty="0"/>
          </a:p>
          <a:p>
            <a:pPr marL="457200" lvl="1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</a:rPr>
              <a:t>集合框架主要提供了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种类型的集合和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个迭代接口：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latin typeface="Times New Roman" panose="02020603050405020304" pitchFamily="18" charset="0"/>
              </a:rPr>
              <a:t>1. Set(</a:t>
            </a:r>
            <a:r>
              <a:rPr lang="zh-CN" altLang="en-US" sz="2000" dirty="0">
                <a:latin typeface="Times New Roman" panose="02020603050405020304" pitchFamily="18" charset="0"/>
              </a:rPr>
              <a:t>集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/>
              <a:t>无重复对象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latin typeface="Times New Roman" panose="02020603050405020304" pitchFamily="18" charset="0"/>
              </a:rPr>
              <a:t>2. List(</a:t>
            </a:r>
            <a:r>
              <a:rPr lang="zh-CN" altLang="en-US" sz="2000" dirty="0">
                <a:latin typeface="Times New Roman" panose="02020603050405020304" pitchFamily="18" charset="0"/>
              </a:rPr>
              <a:t>队列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/>
              <a:t>可包含重复对象，通过索引访问对象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</a:rPr>
              <a:t>List</a:t>
            </a:r>
            <a:r>
              <a:rPr lang="zh-CN" altLang="en-US" sz="2000" dirty="0">
                <a:latin typeface="Times New Roman" panose="02020603050405020304" pitchFamily="18" charset="0"/>
              </a:rPr>
              <a:t>与数组有些相似。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800" b="1" dirty="0">
                <a:solidFill>
                  <a:schemeClr val="bg1"/>
                </a:solidFill>
              </a:rPr>
              <a:t>Java</a:t>
            </a:r>
            <a:r>
              <a:rPr lang="en-US" altLang="en-US" sz="3800" b="1" dirty="0">
                <a:solidFill>
                  <a:schemeClr val="bg1"/>
                </a:solidFill>
              </a:rPr>
              <a:t>集合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13315" name="Text Box 8"/>
          <p:cNvSpPr txBox="1"/>
          <p:nvPr/>
        </p:nvSpPr>
        <p:spPr>
          <a:xfrm>
            <a:off x="468313" y="1700213"/>
            <a:ext cx="8351837" cy="4094162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r>
              <a:rPr lang="en-US" altLang="zh-CN" sz="2000" dirty="0"/>
              <a:t> 3.Map</a:t>
            </a:r>
            <a:r>
              <a:rPr lang="en-US" altLang="zh-CN" sz="2000" dirty="0">
                <a:latin typeface="Times New Roman" panose="02020603050405020304" pitchFamily="18" charset="0"/>
              </a:rPr>
              <a:t> (</a:t>
            </a:r>
            <a:r>
              <a:rPr lang="zh-CN" altLang="en-US" sz="2000" dirty="0">
                <a:latin typeface="Times New Roman" panose="02020603050405020304" pitchFamily="18" charset="0"/>
              </a:rPr>
              <a:t>映射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zh-CN" altLang="en-US" sz="2000" dirty="0"/>
              <a:t>：每个元素包含一个键对象和一个值对象，其中键对象不能重复，值对象可重复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　</a:t>
            </a:r>
            <a:r>
              <a:rPr lang="en-US" altLang="zh-CN" sz="2000" dirty="0">
                <a:latin typeface="Times New Roman" panose="02020603050405020304" pitchFamily="18" charset="0"/>
              </a:rPr>
              <a:t>4. Iterator</a:t>
            </a:r>
            <a:r>
              <a:rPr lang="zh-CN" altLang="en-US" sz="2000" dirty="0">
                <a:latin typeface="Times New Roman" panose="02020603050405020304" pitchFamily="18" charset="0"/>
              </a:rPr>
              <a:t>接口：</a:t>
            </a:r>
            <a:r>
              <a:rPr lang="en-US" altLang="zh-CN" sz="2000" dirty="0">
                <a:latin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集合框架中的</a:t>
            </a:r>
            <a:r>
              <a:rPr lang="en-US" altLang="zh-CN" sz="2000" dirty="0">
                <a:latin typeface="Times New Roman" panose="02020603050405020304" pitchFamily="18" charset="0"/>
              </a:rPr>
              <a:t>Iterator</a:t>
            </a:r>
            <a:r>
              <a:rPr lang="zh-CN" altLang="en-US" sz="2000" dirty="0">
                <a:latin typeface="Times New Roman" panose="02020603050405020304" pitchFamily="18" charset="0"/>
              </a:rPr>
              <a:t>接口对在编程中处理</a:t>
            </a:r>
            <a:r>
              <a:rPr lang="en-US" altLang="zh-CN" sz="2000" dirty="0">
                <a:latin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集合非常有用，</a:t>
            </a:r>
            <a:r>
              <a:rPr lang="en-US" altLang="zh-CN" sz="2000" dirty="0">
                <a:latin typeface="Times New Roman" panose="02020603050405020304" pitchFamily="18" charset="0"/>
              </a:rPr>
              <a:t>Iterator</a:t>
            </a:r>
            <a:r>
              <a:rPr lang="zh-CN" altLang="en-US" sz="2000" dirty="0">
                <a:latin typeface="Times New Roman" panose="02020603050405020304" pitchFamily="18" charset="0"/>
              </a:rPr>
              <a:t>接口封装了底层的数据结构，向用户提供了统一遍历集合的方法。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13316" name="Picture 9" descr="200912091721205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688" y="2571750"/>
            <a:ext cx="5184775" cy="1544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8516</Words>
  <Application>WPS 演示</Application>
  <PresentationFormat>全屏显示(4:3)</PresentationFormat>
  <Paragraphs>488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等线</vt:lpstr>
      <vt:lpstr>微软雅黑</vt:lpstr>
      <vt:lpstr>华文行楷</vt:lpstr>
      <vt:lpstr>Times New Roman</vt:lpstr>
      <vt:lpstr>楷体_GB2312</vt:lpstr>
      <vt:lpstr>新宋体</vt:lpstr>
      <vt:lpstr>Times New Roman</vt:lpstr>
      <vt:lpstr>Arial Unicode MS</vt:lpstr>
      <vt:lpstr>Calibri</vt:lpstr>
      <vt:lpstr>默认设计模板</vt:lpstr>
      <vt:lpstr>1_默认设计模板</vt:lpstr>
      <vt:lpstr>Photoshop.Image.7</vt:lpstr>
      <vt:lpstr>Photoshop.Image.7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</cp:lastModifiedBy>
  <cp:revision>253</cp:revision>
  <dcterms:created xsi:type="dcterms:W3CDTF">2011-11-30T00:52:43Z</dcterms:created>
  <dcterms:modified xsi:type="dcterms:W3CDTF">2021-06-11T01:29:41Z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DE296CA61B3E416CB0649F9C654B69B4</vt:lpwstr>
  </property>
  <property fmtid="{D5CDD505-2E9C-101B-9397-08002B2CF9AE}" pid="3" name="KSOProductBuildVer">
    <vt:lpwstr>2052-11.1.0.10495</vt:lpwstr>
  </property>
</Properties>
</file>