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4" r:id="rId5"/>
    <p:sldId id="279" r:id="rId6"/>
    <p:sldId id="278" r:id="rId7"/>
    <p:sldId id="296" r:id="rId8"/>
    <p:sldId id="265" r:id="rId9"/>
    <p:sldId id="298" r:id="rId10"/>
    <p:sldId id="283" r:id="rId11"/>
    <p:sldId id="281" r:id="rId12"/>
    <p:sldId id="282" r:id="rId13"/>
    <p:sldId id="299" r:id="rId14"/>
    <p:sldId id="284" r:id="rId15"/>
    <p:sldId id="300" r:id="rId16"/>
    <p:sldId id="285" r:id="rId17"/>
    <p:sldId id="301" r:id="rId18"/>
    <p:sldId id="268" r:id="rId19"/>
    <p:sldId id="270" r:id="rId20"/>
    <p:sldId id="286" r:id="rId21"/>
    <p:sldId id="287" r:id="rId22"/>
    <p:sldId id="272" r:id="rId23"/>
    <p:sldId id="302" r:id="rId24"/>
    <p:sldId id="273" r:id="rId25"/>
    <p:sldId id="303" r:id="rId26"/>
    <p:sldId id="275" r:id="rId27"/>
    <p:sldId id="304" r:id="rId28"/>
    <p:sldId id="288" r:id="rId29"/>
    <p:sldId id="289" r:id="rId30"/>
    <p:sldId id="305" r:id="rId31"/>
    <p:sldId id="291" r:id="rId32"/>
    <p:sldId id="306" r:id="rId33"/>
    <p:sldId id="293" r:id="rId34"/>
    <p:sldId id="307" r:id="rId35"/>
    <p:sldId id="308" r:id="rId3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9B9"/>
    <a:srgbClr val="DCBBA6"/>
    <a:srgbClr val="FFCCCC"/>
    <a:srgbClr val="009999"/>
    <a:srgbClr val="0000FF"/>
    <a:srgbClr val="FF0000"/>
    <a:srgbClr val="EDDCD1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8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%E4%BB%A3%E7%A0%81%5Cchapter12%5C%E4%BE%8B%E5%AD%901%5CExample12_1.java" TargetMode="Externa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491288"/>
            <a:ext cx="1905000" cy="252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3C68-9F9E-4C85-A635-B57D9AF0E62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524625"/>
            <a:ext cx="289560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  </a:t>
            </a:r>
            <a:fld id="{9B02BC2E-4D92-4BFB-BDC6-F6198320491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页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3938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FB984-AF44-4A60-B98E-B589A6C387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1" name="Group 40"/>
          <p:cNvGrpSpPr/>
          <p:nvPr userDrawn="1"/>
        </p:nvGrpSpPr>
        <p:grpSpPr>
          <a:xfrm>
            <a:off x="7019925" y="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/>
            </p:cNvPr>
            <p:cNvSpPr/>
            <p:nvPr userDrawn="1"/>
          </p:nvSpPr>
          <p:spPr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009900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eaLnBrk="1" hangingPunct="1">
                <a:buNone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2">
              <a:hlinkClick r:id="" action="ppaction://hlinkshowjump?jump=previousslide"/>
            </p:cNvPr>
            <p:cNvSpPr/>
            <p:nvPr userDrawn="1"/>
          </p:nvSpPr>
          <p:spPr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009900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eaLnBrk="1" hangingPunct="1">
                <a:buNone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43">
              <a:hlinkClick r:id="rId13" action="ppaction://hlinkshowjump?jump=nextslide"/>
            </p:cNvPr>
            <p:cNvSpPr/>
            <p:nvPr userDrawn="1"/>
          </p:nvSpPr>
          <p:spPr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009900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eaLnBrk="1" hangingPunct="1">
                <a:buNone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5" name="AutoShape 44">
              <a:hlinkClick r:id="rId13" action="ppaction://hlinkshowjump?jump=lastslide"/>
            </p:cNvPr>
            <p:cNvSpPr/>
            <p:nvPr userDrawn="1"/>
          </p:nvSpPr>
          <p:spPr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009900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eaLnBrk="1" hangingPunct="1">
                <a:buNone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hyperlink" Target="%E4%BB%A3%E7%A0%81%5Cchapter12%5C%E4%BE%8B%E5%AD%902%5CCarTarget.java" TargetMode="External"/><Relationship Id="rId2" Type="http://schemas.openxmlformats.org/officeDocument/2006/relationships/hyperlink" Target="%E4%BB%A3%E7%A0%81%5Cchapter12%5C%E4%BE%8B%E5%AD%902%5CElephantTarget.java" TargetMode="External"/><Relationship Id="rId1" Type="http://schemas.openxmlformats.org/officeDocument/2006/relationships/hyperlink" Target="%E4%BB%A3%E7%A0%81%5Cchapter12%5C%E4%BE%8B%E5%AD%902%5CExample12_2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%E4%BB%A3%E7%A0%81%5Cchapter12%5C%E4%BE%8B%E5%AD%903%5CHouse.java" TargetMode="External"/><Relationship Id="rId1" Type="http://schemas.openxmlformats.org/officeDocument/2006/relationships/hyperlink" Target="%E4%BB%A3%E7%A0%81%5Cchapter12%5C%E4%BE%8B%E5%AD%903%5CExample12_3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%E4%BB%A3%E7%A0%81%5Cchapter12%5C%E4%BE%8B%E5%AD%904%5CHouse.java" TargetMode="External"/><Relationship Id="rId1" Type="http://schemas.openxmlformats.org/officeDocument/2006/relationships/hyperlink" Target="%E4%BB%A3%E7%A0%81%5Cchapter12%5C%E4%BE%8B%E5%AD%904%5CExample12_4.java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hyperlink" Target="%E4%BB%A3%E7%A0%81%5Cchapter12%5C%E4%BE%8B%E5%AD%904%5CHouse.java" TargetMode="External"/><Relationship Id="rId1" Type="http://schemas.openxmlformats.org/officeDocument/2006/relationships/hyperlink" Target="%E4%BB%A3%E7%A0%81%5Cchapter12%5C%E4%BE%8B%E5%AD%904%5CExample12_4.jav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2" Type="http://schemas.openxmlformats.org/officeDocument/2006/relationships/hyperlink" Target="%E4%BB%A3%E7%A0%81%5Cchapter12%5C%E4%BE%8B%E5%AD%905%5CHome.java" TargetMode="External"/><Relationship Id="rId1" Type="http://schemas.openxmlformats.org/officeDocument/2006/relationships/hyperlink" Target="%E4%BB%A3%E7%A0%81%5Cchapter12%5C%E4%BE%8B%E5%AD%905%5CExample12_5.java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oleObject" Target="../embeddings/oleObject5.bin"/><Relationship Id="rId3" Type="http://schemas.openxmlformats.org/officeDocument/2006/relationships/image" Target="../media/image19.png"/><Relationship Id="rId2" Type="http://schemas.openxmlformats.org/officeDocument/2006/relationships/hyperlink" Target="%E4%BB%A3%E7%A0%81%5Cchapter12%5C%E4%BE%8B%E5%AD%906%5CClassRoom.java" TargetMode="External"/><Relationship Id="rId1" Type="http://schemas.openxmlformats.org/officeDocument/2006/relationships/hyperlink" Target="%E4%BB%A3%E7%A0%81%5Cchapter12%5C%E4%BE%8B%E5%AD%906%5CExample12_6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%E4%BB%A3%E7%A0%81%5Cchapter12%5C%E4%BE%8B%E5%AD%907%5CBank.java" TargetMode="External"/><Relationship Id="rId1" Type="http://schemas.openxmlformats.org/officeDocument/2006/relationships/hyperlink" Target="%E4%BB%A3%E7%A0%81%5Cchapter12%5C%E4%BE%8B%E5%AD%907%5CExample12_7.java" TargetMode="Externa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oleObject" Target="../embeddings/oleObject6.bin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oleObject" Target="../embeddings/oleObject7.bin"/><Relationship Id="rId2" Type="http://schemas.openxmlformats.org/officeDocument/2006/relationships/hyperlink" Target="%E4%BB%A3%E7%A0%81%5Cchapter12%5C%E4%BE%8B%E5%AD%908%5CTicketHouse.java" TargetMode="External"/><Relationship Id="rId1" Type="http://schemas.openxmlformats.org/officeDocument/2006/relationships/hyperlink" Target="%E4%BB%A3%E7%A0%81%5Cchapter12%5C%E4%BE%8B%E5%AD%908%5CExample12_8.jav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oleObject" Target="../embeddings/oleObject8.bin"/><Relationship Id="rId2" Type="http://schemas.openxmlformats.org/officeDocument/2006/relationships/hyperlink" Target="%E4%BB%A3%E7%A0%81%5Cchapter12%5C%E4%BE%8B%E5%AD%909%5CThreadJoin.java" TargetMode="External"/><Relationship Id="rId1" Type="http://schemas.openxmlformats.org/officeDocument/2006/relationships/hyperlink" Target="%E4%BB%A3%E7%A0%81%5Cchapter12%5C%E4%BE%8B%E5%AD%909%5CExample12_9.jav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oleObject" Target="../embeddings/oleObject9.bin"/><Relationship Id="rId2" Type="http://schemas.openxmlformats.org/officeDocument/2006/relationships/hyperlink" Target="%E4%BB%A3%E7%A0%81%5Cchapter12%5C%E4%BE%8B%E5%AD%9010%5CWindowTyped.java" TargetMode="External"/><Relationship Id="rId1" Type="http://schemas.openxmlformats.org/officeDocument/2006/relationships/hyperlink" Target="%E4%BB%A3%E7%A0%81%5Cchapter12%5C%E4%BE%8B%E5%AD%9010%5CExample12_10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oleObject" Target="../embeddings/oleObject10.bin"/><Relationship Id="rId2" Type="http://schemas.openxmlformats.org/officeDocument/2006/relationships/hyperlink" Target="%E4%BB%A3%E7%A0%81%5Cchapter12%5C%E4%BE%8B%E5%AD%9012%5CWindowTime.java" TargetMode="External"/><Relationship Id="rId1" Type="http://schemas.openxmlformats.org/officeDocument/2006/relationships/hyperlink" Target="%E4%BB%A3%E7%A0%81%5Cchapter12%5C%E4%BE%8B%E5%AD%9012%5CExample12_12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oleObject" Target="../embeddings/oleObject11.bin"/><Relationship Id="rId2" Type="http://schemas.openxmlformats.org/officeDocument/2006/relationships/hyperlink" Target="%E4%BB%A3%E7%A0%81%5Cchapter12%5C%E4%BE%8B%E5%AD%9014%5CStandardExamInTime.java" TargetMode="External"/><Relationship Id="rId1" Type="http://schemas.openxmlformats.org/officeDocument/2006/relationships/hyperlink" Target="%E4%BB%A3%E7%A0%81%5Cchapter12%5C%E4%BE%8B%E5%AD%9014%5CExample12_14.jav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hyperlink" Target="%E4%BB%A3%E7%A0%81%5Cchapter12%5C%E4%BE%8B%E5%AD%901%5CSpeakCar.java" TargetMode="External"/><Relationship Id="rId2" Type="http://schemas.openxmlformats.org/officeDocument/2006/relationships/hyperlink" Target="%E4%BB%A3%E7%A0%81%5Cchapter12%5C%E4%BE%8B%E5%AD%901%5CSpeakElephant.java" TargetMode="External"/><Relationship Id="rId1" Type="http://schemas.openxmlformats.org/officeDocument/2006/relationships/hyperlink" Target="%E4%BB%A3%E7%A0%81%5Cchapter12%5C%E4%BE%8B%E5%AD%901%5CExample12_1.java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3.bin"/><Relationship Id="rId1" Type="http://schemas.openxmlformats.org/officeDocument/2006/relationships/hyperlink" Target="%E4%BB%A3%E7%A0%81%5Cchapter12%5C%E4%BE%8B%E5%AD%901%5CExample12_1.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05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052" name="Rectangle 3"/>
          <p:cNvSpPr>
            <a:spLocks noGrp="1"/>
          </p:cNvSpPr>
          <p:nvPr>
            <p:ph type="title"/>
          </p:nvPr>
        </p:nvSpPr>
        <p:spPr>
          <a:xfrm>
            <a:off x="1371600" y="457200"/>
            <a:ext cx="4343400" cy="685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400" b="1" dirty="0">
                <a:latin typeface="宋体" panose="02010600030101010101" pitchFamily="2" charset="-122"/>
              </a:rPr>
              <a:t>导读</a:t>
            </a:r>
            <a:endParaRPr lang="zh-CN" altLang="en-US" sz="4400" b="1" dirty="0">
              <a:latin typeface="宋体" panose="02010600030101010101" pitchFamily="2" charset="-122"/>
            </a:endParaRPr>
          </a:p>
        </p:txBody>
      </p:sp>
      <p:sp>
        <p:nvSpPr>
          <p:cNvPr id="2053" name="Rectangle 5"/>
          <p:cNvSpPr/>
          <p:nvPr/>
        </p:nvSpPr>
        <p:spPr>
          <a:xfrm>
            <a:off x="914400" y="1371600"/>
            <a:ext cx="7924800" cy="3440113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76250" lvl="0" indent="-476250" algn="just" eaLnBrk="1" fontAlgn="t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主要内容</a:t>
            </a:r>
            <a:endParaRPr lang="zh-CN" altLang="en-US" sz="28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en-US" altLang="zh-CN" sz="2400" b="1" dirty="0">
                <a:latin typeface="Tahoma" panose="020B0604030504040204" pitchFamily="34" charset="0"/>
              </a:rPr>
              <a:t>Java</a:t>
            </a:r>
            <a:r>
              <a:rPr lang="zh-CN" altLang="en-US" sz="2400" b="1" dirty="0">
                <a:latin typeface="Tahoma" panose="020B0604030504040204" pitchFamily="34" charset="0"/>
              </a:rPr>
              <a:t>中的线程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en-US" altLang="zh-CN" sz="2400" b="1" dirty="0">
                <a:latin typeface="Tahoma" panose="020B0604030504040204" pitchFamily="34" charset="0"/>
              </a:rPr>
              <a:t>Thread</a:t>
            </a:r>
            <a:r>
              <a:rPr lang="zh-CN" altLang="en-US" sz="2400" b="1" dirty="0">
                <a:latin typeface="Tahoma" panose="020B0604030504040204" pitchFamily="34" charset="0"/>
              </a:rPr>
              <a:t>类与线程的创建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zh-CN" altLang="en-US" sz="2400" b="1" dirty="0">
                <a:latin typeface="Tahoma" panose="020B0604030504040204" pitchFamily="34" charset="0"/>
              </a:rPr>
              <a:t>线程的常用方法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zh-CN" altLang="en-US" sz="2400" b="1" dirty="0">
                <a:latin typeface="Tahoma" panose="020B0604030504040204" pitchFamily="34" charset="0"/>
              </a:rPr>
              <a:t>线程同步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zh-CN" altLang="en-US" sz="2400" b="1" dirty="0">
                <a:latin typeface="Tahoma" panose="020B0604030504040204" pitchFamily="34" charset="0"/>
              </a:rPr>
              <a:t>协调同步的线程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zh-CN" altLang="en-US" sz="2400" b="1" dirty="0">
                <a:latin typeface="Tahoma" panose="020B0604030504040204" pitchFamily="34" charset="0"/>
              </a:rPr>
              <a:t>线程联合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en-US" altLang="zh-CN" sz="2400" b="1" dirty="0">
                <a:latin typeface="Tahoma" panose="020B0604030504040204" pitchFamily="34" charset="0"/>
              </a:rPr>
              <a:t>GUI</a:t>
            </a:r>
            <a:r>
              <a:rPr lang="zh-CN" altLang="en-US" sz="2400" b="1" dirty="0">
                <a:latin typeface="Tahoma" panose="020B0604030504040204" pitchFamily="34" charset="0"/>
              </a:rPr>
              <a:t>线程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lvl="0" indent="-476250" algn="just" eaLnBrk="1" fontAlgn="t" hangingPunct="1">
              <a:spcBef>
                <a:spcPct val="0"/>
              </a:spcBef>
              <a:buClr>
                <a:srgbClr val="3333FF"/>
              </a:buClr>
              <a:buSzPct val="120000"/>
            </a:pPr>
            <a:r>
              <a:rPr lang="zh-CN" altLang="en-US" sz="2400" b="1" dirty="0">
                <a:latin typeface="Tahoma" panose="020B0604030504040204" pitchFamily="34" charset="0"/>
              </a:rPr>
              <a:t>计时器线程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26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1268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12192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§12.3   </a:t>
            </a:r>
            <a:r>
              <a:rPr kumimoji="1" lang="en-US" altLang="zh-CN" b="1" dirty="0">
                <a:latin typeface="宋体" panose="02010600030101010101" pitchFamily="2" charset="-122"/>
                <a:ea typeface="+mn-ea"/>
                <a:cs typeface="+mn-cs"/>
              </a:rPr>
              <a:t>Thread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类与线程的创建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b="1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§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12.3.1   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cs typeface="+mn-cs"/>
              </a:rPr>
              <a:t>使用</a:t>
            </a:r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Thread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cs typeface="+mn-cs"/>
              </a:rPr>
              <a:t>的子类</a:t>
            </a:r>
            <a:r>
              <a:rPr kumimoji="1" lang="zh-CN" altLang="en-US" sz="2800" b="1" dirty="0">
                <a:latin typeface="+mn-lt"/>
                <a:ea typeface="+mn-ea"/>
                <a:cs typeface="+mn-cs"/>
              </a:rPr>
              <a:t> </a:t>
            </a:r>
            <a:endParaRPr kumimoji="1" lang="zh-CN" alt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260350" y="1447800"/>
            <a:ext cx="857885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在</a:t>
            </a:r>
            <a:r>
              <a:rPr lang="en-US" altLang="zh-CN" sz="2800" b="1" dirty="0">
                <a:latin typeface="宋体" panose="02010600030101010101" pitchFamily="2" charset="-122"/>
              </a:rPr>
              <a:t>Java</a:t>
            </a:r>
            <a:r>
              <a:rPr lang="zh-CN" altLang="en-US" sz="2800" b="1" dirty="0">
                <a:latin typeface="宋体" panose="02010600030101010101" pitchFamily="2" charset="-122"/>
              </a:rPr>
              <a:t>语言中，用</a:t>
            </a:r>
            <a:r>
              <a:rPr lang="en-US" altLang="zh-CN" sz="2800" b="1" dirty="0">
                <a:latin typeface="宋体" panose="02010600030101010101" pitchFamily="2" charset="-122"/>
              </a:rPr>
              <a:t>Thread</a:t>
            </a:r>
            <a:r>
              <a:rPr lang="zh-CN" altLang="en-US" sz="2800" b="1" dirty="0">
                <a:latin typeface="宋体" panose="02010600030101010101" pitchFamily="2" charset="-122"/>
              </a:rPr>
              <a:t>类或子类创建线程对象。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在编写</a:t>
            </a:r>
            <a:r>
              <a:rPr lang="en-US" altLang="zh-CN" sz="2800" b="1" dirty="0">
                <a:latin typeface="宋体" panose="02010600030101010101" pitchFamily="2" charset="-122"/>
              </a:rPr>
              <a:t>Thread</a:t>
            </a:r>
            <a:r>
              <a:rPr lang="zh-CN" altLang="en-US" sz="2800" b="1" dirty="0">
                <a:latin typeface="宋体" panose="02010600030101010101" pitchFamily="2" charset="-122"/>
              </a:rPr>
              <a:t>类的子类时，需要重写父类的</a:t>
            </a:r>
            <a:r>
              <a:rPr lang="en-US" altLang="zh-CN" sz="2800" b="1" dirty="0">
                <a:latin typeface="宋体" panose="02010600030101010101" pitchFamily="2" charset="-122"/>
              </a:rPr>
              <a:t>run()</a:t>
            </a:r>
            <a:r>
              <a:rPr lang="zh-CN" altLang="en-US" sz="2800" b="1" dirty="0">
                <a:latin typeface="宋体" panose="02010600030101010101" pitchFamily="2" charset="-122"/>
              </a:rPr>
              <a:t>方法，其目的是规定线程的具体操作，否则线程就什么也不做，因为父类的</a:t>
            </a:r>
            <a:r>
              <a:rPr lang="en-US" altLang="zh-CN" sz="2800" b="1" dirty="0">
                <a:latin typeface="宋体" panose="02010600030101010101" pitchFamily="2" charset="-122"/>
              </a:rPr>
              <a:t>run()</a:t>
            </a:r>
            <a:r>
              <a:rPr lang="zh-CN" altLang="en-US" sz="2800" b="1" dirty="0">
                <a:latin typeface="宋体" panose="02010600030101010101" pitchFamily="2" charset="-122"/>
              </a:rPr>
              <a:t>方法中没有任何操作语句。</a:t>
            </a:r>
            <a:endParaRPr lang="zh-CN" altLang="en-US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229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2292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§12.3.2 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使用</a:t>
            </a:r>
            <a:r>
              <a:rPr kumimoji="1" lang="en-US" altLang="zh-CN" b="1" dirty="0">
                <a:latin typeface="宋体" panose="02010600030101010101" pitchFamily="2" charset="-122"/>
                <a:ea typeface="+mn-ea"/>
              </a:rPr>
              <a:t>Thread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类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293" name="Text Box 3"/>
          <p:cNvSpPr txBox="1"/>
          <p:nvPr/>
        </p:nvSpPr>
        <p:spPr>
          <a:xfrm>
            <a:off x="323850" y="1196975"/>
            <a:ext cx="8391525" cy="3225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    </a:t>
            </a:r>
            <a:r>
              <a:rPr lang="zh-CN" altLang="en-US" sz="2400" dirty="0"/>
              <a:t>创建线程的另一个途径就是用</a:t>
            </a:r>
            <a:r>
              <a:rPr lang="en-US" altLang="zh-CN" sz="2400" dirty="0">
                <a:latin typeface="宋体" panose="02010600030101010101" pitchFamily="2" charset="-122"/>
              </a:rPr>
              <a:t>Thread</a:t>
            </a:r>
            <a:r>
              <a:rPr lang="zh-CN" altLang="en-US" sz="2400" dirty="0"/>
              <a:t>类直接创建线程对象。使用</a:t>
            </a:r>
            <a:r>
              <a:rPr lang="en-US" altLang="zh-CN" sz="2400" dirty="0">
                <a:latin typeface="宋体" panose="02010600030101010101" pitchFamily="2" charset="-122"/>
              </a:rPr>
              <a:t>Thread</a:t>
            </a:r>
            <a:r>
              <a:rPr lang="zh-CN" altLang="en-US" sz="2400" dirty="0"/>
              <a:t>创建线程通常使用的构造方法是：</a:t>
            </a:r>
            <a:endParaRPr lang="zh-CN" altLang="en-US" sz="2400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Thread(Runnable target)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dirty="0"/>
              <a:t>    该构造方法中的参数是一个</a:t>
            </a:r>
            <a:r>
              <a:rPr lang="en-US" altLang="zh-CN" sz="2400" dirty="0">
                <a:solidFill>
                  <a:srgbClr val="0000FF"/>
                </a:solidFill>
              </a:rPr>
              <a:t>Runnable</a:t>
            </a:r>
            <a:r>
              <a:rPr lang="zh-CN" altLang="en-US" sz="2400" dirty="0">
                <a:solidFill>
                  <a:srgbClr val="0000FF"/>
                </a:solidFill>
              </a:rPr>
              <a:t>类型</a:t>
            </a:r>
            <a:r>
              <a:rPr lang="zh-CN" altLang="en-US" sz="2400" dirty="0"/>
              <a:t>的接口。</a:t>
            </a:r>
            <a:endParaRPr lang="zh-CN" altLang="en-US" sz="2400" dirty="0"/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dirty="0"/>
              <a:t>    在创建线程对象时必须向构造方法的参数传递一个实现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接口类的实例，该实例对象称作所创</a:t>
            </a:r>
            <a:r>
              <a:rPr lang="zh-CN" altLang="en-US" sz="2400" dirty="0">
                <a:solidFill>
                  <a:srgbClr val="0000FF"/>
                </a:solidFill>
              </a:rPr>
              <a:t>线程的目标对象</a:t>
            </a:r>
            <a:r>
              <a:rPr lang="zh-CN" altLang="en-US" sz="2400" dirty="0"/>
              <a:t>，当线程调用</a:t>
            </a:r>
            <a:r>
              <a:rPr lang="en-US" altLang="zh-CN" sz="2400" dirty="0"/>
              <a:t>start()</a:t>
            </a:r>
            <a:r>
              <a:rPr lang="zh-CN" altLang="en-US" sz="2400" dirty="0"/>
              <a:t>方法后，一旦轮到它来享用</a:t>
            </a:r>
            <a:r>
              <a:rPr lang="en-US" altLang="zh-CN" sz="2400" dirty="0"/>
              <a:t>CPU</a:t>
            </a:r>
            <a:r>
              <a:rPr lang="zh-CN" altLang="en-US" sz="2400" dirty="0"/>
              <a:t>资源，目标对象就会自动调用接口中的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方法（接口回调）。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31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3316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§12.3.2 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使用</a:t>
            </a:r>
            <a:r>
              <a:rPr kumimoji="1" lang="en-US" altLang="zh-CN" b="1" dirty="0">
                <a:latin typeface="宋体" panose="02010600030101010101" pitchFamily="2" charset="-122"/>
                <a:ea typeface="+mn-ea"/>
              </a:rPr>
              <a:t>Thread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类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3317" name="Text Box 3"/>
          <p:cNvSpPr txBox="1"/>
          <p:nvPr/>
        </p:nvSpPr>
        <p:spPr>
          <a:xfrm>
            <a:off x="141288" y="838200"/>
            <a:ext cx="9002712" cy="197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hlinkClick r:id="rId1"/>
              </a:rPr>
              <a:t>例子</a:t>
            </a:r>
            <a:r>
              <a:rPr lang="zh-CN" altLang="en-US" sz="2400" b="1" dirty="0">
                <a:hlinkClick r:id="rId1"/>
              </a:rPr>
              <a:t>2</a:t>
            </a:r>
            <a:endParaRPr lang="zh-CN" altLang="en-US" sz="2400" b="1" dirty="0"/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    (</a:t>
            </a:r>
            <a:r>
              <a:rPr lang="en-US" altLang="zh-CN" sz="2400" b="1" dirty="0">
                <a:ea typeface="隶书" pitchFamily="49" charset="-122"/>
                <a:hlinkClick r:id="rId1"/>
              </a:rPr>
              <a:t>Example12_2.java</a:t>
            </a:r>
            <a:r>
              <a:rPr lang="en-US" altLang="zh-CN" sz="2400" b="1" dirty="0">
                <a:ea typeface="隶书" pitchFamily="49" charset="-122"/>
              </a:rPr>
              <a:t>, </a:t>
            </a:r>
            <a:r>
              <a:rPr lang="en-US" altLang="zh-CN" sz="2400" b="1" dirty="0">
                <a:ea typeface="隶书" pitchFamily="49" charset="-122"/>
                <a:hlinkClick r:id="rId2"/>
              </a:rPr>
              <a:t>ElephantTarget.java </a:t>
            </a:r>
            <a:r>
              <a:rPr lang="en-US" altLang="zh-CN" sz="2400" b="1" dirty="0">
                <a:ea typeface="隶书" pitchFamily="49" charset="-122"/>
              </a:rPr>
              <a:t>, </a:t>
            </a:r>
            <a:r>
              <a:rPr lang="en-US" altLang="zh-CN" sz="2400" b="1" dirty="0">
                <a:ea typeface="隶书" pitchFamily="49" charset="-122"/>
                <a:hlinkClick r:id="rId3"/>
              </a:rPr>
              <a:t>CarTarget.java </a:t>
            </a:r>
            <a:r>
              <a:rPr lang="en-US" altLang="zh-CN" sz="2400" b="1" dirty="0">
                <a:ea typeface="隶书" pitchFamily="49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和前面的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例子</a:t>
            </a:r>
            <a:r>
              <a:rPr lang="zh-CN" altLang="en-US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不同，不使用</a:t>
            </a:r>
            <a:r>
              <a:rPr lang="en-US" altLang="zh-CN" sz="2400" dirty="0"/>
              <a:t>Thread</a:t>
            </a:r>
            <a:r>
              <a:rPr lang="zh-CN" altLang="en-US" sz="2400" dirty="0">
                <a:latin typeface="宋体" panose="02010600030101010101" pitchFamily="2" charset="-122"/>
              </a:rPr>
              <a:t>类的子类创建线程，而是使用</a:t>
            </a:r>
            <a:r>
              <a:rPr lang="en-US" altLang="zh-CN" sz="2400" dirty="0"/>
              <a:t>Thread</a:t>
            </a:r>
            <a:r>
              <a:rPr lang="zh-CN" altLang="en-US" sz="2400" dirty="0">
                <a:latin typeface="宋体" panose="02010600030101010101" pitchFamily="2" charset="-122"/>
              </a:rPr>
              <a:t>类创建</a:t>
            </a:r>
            <a:r>
              <a:rPr lang="en-US" altLang="zh-CN" sz="2400" dirty="0"/>
              <a:t>speakElephant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/>
              <a:t>speakCar</a:t>
            </a:r>
            <a:r>
              <a:rPr lang="zh-CN" altLang="en-US" sz="2400" dirty="0">
                <a:latin typeface="宋体" panose="02010600030101010101" pitchFamily="2" charset="-122"/>
              </a:rPr>
              <a:t>线程，请注意比较例子</a:t>
            </a:r>
            <a:r>
              <a:rPr lang="zh-CN" altLang="en-US" sz="24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和例子</a:t>
            </a:r>
            <a:r>
              <a:rPr lang="zh-CN" altLang="en-US" sz="24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的细微差别。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2420938"/>
            <a:ext cx="6005513" cy="267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5076825"/>
            <a:ext cx="4129088" cy="130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00" y="5310188"/>
            <a:ext cx="4576763" cy="118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33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4340" name="Rectangle 5"/>
          <p:cNvSpPr/>
          <p:nvPr/>
        </p:nvSpPr>
        <p:spPr>
          <a:xfrm>
            <a:off x="250825" y="620713"/>
            <a:ext cx="85693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线程间可以共享相同的内存单元（包括代码与数据），并利用这些共享单元来实现数据交换、实时通信与必要的同步操作。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4341" name="Rectangle 6"/>
          <p:cNvSpPr/>
          <p:nvPr/>
        </p:nvSpPr>
        <p:spPr>
          <a:xfrm>
            <a:off x="179388" y="1989138"/>
            <a:ext cx="8713787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例子</a:t>
            </a:r>
            <a:r>
              <a:rPr lang="zh-CN" altLang="en-US" sz="2400" b="1" dirty="0"/>
              <a:t>3(</a:t>
            </a:r>
            <a:r>
              <a:rPr lang="en-US" altLang="zh-CN" sz="2400" b="1" dirty="0">
                <a:ea typeface="隶书" pitchFamily="49" charset="-122"/>
                <a:hlinkClick r:id="rId1"/>
              </a:rPr>
              <a:t>Example12_3.java </a:t>
            </a:r>
            <a:r>
              <a:rPr lang="en-US" altLang="zh-CN" sz="2400" b="1" dirty="0">
                <a:ea typeface="隶书" pitchFamily="49" charset="-122"/>
              </a:rPr>
              <a:t>, </a:t>
            </a:r>
            <a:r>
              <a:rPr lang="en-US" altLang="zh-CN" sz="2400" b="1" dirty="0">
                <a:ea typeface="隶书" pitchFamily="49" charset="-122"/>
                <a:hlinkClick r:id="rId2"/>
              </a:rPr>
              <a:t>House.java </a:t>
            </a:r>
            <a:r>
              <a:rPr lang="zh-CN" altLang="en-US" sz="2400" b="1" dirty="0"/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中使用</a:t>
            </a:r>
            <a:r>
              <a:rPr lang="en-US" altLang="zh-CN" sz="2400" dirty="0"/>
              <a:t>Thread</a:t>
            </a:r>
            <a:r>
              <a:rPr lang="zh-CN" altLang="en-US" sz="2400" dirty="0">
                <a:latin typeface="宋体" panose="02010600030101010101" pitchFamily="2" charset="-122"/>
              </a:rPr>
              <a:t>类创建两个模拟猫和狗的线程，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猫和狗共享房屋中的一桶水</a:t>
            </a:r>
            <a:r>
              <a:rPr lang="zh-CN" altLang="en-US" sz="2400" dirty="0">
                <a:latin typeface="宋体" panose="02010600030101010101" pitchFamily="2" charset="-122"/>
              </a:rPr>
              <a:t>，即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房屋是线程的目标对象</a:t>
            </a:r>
            <a:r>
              <a:rPr lang="zh-CN" altLang="en-US" sz="2400" dirty="0">
                <a:latin typeface="宋体" panose="02010600030101010101" pitchFamily="2" charset="-122"/>
              </a:rPr>
              <a:t>，房屋中的一桶水被猫和狗共享。猫和狗轮流喝水（狗喝的多，猫喝的少），当水被喝尽时，猫和狗进入死亡状态。猫或狗在轮流喝水的过程中，主动休息片刻（让</a:t>
            </a:r>
            <a:r>
              <a:rPr lang="en-US" altLang="zh-CN" sz="2400" dirty="0"/>
              <a:t>Thread</a:t>
            </a:r>
            <a:r>
              <a:rPr lang="zh-CN" altLang="en-US" sz="2400" dirty="0">
                <a:latin typeface="宋体" panose="02010600030101010101" pitchFamily="2" charset="-122"/>
              </a:rPr>
              <a:t>类调用</a:t>
            </a:r>
            <a:r>
              <a:rPr lang="en-US" altLang="zh-CN" sz="2400" dirty="0"/>
              <a:t>sleep(int n)</a:t>
            </a:r>
            <a:r>
              <a:rPr lang="zh-CN" altLang="en-US" sz="2400" dirty="0">
                <a:latin typeface="宋体" panose="02010600030101010101" pitchFamily="2" charset="-122"/>
              </a:rPr>
              <a:t>进入中断状态），而不是等到被强制中断喝水。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36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52438"/>
            <a:ext cx="4859338" cy="412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25900"/>
            <a:ext cx="5164138" cy="2211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638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6388" name="Rectangle 4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§12.3.3 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目标对象与线程的关系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6389" name="Rectangle 5"/>
          <p:cNvSpPr/>
          <p:nvPr/>
        </p:nvSpPr>
        <p:spPr>
          <a:xfrm>
            <a:off x="179388" y="908050"/>
            <a:ext cx="8640762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28600" algn="just" eaLnBrk="1" hangingPunct="1">
              <a:spcBef>
                <a:spcPct val="0"/>
              </a:spcBef>
              <a:buNone/>
            </a:pPr>
            <a:r>
              <a:rPr lang="zh-CN" altLang="en-US" sz="2400" dirty="0"/>
              <a:t>    从对象和对象之间的关系角度上看，目标对象和线程的关系有以下两种情景。</a:t>
            </a:r>
            <a:endParaRPr lang="zh-CN" altLang="en-US" sz="2400" dirty="0"/>
          </a:p>
          <a:p>
            <a:pPr marL="0" lvl="0" indent="228600" algn="just">
              <a:spcBef>
                <a:spcPct val="0"/>
              </a:spcBef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0000FF"/>
                </a:solidFill>
              </a:rPr>
              <a:t>1.目标对象和线程完全解耦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0" lvl="0" indent="228600" algn="just">
              <a:spcBef>
                <a:spcPct val="0"/>
              </a:spcBef>
              <a:buNone/>
            </a:pPr>
            <a:r>
              <a:rPr lang="zh-CN" altLang="en-US" sz="2400" dirty="0"/>
              <a:t>  目标对象没有组合线程对象.目标对象经常需要通过获得线程的名字（因为无法获得线程对象的引用）以便确定是哪个线程正在占用</a:t>
            </a:r>
            <a:r>
              <a:rPr lang="en-US" altLang="zh-CN" sz="2400" dirty="0"/>
              <a:t>CPU</a:t>
            </a:r>
            <a:r>
              <a:rPr lang="zh-CN" altLang="en-US" sz="2400" dirty="0"/>
              <a:t>资源，即被</a:t>
            </a:r>
            <a:r>
              <a:rPr lang="en-US" altLang="zh-CN" sz="2400" dirty="0"/>
              <a:t>JVM</a:t>
            </a:r>
            <a:r>
              <a:rPr lang="zh-CN" altLang="en-US" sz="2400" dirty="0"/>
              <a:t>正在执行的线程。</a:t>
            </a:r>
            <a:endParaRPr lang="zh-CN" altLang="en-US" sz="2400" dirty="0"/>
          </a:p>
          <a:p>
            <a:pPr marL="0" lvl="0" indent="228600" algn="just">
              <a:spcBef>
                <a:spcPct val="0"/>
              </a:spcBef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0000FF"/>
                </a:solidFill>
              </a:rPr>
              <a:t>2.目标对象组合线程（弱耦合）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0" lvl="0" indent="228600" algn="just">
              <a:spcBef>
                <a:spcPct val="0"/>
              </a:spcBef>
              <a:buNone/>
            </a:pPr>
            <a:r>
              <a:rPr lang="zh-CN" altLang="en-US" sz="2400" dirty="0"/>
              <a:t>  目标对象可以组合线程.目标对象类组合线程对象时， 目标对象可以通过获得线程对象的引用.</a:t>
            </a:r>
            <a:endParaRPr lang="zh-CN" altLang="en-US" sz="2400" dirty="0"/>
          </a:p>
        </p:txBody>
      </p:sp>
      <p:sp>
        <p:nvSpPr>
          <p:cNvPr id="16390" name="Rectangle 6"/>
          <p:cNvSpPr/>
          <p:nvPr/>
        </p:nvSpPr>
        <p:spPr>
          <a:xfrm>
            <a:off x="179388" y="4437063"/>
            <a:ext cx="87852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例子</a:t>
            </a:r>
            <a:r>
              <a:rPr lang="zh-CN" altLang="en-US" sz="2400" b="1" dirty="0"/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中(</a:t>
            </a:r>
            <a:r>
              <a:rPr lang="en-US" altLang="zh-CN" sz="2400" b="1" dirty="0">
                <a:latin typeface="宋体" panose="02010600030101010101" pitchFamily="2" charset="-122"/>
                <a:ea typeface="隶书" pitchFamily="49" charset="-122"/>
                <a:hlinkClick r:id="rId1"/>
              </a:rPr>
              <a:t>Example12_4.java </a:t>
            </a:r>
            <a:r>
              <a:rPr lang="en-US" altLang="zh-CN" sz="2400" b="1" dirty="0">
                <a:latin typeface="宋体" panose="02010600030101010101" pitchFamily="2" charset="-122"/>
                <a:ea typeface="隶书" pitchFamily="49" charset="-122"/>
              </a:rPr>
              <a:t>, </a:t>
            </a:r>
            <a:r>
              <a:rPr lang="en-US" altLang="zh-CN" sz="2400" b="1" dirty="0">
                <a:latin typeface="宋体" panose="02010600030101010101" pitchFamily="2" charset="-122"/>
                <a:ea typeface="隶书" pitchFamily="49" charset="-122"/>
                <a:hlinkClick r:id="rId2"/>
              </a:rPr>
              <a:t>House.java </a:t>
            </a:r>
            <a:r>
              <a:rPr lang="zh-CN" altLang="en-US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，线程</a:t>
            </a:r>
            <a:r>
              <a:rPr lang="en-US" altLang="zh-CN" sz="2400" dirty="0"/>
              <a:t>cat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/>
              <a:t>dog</a:t>
            </a: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/>
              <a:t>House</a:t>
            </a:r>
            <a:r>
              <a:rPr lang="zh-CN" altLang="en-US" sz="2400" dirty="0">
                <a:latin typeface="宋体" panose="02010600030101010101" pitchFamily="2" charset="-122"/>
              </a:rPr>
              <a:t>中，请注意例子</a:t>
            </a:r>
            <a:r>
              <a:rPr lang="zh-CN" altLang="en-US" sz="2400" dirty="0"/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与例子</a:t>
            </a:r>
            <a:r>
              <a:rPr lang="zh-CN" altLang="en-US" sz="2400" dirty="0"/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的区别</a:t>
            </a:r>
            <a:r>
              <a:rPr lang="zh-CN" altLang="en-US" sz="1100" dirty="0"/>
              <a:t> .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741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7412" name="Rectangle 4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§12.3.3 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目标对象与线程的关系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7413" name="Rectangle 6"/>
          <p:cNvSpPr/>
          <p:nvPr/>
        </p:nvSpPr>
        <p:spPr>
          <a:xfrm>
            <a:off x="-36512" y="692150"/>
            <a:ext cx="87852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例子</a:t>
            </a:r>
            <a:r>
              <a:rPr lang="zh-CN" altLang="en-US" sz="2400" b="1" dirty="0"/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中(</a:t>
            </a:r>
            <a:r>
              <a:rPr lang="en-US" altLang="zh-CN" sz="2400" b="1" dirty="0">
                <a:latin typeface="宋体" panose="02010600030101010101" pitchFamily="2" charset="-122"/>
                <a:ea typeface="隶书" pitchFamily="49" charset="-122"/>
                <a:hlinkClick r:id="rId1"/>
              </a:rPr>
              <a:t>Example12_4.java </a:t>
            </a:r>
            <a:r>
              <a:rPr lang="en-US" altLang="zh-CN" sz="2400" b="1" dirty="0">
                <a:latin typeface="宋体" panose="02010600030101010101" pitchFamily="2" charset="-122"/>
                <a:ea typeface="隶书" pitchFamily="49" charset="-122"/>
              </a:rPr>
              <a:t>, </a:t>
            </a:r>
            <a:r>
              <a:rPr lang="en-US" altLang="zh-CN" sz="2400" b="1" dirty="0">
                <a:latin typeface="宋体" panose="02010600030101010101" pitchFamily="2" charset="-122"/>
                <a:ea typeface="隶书" pitchFamily="49" charset="-122"/>
                <a:hlinkClick r:id="rId2"/>
              </a:rPr>
              <a:t>House.java </a:t>
            </a:r>
            <a:r>
              <a:rPr lang="zh-CN" altLang="en-US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，线程</a:t>
            </a:r>
            <a:r>
              <a:rPr lang="en-US" altLang="zh-CN" sz="2400" dirty="0"/>
              <a:t>cat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/>
              <a:t>dog</a:t>
            </a: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/>
              <a:t>House</a:t>
            </a:r>
            <a:r>
              <a:rPr lang="zh-CN" altLang="en-US" sz="2400" dirty="0">
                <a:latin typeface="宋体" panose="02010600030101010101" pitchFamily="2" charset="-122"/>
              </a:rPr>
              <a:t>中，请注意例子</a:t>
            </a:r>
            <a:r>
              <a:rPr lang="zh-CN" altLang="en-US" sz="2400" dirty="0"/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与例子</a:t>
            </a:r>
            <a:r>
              <a:rPr lang="zh-CN" altLang="en-US" sz="2400" dirty="0"/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的区别</a:t>
            </a:r>
            <a:r>
              <a:rPr lang="zh-CN" altLang="en-US" sz="1100" dirty="0"/>
              <a:t> .</a:t>
            </a:r>
            <a:endParaRPr lang="zh-CN" altLang="en-US" sz="1100" dirty="0"/>
          </a:p>
        </p:txBody>
      </p:sp>
      <p:pic>
        <p:nvPicPr>
          <p:cNvPr id="1741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560513"/>
            <a:ext cx="5235575" cy="467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3" y="4868863"/>
            <a:ext cx="38322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843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8436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8580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§12.3.4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关于</a:t>
            </a:r>
            <a:r>
              <a:rPr kumimoji="1" lang="en-US" altLang="zh-CN" b="1" dirty="0">
                <a:latin typeface="宋体" panose="02010600030101010101" pitchFamily="2" charset="-122"/>
                <a:ea typeface="+mn-ea"/>
              </a:rPr>
              <a:t>run()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方法启动的次数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8437" name="Text Box 3"/>
          <p:cNvSpPr txBox="1"/>
          <p:nvPr/>
        </p:nvSpPr>
        <p:spPr>
          <a:xfrm>
            <a:off x="147638" y="952500"/>
            <a:ext cx="8793162" cy="385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对于具有相同目标对象的线程，当其中一个线程享用</a:t>
            </a:r>
            <a:r>
              <a:rPr lang="en-US" altLang="zh-CN" sz="2800" b="1" dirty="0"/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资源时，目标对象自动调用接口中的</a:t>
            </a:r>
            <a:r>
              <a:rPr lang="en-US" altLang="zh-CN" sz="2800" b="1" dirty="0"/>
              <a:t>run</a:t>
            </a:r>
            <a:r>
              <a:rPr lang="zh-CN" altLang="en-US" sz="2800" b="1" dirty="0">
                <a:latin typeface="宋体" panose="02010600030101010101" pitchFamily="2" charset="-122"/>
              </a:rPr>
              <a:t>方法，这时，</a:t>
            </a:r>
            <a:r>
              <a:rPr lang="en-US" altLang="zh-CN" sz="2800" b="1" dirty="0"/>
              <a:t>run</a:t>
            </a:r>
            <a:r>
              <a:rPr lang="zh-CN" altLang="en-US" sz="2800" b="1" dirty="0">
                <a:latin typeface="宋体" panose="02010600030101010101" pitchFamily="2" charset="-122"/>
              </a:rPr>
              <a:t>方法中的局部变量被分配内存空间，当轮到另一个线程享用</a:t>
            </a:r>
            <a:r>
              <a:rPr lang="en-US" altLang="zh-CN" sz="2800" b="1" dirty="0"/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资源时，目标对象会再次调用接口中的</a:t>
            </a:r>
            <a:r>
              <a:rPr lang="en-US" altLang="zh-CN" sz="2800" b="1" dirty="0"/>
              <a:t>run</a:t>
            </a:r>
            <a:r>
              <a:rPr lang="zh-CN" altLang="en-US" sz="2800" b="1" dirty="0">
                <a:latin typeface="宋体" panose="02010600030101010101" pitchFamily="2" charset="-122"/>
              </a:rPr>
              <a:t>方法，那么，</a:t>
            </a:r>
            <a:r>
              <a:rPr lang="en-US" altLang="zh-CN" sz="2800" b="1" dirty="0"/>
              <a:t>run()</a:t>
            </a:r>
            <a:r>
              <a:rPr lang="zh-CN" altLang="en-US" sz="2800" b="1" dirty="0">
                <a:latin typeface="宋体" panose="02010600030101010101" pitchFamily="2" charset="-122"/>
              </a:rPr>
              <a:t>方法中的局部变量会再次分配内存空间。也就是说</a:t>
            </a:r>
            <a:r>
              <a:rPr lang="en-US" altLang="zh-CN" sz="2800" b="1" dirty="0">
                <a:latin typeface="宋体" panose="02010600030101010101" pitchFamily="2" charset="-122"/>
              </a:rPr>
              <a:t>run()</a:t>
            </a:r>
            <a:r>
              <a:rPr lang="zh-CN" altLang="en-US" sz="2800" b="1" dirty="0">
                <a:latin typeface="宋体" panose="02010600030101010101" pitchFamily="2" charset="-122"/>
              </a:rPr>
              <a:t>方法已经启动运行了两次，分别运行在不同的线程中，即运行在不同的时间片内。 </a:t>
            </a:r>
            <a:r>
              <a:rPr lang="zh-CN" altLang="en-US" sz="2800" b="1" dirty="0"/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945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9460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§12.4 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线程的常用方法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9461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4"/>
          <p:cNvSpPr txBox="1"/>
          <p:nvPr/>
        </p:nvSpPr>
        <p:spPr>
          <a:xfrm>
            <a:off x="304800" y="990600"/>
            <a:ext cx="8534400" cy="5246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1．</a:t>
            </a:r>
            <a:r>
              <a:rPr lang="en-US" altLang="zh-CN" sz="2400" b="1" dirty="0">
                <a:solidFill>
                  <a:srgbClr val="0000FF"/>
                </a:solidFill>
              </a:rPr>
              <a:t>start() ：</a:t>
            </a:r>
            <a:r>
              <a:rPr lang="zh-CN" altLang="en-US" sz="2400" b="1" dirty="0"/>
              <a:t> </a:t>
            </a:r>
            <a:r>
              <a:rPr lang="zh-CN" altLang="en-US" sz="2000" b="1" dirty="0"/>
              <a:t>线程调用该方法将启动线程，使之从新建状态进入就绪队列排队，一旦轮到它来享用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/>
              <a:t>资源时，就可以脱离创建它的线程独立开始自己的生命周期了。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</a:rPr>
              <a:t>2．</a:t>
            </a:r>
            <a:r>
              <a:rPr lang="en-US" altLang="zh-CN" sz="2400" b="1" dirty="0">
                <a:solidFill>
                  <a:srgbClr val="0000FF"/>
                </a:solidFill>
              </a:rPr>
              <a:t>run():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Thread</a:t>
            </a:r>
            <a:r>
              <a:rPr lang="zh-CN" altLang="en-US" sz="2000" b="1" dirty="0"/>
              <a:t>类的</a:t>
            </a:r>
            <a:r>
              <a:rPr lang="en-US" altLang="zh-CN" sz="2000" b="1" dirty="0"/>
              <a:t>run()</a:t>
            </a:r>
            <a:r>
              <a:rPr lang="zh-CN" altLang="en-US" sz="2000" b="1" dirty="0"/>
              <a:t>方法与</a:t>
            </a:r>
            <a:r>
              <a:rPr lang="en-US" altLang="zh-CN" sz="2000" b="1" dirty="0"/>
              <a:t>Runnable</a:t>
            </a:r>
            <a:r>
              <a:rPr lang="zh-CN" altLang="en-US" sz="2000" b="1" dirty="0"/>
              <a:t>接口中的</a:t>
            </a:r>
            <a:r>
              <a:rPr lang="en-US" altLang="zh-CN" sz="2000" b="1" dirty="0"/>
              <a:t>run()</a:t>
            </a:r>
            <a:r>
              <a:rPr lang="zh-CN" altLang="en-US" sz="2000" b="1" dirty="0"/>
              <a:t>方法的功能和作用相同，都用来定义线程对象被调度之后所执行的操作，都是系统自动调用而用户程序不得引用的方法。 </a:t>
            </a:r>
            <a:endParaRPr lang="zh-CN" altLang="en-US" sz="2000" b="1" dirty="0"/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3．</a:t>
            </a:r>
            <a:r>
              <a:rPr lang="en-US" altLang="zh-CN" sz="2400" b="1" dirty="0">
                <a:solidFill>
                  <a:srgbClr val="0000FF"/>
                </a:solidFill>
              </a:rPr>
              <a:t>sleep(int millsecond):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/>
              <a:t>优先级高的线程可以在它的</a:t>
            </a:r>
            <a:r>
              <a:rPr lang="en-US" altLang="zh-CN" sz="2000" b="1" dirty="0"/>
              <a:t>run()</a:t>
            </a:r>
            <a:r>
              <a:rPr lang="zh-CN" altLang="en-US" sz="2000" b="1" dirty="0"/>
              <a:t>方法中调用</a:t>
            </a:r>
            <a:r>
              <a:rPr lang="en-US" altLang="zh-CN" sz="2000" b="1" dirty="0"/>
              <a:t>sleep</a:t>
            </a:r>
            <a:r>
              <a:rPr lang="zh-CN" altLang="en-US" sz="2000" b="1" dirty="0"/>
              <a:t>方法来使自己放弃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资源，休眠一段时间。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4．</a:t>
            </a:r>
            <a:r>
              <a:rPr lang="en-US" altLang="zh-CN" sz="2400" b="1" dirty="0">
                <a:solidFill>
                  <a:srgbClr val="0000FF"/>
                </a:solidFill>
              </a:rPr>
              <a:t>isAlive():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/>
              <a:t>线程处于“新建”状态时，线程调用</a:t>
            </a:r>
            <a:r>
              <a:rPr lang="en-US" altLang="zh-CN" sz="2000" b="1" dirty="0"/>
              <a:t>isAlive()</a:t>
            </a:r>
            <a:r>
              <a:rPr lang="zh-CN" altLang="en-US" sz="2000" b="1" dirty="0"/>
              <a:t>方法返回</a:t>
            </a:r>
            <a:r>
              <a:rPr lang="en-US" altLang="zh-CN" sz="2000" b="1" dirty="0"/>
              <a:t>false。</a:t>
            </a:r>
            <a:r>
              <a:rPr lang="zh-CN" altLang="en-US" sz="2000" b="1" dirty="0"/>
              <a:t>在线程的</a:t>
            </a:r>
            <a:r>
              <a:rPr lang="en-US" altLang="zh-CN" sz="2000" b="1" dirty="0"/>
              <a:t>run()</a:t>
            </a:r>
            <a:r>
              <a:rPr lang="zh-CN" altLang="en-US" sz="2000" b="1" dirty="0"/>
              <a:t>方法结束之前，即没有进入死亡状态之前，线程调用</a:t>
            </a:r>
            <a:r>
              <a:rPr lang="en-US" altLang="zh-CN" sz="2000" b="1" dirty="0"/>
              <a:t>isAlive()</a:t>
            </a:r>
            <a:r>
              <a:rPr lang="zh-CN" altLang="en-US" sz="2000" b="1" dirty="0"/>
              <a:t>方法返回</a:t>
            </a:r>
            <a:r>
              <a:rPr lang="en-US" altLang="zh-CN" sz="2000" b="1" dirty="0"/>
              <a:t>true。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400" b="1" dirty="0">
                <a:solidFill>
                  <a:srgbClr val="0000FF"/>
                </a:solidFill>
              </a:rPr>
              <a:t>currentThread():</a:t>
            </a:r>
            <a:r>
              <a:rPr lang="zh-CN" altLang="en-US" sz="2000" b="1" dirty="0"/>
              <a:t>该方法是</a:t>
            </a:r>
            <a:r>
              <a:rPr lang="en-US" altLang="zh-CN" sz="2000" b="1" dirty="0"/>
              <a:t>Thread</a:t>
            </a:r>
            <a:r>
              <a:rPr lang="zh-CN" altLang="en-US" sz="2000" b="1" dirty="0"/>
              <a:t>类中的类方法，可以用类名调用，该方法返回当前正在使用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资源的线程。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400" b="1" dirty="0">
                <a:solidFill>
                  <a:srgbClr val="0000FF"/>
                </a:solidFill>
              </a:rPr>
              <a:t>interrupt() ：</a:t>
            </a:r>
            <a:r>
              <a:rPr lang="zh-CN" altLang="en-US" sz="2000" b="1" dirty="0"/>
              <a:t>一个占有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资源的线程可以让休眠的线程调用</a:t>
            </a:r>
            <a:r>
              <a:rPr lang="en-US" altLang="zh-CN" sz="2000" b="1" dirty="0"/>
              <a:t>interrupt()</a:t>
            </a:r>
            <a:r>
              <a:rPr lang="zh-CN" altLang="en-US" sz="2000" b="1" dirty="0"/>
              <a:t>方法“吵醒”自己，即导致休眠的线程发生</a:t>
            </a:r>
            <a:r>
              <a:rPr lang="en-US" altLang="zh-CN" sz="2000" b="1" dirty="0"/>
              <a:t>InterruptedException</a:t>
            </a:r>
            <a:r>
              <a:rPr lang="zh-CN" altLang="en-US" sz="2000" b="1" dirty="0"/>
              <a:t>异常，从而结束休眠，重新排队等待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资源。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048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0484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6"/>
          <p:cNvSpPr/>
          <p:nvPr/>
        </p:nvSpPr>
        <p:spPr>
          <a:xfrm>
            <a:off x="479425" y="260350"/>
            <a:ext cx="4537075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例子</a:t>
            </a:r>
            <a:r>
              <a:rPr lang="zh-CN" altLang="en-US" sz="2000" b="1" dirty="0"/>
              <a:t>5(</a:t>
            </a:r>
            <a:r>
              <a:rPr lang="en-US" altLang="zh-CN" sz="2000" b="1" dirty="0">
                <a:ea typeface="隶书" pitchFamily="49" charset="-122"/>
                <a:hlinkClick r:id="rId1"/>
              </a:rPr>
              <a:t>Example12_5.java </a:t>
            </a:r>
            <a:r>
              <a:rPr lang="en-US" altLang="zh-CN" sz="2000" b="1" dirty="0">
                <a:ea typeface="隶书" pitchFamily="49" charset="-122"/>
              </a:rPr>
              <a:t>, </a:t>
            </a:r>
            <a:r>
              <a:rPr lang="en-US" altLang="zh-CN" sz="2000" b="1" dirty="0">
                <a:ea typeface="隶书" pitchFamily="49" charset="-122"/>
                <a:hlinkClick r:id="rId2"/>
              </a:rPr>
              <a:t>Home.java </a:t>
            </a:r>
            <a:r>
              <a:rPr lang="zh-CN" altLang="en-US" sz="2000" b="1" dirty="0"/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中一个线程每隔</a:t>
            </a:r>
            <a:r>
              <a:rPr lang="zh-CN" altLang="en-US" sz="2000" dirty="0"/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秒钟在命令行窗口输出本地机器的时间，在</a:t>
            </a:r>
            <a:r>
              <a:rPr lang="zh-CN" altLang="en-US" sz="2000" b="1" dirty="0">
                <a:solidFill>
                  <a:srgbClr val="0000FF"/>
                </a:solidFill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秒钟后，该线程又被分配了实体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新实体又开始运行。</a:t>
            </a:r>
            <a:r>
              <a:rPr lang="zh-CN" altLang="en-US" sz="2000" dirty="0">
                <a:latin typeface="宋体" panose="02010600030101010101" pitchFamily="2" charset="-122"/>
              </a:rPr>
              <a:t>因为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垃圾实体仍然在工作</a:t>
            </a:r>
            <a:r>
              <a:rPr lang="zh-CN" altLang="en-US" sz="2000" dirty="0">
                <a:latin typeface="宋体" panose="02010600030101010101" pitchFamily="2" charset="-122"/>
              </a:rPr>
              <a:t>，因此，在命令行每秒钟能看见两行同样的本地机器时间</a:t>
            </a:r>
            <a:r>
              <a:rPr lang="en-US" altLang="zh-CN" sz="2000" dirty="0">
                <a:latin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</a:rPr>
              <a:t>运行效果如图</a:t>
            </a:r>
            <a:r>
              <a:rPr lang="zh-CN" altLang="en-US" sz="2000" dirty="0"/>
              <a:t>12.7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5267325" y="260350"/>
          <a:ext cx="29273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762125" imgH="1771650" progId="Paint.Picture">
                  <p:embed/>
                </p:oleObj>
              </mc:Choice>
              <mc:Fallback>
                <p:oleObj name="" r:id="rId3" imgW="1762125" imgH="17716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7325" y="260350"/>
                        <a:ext cx="2927350" cy="294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" y="2663825"/>
            <a:ext cx="4873625" cy="341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375" y="5191125"/>
            <a:ext cx="4021138" cy="1136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07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3076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12192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§12.1   进程与线程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b="1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§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12.1.1   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操作系统与进程</a:t>
            </a:r>
            <a:r>
              <a:rPr kumimoji="1" lang="zh-CN" altLang="en-US" sz="2800" b="1" dirty="0"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zh-CN" altLang="en-US" sz="2800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077" name="Text Box 3"/>
          <p:cNvSpPr txBox="1"/>
          <p:nvPr/>
        </p:nvSpPr>
        <p:spPr>
          <a:xfrm>
            <a:off x="182563" y="1630363"/>
            <a:ext cx="5303837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sz="2800" b="1" dirty="0">
                <a:latin typeface="宋体" panose="02010600030101010101" pitchFamily="2" charset="-122"/>
              </a:rPr>
              <a:t>是一段静态的代码，它是应用软件执行的蓝本。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进程</a:t>
            </a:r>
            <a:r>
              <a:rPr lang="zh-CN" altLang="en-US" sz="2800" b="1" dirty="0">
                <a:latin typeface="宋体" panose="02010600030101010101" pitchFamily="2" charset="-122"/>
              </a:rPr>
              <a:t>是程序的一次动态执行过程，它对应了从代码加载、执行至执行完毕的一个完整过程，这个过程也是进程本身从产生、发展至消亡的过程。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现代操作系统可以同时管理一个计算机系统中的多个进程，即可以让计算机系统中的多个进程轮流使用</a:t>
            </a:r>
            <a:r>
              <a:rPr lang="en-US" altLang="zh-CN" sz="2800" b="1" dirty="0">
                <a:latin typeface="宋体" panose="02010600030101010101" pitchFamily="2" charset="-122"/>
              </a:rPr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资源。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5562600" y="1371600"/>
          <a:ext cx="34290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381250" imgH="1800225" progId="Paint.Picture">
                  <p:embed/>
                </p:oleObj>
              </mc:Choice>
              <mc:Fallback>
                <p:oleObj name="" r:id="rId1" imgW="2381250" imgH="1800225" progId="Paint.Pictur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1371600"/>
                        <a:ext cx="3429000" cy="403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150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1508" name="Rectangle 2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3"/>
          <p:cNvSpPr/>
          <p:nvPr/>
        </p:nvSpPr>
        <p:spPr>
          <a:xfrm>
            <a:off x="244475" y="260350"/>
            <a:ext cx="4302125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例子</a:t>
            </a:r>
            <a:r>
              <a:rPr lang="zh-CN" altLang="en-US" sz="2000" b="1" dirty="0"/>
              <a:t>6</a:t>
            </a:r>
            <a:r>
              <a:rPr lang="zh-CN" altLang="en-US" sz="2000" b="1" dirty="0">
                <a:hlinkClick r:id="rId1"/>
              </a:rPr>
              <a:t>(</a:t>
            </a:r>
            <a:r>
              <a:rPr lang="en-US" altLang="zh-CN" sz="2000" b="1" dirty="0">
                <a:ea typeface="隶书" pitchFamily="49" charset="-122"/>
                <a:hlinkClick r:id="rId1"/>
              </a:rPr>
              <a:t>Example12_6.java </a:t>
            </a:r>
            <a:r>
              <a:rPr lang="en-US" altLang="zh-CN" sz="2000" b="1" dirty="0">
                <a:ea typeface="隶书" pitchFamily="49" charset="-122"/>
              </a:rPr>
              <a:t>, </a:t>
            </a:r>
            <a:r>
              <a:rPr lang="en-US" altLang="zh-CN" sz="2000" b="1" dirty="0">
                <a:ea typeface="隶书" pitchFamily="49" charset="-122"/>
                <a:hlinkClick r:id="rId2"/>
              </a:rPr>
              <a:t>ClassRoom.java </a:t>
            </a:r>
            <a:r>
              <a:rPr lang="zh-CN" altLang="en-US" sz="2000" b="1" dirty="0"/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中，有两个线程：</a:t>
            </a:r>
            <a:r>
              <a:rPr lang="en-US" altLang="zh-CN" sz="2000" dirty="0"/>
              <a:t>student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/>
              <a:t>teacher</a:t>
            </a:r>
            <a:r>
              <a:rPr lang="en-US" altLang="zh-CN" sz="2000" dirty="0"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</a:rPr>
              <a:t>其中</a:t>
            </a:r>
            <a:r>
              <a:rPr lang="en-US" altLang="zh-CN" sz="2000" dirty="0"/>
              <a:t>student</a:t>
            </a:r>
            <a:r>
              <a:rPr lang="zh-CN" altLang="en-US" sz="2000" dirty="0">
                <a:latin typeface="宋体" panose="02010600030101010101" pitchFamily="2" charset="-122"/>
              </a:rPr>
              <a:t>准备睡一小时后再开始上课，</a:t>
            </a:r>
            <a:r>
              <a:rPr lang="en-US" altLang="zh-CN" sz="2000" dirty="0"/>
              <a:t>teacher</a:t>
            </a:r>
            <a:r>
              <a:rPr lang="zh-CN" altLang="en-US" sz="2000" dirty="0">
                <a:latin typeface="宋体" panose="02010600030101010101" pitchFamily="2" charset="-122"/>
              </a:rPr>
              <a:t>在输出</a:t>
            </a:r>
            <a:r>
              <a:rPr lang="zh-CN" altLang="en-US" sz="2000" dirty="0"/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句</a:t>
            </a:r>
            <a:r>
              <a:rPr lang="zh-CN" altLang="en-US" sz="2000" dirty="0"/>
              <a:t>“</a:t>
            </a:r>
            <a:r>
              <a:rPr lang="zh-CN" altLang="en-US" sz="2000" dirty="0">
                <a:latin typeface="宋体" panose="02010600030101010101" pitchFamily="2" charset="-122"/>
              </a:rPr>
              <a:t>上课</a:t>
            </a:r>
            <a:r>
              <a:rPr lang="zh-CN" altLang="en-US" sz="2000" dirty="0"/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后，吵醒休眠的线程</a:t>
            </a:r>
            <a:r>
              <a:rPr lang="en-US" altLang="zh-CN" sz="2000" dirty="0"/>
              <a:t>student</a:t>
            </a:r>
            <a:r>
              <a:rPr lang="en-US" altLang="zh-CN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</a:rPr>
              <a:t>运行效果如图</a:t>
            </a:r>
            <a:r>
              <a:rPr lang="zh-CN" altLang="en-US" sz="2000" dirty="0"/>
              <a:t>12.8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r>
              <a:rPr lang="zh-CN" altLang="en-US" sz="1800" dirty="0"/>
              <a:t> </a:t>
            </a:r>
            <a:endParaRPr lang="zh-CN" altLang="en-US" sz="1800" dirty="0"/>
          </a:p>
        </p:txBody>
      </p:sp>
      <p:pic>
        <p:nvPicPr>
          <p:cNvPr id="215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170113"/>
            <a:ext cx="5792788" cy="43418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4767263" y="236538"/>
          <a:ext cx="3630612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1876425" imgH="1304925" progId="Paint.Picture">
                  <p:embed/>
                </p:oleObj>
              </mc:Choice>
              <mc:Fallback>
                <p:oleObj name="" r:id="rId4" imgW="1876425" imgH="13049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3" y="236538"/>
                        <a:ext cx="3630612" cy="232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25" y="4765675"/>
            <a:ext cx="3659188" cy="103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253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2532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§12.5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线程同步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2533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2534" name="Text Box 4"/>
          <p:cNvSpPr txBox="1"/>
          <p:nvPr/>
        </p:nvSpPr>
        <p:spPr>
          <a:xfrm>
            <a:off x="438150" y="1050925"/>
            <a:ext cx="8020050" cy="3538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在处理多线程问题时，我们必须注意这样一个问题：当两个或多个线程同时访问同一个变量，并且一个线程需要修改这个变量。我们应对这样的问题作出处理。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在处理线程同步时，要做的第一件事就是要把修改数据的方法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用关键字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synchronized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来修饰。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所谓线程同步</a:t>
            </a:r>
            <a:r>
              <a:rPr lang="zh-CN" altLang="en-US" sz="2000" dirty="0">
                <a:latin typeface="宋体" panose="02010600030101010101" pitchFamily="2" charset="-122"/>
              </a:rPr>
              <a:t>就是若干个线程都需要使用一个</a:t>
            </a:r>
            <a:r>
              <a:rPr lang="en-US" altLang="zh-CN" sz="2000" dirty="0">
                <a:latin typeface="宋体" panose="02010600030101010101" pitchFamily="2" charset="-122"/>
              </a:rPr>
              <a:t>synchronized</a:t>
            </a:r>
            <a:r>
              <a:rPr lang="zh-CN" altLang="en-US" sz="2000" dirty="0">
                <a:latin typeface="宋体" panose="02010600030101010101" pitchFamily="2" charset="-122"/>
              </a:rPr>
              <a:t>修饰的方法。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例子7(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  <a:hlinkClick r:id="rId1"/>
              </a:rPr>
              <a:t>Example12_7.java</a:t>
            </a:r>
            <a:r>
              <a:rPr lang="en-US" altLang="zh-CN" sz="2000" b="1" dirty="0">
                <a:latin typeface="宋体" panose="02010600030101010101" pitchFamily="2" charset="-122"/>
                <a:hlinkClick r:id="rId1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  <a:hlinkClick r:id="rId2"/>
              </a:rPr>
              <a:t>Bank.java </a:t>
            </a:r>
            <a:r>
              <a:rPr lang="zh-CN" altLang="en-US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中有两个线程：会计和出纳，他俩共同拥有一个帐本 .程序要保证其中一人使用</a:t>
            </a:r>
            <a:r>
              <a:rPr lang="en-US" altLang="zh-CN" sz="2000" dirty="0">
                <a:latin typeface="宋体" panose="02010600030101010101" pitchFamily="2" charset="-122"/>
              </a:rPr>
              <a:t>saveOrTake(int amount)</a:t>
            </a:r>
            <a:r>
              <a:rPr lang="zh-CN" altLang="en-US" sz="2000" dirty="0">
                <a:latin typeface="宋体" panose="02010600030101010101" pitchFamily="2" charset="-122"/>
              </a:rPr>
              <a:t>时，另一个人将必须等待，即</a:t>
            </a:r>
            <a:r>
              <a:rPr lang="en-US" altLang="zh-CN" sz="2000" dirty="0">
                <a:latin typeface="宋体" panose="02010600030101010101" pitchFamily="2" charset="-122"/>
              </a:rPr>
              <a:t>saveOrTake(int amount)</a:t>
            </a:r>
            <a:r>
              <a:rPr lang="zh-CN" altLang="en-US" sz="2000" dirty="0">
                <a:latin typeface="宋体" panose="02010600030101010101" pitchFamily="2" charset="-122"/>
              </a:rPr>
              <a:t>方法应当是一个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synchronized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dirty="0">
                <a:latin typeface="宋体" panose="02010600030101010101" pitchFamily="2" charset="-122"/>
              </a:rPr>
              <a:t>。程序运行效果如图12.9 .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355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3556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235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271463"/>
            <a:ext cx="6197600" cy="4762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5624513" y="1322388"/>
          <a:ext cx="324008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266950" imgH="1181100" progId="Paint.Picture">
                  <p:embed/>
                </p:oleObj>
              </mc:Choice>
              <mc:Fallback>
                <p:oleObj name="" r:id="rId2" imgW="2266950" imgH="11811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4513" y="1322388"/>
                        <a:ext cx="3240087" cy="168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4371975"/>
            <a:ext cx="3614737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457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4580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7543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§12.6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协调同步的线程</a:t>
            </a:r>
            <a:r>
              <a:rPr kumimoji="1" lang="zh-CN" altLang="en-US" sz="2000" b="1" dirty="0"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zh-CN" altLang="en-US" sz="2000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4581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4582" name="Text Box 4"/>
          <p:cNvSpPr txBox="1"/>
          <p:nvPr/>
        </p:nvSpPr>
        <p:spPr>
          <a:xfrm>
            <a:off x="304800" y="990600"/>
            <a:ext cx="8534400" cy="2103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wait()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b="1" dirty="0">
                <a:latin typeface="宋体" panose="02010600030101010101" pitchFamily="2" charset="-122"/>
              </a:rPr>
              <a:t>可以中断方法的执行，使本线程等待，暂时让出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的使用权，并允许其它线程使用这个同步方法。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notifyAll()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b="1" dirty="0">
                <a:latin typeface="宋体" panose="02010600030101010101" pitchFamily="2" charset="-122"/>
              </a:rPr>
              <a:t>通知所有的由于使用这个同步方法而处于等待的线程结束等待。曾中断的线程就会从刚才的中断处继续执行这个同步方法，并遵循</a:t>
            </a:r>
            <a:r>
              <a:rPr lang="zh-CN" altLang="en-US" sz="2000" b="1" dirty="0"/>
              <a:t>“</a:t>
            </a:r>
            <a:r>
              <a:rPr lang="zh-CN" altLang="en-US" sz="2000" b="1" dirty="0">
                <a:latin typeface="宋体" panose="02010600030101010101" pitchFamily="2" charset="-122"/>
              </a:rPr>
              <a:t>先中断先继续</a:t>
            </a:r>
            <a:r>
              <a:rPr lang="zh-CN" altLang="en-US" sz="2000" b="1" dirty="0"/>
              <a:t>”</a:t>
            </a:r>
            <a:r>
              <a:rPr lang="zh-CN" altLang="en-US" sz="2000" b="1" dirty="0">
                <a:latin typeface="宋体" panose="02010600030101010101" pitchFamily="2" charset="-122"/>
              </a:rPr>
              <a:t>的原则。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notify()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b="1" dirty="0">
                <a:latin typeface="宋体" panose="02010600030101010101" pitchFamily="2" charset="-122"/>
              </a:rPr>
              <a:t>只是通知处于等待中的线程的某一个结束等待。</a:t>
            </a:r>
            <a:r>
              <a:rPr lang="zh-CN" altLang="en-US" sz="2800" b="1" dirty="0">
                <a:solidFill>
                  <a:srgbClr val="FF0000"/>
                </a:solidFill>
              </a:rPr>
              <a:t> 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583" name="Rectangle 5"/>
          <p:cNvSpPr/>
          <p:nvPr/>
        </p:nvSpPr>
        <p:spPr>
          <a:xfrm>
            <a:off x="609600" y="3200400"/>
            <a:ext cx="3675063" cy="314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例子</a:t>
            </a:r>
            <a:r>
              <a:rPr lang="zh-CN" altLang="en-US" sz="2000" b="1" dirty="0"/>
              <a:t>8(</a:t>
            </a:r>
            <a:r>
              <a:rPr lang="en-US" altLang="zh-CN" sz="2000" b="1" dirty="0">
                <a:ea typeface="隶书" pitchFamily="49" charset="-122"/>
                <a:hlinkClick r:id="rId1"/>
              </a:rPr>
              <a:t>Example12_8.java</a:t>
            </a:r>
            <a:r>
              <a:rPr lang="en-US" altLang="zh-CN" sz="2000" b="1" dirty="0">
                <a:ea typeface="隶书" pitchFamily="49" charset="-122"/>
              </a:rPr>
              <a:t>, </a:t>
            </a:r>
            <a:r>
              <a:rPr lang="en-US" altLang="zh-CN" sz="2000" b="1" dirty="0">
                <a:ea typeface="隶书" pitchFamily="49" charset="-122"/>
                <a:hlinkClick r:id="rId2"/>
              </a:rPr>
              <a:t>TicketHouse.java </a:t>
            </a:r>
            <a:r>
              <a:rPr lang="en-US" altLang="zh-CN" sz="2000" b="1" dirty="0">
                <a:ea typeface="隶书" pitchFamily="49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模拟两个人，张飞和李逵买电影票。售票员只有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两张五元的钱</a:t>
            </a:r>
            <a:r>
              <a:rPr lang="zh-CN" altLang="en-US" sz="2000" b="1" dirty="0">
                <a:latin typeface="宋体" panose="02010600030101010101" pitchFamily="2" charset="-122"/>
              </a:rPr>
              <a:t>，电影票</a:t>
            </a:r>
            <a:r>
              <a:rPr lang="zh-CN" altLang="en-US" sz="2000" b="1" dirty="0"/>
              <a:t>5</a:t>
            </a:r>
            <a:r>
              <a:rPr lang="zh-CN" altLang="en-US" sz="2000" b="1" dirty="0">
                <a:latin typeface="宋体" panose="02010600030101010101" pitchFamily="2" charset="-122"/>
              </a:rPr>
              <a:t>元钱一张。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张飞拿二十元一张的人民币</a:t>
            </a:r>
            <a:r>
              <a:rPr lang="zh-CN" altLang="en-US" sz="2000" b="1" dirty="0">
                <a:latin typeface="宋体" panose="02010600030101010101" pitchFamily="2" charset="-122"/>
              </a:rPr>
              <a:t>排在李逵的前面买票，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李逵拿一张</a:t>
            </a:r>
            <a:r>
              <a:rPr lang="zh-CN" altLang="en-US" sz="2000" b="1" dirty="0">
                <a:solidFill>
                  <a:srgbClr val="0000FF"/>
                </a:solidFill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元的人民币买票</a:t>
            </a:r>
            <a:r>
              <a:rPr lang="zh-CN" altLang="en-US" sz="2000" b="1" dirty="0">
                <a:latin typeface="宋体" panose="02010600030101010101" pitchFamily="2" charset="-122"/>
              </a:rPr>
              <a:t>。因此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张飞必须等待</a:t>
            </a:r>
            <a:r>
              <a:rPr lang="zh-CN" altLang="en-US" sz="2000" b="1" dirty="0">
                <a:latin typeface="宋体" panose="02010600030101010101" pitchFamily="2" charset="-122"/>
              </a:rPr>
              <a:t>（李逵比张飞先买了票）。程序运行效果如图</a:t>
            </a:r>
            <a:r>
              <a:rPr lang="zh-CN" altLang="en-US" sz="2000" b="1" dirty="0"/>
              <a:t>12.10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4787900" y="3284538"/>
          <a:ext cx="36861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038350" imgH="1152525" progId="Paint.Picture">
                  <p:embed/>
                </p:oleObj>
              </mc:Choice>
              <mc:Fallback>
                <p:oleObj name="" r:id="rId3" imgW="2038350" imgH="115252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7900" y="3284538"/>
                        <a:ext cx="3686175" cy="2084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560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2560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15888"/>
            <a:ext cx="7764462" cy="4897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4625975"/>
            <a:ext cx="4108450" cy="1890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662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6628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§12.7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线程联合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6629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6630" name="Text Box 4"/>
          <p:cNvSpPr txBox="1"/>
          <p:nvPr/>
        </p:nvSpPr>
        <p:spPr>
          <a:xfrm>
            <a:off x="139700" y="876300"/>
            <a:ext cx="8853488" cy="296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dirty="0"/>
              <a:t>    </a:t>
            </a:r>
            <a:r>
              <a:rPr lang="zh-CN" altLang="en-US" sz="2000" dirty="0"/>
              <a:t>一个线程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/>
              <a:t>在占有</a:t>
            </a:r>
            <a:r>
              <a:rPr lang="en-US" altLang="zh-CN" sz="2000" dirty="0">
                <a:latin typeface="宋体" panose="02010600030101010101" pitchFamily="2" charset="-122"/>
              </a:rPr>
              <a:t>CPU</a:t>
            </a:r>
            <a:r>
              <a:rPr lang="zh-CN" altLang="en-US" sz="2000" dirty="0"/>
              <a:t>资源期间</a:t>
            </a:r>
            <a:r>
              <a:rPr lang="en-US" altLang="zh-CN" sz="2000" dirty="0"/>
              <a:t>,</a:t>
            </a:r>
            <a:r>
              <a:rPr lang="zh-CN" altLang="en-US" sz="2000" dirty="0"/>
              <a:t>可以让其它线程调用</a:t>
            </a:r>
            <a:r>
              <a:rPr lang="en-US" altLang="zh-CN" sz="2000" dirty="0">
                <a:latin typeface="宋体" panose="02010600030101010101" pitchFamily="2" charset="-122"/>
              </a:rPr>
              <a:t>join</a:t>
            </a:r>
            <a:r>
              <a:rPr lang="en-US" altLang="zh-CN" sz="2000" dirty="0"/>
              <a:t>()</a:t>
            </a:r>
            <a:r>
              <a:rPr lang="zh-CN" altLang="en-US" sz="2000" dirty="0"/>
              <a:t>和本线程联合</a:t>
            </a:r>
            <a:r>
              <a:rPr lang="en-US" altLang="zh-CN" sz="2000" dirty="0"/>
              <a:t>,</a:t>
            </a:r>
            <a:r>
              <a:rPr lang="zh-CN" altLang="en-US" sz="2000" dirty="0">
                <a:cs typeface="Times New Roman" panose="02020603050405020304" pitchFamily="18" charset="0"/>
              </a:rPr>
              <a:t>如：</a:t>
            </a:r>
            <a:endParaRPr lang="zh-CN" altLang="en-US" sz="2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B.join();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称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在运行期间联合了</a:t>
            </a:r>
            <a:r>
              <a:rPr lang="en-US" altLang="zh-CN" sz="2000" dirty="0">
                <a:latin typeface="宋体" panose="02010600030101010101" pitchFamily="2" charset="-122"/>
              </a:rPr>
              <a:t>B。</a:t>
            </a:r>
            <a:r>
              <a:rPr lang="zh-CN" altLang="en-US" sz="2000" dirty="0"/>
              <a:t>如果线程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/>
              <a:t>在占有</a:t>
            </a:r>
            <a:r>
              <a:rPr lang="en-US" altLang="zh-CN" sz="2000" dirty="0">
                <a:latin typeface="宋体" panose="02010600030101010101" pitchFamily="2" charset="-122"/>
              </a:rPr>
              <a:t>CPU</a:t>
            </a:r>
            <a:r>
              <a:rPr lang="zh-CN" altLang="en-US" sz="2000" dirty="0"/>
              <a:t>资源期间一旦联合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/>
              <a:t>线程，那么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/>
              <a:t>线程将立刻中断执行，一直等到它联合的线程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/>
              <a:t>执行完毕，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/>
              <a:t>线程再重新排队等待</a:t>
            </a:r>
            <a:r>
              <a:rPr lang="en-US" altLang="zh-CN" sz="2000" dirty="0">
                <a:latin typeface="宋体" panose="02010600030101010101" pitchFamily="2" charset="-122"/>
              </a:rPr>
              <a:t>CPU</a:t>
            </a:r>
            <a:r>
              <a:rPr lang="zh-CN" altLang="en-US" sz="2000" dirty="0"/>
              <a:t>资源，以便恢复执行。如果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/>
              <a:t>准备联合的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/>
              <a:t>线程已经结束，那么</a:t>
            </a:r>
            <a:r>
              <a:rPr lang="en-US" altLang="zh-CN" sz="2000" dirty="0">
                <a:latin typeface="宋体" panose="02010600030101010101" pitchFamily="2" charset="-122"/>
              </a:rPr>
              <a:t>B.join()</a:t>
            </a:r>
            <a:r>
              <a:rPr lang="zh-CN" altLang="en-US" sz="2000" dirty="0"/>
              <a:t>不会产生任何效果。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例子9(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  <a:hlinkClick r:id="rId1"/>
              </a:rPr>
              <a:t>Example12_9.java</a:t>
            </a:r>
            <a:r>
              <a:rPr lang="en-US" altLang="zh-CN" sz="2000" b="1" dirty="0">
                <a:latin typeface="宋体" panose="02010600030101010101" pitchFamily="2" charset="-122"/>
                <a:hlinkClick r:id="rId1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  <a:hlinkClick r:id="rId2"/>
              </a:rPr>
              <a:t>ThreadJoin.java</a:t>
            </a:r>
            <a:r>
              <a:rPr lang="en-US" altLang="zh-CN" sz="2000" b="1" dirty="0">
                <a:latin typeface="宋体" panose="02010600030101010101" pitchFamily="2" charset="-122"/>
                <a:hlinkClick r:id="rId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使用线程联合模拟顾客等待蛋糕师制作蛋糕，程序运行效果如图12.11 .</a:t>
            </a:r>
            <a:r>
              <a:rPr lang="zh-CN" altLang="en-US" sz="2800" dirty="0">
                <a:latin typeface="宋体" panose="02010600030101010101" pitchFamily="2" charset="-122"/>
              </a:rPr>
              <a:t>  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1692275" y="4005263"/>
          <a:ext cx="38877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704975" imgH="895350" progId="Paint.Picture">
                  <p:embed/>
                </p:oleObj>
              </mc:Choice>
              <mc:Fallback>
                <p:oleObj name="" r:id="rId3" imgW="1704975" imgH="8953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4005263"/>
                        <a:ext cx="3887788" cy="204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765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2765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4450"/>
            <a:ext cx="6480175" cy="5300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4292600"/>
            <a:ext cx="4972050" cy="210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867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8676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§12.8   </a:t>
            </a:r>
            <a:r>
              <a:rPr kumimoji="1" lang="en-US" altLang="zh-CN" b="1" dirty="0">
                <a:latin typeface="宋体" panose="02010600030101010101" pitchFamily="2" charset="-122"/>
                <a:ea typeface="+mn-ea"/>
                <a:cs typeface="+mn-cs"/>
              </a:rPr>
              <a:t>GUI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线程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8677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8678" name="Text Box 4"/>
          <p:cNvSpPr txBox="1"/>
          <p:nvPr/>
        </p:nvSpPr>
        <p:spPr>
          <a:xfrm>
            <a:off x="304800" y="990600"/>
            <a:ext cx="8534400" cy="3775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当</a:t>
            </a:r>
            <a:r>
              <a:rPr lang="en-US" altLang="zh-CN" sz="2400" dirty="0">
                <a:latin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程序包含图形用户界面（</a:t>
            </a:r>
            <a:r>
              <a:rPr lang="en-US" altLang="zh-CN" sz="2400" dirty="0">
                <a:latin typeface="宋体" panose="02010600030101010101" pitchFamily="2" charset="-122"/>
              </a:rPr>
              <a:t>GUI）</a:t>
            </a:r>
            <a:r>
              <a:rPr lang="zh-CN" altLang="en-US" sz="2400" dirty="0">
                <a:latin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虚拟机在运行应用程序时会自动启动更多的线程，其中有两个重要的线程：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AWT-EventQuecue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AWT-Windows</a:t>
            </a:r>
            <a:r>
              <a:rPr lang="en-US" altLang="zh-CN" sz="2400" dirty="0">
                <a:latin typeface="宋体" panose="02010600030101010101" pitchFamily="2" charset="-122"/>
              </a:rPr>
              <a:t>。AWT-EventQuecue</a:t>
            </a:r>
            <a:r>
              <a:rPr lang="zh-CN" altLang="en-US" sz="2400" dirty="0">
                <a:latin typeface="宋体" panose="02010600030101010101" pitchFamily="2" charset="-122"/>
              </a:rPr>
              <a:t>线程负责处理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事件，</a:t>
            </a:r>
            <a:r>
              <a:rPr lang="en-US" altLang="zh-CN" sz="2400" dirty="0">
                <a:latin typeface="宋体" panose="02010600030101010101" pitchFamily="2" charset="-122"/>
              </a:rPr>
              <a:t>AWT-Windows</a:t>
            </a:r>
            <a:r>
              <a:rPr lang="zh-CN" altLang="en-US" sz="2400" dirty="0">
                <a:latin typeface="宋体" panose="02010600030101010101" pitchFamily="2" charset="-122"/>
              </a:rPr>
              <a:t>线程负责将窗体或组件绘制到桌面。</a:t>
            </a:r>
            <a:r>
              <a:rPr lang="en-US" altLang="zh-CN" sz="2400" dirty="0">
                <a:latin typeface="宋体" panose="02010600030101010101" pitchFamily="2" charset="-122"/>
              </a:rPr>
              <a:t>JVM</a:t>
            </a:r>
            <a:r>
              <a:rPr lang="zh-CN" altLang="en-US" sz="2400" dirty="0">
                <a:latin typeface="宋体" panose="02010600030101010101" pitchFamily="2" charset="-122"/>
              </a:rPr>
              <a:t>要保证各个线程都有使用</a:t>
            </a:r>
            <a:r>
              <a:rPr lang="en-US" altLang="zh-CN" sz="2400" dirty="0">
                <a:latin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</a:rPr>
              <a:t>资源的机会，比如，程序中发生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界面事件时，</a:t>
            </a:r>
            <a:r>
              <a:rPr lang="en-US" altLang="zh-CN" sz="2400" dirty="0">
                <a:latin typeface="宋体" panose="02010600030101010101" pitchFamily="2" charset="-122"/>
              </a:rPr>
              <a:t>JVM</a:t>
            </a:r>
            <a:r>
              <a:rPr lang="zh-CN" altLang="en-US" sz="2400" dirty="0">
                <a:latin typeface="宋体" panose="02010600030101010101" pitchFamily="2" charset="-122"/>
              </a:rPr>
              <a:t>就会将</a:t>
            </a:r>
            <a:r>
              <a:rPr lang="en-US" altLang="zh-CN" sz="2400" dirty="0">
                <a:latin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</a:rPr>
              <a:t>资源切换给</a:t>
            </a:r>
            <a:r>
              <a:rPr lang="en-US" altLang="zh-CN" sz="2400" dirty="0">
                <a:latin typeface="宋体" panose="02010600030101010101" pitchFamily="2" charset="-122"/>
              </a:rPr>
              <a:t>AWT-EventQuecue</a:t>
            </a:r>
            <a:r>
              <a:rPr lang="zh-CN" altLang="en-US" sz="2400" dirty="0">
                <a:latin typeface="宋体" panose="02010600030101010101" pitchFamily="2" charset="-122"/>
              </a:rPr>
              <a:t>线程，</a:t>
            </a:r>
            <a:r>
              <a:rPr lang="en-US" altLang="zh-CN" sz="2400" dirty="0">
                <a:latin typeface="宋体" panose="02010600030101010101" pitchFamily="2" charset="-122"/>
              </a:rPr>
              <a:t>AWT-EventQuecue</a:t>
            </a:r>
            <a:r>
              <a:rPr lang="zh-CN" altLang="en-US" sz="2400" dirty="0">
                <a:latin typeface="宋体" panose="02010600030101010101" pitchFamily="2" charset="-122"/>
              </a:rPr>
              <a:t>线程就会来处理这个事件，比如，你单击了程序中的按钮，触发</a:t>
            </a:r>
            <a:r>
              <a:rPr lang="en-US" altLang="zh-CN" sz="2400" dirty="0">
                <a:latin typeface="宋体" panose="02010600030101010101" pitchFamily="2" charset="-122"/>
              </a:rPr>
              <a:t>ActionEvent</a:t>
            </a:r>
            <a:r>
              <a:rPr lang="zh-CN" altLang="en-US" sz="2400" dirty="0">
                <a:latin typeface="宋体" panose="02010600030101010101" pitchFamily="2" charset="-122"/>
              </a:rPr>
              <a:t>事件，</a:t>
            </a:r>
            <a:r>
              <a:rPr lang="en-US" altLang="zh-CN" sz="2400" dirty="0">
                <a:latin typeface="宋体" panose="02010600030101010101" pitchFamily="2" charset="-122"/>
              </a:rPr>
              <a:t>AWT-EventQuecue</a:t>
            </a:r>
            <a:r>
              <a:rPr lang="zh-CN" altLang="en-US" sz="2400" dirty="0">
                <a:latin typeface="宋体" panose="02010600030101010101" pitchFamily="2" charset="-122"/>
              </a:rPr>
              <a:t>线程就立刻排队等候执行处理事件的代码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  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969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29700" name="Rectangle 3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101600" y="511175"/>
            <a:ext cx="8747125" cy="1757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例子10(</a:t>
            </a:r>
            <a:r>
              <a:rPr lang="en-US" altLang="zh-CN" sz="2000" b="1" dirty="0">
                <a:ea typeface="隶书" pitchFamily="49" charset="-122"/>
                <a:hlinkClick r:id="rId1"/>
              </a:rPr>
              <a:t>Example12_10.java</a:t>
            </a:r>
            <a:r>
              <a:rPr lang="en-US" altLang="zh-CN" sz="2000" b="1" dirty="0">
                <a:hlinkClick r:id="rId1"/>
              </a:rPr>
              <a:t> 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ea typeface="隶书" pitchFamily="49" charset="-122"/>
                <a:hlinkClick r:id="rId2"/>
              </a:rPr>
              <a:t>WindowTyped.java</a:t>
            </a:r>
            <a:r>
              <a:rPr lang="en-US" altLang="zh-CN" sz="2000" b="1" dirty="0">
                <a:hlinkClick r:id="rId2"/>
              </a:rPr>
              <a:t> </a:t>
            </a:r>
            <a:r>
              <a:rPr lang="zh-CN" altLang="en-US" sz="2000" b="1" dirty="0"/>
              <a:t>)</a:t>
            </a:r>
            <a:r>
              <a:rPr lang="zh-CN" altLang="en-US" sz="2000" dirty="0"/>
              <a:t>是训练用户寻找键盘上的字母的快速能力。一个线程</a:t>
            </a:r>
            <a:r>
              <a:rPr lang="en-US" altLang="zh-CN" sz="2000" dirty="0">
                <a:latin typeface="宋体" panose="02010600030101010101" pitchFamily="2" charset="-122"/>
              </a:rPr>
              <a:t>giveLetter</a:t>
            </a:r>
            <a:r>
              <a:rPr lang="zh-CN" altLang="en-US" sz="2000" dirty="0"/>
              <a:t>负责每隔</a:t>
            </a:r>
            <a:r>
              <a:rPr lang="zh-CN" altLang="en-US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/>
              <a:t>秒给出一个英文字母，用户需要在文本框中输入这个英文字母，按回车确认。当用户按回车键时，将触发</a:t>
            </a:r>
            <a:r>
              <a:rPr lang="en-US" altLang="zh-CN" sz="2000" dirty="0">
                <a:latin typeface="宋体" panose="02010600030101010101" pitchFamily="2" charset="-122"/>
              </a:rPr>
              <a:t>ActionEvent</a:t>
            </a:r>
            <a:r>
              <a:rPr lang="zh-CN" altLang="en-US" sz="2000" dirty="0"/>
              <a:t>事件，那么</a:t>
            </a:r>
            <a:r>
              <a:rPr lang="en-US" altLang="zh-CN" sz="2000" dirty="0">
                <a:latin typeface="宋体" panose="02010600030101010101" pitchFamily="2" charset="-122"/>
              </a:rPr>
              <a:t>JVM</a:t>
            </a:r>
            <a:r>
              <a:rPr lang="zh-CN" altLang="en-US" sz="2000" dirty="0"/>
              <a:t>就会中断</a:t>
            </a:r>
            <a:r>
              <a:rPr lang="en-US" altLang="zh-CN" sz="2000" dirty="0">
                <a:latin typeface="宋体" panose="02010600030101010101" pitchFamily="2" charset="-122"/>
              </a:rPr>
              <a:t>giveLetter</a:t>
            </a:r>
            <a:r>
              <a:rPr lang="zh-CN" altLang="en-US" sz="2000" dirty="0"/>
              <a:t>线程，把</a:t>
            </a:r>
            <a:r>
              <a:rPr lang="en-US" altLang="zh-CN" sz="2000" dirty="0">
                <a:latin typeface="宋体" panose="02010600030101010101" pitchFamily="2" charset="-122"/>
              </a:rPr>
              <a:t>CUP</a:t>
            </a:r>
            <a:r>
              <a:rPr lang="zh-CN" altLang="en-US" sz="2000" dirty="0"/>
              <a:t>的使用权切换给</a:t>
            </a:r>
            <a:r>
              <a:rPr lang="en-US" altLang="zh-CN" sz="2000" dirty="0">
                <a:latin typeface="宋体" panose="02010600030101010101" pitchFamily="2" charset="-122"/>
              </a:rPr>
              <a:t>WT-EventQuecue</a:t>
            </a:r>
            <a:r>
              <a:rPr lang="zh-CN" altLang="en-US" sz="2000" dirty="0"/>
              <a:t>线程，以便处理</a:t>
            </a:r>
            <a:r>
              <a:rPr lang="en-US" altLang="zh-CN" sz="2000" dirty="0">
                <a:latin typeface="宋体" panose="02010600030101010101" pitchFamily="2" charset="-122"/>
              </a:rPr>
              <a:t>ActionEvent</a:t>
            </a:r>
            <a:r>
              <a:rPr lang="zh-CN" altLang="en-US" sz="2000" dirty="0"/>
              <a:t>事件。程序运行效果如图</a:t>
            </a:r>
            <a:r>
              <a:rPr lang="zh-CN" altLang="en-US" sz="2000" dirty="0">
                <a:latin typeface="宋体" panose="02010600030101010101" pitchFamily="2" charset="-122"/>
              </a:rPr>
              <a:t>12.12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463925" y="2268538"/>
          <a:ext cx="54006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848100" imgH="1114425" progId="Paint.Picture">
                  <p:embed/>
                </p:oleObj>
              </mc:Choice>
              <mc:Fallback>
                <p:oleObj name="" r:id="rId3" imgW="3848100" imgH="11144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3925" y="2268538"/>
                        <a:ext cx="5400675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3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4229100"/>
            <a:ext cx="5526087" cy="1576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072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88913"/>
            <a:ext cx="5661025" cy="604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63" y="4986338"/>
            <a:ext cx="4994275" cy="1495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409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4100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4419600" cy="5334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12.1.2    进程与线程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101" name="Text Box 3"/>
          <p:cNvSpPr txBox="1"/>
          <p:nvPr/>
        </p:nvSpPr>
        <p:spPr>
          <a:xfrm>
            <a:off x="533400" y="1219200"/>
            <a:ext cx="4221163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线程是比进程更小的执行单位，一个进程在其执行过程中，可以产生多个线程，形成多条执行线索，每条线索，即每个线程也有它自身的产生、存在和消亡的过程。 </a:t>
            </a:r>
            <a:endParaRPr lang="zh-CN" altLang="en-US" sz="2400" b="1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      </a:t>
            </a:r>
            <a:r>
              <a:rPr lang="zh-CN" altLang="en-US" sz="2400" b="1" dirty="0"/>
              <a:t>线程间可以共享进程中的某些内存单元(包括代码与数据)，线程的中断与恢复可以更加节省系统的开销。</a:t>
            </a:r>
            <a:endParaRPr lang="zh-CN" altLang="en-US" sz="2400" b="1" dirty="0"/>
          </a:p>
        </p:txBody>
      </p:sp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5562600" y="1752600"/>
          <a:ext cx="312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00275" imgH="1009650" progId="Paint.Picture">
                  <p:embed/>
                </p:oleObj>
              </mc:Choice>
              <mc:Fallback>
                <p:oleObj name="" r:id="rId1" imgW="2200275" imgH="10096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1752600"/>
                        <a:ext cx="31242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174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31748" name="Rectangle 2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1749" name="Text Box 3"/>
          <p:cNvSpPr txBox="1"/>
          <p:nvPr/>
        </p:nvSpPr>
        <p:spPr>
          <a:xfrm>
            <a:off x="139700" y="901700"/>
            <a:ext cx="8777288" cy="277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当某些操作需要周期性地执行，就可以使用计时器。我们可以使用</a:t>
            </a:r>
            <a:r>
              <a:rPr lang="en-US" altLang="zh-CN" sz="2000" dirty="0"/>
              <a:t>Timer</a:t>
            </a:r>
            <a:r>
              <a:rPr lang="zh-CN" altLang="en-US" sz="2000" dirty="0">
                <a:latin typeface="宋体" panose="02010600030101010101" pitchFamily="2" charset="-122"/>
              </a:rPr>
              <a:t>类的构造方法：</a:t>
            </a:r>
            <a:r>
              <a:rPr lang="en-US" altLang="zh-CN" sz="2000" b="1" dirty="0">
                <a:solidFill>
                  <a:srgbClr val="0000FF"/>
                </a:solidFill>
              </a:rPr>
              <a:t>Timer(int a, Object b)</a:t>
            </a:r>
            <a:r>
              <a:rPr lang="zh-CN" altLang="en-US" sz="2000" dirty="0">
                <a:latin typeface="宋体" panose="02010600030101010101" pitchFamily="2" charset="-122"/>
              </a:rPr>
              <a:t>创建一个计时器，其中的参数</a:t>
            </a:r>
            <a:r>
              <a:rPr lang="en-US" altLang="zh-CN" sz="2000" dirty="0"/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的单位是豪秒，确定计时器每隔</a:t>
            </a:r>
            <a:r>
              <a:rPr lang="en-US" altLang="zh-CN" sz="2000" dirty="0"/>
              <a:t>a </a:t>
            </a:r>
            <a:r>
              <a:rPr lang="zh-CN" altLang="en-US" sz="2000" dirty="0">
                <a:latin typeface="宋体" panose="02010600030101010101" pitchFamily="2" charset="-122"/>
              </a:rPr>
              <a:t>毫秒</a:t>
            </a:r>
            <a:r>
              <a:rPr lang="zh-CN" altLang="en-US" sz="2000" dirty="0"/>
              <a:t>“</a:t>
            </a:r>
            <a:r>
              <a:rPr lang="zh-CN" altLang="en-US" sz="2000" dirty="0">
                <a:latin typeface="宋体" panose="02010600030101010101" pitchFamily="2" charset="-122"/>
              </a:rPr>
              <a:t>震铃</a:t>
            </a:r>
            <a:r>
              <a:rPr lang="zh-CN" altLang="en-US" sz="2000" dirty="0"/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一次，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是计时器的监视器</a:t>
            </a:r>
            <a:r>
              <a:rPr lang="zh-CN" altLang="en-US" sz="2000" dirty="0">
                <a:latin typeface="宋体" panose="02010600030101010101" pitchFamily="2" charset="-122"/>
              </a:rPr>
              <a:t>。计时器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发生的震铃事件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en-US" altLang="zh-CN" sz="2000" dirty="0"/>
              <a:t>ActinEvent</a:t>
            </a:r>
            <a:r>
              <a:rPr lang="zh-CN" altLang="en-US" sz="2000" dirty="0">
                <a:latin typeface="宋体" panose="02010600030101010101" pitchFamily="2" charset="-122"/>
              </a:rPr>
              <a:t>类型事件。当震铃事件发生时，监视器就会监视到这个事件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，监视器就回调</a:t>
            </a:r>
            <a:r>
              <a:rPr lang="en-US" altLang="zh-CN" sz="2000" b="1" dirty="0">
                <a:solidFill>
                  <a:srgbClr val="0000FF"/>
                </a:solidFill>
              </a:rPr>
              <a:t>ActionListener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接口中的</a:t>
            </a:r>
            <a:r>
              <a:rPr lang="en-US" altLang="zh-CN" sz="2000" b="1" dirty="0">
                <a:solidFill>
                  <a:srgbClr val="0000FF"/>
                </a:solidFill>
              </a:rPr>
              <a:t>actionPerformed(ActionEvent e)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dirty="0">
                <a:latin typeface="宋体" panose="02010600030101010101" pitchFamily="2" charset="-122"/>
              </a:rPr>
              <a:t>。使用</a:t>
            </a:r>
            <a:r>
              <a:rPr lang="en-US" altLang="zh-CN" sz="2000" dirty="0"/>
              <a:t>Timer</a:t>
            </a:r>
            <a:r>
              <a:rPr lang="zh-CN" altLang="en-US" sz="2000" dirty="0">
                <a:latin typeface="宋体" panose="02010600030101010101" pitchFamily="2" charset="-122"/>
              </a:rPr>
              <a:t>类的方法</a:t>
            </a:r>
            <a:r>
              <a:rPr lang="en-US" altLang="zh-CN" sz="2000" dirty="0"/>
              <a:t>start()</a:t>
            </a:r>
            <a:r>
              <a:rPr lang="zh-CN" altLang="en-US" sz="2000" dirty="0">
                <a:latin typeface="宋体" panose="02010600030101010101" pitchFamily="2" charset="-122"/>
              </a:rPr>
              <a:t>启动计时器，即启动线程。使用</a:t>
            </a:r>
            <a:r>
              <a:rPr lang="en-US" altLang="zh-CN" sz="2000" dirty="0"/>
              <a:t>Timer</a:t>
            </a:r>
            <a:r>
              <a:rPr lang="zh-CN" altLang="en-US" sz="2000" dirty="0">
                <a:latin typeface="宋体" panose="02010600030101010101" pitchFamily="2" charset="-122"/>
              </a:rPr>
              <a:t>类的方法</a:t>
            </a:r>
            <a:r>
              <a:rPr lang="en-US" altLang="zh-CN" sz="2000" dirty="0"/>
              <a:t>stop()</a:t>
            </a:r>
            <a:r>
              <a:rPr lang="zh-CN" altLang="en-US" sz="2000" dirty="0">
                <a:latin typeface="宋体" panose="02010600030101010101" pitchFamily="2" charset="-122"/>
              </a:rPr>
              <a:t>停止计时器，即挂起线程，使用</a:t>
            </a:r>
            <a:r>
              <a:rPr lang="en-US" altLang="zh-CN" sz="2000" dirty="0"/>
              <a:t>restart()</a:t>
            </a:r>
            <a:r>
              <a:rPr lang="zh-CN" altLang="en-US" sz="2000" dirty="0">
                <a:latin typeface="宋体" panose="02010600030101010101" pitchFamily="2" charset="-122"/>
              </a:rPr>
              <a:t>重新启动计时器，即恢复线程</a:t>
            </a:r>
            <a:r>
              <a:rPr lang="zh-CN" altLang="en-US" sz="2000" dirty="0"/>
              <a:t> .</a:t>
            </a:r>
            <a:endParaRPr lang="zh-CN" altLang="en-US" sz="2000" dirty="0"/>
          </a:p>
        </p:txBody>
      </p:sp>
      <p:sp>
        <p:nvSpPr>
          <p:cNvPr id="31750" name="Rectangle 5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§12.9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计时器线程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468313" y="3789363"/>
            <a:ext cx="467995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1600" b="1" dirty="0"/>
              <a:t>例子12(</a:t>
            </a:r>
            <a:r>
              <a:rPr lang="en-US" altLang="zh-CN" sz="1600" b="1" dirty="0">
                <a:hlinkClick r:id="rId1"/>
              </a:rPr>
              <a:t>Example12_12.java</a:t>
            </a:r>
            <a:r>
              <a:rPr lang="en-US" altLang="zh-CN" sz="1600" b="1" dirty="0"/>
              <a:t>, </a:t>
            </a:r>
            <a:r>
              <a:rPr lang="en-US" altLang="zh-CN" sz="1600" b="1" dirty="0">
                <a:ea typeface="隶书" pitchFamily="49" charset="-122"/>
                <a:hlinkClick r:id="rId2"/>
              </a:rPr>
              <a:t>WindowTime.java</a:t>
            </a:r>
            <a:r>
              <a:rPr lang="en-US" altLang="zh-CN" sz="1600" b="1" dirty="0">
                <a:hlinkClick r:id="rId2"/>
              </a:rPr>
              <a:t>  </a:t>
            </a:r>
            <a:r>
              <a:rPr lang="en-US" altLang="zh-CN" sz="1600" b="1" dirty="0"/>
              <a:t>)</a:t>
            </a:r>
            <a:r>
              <a:rPr lang="zh-CN" altLang="en-US" sz="1600" dirty="0"/>
              <a:t>中，单击“开始”按钮启动计时器，并将时间显示在文本框中，同时移动文本框在容器中的位置；单击“暂停”按钮暂停计时器；单击“继续”按钮重新启动计时器。程序运行效果如图12.14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5875338" y="3343275"/>
          <a:ext cx="30099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057400" imgH="1514475" progId="Paint.Picture">
                  <p:embed/>
                </p:oleObj>
              </mc:Choice>
              <mc:Fallback>
                <p:oleObj name="" r:id="rId3" imgW="2057400" imgH="151447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5338" y="3343275"/>
                        <a:ext cx="3009900" cy="221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3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5291138"/>
            <a:ext cx="4705350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277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88913"/>
            <a:ext cx="5278438" cy="449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716338"/>
            <a:ext cx="4022725" cy="2674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379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33796" name="Rectangle 2"/>
          <p:cNvSpPr/>
          <p:nvPr/>
        </p:nvSpPr>
        <p:spPr>
          <a:xfrm>
            <a:off x="228600" y="10668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spcBef>
                <a:spcPct val="20000"/>
              </a:spcBef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3797" name="Text Box 3"/>
          <p:cNvSpPr txBox="1"/>
          <p:nvPr/>
        </p:nvSpPr>
        <p:spPr>
          <a:xfrm>
            <a:off x="101600" y="863600"/>
            <a:ext cx="8850313" cy="2503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 </a:t>
            </a:r>
            <a:r>
              <a:rPr lang="zh-CN" altLang="en-US" sz="2000" b="1" dirty="0"/>
              <a:t>在电视节目中经常看见主持人提出的问题，并要求考试者在限定时间内回答问题。这里由程序提出问题，用户回答问题。问题保存在</a:t>
            </a:r>
            <a:r>
              <a:rPr lang="en-US" altLang="zh-CN" sz="2000" b="1" dirty="0">
                <a:solidFill>
                  <a:srgbClr val="FF0000"/>
                </a:solidFill>
              </a:rPr>
              <a:t>test.txt</a:t>
            </a:r>
            <a:r>
              <a:rPr lang="zh-CN" altLang="en-US" sz="2000" b="1" dirty="0"/>
              <a:t>中，</a:t>
            </a:r>
            <a:r>
              <a:rPr lang="en-US" altLang="zh-CN" sz="2000" b="1" dirty="0">
                <a:solidFill>
                  <a:srgbClr val="FF0000"/>
                </a:solidFill>
              </a:rPr>
              <a:t>test.txt</a:t>
            </a:r>
            <a:r>
              <a:rPr lang="zh-CN" altLang="en-US" sz="2000" b="1" dirty="0"/>
              <a:t>的格式如下：</a:t>
            </a:r>
            <a:endParaRPr lang="zh-CN" altLang="en-US" sz="2000" b="1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(1)每个问题</a:t>
            </a:r>
            <a:r>
              <a:rPr lang="zh-CN" altLang="en-US" sz="2000" b="1" dirty="0">
                <a:solidFill>
                  <a:srgbClr val="0000FF"/>
                </a:solidFill>
              </a:rPr>
              <a:t>提供</a:t>
            </a:r>
            <a:r>
              <a:rPr lang="en-US" altLang="zh-CN" sz="2000" b="1" dirty="0">
                <a:solidFill>
                  <a:srgbClr val="0000FF"/>
                </a:solidFill>
              </a:rPr>
              <a:t>A、B、C、D</a:t>
            </a:r>
            <a:r>
              <a:rPr lang="zh-CN" altLang="en-US" sz="2000" b="1" dirty="0">
                <a:solidFill>
                  <a:srgbClr val="0000FF"/>
                </a:solidFill>
              </a:rPr>
              <a:t>四个选择</a:t>
            </a:r>
            <a:r>
              <a:rPr lang="zh-CN" altLang="en-US" sz="2000" b="1" dirty="0"/>
              <a:t>（单项选择）。</a:t>
            </a:r>
            <a:endParaRPr lang="zh-CN" altLang="en-US" sz="2000" b="1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(2)</a:t>
            </a:r>
            <a:r>
              <a:rPr lang="zh-CN" altLang="en-US" sz="2000" b="1" dirty="0">
                <a:solidFill>
                  <a:srgbClr val="0000FF"/>
                </a:solidFill>
              </a:rPr>
              <a:t>两个问题之间是用减号（-）尾加前一问题的答案</a:t>
            </a:r>
            <a:r>
              <a:rPr lang="zh-CN" altLang="en-US" sz="2000" b="1" dirty="0"/>
              <a:t>分隔（例如：----</a:t>
            </a:r>
            <a:r>
              <a:rPr lang="en-US" altLang="zh-CN" sz="2000" b="1" dirty="0"/>
              <a:t>D----）。</a:t>
            </a:r>
            <a:endParaRPr lang="en-US" altLang="zh-CN" sz="2000" b="1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例题</a:t>
            </a:r>
            <a:r>
              <a:rPr lang="en-US" altLang="zh-CN" sz="2000" b="1" dirty="0">
                <a:latin typeface="宋体" panose="02010600030101010101" pitchFamily="2" charset="-122"/>
              </a:rPr>
              <a:t>14</a:t>
            </a:r>
            <a:r>
              <a:rPr lang="zh-CN" altLang="en-US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  <a:hlinkClick r:id="rId1"/>
              </a:rPr>
              <a:t>Example12_14.java 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</a:rPr>
              <a:t>, </a:t>
            </a:r>
            <a:r>
              <a:rPr lang="en-US" altLang="zh-CN" sz="2000" b="1" dirty="0">
                <a:latin typeface="宋体" panose="02010600030101010101" pitchFamily="2" charset="-122"/>
                <a:ea typeface="隶书" pitchFamily="49" charset="-122"/>
                <a:hlinkClick r:id="rId2"/>
              </a:rPr>
              <a:t>StandardExamInTime.java </a:t>
            </a:r>
            <a:r>
              <a:rPr lang="zh-CN" altLang="en-US" sz="2000" b="1" dirty="0">
                <a:latin typeface="宋体" panose="02010600030101010101" pitchFamily="2" charset="-122"/>
              </a:rPr>
              <a:t>)运行效果如图</a:t>
            </a:r>
            <a:r>
              <a:rPr lang="zh-CN" altLang="en-US" sz="2000" b="1" dirty="0"/>
              <a:t>12.15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33798" name="Rectangle 4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6096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§12.11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应用举例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1692275" y="3113088"/>
          <a:ext cx="59753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953000" imgH="1314450" progId="Paint.Picture">
                  <p:embed/>
                </p:oleObj>
              </mc:Choice>
              <mc:Fallback>
                <p:oleObj name="" r:id="rId3" imgW="4953000" imgH="13144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3113088"/>
                        <a:ext cx="5975350" cy="158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0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8" y="4873625"/>
            <a:ext cx="5221287" cy="1363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481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3482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88913"/>
            <a:ext cx="5759450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44900"/>
            <a:ext cx="3971925" cy="244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584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pic>
        <p:nvPicPr>
          <p:cNvPr id="358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15888"/>
            <a:ext cx="4886325" cy="5157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11650"/>
            <a:ext cx="4024313" cy="192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12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5124" name="Rectang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781800" cy="12192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§12.2   </a:t>
            </a:r>
            <a:r>
              <a:rPr kumimoji="1" lang="en-US" altLang="zh-CN" b="1" dirty="0">
                <a:latin typeface="+mn-lt"/>
                <a:ea typeface="+mn-ea"/>
                <a:cs typeface="+mn-cs"/>
              </a:rPr>
              <a:t>Java</a:t>
            </a:r>
            <a:r>
              <a:rPr kumimoji="1" lang="zh-CN" altLang="en-US" b="1" dirty="0">
                <a:latin typeface="+mn-lt"/>
                <a:ea typeface="+mn-ea"/>
                <a:cs typeface="+mn-cs"/>
              </a:rPr>
              <a:t>中的线程 </a:t>
            </a:r>
            <a:endParaRPr kumimoji="1" lang="zh-CN" altLang="en-US" b="1" dirty="0">
              <a:latin typeface="宋体" panose="02010600030101010101" pitchFamily="2" charset="-122"/>
              <a:ea typeface="+mn-ea"/>
              <a:cs typeface="+mn-cs"/>
            </a:endParaRPr>
          </a:p>
          <a:p>
            <a:pPr algn="l" eaLnBrk="1" hangingPunct="1">
              <a:buClrTx/>
              <a:buSzTx/>
              <a:buFontTx/>
            </a:pP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b="1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§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12.2.1   </a:t>
            </a:r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Java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的多线程机制</a:t>
            </a:r>
            <a:r>
              <a:rPr kumimoji="1" lang="zh-CN" altLang="en-US" sz="2800" b="1" dirty="0">
                <a:latin typeface="+mn-lt"/>
                <a:ea typeface="+mn-ea"/>
                <a:cs typeface="+mn-cs"/>
              </a:rPr>
              <a:t> </a:t>
            </a:r>
            <a:endParaRPr kumimoji="1" lang="zh-CN" alt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5125" name="Text Box 3"/>
          <p:cNvSpPr txBox="1"/>
          <p:nvPr/>
        </p:nvSpPr>
        <p:spPr>
          <a:xfrm>
            <a:off x="323850" y="1844675"/>
            <a:ext cx="8569325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语言的一大特性点就是内置对多线程的支持。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Java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虚拟机快速地把控制从一个线程切换到另一个线程。</a:t>
            </a:r>
            <a:r>
              <a:rPr lang="zh-CN" altLang="en-US" sz="2800" b="1" dirty="0"/>
              <a:t>这些线程将被轮流执行，使得每个线程都有机会使用</a:t>
            </a:r>
            <a:r>
              <a:rPr lang="en-US" altLang="zh-CN" sz="2800" b="1" dirty="0">
                <a:latin typeface="宋体" panose="02010600030101010101" pitchFamily="2" charset="-122"/>
              </a:rPr>
              <a:t>CPU</a:t>
            </a:r>
            <a:r>
              <a:rPr lang="zh-CN" altLang="en-US" sz="2800" b="1" dirty="0"/>
              <a:t>资源。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614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6148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12.2.2  主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线程（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main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线程）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6149" name="Text Box 3"/>
          <p:cNvSpPr txBox="1"/>
          <p:nvPr/>
        </p:nvSpPr>
        <p:spPr>
          <a:xfrm>
            <a:off x="90488" y="777875"/>
            <a:ext cx="8786812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每个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应用程序都有一个缺省的主线程。</a:t>
            </a:r>
            <a:endParaRPr lang="zh-CN" altLang="en-US" sz="2400" b="1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当</a:t>
            </a:r>
            <a:r>
              <a:rPr lang="en-US" altLang="zh-CN" sz="2400" b="1" dirty="0"/>
              <a:t>JVM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Java Virtual Machine </a:t>
            </a:r>
            <a:r>
              <a:rPr lang="zh-CN" altLang="en-US" sz="2400" b="1" dirty="0"/>
              <a:t>虚拟机）加载代码，发现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方法之后，就会启动一个线程，这个线程称为“主线程”（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线程），该线程负责执行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方法。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JVM</a:t>
            </a:r>
            <a:r>
              <a:rPr lang="zh-CN" altLang="en-US" sz="2400" b="1" dirty="0"/>
              <a:t>一直要等到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应用程序中的所有线程都结束之后，才结束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应用程序 。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5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2924175"/>
            <a:ext cx="3744912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7172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12.2.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3    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线程的状态与生命周期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350838" y="838200"/>
            <a:ext cx="8793162" cy="4857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建的线程在它的一个完整的生命周期中通常要经历如下的四种状态：</a:t>
            </a:r>
            <a:endParaRPr lang="zh-CN" altLang="en-US" sz="2400" b="1" dirty="0"/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1．新建:</a:t>
            </a:r>
            <a:r>
              <a:rPr lang="zh-CN" altLang="en-US" sz="2000" b="1" dirty="0"/>
              <a:t> 当一个</a:t>
            </a:r>
            <a:r>
              <a:rPr lang="en-US" altLang="zh-CN" sz="2000" b="1" dirty="0"/>
              <a:t>Thread</a:t>
            </a:r>
            <a:r>
              <a:rPr lang="zh-CN" altLang="en-US" sz="2000" b="1" dirty="0"/>
              <a:t>类或其子类的对象被声明并创建时，新生的线程对象处于新建状态。</a:t>
            </a:r>
            <a:endParaRPr lang="zh-CN" altLang="en-US" sz="2000" b="1" dirty="0"/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2．运行 :</a:t>
            </a:r>
            <a:r>
              <a:rPr lang="zh-CN" altLang="en-US" sz="2000" b="1" dirty="0">
                <a:latin typeface="宋体" panose="02010600030101010101" pitchFamily="2" charset="-122"/>
              </a:rPr>
              <a:t>线程必须调用</a:t>
            </a:r>
            <a:r>
              <a:rPr lang="en-US" altLang="zh-CN" sz="2000" b="1" dirty="0">
                <a:latin typeface="宋体" panose="02010600030101010101" pitchFamily="2" charset="-122"/>
              </a:rPr>
              <a:t>start（）</a:t>
            </a:r>
            <a:r>
              <a:rPr lang="zh-CN" altLang="en-US" sz="2000" b="1" dirty="0">
                <a:latin typeface="宋体" panose="02010600030101010101" pitchFamily="2" charset="-122"/>
              </a:rPr>
              <a:t>方法（从父类继承的方法）通知</a:t>
            </a:r>
            <a:r>
              <a:rPr lang="en-US" altLang="zh-CN" sz="2000" b="1" dirty="0">
                <a:latin typeface="宋体" panose="02010600030101010101" pitchFamily="2" charset="-122"/>
              </a:rPr>
              <a:t>JVM，</a:t>
            </a:r>
            <a:r>
              <a:rPr lang="zh-CN" altLang="en-US" sz="2000" b="1" dirty="0">
                <a:latin typeface="宋体" panose="02010600030101010101" pitchFamily="2" charset="-122"/>
              </a:rPr>
              <a:t>这样</a:t>
            </a:r>
            <a:r>
              <a:rPr lang="en-US" altLang="zh-CN" sz="2000" b="1" dirty="0">
                <a:latin typeface="宋体" panose="02010600030101010101" pitchFamily="2" charset="-122"/>
              </a:rPr>
              <a:t>JVM</a:t>
            </a:r>
            <a:r>
              <a:rPr lang="zh-CN" altLang="en-US" sz="2000" b="1" dirty="0">
                <a:latin typeface="宋体" panose="02010600030101010101" pitchFamily="2" charset="-122"/>
              </a:rPr>
              <a:t>就会知道又有一个新一个线程排队等候切换了。一旦轮到它来享用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资源时，此线程的就可以脱离创建它的主线程独立开始自己的生命周期了。   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3．中断:</a:t>
            </a:r>
            <a:r>
              <a:rPr lang="zh-CN" altLang="en-US" sz="2000" b="1" dirty="0">
                <a:latin typeface="宋体" panose="02010600030101010101" pitchFamily="2" charset="-122"/>
              </a:rPr>
              <a:t>有4种原因的中断：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◆</a:t>
            </a:r>
            <a:r>
              <a:rPr lang="en-US" altLang="zh-CN" sz="2000" b="1" dirty="0">
                <a:latin typeface="宋体" panose="02010600030101010101" pitchFamily="2" charset="-122"/>
              </a:rPr>
              <a:t> JVM</a:t>
            </a:r>
            <a:r>
              <a:rPr lang="zh-CN" altLang="en-US" sz="2000" b="1" dirty="0">
                <a:latin typeface="宋体" panose="02010600030101010101" pitchFamily="2" charset="-122"/>
              </a:rPr>
              <a:t>将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资源从当前线程切换给其他线程，使本线程让出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的使用权处于中断状态。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000" b="1" dirty="0">
                <a:latin typeface="宋体" panose="02010600030101010101" pitchFamily="2" charset="-122"/>
              </a:rPr>
              <a:t>线程使用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资源期间，执行了</a:t>
            </a:r>
            <a:r>
              <a:rPr lang="en-US" altLang="zh-CN" sz="2000" b="1" dirty="0">
                <a:latin typeface="宋体" panose="02010600030101010101" pitchFamily="2" charset="-122"/>
              </a:rPr>
              <a:t>sleep(int millsecond)</a:t>
            </a:r>
            <a:r>
              <a:rPr lang="zh-CN" altLang="en-US" sz="2000" b="1" dirty="0">
                <a:latin typeface="宋体" panose="02010600030101010101" pitchFamily="2" charset="-122"/>
              </a:rPr>
              <a:t>方法，使当前线程进入休眠状。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000" b="1" dirty="0">
                <a:latin typeface="宋体" panose="02010600030101010101" pitchFamily="2" charset="-122"/>
              </a:rPr>
              <a:t>线程使用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资源期间，执行了</a:t>
            </a:r>
            <a:r>
              <a:rPr lang="en-US" altLang="zh-CN" sz="2000" b="1" dirty="0">
                <a:latin typeface="宋体" panose="02010600030101010101" pitchFamily="2" charset="-122"/>
              </a:rPr>
              <a:t>wait()</a:t>
            </a:r>
            <a:r>
              <a:rPr lang="zh-CN" altLang="en-US" sz="2000" b="1" dirty="0">
                <a:latin typeface="宋体" panose="02010600030101010101" pitchFamily="2" charset="-122"/>
              </a:rPr>
              <a:t>方法。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000" b="1" dirty="0">
                <a:latin typeface="宋体" panose="02010600030101010101" pitchFamily="2" charset="-122"/>
              </a:rPr>
              <a:t>线程使用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资源期间，执行某个操作进入阻塞状态。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4．死亡 :</a:t>
            </a:r>
            <a:r>
              <a:rPr lang="zh-CN" altLang="en-US" sz="2000" b="1" dirty="0">
                <a:latin typeface="宋体" panose="02010600030101010101" pitchFamily="2" charset="-122"/>
              </a:rPr>
              <a:t>处于死亡状态的线程不具有继续运行的能力。线程释放了实体。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819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8196" name="Rectangle 5"/>
          <p:cNvSpPr/>
          <p:nvPr/>
        </p:nvSpPr>
        <p:spPr>
          <a:xfrm>
            <a:off x="304800" y="765175"/>
            <a:ext cx="84963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/>
              <a:t>     </a:t>
            </a:r>
            <a:r>
              <a:rPr lang="zh-CN" altLang="en-US" sz="2000" b="1" dirty="0">
                <a:hlinkClick r:id="rId1"/>
              </a:rPr>
              <a:t>例子1(</a:t>
            </a:r>
            <a:r>
              <a:rPr lang="en-US" altLang="zh-CN" sz="2000" b="1" dirty="0">
                <a:ea typeface="隶书" pitchFamily="49" charset="-122"/>
                <a:hlinkClick r:id="rId1"/>
              </a:rPr>
              <a:t>Example12_1.java</a:t>
            </a:r>
            <a:r>
              <a:rPr lang="en-US" altLang="zh-CN" sz="2000" b="1" dirty="0">
                <a:hlinkClick r:id="rId1"/>
              </a:rPr>
              <a:t> </a:t>
            </a:r>
            <a:r>
              <a:rPr lang="zh-CN" altLang="en-US" sz="2000" b="1" dirty="0">
                <a:hlinkClick r:id="rId1"/>
              </a:rPr>
              <a:t>)</a:t>
            </a:r>
            <a:r>
              <a:rPr lang="zh-CN" altLang="en-US" sz="2000" dirty="0"/>
              <a:t>通过分析运行结果阐述线程的4种状态。例子1在主线程中用</a:t>
            </a:r>
            <a:r>
              <a:rPr lang="en-US" altLang="zh-CN" sz="2000" dirty="0"/>
              <a:t>Thread</a:t>
            </a:r>
            <a:r>
              <a:rPr lang="zh-CN" altLang="en-US" sz="2000" dirty="0"/>
              <a:t>的子类创建了两个线程(</a:t>
            </a:r>
            <a:r>
              <a:rPr lang="en-US" altLang="zh-CN" sz="2000" b="1" dirty="0">
                <a:ea typeface="隶书" pitchFamily="49" charset="-122"/>
                <a:hlinkClick r:id="rId2"/>
              </a:rPr>
              <a:t>SpeakElephant.java</a:t>
            </a:r>
            <a:r>
              <a:rPr lang="en-US" altLang="zh-CN" sz="2000" dirty="0">
                <a:hlinkClick r:id="rId2"/>
              </a:rPr>
              <a:t> </a:t>
            </a:r>
            <a:r>
              <a:rPr lang="en-US" altLang="zh-CN" sz="2000" dirty="0"/>
              <a:t>, </a:t>
            </a:r>
            <a:r>
              <a:rPr lang="en-US" altLang="zh-CN" sz="2000" dirty="0">
                <a:ea typeface="隶书" pitchFamily="49" charset="-122"/>
                <a:hlinkClick r:id="rId3"/>
              </a:rPr>
              <a:t>SpeakCar.java</a:t>
            </a:r>
            <a:r>
              <a:rPr lang="en-US" altLang="zh-CN" sz="2000" dirty="0">
                <a:hlinkClick r:id="rId3"/>
              </a:rPr>
              <a:t> </a:t>
            </a:r>
            <a:r>
              <a:rPr lang="zh-CN" altLang="en-US" sz="2000" dirty="0"/>
              <a:t>)，这两个线程分别在命令行窗口输出20句“大象”和“轿车”；主线程在命令行窗口输出15句“主人”。</a:t>
            </a:r>
            <a:endParaRPr lang="zh-CN" altLang="en-US" sz="2000" dirty="0"/>
          </a:p>
        </p:txBody>
      </p:sp>
      <p:pic>
        <p:nvPicPr>
          <p:cNvPr id="8197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089150"/>
            <a:ext cx="5924550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4508500"/>
            <a:ext cx="4579938" cy="1322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9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3" y="4999038"/>
            <a:ext cx="4248150" cy="1395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21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9220" name="Rectangle 5"/>
          <p:cNvSpPr/>
          <p:nvPr/>
        </p:nvSpPr>
        <p:spPr>
          <a:xfrm>
            <a:off x="304800" y="765175"/>
            <a:ext cx="84963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hlinkClick r:id="rId1"/>
              </a:rPr>
              <a:t>例子1</a:t>
            </a:r>
            <a:r>
              <a:rPr lang="zh-CN" altLang="en-US" sz="2000" dirty="0"/>
              <a:t>的运行效果如图12.4。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hlinkClick r:id="rId1"/>
              </a:rPr>
              <a:t>例子1</a:t>
            </a:r>
            <a:r>
              <a:rPr lang="zh-CN" altLang="en-US" sz="2000" dirty="0"/>
              <a:t>在不同的计算机运行或在同一台计算机反复运行的结果不尽相同</a:t>
            </a:r>
            <a:r>
              <a:rPr lang="en-US" altLang="zh-CN" sz="2000" dirty="0"/>
              <a:t>,</a:t>
            </a:r>
            <a:r>
              <a:rPr lang="zh-CN" altLang="en-US" sz="2000" dirty="0"/>
              <a:t>输出结果依赖当前</a:t>
            </a:r>
            <a:r>
              <a:rPr lang="en-US" altLang="zh-CN" sz="2000" dirty="0"/>
              <a:t>CPU</a:t>
            </a:r>
            <a:r>
              <a:rPr lang="zh-CN" altLang="en-US" sz="2000" dirty="0"/>
              <a:t>资源的使用情况。 </a:t>
            </a:r>
            <a:endParaRPr lang="zh-CN" altLang="en-US" sz="2000" dirty="0"/>
          </a:p>
        </p:txBody>
      </p:sp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684213" y="2276475"/>
          <a:ext cx="7620000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933950" imgH="1114425" progId="Paint.Picture">
                  <p:embed/>
                </p:oleObj>
              </mc:Choice>
              <mc:Fallback>
                <p:oleObj name="" r:id="rId2" imgW="4933950" imgH="11144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2276475"/>
                        <a:ext cx="7620000" cy="245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01600" y="6491288"/>
            <a:ext cx="1905000" cy="252412"/>
          </a:xfrm>
          <a:ln/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024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第  </a:t>
            </a:r>
            <a:fld id="{9A0DB2DC-4C9A-4742-B13C-FB6460FD3503}" type="slidenum">
              <a:rPr lang="zh-CN" altLang="en-US" sz="1400" dirty="0"/>
            </a:fld>
            <a:r>
              <a:rPr lang="zh-CN" altLang="en-US" sz="1400" dirty="0"/>
              <a:t>  页</a:t>
            </a:r>
            <a:endParaRPr lang="en-US" altLang="zh-CN" sz="1400" dirty="0"/>
          </a:p>
        </p:txBody>
      </p:sp>
      <p:sp>
        <p:nvSpPr>
          <p:cNvPr id="10244" name="Rectang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6172200" cy="609600"/>
          </a:xfrm>
          <a:ln/>
        </p:spPr>
        <p:txBody>
          <a:bodyPr vert="horz" wrap="square" lIns="91440" tIns="45720" rIns="91440" bIns="45720" anchor="t" anchorCtr="0"/>
          <a:p>
            <a:pPr lvl="1" algn="l" eaLnBrk="1" hangingPunct="1"/>
            <a:r>
              <a:rPr kumimoji="1" lang="zh-CN" altLang="en-US" b="1" dirty="0">
                <a:latin typeface="+mn-lt"/>
                <a:ea typeface="+mn-ea"/>
              </a:rPr>
              <a:t>§12.2.</a:t>
            </a:r>
            <a:r>
              <a:rPr kumimoji="1" lang="en-US" altLang="zh-CN" b="1" dirty="0">
                <a:latin typeface="+mn-lt"/>
                <a:ea typeface="+mn-ea"/>
              </a:rPr>
              <a:t>4    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线程调度与优先级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</a:rPr>
              <a:t> </a:t>
            </a:r>
            <a:endParaRPr kumimoji="1" lang="zh-CN" altLang="en-US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33338" y="927100"/>
            <a:ext cx="8793162" cy="4278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处于就绪状态的线程首先进入就绪队列排队等候</a:t>
            </a:r>
            <a:r>
              <a:rPr lang="en-US" altLang="zh-CN" sz="2800" b="1" dirty="0"/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资源，同一时刻在就绪队列中的线程可能有多个。</a:t>
            </a:r>
            <a:r>
              <a:rPr lang="en-US" altLang="zh-CN" sz="2800" b="1" dirty="0"/>
              <a:t>Java</a:t>
            </a:r>
            <a:r>
              <a:rPr lang="zh-CN" altLang="en-US" sz="2800" b="1" dirty="0">
                <a:latin typeface="宋体" panose="02010600030101010101" pitchFamily="2" charset="-122"/>
              </a:rPr>
              <a:t>虚拟机（</a:t>
            </a:r>
            <a:r>
              <a:rPr lang="en-US" altLang="zh-CN" sz="2800" b="1" dirty="0"/>
              <a:t>JVM</a:t>
            </a:r>
            <a:r>
              <a:rPr lang="en-US" altLang="zh-CN" sz="2800" b="1" dirty="0"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中的线程调度器负责管理线程，调度器把线程的优先级分为</a:t>
            </a:r>
            <a:r>
              <a:rPr lang="zh-CN" altLang="en-US" sz="2800" b="1" dirty="0"/>
              <a:t>10</a:t>
            </a:r>
            <a:r>
              <a:rPr lang="zh-CN" altLang="en-US" sz="2800" b="1" dirty="0">
                <a:latin typeface="宋体" panose="02010600030101010101" pitchFamily="2" charset="-122"/>
              </a:rPr>
              <a:t>个级别，分别用</a:t>
            </a:r>
            <a:r>
              <a:rPr lang="en-US" altLang="zh-CN" sz="2800" b="1" dirty="0"/>
              <a:t>Thread</a:t>
            </a:r>
            <a:r>
              <a:rPr lang="zh-CN" altLang="en-US" sz="2800" b="1" dirty="0">
                <a:latin typeface="宋体" panose="02010600030101010101" pitchFamily="2" charset="-122"/>
              </a:rPr>
              <a:t>类中的类常量表示。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Java</a:t>
            </a:r>
            <a:r>
              <a:rPr lang="zh-CN" altLang="en-US" sz="2800" b="1" dirty="0">
                <a:latin typeface="宋体" panose="02010600030101010101" pitchFamily="2" charset="-122"/>
              </a:rPr>
              <a:t>调度器的任务是使高优先级的线程能始终运行，一旦时间片有空闲，则使具有同等优先级的线程以轮流的方式顺序使用时间片。</a:t>
            </a:r>
            <a:r>
              <a:rPr lang="zh-CN" altLang="en-US" sz="2800" b="1" dirty="0"/>
              <a:t>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FF3300"/>
      </a:folHlink>
    </a:clrScheme>
    <a:fontScheme name="默认设计模板">
      <a:majorFont>
        <a:latin typeface="Times New Roman"/>
        <a:ea typeface="宋体"/>
        <a:cs typeface="宋体"/>
      </a:majorFont>
      <a:minorFont>
        <a:latin typeface="Times New Roman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6272</Words>
  <Application>WPS 演示</Application>
  <PresentationFormat>全屏显示(4:3)</PresentationFormat>
  <Paragraphs>290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等线</vt:lpstr>
      <vt:lpstr>Tahoma</vt:lpstr>
      <vt:lpstr>隶书</vt:lpstr>
      <vt:lpstr>微软雅黑</vt:lpstr>
      <vt:lpstr>Courier New</vt:lpstr>
      <vt:lpstr>Arial Unicode MS</vt:lpstr>
      <vt:lpstr>Calibri</vt:lpstr>
      <vt:lpstr>默认设计模板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519</cp:revision>
  <dcterms:created xsi:type="dcterms:W3CDTF">2021-06-11T01:37:57Z</dcterms:created>
  <dcterms:modified xsi:type="dcterms:W3CDTF">2021-06-11T01:38:07Z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EDD1E31C82D740EF967521BCDCD2D9AD</vt:lpwstr>
  </property>
  <property fmtid="{D5CDD505-2E9C-101B-9397-08002B2CF9AE}" pid="3" name="KSOProductBuildVer">
    <vt:lpwstr>2052-11.1.0.10495</vt:lpwstr>
  </property>
</Properties>
</file>