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92" r:id="rId5"/>
    <p:sldId id="293" r:id="rId6"/>
    <p:sldId id="258" r:id="rId7"/>
    <p:sldId id="273" r:id="rId8"/>
    <p:sldId id="294" r:id="rId9"/>
    <p:sldId id="295" r:id="rId10"/>
    <p:sldId id="307" r:id="rId11"/>
    <p:sldId id="308" r:id="rId12"/>
    <p:sldId id="309" r:id="rId13"/>
    <p:sldId id="296" r:id="rId14"/>
    <p:sldId id="297" r:id="rId15"/>
    <p:sldId id="298" r:id="rId16"/>
    <p:sldId id="275" r:id="rId17"/>
    <p:sldId id="310" r:id="rId18"/>
    <p:sldId id="276" r:id="rId19"/>
    <p:sldId id="277" r:id="rId20"/>
    <p:sldId id="311" r:id="rId21"/>
    <p:sldId id="278" r:id="rId22"/>
    <p:sldId id="279" r:id="rId23"/>
    <p:sldId id="280" r:id="rId24"/>
    <p:sldId id="281" r:id="rId25"/>
    <p:sldId id="282" r:id="rId26"/>
    <p:sldId id="312" r:id="rId27"/>
    <p:sldId id="301" r:id="rId28"/>
    <p:sldId id="302" r:id="rId29"/>
    <p:sldId id="303" r:id="rId30"/>
    <p:sldId id="304" r:id="rId31"/>
    <p:sldId id="284" r:id="rId32"/>
    <p:sldId id="320" r:id="rId33"/>
    <p:sldId id="299" r:id="rId34"/>
    <p:sldId id="300" r:id="rId35"/>
    <p:sldId id="315" r:id="rId36"/>
    <p:sldId id="316" r:id="rId37"/>
    <p:sldId id="287" r:id="rId38"/>
    <p:sldId id="306" r:id="rId39"/>
    <p:sldId id="313" r:id="rId40"/>
    <p:sldId id="314" r:id="rId41"/>
    <p:sldId id="317" r:id="rId42"/>
    <p:sldId id="318" r:id="rId43"/>
    <p:sldId id="319" r:id="rId44"/>
    <p:sldId id="321" r:id="rId45"/>
    <p:sldId id="322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0419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0426" name="Oval 9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27" name="Oval 10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28" name="Oval 1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29" name="Oval 12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0" name="Oval 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1" name="Oval 1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2" name="Oval 15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3" name="Oval 16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4" name="Oval 17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5" name="Oval 18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6" name="Oval 19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7" name="Oval 20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8" name="Oval 2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39" name="Oval 22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0" name="Oval 2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1" name="Oval 2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2" name="Oval 25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3" name="Oval 26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4" name="Oval 27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5" name="Oval 28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6" name="Oval 29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7" name="Oval 30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8" name="Oval 3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49" name="Oval 32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0" name="Oval 3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1" name="Oval 3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2" name="Oval 35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3" name="Oval 36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4" name="Oval 37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5" name="Oval 38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0456" name="Oval 39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60420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charset="0"/>
        <a:buChar char="l"/>
        <a:defRPr sz="3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+mj-lt"/>
                <a:ea typeface="+mj-ea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+mj-lt"/>
                <a:ea typeface="+mj-ea"/>
                <a:cs typeface="宋体" panose="02010600030101010101" pitchFamily="2" charset="-122"/>
              </a:rPr>
              <a:t>数据库</a:t>
            </a:r>
            <a:endParaRPr lang="zh-CN" altLang="en-US">
              <a:latin typeface="+mj-lt"/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常用数据库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23850" y="1752600"/>
            <a:ext cx="8640763" cy="4267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/>
              <a:t>Sybase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900" dirty="0"/>
              <a:t>Class.forName( "com.sybase.jdbc2.jdbc.SybDriver" ); </a:t>
            </a:r>
            <a:br>
              <a:rPr lang="en-US" altLang="zh-CN" sz="1900" dirty="0"/>
            </a:br>
            <a:r>
              <a:rPr lang="en-US" altLang="zh-CN" sz="1900" dirty="0"/>
              <a:t>cn = DriverManager.getConnection( </a:t>
            </a:r>
            <a:endParaRPr lang="en-US" altLang="zh-CN" sz="1900" dirty="0"/>
          </a:p>
          <a:p>
            <a:pPr>
              <a:buNone/>
            </a:pPr>
            <a:r>
              <a:rPr lang="en-US" altLang="zh-CN" sz="1900" dirty="0"/>
              <a:t>	</a:t>
            </a:r>
            <a:r>
              <a:rPr lang="en-US" altLang="zh-CN" sz="1900" dirty="0">
                <a:latin typeface="Verdana" panose="020B0604030504040204" charset="0"/>
              </a:rPr>
              <a:t>“</a:t>
            </a:r>
            <a:r>
              <a:rPr lang="en-US" altLang="zh-CN" sz="1900" dirty="0"/>
              <a:t>jdbc:sybase:Tds:MyDbComputerNameOrIP:2638</a:t>
            </a:r>
            <a:r>
              <a:rPr lang="en-US" altLang="zh-CN" sz="1900" dirty="0">
                <a:latin typeface="Verdana" panose="020B0604030504040204" charset="0"/>
              </a:rPr>
              <a:t>”</a:t>
            </a:r>
            <a:r>
              <a:rPr lang="en-US" altLang="zh-CN" sz="1900" dirty="0"/>
              <a:t>, sUsr, sPwd ); 		//</a:t>
            </a:r>
            <a:r>
              <a:rPr lang="zh-CN" altLang="en-US" sz="1900" dirty="0"/>
              <a:t>默认帐户密码为：</a:t>
            </a:r>
            <a:r>
              <a:rPr lang="en-US" altLang="zh-CN" sz="1900" dirty="0"/>
              <a:t>"dba"/"sql"</a:t>
            </a:r>
            <a:endParaRPr lang="en-US" altLang="zh-CN" sz="2200" dirty="0"/>
          </a:p>
          <a:p>
            <a:r>
              <a:rPr lang="en-US" altLang="zh-CN" b="1" dirty="0"/>
              <a:t>Microsoft SQLServer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900" dirty="0"/>
              <a:t>Class.forName("com.microsoft.jdbc.sqlserver.SQLServerDriver"); </a:t>
            </a:r>
            <a:br>
              <a:rPr lang="en-US" altLang="zh-CN" sz="1900" dirty="0"/>
            </a:br>
            <a:r>
              <a:rPr lang="en-US" altLang="zh-CN" sz="1900" dirty="0"/>
              <a:t>cn = DriverManager.getConnection( </a:t>
            </a:r>
            <a:endParaRPr lang="en-US" altLang="zh-CN" sz="1900" dirty="0"/>
          </a:p>
          <a:p>
            <a:pPr>
              <a:buNone/>
            </a:pPr>
            <a:r>
              <a:rPr lang="en-US" altLang="zh-CN" sz="1900" dirty="0"/>
              <a:t>	"jdbc:microsoft:sqlserver://MyDbComputerNameOrIP:1433;databaseName=master", sUsr, sPwd ); 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chemeClr val="tx1"/>
                </a:solidFill>
              </a:rPr>
              <a:t>常用数据库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539750" y="1752600"/>
            <a:ext cx="8208963" cy="4267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/>
              <a:t>ODBC </a:t>
            </a:r>
            <a:br>
              <a:rPr lang="en-US" altLang="zh-CN" dirty="0"/>
            </a:br>
            <a:r>
              <a:rPr lang="en-US" altLang="zh-CN" sz="1900" dirty="0"/>
              <a:t>Class.forName( "sun.jdbc.odbc.JdbcOdbcDriver" ); </a:t>
            </a:r>
            <a:br>
              <a:rPr lang="en-US" altLang="zh-CN" sz="1900" dirty="0"/>
            </a:br>
            <a:r>
              <a:rPr lang="en-US" altLang="zh-CN" sz="1900" dirty="0"/>
              <a:t>Connection cn = DriverManager.getConnection( </a:t>
            </a:r>
            <a:endParaRPr lang="en-US" altLang="zh-CN" sz="1900" dirty="0"/>
          </a:p>
          <a:p>
            <a:pPr>
              <a:buNone/>
            </a:pPr>
            <a:r>
              <a:rPr lang="en-US" altLang="zh-CN" sz="1900" dirty="0"/>
              <a:t>	</a:t>
            </a:r>
            <a:r>
              <a:rPr lang="en-US" altLang="zh-CN" sz="1900" dirty="0">
                <a:latin typeface="Verdana" panose="020B0604030504040204" charset="0"/>
              </a:rPr>
              <a:t>“</a:t>
            </a:r>
            <a:r>
              <a:rPr lang="en-US" altLang="zh-CN" sz="1900" dirty="0"/>
              <a:t>jdbc:odbc:</a:t>
            </a:r>
            <a:r>
              <a:rPr lang="en-US" altLang="zh-CN" sz="1900" dirty="0">
                <a:latin typeface="Verdana" panose="020B0604030504040204" charset="0"/>
              </a:rPr>
              <a:t>”</a:t>
            </a:r>
            <a:r>
              <a:rPr lang="en-US" altLang="zh-CN" sz="1900" dirty="0"/>
              <a:t>+sDsn, sUsr, sPwd ); </a:t>
            </a:r>
            <a:endParaRPr lang="en-US" altLang="zh-CN" sz="1900" dirty="0"/>
          </a:p>
          <a:p>
            <a:r>
              <a:rPr lang="en-US" altLang="zh-CN" b="1" dirty="0"/>
              <a:t>DB2</a:t>
            </a:r>
            <a:br>
              <a:rPr lang="en-US" altLang="zh-CN" b="1" dirty="0"/>
            </a:br>
            <a:r>
              <a:rPr lang="en-US" altLang="zh-CN" sz="1900" dirty="0"/>
              <a:t>Class.forName("Com.ibm.db2.jdbc.net.DB2Driver");</a:t>
            </a:r>
            <a:br>
              <a:rPr lang="en-US" altLang="zh-CN" sz="1900" dirty="0"/>
            </a:br>
            <a:r>
              <a:rPr lang="en-US" altLang="zh-CN" sz="1900" dirty="0"/>
              <a:t>String url="jdbc:db2://192.9.200.108:6789/SAMPLE"</a:t>
            </a:r>
            <a:br>
              <a:rPr lang="en-US" altLang="zh-CN" sz="1900" dirty="0"/>
            </a:br>
            <a:r>
              <a:rPr lang="en-US" altLang="zh-CN" sz="1900" dirty="0"/>
              <a:t>cn = DriverManager.getConnection( url, sUsr, sPwd );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zh-CN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数据库连接：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连接前预处理：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找到</a:t>
            </a:r>
            <a:r>
              <a:rPr lang="en-US" altLang="zh-CN" dirty="0"/>
              <a:t>JDBC</a:t>
            </a:r>
            <a:r>
              <a:rPr lang="zh-CN" altLang="en-US" dirty="0"/>
              <a:t>驱动程序类的名称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找到驱动程序所在程序，并且完成下列动作之一：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使用</a:t>
            </a:r>
            <a:r>
              <a:rPr lang="en-US" altLang="zh-CN" dirty="0"/>
              <a:t>-classpath</a:t>
            </a:r>
            <a:r>
              <a:rPr lang="zh-CN" altLang="en-US" dirty="0"/>
              <a:t>命令行参数启动数据库程序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修改</a:t>
            </a:r>
            <a:r>
              <a:rPr lang="en-US" altLang="zh-CN" dirty="0"/>
              <a:t>CLASSPATH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将数据库驱动程序包复制到</a:t>
            </a:r>
            <a:r>
              <a:rPr lang="en-US" altLang="zh-CN" dirty="0"/>
              <a:t>jre/lib/ext</a:t>
            </a:r>
            <a:r>
              <a:rPr lang="zh-CN" altLang="en-US" dirty="0"/>
              <a:t>目录中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说明：</a:t>
            </a:r>
            <a:r>
              <a:rPr lang="en-US" altLang="zh-CN" dirty="0"/>
              <a:t>DriverManager</a:t>
            </a:r>
            <a:r>
              <a:rPr lang="zh-CN" altLang="en-US" dirty="0"/>
              <a:t>类用于选择数据库驱动程序和创建新的数据库连接。不过只有在驱动管理器中注册过的驱动程序才可以被激活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zh-CN" altLang="en-US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数据库连接：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注册驱动器：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利用</a:t>
            </a:r>
            <a:r>
              <a:rPr lang="en-US" altLang="zh-CN" dirty="0"/>
              <a:t>Class.forName(“DriveImplementationClass”)</a:t>
            </a:r>
            <a:r>
              <a:rPr lang="zh-CN" altLang="en-US" dirty="0"/>
              <a:t>装载类，由</a:t>
            </a:r>
            <a:r>
              <a:rPr lang="en-US" altLang="zh-CN" dirty="0"/>
              <a:t>DriverManager</a:t>
            </a:r>
            <a:r>
              <a:rPr lang="zh-CN" altLang="en-US" dirty="0"/>
              <a:t>自动注册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启动时利用</a:t>
            </a:r>
            <a:r>
              <a:rPr lang="en-US" altLang="zh-CN" dirty="0"/>
              <a:t>jdbc.driver</a:t>
            </a:r>
            <a:r>
              <a:rPr lang="zh-CN" altLang="en-US" dirty="0"/>
              <a:t>属性进行注册。例如：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java –D jdbc.drivers=org.postgresql.Driver MyProg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System.setProperty(“jdbc.drivers”,” org.postgresql.Driver”);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说明：注册多个驱动时，可用冒号间隔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数据库连接：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打开数据库连接：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利用</a:t>
            </a:r>
            <a:r>
              <a:rPr lang="en-US" altLang="zh-CN" dirty="0"/>
              <a:t>DriverManager.getConnection(url,usr,pass)</a:t>
            </a:r>
            <a:r>
              <a:rPr lang="zh-CN" altLang="en-US" dirty="0"/>
              <a:t>方法获得</a:t>
            </a:r>
            <a:r>
              <a:rPr lang="en-US" altLang="zh-CN" dirty="0"/>
              <a:t>Connection</a:t>
            </a:r>
            <a:r>
              <a:rPr lang="zh-CN" altLang="en-US" dirty="0"/>
              <a:t>的实例</a:t>
            </a:r>
            <a:endParaRPr lang="zh-CN" altLang="en-US" dirty="0"/>
          </a:p>
          <a:p>
            <a:pPr eaLnBrk="1" hangingPunct="1"/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命令：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利用</a:t>
            </a:r>
            <a:r>
              <a:rPr lang="en-US" altLang="zh-CN" dirty="0"/>
              <a:t>Connection</a:t>
            </a:r>
            <a:r>
              <a:rPr lang="zh-CN" altLang="en-US" dirty="0"/>
              <a:t>中的</a:t>
            </a:r>
            <a:r>
              <a:rPr lang="en-US" altLang="zh-CN" dirty="0"/>
              <a:t>createStatement</a:t>
            </a:r>
            <a:r>
              <a:rPr lang="zh-CN" altLang="en-US" dirty="0"/>
              <a:t>、</a:t>
            </a:r>
            <a:r>
              <a:rPr lang="en-US" altLang="zh-CN" dirty="0"/>
              <a:t>preparedStatement</a:t>
            </a:r>
            <a:r>
              <a:rPr lang="zh-CN" altLang="en-US" dirty="0"/>
              <a:t>、</a:t>
            </a:r>
            <a:r>
              <a:rPr lang="en-US" altLang="zh-CN" dirty="0"/>
              <a:t>preparedCall</a:t>
            </a:r>
            <a:r>
              <a:rPr lang="zh-CN" altLang="en-US" dirty="0"/>
              <a:t>分别创建生成</a:t>
            </a:r>
            <a:r>
              <a:rPr lang="en-US" altLang="zh-CN" dirty="0"/>
              <a:t>Statement</a:t>
            </a:r>
            <a:r>
              <a:rPr lang="zh-CN" altLang="en-US" dirty="0"/>
              <a:t>、</a:t>
            </a:r>
            <a:r>
              <a:rPr lang="en-US" altLang="zh-CN" dirty="0"/>
              <a:t>PreparedStatement</a:t>
            </a:r>
            <a:r>
              <a:rPr lang="zh-CN" altLang="en-US" dirty="0"/>
              <a:t>和</a:t>
            </a:r>
            <a:r>
              <a:rPr lang="en-US" altLang="zh-CN" dirty="0"/>
              <a:t>CallableStatement</a:t>
            </a:r>
            <a:r>
              <a:rPr lang="zh-CN" altLang="en-US" dirty="0"/>
              <a:t>类型的实例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zh-CN" altLang="en-US"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命令（续）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绑定参数或设置好相应的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调用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executeUpdate</a:t>
            </a:r>
            <a:r>
              <a:rPr lang="zh-CN" altLang="en-US" dirty="0"/>
              <a:t>、</a:t>
            </a:r>
            <a:r>
              <a:rPr lang="en-US" altLang="zh-CN" dirty="0"/>
              <a:t>executeQuery</a:t>
            </a:r>
            <a:r>
              <a:rPr lang="zh-CN" altLang="en-US" dirty="0"/>
              <a:t>等方法完成各动作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若为查询动作，获得</a:t>
            </a:r>
            <a:r>
              <a:rPr lang="en-US" altLang="zh-CN" dirty="0"/>
              <a:t>ResultSet</a:t>
            </a:r>
            <a:r>
              <a:rPr lang="zh-CN" altLang="en-US" dirty="0"/>
              <a:t>的实例，通过其中的方法进行各种访问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在</a:t>
            </a:r>
            <a:r>
              <a:rPr lang="en-US" altLang="zh-CN" dirty="0"/>
              <a:t>SQL Server</a:t>
            </a:r>
            <a:r>
              <a:rPr lang="zh-CN" altLang="en-US" dirty="0"/>
              <a:t>中创建新库</a:t>
            </a:r>
            <a:r>
              <a:rPr lang="en-US" altLang="zh-CN" dirty="0"/>
              <a:t>clsTest</a:t>
            </a:r>
            <a:endParaRPr lang="en-US" altLang="zh-CN" dirty="0"/>
          </a:p>
          <a:p>
            <a:r>
              <a:rPr lang="zh-CN" altLang="en-US" dirty="0"/>
              <a:t>在库中创建一张企业人员基本信息表</a:t>
            </a:r>
            <a:endParaRPr lang="zh-CN" altLang="en-US" dirty="0"/>
          </a:p>
          <a:p>
            <a:r>
              <a:rPr lang="zh-CN" altLang="en-US" dirty="0"/>
              <a:t>从中查询人员的信息，在命令行中显示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673100" y="1719263"/>
            <a:ext cx="7715250" cy="44116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最基本的类是：</a:t>
            </a:r>
            <a:r>
              <a:rPr lang="en-US" altLang="zh-CN" dirty="0"/>
              <a:t>Connection</a:t>
            </a:r>
            <a:r>
              <a:rPr lang="zh-CN" altLang="en-US" dirty="0"/>
              <a:t>、</a:t>
            </a:r>
            <a:r>
              <a:rPr lang="en-US" altLang="zh-CN" dirty="0"/>
              <a:t>Statement</a:t>
            </a:r>
            <a:r>
              <a:rPr lang="zh-CN" altLang="en-US" dirty="0"/>
              <a:t>和</a:t>
            </a:r>
            <a:r>
              <a:rPr lang="en-US" altLang="zh-CN" dirty="0"/>
              <a:t>ResultSet</a:t>
            </a:r>
            <a:endParaRPr lang="en-US" altLang="zh-CN" dirty="0"/>
          </a:p>
          <a:p>
            <a:pPr eaLnBrk="1" hangingPunct="1"/>
            <a:r>
              <a:rPr lang="zh-CN" altLang="en-US" dirty="0"/>
              <a:t>结果集类型：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createStatement()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无参形式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createStatement(param1,param2);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第一个参数：结果集的类型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第二个参数：并发类型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673100" y="1484313"/>
            <a:ext cx="7715250" cy="46466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结果集类型：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createStatement(param1,param2);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结果集类型：（</a:t>
            </a:r>
            <a:r>
              <a:rPr lang="en-US" altLang="zh-CN" dirty="0"/>
              <a:t>ResultSet</a:t>
            </a:r>
            <a:r>
              <a:rPr lang="zh-CN" altLang="en-US" dirty="0"/>
              <a:t>中定义的常量）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dirty="0"/>
              <a:t>TYPE_FORWORD_ONLY</a:t>
            </a:r>
            <a:r>
              <a:rPr lang="zh-CN" altLang="en-US" dirty="0"/>
              <a:t>：只读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dirty="0"/>
              <a:t>TYPE_SCROLL_SENSITIVE</a:t>
            </a:r>
            <a:r>
              <a:rPr lang="zh-CN" altLang="en-US" dirty="0"/>
              <a:t>：对所做修改不进行显示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dirty="0"/>
              <a:t>TYPE_SCROLL_INSENSITIVE</a:t>
            </a:r>
            <a:r>
              <a:rPr lang="zh-CN" altLang="en-US" dirty="0"/>
              <a:t>：对所做修改，在结果集重新滚动到所修改行时，显示修改后的结果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并发类型：（</a:t>
            </a:r>
            <a:r>
              <a:rPr lang="en-US" altLang="zh-CN" dirty="0"/>
              <a:t>ResultSet</a:t>
            </a:r>
            <a:r>
              <a:rPr lang="zh-CN" altLang="en-US" dirty="0"/>
              <a:t>中的常量）</a:t>
            </a: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dirty="0"/>
              <a:t>CONCUR_READ_ONLY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dirty="0"/>
              <a:t>CONCUR_UPDATABLE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preparedStatement</a:t>
            </a:r>
            <a:r>
              <a:rPr lang="zh-CN" altLang="en-US" dirty="0"/>
              <a:t>和</a:t>
            </a:r>
            <a:r>
              <a:rPr lang="en-US" altLang="zh-CN" dirty="0"/>
              <a:t>preparedCall</a:t>
            </a:r>
            <a:r>
              <a:rPr lang="zh-CN" altLang="en-US" dirty="0"/>
              <a:t>，上述参数是它们的第二、第三个参数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 noRot="1"/>
          </p:cNvSpPr>
          <p:nvPr>
            <p:ph type="title"/>
          </p:nvPr>
        </p:nvSpPr>
        <p:spPr>
          <a:xfrm>
            <a:off x="457200" y="188913"/>
            <a:ext cx="8229600" cy="13716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Java API</a:t>
            </a:r>
            <a:endParaRPr lang="zh-CN" altLang="en-US" dirty="0"/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928688" y="1571625"/>
            <a:ext cx="7416800" cy="3673475"/>
          </a:xfrm>
          <a:ln/>
        </p:spPr>
        <p:txBody>
          <a:bodyPr vert="horz" wrap="square" lIns="91440" tIns="45720" rIns="91440" bIns="45720" anchor="t" anchorCtr="0"/>
          <a:p>
            <a:pPr marL="609600" indent="-609600">
              <a:lnSpc>
                <a:spcPct val="90000"/>
              </a:lnSpc>
            </a:pPr>
            <a:r>
              <a:rPr lang="zh-CN" altLang="en-US" sz="2800" dirty="0"/>
              <a:t>结果的获取</a:t>
            </a:r>
            <a:r>
              <a:rPr lang="en-US" altLang="zh-CN" sz="2800" dirty="0"/>
              <a:t>ResultSet</a:t>
            </a:r>
            <a:r>
              <a:rPr lang="zh-CN" altLang="en-US" sz="2800" dirty="0"/>
              <a:t>类：</a:t>
            </a:r>
            <a:endParaRPr lang="zh-CN" altLang="en-US" sz="2800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/>
              <a:t>用于处理查询结果，它的重要方法有：</a:t>
            </a:r>
            <a:endParaRPr lang="zh-CN" altLang="en-US" sz="2400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ResultSetMetaData getMetaData();	</a:t>
            </a:r>
            <a:endParaRPr lang="en-US" altLang="zh-CN" dirty="0"/>
          </a:p>
          <a:p>
            <a:pPr marL="1752600" lvl="3" indent="-381000">
              <a:lnSpc>
                <a:spcPct val="90000"/>
              </a:lnSpc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返回</a:t>
            </a:r>
            <a:r>
              <a:rPr lang="en-US" altLang="zh-CN" sz="1800" dirty="0"/>
              <a:t>ResultSetMetaData</a:t>
            </a:r>
            <a:r>
              <a:rPr lang="zh-CN" altLang="en-US" sz="1800" dirty="0"/>
              <a:t>对象，包括列的各个属性</a:t>
            </a:r>
            <a:endParaRPr lang="zh-CN" altLang="en-US" sz="1800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boolean next();</a:t>
            </a:r>
            <a:endParaRPr lang="en-US" altLang="zh-CN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boolean wasNull();</a:t>
            </a:r>
            <a:endParaRPr lang="en-US" altLang="zh-CN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String getCursorName();	</a:t>
            </a:r>
            <a:endParaRPr lang="en-US" altLang="zh-CN" dirty="0"/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zh-CN" dirty="0"/>
              <a:t>	//</a:t>
            </a:r>
            <a:r>
              <a:rPr lang="zh-CN" altLang="en-US" dirty="0"/>
              <a:t>返回</a:t>
            </a:r>
            <a:r>
              <a:rPr lang="en-US" altLang="zh-CN" dirty="0"/>
              <a:t>ResultSet</a:t>
            </a:r>
            <a:r>
              <a:rPr lang="zh-CN" altLang="en-US" dirty="0"/>
              <a:t>中</a:t>
            </a:r>
            <a:r>
              <a:rPr lang="en-US" altLang="zh-CN" dirty="0"/>
              <a:t>SQL</a:t>
            </a:r>
            <a:r>
              <a:rPr lang="zh-CN" altLang="en-US" dirty="0"/>
              <a:t>游标名</a:t>
            </a:r>
            <a:endParaRPr lang="zh-CN" altLang="en-US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getString(String/int)</a:t>
            </a:r>
            <a:endParaRPr lang="en-US" altLang="zh-CN" dirty="0"/>
          </a:p>
          <a:p>
            <a:pPr marL="1371600" lvl="2" indent="-457200">
              <a:lnSpc>
                <a:spcPct val="90000"/>
              </a:lnSpc>
            </a:pPr>
            <a:r>
              <a:rPr lang="en-US" altLang="zh-CN" dirty="0"/>
              <a:t>get××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简介</a:t>
            </a:r>
            <a:endParaRPr lang="en-US" altLang="zh-CN" dirty="0"/>
          </a:p>
          <a:p>
            <a:pPr eaLnBrk="1" hangingPunct="1"/>
            <a:r>
              <a:rPr lang="zh-CN" altLang="en-US" dirty="0"/>
              <a:t>结构化查询语言</a:t>
            </a:r>
            <a:endParaRPr lang="en-US" altLang="zh-CN" dirty="0"/>
          </a:p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  <a:p>
            <a:pPr eaLnBrk="1" hangingPunct="1"/>
            <a:r>
              <a:rPr lang="zh-CN" altLang="en-US" dirty="0"/>
              <a:t>元数据</a:t>
            </a:r>
            <a:endParaRPr lang="en-US" altLang="zh-CN" dirty="0"/>
          </a:p>
          <a:p>
            <a:pPr eaLnBrk="1" hangingPunct="1"/>
            <a:r>
              <a:rPr lang="zh-CN" altLang="en-US" dirty="0"/>
              <a:t>事务</a:t>
            </a:r>
            <a:endParaRPr lang="en-US" altLang="zh-CN" dirty="0"/>
          </a:p>
          <a:p>
            <a:pPr eaLnBrk="1" hangingPunct="1"/>
            <a:r>
              <a:rPr lang="zh-CN" altLang="en-US" dirty="0"/>
              <a:t>表格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673100" y="1484313"/>
            <a:ext cx="7715250" cy="46466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结果集定位：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在支持的前提下，得到的</a:t>
            </a:r>
            <a:r>
              <a:rPr lang="en-US" altLang="zh-CN" dirty="0"/>
              <a:t>ResultSet</a:t>
            </a:r>
            <a:r>
              <a:rPr lang="zh-CN" altLang="en-US" dirty="0"/>
              <a:t>实例有如下方法支持结果集定位：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afterLast()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previous()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beforeFirst()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first()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last()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absolute()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relative()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285750" y="1484313"/>
            <a:ext cx="8715375" cy="49450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 dirty="0"/>
              <a:t>Statement</a:t>
            </a:r>
            <a:r>
              <a:rPr lang="zh-CN" altLang="en-US" sz="2600" dirty="0"/>
              <a:t>的子类</a:t>
            </a:r>
            <a:endParaRPr lang="zh-CN" altLang="en-US" sz="2600" dirty="0"/>
          </a:p>
          <a:p>
            <a:pPr lvl="1" eaLnBrk="1" hangingPunct="1"/>
            <a:r>
              <a:rPr lang="en-US" altLang="zh-CN" sz="2200" dirty="0"/>
              <a:t>PreparedStatement</a:t>
            </a:r>
            <a:r>
              <a:rPr lang="zh-CN" altLang="en-US" sz="2200" dirty="0"/>
              <a:t>：不用每次都构造新的</a:t>
            </a:r>
            <a:r>
              <a:rPr lang="en-US" altLang="zh-CN" sz="2200" dirty="0"/>
              <a:t>SQL</a:t>
            </a:r>
            <a:r>
              <a:rPr lang="zh-CN" altLang="en-US" sz="2200" dirty="0"/>
              <a:t>语句</a:t>
            </a:r>
            <a:endParaRPr lang="zh-CN" altLang="en-US" sz="2200" dirty="0"/>
          </a:p>
          <a:p>
            <a:pPr lvl="2" eaLnBrk="1" hangingPunct="1"/>
            <a:r>
              <a:rPr lang="zh-CN" altLang="en-US" sz="2100" dirty="0"/>
              <a:t>例如：</a:t>
            </a:r>
            <a:endParaRPr lang="en-US" altLang="zh-CN" sz="2100" dirty="0"/>
          </a:p>
          <a:p>
            <a:pPr lvl="2" eaLnBrk="1" hangingPunct="1">
              <a:buNone/>
            </a:pPr>
            <a:r>
              <a:rPr lang="en-US" altLang="zh-CN" sz="2100" dirty="0"/>
              <a:t>	</a:t>
            </a:r>
            <a:r>
              <a:rPr lang="en-US" altLang="zh-CN" sz="1800" dirty="0"/>
              <a:t>conn.setAutoCommit(false);</a:t>
            </a:r>
            <a:endParaRPr lang="zh-CN" altLang="en-US" sz="1800" dirty="0"/>
          </a:p>
          <a:p>
            <a:pPr lvl="3" eaLnBrk="1" hangingPunct="1">
              <a:buNone/>
            </a:pPr>
            <a:r>
              <a:rPr lang="en-US" altLang="zh-CN" sz="1800" dirty="0"/>
              <a:t>PreparedStatement stmt=conn.prepareStatement(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	“Update account set balance=? Where id=?”);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for (int i=0;i&lt;acc.length;i++){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	stmt.setFloat(1,acc[i].getBalance());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	stmt.setInt(2,acc[i].getId());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	stmt.execute();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	stmt.clearParameters();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conn.commit();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stmt.close();</a:t>
            </a:r>
            <a:endParaRPr lang="en-US" altLang="zh-CN" sz="1800" dirty="0"/>
          </a:p>
          <a:p>
            <a:pPr lvl="3" eaLnBrk="1" hangingPunct="1">
              <a:buNone/>
            </a:pPr>
            <a:r>
              <a:rPr lang="en-US" altLang="zh-CN" sz="1800" dirty="0"/>
              <a:t>conn.setAutoCommit(true);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673100" y="1916113"/>
            <a:ext cx="8002588" cy="39608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Statement</a:t>
            </a:r>
            <a:r>
              <a:rPr lang="zh-CN" altLang="en-US" dirty="0"/>
              <a:t>的子类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PreparedStatement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PreparedStatement</a:t>
            </a:r>
            <a:r>
              <a:rPr lang="zh-CN" altLang="en-US" dirty="0"/>
              <a:t>提供了</a:t>
            </a:r>
            <a:r>
              <a:rPr lang="en-US" altLang="zh-CN" dirty="0"/>
              <a:t>setXXX</a:t>
            </a:r>
            <a:r>
              <a:rPr lang="zh-CN" altLang="en-US" dirty="0"/>
              <a:t>方法绑定输入参数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第一个</a:t>
            </a:r>
            <a:r>
              <a:rPr lang="en-US" altLang="zh-CN" dirty="0"/>
              <a:t>?</a:t>
            </a:r>
            <a:r>
              <a:rPr lang="zh-CN" altLang="en-US" dirty="0"/>
              <a:t>与索引</a:t>
            </a:r>
            <a:r>
              <a:rPr lang="en-US" altLang="zh-CN" dirty="0"/>
              <a:t>1</a:t>
            </a:r>
            <a:r>
              <a:rPr lang="zh-CN" altLang="en-US" dirty="0"/>
              <a:t>对应，与</a:t>
            </a:r>
            <a:r>
              <a:rPr lang="en-US" altLang="zh-CN" dirty="0"/>
              <a:t>ResultSet</a:t>
            </a:r>
            <a:r>
              <a:rPr lang="zh-CN" altLang="en-US" dirty="0"/>
              <a:t>中的</a:t>
            </a:r>
            <a:r>
              <a:rPr lang="en-US" altLang="zh-CN" dirty="0"/>
              <a:t>getXXX</a:t>
            </a:r>
            <a:r>
              <a:rPr lang="zh-CN" altLang="en-US" dirty="0"/>
              <a:t>对应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673100" y="1484313"/>
            <a:ext cx="8002588" cy="45370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Statement</a:t>
            </a:r>
            <a:r>
              <a:rPr lang="zh-CN" altLang="en-US" dirty="0"/>
              <a:t>的子类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CallableStatement</a:t>
            </a:r>
            <a:r>
              <a:rPr lang="zh-CN" altLang="en-US" dirty="0"/>
              <a:t>：用于调用数据库端已经编写好的存储过程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例如：</a:t>
            </a:r>
            <a:r>
              <a:rPr lang="en-US" altLang="zh-CN" dirty="0"/>
              <a:t>SQLServer</a:t>
            </a:r>
            <a:r>
              <a:rPr lang="zh-CN" altLang="en-US" dirty="0"/>
              <a:t>端创建了存储过程</a:t>
            </a:r>
            <a:r>
              <a:rPr lang="en-US" altLang="zh-CN" dirty="0"/>
              <a:t>dbTest</a:t>
            </a:r>
            <a:r>
              <a:rPr lang="zh-CN" altLang="en-US" dirty="0"/>
              <a:t>，内容为：</a:t>
            </a:r>
            <a:endParaRPr lang="zh-CN" altLang="en-US" dirty="0"/>
          </a:p>
          <a:p>
            <a:pPr lvl="3" eaLnBrk="1" hangingPunct="1">
              <a:buNone/>
            </a:pPr>
            <a:r>
              <a:rPr lang="en-US" altLang="zh-CN" b="1" dirty="0"/>
              <a:t>ALTER    PROCEDURE [dbo].[dbTest] </a:t>
            </a:r>
            <a:r>
              <a:rPr lang="en-US" altLang="zh-CN" b="1" dirty="0">
                <a:solidFill>
                  <a:schemeClr val="hlink"/>
                </a:solidFill>
              </a:rPr>
              <a:t>@id int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lvl="3" eaLnBrk="1" hangingPunct="1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3300"/>
                </a:solidFill>
              </a:rPr>
              <a:t>@price numeric(18,2) output</a:t>
            </a:r>
            <a:r>
              <a:rPr lang="en-US" altLang="zh-CN" b="1" dirty="0"/>
              <a:t> AS </a:t>
            </a:r>
            <a:endParaRPr lang="en-US" altLang="zh-CN" b="1" dirty="0"/>
          </a:p>
          <a:p>
            <a:pPr lvl="3" eaLnBrk="1" hangingPunct="1">
              <a:buNone/>
            </a:pPr>
            <a:endParaRPr lang="en-US" altLang="zh-CN" b="1" dirty="0"/>
          </a:p>
          <a:p>
            <a:pPr lvl="3" eaLnBrk="1" hangingPunct="1">
              <a:buNone/>
            </a:pPr>
            <a:r>
              <a:rPr lang="en-US" altLang="zh-CN" b="1" dirty="0"/>
              <a:t>	select @price=productPrice </a:t>
            </a:r>
            <a:endParaRPr lang="en-US" altLang="zh-CN" b="1" dirty="0"/>
          </a:p>
          <a:p>
            <a:pPr lvl="3" eaLnBrk="1" hangingPunct="1">
              <a:buNone/>
            </a:pPr>
            <a:r>
              <a:rPr lang="en-US" altLang="zh-CN" b="1" dirty="0"/>
              <a:t>	from products </a:t>
            </a:r>
            <a:endParaRPr lang="en-US" altLang="zh-CN" b="1" dirty="0"/>
          </a:p>
          <a:p>
            <a:pPr lvl="3" eaLnBrk="1" hangingPunct="1">
              <a:buNone/>
            </a:pPr>
            <a:r>
              <a:rPr lang="en-US" altLang="zh-CN" b="1" dirty="0"/>
              <a:t>	where productId=@id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468313" y="1771650"/>
            <a:ext cx="8291512" cy="45370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Statement</a:t>
            </a:r>
            <a:r>
              <a:rPr lang="zh-CN" altLang="en-US" dirty="0"/>
              <a:t>的子类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CallableStatement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调用该存储过程示例：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sz="2200" dirty="0"/>
              <a:t>CallableStatement stmt=con.prepareCall("exec dbTest[(?,?)]");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stmt.registerOutParameter(2,Types.FLOAT);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stmt.setInt(1,1);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stmt.execute();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System.out.println(stmt.getFloat(2));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457200" y="2006600"/>
            <a:ext cx="7427913" cy="36544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编写</a:t>
            </a:r>
            <a:r>
              <a:rPr lang="en-US" altLang="zh-CN" dirty="0"/>
              <a:t>Java</a:t>
            </a:r>
            <a:r>
              <a:rPr lang="zh-CN" altLang="en-US" dirty="0"/>
              <a:t>应用程序，在前面企业员工操作的基础上，完成数据库存储（检索、添加、删除、修改）。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行集</a:t>
            </a:r>
            <a:endParaRPr lang="zh-CN" altLang="en-US" dirty="0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600" dirty="0"/>
              <a:t>行集：</a:t>
            </a:r>
            <a:endParaRPr lang="zh-CN" altLang="en-US" sz="26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可滚动的结果集功能强大，但：</a:t>
            </a:r>
            <a:endParaRPr lang="zh-CN" altLang="en-US" sz="22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在与用户交互的过程中，必须始终与数据库保持连接，这样占用数据库连接资源</a:t>
            </a:r>
            <a:endParaRPr lang="zh-CN" altLang="en-US" sz="21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解决方法：</a:t>
            </a:r>
            <a:r>
              <a:rPr lang="en-US" altLang="zh-CN" sz="2100" dirty="0"/>
              <a:t>RowSet</a:t>
            </a:r>
            <a:r>
              <a:rPr lang="zh-CN" altLang="en-US" sz="2100" dirty="0"/>
              <a:t>接口</a:t>
            </a:r>
            <a:endParaRPr lang="zh-CN" altLang="en-US" sz="2100" dirty="0"/>
          </a:p>
          <a:p>
            <a:pPr lvl="3">
              <a:lnSpc>
                <a:spcPct val="80000"/>
              </a:lnSpc>
            </a:pPr>
            <a:r>
              <a:rPr lang="zh-CN" altLang="en-US" sz="1800" dirty="0"/>
              <a:t>它继承了</a:t>
            </a:r>
            <a:r>
              <a:rPr lang="en-US" altLang="zh-CN" sz="1800" dirty="0"/>
              <a:t>ResultSet</a:t>
            </a:r>
            <a:r>
              <a:rPr lang="zh-CN" altLang="en-US" sz="1800" dirty="0"/>
              <a:t>接口，却无需始终保持与数据库的连接</a:t>
            </a:r>
            <a:endParaRPr lang="zh-CN" altLang="en-US" sz="1800" dirty="0"/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javax.sql.rowset</a:t>
            </a:r>
            <a:r>
              <a:rPr lang="zh-CN" altLang="en-US" sz="2200" dirty="0"/>
              <a:t>包提供了下列接口，都扩展了</a:t>
            </a:r>
            <a:r>
              <a:rPr lang="en-US" altLang="zh-CN" sz="2200" dirty="0"/>
              <a:t>RowSet</a:t>
            </a:r>
            <a:r>
              <a:rPr lang="zh-CN" altLang="en-US" sz="2200" dirty="0"/>
              <a:t>接口：</a:t>
            </a:r>
            <a:endParaRPr lang="zh-CN" altLang="en-US" sz="2200" dirty="0"/>
          </a:p>
          <a:p>
            <a:pPr lvl="2">
              <a:lnSpc>
                <a:spcPct val="80000"/>
              </a:lnSpc>
            </a:pPr>
            <a:r>
              <a:rPr lang="en-US" altLang="zh-CN" sz="2100" dirty="0"/>
              <a:t>CachedRowSet</a:t>
            </a:r>
            <a:r>
              <a:rPr lang="zh-CN" altLang="en-US" sz="2100" dirty="0"/>
              <a:t>：允许在断开连接的状态下执行相关操作</a:t>
            </a:r>
            <a:endParaRPr lang="zh-CN" altLang="en-US" sz="2100" dirty="0"/>
          </a:p>
          <a:p>
            <a:pPr lvl="2">
              <a:lnSpc>
                <a:spcPct val="80000"/>
              </a:lnSpc>
            </a:pPr>
            <a:r>
              <a:rPr lang="en-US" altLang="zh-CN" sz="2100" dirty="0"/>
              <a:t>WebRowSet</a:t>
            </a:r>
            <a:r>
              <a:rPr lang="zh-CN" altLang="en-US" sz="2100" dirty="0"/>
              <a:t>：代表一个被缓存的行集，该行集可保存成</a:t>
            </a:r>
            <a:r>
              <a:rPr lang="en-US" altLang="zh-CN" sz="2100" dirty="0"/>
              <a:t>XML</a:t>
            </a:r>
            <a:r>
              <a:rPr lang="zh-CN" altLang="en-US" sz="2100" dirty="0"/>
              <a:t>文件</a:t>
            </a:r>
            <a:endParaRPr lang="zh-CN" altLang="en-US" sz="2100" dirty="0"/>
          </a:p>
          <a:p>
            <a:pPr lvl="2">
              <a:lnSpc>
                <a:spcPct val="80000"/>
              </a:lnSpc>
            </a:pPr>
            <a:r>
              <a:rPr lang="en-US" altLang="zh-CN" sz="2100" dirty="0"/>
              <a:t>FilterRowSet</a:t>
            </a:r>
            <a:r>
              <a:rPr lang="zh-CN" altLang="en-US" sz="2100" dirty="0"/>
              <a:t>和</a:t>
            </a:r>
            <a:r>
              <a:rPr lang="en-US" altLang="zh-CN" sz="2100" dirty="0"/>
              <a:t>JoinRowSet</a:t>
            </a:r>
            <a:r>
              <a:rPr lang="zh-CN" altLang="en-US" sz="2100" dirty="0"/>
              <a:t>：支持对行集的轻量级操作，等同于</a:t>
            </a:r>
            <a:r>
              <a:rPr lang="en-US" altLang="zh-CN" sz="2100" dirty="0"/>
              <a:t>Select</a:t>
            </a:r>
            <a:r>
              <a:rPr lang="zh-CN" altLang="en-US" sz="2100" dirty="0"/>
              <a:t>和</a:t>
            </a:r>
            <a:r>
              <a:rPr lang="en-US" altLang="zh-CN" sz="2100" dirty="0"/>
              <a:t>Join</a:t>
            </a:r>
            <a:r>
              <a:rPr lang="zh-CN" altLang="en-US" sz="2100" dirty="0"/>
              <a:t>操作</a:t>
            </a:r>
            <a:endParaRPr lang="zh-CN" altLang="en-US" sz="2100" dirty="0"/>
          </a:p>
          <a:p>
            <a:pPr lvl="1">
              <a:lnSpc>
                <a:spcPct val="80000"/>
              </a:lnSpc>
            </a:pPr>
            <a:r>
              <a:rPr lang="en-US" altLang="zh-CN" sz="2200" dirty="0"/>
              <a:t>Sun</a:t>
            </a:r>
            <a:r>
              <a:rPr lang="zh-CN" altLang="en-US" sz="2200" dirty="0"/>
              <a:t>公司为这些包提供了可供参考的实现</a:t>
            </a:r>
            <a:r>
              <a:rPr lang="en-US" altLang="zh-CN" sz="2200" dirty="0"/>
              <a:t>——</a:t>
            </a:r>
            <a:r>
              <a:rPr lang="zh-CN" altLang="en-US" sz="2200" dirty="0"/>
              <a:t>但有些数据库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行集</a:t>
            </a:r>
            <a:endParaRPr lang="zh-CN" altLang="en-US" dirty="0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250825" y="1719263"/>
            <a:ext cx="8642350" cy="44116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600" dirty="0"/>
              <a:t>被缓存的行集：</a:t>
            </a:r>
            <a:endParaRPr lang="zh-CN" altLang="en-US" sz="2600" dirty="0"/>
          </a:p>
          <a:p>
            <a:pPr lvl="1"/>
            <a:r>
              <a:rPr lang="zh-CN" altLang="en-US" sz="2400" dirty="0"/>
              <a:t>可以使用一个已经存在的</a:t>
            </a:r>
            <a:r>
              <a:rPr lang="en-US" altLang="zh-CN" sz="2400" dirty="0"/>
              <a:t>ResultSet</a:t>
            </a:r>
            <a:r>
              <a:rPr lang="zh-CN" altLang="en-US" sz="2400" dirty="0"/>
              <a:t>对象形成</a:t>
            </a:r>
            <a:r>
              <a:rPr lang="en-US" altLang="zh-CN" sz="2400" dirty="0"/>
              <a:t>CachedRowSet</a:t>
            </a:r>
            <a:r>
              <a:rPr lang="zh-CN" altLang="en-US" sz="2400" dirty="0"/>
              <a:t>对象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400" dirty="0"/>
              <a:t>	例如：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400" dirty="0"/>
              <a:t>		</a:t>
            </a:r>
            <a:r>
              <a:rPr lang="en-US" altLang="zh-CN" sz="2000" dirty="0"/>
              <a:t>ResultSet rs=stat.executeQuery(str);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CachedRowSet rowset=new com.sun.rowset.CachedRowSetImpl();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    rowset.populate(rs);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 conn.close();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行集</a:t>
            </a:r>
            <a:endParaRPr lang="zh-CN" altLang="en-US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50825" y="1719263"/>
            <a:ext cx="8642350" cy="44116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600" dirty="0"/>
              <a:t>被缓存的行集：</a:t>
            </a:r>
            <a:endParaRPr lang="zh-CN" altLang="en-US" sz="2600" dirty="0"/>
          </a:p>
          <a:p>
            <a:pPr lvl="1"/>
            <a:r>
              <a:rPr lang="zh-CN" altLang="en-US" sz="2400" dirty="0"/>
              <a:t>可以让</a:t>
            </a:r>
            <a:r>
              <a:rPr lang="en-US" altLang="zh-CN" sz="2400" dirty="0"/>
              <a:t>CachedRowSet</a:t>
            </a:r>
            <a:r>
              <a:rPr lang="zh-CN" altLang="en-US" sz="2400" dirty="0"/>
              <a:t>对象自动创建数据库连接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400" dirty="0"/>
              <a:t>	例如：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CachedRowSet rowset=new com.sun.rowset.CachedRowSetImpl();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   rowset.setURL( “jdbc:microsoft:sqlserver://127.0.0.1:1433; 			databaseName=master”);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rowset.setUsername(“dbuser”);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rowset.setPassword(“secret”);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//</a:t>
            </a:r>
            <a:r>
              <a:rPr lang="zh-CN" altLang="en-US" sz="2000" dirty="0"/>
              <a:t>设置查询命令，并执行</a:t>
            </a:r>
            <a:endParaRPr lang="zh-CN" altLang="en-US" sz="2000" dirty="0"/>
          </a:p>
          <a:p>
            <a:pPr lvl="1"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rowset.setCommand(“select * from tb”);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		rowset.execute();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行集</a:t>
            </a:r>
            <a:endParaRPr lang="zh-CN" altLang="en-US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539750" y="1773238"/>
            <a:ext cx="8208963" cy="44116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600" dirty="0"/>
              <a:t>被缓存的行集：</a:t>
            </a:r>
            <a:endParaRPr lang="zh-CN" altLang="en-US" sz="2600" dirty="0"/>
          </a:p>
          <a:p>
            <a:pPr lvl="1"/>
            <a:r>
              <a:rPr lang="zh-CN" altLang="en-US" sz="2200" dirty="0"/>
              <a:t>被缓存的行集在进行了修改后，并不写入到数据库端，而是要显式发出指令</a:t>
            </a:r>
            <a:endParaRPr lang="zh-CN" altLang="en-US" sz="2200" dirty="0"/>
          </a:p>
          <a:p>
            <a:pPr lvl="2">
              <a:buNone/>
            </a:pPr>
            <a:r>
              <a:rPr lang="en-US" altLang="zh-CN" sz="2100" dirty="0"/>
              <a:t>rowset.acceptChanges(conn);</a:t>
            </a:r>
            <a:endParaRPr lang="en-US" altLang="zh-CN" sz="2100" dirty="0"/>
          </a:p>
          <a:p>
            <a:pPr lvl="2">
              <a:buNone/>
            </a:pPr>
            <a:r>
              <a:rPr lang="zh-CN" altLang="en-US" sz="2100" dirty="0"/>
              <a:t>若当前行集已经设置了数据库连接所需的信息，则可：</a:t>
            </a:r>
            <a:endParaRPr lang="zh-CN" altLang="en-US" sz="2100" dirty="0"/>
          </a:p>
          <a:p>
            <a:pPr lvl="2">
              <a:buNone/>
            </a:pPr>
            <a:r>
              <a:rPr lang="en-US" altLang="zh-CN" sz="2100" dirty="0"/>
              <a:t>rowset.acceptChanges();</a:t>
            </a:r>
            <a:endParaRPr lang="en-US" altLang="zh-CN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1996</a:t>
            </a:r>
            <a:r>
              <a:rPr lang="zh-CN" altLang="en-US" dirty="0"/>
              <a:t>年夏，</a:t>
            </a:r>
            <a:r>
              <a:rPr lang="en-US" altLang="zh-CN" dirty="0"/>
              <a:t>SUN</a:t>
            </a:r>
            <a:r>
              <a:rPr lang="zh-CN" altLang="en-US" dirty="0"/>
              <a:t>公司发布第一版的</a:t>
            </a:r>
            <a:r>
              <a:rPr lang="en-US" altLang="zh-CN" dirty="0"/>
              <a:t>JDBC API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显著优点：使用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JDBC</a:t>
            </a:r>
            <a:r>
              <a:rPr lang="zh-CN" altLang="en-US" dirty="0"/>
              <a:t>开发的程序可以跨平台，且不受数据库供应商的限制</a:t>
            </a:r>
            <a:endParaRPr lang="en-US" altLang="zh-CN" dirty="0"/>
          </a:p>
          <a:p>
            <a:pPr eaLnBrk="1" hangingPunct="1"/>
            <a:r>
              <a:rPr lang="en-US" altLang="zh-CN" dirty="0"/>
              <a:t>1998</a:t>
            </a:r>
            <a:r>
              <a:rPr lang="zh-CN" altLang="en-US" dirty="0"/>
              <a:t>年，</a:t>
            </a:r>
            <a:r>
              <a:rPr lang="en-US" altLang="zh-CN" dirty="0"/>
              <a:t>Sun</a:t>
            </a:r>
            <a:r>
              <a:rPr lang="zh-CN" altLang="en-US" dirty="0"/>
              <a:t>发布了</a:t>
            </a:r>
            <a:r>
              <a:rPr lang="en-US" altLang="zh-CN" dirty="0"/>
              <a:t>JDBC2.0</a:t>
            </a:r>
            <a:endParaRPr lang="en-US" altLang="zh-CN" dirty="0"/>
          </a:p>
          <a:p>
            <a:pPr eaLnBrk="1" hangingPunct="1"/>
            <a:r>
              <a:rPr lang="zh-CN" altLang="en-US" dirty="0"/>
              <a:t>目前最流行的是</a:t>
            </a:r>
            <a:r>
              <a:rPr lang="en-US" altLang="zh-CN" dirty="0"/>
              <a:t>JDBC3</a:t>
            </a:r>
            <a:r>
              <a:rPr lang="zh-CN" altLang="en-US" dirty="0"/>
              <a:t>，在</a:t>
            </a:r>
            <a:r>
              <a:rPr lang="en-US" altLang="zh-CN" dirty="0"/>
              <a:t>JDK1.4</a:t>
            </a:r>
            <a:r>
              <a:rPr lang="zh-CN" altLang="en-US" dirty="0"/>
              <a:t>和</a:t>
            </a:r>
            <a:r>
              <a:rPr lang="en-US" altLang="zh-CN" dirty="0"/>
              <a:t>5.0</a:t>
            </a:r>
            <a:r>
              <a:rPr lang="zh-CN" altLang="en-US" dirty="0"/>
              <a:t>中已经包含</a:t>
            </a:r>
            <a:endParaRPr lang="en-US" altLang="zh-CN" dirty="0"/>
          </a:p>
          <a:p>
            <a:pPr eaLnBrk="1" hangingPunct="1"/>
            <a:r>
              <a:rPr lang="en-US" altLang="zh-CN" dirty="0"/>
              <a:t>JDBC4.0</a:t>
            </a:r>
            <a:r>
              <a:rPr lang="zh-CN" altLang="en-US" dirty="0"/>
              <a:t>正在开发中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 API</a:t>
            </a:r>
            <a:endParaRPr lang="en-US" altLang="zh-CN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468313" y="1477963"/>
            <a:ext cx="8291512" cy="48799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可更新结果集：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创建</a:t>
            </a:r>
            <a:r>
              <a:rPr lang="en-US" altLang="zh-CN" sz="2200" dirty="0"/>
              <a:t>Statement</a:t>
            </a:r>
            <a:r>
              <a:rPr lang="zh-CN" altLang="en-US" sz="2200" dirty="0"/>
              <a:t>或子类实例时，并发结果集参数为</a:t>
            </a:r>
            <a:r>
              <a:rPr lang="en-US" altLang="zh-CN" sz="2200" dirty="0"/>
              <a:t>ResultSet.CONCUR_UPDATEABLE——</a:t>
            </a:r>
            <a:r>
              <a:rPr lang="zh-CN" altLang="en-US" sz="2200" dirty="0"/>
              <a:t>必须数据库支持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更新：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结果集中与</a:t>
            </a:r>
            <a:r>
              <a:rPr lang="en-US" altLang="zh-CN" sz="2100" dirty="0"/>
              <a:t>getXXX</a:t>
            </a:r>
            <a:r>
              <a:rPr lang="zh-CN" altLang="en-US" sz="2100" dirty="0"/>
              <a:t>对应，提供了：</a:t>
            </a:r>
            <a:r>
              <a:rPr lang="en-US" altLang="zh-CN" sz="2100" dirty="0"/>
              <a:t>updateXXX</a:t>
            </a:r>
            <a:r>
              <a:rPr lang="zh-CN" altLang="en-US" sz="2100" dirty="0"/>
              <a:t>方法</a:t>
            </a:r>
            <a:endParaRPr lang="en-US" altLang="zh-CN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再调用</a:t>
            </a:r>
            <a:r>
              <a:rPr lang="en-US" altLang="zh-CN" sz="2100" dirty="0"/>
              <a:t>updateRow()</a:t>
            </a:r>
            <a:r>
              <a:rPr lang="zh-CN" altLang="en-US" sz="2100" dirty="0"/>
              <a:t>提交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删除：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dirty="0"/>
              <a:t>deleteRow()</a:t>
            </a:r>
            <a:endParaRPr lang="en-US" altLang="zh-CN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插入：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首先使用</a:t>
            </a:r>
            <a:r>
              <a:rPr lang="en-US" altLang="zh-CN" sz="2100" dirty="0"/>
              <a:t>moveToInsertRow()</a:t>
            </a:r>
            <a:r>
              <a:rPr lang="zh-CN" altLang="en-US" sz="2100" dirty="0"/>
              <a:t>新增一行空记录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然后使用</a:t>
            </a:r>
            <a:r>
              <a:rPr lang="en-US" altLang="zh-CN" sz="2100" dirty="0"/>
              <a:t>updateXXX</a:t>
            </a:r>
            <a:r>
              <a:rPr lang="zh-CN" altLang="en-US" sz="2100" dirty="0"/>
              <a:t>方法进行更新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再调用</a:t>
            </a:r>
            <a:r>
              <a:rPr lang="en-US" altLang="zh-CN" sz="2100" dirty="0"/>
              <a:t>insertRow()</a:t>
            </a:r>
            <a:r>
              <a:rPr lang="zh-CN" altLang="en-US" sz="2100" dirty="0"/>
              <a:t>将刚才的插入、修改生效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再利用</a:t>
            </a:r>
            <a:r>
              <a:rPr lang="en-US" altLang="zh-CN" sz="2100" dirty="0"/>
              <a:t>moveToCurrentRow()</a:t>
            </a:r>
            <a:r>
              <a:rPr lang="zh-CN" altLang="en-US" sz="2100" dirty="0"/>
              <a:t>返回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043863" cy="44116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利用可更新结果集完成员工信息的增、删、改，给出可视化图形界面。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元数据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元数据：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中，描述数据库或其组成部分的数据称为元数据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Java</a:t>
            </a:r>
            <a:r>
              <a:rPr lang="zh-CN" altLang="en-US" dirty="0"/>
              <a:t>中包含三种元数据：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数据库元数据</a:t>
            </a:r>
            <a:r>
              <a:rPr lang="en-US" altLang="zh-CN" dirty="0"/>
              <a:t>DatabaseMetaData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结果集的元数据</a:t>
            </a:r>
            <a:r>
              <a:rPr lang="en-US" altLang="zh-CN" sz="2400" dirty="0"/>
              <a:t>ResultSetMetaData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关于预备语句参数的元数据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元数据</a:t>
            </a:r>
            <a:endParaRPr lang="zh-CN" altLang="en-US" dirty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相关类及方法：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java.sql.Connection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DatabaseMetaData getMetaData()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返回一个</a:t>
            </a:r>
            <a:r>
              <a:rPr lang="en-US" altLang="zh-CN" dirty="0"/>
              <a:t>DatabaseMetaData</a:t>
            </a:r>
            <a:r>
              <a:rPr lang="zh-CN" altLang="en-US" dirty="0"/>
              <a:t>类的实例，该实例封装了有关数据库连接的元数据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java.sql.DatabaseMetaData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2" eaLnBrk="1" hangingPunct="1"/>
            <a:r>
              <a:rPr lang="en-US" altLang="zh-CN" sz="2000" dirty="0"/>
              <a:t>ResultSet getTables(String catalog,String schemaPattern, String tableNamePattern, String types[])</a:t>
            </a:r>
            <a:r>
              <a:rPr lang="zh-CN" altLang="en-US" sz="2000" dirty="0"/>
              <a:t>返回某个目录中所有表的描述，该目录必须符合给定的模式。而</a:t>
            </a:r>
            <a:r>
              <a:rPr lang="en-US" altLang="zh-CN" sz="2000" dirty="0"/>
              <a:t>types</a:t>
            </a:r>
            <a:r>
              <a:rPr lang="zh-CN" altLang="en-US" sz="2000" dirty="0"/>
              <a:t>则包含了所需的表类型的名称，其通常取值包括：</a:t>
            </a:r>
            <a:r>
              <a:rPr lang="en-US" altLang="zh-CN" sz="2000" dirty="0"/>
              <a:t>TABLE</a:t>
            </a:r>
            <a:r>
              <a:rPr lang="zh-CN" altLang="en-US" sz="2000" dirty="0"/>
              <a:t>、</a:t>
            </a:r>
            <a:r>
              <a:rPr lang="en-US" altLang="zh-CN" sz="2000" dirty="0"/>
              <a:t>VIEW</a:t>
            </a:r>
            <a:r>
              <a:rPr lang="zh-CN" altLang="en-US" sz="2000" dirty="0"/>
              <a:t>、</a:t>
            </a:r>
            <a:r>
              <a:rPr lang="en-US" altLang="zh-CN" sz="2000" dirty="0"/>
              <a:t>SYSTEM TABLE</a:t>
            </a:r>
            <a:r>
              <a:rPr lang="zh-CN" altLang="en-US" sz="2000" dirty="0"/>
              <a:t>、</a:t>
            </a:r>
            <a:r>
              <a:rPr lang="en-US" altLang="zh-CN" sz="2000" dirty="0"/>
              <a:t>GLOBAL TEMPORARY</a:t>
            </a:r>
            <a:r>
              <a:rPr lang="zh-CN" altLang="en-US" sz="2000" dirty="0"/>
              <a:t>、</a:t>
            </a:r>
            <a:r>
              <a:rPr lang="en-US" altLang="zh-CN" sz="2000" dirty="0"/>
              <a:t>LOCAL TEMPORARY</a:t>
            </a:r>
            <a:r>
              <a:rPr lang="zh-CN" altLang="en-US" sz="2000" dirty="0"/>
              <a:t>、</a:t>
            </a:r>
            <a:r>
              <a:rPr lang="en-US" altLang="zh-CN" sz="2000" dirty="0"/>
              <a:t>ALIAS</a:t>
            </a:r>
            <a:r>
              <a:rPr lang="zh-CN" altLang="en-US" sz="2000" dirty="0"/>
              <a:t>和</a:t>
            </a:r>
            <a:r>
              <a:rPr lang="en-US" altLang="zh-CN" sz="2000" dirty="0"/>
              <a:t>SYNONYM</a:t>
            </a:r>
            <a:r>
              <a:rPr lang="zh-CN" altLang="en-US" sz="2000" dirty="0"/>
              <a:t>。若为</a:t>
            </a:r>
            <a:r>
              <a:rPr lang="en-US" altLang="zh-CN" sz="2000" dirty="0"/>
              <a:t>null</a:t>
            </a:r>
            <a:r>
              <a:rPr lang="zh-CN" altLang="en-US" sz="2000" dirty="0"/>
              <a:t>，表示所有类型的表。</a:t>
            </a:r>
            <a:endParaRPr lang="en-US" altLang="zh-CN" sz="2000" dirty="0"/>
          </a:p>
          <a:p>
            <a:pPr lvl="2"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元数据</a:t>
            </a:r>
            <a:endParaRPr lang="zh-CN" altLang="en-US" dirty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相关类及方法：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java.sql.DatabaseMetaData</a:t>
            </a:r>
            <a:r>
              <a:rPr lang="zh-CN" altLang="en-US" dirty="0"/>
              <a:t>类：</a:t>
            </a:r>
            <a:endParaRPr lang="en-US" altLang="zh-CN" dirty="0"/>
          </a:p>
          <a:p>
            <a:pPr lvl="2" eaLnBrk="1" hangingPunct="1"/>
            <a:r>
              <a:rPr lang="en-US" altLang="zh-CN" sz="2000" dirty="0"/>
              <a:t>ResultSet getTables(String catalog,String schemaPattern, String tableNamePattern, String types[])</a:t>
            </a:r>
            <a:endParaRPr lang="en-US" altLang="zh-CN" sz="2000" dirty="0"/>
          </a:p>
          <a:p>
            <a:pPr lvl="3" eaLnBrk="1" hangingPunct="1"/>
            <a:r>
              <a:rPr lang="zh-CN" altLang="en-US" sz="1700" dirty="0"/>
              <a:t>返回结果包括</a:t>
            </a:r>
            <a:r>
              <a:rPr lang="en-US" altLang="zh-CN" sz="1700" dirty="0"/>
              <a:t>5</a:t>
            </a:r>
            <a:r>
              <a:rPr lang="zh-CN" altLang="en-US" sz="1700" dirty="0"/>
              <a:t>列，均为</a:t>
            </a:r>
            <a:r>
              <a:rPr lang="en-US" altLang="zh-CN" sz="1700" dirty="0"/>
              <a:t>String</a:t>
            </a:r>
            <a:r>
              <a:rPr lang="zh-CN" altLang="en-US" sz="1700" dirty="0"/>
              <a:t>类型</a:t>
            </a:r>
            <a:endParaRPr lang="en-US" altLang="zh-CN" sz="1700" dirty="0"/>
          </a:p>
          <a:p>
            <a:pPr lvl="4" eaLnBrk="1" hangingPunct="1"/>
            <a:r>
              <a:rPr lang="en-US" altLang="zh-CN" sz="1700" dirty="0"/>
              <a:t>TABLE_CAT</a:t>
            </a:r>
            <a:r>
              <a:rPr lang="zh-CN" altLang="en-US" sz="1700" dirty="0"/>
              <a:t>：表目录</a:t>
            </a:r>
            <a:endParaRPr lang="en-US" altLang="zh-CN" sz="1700" dirty="0"/>
          </a:p>
          <a:p>
            <a:pPr lvl="4" eaLnBrk="1" hangingPunct="1"/>
            <a:r>
              <a:rPr lang="en-US" altLang="zh-CN" sz="1700" dirty="0"/>
              <a:t>TABLE_SCHEM</a:t>
            </a:r>
            <a:r>
              <a:rPr lang="zh-CN" altLang="en-US" sz="1700" dirty="0"/>
              <a:t>：表结构模式</a:t>
            </a:r>
            <a:endParaRPr lang="en-US" altLang="zh-CN" sz="1700" dirty="0"/>
          </a:p>
          <a:p>
            <a:pPr lvl="4" eaLnBrk="1" hangingPunct="1"/>
            <a:r>
              <a:rPr lang="en-US" altLang="zh-CN" sz="1700" dirty="0"/>
              <a:t>TABLE_NAME</a:t>
            </a:r>
            <a:r>
              <a:rPr lang="zh-CN" altLang="en-US" sz="1700" dirty="0"/>
              <a:t>：表名称</a:t>
            </a:r>
            <a:endParaRPr lang="en-US" altLang="zh-CN" sz="1700" dirty="0"/>
          </a:p>
          <a:p>
            <a:pPr lvl="4" eaLnBrk="1" hangingPunct="1"/>
            <a:r>
              <a:rPr lang="en-US" altLang="zh-CN" sz="1700" dirty="0"/>
              <a:t>TABLE_TYPE</a:t>
            </a:r>
            <a:r>
              <a:rPr lang="zh-CN" altLang="en-US" sz="1700" dirty="0"/>
              <a:t>：表类型</a:t>
            </a:r>
            <a:endParaRPr lang="en-US" altLang="zh-CN" sz="1700" dirty="0"/>
          </a:p>
          <a:p>
            <a:pPr lvl="4" eaLnBrk="1" hangingPunct="1"/>
            <a:r>
              <a:rPr lang="en-US" altLang="zh-CN" sz="1700" dirty="0"/>
              <a:t>REMARKS</a:t>
            </a:r>
            <a:r>
              <a:rPr lang="zh-CN" altLang="en-US" sz="1700" dirty="0"/>
              <a:t>：关于表格的注释</a:t>
            </a:r>
            <a:endParaRPr lang="en-US" altLang="zh-CN" sz="1700" dirty="0"/>
          </a:p>
          <a:p>
            <a:pPr lvl="2" eaLnBrk="1" hangingPunct="1"/>
            <a:r>
              <a:rPr lang="en-US" altLang="zh-CN" dirty="0"/>
              <a:t>int getJDBCMajorVersion()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Int getJDBCMinorVersion()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int getMaxConnections()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int getMaxStatements()</a:t>
            </a:r>
            <a:endParaRPr lang="en-US" altLang="zh-CN" dirty="0"/>
          </a:p>
          <a:p>
            <a:pPr lvl="2"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元数据</a:t>
            </a:r>
            <a:endParaRPr lang="zh-CN" altLang="en-US" dirty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相关类和方法：</a:t>
            </a:r>
            <a:endParaRPr lang="en-US" altLang="zh-CN" dirty="0"/>
          </a:p>
          <a:p>
            <a:pPr lvl="1"/>
            <a:r>
              <a:rPr lang="en-US" altLang="zh-CN" dirty="0"/>
              <a:t>java.sql.ResultSet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ResultSetMetaData getMetaData()</a:t>
            </a:r>
            <a:endParaRPr lang="en-US" altLang="zh-CN" dirty="0"/>
          </a:p>
          <a:p>
            <a:pPr lvl="1"/>
            <a:r>
              <a:rPr lang="en-US" altLang="zh-CN" dirty="0"/>
              <a:t>java.sql.ResultSetMetaData</a:t>
            </a:r>
            <a:endParaRPr lang="en-US" altLang="zh-CN" dirty="0"/>
          </a:p>
          <a:p>
            <a:pPr lvl="2"/>
            <a:r>
              <a:rPr lang="en-US" altLang="zh-CN" dirty="0"/>
              <a:t>int getColumentCount()</a:t>
            </a:r>
            <a:endParaRPr lang="en-US" altLang="zh-CN" dirty="0"/>
          </a:p>
          <a:p>
            <a:pPr lvl="2"/>
            <a:r>
              <a:rPr lang="en-US" altLang="zh-CN" dirty="0"/>
              <a:t>int getColumnDisplaySize(int num)</a:t>
            </a:r>
            <a:endParaRPr lang="en-US" altLang="zh-CN" dirty="0"/>
          </a:p>
          <a:p>
            <a:pPr lvl="2"/>
            <a:r>
              <a:rPr lang="en-US" altLang="zh-CN" dirty="0"/>
              <a:t>String getColumnLabel(int column)</a:t>
            </a:r>
            <a:endParaRPr lang="en-US" altLang="zh-CN" dirty="0"/>
          </a:p>
          <a:p>
            <a:pPr lvl="2"/>
            <a:r>
              <a:rPr lang="en-US" altLang="zh-CN" dirty="0"/>
              <a:t>String getColumnName(int column)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ViewDB.java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事务处理：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缺省情况下，当</a:t>
            </a:r>
            <a:r>
              <a:rPr lang="en-US" altLang="zh-CN" dirty="0"/>
              <a:t>SQL</a:t>
            </a:r>
            <a:r>
              <a:rPr lang="zh-CN" altLang="en-US" dirty="0"/>
              <a:t>语句被发送到数据中，</a:t>
            </a:r>
            <a:r>
              <a:rPr lang="en-US" altLang="zh-CN" dirty="0"/>
              <a:t>JDBC</a:t>
            </a:r>
            <a:r>
              <a:rPr lang="zh-CN" altLang="en-US" dirty="0"/>
              <a:t>提交每个语句</a:t>
            </a:r>
            <a:r>
              <a:rPr lang="en-US" altLang="zh-CN" dirty="0"/>
              <a:t>——</a:t>
            </a:r>
            <a:r>
              <a:rPr lang="zh-CN" altLang="en-US" dirty="0"/>
              <a:t>自动提交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Connection</a:t>
            </a:r>
            <a:r>
              <a:rPr lang="zh-CN" altLang="en-US" dirty="0"/>
              <a:t>类中包含事务处理的方法：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setAutoCommit()</a:t>
            </a:r>
            <a:r>
              <a:rPr lang="zh-CN" altLang="en-US" dirty="0"/>
              <a:t>方法，可将自动提交关闭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commit()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rollback()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600" dirty="0"/>
              <a:t>保存点：</a:t>
            </a:r>
            <a:endParaRPr lang="zh-CN" altLang="en-US" sz="26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使用保存点，可以更好的控制回滚</a:t>
            </a:r>
            <a:endParaRPr lang="zh-CN" altLang="en-US" sz="22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创建保存点后，回滚只是回到这个点，而非事务的开头</a:t>
            </a:r>
            <a:endParaRPr lang="zh-CN" altLang="en-US" sz="21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例如：</a:t>
            </a:r>
            <a:endParaRPr lang="zh-CN" altLang="en-US" sz="21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conn.setAutoCommit(false);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Statement stat=conn.createStatement();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stat.executeUpdate(comm1);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Savepoint svpt=conn.setSavepoint();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stat.executeUpdate(comm2);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if (……)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	conn.rollback(svpt);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……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conn.commit();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……</a:t>
            </a:r>
            <a:endParaRPr lang="en-US" altLang="zh-CN" sz="1800" dirty="0"/>
          </a:p>
          <a:p>
            <a:pPr lvl="3">
              <a:lnSpc>
                <a:spcPct val="80000"/>
              </a:lnSpc>
              <a:buNone/>
            </a:pPr>
            <a:r>
              <a:rPr lang="en-US" altLang="zh-CN" sz="1800" dirty="0"/>
              <a:t> conn.releaseSavepoint(svpt);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事务</a:t>
            </a:r>
            <a:endParaRPr lang="en-US" altLang="zh-CN" dirty="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428625" y="1771650"/>
            <a:ext cx="8001000" cy="45370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批量更新：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/>
              <a:t>Statement</a:t>
            </a:r>
            <a:r>
              <a:rPr lang="zh-CN" altLang="en-US" sz="2200" dirty="0"/>
              <a:t>及其子类都提供了</a:t>
            </a:r>
            <a:r>
              <a:rPr lang="en-US" altLang="zh-CN" sz="2200" dirty="0"/>
              <a:t>addBatch</a:t>
            </a:r>
            <a:r>
              <a:rPr lang="zh-CN" altLang="en-US" sz="2200" dirty="0"/>
              <a:t>方法，可支持批量更新</a:t>
            </a:r>
            <a:endParaRPr lang="en-US" altLang="zh-CN" sz="2200" dirty="0"/>
          </a:p>
          <a:p>
            <a:pPr lvl="1"/>
            <a:r>
              <a:rPr lang="en-US" altLang="zh-CN" sz="2400" dirty="0"/>
              <a:t>DatabaseMetaData</a:t>
            </a:r>
            <a:r>
              <a:rPr lang="zh-CN" altLang="en-US" sz="2400" dirty="0"/>
              <a:t>类包含</a:t>
            </a:r>
            <a:r>
              <a:rPr lang="en-US" altLang="zh-CN" sz="2400" dirty="0"/>
              <a:t>supportsBatchUpdates</a:t>
            </a:r>
            <a:r>
              <a:rPr lang="zh-CN" altLang="en-US" sz="2400" dirty="0"/>
              <a:t>方法，可获知数据库是否支持这种特性</a:t>
            </a:r>
            <a:endParaRPr lang="zh-CN" altLang="en-US" sz="2400" dirty="0"/>
          </a:p>
          <a:p>
            <a:pPr lvl="2"/>
            <a:r>
              <a:rPr lang="en-US" altLang="zh-CN" sz="2100" dirty="0"/>
              <a:t>stat.addBatch(comm);</a:t>
            </a:r>
            <a:endParaRPr lang="en-US" altLang="zh-CN" sz="2100" dirty="0"/>
          </a:p>
          <a:p>
            <a:pPr lvl="2"/>
            <a:r>
              <a:rPr lang="en-US" altLang="zh-CN" sz="2100" dirty="0"/>
              <a:t>int[] counts=stat.executeBatch();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事务</a:t>
            </a:r>
            <a:endParaRPr lang="en-US" altLang="zh-CN" dirty="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214313" y="1771650"/>
            <a:ext cx="8545512" cy="45370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批量更新：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例如：</a:t>
            </a:r>
            <a:endParaRPr lang="zh-CN" altLang="en-US" sz="2200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PreparedStatement stmt=conn.prepareStatement(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	“Update account set balance=? Where id=?”);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for (int i=0;i&lt;acc.length;i++){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	stmt.setFloat(1,acc[i].getBalance());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	stmt.setInt(2,acc[i].getId());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	stmt.addBatch();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sz="1800" dirty="0"/>
              <a:t>stmt.executeBatch();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初衷：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通过扩展</a:t>
            </a:r>
            <a:r>
              <a:rPr lang="en-US" altLang="zh-CN" dirty="0"/>
              <a:t>Java</a:t>
            </a:r>
            <a:r>
              <a:rPr lang="zh-CN" altLang="en-US" dirty="0"/>
              <a:t>，可以用纯</a:t>
            </a:r>
            <a:r>
              <a:rPr lang="en-US" altLang="zh-CN" dirty="0"/>
              <a:t>Java</a:t>
            </a:r>
            <a:r>
              <a:rPr lang="zh-CN" altLang="en-US" dirty="0"/>
              <a:t>语言和任何数据库进行通信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——</a:t>
            </a:r>
            <a:r>
              <a:rPr lang="zh-CN" altLang="en-US" dirty="0"/>
              <a:t>但无法实现，因为业界存在许多不同的数据库，且它们使用了不同的网络通信协议</a:t>
            </a:r>
            <a:endParaRPr lang="en-US" altLang="zh-CN" dirty="0"/>
          </a:p>
          <a:p>
            <a:pPr eaLnBrk="1" hangingPunct="1"/>
            <a:r>
              <a:rPr lang="zh-CN" altLang="en-US" dirty="0"/>
              <a:t>结果：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Sun</a:t>
            </a:r>
            <a:r>
              <a:rPr lang="zh-CN" altLang="en-US" dirty="0"/>
              <a:t>公司制定了两套接口：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应用程序开发者使用的</a:t>
            </a:r>
            <a:r>
              <a:rPr lang="en-US" altLang="zh-CN" dirty="0"/>
              <a:t>JDBC API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数据库供应商使用的</a:t>
            </a:r>
            <a:r>
              <a:rPr lang="en-US" altLang="zh-CN" dirty="0"/>
              <a:t>JDBC</a:t>
            </a:r>
            <a:r>
              <a:rPr lang="zh-CN" altLang="en-US" dirty="0"/>
              <a:t>驱动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在</a:t>
            </a:r>
            <a:r>
              <a:rPr lang="en-US" altLang="zh-CN" dirty="0"/>
              <a:t>SQL Server</a:t>
            </a:r>
            <a:r>
              <a:rPr lang="zh-CN" altLang="en-US" dirty="0"/>
              <a:t>的相应库中创建部门表，并与企业员工表形成外键关系</a:t>
            </a:r>
            <a:endParaRPr lang="en-US" altLang="zh-CN" dirty="0"/>
          </a:p>
          <a:p>
            <a:r>
              <a:rPr lang="zh-CN" altLang="en-US" dirty="0"/>
              <a:t>利用事务完成：</a:t>
            </a:r>
            <a:endParaRPr lang="en-US" altLang="zh-CN" dirty="0"/>
          </a:p>
          <a:p>
            <a:pPr lvl="1"/>
            <a:r>
              <a:rPr lang="zh-CN" altLang="en-US" dirty="0"/>
              <a:t>删除某一部分</a:t>
            </a:r>
            <a:endParaRPr lang="en-US" altLang="zh-CN" dirty="0"/>
          </a:p>
          <a:p>
            <a:pPr lvl="1"/>
            <a:r>
              <a:rPr lang="zh-CN" altLang="en-US" dirty="0"/>
              <a:t>将原该部分的员工归入另一部门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表格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JTable</a:t>
            </a:r>
            <a:r>
              <a:rPr lang="zh-CN" altLang="en-US" dirty="0"/>
              <a:t>构件：用于显示二维对象表格</a:t>
            </a:r>
            <a:endParaRPr lang="en-US" altLang="zh-CN" dirty="0"/>
          </a:p>
          <a:p>
            <a:r>
              <a:rPr lang="zh-CN" altLang="en-US" dirty="0"/>
              <a:t>简单表格：</a:t>
            </a:r>
            <a:endParaRPr lang="en-US" altLang="zh-CN" dirty="0"/>
          </a:p>
          <a:p>
            <a:pPr lvl="1"/>
            <a:r>
              <a:rPr lang="en-US" altLang="zh-CN" dirty="0"/>
              <a:t>JTable</a:t>
            </a:r>
            <a:r>
              <a:rPr lang="zh-CN" altLang="en-US" dirty="0"/>
              <a:t>不存储数据，而是从一个数据模型中获取数据</a:t>
            </a:r>
            <a:endParaRPr lang="en-US" altLang="zh-CN" dirty="0"/>
          </a:p>
          <a:p>
            <a:pPr lvl="1"/>
            <a:r>
              <a:rPr lang="en-US" altLang="zh-CN" dirty="0"/>
              <a:t>JTable</a:t>
            </a:r>
            <a:r>
              <a:rPr lang="zh-CN" altLang="en-US" dirty="0"/>
              <a:t>的构造函数能将一个二维对象数组包装进一个默认的模型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PlanetTable.java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表格</a:t>
            </a:r>
            <a:endParaRPr lang="zh-CN" altLang="en-US" dirty="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表格模型：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AbstractTableModel</a:t>
            </a:r>
            <a:r>
              <a:rPr lang="zh-CN" altLang="en-US" dirty="0"/>
              <a:t>类，它实现了大多数必须的方法，用户只需提供下列三个方法：</a:t>
            </a:r>
            <a:endParaRPr lang="en-US" altLang="zh-CN" dirty="0"/>
          </a:p>
          <a:p>
            <a:pPr lvl="2"/>
            <a:r>
              <a:rPr lang="en-US" altLang="zh-CN" dirty="0"/>
              <a:t>public int getRowCount()</a:t>
            </a:r>
            <a:endParaRPr lang="en-US" altLang="zh-CN" dirty="0"/>
          </a:p>
          <a:p>
            <a:pPr lvl="2"/>
            <a:r>
              <a:rPr lang="en-US" altLang="zh-CN" dirty="0"/>
              <a:t>public int getColumnCount()</a:t>
            </a:r>
            <a:endParaRPr lang="en-US" altLang="zh-CN" dirty="0"/>
          </a:p>
          <a:p>
            <a:pPr lvl="2"/>
            <a:r>
              <a:rPr lang="en-US" altLang="zh-CN" dirty="0"/>
              <a:t>public Object getValueAt(int row, int col)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InvestmentTable.java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表格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显示数据库记录</a:t>
            </a:r>
            <a:endParaRPr lang="en-US" altLang="zh-CN" dirty="0"/>
          </a:p>
          <a:p>
            <a:pPr lvl="1"/>
            <a:r>
              <a:rPr lang="zh-CN" altLang="en-US" dirty="0"/>
              <a:t>表格中最常显示的数据就是来自数据库的一组记录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/>
              <a:t>AbstractTableModel</a:t>
            </a:r>
            <a:r>
              <a:rPr lang="zh-CN" altLang="en-US" dirty="0"/>
              <a:t>，将</a:t>
            </a:r>
            <a:r>
              <a:rPr lang="en-US" altLang="zh-CN" dirty="0"/>
              <a:t>ResultSet</a:t>
            </a:r>
            <a:r>
              <a:rPr lang="zh-CN" altLang="en-US" dirty="0"/>
              <a:t>传递给自定义的</a:t>
            </a:r>
            <a:r>
              <a:rPr lang="en-US" altLang="zh-CN" dirty="0"/>
              <a:t>Model</a:t>
            </a:r>
            <a:r>
              <a:rPr lang="zh-CN" altLang="en-US" dirty="0"/>
              <a:t>类，并利用</a:t>
            </a:r>
            <a:r>
              <a:rPr lang="en-US" altLang="zh-CN" dirty="0"/>
              <a:t>MetaData</a:t>
            </a:r>
            <a:r>
              <a:rPr lang="zh-CN" altLang="en-US" dirty="0"/>
              <a:t>进行处理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ResultSetTable.java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实现企业员工的组合检索功能，并将检索得到的结果以表格的形式展现！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9458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700213"/>
            <a:ext cx="7466013" cy="584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600" dirty="0"/>
              <a:t>Java</a:t>
            </a:r>
            <a:r>
              <a:rPr lang="zh-CN" altLang="en-US" sz="2600" dirty="0"/>
              <a:t>程序与</a:t>
            </a:r>
            <a:r>
              <a:rPr lang="en-US" altLang="zh-CN" sz="2600" dirty="0"/>
              <a:t>JDBC</a:t>
            </a:r>
            <a:r>
              <a:rPr lang="zh-CN" altLang="en-US" sz="2600" dirty="0"/>
              <a:t>驱动程序</a:t>
            </a:r>
            <a:endParaRPr lang="zh-CN" altLang="en-US" sz="2600" dirty="0"/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11175" y="2346325"/>
          <a:ext cx="8175625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94630" imgH="2145030" progId="Visio.Drawing.11">
                  <p:embed/>
                </p:oleObj>
              </mc:Choice>
              <mc:Fallback>
                <p:oleObj name="" r:id="rId1" imgW="5294630" imgH="21450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175" y="2346325"/>
                        <a:ext cx="8175625" cy="3549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2048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18488" cy="44116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600" dirty="0"/>
              <a:t>JDBC API</a:t>
            </a:r>
            <a:r>
              <a:rPr lang="zh-CN" altLang="en-US" sz="2600" dirty="0"/>
              <a:t>的基本类和接口</a:t>
            </a:r>
            <a:endParaRPr lang="zh-CN" altLang="en-US" sz="2600" dirty="0"/>
          </a:p>
        </p:txBody>
      </p:sp>
      <p:graphicFrame>
        <p:nvGraphicFramePr>
          <p:cNvPr id="2048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276475"/>
          <a:ext cx="6913563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231255" imgH="4109085" progId="Visio.Drawing.11">
                  <p:embed/>
                </p:oleObj>
              </mc:Choice>
              <mc:Fallback>
                <p:oleObj name="" r:id="rId1" imgW="6231255" imgH="410908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276475"/>
                        <a:ext cx="6913563" cy="38544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结构化查询语言</a:t>
            </a:r>
            <a:endParaRPr lang="zh-CN" altLang="en-US" dirty="0"/>
          </a:p>
        </p:txBody>
      </p:sp>
      <p:sp>
        <p:nvSpPr>
          <p:cNvPr id="21506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900988" cy="44116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dirty="0"/>
              <a:t>Select</a:t>
            </a:r>
            <a:r>
              <a:rPr lang="zh-CN" altLang="en-US" dirty="0"/>
              <a:t>语句：</a:t>
            </a:r>
            <a:endParaRPr lang="en-US" altLang="zh-CN" dirty="0"/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dirty="0"/>
              <a:t>Insert</a:t>
            </a:r>
            <a:r>
              <a:rPr lang="zh-CN" altLang="en-US" dirty="0"/>
              <a:t>语句：</a:t>
            </a:r>
            <a:endParaRPr lang="en-US" altLang="zh-CN" dirty="0"/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dirty="0"/>
              <a:t>Update</a:t>
            </a:r>
            <a:r>
              <a:rPr lang="zh-CN" altLang="en-US" dirty="0"/>
              <a:t>语句：</a:t>
            </a:r>
            <a:endParaRPr lang="en-US" altLang="zh-CN" dirty="0"/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dirty="0"/>
              <a:t>Delete</a:t>
            </a:r>
            <a:r>
              <a:rPr lang="zh-CN" altLang="en-US" dirty="0"/>
              <a:t>语句：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JDBC</a:t>
            </a:r>
            <a:r>
              <a:rPr lang="zh-CN" altLang="en-US" dirty="0"/>
              <a:t>编程的基本概念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数据库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连接数据库时，必须指定数据源以及各类附加参数。</a:t>
            </a:r>
            <a:r>
              <a:rPr lang="en-US" altLang="zh-CN" dirty="0"/>
              <a:t>JDBC</a:t>
            </a:r>
            <a:r>
              <a:rPr lang="zh-CN" altLang="en-US" dirty="0"/>
              <a:t>中使用了一种与普通</a:t>
            </a:r>
            <a:r>
              <a:rPr lang="en-US" altLang="zh-CN" dirty="0"/>
              <a:t>URL</a:t>
            </a:r>
            <a:r>
              <a:rPr lang="zh-CN" altLang="en-US" dirty="0"/>
              <a:t>类似的语法来描绘数据源。一般语法为：</a:t>
            </a:r>
            <a:endParaRPr lang="en-US" altLang="zh-CN" dirty="0"/>
          </a:p>
          <a:p>
            <a:pPr lvl="2" eaLnBrk="1" hangingPunct="1">
              <a:buNone/>
            </a:pPr>
            <a:r>
              <a:rPr lang="en-US" altLang="zh-CN" dirty="0"/>
              <a:t>jdbc:subprotocol:other stuff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subprotocol</a:t>
            </a:r>
            <a:r>
              <a:rPr lang="zh-CN" altLang="en-US" dirty="0"/>
              <a:t>：指明连接到数据库的特定驱动程序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other stuff</a:t>
            </a:r>
            <a:r>
              <a:rPr lang="zh-CN" altLang="en-US" dirty="0"/>
              <a:t>：参阅供应商提供的文档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常用数据库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95288" y="1752600"/>
            <a:ext cx="8424862" cy="4267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/>
              <a:t>MySQL</a:t>
            </a:r>
            <a:endParaRPr lang="en-US" altLang="zh-CN" dirty="0"/>
          </a:p>
          <a:p>
            <a:pPr lvl="1">
              <a:buNone/>
            </a:pPr>
            <a:r>
              <a:rPr lang="en-US" altLang="zh-CN" sz="1900" dirty="0"/>
              <a:t>Class.forName( "org.gjt.mm.mysql.Driver" ); 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cn= DriverManager.getConnection(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"jdbc:mysql://MyDbComputerNameOrIP:3306/myDatabaseName", sUsr, sPwd ); </a:t>
            </a:r>
            <a:endParaRPr lang="en-US" altLang="zh-CN" sz="1900" dirty="0"/>
          </a:p>
          <a:p>
            <a:r>
              <a:rPr lang="en-US" altLang="zh-CN" b="1" dirty="0"/>
              <a:t>Oracle </a:t>
            </a:r>
            <a:br>
              <a:rPr lang="en-US" altLang="zh-CN" dirty="0"/>
            </a:br>
            <a:r>
              <a:rPr lang="en-US" altLang="zh-CN" sz="1900" dirty="0"/>
              <a:t>Class.forName( "oracle.jdbc.driver.OracleDriver" ); </a:t>
            </a:r>
            <a:br>
              <a:rPr lang="en-US" altLang="zh-CN" sz="1900" dirty="0"/>
            </a:br>
            <a:r>
              <a:rPr lang="en-US" altLang="zh-CN" sz="1900" dirty="0"/>
              <a:t>cn = DriverManager.getConnection( </a:t>
            </a:r>
            <a:endParaRPr lang="en-US" altLang="zh-CN" sz="1900" dirty="0"/>
          </a:p>
          <a:p>
            <a:pPr>
              <a:buNone/>
            </a:pPr>
            <a:r>
              <a:rPr lang="en-US" altLang="zh-CN" sz="1900" dirty="0"/>
              <a:t>	"jdbc:oracle:thin:@MyDbComputerNameOrIP:1521:ORCL", sUsr, sPwd );</a:t>
            </a:r>
            <a:endParaRPr lang="en-US" altLang="zh-CN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7509</Words>
  <Application>WPS 演示</Application>
  <PresentationFormat>全屏显示(4:3)</PresentationFormat>
  <Paragraphs>420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Verdana</vt:lpstr>
      <vt:lpstr>Wingdings</vt:lpstr>
      <vt:lpstr>微软雅黑</vt:lpstr>
      <vt:lpstr>Arial Unicode MS</vt:lpstr>
      <vt:lpstr>Network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zhhz.soochow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</dc:title>
  <dc:creator>kongfang</dc:creator>
  <cp:lastModifiedBy>admin</cp:lastModifiedBy>
  <cp:revision>125</cp:revision>
  <dcterms:created xsi:type="dcterms:W3CDTF">2006-07-15T12:55:26Z</dcterms:created>
  <dcterms:modified xsi:type="dcterms:W3CDTF">2021-06-11T01:35:25Z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8DD0EB32605C442FA2844FC3A9CC0BC3</vt:lpwstr>
  </property>
  <property fmtid="{D5CDD505-2E9C-101B-9397-08002B2CF9AE}" pid="3" name="KSOProductBuildVer">
    <vt:lpwstr>2052-11.1.0.10495</vt:lpwstr>
  </property>
</Properties>
</file>