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7" r:id="rId25"/>
    <p:sldId id="314" r:id="rId26"/>
    <p:sldId id="308" r:id="rId27"/>
    <p:sldId id="315" r:id="rId28"/>
    <p:sldId id="309" r:id="rId29"/>
    <p:sldId id="319" r:id="rId30"/>
    <p:sldId id="317" r:id="rId31"/>
    <p:sldId id="318" r:id="rId32"/>
    <p:sldId id="320" r:id="rId33"/>
    <p:sldId id="321" r:id="rId34"/>
    <p:sldId id="310" r:id="rId35"/>
    <p:sldId id="311" r:id="rId36"/>
    <p:sldId id="312" r:id="rId37"/>
    <p:sldId id="313" r:id="rId38"/>
    <p:sldId id="259" r:id="rId39"/>
    <p:sldId id="260" r:id="rId40"/>
    <p:sldId id="261" r:id="rId41"/>
    <p:sldId id="262" r:id="rId42"/>
    <p:sldId id="263" r:id="rId43"/>
    <p:sldId id="264" r:id="rId44"/>
    <p:sldId id="265" r:id="rId45"/>
    <p:sldId id="266" r:id="rId46"/>
    <p:sldId id="267" r:id="rId47"/>
    <p:sldId id="281" r:id="rId48"/>
    <p:sldId id="282" r:id="rId49"/>
    <p:sldId id="283" r:id="rId50"/>
    <p:sldId id="284" r:id="rId51"/>
    <p:sldId id="285" r:id="rId52"/>
    <p:sldId id="322" r:id="rId5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6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74" name="Rectangle 5"/>
          <p:cNvSpPr>
            <a:spLocks noGrp="1" noChangeArrowheads="1"/>
          </p:cNvSpPr>
          <p:nvPr>
            <p:ph type="dt" sz="half" idx="2"/>
          </p:nvPr>
        </p:nvSpPr>
        <p:spPr bwMode="auto">
          <a:xfrm>
            <a:off x="457200" y="6248400"/>
            <a:ext cx="21336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noFill/>
          <a:ln>
            <a:miter lim="800000"/>
          </a:ln>
        </p:spPr>
        <p:txBody>
          <a:bodyPr vert="horz" wrap="square" lIns="91440" tIns="45720" rIns="91440" bIns="45720" numCol="1" anchor="t" anchorCtr="0" compatLnSpc="1"/>
          <a:p>
            <a:pPr algn="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p:cNvSpPr>
          <p:nvPr>
            <p:ph type="title"/>
          </p:nvPr>
        </p:nvSpPr>
        <p:spPr>
          <a:xfrm>
            <a:off x="457200" y="122238"/>
            <a:ext cx="7543800" cy="12954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4100"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4104" name="Group 8"/>
          <p:cNvGrpSpPr/>
          <p:nvPr/>
        </p:nvGrpSpPr>
        <p:grpSpPr>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fontAlgn="base">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fontAlgn="base">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fontAlgn="base">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3.emf"/><Relationship Id="rId3" Type="http://schemas.openxmlformats.org/officeDocument/2006/relationships/oleObject" Target="../embeddings/oleObject3.bin"/><Relationship Id="rId2" Type="http://schemas.openxmlformats.org/officeDocument/2006/relationships/image" Target="../media/image2.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ctrTitle"/>
          </p:nvPr>
        </p:nvSpPr>
        <p:spPr>
          <a:ln/>
        </p:spPr>
        <p:txBody>
          <a:bodyPr vert="horz" wrap="square" lIns="91440" tIns="45720" rIns="91440" bIns="45720" anchor="b" anchorCtr="0"/>
          <a:p>
            <a:pPr eaLnBrk="1" hangingPunct="1">
              <a:buClrTx/>
              <a:buSzTx/>
              <a:buFontTx/>
            </a:pPr>
            <a:r>
              <a:rPr lang="zh-CN" altLang="en-US" dirty="0">
                <a:latin typeface="+mj-lt"/>
                <a:ea typeface="+mj-ea"/>
                <a:cs typeface="+mj-cs"/>
              </a:rPr>
              <a:t>网络程序设计</a:t>
            </a:r>
            <a:endParaRPr lang="zh-CN" altLang="en-US"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b" anchorCtr="0"/>
          <a:p>
            <a:pPr eaLnBrk="1" hangingPunct="1"/>
            <a:r>
              <a:rPr lang="en-US" altLang="zh-CN" dirty="0"/>
              <a:t>Java</a:t>
            </a:r>
            <a:r>
              <a:rPr lang="zh-CN" altLang="en-US" dirty="0"/>
              <a:t>网络包</a:t>
            </a:r>
            <a:endParaRPr lang="zh-CN" altLang="en-US" dirty="0"/>
          </a:p>
        </p:txBody>
      </p:sp>
      <p:sp>
        <p:nvSpPr>
          <p:cNvPr id="13315" name="Rectangle 3"/>
          <p:cNvSpPr>
            <a:spLocks noGrp="1"/>
          </p:cNvSpPr>
          <p:nvPr>
            <p:ph idx="1"/>
          </p:nvPr>
        </p:nvSpPr>
        <p:spPr>
          <a:xfrm>
            <a:off x="601663" y="1825625"/>
            <a:ext cx="7715250" cy="3690938"/>
          </a:xfrm>
          <a:ln/>
        </p:spPr>
        <p:txBody>
          <a:bodyPr vert="horz" wrap="square" lIns="91440" tIns="45720" rIns="91440" bIns="45720" anchor="t" anchorCtr="0"/>
          <a:p>
            <a:pPr eaLnBrk="1" hangingPunct="1"/>
            <a:r>
              <a:rPr lang="en-US" altLang="zh-CN" dirty="0"/>
              <a:t>Java</a:t>
            </a:r>
            <a:r>
              <a:rPr lang="zh-CN" altLang="en-US" dirty="0"/>
              <a:t>网络包：</a:t>
            </a:r>
            <a:endParaRPr lang="zh-CN" altLang="en-US" dirty="0"/>
          </a:p>
          <a:p>
            <a:pPr lvl="1" eaLnBrk="1" hangingPunct="1"/>
            <a:r>
              <a:rPr lang="zh-CN" altLang="en-US" dirty="0"/>
              <a:t>由</a:t>
            </a:r>
            <a:r>
              <a:rPr lang="en-US" altLang="zh-CN" dirty="0"/>
              <a:t>java.net</a:t>
            </a:r>
            <a:r>
              <a:rPr lang="zh-CN" altLang="en-US" dirty="0"/>
              <a:t>包和</a:t>
            </a:r>
            <a:r>
              <a:rPr lang="en-US" altLang="zh-CN" dirty="0"/>
              <a:t>javax.net</a:t>
            </a:r>
            <a:r>
              <a:rPr lang="zh-CN" altLang="en-US" dirty="0"/>
              <a:t>包组成</a:t>
            </a:r>
            <a:endParaRPr lang="zh-CN" altLang="en-US" dirty="0"/>
          </a:p>
          <a:p>
            <a:pPr lvl="1" eaLnBrk="1" hangingPunct="1"/>
            <a:r>
              <a:rPr lang="zh-CN" altLang="en-US" dirty="0"/>
              <a:t>包中包括实现网络通信应用中涉及的相关类、接口和异常处理类</a:t>
            </a:r>
            <a:endParaRPr lang="zh-CN" altLang="en-US" dirty="0"/>
          </a:p>
          <a:p>
            <a:pPr lvl="1" eaLnBrk="1" hangingPunct="1"/>
            <a:r>
              <a:rPr lang="zh-CN" altLang="en-US" dirty="0"/>
              <a:t>常用的类：</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91440" tIns="45720" rIns="91440" bIns="45720" anchor="b" anchorCtr="0"/>
          <a:p>
            <a:pPr eaLnBrk="1" hangingPunct="1"/>
            <a:r>
              <a:rPr lang="en-US" altLang="zh-CN" dirty="0"/>
              <a:t>Java</a:t>
            </a:r>
            <a:r>
              <a:rPr lang="zh-CN" altLang="en-US" dirty="0"/>
              <a:t>网络包</a:t>
            </a:r>
            <a:endParaRPr lang="zh-CN" altLang="en-US" dirty="0"/>
          </a:p>
        </p:txBody>
      </p:sp>
      <p:pic>
        <p:nvPicPr>
          <p:cNvPr id="14339" name="Picture 4"/>
          <p:cNvPicPr>
            <a:picLocks noChangeAspect="1"/>
          </p:cNvPicPr>
          <p:nvPr/>
        </p:nvPicPr>
        <p:blipFill>
          <a:blip r:embed="rId1"/>
          <a:stretch>
            <a:fillRect/>
          </a:stretch>
        </p:blipFill>
        <p:spPr>
          <a:xfrm>
            <a:off x="755650" y="1547813"/>
            <a:ext cx="7129463" cy="4760912"/>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b" anchorCtr="0"/>
          <a:p>
            <a:pPr eaLnBrk="1" hangingPunct="1"/>
            <a:r>
              <a:rPr lang="en-US" altLang="zh-CN" dirty="0"/>
              <a:t>Java</a:t>
            </a:r>
            <a:r>
              <a:rPr lang="zh-CN" altLang="en-US" dirty="0"/>
              <a:t>网络包</a:t>
            </a:r>
            <a:endParaRPr lang="zh-CN" altLang="en-US" dirty="0"/>
          </a:p>
        </p:txBody>
      </p:sp>
      <p:sp>
        <p:nvSpPr>
          <p:cNvPr id="15363" name="Rectangle 3"/>
          <p:cNvSpPr>
            <a:spLocks noGrp="1"/>
          </p:cNvSpPr>
          <p:nvPr>
            <p:ph idx="1"/>
          </p:nvPr>
        </p:nvSpPr>
        <p:spPr>
          <a:xfrm>
            <a:off x="600075" y="1862138"/>
            <a:ext cx="7859713" cy="4014787"/>
          </a:xfrm>
          <a:ln/>
        </p:spPr>
        <p:txBody>
          <a:bodyPr vert="horz" wrap="square" lIns="91440" tIns="45720" rIns="91440" bIns="45720" anchor="t" anchorCtr="0"/>
          <a:p>
            <a:pPr eaLnBrk="1" hangingPunct="1"/>
            <a:r>
              <a:rPr lang="zh-CN" altLang="en-US" dirty="0"/>
              <a:t>包</a:t>
            </a:r>
            <a:r>
              <a:rPr lang="en-US" altLang="zh-CN" dirty="0"/>
              <a:t>java.net</a:t>
            </a:r>
            <a:r>
              <a:rPr lang="zh-CN" altLang="en-US" dirty="0"/>
              <a:t>中的类按功能可分成三部分：</a:t>
            </a:r>
            <a:endParaRPr lang="zh-CN" altLang="en-US" dirty="0"/>
          </a:p>
          <a:p>
            <a:pPr lvl="1" eaLnBrk="1" hangingPunct="1"/>
            <a:r>
              <a:rPr lang="zh-CN" altLang="en-US" dirty="0"/>
              <a:t>通过统一资源定位地址</a:t>
            </a:r>
            <a:r>
              <a:rPr lang="en-US" altLang="zh-CN" dirty="0"/>
              <a:t>(URL)</a:t>
            </a:r>
            <a:r>
              <a:rPr lang="zh-CN" altLang="en-US" dirty="0"/>
              <a:t>进行</a:t>
            </a:r>
            <a:r>
              <a:rPr lang="en-US" altLang="zh-CN" dirty="0"/>
              <a:t>Web</a:t>
            </a:r>
            <a:r>
              <a:rPr lang="zh-CN" altLang="en-US" dirty="0"/>
              <a:t>资源访问的网络类</a:t>
            </a:r>
            <a:endParaRPr lang="zh-CN" altLang="en-US" dirty="0"/>
          </a:p>
          <a:p>
            <a:pPr lvl="2" eaLnBrk="1" hangingPunct="1"/>
            <a:r>
              <a:rPr lang="en-US" altLang="zh-CN" dirty="0"/>
              <a:t>URL</a:t>
            </a:r>
            <a:r>
              <a:rPr lang="zh-CN" altLang="en-US" dirty="0"/>
              <a:t>：建立到指定地址的连接。通过它访问</a:t>
            </a:r>
            <a:r>
              <a:rPr lang="en-US" altLang="zh-CN" dirty="0"/>
              <a:t>Web</a:t>
            </a:r>
            <a:r>
              <a:rPr lang="zh-CN" altLang="en-US" dirty="0"/>
              <a:t>的各种网络资源，取出</a:t>
            </a:r>
            <a:r>
              <a:rPr lang="en-US" altLang="zh-CN" dirty="0"/>
              <a:t>URL</a:t>
            </a:r>
            <a:r>
              <a:rPr lang="zh-CN" altLang="en-US" dirty="0"/>
              <a:t>资源的内容并将它转换成一个</a:t>
            </a:r>
            <a:r>
              <a:rPr lang="en-US" altLang="zh-CN" dirty="0"/>
              <a:t>Java</a:t>
            </a:r>
            <a:r>
              <a:rPr lang="zh-CN" altLang="en-US" dirty="0"/>
              <a:t>对象</a:t>
            </a:r>
            <a:endParaRPr lang="zh-CN" altLang="en-US" dirty="0"/>
          </a:p>
          <a:p>
            <a:pPr lvl="2" eaLnBrk="1" hangingPunct="1"/>
            <a:r>
              <a:rPr lang="en-US" altLang="zh-CN" dirty="0"/>
              <a:t>URLConnection</a:t>
            </a:r>
            <a:r>
              <a:rPr lang="zh-CN" altLang="en-US" dirty="0"/>
              <a:t>：提供了多种方法，在</a:t>
            </a:r>
            <a:r>
              <a:rPr lang="en-US" altLang="zh-CN" dirty="0"/>
              <a:t>URL</a:t>
            </a:r>
            <a:r>
              <a:rPr lang="zh-CN" altLang="en-US" dirty="0"/>
              <a:t>类建立的连接上进行多种数据类型的输入输出流传递</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b" anchorCtr="0"/>
          <a:p>
            <a:pPr eaLnBrk="1" hangingPunct="1"/>
            <a:r>
              <a:rPr lang="en-US" altLang="zh-CN" dirty="0"/>
              <a:t>Java</a:t>
            </a:r>
            <a:r>
              <a:rPr lang="zh-CN" altLang="en-US" dirty="0"/>
              <a:t>网络包</a:t>
            </a:r>
            <a:endParaRPr lang="zh-CN" altLang="en-US" dirty="0"/>
          </a:p>
        </p:txBody>
      </p:sp>
      <p:sp>
        <p:nvSpPr>
          <p:cNvPr id="16387" name="Rectangle 3"/>
          <p:cNvSpPr>
            <a:spLocks noGrp="1"/>
          </p:cNvSpPr>
          <p:nvPr>
            <p:ph idx="1"/>
          </p:nvPr>
        </p:nvSpPr>
        <p:spPr>
          <a:ln/>
        </p:spPr>
        <p:txBody>
          <a:bodyPr vert="horz" wrap="square" lIns="91440" tIns="45720" rIns="91440" bIns="45720" anchor="t" anchorCtr="0"/>
          <a:p>
            <a:pPr eaLnBrk="1" hangingPunct="1"/>
            <a:r>
              <a:rPr lang="zh-CN" altLang="en-US" dirty="0"/>
              <a:t>包</a:t>
            </a:r>
            <a:r>
              <a:rPr lang="en-US" altLang="zh-CN" dirty="0"/>
              <a:t>java.net</a:t>
            </a:r>
            <a:r>
              <a:rPr lang="zh-CN" altLang="en-US" dirty="0"/>
              <a:t>中的类按功能可分成三部分：</a:t>
            </a:r>
            <a:endParaRPr lang="zh-CN" altLang="en-US" dirty="0"/>
          </a:p>
          <a:p>
            <a:pPr lvl="1" eaLnBrk="1" hangingPunct="1"/>
            <a:r>
              <a:rPr lang="zh-CN" altLang="en-US" dirty="0"/>
              <a:t>面向连接的网络类</a:t>
            </a:r>
            <a:endParaRPr lang="zh-CN" altLang="en-US" dirty="0"/>
          </a:p>
          <a:p>
            <a:pPr lvl="2" eaLnBrk="1" hangingPunct="1"/>
            <a:r>
              <a:rPr lang="en-US" altLang="zh-CN" dirty="0"/>
              <a:t>ServerSocket</a:t>
            </a:r>
            <a:r>
              <a:rPr lang="zh-CN" altLang="en-US" dirty="0"/>
              <a:t>：创建服务器端的</a:t>
            </a:r>
            <a:r>
              <a:rPr lang="en-US" altLang="zh-CN" dirty="0"/>
              <a:t>Socket</a:t>
            </a:r>
            <a:r>
              <a:rPr lang="zh-CN" altLang="en-US" dirty="0"/>
              <a:t>，负责监听</a:t>
            </a:r>
            <a:r>
              <a:rPr lang="en-US" altLang="zh-CN" dirty="0"/>
              <a:t>TCP</a:t>
            </a:r>
            <a:r>
              <a:rPr lang="zh-CN" altLang="en-US" dirty="0"/>
              <a:t>连接，一旦监听到连接请求是需要的，则返回客户端一个代表连接的</a:t>
            </a:r>
            <a:r>
              <a:rPr lang="en-US" altLang="zh-CN" dirty="0"/>
              <a:t>Socket</a:t>
            </a:r>
            <a:r>
              <a:rPr lang="zh-CN" altLang="en-US" dirty="0"/>
              <a:t>对象</a:t>
            </a:r>
            <a:endParaRPr lang="zh-CN" altLang="en-US" dirty="0"/>
          </a:p>
          <a:p>
            <a:pPr lvl="2" eaLnBrk="1" hangingPunct="1"/>
            <a:r>
              <a:rPr lang="en-US" altLang="zh-CN" dirty="0"/>
              <a:t>Socket</a:t>
            </a:r>
            <a:r>
              <a:rPr lang="zh-CN" altLang="en-US" dirty="0"/>
              <a:t>：创建客户端的</a:t>
            </a:r>
            <a:r>
              <a:rPr lang="en-US" altLang="zh-CN" dirty="0"/>
              <a:t>Socket</a:t>
            </a:r>
            <a:endParaRPr lang="en-US" altLang="zh-CN" dirty="0"/>
          </a:p>
          <a:p>
            <a:pPr lvl="2" eaLnBrk="1" hangingPunct="1"/>
            <a:r>
              <a:rPr lang="zh-CN" altLang="en-US" dirty="0"/>
              <a:t>说明：</a:t>
            </a:r>
            <a:endParaRPr lang="zh-CN" altLang="en-US" dirty="0"/>
          </a:p>
          <a:p>
            <a:pPr lvl="3" eaLnBrk="1" hangingPunct="1"/>
            <a:r>
              <a:rPr lang="zh-CN" altLang="en-US" dirty="0"/>
              <a:t>服务器端同时处理多个客户连接时，可采用多线程方式进行，每个线程用于处理一个客户的连接</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b" anchorCtr="0"/>
          <a:p>
            <a:pPr eaLnBrk="1" hangingPunct="1"/>
            <a:r>
              <a:rPr lang="en-US" altLang="zh-CN" dirty="0"/>
              <a:t>Java</a:t>
            </a:r>
            <a:r>
              <a:rPr lang="zh-CN" altLang="en-US" dirty="0"/>
              <a:t>网络包</a:t>
            </a:r>
            <a:endParaRPr lang="zh-CN" altLang="en-US" dirty="0"/>
          </a:p>
        </p:txBody>
      </p:sp>
      <p:sp>
        <p:nvSpPr>
          <p:cNvPr id="17411" name="Rectangle 3"/>
          <p:cNvSpPr>
            <a:spLocks noGrp="1"/>
          </p:cNvSpPr>
          <p:nvPr>
            <p:ph idx="1"/>
          </p:nvPr>
        </p:nvSpPr>
        <p:spPr>
          <a:ln/>
        </p:spPr>
        <p:txBody>
          <a:bodyPr vert="horz" wrap="square" lIns="91440" tIns="45720" rIns="91440" bIns="45720" anchor="t" anchorCtr="0"/>
          <a:p>
            <a:pPr eaLnBrk="1" hangingPunct="1"/>
            <a:r>
              <a:rPr lang="zh-CN" altLang="en-US" dirty="0"/>
              <a:t>包</a:t>
            </a:r>
            <a:r>
              <a:rPr lang="en-US" altLang="zh-CN" dirty="0"/>
              <a:t>java.net</a:t>
            </a:r>
            <a:r>
              <a:rPr lang="zh-CN" altLang="en-US" dirty="0"/>
              <a:t>中的类按功能可分成三部分：</a:t>
            </a:r>
            <a:endParaRPr lang="zh-CN" altLang="en-US" dirty="0"/>
          </a:p>
          <a:p>
            <a:pPr lvl="1" eaLnBrk="1" hangingPunct="1"/>
            <a:r>
              <a:rPr lang="zh-CN" altLang="en-US" dirty="0"/>
              <a:t>面向无连接的数据报类</a:t>
            </a:r>
            <a:endParaRPr lang="zh-CN" altLang="en-US" dirty="0"/>
          </a:p>
          <a:p>
            <a:pPr lvl="2" eaLnBrk="1" hangingPunct="1"/>
            <a:r>
              <a:rPr lang="zh-CN" altLang="en-US" dirty="0"/>
              <a:t>提供了无检验、无发送反馈、非可靠的数据报连接</a:t>
            </a:r>
            <a:endParaRPr lang="zh-CN" altLang="en-US" dirty="0"/>
          </a:p>
          <a:p>
            <a:pPr lvl="2" eaLnBrk="1" hangingPunct="1"/>
            <a:r>
              <a:rPr lang="en-US" altLang="zh-CN" dirty="0"/>
              <a:t>Datagrampacket</a:t>
            </a:r>
            <a:r>
              <a:rPr lang="zh-CN" altLang="en-US" dirty="0"/>
              <a:t>类：</a:t>
            </a:r>
            <a:endParaRPr lang="zh-CN" altLang="en-US" dirty="0"/>
          </a:p>
          <a:p>
            <a:pPr lvl="3" eaLnBrk="1" hangingPunct="1"/>
            <a:r>
              <a:rPr lang="zh-CN" altLang="en-US" dirty="0"/>
              <a:t>表示一个用</a:t>
            </a:r>
            <a:r>
              <a:rPr lang="en-US" altLang="zh-CN" dirty="0"/>
              <a:t>DatagramSocket</a:t>
            </a:r>
            <a:r>
              <a:rPr lang="zh-CN" altLang="en-US" dirty="0"/>
              <a:t>发送的数据包，支持</a:t>
            </a:r>
            <a:r>
              <a:rPr lang="en-US" altLang="zh-CN" dirty="0"/>
              <a:t>UDP</a:t>
            </a:r>
            <a:r>
              <a:rPr lang="zh-CN" altLang="en-US" dirty="0"/>
              <a:t>协议格式</a:t>
            </a:r>
            <a:endParaRPr lang="zh-CN" altLang="en-US" dirty="0"/>
          </a:p>
          <a:p>
            <a:pPr lvl="2" eaLnBrk="1" hangingPunct="1"/>
            <a:r>
              <a:rPr lang="en-US" altLang="zh-CN" dirty="0"/>
              <a:t>DatagramSocket</a:t>
            </a:r>
            <a:r>
              <a:rPr lang="zh-CN" altLang="en-US" dirty="0"/>
              <a:t>类：</a:t>
            </a:r>
            <a:endParaRPr lang="zh-CN" altLang="en-US" dirty="0"/>
          </a:p>
          <a:p>
            <a:pPr lvl="3" eaLnBrk="1" hangingPunct="1"/>
            <a:r>
              <a:rPr lang="zh-CN" altLang="en-US" dirty="0"/>
              <a:t>表示建立的一个</a:t>
            </a:r>
            <a:r>
              <a:rPr lang="en-US" altLang="zh-CN" dirty="0"/>
              <a:t>UDP</a:t>
            </a:r>
            <a:r>
              <a:rPr lang="zh-CN" altLang="en-US" dirty="0"/>
              <a:t>接口，通过该接口可以进行数据报的发送和接收</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b" anchorCtr="0"/>
          <a:p>
            <a:pPr eaLnBrk="1" hangingPunct="1"/>
            <a:r>
              <a:rPr lang="en-US" altLang="zh-CN" dirty="0"/>
              <a:t>InetAddress</a:t>
            </a:r>
            <a:r>
              <a:rPr lang="zh-CN" altLang="en-US" dirty="0"/>
              <a:t>类</a:t>
            </a:r>
            <a:endParaRPr lang="zh-CN" altLang="en-US" dirty="0"/>
          </a:p>
        </p:txBody>
      </p:sp>
      <p:sp>
        <p:nvSpPr>
          <p:cNvPr id="18435" name="Rectangle 3"/>
          <p:cNvSpPr>
            <a:spLocks noGrp="1"/>
          </p:cNvSpPr>
          <p:nvPr>
            <p:ph idx="1"/>
          </p:nvPr>
        </p:nvSpPr>
        <p:spPr>
          <a:xfrm>
            <a:off x="755650" y="1719263"/>
            <a:ext cx="7488238" cy="4411662"/>
          </a:xfrm>
          <a:ln/>
        </p:spPr>
        <p:txBody>
          <a:bodyPr vert="horz" wrap="square" lIns="91440" tIns="45720" rIns="91440" bIns="45720" anchor="t" anchorCtr="0"/>
          <a:p>
            <a:pPr eaLnBrk="1" hangingPunct="1"/>
            <a:r>
              <a:rPr lang="zh-CN" altLang="en-US" dirty="0"/>
              <a:t>表示一个</a:t>
            </a:r>
            <a:r>
              <a:rPr lang="en-US" altLang="zh-CN" dirty="0"/>
              <a:t>IP</a:t>
            </a:r>
            <a:r>
              <a:rPr lang="zh-CN" altLang="en-US" dirty="0"/>
              <a:t>地址</a:t>
            </a:r>
            <a:endParaRPr lang="zh-CN" altLang="en-US" dirty="0"/>
          </a:p>
          <a:p>
            <a:pPr eaLnBrk="1" hangingPunct="1"/>
            <a:r>
              <a:rPr lang="zh-CN" altLang="en-US" dirty="0"/>
              <a:t>子类：</a:t>
            </a:r>
            <a:endParaRPr lang="zh-CN" altLang="en-US" dirty="0"/>
          </a:p>
          <a:p>
            <a:pPr lvl="1" eaLnBrk="1" hangingPunct="1"/>
            <a:r>
              <a:rPr lang="en-US" altLang="zh-CN" dirty="0"/>
              <a:t>Inet4Address</a:t>
            </a:r>
            <a:r>
              <a:rPr lang="zh-CN" altLang="en-US" dirty="0"/>
              <a:t>类：代表</a:t>
            </a:r>
            <a:r>
              <a:rPr lang="en-US" altLang="zh-CN" dirty="0"/>
              <a:t>IPv4</a:t>
            </a:r>
            <a:r>
              <a:rPr lang="zh-CN" altLang="en-US" dirty="0"/>
              <a:t>地址，</a:t>
            </a:r>
            <a:r>
              <a:rPr lang="en-US" altLang="zh-CN" dirty="0"/>
              <a:t>32</a:t>
            </a:r>
            <a:r>
              <a:rPr lang="zh-CN" altLang="en-US" dirty="0"/>
              <a:t>位</a:t>
            </a:r>
            <a:endParaRPr lang="zh-CN" altLang="en-US" dirty="0"/>
          </a:p>
          <a:p>
            <a:pPr lvl="1" eaLnBrk="1" hangingPunct="1"/>
            <a:r>
              <a:rPr lang="en-US" altLang="zh-CN" dirty="0"/>
              <a:t>Inet6Address</a:t>
            </a:r>
            <a:r>
              <a:rPr lang="zh-CN" altLang="en-US" dirty="0"/>
              <a:t>类：代表</a:t>
            </a:r>
            <a:r>
              <a:rPr lang="en-US" altLang="zh-CN" dirty="0"/>
              <a:t>IPv6</a:t>
            </a:r>
            <a:r>
              <a:rPr lang="zh-CN" altLang="en-US" dirty="0"/>
              <a:t>地址，</a:t>
            </a:r>
            <a:r>
              <a:rPr lang="en-US" altLang="zh-CN" dirty="0"/>
              <a:t>128</a:t>
            </a:r>
            <a:r>
              <a:rPr lang="zh-CN" altLang="en-US" dirty="0"/>
              <a:t>位</a:t>
            </a:r>
            <a:endParaRPr lang="zh-CN" altLang="en-US" dirty="0"/>
          </a:p>
          <a:p>
            <a:pPr eaLnBrk="1" hangingPunct="1"/>
            <a:r>
              <a:rPr lang="en-US" altLang="zh-CN" dirty="0"/>
              <a:t>InetAddress</a:t>
            </a:r>
            <a:r>
              <a:rPr lang="zh-CN" altLang="en-US" dirty="0"/>
              <a:t>类对象的构造生成：</a:t>
            </a:r>
            <a:endParaRPr lang="zh-CN" altLang="en-US" dirty="0"/>
          </a:p>
          <a:p>
            <a:pPr lvl="1" eaLnBrk="1" hangingPunct="1"/>
            <a:r>
              <a:rPr lang="zh-CN" altLang="en-US" dirty="0"/>
              <a:t>构造函数：无参，且非</a:t>
            </a:r>
            <a:r>
              <a:rPr lang="en-US" altLang="zh-CN" dirty="0"/>
              <a:t>public——</a:t>
            </a:r>
            <a:r>
              <a:rPr lang="zh-CN" altLang="en-US" dirty="0"/>
              <a:t>不能直接创建一个拥有具体</a:t>
            </a:r>
            <a:r>
              <a:rPr lang="en-US" altLang="zh-CN" dirty="0"/>
              <a:t>IP</a:t>
            </a:r>
            <a:r>
              <a:rPr lang="zh-CN" altLang="en-US" dirty="0"/>
              <a:t>地址的对象</a:t>
            </a:r>
            <a:endParaRPr lang="zh-CN" altLang="en-US" dirty="0"/>
          </a:p>
          <a:p>
            <a:pPr lvl="1" eaLnBrk="1" hangingPunct="1"/>
            <a:r>
              <a:rPr lang="zh-CN" altLang="en-US" dirty="0"/>
              <a:t>静态方法：生成一个</a:t>
            </a:r>
            <a:r>
              <a:rPr lang="en-US" altLang="zh-CN" dirty="0"/>
              <a:t>InetAddress</a:t>
            </a:r>
            <a:r>
              <a:rPr lang="zh-CN" altLang="en-US" dirty="0"/>
              <a:t>对象或一个</a:t>
            </a:r>
            <a:r>
              <a:rPr lang="en-US" altLang="zh-CN" dirty="0"/>
              <a:t>InetAddress</a:t>
            </a:r>
            <a:r>
              <a:rPr lang="zh-CN" altLang="en-US" dirty="0"/>
              <a:t>对象构成的数组</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b" anchorCtr="0"/>
          <a:p>
            <a:pPr eaLnBrk="1" hangingPunct="1"/>
            <a:r>
              <a:rPr lang="en-US" altLang="zh-CN" dirty="0"/>
              <a:t>InetAddress</a:t>
            </a:r>
            <a:r>
              <a:rPr lang="zh-CN" altLang="en-US" dirty="0"/>
              <a:t>类</a:t>
            </a:r>
            <a:endParaRPr lang="zh-CN" altLang="en-US" dirty="0"/>
          </a:p>
        </p:txBody>
      </p:sp>
      <p:sp>
        <p:nvSpPr>
          <p:cNvPr id="19459" name="Rectangle 3"/>
          <p:cNvSpPr>
            <a:spLocks noGrp="1"/>
          </p:cNvSpPr>
          <p:nvPr>
            <p:ph idx="1"/>
          </p:nvPr>
        </p:nvSpPr>
        <p:spPr>
          <a:xfrm>
            <a:off x="539750" y="1719263"/>
            <a:ext cx="8064500" cy="4411662"/>
          </a:xfrm>
          <a:ln/>
        </p:spPr>
        <p:txBody>
          <a:bodyPr vert="horz" wrap="square" lIns="91440" tIns="45720" rIns="91440" bIns="45720" anchor="t" anchorCtr="0"/>
          <a:p>
            <a:pPr eaLnBrk="1" hangingPunct="1"/>
            <a:r>
              <a:rPr lang="en-US" altLang="zh-CN" dirty="0"/>
              <a:t>InetAddress</a:t>
            </a:r>
            <a:r>
              <a:rPr lang="zh-CN" altLang="en-US" dirty="0"/>
              <a:t>类对象的构造生成：</a:t>
            </a:r>
            <a:endParaRPr lang="zh-CN" altLang="en-US" dirty="0"/>
          </a:p>
          <a:p>
            <a:pPr lvl="1" eaLnBrk="1" hangingPunct="1"/>
            <a:r>
              <a:rPr lang="zh-CN" altLang="en-US" dirty="0"/>
              <a:t>静态方法：</a:t>
            </a:r>
            <a:endParaRPr lang="zh-CN" altLang="en-US" dirty="0"/>
          </a:p>
          <a:p>
            <a:pPr lvl="2" eaLnBrk="1" hangingPunct="1"/>
            <a:r>
              <a:rPr lang="en-US" altLang="zh-CN" dirty="0"/>
              <a:t>public static InetAddress[] getAllByName(String host)</a:t>
            </a:r>
            <a:endParaRPr lang="en-US" altLang="zh-CN" dirty="0"/>
          </a:p>
          <a:p>
            <a:pPr lvl="3" eaLnBrk="1" hangingPunct="1"/>
            <a:r>
              <a:rPr lang="zh-CN" altLang="en-US" dirty="0"/>
              <a:t>返回</a:t>
            </a:r>
            <a:r>
              <a:rPr lang="en-US" altLang="zh-CN" dirty="0"/>
              <a:t>InetAddress</a:t>
            </a:r>
            <a:r>
              <a:rPr lang="zh-CN" altLang="en-US" dirty="0"/>
              <a:t>对象数组的引用，数组中每个对象包含一个表示相应主机名的</a:t>
            </a:r>
            <a:r>
              <a:rPr lang="en-US" altLang="zh-CN" dirty="0"/>
              <a:t>IP</a:t>
            </a:r>
            <a:r>
              <a:rPr lang="zh-CN" altLang="en-US" dirty="0"/>
              <a:t>地址</a:t>
            </a:r>
            <a:endParaRPr lang="zh-CN" altLang="en-US" dirty="0"/>
          </a:p>
          <a:p>
            <a:pPr lvl="3" eaLnBrk="1" hangingPunct="1"/>
            <a:r>
              <a:rPr lang="zh-CN" altLang="en-US" dirty="0"/>
              <a:t>如果指定主机没有</a:t>
            </a:r>
            <a:r>
              <a:rPr lang="en-US" altLang="zh-CN" dirty="0"/>
              <a:t>IP</a:t>
            </a:r>
            <a:r>
              <a:rPr lang="zh-CN" altLang="en-US" dirty="0"/>
              <a:t>地址存在，则该方法将抛出一个</a:t>
            </a:r>
            <a:r>
              <a:rPr lang="en-US" altLang="zh-CN" dirty="0"/>
              <a:t>UnknownHostException</a:t>
            </a:r>
            <a:r>
              <a:rPr lang="zh-CN" altLang="en-US" dirty="0"/>
              <a:t>异常对象</a:t>
            </a:r>
            <a:endParaRPr lang="zh-CN" altLang="en-US" dirty="0"/>
          </a:p>
          <a:p>
            <a:pPr lvl="2" eaLnBrk="1" hangingPunct="1"/>
            <a:r>
              <a:rPr lang="en-US" altLang="zh-CN" dirty="0"/>
              <a:t>public static InetAddress getByAddress(byte[] addr)</a:t>
            </a:r>
            <a:endParaRPr lang="en-US" altLang="zh-CN" dirty="0"/>
          </a:p>
          <a:p>
            <a:pPr lvl="3" eaLnBrk="1" hangingPunct="1"/>
            <a:r>
              <a:rPr lang="zh-CN" altLang="en-US" dirty="0"/>
              <a:t>根据</a:t>
            </a:r>
            <a:r>
              <a:rPr lang="en-US" altLang="zh-CN" dirty="0"/>
              <a:t>4</a:t>
            </a:r>
            <a:r>
              <a:rPr lang="zh-CN" altLang="en-US" dirty="0"/>
              <a:t>字节或</a:t>
            </a:r>
            <a:r>
              <a:rPr lang="en-US" altLang="zh-CN" dirty="0"/>
              <a:t>16</a:t>
            </a:r>
            <a:r>
              <a:rPr lang="zh-CN" altLang="en-US" dirty="0"/>
              <a:t>字节的数组参数生成一个</a:t>
            </a:r>
            <a:r>
              <a:rPr lang="en-US" altLang="zh-CN" dirty="0"/>
              <a:t>InetAddress</a:t>
            </a:r>
            <a:r>
              <a:rPr lang="zh-CN" altLang="en-US" dirty="0"/>
              <a:t>对象</a:t>
            </a:r>
            <a:endParaRPr lang="zh-CN" altLang="en-US" dirty="0"/>
          </a:p>
          <a:p>
            <a:pPr lvl="3" eaLnBrk="1" hangingPunct="1"/>
            <a:r>
              <a:rPr lang="zh-CN" altLang="en-US" dirty="0"/>
              <a:t>若</a:t>
            </a:r>
            <a:r>
              <a:rPr lang="en-US" altLang="zh-CN" dirty="0"/>
              <a:t>addr</a:t>
            </a:r>
            <a:r>
              <a:rPr lang="zh-CN" altLang="en-US" dirty="0"/>
              <a:t>数组不正确，则抛出一个</a:t>
            </a:r>
            <a:r>
              <a:rPr lang="en-US" altLang="zh-CN" dirty="0"/>
              <a:t>UnknownHostException</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b" anchorCtr="0"/>
          <a:p>
            <a:pPr eaLnBrk="1" hangingPunct="1"/>
            <a:r>
              <a:rPr lang="en-US" altLang="zh-CN" dirty="0"/>
              <a:t>InetAddress</a:t>
            </a:r>
            <a:r>
              <a:rPr lang="zh-CN" altLang="en-US" dirty="0"/>
              <a:t>类</a:t>
            </a:r>
            <a:endParaRPr lang="zh-CN" altLang="en-US" dirty="0"/>
          </a:p>
        </p:txBody>
      </p:sp>
      <p:sp>
        <p:nvSpPr>
          <p:cNvPr id="20483" name="Rectangle 3"/>
          <p:cNvSpPr>
            <a:spLocks noGrp="1"/>
          </p:cNvSpPr>
          <p:nvPr>
            <p:ph idx="1"/>
          </p:nvPr>
        </p:nvSpPr>
        <p:spPr>
          <a:xfrm>
            <a:off x="323850" y="1719263"/>
            <a:ext cx="8496300" cy="4411662"/>
          </a:xfrm>
          <a:ln/>
        </p:spPr>
        <p:txBody>
          <a:bodyPr vert="horz" wrap="square" lIns="91440" tIns="45720" rIns="91440" bIns="45720" anchor="t" anchorCtr="0"/>
          <a:p>
            <a:pPr eaLnBrk="1" hangingPunct="1"/>
            <a:r>
              <a:rPr lang="en-US" altLang="zh-CN" sz="2600" dirty="0"/>
              <a:t>InetAddress</a:t>
            </a:r>
            <a:r>
              <a:rPr lang="zh-CN" altLang="en-US" sz="2600" dirty="0"/>
              <a:t>类对象的构造生成：</a:t>
            </a:r>
            <a:endParaRPr lang="zh-CN" altLang="en-US" sz="2600" dirty="0"/>
          </a:p>
          <a:p>
            <a:pPr lvl="1" eaLnBrk="1" hangingPunct="1"/>
            <a:r>
              <a:rPr lang="zh-CN" altLang="en-US" sz="2200" dirty="0"/>
              <a:t>静态方法：</a:t>
            </a:r>
            <a:endParaRPr lang="zh-CN" altLang="en-US" sz="2200" dirty="0"/>
          </a:p>
          <a:p>
            <a:pPr lvl="2" eaLnBrk="1" hangingPunct="1"/>
            <a:r>
              <a:rPr lang="en-US" altLang="zh-CN" sz="2100" dirty="0"/>
              <a:t>public static InetAddress getByAddress(String host,byte[] addr)</a:t>
            </a:r>
            <a:endParaRPr lang="en-US" altLang="zh-CN" sz="2100" dirty="0"/>
          </a:p>
          <a:p>
            <a:pPr lvl="3" eaLnBrk="1" hangingPunct="1"/>
            <a:r>
              <a:rPr lang="zh-CN" altLang="en-US" sz="1800" dirty="0"/>
              <a:t>返回由</a:t>
            </a:r>
            <a:r>
              <a:rPr lang="en-US" altLang="zh-CN" sz="1800" dirty="0"/>
              <a:t>host</a:t>
            </a:r>
            <a:r>
              <a:rPr lang="zh-CN" altLang="en-US" sz="1800" dirty="0"/>
              <a:t>和</a:t>
            </a:r>
            <a:r>
              <a:rPr lang="en-US" altLang="zh-CN" sz="1800" dirty="0"/>
              <a:t>4</a:t>
            </a:r>
            <a:r>
              <a:rPr lang="zh-CN" altLang="en-US" sz="1800" dirty="0"/>
              <a:t>字节或</a:t>
            </a:r>
            <a:r>
              <a:rPr lang="en-US" altLang="zh-CN" sz="1800" dirty="0"/>
              <a:t>16</a:t>
            </a:r>
            <a:r>
              <a:rPr lang="zh-CN" altLang="en-US" sz="1800" dirty="0"/>
              <a:t>字节的数组指定的</a:t>
            </a:r>
            <a:r>
              <a:rPr lang="en-US" altLang="zh-CN" sz="1800" dirty="0"/>
              <a:t>IP</a:t>
            </a:r>
            <a:r>
              <a:rPr lang="zh-CN" altLang="en-US" sz="1800" dirty="0"/>
              <a:t>地址确定的</a:t>
            </a:r>
            <a:r>
              <a:rPr lang="en-US" altLang="zh-CN" sz="1800" dirty="0"/>
              <a:t>InetAddress</a:t>
            </a:r>
            <a:r>
              <a:rPr lang="zh-CN" altLang="en-US" sz="1800" dirty="0"/>
              <a:t>对象的引用</a:t>
            </a:r>
            <a:endParaRPr lang="zh-CN" altLang="en-US" sz="1800" dirty="0"/>
          </a:p>
          <a:p>
            <a:pPr lvl="3" eaLnBrk="1" hangingPunct="1"/>
            <a:r>
              <a:rPr lang="zh-CN" altLang="en-US" sz="1800" dirty="0"/>
              <a:t>如果</a:t>
            </a:r>
            <a:r>
              <a:rPr lang="en-US" altLang="zh-CN" sz="1800" dirty="0"/>
              <a:t>host</a:t>
            </a:r>
            <a:r>
              <a:rPr lang="zh-CN" altLang="en-US" sz="1800" dirty="0"/>
              <a:t>或</a:t>
            </a:r>
            <a:r>
              <a:rPr lang="en-US" altLang="zh-CN" sz="1800" dirty="0"/>
              <a:t>IP</a:t>
            </a:r>
            <a:r>
              <a:rPr lang="zh-CN" altLang="en-US" sz="1800" dirty="0"/>
              <a:t>地址不正确，则抛出</a:t>
            </a:r>
            <a:r>
              <a:rPr lang="en-US" altLang="zh-CN" sz="1800" dirty="0"/>
              <a:t>UnknownHostException</a:t>
            </a:r>
            <a:r>
              <a:rPr lang="zh-CN" altLang="en-US" sz="1800" dirty="0"/>
              <a:t>对象</a:t>
            </a:r>
            <a:endParaRPr lang="zh-CN" altLang="en-US" sz="1800" dirty="0"/>
          </a:p>
          <a:p>
            <a:pPr lvl="2" eaLnBrk="1" hangingPunct="1"/>
            <a:r>
              <a:rPr lang="en-US" altLang="zh-CN" sz="2100" dirty="0"/>
              <a:t>public static InetAddress getByName(String host)</a:t>
            </a:r>
            <a:endParaRPr lang="en-US" altLang="zh-CN" sz="2100" dirty="0"/>
          </a:p>
          <a:p>
            <a:pPr lvl="2" eaLnBrk="1" hangingPunct="1"/>
            <a:r>
              <a:rPr lang="en-US" altLang="zh-CN" sz="2100" dirty="0"/>
              <a:t>public static InetAddress getLocalHost()</a:t>
            </a:r>
            <a:endParaRPr lang="en-US" altLang="zh-CN" sz="2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91440" tIns="45720" rIns="91440" bIns="45720" anchor="b" anchorCtr="0"/>
          <a:p>
            <a:pPr eaLnBrk="1" hangingPunct="1"/>
            <a:r>
              <a:rPr lang="en-US" altLang="zh-CN" dirty="0"/>
              <a:t>InetAddress</a:t>
            </a:r>
            <a:r>
              <a:rPr lang="zh-CN" altLang="en-US" dirty="0"/>
              <a:t>类</a:t>
            </a:r>
            <a:endParaRPr lang="zh-CN" altLang="en-US" dirty="0"/>
          </a:p>
        </p:txBody>
      </p:sp>
      <p:sp>
        <p:nvSpPr>
          <p:cNvPr id="21507" name="Rectangle 3"/>
          <p:cNvSpPr>
            <a:spLocks noGrp="1"/>
          </p:cNvSpPr>
          <p:nvPr>
            <p:ph idx="1"/>
          </p:nvPr>
        </p:nvSpPr>
        <p:spPr>
          <a:xfrm>
            <a:off x="323850" y="1719263"/>
            <a:ext cx="8496300" cy="4411662"/>
          </a:xfrm>
          <a:ln/>
        </p:spPr>
        <p:txBody>
          <a:bodyPr vert="horz" wrap="square" lIns="91440" tIns="45720" rIns="91440" bIns="45720" anchor="t" anchorCtr="0"/>
          <a:p>
            <a:pPr eaLnBrk="1" hangingPunct="1"/>
            <a:r>
              <a:rPr lang="en-US" altLang="zh-CN" sz="2700" dirty="0"/>
              <a:t>InetAddress</a:t>
            </a:r>
            <a:r>
              <a:rPr lang="zh-CN" altLang="en-US" sz="2700" dirty="0"/>
              <a:t>类的常用方法：</a:t>
            </a:r>
            <a:endParaRPr lang="zh-CN" altLang="en-US" sz="2700" dirty="0"/>
          </a:p>
          <a:p>
            <a:pPr lvl="1" eaLnBrk="1" hangingPunct="1"/>
            <a:r>
              <a:rPr lang="en-US" altLang="zh-CN" sz="2300" dirty="0"/>
              <a:t>public byte[] getAddress()</a:t>
            </a:r>
            <a:endParaRPr lang="en-US" altLang="zh-CN" sz="2300" dirty="0"/>
          </a:p>
          <a:p>
            <a:pPr lvl="1" eaLnBrk="1" hangingPunct="1"/>
            <a:r>
              <a:rPr lang="en-US" altLang="zh-CN" sz="2300" dirty="0"/>
              <a:t>public String getCanonicalHostName()</a:t>
            </a:r>
            <a:endParaRPr lang="en-US" altLang="zh-CN" sz="2300" dirty="0"/>
          </a:p>
          <a:p>
            <a:pPr lvl="2" eaLnBrk="1" hangingPunct="1"/>
            <a:r>
              <a:rPr lang="zh-CN" altLang="en-US" sz="2200" dirty="0"/>
              <a:t>返回对象的标准主机名</a:t>
            </a:r>
            <a:endParaRPr lang="zh-CN" altLang="en-US" sz="2200" dirty="0"/>
          </a:p>
          <a:p>
            <a:pPr lvl="1" eaLnBrk="1" hangingPunct="1"/>
            <a:r>
              <a:rPr lang="en-US" altLang="zh-CN" sz="2300" dirty="0"/>
              <a:t>public String getHostName()</a:t>
            </a:r>
            <a:endParaRPr lang="en-US" altLang="zh-CN" sz="2300" dirty="0"/>
          </a:p>
          <a:p>
            <a:pPr lvl="1" eaLnBrk="1" hangingPunct="1"/>
            <a:r>
              <a:rPr lang="en-US" altLang="zh-CN" sz="2300" dirty="0"/>
              <a:t>public String getHostAddress()</a:t>
            </a:r>
            <a:endParaRPr lang="en-US" altLang="zh-CN" sz="2300" dirty="0"/>
          </a:p>
          <a:p>
            <a:pPr lvl="1" eaLnBrk="1" hangingPunct="1"/>
            <a:r>
              <a:rPr lang="en-US" altLang="zh-CN" sz="2300" dirty="0"/>
              <a:t>public int hashCode()</a:t>
            </a:r>
            <a:endParaRPr lang="en-US" altLang="zh-CN" sz="2300" dirty="0"/>
          </a:p>
          <a:p>
            <a:pPr lvl="2" eaLnBrk="1" hangingPunct="1"/>
            <a:r>
              <a:rPr lang="zh-CN" altLang="en-US" sz="2200" dirty="0"/>
              <a:t>返回</a:t>
            </a:r>
            <a:r>
              <a:rPr lang="en-US" altLang="zh-CN" sz="2200" dirty="0"/>
              <a:t>InetAddress</a:t>
            </a:r>
            <a:r>
              <a:rPr lang="zh-CN" altLang="en-US" sz="2200" dirty="0"/>
              <a:t>对象表示的</a:t>
            </a:r>
            <a:r>
              <a:rPr lang="en-US" altLang="zh-CN" sz="2200" dirty="0"/>
              <a:t>IP</a:t>
            </a:r>
            <a:r>
              <a:rPr lang="zh-CN" altLang="en-US" sz="2200" dirty="0"/>
              <a:t>地址的</a:t>
            </a:r>
            <a:r>
              <a:rPr lang="en-US" altLang="zh-CN" sz="2200" dirty="0"/>
              <a:t>hash</a:t>
            </a:r>
            <a:r>
              <a:rPr lang="zh-CN" altLang="en-US" sz="2200" dirty="0"/>
              <a:t>码</a:t>
            </a:r>
            <a:endParaRPr lang="zh-CN" altLang="en-US" sz="2200" dirty="0"/>
          </a:p>
          <a:p>
            <a:pPr lvl="1" eaLnBrk="1" hangingPunct="1"/>
            <a:r>
              <a:rPr lang="en-US" altLang="zh-CN" sz="2500" dirty="0"/>
              <a:t>public boolean isMulticastAddress()</a:t>
            </a:r>
            <a:endParaRPr lang="en-US" altLang="zh-CN" sz="2500" dirty="0"/>
          </a:p>
          <a:p>
            <a:pPr lvl="2" eaLnBrk="1" hangingPunct="1"/>
            <a:r>
              <a:rPr lang="zh-CN" altLang="en-US" sz="2200" dirty="0"/>
              <a:t>判断</a:t>
            </a:r>
            <a:r>
              <a:rPr lang="en-US" altLang="zh-CN" sz="2200" dirty="0"/>
              <a:t>InetAddress</a:t>
            </a:r>
            <a:r>
              <a:rPr lang="zh-CN" altLang="en-US" sz="2200" dirty="0"/>
              <a:t>对象的</a:t>
            </a:r>
            <a:r>
              <a:rPr lang="en-US" altLang="zh-CN" sz="2200" dirty="0"/>
              <a:t>IP</a:t>
            </a:r>
            <a:r>
              <a:rPr lang="zh-CN" altLang="en-US" sz="2200" dirty="0"/>
              <a:t>地址是否是一个多播</a:t>
            </a:r>
            <a:r>
              <a:rPr lang="en-US" altLang="zh-CN" sz="2200" dirty="0"/>
              <a:t>IP</a:t>
            </a:r>
            <a:r>
              <a:rPr lang="zh-CN" altLang="en-US" sz="2200" dirty="0"/>
              <a:t>地址</a:t>
            </a:r>
            <a:endParaRPr lang="zh-CN" alt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b" anchorCtr="0"/>
          <a:p>
            <a:pPr eaLnBrk="1" hangingPunct="1"/>
            <a:r>
              <a:rPr lang="en-US" altLang="zh-CN" dirty="0"/>
              <a:t>InetAddress</a:t>
            </a:r>
            <a:r>
              <a:rPr lang="zh-CN" altLang="en-US" dirty="0"/>
              <a:t>类</a:t>
            </a:r>
            <a:endParaRPr lang="zh-CN" altLang="en-US" dirty="0"/>
          </a:p>
        </p:txBody>
      </p:sp>
      <p:sp>
        <p:nvSpPr>
          <p:cNvPr id="22531" name="Rectangle 3"/>
          <p:cNvSpPr>
            <a:spLocks noGrp="1"/>
          </p:cNvSpPr>
          <p:nvPr>
            <p:ph idx="1"/>
          </p:nvPr>
        </p:nvSpPr>
        <p:spPr>
          <a:xfrm>
            <a:off x="323850" y="1719263"/>
            <a:ext cx="8496300" cy="4411662"/>
          </a:xfrm>
          <a:ln/>
        </p:spPr>
        <p:txBody>
          <a:bodyPr vert="horz" wrap="square" lIns="91440" tIns="45720" rIns="91440" bIns="45720" anchor="t" anchorCtr="0"/>
          <a:p>
            <a:pPr eaLnBrk="1" hangingPunct="1"/>
            <a:r>
              <a:rPr lang="en-US" altLang="zh-CN" sz="2700" dirty="0"/>
              <a:t>InetAddress</a:t>
            </a:r>
            <a:r>
              <a:rPr lang="zh-CN" altLang="en-US" sz="2700" dirty="0"/>
              <a:t>类的常用方法：</a:t>
            </a:r>
            <a:endParaRPr lang="zh-CN" altLang="en-US" sz="2700" dirty="0"/>
          </a:p>
          <a:p>
            <a:pPr lvl="1" eaLnBrk="1" hangingPunct="1"/>
            <a:r>
              <a:rPr lang="en-US" altLang="zh-CN" sz="2300" dirty="0"/>
              <a:t>public boolean isAnyLocalAddress()</a:t>
            </a:r>
            <a:endParaRPr lang="en-US" altLang="zh-CN" sz="2300" dirty="0"/>
          </a:p>
          <a:p>
            <a:pPr lvl="2" eaLnBrk="1" hangingPunct="1"/>
            <a:r>
              <a:rPr lang="zh-CN" altLang="en-US" sz="2200" dirty="0"/>
              <a:t>判断</a:t>
            </a:r>
            <a:r>
              <a:rPr lang="en-US" altLang="zh-CN" sz="2200" dirty="0"/>
              <a:t>InetAddress</a:t>
            </a:r>
            <a:r>
              <a:rPr lang="zh-CN" altLang="en-US" sz="2200" dirty="0"/>
              <a:t>对象的</a:t>
            </a:r>
            <a:r>
              <a:rPr lang="en-US" altLang="zh-CN" sz="2200" dirty="0"/>
              <a:t>IP</a:t>
            </a:r>
            <a:r>
              <a:rPr lang="zh-CN" altLang="en-US" sz="2200" dirty="0"/>
              <a:t>地址是否是一个通配符地址</a:t>
            </a:r>
            <a:endParaRPr lang="zh-CN" altLang="en-US" sz="2200" dirty="0"/>
          </a:p>
          <a:p>
            <a:pPr lvl="1" eaLnBrk="1" hangingPunct="1"/>
            <a:r>
              <a:rPr lang="en-US" altLang="zh-CN" sz="2500" dirty="0"/>
              <a:t>public boolean isLoopbackAddress()</a:t>
            </a:r>
            <a:endParaRPr lang="en-US" altLang="zh-CN" sz="2500" dirty="0"/>
          </a:p>
          <a:p>
            <a:pPr lvl="2" eaLnBrk="1" hangingPunct="1"/>
            <a:r>
              <a:rPr lang="zh-CN" altLang="en-US" sz="2200" dirty="0"/>
              <a:t>判断</a:t>
            </a:r>
            <a:r>
              <a:rPr lang="en-US" altLang="zh-CN" sz="2200" dirty="0"/>
              <a:t>InetAddress</a:t>
            </a:r>
            <a:r>
              <a:rPr lang="zh-CN" altLang="en-US" sz="2200" dirty="0"/>
              <a:t>对象的</a:t>
            </a:r>
            <a:r>
              <a:rPr lang="en-US" altLang="zh-CN" sz="2200" dirty="0"/>
              <a:t>IP</a:t>
            </a:r>
            <a:r>
              <a:rPr lang="zh-CN" altLang="en-US" sz="2200" dirty="0"/>
              <a:t>地址是否是一个</a:t>
            </a:r>
            <a:r>
              <a:rPr lang="en-US" altLang="zh-CN" sz="2200" dirty="0"/>
              <a:t>lookback</a:t>
            </a:r>
            <a:r>
              <a:rPr lang="zh-CN" altLang="en-US" sz="2200" dirty="0"/>
              <a:t>地址</a:t>
            </a:r>
            <a:endParaRPr lang="zh-CN" altLang="en-US" sz="2200" dirty="0"/>
          </a:p>
          <a:p>
            <a:pPr eaLnBrk="1" hangingPunct="1"/>
            <a:r>
              <a:rPr lang="en-US" altLang="zh-CN" sz="2900" dirty="0"/>
              <a:t>InetAddress</a:t>
            </a:r>
            <a:r>
              <a:rPr lang="zh-CN" altLang="en-US" sz="2900" dirty="0"/>
              <a:t>使用示例：</a:t>
            </a:r>
            <a:endParaRPr lang="zh-CN" altLang="en-US" sz="2900" dirty="0"/>
          </a:p>
          <a:p>
            <a:pPr lvl="1" eaLnBrk="1" hangingPunct="1"/>
            <a:r>
              <a:rPr lang="zh-CN" altLang="en-US" sz="2500" dirty="0"/>
              <a:t>参见</a:t>
            </a:r>
            <a:r>
              <a:rPr lang="en-US" altLang="zh-CN" sz="2500" dirty="0"/>
              <a:t>TestInetAddress.java</a:t>
            </a:r>
            <a:endParaRPr lang="en-US" altLang="zh-CN"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91440" tIns="45720" rIns="91440" bIns="45720" anchor="b" anchorCtr="0"/>
          <a:p>
            <a:pPr eaLnBrk="1" hangingPunct="1"/>
            <a:r>
              <a:rPr lang="zh-CN" altLang="en-US" dirty="0"/>
              <a:t>主要内容</a:t>
            </a:r>
            <a:endParaRPr lang="zh-CN" altLang="en-US" dirty="0"/>
          </a:p>
        </p:txBody>
      </p:sp>
      <p:sp>
        <p:nvSpPr>
          <p:cNvPr id="7171" name="Rectangle 3"/>
          <p:cNvSpPr>
            <a:spLocks noGrp="1"/>
          </p:cNvSpPr>
          <p:nvPr>
            <p:ph idx="1"/>
          </p:nvPr>
        </p:nvSpPr>
        <p:spPr>
          <a:xfrm>
            <a:off x="841375" y="1825625"/>
            <a:ext cx="7289800" cy="4083050"/>
          </a:xfrm>
          <a:ln/>
        </p:spPr>
        <p:txBody>
          <a:bodyPr vert="horz" wrap="square" lIns="91440" tIns="45720" rIns="91440" bIns="45720" anchor="t" anchorCtr="0"/>
          <a:p>
            <a:pPr eaLnBrk="1" hangingPunct="1"/>
            <a:r>
              <a:rPr lang="zh-CN" altLang="en-US" dirty="0"/>
              <a:t>网络通信基础</a:t>
            </a:r>
            <a:endParaRPr lang="zh-CN" altLang="en-US" dirty="0"/>
          </a:p>
          <a:p>
            <a:pPr eaLnBrk="1" hangingPunct="1"/>
            <a:r>
              <a:rPr lang="en-US" altLang="zh-CN" dirty="0"/>
              <a:t>InetAddress</a:t>
            </a:r>
            <a:r>
              <a:rPr lang="zh-CN" altLang="en-US" dirty="0"/>
              <a:t>类</a:t>
            </a:r>
            <a:endParaRPr lang="zh-CN" altLang="en-US" dirty="0"/>
          </a:p>
          <a:p>
            <a:pPr eaLnBrk="1" hangingPunct="1"/>
            <a:r>
              <a:rPr lang="en-US" altLang="zh-CN" dirty="0"/>
              <a:t>TCP Socket</a:t>
            </a:r>
            <a:r>
              <a:rPr lang="zh-CN" altLang="en-US" dirty="0"/>
              <a:t>编程</a:t>
            </a:r>
            <a:endParaRPr lang="zh-CN" altLang="en-US" dirty="0"/>
          </a:p>
          <a:p>
            <a:pPr eaLnBrk="1" hangingPunct="1"/>
            <a:r>
              <a:rPr lang="en-US" altLang="zh-CN" dirty="0"/>
              <a:t>UDP Socket</a:t>
            </a:r>
            <a:r>
              <a:rPr lang="zh-CN" altLang="en-US" dirty="0"/>
              <a:t>编程</a:t>
            </a:r>
            <a:endParaRPr lang="zh-CN" altLang="en-US" dirty="0"/>
          </a:p>
          <a:p>
            <a:pPr eaLnBrk="1" hangingPunct="1"/>
            <a:r>
              <a:rPr lang="en-US" altLang="zh-CN" dirty="0"/>
              <a:t>URL</a:t>
            </a:r>
            <a:endParaRPr lang="en-US" altLang="zh-CN" dirty="0"/>
          </a:p>
          <a:p>
            <a:pPr eaLnBrk="1" hangingPunct="1"/>
            <a:r>
              <a:rPr lang="en-US" altLang="zh-CN" dirty="0"/>
              <a:t>IP</a:t>
            </a:r>
            <a:r>
              <a:rPr lang="zh-CN" altLang="en-US" dirty="0"/>
              <a:t>多播程序的开发</a:t>
            </a:r>
            <a:endParaRPr lang="zh-CN" altLang="en-US" dirty="0"/>
          </a:p>
          <a:p>
            <a:pPr eaLnBrk="1" hangingPunct="1"/>
            <a:r>
              <a:rPr lang="zh-CN" altLang="en-US" dirty="0"/>
              <a:t>关于</a:t>
            </a:r>
            <a:r>
              <a:rPr lang="en-US" altLang="zh-CN" dirty="0"/>
              <a:t>JEditorPane</a:t>
            </a:r>
            <a:r>
              <a:rPr lang="zh-CN" altLang="en-US" dirty="0"/>
              <a:t>类</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23555" name="Rectangle 3"/>
          <p:cNvSpPr>
            <a:spLocks noGrp="1"/>
          </p:cNvSpPr>
          <p:nvPr>
            <p:ph idx="1"/>
          </p:nvPr>
        </p:nvSpPr>
        <p:spPr>
          <a:ln/>
        </p:spPr>
        <p:txBody>
          <a:bodyPr vert="horz" wrap="square" lIns="91440" tIns="45720" rIns="91440" bIns="45720" anchor="t" anchorCtr="0"/>
          <a:p>
            <a:pPr eaLnBrk="1" hangingPunct="1"/>
            <a:r>
              <a:rPr lang="zh-CN" altLang="en-US" sz="2600" dirty="0"/>
              <a:t>套接字（</a:t>
            </a:r>
            <a:r>
              <a:rPr lang="en-US" altLang="zh-CN" sz="2600" dirty="0"/>
              <a:t>Socket</a:t>
            </a:r>
            <a:r>
              <a:rPr lang="zh-CN" altLang="en-US" sz="2600" dirty="0"/>
              <a:t>）通信，更通用、更底层</a:t>
            </a:r>
            <a:endParaRPr lang="zh-CN" altLang="en-US" sz="2600" dirty="0"/>
          </a:p>
          <a:p>
            <a:pPr eaLnBrk="1" hangingPunct="1"/>
            <a:r>
              <a:rPr lang="en-US" altLang="zh-CN" sz="2600" dirty="0"/>
              <a:t>TCP Socket</a:t>
            </a:r>
            <a:r>
              <a:rPr lang="zh-CN" altLang="en-US" sz="2600" dirty="0"/>
              <a:t>通讯程序的开发：</a:t>
            </a:r>
            <a:endParaRPr lang="zh-CN" altLang="en-US" sz="2600" dirty="0"/>
          </a:p>
          <a:p>
            <a:pPr lvl="1" eaLnBrk="1" hangingPunct="1"/>
            <a:r>
              <a:rPr lang="zh-CN" altLang="en-US" sz="2200" dirty="0"/>
              <a:t>基本步骤：</a:t>
            </a:r>
            <a:endParaRPr lang="zh-CN" altLang="en-US" sz="2200" dirty="0"/>
          </a:p>
          <a:p>
            <a:pPr lvl="2" eaLnBrk="1" hangingPunct="1"/>
            <a:r>
              <a:rPr lang="en-US" altLang="zh-CN" sz="2100" dirty="0"/>
              <a:t>1</a:t>
            </a:r>
            <a:r>
              <a:rPr lang="zh-CN" altLang="en-US" sz="2100" dirty="0"/>
              <a:t>、初始化服务器，建立</a:t>
            </a:r>
            <a:r>
              <a:rPr lang="en-US" altLang="zh-CN" sz="2100" dirty="0"/>
              <a:t>ServerSocket</a:t>
            </a:r>
            <a:r>
              <a:rPr lang="zh-CN" altLang="en-US" sz="2100" dirty="0"/>
              <a:t>对象，等待客户机的连接请求；</a:t>
            </a:r>
            <a:endParaRPr lang="zh-CN" altLang="en-US" sz="2100" dirty="0"/>
          </a:p>
          <a:p>
            <a:pPr lvl="2" eaLnBrk="1" hangingPunct="1"/>
            <a:r>
              <a:rPr lang="en-US" altLang="zh-CN" sz="2100" dirty="0"/>
              <a:t>2</a:t>
            </a:r>
            <a:r>
              <a:rPr lang="zh-CN" altLang="en-US" sz="2100" dirty="0"/>
              <a:t>、初始化客户机，建立</a:t>
            </a:r>
            <a:r>
              <a:rPr lang="en-US" altLang="zh-CN" sz="2100" dirty="0"/>
              <a:t>Socket</a:t>
            </a:r>
            <a:r>
              <a:rPr lang="zh-CN" altLang="en-US" sz="2100" dirty="0"/>
              <a:t>对象，向服务器发出连接请求；</a:t>
            </a:r>
            <a:endParaRPr lang="zh-CN" altLang="en-US" sz="2100" dirty="0"/>
          </a:p>
          <a:p>
            <a:pPr lvl="2" eaLnBrk="1" hangingPunct="1"/>
            <a:r>
              <a:rPr lang="en-US" altLang="zh-CN" sz="2100" dirty="0"/>
              <a:t>3</a:t>
            </a:r>
            <a:r>
              <a:rPr lang="zh-CN" altLang="en-US" sz="2100" dirty="0"/>
              <a:t>、服务器响应客户机，建立连接；</a:t>
            </a:r>
            <a:endParaRPr lang="zh-CN" altLang="en-US" sz="2100" dirty="0"/>
          </a:p>
          <a:p>
            <a:pPr lvl="2" eaLnBrk="1" hangingPunct="1"/>
            <a:r>
              <a:rPr lang="en-US" altLang="zh-CN" sz="2100" dirty="0"/>
              <a:t>4</a:t>
            </a:r>
            <a:r>
              <a:rPr lang="zh-CN" altLang="en-US" sz="2100" dirty="0"/>
              <a:t>、客户机发送请求数据到服务器方；</a:t>
            </a:r>
            <a:endParaRPr lang="zh-CN" altLang="en-US" sz="2100" dirty="0"/>
          </a:p>
          <a:p>
            <a:pPr lvl="2" eaLnBrk="1" hangingPunct="1"/>
            <a:r>
              <a:rPr lang="en-US" altLang="zh-CN" sz="2100" dirty="0"/>
              <a:t>5</a:t>
            </a:r>
            <a:r>
              <a:rPr lang="zh-CN" altLang="en-US" sz="2100" dirty="0"/>
              <a:t>、服务器接受客户机请求数据；</a:t>
            </a:r>
            <a:endParaRPr lang="zh-CN" altLang="en-US" sz="21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24579" name="Rectangle 3"/>
          <p:cNvSpPr>
            <a:spLocks noGrp="1"/>
          </p:cNvSpPr>
          <p:nvPr>
            <p:ph idx="1"/>
          </p:nvPr>
        </p:nvSpPr>
        <p:spPr>
          <a:ln/>
        </p:spPr>
        <p:txBody>
          <a:bodyPr vert="horz" wrap="square" lIns="91440" tIns="45720" rIns="91440" bIns="45720" anchor="t" anchorCtr="0"/>
          <a:p>
            <a:pPr eaLnBrk="1" hangingPunct="1"/>
            <a:r>
              <a:rPr lang="en-US" altLang="zh-CN" dirty="0"/>
              <a:t>TCP Socket</a:t>
            </a:r>
            <a:r>
              <a:rPr lang="zh-CN" altLang="en-US" dirty="0"/>
              <a:t>通讯程序的开发：</a:t>
            </a:r>
            <a:endParaRPr lang="zh-CN" altLang="en-US" dirty="0"/>
          </a:p>
          <a:p>
            <a:pPr lvl="1" eaLnBrk="1" hangingPunct="1"/>
            <a:r>
              <a:rPr lang="zh-CN" altLang="en-US" dirty="0"/>
              <a:t>基本步骤： （续）</a:t>
            </a:r>
            <a:endParaRPr lang="zh-CN" altLang="en-US" dirty="0"/>
          </a:p>
          <a:p>
            <a:pPr lvl="2" eaLnBrk="1" hangingPunct="1"/>
            <a:r>
              <a:rPr lang="en-US" altLang="zh-CN" sz="2500" dirty="0"/>
              <a:t>6</a:t>
            </a:r>
            <a:r>
              <a:rPr lang="zh-CN" altLang="en-US" sz="2500" dirty="0"/>
              <a:t>、服务器处理请求数据，并返回处理结果给客户机；</a:t>
            </a:r>
            <a:endParaRPr lang="zh-CN" altLang="en-US" sz="2500" dirty="0"/>
          </a:p>
          <a:p>
            <a:pPr lvl="2" eaLnBrk="1" hangingPunct="1"/>
            <a:r>
              <a:rPr lang="en-US" altLang="zh-CN" sz="2500" dirty="0"/>
              <a:t>7</a:t>
            </a:r>
            <a:r>
              <a:rPr lang="zh-CN" altLang="en-US" sz="2500" dirty="0"/>
              <a:t>、客户机接收服务器返回结果</a:t>
            </a:r>
            <a:endParaRPr lang="zh-CN" altLang="en-US" sz="2500" dirty="0"/>
          </a:p>
          <a:p>
            <a:pPr lvl="2" eaLnBrk="1" hangingPunct="1"/>
            <a:r>
              <a:rPr lang="en-US" altLang="zh-CN" sz="2500" dirty="0"/>
              <a:t>8</a:t>
            </a:r>
            <a:r>
              <a:rPr lang="zh-CN" altLang="en-US" sz="2500" dirty="0"/>
              <a:t>、重复</a:t>
            </a:r>
            <a:r>
              <a:rPr lang="en-US" altLang="zh-CN" sz="2500" dirty="0"/>
              <a:t>4</a:t>
            </a:r>
            <a:r>
              <a:rPr lang="zh-CN" altLang="en-US" sz="2500" dirty="0"/>
              <a:t>～</a:t>
            </a:r>
            <a:r>
              <a:rPr lang="en-US" altLang="zh-CN" sz="2500" dirty="0"/>
              <a:t>7</a:t>
            </a:r>
            <a:r>
              <a:rPr lang="zh-CN" altLang="en-US" sz="2500" dirty="0"/>
              <a:t>，直到客户机结束对话</a:t>
            </a:r>
            <a:endParaRPr lang="zh-CN" altLang="en-US" sz="2500" dirty="0"/>
          </a:p>
          <a:p>
            <a:pPr lvl="2" eaLnBrk="1" hangingPunct="1"/>
            <a:r>
              <a:rPr lang="zh-CN" altLang="en-US" sz="2500" dirty="0"/>
              <a:t>中断连接，结束通讯</a:t>
            </a:r>
            <a:endParaRPr lang="zh-CN" altLang="en-US" sz="2500" dirty="0"/>
          </a:p>
          <a:p>
            <a:pPr lvl="1" eaLnBrk="1" hangingPunct="1"/>
            <a:r>
              <a:rPr lang="zh-CN" altLang="en-US" sz="2700" dirty="0"/>
              <a:t>涉及类：</a:t>
            </a:r>
            <a:r>
              <a:rPr lang="en-US" altLang="zh-CN" sz="2700" dirty="0"/>
              <a:t>Socket</a:t>
            </a:r>
            <a:r>
              <a:rPr lang="zh-CN" altLang="en-US" sz="2700" dirty="0"/>
              <a:t>和</a:t>
            </a:r>
            <a:r>
              <a:rPr lang="en-US" altLang="zh-CN" sz="2700" dirty="0"/>
              <a:t>ServerSocket</a:t>
            </a:r>
            <a:endParaRPr lang="en-US" altLang="zh-CN" sz="27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25603" name="Rectangle 3"/>
          <p:cNvSpPr>
            <a:spLocks noGrp="1"/>
          </p:cNvSpPr>
          <p:nvPr>
            <p:ph idx="1"/>
          </p:nvPr>
        </p:nvSpPr>
        <p:spPr>
          <a:xfrm>
            <a:off x="468313" y="1700213"/>
            <a:ext cx="8064500" cy="4629150"/>
          </a:xfrm>
          <a:ln/>
        </p:spPr>
        <p:txBody>
          <a:bodyPr vert="horz" wrap="square" lIns="91440" tIns="45720" rIns="91440" bIns="45720" anchor="t" anchorCtr="0"/>
          <a:p>
            <a:pPr eaLnBrk="1" hangingPunct="1">
              <a:lnSpc>
                <a:spcPct val="90000"/>
              </a:lnSpc>
            </a:pPr>
            <a:r>
              <a:rPr lang="en-US" altLang="zh-CN" sz="2600" dirty="0"/>
              <a:t>TCP Socket</a:t>
            </a:r>
            <a:r>
              <a:rPr lang="zh-CN" altLang="en-US" sz="2600" dirty="0"/>
              <a:t>通讯程序的开发：</a:t>
            </a:r>
            <a:endParaRPr lang="zh-CN" altLang="en-US" sz="2600" dirty="0"/>
          </a:p>
          <a:p>
            <a:pPr lvl="1" eaLnBrk="1" hangingPunct="1">
              <a:lnSpc>
                <a:spcPct val="90000"/>
              </a:lnSpc>
            </a:pPr>
            <a:r>
              <a:rPr lang="zh-CN" altLang="en-US" sz="2400" dirty="0"/>
              <a:t>客户机程序的编写：</a:t>
            </a:r>
            <a:endParaRPr lang="zh-CN" altLang="en-US" sz="2400" dirty="0"/>
          </a:p>
          <a:p>
            <a:pPr lvl="2" eaLnBrk="1" hangingPunct="1">
              <a:lnSpc>
                <a:spcPct val="90000"/>
              </a:lnSpc>
            </a:pPr>
            <a:r>
              <a:rPr lang="zh-CN" altLang="en-US" sz="2400" dirty="0"/>
              <a:t>调用</a:t>
            </a:r>
            <a:r>
              <a:rPr lang="en-US" altLang="zh-CN" sz="2400" dirty="0"/>
              <a:t>Socket</a:t>
            </a:r>
            <a:r>
              <a:rPr lang="zh-CN" altLang="en-US" sz="2400" dirty="0"/>
              <a:t>类的构造函数形成一个</a:t>
            </a:r>
            <a:r>
              <a:rPr lang="en-US" altLang="zh-CN" sz="2400" dirty="0"/>
              <a:t>Socket</a:t>
            </a:r>
            <a:r>
              <a:rPr lang="zh-CN" altLang="en-US" sz="2400" dirty="0"/>
              <a:t>对象</a:t>
            </a:r>
            <a:endParaRPr lang="zh-CN" altLang="en-US" sz="2400" dirty="0"/>
          </a:p>
          <a:p>
            <a:pPr lvl="3" eaLnBrk="1" hangingPunct="1">
              <a:lnSpc>
                <a:spcPct val="90000"/>
              </a:lnSpc>
            </a:pPr>
            <a:r>
              <a:rPr lang="zh-CN" altLang="en-US" sz="1900" dirty="0"/>
              <a:t>构造函数：</a:t>
            </a:r>
            <a:endParaRPr lang="zh-CN" altLang="en-US" sz="1900" dirty="0"/>
          </a:p>
          <a:p>
            <a:pPr lvl="4" eaLnBrk="1" hangingPunct="1">
              <a:lnSpc>
                <a:spcPct val="90000"/>
              </a:lnSpc>
            </a:pPr>
            <a:r>
              <a:rPr lang="en-US" altLang="zh-CN" sz="1900" dirty="0"/>
              <a:t>public Socket(String host,int port)</a:t>
            </a:r>
            <a:endParaRPr lang="en-US" altLang="zh-CN" sz="1900" dirty="0"/>
          </a:p>
          <a:p>
            <a:pPr lvl="4" eaLnBrk="1" hangingPunct="1">
              <a:lnSpc>
                <a:spcPct val="90000"/>
              </a:lnSpc>
              <a:buNone/>
            </a:pPr>
            <a:r>
              <a:rPr lang="en-US" altLang="zh-CN" sz="1900" dirty="0"/>
              <a:t>    //</a:t>
            </a:r>
            <a:r>
              <a:rPr lang="zh-CN" altLang="en-US" sz="1900" dirty="0"/>
              <a:t>创建连接到指定服务器的流套接字</a:t>
            </a:r>
            <a:endParaRPr lang="zh-CN" altLang="en-US" sz="1900" dirty="0"/>
          </a:p>
          <a:p>
            <a:pPr lvl="4" eaLnBrk="1" hangingPunct="1">
              <a:lnSpc>
                <a:spcPct val="90000"/>
              </a:lnSpc>
            </a:pPr>
            <a:r>
              <a:rPr lang="en-US" altLang="zh-CN" sz="1900" dirty="0"/>
              <a:t>public Socket(InetAddress address,int port) </a:t>
            </a:r>
            <a:endParaRPr lang="en-US" altLang="zh-CN" sz="1900" dirty="0"/>
          </a:p>
          <a:p>
            <a:pPr lvl="4" eaLnBrk="1" hangingPunct="1">
              <a:lnSpc>
                <a:spcPct val="90000"/>
              </a:lnSpc>
            </a:pPr>
            <a:r>
              <a:rPr lang="en-US" altLang="zh-CN" sz="1900" dirty="0"/>
              <a:t>public Socket(String host,int port,</a:t>
            </a:r>
            <a:endParaRPr lang="en-US" altLang="zh-CN" sz="1900" dirty="0"/>
          </a:p>
          <a:p>
            <a:pPr lvl="4" eaLnBrk="1" hangingPunct="1">
              <a:lnSpc>
                <a:spcPct val="90000"/>
              </a:lnSpc>
              <a:buNone/>
            </a:pPr>
            <a:r>
              <a:rPr lang="en-US" altLang="zh-CN" sz="1900" dirty="0"/>
              <a:t>			InetAddress localAddr,int localPort)</a:t>
            </a:r>
            <a:endParaRPr lang="en-US" altLang="zh-CN" sz="1900" dirty="0"/>
          </a:p>
          <a:p>
            <a:pPr lvl="4" eaLnBrk="1" hangingPunct="1">
              <a:lnSpc>
                <a:spcPct val="90000"/>
              </a:lnSpc>
              <a:buNone/>
            </a:pPr>
            <a:r>
              <a:rPr lang="en-US" altLang="zh-CN" sz="1900" dirty="0"/>
              <a:t>	/*</a:t>
            </a:r>
            <a:r>
              <a:rPr lang="zh-CN" altLang="en-US" sz="1900" dirty="0"/>
              <a:t>创建连接到指定服务器的流套接字，并绑定到由参数</a:t>
            </a:r>
            <a:r>
              <a:rPr lang="en-US" altLang="zh-CN" sz="1900" dirty="0"/>
              <a:t>localAddr</a:t>
            </a:r>
            <a:r>
              <a:rPr lang="zh-CN" altLang="en-US" sz="1900" dirty="0"/>
              <a:t>指定的主机的</a:t>
            </a:r>
            <a:r>
              <a:rPr lang="en-US" altLang="zh-CN" sz="1900" dirty="0"/>
              <a:t>localPort</a:t>
            </a:r>
            <a:r>
              <a:rPr lang="zh-CN" altLang="en-US" sz="1900" dirty="0"/>
              <a:t>端口上*</a:t>
            </a:r>
            <a:r>
              <a:rPr lang="en-US" altLang="zh-CN" sz="1900" dirty="0"/>
              <a:t>/</a:t>
            </a:r>
            <a:endParaRPr lang="en-US" altLang="zh-CN" sz="1900" dirty="0"/>
          </a:p>
          <a:p>
            <a:pPr lvl="4" eaLnBrk="1" hangingPunct="1">
              <a:lnSpc>
                <a:spcPct val="90000"/>
              </a:lnSpc>
            </a:pPr>
            <a:r>
              <a:rPr lang="en-US" altLang="zh-CN" sz="1900" dirty="0"/>
              <a:t>public Socket(InetAddress address,int prot,InetAddress localAddr,int localPort)</a:t>
            </a:r>
            <a:endParaRPr lang="en-US" altLang="zh-CN" sz="19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26627" name="Rectangle 3"/>
          <p:cNvSpPr>
            <a:spLocks noGrp="1"/>
          </p:cNvSpPr>
          <p:nvPr>
            <p:ph idx="1"/>
          </p:nvPr>
        </p:nvSpPr>
        <p:spPr>
          <a:xfrm>
            <a:off x="468313" y="1752600"/>
            <a:ext cx="8064500" cy="4267200"/>
          </a:xfrm>
          <a:ln/>
        </p:spPr>
        <p:txBody>
          <a:bodyPr vert="horz" wrap="square" lIns="91440" tIns="45720" rIns="91440" bIns="45720" anchor="t" anchorCtr="0"/>
          <a:p>
            <a:pPr eaLnBrk="1" hangingPunct="1">
              <a:lnSpc>
                <a:spcPct val="90000"/>
              </a:lnSpc>
            </a:pPr>
            <a:r>
              <a:rPr lang="en-US" altLang="zh-CN" dirty="0"/>
              <a:t>TCP Socket</a:t>
            </a:r>
            <a:r>
              <a:rPr lang="zh-CN" altLang="en-US" dirty="0"/>
              <a:t>通讯程序的开发：</a:t>
            </a:r>
            <a:endParaRPr lang="zh-CN" altLang="en-US" dirty="0"/>
          </a:p>
          <a:p>
            <a:pPr lvl="1" eaLnBrk="1" hangingPunct="1">
              <a:lnSpc>
                <a:spcPct val="90000"/>
              </a:lnSpc>
            </a:pPr>
            <a:r>
              <a:rPr lang="zh-CN" altLang="en-US" sz="2800" dirty="0"/>
              <a:t>客户机程序的编写：</a:t>
            </a:r>
            <a:endParaRPr lang="zh-CN" altLang="en-US" sz="2800" dirty="0"/>
          </a:p>
          <a:p>
            <a:pPr lvl="2" eaLnBrk="1" hangingPunct="1">
              <a:lnSpc>
                <a:spcPct val="90000"/>
              </a:lnSpc>
            </a:pPr>
            <a:r>
              <a:rPr lang="zh-CN" altLang="en-US" sz="2600" dirty="0"/>
              <a:t>读写数据：</a:t>
            </a:r>
            <a:endParaRPr lang="zh-CN" altLang="en-US" sz="2600" dirty="0"/>
          </a:p>
          <a:p>
            <a:pPr lvl="3" eaLnBrk="1" hangingPunct="1">
              <a:lnSpc>
                <a:spcPct val="90000"/>
              </a:lnSpc>
            </a:pPr>
            <a:r>
              <a:rPr lang="en-US" altLang="zh-CN" sz="2100" dirty="0"/>
              <a:t>getInputStream()</a:t>
            </a:r>
            <a:endParaRPr lang="en-US" altLang="zh-CN" sz="2100" dirty="0"/>
          </a:p>
          <a:p>
            <a:pPr lvl="3" eaLnBrk="1" hangingPunct="1">
              <a:lnSpc>
                <a:spcPct val="90000"/>
              </a:lnSpc>
            </a:pPr>
            <a:r>
              <a:rPr lang="en-US" altLang="zh-CN" sz="2100" dirty="0"/>
              <a:t>getOutputStream()</a:t>
            </a:r>
            <a:endParaRPr lang="en-US" altLang="zh-CN" sz="2100" dirty="0"/>
          </a:p>
          <a:p>
            <a:pPr lvl="2" eaLnBrk="1" hangingPunct="1">
              <a:lnSpc>
                <a:spcPct val="90000"/>
              </a:lnSpc>
            </a:pPr>
            <a:r>
              <a:rPr lang="zh-CN" altLang="en-US" sz="2600" dirty="0"/>
              <a:t>使用流对象读写字节流</a:t>
            </a:r>
            <a:endParaRPr lang="zh-CN" altLang="en-US" sz="2600" dirty="0"/>
          </a:p>
          <a:p>
            <a:pPr lvl="3" eaLnBrk="1" hangingPunct="1">
              <a:lnSpc>
                <a:spcPct val="90000"/>
              </a:lnSpc>
            </a:pPr>
            <a:r>
              <a:rPr lang="zh-CN" altLang="en-US" sz="2100" dirty="0"/>
              <a:t>在返回对象之上建立过滤流</a:t>
            </a:r>
            <a:r>
              <a:rPr lang="en-US" altLang="zh-CN" sz="2100" dirty="0"/>
              <a:t>DataInputStream</a:t>
            </a:r>
            <a:r>
              <a:rPr lang="zh-CN" altLang="en-US" sz="2100" dirty="0"/>
              <a:t>、</a:t>
            </a:r>
            <a:r>
              <a:rPr lang="en-US" altLang="zh-CN" sz="2100" dirty="0"/>
              <a:t>DataOutputStream</a:t>
            </a:r>
            <a:r>
              <a:rPr lang="zh-CN" altLang="en-US" sz="2100" dirty="0"/>
              <a:t>或</a:t>
            </a:r>
            <a:r>
              <a:rPr lang="en-US" altLang="zh-CN" sz="2100" dirty="0"/>
              <a:t>PrintStream</a:t>
            </a:r>
            <a:r>
              <a:rPr lang="zh-CN" altLang="en-US" sz="2100" dirty="0"/>
              <a:t>类的对象</a:t>
            </a:r>
            <a:endParaRPr lang="zh-CN" altLang="en-US" sz="2100" dirty="0"/>
          </a:p>
          <a:p>
            <a:pPr lvl="2" eaLnBrk="1" hangingPunct="1">
              <a:lnSpc>
                <a:spcPct val="90000"/>
              </a:lnSpc>
            </a:pPr>
            <a:r>
              <a:rPr lang="zh-CN" altLang="en-US" sz="2600" dirty="0"/>
              <a:t>工作完毕</a:t>
            </a:r>
            <a:endParaRPr lang="zh-CN" altLang="en-US" sz="2600" dirty="0"/>
          </a:p>
          <a:p>
            <a:pPr lvl="3" eaLnBrk="1" hangingPunct="1">
              <a:lnSpc>
                <a:spcPct val="90000"/>
              </a:lnSpc>
            </a:pPr>
            <a:r>
              <a:rPr lang="zh-CN" altLang="en-US" sz="1900" dirty="0"/>
              <a:t>关闭与</a:t>
            </a:r>
            <a:r>
              <a:rPr lang="en-US" altLang="zh-CN" sz="1900" dirty="0"/>
              <a:t>Socket</a:t>
            </a:r>
            <a:r>
              <a:rPr lang="zh-CN" altLang="en-US" sz="1900" dirty="0"/>
              <a:t>相关的流</a:t>
            </a:r>
            <a:endParaRPr lang="zh-CN" altLang="en-US" sz="1900" dirty="0"/>
          </a:p>
          <a:p>
            <a:pPr lvl="3" eaLnBrk="1" hangingPunct="1">
              <a:lnSpc>
                <a:spcPct val="90000"/>
              </a:lnSpc>
            </a:pPr>
            <a:r>
              <a:rPr lang="zh-CN" altLang="en-US" sz="1900" dirty="0"/>
              <a:t>关闭</a:t>
            </a:r>
            <a:r>
              <a:rPr lang="en-US" altLang="zh-CN" sz="1900" dirty="0"/>
              <a:t>Socket</a:t>
            </a:r>
            <a:r>
              <a:rPr lang="zh-CN" altLang="en-US" sz="1900" dirty="0"/>
              <a:t>对象</a:t>
            </a:r>
            <a:endParaRPr lang="zh-CN" altLang="en-US" sz="19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27651" name="Rectangle 3"/>
          <p:cNvSpPr>
            <a:spLocks noGrp="1"/>
          </p:cNvSpPr>
          <p:nvPr>
            <p:ph idx="1"/>
          </p:nvPr>
        </p:nvSpPr>
        <p:spPr>
          <a:xfrm>
            <a:off x="468313" y="1557338"/>
            <a:ext cx="8064500" cy="4824412"/>
          </a:xfrm>
          <a:ln/>
        </p:spPr>
        <p:txBody>
          <a:bodyPr vert="horz" wrap="square" lIns="91440" tIns="45720" rIns="91440" bIns="45720" anchor="t" anchorCtr="0"/>
          <a:p>
            <a:pPr eaLnBrk="1" hangingPunct="1"/>
            <a:r>
              <a:rPr lang="en-US" altLang="zh-CN" sz="2600" dirty="0"/>
              <a:t>TCP Socket</a:t>
            </a:r>
            <a:r>
              <a:rPr lang="zh-CN" altLang="en-US" sz="2600" dirty="0"/>
              <a:t>通讯程序的开发：</a:t>
            </a:r>
            <a:endParaRPr lang="zh-CN" altLang="en-US" sz="2600" dirty="0"/>
          </a:p>
          <a:p>
            <a:pPr lvl="1" eaLnBrk="1" hangingPunct="1"/>
            <a:r>
              <a:rPr lang="zh-CN" altLang="en-US" sz="2400" dirty="0"/>
              <a:t>客户机程序的编写：</a:t>
            </a:r>
            <a:endParaRPr lang="zh-CN" altLang="en-US" sz="2400" dirty="0"/>
          </a:p>
          <a:p>
            <a:pPr lvl="2" eaLnBrk="1" hangingPunct="1"/>
            <a:r>
              <a:rPr lang="en-US" altLang="zh-CN" dirty="0"/>
              <a:t>Socket</a:t>
            </a:r>
            <a:r>
              <a:rPr lang="zh-CN" altLang="en-US" dirty="0"/>
              <a:t>的常用方法：</a:t>
            </a:r>
            <a:endParaRPr lang="zh-CN" altLang="en-US" dirty="0"/>
          </a:p>
          <a:p>
            <a:pPr lvl="3" eaLnBrk="1" hangingPunct="1"/>
            <a:r>
              <a:rPr lang="en-US" altLang="zh-CN" dirty="0"/>
              <a:t>public InputStream getInputStream()</a:t>
            </a:r>
            <a:endParaRPr lang="en-US" altLang="zh-CN" dirty="0"/>
          </a:p>
          <a:p>
            <a:pPr lvl="3" eaLnBrk="1" hangingPunct="1"/>
            <a:r>
              <a:rPr lang="en-US" altLang="zh-CN" dirty="0"/>
              <a:t>public OutputStream getOutputStream()</a:t>
            </a:r>
            <a:endParaRPr lang="en-US" altLang="zh-CN" dirty="0"/>
          </a:p>
          <a:p>
            <a:pPr lvl="3" eaLnBrk="1" hangingPunct="1"/>
            <a:r>
              <a:rPr lang="en-US" altLang="zh-CN" dirty="0"/>
              <a:t>public InetAddress getLocalAddress()</a:t>
            </a:r>
            <a:endParaRPr lang="en-US" altLang="zh-CN" dirty="0"/>
          </a:p>
          <a:p>
            <a:pPr lvl="4" eaLnBrk="1" hangingPunct="1"/>
            <a:r>
              <a:rPr lang="zh-CN" altLang="en-US" dirty="0"/>
              <a:t>返回</a:t>
            </a:r>
            <a:r>
              <a:rPr lang="en-US" altLang="zh-CN" dirty="0"/>
              <a:t>Socket</a:t>
            </a:r>
            <a:r>
              <a:rPr lang="zh-CN" altLang="en-US" dirty="0"/>
              <a:t>对象绑定的客户机的地址信息</a:t>
            </a:r>
            <a:endParaRPr lang="zh-CN" altLang="en-US" dirty="0"/>
          </a:p>
          <a:p>
            <a:pPr lvl="3" eaLnBrk="1" hangingPunct="1"/>
            <a:r>
              <a:rPr lang="en-US" altLang="zh-CN" dirty="0"/>
              <a:t>public InetAddress getInetAddress()</a:t>
            </a:r>
            <a:endParaRPr lang="en-US" altLang="zh-CN" dirty="0"/>
          </a:p>
          <a:p>
            <a:pPr lvl="4" eaLnBrk="1" hangingPunct="1"/>
            <a:r>
              <a:rPr lang="zh-CN" altLang="en-US" dirty="0"/>
              <a:t>返回</a:t>
            </a:r>
            <a:r>
              <a:rPr lang="en-US" altLang="zh-CN" dirty="0"/>
              <a:t>Socket</a:t>
            </a:r>
            <a:r>
              <a:rPr lang="zh-CN" altLang="en-US" dirty="0"/>
              <a:t>对象连接的服务器地址信息</a:t>
            </a:r>
            <a:endParaRPr lang="zh-CN" altLang="en-US" dirty="0"/>
          </a:p>
          <a:p>
            <a:pPr lvl="3" eaLnBrk="1" hangingPunct="1"/>
            <a:r>
              <a:rPr lang="en-US" altLang="zh-CN" dirty="0"/>
              <a:t>public int getLocalPort()</a:t>
            </a:r>
            <a:endParaRPr lang="en-US" altLang="zh-CN" dirty="0"/>
          </a:p>
          <a:p>
            <a:pPr lvl="3" eaLnBrk="1" hangingPunct="1"/>
            <a:r>
              <a:rPr lang="en-US" altLang="zh-CN" dirty="0"/>
              <a:t>public int getPort()</a:t>
            </a:r>
            <a:endParaRPr lang="en-US" altLang="zh-CN" dirty="0"/>
          </a:p>
          <a:p>
            <a:pPr lvl="3" eaLnBrk="1" hangingPunct="1"/>
            <a:r>
              <a:rPr lang="en-US" altLang="zh-CN" dirty="0"/>
              <a:t>public void close()</a:t>
            </a:r>
            <a:endParaRPr lang="en-US" altLang="zh-CN"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28675" name="Rectangle 3"/>
          <p:cNvSpPr>
            <a:spLocks noGrp="1"/>
          </p:cNvSpPr>
          <p:nvPr>
            <p:ph idx="1"/>
          </p:nvPr>
        </p:nvSpPr>
        <p:spPr>
          <a:xfrm>
            <a:off x="468313" y="1752600"/>
            <a:ext cx="8280400" cy="4267200"/>
          </a:xfrm>
          <a:ln/>
        </p:spPr>
        <p:txBody>
          <a:bodyPr vert="horz" wrap="square" lIns="91440" tIns="45720" rIns="91440" bIns="45720" anchor="t" anchorCtr="0"/>
          <a:p>
            <a:pPr eaLnBrk="1" hangingPunct="1"/>
            <a:r>
              <a:rPr lang="en-US" altLang="zh-CN" dirty="0"/>
              <a:t>TCP Socket</a:t>
            </a:r>
            <a:r>
              <a:rPr lang="zh-CN" altLang="en-US" dirty="0"/>
              <a:t>通讯程序的开发：</a:t>
            </a:r>
            <a:endParaRPr lang="zh-CN" altLang="en-US" dirty="0"/>
          </a:p>
          <a:p>
            <a:pPr lvl="1" eaLnBrk="1" hangingPunct="1"/>
            <a:r>
              <a:rPr lang="zh-CN" altLang="en-US" sz="2700" dirty="0"/>
              <a:t>服务器程序的编写：</a:t>
            </a:r>
            <a:endParaRPr lang="zh-CN" altLang="en-US" sz="2700" dirty="0"/>
          </a:p>
          <a:p>
            <a:pPr lvl="2" eaLnBrk="1" hangingPunct="1"/>
            <a:r>
              <a:rPr lang="en-US" altLang="zh-CN" sz="2400" dirty="0"/>
              <a:t>ServerSocket</a:t>
            </a:r>
            <a:r>
              <a:rPr lang="zh-CN" altLang="en-US" sz="2400" dirty="0"/>
              <a:t>类的构造函数</a:t>
            </a:r>
            <a:endParaRPr lang="zh-CN" altLang="en-US" sz="2400" dirty="0"/>
          </a:p>
          <a:p>
            <a:pPr lvl="3" eaLnBrk="1" hangingPunct="1">
              <a:buNone/>
            </a:pPr>
            <a:r>
              <a:rPr lang="en-US" altLang="zh-CN" sz="2100" dirty="0"/>
              <a:t>public ServerSocket(int port) </a:t>
            </a:r>
            <a:endParaRPr lang="en-US" altLang="zh-CN" sz="2100" dirty="0"/>
          </a:p>
          <a:p>
            <a:pPr lvl="3" eaLnBrk="1" hangingPunct="1">
              <a:buNone/>
            </a:pPr>
            <a:r>
              <a:rPr lang="en-US" altLang="zh-CN" sz="2100" dirty="0"/>
              <a:t>/*</a:t>
            </a:r>
            <a:r>
              <a:rPr lang="zh-CN" altLang="en-US" sz="2100" dirty="0"/>
              <a:t>如果</a:t>
            </a:r>
            <a:r>
              <a:rPr lang="en-US" altLang="zh-CN" sz="2100" dirty="0"/>
              <a:t>port</a:t>
            </a:r>
            <a:r>
              <a:rPr lang="zh-CN" altLang="en-US" sz="2100" dirty="0"/>
              <a:t>为</a:t>
            </a:r>
            <a:r>
              <a:rPr lang="en-US" altLang="zh-CN" sz="2100" dirty="0"/>
              <a:t>0</a:t>
            </a:r>
            <a:r>
              <a:rPr lang="zh-CN" altLang="en-US" sz="2100" dirty="0"/>
              <a:t>，表示任意一个空闲端口，缺省允许</a:t>
            </a:r>
            <a:r>
              <a:rPr lang="en-US" altLang="zh-CN" sz="2100" dirty="0"/>
              <a:t>50</a:t>
            </a:r>
            <a:r>
              <a:rPr lang="zh-CN" altLang="en-US" sz="2100" dirty="0"/>
              <a:t>个客户等待在连接队列中*</a:t>
            </a:r>
            <a:r>
              <a:rPr lang="en-US" altLang="zh-CN" sz="2100" dirty="0"/>
              <a:t>/</a:t>
            </a:r>
            <a:endParaRPr lang="en-US" altLang="zh-CN" sz="2100" dirty="0"/>
          </a:p>
          <a:p>
            <a:pPr lvl="3" eaLnBrk="1" hangingPunct="1">
              <a:buNone/>
            </a:pPr>
            <a:r>
              <a:rPr lang="en-US" altLang="zh-CN" sz="2100" dirty="0"/>
              <a:t>public ServerSocket(int port,int count) </a:t>
            </a:r>
            <a:endParaRPr lang="en-US" altLang="zh-CN" sz="2100" dirty="0"/>
          </a:p>
          <a:p>
            <a:pPr lvl="3" eaLnBrk="1" hangingPunct="1">
              <a:buNone/>
            </a:pPr>
            <a:r>
              <a:rPr lang="en-US" altLang="zh-CN" sz="2100" dirty="0"/>
              <a:t>public ServerSocket(int port,int count,InetAddress localAdd)</a:t>
            </a:r>
            <a:endParaRPr lang="en-US" altLang="zh-CN" sz="21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29699" name="Rectangle 3"/>
          <p:cNvSpPr>
            <a:spLocks noGrp="1"/>
          </p:cNvSpPr>
          <p:nvPr>
            <p:ph idx="1"/>
          </p:nvPr>
        </p:nvSpPr>
        <p:spPr>
          <a:xfrm>
            <a:off x="468313" y="1752600"/>
            <a:ext cx="8280400" cy="4267200"/>
          </a:xfrm>
          <a:ln/>
        </p:spPr>
        <p:txBody>
          <a:bodyPr vert="horz" wrap="square" lIns="91440" tIns="45720" rIns="91440" bIns="45720" anchor="t" anchorCtr="0"/>
          <a:p>
            <a:pPr eaLnBrk="1" hangingPunct="1"/>
            <a:r>
              <a:rPr lang="en-US" altLang="zh-CN" dirty="0"/>
              <a:t>TCP Socket</a:t>
            </a:r>
            <a:r>
              <a:rPr lang="zh-CN" altLang="en-US" dirty="0"/>
              <a:t>通讯程序的开发：</a:t>
            </a:r>
            <a:endParaRPr lang="zh-CN" altLang="en-US" dirty="0"/>
          </a:p>
          <a:p>
            <a:pPr lvl="1" eaLnBrk="1" hangingPunct="1"/>
            <a:r>
              <a:rPr lang="zh-CN" altLang="en-US" sz="2700" dirty="0"/>
              <a:t>服务器程序的编写：</a:t>
            </a:r>
            <a:endParaRPr lang="zh-CN" altLang="en-US" sz="2700" dirty="0"/>
          </a:p>
          <a:p>
            <a:pPr lvl="2" eaLnBrk="1" hangingPunct="1"/>
            <a:r>
              <a:rPr lang="en-US" altLang="zh-CN" sz="2400" dirty="0"/>
              <a:t>ServerSocket</a:t>
            </a:r>
            <a:r>
              <a:rPr lang="zh-CN" altLang="en-US" sz="2400" dirty="0"/>
              <a:t>类的其他常用方法：</a:t>
            </a:r>
            <a:endParaRPr lang="zh-CN" altLang="en-US" sz="2400" dirty="0"/>
          </a:p>
          <a:p>
            <a:pPr lvl="3" eaLnBrk="1" hangingPunct="1"/>
            <a:r>
              <a:rPr lang="en-US" altLang="zh-CN" sz="2100" dirty="0"/>
              <a:t>public Socket accept()</a:t>
            </a:r>
            <a:r>
              <a:rPr lang="zh-CN" altLang="en-US" sz="2100" dirty="0"/>
              <a:t>：监听并接受来自客户端的请求</a:t>
            </a:r>
            <a:endParaRPr lang="zh-CN" altLang="en-US" sz="2100" dirty="0"/>
          </a:p>
          <a:p>
            <a:pPr lvl="3" eaLnBrk="1" hangingPunct="1"/>
            <a:r>
              <a:rPr lang="en-US" altLang="zh-CN" sz="2100" dirty="0"/>
              <a:t>public InetAddress getInetAddress()</a:t>
            </a:r>
            <a:r>
              <a:rPr lang="zh-CN" altLang="en-US" sz="2100" dirty="0"/>
              <a:t>：返回对象绑定的地址信息</a:t>
            </a:r>
            <a:endParaRPr lang="zh-CN" altLang="en-US" sz="2100" dirty="0"/>
          </a:p>
          <a:p>
            <a:pPr lvl="3" eaLnBrk="1" hangingPunct="1"/>
            <a:r>
              <a:rPr lang="en-US" altLang="zh-CN" sz="2100" dirty="0"/>
              <a:t>public int getLocalPort()</a:t>
            </a:r>
            <a:endParaRPr lang="en-US" altLang="zh-CN" sz="2100" dirty="0"/>
          </a:p>
          <a:p>
            <a:pPr lvl="3" eaLnBrk="1" hangingPunct="1"/>
            <a:r>
              <a:rPr lang="en-US" altLang="zh-CN" sz="2100" dirty="0"/>
              <a:t>public boolean getBound()</a:t>
            </a:r>
            <a:r>
              <a:rPr lang="zh-CN" altLang="en-US" sz="2100" dirty="0"/>
              <a:t>：判断该对象是否绑定到具体地址</a:t>
            </a:r>
            <a:endParaRPr lang="zh-CN" altLang="en-US" sz="2100" dirty="0"/>
          </a:p>
          <a:p>
            <a:pPr lvl="3" eaLnBrk="1" hangingPunct="1"/>
            <a:r>
              <a:rPr lang="en-US" altLang="zh-CN" sz="2100" dirty="0"/>
              <a:t>public void close()</a:t>
            </a:r>
            <a:endParaRPr lang="en-US" altLang="zh-CN" sz="21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30723" name="Rectangle 3"/>
          <p:cNvSpPr>
            <a:spLocks noGrp="1"/>
          </p:cNvSpPr>
          <p:nvPr>
            <p:ph idx="1"/>
          </p:nvPr>
        </p:nvSpPr>
        <p:spPr>
          <a:xfrm>
            <a:off x="468313" y="1752600"/>
            <a:ext cx="8280400" cy="4267200"/>
          </a:xfrm>
          <a:ln/>
        </p:spPr>
        <p:txBody>
          <a:bodyPr vert="horz" wrap="square" lIns="91440" tIns="45720" rIns="91440" bIns="45720" anchor="t" anchorCtr="0"/>
          <a:p>
            <a:pPr eaLnBrk="1" hangingPunct="1">
              <a:lnSpc>
                <a:spcPct val="90000"/>
              </a:lnSpc>
            </a:pPr>
            <a:r>
              <a:rPr lang="en-US" altLang="zh-CN" sz="2600" dirty="0"/>
              <a:t>TCP Socket</a:t>
            </a:r>
            <a:r>
              <a:rPr lang="zh-CN" altLang="en-US" sz="2600" dirty="0"/>
              <a:t>通讯程序的开发：</a:t>
            </a:r>
            <a:endParaRPr lang="zh-CN" altLang="en-US" sz="2600" dirty="0"/>
          </a:p>
          <a:p>
            <a:pPr lvl="1" eaLnBrk="1" hangingPunct="1">
              <a:lnSpc>
                <a:spcPct val="90000"/>
              </a:lnSpc>
            </a:pPr>
            <a:r>
              <a:rPr lang="zh-CN" altLang="en-US" sz="2300" dirty="0"/>
              <a:t>服务器程序的编写：</a:t>
            </a:r>
            <a:endParaRPr lang="zh-CN" altLang="en-US" sz="2300" dirty="0"/>
          </a:p>
          <a:p>
            <a:pPr lvl="2" eaLnBrk="1" hangingPunct="1">
              <a:lnSpc>
                <a:spcPct val="90000"/>
              </a:lnSpc>
            </a:pPr>
            <a:r>
              <a:rPr lang="zh-CN" altLang="en-US" sz="2200" dirty="0"/>
              <a:t>使用</a:t>
            </a:r>
            <a:r>
              <a:rPr lang="en-US" altLang="zh-CN" sz="2200" dirty="0"/>
              <a:t>ServerSocket</a:t>
            </a:r>
            <a:r>
              <a:rPr lang="zh-CN" altLang="en-US" sz="2200" dirty="0"/>
              <a:t>构造函数构造对象</a:t>
            </a:r>
            <a:endParaRPr lang="zh-CN" altLang="en-US" sz="2200" dirty="0"/>
          </a:p>
          <a:p>
            <a:pPr lvl="2" eaLnBrk="1" hangingPunct="1">
              <a:lnSpc>
                <a:spcPct val="90000"/>
              </a:lnSpc>
            </a:pPr>
            <a:r>
              <a:rPr lang="zh-CN" altLang="en-US" sz="2200" dirty="0"/>
              <a:t>服务程序使用</a:t>
            </a:r>
            <a:r>
              <a:rPr lang="en-US" altLang="zh-CN" sz="2200" dirty="0"/>
              <a:t>ServerSocket</a:t>
            </a:r>
            <a:r>
              <a:rPr lang="zh-CN" altLang="en-US" sz="2200" dirty="0"/>
              <a:t>对象的</a:t>
            </a:r>
            <a:r>
              <a:rPr lang="en-US" altLang="zh-CN" sz="2200" dirty="0"/>
              <a:t>accept</a:t>
            </a:r>
            <a:r>
              <a:rPr lang="zh-CN" altLang="en-US" sz="2200" dirty="0"/>
              <a:t>方法，使得调用该方法的线程阻塞直到接收客户程序的请求，创建生成连接为止。该方法返回一个最新创建的</a:t>
            </a:r>
            <a:r>
              <a:rPr lang="en-US" altLang="zh-CN" sz="2200" dirty="0"/>
              <a:t>Socket</a:t>
            </a:r>
            <a:r>
              <a:rPr lang="zh-CN" altLang="en-US" sz="2200" dirty="0"/>
              <a:t>对象，绑定了客户程序的</a:t>
            </a:r>
            <a:r>
              <a:rPr lang="en-US" altLang="zh-CN" sz="2200" dirty="0"/>
              <a:t>IP</a:t>
            </a:r>
            <a:r>
              <a:rPr lang="zh-CN" altLang="en-US" sz="2200" dirty="0"/>
              <a:t>和端口</a:t>
            </a:r>
            <a:endParaRPr lang="zh-CN" altLang="en-US" sz="2200" dirty="0"/>
          </a:p>
          <a:p>
            <a:pPr lvl="2" eaLnBrk="1" hangingPunct="1">
              <a:lnSpc>
                <a:spcPct val="90000"/>
              </a:lnSpc>
            </a:pPr>
            <a:r>
              <a:rPr lang="zh-CN" altLang="en-US" sz="2200" dirty="0"/>
              <a:t>使用新建</a:t>
            </a:r>
            <a:r>
              <a:rPr lang="en-US" altLang="zh-CN" sz="2200" dirty="0"/>
              <a:t>Socket</a:t>
            </a:r>
            <a:r>
              <a:rPr lang="zh-CN" altLang="en-US" sz="2200" dirty="0"/>
              <a:t>对象创建</a:t>
            </a:r>
            <a:r>
              <a:rPr lang="en-US" altLang="zh-CN" sz="2200" dirty="0"/>
              <a:t>IO</a:t>
            </a:r>
            <a:r>
              <a:rPr lang="zh-CN" altLang="en-US" sz="2200" dirty="0"/>
              <a:t>流对象</a:t>
            </a:r>
            <a:endParaRPr lang="zh-CN" altLang="en-US" sz="2200" dirty="0"/>
          </a:p>
          <a:p>
            <a:pPr lvl="2" eaLnBrk="1" hangingPunct="1">
              <a:lnSpc>
                <a:spcPct val="90000"/>
              </a:lnSpc>
            </a:pPr>
            <a:r>
              <a:rPr lang="zh-CN" altLang="en-US" sz="2200" dirty="0"/>
              <a:t>使用流对象完成数据传输</a:t>
            </a:r>
            <a:endParaRPr lang="zh-CN" altLang="en-US" sz="2200" dirty="0"/>
          </a:p>
          <a:p>
            <a:pPr lvl="2" eaLnBrk="1" hangingPunct="1">
              <a:lnSpc>
                <a:spcPct val="90000"/>
              </a:lnSpc>
            </a:pPr>
            <a:r>
              <a:rPr lang="zh-CN" altLang="en-US" sz="2200" dirty="0"/>
              <a:t>客户方完毕，服务程序关闭和客户方通讯流和</a:t>
            </a:r>
            <a:r>
              <a:rPr lang="en-US" altLang="zh-CN" sz="2200" dirty="0"/>
              <a:t>Socket</a:t>
            </a:r>
            <a:endParaRPr lang="en-US" altLang="zh-CN" sz="2200" dirty="0"/>
          </a:p>
          <a:p>
            <a:pPr lvl="2" eaLnBrk="1" hangingPunct="1">
              <a:lnSpc>
                <a:spcPct val="90000"/>
              </a:lnSpc>
            </a:pPr>
            <a:r>
              <a:rPr lang="zh-CN" altLang="en-US" sz="2200" dirty="0"/>
              <a:t>服务程序结束前，调用</a:t>
            </a:r>
            <a:r>
              <a:rPr lang="en-US" altLang="zh-CN" sz="2200" dirty="0"/>
              <a:t>ServerSocket</a:t>
            </a:r>
            <a:r>
              <a:rPr lang="zh-CN" altLang="en-US" sz="2200" dirty="0"/>
              <a:t>对象关闭监听</a:t>
            </a:r>
            <a:r>
              <a:rPr lang="en-US" altLang="zh-CN" sz="2200" dirty="0"/>
              <a:t>Socket</a:t>
            </a:r>
            <a:endParaRPr lang="en-US" altLang="zh-CN" sz="22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3076" name="Rectangle 3"/>
          <p:cNvSpPr>
            <a:spLocks noGrp="1"/>
          </p:cNvSpPr>
          <p:nvPr>
            <p:ph type="body" sz="half" idx="1"/>
          </p:nvPr>
        </p:nvSpPr>
        <p:spPr>
          <a:xfrm>
            <a:off x="457200" y="1719263"/>
            <a:ext cx="7643813" cy="4411662"/>
          </a:xfrm>
          <a:ln/>
        </p:spPr>
        <p:txBody>
          <a:bodyPr vert="horz" wrap="square" lIns="91440" tIns="45720" rIns="91440" bIns="45720" anchor="t" anchorCtr="0"/>
          <a:p>
            <a:pPr eaLnBrk="1" hangingPunct="1">
              <a:buClr>
                <a:schemeClr val="tx2"/>
              </a:buClr>
              <a:buSzPct val="70000"/>
              <a:buFont typeface="Wingdings" panose="05000000000000000000" pitchFamily="2" charset="2"/>
            </a:pPr>
            <a:r>
              <a:rPr lang="en-US" altLang="zh-CN" sz="2600" dirty="0"/>
              <a:t>TCP Socket</a:t>
            </a:r>
            <a:r>
              <a:rPr lang="zh-CN" altLang="en-US" sz="2600" dirty="0"/>
              <a:t>通讯程序的开发：</a:t>
            </a:r>
            <a:endParaRPr lang="zh-CN" altLang="en-US" sz="2600" dirty="0"/>
          </a:p>
          <a:p>
            <a:pPr lvl="1" eaLnBrk="1" hangingPunct="1">
              <a:buClr>
                <a:schemeClr val="accent2"/>
              </a:buClr>
              <a:buSzPct val="70000"/>
              <a:buFont typeface="Wingdings" panose="05000000000000000000" pitchFamily="2" charset="2"/>
            </a:pPr>
            <a:r>
              <a:rPr lang="zh-CN" altLang="en-US" sz="2400" dirty="0"/>
              <a:t>过程示例：</a:t>
            </a:r>
            <a:endParaRPr lang="zh-CN" altLang="en-US" sz="2400" dirty="0"/>
          </a:p>
        </p:txBody>
      </p:sp>
      <p:graphicFrame>
        <p:nvGraphicFramePr>
          <p:cNvPr id="3074" name="Object 4"/>
          <p:cNvGraphicFramePr/>
          <p:nvPr>
            <p:ph sz="half" idx="2"/>
          </p:nvPr>
        </p:nvGraphicFramePr>
        <p:xfrm>
          <a:off x="1042988" y="2636838"/>
          <a:ext cx="7056437" cy="3527425"/>
        </p:xfrm>
        <a:graphic>
          <a:graphicData uri="http://schemas.openxmlformats.org/presentationml/2006/ole">
            <mc:AlternateContent xmlns:mc="http://schemas.openxmlformats.org/markup-compatibility/2006">
              <mc:Choice xmlns:v="urn:schemas-microsoft-com:vml" Requires="v">
                <p:oleObj spid="_x0000_s2" name="" r:id="rId1" imgW="7168515" imgH="3804285" progId="Visio.Drawing.11">
                  <p:embed/>
                </p:oleObj>
              </mc:Choice>
              <mc:Fallback>
                <p:oleObj name="" r:id="rId1" imgW="7168515" imgH="3804285" progId="Visio.Drawing.11">
                  <p:embed/>
                  <p:pic>
                    <p:nvPicPr>
                      <p:cNvPr id="0" name="图片 1"/>
                      <p:cNvPicPr/>
                      <p:nvPr/>
                    </p:nvPicPr>
                    <p:blipFill>
                      <a:blip r:embed="rId2"/>
                      <a:stretch>
                        <a:fillRect/>
                      </a:stretch>
                    </p:blipFill>
                    <p:spPr>
                      <a:xfrm>
                        <a:off x="1042988" y="2636838"/>
                        <a:ext cx="7056437" cy="3527425"/>
                      </a:xfrm>
                      <a:prstGeom prst="rect">
                        <a:avLst/>
                      </a:prstGeom>
                      <a:noFill/>
                      <a:ln w="38100">
                        <a:miter/>
                      </a:ln>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31747" name="Rectangle 3"/>
          <p:cNvSpPr>
            <a:spLocks noGrp="1"/>
          </p:cNvSpPr>
          <p:nvPr>
            <p:ph idx="1"/>
          </p:nvPr>
        </p:nvSpPr>
        <p:spPr>
          <a:xfrm>
            <a:off x="468313" y="1752600"/>
            <a:ext cx="8280400" cy="4267200"/>
          </a:xfrm>
          <a:ln/>
        </p:spPr>
        <p:txBody>
          <a:bodyPr vert="horz" wrap="square" lIns="91440" tIns="45720" rIns="91440" bIns="45720" anchor="t" anchorCtr="0"/>
          <a:p>
            <a:pPr eaLnBrk="1" hangingPunct="1"/>
            <a:r>
              <a:rPr lang="en-US" altLang="zh-CN" sz="2600" dirty="0"/>
              <a:t>TCP Socket</a:t>
            </a:r>
            <a:r>
              <a:rPr lang="zh-CN" altLang="en-US" sz="2600" dirty="0"/>
              <a:t>通讯程序的开发：</a:t>
            </a:r>
            <a:endParaRPr lang="zh-CN" altLang="en-US" sz="2600" dirty="0"/>
          </a:p>
          <a:p>
            <a:pPr lvl="1" eaLnBrk="1" hangingPunct="1"/>
            <a:r>
              <a:rPr lang="zh-CN" altLang="en-US" sz="2200" dirty="0"/>
              <a:t>示例：</a:t>
            </a:r>
            <a:endParaRPr lang="zh-CN" altLang="en-US" sz="2200" dirty="0"/>
          </a:p>
          <a:p>
            <a:pPr lvl="2" eaLnBrk="1" hangingPunct="1"/>
            <a:r>
              <a:rPr lang="zh-CN" altLang="en-US" sz="2100" dirty="0"/>
              <a:t>一个客户程序和一个服务器程序。</a:t>
            </a:r>
            <a:endParaRPr lang="zh-CN" altLang="en-US" sz="2100" dirty="0"/>
          </a:p>
          <a:p>
            <a:pPr lvl="2" eaLnBrk="1" hangingPunct="1"/>
            <a:r>
              <a:rPr lang="zh-CN" altLang="en-US" sz="2100" dirty="0"/>
              <a:t>客户向服务器发送数据（圆的半径）</a:t>
            </a:r>
            <a:endParaRPr lang="zh-CN" altLang="en-US" sz="2100" dirty="0"/>
          </a:p>
          <a:p>
            <a:pPr lvl="2" eaLnBrk="1" hangingPunct="1"/>
            <a:r>
              <a:rPr lang="zh-CN" altLang="en-US" sz="2100" dirty="0"/>
              <a:t>服务器接收数据，并用它们计算一个结果，然后将结果发回到客户端（圆的面积）</a:t>
            </a:r>
            <a:endParaRPr lang="zh-CN" altLang="en-US" sz="2100" dirty="0"/>
          </a:p>
          <a:p>
            <a:pPr lvl="2" eaLnBrk="1" hangingPunct="1"/>
            <a:r>
              <a:rPr lang="zh-CN" altLang="en-US" sz="2100" dirty="0"/>
              <a:t>客户端在控制台显示结果</a:t>
            </a:r>
            <a:endParaRPr lang="zh-CN" altLang="en-US" sz="2100" dirty="0"/>
          </a:p>
          <a:p>
            <a:pPr lvl="2" eaLnBrk="1" hangingPunct="1"/>
            <a:r>
              <a:rPr lang="zh-CN" altLang="en-US" sz="2100" dirty="0"/>
              <a:t>参见：</a:t>
            </a:r>
            <a:r>
              <a:rPr lang="en-US" altLang="zh-CN" sz="2100" dirty="0"/>
              <a:t>myServer.java</a:t>
            </a:r>
            <a:r>
              <a:rPr lang="zh-CN" altLang="en-US" sz="2100" dirty="0"/>
              <a:t>和</a:t>
            </a:r>
            <a:r>
              <a:rPr lang="en-US" altLang="zh-CN" sz="2100" dirty="0"/>
              <a:t>myClient.java</a:t>
            </a:r>
            <a:endParaRPr lang="en-US" altLang="zh-CN" sz="21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ln/>
        </p:spPr>
        <p:txBody>
          <a:bodyPr vert="horz" wrap="square" lIns="91440" tIns="45720" rIns="91440" bIns="45720" anchor="b" anchorCtr="0"/>
          <a:p>
            <a:pPr eaLnBrk="1" hangingPunct="1"/>
            <a:r>
              <a:rPr lang="zh-CN" altLang="en-US" dirty="0"/>
              <a:t>网络通信基础</a:t>
            </a:r>
            <a:endParaRPr lang="zh-CN" altLang="en-US" dirty="0"/>
          </a:p>
        </p:txBody>
      </p:sp>
      <p:sp>
        <p:nvSpPr>
          <p:cNvPr id="8195" name="Rectangle 3"/>
          <p:cNvSpPr>
            <a:spLocks noGrp="1"/>
          </p:cNvSpPr>
          <p:nvPr>
            <p:ph idx="1"/>
          </p:nvPr>
        </p:nvSpPr>
        <p:spPr>
          <a:xfrm>
            <a:off x="528638" y="1863725"/>
            <a:ext cx="8147050" cy="3870325"/>
          </a:xfrm>
          <a:ln/>
        </p:spPr>
        <p:txBody>
          <a:bodyPr vert="horz" wrap="square" lIns="91440" tIns="45720" rIns="91440" bIns="45720" anchor="t" anchorCtr="0"/>
          <a:p>
            <a:pPr eaLnBrk="1" hangingPunct="1">
              <a:lnSpc>
                <a:spcPct val="90000"/>
              </a:lnSpc>
            </a:pPr>
            <a:r>
              <a:rPr lang="zh-CN" altLang="en-US" dirty="0"/>
              <a:t>网络编程的目的：</a:t>
            </a:r>
            <a:endParaRPr lang="zh-CN" altLang="en-US" dirty="0"/>
          </a:p>
          <a:p>
            <a:pPr lvl="1" eaLnBrk="1" hangingPunct="1">
              <a:lnSpc>
                <a:spcPct val="90000"/>
              </a:lnSpc>
            </a:pPr>
            <a:r>
              <a:rPr lang="zh-CN" altLang="en-US" dirty="0"/>
              <a:t>直接或间接地通过网络协议与其他计算机进行通信</a:t>
            </a:r>
            <a:endParaRPr lang="zh-CN" altLang="en-US" dirty="0"/>
          </a:p>
          <a:p>
            <a:pPr eaLnBrk="1" hangingPunct="1">
              <a:lnSpc>
                <a:spcPct val="90000"/>
              </a:lnSpc>
            </a:pPr>
            <a:r>
              <a:rPr lang="zh-CN" altLang="en-US" dirty="0"/>
              <a:t>网络编程实现中需要解决的两个主要问题：</a:t>
            </a:r>
            <a:endParaRPr lang="zh-CN" altLang="en-US" dirty="0"/>
          </a:p>
          <a:p>
            <a:pPr lvl="1" eaLnBrk="1" hangingPunct="1">
              <a:lnSpc>
                <a:spcPct val="90000"/>
              </a:lnSpc>
            </a:pPr>
            <a:r>
              <a:rPr lang="zh-CN" altLang="en-US" dirty="0"/>
              <a:t>如何准确地定位网络上一台或多台主机</a:t>
            </a:r>
            <a:endParaRPr lang="zh-CN" altLang="en-US" dirty="0"/>
          </a:p>
          <a:p>
            <a:pPr lvl="1" eaLnBrk="1" hangingPunct="1">
              <a:lnSpc>
                <a:spcPct val="90000"/>
              </a:lnSpc>
            </a:pPr>
            <a:r>
              <a:rPr lang="zh-CN" altLang="en-US" dirty="0"/>
              <a:t>找到主机后如何进行可靠高效的数据传输</a:t>
            </a:r>
            <a:endParaRPr lang="zh-CN" altLang="en-US" dirty="0"/>
          </a:p>
          <a:p>
            <a:pPr eaLnBrk="1" hangingPunct="1">
              <a:lnSpc>
                <a:spcPct val="90000"/>
              </a:lnSpc>
            </a:pPr>
            <a:r>
              <a:rPr lang="zh-CN" altLang="en-US" dirty="0"/>
              <a:t>客户－服务器编程模式：</a:t>
            </a:r>
            <a:endParaRPr lang="zh-CN" altLang="en-US" dirty="0"/>
          </a:p>
          <a:p>
            <a:pPr lvl="1" eaLnBrk="1" hangingPunct="1">
              <a:lnSpc>
                <a:spcPct val="90000"/>
              </a:lnSpc>
            </a:pPr>
            <a:r>
              <a:rPr lang="en-US" altLang="zh-CN" dirty="0"/>
              <a:t>C/S</a:t>
            </a:r>
            <a:r>
              <a:rPr lang="zh-CN" altLang="en-US" dirty="0"/>
              <a:t>结构：通信双方的一方作为服务器等待客户提出请求并予以响应</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32771" name="Rectangle 3"/>
          <p:cNvSpPr>
            <a:spLocks noGrp="1"/>
          </p:cNvSpPr>
          <p:nvPr>
            <p:ph idx="1"/>
          </p:nvPr>
        </p:nvSpPr>
        <p:spPr>
          <a:xfrm>
            <a:off x="468313" y="1752600"/>
            <a:ext cx="8280400" cy="4267200"/>
          </a:xfrm>
          <a:ln/>
        </p:spPr>
        <p:txBody>
          <a:bodyPr vert="horz" wrap="square" lIns="91440" tIns="45720" rIns="91440" bIns="45720" anchor="t" anchorCtr="0"/>
          <a:p>
            <a:pPr eaLnBrk="1" hangingPunct="1"/>
            <a:r>
              <a:rPr lang="en-US" altLang="zh-CN" sz="2600" dirty="0"/>
              <a:t>TCP Socket</a:t>
            </a:r>
            <a:r>
              <a:rPr lang="zh-CN" altLang="en-US" sz="2600" dirty="0"/>
              <a:t>通讯程序的开发：</a:t>
            </a:r>
            <a:endParaRPr lang="zh-CN" altLang="en-US" sz="2600" dirty="0"/>
          </a:p>
          <a:p>
            <a:pPr lvl="1" eaLnBrk="1" hangingPunct="1"/>
            <a:r>
              <a:rPr lang="zh-CN" altLang="en-US" sz="2200" dirty="0"/>
              <a:t>支持多客户的服务器的设计：</a:t>
            </a:r>
            <a:endParaRPr lang="zh-CN" altLang="en-US" sz="2200" dirty="0"/>
          </a:p>
          <a:p>
            <a:pPr lvl="2" eaLnBrk="1" hangingPunct="1"/>
            <a:r>
              <a:rPr lang="zh-CN" altLang="en-US" sz="2100" dirty="0"/>
              <a:t>可以利用线程同时处理服务器的多个客户（简单地为每个连接创建一个线程）</a:t>
            </a:r>
            <a:endParaRPr lang="zh-CN" altLang="en-US" sz="2100" dirty="0"/>
          </a:p>
          <a:p>
            <a:pPr lvl="3" eaLnBrk="1" hangingPunct="1">
              <a:buNone/>
            </a:pPr>
            <a:endParaRPr lang="zh-CN" altLang="en-US" sz="1800" dirty="0"/>
          </a:p>
          <a:p>
            <a:pPr lvl="3" eaLnBrk="1" hangingPunct="1">
              <a:buNone/>
            </a:pPr>
            <a:endParaRPr lang="zh-CN" altLang="en-US" sz="1800" dirty="0"/>
          </a:p>
          <a:p>
            <a:pPr lvl="3" eaLnBrk="1" hangingPunct="1">
              <a:buNone/>
            </a:pPr>
            <a:endParaRPr lang="zh-CN" altLang="en-US" sz="1800" dirty="0"/>
          </a:p>
          <a:p>
            <a:pPr lvl="3" eaLnBrk="1" hangingPunct="1">
              <a:buNone/>
            </a:pPr>
            <a:endParaRPr lang="zh-CN" altLang="en-US" sz="1800" dirty="0"/>
          </a:p>
          <a:p>
            <a:pPr lvl="2" eaLnBrk="1" hangingPunct="1">
              <a:buNone/>
            </a:pPr>
            <a:endParaRPr lang="zh-CN" altLang="en-US" sz="2100" dirty="0"/>
          </a:p>
          <a:p>
            <a:pPr lvl="2" eaLnBrk="1" hangingPunct="1"/>
            <a:r>
              <a:rPr lang="zh-CN" altLang="en-US" sz="2100" dirty="0"/>
              <a:t>可以利用</a:t>
            </a:r>
            <a:r>
              <a:rPr lang="en-US" altLang="zh-CN" sz="2100" dirty="0"/>
              <a:t>InetAddress</a:t>
            </a:r>
            <a:r>
              <a:rPr lang="zh-CN" altLang="en-US" sz="2100" dirty="0"/>
              <a:t>类来获知客户的主机名或</a:t>
            </a:r>
            <a:r>
              <a:rPr lang="en-US" altLang="zh-CN" sz="2100" dirty="0"/>
              <a:t>IP</a:t>
            </a:r>
            <a:r>
              <a:rPr lang="zh-CN" altLang="en-US" sz="2100" dirty="0"/>
              <a:t>地址</a:t>
            </a:r>
            <a:endParaRPr lang="zh-CN" altLang="en-US" sz="2100" dirty="0"/>
          </a:p>
          <a:p>
            <a:pPr lvl="3" eaLnBrk="1" hangingPunct="1">
              <a:buNone/>
            </a:pPr>
            <a:r>
              <a:rPr lang="en-US" altLang="zh-CN" sz="1800" dirty="0"/>
              <a:t>InetAddress clientInetAddress=connectToClient.getInetAddress();</a:t>
            </a:r>
            <a:endParaRPr lang="en-US" altLang="zh-CN" sz="1800" dirty="0"/>
          </a:p>
        </p:txBody>
      </p:sp>
      <p:pic>
        <p:nvPicPr>
          <p:cNvPr id="32772" name="Picture 4"/>
          <p:cNvPicPr>
            <a:picLocks noChangeAspect="1"/>
          </p:cNvPicPr>
          <p:nvPr/>
        </p:nvPicPr>
        <p:blipFill>
          <a:blip r:embed="rId1"/>
          <a:stretch>
            <a:fillRect/>
          </a:stretch>
        </p:blipFill>
        <p:spPr>
          <a:xfrm>
            <a:off x="1547813" y="3429000"/>
            <a:ext cx="6480175" cy="1223963"/>
          </a:xfrm>
          <a:prstGeom prst="rect">
            <a:avLst/>
          </a:prstGeom>
          <a:noFill/>
          <a:ln w="9525" cap="flat" cmpd="sng">
            <a:solidFill>
              <a:schemeClr val="tx1"/>
            </a:solidFill>
            <a:prstDash val="solid"/>
            <a:miter/>
            <a:headEnd type="none" w="med" len="med"/>
            <a:tailEnd type="none" w="med" len="me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33795" name="Rectangle 3"/>
          <p:cNvSpPr>
            <a:spLocks noGrp="1"/>
          </p:cNvSpPr>
          <p:nvPr>
            <p:ph idx="1"/>
          </p:nvPr>
        </p:nvSpPr>
        <p:spPr>
          <a:xfrm>
            <a:off x="468313" y="1752600"/>
            <a:ext cx="7848600" cy="4267200"/>
          </a:xfrm>
          <a:ln/>
        </p:spPr>
        <p:txBody>
          <a:bodyPr vert="horz" wrap="square" lIns="91440" tIns="45720" rIns="91440" bIns="45720" anchor="t" anchorCtr="0"/>
          <a:p>
            <a:pPr eaLnBrk="1" hangingPunct="1"/>
            <a:r>
              <a:rPr lang="en-US" altLang="zh-CN" sz="2600" dirty="0"/>
              <a:t>TCP Socket</a:t>
            </a:r>
            <a:r>
              <a:rPr lang="zh-CN" altLang="en-US" sz="2600" dirty="0"/>
              <a:t>通讯程序的开发：</a:t>
            </a:r>
            <a:endParaRPr lang="zh-CN" altLang="en-US" sz="2600" dirty="0"/>
          </a:p>
          <a:p>
            <a:pPr lvl="1" eaLnBrk="1" hangingPunct="1"/>
            <a:r>
              <a:rPr lang="zh-CN" altLang="en-US" dirty="0"/>
              <a:t>支持多客户的服务器的设计：</a:t>
            </a:r>
            <a:endParaRPr lang="zh-CN" altLang="en-US" dirty="0"/>
          </a:p>
          <a:p>
            <a:pPr lvl="2" eaLnBrk="1" hangingPunct="1"/>
            <a:r>
              <a:rPr lang="zh-CN" altLang="en-US" sz="2500" dirty="0"/>
              <a:t>示例：</a:t>
            </a:r>
            <a:endParaRPr lang="zh-CN" altLang="en-US" sz="2500" dirty="0"/>
          </a:p>
          <a:p>
            <a:pPr lvl="3" eaLnBrk="1" hangingPunct="1"/>
            <a:r>
              <a:rPr lang="zh-CN" altLang="en-US" sz="2400" dirty="0"/>
              <a:t>服务器开始一个新线程来不断接收客户输入的圆半径，并将结果（圆的面积）发送给客户</a:t>
            </a:r>
            <a:endParaRPr lang="zh-CN" altLang="en-US" sz="2400" dirty="0"/>
          </a:p>
          <a:p>
            <a:pPr lvl="3" eaLnBrk="1" hangingPunct="1"/>
            <a:r>
              <a:rPr lang="zh-CN" altLang="en-US" sz="2400" dirty="0"/>
              <a:t>参见：</a:t>
            </a:r>
            <a:r>
              <a:rPr lang="en-US" altLang="zh-CN" sz="2400" dirty="0"/>
              <a:t>MultiThreadServer.java</a:t>
            </a:r>
            <a:endParaRPr lang="en-US" altLang="zh-CN" sz="24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ln/>
        </p:spPr>
        <p:txBody>
          <a:bodyPr vert="horz" wrap="square" lIns="91440" tIns="45720" rIns="91440" bIns="45720" anchor="b" anchorCtr="0"/>
          <a:p>
            <a:pPr eaLnBrk="1" hangingPunct="1"/>
            <a:r>
              <a:rPr lang="en-US" altLang="zh-CN" dirty="0"/>
              <a:t>TCP Socket</a:t>
            </a:r>
            <a:r>
              <a:rPr lang="zh-CN" altLang="en-US" dirty="0"/>
              <a:t>编程</a:t>
            </a:r>
            <a:endParaRPr lang="zh-CN" altLang="en-US" dirty="0"/>
          </a:p>
        </p:txBody>
      </p:sp>
      <p:sp>
        <p:nvSpPr>
          <p:cNvPr id="34819" name="Rectangle 3"/>
          <p:cNvSpPr>
            <a:spLocks noGrp="1"/>
          </p:cNvSpPr>
          <p:nvPr>
            <p:ph idx="1"/>
          </p:nvPr>
        </p:nvSpPr>
        <p:spPr>
          <a:xfrm>
            <a:off x="539750" y="1703388"/>
            <a:ext cx="7848600" cy="4462462"/>
          </a:xfrm>
          <a:ln/>
        </p:spPr>
        <p:txBody>
          <a:bodyPr vert="horz" wrap="square" lIns="91440" tIns="45720" rIns="91440" bIns="45720" anchor="t" anchorCtr="0"/>
          <a:p>
            <a:pPr eaLnBrk="1" hangingPunct="1"/>
            <a:r>
              <a:rPr lang="en-US" altLang="zh-CN" sz="2600" dirty="0"/>
              <a:t>TCP Socket</a:t>
            </a:r>
            <a:r>
              <a:rPr lang="zh-CN" altLang="en-US" sz="2600" dirty="0"/>
              <a:t>通讯程序的开发：</a:t>
            </a:r>
            <a:endParaRPr lang="zh-CN" altLang="en-US" sz="2600" dirty="0"/>
          </a:p>
          <a:p>
            <a:pPr lvl="1" eaLnBrk="1" hangingPunct="1"/>
            <a:r>
              <a:rPr lang="zh-CN" altLang="en-US" dirty="0"/>
              <a:t>示例：</a:t>
            </a:r>
            <a:endParaRPr lang="zh-CN" altLang="en-US" dirty="0"/>
          </a:p>
          <a:p>
            <a:pPr lvl="2" eaLnBrk="1" hangingPunct="1"/>
            <a:r>
              <a:rPr lang="zh-CN" altLang="en-US" sz="2800" dirty="0"/>
              <a:t>客户端：</a:t>
            </a:r>
            <a:endParaRPr lang="zh-CN" altLang="en-US" sz="2800" dirty="0"/>
          </a:p>
          <a:p>
            <a:pPr lvl="3" eaLnBrk="1" hangingPunct="1"/>
            <a:r>
              <a:rPr lang="zh-CN" altLang="en-US" sz="2400" dirty="0"/>
              <a:t>给出可视化界面，完成学生基本信息的填写（姓名、住址、邮编等）</a:t>
            </a:r>
            <a:endParaRPr lang="zh-CN" altLang="en-US" sz="2400" dirty="0"/>
          </a:p>
          <a:p>
            <a:pPr lvl="3" eaLnBrk="1" hangingPunct="1"/>
            <a:r>
              <a:rPr lang="zh-CN" altLang="en-US" sz="2400" dirty="0"/>
              <a:t>点击“注册”按钮后，负责将学生信息以对象数据流的方式利用套接字传递到服务器端</a:t>
            </a:r>
            <a:endParaRPr lang="zh-CN" altLang="en-US" sz="2400" dirty="0"/>
          </a:p>
          <a:p>
            <a:pPr lvl="2" eaLnBrk="1" hangingPunct="1"/>
            <a:r>
              <a:rPr lang="zh-CN" altLang="en-US" sz="2800" dirty="0"/>
              <a:t>服务器端：</a:t>
            </a:r>
            <a:endParaRPr lang="zh-CN" altLang="en-US" sz="2800" dirty="0"/>
          </a:p>
          <a:p>
            <a:pPr lvl="3" eaLnBrk="1" hangingPunct="1"/>
            <a:r>
              <a:rPr lang="zh-CN" altLang="en-US" sz="2400" dirty="0"/>
              <a:t>接收到注册对象后，将该对象的信息在</a:t>
            </a:r>
            <a:r>
              <a:rPr lang="en-US" altLang="zh-CN" sz="2400" dirty="0"/>
              <a:t>cosole</a:t>
            </a:r>
            <a:r>
              <a:rPr lang="zh-CN" altLang="en-US" sz="2400" dirty="0"/>
              <a:t>状态下打印输出，同时记录到文件中</a:t>
            </a:r>
            <a:endParaRPr lang="zh-CN" altLang="en-US" sz="24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b" anchorCtr="0"/>
          <a:p>
            <a:pPr eaLnBrk="1" hangingPunct="1"/>
            <a:r>
              <a:rPr lang="en-US" altLang="zh-CN" dirty="0"/>
              <a:t>UDP Socket</a:t>
            </a:r>
            <a:r>
              <a:rPr lang="zh-CN" altLang="en-US" dirty="0"/>
              <a:t>编程</a:t>
            </a:r>
            <a:endParaRPr lang="zh-CN" altLang="en-US" dirty="0"/>
          </a:p>
        </p:txBody>
      </p:sp>
      <p:sp>
        <p:nvSpPr>
          <p:cNvPr id="35843" name="Rectangle 3"/>
          <p:cNvSpPr>
            <a:spLocks noGrp="1"/>
          </p:cNvSpPr>
          <p:nvPr>
            <p:ph idx="1"/>
          </p:nvPr>
        </p:nvSpPr>
        <p:spPr>
          <a:ln/>
        </p:spPr>
        <p:txBody>
          <a:bodyPr vert="horz" wrap="square" lIns="91440" tIns="45720" rIns="91440" bIns="45720" anchor="t" anchorCtr="0"/>
          <a:p>
            <a:pPr eaLnBrk="1" hangingPunct="1"/>
            <a:r>
              <a:rPr lang="en-US" altLang="zh-CN" dirty="0"/>
              <a:t>TCP</a:t>
            </a:r>
            <a:r>
              <a:rPr lang="zh-CN" altLang="en-US" dirty="0"/>
              <a:t>协议提供面向连接的、可靠的通讯</a:t>
            </a:r>
            <a:endParaRPr lang="zh-CN" altLang="en-US" dirty="0"/>
          </a:p>
          <a:p>
            <a:pPr eaLnBrk="1" hangingPunct="1"/>
            <a:r>
              <a:rPr lang="en-US" altLang="zh-CN" dirty="0"/>
              <a:t>UDP</a:t>
            </a:r>
            <a:r>
              <a:rPr lang="zh-CN" altLang="en-US" dirty="0"/>
              <a:t>（</a:t>
            </a:r>
            <a:r>
              <a:rPr lang="en-US" altLang="zh-CN" dirty="0"/>
              <a:t>User Datagram Protocol</a:t>
            </a:r>
            <a:r>
              <a:rPr lang="zh-CN" altLang="en-US" dirty="0"/>
              <a:t>）协议不保证数据发送的可靠性。数据接收和发送的顺序可能不一致，还可能丢失数据报。</a:t>
            </a:r>
            <a:endParaRPr lang="zh-CN" altLang="en-US" dirty="0"/>
          </a:p>
          <a:p>
            <a:pPr eaLnBrk="1" hangingPunct="1"/>
            <a:r>
              <a:rPr lang="zh-CN" altLang="en-US" dirty="0"/>
              <a:t>适用于容忍数据报部分丢失、对实时性要求高的场合。</a:t>
            </a:r>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lIns="91440" tIns="45720" rIns="91440" bIns="45720" anchor="b" anchorCtr="0"/>
          <a:p>
            <a:pPr eaLnBrk="1" hangingPunct="1"/>
            <a:r>
              <a:rPr lang="en-US" altLang="zh-CN" dirty="0"/>
              <a:t>UDP Socket</a:t>
            </a:r>
            <a:r>
              <a:rPr lang="zh-CN" altLang="en-US" dirty="0"/>
              <a:t>编程</a:t>
            </a:r>
            <a:endParaRPr lang="zh-CN" altLang="en-US" dirty="0"/>
          </a:p>
        </p:txBody>
      </p:sp>
      <p:sp>
        <p:nvSpPr>
          <p:cNvPr id="36867" name="Rectangle 3"/>
          <p:cNvSpPr>
            <a:spLocks noGrp="1"/>
          </p:cNvSpPr>
          <p:nvPr>
            <p:ph idx="1"/>
          </p:nvPr>
        </p:nvSpPr>
        <p:spPr>
          <a:xfrm>
            <a:off x="566738" y="1752600"/>
            <a:ext cx="8037512" cy="4413250"/>
          </a:xfrm>
          <a:ln/>
        </p:spPr>
        <p:txBody>
          <a:bodyPr vert="horz" wrap="square" lIns="91440" tIns="45720" rIns="91440" bIns="45720" anchor="t" anchorCtr="0"/>
          <a:p>
            <a:pPr eaLnBrk="1" hangingPunct="1"/>
            <a:r>
              <a:rPr lang="en-US" altLang="zh-CN" dirty="0"/>
              <a:t>DatagramSocket</a:t>
            </a:r>
            <a:r>
              <a:rPr lang="zh-CN" altLang="en-US" dirty="0"/>
              <a:t>类：用于在程序间建立传送数据报的通讯连接</a:t>
            </a:r>
            <a:endParaRPr lang="zh-CN" altLang="en-US" dirty="0"/>
          </a:p>
          <a:p>
            <a:pPr eaLnBrk="1" hangingPunct="1"/>
            <a:r>
              <a:rPr lang="en-US" altLang="zh-CN" dirty="0"/>
              <a:t>DatagramPacket</a:t>
            </a:r>
            <a:r>
              <a:rPr lang="zh-CN" altLang="en-US" dirty="0"/>
              <a:t>类：表示一个数据报</a:t>
            </a:r>
            <a:endParaRPr lang="zh-CN" altLang="en-US" dirty="0"/>
          </a:p>
          <a:p>
            <a:pPr eaLnBrk="1" hangingPunct="1"/>
            <a:r>
              <a:rPr lang="zh-CN" altLang="en-US" dirty="0"/>
              <a:t>通讯程序的开发：</a:t>
            </a:r>
            <a:endParaRPr lang="zh-CN" altLang="en-US" dirty="0"/>
          </a:p>
          <a:p>
            <a:pPr lvl="1" eaLnBrk="1" hangingPunct="1"/>
            <a:r>
              <a:rPr lang="zh-CN" altLang="en-US" dirty="0"/>
              <a:t>客户方：</a:t>
            </a:r>
            <a:endParaRPr lang="zh-CN" altLang="en-US" dirty="0"/>
          </a:p>
          <a:p>
            <a:pPr lvl="2" eaLnBrk="1" hangingPunct="1"/>
            <a:r>
              <a:rPr lang="zh-CN" altLang="en-US" dirty="0"/>
              <a:t>调用</a:t>
            </a:r>
            <a:r>
              <a:rPr lang="en-US" altLang="zh-CN" dirty="0"/>
              <a:t>DatagramSocket</a:t>
            </a:r>
            <a:r>
              <a:rPr lang="zh-CN" altLang="en-US" dirty="0"/>
              <a:t>类构造函数，创建数据报通讯的</a:t>
            </a:r>
            <a:r>
              <a:rPr lang="en-US" altLang="zh-CN" dirty="0"/>
              <a:t>Socket</a:t>
            </a:r>
            <a:r>
              <a:rPr lang="zh-CN" altLang="en-US" dirty="0"/>
              <a:t>对象</a:t>
            </a:r>
            <a:endParaRPr lang="zh-CN" altLang="en-US" dirty="0"/>
          </a:p>
          <a:p>
            <a:pPr lvl="3" eaLnBrk="1" hangingPunct="1">
              <a:buNone/>
            </a:pPr>
            <a:r>
              <a:rPr lang="en-US" altLang="zh-CN" dirty="0"/>
              <a:t>public DatagramSocket();</a:t>
            </a:r>
            <a:endParaRPr lang="en-US" altLang="zh-CN" dirty="0"/>
          </a:p>
          <a:p>
            <a:pPr lvl="3" eaLnBrk="1" hangingPunct="1">
              <a:buNone/>
            </a:pPr>
            <a:r>
              <a:rPr lang="en-US" altLang="zh-CN" dirty="0"/>
              <a:t>public DatagramSocket(int port);</a:t>
            </a:r>
            <a:endParaRPr lang="en-US" altLang="zh-CN" dirty="0"/>
          </a:p>
          <a:p>
            <a:pPr lvl="3" eaLnBrk="1" hangingPunct="1">
              <a:buNone/>
            </a:pPr>
            <a:r>
              <a:rPr lang="en-US" altLang="zh-CN" dirty="0"/>
              <a:t>public DatagramSocket(SocketAddress binadd);</a:t>
            </a:r>
            <a:endParaRPr lang="en-US" altLang="zh-CN"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1440" tIns="45720" rIns="91440" bIns="45720" anchor="b" anchorCtr="0"/>
          <a:p>
            <a:pPr eaLnBrk="1" hangingPunct="1"/>
            <a:r>
              <a:rPr lang="en-US" altLang="zh-CN" dirty="0"/>
              <a:t>UDP Socket</a:t>
            </a:r>
            <a:r>
              <a:rPr lang="zh-CN" altLang="en-US" dirty="0"/>
              <a:t>编程</a:t>
            </a:r>
            <a:endParaRPr lang="zh-CN" altLang="en-US" dirty="0"/>
          </a:p>
        </p:txBody>
      </p:sp>
      <p:sp>
        <p:nvSpPr>
          <p:cNvPr id="37891" name="Rectangle 3"/>
          <p:cNvSpPr>
            <a:spLocks noGrp="1"/>
          </p:cNvSpPr>
          <p:nvPr>
            <p:ph idx="1"/>
          </p:nvPr>
        </p:nvSpPr>
        <p:spPr>
          <a:xfrm>
            <a:off x="323850" y="1752600"/>
            <a:ext cx="8280400" cy="4413250"/>
          </a:xfrm>
          <a:ln/>
        </p:spPr>
        <p:txBody>
          <a:bodyPr vert="horz" wrap="square" lIns="91440" tIns="45720" rIns="91440" bIns="45720" anchor="t" anchorCtr="0"/>
          <a:p>
            <a:pPr eaLnBrk="1" hangingPunct="1"/>
            <a:r>
              <a:rPr lang="zh-CN" altLang="en-US" dirty="0"/>
              <a:t>通讯程序的开发：</a:t>
            </a:r>
            <a:endParaRPr lang="zh-CN" altLang="en-US" dirty="0"/>
          </a:p>
          <a:p>
            <a:pPr lvl="1" eaLnBrk="1" hangingPunct="1"/>
            <a:r>
              <a:rPr lang="zh-CN" altLang="en-US" dirty="0"/>
              <a:t>客户方</a:t>
            </a:r>
            <a:r>
              <a:rPr lang="en-US" altLang="zh-CN" dirty="0"/>
              <a:t>(</a:t>
            </a:r>
            <a:r>
              <a:rPr lang="zh-CN" altLang="en-US" dirty="0"/>
              <a:t>续</a:t>
            </a:r>
            <a:r>
              <a:rPr lang="en-US" altLang="zh-CN" dirty="0"/>
              <a:t>)</a:t>
            </a:r>
            <a:r>
              <a:rPr lang="zh-CN" altLang="en-US" dirty="0"/>
              <a:t>：</a:t>
            </a:r>
            <a:endParaRPr lang="zh-CN" altLang="en-US" dirty="0"/>
          </a:p>
          <a:p>
            <a:pPr lvl="2" eaLnBrk="1" hangingPunct="1"/>
            <a:r>
              <a:rPr lang="zh-CN" altLang="en-US" dirty="0"/>
              <a:t>构造应用程序的载体</a:t>
            </a:r>
            <a:r>
              <a:rPr lang="en-US" altLang="zh-CN" dirty="0"/>
              <a:t>——</a:t>
            </a:r>
            <a:r>
              <a:rPr lang="zh-CN" altLang="en-US" dirty="0"/>
              <a:t>数据报</a:t>
            </a:r>
            <a:endParaRPr lang="zh-CN" altLang="en-US" dirty="0"/>
          </a:p>
          <a:p>
            <a:pPr lvl="3" eaLnBrk="1" hangingPunct="1">
              <a:buNone/>
            </a:pPr>
            <a:r>
              <a:rPr lang="en-US" altLang="zh-CN" dirty="0"/>
              <a:t>public DatagramPacket(byte[] buf,int length,InetAddress addr,int port);</a:t>
            </a:r>
            <a:endParaRPr lang="en-US" altLang="zh-CN" dirty="0"/>
          </a:p>
          <a:p>
            <a:pPr lvl="2" eaLnBrk="1" hangingPunct="1"/>
            <a:r>
              <a:rPr lang="zh-CN" altLang="en-US" dirty="0"/>
              <a:t>发送数据报：</a:t>
            </a:r>
            <a:endParaRPr lang="zh-CN" altLang="en-US" dirty="0"/>
          </a:p>
          <a:p>
            <a:pPr lvl="3" eaLnBrk="1" hangingPunct="1"/>
            <a:r>
              <a:rPr lang="zh-CN" altLang="en-US" dirty="0"/>
              <a:t>调用</a:t>
            </a:r>
            <a:r>
              <a:rPr lang="en-US" altLang="zh-CN" dirty="0"/>
              <a:t>DatagramSocket</a:t>
            </a:r>
            <a:r>
              <a:rPr lang="zh-CN" altLang="en-US" dirty="0"/>
              <a:t>对象的</a:t>
            </a:r>
            <a:r>
              <a:rPr lang="en-US" altLang="zh-CN" dirty="0"/>
              <a:t>send()</a:t>
            </a:r>
            <a:r>
              <a:rPr lang="zh-CN" altLang="en-US" dirty="0"/>
              <a:t>方法</a:t>
            </a:r>
            <a:endParaRPr lang="zh-CN" altLang="en-US" dirty="0"/>
          </a:p>
          <a:p>
            <a:pPr lvl="2" eaLnBrk="1" hangingPunct="1"/>
            <a:r>
              <a:rPr lang="zh-CN" altLang="en-US" dirty="0"/>
              <a:t>接收数据报：</a:t>
            </a:r>
            <a:endParaRPr lang="zh-CN" altLang="en-US" dirty="0"/>
          </a:p>
          <a:p>
            <a:pPr lvl="3" eaLnBrk="1" hangingPunct="1"/>
            <a:r>
              <a:rPr lang="zh-CN" altLang="en-US" dirty="0"/>
              <a:t>再次创建一个</a:t>
            </a:r>
            <a:r>
              <a:rPr lang="en-US" altLang="zh-CN" dirty="0"/>
              <a:t>DatagramPacket</a:t>
            </a:r>
            <a:r>
              <a:rPr lang="zh-CN" altLang="en-US" dirty="0"/>
              <a:t>对象，接收服务器返回的结果数据报</a:t>
            </a:r>
            <a:endParaRPr lang="zh-CN" altLang="en-US" dirty="0"/>
          </a:p>
          <a:p>
            <a:pPr lvl="3" eaLnBrk="1" hangingPunct="1">
              <a:buNone/>
            </a:pPr>
            <a:r>
              <a:rPr lang="en-US" altLang="zh-CN" dirty="0"/>
              <a:t>public DatagramPacket(byte[] buf, int length);</a:t>
            </a:r>
            <a:endParaRPr lang="en-US" altLang="zh-CN"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ln/>
        </p:spPr>
        <p:txBody>
          <a:bodyPr vert="horz" wrap="square" lIns="91440" tIns="45720" rIns="91440" bIns="45720" anchor="b" anchorCtr="0"/>
          <a:p>
            <a:pPr eaLnBrk="1" hangingPunct="1"/>
            <a:r>
              <a:rPr lang="en-US" altLang="zh-CN" dirty="0"/>
              <a:t>UDP Socket</a:t>
            </a:r>
            <a:r>
              <a:rPr lang="zh-CN" altLang="en-US" dirty="0"/>
              <a:t>编程</a:t>
            </a:r>
            <a:endParaRPr lang="zh-CN" altLang="en-US" dirty="0"/>
          </a:p>
        </p:txBody>
      </p:sp>
      <p:sp>
        <p:nvSpPr>
          <p:cNvPr id="38915" name="Rectangle 3"/>
          <p:cNvSpPr>
            <a:spLocks noGrp="1"/>
          </p:cNvSpPr>
          <p:nvPr>
            <p:ph idx="1"/>
          </p:nvPr>
        </p:nvSpPr>
        <p:spPr>
          <a:xfrm>
            <a:off x="323850" y="1752600"/>
            <a:ext cx="8280400" cy="4413250"/>
          </a:xfrm>
          <a:ln/>
        </p:spPr>
        <p:txBody>
          <a:bodyPr vert="horz" wrap="square" lIns="91440" tIns="45720" rIns="91440" bIns="45720" anchor="t" anchorCtr="0"/>
          <a:p>
            <a:pPr eaLnBrk="1" hangingPunct="1"/>
            <a:r>
              <a:rPr lang="zh-CN" altLang="en-US" dirty="0"/>
              <a:t>通讯程序的开发：</a:t>
            </a:r>
            <a:endParaRPr lang="zh-CN" altLang="en-US" dirty="0"/>
          </a:p>
          <a:p>
            <a:pPr lvl="1" eaLnBrk="1" hangingPunct="1"/>
            <a:r>
              <a:rPr lang="zh-CN" altLang="en-US" dirty="0"/>
              <a:t>客户方</a:t>
            </a:r>
            <a:r>
              <a:rPr lang="en-US" altLang="zh-CN" dirty="0"/>
              <a:t>(</a:t>
            </a:r>
            <a:r>
              <a:rPr lang="zh-CN" altLang="en-US" dirty="0"/>
              <a:t>续</a:t>
            </a:r>
            <a:r>
              <a:rPr lang="en-US" altLang="zh-CN" dirty="0"/>
              <a:t>)</a:t>
            </a:r>
            <a:r>
              <a:rPr lang="zh-CN" altLang="en-US" dirty="0"/>
              <a:t>：</a:t>
            </a:r>
            <a:endParaRPr lang="zh-CN" altLang="en-US" dirty="0"/>
          </a:p>
          <a:p>
            <a:pPr lvl="2" eaLnBrk="1" hangingPunct="1"/>
            <a:r>
              <a:rPr lang="zh-CN" altLang="en-US" dirty="0"/>
              <a:t>处理接收缓冲区内的数据，获取服务结果</a:t>
            </a:r>
            <a:endParaRPr lang="zh-CN" altLang="en-US" dirty="0"/>
          </a:p>
          <a:p>
            <a:pPr lvl="2" eaLnBrk="1" hangingPunct="1"/>
            <a:r>
              <a:rPr lang="zh-CN" altLang="en-US" dirty="0"/>
              <a:t>通讯完毕，关闭通讯</a:t>
            </a:r>
            <a:r>
              <a:rPr lang="en-US" altLang="zh-CN" dirty="0"/>
              <a:t>socket</a:t>
            </a:r>
            <a:r>
              <a:rPr lang="zh-CN" altLang="en-US" dirty="0"/>
              <a:t>对象</a:t>
            </a:r>
            <a:endParaRPr lang="zh-CN" altLang="en-US" dirty="0"/>
          </a:p>
          <a:p>
            <a:pPr lvl="1" eaLnBrk="1" hangingPunct="1"/>
            <a:r>
              <a:rPr lang="zh-CN" altLang="en-US" dirty="0"/>
              <a:t>服务器程序的工作过程：</a:t>
            </a:r>
            <a:endParaRPr lang="zh-CN" altLang="en-US" dirty="0"/>
          </a:p>
          <a:p>
            <a:pPr lvl="2" eaLnBrk="1" hangingPunct="1"/>
            <a:r>
              <a:rPr lang="zh-CN" altLang="en-US" dirty="0"/>
              <a:t>与客户端类似</a:t>
            </a:r>
            <a:endParaRPr lang="zh-CN" altLang="en-US" dirty="0"/>
          </a:p>
          <a:p>
            <a:pPr lvl="1" eaLnBrk="1" hangingPunct="1"/>
            <a:r>
              <a:rPr lang="zh-CN" altLang="en-US" dirty="0"/>
              <a:t>示例：</a:t>
            </a:r>
            <a:endParaRPr lang="zh-CN" altLang="en-US" dirty="0"/>
          </a:p>
          <a:p>
            <a:pPr lvl="2" eaLnBrk="1" hangingPunct="1"/>
            <a:r>
              <a:rPr lang="zh-CN" altLang="en-US" dirty="0"/>
              <a:t>参见</a:t>
            </a:r>
            <a:r>
              <a:rPr lang="en-US" altLang="zh-CN" dirty="0"/>
              <a:t>UdpDaytimeServer.java</a:t>
            </a:r>
            <a:r>
              <a:rPr lang="zh-CN" altLang="en-US" dirty="0"/>
              <a:t>和</a:t>
            </a:r>
            <a:r>
              <a:rPr lang="en-US" altLang="zh-CN" dirty="0"/>
              <a:t>UdpDaytimeClient.java</a:t>
            </a:r>
            <a:endParaRPr lang="en-US" altLang="zh-CN"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ln/>
        </p:spPr>
        <p:txBody>
          <a:bodyPr vert="horz" wrap="square" lIns="91440" tIns="45720" rIns="91440" bIns="45720" anchor="b" anchorCtr="0"/>
          <a:p>
            <a:pPr eaLnBrk="1" hangingPunct="1"/>
            <a:r>
              <a:rPr lang="en-US" altLang="zh-CN" dirty="0"/>
              <a:t>URL</a:t>
            </a:r>
            <a:endParaRPr lang="en-US" altLang="zh-CN" dirty="0"/>
          </a:p>
        </p:txBody>
      </p:sp>
      <p:sp>
        <p:nvSpPr>
          <p:cNvPr id="39939" name="Rectangle 3"/>
          <p:cNvSpPr>
            <a:spLocks noGrp="1"/>
          </p:cNvSpPr>
          <p:nvPr>
            <p:ph idx="1"/>
          </p:nvPr>
        </p:nvSpPr>
        <p:spPr>
          <a:ln/>
        </p:spPr>
        <p:txBody>
          <a:bodyPr vert="horz" wrap="square" lIns="91440" tIns="45720" rIns="91440" bIns="45720" anchor="t" anchorCtr="0"/>
          <a:p>
            <a:pPr eaLnBrk="1" hangingPunct="1">
              <a:lnSpc>
                <a:spcPct val="90000"/>
              </a:lnSpc>
            </a:pPr>
            <a:r>
              <a:rPr lang="en-US" altLang="zh-CN" dirty="0"/>
              <a:t>URL </a:t>
            </a:r>
            <a:r>
              <a:rPr lang="zh-CN" altLang="en-US" dirty="0"/>
              <a:t>－ 统一资源定位器（</a:t>
            </a:r>
            <a:r>
              <a:rPr lang="en-US" altLang="zh-CN" dirty="0"/>
              <a:t>Uniform Resource Locator</a:t>
            </a:r>
            <a:r>
              <a:rPr lang="zh-CN" altLang="en-US" dirty="0"/>
              <a:t>）</a:t>
            </a:r>
            <a:endParaRPr lang="zh-CN" altLang="en-US" dirty="0"/>
          </a:p>
          <a:p>
            <a:pPr lvl="1" eaLnBrk="1" hangingPunct="1">
              <a:lnSpc>
                <a:spcPct val="90000"/>
              </a:lnSpc>
            </a:pPr>
            <a:r>
              <a:rPr lang="zh-CN" altLang="en-US" dirty="0"/>
              <a:t>通信协议：</a:t>
            </a:r>
            <a:r>
              <a:rPr lang="en-US" altLang="zh-CN" dirty="0"/>
              <a:t>http</a:t>
            </a:r>
            <a:r>
              <a:rPr lang="zh-CN" altLang="en-US" dirty="0"/>
              <a:t>、</a:t>
            </a:r>
            <a:r>
              <a:rPr lang="en-US" altLang="zh-CN" dirty="0"/>
              <a:t>ftp…</a:t>
            </a:r>
            <a:endParaRPr lang="en-US" altLang="zh-CN" dirty="0"/>
          </a:p>
          <a:p>
            <a:pPr lvl="1" eaLnBrk="1" hangingPunct="1">
              <a:lnSpc>
                <a:spcPct val="90000"/>
              </a:lnSpc>
            </a:pPr>
            <a:r>
              <a:rPr lang="zh-CN" altLang="en-US" dirty="0"/>
              <a:t>资源名：</a:t>
            </a:r>
            <a:endParaRPr lang="zh-CN" altLang="en-US" dirty="0"/>
          </a:p>
          <a:p>
            <a:pPr lvl="2" eaLnBrk="1" hangingPunct="1">
              <a:lnSpc>
                <a:spcPct val="90000"/>
              </a:lnSpc>
            </a:pPr>
            <a:r>
              <a:rPr lang="zh-CN" altLang="en-US" dirty="0"/>
              <a:t>完整地址：主机名、端口、文件名、文件内的引用</a:t>
            </a:r>
            <a:endParaRPr lang="zh-CN" altLang="en-US" dirty="0"/>
          </a:p>
          <a:p>
            <a:pPr lvl="2" eaLnBrk="1" hangingPunct="1">
              <a:lnSpc>
                <a:spcPct val="90000"/>
              </a:lnSpc>
            </a:pPr>
            <a:r>
              <a:rPr lang="zh-CN" altLang="en-US" dirty="0"/>
              <a:t>例如：</a:t>
            </a:r>
            <a:r>
              <a:rPr lang="en-US" altLang="zh-CN" dirty="0"/>
              <a:t>http://java.sun.com/j2se/1.4/down.html</a:t>
            </a:r>
            <a:endParaRPr lang="en-US" altLang="zh-CN" dirty="0"/>
          </a:p>
          <a:p>
            <a:pPr eaLnBrk="1" hangingPunct="1">
              <a:lnSpc>
                <a:spcPct val="90000"/>
              </a:lnSpc>
            </a:pPr>
            <a:r>
              <a:rPr lang="en-US" altLang="zh-CN" dirty="0"/>
              <a:t>java.net</a:t>
            </a:r>
            <a:r>
              <a:rPr lang="zh-CN" altLang="en-US" dirty="0"/>
              <a:t>包：</a:t>
            </a:r>
            <a:endParaRPr lang="zh-CN" altLang="en-US" dirty="0"/>
          </a:p>
          <a:p>
            <a:pPr lvl="1" eaLnBrk="1" hangingPunct="1">
              <a:lnSpc>
                <a:spcPct val="90000"/>
              </a:lnSpc>
            </a:pPr>
            <a:r>
              <a:rPr lang="en-US" altLang="zh-CN" dirty="0"/>
              <a:t>URL</a:t>
            </a:r>
            <a:r>
              <a:rPr lang="zh-CN" altLang="en-US" dirty="0"/>
              <a:t>类</a:t>
            </a:r>
            <a:endParaRPr lang="zh-CN" altLang="en-US" dirty="0"/>
          </a:p>
          <a:p>
            <a:pPr lvl="1" eaLnBrk="1" hangingPunct="1">
              <a:lnSpc>
                <a:spcPct val="90000"/>
              </a:lnSpc>
            </a:pPr>
            <a:r>
              <a:rPr lang="en-US" altLang="zh-CN" dirty="0"/>
              <a:t>URLConnection</a:t>
            </a:r>
            <a:r>
              <a:rPr lang="zh-CN" altLang="en-US" dirty="0"/>
              <a:t>类</a:t>
            </a: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b" anchorCtr="0"/>
          <a:p>
            <a:pPr eaLnBrk="1" hangingPunct="1"/>
            <a:r>
              <a:rPr lang="en-US" altLang="zh-CN" dirty="0"/>
              <a:t>URL</a:t>
            </a:r>
            <a:endParaRPr lang="en-US" altLang="zh-CN" dirty="0"/>
          </a:p>
        </p:txBody>
      </p:sp>
      <p:sp>
        <p:nvSpPr>
          <p:cNvPr id="40963" name="Rectangle 3"/>
          <p:cNvSpPr>
            <a:spLocks noGrp="1"/>
          </p:cNvSpPr>
          <p:nvPr>
            <p:ph idx="1"/>
          </p:nvPr>
        </p:nvSpPr>
        <p:spPr>
          <a:ln/>
        </p:spPr>
        <p:txBody>
          <a:bodyPr vert="horz" wrap="square" lIns="91440" tIns="45720" rIns="91440" bIns="45720" anchor="t" anchorCtr="0"/>
          <a:p>
            <a:pPr eaLnBrk="1" hangingPunct="1"/>
            <a:r>
              <a:rPr lang="en-US" altLang="zh-CN" dirty="0"/>
              <a:t>URL</a:t>
            </a:r>
            <a:r>
              <a:rPr lang="zh-CN" altLang="en-US" dirty="0"/>
              <a:t>类：</a:t>
            </a:r>
            <a:endParaRPr lang="zh-CN" altLang="en-US" dirty="0"/>
          </a:p>
          <a:p>
            <a:pPr lvl="1" eaLnBrk="1" hangingPunct="1"/>
            <a:r>
              <a:rPr lang="zh-CN" altLang="en-US" dirty="0"/>
              <a:t>以流的形式读取</a:t>
            </a:r>
            <a:r>
              <a:rPr lang="en-US" altLang="zh-CN" dirty="0"/>
              <a:t>URL</a:t>
            </a:r>
            <a:r>
              <a:rPr lang="zh-CN" altLang="en-US" dirty="0"/>
              <a:t>所指的数据</a:t>
            </a:r>
            <a:endParaRPr lang="zh-CN" altLang="en-US" dirty="0"/>
          </a:p>
          <a:p>
            <a:pPr lvl="1" eaLnBrk="1" hangingPunct="1"/>
            <a:r>
              <a:rPr lang="zh-CN" altLang="en-US" dirty="0"/>
              <a:t>创建一个</a:t>
            </a:r>
            <a:r>
              <a:rPr lang="en-US" altLang="zh-CN" dirty="0"/>
              <a:t>URL</a:t>
            </a:r>
            <a:r>
              <a:rPr lang="zh-CN" altLang="en-US" dirty="0"/>
              <a:t>类的实例：</a:t>
            </a:r>
            <a:endParaRPr lang="zh-CN" altLang="en-US" dirty="0"/>
          </a:p>
          <a:p>
            <a:pPr lvl="2" eaLnBrk="1" hangingPunct="1"/>
            <a:r>
              <a:rPr lang="en-US" altLang="zh-CN" sz="1800" dirty="0"/>
              <a:t>URL url = new URL(“http://java.sun.com/index.html”);</a:t>
            </a:r>
            <a:endParaRPr lang="en-US" altLang="zh-CN" sz="1800" dirty="0"/>
          </a:p>
          <a:p>
            <a:pPr lvl="2" eaLnBrk="1" hangingPunct="1"/>
            <a:r>
              <a:rPr lang="en-US" altLang="zh-CN" sz="1800" dirty="0"/>
              <a:t>URL data = new URL(url, “data/data.html”);</a:t>
            </a:r>
            <a:endParaRPr lang="en-US" altLang="zh-CN" sz="1800" dirty="0"/>
          </a:p>
          <a:p>
            <a:pPr lvl="1" eaLnBrk="1" hangingPunct="1"/>
            <a:r>
              <a:rPr lang="zh-CN" altLang="en-US" dirty="0"/>
              <a:t>如果指定地址有错，抛出</a:t>
            </a:r>
            <a:r>
              <a:rPr lang="en-US" altLang="zh-CN" dirty="0"/>
              <a:t>MalformedURLException</a:t>
            </a:r>
            <a:r>
              <a:rPr lang="zh-CN" altLang="en-US" dirty="0"/>
              <a:t>异常</a:t>
            </a:r>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ln/>
        </p:spPr>
        <p:txBody>
          <a:bodyPr vert="horz" wrap="square" lIns="91440" tIns="45720" rIns="91440" bIns="45720" anchor="b" anchorCtr="0"/>
          <a:p>
            <a:pPr eaLnBrk="1" hangingPunct="1"/>
            <a:r>
              <a:rPr lang="en-US" altLang="zh-CN" dirty="0"/>
              <a:t>URL</a:t>
            </a:r>
            <a:endParaRPr lang="en-US" altLang="zh-CN" dirty="0"/>
          </a:p>
        </p:txBody>
      </p:sp>
      <p:sp>
        <p:nvSpPr>
          <p:cNvPr id="41987" name="Rectangle 3"/>
          <p:cNvSpPr>
            <a:spLocks noGrp="1"/>
          </p:cNvSpPr>
          <p:nvPr>
            <p:ph idx="1"/>
          </p:nvPr>
        </p:nvSpPr>
        <p:spPr>
          <a:xfrm>
            <a:off x="323850" y="1752600"/>
            <a:ext cx="8424863" cy="4484688"/>
          </a:xfrm>
          <a:ln/>
        </p:spPr>
        <p:txBody>
          <a:bodyPr vert="horz" wrap="square" lIns="91440" tIns="45720" rIns="91440" bIns="45720" anchor="t" anchorCtr="0"/>
          <a:p>
            <a:pPr eaLnBrk="1" hangingPunct="1">
              <a:lnSpc>
                <a:spcPct val="90000"/>
              </a:lnSpc>
            </a:pPr>
            <a:r>
              <a:rPr lang="en-US" altLang="zh-CN" sz="2600" dirty="0"/>
              <a:t>URL</a:t>
            </a:r>
            <a:r>
              <a:rPr lang="zh-CN" altLang="en-US" sz="2600" dirty="0"/>
              <a:t>类</a:t>
            </a:r>
            <a:endParaRPr lang="zh-CN" altLang="en-US" sz="2600" dirty="0"/>
          </a:p>
          <a:p>
            <a:pPr lvl="1" eaLnBrk="1" hangingPunct="1">
              <a:lnSpc>
                <a:spcPct val="90000"/>
              </a:lnSpc>
            </a:pPr>
            <a:r>
              <a:rPr lang="zh-CN" altLang="en-US" sz="2200" dirty="0"/>
              <a:t>构造函数</a:t>
            </a:r>
            <a:endParaRPr lang="zh-CN" altLang="en-US" sz="2200" dirty="0"/>
          </a:p>
          <a:p>
            <a:pPr lvl="2" eaLnBrk="1" hangingPunct="1">
              <a:lnSpc>
                <a:spcPct val="90000"/>
              </a:lnSpc>
            </a:pPr>
            <a:r>
              <a:rPr lang="en-US" altLang="zh-CN" sz="1900" dirty="0"/>
              <a:t>public URL(String protocol,String host,int port,String file) throws MalformedURLException;</a:t>
            </a:r>
            <a:endParaRPr lang="en-US" altLang="zh-CN" sz="1900" dirty="0"/>
          </a:p>
          <a:p>
            <a:pPr lvl="2" eaLnBrk="1" hangingPunct="1">
              <a:lnSpc>
                <a:spcPct val="90000"/>
              </a:lnSpc>
            </a:pPr>
            <a:r>
              <a:rPr lang="en-US" altLang="zh-CN" sz="1900" dirty="0"/>
              <a:t>public URL(String protocol,String host,String file) throws MalformedURLException;</a:t>
            </a:r>
            <a:endParaRPr lang="en-US" altLang="zh-CN" sz="1900" dirty="0"/>
          </a:p>
          <a:p>
            <a:pPr lvl="2" eaLnBrk="1" hangingPunct="1">
              <a:lnSpc>
                <a:spcPct val="90000"/>
              </a:lnSpc>
            </a:pPr>
            <a:r>
              <a:rPr lang="en-US" altLang="zh-CN" sz="1900" dirty="0"/>
              <a:t>public URL(String protocol,String host,int port,String file,URLStreamHandler handler) throws MalformedURLException;</a:t>
            </a:r>
            <a:endParaRPr lang="en-US" altLang="zh-CN" sz="1900" dirty="0"/>
          </a:p>
          <a:p>
            <a:pPr lvl="2" eaLnBrk="1" hangingPunct="1">
              <a:lnSpc>
                <a:spcPct val="90000"/>
              </a:lnSpc>
            </a:pPr>
            <a:r>
              <a:rPr lang="en-US" altLang="zh-CN" sz="1900" dirty="0"/>
              <a:t>public URL(String spec) throws MalformedURLException;</a:t>
            </a:r>
            <a:endParaRPr lang="en-US" altLang="zh-CN" sz="1900" dirty="0"/>
          </a:p>
          <a:p>
            <a:pPr lvl="2" eaLnBrk="1" hangingPunct="1">
              <a:lnSpc>
                <a:spcPct val="90000"/>
              </a:lnSpc>
            </a:pPr>
            <a:r>
              <a:rPr lang="en-US" altLang="zh-CN" sz="1900" dirty="0"/>
              <a:t>public URL(URL context,String spec) throws MalformedURLException;</a:t>
            </a:r>
            <a:endParaRPr lang="en-US" altLang="zh-CN" sz="1900" dirty="0"/>
          </a:p>
          <a:p>
            <a:pPr lvl="2" eaLnBrk="1" hangingPunct="1">
              <a:lnSpc>
                <a:spcPct val="90000"/>
              </a:lnSpc>
            </a:pPr>
            <a:r>
              <a:rPr lang="en-US" altLang="zh-CN" sz="1900" dirty="0"/>
              <a:t>public URL(URL contenxt,String spec,URLStreamHandler handler) throws MalformedURLException;</a:t>
            </a:r>
            <a:endParaRPr lang="en-US" altLang="zh-CN" sz="19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b" anchorCtr="0"/>
          <a:p>
            <a:pPr eaLnBrk="1" hangingPunct="1"/>
            <a:r>
              <a:rPr lang="zh-CN" altLang="en-US" dirty="0"/>
              <a:t>网络通信基础</a:t>
            </a:r>
            <a:endParaRPr lang="zh-CN" altLang="en-US" dirty="0"/>
          </a:p>
        </p:txBody>
      </p:sp>
      <p:sp>
        <p:nvSpPr>
          <p:cNvPr id="9219" name="Rectangle 3"/>
          <p:cNvSpPr>
            <a:spLocks noGrp="1"/>
          </p:cNvSpPr>
          <p:nvPr>
            <p:ph idx="1"/>
          </p:nvPr>
        </p:nvSpPr>
        <p:spPr>
          <a:xfrm>
            <a:off x="528638" y="1863725"/>
            <a:ext cx="8147050" cy="3870325"/>
          </a:xfrm>
          <a:ln/>
        </p:spPr>
        <p:txBody>
          <a:bodyPr vert="horz" wrap="square" lIns="91440" tIns="45720" rIns="91440" bIns="45720" anchor="t" anchorCtr="0"/>
          <a:p>
            <a:pPr eaLnBrk="1" hangingPunct="1"/>
            <a:r>
              <a:rPr lang="zh-CN" altLang="en-US" dirty="0"/>
              <a:t>套接字：</a:t>
            </a:r>
            <a:endParaRPr lang="zh-CN" altLang="en-US" dirty="0"/>
          </a:p>
          <a:p>
            <a:pPr lvl="1" eaLnBrk="1" hangingPunct="1"/>
            <a:r>
              <a:rPr lang="zh-CN" altLang="en-US" dirty="0"/>
              <a:t>网络套接字</a:t>
            </a:r>
            <a:r>
              <a:rPr lang="en-US" altLang="zh-CN" dirty="0"/>
              <a:t>(Socket)</a:t>
            </a:r>
            <a:endParaRPr lang="en-US" altLang="zh-CN" dirty="0"/>
          </a:p>
          <a:p>
            <a:pPr lvl="2" eaLnBrk="1" hangingPunct="1"/>
            <a:r>
              <a:rPr lang="zh-CN" altLang="en-US" dirty="0"/>
              <a:t>网络上的两个程序经过双向的通信而建立起来的一个实现数据传输的通道，该双向链路的一端称为一个套接字</a:t>
            </a:r>
            <a:endParaRPr lang="zh-CN" altLang="en-US" dirty="0"/>
          </a:p>
          <a:p>
            <a:pPr lvl="2" eaLnBrk="1" hangingPunct="1"/>
            <a:r>
              <a:rPr lang="zh-CN" altLang="en-US" dirty="0"/>
              <a:t>套接字由</a:t>
            </a:r>
            <a:r>
              <a:rPr lang="en-US" altLang="zh-CN" dirty="0"/>
              <a:t>IP</a:t>
            </a:r>
            <a:r>
              <a:rPr lang="zh-CN" altLang="en-US" dirty="0"/>
              <a:t>地址和端口号构成</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p:spPr>
        <p:txBody>
          <a:bodyPr vert="horz" wrap="square" lIns="91440" tIns="45720" rIns="91440" bIns="45720" anchor="b" anchorCtr="0"/>
          <a:p>
            <a:pPr eaLnBrk="1" hangingPunct="1"/>
            <a:r>
              <a:rPr lang="en-US" altLang="zh-CN" dirty="0"/>
              <a:t>URL</a:t>
            </a:r>
            <a:endParaRPr lang="en-US" altLang="zh-CN" dirty="0"/>
          </a:p>
        </p:txBody>
      </p:sp>
      <p:sp>
        <p:nvSpPr>
          <p:cNvPr id="43011" name="Rectangle 3"/>
          <p:cNvSpPr>
            <a:spLocks noGrp="1"/>
          </p:cNvSpPr>
          <p:nvPr>
            <p:ph idx="1"/>
          </p:nvPr>
        </p:nvSpPr>
        <p:spPr>
          <a:xfrm>
            <a:off x="566738" y="1752600"/>
            <a:ext cx="8001000" cy="4484688"/>
          </a:xfrm>
          <a:ln/>
        </p:spPr>
        <p:txBody>
          <a:bodyPr vert="horz" wrap="square" lIns="91440" tIns="45720" rIns="91440" bIns="45720" anchor="t" anchorCtr="0"/>
          <a:p>
            <a:pPr eaLnBrk="1" hangingPunct="1">
              <a:lnSpc>
                <a:spcPct val="80000"/>
              </a:lnSpc>
            </a:pPr>
            <a:r>
              <a:rPr lang="en-US" altLang="zh-CN" sz="2600" dirty="0"/>
              <a:t>URL</a:t>
            </a:r>
            <a:r>
              <a:rPr lang="zh-CN" altLang="en-US" sz="2600" dirty="0"/>
              <a:t>类</a:t>
            </a:r>
            <a:endParaRPr lang="zh-CN" altLang="en-US" sz="2600" dirty="0"/>
          </a:p>
          <a:p>
            <a:pPr lvl="1" eaLnBrk="1" hangingPunct="1">
              <a:lnSpc>
                <a:spcPct val="80000"/>
              </a:lnSpc>
            </a:pPr>
            <a:r>
              <a:rPr lang="zh-CN" altLang="en-US" sz="2200" dirty="0">
                <a:sym typeface="Wingdings" panose="05000000000000000000" pitchFamily="2" charset="2"/>
              </a:rPr>
              <a:t>主要方法</a:t>
            </a:r>
            <a:endParaRPr lang="zh-CN" altLang="en-US" sz="22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int getAuthority();</a:t>
            </a:r>
            <a:r>
              <a:rPr lang="zh-CN" altLang="en-US" sz="2100" dirty="0">
                <a:sym typeface="Wingdings" panose="05000000000000000000" pitchFamily="2" charset="2"/>
              </a:rPr>
              <a:t>得到</a:t>
            </a:r>
            <a:r>
              <a:rPr lang="en-US" altLang="zh-CN" sz="2100" dirty="0">
                <a:sym typeface="Wingdings" panose="05000000000000000000" pitchFamily="2" charset="2"/>
              </a:rPr>
              <a:t>URL</a:t>
            </a:r>
            <a:r>
              <a:rPr lang="zh-CN" altLang="en-US" sz="2100" dirty="0">
                <a:sym typeface="Wingdings" panose="05000000000000000000" pitchFamily="2" charset="2"/>
              </a:rPr>
              <a:t>对象的授权部分</a:t>
            </a:r>
            <a:endParaRPr lang="zh-CN" altLang="en-US"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final Object getcontent() throws IOException;</a:t>
            </a:r>
            <a:r>
              <a:rPr lang="zh-CN" altLang="en-US" sz="2100" dirty="0">
                <a:sym typeface="Wingdings" panose="05000000000000000000" pitchFamily="2" charset="2"/>
              </a:rPr>
              <a:t>得到</a:t>
            </a:r>
            <a:r>
              <a:rPr lang="en-US" altLang="zh-CN" sz="2100" dirty="0">
                <a:sym typeface="Wingdings" panose="05000000000000000000" pitchFamily="2" charset="2"/>
              </a:rPr>
              <a:t>URL</a:t>
            </a:r>
            <a:r>
              <a:rPr lang="zh-CN" altLang="en-US" sz="2100" dirty="0">
                <a:sym typeface="Wingdings" panose="05000000000000000000" pitchFamily="2" charset="2"/>
              </a:rPr>
              <a:t>对象的内容</a:t>
            </a:r>
            <a:endParaRPr lang="zh-CN" altLang="en-US"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int getdefaultPort();</a:t>
            </a:r>
            <a:endParaRPr lang="en-US" altLang="zh-CN"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String getHost();</a:t>
            </a:r>
            <a:endParaRPr lang="en-US" altLang="zh-CN"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String getFile();</a:t>
            </a:r>
            <a:endParaRPr lang="en-US" altLang="zh-CN"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String getPath();</a:t>
            </a:r>
            <a:endParaRPr lang="en-US" altLang="zh-CN"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String getProtocol();</a:t>
            </a:r>
            <a:endParaRPr lang="en-US" altLang="zh-CN"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String getRef();</a:t>
            </a:r>
            <a:r>
              <a:rPr lang="zh-CN" altLang="en-US" sz="2100" dirty="0">
                <a:sym typeface="Wingdings" panose="05000000000000000000" pitchFamily="2" charset="2"/>
              </a:rPr>
              <a:t>得到对象引用</a:t>
            </a:r>
            <a:endParaRPr lang="zh-CN" altLang="en-US" sz="2100" dirty="0">
              <a:sym typeface="Wingdings" panose="05000000000000000000" pitchFamily="2" charset="2"/>
            </a:endParaRPr>
          </a:p>
          <a:p>
            <a:pPr lvl="2" eaLnBrk="1" hangingPunct="1">
              <a:lnSpc>
                <a:spcPct val="80000"/>
              </a:lnSpc>
            </a:pPr>
            <a:r>
              <a:rPr lang="en-US" altLang="zh-CN" sz="2100" dirty="0">
                <a:sym typeface="Wingdings" panose="05000000000000000000" pitchFamily="2" charset="2"/>
              </a:rPr>
              <a:t>int getPort();</a:t>
            </a:r>
            <a:endParaRPr lang="en-US" altLang="zh-CN" sz="2100" dirty="0">
              <a:sym typeface="Wingdings" panose="05000000000000000000" pitchFamily="2" charset="2"/>
            </a:endParaRPr>
          </a:p>
          <a:p>
            <a:pPr lvl="1" eaLnBrk="1" hangingPunct="1">
              <a:lnSpc>
                <a:spcPct val="80000"/>
              </a:lnSpc>
            </a:pPr>
            <a:r>
              <a:rPr lang="zh-CN" altLang="en-US" sz="2200" dirty="0">
                <a:sym typeface="Wingdings" panose="05000000000000000000" pitchFamily="2" charset="2"/>
              </a:rPr>
              <a:t>使用：参见</a:t>
            </a:r>
            <a:r>
              <a:rPr lang="en-US" altLang="zh-CN" sz="2200" dirty="0">
                <a:sym typeface="Wingdings" panose="05000000000000000000" pitchFamily="2" charset="2"/>
              </a:rPr>
              <a:t>ParseURL.java</a:t>
            </a:r>
            <a:endParaRPr lang="en-US" altLang="zh-CN" sz="2200" dirty="0">
              <a:sym typeface="Wingdings" panose="05000000000000000000" pitchFamily="2" charset="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ln/>
        </p:spPr>
        <p:txBody>
          <a:bodyPr vert="horz" wrap="square" lIns="91440" tIns="45720" rIns="91440" bIns="45720" anchor="b" anchorCtr="0"/>
          <a:p>
            <a:pPr eaLnBrk="1" hangingPunct="1"/>
            <a:r>
              <a:rPr lang="en-US" altLang="zh-CN" dirty="0"/>
              <a:t>URL</a:t>
            </a:r>
            <a:endParaRPr lang="en-US" altLang="zh-CN" dirty="0"/>
          </a:p>
        </p:txBody>
      </p:sp>
      <p:sp>
        <p:nvSpPr>
          <p:cNvPr id="44035" name="Rectangle 3"/>
          <p:cNvSpPr>
            <a:spLocks noGrp="1"/>
          </p:cNvSpPr>
          <p:nvPr>
            <p:ph idx="1"/>
          </p:nvPr>
        </p:nvSpPr>
        <p:spPr>
          <a:ln/>
        </p:spPr>
        <p:txBody>
          <a:bodyPr vert="horz" wrap="square" lIns="91440" tIns="45720" rIns="91440" bIns="45720" anchor="t" anchorCtr="0"/>
          <a:p>
            <a:pPr eaLnBrk="1" hangingPunct="1"/>
            <a:r>
              <a:rPr lang="en-US" altLang="zh-CN" dirty="0"/>
              <a:t>URL</a:t>
            </a:r>
            <a:r>
              <a:rPr lang="zh-CN" altLang="en-US" dirty="0"/>
              <a:t>类：</a:t>
            </a:r>
            <a:endParaRPr lang="zh-CN" altLang="en-US" dirty="0"/>
          </a:p>
          <a:p>
            <a:pPr lvl="1" eaLnBrk="1" hangingPunct="1"/>
            <a:r>
              <a:rPr lang="zh-CN" altLang="en-US" dirty="0"/>
              <a:t>访问资源：</a:t>
            </a:r>
            <a:endParaRPr lang="zh-CN" altLang="en-US" dirty="0"/>
          </a:p>
          <a:p>
            <a:pPr lvl="2" eaLnBrk="1" hangingPunct="1"/>
            <a:r>
              <a:rPr lang="zh-CN" altLang="en-US" dirty="0"/>
              <a:t>使用</a:t>
            </a:r>
            <a:r>
              <a:rPr lang="en-US" altLang="zh-CN" dirty="0"/>
              <a:t>openStream()</a:t>
            </a:r>
            <a:r>
              <a:rPr lang="zh-CN" altLang="en-US" dirty="0"/>
              <a:t>方法读取</a:t>
            </a:r>
            <a:r>
              <a:rPr lang="en-US" altLang="zh-CN" dirty="0"/>
              <a:t>URL</a:t>
            </a:r>
            <a:r>
              <a:rPr lang="zh-CN" altLang="en-US" dirty="0"/>
              <a:t>描述的数据</a:t>
            </a:r>
            <a:endParaRPr lang="zh-CN" altLang="en-US" dirty="0"/>
          </a:p>
          <a:p>
            <a:pPr lvl="2" eaLnBrk="1" hangingPunct="1"/>
            <a:r>
              <a:rPr lang="en-US" altLang="zh-CN" dirty="0"/>
              <a:t>openStream()</a:t>
            </a:r>
            <a:r>
              <a:rPr lang="zh-CN" altLang="en-US" dirty="0"/>
              <a:t>打开一个到</a:t>
            </a:r>
            <a:r>
              <a:rPr lang="en-US" altLang="zh-CN" dirty="0"/>
              <a:t>URL</a:t>
            </a:r>
            <a:r>
              <a:rPr lang="zh-CN" altLang="en-US" dirty="0"/>
              <a:t>类指定资源的连接，并返回一个</a:t>
            </a:r>
            <a:r>
              <a:rPr lang="en-US" altLang="zh-CN" dirty="0"/>
              <a:t>InputStream</a:t>
            </a:r>
            <a:r>
              <a:rPr lang="zh-CN" altLang="en-US" dirty="0"/>
              <a:t>对象</a:t>
            </a:r>
            <a:endParaRPr lang="zh-CN" altLang="en-US" dirty="0"/>
          </a:p>
          <a:p>
            <a:pPr lvl="2" eaLnBrk="1" hangingPunct="1"/>
            <a:r>
              <a:rPr lang="zh-CN" altLang="en-US" dirty="0"/>
              <a:t>无法看到页面中的图片</a:t>
            </a:r>
            <a:endParaRPr lang="zh-CN" altLang="en-US" dirty="0"/>
          </a:p>
          <a:p>
            <a:pPr lvl="2" eaLnBrk="1" hangingPunct="1"/>
            <a:r>
              <a:rPr lang="zh-CN" altLang="en-US" dirty="0"/>
              <a:t>示例：参见</a:t>
            </a:r>
            <a:r>
              <a:rPr lang="en-US" altLang="zh-CN" dirty="0"/>
              <a:t>OpenStreamTest.java</a:t>
            </a:r>
            <a:endParaRPr lang="en-US" altLang="zh-CN"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lIns="91440" tIns="45720" rIns="91440" bIns="45720" anchor="b" anchorCtr="0"/>
          <a:p>
            <a:pPr eaLnBrk="1" hangingPunct="1"/>
            <a:r>
              <a:rPr lang="en-US" altLang="zh-CN" dirty="0"/>
              <a:t>URL</a:t>
            </a:r>
            <a:endParaRPr lang="en-US" altLang="zh-CN" dirty="0"/>
          </a:p>
        </p:txBody>
      </p:sp>
      <p:sp>
        <p:nvSpPr>
          <p:cNvPr id="45059" name="Rectangle 3"/>
          <p:cNvSpPr>
            <a:spLocks noGrp="1"/>
          </p:cNvSpPr>
          <p:nvPr>
            <p:ph idx="1"/>
          </p:nvPr>
        </p:nvSpPr>
        <p:spPr>
          <a:ln/>
        </p:spPr>
        <p:txBody>
          <a:bodyPr vert="horz" wrap="square" lIns="91440" tIns="45720" rIns="91440" bIns="45720" anchor="t" anchorCtr="0"/>
          <a:p>
            <a:pPr eaLnBrk="1" hangingPunct="1"/>
            <a:r>
              <a:rPr lang="en-US" altLang="zh-CN" sz="2600" dirty="0"/>
              <a:t>URLConnection</a:t>
            </a:r>
            <a:r>
              <a:rPr lang="zh-CN" altLang="en-US" sz="2600" dirty="0"/>
              <a:t>类</a:t>
            </a:r>
            <a:endParaRPr lang="zh-CN" altLang="en-US" sz="2600" dirty="0"/>
          </a:p>
          <a:p>
            <a:pPr lvl="1" eaLnBrk="1" hangingPunct="1"/>
            <a:r>
              <a:rPr lang="zh-CN" altLang="en-US" sz="2200" dirty="0"/>
              <a:t>如果要了解某个</a:t>
            </a:r>
            <a:r>
              <a:rPr lang="en-US" altLang="zh-CN" sz="2200" dirty="0"/>
              <a:t>URL</a:t>
            </a:r>
            <a:r>
              <a:rPr lang="zh-CN" altLang="en-US" sz="2200" dirty="0"/>
              <a:t>资源更详细的内容，要借助</a:t>
            </a:r>
            <a:r>
              <a:rPr lang="en-US" altLang="zh-CN" sz="2200" dirty="0"/>
              <a:t>URLConnection</a:t>
            </a:r>
            <a:r>
              <a:rPr lang="zh-CN" altLang="en-US" sz="2200" dirty="0"/>
              <a:t>类</a:t>
            </a:r>
            <a:endParaRPr lang="zh-CN" altLang="en-US" sz="2200" dirty="0"/>
          </a:p>
          <a:p>
            <a:pPr lvl="1" eaLnBrk="1" hangingPunct="1"/>
            <a:r>
              <a:rPr lang="zh-CN" altLang="en-US" sz="2200" dirty="0"/>
              <a:t>使用</a:t>
            </a:r>
            <a:r>
              <a:rPr lang="en-US" altLang="zh-CN" sz="2200" dirty="0"/>
              <a:t>URLConnection</a:t>
            </a:r>
            <a:r>
              <a:rPr lang="zh-CN" altLang="en-US" sz="2200" dirty="0"/>
              <a:t>类访问</a:t>
            </a:r>
            <a:r>
              <a:rPr lang="en-US" altLang="zh-CN" sz="2200" dirty="0"/>
              <a:t>Web</a:t>
            </a:r>
            <a:r>
              <a:rPr lang="zh-CN" altLang="en-US" sz="2200" dirty="0"/>
              <a:t>页面的步骤：</a:t>
            </a:r>
            <a:endParaRPr lang="zh-CN" altLang="en-US" sz="2200" dirty="0"/>
          </a:p>
          <a:p>
            <a:pPr lvl="2" eaLnBrk="1" hangingPunct="1"/>
            <a:r>
              <a:rPr lang="en-US" altLang="zh-CN" sz="2100" dirty="0"/>
              <a:t>openConnection()</a:t>
            </a:r>
            <a:r>
              <a:rPr lang="zh-CN" altLang="en-US" sz="2100" dirty="0"/>
              <a:t>；</a:t>
            </a:r>
            <a:endParaRPr lang="zh-CN" altLang="en-US" sz="2100" dirty="0"/>
          </a:p>
          <a:p>
            <a:pPr lvl="2" eaLnBrk="1" hangingPunct="1"/>
            <a:r>
              <a:rPr lang="zh-CN" altLang="en-US" sz="2100" dirty="0"/>
              <a:t>设置属性；</a:t>
            </a:r>
            <a:endParaRPr lang="zh-CN" altLang="en-US" sz="2100" dirty="0"/>
          </a:p>
          <a:p>
            <a:pPr lvl="2" eaLnBrk="1" hangingPunct="1"/>
            <a:r>
              <a:rPr lang="en-US" altLang="zh-CN" sz="2100" dirty="0"/>
              <a:t>connect()</a:t>
            </a:r>
            <a:r>
              <a:rPr lang="zh-CN" altLang="en-US" sz="2100" dirty="0"/>
              <a:t>；</a:t>
            </a:r>
            <a:endParaRPr lang="zh-CN" altLang="en-US" sz="2100" dirty="0"/>
          </a:p>
          <a:p>
            <a:pPr lvl="2" eaLnBrk="1" hangingPunct="1"/>
            <a:r>
              <a:rPr lang="zh-CN" altLang="en-US" sz="2100" dirty="0"/>
              <a:t>枚举头信息的所有域；</a:t>
            </a:r>
            <a:endParaRPr lang="zh-CN" altLang="en-US" sz="2100" dirty="0"/>
          </a:p>
          <a:p>
            <a:pPr lvl="2" eaLnBrk="1" hangingPunct="1"/>
            <a:r>
              <a:rPr lang="zh-CN" altLang="en-US" sz="2100" dirty="0"/>
              <a:t>使用</a:t>
            </a:r>
            <a:r>
              <a:rPr lang="en-US" altLang="zh-CN" sz="2100" dirty="0"/>
              <a:t>getInputStream()</a:t>
            </a:r>
            <a:r>
              <a:rPr lang="zh-CN" altLang="en-US" sz="2100" dirty="0"/>
              <a:t>访问资源数据。</a:t>
            </a:r>
            <a:endParaRPr lang="zh-CN" altLang="en-US" sz="21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b" anchorCtr="0"/>
          <a:p>
            <a:pPr eaLnBrk="1" hangingPunct="1"/>
            <a:r>
              <a:rPr lang="en-US" altLang="zh-CN" dirty="0"/>
              <a:t>URL</a:t>
            </a:r>
            <a:endParaRPr lang="en-US" altLang="zh-CN" dirty="0"/>
          </a:p>
        </p:txBody>
      </p:sp>
      <p:sp>
        <p:nvSpPr>
          <p:cNvPr id="46083" name="Rectangle 3"/>
          <p:cNvSpPr>
            <a:spLocks noGrp="1"/>
          </p:cNvSpPr>
          <p:nvPr>
            <p:ph idx="1"/>
          </p:nvPr>
        </p:nvSpPr>
        <p:spPr>
          <a:xfrm>
            <a:off x="468313" y="1827213"/>
            <a:ext cx="8215312" cy="4554537"/>
          </a:xfrm>
          <a:ln/>
        </p:spPr>
        <p:txBody>
          <a:bodyPr vert="horz" wrap="square" lIns="91440" tIns="45720" rIns="91440" bIns="45720" anchor="t" anchorCtr="0"/>
          <a:p>
            <a:pPr eaLnBrk="1" hangingPunct="1"/>
            <a:r>
              <a:rPr lang="en-US" altLang="zh-CN" sz="2600" dirty="0"/>
              <a:t>URLConnection</a:t>
            </a:r>
            <a:r>
              <a:rPr lang="zh-CN" altLang="en-US" sz="2600" dirty="0"/>
              <a:t>类：</a:t>
            </a:r>
            <a:endParaRPr lang="zh-CN" altLang="en-US" sz="2600" dirty="0"/>
          </a:p>
          <a:p>
            <a:pPr lvl="1" eaLnBrk="1" hangingPunct="1"/>
            <a:r>
              <a:rPr lang="zh-CN" altLang="en-US" sz="2200" dirty="0"/>
              <a:t>一些设置属性的方法：</a:t>
            </a:r>
            <a:endParaRPr lang="zh-CN" altLang="en-US" sz="2200" dirty="0"/>
          </a:p>
          <a:p>
            <a:pPr lvl="2" eaLnBrk="1" hangingPunct="1"/>
            <a:r>
              <a:rPr lang="en-US" altLang="zh-CN" sz="2100" dirty="0"/>
              <a:t>setDoInput()</a:t>
            </a:r>
            <a:r>
              <a:rPr lang="zh-CN" altLang="en-US" sz="2100" dirty="0"/>
              <a:t>和</a:t>
            </a:r>
            <a:r>
              <a:rPr lang="en-US" altLang="zh-CN" sz="2100" dirty="0"/>
              <a:t>setDoOutput()</a:t>
            </a:r>
            <a:endParaRPr lang="en-US" altLang="zh-CN" sz="2100" dirty="0"/>
          </a:p>
          <a:p>
            <a:pPr lvl="2" eaLnBrk="1" hangingPunct="1"/>
            <a:r>
              <a:rPr lang="en-US" altLang="zh-CN" sz="2100" dirty="0"/>
              <a:t>setIfModifiedSince()</a:t>
            </a:r>
            <a:endParaRPr lang="en-US" altLang="zh-CN" sz="2100" dirty="0"/>
          </a:p>
          <a:p>
            <a:pPr lvl="2" eaLnBrk="1" hangingPunct="1"/>
            <a:r>
              <a:rPr lang="en-US" altLang="zh-CN" sz="2100" dirty="0"/>
              <a:t>setUseCaches()</a:t>
            </a:r>
            <a:r>
              <a:rPr lang="zh-CN" altLang="en-US" sz="2100" dirty="0"/>
              <a:t>和</a:t>
            </a:r>
            <a:r>
              <a:rPr lang="en-US" altLang="zh-CN" sz="2100" dirty="0"/>
              <a:t>setAllowUserInteraction()</a:t>
            </a:r>
            <a:endParaRPr lang="en-US" altLang="zh-CN" sz="2100" dirty="0"/>
          </a:p>
          <a:p>
            <a:pPr lvl="2" eaLnBrk="1" hangingPunct="1"/>
            <a:r>
              <a:rPr lang="en-US" altLang="zh-CN" sz="2100" dirty="0"/>
              <a:t>setRequestProperty()</a:t>
            </a:r>
            <a:endParaRPr lang="en-US" altLang="zh-CN" sz="2100" dirty="0"/>
          </a:p>
          <a:p>
            <a:pPr lvl="1" eaLnBrk="1" hangingPunct="1"/>
            <a:r>
              <a:rPr lang="zh-CN" altLang="en-US" sz="2200" dirty="0"/>
              <a:t>查询响应头信息</a:t>
            </a:r>
            <a:endParaRPr lang="zh-CN" altLang="en-US" sz="2200" dirty="0"/>
          </a:p>
          <a:p>
            <a:pPr lvl="2" eaLnBrk="1" hangingPunct="1"/>
            <a:r>
              <a:rPr lang="en-US" altLang="zh-CN" sz="2100" dirty="0"/>
              <a:t>getHeaderFieldKey()</a:t>
            </a:r>
            <a:endParaRPr lang="en-US" altLang="zh-CN" sz="2100" dirty="0"/>
          </a:p>
          <a:p>
            <a:pPr lvl="2" eaLnBrk="1" hangingPunct="1"/>
            <a:r>
              <a:rPr lang="en-US" altLang="zh-CN" sz="2100" dirty="0"/>
              <a:t>getHeaderField()</a:t>
            </a:r>
            <a:endParaRPr lang="en-US" altLang="zh-CN" sz="2100" dirty="0"/>
          </a:p>
          <a:p>
            <a:pPr lvl="1" eaLnBrk="1" hangingPunct="1"/>
            <a:r>
              <a:rPr lang="zh-CN" altLang="en-US" sz="2200" dirty="0"/>
              <a:t>示例：参见</a:t>
            </a:r>
            <a:r>
              <a:rPr lang="en-US" altLang="zh-CN" sz="2200" dirty="0"/>
              <a:t>ConnectionTest.java</a:t>
            </a:r>
            <a:endParaRPr lang="en-US" altLang="zh-CN" sz="22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ln/>
        </p:spPr>
        <p:txBody>
          <a:bodyPr vert="horz" wrap="square" lIns="91440" tIns="45720" rIns="91440" bIns="45720" anchor="b" anchorCtr="0"/>
          <a:p>
            <a:pPr eaLnBrk="1" hangingPunct="1"/>
            <a:r>
              <a:rPr lang="zh-CN" altLang="en-US" dirty="0"/>
              <a:t>与</a:t>
            </a:r>
            <a:r>
              <a:rPr lang="en-US" altLang="zh-CN" dirty="0"/>
              <a:t>CGI</a:t>
            </a:r>
            <a:r>
              <a:rPr lang="zh-CN" altLang="en-US" dirty="0"/>
              <a:t>的沟通</a:t>
            </a:r>
            <a:endParaRPr lang="zh-CN" altLang="en-US" dirty="0"/>
          </a:p>
        </p:txBody>
      </p:sp>
      <p:sp>
        <p:nvSpPr>
          <p:cNvPr id="47107" name="Rectangle 3"/>
          <p:cNvSpPr>
            <a:spLocks noGrp="1"/>
          </p:cNvSpPr>
          <p:nvPr>
            <p:ph idx="1"/>
          </p:nvPr>
        </p:nvSpPr>
        <p:spPr>
          <a:ln/>
        </p:spPr>
        <p:txBody>
          <a:bodyPr vert="horz" wrap="square" lIns="91440" tIns="45720" rIns="91440" bIns="45720" anchor="t" anchorCtr="0"/>
          <a:p>
            <a:pPr eaLnBrk="1" hangingPunct="1"/>
            <a:r>
              <a:rPr lang="en-US" altLang="zh-CN" dirty="0"/>
              <a:t>CGI</a:t>
            </a:r>
            <a:r>
              <a:rPr lang="zh-CN" altLang="en-US" dirty="0"/>
              <a:t>－</a:t>
            </a:r>
            <a:r>
              <a:rPr lang="en-US" altLang="zh-CN" dirty="0"/>
              <a:t>Common Gateway Interface</a:t>
            </a:r>
            <a:r>
              <a:rPr lang="zh-CN" altLang="en-US" dirty="0"/>
              <a:t>，提供与网络服务器交互数据。</a:t>
            </a:r>
            <a:endParaRPr lang="zh-CN" altLang="en-US" dirty="0"/>
          </a:p>
          <a:p>
            <a:pPr eaLnBrk="1" hangingPunct="1"/>
            <a:r>
              <a:rPr lang="en-US" altLang="zh-CN" dirty="0"/>
              <a:t>URLConnection</a:t>
            </a:r>
            <a:r>
              <a:rPr lang="zh-CN" altLang="en-US" dirty="0"/>
              <a:t>类也提供用于</a:t>
            </a:r>
            <a:r>
              <a:rPr lang="en-US" altLang="zh-CN" dirty="0"/>
              <a:t>CGI</a:t>
            </a:r>
            <a:r>
              <a:rPr lang="zh-CN" altLang="en-US" dirty="0"/>
              <a:t>和</a:t>
            </a:r>
            <a:r>
              <a:rPr lang="en-US" altLang="zh-CN" dirty="0"/>
              <a:t>Servlet</a:t>
            </a:r>
            <a:r>
              <a:rPr lang="zh-CN" altLang="en-US" dirty="0"/>
              <a:t>连接的功能。</a:t>
            </a:r>
            <a:endParaRPr lang="zh-CN" altLang="en-US" dirty="0"/>
          </a:p>
          <a:p>
            <a:pPr eaLnBrk="1" hangingPunct="1"/>
            <a:r>
              <a:rPr lang="zh-CN" altLang="en-US" dirty="0"/>
              <a:t>用</a:t>
            </a:r>
            <a:r>
              <a:rPr lang="en-US" altLang="zh-CN" dirty="0"/>
              <a:t>Java</a:t>
            </a:r>
            <a:r>
              <a:rPr lang="zh-CN" altLang="en-US" dirty="0"/>
              <a:t>程序，可以实现和</a:t>
            </a:r>
            <a:r>
              <a:rPr lang="en-US" altLang="zh-CN" dirty="0"/>
              <a:t>CGI</a:t>
            </a:r>
            <a:r>
              <a:rPr lang="zh-CN" altLang="en-US" dirty="0"/>
              <a:t>程序交互信息的全过程。</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1440" tIns="45720" rIns="91440" bIns="45720" anchor="b" anchorCtr="0"/>
          <a:p>
            <a:pPr eaLnBrk="1" hangingPunct="1"/>
            <a:r>
              <a:rPr lang="zh-CN" altLang="en-US" dirty="0"/>
              <a:t>与</a:t>
            </a:r>
            <a:r>
              <a:rPr lang="en-US" altLang="zh-CN" dirty="0"/>
              <a:t>CGI</a:t>
            </a:r>
            <a:r>
              <a:rPr lang="zh-CN" altLang="en-US" dirty="0"/>
              <a:t>的沟通（续）</a:t>
            </a:r>
            <a:endParaRPr lang="zh-CN" altLang="en-US" dirty="0"/>
          </a:p>
        </p:txBody>
      </p:sp>
      <p:sp>
        <p:nvSpPr>
          <p:cNvPr id="48131" name="Rectangle 3"/>
          <p:cNvSpPr>
            <a:spLocks noGrp="1"/>
          </p:cNvSpPr>
          <p:nvPr>
            <p:ph idx="1"/>
          </p:nvPr>
        </p:nvSpPr>
        <p:spPr>
          <a:ln/>
        </p:spPr>
        <p:txBody>
          <a:bodyPr vert="horz" wrap="square" lIns="91440" tIns="45720" rIns="91440" bIns="45720" anchor="t" anchorCtr="0"/>
          <a:p>
            <a:pPr eaLnBrk="1" hangingPunct="1"/>
            <a:r>
              <a:rPr lang="en-US" altLang="zh-CN" dirty="0"/>
              <a:t>URL</a:t>
            </a:r>
            <a:r>
              <a:rPr lang="zh-CN" altLang="en-US" dirty="0"/>
              <a:t>编码</a:t>
            </a:r>
            <a:endParaRPr lang="zh-CN" altLang="en-US" dirty="0"/>
          </a:p>
          <a:p>
            <a:pPr lvl="1" eaLnBrk="1" hangingPunct="1"/>
            <a:r>
              <a:rPr lang="zh-CN" altLang="en-US" dirty="0"/>
              <a:t>参数之间用“</a:t>
            </a:r>
            <a:r>
              <a:rPr lang="en-US" altLang="zh-CN" dirty="0"/>
              <a:t>&amp;”</a:t>
            </a:r>
            <a:r>
              <a:rPr lang="zh-CN" altLang="en-US" dirty="0"/>
              <a:t>分开；</a:t>
            </a:r>
            <a:endParaRPr lang="zh-CN" altLang="en-US" dirty="0"/>
          </a:p>
          <a:p>
            <a:pPr lvl="1" eaLnBrk="1" hangingPunct="1"/>
            <a:r>
              <a:rPr lang="zh-CN" altLang="en-US" dirty="0"/>
              <a:t>用“</a:t>
            </a:r>
            <a:r>
              <a:rPr lang="en-US" altLang="zh-CN" dirty="0"/>
              <a:t>+”</a:t>
            </a:r>
            <a:r>
              <a:rPr lang="zh-CN" altLang="en-US" dirty="0"/>
              <a:t>代替空格；</a:t>
            </a:r>
            <a:endParaRPr lang="zh-CN" altLang="en-US" dirty="0"/>
          </a:p>
          <a:p>
            <a:pPr lvl="1" eaLnBrk="1" hangingPunct="1"/>
            <a:r>
              <a:rPr lang="zh-CN" altLang="en-US" dirty="0"/>
              <a:t>用“</a:t>
            </a:r>
            <a:r>
              <a:rPr lang="en-US" altLang="zh-CN" dirty="0"/>
              <a:t>%”</a:t>
            </a:r>
            <a:r>
              <a:rPr lang="zh-CN" altLang="en-US" dirty="0"/>
              <a:t>加两位十六进制数代替所有非字母的字符（包括汉字）；</a:t>
            </a:r>
            <a:endParaRPr lang="zh-CN" altLang="en-US" dirty="0"/>
          </a:p>
          <a:p>
            <a:pPr eaLnBrk="1" hangingPunct="1"/>
            <a:r>
              <a:rPr lang="zh-CN" altLang="en-US" dirty="0"/>
              <a:t>例如，参数“</a:t>
            </a:r>
            <a:r>
              <a:rPr lang="en-US" altLang="zh-CN" dirty="0"/>
              <a:t>C++ Language”</a:t>
            </a:r>
            <a:r>
              <a:rPr lang="zh-CN" altLang="en-US" dirty="0"/>
              <a:t>的</a:t>
            </a:r>
            <a:r>
              <a:rPr lang="en-US" altLang="zh-CN" dirty="0"/>
              <a:t>URL</a:t>
            </a:r>
            <a:r>
              <a:rPr lang="zh-CN" altLang="en-US" dirty="0"/>
              <a:t>编码是：“</a:t>
            </a:r>
            <a:r>
              <a:rPr lang="en-US" altLang="zh-CN" dirty="0"/>
              <a:t>C%2b%2b+Language”</a:t>
            </a:r>
            <a:endParaRPr lang="en-US" altLang="zh-CN" dirty="0"/>
          </a:p>
          <a:p>
            <a:pPr eaLnBrk="1" hangingPunct="1"/>
            <a:r>
              <a:rPr lang="en-US" altLang="zh-CN" dirty="0"/>
              <a:t>result?user=test&amp;pass=abc</a:t>
            </a:r>
            <a:endParaRPr lang="en-US" altLang="zh-C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ln/>
        </p:spPr>
        <p:txBody>
          <a:bodyPr vert="horz" wrap="square" lIns="91440" tIns="45720" rIns="91440" bIns="45720" anchor="b" anchorCtr="0"/>
          <a:p>
            <a:pPr eaLnBrk="1" hangingPunct="1"/>
            <a:r>
              <a:rPr lang="en-US" altLang="zh-CN" dirty="0"/>
              <a:t>IP</a:t>
            </a:r>
            <a:r>
              <a:rPr lang="zh-CN" altLang="en-US" dirty="0"/>
              <a:t>多播程序的开发</a:t>
            </a:r>
            <a:endParaRPr lang="zh-CN" altLang="en-US" dirty="0"/>
          </a:p>
        </p:txBody>
      </p:sp>
      <p:sp>
        <p:nvSpPr>
          <p:cNvPr id="49155" name="Rectangle 3"/>
          <p:cNvSpPr>
            <a:spLocks noGrp="1"/>
          </p:cNvSpPr>
          <p:nvPr>
            <p:ph idx="1"/>
          </p:nvPr>
        </p:nvSpPr>
        <p:spPr>
          <a:ln/>
        </p:spPr>
        <p:txBody>
          <a:bodyPr vert="horz" wrap="square" lIns="91440" tIns="45720" rIns="91440" bIns="45720" anchor="t" anchorCtr="0"/>
          <a:p>
            <a:pPr eaLnBrk="1" hangingPunct="1"/>
            <a:r>
              <a:rPr lang="en-US" altLang="zh-CN" dirty="0"/>
              <a:t>IP</a:t>
            </a:r>
            <a:r>
              <a:rPr lang="zh-CN" altLang="en-US" dirty="0"/>
              <a:t>多播：</a:t>
            </a:r>
            <a:endParaRPr lang="zh-CN" altLang="en-US" dirty="0"/>
          </a:p>
          <a:p>
            <a:pPr lvl="1" eaLnBrk="1" hangingPunct="1"/>
            <a:r>
              <a:rPr lang="zh-CN" altLang="en-US" dirty="0"/>
              <a:t>类似一个单一信息发送到多个接收者的广播</a:t>
            </a:r>
            <a:endParaRPr lang="zh-CN" altLang="en-US" dirty="0"/>
          </a:p>
          <a:p>
            <a:pPr lvl="1" eaLnBrk="1" hangingPunct="1"/>
            <a:r>
              <a:rPr lang="en-US" altLang="zh-CN" dirty="0"/>
              <a:t>224.0.0.0~239.255.255.255</a:t>
            </a:r>
            <a:r>
              <a:rPr lang="zh-CN" altLang="en-US" dirty="0"/>
              <a:t>之间的地址为</a:t>
            </a:r>
            <a:r>
              <a:rPr lang="en-US" altLang="zh-CN" dirty="0"/>
              <a:t>D</a:t>
            </a:r>
            <a:r>
              <a:rPr lang="zh-CN" altLang="en-US" dirty="0"/>
              <a:t>类地址，专门用于支持</a:t>
            </a:r>
            <a:r>
              <a:rPr lang="en-US" altLang="zh-CN" dirty="0"/>
              <a:t>IP</a:t>
            </a:r>
            <a:r>
              <a:rPr lang="zh-CN" altLang="en-US" dirty="0"/>
              <a:t>多播</a:t>
            </a:r>
            <a:endParaRPr lang="zh-CN" altLang="en-US" dirty="0"/>
          </a:p>
          <a:p>
            <a:pPr lvl="1" eaLnBrk="1" hangingPunct="1"/>
            <a:r>
              <a:rPr lang="en-US" altLang="zh-CN" dirty="0"/>
              <a:t>java.net</a:t>
            </a:r>
            <a:r>
              <a:rPr lang="zh-CN" altLang="en-US" dirty="0"/>
              <a:t>中的</a:t>
            </a:r>
            <a:r>
              <a:rPr lang="en-US" altLang="zh-CN" dirty="0"/>
              <a:t>MulticastSocket</a:t>
            </a:r>
            <a:r>
              <a:rPr lang="zh-CN" altLang="en-US" dirty="0"/>
              <a:t>类提供了对多播的支持，允许发送、接收</a:t>
            </a:r>
            <a:r>
              <a:rPr lang="en-US" altLang="zh-CN" dirty="0"/>
              <a:t>UDP</a:t>
            </a:r>
            <a:r>
              <a:rPr lang="zh-CN" altLang="en-US" dirty="0"/>
              <a:t>数据报</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ln/>
        </p:spPr>
        <p:txBody>
          <a:bodyPr vert="horz" wrap="square" lIns="91440" tIns="45720" rIns="91440" bIns="45720" anchor="b" anchorCtr="0"/>
          <a:p>
            <a:pPr eaLnBrk="1" hangingPunct="1"/>
            <a:r>
              <a:rPr lang="en-US" altLang="zh-CN" dirty="0"/>
              <a:t>IP</a:t>
            </a:r>
            <a:r>
              <a:rPr lang="zh-CN" altLang="en-US" dirty="0"/>
              <a:t>多播程序的开发</a:t>
            </a:r>
            <a:endParaRPr lang="zh-CN" altLang="en-US" dirty="0"/>
          </a:p>
        </p:txBody>
      </p:sp>
      <p:sp>
        <p:nvSpPr>
          <p:cNvPr id="50179" name="Rectangle 3"/>
          <p:cNvSpPr>
            <a:spLocks noGrp="1"/>
          </p:cNvSpPr>
          <p:nvPr>
            <p:ph idx="1"/>
          </p:nvPr>
        </p:nvSpPr>
        <p:spPr>
          <a:xfrm>
            <a:off x="179388" y="1752600"/>
            <a:ext cx="8640762" cy="4267200"/>
          </a:xfrm>
          <a:ln/>
        </p:spPr>
        <p:txBody>
          <a:bodyPr vert="horz" wrap="square" lIns="91440" tIns="45720" rIns="91440" bIns="45720" anchor="t" anchorCtr="0"/>
          <a:p>
            <a:pPr eaLnBrk="1" hangingPunct="1">
              <a:lnSpc>
                <a:spcPct val="90000"/>
              </a:lnSpc>
            </a:pPr>
            <a:r>
              <a:rPr lang="en-US" altLang="zh-CN" dirty="0"/>
              <a:t>IP</a:t>
            </a:r>
            <a:r>
              <a:rPr lang="zh-CN" altLang="en-US" dirty="0"/>
              <a:t>多播：</a:t>
            </a:r>
            <a:endParaRPr lang="zh-CN" altLang="en-US" dirty="0"/>
          </a:p>
          <a:p>
            <a:pPr lvl="1" eaLnBrk="1" hangingPunct="1">
              <a:lnSpc>
                <a:spcPct val="90000"/>
              </a:lnSpc>
            </a:pPr>
            <a:r>
              <a:rPr lang="zh-CN" altLang="en-US" dirty="0"/>
              <a:t>构造函数：</a:t>
            </a:r>
            <a:endParaRPr lang="zh-CN" altLang="en-US" dirty="0"/>
          </a:p>
          <a:p>
            <a:pPr lvl="2" eaLnBrk="1" hangingPunct="1">
              <a:lnSpc>
                <a:spcPct val="90000"/>
              </a:lnSpc>
              <a:buNone/>
            </a:pPr>
            <a:r>
              <a:rPr lang="en-US" altLang="zh-CN" sz="2100" dirty="0"/>
              <a:t>public MulticastSocket() throws IOException;</a:t>
            </a:r>
            <a:endParaRPr lang="en-US" altLang="zh-CN" sz="2100" dirty="0"/>
          </a:p>
          <a:p>
            <a:pPr lvl="2" eaLnBrk="1" hangingPunct="1">
              <a:lnSpc>
                <a:spcPct val="90000"/>
              </a:lnSpc>
              <a:buNone/>
            </a:pPr>
            <a:r>
              <a:rPr lang="en-US" altLang="zh-CN" sz="2100" dirty="0"/>
              <a:t>public MulticastSocket(int port) throws IOException;</a:t>
            </a:r>
            <a:endParaRPr lang="en-US" altLang="zh-CN" sz="2100" dirty="0"/>
          </a:p>
          <a:p>
            <a:pPr lvl="1" eaLnBrk="1" hangingPunct="1">
              <a:lnSpc>
                <a:spcPct val="90000"/>
              </a:lnSpc>
            </a:pPr>
            <a:r>
              <a:rPr lang="zh-CN" altLang="en-US" dirty="0"/>
              <a:t>常用方法：</a:t>
            </a:r>
            <a:endParaRPr lang="zh-CN" altLang="en-US" dirty="0"/>
          </a:p>
          <a:p>
            <a:pPr lvl="2" eaLnBrk="1" hangingPunct="1">
              <a:lnSpc>
                <a:spcPct val="90000"/>
              </a:lnSpc>
            </a:pPr>
            <a:r>
              <a:rPr lang="en-US" altLang="zh-CN" sz="2100" dirty="0"/>
              <a:t>public void setTimeToLive(int tt) throws IOException;</a:t>
            </a:r>
            <a:endParaRPr lang="en-US" altLang="zh-CN" sz="2100" dirty="0"/>
          </a:p>
          <a:p>
            <a:pPr lvl="2" eaLnBrk="1" hangingPunct="1">
              <a:lnSpc>
                <a:spcPct val="90000"/>
              </a:lnSpc>
            </a:pPr>
            <a:r>
              <a:rPr lang="en-US" altLang="zh-CN" sz="2100" dirty="0"/>
              <a:t>public int getTimeToLive() throws IOException;</a:t>
            </a:r>
            <a:endParaRPr lang="en-US" altLang="zh-CN" sz="2100" dirty="0"/>
          </a:p>
          <a:p>
            <a:pPr lvl="2" eaLnBrk="1" hangingPunct="1">
              <a:lnSpc>
                <a:spcPct val="90000"/>
              </a:lnSpc>
            </a:pPr>
            <a:r>
              <a:rPr lang="en-US" altLang="zh-CN" sz="2100" dirty="0"/>
              <a:t>public void joinGroup(InetAddress mcastadd) </a:t>
            </a:r>
            <a:r>
              <a:rPr lang="en-US" altLang="zh-CN" dirty="0"/>
              <a:t>throws IOException;</a:t>
            </a:r>
            <a:endParaRPr lang="en-US" altLang="zh-CN" dirty="0"/>
          </a:p>
          <a:p>
            <a:pPr lvl="2" eaLnBrk="1" hangingPunct="1">
              <a:lnSpc>
                <a:spcPct val="90000"/>
              </a:lnSpc>
            </a:pPr>
            <a:r>
              <a:rPr lang="en-US" altLang="zh-CN" dirty="0"/>
              <a:t>public void leaveGroup(InetAddress mcastadd) throws IOException;</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ln/>
        </p:spPr>
        <p:txBody>
          <a:bodyPr vert="horz" wrap="square" lIns="91440" tIns="45720" rIns="91440" bIns="45720" anchor="b" anchorCtr="0"/>
          <a:p>
            <a:pPr eaLnBrk="1" hangingPunct="1"/>
            <a:r>
              <a:rPr lang="en-US" altLang="zh-CN" dirty="0"/>
              <a:t>IP</a:t>
            </a:r>
            <a:r>
              <a:rPr lang="zh-CN" altLang="en-US" dirty="0"/>
              <a:t>多播程序的开发</a:t>
            </a:r>
            <a:endParaRPr lang="zh-CN" altLang="en-US" dirty="0"/>
          </a:p>
        </p:txBody>
      </p:sp>
      <p:sp>
        <p:nvSpPr>
          <p:cNvPr id="51203" name="Rectangle 3"/>
          <p:cNvSpPr>
            <a:spLocks noGrp="1"/>
          </p:cNvSpPr>
          <p:nvPr>
            <p:ph idx="1"/>
          </p:nvPr>
        </p:nvSpPr>
        <p:spPr>
          <a:xfrm>
            <a:off x="179388" y="1752600"/>
            <a:ext cx="8640762" cy="4267200"/>
          </a:xfrm>
          <a:ln/>
        </p:spPr>
        <p:txBody>
          <a:bodyPr vert="horz" wrap="square" lIns="91440" tIns="45720" rIns="91440" bIns="45720" anchor="t" anchorCtr="0"/>
          <a:p>
            <a:pPr eaLnBrk="1" hangingPunct="1"/>
            <a:r>
              <a:rPr lang="en-US" altLang="zh-CN" dirty="0"/>
              <a:t>IP</a:t>
            </a:r>
            <a:r>
              <a:rPr lang="zh-CN" altLang="en-US" dirty="0"/>
              <a:t>多播：</a:t>
            </a:r>
            <a:endParaRPr lang="zh-CN" altLang="en-US" dirty="0"/>
          </a:p>
          <a:p>
            <a:pPr lvl="1" eaLnBrk="1" hangingPunct="1"/>
            <a:r>
              <a:rPr lang="zh-CN" altLang="en-US" dirty="0"/>
              <a:t>常用方法</a:t>
            </a:r>
            <a:r>
              <a:rPr lang="en-US" altLang="zh-CN" dirty="0"/>
              <a:t>(</a:t>
            </a:r>
            <a:r>
              <a:rPr lang="zh-CN" altLang="en-US" dirty="0"/>
              <a:t>续</a:t>
            </a:r>
            <a:r>
              <a:rPr lang="en-US" altLang="zh-CN" dirty="0"/>
              <a:t>)</a:t>
            </a:r>
            <a:r>
              <a:rPr lang="zh-CN" altLang="en-US" dirty="0"/>
              <a:t>：</a:t>
            </a:r>
            <a:endParaRPr lang="zh-CN" altLang="en-US" dirty="0"/>
          </a:p>
          <a:p>
            <a:pPr lvl="2" eaLnBrk="1" hangingPunct="1"/>
            <a:r>
              <a:rPr lang="en-US" altLang="zh-CN" sz="2000" dirty="0"/>
              <a:t>public synchronized void send(DatagramPacket p,byte ttl) throws IOException;</a:t>
            </a:r>
            <a:endParaRPr lang="en-US" altLang="zh-CN" sz="2000" dirty="0"/>
          </a:p>
          <a:p>
            <a:pPr lvl="2" eaLnBrk="1" hangingPunct="1"/>
            <a:r>
              <a:rPr lang="en-US" altLang="zh-CN" sz="2000" dirty="0"/>
              <a:t>public synchronized void receive(DatagramPacket p,byte ttl) throws IOException;</a:t>
            </a:r>
            <a:endParaRPr lang="en-US" altLang="zh-CN" sz="2000" dirty="0"/>
          </a:p>
          <a:p>
            <a:pPr lvl="1" eaLnBrk="1" hangingPunct="1"/>
            <a:r>
              <a:rPr lang="zh-CN" altLang="en-US" sz="2300" dirty="0"/>
              <a:t>具体使用：</a:t>
            </a:r>
            <a:endParaRPr lang="zh-CN" altLang="en-US" sz="23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p:nvPr/>
        </p:nvSpPr>
        <p:spPr>
          <a:xfrm>
            <a:off x="985838" y="1260475"/>
            <a:ext cx="7612062" cy="3970338"/>
          </a:xfrm>
          <a:prstGeom prst="rect">
            <a:avLst/>
          </a:prstGeom>
          <a:noFill/>
          <a:ln w="9525">
            <a:noFill/>
          </a:ln>
        </p:spPr>
        <p:txBody>
          <a:bodyPr wrap="none">
            <a:spAutoFit/>
          </a:bodyPr>
          <a:p>
            <a:r>
              <a:rPr lang="en-US" altLang="zh-CN" dirty="0">
                <a:latin typeface="Verdana" panose="020B0604030504040204" pitchFamily="34" charset="0"/>
              </a:rPr>
              <a:t>int multiPort=1111;</a:t>
            </a:r>
            <a:endParaRPr lang="en-US" altLang="zh-CN" dirty="0">
              <a:latin typeface="Verdana" panose="020B0604030504040204" pitchFamily="34" charset="0"/>
            </a:endParaRPr>
          </a:p>
          <a:p>
            <a:r>
              <a:rPr lang="en-US" altLang="zh-CN" dirty="0">
                <a:latin typeface="Verdana" panose="020B0604030504040204" pitchFamily="34" charset="0"/>
              </a:rPr>
              <a:t>int ttl=1;</a:t>
            </a:r>
            <a:endParaRPr lang="en-US" altLang="zh-CN" dirty="0">
              <a:latin typeface="Verdana" panose="020B0604030504040204" pitchFamily="34" charset="0"/>
            </a:endParaRPr>
          </a:p>
          <a:p>
            <a:r>
              <a:rPr lang="en-US" altLang="zh-CN" dirty="0">
                <a:latin typeface="Verdana" panose="020B0604030504040204" pitchFamily="34" charset="0"/>
              </a:rPr>
              <a:t>InetAddress multiAddr=InetAddress.getByName(</a:t>
            </a:r>
            <a:r>
              <a:rPr lang="en-US" altLang="zh-CN" dirty="0">
                <a:latin typeface="Arial" panose="020B0604020202020204" pitchFamily="34" charset="0"/>
              </a:rPr>
              <a:t>“</a:t>
            </a:r>
            <a:r>
              <a:rPr lang="en-US" altLang="zh-CN" dirty="0">
                <a:latin typeface="Verdana" panose="020B0604030504040204" pitchFamily="34" charset="0"/>
              </a:rPr>
              <a:t>224.1.1.1</a:t>
            </a:r>
            <a:r>
              <a:rPr lang="en-US" altLang="zh-CN" dirty="0">
                <a:latin typeface="Arial" panose="020B0604020202020204" pitchFamily="34" charset="0"/>
              </a:rPr>
              <a:t>”</a:t>
            </a:r>
            <a:r>
              <a:rPr lang="en-US" altLang="zh-CN" dirty="0">
                <a:latin typeface="Verdana" panose="020B0604030504040204" pitchFamily="34" charset="0"/>
              </a:rPr>
              <a:t>);</a:t>
            </a:r>
            <a:endParaRPr lang="en-US" altLang="zh-CN" dirty="0">
              <a:latin typeface="Verdana" panose="020B0604030504040204" pitchFamily="34" charset="0"/>
            </a:endParaRPr>
          </a:p>
          <a:p>
            <a:r>
              <a:rPr lang="en-US" altLang="zh-CN" dirty="0">
                <a:latin typeface="Verdana" panose="020B0604030504040204" pitchFamily="34" charset="0"/>
              </a:rPr>
              <a:t>byte[] multiBytes={</a:t>
            </a:r>
            <a:r>
              <a:rPr lang="en-US" altLang="zh-CN" dirty="0">
                <a:latin typeface="Arial" panose="020B0604020202020204" pitchFamily="34" charset="0"/>
              </a:rPr>
              <a:t>“</a:t>
            </a:r>
            <a:r>
              <a:rPr lang="en-US" altLang="zh-CN" dirty="0">
                <a:latin typeface="Verdana" panose="020B0604030504040204" pitchFamily="34" charset="0"/>
              </a:rPr>
              <a:t>n</a:t>
            </a:r>
            <a:r>
              <a:rPr lang="en-US" altLang="zh-CN" dirty="0">
                <a:latin typeface="Arial" panose="020B0604020202020204" pitchFamily="34" charset="0"/>
              </a:rPr>
              <a:t>”</a:t>
            </a:r>
            <a:r>
              <a:rPr lang="en-US" altLang="zh-CN" dirty="0">
                <a:latin typeface="Verdana" panose="020B0604030504040204" pitchFamily="34" charset="0"/>
              </a:rPr>
              <a:t>,</a:t>
            </a:r>
            <a:r>
              <a:rPr lang="en-US" altLang="zh-CN" dirty="0">
                <a:latin typeface="Arial" panose="020B0604020202020204" pitchFamily="34" charset="0"/>
              </a:rPr>
              <a:t>”</a:t>
            </a:r>
            <a:r>
              <a:rPr lang="en-US" altLang="zh-CN" dirty="0">
                <a:latin typeface="Verdana" panose="020B0604030504040204" pitchFamily="34" charset="0"/>
              </a:rPr>
              <a:t>e</a:t>
            </a:r>
            <a:r>
              <a:rPr lang="en-US" altLang="zh-CN" dirty="0">
                <a:latin typeface="Arial" panose="020B0604020202020204" pitchFamily="34" charset="0"/>
              </a:rPr>
              <a:t>”</a:t>
            </a:r>
            <a:r>
              <a:rPr lang="en-US" altLang="zh-CN" dirty="0">
                <a:latin typeface="Verdana" panose="020B0604030504040204" pitchFamily="34" charset="0"/>
              </a:rPr>
              <a:t>,</a:t>
            </a:r>
            <a:r>
              <a:rPr lang="en-US" altLang="zh-CN" dirty="0">
                <a:latin typeface="Arial" panose="020B0604020202020204" pitchFamily="34" charset="0"/>
              </a:rPr>
              <a:t>”</a:t>
            </a:r>
            <a:r>
              <a:rPr lang="en-US" altLang="zh-CN" dirty="0">
                <a:latin typeface="Verdana" panose="020B0604030504040204" pitchFamily="34" charset="0"/>
              </a:rPr>
              <a:t>t</a:t>
            </a:r>
            <a:r>
              <a:rPr lang="en-US" altLang="zh-CN" dirty="0">
                <a:latin typeface="Arial" panose="020B0604020202020204" pitchFamily="34" charset="0"/>
              </a:rPr>
              <a:t>”</a:t>
            </a:r>
            <a:r>
              <a:rPr lang="en-US" altLang="zh-CN" dirty="0">
                <a:latin typeface="Verdana" panose="020B0604030504040204" pitchFamily="34" charset="0"/>
              </a:rPr>
              <a:t>,</a:t>
            </a:r>
            <a:r>
              <a:rPr lang="en-US" altLang="zh-CN" dirty="0">
                <a:latin typeface="Arial" panose="020B0604020202020204" pitchFamily="34" charset="0"/>
              </a:rPr>
              <a:t>”</a:t>
            </a:r>
            <a:r>
              <a:rPr lang="en-US" altLang="zh-CN" dirty="0">
                <a:latin typeface="Verdana" panose="020B0604030504040204" pitchFamily="34" charset="0"/>
              </a:rPr>
              <a:t>I</a:t>
            </a:r>
            <a:r>
              <a:rPr lang="en-US" altLang="zh-CN" dirty="0">
                <a:latin typeface="Arial" panose="020B0604020202020204" pitchFamily="34" charset="0"/>
              </a:rPr>
              <a:t>”</a:t>
            </a:r>
            <a:r>
              <a:rPr lang="en-US" altLang="zh-CN" dirty="0">
                <a:latin typeface="Verdana" panose="020B0604030504040204" pitchFamily="34" charset="0"/>
              </a:rPr>
              <a:t>,</a:t>
            </a:r>
            <a:r>
              <a:rPr lang="en-US" altLang="zh-CN" dirty="0">
                <a:latin typeface="Arial" panose="020B0604020202020204" pitchFamily="34" charset="0"/>
              </a:rPr>
              <a:t>”</a:t>
            </a:r>
            <a:r>
              <a:rPr lang="en-US" altLang="zh-CN" dirty="0">
                <a:latin typeface="Verdana" panose="020B0604030504040204" pitchFamily="34" charset="0"/>
              </a:rPr>
              <a:t>a</a:t>
            </a:r>
            <a:r>
              <a:rPr lang="en-US" altLang="zh-CN" dirty="0">
                <a:latin typeface="Arial" panose="020B0604020202020204" pitchFamily="34" charset="0"/>
              </a:rPr>
              <a:t>”</a:t>
            </a:r>
            <a:r>
              <a:rPr lang="en-US" altLang="zh-CN" dirty="0">
                <a:latin typeface="Verdana" panose="020B0604030504040204" pitchFamily="34" charset="0"/>
              </a:rPr>
              <a:t>,</a:t>
            </a:r>
            <a:r>
              <a:rPr lang="en-US" altLang="zh-CN" dirty="0">
                <a:latin typeface="Arial" panose="020B0604020202020204" pitchFamily="34" charset="0"/>
              </a:rPr>
              <a:t>”</a:t>
            </a:r>
            <a:r>
              <a:rPr lang="en-US" altLang="zh-CN" dirty="0">
                <a:latin typeface="Verdana" panose="020B0604030504040204" pitchFamily="34" charset="0"/>
              </a:rPr>
              <a:t>b</a:t>
            </a:r>
            <a:r>
              <a:rPr lang="en-US" altLang="zh-CN" dirty="0">
                <a:latin typeface="Arial" panose="020B0604020202020204" pitchFamily="34" charset="0"/>
              </a:rPr>
              <a:t>”</a:t>
            </a:r>
            <a:r>
              <a:rPr lang="en-US" altLang="zh-CN" dirty="0">
                <a:latin typeface="Verdana" panose="020B0604030504040204" pitchFamily="34" charset="0"/>
              </a:rPr>
              <a:t>};</a:t>
            </a:r>
            <a:endParaRPr lang="en-US" altLang="zh-CN" dirty="0">
              <a:latin typeface="Verdana" panose="020B0604030504040204" pitchFamily="34" charset="0"/>
            </a:endParaRPr>
          </a:p>
          <a:p>
            <a:r>
              <a:rPr lang="en-US" altLang="zh-CN" dirty="0">
                <a:latin typeface="Verdana" panose="020B0604030504040204" pitchFamily="34" charset="0"/>
              </a:rPr>
              <a:t>//</a:t>
            </a:r>
            <a:r>
              <a:rPr lang="zh-CN" altLang="en-US" dirty="0">
                <a:latin typeface="Verdana" panose="020B0604030504040204" pitchFamily="34" charset="0"/>
              </a:rPr>
              <a:t>创建多播数据报</a:t>
            </a:r>
            <a:endParaRPr lang="zh-CN" altLang="en-US" dirty="0">
              <a:latin typeface="Verdana" panose="020B0604030504040204" pitchFamily="34" charset="0"/>
            </a:endParaRPr>
          </a:p>
          <a:p>
            <a:r>
              <a:rPr lang="en-US" altLang="zh-CN" dirty="0">
                <a:latin typeface="Verdana" panose="020B0604030504040204" pitchFamily="34" charset="0"/>
              </a:rPr>
              <a:t>DatagramPacket SmultiDatagram(multiBytes,multiBytes.length,</a:t>
            </a:r>
            <a:endParaRPr lang="en-US" altLang="zh-CN" dirty="0">
              <a:latin typeface="Verdana" panose="020B0604030504040204" pitchFamily="34" charset="0"/>
            </a:endParaRPr>
          </a:p>
          <a:p>
            <a:r>
              <a:rPr lang="en-US" altLang="zh-CN" dirty="0">
                <a:latin typeface="Verdana" panose="020B0604030504040204" pitchFamily="34" charset="0"/>
              </a:rPr>
              <a:t>	multiAddr,multiPort);</a:t>
            </a:r>
            <a:endParaRPr lang="en-US" altLang="zh-CN" dirty="0">
              <a:latin typeface="Verdana" panose="020B0604030504040204" pitchFamily="34" charset="0"/>
            </a:endParaRPr>
          </a:p>
          <a:p>
            <a:r>
              <a:rPr lang="en-US" altLang="zh-CN" dirty="0">
                <a:latin typeface="Verdana" panose="020B0604030504040204" pitchFamily="34" charset="0"/>
              </a:rPr>
              <a:t>MulticastSocket multiSocket=new MulticastSocket();</a:t>
            </a:r>
            <a:endParaRPr lang="en-US" altLang="zh-CN" dirty="0">
              <a:latin typeface="Verdana" panose="020B0604030504040204" pitchFamily="34" charset="0"/>
            </a:endParaRPr>
          </a:p>
          <a:p>
            <a:r>
              <a:rPr lang="en-US" altLang="zh-CN" dirty="0">
                <a:latin typeface="Verdana" panose="020B0604030504040204" pitchFamily="34" charset="0"/>
              </a:rPr>
              <a:t>multiSocket.send(SmultiDatagram,ttl);</a:t>
            </a:r>
            <a:endParaRPr lang="en-US" altLang="zh-CN" dirty="0">
              <a:latin typeface="Verdana" panose="020B0604030504040204" pitchFamily="34" charset="0"/>
            </a:endParaRPr>
          </a:p>
          <a:p>
            <a:r>
              <a:rPr lang="en-US" altLang="zh-CN" dirty="0">
                <a:latin typeface="Arial" panose="020B0604020202020204" pitchFamily="34" charset="0"/>
              </a:rPr>
              <a:t>……</a:t>
            </a:r>
            <a:endParaRPr lang="en-US" altLang="zh-CN" dirty="0">
              <a:latin typeface="Verdana" panose="020B0604030504040204" pitchFamily="34" charset="0"/>
            </a:endParaRPr>
          </a:p>
          <a:p>
            <a:r>
              <a:rPr lang="en-US" altLang="zh-CN" dirty="0">
                <a:latin typeface="Verdana" panose="020B0604030504040204" pitchFamily="34" charset="0"/>
              </a:rPr>
              <a:t>multiSocket.joinGroup(multiAddr);</a:t>
            </a:r>
            <a:endParaRPr lang="en-US" altLang="zh-CN" dirty="0">
              <a:latin typeface="Verdana" panose="020B0604030504040204" pitchFamily="34" charset="0"/>
            </a:endParaRPr>
          </a:p>
          <a:p>
            <a:r>
              <a:rPr lang="en-US" altLang="zh-CN" dirty="0">
                <a:latin typeface="Arial" panose="020B0604020202020204" pitchFamily="34" charset="0"/>
              </a:rPr>
              <a:t>……</a:t>
            </a:r>
            <a:endParaRPr lang="en-US" altLang="zh-CN" dirty="0">
              <a:latin typeface="Verdana" panose="020B0604030504040204" pitchFamily="34" charset="0"/>
            </a:endParaRPr>
          </a:p>
          <a:p>
            <a:r>
              <a:rPr lang="en-US" altLang="zh-CN" dirty="0">
                <a:latin typeface="Verdana" panose="020B0604030504040204" pitchFamily="34" charset="0"/>
              </a:rPr>
              <a:t>multiSocket.leaveGroup(multiAddr);</a:t>
            </a:r>
            <a:endParaRPr lang="en-US" altLang="zh-CN" dirty="0">
              <a:latin typeface="Verdana" panose="020B0604030504040204" pitchFamily="34" charset="0"/>
            </a:endParaRPr>
          </a:p>
          <a:p>
            <a:r>
              <a:rPr lang="en-US" altLang="zh-CN" dirty="0">
                <a:latin typeface="Verdana" panose="020B0604030504040204" pitchFamily="34" charset="0"/>
              </a:rPr>
              <a:t>multiSocket.close();</a:t>
            </a:r>
            <a:endParaRPr lang="en-US" altLang="zh-CN" dirty="0">
              <a:latin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2"/>
          <p:cNvSpPr>
            <a:spLocks noGrp="1"/>
          </p:cNvSpPr>
          <p:nvPr>
            <p:ph type="title"/>
          </p:nvPr>
        </p:nvSpPr>
        <p:spPr>
          <a:ln/>
        </p:spPr>
        <p:txBody>
          <a:bodyPr vert="horz" wrap="square" lIns="91440" tIns="45720" rIns="91440" bIns="45720" anchor="b" anchorCtr="0"/>
          <a:p>
            <a:pPr eaLnBrk="1" hangingPunct="1"/>
            <a:r>
              <a:rPr lang="zh-CN" altLang="en-US" dirty="0"/>
              <a:t>网络通信基础</a:t>
            </a:r>
            <a:endParaRPr lang="zh-CN" altLang="en-US" dirty="0"/>
          </a:p>
        </p:txBody>
      </p:sp>
      <p:sp>
        <p:nvSpPr>
          <p:cNvPr id="1028" name="Rectangle 3"/>
          <p:cNvSpPr>
            <a:spLocks noGrp="1"/>
          </p:cNvSpPr>
          <p:nvPr>
            <p:ph type="body" sz="half" idx="1"/>
          </p:nvPr>
        </p:nvSpPr>
        <p:spPr>
          <a:xfrm>
            <a:off x="457200" y="1557338"/>
            <a:ext cx="8218488" cy="4411662"/>
          </a:xfrm>
          <a:ln/>
        </p:spPr>
        <p:txBody>
          <a:bodyPr vert="horz" wrap="square" lIns="91440" tIns="45720" rIns="91440" bIns="45720" anchor="t" anchorCtr="0"/>
          <a:p>
            <a:pPr eaLnBrk="1" hangingPunct="1">
              <a:buClr>
                <a:schemeClr val="tx2"/>
              </a:buClr>
              <a:buSzPct val="70000"/>
              <a:buFont typeface="Wingdings" panose="05000000000000000000" pitchFamily="2" charset="2"/>
            </a:pPr>
            <a:r>
              <a:rPr lang="zh-CN" altLang="en-US" dirty="0"/>
              <a:t>套接字：</a:t>
            </a:r>
            <a:endParaRPr lang="zh-CN" altLang="en-US" dirty="0"/>
          </a:p>
          <a:p>
            <a:pPr lvl="1" eaLnBrk="1" hangingPunct="1">
              <a:buClr>
                <a:schemeClr val="accent2"/>
              </a:buClr>
              <a:buSzPct val="70000"/>
              <a:buFont typeface="Wingdings" panose="05000000000000000000" pitchFamily="2" charset="2"/>
            </a:pPr>
            <a:r>
              <a:rPr lang="zh-CN" altLang="en-US" dirty="0"/>
              <a:t>网络套接字</a:t>
            </a:r>
            <a:r>
              <a:rPr lang="en-US" altLang="zh-CN" dirty="0"/>
              <a:t>(Socket)</a:t>
            </a:r>
            <a:endParaRPr lang="en-US" altLang="zh-CN" dirty="0"/>
          </a:p>
          <a:p>
            <a:pPr lvl="2" eaLnBrk="1" hangingPunct="1">
              <a:buClr>
                <a:schemeClr val="accent1"/>
              </a:buClr>
              <a:buSzPct val="70000"/>
              <a:buFont typeface="Wingdings" panose="05000000000000000000" pitchFamily="2" charset="2"/>
            </a:pPr>
            <a:r>
              <a:rPr lang="zh-CN" altLang="en-US" sz="2500" dirty="0"/>
              <a:t>通过</a:t>
            </a:r>
            <a:r>
              <a:rPr lang="en-US" altLang="zh-CN" sz="2500" dirty="0"/>
              <a:t>Socket</a:t>
            </a:r>
            <a:r>
              <a:rPr lang="zh-CN" altLang="en-US" sz="2500" dirty="0"/>
              <a:t>进行信息传递的过程：</a:t>
            </a:r>
            <a:endParaRPr lang="zh-CN" altLang="en-US" sz="2500" dirty="0"/>
          </a:p>
          <a:p>
            <a:pPr lvl="3" eaLnBrk="1" hangingPunct="1">
              <a:buClr>
                <a:schemeClr val="tx2"/>
              </a:buClr>
              <a:buSzPct val="75000"/>
              <a:buFont typeface="Wingdings" panose="05000000000000000000" pitchFamily="2" charset="2"/>
            </a:pPr>
            <a:r>
              <a:rPr lang="zh-CN" altLang="en-US" dirty="0"/>
              <a:t>首先一个程序将一段信息写入</a:t>
            </a:r>
            <a:r>
              <a:rPr lang="en-US" altLang="zh-CN" dirty="0"/>
              <a:t>Socket</a:t>
            </a:r>
            <a:r>
              <a:rPr lang="zh-CN" altLang="en-US" dirty="0"/>
              <a:t>中，该</a:t>
            </a:r>
            <a:r>
              <a:rPr lang="en-US" altLang="zh-CN" dirty="0"/>
              <a:t>Socket</a:t>
            </a:r>
            <a:r>
              <a:rPr lang="zh-CN" altLang="en-US" dirty="0"/>
              <a:t>将这段信息发送到另一个</a:t>
            </a:r>
            <a:r>
              <a:rPr lang="en-US" altLang="zh-CN" dirty="0"/>
              <a:t>Socket</a:t>
            </a:r>
            <a:r>
              <a:rPr lang="zh-CN" altLang="en-US" dirty="0"/>
              <a:t>中；另一个程序从第二个</a:t>
            </a:r>
            <a:r>
              <a:rPr lang="en-US" altLang="zh-CN" dirty="0"/>
              <a:t>socket</a:t>
            </a:r>
            <a:r>
              <a:rPr lang="zh-CN" altLang="en-US" dirty="0"/>
              <a:t>中取出信息</a:t>
            </a:r>
            <a:endParaRPr lang="zh-CN" altLang="en-US" dirty="0"/>
          </a:p>
        </p:txBody>
      </p:sp>
      <p:graphicFrame>
        <p:nvGraphicFramePr>
          <p:cNvPr id="1026" name="Object 6"/>
          <p:cNvGraphicFramePr>
            <a:graphicFrameLocks noGrp="1"/>
          </p:cNvGraphicFramePr>
          <p:nvPr>
            <p:ph sz="half" idx="2"/>
          </p:nvPr>
        </p:nvGraphicFramePr>
        <p:xfrm>
          <a:off x="684213" y="4149725"/>
          <a:ext cx="7920037" cy="1943100"/>
        </p:xfrm>
        <a:graphic>
          <a:graphicData uri="http://schemas.openxmlformats.org/presentationml/2006/ole">
            <mc:AlternateContent xmlns:mc="http://schemas.openxmlformats.org/markup-compatibility/2006">
              <mc:Choice xmlns:v="urn:schemas-microsoft-com:vml" Requires="v">
                <p:oleObj spid="_x0000_s3076" name="" r:id="rId1" imgW="6965315" imgH="1862455" progId="Visio.Drawing.11">
                  <p:embed/>
                </p:oleObj>
              </mc:Choice>
              <mc:Fallback>
                <p:oleObj name="" r:id="rId1" imgW="6965315" imgH="1862455" progId="Visio.Drawing.11">
                  <p:embed/>
                  <p:pic>
                    <p:nvPicPr>
                      <p:cNvPr id="0" name="图片 3075"/>
                      <p:cNvPicPr/>
                      <p:nvPr/>
                    </p:nvPicPr>
                    <p:blipFill>
                      <a:blip r:embed="rId2"/>
                      <a:stretch>
                        <a:fillRect/>
                      </a:stretch>
                    </p:blipFill>
                    <p:spPr>
                      <a:xfrm>
                        <a:off x="684213" y="4149725"/>
                        <a:ext cx="7920037" cy="1943100"/>
                      </a:xfrm>
                      <a:prstGeom prst="rect">
                        <a:avLst/>
                      </a:prstGeom>
                      <a:noFill/>
                      <a:ln w="38100">
                        <a:miter/>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b" anchorCtr="0"/>
          <a:p>
            <a:pPr eaLnBrk="1" hangingPunct="1"/>
            <a:r>
              <a:rPr lang="zh-CN" altLang="en-US" dirty="0"/>
              <a:t>习题</a:t>
            </a:r>
            <a:endParaRPr lang="zh-CN" altLang="en-US" dirty="0"/>
          </a:p>
        </p:txBody>
      </p:sp>
      <p:sp>
        <p:nvSpPr>
          <p:cNvPr id="53251" name="Rectangle 3"/>
          <p:cNvSpPr>
            <a:spLocks noGrp="1"/>
          </p:cNvSpPr>
          <p:nvPr>
            <p:ph idx="1"/>
          </p:nvPr>
        </p:nvSpPr>
        <p:spPr>
          <a:ln/>
        </p:spPr>
        <p:txBody>
          <a:bodyPr vert="horz" wrap="square" lIns="91440" tIns="45720" rIns="91440" bIns="45720" anchor="t" anchorCtr="0"/>
          <a:p>
            <a:pPr eaLnBrk="1" hangingPunct="1"/>
            <a:r>
              <a:rPr lang="zh-CN" altLang="en-US" dirty="0"/>
              <a:t>简易聊天程序</a:t>
            </a:r>
            <a:endParaRPr lang="zh-CN" altLang="en-US" dirty="0"/>
          </a:p>
          <a:p>
            <a:pPr lvl="1" eaLnBrk="1" hangingPunct="1"/>
            <a:r>
              <a:rPr lang="zh-CN" altLang="en-US" dirty="0"/>
              <a:t>一对一聊天方式</a:t>
            </a:r>
            <a:endParaRPr lang="zh-CN" altLang="en-US" dirty="0"/>
          </a:p>
          <a:p>
            <a:pPr lvl="1" eaLnBrk="1" hangingPunct="1"/>
            <a:r>
              <a:rPr lang="zh-CN" altLang="en-US" dirty="0"/>
              <a:t>一对多聊天方式</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ln/>
        </p:spPr>
        <p:txBody>
          <a:bodyPr vert="horz" wrap="square" lIns="91440" tIns="45720" rIns="91440" bIns="45720" anchor="b" anchorCtr="0"/>
          <a:p>
            <a:pPr eaLnBrk="1" hangingPunct="1"/>
            <a:r>
              <a:rPr lang="zh-CN" altLang="en-US" dirty="0"/>
              <a:t>用</a:t>
            </a:r>
            <a:r>
              <a:rPr lang="en-US" altLang="zh-CN" dirty="0"/>
              <a:t>JEditorPane</a:t>
            </a:r>
            <a:r>
              <a:rPr lang="zh-CN" altLang="en-US" dirty="0"/>
              <a:t>类浏览</a:t>
            </a:r>
            <a:r>
              <a:rPr lang="en-US" altLang="zh-CN" dirty="0"/>
              <a:t>HTML</a:t>
            </a:r>
            <a:r>
              <a:rPr lang="zh-CN" altLang="en-US" dirty="0"/>
              <a:t>文件</a:t>
            </a:r>
            <a:endParaRPr lang="zh-CN" altLang="en-US" dirty="0"/>
          </a:p>
        </p:txBody>
      </p:sp>
      <p:sp>
        <p:nvSpPr>
          <p:cNvPr id="54275" name="Rectangle 3"/>
          <p:cNvSpPr>
            <a:spLocks noGrp="1"/>
          </p:cNvSpPr>
          <p:nvPr>
            <p:ph idx="1"/>
          </p:nvPr>
        </p:nvSpPr>
        <p:spPr>
          <a:ln/>
        </p:spPr>
        <p:txBody>
          <a:bodyPr vert="horz" wrap="square" lIns="91440" tIns="45720" rIns="91440" bIns="45720" anchor="t" anchorCtr="0"/>
          <a:p>
            <a:pPr eaLnBrk="1" hangingPunct="1">
              <a:lnSpc>
                <a:spcPct val="90000"/>
              </a:lnSpc>
            </a:pPr>
            <a:r>
              <a:rPr lang="en-US" altLang="zh-CN" dirty="0"/>
              <a:t>javax.swing.JEditorPane</a:t>
            </a:r>
            <a:endParaRPr lang="en-US" altLang="zh-CN" dirty="0"/>
          </a:p>
          <a:p>
            <a:pPr lvl="1" eaLnBrk="1" hangingPunct="1">
              <a:lnSpc>
                <a:spcPct val="90000"/>
              </a:lnSpc>
            </a:pPr>
            <a:r>
              <a:rPr lang="zh-CN" altLang="en-US" dirty="0"/>
              <a:t>可用于显示</a:t>
            </a:r>
            <a:r>
              <a:rPr lang="en-US" altLang="zh-CN" dirty="0"/>
              <a:t>HTML</a:t>
            </a:r>
            <a:r>
              <a:rPr lang="zh-CN" altLang="en-US" dirty="0"/>
              <a:t>文件</a:t>
            </a:r>
            <a:endParaRPr lang="zh-CN" altLang="en-US" dirty="0"/>
          </a:p>
          <a:p>
            <a:pPr lvl="1" eaLnBrk="1" hangingPunct="1">
              <a:lnSpc>
                <a:spcPct val="90000"/>
              </a:lnSpc>
            </a:pPr>
            <a:r>
              <a:rPr lang="zh-CN" altLang="en-US" dirty="0"/>
              <a:t>是</a:t>
            </a:r>
            <a:r>
              <a:rPr lang="en-US" altLang="zh-CN" dirty="0"/>
              <a:t>JTextComponent</a:t>
            </a:r>
            <a:r>
              <a:rPr lang="zh-CN" altLang="en-US" dirty="0"/>
              <a:t>类的一个子类，继承了所有特性和行为</a:t>
            </a:r>
            <a:endParaRPr lang="zh-CN" altLang="en-US" dirty="0"/>
          </a:p>
          <a:p>
            <a:pPr lvl="1" eaLnBrk="1" hangingPunct="1">
              <a:lnSpc>
                <a:spcPct val="90000"/>
              </a:lnSpc>
            </a:pPr>
            <a:r>
              <a:rPr lang="zh-CN" altLang="en-US" dirty="0"/>
              <a:t>还能对给定的</a:t>
            </a:r>
            <a:r>
              <a:rPr lang="en-US" altLang="zh-CN" dirty="0"/>
              <a:t>URL</a:t>
            </a:r>
            <a:r>
              <a:rPr lang="zh-CN" altLang="en-US" dirty="0"/>
              <a:t>读取</a:t>
            </a:r>
            <a:r>
              <a:rPr lang="en-US" altLang="zh-CN" dirty="0"/>
              <a:t>HTML</a:t>
            </a:r>
            <a:r>
              <a:rPr lang="zh-CN" altLang="en-US" dirty="0"/>
              <a:t>文件</a:t>
            </a:r>
            <a:endParaRPr lang="zh-CN" altLang="en-US" dirty="0"/>
          </a:p>
          <a:p>
            <a:pPr lvl="1" eaLnBrk="1" hangingPunct="1">
              <a:lnSpc>
                <a:spcPct val="90000"/>
              </a:lnSpc>
            </a:pPr>
            <a:r>
              <a:rPr lang="zh-CN" altLang="en-US" dirty="0"/>
              <a:t>核心方法：</a:t>
            </a:r>
            <a:endParaRPr lang="zh-CN" altLang="en-US" dirty="0"/>
          </a:p>
          <a:p>
            <a:pPr lvl="2" eaLnBrk="1" hangingPunct="1">
              <a:lnSpc>
                <a:spcPct val="90000"/>
              </a:lnSpc>
            </a:pPr>
            <a:r>
              <a:rPr lang="en-US" altLang="zh-CN" dirty="0"/>
              <a:t>public void setPage(URL url) throws IOException</a:t>
            </a:r>
            <a:endParaRPr lang="en-US" altLang="zh-CN" dirty="0"/>
          </a:p>
          <a:p>
            <a:pPr lvl="1" eaLnBrk="1" hangingPunct="1">
              <a:lnSpc>
                <a:spcPct val="90000"/>
              </a:lnSpc>
            </a:pPr>
            <a:r>
              <a:rPr lang="zh-CN" altLang="en-US" dirty="0"/>
              <a:t>点击显示页面中的超链，就会产生事件</a:t>
            </a:r>
            <a:r>
              <a:rPr lang="en-US" altLang="zh-CN" dirty="0"/>
              <a:t>javax.swing.event.HyperlinkEvent</a:t>
            </a:r>
            <a:endParaRPr lang="en-US" altLang="zh-CN" dirty="0"/>
          </a:p>
          <a:p>
            <a:pPr lvl="1" eaLnBrk="1" hangingPunct="1">
              <a:lnSpc>
                <a:spcPct val="90000"/>
              </a:lnSpc>
            </a:pPr>
            <a:r>
              <a:rPr lang="zh-CN" altLang="en-US" dirty="0"/>
              <a:t>示例：个人浏览器（参见</a:t>
            </a:r>
            <a:r>
              <a:rPr lang="en-US" altLang="zh-CN" dirty="0"/>
              <a:t>WebBrowser.java</a:t>
            </a:r>
            <a:r>
              <a:rPr lang="zh-CN" altLang="en-US"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ln/>
        </p:spPr>
        <p:txBody>
          <a:bodyPr vert="horz" wrap="square" lIns="91440" tIns="45720" rIns="91440" bIns="45720" anchor="b" anchorCtr="0"/>
          <a:p>
            <a:pPr eaLnBrk="1" hangingPunct="1"/>
            <a:r>
              <a:rPr lang="zh-CN" altLang="en-US" dirty="0"/>
              <a:t>网络通信基础</a:t>
            </a:r>
            <a:endParaRPr lang="zh-CN" altLang="en-US" dirty="0"/>
          </a:p>
        </p:txBody>
      </p:sp>
      <p:sp>
        <p:nvSpPr>
          <p:cNvPr id="10243" name="Rectangle 3"/>
          <p:cNvSpPr>
            <a:spLocks noGrp="1"/>
          </p:cNvSpPr>
          <p:nvPr>
            <p:ph idx="1"/>
          </p:nvPr>
        </p:nvSpPr>
        <p:spPr>
          <a:xfrm>
            <a:off x="457200" y="1773238"/>
            <a:ext cx="8147050" cy="4445000"/>
          </a:xfrm>
          <a:ln/>
        </p:spPr>
        <p:txBody>
          <a:bodyPr vert="horz" wrap="square" lIns="91440" tIns="45720" rIns="91440" bIns="45720" anchor="t" anchorCtr="0"/>
          <a:p>
            <a:pPr eaLnBrk="1" hangingPunct="1"/>
            <a:r>
              <a:rPr lang="zh-CN" altLang="en-US" dirty="0"/>
              <a:t>套接字：</a:t>
            </a:r>
            <a:endParaRPr lang="zh-CN" altLang="en-US" dirty="0"/>
          </a:p>
          <a:p>
            <a:pPr lvl="1" eaLnBrk="1" hangingPunct="1"/>
            <a:r>
              <a:rPr lang="zh-CN" altLang="en-US" dirty="0"/>
              <a:t>网络套接字</a:t>
            </a:r>
            <a:r>
              <a:rPr lang="en-US" altLang="zh-CN" dirty="0"/>
              <a:t>(Socket)</a:t>
            </a:r>
            <a:endParaRPr lang="en-US" altLang="zh-CN" dirty="0"/>
          </a:p>
          <a:p>
            <a:pPr lvl="2" eaLnBrk="1" hangingPunct="1"/>
            <a:r>
              <a:rPr lang="zh-CN" altLang="en-US" dirty="0"/>
              <a:t>通过套接字方式，允许一台计算机同时服务于多个不同的客户，为他们提供不同类型的服务</a:t>
            </a:r>
            <a:endParaRPr lang="zh-CN" altLang="en-US" dirty="0"/>
          </a:p>
          <a:p>
            <a:pPr lvl="2" eaLnBrk="1" hangingPunct="1"/>
            <a:r>
              <a:rPr lang="zh-CN" altLang="en-US" dirty="0"/>
              <a:t>使用套接字建立网络连接的过程：</a:t>
            </a:r>
            <a:endParaRPr lang="zh-CN" altLang="en-US" dirty="0"/>
          </a:p>
          <a:p>
            <a:pPr lvl="3" eaLnBrk="1" hangingPunct="1"/>
            <a:r>
              <a:rPr lang="zh-CN" altLang="en-US" dirty="0"/>
              <a:t>首先服务器端一直监听某端口是否有连接请求；</a:t>
            </a:r>
            <a:endParaRPr lang="zh-CN" altLang="en-US" dirty="0"/>
          </a:p>
          <a:p>
            <a:pPr lvl="3" eaLnBrk="1" hangingPunct="1"/>
            <a:r>
              <a:rPr lang="zh-CN" altLang="en-US" dirty="0"/>
              <a:t>当客户端向服务器端发送连接请求时，服务器端向客户端返回接受连接建立请求的信息；</a:t>
            </a:r>
            <a:endParaRPr lang="zh-CN" altLang="en-US" dirty="0"/>
          </a:p>
          <a:p>
            <a:pPr lvl="3" eaLnBrk="1" hangingPunct="1"/>
            <a:r>
              <a:rPr lang="zh-CN" altLang="en-US" dirty="0"/>
              <a:t>客户端接收该信息后，连接建立</a:t>
            </a:r>
            <a:endParaRPr lang="zh-CN" altLang="en-US" dirty="0"/>
          </a:p>
          <a:p>
            <a:pPr lvl="3" eaLnBrk="1" hangingPunct="1"/>
            <a:r>
              <a:rPr lang="zh-CN" altLang="en-US" dirty="0"/>
              <a:t>一旦连接建立，客户和服务器之间就可以通过该端口进行数据交换</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 name="Rectangle 2"/>
          <p:cNvSpPr>
            <a:spLocks noGrp="1"/>
          </p:cNvSpPr>
          <p:nvPr>
            <p:ph type="title"/>
          </p:nvPr>
        </p:nvSpPr>
        <p:spPr>
          <a:ln/>
        </p:spPr>
        <p:txBody>
          <a:bodyPr vert="horz" wrap="square" lIns="91440" tIns="45720" rIns="91440" bIns="45720" anchor="b" anchorCtr="0"/>
          <a:p>
            <a:pPr eaLnBrk="1" hangingPunct="1"/>
            <a:r>
              <a:rPr lang="zh-CN" altLang="en-US" dirty="0"/>
              <a:t>网络通信基础</a:t>
            </a:r>
            <a:endParaRPr lang="zh-CN" altLang="en-US" dirty="0"/>
          </a:p>
        </p:txBody>
      </p:sp>
      <p:graphicFrame>
        <p:nvGraphicFramePr>
          <p:cNvPr id="2050" name="Object 4"/>
          <p:cNvGraphicFramePr/>
          <p:nvPr>
            <p:ph sz="half" idx="2"/>
          </p:nvPr>
        </p:nvGraphicFramePr>
        <p:xfrm>
          <a:off x="755650" y="1557338"/>
          <a:ext cx="6480175" cy="2376487"/>
        </p:xfrm>
        <a:graphic>
          <a:graphicData uri="http://schemas.openxmlformats.org/presentationml/2006/ole">
            <mc:AlternateContent xmlns:mc="http://schemas.openxmlformats.org/markup-compatibility/2006">
              <mc:Choice xmlns:v="urn:schemas-microsoft-com:vml" Requires="v">
                <p:oleObj spid="_x0000_s3077" name="" r:id="rId1" imgW="6717030" imgH="3059430" progId="Visio.Drawing.11">
                  <p:embed/>
                </p:oleObj>
              </mc:Choice>
              <mc:Fallback>
                <p:oleObj name="" r:id="rId1" imgW="6717030" imgH="3059430" progId="Visio.Drawing.11">
                  <p:embed/>
                  <p:pic>
                    <p:nvPicPr>
                      <p:cNvPr id="0" name="图片 3076"/>
                      <p:cNvPicPr/>
                      <p:nvPr/>
                    </p:nvPicPr>
                    <p:blipFill>
                      <a:blip r:embed="rId2"/>
                      <a:stretch>
                        <a:fillRect/>
                      </a:stretch>
                    </p:blipFill>
                    <p:spPr>
                      <a:xfrm>
                        <a:off x="755650" y="1557338"/>
                        <a:ext cx="6480175" cy="2376487"/>
                      </a:xfrm>
                      <a:prstGeom prst="rect">
                        <a:avLst/>
                      </a:prstGeom>
                      <a:noFill/>
                      <a:ln w="38100">
                        <a:miter/>
                      </a:ln>
                    </p:spPr>
                  </p:pic>
                </p:oleObj>
              </mc:Fallback>
            </mc:AlternateContent>
          </a:graphicData>
        </a:graphic>
      </p:graphicFrame>
      <p:graphicFrame>
        <p:nvGraphicFramePr>
          <p:cNvPr id="2051" name="Object 7"/>
          <p:cNvGraphicFramePr/>
          <p:nvPr>
            <p:ph sz="half" idx="1"/>
          </p:nvPr>
        </p:nvGraphicFramePr>
        <p:xfrm>
          <a:off x="3203575" y="3860800"/>
          <a:ext cx="4465638" cy="2590800"/>
        </p:xfrm>
        <a:graphic>
          <a:graphicData uri="http://schemas.openxmlformats.org/presentationml/2006/ole">
            <mc:AlternateContent xmlns:mc="http://schemas.openxmlformats.org/markup-compatibility/2006">
              <mc:Choice xmlns:v="urn:schemas-microsoft-com:vml" Requires="v">
                <p:oleObj spid="_x0000_s3078" name="" r:id="rId3" imgW="4413885" imgH="2743200" progId="Visio.Drawing.11">
                  <p:embed/>
                </p:oleObj>
              </mc:Choice>
              <mc:Fallback>
                <p:oleObj name="" r:id="rId3" imgW="4413885" imgH="2743200" progId="Visio.Drawing.11">
                  <p:embed/>
                  <p:pic>
                    <p:nvPicPr>
                      <p:cNvPr id="0" name="图片 3077"/>
                      <p:cNvPicPr/>
                      <p:nvPr/>
                    </p:nvPicPr>
                    <p:blipFill>
                      <a:blip r:embed="rId4"/>
                      <a:stretch>
                        <a:fillRect/>
                      </a:stretch>
                    </p:blipFill>
                    <p:spPr>
                      <a:xfrm>
                        <a:off x="3203575" y="3860800"/>
                        <a:ext cx="4465638" cy="2590800"/>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b" anchorCtr="0"/>
          <a:p>
            <a:pPr eaLnBrk="1" hangingPunct="1"/>
            <a:r>
              <a:rPr lang="zh-CN" altLang="en-US" dirty="0"/>
              <a:t>网络通信基础</a:t>
            </a:r>
            <a:endParaRPr lang="zh-CN" altLang="en-US" dirty="0"/>
          </a:p>
        </p:txBody>
      </p:sp>
      <p:sp>
        <p:nvSpPr>
          <p:cNvPr id="11267" name="Rectangle 3"/>
          <p:cNvSpPr>
            <a:spLocks noGrp="1"/>
          </p:cNvSpPr>
          <p:nvPr>
            <p:ph idx="1"/>
          </p:nvPr>
        </p:nvSpPr>
        <p:spPr>
          <a:ln/>
        </p:spPr>
        <p:txBody>
          <a:bodyPr vert="horz" wrap="square" lIns="91440" tIns="45720" rIns="91440" bIns="45720" anchor="t" anchorCtr="0"/>
          <a:p>
            <a:pPr eaLnBrk="1" hangingPunct="1"/>
            <a:r>
              <a:rPr lang="en-US" altLang="zh-CN" dirty="0"/>
              <a:t>TCP</a:t>
            </a:r>
            <a:r>
              <a:rPr lang="zh-CN" altLang="en-US" dirty="0"/>
              <a:t>和</a:t>
            </a:r>
            <a:r>
              <a:rPr lang="en-US" altLang="zh-CN" dirty="0"/>
              <a:t>UDP</a:t>
            </a:r>
            <a:r>
              <a:rPr lang="zh-CN" altLang="en-US" dirty="0"/>
              <a:t>传输协议：</a:t>
            </a:r>
            <a:endParaRPr lang="zh-CN" altLang="en-US" dirty="0"/>
          </a:p>
          <a:p>
            <a:pPr lvl="1" eaLnBrk="1" hangingPunct="1"/>
            <a:r>
              <a:rPr lang="en-US" altLang="zh-CN" dirty="0"/>
              <a:t>Java</a:t>
            </a:r>
            <a:r>
              <a:rPr lang="zh-CN" altLang="en-US" dirty="0"/>
              <a:t>类库支持</a:t>
            </a:r>
            <a:r>
              <a:rPr lang="en-US" altLang="zh-CN" dirty="0"/>
              <a:t>TCP</a:t>
            </a:r>
            <a:r>
              <a:rPr lang="zh-CN" altLang="en-US" dirty="0"/>
              <a:t>和</a:t>
            </a:r>
            <a:r>
              <a:rPr lang="en-US" altLang="zh-CN" dirty="0"/>
              <a:t>UDP</a:t>
            </a:r>
            <a:r>
              <a:rPr lang="zh-CN" altLang="en-US" dirty="0"/>
              <a:t>协议，两个协议都位于</a:t>
            </a:r>
            <a:r>
              <a:rPr lang="en-US" altLang="zh-CN" dirty="0"/>
              <a:t>TCP/IP</a:t>
            </a:r>
            <a:r>
              <a:rPr lang="zh-CN" altLang="en-US" dirty="0"/>
              <a:t>的传输层上</a:t>
            </a:r>
            <a:endParaRPr lang="zh-CN" altLang="en-US" dirty="0"/>
          </a:p>
          <a:p>
            <a:pPr lvl="1" eaLnBrk="1" hangingPunct="1"/>
            <a:r>
              <a:rPr lang="en-US" altLang="zh-CN" dirty="0"/>
              <a:t>TCP</a:t>
            </a:r>
            <a:r>
              <a:rPr lang="zh-CN" altLang="en-US" dirty="0"/>
              <a:t>协议：</a:t>
            </a:r>
            <a:endParaRPr lang="zh-CN" altLang="en-US" dirty="0"/>
          </a:p>
          <a:p>
            <a:pPr lvl="2" eaLnBrk="1" hangingPunct="1"/>
            <a:r>
              <a:rPr lang="zh-CN" altLang="en-US" dirty="0"/>
              <a:t>用户网络上进行</a:t>
            </a:r>
            <a:r>
              <a:rPr lang="zh-CN" altLang="en-US" b="1" i="1" dirty="0"/>
              <a:t>安全可靠</a:t>
            </a:r>
            <a:r>
              <a:rPr lang="zh-CN" altLang="en-US" dirty="0"/>
              <a:t>的</a:t>
            </a:r>
            <a:r>
              <a:rPr lang="zh-CN" altLang="en-US" b="1" i="1" dirty="0"/>
              <a:t>流式数据</a:t>
            </a:r>
            <a:r>
              <a:rPr lang="zh-CN" altLang="en-US" dirty="0"/>
              <a:t>传输</a:t>
            </a:r>
            <a:endParaRPr lang="zh-CN" altLang="en-US" dirty="0"/>
          </a:p>
          <a:p>
            <a:pPr lvl="2" eaLnBrk="1" hangingPunct="1"/>
            <a:r>
              <a:rPr lang="zh-CN" altLang="en-US" dirty="0"/>
              <a:t>面向连接的保证可靠的传输协议，通过它传输可得到一个顺序的、无差错的数据流</a:t>
            </a:r>
            <a:endParaRPr lang="zh-CN" altLang="en-US" dirty="0"/>
          </a:p>
          <a:p>
            <a:pPr lvl="2" eaLnBrk="1" hangingPunct="1"/>
            <a:r>
              <a:rPr lang="zh-CN" altLang="en-US" dirty="0"/>
              <a:t>发送方和接收方必须在对应的</a:t>
            </a:r>
            <a:r>
              <a:rPr lang="en-US" altLang="zh-CN" dirty="0"/>
              <a:t>Socket</a:t>
            </a:r>
            <a:r>
              <a:rPr lang="zh-CN" altLang="en-US" dirty="0"/>
              <a:t>之间必须先建立连接，然后再进行发送和接收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91440" tIns="45720" rIns="91440" bIns="45720" anchor="b" anchorCtr="0"/>
          <a:p>
            <a:pPr eaLnBrk="1" hangingPunct="1"/>
            <a:r>
              <a:rPr lang="zh-CN" altLang="en-US" dirty="0"/>
              <a:t>网络通信基础</a:t>
            </a:r>
            <a:endParaRPr lang="zh-CN" altLang="en-US" dirty="0"/>
          </a:p>
        </p:txBody>
      </p:sp>
      <p:sp>
        <p:nvSpPr>
          <p:cNvPr id="12291" name="Rectangle 3"/>
          <p:cNvSpPr>
            <a:spLocks noGrp="1"/>
          </p:cNvSpPr>
          <p:nvPr>
            <p:ph idx="1"/>
          </p:nvPr>
        </p:nvSpPr>
        <p:spPr>
          <a:ln/>
        </p:spPr>
        <p:txBody>
          <a:bodyPr vert="horz" wrap="square" lIns="91440" tIns="45720" rIns="91440" bIns="45720" anchor="t" anchorCtr="0"/>
          <a:p>
            <a:pPr eaLnBrk="1" hangingPunct="1"/>
            <a:r>
              <a:rPr lang="en-US" altLang="zh-CN" sz="2600" dirty="0"/>
              <a:t>TCP</a:t>
            </a:r>
            <a:r>
              <a:rPr lang="zh-CN" altLang="en-US" sz="2600" dirty="0"/>
              <a:t>和</a:t>
            </a:r>
            <a:r>
              <a:rPr lang="en-US" altLang="zh-CN" sz="2600" dirty="0"/>
              <a:t>UDP</a:t>
            </a:r>
            <a:r>
              <a:rPr lang="zh-CN" altLang="en-US" sz="2600" dirty="0"/>
              <a:t>传输协议：</a:t>
            </a:r>
            <a:endParaRPr lang="zh-CN" altLang="en-US" sz="2600" dirty="0"/>
          </a:p>
          <a:p>
            <a:pPr lvl="1" eaLnBrk="1" hangingPunct="1"/>
            <a:r>
              <a:rPr lang="en-US" altLang="zh-CN" sz="2200" dirty="0"/>
              <a:t>UDP</a:t>
            </a:r>
            <a:r>
              <a:rPr lang="zh-CN" altLang="en-US" sz="2200" dirty="0"/>
              <a:t>协议：</a:t>
            </a:r>
            <a:endParaRPr lang="zh-CN" altLang="en-US" sz="2200" dirty="0"/>
          </a:p>
          <a:p>
            <a:pPr lvl="2" eaLnBrk="1" hangingPunct="1"/>
            <a:r>
              <a:rPr lang="zh-CN" altLang="en-US" sz="2100" dirty="0"/>
              <a:t>支持简单的、快速的、点对点的数据报传输模式</a:t>
            </a:r>
            <a:endParaRPr lang="zh-CN" altLang="en-US" sz="2100" dirty="0"/>
          </a:p>
          <a:p>
            <a:pPr lvl="2" eaLnBrk="1" hangingPunct="1"/>
            <a:r>
              <a:rPr lang="zh-CN" altLang="en-US" sz="2100" dirty="0"/>
              <a:t>是一种无连接的协议。每个数据报是一个独立的信息，包括完整的源地址或目的地址，因此能否到达目的地、到达的时间和顺序、传输内容的正确性等不能保证</a:t>
            </a:r>
            <a:endParaRPr lang="zh-CN" altLang="en-US" sz="2100" dirty="0"/>
          </a:p>
          <a:p>
            <a:pPr lvl="1" eaLnBrk="1" hangingPunct="1"/>
            <a:r>
              <a:rPr lang="en-US" altLang="zh-CN" sz="2200" dirty="0"/>
              <a:t>TCP&amp;UDP</a:t>
            </a:r>
            <a:r>
              <a:rPr lang="zh-CN" altLang="en-US" sz="2200" dirty="0"/>
              <a:t>：</a:t>
            </a:r>
            <a:endParaRPr lang="zh-CN" altLang="en-US" sz="2200" dirty="0"/>
          </a:p>
          <a:p>
            <a:pPr lvl="2" eaLnBrk="1" hangingPunct="1"/>
            <a:r>
              <a:rPr lang="zh-CN" altLang="en-US" sz="2100" dirty="0"/>
              <a:t>可靠传输需要对内容正确性校验，需要占用时间和带宽。因此</a:t>
            </a:r>
            <a:r>
              <a:rPr lang="en-US" altLang="zh-CN" sz="2100" dirty="0"/>
              <a:t>TCP</a:t>
            </a:r>
            <a:r>
              <a:rPr lang="zh-CN" altLang="en-US" sz="2100" dirty="0"/>
              <a:t>效率不如</a:t>
            </a:r>
            <a:r>
              <a:rPr lang="en-US" altLang="zh-CN" sz="2100" dirty="0"/>
              <a:t>UDP</a:t>
            </a:r>
            <a:endParaRPr lang="en-US" altLang="zh-CN" sz="2100" dirty="0"/>
          </a:p>
          <a:p>
            <a:pPr lvl="2" eaLnBrk="1" hangingPunct="1"/>
            <a:r>
              <a:rPr lang="zh-CN" altLang="en-US" sz="2100" dirty="0"/>
              <a:t>有些场合需要可靠传输（</a:t>
            </a:r>
            <a:r>
              <a:rPr lang="en-US" altLang="zh-CN" sz="2100" dirty="0"/>
              <a:t>Telnet</a:t>
            </a:r>
            <a:r>
              <a:rPr lang="zh-CN" altLang="en-US" sz="2100" dirty="0"/>
              <a:t>、</a:t>
            </a:r>
            <a:r>
              <a:rPr lang="en-US" altLang="zh-CN" sz="2100" dirty="0"/>
              <a:t>FTP</a:t>
            </a:r>
            <a:r>
              <a:rPr lang="zh-CN" altLang="en-US" sz="2100" dirty="0"/>
              <a:t>等）；有些场合不需要可靠传输（视频会议等）</a:t>
            </a:r>
            <a:r>
              <a:rPr lang="en-US" altLang="zh-CN" sz="2100" dirty="0"/>
              <a:t>——</a:t>
            </a:r>
            <a:r>
              <a:rPr lang="zh-CN" altLang="en-US" sz="2100" dirty="0"/>
              <a:t>不同场合选择不同协议进行</a:t>
            </a:r>
            <a:endParaRPr lang="zh-CN" altLang="en-US" sz="2100"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8996</Words>
  <Application>WPS 演示</Application>
  <PresentationFormat>全屏显示(4:3)</PresentationFormat>
  <Paragraphs>491</Paragraphs>
  <Slides>51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51</vt:i4>
      </vt:variant>
    </vt:vector>
  </HeadingPairs>
  <TitlesOfParts>
    <vt:vector size="64" baseType="lpstr">
      <vt:lpstr>Arial</vt:lpstr>
      <vt:lpstr>宋体</vt:lpstr>
      <vt:lpstr>Wingdings</vt:lpstr>
      <vt:lpstr>Calibri</vt:lpstr>
      <vt:lpstr>Verdana</vt:lpstr>
      <vt:lpstr>Times New Roman</vt:lpstr>
      <vt:lpstr>微软雅黑</vt:lpstr>
      <vt:lpstr>Arial Unicode MS</vt:lpstr>
      <vt:lpstr>Network</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soochow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网络程序设计</dc:title>
  <dc:creator>kongfang</dc:creator>
  <cp:lastModifiedBy>admin</cp:lastModifiedBy>
  <cp:revision>94</cp:revision>
  <dcterms:created xsi:type="dcterms:W3CDTF">2007-01-02T13:14:09Z</dcterms:created>
  <dcterms:modified xsi:type="dcterms:W3CDTF">2021-06-11T01:35:43Z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DA1854625EF34811998EC0DD095F0389</vt:lpwstr>
  </property>
  <property fmtid="{D5CDD505-2E9C-101B-9397-08002B2CF9AE}" pid="3" name="KSOProductBuildVer">
    <vt:lpwstr>2052-11.1.0.10495</vt:lpwstr>
  </property>
</Properties>
</file>