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png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模拟习题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8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32" y="479782"/>
            <a:ext cx="9034264" cy="1292662"/>
          </a:xfrm>
          <a:prstGeom prst="rect">
            <a:avLst/>
          </a:prstGeom>
          <a:solidFill>
            <a:srgbClr val="D5E4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610" tIns="45720" rIns="4761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二极管电路如图（a）所示，设二极管为理想的。</a:t>
            </a:r>
            <a:endParaRPr kumimoji="0" lang="zh-CN" altLang="zh-CN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（1）试求电路的传输特性（vo～vi特性）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画出vo～vi波形</a:t>
            </a:r>
            <a:endParaRPr kumimoji="0" lang="zh-CN" altLang="zh-CN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（2）假定输入电压如图4（b）所示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试画出相应的vo波形。</a:t>
            </a:r>
            <a:endParaRPr kumimoji="0" lang="zh-CN" altLang="zh-CN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0"/>
          <a:stretch/>
        </p:blipFill>
        <p:spPr bwMode="auto">
          <a:xfrm>
            <a:off x="272211" y="2780927"/>
            <a:ext cx="8548261" cy="322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35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332656"/>
            <a:ext cx="81369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/>
              <a:t>解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r>
              <a:rPr lang="zh-CN" altLang="zh-CN" sz="2800" dirty="0" smtClean="0"/>
              <a:t>（</a:t>
            </a:r>
            <a:r>
              <a:rPr lang="zh-CN" altLang="zh-CN" sz="2800" dirty="0"/>
              <a:t>1）当-12V&lt;vi&lt;10V时，D1、D2均截止，vo=</a:t>
            </a:r>
            <a:r>
              <a:rPr lang="zh-CN" altLang="zh-CN" sz="2800" dirty="0" smtClean="0"/>
              <a:t>vi</a:t>
            </a:r>
            <a:endParaRPr lang="zh-CN" altLang="zh-CN" sz="2800" dirty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zh-CN" altLang="zh-CN" sz="2800" dirty="0" smtClean="0"/>
              <a:t>当</a:t>
            </a:r>
            <a:r>
              <a:rPr lang="zh-CN" altLang="zh-CN" sz="2800" dirty="0"/>
              <a:t>vi≥10V时，D1导通、D2截止 </a:t>
            </a:r>
            <a:endParaRPr lang="en-US" altLang="zh-CN" sz="2800" dirty="0" smtClean="0"/>
          </a:p>
          <a:p>
            <a:r>
              <a:rPr lang="en-US" altLang="zh-CN" sz="2800" dirty="0" smtClean="0"/>
              <a:t>           </a:t>
            </a:r>
            <a:r>
              <a:rPr lang="zh-CN" altLang="zh-CN" sz="2800" dirty="0" smtClean="0"/>
              <a:t>vo</a:t>
            </a:r>
            <a:r>
              <a:rPr lang="zh-CN" altLang="zh-CN" sz="2800" dirty="0"/>
              <a:t>=10+(vi-10)*R2/(R1+R2)</a:t>
            </a:r>
          </a:p>
          <a:p>
            <a:r>
              <a:rPr lang="en-US" altLang="zh-CN" sz="2800" dirty="0" smtClean="0"/>
              <a:t>               </a:t>
            </a:r>
            <a:r>
              <a:rPr lang="zh-CN" altLang="zh-CN" sz="2800" dirty="0" smtClean="0"/>
              <a:t>=</a:t>
            </a:r>
            <a:r>
              <a:rPr lang="zh-CN" altLang="zh-CN" sz="2800" dirty="0"/>
              <a:t>10+(vi-10)*5/(5+5)</a:t>
            </a:r>
          </a:p>
          <a:p>
            <a:r>
              <a:rPr lang="en-US" altLang="zh-CN" sz="2800" dirty="0" smtClean="0"/>
              <a:t>               </a:t>
            </a:r>
            <a:r>
              <a:rPr lang="zh-CN" altLang="zh-CN" sz="2800" dirty="0" smtClean="0"/>
              <a:t>=</a:t>
            </a:r>
            <a:r>
              <a:rPr lang="zh-CN" altLang="zh-CN" sz="2800" dirty="0"/>
              <a:t>1/2vi+5</a:t>
            </a:r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r>
              <a:rPr lang="zh-CN" altLang="zh-CN" sz="2800" dirty="0" smtClean="0"/>
              <a:t>当</a:t>
            </a:r>
            <a:r>
              <a:rPr lang="zh-CN" altLang="zh-CN" sz="2800" dirty="0"/>
              <a:t>vi≤-12V时，D1截止、D2导通 </a:t>
            </a:r>
            <a:endParaRPr lang="en-US" altLang="zh-CN" sz="2800" dirty="0" smtClean="0"/>
          </a:p>
          <a:p>
            <a:r>
              <a:rPr lang="en-US" altLang="zh-CN" sz="2800" dirty="0" smtClean="0"/>
              <a:t>          </a:t>
            </a:r>
            <a:r>
              <a:rPr lang="zh-CN" altLang="zh-CN" sz="2800" dirty="0" smtClean="0"/>
              <a:t>vo</a:t>
            </a:r>
            <a:r>
              <a:rPr lang="zh-CN" altLang="zh-CN" sz="2800" dirty="0"/>
              <a:t>=(vi+12)*R3/(R1+R3)-12</a:t>
            </a:r>
          </a:p>
          <a:p>
            <a:r>
              <a:rPr lang="en-US" altLang="zh-CN" sz="2800" dirty="0" smtClean="0"/>
              <a:t>              </a:t>
            </a:r>
            <a:r>
              <a:rPr lang="zh-CN" altLang="zh-CN" sz="2800" dirty="0" smtClean="0"/>
              <a:t>=(</a:t>
            </a:r>
            <a:r>
              <a:rPr lang="zh-CN" altLang="zh-CN" sz="2800" dirty="0"/>
              <a:t>vi+12)*10/(10+5)-12</a:t>
            </a:r>
          </a:p>
          <a:p>
            <a:r>
              <a:rPr lang="en-US" altLang="zh-CN" sz="2800" dirty="0" smtClean="0"/>
              <a:t>              </a:t>
            </a:r>
            <a:r>
              <a:rPr lang="zh-CN" altLang="zh-CN" sz="2800" dirty="0" smtClean="0"/>
              <a:t>=</a:t>
            </a:r>
            <a:r>
              <a:rPr lang="zh-CN" altLang="zh-CN" sz="2800" dirty="0"/>
              <a:t>2/3vi-</a:t>
            </a:r>
            <a:r>
              <a:rPr lang="zh-CN" altLang="zh-CN" sz="2800" dirty="0" smtClean="0"/>
              <a:t>4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8930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0552"/>
            <a:ext cx="803539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96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32" y="341283"/>
            <a:ext cx="9034264" cy="1569660"/>
          </a:xfrm>
          <a:prstGeom prst="rect">
            <a:avLst/>
          </a:prstGeom>
          <a:solidFill>
            <a:srgbClr val="D5E4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610" tIns="45720" rIns="4761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en-US" altLang="zh-CN" sz="2400" dirty="0" smtClean="0"/>
              <a:t>2 </a:t>
            </a:r>
            <a:r>
              <a:rPr lang="zh-CN" altLang="zh-CN" sz="2400" dirty="0" smtClean="0"/>
              <a:t>VBE</a:t>
            </a:r>
            <a:r>
              <a:rPr lang="zh-CN" altLang="zh-CN" sz="2400" dirty="0"/>
              <a:t>(on)=0.7V，rbb'=300Ω</a:t>
            </a:r>
            <a:r>
              <a:rPr lang="zh-CN" altLang="zh-CN" sz="2400" dirty="0" smtClean="0"/>
              <a:t>，已知</a:t>
            </a:r>
            <a:r>
              <a:rPr lang="zh-CN" altLang="zh-CN" sz="2400" dirty="0"/>
              <a:t>晶体管的β=100，</a:t>
            </a:r>
          </a:p>
          <a:p>
            <a:r>
              <a:rPr lang="zh-CN" altLang="zh-CN" sz="2400" dirty="0"/>
              <a:t>rce可忽略，RE=2.3KΩ，I1≈I2=</a:t>
            </a:r>
            <a:r>
              <a:rPr lang="zh-CN" altLang="zh-CN" sz="2400" dirty="0" smtClean="0"/>
              <a:t>10</a:t>
            </a:r>
            <a:r>
              <a:rPr lang="zh-CN" altLang="en-US" sz="2400" dirty="0" smtClean="0"/>
              <a:t>*</a:t>
            </a:r>
            <a:r>
              <a:rPr lang="zh-CN" altLang="zh-CN" sz="2400" dirty="0" smtClean="0"/>
              <a:t>IBQ</a:t>
            </a:r>
            <a:r>
              <a:rPr lang="zh-CN" altLang="en-US" sz="2400" dirty="0" smtClean="0"/>
              <a:t>。</a:t>
            </a:r>
            <a:endParaRPr lang="zh-CN" altLang="zh-CN" sz="2400" dirty="0"/>
          </a:p>
          <a:p>
            <a:r>
              <a:rPr lang="zh-CN" altLang="zh-CN" sz="2400" dirty="0"/>
              <a:t>（1）欲使ICQ=1mA，VCEQ=6V，试确定RB1，RB2和RC的值</a:t>
            </a:r>
            <a:r>
              <a:rPr lang="zh-CN" altLang="zh-CN" sz="2400" dirty="0" smtClean="0"/>
              <a:t>；</a:t>
            </a:r>
            <a:endParaRPr lang="zh-CN" altLang="zh-CN" sz="2400" dirty="0"/>
          </a:p>
          <a:p>
            <a:r>
              <a:rPr lang="zh-CN" altLang="zh-CN" sz="2400" dirty="0"/>
              <a:t>（2）设RL=4.3KΩ，计算该放大器的中频增益Av=</a:t>
            </a:r>
            <a:r>
              <a:rPr lang="zh-CN" altLang="zh-CN" sz="2400" dirty="0" smtClean="0"/>
              <a:t>vo</a:t>
            </a:r>
            <a:r>
              <a:rPr lang="en-US" altLang="zh-CN" sz="2400" dirty="0" smtClean="0"/>
              <a:t>/</a:t>
            </a:r>
            <a:r>
              <a:rPr lang="zh-CN" altLang="zh-CN" sz="2400" dirty="0" smtClean="0"/>
              <a:t>vi</a:t>
            </a:r>
            <a:r>
              <a:rPr lang="zh-CN" altLang="zh-CN" sz="2400" dirty="0"/>
              <a:t>=</a:t>
            </a:r>
            <a:r>
              <a:rPr lang="zh-CN" altLang="zh-CN" sz="2400" dirty="0" smtClean="0"/>
              <a:t>?</a:t>
            </a:r>
            <a:endParaRPr lang="zh-CN" altLang="zh-C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36" y="2132856"/>
            <a:ext cx="5452655" cy="432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52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332656"/>
            <a:ext cx="8136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/>
              <a:t>解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r>
              <a:rPr lang="zh-CN" altLang="zh-CN" sz="2800" dirty="0" smtClean="0"/>
              <a:t>（</a:t>
            </a:r>
            <a:r>
              <a:rPr lang="zh-CN" altLang="zh-CN" sz="2800" dirty="0"/>
              <a:t>1</a:t>
            </a:r>
            <a:r>
              <a:rPr lang="zh-CN" altLang="zh-CN" sz="2800" dirty="0" smtClean="0"/>
              <a:t>）</a:t>
            </a:r>
            <a:r>
              <a:rPr lang="zh-CN" altLang="zh-CN" sz="2800" dirty="0"/>
              <a:t> (RC+RE)⨯ICQ+VCEQ=12 求得RC=3.7KΩ 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</a:t>
            </a:r>
            <a:r>
              <a:rPr lang="zh-CN" altLang="zh-CN" sz="2800" dirty="0" smtClean="0"/>
              <a:t>I</a:t>
            </a:r>
            <a:r>
              <a:rPr lang="zh-CN" altLang="zh-CN" sz="2800" dirty="0"/>
              <a:t>2RB2=0.7+REIEQ 求得RB2=30K</a:t>
            </a:r>
            <a:r>
              <a:rPr lang="zh-CN" altLang="zh-CN" sz="2800" dirty="0" smtClean="0"/>
              <a:t>Ω</a:t>
            </a:r>
            <a:endParaRPr lang="en-US" altLang="zh-CN" sz="2800" dirty="0" smtClean="0"/>
          </a:p>
          <a:p>
            <a:r>
              <a:rPr lang="en-US" altLang="zh-CN" sz="2800" dirty="0" smtClean="0"/>
              <a:t>           </a:t>
            </a:r>
            <a:r>
              <a:rPr lang="zh-CN" altLang="zh-CN" sz="2800" dirty="0"/>
              <a:t>I1(RB1+RB2)=12 求得RB1=90K</a:t>
            </a:r>
            <a:r>
              <a:rPr lang="zh-CN" altLang="zh-CN" sz="2800" dirty="0" smtClean="0"/>
              <a:t>Ω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Av=</a:t>
            </a:r>
            <a:r>
              <a:rPr lang="zh-CN" altLang="zh-CN" sz="2800" dirty="0" smtClean="0"/>
              <a:t>β</a:t>
            </a:r>
            <a:r>
              <a:rPr lang="zh-CN" altLang="zh-CN" sz="2800" dirty="0"/>
              <a:t>(RC//RL</a:t>
            </a:r>
            <a:r>
              <a:rPr lang="zh-CN" altLang="zh-CN" sz="2800" dirty="0" smtClean="0"/>
              <a:t>)</a:t>
            </a:r>
            <a:r>
              <a:rPr lang="en-US" altLang="zh-CN" sz="2800" dirty="0" smtClean="0"/>
              <a:t>/</a:t>
            </a:r>
            <a:r>
              <a:rPr lang="zh-CN" altLang="zh-CN" sz="2800" dirty="0" smtClean="0"/>
              <a:t>rb</a:t>
            </a:r>
            <a:r>
              <a:rPr lang="en-US" altLang="zh-CN" sz="2800" dirty="0" smtClean="0"/>
              <a:t>e</a:t>
            </a:r>
          </a:p>
          <a:p>
            <a:r>
              <a:rPr lang="en-US" altLang="zh-CN" sz="2800" dirty="0" smtClean="0"/>
              <a:t>           </a:t>
            </a:r>
            <a:r>
              <a:rPr lang="en-US" altLang="zh-CN" sz="2800" dirty="0" err="1" smtClean="0"/>
              <a:t>rbe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rbb</a:t>
            </a:r>
            <a:r>
              <a:rPr lang="en-US" altLang="zh-CN" sz="2800" dirty="0" smtClean="0"/>
              <a:t>’+(1+</a:t>
            </a:r>
            <a:r>
              <a:rPr lang="zh-CN" altLang="zh-CN" sz="2800" dirty="0" smtClean="0"/>
              <a:t>β</a:t>
            </a:r>
            <a:r>
              <a:rPr lang="en-US" altLang="zh-CN" sz="2800" dirty="0" smtClean="0"/>
              <a:t>)*26/ICQ=0.3+2.63=2.93</a:t>
            </a:r>
            <a:r>
              <a:rPr lang="zh-CN" altLang="zh-CN" sz="2800" dirty="0"/>
              <a:t> KΩ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0955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39761"/>
              </p:ext>
            </p:extLst>
          </p:nvPr>
        </p:nvGraphicFramePr>
        <p:xfrm>
          <a:off x="2339752" y="2312298"/>
          <a:ext cx="4320480" cy="343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3" imgW="11123810" imgH="8857143" progId="MSPhotoEd.3">
                  <p:embed/>
                </p:oleObj>
              </mc:Choice>
              <mc:Fallback>
                <p:oleObj r:id="rId3" imgW="11123810" imgH="8857143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312298"/>
                        <a:ext cx="4320480" cy="343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9512" y="373306"/>
            <a:ext cx="871296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 </a:t>
            </a:r>
            <a:r>
              <a:rPr kumimoji="0" lang="zh-CN" altLang="zh-CN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已知</a:t>
            </a:r>
            <a:r>
              <a:rPr kumimoji="0" lang="zh-CN" alt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所示电路中晶体管的</a:t>
            </a:r>
            <a:r>
              <a:rPr kumimoji="0" lang="zh-CN" alt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</a:t>
            </a:r>
            <a:r>
              <a:rPr kumimoji="0" lang="zh-CN" alt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＝</a:t>
            </a:r>
            <a:r>
              <a:rPr kumimoji="0" lang="en-US" altLang="zh-CN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100</a:t>
            </a:r>
            <a:r>
              <a:rPr kumimoji="0" lang="zh-CN" alt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kumimoji="0" lang="en-US" altLang="zh-CN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kumimoji="0" lang="en-US" altLang="zh-CN" sz="2400" b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be</a:t>
            </a:r>
            <a:r>
              <a:rPr kumimoji="0" lang="en-US" altLang="zh-CN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=1kΩ</a:t>
            </a:r>
            <a:r>
              <a:rPr kumimoji="0" lang="zh-CN" alt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。</a:t>
            </a:r>
            <a:endParaRPr kumimoji="0" lang="zh-CN" altLang="en-US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（</a:t>
            </a:r>
            <a:r>
              <a:rPr kumimoji="0" lang="en-US" altLang="zh-CN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zh-CN" alt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）现已测得静态管压降</a:t>
            </a:r>
            <a:r>
              <a:rPr kumimoji="0" lang="en-US" altLang="zh-CN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U</a:t>
            </a:r>
            <a:r>
              <a:rPr kumimoji="0" lang="en-US" altLang="zh-CN" sz="2400" b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CEQ</a:t>
            </a:r>
            <a:r>
              <a:rPr kumimoji="0" lang="zh-CN" alt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＝</a:t>
            </a:r>
            <a:r>
              <a:rPr kumimoji="0" lang="en-US" altLang="zh-CN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6V</a:t>
            </a:r>
            <a:r>
              <a:rPr kumimoji="0" lang="zh-CN" alt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，估算</a:t>
            </a:r>
            <a:r>
              <a:rPr kumimoji="0" lang="en-US" altLang="zh-CN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kumimoji="0" lang="en-US" altLang="zh-CN" sz="2400" b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0" lang="zh-CN" alt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约为多少千欧；</a:t>
            </a:r>
            <a:endParaRPr kumimoji="0" lang="en-US" altLang="zh-CN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  <a:cs typeface="宋体" pitchFamily="2" charset="-122"/>
                <a:sym typeface="Symbol" pitchFamily="18" charset="2"/>
              </a:rPr>
              <a:t>    （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宋体" pitchFamily="2" charset="-122"/>
                <a:sym typeface="Symbol" pitchFamily="18" charset="2"/>
              </a:rPr>
              <a:t>2</a:t>
            </a:r>
            <a:r>
              <a:rPr lang="zh-CN" altLang="en-US" sz="2400" dirty="0">
                <a:latin typeface="Arial" pitchFamily="34" charset="0"/>
                <a:ea typeface="宋体" pitchFamily="2" charset="-122"/>
                <a:cs typeface="宋体" pitchFamily="2" charset="-122"/>
                <a:sym typeface="Symbol" pitchFamily="18" charset="2"/>
              </a:rPr>
              <a:t>）若测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  <a:cs typeface="宋体" pitchFamily="2" charset="-122"/>
                <a:sym typeface="Symbol" pitchFamily="18" charset="2"/>
              </a:rPr>
              <a:t>得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宋体" pitchFamily="2" charset="-122"/>
                <a:sym typeface="Symbol" pitchFamily="18" charset="2"/>
              </a:rPr>
              <a:t>ui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  <a:cs typeface="宋体" pitchFamily="2" charset="-122"/>
                <a:sym typeface="Symbol" pitchFamily="18" charset="2"/>
              </a:rPr>
              <a:t>和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宋体" pitchFamily="2" charset="-122"/>
                <a:sym typeface="Symbol" pitchFamily="18" charset="2"/>
              </a:rPr>
              <a:t>uo</a:t>
            </a:r>
            <a:r>
              <a:rPr lang="zh-CN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的有效值分别为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1mV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100mV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，则负载电阻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400" baseline="-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为多少千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欧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?</a:t>
            </a:r>
            <a:endParaRPr kumimoji="0" lang="zh-CN" altLang="en-US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812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1473"/>
              </p:ext>
            </p:extLst>
          </p:nvPr>
        </p:nvGraphicFramePr>
        <p:xfrm>
          <a:off x="2339752" y="2312298"/>
          <a:ext cx="4320480" cy="343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11123810" imgH="8857143" progId="MSPhotoEd.3">
                  <p:embed/>
                </p:oleObj>
              </mc:Choice>
              <mc:Fallback>
                <p:oleObj r:id="rId3" imgW="11123810" imgH="885714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312298"/>
                        <a:ext cx="4320480" cy="343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2696" y="332656"/>
            <a:ext cx="87129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 </a:t>
            </a:r>
            <a:r>
              <a:rPr lang="zh-CN" altLang="zh-CN" sz="2400" dirty="0" smtClean="0"/>
              <a:t>在所</a:t>
            </a:r>
            <a:r>
              <a:rPr lang="zh-CN" altLang="zh-CN" sz="2400" dirty="0"/>
              <a:t>示电路中，设静态时</a:t>
            </a:r>
            <a:r>
              <a:rPr lang="en-US" altLang="zh-CN" sz="2400" i="1" dirty="0"/>
              <a:t>I</a:t>
            </a:r>
            <a:r>
              <a:rPr lang="en-US" altLang="zh-CN" sz="2400" baseline="-25000" dirty="0"/>
              <a:t>CQ</a:t>
            </a:r>
            <a:r>
              <a:rPr lang="zh-CN" altLang="zh-CN" sz="2400" dirty="0"/>
              <a:t>＝</a:t>
            </a:r>
            <a:r>
              <a:rPr lang="en-US" altLang="zh-CN" sz="2400" dirty="0"/>
              <a:t>2mA</a:t>
            </a:r>
            <a:r>
              <a:rPr lang="zh-CN" altLang="zh-CN" sz="2400" dirty="0"/>
              <a:t>，晶体管饱和管压降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CES</a:t>
            </a:r>
            <a:r>
              <a:rPr lang="zh-CN" altLang="zh-CN" sz="2400" dirty="0"/>
              <a:t>＝</a:t>
            </a:r>
            <a:r>
              <a:rPr lang="en-US" altLang="zh-CN" sz="2400" dirty="0"/>
              <a:t>0.6V</a:t>
            </a:r>
            <a:r>
              <a:rPr lang="zh-CN" altLang="zh-CN" sz="2400" dirty="0"/>
              <a:t>。试问：当负载电阻</a:t>
            </a:r>
            <a:r>
              <a:rPr lang="en-US" altLang="zh-CN" sz="2400" i="1" dirty="0"/>
              <a:t>R</a:t>
            </a:r>
            <a:r>
              <a:rPr lang="en-US" altLang="zh-CN" sz="2400" baseline="-25000" dirty="0"/>
              <a:t>L</a:t>
            </a:r>
            <a:r>
              <a:rPr lang="zh-CN" altLang="zh-CN" sz="2400" dirty="0"/>
              <a:t>＝∞和</a:t>
            </a:r>
            <a:r>
              <a:rPr lang="en-US" altLang="zh-CN" sz="2400" i="1" dirty="0"/>
              <a:t>R</a:t>
            </a:r>
            <a:r>
              <a:rPr lang="en-US" altLang="zh-CN" sz="2400" baseline="-25000" dirty="0"/>
              <a:t>L</a:t>
            </a:r>
            <a:r>
              <a:rPr lang="zh-CN" altLang="zh-CN" sz="2400" dirty="0"/>
              <a:t>＝</a:t>
            </a:r>
            <a:r>
              <a:rPr lang="en-US" altLang="zh-CN" sz="2400" dirty="0"/>
              <a:t>3k</a:t>
            </a:r>
            <a:r>
              <a:rPr lang="zh-CN" altLang="zh-CN" sz="2400" dirty="0"/>
              <a:t>Ω时电路的最大不失真输出电压各为多少伏？</a:t>
            </a:r>
            <a:endParaRPr kumimoji="0" lang="zh-CN" altLang="en-US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0093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995916"/>
              </p:ext>
            </p:extLst>
          </p:nvPr>
        </p:nvGraphicFramePr>
        <p:xfrm>
          <a:off x="323528" y="3068960"/>
          <a:ext cx="3105502" cy="2472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3" imgW="11123810" imgH="8857143" progId="MSPhotoEd.3">
                  <p:embed/>
                </p:oleObj>
              </mc:Choice>
              <mc:Fallback>
                <p:oleObj r:id="rId3" imgW="11123810" imgH="885714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068960"/>
                        <a:ext cx="3105502" cy="2472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2696" y="332656"/>
            <a:ext cx="87129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 </a:t>
            </a:r>
            <a:r>
              <a:rPr lang="zh-CN" altLang="zh-CN" sz="2400" dirty="0" smtClean="0"/>
              <a:t>在所</a:t>
            </a:r>
            <a:r>
              <a:rPr lang="zh-CN" altLang="zh-CN" sz="2400" dirty="0"/>
              <a:t>示电路中，设静态时</a:t>
            </a:r>
            <a:r>
              <a:rPr lang="en-US" altLang="zh-CN" sz="2400" i="1" dirty="0"/>
              <a:t>I</a:t>
            </a:r>
            <a:r>
              <a:rPr lang="en-US" altLang="zh-CN" sz="2400" baseline="-25000" dirty="0"/>
              <a:t>CQ</a:t>
            </a:r>
            <a:r>
              <a:rPr lang="zh-CN" altLang="zh-CN" sz="2400" dirty="0"/>
              <a:t>＝</a:t>
            </a:r>
            <a:r>
              <a:rPr lang="en-US" altLang="zh-CN" sz="2400" dirty="0"/>
              <a:t>2mA</a:t>
            </a:r>
            <a:r>
              <a:rPr lang="zh-CN" altLang="zh-CN" sz="2400" dirty="0"/>
              <a:t>，晶体管饱和管压降</a:t>
            </a:r>
            <a:r>
              <a:rPr lang="en-US" altLang="zh-CN" sz="2400" i="1" dirty="0"/>
              <a:t>U</a:t>
            </a:r>
            <a:r>
              <a:rPr lang="en-US" altLang="zh-CN" sz="2400" baseline="-25000" dirty="0"/>
              <a:t>CES</a:t>
            </a:r>
            <a:r>
              <a:rPr lang="zh-CN" altLang="zh-CN" sz="2400" dirty="0"/>
              <a:t>＝</a:t>
            </a:r>
            <a:r>
              <a:rPr lang="en-US" altLang="zh-CN" sz="2400" dirty="0"/>
              <a:t>0.6V</a:t>
            </a:r>
            <a:r>
              <a:rPr lang="zh-CN" altLang="zh-CN" sz="2400" dirty="0"/>
              <a:t>。试问：当负载电阻</a:t>
            </a:r>
            <a:r>
              <a:rPr lang="en-US" altLang="zh-CN" sz="2400" i="1" dirty="0"/>
              <a:t>R</a:t>
            </a:r>
            <a:r>
              <a:rPr lang="en-US" altLang="zh-CN" sz="2400" baseline="-25000" dirty="0"/>
              <a:t>L</a:t>
            </a:r>
            <a:r>
              <a:rPr lang="zh-CN" altLang="zh-CN" sz="2400" dirty="0"/>
              <a:t>＝∞和</a:t>
            </a:r>
            <a:r>
              <a:rPr lang="en-US" altLang="zh-CN" sz="2400" i="1" dirty="0"/>
              <a:t>R</a:t>
            </a:r>
            <a:r>
              <a:rPr lang="en-US" altLang="zh-CN" sz="2400" baseline="-25000" dirty="0"/>
              <a:t>L</a:t>
            </a:r>
            <a:r>
              <a:rPr lang="zh-CN" altLang="zh-CN" sz="2400" dirty="0"/>
              <a:t>＝</a:t>
            </a:r>
            <a:r>
              <a:rPr lang="en-US" altLang="zh-CN" sz="2400" dirty="0"/>
              <a:t>3k</a:t>
            </a:r>
            <a:r>
              <a:rPr lang="zh-CN" altLang="zh-CN" sz="2400" dirty="0"/>
              <a:t>Ω时电路的最大不失真输出电压各为多少伏？</a:t>
            </a:r>
            <a:endParaRPr kumimoji="0" lang="zh-CN" altLang="en-US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103217"/>
              </p:ext>
            </p:extLst>
          </p:nvPr>
        </p:nvGraphicFramePr>
        <p:xfrm>
          <a:off x="3948257" y="2348880"/>
          <a:ext cx="2908884" cy="707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5" imgW="1727200" imgH="419100" progId="Equation.3">
                  <p:embed/>
                </p:oleObj>
              </mc:Choice>
              <mc:Fallback>
                <p:oleObj name="公式" r:id="rId5" imgW="17272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257" y="2348880"/>
                        <a:ext cx="2908884" cy="7071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452132"/>
              </p:ext>
            </p:extLst>
          </p:nvPr>
        </p:nvGraphicFramePr>
        <p:xfrm>
          <a:off x="4116838" y="3458676"/>
          <a:ext cx="2287958" cy="47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7" imgW="647419" imgH="215806" progId="Equation.3">
                  <p:embed/>
                </p:oleObj>
              </mc:Choice>
              <mc:Fallback>
                <p:oleObj name="公式" r:id="rId7" imgW="647419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838" y="3458676"/>
                        <a:ext cx="2287958" cy="474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519720"/>
              </p:ext>
            </p:extLst>
          </p:nvPr>
        </p:nvGraphicFramePr>
        <p:xfrm>
          <a:off x="4139952" y="4600699"/>
          <a:ext cx="2952329" cy="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9" imgW="1409700" imgH="457200" progId="Equation.3">
                  <p:embed/>
                </p:oleObj>
              </mc:Choice>
              <mc:Fallback>
                <p:oleObj name="公式" r:id="rId9" imgW="14097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600699"/>
                        <a:ext cx="2952329" cy="957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63888" y="1401251"/>
            <a:ext cx="53217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解：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由于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CQ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2mA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，所以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CEQ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CC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－</a:t>
            </a:r>
            <a:r>
              <a:rPr kumimoji="0" lang="en-US" altLang="zh-C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CQ</a:t>
            </a:r>
            <a:r>
              <a:rPr kumimoji="0" lang="en-US" altLang="zh-C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kumimoji="0" lang="en-US" altLang="zh-CN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6V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空载时，输入信号增大到一定幅值，电路首先出现饱和失真。故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876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23928" y="3933056"/>
            <a:ext cx="49617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时，当输入信号增大到一定幅值，电路首先出现截止失真。故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1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593</Words>
  <Application>Microsoft Office PowerPoint</Application>
  <PresentationFormat>全屏显示(4:3)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Office 主题</vt:lpstr>
      <vt:lpstr>MSPhotoEd.3</vt:lpstr>
      <vt:lpstr>Microsoft 公式 3.0</vt:lpstr>
      <vt:lpstr>模拟习题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模拟习题</dc:title>
  <dc:creator>Admin</dc:creator>
  <cp:lastModifiedBy>Admin</cp:lastModifiedBy>
  <cp:revision>6</cp:revision>
  <dcterms:created xsi:type="dcterms:W3CDTF">2019-10-20T12:18:56Z</dcterms:created>
  <dcterms:modified xsi:type="dcterms:W3CDTF">2019-10-20T13:20:13Z</dcterms:modified>
</cp:coreProperties>
</file>