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33"/>
  </p:notesMasterIdLst>
  <p:sldIdLst>
    <p:sldId id="260" r:id="rId2"/>
    <p:sldId id="261" r:id="rId3"/>
    <p:sldId id="285" r:id="rId4"/>
    <p:sldId id="262" r:id="rId5"/>
    <p:sldId id="289" r:id="rId6"/>
    <p:sldId id="288" r:id="rId7"/>
    <p:sldId id="287" r:id="rId8"/>
    <p:sldId id="290" r:id="rId9"/>
    <p:sldId id="291" r:id="rId10"/>
    <p:sldId id="292" r:id="rId11"/>
    <p:sldId id="29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1.wmf"/><Relationship Id="rId5" Type="http://schemas.openxmlformats.org/officeDocument/2006/relationships/image" Target="../media/image39.png"/><Relationship Id="rId4" Type="http://schemas.openxmlformats.org/officeDocument/2006/relationships/image" Target="../media/image46.png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5.wmf"/><Relationship Id="rId1" Type="http://schemas.openxmlformats.org/officeDocument/2006/relationships/image" Target="../media/image41.wmf"/><Relationship Id="rId4" Type="http://schemas.openxmlformats.org/officeDocument/2006/relationships/image" Target="../media/image39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png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1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D54C799-A6F4-4DE9-B194-68C473D6566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3951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zh-CN"/>
              <a:t>本节课的教学目的：</a:t>
            </a:r>
          </a:p>
          <a:p>
            <a:r>
              <a:rPr lang="zh-CN" altLang="zh-CN"/>
              <a:t>1、了解零点漂移现象及其产生的原因。</a:t>
            </a:r>
          </a:p>
          <a:p>
            <a:r>
              <a:rPr lang="zh-CN" altLang="zh-CN"/>
              <a:t>2、如何构思出差分放大电路。</a:t>
            </a:r>
          </a:p>
          <a:p>
            <a:r>
              <a:rPr lang="zh-CN" altLang="zh-CN"/>
              <a:t>3、理解差分放大电路的特点和对称性的重要性。</a:t>
            </a:r>
          </a:p>
          <a:p>
            <a:r>
              <a:rPr lang="zh-CN" altLang="zh-CN"/>
              <a:t>4、掌握差分放大电路主要动态参数的物理意义，以及四种接法电路的静态和动态分析、特点。</a:t>
            </a:r>
          </a:p>
          <a:p>
            <a:r>
              <a:rPr lang="zh-CN" altLang="zh-CN"/>
              <a:t>5、通过对</a:t>
            </a:r>
            <a:r>
              <a:rPr lang="zh-CN" altLang="zh-CN" i="1"/>
              <a:t>R</a:t>
            </a:r>
            <a:r>
              <a:rPr lang="zh-CN" altLang="zh-CN" baseline="-25000"/>
              <a:t>e</a:t>
            </a:r>
            <a:r>
              <a:rPr lang="zh-CN" altLang="zh-CN"/>
              <a:t>作用的分析，了解共模负反馈的概念以及引入具有恒流源差分放大电路的必要性。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zh-CN"/>
              <a:t>R</a:t>
            </a:r>
            <a:r>
              <a:rPr lang="zh-CN" altLang="zh-CN" baseline="-25000"/>
              <a:t>b</a:t>
            </a:r>
            <a:r>
              <a:rPr lang="zh-CN" altLang="zh-CN"/>
              <a:t>有可能是信号源的内阻。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zh-CN"/>
              <a:t>为什么可以认为两边的输入电压数值相等，而极性相反。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zh-CN"/>
              <a:t>为什么可认为负载电阻的中点为“地”？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zh-CN"/>
              <a:t>用叠加原理求解差模输入电压和共模输入电压。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D346-4BC4-49E3-B7E3-5FAF82415C2F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432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7115-B0FC-4679-A67C-8F674CE2F0B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731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C7A-D6BF-4462-A434-7843FB4287E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129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8D58-CF90-4DAF-B7C0-551235A2BDA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931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4A01-C4CD-49D5-84CE-B03FF777ED5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611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97C3-7E8C-4EE7-AD0E-3B039FD29A5B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237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37D1-4CBE-4CFB-8F5C-6C7ABC5FCB4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566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1BD0-C708-4A25-BE64-6E8A3F9C7A2F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225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9290-6622-43B2-BD12-8DBA9534309F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363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689FB-0E19-4A14-A5E0-E925A6A252BE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231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9D44-6CB3-4056-91C8-F4D7FD761A7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7179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2C7A-D6BF-4462-A434-7843FB4287E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7895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1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8.xml"/><Relationship Id="rId5" Type="http://schemas.openxmlformats.org/officeDocument/2006/relationships/slide" Target="slide24.xml"/><Relationship Id="rId4" Type="http://schemas.openxmlformats.org/officeDocument/2006/relationships/slide" Target="slide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5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4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8.png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27.png"/><Relationship Id="rId10" Type="http://schemas.openxmlformats.org/officeDocument/2006/relationships/image" Target="../media/image29.wmf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3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png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4.bin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1.wmf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6.png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39.png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9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wmf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0.png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" y="692696"/>
            <a:ext cx="7772400" cy="8382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5.1 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差分</a:t>
            </a:r>
            <a:r>
              <a:rPr lang="zh-CN" altLang="zh-CN" dirty="0" smtClean="0">
                <a:latin typeface="隶书" pitchFamily="49" charset="-122"/>
                <a:ea typeface="隶书" pitchFamily="49" charset="-122"/>
              </a:rPr>
              <a:t>放大</a:t>
            </a:r>
            <a:r>
              <a:rPr lang="zh-CN" altLang="zh-CN" dirty="0">
                <a:latin typeface="隶书" pitchFamily="49" charset="-122"/>
                <a:ea typeface="隶书" pitchFamily="49" charset="-122"/>
              </a:rPr>
              <a:t>电路</a:t>
            </a:r>
          </a:p>
        </p:txBody>
      </p:sp>
      <p:sp>
        <p:nvSpPr>
          <p:cNvPr id="4099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219200" y="2438400"/>
            <a:ext cx="647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>
                <a:latin typeface="Times New Roman" pitchFamily="18" charset="0"/>
                <a:ea typeface="隶书" pitchFamily="49" charset="-122"/>
              </a:rPr>
              <a:t>一、零点漂移现象及其产生的原因</a:t>
            </a:r>
          </a:p>
        </p:txBody>
      </p:sp>
      <p:sp>
        <p:nvSpPr>
          <p:cNvPr id="4100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219200" y="2971800"/>
            <a:ext cx="609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>
                <a:latin typeface="Times New Roman" pitchFamily="18" charset="0"/>
                <a:ea typeface="隶书" pitchFamily="49" charset="-122"/>
              </a:rPr>
              <a:t>二、长尾式差分放大电路的组成</a:t>
            </a:r>
          </a:p>
        </p:txBody>
      </p:sp>
      <p:sp>
        <p:nvSpPr>
          <p:cNvPr id="4101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19200" y="3505200"/>
            <a:ext cx="647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zh-CN" sz="3200">
                <a:latin typeface="Times New Roman" pitchFamily="18" charset="0"/>
                <a:ea typeface="隶书" pitchFamily="49" charset="-122"/>
              </a:rPr>
              <a:t>三、长尾式差分放大电路的分析</a:t>
            </a: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4102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219200" y="4038600"/>
            <a:ext cx="579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>
                <a:latin typeface="Times New Roman" pitchFamily="18" charset="0"/>
                <a:ea typeface="隶书" pitchFamily="49" charset="-122"/>
              </a:rPr>
              <a:t>四、差分放大电路的四种接法</a:t>
            </a:r>
          </a:p>
        </p:txBody>
      </p:sp>
      <p:sp>
        <p:nvSpPr>
          <p:cNvPr id="4103" name="Text Box 7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219200" y="4572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zh-CN" sz="3200">
                <a:latin typeface="Times New Roman" pitchFamily="18" charset="0"/>
                <a:ea typeface="隶书" pitchFamily="49" charset="-122"/>
              </a:rPr>
              <a:t>五、具有恒流源的差分放大电路</a:t>
            </a: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4104" name="Text Box 8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219200" y="5105400"/>
            <a:ext cx="594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zh-CN" sz="3200">
                <a:latin typeface="Times New Roman" pitchFamily="18" charset="0"/>
                <a:ea typeface="隶书" pitchFamily="49" charset="-122"/>
              </a:rPr>
              <a:t>六、差分放大电路的改进</a:t>
            </a:r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改进差分放大电路</a:t>
            </a:r>
          </a:p>
        </p:txBody>
      </p:sp>
      <p:pic>
        <p:nvPicPr>
          <p:cNvPr id="16387" name="Picture 3" descr="Dz0303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65" r="50072" b="2255"/>
          <a:stretch>
            <a:fillRect/>
          </a:stretch>
        </p:blipFill>
        <p:spPr bwMode="auto">
          <a:xfrm>
            <a:off x="4284663" y="1196975"/>
            <a:ext cx="36449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11188" y="4078288"/>
            <a:ext cx="84010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改进后的差分放大电路，在差模信号作用下，流经Re</a:t>
            </a:r>
          </a:p>
          <a:p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的电流变化为0，Re对差模信号没有反馈作用，相当</a:t>
            </a:r>
          </a:p>
          <a:p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于短路，可以提高对差模信号的放大能力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11188" y="1895475"/>
            <a:ext cx="32210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克服Re1和Re2对电</a:t>
            </a:r>
          </a:p>
          <a:p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压放大能力的影响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92138" y="836613"/>
            <a:ext cx="6311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>
                <a:ea typeface="楷体_GB2312" pitchFamily="1" charset="-122"/>
              </a:rPr>
              <a:t>对电路进一步简化，并实现信号源和电源的共</a:t>
            </a:r>
          </a:p>
          <a:p>
            <a:r>
              <a:rPr lang="zh-CN" altLang="zh-CN" sz="2400" b="1">
                <a:ea typeface="楷体_GB2312" pitchFamily="1" charset="-122"/>
              </a:rPr>
              <a:t>地得到经典的长尾式放大电路</a:t>
            </a:r>
          </a:p>
        </p:txBody>
      </p:sp>
      <p:pic>
        <p:nvPicPr>
          <p:cNvPr id="17411" name="Picture 3" descr="Dz0303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989138"/>
            <a:ext cx="3889375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84213" y="2349500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>
                <a:ea typeface="楷体_GB2312" pitchFamily="1" charset="-122"/>
              </a:rPr>
              <a:t>电路参数理想对称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11188" y="3789363"/>
            <a:ext cx="4191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ea typeface="楷体_GB2312" pitchFamily="1" charset="-122"/>
              </a:rPr>
              <a:t>在理想对称的情况下：</a:t>
            </a:r>
          </a:p>
          <a:p>
            <a:r>
              <a:rPr lang="zh-CN" altLang="zh-CN" sz="2400" b="1">
                <a:ea typeface="楷体_GB2312" pitchFamily="1" charset="-122"/>
              </a:rPr>
              <a:t>1、克服零点漂移；</a:t>
            </a:r>
          </a:p>
          <a:p>
            <a:r>
              <a:rPr lang="zh-CN" altLang="zh-CN" sz="2400" b="1">
                <a:ea typeface="楷体_GB2312" pitchFamily="1" charset="-122"/>
              </a:rPr>
              <a:t>2、零输入零输出。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838200" y="2133600"/>
          <a:ext cx="3730625" cy="276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r:id="rId4" imgW="12317544" imgH="9135750" progId="MSPhotoEd.3">
                  <p:embed/>
                </p:oleObj>
              </mc:Choice>
              <mc:Fallback>
                <p:oleObj r:id="rId4" imgW="12317544" imgH="9135750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3730625" cy="276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7073900" cy="51911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Aft>
                <a:spcPct val="30000"/>
              </a:spcAft>
            </a:pPr>
            <a:r>
              <a:rPr lang="zh-CN" altLang="en-US" sz="3600">
                <a:ea typeface="隶书" pitchFamily="49" charset="-122"/>
              </a:rPr>
              <a:t>三、长尾式差分放大电路的分析 </a:t>
            </a:r>
            <a:br>
              <a:rPr lang="zh-CN" altLang="en-US" sz="3600">
                <a:ea typeface="隶书" pitchFamily="49" charset="-122"/>
              </a:rPr>
            </a:br>
            <a:r>
              <a:rPr lang="zh-CN" altLang="en-US" sz="3600">
                <a:ea typeface="隶书" pitchFamily="49" charset="-122"/>
              </a:rPr>
              <a:t>  </a:t>
            </a:r>
            <a:r>
              <a:rPr lang="zh-CN" altLang="en-US" sz="2800" b="1">
                <a:ea typeface="宋体" pitchFamily="2" charset="-122"/>
              </a:rPr>
              <a:t>1、 </a:t>
            </a:r>
            <a:r>
              <a:rPr lang="zh-CN" altLang="en-US" sz="2800" b="1" i="1">
                <a:ea typeface="宋体" pitchFamily="2" charset="-122"/>
              </a:rPr>
              <a:t>Q</a:t>
            </a:r>
            <a:r>
              <a:rPr lang="zh-CN" altLang="en-US" sz="2800" b="1">
                <a:ea typeface="宋体" pitchFamily="2" charset="-122"/>
              </a:rPr>
              <a:t>点：令</a:t>
            </a:r>
            <a:r>
              <a:rPr lang="zh-CN" altLang="en-US" sz="2800" b="1" i="1">
                <a:ea typeface="宋体" pitchFamily="2" charset="-122"/>
              </a:rPr>
              <a:t>u</a:t>
            </a:r>
            <a:r>
              <a:rPr lang="zh-CN" altLang="en-US" sz="2800" b="1" baseline="-25000">
                <a:ea typeface="宋体" pitchFamily="2" charset="-122"/>
              </a:rPr>
              <a:t>I1</a:t>
            </a:r>
            <a:r>
              <a:rPr lang="zh-CN" altLang="en-US" sz="2800" b="1">
                <a:ea typeface="宋体" pitchFamily="2" charset="-122"/>
              </a:rPr>
              <a:t>= </a:t>
            </a:r>
            <a:r>
              <a:rPr lang="zh-CN" altLang="en-US" sz="2800" b="1" i="1">
                <a:ea typeface="宋体" pitchFamily="2" charset="-122"/>
              </a:rPr>
              <a:t>u</a:t>
            </a:r>
            <a:r>
              <a:rPr lang="zh-CN" altLang="en-US" sz="2800" b="1" baseline="-25000">
                <a:ea typeface="宋体" pitchFamily="2" charset="-122"/>
              </a:rPr>
              <a:t>I2</a:t>
            </a:r>
            <a:r>
              <a:rPr lang="zh-CN" altLang="en-US" sz="2800" b="1">
                <a:ea typeface="宋体" pitchFamily="2" charset="-122"/>
              </a:rPr>
              <a:t>=0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105400" y="1371600"/>
          <a:ext cx="2787650" cy="264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r:id="rId6" imgW="1295155" imgH="1231683" progId="Equation.3">
                  <p:embed/>
                </p:oleObj>
              </mc:Choice>
              <mc:Fallback>
                <p:oleObj r:id="rId6" imgW="1295155" imgH="123168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371600"/>
                        <a:ext cx="2787650" cy="264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787900" y="4292600"/>
          <a:ext cx="3816350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r:id="rId8" imgW="1866407" imgH="952404" progId="Equation.DSMT4">
                  <p:embed/>
                </p:oleObj>
              </mc:Choice>
              <mc:Fallback>
                <p:oleObj r:id="rId8" imgW="1866407" imgH="95240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292600"/>
                        <a:ext cx="3816350" cy="194786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784225" y="3581400"/>
            <a:ext cx="304800" cy="381000"/>
            <a:chOff x="0" y="0"/>
            <a:chExt cx="192" cy="240"/>
          </a:xfrm>
        </p:grpSpPr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96" y="0"/>
              <a:ext cx="0" cy="240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0" y="240"/>
              <a:ext cx="192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2" name="Group 10"/>
          <p:cNvGrpSpPr>
            <a:grpSpLocks/>
          </p:cNvGrpSpPr>
          <p:nvPr/>
        </p:nvGrpSpPr>
        <p:grpSpPr bwMode="auto">
          <a:xfrm>
            <a:off x="4324350" y="3581400"/>
            <a:ext cx="304800" cy="381000"/>
            <a:chOff x="0" y="0"/>
            <a:chExt cx="192" cy="240"/>
          </a:xfrm>
        </p:grpSpPr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96" y="0"/>
              <a:ext cx="0" cy="240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0" y="240"/>
              <a:ext cx="192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5" name="Group 13"/>
          <p:cNvGrpSpPr>
            <a:grpSpLocks/>
          </p:cNvGrpSpPr>
          <p:nvPr/>
        </p:nvGrpSpPr>
        <p:grpSpPr bwMode="auto">
          <a:xfrm>
            <a:off x="533400" y="990600"/>
            <a:ext cx="6324600" cy="76200"/>
            <a:chOff x="0" y="0"/>
            <a:chExt cx="2984" cy="48"/>
          </a:xfrm>
        </p:grpSpPr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073900" cy="519113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zh-CN" altLang="en-US" sz="2800" b="1">
                <a:ea typeface="宋体" pitchFamily="2" charset="-122"/>
              </a:rPr>
              <a:t>1、 </a:t>
            </a:r>
            <a:r>
              <a:rPr lang="zh-CN" altLang="en-US" sz="2800" b="1" i="1">
                <a:ea typeface="宋体" pitchFamily="2" charset="-122"/>
              </a:rPr>
              <a:t>Q</a:t>
            </a:r>
            <a:r>
              <a:rPr lang="zh-CN" altLang="en-US" sz="2800" b="1">
                <a:ea typeface="宋体" pitchFamily="2" charset="-122"/>
              </a:rPr>
              <a:t>点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754563" y="2362200"/>
          <a:ext cx="33369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r:id="rId3" imgW="1726768" imgH="241512" progId="Equation.DSMT4">
                  <p:embed/>
                </p:oleObj>
              </mc:Choice>
              <mc:Fallback>
                <p:oleObj r:id="rId3" imgW="1726768" imgH="2415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2362200"/>
                        <a:ext cx="3336925" cy="4667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530350" y="4635500"/>
          <a:ext cx="54737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r:id="rId5" imgW="2653465" imgH="444624" progId="Equation.DSMT4">
                  <p:embed/>
                </p:oleObj>
              </mc:Choice>
              <mc:Fallback>
                <p:oleObj r:id="rId5" imgW="2653465" imgH="4446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4635500"/>
                        <a:ext cx="5473700" cy="9175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609600" y="1219200"/>
            <a:ext cx="4737100" cy="76200"/>
            <a:chOff x="0" y="0"/>
            <a:chExt cx="2984" cy="48"/>
          </a:xfrm>
        </p:grpSpPr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533400" y="1676400"/>
          <a:ext cx="3730625" cy="276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r:id="rId7" imgW="12317544" imgH="9135750" progId="MSPhotoEd.3">
                  <p:embed/>
                </p:oleObj>
              </mc:Choice>
              <mc:Fallback>
                <p:oleObj r:id="rId7" imgW="12317544" imgH="9135750" progId="MSPhotoEd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3730625" cy="276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479425" y="3124200"/>
            <a:ext cx="304800" cy="381000"/>
            <a:chOff x="0" y="0"/>
            <a:chExt cx="192" cy="240"/>
          </a:xfrm>
        </p:grpSpPr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96" y="0"/>
              <a:ext cx="0" cy="240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0" y="240"/>
              <a:ext cx="192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4019550" y="3124200"/>
            <a:ext cx="304800" cy="381000"/>
            <a:chOff x="0" y="0"/>
            <a:chExt cx="192" cy="240"/>
          </a:xfrm>
        </p:grpSpPr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96" y="0"/>
              <a:ext cx="0" cy="240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0" y="240"/>
              <a:ext cx="192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267200" y="17526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ea typeface="楷体_GB2312" pitchFamily="1" charset="-122"/>
              </a:rPr>
              <a:t>晶体管输入回路方程</a:t>
            </a:r>
            <a:r>
              <a:rPr lang="zh-CN" altLang="zh-CN" sz="2400" b="1"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4876800" y="3581400"/>
          <a:ext cx="206216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r:id="rId9" imgW="1066654" imgH="444624" progId="Equation.3">
                  <p:embed/>
                </p:oleObj>
              </mc:Choice>
              <mc:Fallback>
                <p:oleObj r:id="rId9" imgW="1066654" imgH="4446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81400"/>
                        <a:ext cx="2062163" cy="8588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4343400" y="30480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ea typeface="楷体_GB2312" pitchFamily="1" charset="-122"/>
              </a:rPr>
              <a:t>通常，R</a:t>
            </a:r>
            <a:r>
              <a:rPr lang="zh-CN" altLang="zh-CN" sz="2400" b="1" baseline="-25000">
                <a:ea typeface="楷体_GB2312" pitchFamily="1" charset="-122"/>
              </a:rPr>
              <a:t>b</a:t>
            </a:r>
            <a:r>
              <a:rPr lang="zh-CN" altLang="zh-CN" sz="2400" b="1">
                <a:ea typeface="楷体_GB2312" pitchFamily="1" charset="-122"/>
              </a:rPr>
              <a:t>较小，且I</a:t>
            </a:r>
            <a:r>
              <a:rPr lang="zh-CN" altLang="zh-CN" sz="2400" b="1" baseline="-25000">
                <a:ea typeface="楷体_GB2312" pitchFamily="1" charset="-122"/>
              </a:rPr>
              <a:t>BQ</a:t>
            </a:r>
            <a:r>
              <a:rPr lang="zh-CN" altLang="zh-CN" sz="2400" b="1">
                <a:ea typeface="楷体_GB2312" pitchFamily="1" charset="-122"/>
              </a:rPr>
              <a:t>很小，故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5" grpId="0" build="p" autoUpdateAnimBg="0"/>
      <p:bldP spid="2049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4211638" y="1557338"/>
          <a:ext cx="4191000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r:id="rId3" imgW="14028571" imgH="9609524" progId="MSPhotoEd.3">
                  <p:embed/>
                </p:oleObj>
              </mc:Choice>
              <mc:Fallback>
                <p:oleObj r:id="rId3" imgW="14028571" imgH="9609524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557338"/>
                        <a:ext cx="4191000" cy="287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3352800" cy="685800"/>
          </a:xfrm>
        </p:spPr>
        <p:txBody>
          <a:bodyPr/>
          <a:lstStyle/>
          <a:p>
            <a:r>
              <a:rPr lang="zh-CN" altLang="zh-CN" sz="2800" b="1">
                <a:ea typeface="楷体_GB2312" pitchFamily="1" charset="-122"/>
              </a:rPr>
              <a:t>2、 抑制共模信号</a:t>
            </a:r>
            <a:r>
              <a:rPr lang="zh-CN" altLang="zh-CN" sz="2800">
                <a:ea typeface="宋体" pitchFamily="2" charset="-122"/>
              </a:rPr>
              <a:t> 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990600" y="4572000"/>
          <a:ext cx="56975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r:id="rId5" imgW="2945439" imgH="241512" progId="Equation.3">
                  <p:embed/>
                </p:oleObj>
              </mc:Choice>
              <mc:Fallback>
                <p:oleObj r:id="rId5" imgW="2945439" imgH="2415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2000"/>
                        <a:ext cx="569753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619250" y="5157788"/>
          <a:ext cx="61277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r:id="rId7" imgW="3237412" imgH="431930" progId="Equation.3">
                  <p:embed/>
                </p:oleObj>
              </mc:Choice>
              <mc:Fallback>
                <p:oleObj r:id="rId7" imgW="3237412" imgH="4319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157788"/>
                        <a:ext cx="6127750" cy="81756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990600" y="3048000"/>
          <a:ext cx="197643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r:id="rId9" imgW="761986" imgH="685819" progId="Equation.3">
                  <p:embed/>
                </p:oleObj>
              </mc:Choice>
              <mc:Fallback>
                <p:oleObj r:id="rId9" imgW="761986" imgH="6858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24834"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1976438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609600" y="1219200"/>
            <a:ext cx="4737100" cy="76200"/>
            <a:chOff x="0" y="0"/>
            <a:chExt cx="2984" cy="48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4" name="Group 10"/>
          <p:cNvGrpSpPr>
            <a:grpSpLocks/>
          </p:cNvGrpSpPr>
          <p:nvPr/>
        </p:nvGrpSpPr>
        <p:grpSpPr bwMode="auto">
          <a:xfrm>
            <a:off x="457200" y="1371600"/>
            <a:ext cx="4800600" cy="1527175"/>
            <a:chOff x="0" y="0"/>
            <a:chExt cx="3024" cy="962"/>
          </a:xfrm>
        </p:grpSpPr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3024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2400" b="1">
                  <a:ea typeface="楷体_GB2312" pitchFamily="1" charset="-122"/>
                </a:rPr>
                <a:t>共模信号：数值相等，极</a:t>
              </a:r>
            </a:p>
            <a:p>
              <a:pPr>
                <a:lnSpc>
                  <a:spcPct val="120000"/>
                </a:lnSpc>
              </a:pPr>
              <a:r>
                <a:rPr lang="zh-CN" altLang="zh-CN" sz="2400" b="1">
                  <a:ea typeface="楷体_GB2312" pitchFamily="1" charset="-122"/>
                </a:rPr>
                <a:t>性相同的输入信号，即</a:t>
              </a:r>
            </a:p>
          </p:txBody>
        </p:sp>
        <p:graphicFrame>
          <p:nvGraphicFramePr>
            <p:cNvPr id="21516" name="Object 12"/>
            <p:cNvGraphicFramePr>
              <a:graphicFrameLocks noChangeAspect="1"/>
            </p:cNvGraphicFramePr>
            <p:nvPr/>
          </p:nvGraphicFramePr>
          <p:xfrm>
            <a:off x="912" y="624"/>
            <a:ext cx="1200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1" r:id="rId11" imgW="812764" imgH="228818" progId="Equation.3">
                    <p:embed/>
                  </p:oleObj>
                </mc:Choice>
                <mc:Fallback>
                  <p:oleObj r:id="rId11" imgW="812764" imgH="228818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624"/>
                          <a:ext cx="1200" cy="338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 cmpd="sng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838200" y="1524000"/>
          <a:ext cx="4343400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r:id="rId3" imgW="14028571" imgH="9609524" progId="MSPhotoEd.3">
                  <p:embed/>
                </p:oleObj>
              </mc:Choice>
              <mc:Fallback>
                <p:oleObj r:id="rId3" imgW="14028571" imgH="9609524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4343400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6553200" cy="685800"/>
          </a:xfrm>
        </p:spPr>
        <p:txBody>
          <a:bodyPr/>
          <a:lstStyle/>
          <a:p>
            <a:r>
              <a:rPr lang="zh-CN" altLang="zh-CN" sz="2800" b="1">
                <a:ea typeface="宋体" pitchFamily="2" charset="-122"/>
              </a:rPr>
              <a:t>2</a:t>
            </a:r>
            <a:r>
              <a:rPr lang="zh-CN" altLang="zh-CN" sz="2400" b="1">
                <a:ea typeface="楷体_GB2312" pitchFamily="1" charset="-122"/>
              </a:rPr>
              <a:t>、 抑制共模信号 ：Re的共模负反馈作用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5257800" y="1828800"/>
          <a:ext cx="3124200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r:id="rId5" imgW="1651317" imgH="686117" progId="Equation.3">
                  <p:embed/>
                </p:oleObj>
              </mc:Choice>
              <mc:Fallback>
                <p:oleObj r:id="rId5" imgW="1651317" imgH="6861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828800"/>
                        <a:ext cx="3124200" cy="12969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81000" y="4572000"/>
            <a:ext cx="87630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 b="1">
                <a:ea typeface="楷体_GB2312" pitchFamily="1" charset="-122"/>
              </a:rPr>
              <a:t>Re的共模负反馈作用：温度变化所引起的变化等效为  共模信号</a:t>
            </a:r>
          </a:p>
        </p:txBody>
      </p:sp>
      <p:sp>
        <p:nvSpPr>
          <p:cNvPr id="22534" name="AutoShape 6"/>
          <p:cNvSpPr>
            <a:spLocks/>
          </p:cNvSpPr>
          <p:nvPr/>
        </p:nvSpPr>
        <p:spPr bwMode="auto">
          <a:xfrm>
            <a:off x="5410200" y="3581400"/>
            <a:ext cx="1600200" cy="685800"/>
          </a:xfrm>
          <a:prstGeom prst="borderCallout1">
            <a:avLst>
              <a:gd name="adj1" fmla="val 16667"/>
              <a:gd name="adj2" fmla="val -4764"/>
              <a:gd name="adj3" fmla="val 56481"/>
              <a:gd name="adj4" fmla="val -127481"/>
            </a:avLst>
          </a:prstGeom>
          <a:solidFill>
            <a:schemeClr val="bg1"/>
          </a:solidFill>
          <a:ln w="19050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zh-CN" altLang="zh-CN" sz="2000" b="1">
                <a:latin typeface="Times New Roman" pitchFamily="18" charset="0"/>
              </a:rPr>
              <a:t>对于每一边电路，</a:t>
            </a:r>
            <a:r>
              <a:rPr lang="zh-CN" altLang="zh-CN" sz="2000" b="1" i="1">
                <a:latin typeface="Times New Roman" pitchFamily="18" charset="0"/>
              </a:rPr>
              <a:t>R</a:t>
            </a:r>
            <a:r>
              <a:rPr lang="zh-CN" altLang="zh-CN" sz="2000" b="1" baseline="-25000">
                <a:latin typeface="Times New Roman" pitchFamily="18" charset="0"/>
              </a:rPr>
              <a:t>e</a:t>
            </a:r>
            <a:r>
              <a:rPr lang="zh-CN" altLang="zh-CN" sz="2000" b="1">
                <a:latin typeface="Times New Roman" pitchFamily="18" charset="0"/>
              </a:rPr>
              <a:t>=?</a:t>
            </a: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81000" y="5105400"/>
            <a:ext cx="8534400" cy="466725"/>
          </a:xfrm>
          <a:prstGeom prst="rect">
            <a:avLst/>
          </a:prstGeom>
          <a:solidFill>
            <a:srgbClr val="66FFFF"/>
          </a:solidFill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itchFamily="18" charset="0"/>
              </a:rPr>
              <a:t>如</a:t>
            </a:r>
            <a:r>
              <a:rPr lang="zh-CN" altLang="zh-CN" sz="2400" b="1" i="1">
                <a:latin typeface="Times New Roman" pitchFamily="18" charset="0"/>
              </a:rPr>
              <a:t> T</a:t>
            </a:r>
            <a:r>
              <a:rPr lang="zh-CN" altLang="zh-CN" sz="2400" b="1">
                <a:latin typeface="Times New Roman" pitchFamily="18" charset="0"/>
              </a:rPr>
              <a:t>(℃)↑→</a:t>
            </a:r>
            <a:r>
              <a:rPr lang="zh-CN" altLang="zh-CN" sz="2400" b="1" i="1">
                <a:latin typeface="Times New Roman" pitchFamily="18" charset="0"/>
              </a:rPr>
              <a:t>I</a:t>
            </a:r>
            <a:r>
              <a:rPr lang="zh-CN" altLang="zh-CN" sz="2400" b="1" baseline="-25000">
                <a:latin typeface="Times New Roman" pitchFamily="18" charset="0"/>
              </a:rPr>
              <a:t>C1</a:t>
            </a:r>
            <a:r>
              <a:rPr lang="zh-CN" altLang="zh-CN" sz="2400" b="1">
                <a:latin typeface="Times New Roman" pitchFamily="18" charset="0"/>
              </a:rPr>
              <a:t>↑ </a:t>
            </a:r>
            <a:r>
              <a:rPr lang="zh-CN" altLang="zh-CN" sz="2400" b="1" i="1">
                <a:latin typeface="Times New Roman" pitchFamily="18" charset="0"/>
              </a:rPr>
              <a:t>I</a:t>
            </a:r>
            <a:r>
              <a:rPr lang="zh-CN" altLang="zh-CN" sz="2400" b="1" baseline="-25000">
                <a:latin typeface="Times New Roman" pitchFamily="18" charset="0"/>
              </a:rPr>
              <a:t>C2</a:t>
            </a:r>
            <a:r>
              <a:rPr lang="zh-CN" altLang="zh-CN" sz="2400" b="1">
                <a:latin typeface="Times New Roman" pitchFamily="18" charset="0"/>
              </a:rPr>
              <a:t> ↑→</a:t>
            </a: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E</a:t>
            </a:r>
            <a:r>
              <a:rPr lang="zh-CN" altLang="zh-CN" sz="2400" b="1">
                <a:latin typeface="Times New Roman" pitchFamily="18" charset="0"/>
              </a:rPr>
              <a:t>↑→ </a:t>
            </a:r>
            <a:r>
              <a:rPr lang="zh-CN" altLang="zh-CN" sz="2400" b="1" i="1">
                <a:latin typeface="Times New Roman" pitchFamily="18" charset="0"/>
              </a:rPr>
              <a:t>I</a:t>
            </a:r>
            <a:r>
              <a:rPr lang="zh-CN" altLang="zh-CN" sz="2400" b="1" baseline="-25000">
                <a:latin typeface="Times New Roman" pitchFamily="18" charset="0"/>
              </a:rPr>
              <a:t>B1</a:t>
            </a:r>
            <a:r>
              <a:rPr lang="zh-CN" altLang="zh-CN" sz="2400" b="1">
                <a:latin typeface="Times New Roman" pitchFamily="18" charset="0"/>
              </a:rPr>
              <a:t> ↓</a:t>
            </a:r>
            <a:r>
              <a:rPr lang="zh-CN" altLang="zh-CN" sz="2400" b="1" i="1">
                <a:latin typeface="Times New Roman" pitchFamily="18" charset="0"/>
              </a:rPr>
              <a:t>I</a:t>
            </a:r>
            <a:r>
              <a:rPr lang="zh-CN" altLang="zh-CN" sz="2400" b="1" baseline="-25000">
                <a:latin typeface="Times New Roman" pitchFamily="18" charset="0"/>
              </a:rPr>
              <a:t>B2</a:t>
            </a:r>
            <a:r>
              <a:rPr lang="zh-CN" altLang="zh-CN" sz="2400" b="1">
                <a:latin typeface="Times New Roman" pitchFamily="18" charset="0"/>
              </a:rPr>
              <a:t> ↓→ </a:t>
            </a:r>
            <a:r>
              <a:rPr lang="zh-CN" altLang="zh-CN" sz="2400" b="1" i="1">
                <a:latin typeface="Times New Roman" pitchFamily="18" charset="0"/>
              </a:rPr>
              <a:t>I</a:t>
            </a:r>
            <a:r>
              <a:rPr lang="zh-CN" altLang="zh-CN" sz="2400" b="1" baseline="-25000">
                <a:latin typeface="Times New Roman" pitchFamily="18" charset="0"/>
              </a:rPr>
              <a:t>C1</a:t>
            </a:r>
            <a:r>
              <a:rPr lang="zh-CN" altLang="zh-CN" sz="2400" b="1">
                <a:latin typeface="Times New Roman" pitchFamily="18" charset="0"/>
              </a:rPr>
              <a:t> ↓ </a:t>
            </a:r>
            <a:r>
              <a:rPr lang="zh-CN" altLang="zh-CN" sz="2400" b="1" i="1">
                <a:latin typeface="Times New Roman" pitchFamily="18" charset="0"/>
              </a:rPr>
              <a:t>I</a:t>
            </a:r>
            <a:r>
              <a:rPr lang="zh-CN" altLang="zh-CN" sz="2400" b="1" baseline="-25000">
                <a:latin typeface="Times New Roman" pitchFamily="18" charset="0"/>
              </a:rPr>
              <a:t>C2</a:t>
            </a:r>
            <a:r>
              <a:rPr lang="zh-CN" altLang="zh-CN" sz="2400" b="1">
                <a:latin typeface="Times New Roman" pitchFamily="18" charset="0"/>
              </a:rPr>
              <a:t> ↓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04800" y="5638800"/>
            <a:ext cx="84439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zh-CN" altLang="zh-CN" sz="2400" b="1">
                <a:ea typeface="楷体_GB2312" pitchFamily="1" charset="-122"/>
              </a:rPr>
              <a:t>抑制了每只差分管集电极电流、电位的变化。</a:t>
            </a:r>
          </a:p>
        </p:txBody>
      </p: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609600" y="1219200"/>
            <a:ext cx="5867400" cy="76200"/>
            <a:chOff x="0" y="0"/>
            <a:chExt cx="2984" cy="48"/>
          </a:xfrm>
        </p:grpSpPr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autoUpdateAnimBg="0"/>
      <p:bldP spid="22534" grpId="0" animBg="1" autoUpdateAnimBg="0"/>
      <p:bldP spid="22535" grpId="0" animBg="1" autoUpdateAnimBg="0"/>
      <p:bldP spid="2253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733800" y="1752600"/>
          <a:ext cx="4876800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r:id="rId4" imgW="14980952" imgH="10066667" progId="MSPhotoEd.3">
                  <p:embed/>
                </p:oleObj>
              </mc:Choice>
              <mc:Fallback>
                <p:oleObj r:id="rId4" imgW="14980952" imgH="10066667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752600"/>
                        <a:ext cx="4876800" cy="327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724400" y="3379788"/>
          <a:ext cx="2413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r:id="rId6" imgW="885949" imgH="1991003" progId="MSPhotoEd.3">
                  <p:embed/>
                </p:oleObj>
              </mc:Choice>
              <mc:Fallback>
                <p:oleObj r:id="rId6" imgW="885949" imgH="1991003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379788"/>
                        <a:ext cx="2413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724400" y="4141788"/>
          <a:ext cx="2413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r:id="rId8" imgW="885949" imgH="1991003" progId="MSPhotoEd.3">
                  <p:embed/>
                </p:oleObj>
              </mc:Choice>
              <mc:Fallback>
                <p:oleObj r:id="rId8" imgW="885949" imgH="1991003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41788"/>
                        <a:ext cx="241300" cy="5429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3505200" cy="519113"/>
          </a:xfrm>
        </p:spPr>
        <p:txBody>
          <a:bodyPr/>
          <a:lstStyle/>
          <a:p>
            <a:r>
              <a:rPr lang="zh-CN" altLang="zh-CN" sz="2800" b="1">
                <a:ea typeface="楷体_GB2312" pitchFamily="1" charset="-122"/>
              </a:rPr>
              <a:t>3、 放大差模信号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331913" y="3644900"/>
          <a:ext cx="186848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r:id="rId9" imgW="863542" imgH="914320" progId="Equation.3">
                  <p:embed/>
                </p:oleObj>
              </mc:Choice>
              <mc:Fallback>
                <p:oleObj r:id="rId9" imgW="863542" imgH="914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4900"/>
                        <a:ext cx="1868487" cy="1981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33400" y="573405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1" charset="-122"/>
              </a:rPr>
              <a:t>△i</a:t>
            </a:r>
            <a:r>
              <a:rPr lang="zh-CN" altLang="en-US" sz="2400" b="1" baseline="-25000">
                <a:ea typeface="楷体_GB2312" pitchFamily="1" charset="-122"/>
              </a:rPr>
              <a:t>E1</a:t>
            </a:r>
            <a:r>
              <a:rPr lang="zh-CN" altLang="en-US" sz="2400" b="1">
                <a:ea typeface="楷体_GB2312" pitchFamily="1" charset="-122"/>
              </a:rPr>
              <a:t>=－△ i</a:t>
            </a:r>
            <a:r>
              <a:rPr lang="zh-CN" altLang="en-US" sz="2400" b="1" baseline="-25000">
                <a:ea typeface="楷体_GB2312" pitchFamily="1" charset="-122"/>
              </a:rPr>
              <a:t>E2</a:t>
            </a:r>
            <a:r>
              <a:rPr lang="zh-CN" altLang="en-US" sz="2400" b="1">
                <a:ea typeface="楷体_GB2312" pitchFamily="1" charset="-122"/>
              </a:rPr>
              <a:t>，R</a:t>
            </a:r>
            <a:r>
              <a:rPr lang="zh-CN" altLang="en-US" sz="2400" b="1" baseline="-25000">
                <a:ea typeface="楷体_GB2312" pitchFamily="1" charset="-122"/>
              </a:rPr>
              <a:t>e</a:t>
            </a:r>
            <a:r>
              <a:rPr lang="zh-CN" altLang="en-US" sz="2400" b="1">
                <a:ea typeface="楷体_GB2312" pitchFamily="1" charset="-122"/>
              </a:rPr>
              <a:t>中电流不变，即R</a:t>
            </a:r>
            <a:r>
              <a:rPr lang="zh-CN" altLang="en-US" sz="2400" b="1" baseline="-25000">
                <a:ea typeface="楷体_GB2312" pitchFamily="1" charset="-122"/>
              </a:rPr>
              <a:t>e</a:t>
            </a:r>
            <a:r>
              <a:rPr lang="zh-CN" altLang="en-US" sz="2400" b="1">
                <a:ea typeface="楷体_GB2312" pitchFamily="1" charset="-122"/>
              </a:rPr>
              <a:t> 对差模信号无反馈作用。</a:t>
            </a:r>
          </a:p>
        </p:txBody>
      </p: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609600" y="1219200"/>
            <a:ext cx="4737100" cy="76200"/>
            <a:chOff x="0" y="0"/>
            <a:chExt cx="2984" cy="48"/>
          </a:xfrm>
        </p:grpSpPr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42988" y="2924175"/>
          <a:ext cx="23510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r:id="rId11" imgW="1003182" imgH="228818" progId="Equation.DSMT4">
                  <p:embed/>
                </p:oleObj>
              </mc:Choice>
              <mc:Fallback>
                <p:oleObj r:id="rId11" imgW="1003182" imgH="22881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2351087" cy="5365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50825" y="1773238"/>
            <a:ext cx="4648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zh-CN" sz="2400" b="1">
                <a:ea typeface="楷体_GB2312" pitchFamily="1" charset="-122"/>
              </a:rPr>
              <a:t>差模信号：数值相等，</a:t>
            </a:r>
          </a:p>
          <a:p>
            <a:pPr>
              <a:lnSpc>
                <a:spcPct val="105000"/>
              </a:lnSpc>
            </a:pPr>
            <a:r>
              <a:rPr lang="zh-CN" altLang="zh-CN" sz="2400" b="1">
                <a:ea typeface="楷体_GB2312" pitchFamily="1" charset="-122"/>
              </a:rPr>
              <a:t>极性相反的输入信号，</a:t>
            </a:r>
          </a:p>
          <a:p>
            <a:pPr>
              <a:lnSpc>
                <a:spcPct val="105000"/>
              </a:lnSpc>
            </a:pPr>
            <a:r>
              <a:rPr lang="zh-CN" altLang="zh-CN" sz="2400" b="1">
                <a:ea typeface="楷体_GB2312" pitchFamily="1" charset="-122"/>
              </a:rPr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Dz0303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66" b="11702"/>
          <a:stretch>
            <a:fillRect/>
          </a:stretch>
        </p:blipFill>
        <p:spPr bwMode="auto">
          <a:xfrm>
            <a:off x="685800" y="1447800"/>
            <a:ext cx="3886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800600" y="4724400"/>
          <a:ext cx="30765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r:id="rId5" imgW="1600517" imgH="228917" progId="Equation.3">
                  <p:embed/>
                </p:oleObj>
              </mc:Choice>
              <mc:Fallback>
                <p:oleObj r:id="rId5" imgW="1600517" imgH="2289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24400"/>
                        <a:ext cx="30765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4" name="Picture 4" descr="Dz0303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95" t="5336" r="22415" b="17291"/>
          <a:stretch>
            <a:fillRect/>
          </a:stretch>
        </p:blipFill>
        <p:spPr bwMode="auto">
          <a:xfrm>
            <a:off x="1143000" y="4038600"/>
            <a:ext cx="34290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4724400" cy="609600"/>
          </a:xfrm>
        </p:spPr>
        <p:txBody>
          <a:bodyPr/>
          <a:lstStyle/>
          <a:p>
            <a:r>
              <a:rPr lang="zh-CN" altLang="zh-CN" sz="2800" b="1">
                <a:ea typeface="宋体" pitchFamily="2" charset="-122"/>
              </a:rPr>
              <a:t>差模信号作用时的动态分析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5257800" y="2590800"/>
          <a:ext cx="266858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r:id="rId7" imgW="1257617" imgH="609917" progId="Equation.3">
                  <p:embed/>
                </p:oleObj>
              </mc:Choice>
              <mc:Fallback>
                <p:oleObj r:id="rId7" imgW="1257617" imgH="6099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90800"/>
                        <a:ext cx="2668588" cy="11572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8" name="Group 8"/>
          <p:cNvGrpSpPr>
            <a:grpSpLocks/>
          </p:cNvGrpSpPr>
          <p:nvPr/>
        </p:nvGrpSpPr>
        <p:grpSpPr bwMode="auto">
          <a:xfrm>
            <a:off x="609600" y="1143000"/>
            <a:ext cx="4737100" cy="76200"/>
            <a:chOff x="0" y="0"/>
            <a:chExt cx="2984" cy="48"/>
          </a:xfrm>
        </p:grpSpPr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11" name="Group 11"/>
          <p:cNvGrpSpPr>
            <a:grpSpLocks/>
          </p:cNvGrpSpPr>
          <p:nvPr/>
        </p:nvGrpSpPr>
        <p:grpSpPr bwMode="auto">
          <a:xfrm>
            <a:off x="4724400" y="1524000"/>
            <a:ext cx="3581400" cy="871538"/>
            <a:chOff x="0" y="0"/>
            <a:chExt cx="2256" cy="549"/>
          </a:xfrm>
        </p:grpSpPr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0" y="96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itchFamily="18" charset="0"/>
                </a:rPr>
                <a:t>差模放大倍数</a:t>
              </a:r>
            </a:p>
          </p:txBody>
        </p:sp>
        <p:graphicFrame>
          <p:nvGraphicFramePr>
            <p:cNvPr id="25613" name="Object 13"/>
            <p:cNvGraphicFramePr>
              <a:graphicFrameLocks noChangeAspect="1"/>
            </p:cNvGraphicFramePr>
            <p:nvPr/>
          </p:nvGraphicFramePr>
          <p:xfrm>
            <a:off x="1392" y="0"/>
            <a:ext cx="864" cy="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8" r:id="rId9" imgW="685819" imgH="431930" progId="Equation.3">
                    <p:embed/>
                  </p:oleObj>
                </mc:Choice>
                <mc:Fallback>
                  <p:oleObj r:id="rId9" imgW="685819" imgH="43193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0"/>
                          <a:ext cx="864" cy="549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 cmpd="sng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4800600" y="5105400"/>
          <a:ext cx="30289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r:id="rId11" imgW="1574434" imgH="393846" progId="Equation.3">
                  <p:embed/>
                </p:oleObj>
              </mc:Choice>
              <mc:Fallback>
                <p:oleObj r:id="rId11" imgW="1574434" imgH="39384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05400"/>
                        <a:ext cx="302895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4800600" y="3886200"/>
          <a:ext cx="38179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r:id="rId13" imgW="1702117" imgH="228917" progId="Equation.3">
                  <p:embed/>
                </p:oleObj>
              </mc:Choice>
              <mc:Fallback>
                <p:oleObj r:id="rId13" imgW="1702117" imgH="22891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86200"/>
                        <a:ext cx="3817938" cy="4587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427913" cy="519113"/>
          </a:xfrm>
        </p:spPr>
        <p:txBody>
          <a:bodyPr/>
          <a:lstStyle/>
          <a:p>
            <a:r>
              <a:rPr lang="zh-CN" altLang="zh-CN" sz="2800" b="1">
                <a:ea typeface="宋体" pitchFamily="2" charset="-122"/>
              </a:rPr>
              <a:t>4、 动态参数：</a:t>
            </a:r>
            <a:r>
              <a:rPr lang="zh-CN" altLang="zh-CN" sz="2800" b="1" i="1">
                <a:ea typeface="宋体" pitchFamily="2" charset="-122"/>
              </a:rPr>
              <a:t>A</a:t>
            </a:r>
            <a:r>
              <a:rPr lang="zh-CN" altLang="zh-CN" sz="2800" b="1" baseline="-25000">
                <a:ea typeface="宋体" pitchFamily="2" charset="-122"/>
              </a:rPr>
              <a:t>d</a:t>
            </a:r>
            <a:r>
              <a:rPr lang="zh-CN" altLang="zh-CN" sz="2800" b="1">
                <a:ea typeface="宋体" pitchFamily="2" charset="-122"/>
              </a:rPr>
              <a:t>、</a:t>
            </a:r>
            <a:r>
              <a:rPr lang="zh-CN" altLang="zh-CN" sz="2800" b="1" i="1">
                <a:ea typeface="宋体" pitchFamily="2" charset="-122"/>
              </a:rPr>
              <a:t>R</a:t>
            </a:r>
            <a:r>
              <a:rPr lang="zh-CN" altLang="zh-CN" sz="2800" b="1" baseline="-25000">
                <a:ea typeface="宋体" pitchFamily="2" charset="-122"/>
              </a:rPr>
              <a:t>i</a:t>
            </a:r>
            <a:r>
              <a:rPr lang="zh-CN" altLang="zh-CN" sz="2800" b="1">
                <a:ea typeface="宋体" pitchFamily="2" charset="-122"/>
              </a:rPr>
              <a:t>、 </a:t>
            </a:r>
            <a:r>
              <a:rPr lang="zh-CN" altLang="zh-CN" sz="2800" b="1" i="1">
                <a:ea typeface="宋体" pitchFamily="2" charset="-122"/>
              </a:rPr>
              <a:t>R</a:t>
            </a:r>
            <a:r>
              <a:rPr lang="zh-CN" altLang="zh-CN" sz="2800" b="1" baseline="-25000">
                <a:ea typeface="宋体" pitchFamily="2" charset="-122"/>
              </a:rPr>
              <a:t>o</a:t>
            </a:r>
            <a:r>
              <a:rPr lang="zh-CN" altLang="zh-CN" sz="2800" b="1">
                <a:ea typeface="宋体" pitchFamily="2" charset="-122"/>
              </a:rPr>
              <a:t>、 </a:t>
            </a:r>
            <a:r>
              <a:rPr lang="zh-CN" altLang="zh-CN" sz="2800" b="1" i="1">
                <a:ea typeface="宋体" pitchFamily="2" charset="-122"/>
              </a:rPr>
              <a:t>A</a:t>
            </a:r>
            <a:r>
              <a:rPr lang="zh-CN" altLang="zh-CN" sz="2800" b="1" baseline="-25000">
                <a:ea typeface="宋体" pitchFamily="2" charset="-122"/>
              </a:rPr>
              <a:t>c</a:t>
            </a:r>
            <a:r>
              <a:rPr lang="zh-CN" altLang="zh-CN" sz="2800" b="1">
                <a:ea typeface="宋体" pitchFamily="2" charset="-122"/>
              </a:rPr>
              <a:t>、</a:t>
            </a:r>
            <a:r>
              <a:rPr lang="zh-CN" altLang="zh-CN" sz="2800" b="1" i="1">
                <a:ea typeface="宋体" pitchFamily="2" charset="-122"/>
              </a:rPr>
              <a:t>K</a:t>
            </a:r>
            <a:r>
              <a:rPr lang="zh-CN" altLang="zh-CN" sz="2800" b="1" baseline="-25000">
                <a:ea typeface="宋体" pitchFamily="2" charset="-122"/>
              </a:rPr>
              <a:t>CMR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620000" cy="762000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宋体" pitchFamily="2" charset="-122"/>
              </a:rPr>
              <a:t>共模抑制比</a:t>
            </a:r>
            <a:r>
              <a:rPr lang="zh-CN" altLang="en-US" sz="2400" b="1" i="1">
                <a:ea typeface="宋体" pitchFamily="2" charset="-122"/>
              </a:rPr>
              <a:t>K</a:t>
            </a:r>
            <a:r>
              <a:rPr lang="zh-CN" altLang="en-US" sz="2400" b="1" baseline="-25000">
                <a:ea typeface="宋体" pitchFamily="2" charset="-122"/>
              </a:rPr>
              <a:t>CMR</a:t>
            </a:r>
            <a:r>
              <a:rPr lang="zh-CN" altLang="en-US" sz="2400" b="1">
                <a:ea typeface="宋体" pitchFamily="2" charset="-122"/>
              </a:rPr>
              <a:t>：综合考察差分放大电路放大差模信号的能力和抑制共模信号的能力。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981200" y="2362200"/>
          <a:ext cx="473392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r:id="rId3" imgW="2526521" imgH="711208" progId="Equation.3">
                  <p:embed/>
                </p:oleObj>
              </mc:Choice>
              <mc:Fallback>
                <p:oleObj r:id="rId3" imgW="2526521" imgH="71120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4733925" cy="13319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62000" y="3810000"/>
            <a:ext cx="7391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>
                <a:latin typeface="Times New Roman" pitchFamily="18" charset="0"/>
              </a:rPr>
              <a:t>    </a:t>
            </a:r>
            <a:r>
              <a:rPr lang="zh-CN" altLang="zh-CN" sz="2400" b="1">
                <a:latin typeface="Times New Roman" pitchFamily="18" charset="0"/>
              </a:rPr>
              <a:t>在实际应用时，信号源需要有“  接地”点，以避免干扰；或负载需要有“  接地”点，以安全工作。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62000" y="4648200"/>
            <a:ext cx="762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>
                <a:latin typeface="Times New Roman" pitchFamily="18" charset="0"/>
              </a:rPr>
              <a:t>    </a:t>
            </a:r>
            <a:r>
              <a:rPr lang="zh-CN" altLang="zh-CN" sz="2400" b="1">
                <a:latin typeface="Times New Roman" pitchFamily="18" charset="0"/>
              </a:rPr>
              <a:t>根据信号源和负载的接地情况，差分放大电路有四种接法：双端输入双端输出、双端输入单端输出、单端输入双端输出、单端输入单端输出。</a:t>
            </a:r>
          </a:p>
        </p:txBody>
      </p: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609600" y="1143000"/>
            <a:ext cx="6324600" cy="76200"/>
            <a:chOff x="0" y="0"/>
            <a:chExt cx="2984" cy="48"/>
          </a:xfrm>
        </p:grpSpPr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  <p:bldP spid="27653" grpId="0" build="p" autoUpdateAnimBg="0"/>
      <p:bldP spid="2765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073900" cy="70167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sz="3600" b="1">
                <a:ea typeface="隶书" pitchFamily="49" charset="-122"/>
              </a:rPr>
              <a:t>四、差分放大电路的四种接法</a:t>
            </a:r>
            <a:br>
              <a:rPr lang="zh-CN" altLang="en-US" sz="3600" b="1">
                <a:ea typeface="隶书" pitchFamily="49" charset="-122"/>
              </a:rPr>
            </a:br>
            <a:r>
              <a:rPr lang="zh-CN" altLang="en-US" sz="3600" b="1">
                <a:ea typeface="隶书" pitchFamily="49" charset="-122"/>
              </a:rPr>
              <a:t> </a:t>
            </a:r>
            <a:r>
              <a:rPr lang="zh-CN" altLang="en-US" sz="2800" b="1">
                <a:ea typeface="宋体" pitchFamily="2" charset="-122"/>
              </a:rPr>
              <a:t>1、 双端输入单端输出：</a:t>
            </a:r>
            <a:r>
              <a:rPr lang="zh-CN" altLang="en-US" sz="2800" b="1" i="1">
                <a:ea typeface="宋体" pitchFamily="2" charset="-122"/>
              </a:rPr>
              <a:t>Q</a:t>
            </a:r>
            <a:r>
              <a:rPr lang="zh-CN" altLang="en-US" sz="2800" b="1">
                <a:ea typeface="宋体" pitchFamily="2" charset="-122"/>
              </a:rPr>
              <a:t>点分析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191000" y="4724400"/>
          <a:ext cx="43434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r:id="rId3" imgW="2197417" imgH="686117" progId="Equation.3">
                  <p:embed/>
                </p:oleObj>
              </mc:Choice>
              <mc:Fallback>
                <p:oleObj r:id="rId3" imgW="2197417" imgH="6861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724400"/>
                        <a:ext cx="4343400" cy="13541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3429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>
                <a:latin typeface="Times New Roman" pitchFamily="18" charset="0"/>
              </a:rPr>
              <a:t>     由于输入回路没有变化，所以</a:t>
            </a:r>
            <a:r>
              <a:rPr lang="zh-CN" altLang="zh-CN" sz="2400" b="1" i="1">
                <a:latin typeface="Times New Roman" pitchFamily="18" charset="0"/>
              </a:rPr>
              <a:t>I</a:t>
            </a:r>
            <a:r>
              <a:rPr lang="zh-CN" altLang="zh-CN" sz="2400" b="1" baseline="-25000">
                <a:latin typeface="Times New Roman" pitchFamily="18" charset="0"/>
              </a:rPr>
              <a:t>EQ</a:t>
            </a:r>
            <a:r>
              <a:rPr lang="zh-CN" altLang="zh-CN" sz="2400" b="1">
                <a:latin typeface="Times New Roman" pitchFamily="18" charset="0"/>
              </a:rPr>
              <a:t>、</a:t>
            </a:r>
            <a:r>
              <a:rPr lang="zh-CN" altLang="zh-CN" sz="2400" b="1" i="1">
                <a:latin typeface="Times New Roman" pitchFamily="18" charset="0"/>
              </a:rPr>
              <a:t>I</a:t>
            </a:r>
            <a:r>
              <a:rPr lang="zh-CN" altLang="zh-CN" sz="2400" b="1" baseline="-25000">
                <a:latin typeface="Times New Roman" pitchFamily="18" charset="0"/>
              </a:rPr>
              <a:t>BQ</a:t>
            </a:r>
            <a:r>
              <a:rPr lang="zh-CN" altLang="zh-CN" sz="2400" b="1">
                <a:latin typeface="Times New Roman" pitchFamily="18" charset="0"/>
              </a:rPr>
              <a:t>、</a:t>
            </a:r>
            <a:r>
              <a:rPr lang="zh-CN" altLang="zh-CN" sz="2400" b="1" i="1">
                <a:latin typeface="Times New Roman" pitchFamily="18" charset="0"/>
              </a:rPr>
              <a:t>I</a:t>
            </a:r>
            <a:r>
              <a:rPr lang="zh-CN" altLang="zh-CN" sz="2400" b="1" baseline="-25000">
                <a:latin typeface="Times New Roman" pitchFamily="18" charset="0"/>
              </a:rPr>
              <a:t>CQ</a:t>
            </a:r>
            <a:r>
              <a:rPr lang="zh-CN" altLang="zh-CN" sz="2400" b="1">
                <a:latin typeface="Times New Roman" pitchFamily="18" charset="0"/>
              </a:rPr>
              <a:t>与双端输出时一样。但是</a:t>
            </a: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CEQ1</a:t>
            </a:r>
            <a:r>
              <a:rPr lang="zh-CN" altLang="zh-CN" sz="2400" b="1">
                <a:latin typeface="Times New Roman" pitchFamily="18" charset="0"/>
              </a:rPr>
              <a:t>≠ </a:t>
            </a: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CEQ2</a:t>
            </a:r>
            <a:r>
              <a:rPr lang="zh-CN" altLang="zh-CN" sz="2400" b="1">
                <a:latin typeface="Times New Roman" pitchFamily="18" charset="0"/>
              </a:rPr>
              <a:t>。</a:t>
            </a:r>
            <a:endParaRPr lang="zh-CN" altLang="zh-CN" sz="2400" b="1" baseline="-25000">
              <a:latin typeface="Times New Roman" pitchFamily="18" charset="0"/>
            </a:endParaRP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609600" y="990600"/>
            <a:ext cx="6019800" cy="76200"/>
            <a:chOff x="0" y="0"/>
            <a:chExt cx="2984" cy="48"/>
          </a:xfrm>
        </p:grpSpPr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685800" y="1752600"/>
          <a:ext cx="350520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r:id="rId5" imgW="12161905" imgH="8849960" progId="MSPhotoEd.3">
                  <p:embed/>
                </p:oleObj>
              </mc:Choice>
              <mc:Fallback>
                <p:oleObj r:id="rId5" imgW="12161905" imgH="8849960" progId="MSPhotoEd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3505200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4495800" y="1676400"/>
          <a:ext cx="3886200" cy="281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r:id="rId7" imgW="12546176" imgH="9078592" progId="MSPhotoEd.3">
                  <p:embed/>
                </p:oleObj>
              </mc:Choice>
              <mc:Fallback>
                <p:oleObj r:id="rId7" imgW="12546176" imgH="9078592" progId="MSPhotoEd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76400"/>
                        <a:ext cx="3886200" cy="281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696200" cy="701675"/>
          </a:xfrm>
        </p:spPr>
        <p:txBody>
          <a:bodyPr/>
          <a:lstStyle/>
          <a:p>
            <a:r>
              <a:rPr lang="zh-CN" altLang="zh-CN" sz="3600" b="1">
                <a:ea typeface="隶书" pitchFamily="49" charset="-122"/>
              </a:rPr>
              <a:t>一、零点漂移现象及其产生的原因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1、什么是零点漂移现象：Δ</a:t>
            </a:r>
            <a:r>
              <a:rPr lang="zh-CN" altLang="en-US" sz="2800" b="1" i="1">
                <a:latin typeface="宋体" pitchFamily="2" charset="-122"/>
              </a:rPr>
              <a:t>u</a:t>
            </a:r>
            <a:r>
              <a:rPr lang="zh-CN" altLang="en-US" sz="2800" b="1" baseline="-25000">
                <a:latin typeface="宋体" pitchFamily="2" charset="-122"/>
              </a:rPr>
              <a:t>I</a:t>
            </a:r>
            <a:r>
              <a:rPr lang="zh-CN" altLang="en-US" sz="2800" b="1">
                <a:latin typeface="宋体" pitchFamily="2" charset="-122"/>
              </a:rPr>
              <a:t>＝0，Δ</a:t>
            </a:r>
            <a:r>
              <a:rPr lang="zh-CN" altLang="en-US" sz="2800" b="1" i="1">
                <a:latin typeface="宋体" pitchFamily="2" charset="-122"/>
              </a:rPr>
              <a:t>u</a:t>
            </a:r>
            <a:r>
              <a:rPr lang="zh-CN" altLang="en-US" sz="2800" b="1" baseline="-25000">
                <a:latin typeface="宋体" pitchFamily="2" charset="-122"/>
              </a:rPr>
              <a:t>O</a:t>
            </a:r>
            <a:r>
              <a:rPr lang="zh-CN" altLang="en-US" sz="2800" b="1">
                <a:latin typeface="宋体" pitchFamily="2" charset="-122"/>
              </a:rPr>
              <a:t>≠0的现象。</a:t>
            </a:r>
            <a:endParaRPr lang="zh-CN" altLang="en-US" sz="2800" b="1" baseline="-25000">
              <a:latin typeface="宋体" pitchFamily="2" charset="-122"/>
            </a:endParaRPr>
          </a:p>
        </p:txBody>
      </p:sp>
      <p:pic>
        <p:nvPicPr>
          <p:cNvPr id="7172" name="Picture 4" descr="Dz0303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9"/>
          <a:stretch>
            <a:fillRect/>
          </a:stretch>
        </p:blipFill>
        <p:spPr bwMode="auto">
          <a:xfrm>
            <a:off x="762000" y="1981200"/>
            <a:ext cx="76200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457200" y="1066800"/>
            <a:ext cx="6934200" cy="76200"/>
            <a:chOff x="0" y="0"/>
            <a:chExt cx="2984" cy="48"/>
          </a:xfrm>
        </p:grpSpPr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35013" y="4456113"/>
            <a:ext cx="72405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零点漂移现象：</a:t>
            </a:r>
          </a:p>
          <a:p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	输入电压u</a:t>
            </a:r>
            <a:r>
              <a:rPr lang="zh-CN" altLang="zh-CN" sz="2800" b="1" baseline="-2500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为0,而输出电压u</a:t>
            </a:r>
            <a:r>
              <a:rPr lang="zh-CN" altLang="zh-CN" sz="2800" b="1" baseline="-25000">
                <a:latin typeface="楷体_GB2312" pitchFamily="1" charset="-122"/>
                <a:ea typeface="楷体_GB2312" pitchFamily="1" charset="-122"/>
              </a:rPr>
              <a:t>o</a:t>
            </a:r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不为0并且</a:t>
            </a:r>
          </a:p>
          <a:p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缓慢变化的现象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610600" cy="701675"/>
          </a:xfrm>
        </p:spPr>
        <p:txBody>
          <a:bodyPr>
            <a:normAutofit fontScale="90000"/>
          </a:bodyPr>
          <a:lstStyle/>
          <a:p>
            <a:pPr>
              <a:lnSpc>
                <a:spcPct val="145000"/>
              </a:lnSpc>
            </a:pPr>
            <a:r>
              <a:rPr lang="zh-CN" altLang="en-US" sz="2800" b="1">
                <a:ea typeface="宋体" pitchFamily="2" charset="-122"/>
              </a:rPr>
              <a:t>1、 双端输入单端输出：差模信号作用下的分析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447800" y="4876800"/>
          <a:ext cx="26908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r:id="rId3" imgW="1409405" imgH="431930" progId="Equation.3">
                  <p:embed/>
                </p:oleObj>
              </mc:Choice>
              <mc:Fallback>
                <p:oleObj r:id="rId3" imgW="1409405" imgH="43193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76800"/>
                        <a:ext cx="2690813" cy="8239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4495800" y="5105400"/>
          <a:ext cx="29940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r:id="rId5" imgW="1537017" imgH="228917" progId="Equation.3">
                  <p:embed/>
                </p:oleObj>
              </mc:Choice>
              <mc:Fallback>
                <p:oleObj r:id="rId5" imgW="1537017" imgH="2289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105400"/>
                        <a:ext cx="2994025" cy="4460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1" name="Picture 5" descr="Dz03030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35175"/>
            <a:ext cx="29718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685800" y="1447800"/>
            <a:ext cx="7391400" cy="76200"/>
            <a:chOff x="0" y="0"/>
            <a:chExt cx="2984" cy="48"/>
          </a:xfrm>
        </p:grpSpPr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990600" y="1905000"/>
          <a:ext cx="350520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r:id="rId8" imgW="12161905" imgH="8849960" progId="MSPhotoEd.3">
                  <p:embed/>
                </p:oleObj>
              </mc:Choice>
              <mc:Fallback>
                <p:oleObj r:id="rId8" imgW="12161905" imgH="8849960" progId="MSPhotoEd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3505200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458200" cy="701675"/>
          </a:xfrm>
        </p:spPr>
        <p:txBody>
          <a:bodyPr/>
          <a:lstStyle/>
          <a:p>
            <a:r>
              <a:rPr lang="zh-CN" altLang="en-US" sz="2800" b="1">
                <a:ea typeface="宋体" pitchFamily="2" charset="-122"/>
              </a:rPr>
              <a:t>1、 双端输入单端输出：共模信号作用下的分析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752600" y="4648200"/>
          <a:ext cx="26908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r:id="rId3" imgW="1409405" imgH="431930" progId="Equation.3">
                  <p:embed/>
                </p:oleObj>
              </mc:Choice>
              <mc:Fallback>
                <p:oleObj r:id="rId3" imgW="1409405" imgH="43193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2690813" cy="8239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4953000" y="3733800"/>
          <a:ext cx="32242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r:id="rId5" imgW="1688684" imgH="431930" progId="Equation.3">
                  <p:embed/>
                </p:oleObj>
              </mc:Choice>
              <mc:Fallback>
                <p:oleObj r:id="rId5" imgW="1688684" imgH="4319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3800"/>
                        <a:ext cx="3224213" cy="8239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4953000" y="4648200"/>
          <a:ext cx="32766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r:id="rId7" imgW="1764851" imgH="431930" progId="Equation.3">
                  <p:embed/>
                </p:oleObj>
              </mc:Choice>
              <mc:Fallback>
                <p:oleObj r:id="rId7" imgW="1764851" imgH="4319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48200"/>
                        <a:ext cx="3276600" cy="8016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5029200" y="1828800"/>
          <a:ext cx="32004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r:id="rId9" imgW="11476190" imgH="6676190" progId="MSPhotoEd.3">
                  <p:embed/>
                </p:oleObj>
              </mc:Choice>
              <mc:Fallback>
                <p:oleObj r:id="rId9" imgW="11476190" imgH="6676190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28800"/>
                        <a:ext cx="320040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533400" y="1295400"/>
            <a:ext cx="7467600" cy="76200"/>
            <a:chOff x="0" y="0"/>
            <a:chExt cx="2984" cy="48"/>
          </a:xfrm>
        </p:grpSpPr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1143000" y="1905000"/>
          <a:ext cx="350520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r:id="rId11" imgW="12161905" imgH="8849960" progId="MSPhotoEd.3">
                  <p:embed/>
                </p:oleObj>
              </mc:Choice>
              <mc:Fallback>
                <p:oleObj r:id="rId11" imgW="12161905" imgH="8849960" progId="MSPhotoEd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3505200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073900" cy="701675"/>
          </a:xfrm>
        </p:spPr>
        <p:txBody>
          <a:bodyPr/>
          <a:lstStyle/>
          <a:p>
            <a:r>
              <a:rPr lang="zh-CN" altLang="en-US" sz="2800" b="1" dirty="0">
                <a:ea typeface="宋体" pitchFamily="2" charset="-122"/>
              </a:rPr>
              <a:t>1、 双端输入单端</a:t>
            </a:r>
            <a:r>
              <a:rPr lang="zh-CN" altLang="en-US" sz="2800" b="1" dirty="0" smtClean="0">
                <a:ea typeface="宋体" pitchFamily="2" charset="-122"/>
              </a:rPr>
              <a:t>输出</a:t>
            </a:r>
            <a:endParaRPr lang="zh-CN" altLang="en-US" sz="2800" b="1" dirty="0">
              <a:ea typeface="宋体" pitchFamily="2" charset="-122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5029200" y="1905000"/>
          <a:ext cx="26908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r:id="rId3" imgW="1409405" imgH="431930" progId="Equation.3">
                  <p:embed/>
                </p:oleObj>
              </mc:Choice>
              <mc:Fallback>
                <p:oleObj r:id="rId3" imgW="1409405" imgH="43193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905000"/>
                        <a:ext cx="2690813" cy="8239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5029200" y="2819400"/>
          <a:ext cx="32766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r:id="rId5" imgW="1764851" imgH="431930" progId="Equation.3">
                  <p:embed/>
                </p:oleObj>
              </mc:Choice>
              <mc:Fallback>
                <p:oleObj r:id="rId5" imgW="1764851" imgH="4319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19400"/>
                        <a:ext cx="3276600" cy="8016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5029200" y="3733800"/>
          <a:ext cx="29940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r:id="rId7" imgW="1537017" imgH="228917" progId="Equation.3">
                  <p:embed/>
                </p:oleObj>
              </mc:Choice>
              <mc:Fallback>
                <p:oleObj r:id="rId7" imgW="1537017" imgH="22891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33800"/>
                        <a:ext cx="2994025" cy="4460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609600" y="1219200"/>
            <a:ext cx="5257800" cy="76200"/>
            <a:chOff x="0" y="0"/>
            <a:chExt cx="2984" cy="48"/>
          </a:xfrm>
        </p:grpSpPr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1219200" y="1752600"/>
          <a:ext cx="350520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r:id="rId9" imgW="12161905" imgH="8849960" progId="MSPhotoEd.3">
                  <p:embed/>
                </p:oleObj>
              </mc:Choice>
              <mc:Fallback>
                <p:oleObj r:id="rId9" imgW="12161905" imgH="8849960" progId="MSPhotoEd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3505200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3814763" cy="519113"/>
          </a:xfrm>
        </p:spPr>
        <p:txBody>
          <a:bodyPr/>
          <a:lstStyle/>
          <a:p>
            <a:r>
              <a:rPr lang="zh-CN" altLang="en-US" sz="2800" b="1">
                <a:ea typeface="宋体" pitchFamily="2" charset="-122"/>
              </a:rPr>
              <a:t>2、单端输入双端输出</a:t>
            </a:r>
          </a:p>
        </p:txBody>
      </p:sp>
      <p:pic>
        <p:nvPicPr>
          <p:cNvPr id="32771" name="Picture 3" descr="Dz0303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74" b="13649"/>
          <a:stretch>
            <a:fillRect/>
          </a:stretch>
        </p:blipFill>
        <p:spPr bwMode="auto">
          <a:xfrm>
            <a:off x="609600" y="1447800"/>
            <a:ext cx="373380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 descr="Dz0303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7" b="9894"/>
          <a:stretch>
            <a:fillRect/>
          </a:stretch>
        </p:blipFill>
        <p:spPr bwMode="auto">
          <a:xfrm>
            <a:off x="4495800" y="1371600"/>
            <a:ext cx="3657600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5181600" y="3124200"/>
            <a:ext cx="2263775" cy="1295400"/>
            <a:chOff x="0" y="0"/>
            <a:chExt cx="1426" cy="897"/>
          </a:xfrm>
        </p:grpSpPr>
        <p:sp>
          <p:nvSpPr>
            <p:cNvPr id="32774" name="AutoShape 6"/>
            <p:cNvSpPr>
              <a:spLocks/>
            </p:cNvSpPr>
            <p:nvPr/>
          </p:nvSpPr>
          <p:spPr bwMode="auto">
            <a:xfrm>
              <a:off x="48" y="576"/>
              <a:ext cx="1378" cy="321"/>
            </a:xfrm>
            <a:prstGeom prst="borderCallout1">
              <a:avLst>
                <a:gd name="adj1" fmla="val 22431"/>
                <a:gd name="adj2" fmla="val 103481"/>
                <a:gd name="adj3" fmla="val -171028"/>
                <a:gd name="adj4" fmla="val 117125"/>
              </a:avLst>
            </a:prstGeom>
            <a:solidFill>
              <a:srgbClr val="CCFFFF"/>
            </a:solidFill>
            <a:ln w="19050" cmpd="sng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zh-CN" sz="2400" b="1">
                  <a:latin typeface="Times New Roman" pitchFamily="18" charset="0"/>
                </a:rPr>
                <a:t>共模输入电压</a:t>
              </a:r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>
              <a:off x="0" y="0"/>
              <a:ext cx="288" cy="528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76" name="Group 8"/>
          <p:cNvGrpSpPr>
            <a:grpSpLocks/>
          </p:cNvGrpSpPr>
          <p:nvPr/>
        </p:nvGrpSpPr>
        <p:grpSpPr bwMode="auto">
          <a:xfrm>
            <a:off x="5272088" y="3657600"/>
            <a:ext cx="2500312" cy="1295400"/>
            <a:chOff x="0" y="0"/>
            <a:chExt cx="1575" cy="1008"/>
          </a:xfrm>
        </p:grpSpPr>
        <p:sp>
          <p:nvSpPr>
            <p:cNvPr id="32777" name="AutoShape 9"/>
            <p:cNvSpPr>
              <a:spLocks/>
            </p:cNvSpPr>
            <p:nvPr/>
          </p:nvSpPr>
          <p:spPr bwMode="auto">
            <a:xfrm>
              <a:off x="0" y="680"/>
              <a:ext cx="1383" cy="328"/>
            </a:xfrm>
            <a:prstGeom prst="borderCallout1">
              <a:avLst>
                <a:gd name="adj1" fmla="val 21949"/>
                <a:gd name="adj2" fmla="val -3472"/>
                <a:gd name="adj3" fmla="val -192685"/>
                <a:gd name="adj4" fmla="val -15329"/>
              </a:avLst>
            </a:prstGeom>
            <a:solidFill>
              <a:srgbClr val="CCFFFF"/>
            </a:solidFill>
            <a:ln w="19050" cmpd="sng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zh-CN" sz="2400" b="1">
                  <a:latin typeface="Times New Roman" pitchFamily="18" charset="0"/>
                </a:rPr>
                <a:t>差模输入电压</a:t>
              </a:r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flipH="1">
              <a:off x="1431" y="0"/>
              <a:ext cx="144" cy="768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762000" y="4953000"/>
            <a:ext cx="7467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>
                <a:latin typeface="Times New Roman" pitchFamily="18" charset="0"/>
              </a:rPr>
              <a:t>   </a:t>
            </a:r>
            <a:r>
              <a:rPr lang="zh-CN" altLang="zh-CN" sz="2400" b="1">
                <a:solidFill>
                  <a:srgbClr val="D60093"/>
                </a:solidFill>
                <a:latin typeface="Times New Roman" pitchFamily="18" charset="0"/>
              </a:rPr>
              <a:t>输入差模信号的同时总是伴随着共模信号输入：</a:t>
            </a:r>
            <a:endParaRPr lang="zh-CN" altLang="zh-CN" sz="2400" b="1" baseline="-25000">
              <a:solidFill>
                <a:srgbClr val="D60093"/>
              </a:solidFill>
              <a:latin typeface="Times New Roman" pitchFamily="18" charset="0"/>
            </a:endParaRPr>
          </a:p>
        </p:txBody>
      </p:sp>
      <p:grpSp>
        <p:nvGrpSpPr>
          <p:cNvPr id="32780" name="Group 12"/>
          <p:cNvGrpSpPr>
            <a:grpSpLocks/>
          </p:cNvGrpSpPr>
          <p:nvPr/>
        </p:nvGrpSpPr>
        <p:grpSpPr bwMode="auto">
          <a:xfrm>
            <a:off x="609600" y="1219200"/>
            <a:ext cx="4737100" cy="76200"/>
            <a:chOff x="0" y="0"/>
            <a:chExt cx="2984" cy="48"/>
          </a:xfrm>
        </p:grpSpPr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685800" y="4191000"/>
            <a:ext cx="388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Verdana" pitchFamily="34" charset="0"/>
              </a:rPr>
              <a:t>   在输入信号作用下发射极的电位变化吗？说明什么？</a:t>
            </a:r>
          </a:p>
        </p:txBody>
      </p:sp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3048000" y="5486400"/>
          <a:ext cx="287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r:id="rId4" imgW="1231683" imgH="228818" progId="Equation.3">
                  <p:embed/>
                </p:oleObj>
              </mc:Choice>
              <mc:Fallback>
                <p:oleObj r:id="rId4" imgW="1231683" imgH="22881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86400"/>
                        <a:ext cx="2870200" cy="5334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9" grpId="0" build="p" autoUpdateAnimBg="0"/>
      <p:bldP spid="3278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4724400" cy="519113"/>
          </a:xfrm>
        </p:spPr>
        <p:txBody>
          <a:bodyPr/>
          <a:lstStyle/>
          <a:p>
            <a:r>
              <a:rPr lang="zh-CN" altLang="en-US" sz="2800" b="1">
                <a:ea typeface="宋体" pitchFamily="2" charset="-122"/>
              </a:rPr>
              <a:t>2、单端输入双端输出</a:t>
            </a:r>
          </a:p>
        </p:txBody>
      </p:sp>
      <p:pic>
        <p:nvPicPr>
          <p:cNvPr id="33795" name="Picture 3" descr="Dz0303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74" b="13649"/>
          <a:stretch>
            <a:fillRect/>
          </a:stretch>
        </p:blipFill>
        <p:spPr bwMode="auto">
          <a:xfrm>
            <a:off x="685800" y="1524000"/>
            <a:ext cx="373380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2895600" y="4191000"/>
          <a:ext cx="34290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r:id="rId4" imgW="1599823" imgH="393846" progId="Equation.3">
                  <p:embed/>
                </p:oleObj>
              </mc:Choice>
              <mc:Fallback>
                <p:oleObj r:id="rId4" imgW="1599823" imgH="3938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3429000" cy="8413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AutoShape 5"/>
          <p:cNvSpPr>
            <a:spLocks/>
          </p:cNvSpPr>
          <p:nvPr/>
        </p:nvSpPr>
        <p:spPr bwMode="auto">
          <a:xfrm>
            <a:off x="6096000" y="3581400"/>
            <a:ext cx="1981200" cy="506413"/>
          </a:xfrm>
          <a:prstGeom prst="borderCallout1">
            <a:avLst>
              <a:gd name="adj1" fmla="val 22569"/>
              <a:gd name="adj2" fmla="val -3847"/>
              <a:gd name="adj3" fmla="val 157366"/>
              <a:gd name="adj4" fmla="val -10898"/>
            </a:avLst>
          </a:prstGeom>
          <a:solidFill>
            <a:srgbClr val="CCFFFF"/>
          </a:solidFill>
          <a:ln w="19050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zh-CN" sz="2400" b="1">
                <a:latin typeface="Times New Roman" pitchFamily="18" charset="0"/>
              </a:rPr>
              <a:t>静态时的值</a:t>
            </a:r>
          </a:p>
        </p:txBody>
      </p: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1524000" y="4343400"/>
            <a:ext cx="2855913" cy="1295400"/>
            <a:chOff x="0" y="0"/>
            <a:chExt cx="1799" cy="816"/>
          </a:xfrm>
        </p:grpSpPr>
        <p:sp>
          <p:nvSpPr>
            <p:cNvPr id="33799" name="Oval 7"/>
            <p:cNvSpPr>
              <a:spLocks noChangeArrowheads="1"/>
            </p:cNvSpPr>
            <p:nvPr/>
          </p:nvSpPr>
          <p:spPr bwMode="auto">
            <a:xfrm>
              <a:off x="1271" y="0"/>
              <a:ext cx="528" cy="384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0" name="AutoShape 8"/>
            <p:cNvSpPr>
              <a:spLocks/>
            </p:cNvSpPr>
            <p:nvPr/>
          </p:nvSpPr>
          <p:spPr bwMode="auto">
            <a:xfrm>
              <a:off x="0" y="518"/>
              <a:ext cx="997" cy="298"/>
            </a:xfrm>
            <a:prstGeom prst="borderCallout1">
              <a:avLst>
                <a:gd name="adj1" fmla="val 24162"/>
                <a:gd name="adj2" fmla="val 104815"/>
                <a:gd name="adj3" fmla="val -43287"/>
                <a:gd name="adj4" fmla="val 148745"/>
              </a:avLst>
            </a:prstGeom>
            <a:solidFill>
              <a:srgbClr val="CCFFFF"/>
            </a:solidFill>
            <a:ln w="19050" cmpd="sng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zh-CN" sz="2400" b="1">
                  <a:latin typeface="Times New Roman" pitchFamily="18" charset="0"/>
                </a:rPr>
                <a:t>差模输出</a:t>
              </a:r>
            </a:p>
          </p:txBody>
        </p:sp>
      </p:grpSp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3276600" y="4191000"/>
            <a:ext cx="2244725" cy="1616075"/>
            <a:chOff x="0" y="0"/>
            <a:chExt cx="1414" cy="1018"/>
          </a:xfrm>
        </p:grpSpPr>
        <p:sp>
          <p:nvSpPr>
            <p:cNvPr id="33802" name="Oval 10"/>
            <p:cNvSpPr>
              <a:spLocks noChangeArrowheads="1"/>
            </p:cNvSpPr>
            <p:nvPr/>
          </p:nvSpPr>
          <p:spPr bwMode="auto">
            <a:xfrm>
              <a:off x="838" y="0"/>
              <a:ext cx="576" cy="576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3" name="AutoShape 11"/>
            <p:cNvSpPr>
              <a:spLocks/>
            </p:cNvSpPr>
            <p:nvPr/>
          </p:nvSpPr>
          <p:spPr bwMode="auto">
            <a:xfrm>
              <a:off x="0" y="720"/>
              <a:ext cx="997" cy="298"/>
            </a:xfrm>
            <a:prstGeom prst="borderCallout1">
              <a:avLst>
                <a:gd name="adj1" fmla="val 24162"/>
                <a:gd name="adj2" fmla="val 104815"/>
                <a:gd name="adj3" fmla="val -48995"/>
                <a:gd name="adj4" fmla="val 116852"/>
              </a:avLst>
            </a:prstGeom>
            <a:solidFill>
              <a:srgbClr val="CCFFFF"/>
            </a:solidFill>
            <a:ln w="19050" cmpd="sng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zh-CN" sz="2400" b="1">
                  <a:latin typeface="Times New Roman" pitchFamily="18" charset="0"/>
                </a:rPr>
                <a:t>共模输出</a:t>
              </a:r>
            </a:p>
          </p:txBody>
        </p:sp>
      </p:grpSp>
      <p:grpSp>
        <p:nvGrpSpPr>
          <p:cNvPr id="33805" name="Group 13"/>
          <p:cNvGrpSpPr>
            <a:grpSpLocks/>
          </p:cNvGrpSpPr>
          <p:nvPr/>
        </p:nvGrpSpPr>
        <p:grpSpPr bwMode="auto">
          <a:xfrm>
            <a:off x="533400" y="1219200"/>
            <a:ext cx="4737100" cy="76200"/>
            <a:chOff x="0" y="0"/>
            <a:chExt cx="2984" cy="48"/>
          </a:xfrm>
        </p:grpSpPr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077200" cy="609600"/>
          </a:xfrm>
        </p:spPr>
        <p:txBody>
          <a:bodyPr/>
          <a:lstStyle/>
          <a:p>
            <a:r>
              <a:rPr lang="zh-CN" altLang="en-US" sz="2800" b="1">
                <a:ea typeface="宋体" pitchFamily="2" charset="-122"/>
              </a:rPr>
              <a:t>3、四种接法的比较：电路参数理想对称条件下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7696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>
                <a:latin typeface="Times New Roman" pitchFamily="18" charset="0"/>
              </a:rPr>
              <a:t>输入方式： </a:t>
            </a:r>
            <a:r>
              <a:rPr lang="zh-CN" altLang="zh-CN" sz="2400" b="1" i="1">
                <a:latin typeface="Times New Roman" pitchFamily="18" charset="0"/>
              </a:rPr>
              <a:t>R</a:t>
            </a:r>
            <a:r>
              <a:rPr lang="zh-CN" altLang="zh-CN" sz="2400" b="1" baseline="-25000">
                <a:latin typeface="Times New Roman" pitchFamily="18" charset="0"/>
              </a:rPr>
              <a:t>i</a:t>
            </a:r>
            <a:r>
              <a:rPr lang="zh-CN" altLang="zh-CN" sz="2400" b="1">
                <a:latin typeface="Times New Roman" pitchFamily="18" charset="0"/>
              </a:rPr>
              <a:t>均为2（</a:t>
            </a:r>
            <a:r>
              <a:rPr lang="zh-CN" altLang="zh-CN" sz="2400" b="1" i="1">
                <a:latin typeface="Times New Roman" pitchFamily="18" charset="0"/>
              </a:rPr>
              <a:t>R</a:t>
            </a:r>
            <a:r>
              <a:rPr lang="zh-CN" altLang="zh-CN" sz="2400" b="1" baseline="-25000">
                <a:latin typeface="Times New Roman" pitchFamily="18" charset="0"/>
              </a:rPr>
              <a:t>b</a:t>
            </a:r>
            <a:r>
              <a:rPr lang="zh-CN" altLang="zh-CN" sz="2400" b="1">
                <a:latin typeface="Times New Roman" pitchFamily="18" charset="0"/>
              </a:rPr>
              <a:t>+</a:t>
            </a:r>
            <a:r>
              <a:rPr lang="zh-CN" altLang="zh-CN" sz="2400" b="1" i="1">
                <a:latin typeface="Times New Roman" pitchFamily="18" charset="0"/>
              </a:rPr>
              <a:t>r</a:t>
            </a:r>
            <a:r>
              <a:rPr lang="zh-CN" altLang="zh-CN" sz="2400" b="1" baseline="-25000">
                <a:latin typeface="Times New Roman" pitchFamily="18" charset="0"/>
              </a:rPr>
              <a:t>be</a:t>
            </a:r>
            <a:r>
              <a:rPr lang="zh-CN" altLang="zh-CN" sz="2400" b="1">
                <a:latin typeface="Times New Roman" pitchFamily="18" charset="0"/>
              </a:rPr>
              <a:t>）；双端输入时无共模信号输入，单端输入时有共模输入。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62000" y="25146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</a:rPr>
              <a:t>输出方式：</a:t>
            </a:r>
            <a:r>
              <a:rPr lang="zh-CN" altLang="en-US" sz="2400" b="1" i="1">
                <a:latin typeface="Times New Roman" pitchFamily="18" charset="0"/>
              </a:rPr>
              <a:t>Q</a:t>
            </a:r>
            <a:r>
              <a:rPr lang="zh-CN" altLang="en-US" sz="2400" b="1">
                <a:latin typeface="Times New Roman" pitchFamily="18" charset="0"/>
              </a:rPr>
              <a:t>点、</a:t>
            </a:r>
            <a:r>
              <a:rPr lang="zh-CN" altLang="en-US" sz="2400" b="1" i="1">
                <a:latin typeface="Times New Roman" pitchFamily="18" charset="0"/>
              </a:rPr>
              <a:t>A</a:t>
            </a:r>
            <a:r>
              <a:rPr lang="zh-CN" altLang="en-US" sz="2400" b="1" baseline="-25000">
                <a:latin typeface="Times New Roman" pitchFamily="18" charset="0"/>
              </a:rPr>
              <a:t>d</a:t>
            </a:r>
            <a:r>
              <a:rPr lang="zh-CN" altLang="en-US" sz="2400" b="1">
                <a:latin typeface="Times New Roman" pitchFamily="18" charset="0"/>
              </a:rPr>
              <a:t>、 </a:t>
            </a:r>
            <a:r>
              <a:rPr lang="zh-CN" altLang="en-US" sz="2400" b="1" i="1">
                <a:latin typeface="Times New Roman" pitchFamily="18" charset="0"/>
              </a:rPr>
              <a:t>A</a:t>
            </a:r>
            <a:r>
              <a:rPr lang="zh-CN" altLang="en-US" sz="2400" b="1" baseline="-25000">
                <a:latin typeface="Times New Roman" pitchFamily="18" charset="0"/>
              </a:rPr>
              <a:t>c</a:t>
            </a:r>
            <a:r>
              <a:rPr lang="zh-CN" altLang="en-US" sz="2400" b="1">
                <a:latin typeface="Times New Roman" pitchFamily="18" charset="0"/>
              </a:rPr>
              <a:t>、 </a:t>
            </a:r>
            <a:r>
              <a:rPr lang="zh-CN" altLang="en-US" sz="2400" b="1" i="1">
                <a:latin typeface="Times New Roman" pitchFamily="18" charset="0"/>
              </a:rPr>
              <a:t>K</a:t>
            </a:r>
            <a:r>
              <a:rPr lang="zh-CN" altLang="en-US" sz="2400" b="1" baseline="-25000">
                <a:latin typeface="Times New Roman" pitchFamily="18" charset="0"/>
              </a:rPr>
              <a:t>CMR</a:t>
            </a:r>
            <a:r>
              <a:rPr lang="zh-CN" altLang="en-US" sz="2400" b="1">
                <a:latin typeface="Times New Roman" pitchFamily="18" charset="0"/>
              </a:rPr>
              <a:t>、</a:t>
            </a:r>
            <a:r>
              <a:rPr lang="zh-CN" altLang="en-US" sz="2400" b="1" i="1">
                <a:latin typeface="Times New Roman" pitchFamily="18" charset="0"/>
              </a:rPr>
              <a:t>R</a:t>
            </a:r>
            <a:r>
              <a:rPr lang="zh-CN" altLang="en-US" sz="2400" b="1" baseline="-25000">
                <a:latin typeface="Times New Roman" pitchFamily="18" charset="0"/>
              </a:rPr>
              <a:t>o</a:t>
            </a:r>
            <a:r>
              <a:rPr lang="zh-CN" altLang="en-US" sz="2400" b="1">
                <a:latin typeface="Times New Roman" pitchFamily="18" charset="0"/>
              </a:rPr>
              <a:t>均与之有关。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762000" y="3276600"/>
          <a:ext cx="3352800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r:id="rId3" imgW="1867217" imgH="1295717" progId="Equation.3">
                  <p:embed/>
                </p:oleObj>
              </mc:Choice>
              <mc:Fallback>
                <p:oleObj r:id="rId3" imgW="1867217" imgH="12957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76600"/>
                        <a:ext cx="3352800" cy="23256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4191000" y="3048000"/>
          <a:ext cx="4470400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r:id="rId5" imgW="2489517" imgH="1562417" progId="Equation.3">
                  <p:embed/>
                </p:oleObj>
              </mc:Choice>
              <mc:Fallback>
                <p:oleObj r:id="rId5" imgW="2489517" imgH="156241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48000"/>
                        <a:ext cx="4470400" cy="28035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3" name="Group 7"/>
          <p:cNvGrpSpPr>
            <a:grpSpLocks/>
          </p:cNvGrpSpPr>
          <p:nvPr/>
        </p:nvGrpSpPr>
        <p:grpSpPr bwMode="auto">
          <a:xfrm>
            <a:off x="609600" y="1219200"/>
            <a:ext cx="7397750" cy="76200"/>
            <a:chOff x="0" y="0"/>
            <a:chExt cx="2984" cy="48"/>
          </a:xfrm>
        </p:grpSpPr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  <p:bldP spid="3482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073900" cy="685800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sz="3600" b="1">
                <a:ea typeface="隶书" pitchFamily="49" charset="-122"/>
              </a:rPr>
              <a:t>五、具有恒流源的差分放大电路</a:t>
            </a:r>
            <a:br>
              <a:rPr lang="zh-CN" altLang="en-US" sz="3600" b="1">
                <a:ea typeface="隶书" pitchFamily="49" charset="-122"/>
              </a:rPr>
            </a:br>
            <a:r>
              <a:rPr lang="zh-CN" altLang="en-US" sz="3600" b="1">
                <a:ea typeface="隶书" pitchFamily="49" charset="-122"/>
              </a:rPr>
              <a:t> </a:t>
            </a:r>
            <a:r>
              <a:rPr lang="zh-CN" altLang="en-US" sz="2800" b="1">
                <a:ea typeface="宋体" pitchFamily="2" charset="-122"/>
              </a:rPr>
              <a:t>为什么要采用电流源？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09600" y="2362200"/>
            <a:ext cx="7772400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i="1">
                <a:latin typeface="Times New Roman" pitchFamily="18" charset="0"/>
              </a:rPr>
              <a:t>      </a:t>
            </a:r>
            <a:r>
              <a:rPr lang="zh-CN" altLang="en-US" sz="2800" b="1" i="1">
                <a:latin typeface="Times New Roman" pitchFamily="18" charset="0"/>
              </a:rPr>
              <a:t>R</a:t>
            </a:r>
            <a:r>
              <a:rPr lang="zh-CN" altLang="en-US" sz="2800" b="1" baseline="-25000">
                <a:latin typeface="Times New Roman" pitchFamily="18" charset="0"/>
              </a:rPr>
              <a:t>e </a:t>
            </a:r>
            <a:r>
              <a:rPr lang="zh-CN" altLang="en-US" sz="2800" b="1">
                <a:latin typeface="Times New Roman" pitchFamily="18" charset="0"/>
              </a:rPr>
              <a:t>越大，共模负反馈越强，单端输出时的</a:t>
            </a:r>
            <a:r>
              <a:rPr lang="zh-CN" altLang="en-US" sz="2800" b="1" i="1">
                <a:latin typeface="Times New Roman" pitchFamily="18" charset="0"/>
              </a:rPr>
              <a:t>A</a:t>
            </a:r>
            <a:r>
              <a:rPr lang="zh-CN" altLang="en-US" sz="2800" b="1" baseline="-25000">
                <a:latin typeface="Times New Roman" pitchFamily="18" charset="0"/>
              </a:rPr>
              <a:t>c</a:t>
            </a:r>
            <a:r>
              <a:rPr lang="zh-CN" altLang="en-US" sz="2800" b="1">
                <a:latin typeface="Times New Roman" pitchFamily="18" charset="0"/>
              </a:rPr>
              <a:t>越小，</a:t>
            </a:r>
            <a:r>
              <a:rPr lang="zh-CN" altLang="en-US" sz="2800" b="1" i="1">
                <a:latin typeface="Times New Roman" pitchFamily="18" charset="0"/>
              </a:rPr>
              <a:t>K</a:t>
            </a:r>
            <a:r>
              <a:rPr lang="zh-CN" altLang="en-US" sz="2800" b="1" baseline="-25000">
                <a:latin typeface="Times New Roman" pitchFamily="18" charset="0"/>
              </a:rPr>
              <a:t>CMR</a:t>
            </a:r>
            <a:r>
              <a:rPr lang="zh-CN" altLang="en-US" sz="2800" b="1">
                <a:latin typeface="Times New Roman" pitchFamily="18" charset="0"/>
              </a:rPr>
              <a:t>越大，差分放大电路的性能越好。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</a:rPr>
              <a:t>    但为使静态电流不变，</a:t>
            </a:r>
            <a:r>
              <a:rPr lang="zh-CN" altLang="en-US" sz="2800" b="1" i="1">
                <a:latin typeface="Times New Roman" pitchFamily="18" charset="0"/>
              </a:rPr>
              <a:t>R</a:t>
            </a:r>
            <a:r>
              <a:rPr lang="zh-CN" altLang="en-US" sz="2800" b="1" baseline="-25000">
                <a:latin typeface="Times New Roman" pitchFamily="18" charset="0"/>
              </a:rPr>
              <a:t>e </a:t>
            </a:r>
            <a:r>
              <a:rPr lang="zh-CN" altLang="en-US" sz="2800" b="1">
                <a:latin typeface="Times New Roman" pitchFamily="18" charset="0"/>
              </a:rPr>
              <a:t>越大，</a:t>
            </a:r>
            <a:r>
              <a:rPr lang="zh-CN" altLang="en-US" sz="2800" b="1" i="1">
                <a:latin typeface="Times New Roman" pitchFamily="18" charset="0"/>
              </a:rPr>
              <a:t>V</a:t>
            </a:r>
            <a:r>
              <a:rPr lang="zh-CN" altLang="en-US" sz="2800" b="1" baseline="-25000">
                <a:latin typeface="Times New Roman" pitchFamily="18" charset="0"/>
              </a:rPr>
              <a:t>EE</a:t>
            </a:r>
            <a:r>
              <a:rPr lang="zh-CN" altLang="en-US" sz="2800" b="1">
                <a:latin typeface="Times New Roman" pitchFamily="18" charset="0"/>
              </a:rPr>
              <a:t>越大，以至于</a:t>
            </a:r>
            <a:r>
              <a:rPr lang="zh-CN" altLang="en-US" sz="2800" b="1" i="1">
                <a:latin typeface="Times New Roman" pitchFamily="18" charset="0"/>
              </a:rPr>
              <a:t>R</a:t>
            </a:r>
            <a:r>
              <a:rPr lang="zh-CN" altLang="en-US" sz="2800" b="1" baseline="-25000">
                <a:latin typeface="Times New Roman" pitchFamily="18" charset="0"/>
              </a:rPr>
              <a:t>e</a:t>
            </a:r>
            <a:r>
              <a:rPr lang="zh-CN" altLang="en-US" sz="2800" b="1">
                <a:latin typeface="Times New Roman" pitchFamily="18" charset="0"/>
              </a:rPr>
              <a:t>太大就不合理了。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</a:rPr>
              <a:t>     需在低电源条件下，得到趋于无穷大的</a:t>
            </a:r>
            <a:r>
              <a:rPr lang="zh-CN" altLang="en-US" sz="2800" b="1" i="1">
                <a:latin typeface="Times New Roman" pitchFamily="18" charset="0"/>
              </a:rPr>
              <a:t>R</a:t>
            </a:r>
            <a:r>
              <a:rPr lang="zh-CN" altLang="en-US" sz="2800" b="1" baseline="-25000">
                <a:latin typeface="Times New Roman" pitchFamily="18" charset="0"/>
              </a:rPr>
              <a:t>e</a:t>
            </a:r>
            <a:r>
              <a:rPr lang="zh-CN" altLang="en-US" sz="2800" b="1">
                <a:latin typeface="Times New Roman" pitchFamily="18" charset="0"/>
              </a:rPr>
              <a:t>。</a:t>
            </a:r>
            <a:endParaRPr lang="zh-CN" altLang="en-US" sz="2800" b="1" baseline="-25000">
              <a:latin typeface="Times New Roman" pitchFamily="18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09600" y="1371600"/>
            <a:ext cx="6477000" cy="76200"/>
            <a:chOff x="0" y="0"/>
            <a:chExt cx="2984" cy="48"/>
          </a:xfrm>
        </p:grpSpPr>
        <p:sp>
          <p:nvSpPr>
            <p:cNvPr id="35845" name="Line 5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" name="Line 6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524000" y="4953000"/>
            <a:ext cx="50292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>
                <a:solidFill>
                  <a:srgbClr val="D60093"/>
                </a:solidFill>
                <a:latin typeface="Times New Roman" pitchFamily="18" charset="0"/>
              </a:rPr>
              <a:t>解决方法：采用电流源！</a:t>
            </a:r>
            <a:endParaRPr lang="zh-CN" altLang="zh-CN" sz="2400">
              <a:solidFill>
                <a:srgbClr val="D6009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  <p:bldP spid="3584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073900" cy="685800"/>
          </a:xfrm>
        </p:spPr>
        <p:txBody>
          <a:bodyPr/>
          <a:lstStyle/>
          <a:p>
            <a:r>
              <a:rPr lang="zh-CN" altLang="en-US" sz="3200" b="1">
                <a:ea typeface="隶书" pitchFamily="49" charset="-122"/>
              </a:rPr>
              <a:t>五、具有恒流源的差分放大电路</a:t>
            </a:r>
          </a:p>
        </p:txBody>
      </p:sp>
      <p:pic>
        <p:nvPicPr>
          <p:cNvPr id="36867" name="Picture 3" descr="Dz0303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5814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286000" y="4953000"/>
          <a:ext cx="42672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r:id="rId4" imgW="2337117" imgH="648017" progId="Equation.3">
                  <p:embed/>
                </p:oleObj>
              </mc:Choice>
              <mc:Fallback>
                <p:oleObj r:id="rId4" imgW="2337117" imgH="6480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53000"/>
                        <a:ext cx="4267200" cy="11842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838200" y="1600200"/>
          <a:ext cx="36576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r:id="rId6" imgW="12174649" imgH="9259592" progId="MSPhotoEd.3">
                  <p:embed/>
                </p:oleObj>
              </mc:Choice>
              <mc:Fallback>
                <p:oleObj r:id="rId6" imgW="12174649" imgH="9259592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3657600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AutoShape 6"/>
          <p:cNvSpPr>
            <a:spLocks/>
          </p:cNvSpPr>
          <p:nvPr/>
        </p:nvSpPr>
        <p:spPr bwMode="auto">
          <a:xfrm>
            <a:off x="685800" y="4038600"/>
            <a:ext cx="1524000" cy="838200"/>
          </a:xfrm>
          <a:prstGeom prst="borderCallout1">
            <a:avLst>
              <a:gd name="adj1" fmla="val 13634"/>
              <a:gd name="adj2" fmla="val 105000"/>
              <a:gd name="adj3" fmla="val -11551"/>
              <a:gd name="adj4" fmla="val 120315"/>
            </a:avLst>
          </a:prstGeom>
          <a:solidFill>
            <a:srgbClr val="CCFFFF"/>
          </a:solidFill>
          <a:ln w="19050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zh-CN" sz="2400" b="1">
                <a:latin typeface="Times New Roman" pitchFamily="18" charset="0"/>
              </a:rPr>
              <a:t>等效电阻为无穷大</a:t>
            </a:r>
          </a:p>
        </p:txBody>
      </p:sp>
      <p:sp>
        <p:nvSpPr>
          <p:cNvPr id="36871" name="AutoShape 7"/>
          <p:cNvSpPr>
            <a:spLocks/>
          </p:cNvSpPr>
          <p:nvPr/>
        </p:nvSpPr>
        <p:spPr bwMode="auto">
          <a:xfrm>
            <a:off x="6934200" y="3810000"/>
            <a:ext cx="1216025" cy="838200"/>
          </a:xfrm>
          <a:prstGeom prst="borderCallout1">
            <a:avLst>
              <a:gd name="adj1" fmla="val 13634"/>
              <a:gd name="adj2" fmla="val -6269"/>
              <a:gd name="adj3" fmla="val -31440"/>
              <a:gd name="adj4" fmla="val -34856"/>
            </a:avLst>
          </a:prstGeom>
          <a:solidFill>
            <a:srgbClr val="CCFFFF"/>
          </a:solidFill>
          <a:ln w="19050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zh-CN" sz="2400" b="1">
                <a:latin typeface="Times New Roman" pitchFamily="18" charset="0"/>
              </a:rPr>
              <a:t>近似为</a:t>
            </a:r>
          </a:p>
          <a:p>
            <a:pPr algn="ctr"/>
            <a:r>
              <a:rPr lang="zh-CN" altLang="zh-CN" sz="2400" b="1">
                <a:latin typeface="Times New Roman" pitchFamily="18" charset="0"/>
              </a:rPr>
              <a:t>恒流</a:t>
            </a:r>
          </a:p>
        </p:txBody>
      </p:sp>
      <p:grpSp>
        <p:nvGrpSpPr>
          <p:cNvPr id="36872" name="Group 8"/>
          <p:cNvGrpSpPr>
            <a:grpSpLocks/>
          </p:cNvGrpSpPr>
          <p:nvPr/>
        </p:nvGrpSpPr>
        <p:grpSpPr bwMode="auto">
          <a:xfrm>
            <a:off x="609600" y="1143000"/>
            <a:ext cx="5638800" cy="76200"/>
            <a:chOff x="0" y="0"/>
            <a:chExt cx="2984" cy="48"/>
          </a:xfrm>
        </p:grpSpPr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nimBg="1" autoUpdateAnimBg="0"/>
      <p:bldP spid="3687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Dz0303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36576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648200" y="2209800"/>
            <a:ext cx="3810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 b="1">
                <a:latin typeface="Times New Roman" pitchFamily="18" charset="0"/>
              </a:rPr>
              <a:t>1) </a:t>
            </a:r>
            <a:r>
              <a:rPr lang="zh-CN" altLang="zh-CN" sz="2400" b="1" i="1">
                <a:latin typeface="Times New Roman" pitchFamily="18" charset="0"/>
              </a:rPr>
              <a:t>R</a:t>
            </a:r>
            <a:r>
              <a:rPr lang="zh-CN" altLang="zh-CN" sz="2400" b="1" baseline="-25000">
                <a:latin typeface="Times New Roman" pitchFamily="18" charset="0"/>
              </a:rPr>
              <a:t>W</a:t>
            </a:r>
            <a:r>
              <a:rPr lang="zh-CN" altLang="zh-CN" sz="2400" b="1">
                <a:latin typeface="Times New Roman" pitchFamily="18" charset="0"/>
              </a:rPr>
              <a:t>取值应大些？还是小些？</a:t>
            </a:r>
          </a:p>
          <a:p>
            <a:pPr>
              <a:lnSpc>
                <a:spcPct val="110000"/>
              </a:lnSpc>
            </a:pPr>
            <a:r>
              <a:rPr lang="zh-CN" altLang="zh-CN" sz="2400" b="1">
                <a:latin typeface="Times New Roman" pitchFamily="18" charset="0"/>
              </a:rPr>
              <a:t>2) </a:t>
            </a:r>
            <a:r>
              <a:rPr lang="zh-CN" altLang="zh-CN" sz="2400" b="1" i="1">
                <a:latin typeface="Times New Roman" pitchFamily="18" charset="0"/>
              </a:rPr>
              <a:t>R</a:t>
            </a:r>
            <a:r>
              <a:rPr lang="zh-CN" altLang="zh-CN" sz="2400" b="1" baseline="-25000">
                <a:latin typeface="Times New Roman" pitchFamily="18" charset="0"/>
              </a:rPr>
              <a:t>W</a:t>
            </a:r>
            <a:r>
              <a:rPr lang="zh-CN" altLang="zh-CN" sz="2400" b="1">
                <a:latin typeface="Times New Roman" pitchFamily="18" charset="0"/>
              </a:rPr>
              <a:t>对动态参数的影响？</a:t>
            </a:r>
          </a:p>
          <a:p>
            <a:pPr>
              <a:lnSpc>
                <a:spcPct val="110000"/>
              </a:lnSpc>
            </a:pPr>
            <a:r>
              <a:rPr lang="zh-CN" altLang="zh-CN" sz="2400" b="1">
                <a:latin typeface="Times New Roman" pitchFamily="18" charset="0"/>
              </a:rPr>
              <a:t>3) 若</a:t>
            </a:r>
            <a:r>
              <a:rPr lang="zh-CN" altLang="zh-CN" sz="2400" b="1" i="1">
                <a:latin typeface="Times New Roman" pitchFamily="18" charset="0"/>
              </a:rPr>
              <a:t>R</a:t>
            </a:r>
            <a:r>
              <a:rPr lang="zh-CN" altLang="zh-CN" sz="2400" b="1" baseline="-25000">
                <a:latin typeface="Times New Roman" pitchFamily="18" charset="0"/>
              </a:rPr>
              <a:t>W</a:t>
            </a:r>
            <a:r>
              <a:rPr lang="zh-CN" altLang="zh-CN" sz="2400" b="1">
                <a:latin typeface="Times New Roman" pitchFamily="18" charset="0"/>
              </a:rPr>
              <a:t>滑动端在中点，写出</a:t>
            </a:r>
            <a:r>
              <a:rPr lang="zh-CN" altLang="zh-CN" sz="2400" b="1" i="1">
                <a:latin typeface="Times New Roman" pitchFamily="18" charset="0"/>
              </a:rPr>
              <a:t>A</a:t>
            </a:r>
            <a:r>
              <a:rPr lang="zh-CN" altLang="zh-CN" sz="2400" b="1" baseline="-25000">
                <a:latin typeface="Times New Roman" pitchFamily="18" charset="0"/>
              </a:rPr>
              <a:t>d</a:t>
            </a:r>
            <a:r>
              <a:rPr lang="zh-CN" altLang="zh-CN" sz="2400" b="1">
                <a:latin typeface="Times New Roman" pitchFamily="18" charset="0"/>
              </a:rPr>
              <a:t>、</a:t>
            </a:r>
            <a:r>
              <a:rPr lang="zh-CN" altLang="zh-CN" sz="2400" b="1" i="1">
                <a:latin typeface="Times New Roman" pitchFamily="18" charset="0"/>
              </a:rPr>
              <a:t>R</a:t>
            </a:r>
            <a:r>
              <a:rPr lang="zh-CN" altLang="zh-CN" sz="2400" b="1" baseline="-25000">
                <a:latin typeface="Times New Roman" pitchFamily="18" charset="0"/>
              </a:rPr>
              <a:t>i</a:t>
            </a:r>
            <a:r>
              <a:rPr lang="zh-CN" altLang="zh-CN" sz="2400" b="1">
                <a:latin typeface="Times New Roman" pitchFamily="18" charset="0"/>
              </a:rPr>
              <a:t>的表达式。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914400" y="4800600"/>
          <a:ext cx="373380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r:id="rId4" imgW="1701379" imgH="584264" progId="Equation.3">
                  <p:embed/>
                </p:oleObj>
              </mc:Choice>
              <mc:Fallback>
                <p:oleObj r:id="rId4" imgW="1701379" imgH="58426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3733800" cy="12811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4876800" y="5105400"/>
          <a:ext cx="37068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r:id="rId6" imgW="1689417" imgH="228917" progId="Equation.3">
                  <p:embed/>
                </p:oleObj>
              </mc:Choice>
              <mc:Fallback>
                <p:oleObj r:id="rId6" imgW="1689417" imgH="2289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05400"/>
                        <a:ext cx="3706813" cy="5016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77724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zh-CN" sz="3600">
                <a:ea typeface="隶书" pitchFamily="49" charset="-122"/>
              </a:rPr>
              <a:t>六、差分放大电路的改进</a:t>
            </a:r>
            <a:br>
              <a:rPr lang="zh-CN" altLang="zh-CN" sz="3600">
                <a:ea typeface="隶书" pitchFamily="49" charset="-122"/>
              </a:rPr>
            </a:br>
            <a:r>
              <a:rPr lang="zh-CN" altLang="zh-CN" sz="3600">
                <a:ea typeface="隶书" pitchFamily="49" charset="-122"/>
              </a:rPr>
              <a:t>   </a:t>
            </a:r>
            <a:r>
              <a:rPr lang="zh-CN" altLang="zh-CN" sz="2800" b="1">
                <a:ea typeface="宋体" pitchFamily="2" charset="-122"/>
              </a:rPr>
              <a:t>1、加调零电位器</a:t>
            </a:r>
            <a:r>
              <a:rPr lang="zh-CN" altLang="zh-CN" sz="2800" b="1" i="1">
                <a:ea typeface="宋体" pitchFamily="2" charset="-122"/>
              </a:rPr>
              <a:t>R</a:t>
            </a:r>
            <a:r>
              <a:rPr lang="zh-CN" altLang="zh-CN" sz="2800" b="1" baseline="-25000">
                <a:ea typeface="宋体" pitchFamily="2" charset="-122"/>
              </a:rPr>
              <a:t>W</a:t>
            </a:r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609600" y="990600"/>
            <a:ext cx="5029200" cy="76200"/>
            <a:chOff x="0" y="0"/>
            <a:chExt cx="2984" cy="48"/>
          </a:xfrm>
        </p:grpSpPr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Dz0303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3762375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562600" y="2590800"/>
          <a:ext cx="1676400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r:id="rId4" imgW="761986" imgH="685819" progId="Equation.3">
                  <p:embed/>
                </p:oleObj>
              </mc:Choice>
              <mc:Fallback>
                <p:oleObj r:id="rId4" imgW="761986" imgH="6858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590800"/>
                        <a:ext cx="1676400" cy="15097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533400"/>
          </a:xfrm>
        </p:spPr>
        <p:txBody>
          <a:bodyPr/>
          <a:lstStyle/>
          <a:p>
            <a:r>
              <a:rPr lang="zh-CN" altLang="en-US" sz="2800" b="1">
                <a:ea typeface="宋体" pitchFamily="2" charset="-122"/>
              </a:rPr>
              <a:t>2、场效应管差分放大电路</a:t>
            </a:r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603250" y="1371600"/>
            <a:ext cx="4737100" cy="76200"/>
            <a:chOff x="0" y="0"/>
            <a:chExt cx="2984" cy="48"/>
          </a:xfrm>
        </p:grpSpPr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55650" y="4292600"/>
            <a:ext cx="8001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产生原因：温度变化，直流电源波动，器件老化。其中晶体管的特性对温度敏感是主要原因，故也称零漂为温漂</a:t>
            </a:r>
            <a:r>
              <a:rPr lang="zh-CN" altLang="zh-CN" sz="2400" b="1">
                <a:latin typeface="Times New Roman" pitchFamily="18" charset="0"/>
              </a:rPr>
              <a:t>。</a:t>
            </a:r>
          </a:p>
        </p:txBody>
      </p:sp>
      <p:pic>
        <p:nvPicPr>
          <p:cNvPr id="8195" name="Picture 3" descr="Dz0303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9"/>
          <a:stretch>
            <a:fillRect/>
          </a:stretch>
        </p:blipFill>
        <p:spPr bwMode="auto">
          <a:xfrm>
            <a:off x="827088" y="1700213"/>
            <a:ext cx="7056437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81000" y="457200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zh-CN" sz="3600" b="1">
                <a:ea typeface="隶书" pitchFamily="49" charset="-122"/>
              </a:rPr>
              <a:t>一、零点漂移现象及其产生的原因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2209800" cy="641350"/>
          </a:xfrm>
        </p:spPr>
        <p:txBody>
          <a:bodyPr/>
          <a:lstStyle/>
          <a:p>
            <a:r>
              <a:rPr lang="zh-CN" altLang="zh-CN" sz="3600" b="1">
                <a:ea typeface="隶书" pitchFamily="49" charset="-122"/>
              </a:rPr>
              <a:t>讨论一</a:t>
            </a:r>
            <a:endParaRPr lang="zh-CN" altLang="zh-CN">
              <a:ea typeface="宋体" pitchFamily="2" charset="-122"/>
            </a:endParaRPr>
          </a:p>
        </p:txBody>
      </p:sp>
      <p:pic>
        <p:nvPicPr>
          <p:cNvPr id="39939" name="Picture 3" descr="Dz0303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41910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524000" y="457200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itchFamily="18" charset="0"/>
              </a:rPr>
              <a:t>若</a:t>
            </a: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I1</a:t>
            </a:r>
            <a:r>
              <a:rPr lang="zh-CN" altLang="zh-CN" sz="2400" b="1">
                <a:latin typeface="Times New Roman" pitchFamily="18" charset="0"/>
              </a:rPr>
              <a:t>=10mV，</a:t>
            </a: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I2</a:t>
            </a:r>
            <a:r>
              <a:rPr lang="zh-CN" altLang="zh-CN" sz="2400" b="1">
                <a:latin typeface="Times New Roman" pitchFamily="18" charset="0"/>
              </a:rPr>
              <a:t>=5mV，则</a:t>
            </a: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Id</a:t>
            </a:r>
            <a:r>
              <a:rPr lang="zh-CN" altLang="zh-CN" sz="2400" b="1">
                <a:latin typeface="Times New Roman" pitchFamily="18" charset="0"/>
              </a:rPr>
              <a:t>=？ </a:t>
            </a: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Ic</a:t>
            </a:r>
            <a:r>
              <a:rPr lang="zh-CN" altLang="zh-CN" sz="2400" b="1">
                <a:latin typeface="Times New Roman" pitchFamily="18" charset="0"/>
              </a:rPr>
              <a:t>=？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895600" y="5181600"/>
            <a:ext cx="3200400" cy="466725"/>
          </a:xfrm>
          <a:prstGeom prst="rect">
            <a:avLst/>
          </a:prstGeom>
          <a:solidFill>
            <a:srgbClr val="66FFFF"/>
          </a:solidFill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Id</a:t>
            </a:r>
            <a:r>
              <a:rPr lang="zh-CN" altLang="zh-CN" sz="2400" b="1">
                <a:latin typeface="Times New Roman" pitchFamily="18" charset="0"/>
              </a:rPr>
              <a:t>=5mV ，</a:t>
            </a: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Ic</a:t>
            </a:r>
            <a:r>
              <a:rPr lang="zh-CN" altLang="zh-CN" sz="2400" b="1">
                <a:latin typeface="Times New Roman" pitchFamily="18" charset="0"/>
              </a:rPr>
              <a:t>=7.5mV</a:t>
            </a:r>
          </a:p>
        </p:txBody>
      </p:sp>
      <p:grpSp>
        <p:nvGrpSpPr>
          <p:cNvPr id="39942" name="Group 6"/>
          <p:cNvGrpSpPr>
            <a:grpSpLocks/>
          </p:cNvGrpSpPr>
          <p:nvPr/>
        </p:nvGrpSpPr>
        <p:grpSpPr bwMode="auto">
          <a:xfrm>
            <a:off x="603250" y="1371600"/>
            <a:ext cx="4737100" cy="76200"/>
            <a:chOff x="0" y="0"/>
            <a:chExt cx="2984" cy="48"/>
          </a:xfrm>
        </p:grpSpPr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2362200" cy="641350"/>
          </a:xfrm>
        </p:spPr>
        <p:txBody>
          <a:bodyPr/>
          <a:lstStyle/>
          <a:p>
            <a:r>
              <a:rPr lang="zh-CN" altLang="zh-CN" sz="3600" b="1">
                <a:ea typeface="隶书" pitchFamily="49" charset="-122"/>
              </a:rPr>
              <a:t>讨论二</a:t>
            </a:r>
            <a:endParaRPr lang="zh-CN" altLang="zh-CN">
              <a:ea typeface="宋体" pitchFamily="2" charset="-122"/>
            </a:endParaRP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762000" y="1828800"/>
          <a:ext cx="3581400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r:id="rId3" imgW="12923810" imgH="9345329" progId="MSPhotoEd.3">
                  <p:embed/>
                </p:oleObj>
              </mc:Choice>
              <mc:Fallback>
                <p:oleObj r:id="rId3" imgW="12923810" imgH="9345329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3581400" cy="258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419600" y="2133600"/>
            <a:ext cx="40386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 b="1">
                <a:latin typeface="Times New Roman" pitchFamily="18" charset="0"/>
              </a:rPr>
              <a:t>1、</a:t>
            </a: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I</a:t>
            </a:r>
            <a:r>
              <a:rPr lang="zh-CN" altLang="zh-CN" sz="2400" b="1">
                <a:latin typeface="Times New Roman" pitchFamily="18" charset="0"/>
              </a:rPr>
              <a:t>=10mV，则</a:t>
            </a: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Id</a:t>
            </a:r>
            <a:r>
              <a:rPr lang="zh-CN" altLang="zh-CN" sz="2400" b="1">
                <a:latin typeface="Times New Roman" pitchFamily="18" charset="0"/>
              </a:rPr>
              <a:t>=? </a:t>
            </a: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Ic</a:t>
            </a:r>
            <a:r>
              <a:rPr lang="zh-CN" altLang="zh-CN" sz="2400" b="1">
                <a:latin typeface="Times New Roman" pitchFamily="18" charset="0"/>
              </a:rPr>
              <a:t>=? </a:t>
            </a:r>
          </a:p>
          <a:p>
            <a:pPr>
              <a:lnSpc>
                <a:spcPct val="110000"/>
              </a:lnSpc>
            </a:pPr>
            <a:r>
              <a:rPr lang="zh-CN" altLang="zh-CN" sz="2400" b="1">
                <a:latin typeface="Times New Roman" pitchFamily="18" charset="0"/>
              </a:rPr>
              <a:t>2、若</a:t>
            </a:r>
            <a:r>
              <a:rPr lang="zh-CN" altLang="zh-CN" sz="2400" b="1" i="1">
                <a:latin typeface="Times New Roman" pitchFamily="18" charset="0"/>
              </a:rPr>
              <a:t>A</a:t>
            </a:r>
            <a:r>
              <a:rPr lang="zh-CN" altLang="zh-CN" sz="2400" b="1" baseline="-25000">
                <a:latin typeface="Times New Roman" pitchFamily="18" charset="0"/>
              </a:rPr>
              <a:t>d</a:t>
            </a:r>
            <a:r>
              <a:rPr lang="zh-CN" altLang="zh-CN" sz="2400" b="1">
                <a:latin typeface="Times New Roman" pitchFamily="18" charset="0"/>
              </a:rPr>
              <a:t>=－10</a:t>
            </a:r>
            <a:r>
              <a:rPr lang="zh-CN" altLang="zh-CN" sz="2400" b="1" baseline="30000">
                <a:latin typeface="Times New Roman" pitchFamily="18" charset="0"/>
              </a:rPr>
              <a:t>2</a:t>
            </a:r>
            <a:r>
              <a:rPr lang="zh-CN" altLang="zh-CN" sz="2400" b="1">
                <a:latin typeface="Times New Roman" pitchFamily="18" charset="0"/>
              </a:rPr>
              <a:t>、</a:t>
            </a:r>
            <a:r>
              <a:rPr lang="zh-CN" altLang="zh-CN" sz="2400" b="1" i="1">
                <a:latin typeface="Times New Roman" pitchFamily="18" charset="0"/>
              </a:rPr>
              <a:t>K</a:t>
            </a:r>
            <a:r>
              <a:rPr lang="zh-CN" altLang="zh-CN" sz="2400" b="1" baseline="-25000">
                <a:latin typeface="Times New Roman" pitchFamily="18" charset="0"/>
              </a:rPr>
              <a:t>CMR</a:t>
            </a:r>
            <a:r>
              <a:rPr lang="zh-CN" altLang="zh-CN" sz="2400" b="1">
                <a:latin typeface="Times New Roman" pitchFamily="18" charset="0"/>
              </a:rPr>
              <a:t>＝10</a:t>
            </a:r>
            <a:r>
              <a:rPr lang="zh-CN" altLang="zh-CN" sz="2400" b="1" baseline="30000">
                <a:latin typeface="Times New Roman" pitchFamily="18" charset="0"/>
              </a:rPr>
              <a:t>3</a:t>
            </a:r>
            <a:r>
              <a:rPr lang="zh-CN" altLang="zh-CN" sz="2400" b="1">
                <a:latin typeface="Times New Roman" pitchFamily="18" charset="0"/>
              </a:rPr>
              <a:t>用直流表测</a:t>
            </a: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O</a:t>
            </a:r>
            <a:r>
              <a:rPr lang="zh-CN" altLang="zh-CN" sz="2400" b="1">
                <a:latin typeface="Times New Roman" pitchFamily="18" charset="0"/>
              </a:rPr>
              <a:t> ，</a:t>
            </a: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O</a:t>
            </a:r>
            <a:r>
              <a:rPr lang="zh-CN" altLang="zh-CN" sz="2400" b="1">
                <a:latin typeface="Times New Roman" pitchFamily="18" charset="0"/>
              </a:rPr>
              <a:t>=?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838200" y="4648200"/>
            <a:ext cx="3200400" cy="466725"/>
          </a:xfrm>
          <a:prstGeom prst="rect">
            <a:avLst/>
          </a:prstGeom>
          <a:solidFill>
            <a:srgbClr val="66FFFF"/>
          </a:solidFill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Id</a:t>
            </a:r>
            <a:r>
              <a:rPr lang="zh-CN" altLang="zh-CN" sz="2400" b="1">
                <a:latin typeface="Times New Roman" pitchFamily="18" charset="0"/>
              </a:rPr>
              <a:t>=5mV ，</a:t>
            </a: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Ic</a:t>
            </a:r>
            <a:r>
              <a:rPr lang="zh-CN" altLang="zh-CN" sz="2400" b="1">
                <a:latin typeface="Times New Roman" pitchFamily="18" charset="0"/>
              </a:rPr>
              <a:t>=7.5mV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800600" y="4572000"/>
            <a:ext cx="3276600" cy="503238"/>
          </a:xfrm>
          <a:prstGeom prst="rect">
            <a:avLst/>
          </a:prstGeom>
          <a:solidFill>
            <a:srgbClr val="66FFFF"/>
          </a:solidFill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O</a:t>
            </a:r>
            <a:r>
              <a:rPr lang="zh-CN" altLang="zh-CN" sz="2400" b="1">
                <a:latin typeface="Times New Roman" pitchFamily="18" charset="0"/>
              </a:rPr>
              <a:t>= </a:t>
            </a:r>
            <a:r>
              <a:rPr lang="zh-CN" altLang="zh-CN" sz="2400" b="1" i="1">
                <a:latin typeface="Times New Roman" pitchFamily="18" charset="0"/>
              </a:rPr>
              <a:t>A</a:t>
            </a:r>
            <a:r>
              <a:rPr lang="zh-CN" altLang="zh-CN" sz="2400" b="1" baseline="-25000">
                <a:latin typeface="Times New Roman" pitchFamily="18" charset="0"/>
              </a:rPr>
              <a:t>d </a:t>
            </a: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Id</a:t>
            </a:r>
            <a:r>
              <a:rPr lang="zh-CN" altLang="zh-CN" sz="2400" b="1">
                <a:latin typeface="Times New Roman" pitchFamily="18" charset="0"/>
              </a:rPr>
              <a:t>+ </a:t>
            </a:r>
            <a:r>
              <a:rPr lang="zh-CN" altLang="zh-CN" sz="2400" b="1" i="1">
                <a:latin typeface="Times New Roman" pitchFamily="18" charset="0"/>
              </a:rPr>
              <a:t>A</a:t>
            </a:r>
            <a:r>
              <a:rPr lang="zh-CN" altLang="zh-CN" sz="2400" b="1" baseline="-25000">
                <a:latin typeface="Times New Roman" pitchFamily="18" charset="0"/>
              </a:rPr>
              <a:t>c </a:t>
            </a: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Ic</a:t>
            </a:r>
            <a:r>
              <a:rPr lang="zh-CN" altLang="zh-CN" sz="2400" b="1">
                <a:latin typeface="Times New Roman" pitchFamily="18" charset="0"/>
              </a:rPr>
              <a:t>+</a:t>
            </a:r>
            <a:r>
              <a:rPr lang="zh-CN" altLang="zh-CN" sz="2400" b="1" i="1">
                <a:latin typeface="Times New Roman" pitchFamily="18" charset="0"/>
              </a:rPr>
              <a:t>U</a:t>
            </a:r>
            <a:r>
              <a:rPr lang="zh-CN" altLang="zh-CN" sz="2400" b="1" baseline="-25000">
                <a:latin typeface="Times New Roman" pitchFamily="18" charset="0"/>
              </a:rPr>
              <a:t>CQ1</a:t>
            </a:r>
            <a:endParaRPr lang="zh-CN" altLang="zh-CN" sz="2400" b="1">
              <a:latin typeface="Times New Roman" pitchFamily="18" charset="0"/>
            </a:endParaRPr>
          </a:p>
        </p:txBody>
      </p:sp>
      <p:grpSp>
        <p:nvGrpSpPr>
          <p:cNvPr id="41991" name="Group 7"/>
          <p:cNvGrpSpPr>
            <a:grpSpLocks/>
          </p:cNvGrpSpPr>
          <p:nvPr/>
        </p:nvGrpSpPr>
        <p:grpSpPr bwMode="auto">
          <a:xfrm>
            <a:off x="603250" y="1371600"/>
            <a:ext cx="4737100" cy="76200"/>
            <a:chOff x="0" y="0"/>
            <a:chExt cx="2984" cy="48"/>
          </a:xfrm>
        </p:grpSpPr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994" name="Group 10"/>
          <p:cNvGrpSpPr>
            <a:grpSpLocks/>
          </p:cNvGrpSpPr>
          <p:nvPr/>
        </p:nvGrpSpPr>
        <p:grpSpPr bwMode="auto">
          <a:xfrm>
            <a:off x="4038600" y="3962400"/>
            <a:ext cx="2133600" cy="1855788"/>
            <a:chOff x="0" y="0"/>
            <a:chExt cx="1344" cy="1169"/>
          </a:xfrm>
        </p:grpSpPr>
        <p:sp>
          <p:nvSpPr>
            <p:cNvPr id="41995" name="AutoShape 11"/>
            <p:cNvSpPr>
              <a:spLocks/>
            </p:cNvSpPr>
            <p:nvPr/>
          </p:nvSpPr>
          <p:spPr bwMode="auto">
            <a:xfrm>
              <a:off x="720" y="864"/>
              <a:ext cx="480" cy="305"/>
            </a:xfrm>
            <a:prstGeom prst="borderCallout1">
              <a:avLst>
                <a:gd name="adj1" fmla="val 23606"/>
                <a:gd name="adj2" fmla="val 110000"/>
                <a:gd name="adj3" fmla="val -68852"/>
                <a:gd name="adj4" fmla="val 183333"/>
              </a:avLst>
            </a:prstGeom>
            <a:solidFill>
              <a:schemeClr val="bg1"/>
            </a:solidFill>
            <a:ln w="19050" cmpd="sng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zh-CN" sz="2400" b="1">
                  <a:latin typeface="Times New Roman" pitchFamily="18" charset="0"/>
                </a:rPr>
                <a:t>=?</a:t>
              </a:r>
            </a:p>
          </p:txBody>
        </p:sp>
        <p:sp>
          <p:nvSpPr>
            <p:cNvPr id="41996" name="AutoShape 12"/>
            <p:cNvSpPr>
              <a:spLocks/>
            </p:cNvSpPr>
            <p:nvPr/>
          </p:nvSpPr>
          <p:spPr bwMode="auto">
            <a:xfrm>
              <a:off x="0" y="864"/>
              <a:ext cx="480" cy="305"/>
            </a:xfrm>
            <a:prstGeom prst="borderCallout1">
              <a:avLst>
                <a:gd name="adj1" fmla="val 23606"/>
                <a:gd name="adj2" fmla="val 110000"/>
                <a:gd name="adj3" fmla="val -69509"/>
                <a:gd name="adj4" fmla="val 195625"/>
              </a:avLst>
            </a:prstGeom>
            <a:solidFill>
              <a:schemeClr val="bg1"/>
            </a:solidFill>
            <a:ln w="19050" cmpd="sng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zh-CN" sz="2400" b="1">
                  <a:latin typeface="Times New Roman" pitchFamily="18" charset="0"/>
                </a:rPr>
                <a:t>=?</a:t>
              </a:r>
            </a:p>
          </p:txBody>
        </p:sp>
        <p:sp>
          <p:nvSpPr>
            <p:cNvPr id="41997" name="AutoShape 13"/>
            <p:cNvSpPr>
              <a:spLocks/>
            </p:cNvSpPr>
            <p:nvPr/>
          </p:nvSpPr>
          <p:spPr bwMode="auto">
            <a:xfrm>
              <a:off x="864" y="0"/>
              <a:ext cx="480" cy="305"/>
            </a:xfrm>
            <a:prstGeom prst="borderCallout1">
              <a:avLst>
                <a:gd name="adj1" fmla="val 23606"/>
                <a:gd name="adj2" fmla="val 110000"/>
                <a:gd name="adj3" fmla="val 140981"/>
                <a:gd name="adj4" fmla="val 243958"/>
              </a:avLst>
            </a:prstGeom>
            <a:solidFill>
              <a:schemeClr val="bg1"/>
            </a:solidFill>
            <a:ln w="19050" cmpd="sng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zh-CN" sz="2400" b="1">
                  <a:latin typeface="Times New Roman" pitchFamily="18" charset="0"/>
                </a:rPr>
                <a:t>=?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 autoUpdateAnimBg="0"/>
      <p:bldP spid="4199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3914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3600" b="1">
                <a:ea typeface="隶书" pitchFamily="49" charset="-122"/>
              </a:rPr>
              <a:t>二、差分放大电路的组成</a:t>
            </a:r>
          </a:p>
        </p:txBody>
      </p:sp>
      <p:pic>
        <p:nvPicPr>
          <p:cNvPr id="10243" name="Picture 3" descr="Dz0303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6" r="56958" b="69925"/>
          <a:stretch>
            <a:fillRect/>
          </a:stretch>
        </p:blipFill>
        <p:spPr bwMode="auto">
          <a:xfrm>
            <a:off x="5219700" y="1484313"/>
            <a:ext cx="25908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AutoShape 4"/>
          <p:cNvSpPr>
            <a:spLocks/>
          </p:cNvSpPr>
          <p:nvPr/>
        </p:nvSpPr>
        <p:spPr bwMode="auto">
          <a:xfrm>
            <a:off x="7962900" y="1865313"/>
            <a:ext cx="914400" cy="685800"/>
          </a:xfrm>
          <a:prstGeom prst="borderCallout1">
            <a:avLst>
              <a:gd name="adj1" fmla="val 16667"/>
              <a:gd name="adj2" fmla="val -8333"/>
              <a:gd name="adj3" fmla="val 143056"/>
              <a:gd name="adj4" fmla="val -34551"/>
            </a:avLst>
          </a:prstGeom>
          <a:solidFill>
            <a:srgbClr val="66FFFF"/>
          </a:solidFill>
          <a:ln w="19050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zh-CN" sz="2000" b="1">
                <a:latin typeface="Times New Roman" pitchFamily="18" charset="0"/>
              </a:rPr>
              <a:t>零点漂移</a:t>
            </a: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09600" y="914400"/>
            <a:ext cx="6400800" cy="76200"/>
            <a:chOff x="0" y="0"/>
            <a:chExt cx="2984" cy="48"/>
          </a:xfrm>
        </p:grpSpPr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>
              <a:off x="4" y="0"/>
              <a:ext cx="2980" cy="0"/>
            </a:xfrm>
            <a:prstGeom prst="line">
              <a:avLst/>
            </a:prstGeom>
            <a:noFill/>
            <a:ln w="57150" cmpd="sng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0" y="48"/>
              <a:ext cx="29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25437" y="1366009"/>
            <a:ext cx="48942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在典型工作点稳定电路中，温</a:t>
            </a:r>
          </a:p>
          <a:p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度变化时I</a:t>
            </a:r>
            <a:r>
              <a:rPr lang="zh-CN" altLang="zh-CN" sz="2800" b="1" baseline="-25000" dirty="0">
                <a:latin typeface="楷体_GB2312" pitchFamily="1" charset="-122"/>
                <a:ea typeface="楷体_GB2312" pitchFamily="1" charset="-122"/>
              </a:rPr>
              <a:t>CQ</a:t>
            </a:r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总是有微小变化，</a:t>
            </a:r>
          </a:p>
          <a:p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导致输出电压u</a:t>
            </a:r>
            <a:r>
              <a:rPr lang="zh-CN" altLang="zh-CN" sz="2800" b="1" baseline="-25000" dirty="0">
                <a:latin typeface="楷体_GB2312" pitchFamily="1" charset="-122"/>
                <a:ea typeface="楷体_GB2312" pitchFamily="1" charset="-122"/>
              </a:rPr>
              <a:t>o</a:t>
            </a:r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的微小变化，</a:t>
            </a:r>
          </a:p>
          <a:p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所以也存在稳漂问题</a:t>
            </a:r>
          </a:p>
        </p:txBody>
      </p:sp>
      <p:pic>
        <p:nvPicPr>
          <p:cNvPr id="10250" name="Picture 10" descr="Dz0303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9"/>
          <a:stretch>
            <a:fillRect/>
          </a:stretch>
        </p:blipFill>
        <p:spPr bwMode="auto">
          <a:xfrm>
            <a:off x="323850" y="4221163"/>
            <a:ext cx="7488238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z0303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9"/>
          <a:stretch>
            <a:fillRect/>
          </a:stretch>
        </p:blipFill>
        <p:spPr bwMode="auto">
          <a:xfrm>
            <a:off x="539750" y="1557338"/>
            <a:ext cx="77771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z0303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7" r="7030" b="69925"/>
          <a:stretch>
            <a:fillRect/>
          </a:stretch>
        </p:blipFill>
        <p:spPr bwMode="auto">
          <a:xfrm>
            <a:off x="3924300" y="692150"/>
            <a:ext cx="2895600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AutoShape 3"/>
          <p:cNvSpPr>
            <a:spLocks/>
          </p:cNvSpPr>
          <p:nvPr/>
        </p:nvSpPr>
        <p:spPr bwMode="auto">
          <a:xfrm>
            <a:off x="6904038" y="615950"/>
            <a:ext cx="1154112" cy="685800"/>
          </a:xfrm>
          <a:prstGeom prst="borderCallout2">
            <a:avLst>
              <a:gd name="adj1" fmla="val 16667"/>
              <a:gd name="adj2" fmla="val -6602"/>
              <a:gd name="adj3" fmla="val 16667"/>
              <a:gd name="adj4" fmla="val -38514"/>
              <a:gd name="adj5" fmla="val 109259"/>
              <a:gd name="adj6" fmla="val -72213"/>
            </a:avLst>
          </a:prstGeom>
          <a:solidFill>
            <a:srgbClr val="66FFFF"/>
          </a:solidFill>
          <a:ln w="19050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zh-CN" sz="2000" b="1">
                <a:latin typeface="Times New Roman" pitchFamily="18" charset="0"/>
              </a:rPr>
              <a:t>零输入零输出</a:t>
            </a:r>
          </a:p>
        </p:txBody>
      </p:sp>
      <p:sp>
        <p:nvSpPr>
          <p:cNvPr id="12292" name="AutoShape 4"/>
          <p:cNvSpPr>
            <a:spLocks/>
          </p:cNvSpPr>
          <p:nvPr/>
        </p:nvSpPr>
        <p:spPr bwMode="auto">
          <a:xfrm>
            <a:off x="6904038" y="1377950"/>
            <a:ext cx="1676400" cy="1447800"/>
          </a:xfrm>
          <a:prstGeom prst="borderCallout1">
            <a:avLst>
              <a:gd name="adj1" fmla="val 7894"/>
              <a:gd name="adj2" fmla="val -4546"/>
              <a:gd name="adj3" fmla="val 46162"/>
              <a:gd name="adj4" fmla="val -42329"/>
            </a:avLst>
          </a:prstGeom>
          <a:solidFill>
            <a:srgbClr val="66FFFF"/>
          </a:solidFill>
          <a:ln w="19050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zh-CN" sz="2000" b="1">
                <a:latin typeface="Times New Roman" pitchFamily="18" charset="0"/>
              </a:rPr>
              <a:t>若V与U</a:t>
            </a:r>
            <a:r>
              <a:rPr lang="zh-CN" altLang="zh-CN" sz="2000" b="1" baseline="-25000">
                <a:latin typeface="Times New Roman" pitchFamily="18" charset="0"/>
              </a:rPr>
              <a:t>C</a:t>
            </a:r>
            <a:r>
              <a:rPr lang="zh-CN" altLang="zh-CN" sz="2000" b="1">
                <a:latin typeface="Times New Roman" pitchFamily="18" charset="0"/>
              </a:rPr>
              <a:t>的变化一样，则输出电压就没有漂移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68313" y="54927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如何抑制温漂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292600"/>
            <a:ext cx="388778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276850"/>
            <a:ext cx="3455987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7883525" y="4364038"/>
          <a:ext cx="5048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r:id="rId6" imgW="177809" imgH="215843" progId="Equation.3">
                  <p:embed/>
                </p:oleObj>
              </mc:Choice>
              <mc:Fallback>
                <p:oleObj r:id="rId6" imgW="177809" imgH="21584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25" y="4364038"/>
                        <a:ext cx="5048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7812088" y="5372100"/>
          <a:ext cx="5762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r:id="rId8" imgW="177809" imgH="215843" progId="Equation.3">
                  <p:embed/>
                </p:oleObj>
              </mc:Choice>
              <mc:Fallback>
                <p:oleObj r:id="rId8" imgW="177809" imgH="21584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372100"/>
                        <a:ext cx="5762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250825" y="1196975"/>
            <a:ext cx="3708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>
                <a:latin typeface="楷体_GB2312" pitchFamily="1" charset="-122"/>
                <a:ea typeface="楷体_GB2312" pitchFamily="1" charset="-122"/>
              </a:rPr>
              <a:t>改变电压输出端，找到一</a:t>
            </a:r>
          </a:p>
          <a:p>
            <a:r>
              <a:rPr lang="zh-CN" altLang="zh-CN" sz="2400" b="1">
                <a:latin typeface="楷体_GB2312" pitchFamily="1" charset="-122"/>
                <a:ea typeface="楷体_GB2312" pitchFamily="1" charset="-122"/>
              </a:rPr>
              <a:t>受温度控制的直流电压源V</a:t>
            </a:r>
          </a:p>
          <a:p>
            <a:r>
              <a:rPr lang="zh-CN" altLang="zh-CN" sz="2400" b="1">
                <a:latin typeface="楷体_GB2312" pitchFamily="1" charset="-122"/>
                <a:ea typeface="楷体_GB2312" pitchFamily="1" charset="-122"/>
              </a:rPr>
              <a:t>电压值与U</a:t>
            </a:r>
            <a:r>
              <a:rPr lang="zh-CN" altLang="zh-CN" sz="2400" b="1" baseline="-25000">
                <a:latin typeface="楷体_GB2312" pitchFamily="1" charset="-122"/>
                <a:ea typeface="楷体_GB2312" pitchFamily="1" charset="-122"/>
              </a:rPr>
              <a:t>CQ</a:t>
            </a:r>
            <a:r>
              <a:rPr lang="zh-CN" altLang="zh-CN" sz="2400" b="1">
                <a:latin typeface="楷体_GB2312" pitchFamily="1" charset="-122"/>
                <a:ea typeface="楷体_GB2312" pitchFamily="1" charset="-122"/>
              </a:rPr>
              <a:t>同步变化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95288" y="2884488"/>
            <a:ext cx="263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>
                <a:latin typeface="楷体_GB2312" pitchFamily="1" charset="-122"/>
                <a:ea typeface="楷体_GB2312" pitchFamily="1" charset="-122"/>
              </a:rPr>
              <a:t>当输入信号ui=0时</a:t>
            </a: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468313" y="3500438"/>
          <a:ext cx="2073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10" imgW="978217" imgH="228917" progId="Equation.3">
                  <p:embed/>
                </p:oleObj>
              </mc:Choice>
              <mc:Fallback>
                <p:oleObj r:id="rId10" imgW="978217" imgH="22891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500438"/>
                        <a:ext cx="2073275" cy="6191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19050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95288" y="4724400"/>
            <a:ext cx="3455987" cy="519113"/>
          </a:xfrm>
          <a:prstGeom prst="rect">
            <a:avLst/>
          </a:prstGeom>
          <a:solidFill>
            <a:srgbClr val="66FFFF"/>
          </a:solidFill>
          <a:ln w="19050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zh-CN" sz="2400" b="1">
                <a:latin typeface="楷体_GB2312" pitchFamily="1" charset="-122"/>
                <a:ea typeface="楷体_GB2312" pitchFamily="1" charset="-122"/>
              </a:rPr>
              <a:t>可以抑制温漂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 autoUpdateAnimBg="0"/>
      <p:bldP spid="1229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z0303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3" t="33083" r="22525" b="36842"/>
          <a:stretch>
            <a:fillRect/>
          </a:stretch>
        </p:blipFill>
        <p:spPr bwMode="auto">
          <a:xfrm>
            <a:off x="1476375" y="1125538"/>
            <a:ext cx="61087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219700" y="4005263"/>
            <a:ext cx="39243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>
                <a:latin typeface="Times New Roman" pitchFamily="18" charset="0"/>
              </a:rPr>
              <a:t>参数理想对称：</a:t>
            </a:r>
            <a:r>
              <a:rPr lang="zh-CN" altLang="zh-CN" sz="2400" b="1" i="1">
                <a:latin typeface="Times New Roman" pitchFamily="18" charset="0"/>
              </a:rPr>
              <a:t>R</a:t>
            </a:r>
            <a:r>
              <a:rPr lang="zh-CN" altLang="zh-CN" sz="2400" b="1" baseline="-25000">
                <a:latin typeface="Times New Roman" pitchFamily="18" charset="0"/>
              </a:rPr>
              <a:t>b1</a:t>
            </a:r>
            <a:r>
              <a:rPr lang="zh-CN" altLang="zh-CN" sz="2400" b="1">
                <a:latin typeface="Times New Roman" pitchFamily="18" charset="0"/>
              </a:rPr>
              <a:t>= </a:t>
            </a:r>
            <a:r>
              <a:rPr lang="zh-CN" altLang="zh-CN" sz="2400" b="1" i="1">
                <a:latin typeface="Times New Roman" pitchFamily="18" charset="0"/>
              </a:rPr>
              <a:t>R</a:t>
            </a:r>
            <a:r>
              <a:rPr lang="zh-CN" altLang="zh-CN" sz="2400" b="1" baseline="-25000">
                <a:latin typeface="Times New Roman" pitchFamily="18" charset="0"/>
              </a:rPr>
              <a:t>b1</a:t>
            </a:r>
            <a:r>
              <a:rPr lang="zh-CN" altLang="zh-CN" sz="2400" b="1">
                <a:latin typeface="Times New Roman" pitchFamily="18" charset="0"/>
              </a:rPr>
              <a:t>，</a:t>
            </a:r>
            <a:r>
              <a:rPr lang="zh-CN" altLang="zh-CN" sz="2400" b="1" i="1">
                <a:latin typeface="Times New Roman" pitchFamily="18" charset="0"/>
              </a:rPr>
              <a:t>R</a:t>
            </a:r>
            <a:r>
              <a:rPr lang="zh-CN" altLang="zh-CN" sz="2400" b="1" baseline="-25000">
                <a:latin typeface="Times New Roman" pitchFamily="18" charset="0"/>
              </a:rPr>
              <a:t>c1</a:t>
            </a:r>
            <a:r>
              <a:rPr lang="zh-CN" altLang="zh-CN" sz="2400" b="1">
                <a:latin typeface="Times New Roman" pitchFamily="18" charset="0"/>
              </a:rPr>
              <a:t>= </a:t>
            </a:r>
            <a:r>
              <a:rPr lang="zh-CN" altLang="zh-CN" sz="2400" b="1" i="1">
                <a:latin typeface="Times New Roman" pitchFamily="18" charset="0"/>
              </a:rPr>
              <a:t>R</a:t>
            </a:r>
            <a:r>
              <a:rPr lang="zh-CN" altLang="zh-CN" sz="2400" b="1" baseline="-25000">
                <a:latin typeface="Times New Roman" pitchFamily="18" charset="0"/>
              </a:rPr>
              <a:t>c1</a:t>
            </a:r>
            <a:r>
              <a:rPr lang="zh-CN" altLang="zh-CN" sz="2400" b="1">
                <a:latin typeface="Times New Roman" pitchFamily="18" charset="0"/>
              </a:rPr>
              <a:t>， </a:t>
            </a:r>
            <a:r>
              <a:rPr lang="zh-CN" altLang="zh-CN" sz="2400" b="1" i="1">
                <a:latin typeface="Times New Roman" pitchFamily="18" charset="0"/>
              </a:rPr>
              <a:t>R</a:t>
            </a:r>
            <a:r>
              <a:rPr lang="zh-CN" altLang="zh-CN" sz="2400" b="1" baseline="-25000">
                <a:latin typeface="Times New Roman" pitchFamily="18" charset="0"/>
              </a:rPr>
              <a:t>e1</a:t>
            </a:r>
            <a:r>
              <a:rPr lang="zh-CN" altLang="zh-CN" sz="2400" b="1">
                <a:latin typeface="Times New Roman" pitchFamily="18" charset="0"/>
              </a:rPr>
              <a:t>= </a:t>
            </a:r>
            <a:r>
              <a:rPr lang="zh-CN" altLang="zh-CN" sz="2400" b="1" i="1">
                <a:latin typeface="Times New Roman" pitchFamily="18" charset="0"/>
              </a:rPr>
              <a:t>R</a:t>
            </a:r>
            <a:r>
              <a:rPr lang="zh-CN" altLang="zh-CN" sz="2400" b="1" baseline="-25000">
                <a:latin typeface="Times New Roman" pitchFamily="18" charset="0"/>
              </a:rPr>
              <a:t>e1</a:t>
            </a:r>
            <a:r>
              <a:rPr lang="zh-CN" altLang="zh-CN" sz="2400" b="1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zh-CN" sz="2400" b="1">
                <a:latin typeface="Times New Roman" pitchFamily="18" charset="0"/>
              </a:rPr>
              <a:t>T</a:t>
            </a:r>
            <a:r>
              <a:rPr lang="zh-CN" altLang="zh-CN" sz="2400" b="1" baseline="-25000">
                <a:latin typeface="Times New Roman" pitchFamily="18" charset="0"/>
              </a:rPr>
              <a:t>1</a:t>
            </a:r>
            <a:r>
              <a:rPr lang="zh-CN" altLang="zh-CN" sz="2400" b="1">
                <a:latin typeface="Times New Roman" pitchFamily="18" charset="0"/>
              </a:rPr>
              <a:t>、T</a:t>
            </a:r>
            <a:r>
              <a:rPr lang="zh-CN" altLang="zh-CN" sz="2400" b="1" baseline="-25000">
                <a:latin typeface="Times New Roman" pitchFamily="18" charset="0"/>
              </a:rPr>
              <a:t>2</a:t>
            </a:r>
            <a:r>
              <a:rPr lang="zh-CN" altLang="zh-CN" sz="2400" b="1">
                <a:latin typeface="Times New Roman" pitchFamily="18" charset="0"/>
              </a:rPr>
              <a:t>在任何温度下特性均相同。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79475" y="352425"/>
            <a:ext cx="411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如何实现  温控电压源 V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23850" y="4005263"/>
            <a:ext cx="4464050" cy="1552575"/>
          </a:xfrm>
          <a:prstGeom prst="rect">
            <a:avLst/>
          </a:prstGeom>
          <a:solidFill>
            <a:srgbClr val="66FFFF"/>
          </a:solidFill>
          <a:ln w="19050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zh-CN" sz="2400" b="1">
                <a:latin typeface="楷体_GB2312" pitchFamily="1" charset="-122"/>
                <a:ea typeface="楷体_GB2312" pitchFamily="1" charset="-122"/>
              </a:rPr>
              <a:t>采用电路参数完全相同，管子特性完全相同的电路，则两管子的集电极电位U</a:t>
            </a:r>
            <a:r>
              <a:rPr lang="zh-CN" altLang="zh-CN" sz="2400" b="1" baseline="-25000">
                <a:latin typeface="楷体_GB2312" pitchFamily="1" charset="-122"/>
                <a:ea typeface="楷体_GB2312" pitchFamily="1" charset="-122"/>
              </a:rPr>
              <a:t>CQ1</a:t>
            </a:r>
            <a:r>
              <a:rPr lang="zh-CN" altLang="zh-CN" sz="2400" b="1">
                <a:latin typeface="楷体_GB2312" pitchFamily="1" charset="-122"/>
                <a:ea typeface="楷体_GB2312" pitchFamily="1" charset="-122"/>
              </a:rPr>
              <a:t>和U</a:t>
            </a:r>
            <a:r>
              <a:rPr lang="zh-CN" altLang="zh-CN" sz="2400" b="1" baseline="-25000">
                <a:latin typeface="楷体_GB2312" pitchFamily="1" charset="-122"/>
                <a:ea typeface="楷体_GB2312" pitchFamily="1" charset="-122"/>
              </a:rPr>
              <a:t>CQ2</a:t>
            </a:r>
            <a:r>
              <a:rPr lang="zh-CN" altLang="zh-CN" sz="2400" b="1">
                <a:latin typeface="楷体_GB2312" pitchFamily="1" charset="-122"/>
                <a:ea typeface="楷体_GB2312" pitchFamily="1" charset="-122"/>
              </a:rPr>
              <a:t>同步变化   能够抑制温漂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z0303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3" t="33083" r="22525" b="36842"/>
          <a:stretch>
            <a:fillRect/>
          </a:stretch>
        </p:blipFill>
        <p:spPr bwMode="auto">
          <a:xfrm>
            <a:off x="1331913" y="1125538"/>
            <a:ext cx="610870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4213" y="54927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ea typeface="楷体_GB2312" pitchFamily="1" charset="-122"/>
              </a:rPr>
              <a:t>差分放大电路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39750" y="3898900"/>
            <a:ext cx="1460500" cy="498475"/>
          </a:xfrm>
          <a:prstGeom prst="rect">
            <a:avLst/>
          </a:prstGeom>
          <a:solidFill>
            <a:srgbClr val="66FFFF"/>
          </a:solidFill>
          <a:ln w="19050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zh-CN" sz="2400" b="1">
                <a:latin typeface="Times New Roman" pitchFamily="18" charset="0"/>
              </a:rPr>
              <a:t>共模信号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339975" y="3984625"/>
            <a:ext cx="6032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U</a:t>
            </a:r>
            <a:r>
              <a:rPr lang="zh-CN" altLang="zh-CN" sz="2800" b="1" baseline="-25000">
                <a:latin typeface="楷体_GB2312" pitchFamily="1" charset="-122"/>
                <a:ea typeface="楷体_GB2312" pitchFamily="1" charset="-122"/>
              </a:rPr>
              <a:t>i1</a:t>
            </a:r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与U</a:t>
            </a:r>
            <a:r>
              <a:rPr lang="zh-CN" altLang="zh-CN" sz="2800" b="1" baseline="-25000">
                <a:latin typeface="楷体_GB2312" pitchFamily="1" charset="-122"/>
                <a:ea typeface="楷体_GB2312" pitchFamily="1" charset="-122"/>
              </a:rPr>
              <a:t>i2</a:t>
            </a:r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为大小相等，极性相同的输入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11188" y="4581525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信号（共模信号）时，输出电压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771775" y="5229225"/>
          <a:ext cx="22875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r:id="rId4" imgW="1079817" imgH="228917" progId="Equation.DSMT4">
                  <p:embed/>
                </p:oleObj>
              </mc:Choice>
              <mc:Fallback>
                <p:oleObj r:id="rId4" imgW="1079817" imgH="22891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229225"/>
                        <a:ext cx="2287588" cy="6191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19050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63575" y="5969000"/>
            <a:ext cx="6970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差分放大电路对共模信号有很好的抑制作用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z0303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3" t="33083" r="22525" b="36842"/>
          <a:stretch>
            <a:fillRect/>
          </a:stretch>
        </p:blipFill>
        <p:spPr bwMode="auto">
          <a:xfrm>
            <a:off x="611188" y="620713"/>
            <a:ext cx="4608512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39750" y="3609975"/>
            <a:ext cx="1460500" cy="498475"/>
          </a:xfrm>
          <a:prstGeom prst="rect">
            <a:avLst/>
          </a:prstGeom>
          <a:solidFill>
            <a:srgbClr val="66FFFF"/>
          </a:solidFill>
          <a:ln w="19050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zh-CN" sz="2400" b="1">
                <a:latin typeface="Times New Roman" pitchFamily="18" charset="0"/>
              </a:rPr>
              <a:t>差模信号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339975" y="3695700"/>
            <a:ext cx="6032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U</a:t>
            </a:r>
            <a:r>
              <a:rPr lang="zh-CN" altLang="zh-CN" sz="2800" b="1" baseline="-25000">
                <a:latin typeface="楷体_GB2312" pitchFamily="1" charset="-122"/>
                <a:ea typeface="楷体_GB2312" pitchFamily="1" charset="-122"/>
              </a:rPr>
              <a:t>i1</a:t>
            </a:r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与U</a:t>
            </a:r>
            <a:r>
              <a:rPr lang="zh-CN" altLang="zh-CN" sz="2800" b="1" baseline="-25000">
                <a:latin typeface="楷体_GB2312" pitchFamily="1" charset="-122"/>
                <a:ea typeface="楷体_GB2312" pitchFamily="1" charset="-122"/>
              </a:rPr>
              <a:t>i2</a:t>
            </a:r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为大小相等，极性相反的输入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11188" y="4292600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信号（差模信号）时，输出电压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963738" y="4940300"/>
          <a:ext cx="39036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r:id="rId4" imgW="1841817" imgH="228917" progId="Equation.DSMT4">
                  <p:embed/>
                </p:oleObj>
              </mc:Choice>
              <mc:Fallback>
                <p:oleObj r:id="rId4" imgW="1841817" imgH="22891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4940300"/>
                        <a:ext cx="3903662" cy="6191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19050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63575" y="5680075"/>
            <a:ext cx="625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差分放大电路对差模信号能够实现放大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651500" y="1195388"/>
            <a:ext cx="3313113" cy="1441450"/>
          </a:xfrm>
          <a:prstGeom prst="rect">
            <a:avLst/>
          </a:prstGeom>
          <a:solidFill>
            <a:srgbClr val="66FFFF"/>
          </a:solidFill>
          <a:ln w="19050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Re1和Re2的存在，</a:t>
            </a:r>
          </a:p>
          <a:p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降低了电路的电压</a:t>
            </a:r>
          </a:p>
          <a:p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放大能力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H="1">
            <a:off x="3779838" y="1989138"/>
            <a:ext cx="1871662" cy="360362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2555875" y="2205038"/>
            <a:ext cx="3024188" cy="503237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Pages>0</Pages>
  <Words>1331</Words>
  <Characters>0</Characters>
  <Application>Microsoft Office PowerPoint</Application>
  <DocSecurity>0</DocSecurity>
  <PresentationFormat>全屏显示(4:3)</PresentationFormat>
  <Lines>0</Lines>
  <Paragraphs>131</Paragraphs>
  <Slides>31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等线</vt:lpstr>
      <vt:lpstr>等线 Light</vt:lpstr>
      <vt:lpstr>楷体_GB2312</vt:lpstr>
      <vt:lpstr>隶书</vt:lpstr>
      <vt:lpstr>宋体</vt:lpstr>
      <vt:lpstr>Arial</vt:lpstr>
      <vt:lpstr>Times New Roman</vt:lpstr>
      <vt:lpstr>Verdana</vt:lpstr>
      <vt:lpstr>Office 主题​​</vt:lpstr>
      <vt:lpstr>Microsoft 公式 3.0</vt:lpstr>
      <vt:lpstr>Equation.DSMT4</vt:lpstr>
      <vt:lpstr>MSPhotoEd.3</vt:lpstr>
      <vt:lpstr>5.1  差分放大电路</vt:lpstr>
      <vt:lpstr>一、零点漂移现象及其产生的原因</vt:lpstr>
      <vt:lpstr>PowerPoint 演示文稿</vt:lpstr>
      <vt:lpstr>二、差分放大电路的组成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三、长尾式差分放大电路的分析    1、 Q点：令uI1= uI2=0</vt:lpstr>
      <vt:lpstr>1、 Q点</vt:lpstr>
      <vt:lpstr>2、 抑制共模信号 </vt:lpstr>
      <vt:lpstr>2、 抑制共模信号 ：Re的共模负反馈作用</vt:lpstr>
      <vt:lpstr>3、 放大差模信号</vt:lpstr>
      <vt:lpstr>差模信号作用时的动态分析</vt:lpstr>
      <vt:lpstr>4、 动态参数：Ad、Ri、 Ro、 Ac、KCMR</vt:lpstr>
      <vt:lpstr>四、差分放大电路的四种接法  1、 双端输入单端输出：Q点分析</vt:lpstr>
      <vt:lpstr>1、 双端输入单端输出：差模信号作用下的分析</vt:lpstr>
      <vt:lpstr>1、 双端输入单端输出：共模信号作用下的分析</vt:lpstr>
      <vt:lpstr>1、 双端输入单端输出</vt:lpstr>
      <vt:lpstr>2、单端输入双端输出</vt:lpstr>
      <vt:lpstr>2、单端输入双端输出</vt:lpstr>
      <vt:lpstr>3、四种接法的比较：电路参数理想对称条件下</vt:lpstr>
      <vt:lpstr>五、具有恒流源的差分放大电路  为什么要采用电流源？</vt:lpstr>
      <vt:lpstr>五、具有恒流源的差分放大电路</vt:lpstr>
      <vt:lpstr>六、差分放大电路的改进    1、加调零电位器RW</vt:lpstr>
      <vt:lpstr>2、场效应管差分放大电路</vt:lpstr>
      <vt:lpstr>讨论一</vt:lpstr>
      <vt:lpstr>讨论二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ibm</dc:creator>
  <cp:lastModifiedBy>liuxiaosheng</cp:lastModifiedBy>
  <cp:revision>22</cp:revision>
  <dcterms:created xsi:type="dcterms:W3CDTF">2005-03-18T07:26:47Z</dcterms:created>
  <dcterms:modified xsi:type="dcterms:W3CDTF">2020-10-15T00:24:58Z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