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98" r:id="rId2"/>
    <p:sldId id="256" r:id="rId3"/>
    <p:sldId id="332" r:id="rId4"/>
    <p:sldId id="333" r:id="rId5"/>
    <p:sldId id="300" r:id="rId6"/>
    <p:sldId id="334"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20" r:id="rId21"/>
    <p:sldId id="321" r:id="rId22"/>
    <p:sldId id="322" r:id="rId23"/>
    <p:sldId id="323" r:id="rId24"/>
    <p:sldId id="324" r:id="rId25"/>
    <p:sldId id="325" r:id="rId26"/>
    <p:sldId id="326" r:id="rId27"/>
    <p:sldId id="327" r:id="rId28"/>
    <p:sldId id="328" r:id="rId29"/>
    <p:sldId id="329" r:id="rId30"/>
  </p:sldIdLst>
  <p:sldSz cx="9144000" cy="6858000" type="screen4x3"/>
  <p:notesSz cx="9926638" cy="6669088"/>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42" autoAdjust="0"/>
    <p:restoredTop sz="90929"/>
  </p:normalViewPr>
  <p:slideViewPr>
    <p:cSldViewPr>
      <p:cViewPr varScale="1">
        <p:scale>
          <a:sx n="87" d="100"/>
          <a:sy n="87" d="100"/>
        </p:scale>
        <p:origin x="108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wmf"/><Relationship Id="rId1" Type="http://schemas.openxmlformats.org/officeDocument/2006/relationships/image" Target="../media/image26.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1.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2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40.w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5.wmf"/><Relationship Id="rId4"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emf"/><Relationship Id="rId5" Type="http://schemas.openxmlformats.org/officeDocument/2006/relationships/image" Target="../media/image11.w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4302125" cy="369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6323" name="Rectangle 3"/>
          <p:cNvSpPr>
            <a:spLocks noGrp="1" noChangeArrowheads="1"/>
          </p:cNvSpPr>
          <p:nvPr>
            <p:ph type="dt" sz="quarter" idx="1"/>
          </p:nvPr>
        </p:nvSpPr>
        <p:spPr bwMode="auto">
          <a:xfrm>
            <a:off x="5624513" y="0"/>
            <a:ext cx="4302125" cy="369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6324" name="Rectangle 4"/>
          <p:cNvSpPr>
            <a:spLocks noGrp="1" noChangeArrowheads="1"/>
          </p:cNvSpPr>
          <p:nvPr>
            <p:ph type="ftr" sz="quarter" idx="2"/>
          </p:nvPr>
        </p:nvSpPr>
        <p:spPr bwMode="auto">
          <a:xfrm>
            <a:off x="0" y="6299200"/>
            <a:ext cx="4302125" cy="369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6325" name="Rectangle 5"/>
          <p:cNvSpPr>
            <a:spLocks noGrp="1" noChangeArrowheads="1"/>
          </p:cNvSpPr>
          <p:nvPr>
            <p:ph type="sldNum" sz="quarter" idx="3"/>
          </p:nvPr>
        </p:nvSpPr>
        <p:spPr bwMode="auto">
          <a:xfrm>
            <a:off x="5624513" y="6299200"/>
            <a:ext cx="4302125" cy="369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86A79F-44E7-4D95-BD8D-735E89CB95BB}" type="slidenum">
              <a:rPr lang="en-US" altLang="zh-CN"/>
              <a:pPr/>
              <a:t>‹#›</a:t>
            </a:fld>
            <a:endParaRPr lang="en-US" altLang="zh-CN"/>
          </a:p>
        </p:txBody>
      </p:sp>
    </p:spTree>
    <p:extLst>
      <p:ext uri="{BB962C8B-B14F-4D97-AF65-F5344CB8AC3E}">
        <p14:creationId xmlns:p14="http://schemas.microsoft.com/office/powerpoint/2010/main" val="7686498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A67949B-8C36-4822-84A1-EB9A2B5F1E0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129EAF-190C-4F26-89A6-A817B78C95B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98BB18-F5C6-450E-B8AF-D486A8D0CE8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0EAA050-B868-4119-9430-5E064CF71BC5}"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FF94F21-887A-45ED-97FE-3A0F4374A11D}"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52A3E5A-5542-465C-B4A7-8641D98CD3A6}"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1FB2117-74C6-43EE-A291-782F82F9A97F}"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C8EF5B-FFA2-4F03-8CB5-5709B8E2C9C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BEE9C02-A8E0-472A-86FD-3F68D1FF7B9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B9818D9-3118-4121-9D45-BFD0C63376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71FC691-6103-4F7F-82DF-D2856BCDE49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A76F5C0-9744-4AE2-9309-01D413CAE59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1.bin"/><Relationship Id="rId10" Type="http://schemas.openxmlformats.org/officeDocument/2006/relationships/image" Target="../media/image32.wmf"/><Relationship Id="rId4" Type="http://schemas.openxmlformats.org/officeDocument/2006/relationships/image" Target="../media/image11.wmf"/><Relationship Id="rId9"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7.e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16.vml"/><Relationship Id="rId6" Type="http://schemas.openxmlformats.org/officeDocument/2006/relationships/image" Target="../media/image34.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40.bin"/><Relationship Id="rId14" Type="http://schemas.openxmlformats.org/officeDocument/2006/relationships/image" Target="../media/image38.emf"/></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46.bin"/><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51.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3.bin"/><Relationship Id="rId5" Type="http://schemas.openxmlformats.org/officeDocument/2006/relationships/oleObject" Target="../embeddings/oleObject52.bin"/><Relationship Id="rId10" Type="http://schemas.openxmlformats.org/officeDocument/2006/relationships/image" Target="../media/image42.wmf"/><Relationship Id="rId4" Type="http://schemas.openxmlformats.org/officeDocument/2006/relationships/image" Target="../media/image25.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20.vml"/><Relationship Id="rId6" Type="http://schemas.openxmlformats.org/officeDocument/2006/relationships/image" Target="../media/image44.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9.bin"/><Relationship Id="rId14" Type="http://schemas.openxmlformats.org/officeDocument/2006/relationships/image" Target="../media/image47.wmf"/></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64.bin"/><Relationship Id="rId10" Type="http://schemas.openxmlformats.org/officeDocument/2006/relationships/image" Target="../media/image25.wmf"/><Relationship Id="rId4" Type="http://schemas.openxmlformats.org/officeDocument/2006/relationships/image" Target="../media/image49.wmf"/><Relationship Id="rId9" Type="http://schemas.openxmlformats.org/officeDocument/2006/relationships/oleObject" Target="../embeddings/oleObject66.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emf"/><Relationship Id="rId4" Type="http://schemas.openxmlformats.org/officeDocument/2006/relationships/image" Target="../media/image7.wmf"/><Relationship Id="rId9" Type="http://schemas.openxmlformats.org/officeDocument/2006/relationships/oleObject" Target="../embeddings/oleObject7.bin"/><Relationship Id="rId14" Type="http://schemas.openxmlformats.org/officeDocument/2006/relationships/image" Target="../media/image12.emf"/></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304800"/>
            <a:ext cx="8458200" cy="838200"/>
          </a:xfrm>
          <a:solidFill>
            <a:srgbClr val="3366FF"/>
          </a:solidFill>
          <a:effectLst>
            <a:outerShdw dist="107763" dir="8100000" algn="ctr" rotWithShape="0">
              <a:schemeClr val="bg2"/>
            </a:outerShdw>
          </a:effectLst>
        </p:spPr>
        <p:txBody>
          <a:bodyPr/>
          <a:lstStyle/>
          <a:p>
            <a:r>
              <a:rPr lang="zh-CN" altLang="en-US" sz="3600" b="1" dirty="0" smtClean="0">
                <a:solidFill>
                  <a:srgbClr val="FFFF00"/>
                </a:solidFill>
                <a:ea typeface="黑体" pitchFamily="2" charset="-122"/>
              </a:rPr>
              <a:t>集成</a:t>
            </a:r>
            <a:r>
              <a:rPr lang="zh-CN" altLang="en-US" sz="3600" b="1" dirty="0">
                <a:solidFill>
                  <a:srgbClr val="FFFF00"/>
                </a:solidFill>
                <a:ea typeface="黑体" pitchFamily="2" charset="-122"/>
              </a:rPr>
              <a:t>运算放大器及其基本应用电路</a:t>
            </a:r>
            <a:endParaRPr lang="zh-CN" altLang="en-US" b="1" dirty="0">
              <a:solidFill>
                <a:srgbClr val="FFFF00"/>
              </a:solidFill>
              <a:ea typeface="黑体" pitchFamily="2" charset="-122"/>
            </a:endParaRPr>
          </a:p>
        </p:txBody>
      </p:sp>
      <p:sp>
        <p:nvSpPr>
          <p:cNvPr id="45059" name="Rectangle 3"/>
          <p:cNvSpPr>
            <a:spLocks noGrp="1" noChangeArrowheads="1"/>
          </p:cNvSpPr>
          <p:nvPr>
            <p:ph type="body" idx="1"/>
          </p:nvPr>
        </p:nvSpPr>
        <p:spPr>
          <a:xfrm>
            <a:off x="381000" y="1371600"/>
            <a:ext cx="8229600" cy="1600200"/>
          </a:xfrm>
        </p:spPr>
        <p:txBody>
          <a:bodyPr/>
          <a:lstStyle/>
          <a:p>
            <a:pPr algn="just">
              <a:lnSpc>
                <a:spcPct val="90000"/>
              </a:lnSpc>
              <a:buFontTx/>
              <a:buNone/>
            </a:pPr>
            <a:r>
              <a:rPr lang="zh-CN" altLang="en-US" b="1" dirty="0" smtClean="0">
                <a:solidFill>
                  <a:schemeClr val="accent2"/>
                </a:solidFill>
                <a:latin typeface="黑体" pitchFamily="2" charset="-122"/>
                <a:ea typeface="黑体" pitchFamily="2" charset="-122"/>
              </a:rPr>
              <a:t>基本</a:t>
            </a:r>
            <a:r>
              <a:rPr lang="zh-CN" altLang="en-US" b="1" dirty="0">
                <a:solidFill>
                  <a:schemeClr val="accent2"/>
                </a:solidFill>
                <a:latin typeface="黑体" pitchFamily="2" charset="-122"/>
                <a:ea typeface="黑体" pitchFamily="2" charset="-122"/>
              </a:rPr>
              <a:t>概念</a:t>
            </a:r>
          </a:p>
          <a:p>
            <a:pPr algn="just">
              <a:lnSpc>
                <a:spcPct val="90000"/>
              </a:lnSpc>
              <a:buFontTx/>
              <a:buNone/>
            </a:pPr>
            <a:r>
              <a:rPr lang="en-US" altLang="zh-CN" sz="2800" b="1" dirty="0">
                <a:latin typeface="宋体" pitchFamily="2" charset="-122"/>
              </a:rPr>
              <a:t>1</a:t>
            </a:r>
            <a:r>
              <a:rPr lang="zh-CN" altLang="en-US" sz="2800" b="1" dirty="0">
                <a:latin typeface="宋体" pitchFamily="2" charset="-122"/>
              </a:rPr>
              <a:t>．什么是集成运放 </a:t>
            </a:r>
            <a:r>
              <a:rPr lang="en-US" altLang="zh-CN" sz="2800" b="1" dirty="0">
                <a:latin typeface="宋体" pitchFamily="2" charset="-122"/>
              </a:rPr>
              <a:t>Operation Amplifier (OPA)</a:t>
            </a:r>
          </a:p>
          <a:p>
            <a:pPr algn="just">
              <a:lnSpc>
                <a:spcPct val="90000"/>
              </a:lnSpc>
            </a:pPr>
            <a:r>
              <a:rPr lang="zh-CN" altLang="en-US" sz="2800" b="1" dirty="0">
                <a:latin typeface="宋体" pitchFamily="2" charset="-122"/>
              </a:rPr>
              <a:t>多级、直接耦合、高增益集成电路。</a:t>
            </a:r>
          </a:p>
        </p:txBody>
      </p:sp>
      <p:graphicFrame>
        <p:nvGraphicFramePr>
          <p:cNvPr id="45060" name="Object 4"/>
          <p:cNvGraphicFramePr>
            <a:graphicFrameLocks noChangeAspect="1"/>
          </p:cNvGraphicFramePr>
          <p:nvPr/>
        </p:nvGraphicFramePr>
        <p:xfrm>
          <a:off x="4495800" y="3200400"/>
          <a:ext cx="3703638" cy="1276350"/>
        </p:xfrm>
        <a:graphic>
          <a:graphicData uri="http://schemas.openxmlformats.org/presentationml/2006/ole">
            <mc:AlternateContent xmlns:mc="http://schemas.openxmlformats.org/markup-compatibility/2006">
              <mc:Choice xmlns:v="urn:schemas-microsoft-com:vml" Requires="v">
                <p:oleObj spid="_x0000_s45063" name="VISIO" r:id="rId3" imgW="3094560" imgH="1066320" progId="Visio.Drawing.11">
                  <p:embed/>
                </p:oleObj>
              </mc:Choice>
              <mc:Fallback>
                <p:oleObj name="VISIO" r:id="rId3" imgW="3094560" imgH="1066320"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00400"/>
                        <a:ext cx="3703638"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5" name="Text Box 19"/>
          <p:cNvSpPr txBox="1">
            <a:spLocks noChangeArrowheads="1"/>
          </p:cNvSpPr>
          <p:nvPr/>
        </p:nvSpPr>
        <p:spPr bwMode="auto">
          <a:xfrm>
            <a:off x="990600" y="3352800"/>
            <a:ext cx="3124200" cy="946150"/>
          </a:xfrm>
          <a:prstGeom prst="rect">
            <a:avLst/>
          </a:prstGeom>
          <a:noFill/>
          <a:ln w="12700">
            <a:noFill/>
            <a:miter lim="800000"/>
            <a:headEnd/>
            <a:tailEnd/>
          </a:ln>
          <a:effectLst/>
        </p:spPr>
        <p:txBody>
          <a:bodyPr>
            <a:spAutoFit/>
          </a:bodyPr>
          <a:lstStyle/>
          <a:p>
            <a:pPr algn="just" eaLnBrk="0" hangingPunct="0"/>
            <a:r>
              <a:rPr lang="zh-CN" altLang="en-US" sz="2800" b="1"/>
              <a:t>＋：同相输入端</a:t>
            </a:r>
          </a:p>
          <a:p>
            <a:pPr algn="just" eaLnBrk="0" hangingPunct="0"/>
            <a:r>
              <a:rPr lang="zh-CN" altLang="en-US" sz="2800" b="1"/>
              <a:t>－：反相输入端</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iterate type="wd">
                                    <p:tmPct val="100000"/>
                                  </p:iterate>
                                  <p:childTnLst>
                                    <p:set>
                                      <p:cBhvr>
                                        <p:cTn id="6" dur="1" fill="hold">
                                          <p:stCondLst>
                                            <p:cond delay="0"/>
                                          </p:stCondLst>
                                        </p:cTn>
                                        <p:tgtEl>
                                          <p:spTgt spid="45058"/>
                                        </p:tgtEl>
                                        <p:attrNameLst>
                                          <p:attrName>style.visibility</p:attrName>
                                        </p:attrNameLst>
                                      </p:cBhvr>
                                      <p:to>
                                        <p:strVal val="visible"/>
                                      </p:to>
                                    </p:set>
                                    <p:animEffect transition="in" filter="dissolve">
                                      <p:cBhvr>
                                        <p:cTn id="7" dur="3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wipe(left)">
                                      <p:cBhvr>
                                        <p:cTn id="12" dur="300"/>
                                        <p:tgtEl>
                                          <p:spTgt spid="45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wipe(left)">
                                      <p:cBhvr>
                                        <p:cTn id="17" dur="300"/>
                                        <p:tgtEl>
                                          <p:spTgt spid="45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wipe(left)">
                                      <p:cBhvr>
                                        <p:cTn id="22" dur="300"/>
                                        <p:tgtEl>
                                          <p:spTgt spid="450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5060"/>
                                        </p:tgtEl>
                                        <p:attrNameLst>
                                          <p:attrName>style.visibility</p:attrName>
                                        </p:attrNameLst>
                                      </p:cBhvr>
                                      <p:to>
                                        <p:strVal val="visible"/>
                                      </p:to>
                                    </p:set>
                                    <p:animEffect transition="in" filter="randombar(horizontal)">
                                      <p:cBhvr>
                                        <p:cTn id="27" dur="500"/>
                                        <p:tgtEl>
                                          <p:spTgt spid="450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45075">
                                            <p:txEl>
                                              <p:pRg st="0" end="0"/>
                                            </p:txEl>
                                          </p:spTgt>
                                        </p:tgtEl>
                                        <p:attrNameLst>
                                          <p:attrName>style.visibility</p:attrName>
                                        </p:attrNameLst>
                                      </p:cBhvr>
                                      <p:to>
                                        <p:strVal val="visible"/>
                                      </p:to>
                                    </p:set>
                                    <p:animEffect transition="in" filter="wipe(left)">
                                      <p:cBhvr>
                                        <p:cTn id="32" dur="75"/>
                                        <p:tgtEl>
                                          <p:spTgt spid="4507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45075">
                                            <p:txEl>
                                              <p:pRg st="1" end="1"/>
                                            </p:txEl>
                                          </p:spTgt>
                                        </p:tgtEl>
                                        <p:attrNameLst>
                                          <p:attrName>style.visibility</p:attrName>
                                        </p:attrNameLst>
                                      </p:cBhvr>
                                      <p:to>
                                        <p:strVal val="visible"/>
                                      </p:to>
                                    </p:set>
                                    <p:animEffect transition="in" filter="wipe(left)">
                                      <p:cBhvr>
                                        <p:cTn id="37" dur="75"/>
                                        <p:tgtEl>
                                          <p:spTgt spid="45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build="p" autoUpdateAnimBg="0"/>
      <p:bldP spid="4507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026"/>
          <p:cNvSpPr txBox="1">
            <a:spLocks noChangeArrowheads="1"/>
          </p:cNvSpPr>
          <p:nvPr/>
        </p:nvSpPr>
        <p:spPr bwMode="auto">
          <a:xfrm>
            <a:off x="4949825" y="2732088"/>
            <a:ext cx="2933700" cy="579437"/>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4. </a:t>
            </a:r>
            <a:r>
              <a:rPr lang="zh-CN" altLang="en-US" sz="3200" b="1">
                <a:solidFill>
                  <a:srgbClr val="FF0000"/>
                </a:solidFill>
              </a:rPr>
              <a:t>共模电压</a:t>
            </a:r>
          </a:p>
        </p:txBody>
      </p:sp>
      <p:graphicFrame>
        <p:nvGraphicFramePr>
          <p:cNvPr id="60419" name="Object 1027"/>
          <p:cNvGraphicFramePr>
            <a:graphicFrameLocks noChangeAspect="1"/>
          </p:cNvGraphicFramePr>
          <p:nvPr/>
        </p:nvGraphicFramePr>
        <p:xfrm>
          <a:off x="5710238" y="3382963"/>
          <a:ext cx="2343150" cy="1220787"/>
        </p:xfrm>
        <a:graphic>
          <a:graphicData uri="http://schemas.openxmlformats.org/presentationml/2006/ole">
            <mc:AlternateContent xmlns:mc="http://schemas.openxmlformats.org/markup-compatibility/2006">
              <mc:Choice xmlns:v="urn:schemas-microsoft-com:vml" Requires="v">
                <p:oleObj spid="_x0000_s60422" name="公式" r:id="rId3" imgW="723600" imgH="393480" progId="Equation.3">
                  <p:embed/>
                </p:oleObj>
              </mc:Choice>
              <mc:Fallback>
                <p:oleObj name="公式" r:id="rId3" imgW="723600" imgH="393480" progId="Equation.3">
                  <p:embed/>
                  <p:pic>
                    <p:nvPicPr>
                      <p:cNvPr id="0" name="Picture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38" y="3382963"/>
                        <a:ext cx="2343150" cy="122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420" name="Group 1028"/>
          <p:cNvGrpSpPr>
            <a:grpSpLocks/>
          </p:cNvGrpSpPr>
          <p:nvPr/>
        </p:nvGrpSpPr>
        <p:grpSpPr bwMode="auto">
          <a:xfrm>
            <a:off x="850900" y="3524250"/>
            <a:ext cx="3517900" cy="2835275"/>
            <a:chOff x="416" y="1776"/>
            <a:chExt cx="2216" cy="1786"/>
          </a:xfrm>
        </p:grpSpPr>
        <p:sp>
          <p:nvSpPr>
            <p:cNvPr id="60421" name="Oval 1029"/>
            <p:cNvSpPr>
              <a:spLocks noChangeArrowheads="1"/>
            </p:cNvSpPr>
            <p:nvPr/>
          </p:nvSpPr>
          <p:spPr bwMode="auto">
            <a:xfrm>
              <a:off x="1608" y="1776"/>
              <a:ext cx="468" cy="552"/>
            </a:xfrm>
            <a:prstGeom prst="ellipse">
              <a:avLst/>
            </a:prstGeom>
            <a:noFill/>
            <a:ln w="38100">
              <a:solidFill>
                <a:srgbClr val="FF0000"/>
              </a:solidFill>
              <a:round/>
              <a:headEnd/>
              <a:tailEnd/>
            </a:ln>
            <a:effectLst/>
          </p:spPr>
          <p:txBody>
            <a:bodyPr wrap="none" anchor="ctr">
              <a:spAutoFit/>
            </a:bodyPr>
            <a:lstStyle/>
            <a:p>
              <a:endParaRPr lang="zh-CN" altLang="en-US"/>
            </a:p>
          </p:txBody>
        </p:sp>
        <p:sp>
          <p:nvSpPr>
            <p:cNvPr id="60422" name="Line 1030"/>
            <p:cNvSpPr>
              <a:spLocks noChangeShapeType="1"/>
            </p:cNvSpPr>
            <p:nvPr/>
          </p:nvSpPr>
          <p:spPr bwMode="auto">
            <a:xfrm flipH="1">
              <a:off x="1188" y="2316"/>
              <a:ext cx="564" cy="768"/>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60423" name="Oval 1031"/>
            <p:cNvSpPr>
              <a:spLocks noChangeArrowheads="1"/>
            </p:cNvSpPr>
            <p:nvPr/>
          </p:nvSpPr>
          <p:spPr bwMode="auto">
            <a:xfrm>
              <a:off x="416" y="3099"/>
              <a:ext cx="2216" cy="463"/>
            </a:xfrm>
            <a:prstGeom prst="ellipse">
              <a:avLst/>
            </a:prstGeom>
            <a:noFill/>
            <a:ln w="38100">
              <a:solidFill>
                <a:srgbClr val="FF0000"/>
              </a:solidFill>
              <a:round/>
              <a:headEnd/>
              <a:tailEnd/>
            </a:ln>
            <a:effectLst/>
          </p:spPr>
          <p:txBody>
            <a:bodyPr wrap="none" anchor="ctr">
              <a:spAutoFit/>
            </a:bodyPr>
            <a:lstStyle/>
            <a:p>
              <a:pPr algn="ctr">
                <a:spcBef>
                  <a:spcPct val="50000"/>
                </a:spcBef>
              </a:pPr>
              <a:r>
                <a:rPr lang="zh-CN" altLang="en-US" sz="2800" b="1">
                  <a:latin typeface="楷体_GB2312" pitchFamily="49" charset="-122"/>
                  <a:ea typeface="楷体_GB2312" pitchFamily="49" charset="-122"/>
                </a:rPr>
                <a:t>电位为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，虚地</a:t>
              </a:r>
            </a:p>
          </p:txBody>
        </p:sp>
      </p:grpSp>
      <p:sp>
        <p:nvSpPr>
          <p:cNvPr id="60424" name="Text Box 1032"/>
          <p:cNvSpPr txBox="1">
            <a:spLocks noChangeArrowheads="1"/>
          </p:cNvSpPr>
          <p:nvPr/>
        </p:nvSpPr>
        <p:spPr bwMode="auto">
          <a:xfrm>
            <a:off x="4816475" y="5189538"/>
            <a:ext cx="4076700" cy="1411287"/>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latin typeface="宋体" pitchFamily="2" charset="-122"/>
              </a:rPr>
              <a:t>输入电阻小、共模电压为 </a:t>
            </a:r>
            <a:r>
              <a:rPr lang="en-US" altLang="zh-CN" sz="2800" b="1">
                <a:latin typeface="宋体" pitchFamily="2" charset="-122"/>
              </a:rPr>
              <a:t>0 </a:t>
            </a:r>
            <a:r>
              <a:rPr lang="zh-CN" altLang="en-US" sz="2800" b="1">
                <a:latin typeface="宋体" pitchFamily="2" charset="-122"/>
              </a:rPr>
              <a:t>以及“虚地”是反相输入的特点。</a:t>
            </a:r>
          </a:p>
        </p:txBody>
      </p:sp>
      <p:grpSp>
        <p:nvGrpSpPr>
          <p:cNvPr id="60425" name="Group 1033"/>
          <p:cNvGrpSpPr>
            <a:grpSpLocks/>
          </p:cNvGrpSpPr>
          <p:nvPr/>
        </p:nvGrpSpPr>
        <p:grpSpPr bwMode="auto">
          <a:xfrm>
            <a:off x="342900" y="1123950"/>
            <a:ext cx="4648200" cy="3933825"/>
            <a:chOff x="168" y="204"/>
            <a:chExt cx="2928" cy="2478"/>
          </a:xfrm>
        </p:grpSpPr>
        <p:sp>
          <p:nvSpPr>
            <p:cNvPr id="60426" name="Line 1034"/>
            <p:cNvSpPr>
              <a:spLocks noChangeShapeType="1"/>
            </p:cNvSpPr>
            <p:nvPr/>
          </p:nvSpPr>
          <p:spPr bwMode="auto">
            <a:xfrm>
              <a:off x="696" y="2040"/>
              <a:ext cx="10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27" name="Rectangle 1035"/>
            <p:cNvSpPr>
              <a:spLocks noChangeArrowheads="1"/>
            </p:cNvSpPr>
            <p:nvPr/>
          </p:nvSpPr>
          <p:spPr bwMode="auto">
            <a:xfrm>
              <a:off x="1728" y="1092"/>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0428" name="Line 1036"/>
            <p:cNvSpPr>
              <a:spLocks noChangeShapeType="1"/>
            </p:cNvSpPr>
            <p:nvPr/>
          </p:nvSpPr>
          <p:spPr bwMode="auto">
            <a:xfrm>
              <a:off x="2591" y="16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29" name="Line 1037"/>
            <p:cNvSpPr>
              <a:spLocks noChangeShapeType="1"/>
            </p:cNvSpPr>
            <p:nvPr/>
          </p:nvSpPr>
          <p:spPr bwMode="auto">
            <a:xfrm>
              <a:off x="1307" y="146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30" name="Text Box 1038"/>
            <p:cNvSpPr txBox="1">
              <a:spLocks noChangeArrowheads="1"/>
            </p:cNvSpPr>
            <p:nvPr/>
          </p:nvSpPr>
          <p:spPr bwMode="auto">
            <a:xfrm>
              <a:off x="1764" y="111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_</a:t>
              </a:r>
              <a:endParaRPr lang="en-US" altLang="zh-CN" sz="3600" b="1" i="1">
                <a:ea typeface="楷体" pitchFamily="18" charset="-122"/>
              </a:endParaRPr>
            </a:p>
          </p:txBody>
        </p:sp>
        <p:sp>
          <p:nvSpPr>
            <p:cNvPr id="60431" name="Text Box 1039"/>
            <p:cNvSpPr txBox="1">
              <a:spLocks noChangeArrowheads="1"/>
            </p:cNvSpPr>
            <p:nvPr/>
          </p:nvSpPr>
          <p:spPr bwMode="auto">
            <a:xfrm>
              <a:off x="1764" y="17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60432" name="Text Box 1040"/>
            <p:cNvSpPr txBox="1">
              <a:spLocks noChangeArrowheads="1"/>
            </p:cNvSpPr>
            <p:nvPr/>
          </p:nvSpPr>
          <p:spPr bwMode="auto">
            <a:xfrm rot="5400000">
              <a:off x="1884" y="1152"/>
              <a:ext cx="34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 pitchFamily="18" charset="-122"/>
                  <a:sym typeface="Symbol" pitchFamily="18" charset="2"/>
                </a:rPr>
                <a:t></a:t>
              </a:r>
              <a:endParaRPr lang="en-US" altLang="zh-CN" sz="3200" b="1" i="1">
                <a:ea typeface="楷体" pitchFamily="18" charset="-122"/>
              </a:endParaRPr>
            </a:p>
          </p:txBody>
        </p:sp>
        <p:sp>
          <p:nvSpPr>
            <p:cNvPr id="60433" name="Text Box 1041"/>
            <p:cNvSpPr txBox="1">
              <a:spLocks noChangeArrowheads="1"/>
            </p:cNvSpPr>
            <p:nvPr/>
          </p:nvSpPr>
          <p:spPr bwMode="auto">
            <a:xfrm>
              <a:off x="2280" y="14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60434" name="Oval 1042"/>
            <p:cNvSpPr>
              <a:spLocks noChangeArrowheads="1"/>
            </p:cNvSpPr>
            <p:nvPr/>
          </p:nvSpPr>
          <p:spPr bwMode="auto">
            <a:xfrm>
              <a:off x="3024" y="163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0435" name="Text Box 1043"/>
            <p:cNvSpPr txBox="1">
              <a:spLocks noChangeArrowheads="1"/>
            </p:cNvSpPr>
            <p:nvPr/>
          </p:nvSpPr>
          <p:spPr bwMode="auto">
            <a:xfrm>
              <a:off x="2160" y="1080"/>
              <a:ext cx="70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_GB2312" pitchFamily="49" charset="-122"/>
                  <a:sym typeface="Symbol" pitchFamily="18" charset="2"/>
                </a:rPr>
                <a:t></a:t>
              </a:r>
              <a:endParaRPr lang="en-US" altLang="zh-CN" sz="3200" b="1" i="1">
                <a:ea typeface="楷体_GB2312" pitchFamily="49" charset="-122"/>
              </a:endParaRPr>
            </a:p>
          </p:txBody>
        </p:sp>
        <p:sp>
          <p:nvSpPr>
            <p:cNvPr id="60436" name="Line 1044"/>
            <p:cNvSpPr>
              <a:spLocks noChangeShapeType="1"/>
            </p:cNvSpPr>
            <p:nvPr/>
          </p:nvSpPr>
          <p:spPr bwMode="auto">
            <a:xfrm>
              <a:off x="1452" y="732"/>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37" name="Line 1045"/>
            <p:cNvSpPr>
              <a:spLocks noChangeShapeType="1"/>
            </p:cNvSpPr>
            <p:nvPr/>
          </p:nvSpPr>
          <p:spPr bwMode="auto">
            <a:xfrm flipH="1">
              <a:off x="2832" y="732"/>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0438" name="Rectangle 1046"/>
            <p:cNvSpPr>
              <a:spLocks noChangeArrowheads="1"/>
            </p:cNvSpPr>
            <p:nvPr/>
          </p:nvSpPr>
          <p:spPr bwMode="auto">
            <a:xfrm>
              <a:off x="1932" y="63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0439" name="Line 1047"/>
            <p:cNvSpPr>
              <a:spLocks noChangeShapeType="1"/>
            </p:cNvSpPr>
            <p:nvPr/>
          </p:nvSpPr>
          <p:spPr bwMode="auto">
            <a:xfrm>
              <a:off x="1452" y="732"/>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0440" name="Line 1048"/>
            <p:cNvSpPr>
              <a:spLocks noChangeShapeType="1"/>
            </p:cNvSpPr>
            <p:nvPr/>
          </p:nvSpPr>
          <p:spPr bwMode="auto">
            <a:xfrm>
              <a:off x="582" y="1464"/>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41" name="Rectangle 1049"/>
            <p:cNvSpPr>
              <a:spLocks noChangeArrowheads="1"/>
            </p:cNvSpPr>
            <p:nvPr/>
          </p:nvSpPr>
          <p:spPr bwMode="auto">
            <a:xfrm>
              <a:off x="750" y="138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0442" name="Oval 1050"/>
            <p:cNvSpPr>
              <a:spLocks noChangeArrowheads="1"/>
            </p:cNvSpPr>
            <p:nvPr/>
          </p:nvSpPr>
          <p:spPr bwMode="auto">
            <a:xfrm>
              <a:off x="498" y="141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0443" name="Line 1051"/>
            <p:cNvSpPr>
              <a:spLocks noChangeShapeType="1"/>
            </p:cNvSpPr>
            <p:nvPr/>
          </p:nvSpPr>
          <p:spPr bwMode="auto">
            <a:xfrm>
              <a:off x="594" y="2682"/>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44" name="Oval 1052"/>
            <p:cNvSpPr>
              <a:spLocks noChangeArrowheads="1"/>
            </p:cNvSpPr>
            <p:nvPr/>
          </p:nvSpPr>
          <p:spPr bwMode="auto">
            <a:xfrm>
              <a:off x="1416" y="141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0445" name="Oval 1053"/>
            <p:cNvSpPr>
              <a:spLocks noChangeArrowheads="1"/>
            </p:cNvSpPr>
            <p:nvPr/>
          </p:nvSpPr>
          <p:spPr bwMode="auto">
            <a:xfrm>
              <a:off x="2796" y="16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0446" name="Text Box 1054"/>
            <p:cNvSpPr txBox="1">
              <a:spLocks noChangeArrowheads="1"/>
            </p:cNvSpPr>
            <p:nvPr/>
          </p:nvSpPr>
          <p:spPr bwMode="auto">
            <a:xfrm>
              <a:off x="2232" y="204"/>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2</a:t>
              </a:r>
              <a:endParaRPr lang="en-US" altLang="zh-CN" sz="3200" b="1" i="1">
                <a:ea typeface="楷体_GB2312" pitchFamily="49" charset="-122"/>
              </a:endParaRPr>
            </a:p>
          </p:txBody>
        </p:sp>
        <p:sp>
          <p:nvSpPr>
            <p:cNvPr id="60447" name="Text Box 1055"/>
            <p:cNvSpPr txBox="1">
              <a:spLocks noChangeArrowheads="1"/>
            </p:cNvSpPr>
            <p:nvPr/>
          </p:nvSpPr>
          <p:spPr bwMode="auto">
            <a:xfrm>
              <a:off x="768" y="1536"/>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sp>
          <p:nvSpPr>
            <p:cNvPr id="60448" name="Rectangle 1056"/>
            <p:cNvSpPr>
              <a:spLocks noChangeArrowheads="1"/>
            </p:cNvSpPr>
            <p:nvPr/>
          </p:nvSpPr>
          <p:spPr bwMode="auto">
            <a:xfrm>
              <a:off x="912" y="194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0449" name="Text Box 1057"/>
            <p:cNvSpPr txBox="1">
              <a:spLocks noChangeArrowheads="1"/>
            </p:cNvSpPr>
            <p:nvPr/>
          </p:nvSpPr>
          <p:spPr bwMode="auto">
            <a:xfrm>
              <a:off x="996" y="2148"/>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a:t>
              </a:r>
              <a:endParaRPr lang="en-US" altLang="zh-CN" sz="3200" b="1" i="1">
                <a:ea typeface="楷体_GB2312" pitchFamily="49" charset="-122"/>
              </a:endParaRPr>
            </a:p>
          </p:txBody>
        </p:sp>
        <p:sp>
          <p:nvSpPr>
            <p:cNvPr id="60450" name="Text Box 1058"/>
            <p:cNvSpPr txBox="1">
              <a:spLocks noChangeArrowheads="1"/>
            </p:cNvSpPr>
            <p:nvPr/>
          </p:nvSpPr>
          <p:spPr bwMode="auto">
            <a:xfrm>
              <a:off x="168" y="1200"/>
              <a:ext cx="8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i</a:t>
              </a:r>
              <a:endParaRPr lang="en-US" altLang="zh-CN" sz="3200" b="1" i="1">
                <a:ea typeface="楷体_GB2312" pitchFamily="49" charset="-122"/>
              </a:endParaRPr>
            </a:p>
          </p:txBody>
        </p:sp>
        <p:grpSp>
          <p:nvGrpSpPr>
            <p:cNvPr id="60451" name="Group 1059"/>
            <p:cNvGrpSpPr>
              <a:grpSpLocks/>
            </p:cNvGrpSpPr>
            <p:nvPr/>
          </p:nvGrpSpPr>
          <p:grpSpPr bwMode="auto">
            <a:xfrm>
              <a:off x="864" y="804"/>
              <a:ext cx="396" cy="396"/>
              <a:chOff x="912" y="1764"/>
              <a:chExt cx="396" cy="396"/>
            </a:xfrm>
          </p:grpSpPr>
          <p:sp>
            <p:nvSpPr>
              <p:cNvPr id="60452" name="Line 1060"/>
              <p:cNvSpPr>
                <a:spLocks noChangeShapeType="1"/>
              </p:cNvSpPr>
              <p:nvPr/>
            </p:nvSpPr>
            <p:spPr bwMode="auto">
              <a:xfrm>
                <a:off x="912" y="2160"/>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0453" name="Text Box 1061"/>
              <p:cNvSpPr txBox="1">
                <a:spLocks noChangeArrowheads="1"/>
              </p:cNvSpPr>
              <p:nvPr/>
            </p:nvSpPr>
            <p:spPr bwMode="auto">
              <a:xfrm>
                <a:off x="960" y="176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endParaRPr lang="en-US" altLang="zh-CN" sz="3200" b="1" i="1">
                  <a:ea typeface="楷体_GB2312" pitchFamily="49" charset="-122"/>
                </a:endParaRPr>
              </a:p>
            </p:txBody>
          </p:sp>
        </p:grpSp>
        <p:grpSp>
          <p:nvGrpSpPr>
            <p:cNvPr id="60454" name="Group 1062"/>
            <p:cNvGrpSpPr>
              <a:grpSpLocks/>
            </p:cNvGrpSpPr>
            <p:nvPr/>
          </p:nvGrpSpPr>
          <p:grpSpPr bwMode="auto">
            <a:xfrm>
              <a:off x="1404" y="264"/>
              <a:ext cx="396" cy="372"/>
              <a:chOff x="1452" y="1224"/>
              <a:chExt cx="396" cy="372"/>
            </a:xfrm>
          </p:grpSpPr>
          <p:sp>
            <p:nvSpPr>
              <p:cNvPr id="60455" name="Line 1063"/>
              <p:cNvSpPr>
                <a:spLocks noChangeShapeType="1"/>
              </p:cNvSpPr>
              <p:nvPr/>
            </p:nvSpPr>
            <p:spPr bwMode="auto">
              <a:xfrm>
                <a:off x="1452" y="1596"/>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0456" name="Text Box 1064"/>
              <p:cNvSpPr txBox="1">
                <a:spLocks noChangeArrowheads="1"/>
              </p:cNvSpPr>
              <p:nvPr/>
            </p:nvSpPr>
            <p:spPr bwMode="auto">
              <a:xfrm>
                <a:off x="1500" y="122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2</a:t>
                </a:r>
                <a:endParaRPr lang="en-US" altLang="zh-CN" sz="3200" b="1">
                  <a:ea typeface="楷体_GB2312" pitchFamily="49" charset="-122"/>
                </a:endParaRPr>
              </a:p>
            </p:txBody>
          </p:sp>
        </p:grpSp>
        <p:sp>
          <p:nvSpPr>
            <p:cNvPr id="60457" name="Line 1065"/>
            <p:cNvSpPr>
              <a:spLocks noChangeShapeType="1"/>
            </p:cNvSpPr>
            <p:nvPr/>
          </p:nvSpPr>
          <p:spPr bwMode="auto">
            <a:xfrm>
              <a:off x="696" y="2040"/>
              <a:ext cx="0" cy="636"/>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60458" name="Text Box 1066"/>
          <p:cNvSpPr txBox="1">
            <a:spLocks noChangeArrowheads="1"/>
          </p:cNvSpPr>
          <p:nvPr/>
        </p:nvSpPr>
        <p:spPr bwMode="auto">
          <a:xfrm>
            <a:off x="4918075" y="544513"/>
            <a:ext cx="3143250" cy="579437"/>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3. </a:t>
            </a:r>
            <a:r>
              <a:rPr lang="zh-CN" altLang="en-US" sz="3200" b="1">
                <a:solidFill>
                  <a:srgbClr val="FF0000"/>
                </a:solidFill>
              </a:rPr>
              <a:t>反馈方式</a:t>
            </a:r>
          </a:p>
        </p:txBody>
      </p:sp>
      <p:sp>
        <p:nvSpPr>
          <p:cNvPr id="60459" name="Text Box 1067"/>
          <p:cNvSpPr txBox="1">
            <a:spLocks noChangeArrowheads="1"/>
          </p:cNvSpPr>
          <p:nvPr/>
        </p:nvSpPr>
        <p:spPr bwMode="auto">
          <a:xfrm>
            <a:off x="5434013" y="1304925"/>
            <a:ext cx="3257550" cy="519113"/>
          </a:xfrm>
          <a:prstGeom prst="rect">
            <a:avLst/>
          </a:prstGeom>
          <a:noFill/>
          <a:ln w="38100">
            <a:noFill/>
            <a:miter lim="800000"/>
            <a:headEnd/>
            <a:tailEnd/>
          </a:ln>
          <a:effectLst/>
        </p:spPr>
        <p:txBody>
          <a:bodyPr>
            <a:spAutoFit/>
          </a:bodyPr>
          <a:lstStyle/>
          <a:p>
            <a:pPr>
              <a:spcBef>
                <a:spcPct val="50000"/>
              </a:spcBef>
            </a:pPr>
            <a:r>
              <a:rPr lang="zh-CN" altLang="en-US" sz="2800" b="1">
                <a:ea typeface="楷体_GB2312" pitchFamily="49" charset="-122"/>
              </a:rPr>
              <a:t>电压并联负反馈</a:t>
            </a:r>
          </a:p>
        </p:txBody>
      </p:sp>
      <p:sp>
        <p:nvSpPr>
          <p:cNvPr id="60460" name="Text Box 1068"/>
          <p:cNvSpPr txBox="1">
            <a:spLocks noChangeArrowheads="1"/>
          </p:cNvSpPr>
          <p:nvPr/>
        </p:nvSpPr>
        <p:spPr bwMode="auto">
          <a:xfrm>
            <a:off x="5472113" y="1914525"/>
            <a:ext cx="3048000" cy="519113"/>
          </a:xfrm>
          <a:prstGeom prst="rect">
            <a:avLst/>
          </a:prstGeom>
          <a:noFill/>
          <a:ln w="38100">
            <a:noFill/>
            <a:miter lim="800000"/>
            <a:headEnd/>
            <a:tailEnd/>
          </a:ln>
          <a:effectLst/>
        </p:spPr>
        <p:txBody>
          <a:bodyPr>
            <a:spAutoFit/>
          </a:bodyPr>
          <a:lstStyle/>
          <a:p>
            <a:pPr>
              <a:spcBef>
                <a:spcPct val="50000"/>
              </a:spcBef>
            </a:pPr>
            <a:r>
              <a:rPr lang="zh-CN" altLang="en-US" sz="2800" b="1">
                <a:ea typeface="楷体_GB2312" pitchFamily="49" charset="-122"/>
              </a:rPr>
              <a:t>输出电阻很小！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58">
                                            <p:txEl>
                                              <p:pRg st="0" end="0"/>
                                            </p:txEl>
                                          </p:spTgt>
                                        </p:tgtEl>
                                        <p:attrNameLst>
                                          <p:attrName>style.visibility</p:attrName>
                                        </p:attrNameLst>
                                      </p:cBhvr>
                                      <p:to>
                                        <p:strVal val="visible"/>
                                      </p:to>
                                    </p:set>
                                    <p:animEffect transition="in" filter="wipe(left)">
                                      <p:cBhvr>
                                        <p:cTn id="7" dur="500"/>
                                        <p:tgtEl>
                                          <p:spTgt spid="60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59">
                                            <p:txEl>
                                              <p:pRg st="0" end="0"/>
                                            </p:txEl>
                                          </p:spTgt>
                                        </p:tgtEl>
                                        <p:attrNameLst>
                                          <p:attrName>style.visibility</p:attrName>
                                        </p:attrNameLst>
                                      </p:cBhvr>
                                      <p:to>
                                        <p:strVal val="visible"/>
                                      </p:to>
                                    </p:set>
                                    <p:animEffect transition="in" filter="wipe(left)">
                                      <p:cBhvr>
                                        <p:cTn id="12" dur="500"/>
                                        <p:tgtEl>
                                          <p:spTgt spid="60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60">
                                            <p:txEl>
                                              <p:pRg st="0" end="0"/>
                                            </p:txEl>
                                          </p:spTgt>
                                        </p:tgtEl>
                                        <p:attrNameLst>
                                          <p:attrName>style.visibility</p:attrName>
                                        </p:attrNameLst>
                                      </p:cBhvr>
                                      <p:to>
                                        <p:strVal val="visible"/>
                                      </p:to>
                                    </p:set>
                                    <p:animEffect transition="in" filter="wipe(left)">
                                      <p:cBhvr>
                                        <p:cTn id="17" dur="500"/>
                                        <p:tgtEl>
                                          <p:spTgt spid="604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8">
                                            <p:txEl>
                                              <p:pRg st="0" end="0"/>
                                            </p:txEl>
                                          </p:spTgt>
                                        </p:tgtEl>
                                        <p:attrNameLst>
                                          <p:attrName>style.visibility</p:attrName>
                                        </p:attrNameLst>
                                      </p:cBhvr>
                                      <p:to>
                                        <p:strVal val="visible"/>
                                      </p:to>
                                    </p:set>
                                    <p:animEffect transition="in" filter="wipe(left)">
                                      <p:cBhvr>
                                        <p:cTn id="22" dur="500"/>
                                        <p:tgtEl>
                                          <p:spTgt spid="604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419"/>
                                        </p:tgtEl>
                                        <p:attrNameLst>
                                          <p:attrName>style.visibility</p:attrName>
                                        </p:attrNameLst>
                                      </p:cBhvr>
                                      <p:to>
                                        <p:strVal val="visible"/>
                                      </p:to>
                                    </p:set>
                                    <p:animEffect transition="in" filter="wipe(left)">
                                      <p:cBhvr>
                                        <p:cTn id="27" dur="500"/>
                                        <p:tgtEl>
                                          <p:spTgt spid="604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20"/>
                                        </p:tgtEl>
                                        <p:attrNameLst>
                                          <p:attrName>style.visibility</p:attrName>
                                        </p:attrNameLst>
                                      </p:cBhvr>
                                      <p:to>
                                        <p:strVal val="visible"/>
                                      </p:to>
                                    </p:set>
                                    <p:animEffect transition="in" filter="wipe(left)">
                                      <p:cBhvr>
                                        <p:cTn id="32" dur="500"/>
                                        <p:tgtEl>
                                          <p:spTgt spid="604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animEffect transition="in" filter="wipe(left)">
                                      <p:cBhvr>
                                        <p:cTn id="3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P spid="60424" grpId="0" animBg="1" autoUpdateAnimBg="0"/>
      <p:bldP spid="60458" grpId="0" build="p" autoUpdateAnimBg="0"/>
      <p:bldP spid="60459" grpId="0" build="p" autoUpdateAnimBg="0"/>
      <p:bldP spid="6046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26"/>
          <p:cNvSpPr txBox="1">
            <a:spLocks noChangeArrowheads="1"/>
          </p:cNvSpPr>
          <p:nvPr/>
        </p:nvSpPr>
        <p:spPr bwMode="auto">
          <a:xfrm>
            <a:off x="415925" y="365125"/>
            <a:ext cx="8013700" cy="519113"/>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反相比例电路的特点：</a:t>
            </a:r>
          </a:p>
        </p:txBody>
      </p:sp>
      <p:sp>
        <p:nvSpPr>
          <p:cNvPr id="61443" name="Text Box 1027"/>
          <p:cNvSpPr txBox="1">
            <a:spLocks noChangeArrowheads="1"/>
          </p:cNvSpPr>
          <p:nvPr/>
        </p:nvSpPr>
        <p:spPr bwMode="auto">
          <a:xfrm>
            <a:off x="765175" y="1181100"/>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1. </a:t>
            </a:r>
            <a:r>
              <a:rPr lang="zh-CN" altLang="en-US" sz="2800" b="1"/>
              <a:t>共模输入电压为</a:t>
            </a:r>
            <a:r>
              <a:rPr lang="en-US" altLang="zh-CN" sz="2800" b="1"/>
              <a:t>0</a:t>
            </a:r>
            <a:r>
              <a:rPr lang="zh-CN" altLang="en-US" sz="2800" b="1"/>
              <a:t>，因此对运放的共模抑制比要求低。</a:t>
            </a:r>
          </a:p>
        </p:txBody>
      </p:sp>
      <p:sp>
        <p:nvSpPr>
          <p:cNvPr id="61444" name="Text Box 1028"/>
          <p:cNvSpPr txBox="1">
            <a:spLocks noChangeArrowheads="1"/>
          </p:cNvSpPr>
          <p:nvPr/>
        </p:nvSpPr>
        <p:spPr bwMode="auto">
          <a:xfrm>
            <a:off x="768350" y="2230438"/>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2. </a:t>
            </a:r>
            <a:r>
              <a:rPr lang="zh-CN" altLang="en-US" sz="2800" b="1"/>
              <a:t>由于电压负反馈的作用，输出电阻小，可认为是</a:t>
            </a:r>
            <a:r>
              <a:rPr lang="en-US" altLang="zh-CN" sz="2800" b="1"/>
              <a:t>0</a:t>
            </a:r>
            <a:r>
              <a:rPr lang="zh-CN" altLang="en-US" sz="2800" b="1"/>
              <a:t>，因此带负载能力强。</a:t>
            </a:r>
          </a:p>
        </p:txBody>
      </p:sp>
      <p:sp>
        <p:nvSpPr>
          <p:cNvPr id="61445" name="Text Box 1029"/>
          <p:cNvSpPr txBox="1">
            <a:spLocks noChangeArrowheads="1"/>
          </p:cNvSpPr>
          <p:nvPr/>
        </p:nvSpPr>
        <p:spPr bwMode="auto">
          <a:xfrm>
            <a:off x="773113" y="3290888"/>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3. </a:t>
            </a:r>
            <a:r>
              <a:rPr lang="zh-CN" altLang="en-US" sz="2800" b="1"/>
              <a:t>由于并联负反馈的作用，输入电阻小，因此对输入电流有一定的要求。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26"/>
          <p:cNvSpPr txBox="1">
            <a:spLocks noChangeArrowheads="1"/>
          </p:cNvSpPr>
          <p:nvPr/>
        </p:nvSpPr>
        <p:spPr bwMode="auto">
          <a:xfrm>
            <a:off x="300038" y="22225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二、同相比例运算电路</a:t>
            </a:r>
          </a:p>
        </p:txBody>
      </p:sp>
      <p:grpSp>
        <p:nvGrpSpPr>
          <p:cNvPr id="62467" name="Group 1027"/>
          <p:cNvGrpSpPr>
            <a:grpSpLocks/>
          </p:cNvGrpSpPr>
          <p:nvPr/>
        </p:nvGrpSpPr>
        <p:grpSpPr bwMode="auto">
          <a:xfrm>
            <a:off x="0" y="857250"/>
            <a:ext cx="5124450" cy="3605213"/>
            <a:chOff x="552" y="876"/>
            <a:chExt cx="3228" cy="2271"/>
          </a:xfrm>
        </p:grpSpPr>
        <p:grpSp>
          <p:nvGrpSpPr>
            <p:cNvPr id="62468" name="Group 1028"/>
            <p:cNvGrpSpPr>
              <a:grpSpLocks/>
            </p:cNvGrpSpPr>
            <p:nvPr/>
          </p:nvGrpSpPr>
          <p:grpSpPr bwMode="auto">
            <a:xfrm>
              <a:off x="552" y="876"/>
              <a:ext cx="2832" cy="2271"/>
              <a:chOff x="552" y="876"/>
              <a:chExt cx="2832" cy="2271"/>
            </a:xfrm>
          </p:grpSpPr>
          <p:sp>
            <p:nvSpPr>
              <p:cNvPr id="62469" name="Rectangle 1029"/>
              <p:cNvSpPr>
                <a:spLocks noChangeArrowheads="1"/>
              </p:cNvSpPr>
              <p:nvPr/>
            </p:nvSpPr>
            <p:spPr bwMode="auto">
              <a:xfrm>
                <a:off x="2016" y="1764"/>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2470" name="Line 1030"/>
              <p:cNvSpPr>
                <a:spLocks noChangeShapeType="1"/>
              </p:cNvSpPr>
              <p:nvPr/>
            </p:nvSpPr>
            <p:spPr bwMode="auto">
              <a:xfrm>
                <a:off x="2879" y="2352"/>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71" name="Line 1031"/>
              <p:cNvSpPr>
                <a:spLocks noChangeShapeType="1"/>
              </p:cNvSpPr>
              <p:nvPr/>
            </p:nvSpPr>
            <p:spPr bwMode="auto">
              <a:xfrm>
                <a:off x="983" y="2688"/>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62472" name="Line 1032"/>
              <p:cNvSpPr>
                <a:spLocks noChangeShapeType="1"/>
              </p:cNvSpPr>
              <p:nvPr/>
            </p:nvSpPr>
            <p:spPr bwMode="auto">
              <a:xfrm>
                <a:off x="1595" y="213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73" name="Text Box 1033"/>
              <p:cNvSpPr txBox="1">
                <a:spLocks noChangeArrowheads="1"/>
              </p:cNvSpPr>
              <p:nvPr/>
            </p:nvSpPr>
            <p:spPr bwMode="auto">
              <a:xfrm>
                <a:off x="2052" y="17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2474" name="Text Box 1034"/>
              <p:cNvSpPr txBox="1">
                <a:spLocks noChangeArrowheads="1"/>
              </p:cNvSpPr>
              <p:nvPr/>
            </p:nvSpPr>
            <p:spPr bwMode="auto">
              <a:xfrm>
                <a:off x="2052" y="244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2475" name="Text Box 1035"/>
              <p:cNvSpPr txBox="1">
                <a:spLocks noChangeArrowheads="1"/>
              </p:cNvSpPr>
              <p:nvPr/>
            </p:nvSpPr>
            <p:spPr bwMode="auto">
              <a:xfrm rot="5400000">
                <a:off x="2190" y="1842"/>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62476" name="Text Box 1036"/>
              <p:cNvSpPr txBox="1">
                <a:spLocks noChangeArrowheads="1"/>
              </p:cNvSpPr>
              <p:nvPr/>
            </p:nvSpPr>
            <p:spPr bwMode="auto">
              <a:xfrm>
                <a:off x="2568" y="214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2477" name="Oval 1037"/>
              <p:cNvSpPr>
                <a:spLocks noChangeArrowheads="1"/>
              </p:cNvSpPr>
              <p:nvPr/>
            </p:nvSpPr>
            <p:spPr bwMode="auto">
              <a:xfrm>
                <a:off x="3312" y="230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2478" name="Text Box 1038"/>
              <p:cNvSpPr txBox="1">
                <a:spLocks noChangeArrowheads="1"/>
              </p:cNvSpPr>
              <p:nvPr/>
            </p:nvSpPr>
            <p:spPr bwMode="auto">
              <a:xfrm>
                <a:off x="2448" y="1752"/>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2479" name="Line 1039"/>
              <p:cNvSpPr>
                <a:spLocks noChangeShapeType="1"/>
              </p:cNvSpPr>
              <p:nvPr/>
            </p:nvSpPr>
            <p:spPr bwMode="auto">
              <a:xfrm>
                <a:off x="1740" y="1404"/>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80" name="Line 1040"/>
              <p:cNvSpPr>
                <a:spLocks noChangeShapeType="1"/>
              </p:cNvSpPr>
              <p:nvPr/>
            </p:nvSpPr>
            <p:spPr bwMode="auto">
              <a:xfrm flipH="1">
                <a:off x="3120" y="1404"/>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2481" name="Rectangle 1041"/>
              <p:cNvSpPr>
                <a:spLocks noChangeArrowheads="1"/>
              </p:cNvSpPr>
              <p:nvPr/>
            </p:nvSpPr>
            <p:spPr bwMode="auto">
              <a:xfrm>
                <a:off x="2220" y="1308"/>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2482" name="Line 1042"/>
              <p:cNvSpPr>
                <a:spLocks noChangeShapeType="1"/>
              </p:cNvSpPr>
              <p:nvPr/>
            </p:nvSpPr>
            <p:spPr bwMode="auto">
              <a:xfrm>
                <a:off x="1752" y="1404"/>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2483" name="Line 1043"/>
              <p:cNvSpPr>
                <a:spLocks noChangeShapeType="1"/>
              </p:cNvSpPr>
              <p:nvPr/>
            </p:nvSpPr>
            <p:spPr bwMode="auto">
              <a:xfrm>
                <a:off x="954" y="2136"/>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84" name="Rectangle 1044"/>
              <p:cNvSpPr>
                <a:spLocks noChangeArrowheads="1"/>
              </p:cNvSpPr>
              <p:nvPr/>
            </p:nvSpPr>
            <p:spPr bwMode="auto">
              <a:xfrm>
                <a:off x="1110" y="205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2485" name="Line 1045"/>
              <p:cNvSpPr>
                <a:spLocks noChangeShapeType="1"/>
              </p:cNvSpPr>
              <p:nvPr/>
            </p:nvSpPr>
            <p:spPr bwMode="auto">
              <a:xfrm>
                <a:off x="846" y="2346"/>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86" name="Oval 1046"/>
              <p:cNvSpPr>
                <a:spLocks noChangeArrowheads="1"/>
              </p:cNvSpPr>
              <p:nvPr/>
            </p:nvSpPr>
            <p:spPr bwMode="auto">
              <a:xfrm>
                <a:off x="1716" y="208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2487" name="Oval 1047"/>
              <p:cNvSpPr>
                <a:spLocks noChangeArrowheads="1"/>
              </p:cNvSpPr>
              <p:nvPr/>
            </p:nvSpPr>
            <p:spPr bwMode="auto">
              <a:xfrm>
                <a:off x="3084" y="2304"/>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2488" name="Text Box 1048"/>
              <p:cNvSpPr txBox="1">
                <a:spLocks noChangeArrowheads="1"/>
              </p:cNvSpPr>
              <p:nvPr/>
            </p:nvSpPr>
            <p:spPr bwMode="auto">
              <a:xfrm>
                <a:off x="2520" y="87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62489" name="Text Box 1049"/>
              <p:cNvSpPr txBox="1">
                <a:spLocks noChangeArrowheads="1"/>
              </p:cNvSpPr>
              <p:nvPr/>
            </p:nvSpPr>
            <p:spPr bwMode="auto">
              <a:xfrm>
                <a:off x="1056" y="2208"/>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62490" name="Rectangle 1050"/>
              <p:cNvSpPr>
                <a:spLocks noChangeArrowheads="1"/>
              </p:cNvSpPr>
              <p:nvPr/>
            </p:nvSpPr>
            <p:spPr bwMode="auto">
              <a:xfrm>
                <a:off x="1200" y="261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2491" name="Text Box 1051"/>
              <p:cNvSpPr txBox="1">
                <a:spLocks noChangeArrowheads="1"/>
              </p:cNvSpPr>
              <p:nvPr/>
            </p:nvSpPr>
            <p:spPr bwMode="auto">
              <a:xfrm>
                <a:off x="1284" y="28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P</a:t>
                </a:r>
                <a:endParaRPr lang="en-US" altLang="zh-CN" sz="2800" b="1">
                  <a:ea typeface="楷体_GB2312" pitchFamily="49" charset="-122"/>
                </a:endParaRPr>
              </a:p>
            </p:txBody>
          </p:sp>
          <p:sp>
            <p:nvSpPr>
              <p:cNvPr id="62492" name="Text Box 1052"/>
              <p:cNvSpPr txBox="1">
                <a:spLocks noChangeArrowheads="1"/>
              </p:cNvSpPr>
              <p:nvPr/>
            </p:nvSpPr>
            <p:spPr bwMode="auto">
              <a:xfrm>
                <a:off x="552" y="2448"/>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endParaRPr lang="en-US" altLang="zh-CN" sz="2800" b="1">
                  <a:ea typeface="楷体_GB2312" pitchFamily="49" charset="-122"/>
                </a:endParaRPr>
              </a:p>
            </p:txBody>
          </p:sp>
        </p:grpSp>
        <p:sp>
          <p:nvSpPr>
            <p:cNvPr id="62493" name="Text Box 1053"/>
            <p:cNvSpPr txBox="1">
              <a:spLocks noChangeArrowheads="1"/>
            </p:cNvSpPr>
            <p:nvPr/>
          </p:nvSpPr>
          <p:spPr bwMode="auto">
            <a:xfrm>
              <a:off x="3264" y="1872"/>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2494" name="Line 1054"/>
            <p:cNvSpPr>
              <a:spLocks noChangeShapeType="1"/>
            </p:cNvSpPr>
            <p:nvPr/>
          </p:nvSpPr>
          <p:spPr bwMode="auto">
            <a:xfrm>
              <a:off x="960" y="2124"/>
              <a:ext cx="0" cy="22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95" name="Oval 1055"/>
            <p:cNvSpPr>
              <a:spLocks noChangeArrowheads="1"/>
            </p:cNvSpPr>
            <p:nvPr/>
          </p:nvSpPr>
          <p:spPr bwMode="auto">
            <a:xfrm>
              <a:off x="900" y="265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grpSp>
      <p:sp>
        <p:nvSpPr>
          <p:cNvPr id="62496" name="Text Box 1056"/>
          <p:cNvSpPr txBox="1">
            <a:spLocks noChangeArrowheads="1"/>
          </p:cNvSpPr>
          <p:nvPr/>
        </p:nvSpPr>
        <p:spPr bwMode="auto">
          <a:xfrm>
            <a:off x="5272088" y="1092200"/>
            <a:ext cx="2533650" cy="579438"/>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a:t>
            </a:r>
            <a:r>
              <a:rPr lang="en-US" altLang="zh-CN" sz="3200" b="1" i="1">
                <a:ea typeface="楷体_GB2312" pitchFamily="49" charset="-122"/>
              </a:rPr>
              <a:t>= u</a:t>
            </a:r>
            <a:r>
              <a:rPr lang="en-US" altLang="zh-CN" sz="3200" b="1" baseline="-25000">
                <a:ea typeface="楷体_GB2312" pitchFamily="49" charset="-122"/>
              </a:rPr>
              <a:t>+</a:t>
            </a:r>
            <a:r>
              <a:rPr lang="en-US" altLang="zh-CN" sz="3200" b="1" i="1">
                <a:ea typeface="楷体_GB2312" pitchFamily="49" charset="-122"/>
              </a:rPr>
              <a:t>= u</a:t>
            </a:r>
            <a:r>
              <a:rPr lang="en-US" altLang="zh-CN" sz="3200" b="1" i="1" baseline="-25000">
                <a:ea typeface="楷体_GB2312" pitchFamily="49" charset="-122"/>
              </a:rPr>
              <a:t>i</a:t>
            </a:r>
            <a:endParaRPr lang="en-US" altLang="zh-CN" sz="3200" b="1" i="1">
              <a:ea typeface="楷体_GB2312" pitchFamily="49" charset="-122"/>
            </a:endParaRPr>
          </a:p>
        </p:txBody>
      </p:sp>
      <p:sp>
        <p:nvSpPr>
          <p:cNvPr id="62497" name="Line 1057"/>
          <p:cNvSpPr>
            <a:spLocks noChangeShapeType="1"/>
          </p:cNvSpPr>
          <p:nvPr/>
        </p:nvSpPr>
        <p:spPr bwMode="auto">
          <a:xfrm>
            <a:off x="1014413" y="2573338"/>
            <a:ext cx="628650" cy="0"/>
          </a:xfrm>
          <a:prstGeom prst="line">
            <a:avLst/>
          </a:prstGeom>
          <a:noFill/>
          <a:ln w="38100">
            <a:solidFill>
              <a:srgbClr val="FF0000"/>
            </a:solidFill>
            <a:round/>
            <a:headEnd type="triangle" w="med" len="med"/>
            <a:tailEnd/>
          </a:ln>
          <a:effectLst/>
        </p:spPr>
        <p:txBody>
          <a:bodyPr wrap="none" anchor="ctr">
            <a:spAutoFit/>
          </a:bodyPr>
          <a:lstStyle/>
          <a:p>
            <a:endParaRPr lang="zh-CN" altLang="en-US"/>
          </a:p>
        </p:txBody>
      </p:sp>
      <p:sp>
        <p:nvSpPr>
          <p:cNvPr id="62498" name="Line 1058"/>
          <p:cNvSpPr>
            <a:spLocks noChangeShapeType="1"/>
          </p:cNvSpPr>
          <p:nvPr/>
        </p:nvSpPr>
        <p:spPr bwMode="auto">
          <a:xfrm>
            <a:off x="2052638" y="1825625"/>
            <a:ext cx="0" cy="60960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graphicFrame>
        <p:nvGraphicFramePr>
          <p:cNvPr id="62499" name="Object 1059"/>
          <p:cNvGraphicFramePr>
            <a:graphicFrameLocks noChangeAspect="1"/>
          </p:cNvGraphicFramePr>
          <p:nvPr/>
        </p:nvGraphicFramePr>
        <p:xfrm>
          <a:off x="5280025" y="1998663"/>
          <a:ext cx="2424113" cy="1163637"/>
        </p:xfrm>
        <a:graphic>
          <a:graphicData uri="http://schemas.openxmlformats.org/presentationml/2006/ole">
            <mc:AlternateContent xmlns:mc="http://schemas.openxmlformats.org/markup-compatibility/2006">
              <mc:Choice xmlns:v="urn:schemas-microsoft-com:vml" Requires="v">
                <p:oleObj spid="_x0000_s62509" name="公式" r:id="rId3" imgW="774360" imgH="431640" progId="Equation.3">
                  <p:embed/>
                </p:oleObj>
              </mc:Choice>
              <mc:Fallback>
                <p:oleObj name="公式" r:id="rId3" imgW="774360" imgH="431640" progId="Equation.3">
                  <p:embed/>
                  <p:pic>
                    <p:nvPicPr>
                      <p:cNvPr id="0" name="Picture 10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025" y="1998663"/>
                        <a:ext cx="2424113"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00" name="Object 1060"/>
          <p:cNvGraphicFramePr>
            <a:graphicFrameLocks noChangeAspect="1"/>
          </p:cNvGraphicFramePr>
          <p:nvPr/>
        </p:nvGraphicFramePr>
        <p:xfrm>
          <a:off x="5795963" y="3205163"/>
          <a:ext cx="2525712" cy="1187450"/>
        </p:xfrm>
        <a:graphic>
          <a:graphicData uri="http://schemas.openxmlformats.org/presentationml/2006/ole">
            <mc:AlternateContent xmlns:mc="http://schemas.openxmlformats.org/markup-compatibility/2006">
              <mc:Choice xmlns:v="urn:schemas-microsoft-com:vml" Requires="v">
                <p:oleObj spid="_x0000_s62510" name="公式" r:id="rId5" imgW="914400" imgH="431640" progId="Equation.3">
                  <p:embed/>
                </p:oleObj>
              </mc:Choice>
              <mc:Fallback>
                <p:oleObj name="公式" r:id="rId5" imgW="914400" imgH="431640" progId="Equation.3">
                  <p:embed/>
                  <p:pic>
                    <p:nvPicPr>
                      <p:cNvPr id="0" name="Picture 10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205163"/>
                        <a:ext cx="252571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01" name="Text Box 1061"/>
          <p:cNvSpPr txBox="1">
            <a:spLocks noChangeArrowheads="1"/>
          </p:cNvSpPr>
          <p:nvPr/>
        </p:nvSpPr>
        <p:spPr bwMode="auto">
          <a:xfrm>
            <a:off x="742950" y="6000750"/>
            <a:ext cx="6743700" cy="557213"/>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FF0000"/>
                </a:solidFill>
              </a:rPr>
              <a:t>反馈方式：</a:t>
            </a:r>
            <a:r>
              <a:rPr lang="zh-CN" altLang="en-US" sz="2800" b="1"/>
              <a:t>电压串联负反馈。输入电阻高。</a:t>
            </a:r>
          </a:p>
        </p:txBody>
      </p:sp>
      <p:graphicFrame>
        <p:nvGraphicFramePr>
          <p:cNvPr id="62502" name="Object 1062"/>
          <p:cNvGraphicFramePr>
            <a:graphicFrameLocks noChangeAspect="1"/>
          </p:cNvGraphicFramePr>
          <p:nvPr/>
        </p:nvGraphicFramePr>
        <p:xfrm>
          <a:off x="5026025" y="4386263"/>
          <a:ext cx="3108325" cy="1287462"/>
        </p:xfrm>
        <a:graphic>
          <a:graphicData uri="http://schemas.openxmlformats.org/presentationml/2006/ole">
            <mc:AlternateContent xmlns:mc="http://schemas.openxmlformats.org/markup-compatibility/2006">
              <mc:Choice xmlns:v="urn:schemas-microsoft-com:vml" Requires="v">
                <p:oleObj spid="_x0000_s62511" name="公式" r:id="rId7" imgW="1041120" imgH="431640" progId="Equation.3">
                  <p:embed/>
                </p:oleObj>
              </mc:Choice>
              <mc:Fallback>
                <p:oleObj name="公式" r:id="rId7" imgW="1041120" imgH="431640" progId="Equation.3">
                  <p:embed/>
                  <p:pic>
                    <p:nvPicPr>
                      <p:cNvPr id="0" name="Picture 10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6025" y="4386263"/>
                        <a:ext cx="3108325" cy="12874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03" name="AutoShape 1063"/>
          <p:cNvSpPr>
            <a:spLocks/>
          </p:cNvSpPr>
          <p:nvPr/>
        </p:nvSpPr>
        <p:spPr bwMode="auto">
          <a:xfrm>
            <a:off x="6311900" y="114300"/>
            <a:ext cx="1320800" cy="609600"/>
          </a:xfrm>
          <a:prstGeom prst="borderCallout2">
            <a:avLst>
              <a:gd name="adj1" fmla="val 18750"/>
              <a:gd name="adj2" fmla="val -5769"/>
              <a:gd name="adj3" fmla="val 18750"/>
              <a:gd name="adj4" fmla="val -19231"/>
              <a:gd name="adj5" fmla="val 179690"/>
              <a:gd name="adj6" fmla="val -33412"/>
            </a:avLst>
          </a:prstGeom>
          <a:solidFill>
            <a:srgbClr val="FFCCCC">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虚短路</a:t>
            </a:r>
          </a:p>
        </p:txBody>
      </p:sp>
      <p:sp>
        <p:nvSpPr>
          <p:cNvPr id="62504" name="AutoShape 1064"/>
          <p:cNvSpPr>
            <a:spLocks/>
          </p:cNvSpPr>
          <p:nvPr/>
        </p:nvSpPr>
        <p:spPr bwMode="auto">
          <a:xfrm>
            <a:off x="7646988" y="1601788"/>
            <a:ext cx="1370012" cy="609600"/>
          </a:xfrm>
          <a:prstGeom prst="borderCallout2">
            <a:avLst>
              <a:gd name="adj1" fmla="val 18750"/>
              <a:gd name="adj2" fmla="val -5560"/>
              <a:gd name="adj3" fmla="val 18750"/>
              <a:gd name="adj4" fmla="val -31403"/>
              <a:gd name="adj5" fmla="val 127343"/>
              <a:gd name="adj6" fmla="val -57241"/>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
        <p:nvSpPr>
          <p:cNvPr id="62505" name="AutoShape 1065"/>
          <p:cNvSpPr>
            <a:spLocks noChangeArrowheads="1"/>
          </p:cNvSpPr>
          <p:nvPr/>
        </p:nvSpPr>
        <p:spPr bwMode="auto">
          <a:xfrm>
            <a:off x="4937125" y="3443288"/>
            <a:ext cx="631825" cy="349250"/>
          </a:xfrm>
          <a:prstGeom prst="notchedRightArrow">
            <a:avLst>
              <a:gd name="adj1" fmla="val 50000"/>
              <a:gd name="adj2" fmla="val 45227"/>
            </a:avLst>
          </a:prstGeom>
          <a:gradFill rotWithShape="0">
            <a:gsLst>
              <a:gs pos="0">
                <a:srgbClr val="FF0000"/>
              </a:gs>
              <a:gs pos="100000">
                <a:schemeClr val="tx1"/>
              </a:gs>
            </a:gsLst>
            <a:lin ang="0" scaled="1"/>
          </a:gradFill>
          <a:ln w="38100">
            <a:noFill/>
            <a:miter lim="800000"/>
            <a:headEnd/>
            <a:tailEnd/>
          </a:ln>
          <a:effectLst/>
        </p:spPr>
        <p:txBody>
          <a:bodyPr wrap="none" anchor="ctr"/>
          <a:lstStyle/>
          <a:p>
            <a:endParaRPr lang="zh-CN" altLang="en-US"/>
          </a:p>
        </p:txBody>
      </p:sp>
      <p:sp>
        <p:nvSpPr>
          <p:cNvPr id="62506" name="Text Box 1066"/>
          <p:cNvSpPr txBox="1">
            <a:spLocks noChangeArrowheads="1"/>
          </p:cNvSpPr>
          <p:nvPr/>
        </p:nvSpPr>
        <p:spPr bwMode="auto">
          <a:xfrm>
            <a:off x="292100" y="4498975"/>
            <a:ext cx="4273550" cy="1373188"/>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结构特点：</a:t>
            </a:r>
            <a:r>
              <a:rPr lang="zh-CN" altLang="en-US" sz="2800" b="1"/>
              <a:t>负反馈引到反相输入端，信号从同相端输入。</a:t>
            </a:r>
          </a:p>
        </p:txBody>
      </p:sp>
      <p:sp>
        <p:nvSpPr>
          <p:cNvPr id="62507" name="Line 1067"/>
          <p:cNvSpPr>
            <a:spLocks noChangeShapeType="1"/>
          </p:cNvSpPr>
          <p:nvPr/>
        </p:nvSpPr>
        <p:spPr bwMode="auto">
          <a:xfrm>
            <a:off x="4789488" y="863600"/>
            <a:ext cx="0" cy="4827588"/>
          </a:xfrm>
          <a:prstGeom prst="line">
            <a:avLst/>
          </a:prstGeom>
          <a:noFill/>
          <a:ln w="57150">
            <a:pattFill prst="sphere">
              <a:fgClr>
                <a:srgbClr val="0000FF"/>
              </a:fgClr>
              <a:bgClr>
                <a:srgbClr val="FFFFFF"/>
              </a:bgClr>
            </a:pattFill>
            <a:round/>
            <a:headEnd/>
            <a:tailEnd/>
          </a:ln>
          <a:effectLst/>
        </p:spPr>
        <p:txBody>
          <a:bodyPr wrap="none" anchor="ctr"/>
          <a:lstStyle/>
          <a:p>
            <a:endParaRPr lang="zh-CN" altLang="en-US"/>
          </a:p>
        </p:txBody>
      </p:sp>
      <p:sp>
        <p:nvSpPr>
          <p:cNvPr id="62508" name="AutoShape 1068"/>
          <p:cNvSpPr>
            <a:spLocks/>
          </p:cNvSpPr>
          <p:nvPr/>
        </p:nvSpPr>
        <p:spPr bwMode="auto">
          <a:xfrm>
            <a:off x="7494588" y="844550"/>
            <a:ext cx="1320800" cy="609600"/>
          </a:xfrm>
          <a:prstGeom prst="borderCallout2">
            <a:avLst>
              <a:gd name="adj1" fmla="val 18750"/>
              <a:gd name="adj2" fmla="val -5769"/>
              <a:gd name="adj3" fmla="val 18750"/>
              <a:gd name="adj4" fmla="val -37259"/>
              <a:gd name="adj5" fmla="val 65106"/>
              <a:gd name="adj6" fmla="val -69954"/>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dissolve">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506"/>
                                        </p:tgtEl>
                                        <p:attrNameLst>
                                          <p:attrName>style.visibility</p:attrName>
                                        </p:attrNameLst>
                                      </p:cBhvr>
                                      <p:to>
                                        <p:strVal val="visible"/>
                                      </p:to>
                                    </p:set>
                                    <p:animEffect transition="in" filter="dissolve">
                                      <p:cBhvr>
                                        <p:cTn id="12" dur="500"/>
                                        <p:tgtEl>
                                          <p:spTgt spid="625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96">
                                            <p:txEl>
                                              <p:pRg st="0" end="0"/>
                                            </p:txEl>
                                          </p:spTgt>
                                        </p:tgtEl>
                                        <p:attrNameLst>
                                          <p:attrName>style.visibility</p:attrName>
                                        </p:attrNameLst>
                                      </p:cBhvr>
                                      <p:to>
                                        <p:strVal val="visible"/>
                                      </p:to>
                                    </p:set>
                                    <p:animEffect transition="in" filter="wipe(left)">
                                      <p:cBhvr>
                                        <p:cTn id="17" dur="500"/>
                                        <p:tgtEl>
                                          <p:spTgt spid="624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503"/>
                                        </p:tgtEl>
                                        <p:attrNameLst>
                                          <p:attrName>style.visibility</p:attrName>
                                        </p:attrNameLst>
                                      </p:cBhvr>
                                      <p:to>
                                        <p:strVal val="visible"/>
                                      </p:to>
                                    </p:set>
                                    <p:animEffect transition="in" filter="dissolve">
                                      <p:cBhvr>
                                        <p:cTn id="22" dur="500"/>
                                        <p:tgtEl>
                                          <p:spTgt spid="625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508"/>
                                        </p:tgtEl>
                                        <p:attrNameLst>
                                          <p:attrName>style.visibility</p:attrName>
                                        </p:attrNameLst>
                                      </p:cBhvr>
                                      <p:to>
                                        <p:strVal val="visible"/>
                                      </p:to>
                                    </p:set>
                                    <p:animEffect transition="in" filter="dissolve">
                                      <p:cBhvr>
                                        <p:cTn id="27" dur="500"/>
                                        <p:tgtEl>
                                          <p:spTgt spid="625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2497"/>
                                        </p:tgtEl>
                                        <p:attrNameLst>
                                          <p:attrName>style.visibility</p:attrName>
                                        </p:attrNameLst>
                                      </p:cBhvr>
                                      <p:to>
                                        <p:strVal val="visible"/>
                                      </p:to>
                                    </p:set>
                                    <p:animEffect transition="in" filter="wipe(right)">
                                      <p:cBhvr>
                                        <p:cTn id="32" dur="500"/>
                                        <p:tgtEl>
                                          <p:spTgt spid="624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2498"/>
                                        </p:tgtEl>
                                        <p:attrNameLst>
                                          <p:attrName>style.visibility</p:attrName>
                                        </p:attrNameLst>
                                      </p:cBhvr>
                                      <p:to>
                                        <p:strVal val="visible"/>
                                      </p:to>
                                    </p:set>
                                    <p:animEffect transition="in" filter="wipe(up)">
                                      <p:cBhvr>
                                        <p:cTn id="37" dur="500"/>
                                        <p:tgtEl>
                                          <p:spTgt spid="6249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2507"/>
                                        </p:tgtEl>
                                        <p:attrNameLst>
                                          <p:attrName>style.visibility</p:attrName>
                                        </p:attrNameLst>
                                      </p:cBhvr>
                                      <p:to>
                                        <p:strVal val="visible"/>
                                      </p:to>
                                    </p:set>
                                    <p:animEffect transition="in" filter="dissolve">
                                      <p:cBhvr>
                                        <p:cTn id="42" dur="500"/>
                                        <p:tgtEl>
                                          <p:spTgt spid="625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499"/>
                                        </p:tgtEl>
                                        <p:attrNameLst>
                                          <p:attrName>style.visibility</p:attrName>
                                        </p:attrNameLst>
                                      </p:cBhvr>
                                      <p:to>
                                        <p:strVal val="visible"/>
                                      </p:to>
                                    </p:set>
                                    <p:animEffect transition="in" filter="wipe(left)">
                                      <p:cBhvr>
                                        <p:cTn id="47" dur="500"/>
                                        <p:tgtEl>
                                          <p:spTgt spid="6249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504"/>
                                        </p:tgtEl>
                                        <p:attrNameLst>
                                          <p:attrName>style.visibility</p:attrName>
                                        </p:attrNameLst>
                                      </p:cBhvr>
                                      <p:to>
                                        <p:strVal val="visible"/>
                                      </p:to>
                                    </p:set>
                                    <p:animEffect transition="in" filter="dissolve">
                                      <p:cBhvr>
                                        <p:cTn id="52" dur="500"/>
                                        <p:tgtEl>
                                          <p:spTgt spid="6250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2505"/>
                                        </p:tgtEl>
                                        <p:attrNameLst>
                                          <p:attrName>style.visibility</p:attrName>
                                        </p:attrNameLst>
                                      </p:cBhvr>
                                      <p:to>
                                        <p:strVal val="visible"/>
                                      </p:to>
                                    </p:set>
                                    <p:animEffect transition="in" filter="dissolve">
                                      <p:cBhvr>
                                        <p:cTn id="57" dur="500"/>
                                        <p:tgtEl>
                                          <p:spTgt spid="6250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2500"/>
                                        </p:tgtEl>
                                        <p:attrNameLst>
                                          <p:attrName>style.visibility</p:attrName>
                                        </p:attrNameLst>
                                      </p:cBhvr>
                                      <p:to>
                                        <p:strVal val="visible"/>
                                      </p:to>
                                    </p:set>
                                    <p:animEffect transition="in" filter="wipe(left)">
                                      <p:cBhvr>
                                        <p:cTn id="62" dur="500"/>
                                        <p:tgtEl>
                                          <p:spTgt spid="625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2502"/>
                                        </p:tgtEl>
                                        <p:attrNameLst>
                                          <p:attrName>style.visibility</p:attrName>
                                        </p:attrNameLst>
                                      </p:cBhvr>
                                      <p:to>
                                        <p:strVal val="visible"/>
                                      </p:to>
                                    </p:set>
                                    <p:animEffect transition="in" filter="wipe(left)">
                                      <p:cBhvr>
                                        <p:cTn id="67" dur="500"/>
                                        <p:tgtEl>
                                          <p:spTgt spid="6250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2501"/>
                                        </p:tgtEl>
                                        <p:attrNameLst>
                                          <p:attrName>style.visibility</p:attrName>
                                        </p:attrNameLst>
                                      </p:cBhvr>
                                      <p:to>
                                        <p:strVal val="visible"/>
                                      </p:to>
                                    </p:set>
                                    <p:animEffect transition="in" filter="wipe(left)">
                                      <p:cBhvr>
                                        <p:cTn id="72" dur="500"/>
                                        <p:tgtEl>
                                          <p:spTgt spid="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6" grpId="0" build="p" autoUpdateAnimBg="0"/>
      <p:bldP spid="62497" grpId="0" animBg="1"/>
      <p:bldP spid="62498" grpId="0" animBg="1"/>
      <p:bldP spid="62501" grpId="0" animBg="1" autoUpdateAnimBg="0"/>
      <p:bldP spid="62503" grpId="0" animBg="1" autoUpdateAnimBg="0"/>
      <p:bldP spid="62504" grpId="0" animBg="1" autoUpdateAnimBg="0"/>
      <p:bldP spid="62505" grpId="0" animBg="1"/>
      <p:bldP spid="62506" grpId="0" autoUpdateAnimBg="0"/>
      <p:bldP spid="62507" grpId="0" animBg="1"/>
      <p:bldP spid="6250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026"/>
          <p:cNvSpPr txBox="1">
            <a:spLocks noChangeArrowheads="1"/>
          </p:cNvSpPr>
          <p:nvPr/>
        </p:nvSpPr>
        <p:spPr bwMode="auto">
          <a:xfrm>
            <a:off x="415925" y="365125"/>
            <a:ext cx="8013700" cy="519113"/>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同相比例电路的特点：</a:t>
            </a:r>
          </a:p>
        </p:txBody>
      </p:sp>
      <p:sp>
        <p:nvSpPr>
          <p:cNvPr id="63491" name="Text Box 1027"/>
          <p:cNvSpPr txBox="1">
            <a:spLocks noChangeArrowheads="1"/>
          </p:cNvSpPr>
          <p:nvPr/>
        </p:nvSpPr>
        <p:spPr bwMode="auto">
          <a:xfrm>
            <a:off x="792163" y="2992438"/>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3. </a:t>
            </a:r>
            <a:r>
              <a:rPr lang="zh-CN" altLang="en-US" sz="2800" b="1"/>
              <a:t>共模输入电压为</a:t>
            </a:r>
            <a:r>
              <a:rPr lang="en-US" altLang="zh-CN" sz="2800" b="1" i="1"/>
              <a:t>u</a:t>
            </a:r>
            <a:r>
              <a:rPr lang="en-US" altLang="zh-CN" sz="2800" b="1" i="1" baseline="-25000"/>
              <a:t>i</a:t>
            </a:r>
            <a:r>
              <a:rPr lang="zh-CN" altLang="en-US" sz="2800" b="1"/>
              <a:t>，因此对运放的共模抑制比要求高。</a:t>
            </a:r>
          </a:p>
        </p:txBody>
      </p:sp>
      <p:sp>
        <p:nvSpPr>
          <p:cNvPr id="63492" name="Text Box 1028"/>
          <p:cNvSpPr txBox="1">
            <a:spLocks noChangeArrowheads="1"/>
          </p:cNvSpPr>
          <p:nvPr/>
        </p:nvSpPr>
        <p:spPr bwMode="auto">
          <a:xfrm>
            <a:off x="784225" y="1184275"/>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1. </a:t>
            </a:r>
            <a:r>
              <a:rPr lang="zh-CN" altLang="en-US" sz="2800" b="1"/>
              <a:t>由于电压负反馈的作用，输出电阻小，可认为是</a:t>
            </a:r>
            <a:r>
              <a:rPr lang="en-US" altLang="zh-CN" sz="2800" b="1"/>
              <a:t>0</a:t>
            </a:r>
            <a:r>
              <a:rPr lang="zh-CN" altLang="en-US" sz="2800" b="1"/>
              <a:t>，因此带负载能力强。</a:t>
            </a:r>
          </a:p>
        </p:txBody>
      </p:sp>
      <p:sp>
        <p:nvSpPr>
          <p:cNvPr id="63493" name="Text Box 1029"/>
          <p:cNvSpPr txBox="1">
            <a:spLocks noChangeArrowheads="1"/>
          </p:cNvSpPr>
          <p:nvPr/>
        </p:nvSpPr>
        <p:spPr bwMode="auto">
          <a:xfrm>
            <a:off x="788988" y="2244725"/>
            <a:ext cx="7680325" cy="519113"/>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2. </a:t>
            </a:r>
            <a:r>
              <a:rPr lang="zh-CN" altLang="en-US" sz="2800" b="1"/>
              <a:t>由于串联负反馈的作用，输入电阻大。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500"/>
                                        <p:tgtEl>
                                          <p:spTgt spid="634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P spid="6349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1026"/>
          <p:cNvGraphicFramePr>
            <a:graphicFrameLocks noChangeAspect="1"/>
          </p:cNvGraphicFramePr>
          <p:nvPr/>
        </p:nvGraphicFramePr>
        <p:xfrm>
          <a:off x="5178425" y="3108325"/>
          <a:ext cx="2965450" cy="742950"/>
        </p:xfrm>
        <a:graphic>
          <a:graphicData uri="http://schemas.openxmlformats.org/presentationml/2006/ole">
            <mc:AlternateContent xmlns:mc="http://schemas.openxmlformats.org/markup-compatibility/2006">
              <mc:Choice xmlns:v="urn:schemas-microsoft-com:vml" Requires="v">
                <p:oleObj spid="_x0000_s64517" name="公式" r:id="rId3" imgW="1028520" imgH="228600" progId="Equation.3">
                  <p:embed/>
                </p:oleObj>
              </mc:Choice>
              <mc:Fallback>
                <p:oleObj name="公式" r:id="rId3" imgW="1028520" imgH="228600" progId="Equation.3">
                  <p:embed/>
                  <p:pic>
                    <p:nvPicPr>
                      <p:cNvPr id="0" name="Picture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8425" y="3108325"/>
                        <a:ext cx="2965450" cy="742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5" name="Text Box 1027"/>
          <p:cNvSpPr txBox="1">
            <a:spLocks noChangeArrowheads="1"/>
          </p:cNvSpPr>
          <p:nvPr/>
        </p:nvSpPr>
        <p:spPr bwMode="auto">
          <a:xfrm>
            <a:off x="420688" y="4783138"/>
            <a:ext cx="7929562" cy="1411287"/>
          </a:xfrm>
          <a:prstGeom prst="rect">
            <a:avLst/>
          </a:prstGeom>
          <a:noFill/>
          <a:ln w="38100">
            <a:solidFill>
              <a:srgbClr val="FF0000"/>
            </a:solidFill>
            <a:miter lim="800000"/>
            <a:headEnd/>
            <a:tailEnd/>
          </a:ln>
          <a:effectLst/>
        </p:spPr>
        <p:txBody>
          <a:bodyPr>
            <a:spAutoFit/>
          </a:bodyPr>
          <a:lstStyle/>
          <a:p>
            <a:pPr indent="668338">
              <a:spcBef>
                <a:spcPct val="50000"/>
              </a:spcBef>
            </a:pPr>
            <a:r>
              <a:rPr lang="zh-CN" altLang="en-US" sz="2800" b="1"/>
              <a:t>此电路是电压并联负反馈，输入电阻大，输出电阻小，在电路中作用与分离元件的射极输出器相同，但是电压跟随性能好。</a:t>
            </a:r>
          </a:p>
        </p:txBody>
      </p:sp>
      <p:sp>
        <p:nvSpPr>
          <p:cNvPr id="64516" name="Text Box 1028"/>
          <p:cNvSpPr txBox="1">
            <a:spLocks noChangeArrowheads="1"/>
          </p:cNvSpPr>
          <p:nvPr/>
        </p:nvSpPr>
        <p:spPr bwMode="auto">
          <a:xfrm>
            <a:off x="177800" y="34290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三、电压跟随器</a:t>
            </a:r>
          </a:p>
        </p:txBody>
      </p:sp>
      <p:sp>
        <p:nvSpPr>
          <p:cNvPr id="64517" name="Text Box 1029"/>
          <p:cNvSpPr txBox="1">
            <a:spLocks noChangeArrowheads="1"/>
          </p:cNvSpPr>
          <p:nvPr/>
        </p:nvSpPr>
        <p:spPr bwMode="auto">
          <a:xfrm>
            <a:off x="4914900" y="593725"/>
            <a:ext cx="3940175" cy="2227263"/>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结构特点：</a:t>
            </a:r>
            <a:r>
              <a:rPr lang="zh-CN" altLang="en-US" sz="2800" b="1"/>
              <a:t>输出电压全部引到反相输入端，信号从同相端输入。</a:t>
            </a:r>
            <a:r>
              <a:rPr lang="zh-CN" altLang="en-US" sz="2800" b="1" u="sng">
                <a:solidFill>
                  <a:srgbClr val="CC0066"/>
                </a:solidFill>
              </a:rPr>
              <a:t>电压跟随器是</a:t>
            </a:r>
            <a:r>
              <a:rPr lang="zh-CN" altLang="en-US" sz="2800" b="1" u="sng">
                <a:solidFill>
                  <a:srgbClr val="CC0066"/>
                </a:solidFill>
                <a:latin typeface="宋体" pitchFamily="2" charset="-122"/>
              </a:rPr>
              <a:t>同相比例运算放大器的特例。</a:t>
            </a:r>
          </a:p>
        </p:txBody>
      </p:sp>
      <p:grpSp>
        <p:nvGrpSpPr>
          <p:cNvPr id="64518" name="Group 1030"/>
          <p:cNvGrpSpPr>
            <a:grpSpLocks/>
          </p:cNvGrpSpPr>
          <p:nvPr/>
        </p:nvGrpSpPr>
        <p:grpSpPr bwMode="auto">
          <a:xfrm>
            <a:off x="0" y="1468438"/>
            <a:ext cx="5124450" cy="2476500"/>
            <a:chOff x="240" y="936"/>
            <a:chExt cx="3228" cy="1560"/>
          </a:xfrm>
        </p:grpSpPr>
        <p:sp>
          <p:nvSpPr>
            <p:cNvPr id="64519" name="Rectangle 1031"/>
            <p:cNvSpPr>
              <a:spLocks noChangeArrowheads="1"/>
            </p:cNvSpPr>
            <p:nvPr/>
          </p:nvSpPr>
          <p:spPr bwMode="auto">
            <a:xfrm>
              <a:off x="1704" y="1296"/>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4520" name="Line 1032"/>
            <p:cNvSpPr>
              <a:spLocks noChangeShapeType="1"/>
            </p:cNvSpPr>
            <p:nvPr/>
          </p:nvSpPr>
          <p:spPr bwMode="auto">
            <a:xfrm>
              <a:off x="2567" y="188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4521" name="Line 1033"/>
            <p:cNvSpPr>
              <a:spLocks noChangeShapeType="1"/>
            </p:cNvSpPr>
            <p:nvPr/>
          </p:nvSpPr>
          <p:spPr bwMode="auto">
            <a:xfrm>
              <a:off x="671" y="2220"/>
              <a:ext cx="103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4522" name="Line 1034"/>
            <p:cNvSpPr>
              <a:spLocks noChangeShapeType="1"/>
            </p:cNvSpPr>
            <p:nvPr/>
          </p:nvSpPr>
          <p:spPr bwMode="auto">
            <a:xfrm flipV="1">
              <a:off x="1427" y="1656"/>
              <a:ext cx="27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4523" name="Text Box 1035"/>
            <p:cNvSpPr txBox="1">
              <a:spLocks noChangeArrowheads="1"/>
            </p:cNvSpPr>
            <p:nvPr/>
          </p:nvSpPr>
          <p:spPr bwMode="auto">
            <a:xfrm>
              <a:off x="1740" y="1320"/>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4524" name="Text Box 1036"/>
            <p:cNvSpPr txBox="1">
              <a:spLocks noChangeArrowheads="1"/>
            </p:cNvSpPr>
            <p:nvPr/>
          </p:nvSpPr>
          <p:spPr bwMode="auto">
            <a:xfrm>
              <a:off x="1740" y="1980"/>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4525" name="Text Box 1037"/>
            <p:cNvSpPr txBox="1">
              <a:spLocks noChangeArrowheads="1"/>
            </p:cNvSpPr>
            <p:nvPr/>
          </p:nvSpPr>
          <p:spPr bwMode="auto">
            <a:xfrm rot="5400000">
              <a:off x="1878" y="1374"/>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64526" name="Text Box 1038"/>
            <p:cNvSpPr txBox="1">
              <a:spLocks noChangeArrowheads="1"/>
            </p:cNvSpPr>
            <p:nvPr/>
          </p:nvSpPr>
          <p:spPr bwMode="auto">
            <a:xfrm>
              <a:off x="2256" y="1680"/>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4527" name="Oval 1039"/>
            <p:cNvSpPr>
              <a:spLocks noChangeArrowheads="1"/>
            </p:cNvSpPr>
            <p:nvPr/>
          </p:nvSpPr>
          <p:spPr bwMode="auto">
            <a:xfrm>
              <a:off x="3000" y="183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4528" name="Text Box 1040"/>
            <p:cNvSpPr txBox="1">
              <a:spLocks noChangeArrowheads="1"/>
            </p:cNvSpPr>
            <p:nvPr/>
          </p:nvSpPr>
          <p:spPr bwMode="auto">
            <a:xfrm>
              <a:off x="2136" y="1284"/>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4529" name="Line 1041"/>
            <p:cNvSpPr>
              <a:spLocks noChangeShapeType="1"/>
            </p:cNvSpPr>
            <p:nvPr/>
          </p:nvSpPr>
          <p:spPr bwMode="auto">
            <a:xfrm>
              <a:off x="1428" y="936"/>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4530" name="Line 1042"/>
            <p:cNvSpPr>
              <a:spLocks noChangeShapeType="1"/>
            </p:cNvSpPr>
            <p:nvPr/>
          </p:nvSpPr>
          <p:spPr bwMode="auto">
            <a:xfrm flipH="1">
              <a:off x="2808" y="936"/>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4531" name="Line 1043"/>
            <p:cNvSpPr>
              <a:spLocks noChangeShapeType="1"/>
            </p:cNvSpPr>
            <p:nvPr/>
          </p:nvSpPr>
          <p:spPr bwMode="auto">
            <a:xfrm>
              <a:off x="1428" y="936"/>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4532" name="Oval 1044"/>
            <p:cNvSpPr>
              <a:spLocks noChangeArrowheads="1"/>
            </p:cNvSpPr>
            <p:nvPr/>
          </p:nvSpPr>
          <p:spPr bwMode="auto">
            <a:xfrm>
              <a:off x="2772" y="183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4533" name="Text Box 1045"/>
            <p:cNvSpPr txBox="1">
              <a:spLocks noChangeArrowheads="1"/>
            </p:cNvSpPr>
            <p:nvPr/>
          </p:nvSpPr>
          <p:spPr bwMode="auto">
            <a:xfrm>
              <a:off x="240" y="198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endParaRPr lang="en-US" altLang="zh-CN" sz="2800" b="1">
                <a:ea typeface="楷体_GB2312" pitchFamily="49" charset="-122"/>
              </a:endParaRPr>
            </a:p>
          </p:txBody>
        </p:sp>
        <p:sp>
          <p:nvSpPr>
            <p:cNvPr id="64534" name="Text Box 1046"/>
            <p:cNvSpPr txBox="1">
              <a:spLocks noChangeArrowheads="1"/>
            </p:cNvSpPr>
            <p:nvPr/>
          </p:nvSpPr>
          <p:spPr bwMode="auto">
            <a:xfrm>
              <a:off x="2952" y="1404"/>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4535" name="Oval 1047"/>
            <p:cNvSpPr>
              <a:spLocks noChangeArrowheads="1"/>
            </p:cNvSpPr>
            <p:nvPr/>
          </p:nvSpPr>
          <p:spPr bwMode="auto">
            <a:xfrm>
              <a:off x="588" y="218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dissolve">
                                      <p:cBhvr>
                                        <p:cTn id="12" dur="500"/>
                                        <p:tgtEl>
                                          <p:spTgt spid="645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wipe(left)">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slide(fromBottom)">
                                      <p:cBhvr>
                                        <p:cTn id="2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autoUpdateAnimBg="0"/>
      <p:bldP spid="645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1026"/>
          <p:cNvSpPr>
            <a:spLocks noChangeShapeType="1"/>
          </p:cNvSpPr>
          <p:nvPr/>
        </p:nvSpPr>
        <p:spPr bwMode="auto">
          <a:xfrm>
            <a:off x="2133600" y="3429000"/>
            <a:ext cx="76200" cy="0"/>
          </a:xfrm>
          <a:prstGeom prst="line">
            <a:avLst/>
          </a:prstGeom>
          <a:noFill/>
          <a:ln w="9525">
            <a:noFill/>
            <a:round/>
            <a:headEnd/>
            <a:tailEnd/>
          </a:ln>
          <a:effectLst/>
        </p:spPr>
        <p:txBody>
          <a:bodyPr wrap="none" anchor="ctr">
            <a:spAutoFit/>
          </a:bodyPr>
          <a:lstStyle/>
          <a:p>
            <a:endParaRPr lang="zh-CN" altLang="en-US"/>
          </a:p>
        </p:txBody>
      </p:sp>
      <p:sp>
        <p:nvSpPr>
          <p:cNvPr id="65539" name="Line 1027"/>
          <p:cNvSpPr>
            <a:spLocks noChangeShapeType="1"/>
          </p:cNvSpPr>
          <p:nvPr/>
        </p:nvSpPr>
        <p:spPr bwMode="auto">
          <a:xfrm flipH="1">
            <a:off x="3429000" y="3657600"/>
            <a:ext cx="76200" cy="0"/>
          </a:xfrm>
          <a:prstGeom prst="line">
            <a:avLst/>
          </a:prstGeom>
          <a:noFill/>
          <a:ln w="9525">
            <a:noFill/>
            <a:round/>
            <a:headEnd/>
            <a:tailEnd/>
          </a:ln>
          <a:effectLst/>
        </p:spPr>
        <p:txBody>
          <a:bodyPr wrap="none" anchor="ctr">
            <a:spAutoFit/>
          </a:bodyPr>
          <a:lstStyle/>
          <a:p>
            <a:endParaRPr lang="zh-CN" altLang="en-US"/>
          </a:p>
        </p:txBody>
      </p:sp>
      <p:sp>
        <p:nvSpPr>
          <p:cNvPr id="65540" name="Line 1028"/>
          <p:cNvSpPr>
            <a:spLocks noChangeShapeType="1"/>
          </p:cNvSpPr>
          <p:nvPr/>
        </p:nvSpPr>
        <p:spPr bwMode="auto">
          <a:xfrm>
            <a:off x="3048000" y="5105400"/>
            <a:ext cx="76200" cy="0"/>
          </a:xfrm>
          <a:prstGeom prst="line">
            <a:avLst/>
          </a:prstGeom>
          <a:noFill/>
          <a:ln w="9525">
            <a:noFill/>
            <a:round/>
            <a:headEnd/>
            <a:tailEnd/>
          </a:ln>
          <a:effectLst/>
        </p:spPr>
        <p:txBody>
          <a:bodyPr wrap="none" anchor="ctr">
            <a:spAutoFit/>
          </a:bodyPr>
          <a:lstStyle/>
          <a:p>
            <a:endParaRPr lang="zh-CN" altLang="en-US"/>
          </a:p>
        </p:txBody>
      </p:sp>
      <p:sp>
        <p:nvSpPr>
          <p:cNvPr id="65541" name="Line 1029"/>
          <p:cNvSpPr>
            <a:spLocks noChangeShapeType="1"/>
          </p:cNvSpPr>
          <p:nvPr/>
        </p:nvSpPr>
        <p:spPr bwMode="auto">
          <a:xfrm>
            <a:off x="3200400" y="4953000"/>
            <a:ext cx="152400" cy="0"/>
          </a:xfrm>
          <a:prstGeom prst="line">
            <a:avLst/>
          </a:prstGeom>
          <a:noFill/>
          <a:ln w="9525">
            <a:noFill/>
            <a:round/>
            <a:headEnd/>
            <a:tailEnd/>
          </a:ln>
          <a:effectLst/>
        </p:spPr>
        <p:txBody>
          <a:bodyPr wrap="none" anchor="ctr">
            <a:spAutoFit/>
          </a:bodyPr>
          <a:lstStyle/>
          <a:p>
            <a:endParaRPr lang="zh-CN" altLang="en-US"/>
          </a:p>
        </p:txBody>
      </p:sp>
      <p:sp>
        <p:nvSpPr>
          <p:cNvPr id="65542" name="Text Box 1030"/>
          <p:cNvSpPr txBox="1">
            <a:spLocks noChangeArrowheads="1"/>
          </p:cNvSpPr>
          <p:nvPr/>
        </p:nvSpPr>
        <p:spPr bwMode="auto">
          <a:xfrm>
            <a:off x="177800" y="18415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一、反相求和运算</a:t>
            </a:r>
          </a:p>
        </p:txBody>
      </p:sp>
      <p:grpSp>
        <p:nvGrpSpPr>
          <p:cNvPr id="65543" name="Group 1031"/>
          <p:cNvGrpSpPr>
            <a:grpSpLocks/>
          </p:cNvGrpSpPr>
          <p:nvPr/>
        </p:nvGrpSpPr>
        <p:grpSpPr bwMode="auto">
          <a:xfrm>
            <a:off x="3455988" y="392113"/>
            <a:ext cx="5238750" cy="4762500"/>
            <a:chOff x="324" y="816"/>
            <a:chExt cx="3300" cy="3000"/>
          </a:xfrm>
        </p:grpSpPr>
        <p:sp>
          <p:nvSpPr>
            <p:cNvPr id="65544" name="Text Box 1032"/>
            <p:cNvSpPr txBox="1">
              <a:spLocks noChangeArrowheads="1"/>
            </p:cNvSpPr>
            <p:nvPr/>
          </p:nvSpPr>
          <p:spPr bwMode="auto">
            <a:xfrm>
              <a:off x="912" y="16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12</a:t>
              </a:r>
              <a:endParaRPr lang="en-US" altLang="zh-CN" sz="2800" b="1">
                <a:ea typeface="楷体_GB2312" pitchFamily="49" charset="-122"/>
              </a:endParaRPr>
            </a:p>
          </p:txBody>
        </p:sp>
        <p:sp>
          <p:nvSpPr>
            <p:cNvPr id="65545" name="Rectangle 1033"/>
            <p:cNvSpPr>
              <a:spLocks noChangeArrowheads="1"/>
            </p:cNvSpPr>
            <p:nvPr/>
          </p:nvSpPr>
          <p:spPr bwMode="auto">
            <a:xfrm>
              <a:off x="1860" y="1704"/>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5546" name="Line 1034"/>
            <p:cNvSpPr>
              <a:spLocks noChangeShapeType="1"/>
            </p:cNvSpPr>
            <p:nvPr/>
          </p:nvSpPr>
          <p:spPr bwMode="auto">
            <a:xfrm>
              <a:off x="2723" y="2292"/>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47" name="Line 1035"/>
            <p:cNvSpPr>
              <a:spLocks noChangeShapeType="1"/>
            </p:cNvSpPr>
            <p:nvPr/>
          </p:nvSpPr>
          <p:spPr bwMode="auto">
            <a:xfrm>
              <a:off x="779" y="13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65548" name="Line 1036"/>
            <p:cNvSpPr>
              <a:spLocks noChangeShapeType="1"/>
            </p:cNvSpPr>
            <p:nvPr/>
          </p:nvSpPr>
          <p:spPr bwMode="auto">
            <a:xfrm>
              <a:off x="1439" y="207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49" name="Text Box 1037"/>
            <p:cNvSpPr txBox="1">
              <a:spLocks noChangeArrowheads="1"/>
            </p:cNvSpPr>
            <p:nvPr/>
          </p:nvSpPr>
          <p:spPr bwMode="auto">
            <a:xfrm>
              <a:off x="1896" y="172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5550" name="Text Box 1038"/>
            <p:cNvSpPr txBox="1">
              <a:spLocks noChangeArrowheads="1"/>
            </p:cNvSpPr>
            <p:nvPr/>
          </p:nvSpPr>
          <p:spPr bwMode="auto">
            <a:xfrm>
              <a:off x="1896" y="23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5551" name="Text Box 1039"/>
            <p:cNvSpPr txBox="1">
              <a:spLocks noChangeArrowheads="1"/>
            </p:cNvSpPr>
            <p:nvPr/>
          </p:nvSpPr>
          <p:spPr bwMode="auto">
            <a:xfrm>
              <a:off x="2412" y="20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5552" name="Oval 1040"/>
            <p:cNvSpPr>
              <a:spLocks noChangeArrowheads="1"/>
            </p:cNvSpPr>
            <p:nvPr/>
          </p:nvSpPr>
          <p:spPr bwMode="auto">
            <a:xfrm>
              <a:off x="3156" y="22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5553" name="Text Box 1041"/>
            <p:cNvSpPr txBox="1">
              <a:spLocks noChangeArrowheads="1"/>
            </p:cNvSpPr>
            <p:nvPr/>
          </p:nvSpPr>
          <p:spPr bwMode="auto">
            <a:xfrm>
              <a:off x="2292" y="1692"/>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5554" name="Line 1042"/>
            <p:cNvSpPr>
              <a:spLocks noChangeShapeType="1"/>
            </p:cNvSpPr>
            <p:nvPr/>
          </p:nvSpPr>
          <p:spPr bwMode="auto">
            <a:xfrm>
              <a:off x="1584" y="1344"/>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55" name="Line 1043"/>
            <p:cNvSpPr>
              <a:spLocks noChangeShapeType="1"/>
            </p:cNvSpPr>
            <p:nvPr/>
          </p:nvSpPr>
          <p:spPr bwMode="auto">
            <a:xfrm flipH="1">
              <a:off x="2964" y="1344"/>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5556" name="Rectangle 1044"/>
            <p:cNvSpPr>
              <a:spLocks noChangeArrowheads="1"/>
            </p:cNvSpPr>
            <p:nvPr/>
          </p:nvSpPr>
          <p:spPr bwMode="auto">
            <a:xfrm>
              <a:off x="2064" y="1248"/>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57" name="Line 1045"/>
            <p:cNvSpPr>
              <a:spLocks noChangeShapeType="1"/>
            </p:cNvSpPr>
            <p:nvPr/>
          </p:nvSpPr>
          <p:spPr bwMode="auto">
            <a:xfrm>
              <a:off x="1596" y="1344"/>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5558" name="Line 1046"/>
            <p:cNvSpPr>
              <a:spLocks noChangeShapeType="1"/>
            </p:cNvSpPr>
            <p:nvPr/>
          </p:nvSpPr>
          <p:spPr bwMode="auto">
            <a:xfrm>
              <a:off x="822" y="2076"/>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59" name="Rectangle 1047"/>
            <p:cNvSpPr>
              <a:spLocks noChangeArrowheads="1"/>
            </p:cNvSpPr>
            <p:nvPr/>
          </p:nvSpPr>
          <p:spPr bwMode="auto">
            <a:xfrm>
              <a:off x="954" y="199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60" name="Oval 1048"/>
            <p:cNvSpPr>
              <a:spLocks noChangeArrowheads="1"/>
            </p:cNvSpPr>
            <p:nvPr/>
          </p:nvSpPr>
          <p:spPr bwMode="auto">
            <a:xfrm>
              <a:off x="1560" y="202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5561" name="Oval 1049"/>
            <p:cNvSpPr>
              <a:spLocks noChangeArrowheads="1"/>
            </p:cNvSpPr>
            <p:nvPr/>
          </p:nvSpPr>
          <p:spPr bwMode="auto">
            <a:xfrm>
              <a:off x="2928" y="2244"/>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5562" name="Text Box 1050"/>
            <p:cNvSpPr txBox="1">
              <a:spLocks noChangeArrowheads="1"/>
            </p:cNvSpPr>
            <p:nvPr/>
          </p:nvSpPr>
          <p:spPr bwMode="auto">
            <a:xfrm>
              <a:off x="2364" y="8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65563" name="Text Box 1051"/>
            <p:cNvSpPr txBox="1">
              <a:spLocks noChangeArrowheads="1"/>
            </p:cNvSpPr>
            <p:nvPr/>
          </p:nvSpPr>
          <p:spPr bwMode="auto">
            <a:xfrm>
              <a:off x="912" y="888"/>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11</a:t>
              </a:r>
              <a:endParaRPr lang="en-US" altLang="zh-CN" sz="2800" b="1">
                <a:ea typeface="楷体_GB2312" pitchFamily="49" charset="-122"/>
              </a:endParaRPr>
            </a:p>
          </p:txBody>
        </p:sp>
        <p:sp>
          <p:nvSpPr>
            <p:cNvPr id="65564" name="Rectangle 1052"/>
            <p:cNvSpPr>
              <a:spLocks noChangeArrowheads="1"/>
            </p:cNvSpPr>
            <p:nvPr/>
          </p:nvSpPr>
          <p:spPr bwMode="auto">
            <a:xfrm>
              <a:off x="936" y="12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65" name="Text Box 1053"/>
            <p:cNvSpPr txBox="1">
              <a:spLocks noChangeArrowheads="1"/>
            </p:cNvSpPr>
            <p:nvPr/>
          </p:nvSpPr>
          <p:spPr bwMode="auto">
            <a:xfrm>
              <a:off x="324" y="1812"/>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65566" name="Text Box 1054"/>
            <p:cNvSpPr txBox="1">
              <a:spLocks noChangeArrowheads="1"/>
            </p:cNvSpPr>
            <p:nvPr/>
          </p:nvSpPr>
          <p:spPr bwMode="auto">
            <a:xfrm>
              <a:off x="3108" y="1812"/>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5567" name="Oval 1055"/>
            <p:cNvSpPr>
              <a:spLocks noChangeArrowheads="1"/>
            </p:cNvSpPr>
            <p:nvPr/>
          </p:nvSpPr>
          <p:spPr bwMode="auto">
            <a:xfrm>
              <a:off x="720" y="130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5568" name="Oval 1056"/>
            <p:cNvSpPr>
              <a:spLocks noChangeArrowheads="1"/>
            </p:cNvSpPr>
            <p:nvPr/>
          </p:nvSpPr>
          <p:spPr bwMode="auto">
            <a:xfrm>
              <a:off x="732" y="2040"/>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5569" name="Line 1057"/>
            <p:cNvSpPr>
              <a:spLocks noChangeShapeType="1"/>
            </p:cNvSpPr>
            <p:nvPr/>
          </p:nvSpPr>
          <p:spPr bwMode="auto">
            <a:xfrm>
              <a:off x="1608" y="2628"/>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65570" name="Oval 1058"/>
            <p:cNvSpPr>
              <a:spLocks noChangeArrowheads="1"/>
            </p:cNvSpPr>
            <p:nvPr/>
          </p:nvSpPr>
          <p:spPr bwMode="auto">
            <a:xfrm>
              <a:off x="1560" y="12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5571" name="Rectangle 1059"/>
            <p:cNvSpPr>
              <a:spLocks noChangeArrowheads="1"/>
            </p:cNvSpPr>
            <p:nvPr/>
          </p:nvSpPr>
          <p:spPr bwMode="auto">
            <a:xfrm rot="5400000">
              <a:off x="1368" y="312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72" name="Line 1060"/>
            <p:cNvSpPr>
              <a:spLocks noChangeShapeType="1"/>
            </p:cNvSpPr>
            <p:nvPr/>
          </p:nvSpPr>
          <p:spPr bwMode="auto">
            <a:xfrm>
              <a:off x="1476" y="3804"/>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73" name="Text Box 1061"/>
            <p:cNvSpPr txBox="1">
              <a:spLocks noChangeArrowheads="1"/>
            </p:cNvSpPr>
            <p:nvPr/>
          </p:nvSpPr>
          <p:spPr bwMode="auto">
            <a:xfrm>
              <a:off x="1765" y="301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P</a:t>
              </a:r>
              <a:endParaRPr lang="en-US" altLang="zh-CN" sz="2800" b="1">
                <a:ea typeface="楷体_GB2312" pitchFamily="49" charset="-122"/>
              </a:endParaRPr>
            </a:p>
          </p:txBody>
        </p:sp>
        <p:sp>
          <p:nvSpPr>
            <p:cNvPr id="65574" name="Text Box 1062"/>
            <p:cNvSpPr txBox="1">
              <a:spLocks noChangeArrowheads="1"/>
            </p:cNvSpPr>
            <p:nvPr/>
          </p:nvSpPr>
          <p:spPr bwMode="auto">
            <a:xfrm>
              <a:off x="324" y="11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65575" name="Line 1063"/>
            <p:cNvSpPr>
              <a:spLocks noChangeShapeType="1"/>
            </p:cNvSpPr>
            <p:nvPr/>
          </p:nvSpPr>
          <p:spPr bwMode="auto">
            <a:xfrm>
              <a:off x="1596" y="262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76" name="AutoShape 1064"/>
            <p:cNvSpPr>
              <a:spLocks noChangeArrowheads="1"/>
            </p:cNvSpPr>
            <p:nvPr/>
          </p:nvSpPr>
          <p:spPr bwMode="auto">
            <a:xfrm rot="5400000">
              <a:off x="2123" y="1817"/>
              <a:ext cx="146" cy="162"/>
            </a:xfrm>
            <a:prstGeom prst="triangle">
              <a:avLst>
                <a:gd name="adj" fmla="val 50000"/>
              </a:avLst>
            </a:prstGeom>
            <a:solidFill>
              <a:srgbClr val="FFFFFF"/>
            </a:solidFill>
            <a:ln w="38100">
              <a:solidFill>
                <a:schemeClr val="tx1"/>
              </a:solidFill>
              <a:miter lim="800000"/>
              <a:headEnd/>
              <a:tailEnd/>
            </a:ln>
            <a:effectLst/>
          </p:spPr>
          <p:txBody>
            <a:bodyPr wrap="none" anchor="ctr"/>
            <a:lstStyle/>
            <a:p>
              <a:endParaRPr lang="zh-CN" altLang="en-US"/>
            </a:p>
          </p:txBody>
        </p:sp>
      </p:grpSp>
      <p:sp>
        <p:nvSpPr>
          <p:cNvPr id="65577" name="Text Box 1065"/>
          <p:cNvSpPr txBox="1">
            <a:spLocks noChangeArrowheads="1"/>
          </p:cNvSpPr>
          <p:nvPr/>
        </p:nvSpPr>
        <p:spPr bwMode="auto">
          <a:xfrm>
            <a:off x="862013" y="5546725"/>
            <a:ext cx="7199312" cy="946150"/>
          </a:xfrm>
          <a:prstGeom prst="rect">
            <a:avLst/>
          </a:prstGeom>
          <a:noFill/>
          <a:ln w="38100">
            <a:noFill/>
            <a:miter lim="800000"/>
            <a:headEnd/>
            <a:tailEnd/>
          </a:ln>
          <a:effectLst/>
        </p:spPr>
        <p:txBody>
          <a:bodyPr>
            <a:spAutoFit/>
          </a:bodyPr>
          <a:lstStyle/>
          <a:p>
            <a:pPr>
              <a:spcBef>
                <a:spcPct val="50000"/>
              </a:spcBef>
            </a:pPr>
            <a:r>
              <a:rPr lang="zh-CN" altLang="en-US" sz="2800" b="1"/>
              <a:t>实际应用时可适当增加或减少输入端的个数，以适应不同的需要。</a:t>
            </a:r>
          </a:p>
        </p:txBody>
      </p:sp>
      <p:graphicFrame>
        <p:nvGraphicFramePr>
          <p:cNvPr id="65578" name="Object 1066"/>
          <p:cNvGraphicFramePr>
            <a:graphicFrameLocks noChangeAspect="1"/>
          </p:cNvGraphicFramePr>
          <p:nvPr/>
        </p:nvGraphicFramePr>
        <p:xfrm>
          <a:off x="1301750" y="3897313"/>
          <a:ext cx="3749675" cy="604837"/>
        </p:xfrm>
        <a:graphic>
          <a:graphicData uri="http://schemas.openxmlformats.org/presentationml/2006/ole">
            <mc:AlternateContent xmlns:mc="http://schemas.openxmlformats.org/markup-compatibility/2006">
              <mc:Choice xmlns:v="urn:schemas-microsoft-com:vml" Requires="v">
                <p:oleObj spid="_x0000_s65581" name="公式" r:id="rId3" imgW="1218960" imgH="215640" progId="Equation.3">
                  <p:embed/>
                </p:oleObj>
              </mc:Choice>
              <mc:Fallback>
                <p:oleObj name="公式" r:id="rId3" imgW="1218960" imgH="215640" progId="Equation.3">
                  <p:embed/>
                  <p:pic>
                    <p:nvPicPr>
                      <p:cNvPr id="0" name="Picture 1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897313"/>
                        <a:ext cx="3749675"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78"/>
                                        </p:tgtEl>
                                        <p:attrNameLst>
                                          <p:attrName>style.visibility</p:attrName>
                                        </p:attrNameLst>
                                      </p:cBhvr>
                                      <p:to>
                                        <p:strVal val="visible"/>
                                      </p:to>
                                    </p:set>
                                    <p:animEffect transition="in" filter="wipe(left)">
                                      <p:cBhvr>
                                        <p:cTn id="7" dur="500"/>
                                        <p:tgtEl>
                                          <p:spTgt spid="65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5577"/>
                                        </p:tgtEl>
                                        <p:attrNameLst>
                                          <p:attrName>style.visibility</p:attrName>
                                        </p:attrNameLst>
                                      </p:cBhvr>
                                      <p:to>
                                        <p:strVal val="visible"/>
                                      </p:to>
                                    </p:set>
                                    <p:anim calcmode="lin" valueType="num">
                                      <p:cBhvr additive="base">
                                        <p:cTn id="12" dur="500" fill="hold"/>
                                        <p:tgtEl>
                                          <p:spTgt spid="65577"/>
                                        </p:tgtEl>
                                        <p:attrNameLst>
                                          <p:attrName>ppt_x</p:attrName>
                                        </p:attrNameLst>
                                      </p:cBhvr>
                                      <p:tavLst>
                                        <p:tav tm="0">
                                          <p:val>
                                            <p:strVal val="#ppt_x"/>
                                          </p:val>
                                        </p:tav>
                                        <p:tav tm="100000">
                                          <p:val>
                                            <p:strVal val="#ppt_x"/>
                                          </p:val>
                                        </p:tav>
                                      </p:tavLst>
                                    </p:anim>
                                    <p:anim calcmode="lin" valueType="num">
                                      <p:cBhvr additive="base">
                                        <p:cTn id="13" dur="500" fill="hold"/>
                                        <p:tgtEl>
                                          <p:spTgt spid="65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1026"/>
          <p:cNvSpPr>
            <a:spLocks noChangeShapeType="1"/>
          </p:cNvSpPr>
          <p:nvPr/>
        </p:nvSpPr>
        <p:spPr bwMode="auto">
          <a:xfrm>
            <a:off x="2133600" y="3429000"/>
            <a:ext cx="76200" cy="0"/>
          </a:xfrm>
          <a:prstGeom prst="line">
            <a:avLst/>
          </a:prstGeom>
          <a:noFill/>
          <a:ln w="9525">
            <a:noFill/>
            <a:round/>
            <a:headEnd/>
            <a:tailEnd/>
          </a:ln>
          <a:effectLst/>
        </p:spPr>
        <p:txBody>
          <a:bodyPr wrap="none" anchor="ctr">
            <a:spAutoFit/>
          </a:bodyPr>
          <a:lstStyle/>
          <a:p>
            <a:endParaRPr lang="zh-CN" altLang="en-US"/>
          </a:p>
        </p:txBody>
      </p:sp>
      <p:sp>
        <p:nvSpPr>
          <p:cNvPr id="66563" name="Line 1027"/>
          <p:cNvSpPr>
            <a:spLocks noChangeShapeType="1"/>
          </p:cNvSpPr>
          <p:nvPr/>
        </p:nvSpPr>
        <p:spPr bwMode="auto">
          <a:xfrm flipH="1">
            <a:off x="3429000" y="3657600"/>
            <a:ext cx="76200" cy="0"/>
          </a:xfrm>
          <a:prstGeom prst="line">
            <a:avLst/>
          </a:prstGeom>
          <a:noFill/>
          <a:ln w="9525">
            <a:noFill/>
            <a:round/>
            <a:headEnd/>
            <a:tailEnd/>
          </a:ln>
          <a:effectLst/>
        </p:spPr>
        <p:txBody>
          <a:bodyPr wrap="none" anchor="ctr">
            <a:spAutoFit/>
          </a:bodyPr>
          <a:lstStyle/>
          <a:p>
            <a:endParaRPr lang="zh-CN" altLang="en-US"/>
          </a:p>
        </p:txBody>
      </p:sp>
      <p:sp>
        <p:nvSpPr>
          <p:cNvPr id="66564" name="Line 1028"/>
          <p:cNvSpPr>
            <a:spLocks noChangeShapeType="1"/>
          </p:cNvSpPr>
          <p:nvPr/>
        </p:nvSpPr>
        <p:spPr bwMode="auto">
          <a:xfrm>
            <a:off x="3048000" y="5105400"/>
            <a:ext cx="76200" cy="0"/>
          </a:xfrm>
          <a:prstGeom prst="line">
            <a:avLst/>
          </a:prstGeom>
          <a:noFill/>
          <a:ln w="9525">
            <a:noFill/>
            <a:round/>
            <a:headEnd/>
            <a:tailEnd/>
          </a:ln>
          <a:effectLst/>
        </p:spPr>
        <p:txBody>
          <a:bodyPr wrap="none" anchor="ctr">
            <a:spAutoFit/>
          </a:bodyPr>
          <a:lstStyle/>
          <a:p>
            <a:endParaRPr lang="zh-CN" altLang="en-US"/>
          </a:p>
        </p:txBody>
      </p:sp>
      <p:sp>
        <p:nvSpPr>
          <p:cNvPr id="66565" name="Line 1029"/>
          <p:cNvSpPr>
            <a:spLocks noChangeShapeType="1"/>
          </p:cNvSpPr>
          <p:nvPr/>
        </p:nvSpPr>
        <p:spPr bwMode="auto">
          <a:xfrm>
            <a:off x="3200400" y="4953000"/>
            <a:ext cx="152400" cy="0"/>
          </a:xfrm>
          <a:prstGeom prst="line">
            <a:avLst/>
          </a:prstGeom>
          <a:noFill/>
          <a:ln w="9525">
            <a:noFill/>
            <a:round/>
            <a:headEnd/>
            <a:tailEnd/>
          </a:ln>
          <a:effectLst/>
        </p:spPr>
        <p:txBody>
          <a:bodyPr wrap="none" anchor="ctr">
            <a:spAutoFit/>
          </a:bodyPr>
          <a:lstStyle/>
          <a:p>
            <a:endParaRPr lang="zh-CN" altLang="en-US"/>
          </a:p>
        </p:txBody>
      </p:sp>
      <p:graphicFrame>
        <p:nvGraphicFramePr>
          <p:cNvPr id="66566" name="Object 1030"/>
          <p:cNvGraphicFramePr>
            <a:graphicFrameLocks noChangeAspect="1"/>
          </p:cNvGraphicFramePr>
          <p:nvPr/>
        </p:nvGraphicFramePr>
        <p:xfrm>
          <a:off x="6096000" y="458788"/>
          <a:ext cx="2390775" cy="720725"/>
        </p:xfrm>
        <a:graphic>
          <a:graphicData uri="http://schemas.openxmlformats.org/presentationml/2006/ole">
            <mc:AlternateContent xmlns:mc="http://schemas.openxmlformats.org/markup-compatibility/2006">
              <mc:Choice xmlns:v="urn:schemas-microsoft-com:vml" Requires="v">
                <p:oleObj spid="_x0000_s66577" name="公式" r:id="rId3" imgW="711000" imgH="215640" progId="Equation.3">
                  <p:embed/>
                </p:oleObj>
              </mc:Choice>
              <mc:Fallback>
                <p:oleObj name="公式" r:id="rId3" imgW="711000" imgH="215640" progId="Equation.3">
                  <p:embed/>
                  <p:pic>
                    <p:nvPicPr>
                      <p:cNvPr id="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58788"/>
                        <a:ext cx="23907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7" name="Object 1031"/>
          <p:cNvGraphicFramePr>
            <a:graphicFrameLocks noChangeAspect="1"/>
          </p:cNvGraphicFramePr>
          <p:nvPr/>
        </p:nvGraphicFramePr>
        <p:xfrm>
          <a:off x="6105525" y="1384300"/>
          <a:ext cx="2436813" cy="709613"/>
        </p:xfrm>
        <a:graphic>
          <a:graphicData uri="http://schemas.openxmlformats.org/presentationml/2006/ole">
            <mc:AlternateContent xmlns:mc="http://schemas.openxmlformats.org/markup-compatibility/2006">
              <mc:Choice xmlns:v="urn:schemas-microsoft-com:vml" Requires="v">
                <p:oleObj spid="_x0000_s66578" name="公式" r:id="rId5" imgW="698400" imgH="215640" progId="Equation.3">
                  <p:embed/>
                </p:oleObj>
              </mc:Choice>
              <mc:Fallback>
                <p:oleObj name="公式" r:id="rId5" imgW="698400" imgH="215640" progId="Equation.3">
                  <p:embed/>
                  <p:pic>
                    <p:nvPicPr>
                      <p:cNvPr id="0" name="Picture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1384300"/>
                        <a:ext cx="2436813"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AutoShape 1032"/>
          <p:cNvSpPr>
            <a:spLocks/>
          </p:cNvSpPr>
          <p:nvPr/>
        </p:nvSpPr>
        <p:spPr bwMode="auto">
          <a:xfrm>
            <a:off x="5749925" y="692150"/>
            <a:ext cx="190500" cy="1314450"/>
          </a:xfrm>
          <a:prstGeom prst="leftBrace">
            <a:avLst>
              <a:gd name="adj1" fmla="val 57500"/>
              <a:gd name="adj2" fmla="val 50000"/>
            </a:avLst>
          </a:prstGeom>
          <a:noFill/>
          <a:ln w="38100">
            <a:solidFill>
              <a:schemeClr val="tx1"/>
            </a:solidFill>
            <a:round/>
            <a:headEnd/>
            <a:tailEnd/>
          </a:ln>
          <a:effectLst/>
        </p:spPr>
        <p:txBody>
          <a:bodyPr wrap="none" anchor="ctr">
            <a:spAutoFit/>
          </a:bodyPr>
          <a:lstStyle/>
          <a:p>
            <a:endParaRPr lang="zh-CN" altLang="en-US"/>
          </a:p>
        </p:txBody>
      </p:sp>
      <p:sp>
        <p:nvSpPr>
          <p:cNvPr id="66569" name="AutoShape 1033"/>
          <p:cNvSpPr>
            <a:spLocks noChangeArrowheads="1"/>
          </p:cNvSpPr>
          <p:nvPr/>
        </p:nvSpPr>
        <p:spPr bwMode="auto">
          <a:xfrm rot="5400000">
            <a:off x="6515100" y="2600326"/>
            <a:ext cx="903287" cy="563562"/>
          </a:xfrm>
          <a:prstGeom prst="notchedRightArrow">
            <a:avLst>
              <a:gd name="adj1" fmla="val 50000"/>
              <a:gd name="adj2" fmla="val 40070"/>
            </a:avLst>
          </a:prstGeom>
          <a:gradFill rotWithShape="0">
            <a:gsLst>
              <a:gs pos="0">
                <a:schemeClr val="tx1"/>
              </a:gs>
              <a:gs pos="50000">
                <a:srgbClr val="FF0000"/>
              </a:gs>
              <a:gs pos="100000">
                <a:schemeClr val="tx1"/>
              </a:gs>
            </a:gsLst>
            <a:lin ang="5400000" scaled="1"/>
          </a:gradFill>
          <a:ln w="38100">
            <a:noFill/>
            <a:miter lim="800000"/>
            <a:headEnd/>
            <a:tailEnd/>
          </a:ln>
          <a:effectLst/>
        </p:spPr>
        <p:txBody>
          <a:bodyPr anchor="ctr">
            <a:spAutoFit/>
          </a:bodyPr>
          <a:lstStyle/>
          <a:p>
            <a:endParaRPr lang="zh-CN" altLang="en-US"/>
          </a:p>
        </p:txBody>
      </p:sp>
      <p:graphicFrame>
        <p:nvGraphicFramePr>
          <p:cNvPr id="66570" name="Object 1034"/>
          <p:cNvGraphicFramePr>
            <a:graphicFrameLocks noChangeAspect="1"/>
          </p:cNvGraphicFramePr>
          <p:nvPr/>
        </p:nvGraphicFramePr>
        <p:xfrm>
          <a:off x="4841875" y="3670300"/>
          <a:ext cx="4052888" cy="1316038"/>
        </p:xfrm>
        <a:graphic>
          <a:graphicData uri="http://schemas.openxmlformats.org/presentationml/2006/ole">
            <mc:AlternateContent xmlns:mc="http://schemas.openxmlformats.org/markup-compatibility/2006">
              <mc:Choice xmlns:v="urn:schemas-microsoft-com:vml" Requires="v">
                <p:oleObj spid="_x0000_s66579" name="公式" r:id="rId7" imgW="1447560" imgH="431640" progId="Equation.3">
                  <p:embed/>
                </p:oleObj>
              </mc:Choice>
              <mc:Fallback>
                <p:oleObj name="公式" r:id="rId7" imgW="1447560" imgH="431640" progId="Equation.3">
                  <p:embed/>
                  <p:pic>
                    <p:nvPicPr>
                      <p:cNvPr id="0" name="Picture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1875" y="3670300"/>
                        <a:ext cx="4052888" cy="13160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571" name="Group 1035"/>
          <p:cNvGrpSpPr>
            <a:grpSpLocks/>
          </p:cNvGrpSpPr>
          <p:nvPr/>
        </p:nvGrpSpPr>
        <p:grpSpPr bwMode="auto">
          <a:xfrm>
            <a:off x="1101725" y="2590800"/>
            <a:ext cx="1333500" cy="579438"/>
            <a:chOff x="588" y="1392"/>
            <a:chExt cx="840" cy="365"/>
          </a:xfrm>
        </p:grpSpPr>
        <p:sp>
          <p:nvSpPr>
            <p:cNvPr id="66572" name="Line 1036"/>
            <p:cNvSpPr>
              <a:spLocks noChangeShapeType="1"/>
            </p:cNvSpPr>
            <p:nvPr/>
          </p:nvSpPr>
          <p:spPr bwMode="auto">
            <a:xfrm>
              <a:off x="912" y="1548"/>
              <a:ext cx="51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6573" name="Text Box 1037"/>
            <p:cNvSpPr txBox="1">
              <a:spLocks noChangeArrowheads="1"/>
            </p:cNvSpPr>
            <p:nvPr/>
          </p:nvSpPr>
          <p:spPr bwMode="auto">
            <a:xfrm>
              <a:off x="588" y="1392"/>
              <a:ext cx="720" cy="365"/>
            </a:xfrm>
            <a:prstGeom prst="rect">
              <a:avLst/>
            </a:prstGeom>
            <a:noFill/>
            <a:ln w="38100">
              <a:noFill/>
              <a:miter lim="800000"/>
              <a:headEnd/>
              <a:tailEnd/>
            </a:ln>
            <a:effectLst/>
          </p:spPr>
          <p:txBody>
            <a:bodyPr>
              <a:spAutoFit/>
            </a:bodyPr>
            <a:lstStyle/>
            <a:p>
              <a:pPr>
                <a:spcBef>
                  <a:spcPct val="50000"/>
                </a:spcBef>
              </a:pPr>
              <a:r>
                <a:rPr lang="en-US" altLang="zh-CN" sz="3200" b="1" i="1">
                  <a:solidFill>
                    <a:srgbClr val="FF0000"/>
                  </a:solidFill>
                  <a:ea typeface="楷体_GB2312" pitchFamily="49" charset="-122"/>
                </a:rPr>
                <a:t>i</a:t>
              </a:r>
              <a:r>
                <a:rPr lang="en-US" altLang="zh-CN" sz="3200" b="1" baseline="-25000">
                  <a:solidFill>
                    <a:srgbClr val="FF0000"/>
                  </a:solidFill>
                  <a:ea typeface="楷体_GB2312" pitchFamily="49" charset="-122"/>
                </a:rPr>
                <a:t>12</a:t>
              </a:r>
              <a:endParaRPr lang="en-US" altLang="zh-CN" sz="3200">
                <a:ea typeface="楷体_GB2312" pitchFamily="49" charset="-122"/>
              </a:endParaRPr>
            </a:p>
          </p:txBody>
        </p:sp>
      </p:grpSp>
      <p:grpSp>
        <p:nvGrpSpPr>
          <p:cNvPr id="66574" name="Group 1038"/>
          <p:cNvGrpSpPr>
            <a:grpSpLocks/>
          </p:cNvGrpSpPr>
          <p:nvPr/>
        </p:nvGrpSpPr>
        <p:grpSpPr bwMode="auto">
          <a:xfrm>
            <a:off x="2587625" y="628650"/>
            <a:ext cx="1333500" cy="579438"/>
            <a:chOff x="588" y="1392"/>
            <a:chExt cx="840" cy="365"/>
          </a:xfrm>
        </p:grpSpPr>
        <p:sp>
          <p:nvSpPr>
            <p:cNvPr id="66575" name="Line 1039"/>
            <p:cNvSpPr>
              <a:spLocks noChangeShapeType="1"/>
            </p:cNvSpPr>
            <p:nvPr/>
          </p:nvSpPr>
          <p:spPr bwMode="auto">
            <a:xfrm>
              <a:off x="912" y="1548"/>
              <a:ext cx="51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6576" name="Text Box 1040"/>
            <p:cNvSpPr txBox="1">
              <a:spLocks noChangeArrowheads="1"/>
            </p:cNvSpPr>
            <p:nvPr/>
          </p:nvSpPr>
          <p:spPr bwMode="auto">
            <a:xfrm>
              <a:off x="588" y="1392"/>
              <a:ext cx="720" cy="365"/>
            </a:xfrm>
            <a:prstGeom prst="rect">
              <a:avLst/>
            </a:prstGeom>
            <a:noFill/>
            <a:ln w="38100">
              <a:noFill/>
              <a:miter lim="800000"/>
              <a:headEnd/>
              <a:tailEnd/>
            </a:ln>
            <a:effectLst/>
          </p:spPr>
          <p:txBody>
            <a:bodyPr>
              <a:spAutoFit/>
            </a:bodyPr>
            <a:lstStyle/>
            <a:p>
              <a:pPr>
                <a:spcBef>
                  <a:spcPct val="50000"/>
                </a:spcBef>
              </a:pPr>
              <a:r>
                <a:rPr lang="en-US" altLang="zh-CN" sz="3200" b="1" i="1">
                  <a:solidFill>
                    <a:srgbClr val="FF0000"/>
                  </a:solidFill>
                  <a:ea typeface="楷体_GB2312" pitchFamily="49" charset="-122"/>
                </a:rPr>
                <a:t>i</a:t>
              </a:r>
              <a:r>
                <a:rPr lang="en-US" altLang="zh-CN" sz="3200" b="1" i="1" baseline="-25000">
                  <a:solidFill>
                    <a:srgbClr val="FF0000"/>
                  </a:solidFill>
                  <a:ea typeface="楷体_GB2312" pitchFamily="49" charset="-122"/>
                </a:rPr>
                <a:t>F</a:t>
              </a:r>
              <a:endParaRPr lang="en-US" altLang="zh-CN" sz="3200">
                <a:ea typeface="楷体_GB2312" pitchFamily="49" charset="-122"/>
              </a:endParaRPr>
            </a:p>
          </p:txBody>
        </p:sp>
      </p:grpSp>
      <p:grpSp>
        <p:nvGrpSpPr>
          <p:cNvPr id="66577" name="Group 1041"/>
          <p:cNvGrpSpPr>
            <a:grpSpLocks/>
          </p:cNvGrpSpPr>
          <p:nvPr/>
        </p:nvGrpSpPr>
        <p:grpSpPr bwMode="auto">
          <a:xfrm>
            <a:off x="1044575" y="1371600"/>
            <a:ext cx="1333500" cy="579438"/>
            <a:chOff x="588" y="1392"/>
            <a:chExt cx="840" cy="365"/>
          </a:xfrm>
        </p:grpSpPr>
        <p:sp>
          <p:nvSpPr>
            <p:cNvPr id="66578" name="Line 1042"/>
            <p:cNvSpPr>
              <a:spLocks noChangeShapeType="1"/>
            </p:cNvSpPr>
            <p:nvPr/>
          </p:nvSpPr>
          <p:spPr bwMode="auto">
            <a:xfrm>
              <a:off x="912" y="1548"/>
              <a:ext cx="51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6579" name="Text Box 1043"/>
            <p:cNvSpPr txBox="1">
              <a:spLocks noChangeArrowheads="1"/>
            </p:cNvSpPr>
            <p:nvPr/>
          </p:nvSpPr>
          <p:spPr bwMode="auto">
            <a:xfrm>
              <a:off x="588" y="1392"/>
              <a:ext cx="720" cy="365"/>
            </a:xfrm>
            <a:prstGeom prst="rect">
              <a:avLst/>
            </a:prstGeom>
            <a:noFill/>
            <a:ln w="38100">
              <a:noFill/>
              <a:miter lim="800000"/>
              <a:headEnd/>
              <a:tailEnd/>
            </a:ln>
            <a:effectLst/>
          </p:spPr>
          <p:txBody>
            <a:bodyPr>
              <a:spAutoFit/>
            </a:bodyPr>
            <a:lstStyle/>
            <a:p>
              <a:pPr>
                <a:spcBef>
                  <a:spcPct val="50000"/>
                </a:spcBef>
              </a:pPr>
              <a:r>
                <a:rPr lang="en-US" altLang="zh-CN" sz="3200" b="1" i="1">
                  <a:solidFill>
                    <a:srgbClr val="FF0000"/>
                  </a:solidFill>
                  <a:ea typeface="楷体_GB2312" pitchFamily="49" charset="-122"/>
                </a:rPr>
                <a:t>i</a:t>
              </a:r>
              <a:r>
                <a:rPr lang="en-US" altLang="zh-CN" sz="3200" b="1" baseline="-25000">
                  <a:solidFill>
                    <a:srgbClr val="FF0000"/>
                  </a:solidFill>
                  <a:ea typeface="楷体_GB2312" pitchFamily="49" charset="-122"/>
                </a:rPr>
                <a:t>11</a:t>
              </a:r>
              <a:endParaRPr lang="en-US" altLang="zh-CN" sz="3200">
                <a:ea typeface="楷体_GB2312" pitchFamily="49" charset="-122"/>
              </a:endParaRPr>
            </a:p>
          </p:txBody>
        </p:sp>
      </p:grpSp>
      <p:grpSp>
        <p:nvGrpSpPr>
          <p:cNvPr id="66580" name="Group 1044"/>
          <p:cNvGrpSpPr>
            <a:grpSpLocks/>
          </p:cNvGrpSpPr>
          <p:nvPr/>
        </p:nvGrpSpPr>
        <p:grpSpPr bwMode="auto">
          <a:xfrm>
            <a:off x="625475" y="457200"/>
            <a:ext cx="5238750" cy="4762500"/>
            <a:chOff x="324" y="816"/>
            <a:chExt cx="3300" cy="3000"/>
          </a:xfrm>
        </p:grpSpPr>
        <p:sp>
          <p:nvSpPr>
            <p:cNvPr id="66581" name="Text Box 1045"/>
            <p:cNvSpPr txBox="1">
              <a:spLocks noChangeArrowheads="1"/>
            </p:cNvSpPr>
            <p:nvPr/>
          </p:nvSpPr>
          <p:spPr bwMode="auto">
            <a:xfrm>
              <a:off x="912" y="16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12</a:t>
              </a:r>
              <a:endParaRPr lang="en-US" altLang="zh-CN" sz="2800" b="1">
                <a:ea typeface="楷体_GB2312" pitchFamily="49" charset="-122"/>
              </a:endParaRPr>
            </a:p>
          </p:txBody>
        </p:sp>
        <p:sp>
          <p:nvSpPr>
            <p:cNvPr id="66582" name="Rectangle 1046"/>
            <p:cNvSpPr>
              <a:spLocks noChangeArrowheads="1"/>
            </p:cNvSpPr>
            <p:nvPr/>
          </p:nvSpPr>
          <p:spPr bwMode="auto">
            <a:xfrm>
              <a:off x="1860" y="1704"/>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6583" name="Line 1047"/>
            <p:cNvSpPr>
              <a:spLocks noChangeShapeType="1"/>
            </p:cNvSpPr>
            <p:nvPr/>
          </p:nvSpPr>
          <p:spPr bwMode="auto">
            <a:xfrm>
              <a:off x="2723" y="2292"/>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84" name="Line 1048"/>
            <p:cNvSpPr>
              <a:spLocks noChangeShapeType="1"/>
            </p:cNvSpPr>
            <p:nvPr/>
          </p:nvSpPr>
          <p:spPr bwMode="auto">
            <a:xfrm>
              <a:off x="779" y="13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66585" name="Line 1049"/>
            <p:cNvSpPr>
              <a:spLocks noChangeShapeType="1"/>
            </p:cNvSpPr>
            <p:nvPr/>
          </p:nvSpPr>
          <p:spPr bwMode="auto">
            <a:xfrm>
              <a:off x="1439" y="207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86" name="Text Box 1050"/>
            <p:cNvSpPr txBox="1">
              <a:spLocks noChangeArrowheads="1"/>
            </p:cNvSpPr>
            <p:nvPr/>
          </p:nvSpPr>
          <p:spPr bwMode="auto">
            <a:xfrm>
              <a:off x="1896" y="172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6587" name="Text Box 1051"/>
            <p:cNvSpPr txBox="1">
              <a:spLocks noChangeArrowheads="1"/>
            </p:cNvSpPr>
            <p:nvPr/>
          </p:nvSpPr>
          <p:spPr bwMode="auto">
            <a:xfrm>
              <a:off x="1896" y="23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6588" name="Text Box 1052"/>
            <p:cNvSpPr txBox="1">
              <a:spLocks noChangeArrowheads="1"/>
            </p:cNvSpPr>
            <p:nvPr/>
          </p:nvSpPr>
          <p:spPr bwMode="auto">
            <a:xfrm>
              <a:off x="2412" y="20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6589" name="Oval 1053"/>
            <p:cNvSpPr>
              <a:spLocks noChangeArrowheads="1"/>
            </p:cNvSpPr>
            <p:nvPr/>
          </p:nvSpPr>
          <p:spPr bwMode="auto">
            <a:xfrm>
              <a:off x="3156" y="22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6590" name="Text Box 1054"/>
            <p:cNvSpPr txBox="1">
              <a:spLocks noChangeArrowheads="1"/>
            </p:cNvSpPr>
            <p:nvPr/>
          </p:nvSpPr>
          <p:spPr bwMode="auto">
            <a:xfrm>
              <a:off x="2292" y="1692"/>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6591" name="Line 1055"/>
            <p:cNvSpPr>
              <a:spLocks noChangeShapeType="1"/>
            </p:cNvSpPr>
            <p:nvPr/>
          </p:nvSpPr>
          <p:spPr bwMode="auto">
            <a:xfrm>
              <a:off x="1584" y="1344"/>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92" name="Line 1056"/>
            <p:cNvSpPr>
              <a:spLocks noChangeShapeType="1"/>
            </p:cNvSpPr>
            <p:nvPr/>
          </p:nvSpPr>
          <p:spPr bwMode="auto">
            <a:xfrm flipH="1">
              <a:off x="2964" y="1344"/>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6593" name="Rectangle 1057"/>
            <p:cNvSpPr>
              <a:spLocks noChangeArrowheads="1"/>
            </p:cNvSpPr>
            <p:nvPr/>
          </p:nvSpPr>
          <p:spPr bwMode="auto">
            <a:xfrm>
              <a:off x="2064" y="1248"/>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594" name="Line 1058"/>
            <p:cNvSpPr>
              <a:spLocks noChangeShapeType="1"/>
            </p:cNvSpPr>
            <p:nvPr/>
          </p:nvSpPr>
          <p:spPr bwMode="auto">
            <a:xfrm>
              <a:off x="1596" y="1344"/>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6595" name="Line 1059"/>
            <p:cNvSpPr>
              <a:spLocks noChangeShapeType="1"/>
            </p:cNvSpPr>
            <p:nvPr/>
          </p:nvSpPr>
          <p:spPr bwMode="auto">
            <a:xfrm>
              <a:off x="822" y="2076"/>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96" name="Rectangle 1060"/>
            <p:cNvSpPr>
              <a:spLocks noChangeArrowheads="1"/>
            </p:cNvSpPr>
            <p:nvPr/>
          </p:nvSpPr>
          <p:spPr bwMode="auto">
            <a:xfrm>
              <a:off x="954" y="199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597" name="Oval 1061"/>
            <p:cNvSpPr>
              <a:spLocks noChangeArrowheads="1"/>
            </p:cNvSpPr>
            <p:nvPr/>
          </p:nvSpPr>
          <p:spPr bwMode="auto">
            <a:xfrm>
              <a:off x="1560" y="202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6598" name="Oval 1062"/>
            <p:cNvSpPr>
              <a:spLocks noChangeArrowheads="1"/>
            </p:cNvSpPr>
            <p:nvPr/>
          </p:nvSpPr>
          <p:spPr bwMode="auto">
            <a:xfrm>
              <a:off x="2928" y="2244"/>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6599" name="Text Box 1063"/>
            <p:cNvSpPr txBox="1">
              <a:spLocks noChangeArrowheads="1"/>
            </p:cNvSpPr>
            <p:nvPr/>
          </p:nvSpPr>
          <p:spPr bwMode="auto">
            <a:xfrm>
              <a:off x="2364" y="8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66600" name="Text Box 1064"/>
            <p:cNvSpPr txBox="1">
              <a:spLocks noChangeArrowheads="1"/>
            </p:cNvSpPr>
            <p:nvPr/>
          </p:nvSpPr>
          <p:spPr bwMode="auto">
            <a:xfrm>
              <a:off x="912" y="888"/>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11</a:t>
              </a:r>
              <a:endParaRPr lang="en-US" altLang="zh-CN" sz="2800" b="1">
                <a:ea typeface="楷体_GB2312" pitchFamily="49" charset="-122"/>
              </a:endParaRPr>
            </a:p>
          </p:txBody>
        </p:sp>
        <p:sp>
          <p:nvSpPr>
            <p:cNvPr id="66601" name="Rectangle 1065"/>
            <p:cNvSpPr>
              <a:spLocks noChangeArrowheads="1"/>
            </p:cNvSpPr>
            <p:nvPr/>
          </p:nvSpPr>
          <p:spPr bwMode="auto">
            <a:xfrm>
              <a:off x="936" y="12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602" name="Text Box 1066"/>
            <p:cNvSpPr txBox="1">
              <a:spLocks noChangeArrowheads="1"/>
            </p:cNvSpPr>
            <p:nvPr/>
          </p:nvSpPr>
          <p:spPr bwMode="auto">
            <a:xfrm>
              <a:off x="324" y="1812"/>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66603" name="Text Box 1067"/>
            <p:cNvSpPr txBox="1">
              <a:spLocks noChangeArrowheads="1"/>
            </p:cNvSpPr>
            <p:nvPr/>
          </p:nvSpPr>
          <p:spPr bwMode="auto">
            <a:xfrm>
              <a:off x="3108" y="1812"/>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6604" name="Oval 1068"/>
            <p:cNvSpPr>
              <a:spLocks noChangeArrowheads="1"/>
            </p:cNvSpPr>
            <p:nvPr/>
          </p:nvSpPr>
          <p:spPr bwMode="auto">
            <a:xfrm>
              <a:off x="720" y="130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6605" name="Oval 1069"/>
            <p:cNvSpPr>
              <a:spLocks noChangeArrowheads="1"/>
            </p:cNvSpPr>
            <p:nvPr/>
          </p:nvSpPr>
          <p:spPr bwMode="auto">
            <a:xfrm>
              <a:off x="732" y="2040"/>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6606" name="Line 1070"/>
            <p:cNvSpPr>
              <a:spLocks noChangeShapeType="1"/>
            </p:cNvSpPr>
            <p:nvPr/>
          </p:nvSpPr>
          <p:spPr bwMode="auto">
            <a:xfrm>
              <a:off x="1608" y="2628"/>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66607" name="Oval 1071"/>
            <p:cNvSpPr>
              <a:spLocks noChangeArrowheads="1"/>
            </p:cNvSpPr>
            <p:nvPr/>
          </p:nvSpPr>
          <p:spPr bwMode="auto">
            <a:xfrm>
              <a:off x="1560" y="12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6608" name="Rectangle 1072"/>
            <p:cNvSpPr>
              <a:spLocks noChangeArrowheads="1"/>
            </p:cNvSpPr>
            <p:nvPr/>
          </p:nvSpPr>
          <p:spPr bwMode="auto">
            <a:xfrm rot="5400000">
              <a:off x="1368" y="312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609" name="Line 1073"/>
            <p:cNvSpPr>
              <a:spLocks noChangeShapeType="1"/>
            </p:cNvSpPr>
            <p:nvPr/>
          </p:nvSpPr>
          <p:spPr bwMode="auto">
            <a:xfrm>
              <a:off x="1476" y="3804"/>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610" name="Text Box 1074"/>
            <p:cNvSpPr txBox="1">
              <a:spLocks noChangeArrowheads="1"/>
            </p:cNvSpPr>
            <p:nvPr/>
          </p:nvSpPr>
          <p:spPr bwMode="auto">
            <a:xfrm>
              <a:off x="1765" y="301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P</a:t>
              </a:r>
              <a:endParaRPr lang="en-US" altLang="zh-CN" sz="2800" b="1">
                <a:ea typeface="楷体_GB2312" pitchFamily="49" charset="-122"/>
              </a:endParaRPr>
            </a:p>
          </p:txBody>
        </p:sp>
        <p:sp>
          <p:nvSpPr>
            <p:cNvPr id="66611" name="Text Box 1075"/>
            <p:cNvSpPr txBox="1">
              <a:spLocks noChangeArrowheads="1"/>
            </p:cNvSpPr>
            <p:nvPr/>
          </p:nvSpPr>
          <p:spPr bwMode="auto">
            <a:xfrm>
              <a:off x="324" y="11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66612" name="Line 1076"/>
            <p:cNvSpPr>
              <a:spLocks noChangeShapeType="1"/>
            </p:cNvSpPr>
            <p:nvPr/>
          </p:nvSpPr>
          <p:spPr bwMode="auto">
            <a:xfrm>
              <a:off x="1596" y="262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613" name="AutoShape 1077"/>
            <p:cNvSpPr>
              <a:spLocks noChangeArrowheads="1"/>
            </p:cNvSpPr>
            <p:nvPr/>
          </p:nvSpPr>
          <p:spPr bwMode="auto">
            <a:xfrm rot="5400000">
              <a:off x="2123" y="1817"/>
              <a:ext cx="146" cy="162"/>
            </a:xfrm>
            <a:prstGeom prst="triangle">
              <a:avLst>
                <a:gd name="adj" fmla="val 50000"/>
              </a:avLst>
            </a:prstGeom>
            <a:solidFill>
              <a:srgbClr val="FFFFFF"/>
            </a:solidFill>
            <a:ln w="38100">
              <a:solidFill>
                <a:schemeClr val="tx1"/>
              </a:solidFill>
              <a:miter lim="800000"/>
              <a:headEnd/>
              <a:tailEnd/>
            </a:ln>
            <a:effectLst/>
          </p:spPr>
          <p:txBody>
            <a:bodyPr wrap="none" anchor="ctr"/>
            <a:lstStyle/>
            <a:p>
              <a:endParaRPr lang="zh-CN" altLang="en-US"/>
            </a:p>
          </p:txBody>
        </p:sp>
      </p:grpSp>
      <p:sp>
        <p:nvSpPr>
          <p:cNvPr id="66614" name="Text Box 1078"/>
          <p:cNvSpPr txBox="1">
            <a:spLocks noChangeArrowheads="1"/>
          </p:cNvSpPr>
          <p:nvPr/>
        </p:nvSpPr>
        <p:spPr bwMode="auto">
          <a:xfrm>
            <a:off x="660400" y="5392738"/>
            <a:ext cx="8201025" cy="946150"/>
          </a:xfrm>
          <a:prstGeom prst="rect">
            <a:avLst/>
          </a:prstGeom>
          <a:noFill/>
          <a:ln w="19050">
            <a:noFill/>
            <a:miter lim="800000"/>
            <a:headEnd/>
            <a:tailEnd/>
          </a:ln>
          <a:effectLst/>
        </p:spPr>
        <p:txBody>
          <a:bodyPr>
            <a:spAutoFit/>
          </a:bodyPr>
          <a:lstStyle/>
          <a:p>
            <a:pPr>
              <a:spcBef>
                <a:spcPct val="50000"/>
              </a:spcBef>
            </a:pPr>
            <a:r>
              <a:rPr lang="zh-CN" altLang="en-US" sz="2800" b="1"/>
              <a:t>调节反相求和电路的某一路信号的输入电阻，不影响输入电压和输出电压的比例关系，调节方便。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77"/>
                                        </p:tgtEl>
                                        <p:attrNameLst>
                                          <p:attrName>style.visibility</p:attrName>
                                        </p:attrNameLst>
                                      </p:cBhvr>
                                      <p:to>
                                        <p:strVal val="visible"/>
                                      </p:to>
                                    </p:set>
                                    <p:animEffect transition="in" filter="wipe(left)">
                                      <p:cBhvr>
                                        <p:cTn id="7" dur="500"/>
                                        <p:tgtEl>
                                          <p:spTgt spid="665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71"/>
                                        </p:tgtEl>
                                        <p:attrNameLst>
                                          <p:attrName>style.visibility</p:attrName>
                                        </p:attrNameLst>
                                      </p:cBhvr>
                                      <p:to>
                                        <p:strVal val="visible"/>
                                      </p:to>
                                    </p:set>
                                    <p:animEffect transition="in" filter="wipe(left)">
                                      <p:cBhvr>
                                        <p:cTn id="12" dur="500"/>
                                        <p:tgtEl>
                                          <p:spTgt spid="66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74"/>
                                        </p:tgtEl>
                                        <p:attrNameLst>
                                          <p:attrName>style.visibility</p:attrName>
                                        </p:attrNameLst>
                                      </p:cBhvr>
                                      <p:to>
                                        <p:strVal val="visible"/>
                                      </p:to>
                                    </p:set>
                                    <p:animEffect transition="in" filter="wipe(left)">
                                      <p:cBhvr>
                                        <p:cTn id="17" dur="500"/>
                                        <p:tgtEl>
                                          <p:spTgt spid="665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wipe(left)">
                                      <p:cBhvr>
                                        <p:cTn id="22" dur="500"/>
                                        <p:tgtEl>
                                          <p:spTgt spid="665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wipe(left)">
                                      <p:cBhvr>
                                        <p:cTn id="27" dur="500"/>
                                        <p:tgtEl>
                                          <p:spTgt spid="66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wipe(left)">
                                      <p:cBhvr>
                                        <p:cTn id="32" dur="500"/>
                                        <p:tgtEl>
                                          <p:spTgt spid="665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left)">
                                      <p:cBhvr>
                                        <p:cTn id="37" dur="500"/>
                                        <p:tgtEl>
                                          <p:spTgt spid="665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6570"/>
                                        </p:tgtEl>
                                        <p:attrNameLst>
                                          <p:attrName>style.visibility</p:attrName>
                                        </p:attrNameLst>
                                      </p:cBhvr>
                                      <p:to>
                                        <p:strVal val="visible"/>
                                      </p:to>
                                    </p:set>
                                    <p:animEffect transition="in" filter="wipe(left)">
                                      <p:cBhvr>
                                        <p:cTn id="42" dur="500"/>
                                        <p:tgtEl>
                                          <p:spTgt spid="6657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6614"/>
                                        </p:tgtEl>
                                        <p:attrNameLst>
                                          <p:attrName>style.visibility</p:attrName>
                                        </p:attrNameLst>
                                      </p:cBhvr>
                                      <p:to>
                                        <p:strVal val="visible"/>
                                      </p:to>
                                    </p:set>
                                    <p:anim calcmode="lin" valueType="num">
                                      <p:cBhvr additive="base">
                                        <p:cTn id="47" dur="500" fill="hold"/>
                                        <p:tgtEl>
                                          <p:spTgt spid="66614"/>
                                        </p:tgtEl>
                                        <p:attrNameLst>
                                          <p:attrName>ppt_x</p:attrName>
                                        </p:attrNameLst>
                                      </p:cBhvr>
                                      <p:tavLst>
                                        <p:tav tm="0">
                                          <p:val>
                                            <p:strVal val="#ppt_x"/>
                                          </p:val>
                                        </p:tav>
                                        <p:tav tm="100000">
                                          <p:val>
                                            <p:strVal val="#ppt_x"/>
                                          </p:val>
                                        </p:tav>
                                      </p:tavLst>
                                    </p:anim>
                                    <p:anim calcmode="lin" valueType="num">
                                      <p:cBhvr additive="base">
                                        <p:cTn id="48" dur="500" fill="hold"/>
                                        <p:tgtEl>
                                          <p:spTgt spid="666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69" grpId="0" animBg="1"/>
      <p:bldP spid="6661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77800" y="422275"/>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二、同相求和运算</a:t>
            </a:r>
          </a:p>
        </p:txBody>
      </p:sp>
      <p:sp>
        <p:nvSpPr>
          <p:cNvPr id="67587" name="Text Box 1027"/>
          <p:cNvSpPr txBox="1">
            <a:spLocks noChangeArrowheads="1"/>
          </p:cNvSpPr>
          <p:nvPr/>
        </p:nvSpPr>
        <p:spPr bwMode="auto">
          <a:xfrm>
            <a:off x="795338" y="4864100"/>
            <a:ext cx="7199312" cy="946150"/>
          </a:xfrm>
          <a:prstGeom prst="rect">
            <a:avLst/>
          </a:prstGeom>
          <a:noFill/>
          <a:ln w="38100">
            <a:noFill/>
            <a:miter lim="800000"/>
            <a:headEnd/>
            <a:tailEnd/>
          </a:ln>
          <a:effectLst/>
        </p:spPr>
        <p:txBody>
          <a:bodyPr>
            <a:spAutoFit/>
          </a:bodyPr>
          <a:lstStyle/>
          <a:p>
            <a:pPr>
              <a:spcBef>
                <a:spcPct val="50000"/>
              </a:spcBef>
            </a:pPr>
            <a:r>
              <a:rPr lang="zh-CN" altLang="en-US" sz="2800" b="1"/>
              <a:t>实际应用时可适当增加或减少输入端的个数，以适应不同的需要。</a:t>
            </a:r>
          </a:p>
        </p:txBody>
      </p:sp>
      <p:graphicFrame>
        <p:nvGraphicFramePr>
          <p:cNvPr id="67588" name="Object 1028"/>
          <p:cNvGraphicFramePr>
            <a:graphicFrameLocks noChangeAspect="1"/>
          </p:cNvGraphicFramePr>
          <p:nvPr/>
        </p:nvGraphicFramePr>
        <p:xfrm>
          <a:off x="4910138" y="4044950"/>
          <a:ext cx="2593975" cy="495300"/>
        </p:xfrm>
        <a:graphic>
          <a:graphicData uri="http://schemas.openxmlformats.org/presentationml/2006/ole">
            <mc:AlternateContent xmlns:mc="http://schemas.openxmlformats.org/markup-compatibility/2006">
              <mc:Choice xmlns:v="urn:schemas-microsoft-com:vml" Requires="v">
                <p:oleObj spid="_x0000_s67608" name="公式" r:id="rId3" imgW="1206360" imgH="215640" progId="Equation.3">
                  <p:embed/>
                </p:oleObj>
              </mc:Choice>
              <mc:Fallback>
                <p:oleObj name="公式" r:id="rId3" imgW="1206360" imgH="215640" progId="Equation.3">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138" y="4044950"/>
                        <a:ext cx="2593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grpSp>
        <p:nvGrpSpPr>
          <p:cNvPr id="67589" name="Group 1029"/>
          <p:cNvGrpSpPr>
            <a:grpSpLocks/>
          </p:cNvGrpSpPr>
          <p:nvPr/>
        </p:nvGrpSpPr>
        <p:grpSpPr bwMode="auto">
          <a:xfrm>
            <a:off x="2620963" y="1392238"/>
            <a:ext cx="4878387" cy="2684462"/>
            <a:chOff x="1651" y="877"/>
            <a:chExt cx="3073" cy="1691"/>
          </a:xfrm>
        </p:grpSpPr>
        <p:sp>
          <p:nvSpPr>
            <p:cNvPr id="67590" name="Line 1030"/>
            <p:cNvSpPr>
              <a:spLocks noChangeShapeType="1"/>
            </p:cNvSpPr>
            <p:nvPr/>
          </p:nvSpPr>
          <p:spPr bwMode="auto">
            <a:xfrm>
              <a:off x="2272" y="2079"/>
              <a:ext cx="883" cy="13"/>
            </a:xfrm>
            <a:prstGeom prst="line">
              <a:avLst/>
            </a:prstGeom>
            <a:noFill/>
            <a:ln w="38100">
              <a:solidFill>
                <a:schemeClr val="tx1"/>
              </a:solidFill>
              <a:round/>
              <a:headEnd/>
              <a:tailEnd/>
            </a:ln>
          </p:spPr>
          <p:txBody>
            <a:bodyPr wrap="none" anchor="ctr"/>
            <a:lstStyle/>
            <a:p>
              <a:endParaRPr lang="zh-CN" altLang="en-US"/>
            </a:p>
          </p:txBody>
        </p:sp>
        <p:sp>
          <p:nvSpPr>
            <p:cNvPr id="67591" name="Line 1031"/>
            <p:cNvSpPr>
              <a:spLocks noChangeShapeType="1"/>
            </p:cNvSpPr>
            <p:nvPr/>
          </p:nvSpPr>
          <p:spPr bwMode="auto">
            <a:xfrm>
              <a:off x="2223" y="2515"/>
              <a:ext cx="75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7592" name="Line 1032"/>
            <p:cNvSpPr>
              <a:spLocks noChangeShapeType="1"/>
            </p:cNvSpPr>
            <p:nvPr/>
          </p:nvSpPr>
          <p:spPr bwMode="auto">
            <a:xfrm>
              <a:off x="2223" y="1287"/>
              <a:ext cx="179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593" name="Text Box 1033"/>
            <p:cNvSpPr txBox="1">
              <a:spLocks noChangeArrowheads="1"/>
            </p:cNvSpPr>
            <p:nvPr/>
          </p:nvSpPr>
          <p:spPr bwMode="auto">
            <a:xfrm flipH="1" flipV="1">
              <a:off x="3013" y="1621"/>
              <a:ext cx="376"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rPr>
                <a:t>-</a:t>
              </a:r>
            </a:p>
          </p:txBody>
        </p:sp>
        <p:sp>
          <p:nvSpPr>
            <p:cNvPr id="67594" name="Text Box 1034"/>
            <p:cNvSpPr txBox="1">
              <a:spLocks noChangeArrowheads="1"/>
            </p:cNvSpPr>
            <p:nvPr/>
          </p:nvSpPr>
          <p:spPr bwMode="auto">
            <a:xfrm>
              <a:off x="2436" y="877"/>
              <a:ext cx="588"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1</a:t>
              </a:r>
              <a:endParaRPr lang="en-US" altLang="zh-CN" sz="2800" b="1">
                <a:ea typeface="楷体" pitchFamily="18" charset="-122"/>
              </a:endParaRPr>
            </a:p>
          </p:txBody>
        </p:sp>
        <p:sp>
          <p:nvSpPr>
            <p:cNvPr id="67595" name="Text Box 1035"/>
            <p:cNvSpPr txBox="1">
              <a:spLocks noChangeArrowheads="1"/>
            </p:cNvSpPr>
            <p:nvPr/>
          </p:nvSpPr>
          <p:spPr bwMode="auto">
            <a:xfrm>
              <a:off x="3286" y="877"/>
              <a:ext cx="899"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baseline="-25000">
                  <a:ea typeface="楷体" pitchFamily="18" charset="-122"/>
                </a:rPr>
                <a:t>F</a:t>
              </a:r>
              <a:endParaRPr lang="en-US" altLang="zh-CN" sz="2800" b="1" i="1">
                <a:ea typeface="楷体" pitchFamily="18" charset="-122"/>
              </a:endParaRPr>
            </a:p>
          </p:txBody>
        </p:sp>
        <p:sp>
          <p:nvSpPr>
            <p:cNvPr id="67596" name="Rectangle 1036"/>
            <p:cNvSpPr>
              <a:spLocks noChangeArrowheads="1"/>
            </p:cNvSpPr>
            <p:nvPr/>
          </p:nvSpPr>
          <p:spPr bwMode="auto">
            <a:xfrm>
              <a:off x="2501" y="1234"/>
              <a:ext cx="262" cy="105"/>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597" name="Rectangle 1037"/>
            <p:cNvSpPr>
              <a:spLocks noChangeArrowheads="1"/>
            </p:cNvSpPr>
            <p:nvPr/>
          </p:nvSpPr>
          <p:spPr bwMode="auto">
            <a:xfrm>
              <a:off x="3351" y="1234"/>
              <a:ext cx="261" cy="105"/>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598" name="Rectangle 1038"/>
            <p:cNvSpPr>
              <a:spLocks noChangeArrowheads="1"/>
            </p:cNvSpPr>
            <p:nvPr/>
          </p:nvSpPr>
          <p:spPr bwMode="auto">
            <a:xfrm>
              <a:off x="2501" y="2040"/>
              <a:ext cx="262" cy="105"/>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599" name="Rectangle 1039"/>
            <p:cNvSpPr>
              <a:spLocks noChangeArrowheads="1"/>
            </p:cNvSpPr>
            <p:nvPr/>
          </p:nvSpPr>
          <p:spPr bwMode="auto">
            <a:xfrm>
              <a:off x="3155" y="1564"/>
              <a:ext cx="654" cy="740"/>
            </a:xfrm>
            <a:prstGeom prst="rect">
              <a:avLst/>
            </a:prstGeom>
            <a:noFill/>
            <a:ln w="38100">
              <a:solidFill>
                <a:schemeClr val="tx1"/>
              </a:solidFill>
              <a:miter lim="800000"/>
              <a:headEnd/>
              <a:tailEnd/>
            </a:ln>
          </p:spPr>
          <p:txBody>
            <a:bodyPr wrap="none" anchor="ctr"/>
            <a:lstStyle/>
            <a:p>
              <a:endParaRPr lang="zh-CN" altLang="en-US"/>
            </a:p>
          </p:txBody>
        </p:sp>
        <p:sp>
          <p:nvSpPr>
            <p:cNvPr id="67600" name="Line 1040"/>
            <p:cNvSpPr>
              <a:spLocks noChangeShapeType="1"/>
            </p:cNvSpPr>
            <p:nvPr/>
          </p:nvSpPr>
          <p:spPr bwMode="auto">
            <a:xfrm>
              <a:off x="2959" y="1766"/>
              <a:ext cx="196" cy="0"/>
            </a:xfrm>
            <a:prstGeom prst="line">
              <a:avLst/>
            </a:prstGeom>
            <a:noFill/>
            <a:ln w="38100">
              <a:solidFill>
                <a:schemeClr val="tx1"/>
              </a:solidFill>
              <a:round/>
              <a:headEnd/>
              <a:tailEnd/>
            </a:ln>
          </p:spPr>
          <p:txBody>
            <a:bodyPr wrap="none" anchor="ctr"/>
            <a:lstStyle/>
            <a:p>
              <a:endParaRPr lang="zh-CN" altLang="en-US"/>
            </a:p>
          </p:txBody>
        </p:sp>
        <p:sp>
          <p:nvSpPr>
            <p:cNvPr id="67601" name="Line 1041"/>
            <p:cNvSpPr>
              <a:spLocks noChangeShapeType="1"/>
            </p:cNvSpPr>
            <p:nvPr/>
          </p:nvSpPr>
          <p:spPr bwMode="auto">
            <a:xfrm>
              <a:off x="3809" y="1934"/>
              <a:ext cx="261" cy="0"/>
            </a:xfrm>
            <a:prstGeom prst="line">
              <a:avLst/>
            </a:prstGeom>
            <a:noFill/>
            <a:ln w="38100">
              <a:solidFill>
                <a:schemeClr val="tx1"/>
              </a:solidFill>
              <a:round/>
              <a:headEnd/>
              <a:tailEnd/>
            </a:ln>
          </p:spPr>
          <p:txBody>
            <a:bodyPr wrap="none" anchor="ctr"/>
            <a:lstStyle/>
            <a:p>
              <a:endParaRPr lang="zh-CN" altLang="en-US"/>
            </a:p>
          </p:txBody>
        </p:sp>
        <p:sp>
          <p:nvSpPr>
            <p:cNvPr id="67602" name="AutoShape 1042"/>
            <p:cNvSpPr>
              <a:spLocks noChangeArrowheads="1"/>
            </p:cNvSpPr>
            <p:nvPr/>
          </p:nvSpPr>
          <p:spPr bwMode="auto">
            <a:xfrm rot="-5400000">
              <a:off x="3364" y="1604"/>
              <a:ext cx="106" cy="131"/>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67603" name="Object 1043"/>
            <p:cNvGraphicFramePr>
              <a:graphicFrameLocks noChangeAspect="1"/>
            </p:cNvGraphicFramePr>
            <p:nvPr/>
          </p:nvGraphicFramePr>
          <p:xfrm>
            <a:off x="3547" y="1599"/>
            <a:ext cx="262" cy="176"/>
          </p:xfrm>
          <a:graphic>
            <a:graphicData uri="http://schemas.openxmlformats.org/presentationml/2006/ole">
              <mc:AlternateContent xmlns:mc="http://schemas.openxmlformats.org/markup-compatibility/2006">
                <mc:Choice xmlns:v="urn:schemas-microsoft-com:vml" Requires="v">
                  <p:oleObj spid="_x0000_s67609" name="公式" r:id="rId5" imgW="152280" imgH="126720" progId="Equation.3">
                    <p:embed/>
                  </p:oleObj>
                </mc:Choice>
                <mc:Fallback>
                  <p:oleObj name="公式" r:id="rId5" imgW="152280" imgH="126720" progId="Equation.3">
                    <p:embed/>
                    <p:pic>
                      <p:nvPicPr>
                        <p:cNvPr id="0" name="Picture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7" y="1599"/>
                          <a:ext cx="262"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4" name="Text Box 1044"/>
            <p:cNvSpPr txBox="1">
              <a:spLocks noChangeArrowheads="1"/>
            </p:cNvSpPr>
            <p:nvPr/>
          </p:nvSpPr>
          <p:spPr bwMode="auto">
            <a:xfrm>
              <a:off x="3114" y="1898"/>
              <a:ext cx="588"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7605" name="Text Box 1045"/>
            <p:cNvSpPr txBox="1">
              <a:spLocks noChangeArrowheads="1"/>
            </p:cNvSpPr>
            <p:nvPr/>
          </p:nvSpPr>
          <p:spPr bwMode="auto">
            <a:xfrm>
              <a:off x="3482" y="1732"/>
              <a:ext cx="523"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7606" name="Line 1046"/>
            <p:cNvSpPr>
              <a:spLocks noChangeShapeType="1"/>
            </p:cNvSpPr>
            <p:nvPr/>
          </p:nvSpPr>
          <p:spPr bwMode="auto">
            <a:xfrm>
              <a:off x="2959" y="1300"/>
              <a:ext cx="0" cy="47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607" name="Line 1047"/>
            <p:cNvSpPr>
              <a:spLocks noChangeShapeType="1"/>
            </p:cNvSpPr>
            <p:nvPr/>
          </p:nvSpPr>
          <p:spPr bwMode="auto">
            <a:xfrm>
              <a:off x="3939" y="1934"/>
              <a:ext cx="4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608" name="Line 1048"/>
            <p:cNvSpPr>
              <a:spLocks noChangeShapeType="1"/>
            </p:cNvSpPr>
            <p:nvPr/>
          </p:nvSpPr>
          <p:spPr bwMode="auto">
            <a:xfrm>
              <a:off x="4015" y="1287"/>
              <a:ext cx="0" cy="634"/>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67609" name="Group 1049"/>
            <p:cNvGrpSpPr>
              <a:grpSpLocks/>
            </p:cNvGrpSpPr>
            <p:nvPr/>
          </p:nvGrpSpPr>
          <p:grpSpPr bwMode="auto">
            <a:xfrm>
              <a:off x="2092" y="1283"/>
              <a:ext cx="262" cy="212"/>
              <a:chOff x="3168" y="2448"/>
              <a:chExt cx="192" cy="192"/>
            </a:xfrm>
          </p:grpSpPr>
          <p:sp>
            <p:nvSpPr>
              <p:cNvPr id="67610" name="Line 1050"/>
              <p:cNvSpPr>
                <a:spLocks noChangeShapeType="1"/>
              </p:cNvSpPr>
              <p:nvPr/>
            </p:nvSpPr>
            <p:spPr bwMode="auto">
              <a:xfrm>
                <a:off x="3264" y="244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611" name="Line 1051"/>
              <p:cNvSpPr>
                <a:spLocks noChangeShapeType="1"/>
              </p:cNvSpPr>
              <p:nvPr/>
            </p:nvSpPr>
            <p:spPr bwMode="auto">
              <a:xfrm>
                <a:off x="3168" y="2640"/>
                <a:ext cx="192" cy="0"/>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67612" name="Text Box 1052"/>
            <p:cNvSpPr txBox="1">
              <a:spLocks noChangeArrowheads="1"/>
            </p:cNvSpPr>
            <p:nvPr/>
          </p:nvSpPr>
          <p:spPr bwMode="auto">
            <a:xfrm>
              <a:off x="1651" y="1806"/>
              <a:ext cx="65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67613" name="Text Box 1053"/>
            <p:cNvSpPr txBox="1">
              <a:spLocks noChangeArrowheads="1"/>
            </p:cNvSpPr>
            <p:nvPr/>
          </p:nvSpPr>
          <p:spPr bwMode="auto">
            <a:xfrm>
              <a:off x="4201" y="1485"/>
              <a:ext cx="523"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67614" name="Text Box 1054"/>
            <p:cNvSpPr txBox="1">
              <a:spLocks noChangeArrowheads="1"/>
            </p:cNvSpPr>
            <p:nvPr/>
          </p:nvSpPr>
          <p:spPr bwMode="auto">
            <a:xfrm>
              <a:off x="2414" y="1687"/>
              <a:ext cx="765"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21</a:t>
              </a:r>
              <a:endParaRPr lang="en-US" altLang="zh-CN" sz="2800" b="1">
                <a:ea typeface="楷体" pitchFamily="18" charset="-122"/>
              </a:endParaRPr>
            </a:p>
          </p:txBody>
        </p:sp>
        <p:sp>
          <p:nvSpPr>
            <p:cNvPr id="67615" name="Rectangle 1055"/>
            <p:cNvSpPr>
              <a:spLocks noChangeArrowheads="1"/>
            </p:cNvSpPr>
            <p:nvPr/>
          </p:nvSpPr>
          <p:spPr bwMode="auto">
            <a:xfrm>
              <a:off x="2501" y="2462"/>
              <a:ext cx="262" cy="10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616" name="Line 1056"/>
            <p:cNvSpPr>
              <a:spLocks noChangeShapeType="1"/>
            </p:cNvSpPr>
            <p:nvPr/>
          </p:nvSpPr>
          <p:spPr bwMode="auto">
            <a:xfrm>
              <a:off x="2959" y="2106"/>
              <a:ext cx="0" cy="422"/>
            </a:xfrm>
            <a:prstGeom prst="line">
              <a:avLst/>
            </a:prstGeom>
            <a:noFill/>
            <a:ln w="38100">
              <a:solidFill>
                <a:schemeClr val="tx1"/>
              </a:solidFill>
              <a:round/>
              <a:headEnd/>
              <a:tailEnd/>
            </a:ln>
            <a:effectLst/>
          </p:spPr>
          <p:txBody>
            <a:bodyPr anchor="ctr">
              <a:spAutoFit/>
            </a:bodyPr>
            <a:lstStyle/>
            <a:p>
              <a:endParaRPr lang="zh-CN" altLang="en-US"/>
            </a:p>
          </p:txBody>
        </p:sp>
        <p:sp>
          <p:nvSpPr>
            <p:cNvPr id="67617" name="Text Box 1057"/>
            <p:cNvSpPr txBox="1">
              <a:spLocks noChangeArrowheads="1"/>
            </p:cNvSpPr>
            <p:nvPr/>
          </p:nvSpPr>
          <p:spPr bwMode="auto">
            <a:xfrm>
              <a:off x="2414" y="2110"/>
              <a:ext cx="65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22</a:t>
              </a:r>
              <a:endParaRPr lang="en-US" altLang="zh-CN" sz="2800" b="1">
                <a:ea typeface="楷体" pitchFamily="18" charset="-122"/>
              </a:endParaRPr>
            </a:p>
          </p:txBody>
        </p:sp>
        <p:sp>
          <p:nvSpPr>
            <p:cNvPr id="67618" name="Text Box 1058"/>
            <p:cNvSpPr txBox="1">
              <a:spLocks noChangeArrowheads="1"/>
            </p:cNvSpPr>
            <p:nvPr/>
          </p:nvSpPr>
          <p:spPr bwMode="auto">
            <a:xfrm>
              <a:off x="1651" y="2229"/>
              <a:ext cx="523"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2</a:t>
              </a:r>
              <a:endParaRPr lang="en-US" altLang="zh-CN" sz="2800" b="1">
                <a:ea typeface="楷体" pitchFamily="18" charset="-122"/>
              </a:endParaRPr>
            </a:p>
          </p:txBody>
        </p:sp>
        <p:sp>
          <p:nvSpPr>
            <p:cNvPr id="67619" name="Oval 1059"/>
            <p:cNvSpPr>
              <a:spLocks noChangeArrowheads="1"/>
            </p:cNvSpPr>
            <p:nvPr/>
          </p:nvSpPr>
          <p:spPr bwMode="auto">
            <a:xfrm>
              <a:off x="2141" y="2040"/>
              <a:ext cx="115" cy="105"/>
            </a:xfrm>
            <a:prstGeom prst="ellipse">
              <a:avLst/>
            </a:prstGeom>
            <a:noFill/>
            <a:ln w="38100">
              <a:solidFill>
                <a:schemeClr val="tx1"/>
              </a:solidFill>
              <a:round/>
              <a:headEnd/>
              <a:tailEnd/>
            </a:ln>
            <a:effectLst/>
          </p:spPr>
          <p:txBody>
            <a:bodyPr anchor="ctr">
              <a:spAutoFit/>
            </a:bodyPr>
            <a:lstStyle/>
            <a:p>
              <a:endParaRPr lang="zh-CN" altLang="en-US"/>
            </a:p>
          </p:txBody>
        </p:sp>
        <p:sp>
          <p:nvSpPr>
            <p:cNvPr id="67620" name="Oval 1060"/>
            <p:cNvSpPr>
              <a:spLocks noChangeArrowheads="1"/>
            </p:cNvSpPr>
            <p:nvPr/>
          </p:nvSpPr>
          <p:spPr bwMode="auto">
            <a:xfrm>
              <a:off x="2125" y="2462"/>
              <a:ext cx="114" cy="10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7621" name="Oval 1061"/>
            <p:cNvSpPr>
              <a:spLocks noChangeArrowheads="1"/>
            </p:cNvSpPr>
            <p:nvPr/>
          </p:nvSpPr>
          <p:spPr bwMode="auto">
            <a:xfrm>
              <a:off x="4381" y="1881"/>
              <a:ext cx="114" cy="10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7622" name="Oval 1062"/>
            <p:cNvSpPr>
              <a:spLocks noChangeArrowheads="1"/>
            </p:cNvSpPr>
            <p:nvPr/>
          </p:nvSpPr>
          <p:spPr bwMode="auto">
            <a:xfrm>
              <a:off x="2926" y="1248"/>
              <a:ext cx="72" cy="7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sp>
          <p:nvSpPr>
            <p:cNvPr id="67623" name="Oval 1063"/>
            <p:cNvSpPr>
              <a:spLocks noChangeArrowheads="1"/>
            </p:cNvSpPr>
            <p:nvPr/>
          </p:nvSpPr>
          <p:spPr bwMode="auto">
            <a:xfrm>
              <a:off x="2918" y="2059"/>
              <a:ext cx="72" cy="7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sp>
          <p:nvSpPr>
            <p:cNvPr id="67624" name="Oval 1064"/>
            <p:cNvSpPr>
              <a:spLocks noChangeArrowheads="1"/>
            </p:cNvSpPr>
            <p:nvPr/>
          </p:nvSpPr>
          <p:spPr bwMode="auto">
            <a:xfrm>
              <a:off x="3967" y="1892"/>
              <a:ext cx="72" cy="7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7587"/>
                                        </p:tgtEl>
                                        <p:attrNameLst>
                                          <p:attrName>style.visibility</p:attrName>
                                        </p:attrNameLst>
                                      </p:cBhvr>
                                      <p:to>
                                        <p:strVal val="visible"/>
                                      </p:to>
                                    </p:set>
                                    <p:anim calcmode="lin" valueType="num">
                                      <p:cBhvr additive="base">
                                        <p:cTn id="12" dur="500" fill="hold"/>
                                        <p:tgtEl>
                                          <p:spTgt spid="67587"/>
                                        </p:tgtEl>
                                        <p:attrNameLst>
                                          <p:attrName>ppt_x</p:attrName>
                                        </p:attrNameLst>
                                      </p:cBhvr>
                                      <p:tavLst>
                                        <p:tav tm="0">
                                          <p:val>
                                            <p:strVal val="#ppt_x"/>
                                          </p:val>
                                        </p:tav>
                                        <p:tav tm="100000">
                                          <p:val>
                                            <p:strVal val="#ppt_x"/>
                                          </p:val>
                                        </p:tav>
                                      </p:tavLst>
                                    </p:anim>
                                    <p:anim calcmode="lin" valueType="num">
                                      <p:cBhvr additive="base">
                                        <p:cTn id="13" dur="500" fill="hold"/>
                                        <p:tgtEl>
                                          <p:spTgt spid="67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1026"/>
          <p:cNvSpPr>
            <a:spLocks noChangeShapeType="1"/>
          </p:cNvSpPr>
          <p:nvPr/>
        </p:nvSpPr>
        <p:spPr bwMode="auto">
          <a:xfrm>
            <a:off x="4953000" y="3965575"/>
            <a:ext cx="0" cy="152400"/>
          </a:xfrm>
          <a:prstGeom prst="line">
            <a:avLst/>
          </a:prstGeom>
          <a:noFill/>
          <a:ln w="9525">
            <a:noFill/>
            <a:round/>
            <a:headEnd/>
            <a:tailEnd/>
          </a:ln>
          <a:effectLst/>
        </p:spPr>
        <p:txBody>
          <a:bodyPr wrap="none" anchor="ctr">
            <a:spAutoFit/>
          </a:bodyPr>
          <a:lstStyle/>
          <a:p>
            <a:endParaRPr lang="zh-CN" altLang="en-US"/>
          </a:p>
        </p:txBody>
      </p:sp>
      <p:sp>
        <p:nvSpPr>
          <p:cNvPr id="68611" name="Text Box 1027"/>
          <p:cNvSpPr txBox="1">
            <a:spLocks noChangeArrowheads="1"/>
          </p:cNvSpPr>
          <p:nvPr/>
        </p:nvSpPr>
        <p:spPr bwMode="auto">
          <a:xfrm>
            <a:off x="3962400" y="1317625"/>
            <a:ext cx="4356100" cy="946150"/>
          </a:xfrm>
          <a:prstGeom prst="rect">
            <a:avLst/>
          </a:prstGeom>
          <a:noFill/>
          <a:ln w="38100">
            <a:noFill/>
            <a:miter lim="800000"/>
            <a:headEnd/>
            <a:tailEnd/>
          </a:ln>
          <a:effectLst/>
        </p:spPr>
        <p:txBody>
          <a:bodyPr>
            <a:spAutoFit/>
          </a:bodyPr>
          <a:lstStyle/>
          <a:p>
            <a:pPr>
              <a:spcBef>
                <a:spcPct val="50000"/>
              </a:spcBef>
            </a:pPr>
            <a:r>
              <a:rPr lang="zh-CN" altLang="en-US" sz="2800" b="1">
                <a:solidFill>
                  <a:srgbClr val="006600"/>
                </a:solidFill>
                <a:latin typeface="宋体" pitchFamily="2" charset="-122"/>
              </a:rPr>
              <a:t>此电路如果以 </a:t>
            </a:r>
            <a:r>
              <a:rPr lang="en-US" altLang="zh-CN" sz="2800" b="1" i="1">
                <a:solidFill>
                  <a:srgbClr val="006600"/>
                </a:solidFill>
                <a:ea typeface="隶书" pitchFamily="49" charset="-122"/>
              </a:rPr>
              <a:t>u</a:t>
            </a:r>
            <a:r>
              <a:rPr lang="en-US" altLang="zh-CN" sz="2800" b="1" i="1" baseline="-25000">
                <a:solidFill>
                  <a:srgbClr val="006600"/>
                </a:solidFill>
                <a:ea typeface="隶书" pitchFamily="49" charset="-122"/>
              </a:rPr>
              <a:t>+ </a:t>
            </a:r>
            <a:r>
              <a:rPr lang="zh-CN" altLang="en-US" sz="2800" b="1">
                <a:solidFill>
                  <a:srgbClr val="006600"/>
                </a:solidFill>
                <a:latin typeface="宋体" pitchFamily="2" charset="-122"/>
              </a:rPr>
              <a:t>为输入 ，则输出为：</a:t>
            </a:r>
            <a:endParaRPr lang="zh-CN" altLang="en-US" sz="2800" b="1" baseline="-25000">
              <a:solidFill>
                <a:srgbClr val="006600"/>
              </a:solidFill>
              <a:latin typeface="宋体" pitchFamily="2" charset="-122"/>
            </a:endParaRPr>
          </a:p>
        </p:txBody>
      </p:sp>
      <p:graphicFrame>
        <p:nvGraphicFramePr>
          <p:cNvPr id="68612" name="Object 1028"/>
          <p:cNvGraphicFramePr>
            <a:graphicFrameLocks noChangeAspect="1"/>
          </p:cNvGraphicFramePr>
          <p:nvPr/>
        </p:nvGraphicFramePr>
        <p:xfrm>
          <a:off x="4756150" y="2016125"/>
          <a:ext cx="3073400" cy="1160463"/>
        </p:xfrm>
        <a:graphic>
          <a:graphicData uri="http://schemas.openxmlformats.org/presentationml/2006/ole">
            <mc:AlternateContent xmlns:mc="http://schemas.openxmlformats.org/markup-compatibility/2006">
              <mc:Choice xmlns:v="urn:schemas-microsoft-com:vml" Requires="v">
                <p:oleObj spid="_x0000_s68662" name="公式" r:id="rId3" imgW="965160" imgH="431640" progId="Equation.3">
                  <p:embed/>
                </p:oleObj>
              </mc:Choice>
              <mc:Fallback>
                <p:oleObj name="公式" r:id="rId3" imgW="965160" imgH="431640" progId="Equation.3">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2016125"/>
                        <a:ext cx="3073400"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8613" name="Group 1029"/>
          <p:cNvGrpSpPr>
            <a:grpSpLocks/>
          </p:cNvGrpSpPr>
          <p:nvPr/>
        </p:nvGrpSpPr>
        <p:grpSpPr bwMode="auto">
          <a:xfrm>
            <a:off x="393700" y="393700"/>
            <a:ext cx="3581400" cy="2468563"/>
            <a:chOff x="164" y="680"/>
            <a:chExt cx="2256" cy="1555"/>
          </a:xfrm>
        </p:grpSpPr>
        <p:sp>
          <p:nvSpPr>
            <p:cNvPr id="68614" name="Line 1030"/>
            <p:cNvSpPr>
              <a:spLocks noChangeShapeType="1"/>
            </p:cNvSpPr>
            <p:nvPr/>
          </p:nvSpPr>
          <p:spPr bwMode="auto">
            <a:xfrm>
              <a:off x="620" y="1772"/>
              <a:ext cx="648" cy="12"/>
            </a:xfrm>
            <a:prstGeom prst="line">
              <a:avLst/>
            </a:prstGeom>
            <a:noFill/>
            <a:ln w="38100">
              <a:solidFill>
                <a:schemeClr val="tx1"/>
              </a:solidFill>
              <a:round/>
              <a:headEnd/>
              <a:tailEnd/>
            </a:ln>
          </p:spPr>
          <p:txBody>
            <a:bodyPr wrap="none" anchor="ctr"/>
            <a:lstStyle/>
            <a:p>
              <a:endParaRPr lang="zh-CN" altLang="en-US"/>
            </a:p>
          </p:txBody>
        </p:sp>
        <p:sp>
          <p:nvSpPr>
            <p:cNvPr id="68615" name="Line 1031"/>
            <p:cNvSpPr>
              <a:spLocks noChangeShapeType="1"/>
            </p:cNvSpPr>
            <p:nvPr/>
          </p:nvSpPr>
          <p:spPr bwMode="auto">
            <a:xfrm>
              <a:off x="584" y="2168"/>
              <a:ext cx="55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8616" name="Line 1032"/>
            <p:cNvSpPr>
              <a:spLocks noChangeShapeType="1"/>
            </p:cNvSpPr>
            <p:nvPr/>
          </p:nvSpPr>
          <p:spPr bwMode="auto">
            <a:xfrm>
              <a:off x="584" y="1052"/>
              <a:ext cx="132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17" name="Text Box 1033"/>
            <p:cNvSpPr txBox="1">
              <a:spLocks noChangeArrowheads="1"/>
            </p:cNvSpPr>
            <p:nvPr/>
          </p:nvSpPr>
          <p:spPr bwMode="auto">
            <a:xfrm flipH="1" flipV="1">
              <a:off x="1164" y="1326"/>
              <a:ext cx="276"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rPr>
                <a:t>-</a:t>
              </a:r>
            </a:p>
          </p:txBody>
        </p:sp>
        <p:sp>
          <p:nvSpPr>
            <p:cNvPr id="68618" name="Text Box 1034"/>
            <p:cNvSpPr txBox="1">
              <a:spLocks noChangeArrowheads="1"/>
            </p:cNvSpPr>
            <p:nvPr/>
          </p:nvSpPr>
          <p:spPr bwMode="auto">
            <a:xfrm>
              <a:off x="740" y="680"/>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1</a:t>
              </a:r>
              <a:endParaRPr lang="en-US" altLang="zh-CN" sz="2800" b="1">
                <a:ea typeface="楷体" pitchFamily="18" charset="-122"/>
              </a:endParaRPr>
            </a:p>
          </p:txBody>
        </p:sp>
        <p:sp>
          <p:nvSpPr>
            <p:cNvPr id="68619" name="Text Box 1035"/>
            <p:cNvSpPr txBox="1">
              <a:spLocks noChangeArrowheads="1"/>
            </p:cNvSpPr>
            <p:nvPr/>
          </p:nvSpPr>
          <p:spPr bwMode="auto">
            <a:xfrm>
              <a:off x="1364" y="680"/>
              <a:ext cx="66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baseline="-25000">
                  <a:ea typeface="楷体" pitchFamily="18" charset="-122"/>
                </a:rPr>
                <a:t>F</a:t>
              </a:r>
              <a:endParaRPr lang="en-US" altLang="zh-CN" sz="2800" b="1" i="1">
                <a:ea typeface="楷体" pitchFamily="18" charset="-122"/>
              </a:endParaRPr>
            </a:p>
          </p:txBody>
        </p:sp>
        <p:sp>
          <p:nvSpPr>
            <p:cNvPr id="68620" name="Rectangle 1036"/>
            <p:cNvSpPr>
              <a:spLocks noChangeArrowheads="1"/>
            </p:cNvSpPr>
            <p:nvPr/>
          </p:nvSpPr>
          <p:spPr bwMode="auto">
            <a:xfrm>
              <a:off x="788" y="1004"/>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21" name="Rectangle 1037"/>
            <p:cNvSpPr>
              <a:spLocks noChangeArrowheads="1"/>
            </p:cNvSpPr>
            <p:nvPr/>
          </p:nvSpPr>
          <p:spPr bwMode="auto">
            <a:xfrm>
              <a:off x="1412" y="1004"/>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22" name="Rectangle 1038"/>
            <p:cNvSpPr>
              <a:spLocks noChangeArrowheads="1"/>
            </p:cNvSpPr>
            <p:nvPr/>
          </p:nvSpPr>
          <p:spPr bwMode="auto">
            <a:xfrm>
              <a:off x="788" y="1736"/>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23" name="Rectangle 1039"/>
            <p:cNvSpPr>
              <a:spLocks noChangeArrowheads="1"/>
            </p:cNvSpPr>
            <p:nvPr/>
          </p:nvSpPr>
          <p:spPr bwMode="auto">
            <a:xfrm>
              <a:off x="1268" y="1304"/>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68624" name="Line 1040"/>
            <p:cNvSpPr>
              <a:spLocks noChangeShapeType="1"/>
            </p:cNvSpPr>
            <p:nvPr/>
          </p:nvSpPr>
          <p:spPr bwMode="auto">
            <a:xfrm>
              <a:off x="1124" y="1478"/>
              <a:ext cx="144" cy="0"/>
            </a:xfrm>
            <a:prstGeom prst="line">
              <a:avLst/>
            </a:prstGeom>
            <a:noFill/>
            <a:ln w="38100">
              <a:solidFill>
                <a:schemeClr val="tx1"/>
              </a:solidFill>
              <a:round/>
              <a:headEnd/>
              <a:tailEnd/>
            </a:ln>
          </p:spPr>
          <p:txBody>
            <a:bodyPr wrap="none" anchor="ctr"/>
            <a:lstStyle/>
            <a:p>
              <a:endParaRPr lang="zh-CN" altLang="en-US"/>
            </a:p>
          </p:txBody>
        </p:sp>
        <p:sp>
          <p:nvSpPr>
            <p:cNvPr id="68625" name="Line 1041"/>
            <p:cNvSpPr>
              <a:spLocks noChangeShapeType="1"/>
            </p:cNvSpPr>
            <p:nvPr/>
          </p:nvSpPr>
          <p:spPr bwMode="auto">
            <a:xfrm>
              <a:off x="1748" y="1640"/>
              <a:ext cx="192" cy="0"/>
            </a:xfrm>
            <a:prstGeom prst="line">
              <a:avLst/>
            </a:prstGeom>
            <a:noFill/>
            <a:ln w="38100">
              <a:solidFill>
                <a:schemeClr val="tx1"/>
              </a:solidFill>
              <a:round/>
              <a:headEnd/>
              <a:tailEnd/>
            </a:ln>
          </p:spPr>
          <p:txBody>
            <a:bodyPr wrap="none" anchor="ctr"/>
            <a:lstStyle/>
            <a:p>
              <a:endParaRPr lang="zh-CN" altLang="en-US"/>
            </a:p>
          </p:txBody>
        </p:sp>
        <p:sp>
          <p:nvSpPr>
            <p:cNvPr id="68626" name="AutoShape 1042"/>
            <p:cNvSpPr>
              <a:spLocks noChangeArrowheads="1"/>
            </p:cNvSpPr>
            <p:nvPr/>
          </p:nvSpPr>
          <p:spPr bwMode="auto">
            <a:xfrm rot="-5400000">
              <a:off x="1412" y="1352"/>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68627" name="Object 1043"/>
            <p:cNvGraphicFramePr>
              <a:graphicFrameLocks noChangeAspect="1"/>
            </p:cNvGraphicFramePr>
            <p:nvPr/>
          </p:nvGraphicFramePr>
          <p:xfrm>
            <a:off x="1556" y="1336"/>
            <a:ext cx="192" cy="160"/>
          </p:xfrm>
          <a:graphic>
            <a:graphicData uri="http://schemas.openxmlformats.org/presentationml/2006/ole">
              <mc:AlternateContent xmlns:mc="http://schemas.openxmlformats.org/markup-compatibility/2006">
                <mc:Choice xmlns:v="urn:schemas-microsoft-com:vml" Requires="v">
                  <p:oleObj spid="_x0000_s68663" name="公式" r:id="rId5" imgW="152280" imgH="126720" progId="Equation.3">
                    <p:embed/>
                  </p:oleObj>
                </mc:Choice>
                <mc:Fallback>
                  <p:oleObj name="公式" r:id="rId5" imgW="152280" imgH="126720" progId="Equation.3">
                    <p:embed/>
                    <p:pic>
                      <p:nvPicPr>
                        <p:cNvPr id="0" name="Picture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6" y="1336"/>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8" name="Text Box 1044"/>
            <p:cNvSpPr txBox="1">
              <a:spLocks noChangeArrowheads="1"/>
            </p:cNvSpPr>
            <p:nvPr/>
          </p:nvSpPr>
          <p:spPr bwMode="auto">
            <a:xfrm>
              <a:off x="1238" y="1607"/>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8629" name="Text Box 1045"/>
            <p:cNvSpPr txBox="1">
              <a:spLocks noChangeArrowheads="1"/>
            </p:cNvSpPr>
            <p:nvPr/>
          </p:nvSpPr>
          <p:spPr bwMode="auto">
            <a:xfrm>
              <a:off x="1508" y="1457"/>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8630" name="Line 1046"/>
            <p:cNvSpPr>
              <a:spLocks noChangeShapeType="1"/>
            </p:cNvSpPr>
            <p:nvPr/>
          </p:nvSpPr>
          <p:spPr bwMode="auto">
            <a:xfrm>
              <a:off x="1124" y="1064"/>
              <a:ext cx="0" cy="43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31" name="Line 1047"/>
            <p:cNvSpPr>
              <a:spLocks noChangeShapeType="1"/>
            </p:cNvSpPr>
            <p:nvPr/>
          </p:nvSpPr>
          <p:spPr bwMode="auto">
            <a:xfrm>
              <a:off x="1844" y="1640"/>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32" name="Line 1048"/>
            <p:cNvSpPr>
              <a:spLocks noChangeShapeType="1"/>
            </p:cNvSpPr>
            <p:nvPr/>
          </p:nvSpPr>
          <p:spPr bwMode="auto">
            <a:xfrm>
              <a:off x="1892" y="1052"/>
              <a:ext cx="0" cy="576"/>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68633" name="Group 1049"/>
            <p:cNvGrpSpPr>
              <a:grpSpLocks/>
            </p:cNvGrpSpPr>
            <p:nvPr/>
          </p:nvGrpSpPr>
          <p:grpSpPr bwMode="auto">
            <a:xfrm>
              <a:off x="488" y="1040"/>
              <a:ext cx="192" cy="192"/>
              <a:chOff x="3168" y="2448"/>
              <a:chExt cx="192" cy="192"/>
            </a:xfrm>
          </p:grpSpPr>
          <p:sp>
            <p:nvSpPr>
              <p:cNvPr id="68634" name="Line 1050"/>
              <p:cNvSpPr>
                <a:spLocks noChangeShapeType="1"/>
              </p:cNvSpPr>
              <p:nvPr/>
            </p:nvSpPr>
            <p:spPr bwMode="auto">
              <a:xfrm>
                <a:off x="3264" y="244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35" name="Line 1051"/>
              <p:cNvSpPr>
                <a:spLocks noChangeShapeType="1"/>
              </p:cNvSpPr>
              <p:nvPr/>
            </p:nvSpPr>
            <p:spPr bwMode="auto">
              <a:xfrm>
                <a:off x="3168" y="2640"/>
                <a:ext cx="192" cy="0"/>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68636" name="Text Box 1052"/>
            <p:cNvSpPr txBox="1">
              <a:spLocks noChangeArrowheads="1"/>
            </p:cNvSpPr>
            <p:nvPr/>
          </p:nvSpPr>
          <p:spPr bwMode="auto">
            <a:xfrm>
              <a:off x="164" y="1524"/>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68637" name="Text Box 1053"/>
            <p:cNvSpPr txBox="1">
              <a:spLocks noChangeArrowheads="1"/>
            </p:cNvSpPr>
            <p:nvPr/>
          </p:nvSpPr>
          <p:spPr bwMode="auto">
            <a:xfrm>
              <a:off x="2036" y="1232"/>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68638" name="Text Box 1054"/>
            <p:cNvSpPr txBox="1">
              <a:spLocks noChangeArrowheads="1"/>
            </p:cNvSpPr>
            <p:nvPr/>
          </p:nvSpPr>
          <p:spPr bwMode="auto">
            <a:xfrm>
              <a:off x="724" y="1416"/>
              <a:ext cx="56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21</a:t>
              </a:r>
              <a:endParaRPr lang="en-US" altLang="zh-CN" sz="2800" b="1">
                <a:ea typeface="楷体" pitchFamily="18" charset="-122"/>
              </a:endParaRPr>
            </a:p>
          </p:txBody>
        </p:sp>
        <p:sp>
          <p:nvSpPr>
            <p:cNvPr id="68639" name="Rectangle 1055"/>
            <p:cNvSpPr>
              <a:spLocks noChangeArrowheads="1"/>
            </p:cNvSpPr>
            <p:nvPr/>
          </p:nvSpPr>
          <p:spPr bwMode="auto">
            <a:xfrm>
              <a:off x="788" y="2120"/>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40" name="Line 1056"/>
            <p:cNvSpPr>
              <a:spLocks noChangeShapeType="1"/>
            </p:cNvSpPr>
            <p:nvPr/>
          </p:nvSpPr>
          <p:spPr bwMode="auto">
            <a:xfrm>
              <a:off x="1124" y="1796"/>
              <a:ext cx="0" cy="384"/>
            </a:xfrm>
            <a:prstGeom prst="line">
              <a:avLst/>
            </a:prstGeom>
            <a:noFill/>
            <a:ln w="38100">
              <a:solidFill>
                <a:schemeClr val="tx1"/>
              </a:solidFill>
              <a:round/>
              <a:headEnd/>
              <a:tailEnd/>
            </a:ln>
            <a:effectLst/>
          </p:spPr>
          <p:txBody>
            <a:bodyPr anchor="ctr">
              <a:spAutoFit/>
            </a:bodyPr>
            <a:lstStyle/>
            <a:p>
              <a:endParaRPr lang="zh-CN" altLang="en-US"/>
            </a:p>
          </p:txBody>
        </p:sp>
        <p:sp>
          <p:nvSpPr>
            <p:cNvPr id="68641" name="Text Box 1057"/>
            <p:cNvSpPr txBox="1">
              <a:spLocks noChangeArrowheads="1"/>
            </p:cNvSpPr>
            <p:nvPr/>
          </p:nvSpPr>
          <p:spPr bwMode="auto">
            <a:xfrm>
              <a:off x="724" y="1800"/>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22</a:t>
              </a:r>
              <a:endParaRPr lang="en-US" altLang="zh-CN" sz="2800" b="1">
                <a:ea typeface="楷体" pitchFamily="18" charset="-122"/>
              </a:endParaRPr>
            </a:p>
          </p:txBody>
        </p:sp>
        <p:sp>
          <p:nvSpPr>
            <p:cNvPr id="68642" name="Text Box 1058"/>
            <p:cNvSpPr txBox="1">
              <a:spLocks noChangeArrowheads="1"/>
            </p:cNvSpPr>
            <p:nvPr/>
          </p:nvSpPr>
          <p:spPr bwMode="auto">
            <a:xfrm>
              <a:off x="164" y="1908"/>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2</a:t>
              </a:r>
              <a:endParaRPr lang="en-US" altLang="zh-CN" sz="2800" b="1">
                <a:ea typeface="楷体" pitchFamily="18" charset="-122"/>
              </a:endParaRPr>
            </a:p>
          </p:txBody>
        </p:sp>
        <p:sp>
          <p:nvSpPr>
            <p:cNvPr id="68643" name="Oval 1059"/>
            <p:cNvSpPr>
              <a:spLocks noChangeArrowheads="1"/>
            </p:cNvSpPr>
            <p:nvPr/>
          </p:nvSpPr>
          <p:spPr bwMode="auto">
            <a:xfrm>
              <a:off x="1076" y="1724"/>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8644" name="Oval 1060"/>
            <p:cNvSpPr>
              <a:spLocks noChangeArrowheads="1"/>
            </p:cNvSpPr>
            <p:nvPr/>
          </p:nvSpPr>
          <p:spPr bwMode="auto">
            <a:xfrm>
              <a:off x="1856" y="159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8645" name="Oval 1061"/>
            <p:cNvSpPr>
              <a:spLocks noChangeArrowheads="1"/>
            </p:cNvSpPr>
            <p:nvPr/>
          </p:nvSpPr>
          <p:spPr bwMode="auto">
            <a:xfrm>
              <a:off x="524" y="1736"/>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8646" name="Oval 1062"/>
            <p:cNvSpPr>
              <a:spLocks noChangeArrowheads="1"/>
            </p:cNvSpPr>
            <p:nvPr/>
          </p:nvSpPr>
          <p:spPr bwMode="auto">
            <a:xfrm>
              <a:off x="1088" y="99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8647" name="Oval 1063"/>
            <p:cNvSpPr>
              <a:spLocks noChangeArrowheads="1"/>
            </p:cNvSpPr>
            <p:nvPr/>
          </p:nvSpPr>
          <p:spPr bwMode="auto">
            <a:xfrm>
              <a:off x="512" y="2120"/>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8648" name="Oval 1064"/>
            <p:cNvSpPr>
              <a:spLocks noChangeArrowheads="1"/>
            </p:cNvSpPr>
            <p:nvPr/>
          </p:nvSpPr>
          <p:spPr bwMode="auto">
            <a:xfrm>
              <a:off x="2168" y="1592"/>
              <a:ext cx="84" cy="96"/>
            </a:xfrm>
            <a:prstGeom prst="ellipse">
              <a:avLst/>
            </a:prstGeom>
            <a:noFill/>
            <a:ln w="38100">
              <a:solidFill>
                <a:schemeClr val="tx1"/>
              </a:solidFill>
              <a:round/>
              <a:headEnd/>
              <a:tailEnd/>
            </a:ln>
            <a:effectLst/>
          </p:spPr>
          <p:txBody>
            <a:bodyPr anchor="ctr">
              <a:spAutoFit/>
            </a:bodyPr>
            <a:lstStyle/>
            <a:p>
              <a:endParaRPr lang="zh-CN" altLang="en-US"/>
            </a:p>
          </p:txBody>
        </p:sp>
      </p:grpSp>
      <p:sp>
        <p:nvSpPr>
          <p:cNvPr id="68649" name="AutoShape 1065"/>
          <p:cNvSpPr>
            <a:spLocks noChangeArrowheads="1"/>
          </p:cNvSpPr>
          <p:nvPr/>
        </p:nvSpPr>
        <p:spPr bwMode="auto">
          <a:xfrm>
            <a:off x="4784725" y="0"/>
            <a:ext cx="3997325" cy="1868488"/>
          </a:xfrm>
          <a:prstGeom prst="cloudCallout">
            <a:avLst>
              <a:gd name="adj1" fmla="val 14773"/>
              <a:gd name="adj2" fmla="val 81685"/>
            </a:avLst>
          </a:prstGeom>
          <a:solidFill>
            <a:srgbClr val="FFFFFF"/>
          </a:solidFill>
          <a:ln w="38100">
            <a:solidFill>
              <a:srgbClr val="FF0000"/>
            </a:solidFill>
            <a:round/>
            <a:headEnd/>
            <a:tailEnd/>
          </a:ln>
          <a:effectLst/>
        </p:spPr>
        <p:txBody>
          <a:bodyPr anchor="ctr">
            <a:spAutoFit/>
          </a:bodyPr>
          <a:lstStyle/>
          <a:p>
            <a:pPr algn="ctr">
              <a:lnSpc>
                <a:spcPct val="115000"/>
              </a:lnSpc>
              <a:spcBef>
                <a:spcPct val="50000"/>
              </a:spcBef>
            </a:pPr>
            <a:r>
              <a:rPr lang="en-US" altLang="zh-CN" sz="2800" b="1" i="1">
                <a:ea typeface="楷体_GB2312" pitchFamily="49" charset="-122"/>
              </a:rPr>
              <a:t>u</a:t>
            </a:r>
            <a:r>
              <a:rPr lang="en-US" altLang="zh-CN" sz="2800" b="1" i="1" baseline="-25000">
                <a:ea typeface="楷体_GB2312" pitchFamily="49" charset="-122"/>
              </a:rPr>
              <a:t>+  </a:t>
            </a:r>
            <a:r>
              <a:rPr lang="zh-CN" altLang="en-US" sz="2800" b="1">
                <a:ea typeface="楷体_GB2312" pitchFamily="49" charset="-122"/>
              </a:rPr>
              <a:t>与</a:t>
            </a:r>
            <a:r>
              <a:rPr lang="zh-CN" altLang="en-US" sz="2800" b="1" i="1">
                <a:ea typeface="楷体_GB2312" pitchFamily="49" charset="-122"/>
              </a:rPr>
              <a:t> </a:t>
            </a: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r>
              <a:rPr lang="en-US" altLang="zh-CN" sz="2800" b="1" i="1" baseline="-25000">
                <a:ea typeface="楷体_GB2312" pitchFamily="49" charset="-122"/>
              </a:rPr>
              <a:t> </a:t>
            </a:r>
            <a:r>
              <a:rPr lang="zh-CN" altLang="en-US" sz="2800" b="1">
                <a:ea typeface="楷体_GB2312" pitchFamily="49" charset="-122"/>
              </a:rPr>
              <a:t>和 </a:t>
            </a: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 </a:t>
            </a:r>
            <a:endParaRPr lang="en-US" altLang="zh-CN" sz="2800" b="1" i="1" baseline="-25000">
              <a:ea typeface="楷体_GB2312" pitchFamily="49" charset="-122"/>
            </a:endParaRPr>
          </a:p>
          <a:p>
            <a:pPr algn="ctr">
              <a:spcBef>
                <a:spcPct val="50000"/>
              </a:spcBef>
            </a:pPr>
            <a:r>
              <a:rPr lang="zh-CN" altLang="en-US" sz="2800" b="1">
                <a:ea typeface="楷体_GB2312" pitchFamily="49" charset="-122"/>
              </a:rPr>
              <a:t>的关系如何？</a:t>
            </a:r>
            <a:endParaRPr lang="zh-CN" altLang="en-US" sz="2800" i="1">
              <a:ea typeface="楷体_GB2312" pitchFamily="49" charset="-122"/>
            </a:endParaRPr>
          </a:p>
        </p:txBody>
      </p:sp>
      <p:graphicFrame>
        <p:nvGraphicFramePr>
          <p:cNvPr id="68650" name="Object 1066"/>
          <p:cNvGraphicFramePr>
            <a:graphicFrameLocks noChangeAspect="1"/>
          </p:cNvGraphicFramePr>
          <p:nvPr/>
        </p:nvGraphicFramePr>
        <p:xfrm>
          <a:off x="1009650" y="4670425"/>
          <a:ext cx="7607300" cy="1162050"/>
        </p:xfrm>
        <a:graphic>
          <a:graphicData uri="http://schemas.openxmlformats.org/presentationml/2006/ole">
            <mc:AlternateContent xmlns:mc="http://schemas.openxmlformats.org/markup-compatibility/2006">
              <mc:Choice xmlns:v="urn:schemas-microsoft-com:vml" Requires="v">
                <p:oleObj spid="_x0000_s68664" name="公式" r:id="rId7" imgW="2501640" imgH="431640" progId="Equation.3">
                  <p:embed/>
                </p:oleObj>
              </mc:Choice>
              <mc:Fallback>
                <p:oleObj name="公式" r:id="rId7" imgW="2501640" imgH="431640" progId="Equation.3">
                  <p:embed/>
                  <p:pic>
                    <p:nvPicPr>
                      <p:cNvPr id="0" name="Picture 10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650" y="4670425"/>
                        <a:ext cx="76073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sp>
        <p:nvSpPr>
          <p:cNvPr id="68651" name="Text Box 1067"/>
          <p:cNvSpPr txBox="1">
            <a:spLocks noChangeArrowheads="1"/>
          </p:cNvSpPr>
          <p:nvPr/>
        </p:nvSpPr>
        <p:spPr bwMode="auto">
          <a:xfrm>
            <a:off x="228600" y="5905500"/>
            <a:ext cx="8513763" cy="841375"/>
          </a:xfrm>
          <a:prstGeom prst="rect">
            <a:avLst/>
          </a:prstGeom>
          <a:noFill/>
          <a:ln w="19050">
            <a:solidFill>
              <a:schemeClr val="accent1"/>
            </a:solidFill>
            <a:miter lim="800000"/>
            <a:headEnd/>
            <a:tailEnd/>
          </a:ln>
          <a:effectLst/>
        </p:spPr>
        <p:txBody>
          <a:bodyPr>
            <a:spAutoFit/>
          </a:bodyPr>
          <a:lstStyle/>
          <a:p>
            <a:pPr marL="952500" indent="-952500">
              <a:spcBef>
                <a:spcPct val="50000"/>
              </a:spcBef>
            </a:pPr>
            <a:r>
              <a:rPr lang="zh-CN" altLang="en-US" b="1">
                <a:solidFill>
                  <a:srgbClr val="FF0000"/>
                </a:solidFill>
              </a:rPr>
              <a:t>注意：</a:t>
            </a:r>
            <a:r>
              <a:rPr lang="zh-CN" altLang="en-US" b="1"/>
              <a:t>同相求和电路的各输入信号的放大倍数互相影响，不能单独调整。</a:t>
            </a:r>
            <a:endParaRPr lang="zh-CN" altLang="en-US" b="1">
              <a:solidFill>
                <a:srgbClr val="FF0000"/>
              </a:solidFill>
            </a:endParaRPr>
          </a:p>
        </p:txBody>
      </p:sp>
      <p:sp>
        <p:nvSpPr>
          <p:cNvPr id="68652" name="Text Box 1068"/>
          <p:cNvSpPr txBox="1">
            <a:spLocks noChangeArrowheads="1"/>
          </p:cNvSpPr>
          <p:nvPr/>
        </p:nvSpPr>
        <p:spPr bwMode="auto">
          <a:xfrm>
            <a:off x="1876425" y="3121025"/>
            <a:ext cx="6505575" cy="519113"/>
          </a:xfrm>
          <a:prstGeom prst="rect">
            <a:avLst/>
          </a:prstGeom>
          <a:noFill/>
          <a:ln w="38100">
            <a:noFill/>
            <a:miter lim="800000"/>
            <a:headEnd/>
            <a:tailEnd/>
          </a:ln>
          <a:effectLst/>
        </p:spPr>
        <p:txBody>
          <a:bodyPr>
            <a:spAutoFit/>
          </a:bodyPr>
          <a:lstStyle/>
          <a:p>
            <a:pPr>
              <a:spcBef>
                <a:spcPct val="50000"/>
              </a:spcBef>
            </a:pPr>
            <a:r>
              <a:rPr lang="zh-CN" altLang="en-US" sz="2800" b="1">
                <a:solidFill>
                  <a:srgbClr val="006600"/>
                </a:solidFill>
                <a:ea typeface="楷体" pitchFamily="18" charset="-122"/>
              </a:rPr>
              <a:t>流入运放输入端的电流为</a:t>
            </a:r>
            <a:r>
              <a:rPr lang="en-US" altLang="zh-CN" sz="2800" b="1">
                <a:solidFill>
                  <a:srgbClr val="006600"/>
                </a:solidFill>
                <a:ea typeface="楷体" pitchFamily="18" charset="-122"/>
              </a:rPr>
              <a:t>0</a:t>
            </a:r>
            <a:r>
              <a:rPr lang="zh-CN" altLang="en-US" sz="2800" b="1">
                <a:solidFill>
                  <a:srgbClr val="FF00FF"/>
                </a:solidFill>
                <a:ea typeface="楷体" pitchFamily="18" charset="-122"/>
              </a:rPr>
              <a:t>（</a:t>
            </a:r>
            <a:r>
              <a:rPr lang="zh-CN" altLang="en-US" sz="2800" b="1">
                <a:solidFill>
                  <a:srgbClr val="FF00FF"/>
                </a:solidFill>
                <a:ea typeface="楷体_GB2312" pitchFamily="49" charset="-122"/>
              </a:rPr>
              <a:t>虚开路）</a:t>
            </a:r>
          </a:p>
        </p:txBody>
      </p:sp>
      <p:graphicFrame>
        <p:nvGraphicFramePr>
          <p:cNvPr id="68653" name="Object 1069"/>
          <p:cNvGraphicFramePr>
            <a:graphicFrameLocks noChangeAspect="1"/>
          </p:cNvGraphicFramePr>
          <p:nvPr/>
        </p:nvGraphicFramePr>
        <p:xfrm>
          <a:off x="2959100" y="3554413"/>
          <a:ext cx="5437188" cy="1119187"/>
        </p:xfrm>
        <a:graphic>
          <a:graphicData uri="http://schemas.openxmlformats.org/presentationml/2006/ole">
            <mc:AlternateContent xmlns:mc="http://schemas.openxmlformats.org/markup-compatibility/2006">
              <mc:Choice xmlns:v="urn:schemas-microsoft-com:vml" Requires="v">
                <p:oleObj spid="_x0000_s68665" name="公式" r:id="rId9" imgW="1942920" imgH="431640" progId="Equation.3">
                  <p:embed/>
                </p:oleObj>
              </mc:Choice>
              <mc:Fallback>
                <p:oleObj name="公式" r:id="rId9" imgW="1942920" imgH="431640" progId="Equation.3">
                  <p:embed/>
                  <p:pic>
                    <p:nvPicPr>
                      <p:cNvPr id="0" name="Picture 10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9100" y="3554413"/>
                        <a:ext cx="5437188"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68654" name="AutoShape 1070"/>
          <p:cNvSpPr>
            <a:spLocks noChangeArrowheads="1"/>
          </p:cNvSpPr>
          <p:nvPr/>
        </p:nvSpPr>
        <p:spPr bwMode="auto">
          <a:xfrm>
            <a:off x="2111375" y="3948113"/>
            <a:ext cx="758825" cy="384175"/>
          </a:xfrm>
          <a:prstGeom prst="notchedRightArrow">
            <a:avLst>
              <a:gd name="adj1" fmla="val 50000"/>
              <a:gd name="adj2" fmla="val 49380"/>
            </a:avLst>
          </a:prstGeom>
          <a:gradFill rotWithShape="0">
            <a:gsLst>
              <a:gs pos="0">
                <a:schemeClr val="tx2"/>
              </a:gs>
              <a:gs pos="50000">
                <a:srgbClr val="FF0000"/>
              </a:gs>
              <a:gs pos="100000">
                <a:schemeClr val="tx2"/>
              </a:gs>
            </a:gsLst>
            <a:lin ang="0" scaled="1"/>
          </a:gradFill>
          <a:ln w="38100">
            <a:noFill/>
            <a:miter lim="800000"/>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blinds(horizontal)">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horizontal)">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49"/>
                                        </p:tgtEl>
                                        <p:attrNameLst>
                                          <p:attrName>style.visibility</p:attrName>
                                        </p:attrNameLst>
                                      </p:cBhvr>
                                      <p:to>
                                        <p:strVal val="visible"/>
                                      </p:to>
                                    </p:set>
                                    <p:animEffect transition="in" filter="blinds(horizontal)">
                                      <p:cBhvr>
                                        <p:cTn id="17" dur="500"/>
                                        <p:tgtEl>
                                          <p:spTgt spid="686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52"/>
                                        </p:tgtEl>
                                        <p:attrNameLst>
                                          <p:attrName>style.visibility</p:attrName>
                                        </p:attrNameLst>
                                      </p:cBhvr>
                                      <p:to>
                                        <p:strVal val="visible"/>
                                      </p:to>
                                    </p:set>
                                    <p:animEffect transition="in" filter="blinds(horizontal)">
                                      <p:cBhvr>
                                        <p:cTn id="22" dur="500"/>
                                        <p:tgtEl>
                                          <p:spTgt spid="68652"/>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68654"/>
                                        </p:tgtEl>
                                        <p:attrNameLst>
                                          <p:attrName>style.visibility</p:attrName>
                                        </p:attrNameLst>
                                      </p:cBhvr>
                                      <p:to>
                                        <p:strVal val="visible"/>
                                      </p:to>
                                    </p:set>
                                    <p:anim calcmode="lin" valueType="num">
                                      <p:cBhvr>
                                        <p:cTn id="27" dur="500" fill="hold"/>
                                        <p:tgtEl>
                                          <p:spTgt spid="68654"/>
                                        </p:tgtEl>
                                        <p:attrNameLst>
                                          <p:attrName>ppt_w</p:attrName>
                                        </p:attrNameLst>
                                      </p:cBhvr>
                                      <p:tavLst>
                                        <p:tav tm="0">
                                          <p:val>
                                            <p:fltVal val="0"/>
                                          </p:val>
                                        </p:tav>
                                        <p:tav tm="100000">
                                          <p:val>
                                            <p:strVal val="#ppt_w"/>
                                          </p:val>
                                        </p:tav>
                                      </p:tavLst>
                                    </p:anim>
                                    <p:anim calcmode="lin" valueType="num">
                                      <p:cBhvr>
                                        <p:cTn id="28" dur="500" fill="hold"/>
                                        <p:tgtEl>
                                          <p:spTgt spid="6865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68653"/>
                                        </p:tgtEl>
                                        <p:attrNameLst>
                                          <p:attrName>style.visibility</p:attrName>
                                        </p:attrNameLst>
                                      </p:cBhvr>
                                      <p:to>
                                        <p:strVal val="visible"/>
                                      </p:to>
                                    </p:set>
                                    <p:anim calcmode="lin" valueType="num">
                                      <p:cBhvr>
                                        <p:cTn id="33" dur="500" fill="hold"/>
                                        <p:tgtEl>
                                          <p:spTgt spid="68653"/>
                                        </p:tgtEl>
                                        <p:attrNameLst>
                                          <p:attrName>ppt_w</p:attrName>
                                        </p:attrNameLst>
                                      </p:cBhvr>
                                      <p:tavLst>
                                        <p:tav tm="0">
                                          <p:val>
                                            <p:fltVal val="0"/>
                                          </p:val>
                                        </p:tav>
                                        <p:tav tm="100000">
                                          <p:val>
                                            <p:strVal val="#ppt_w"/>
                                          </p:val>
                                        </p:tav>
                                      </p:tavLst>
                                    </p:anim>
                                    <p:anim calcmode="lin" valueType="num">
                                      <p:cBhvr>
                                        <p:cTn id="34" dur="500" fill="hold"/>
                                        <p:tgtEl>
                                          <p:spTgt spid="6865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8650"/>
                                        </p:tgtEl>
                                        <p:attrNameLst>
                                          <p:attrName>style.visibility</p:attrName>
                                        </p:attrNameLst>
                                      </p:cBhvr>
                                      <p:to>
                                        <p:strVal val="visible"/>
                                      </p:to>
                                    </p:set>
                                    <p:animEffect transition="in" filter="wipe(left)">
                                      <p:cBhvr>
                                        <p:cTn id="39" dur="500"/>
                                        <p:tgtEl>
                                          <p:spTgt spid="6865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8651"/>
                                        </p:tgtEl>
                                        <p:attrNameLst>
                                          <p:attrName>style.visibility</p:attrName>
                                        </p:attrNameLst>
                                      </p:cBhvr>
                                      <p:to>
                                        <p:strVal val="visible"/>
                                      </p:to>
                                    </p:set>
                                    <p:anim calcmode="lin" valueType="num">
                                      <p:cBhvr additive="base">
                                        <p:cTn id="44" dur="500" fill="hold"/>
                                        <p:tgtEl>
                                          <p:spTgt spid="68651"/>
                                        </p:tgtEl>
                                        <p:attrNameLst>
                                          <p:attrName>ppt_x</p:attrName>
                                        </p:attrNameLst>
                                      </p:cBhvr>
                                      <p:tavLst>
                                        <p:tav tm="0">
                                          <p:val>
                                            <p:strVal val="#ppt_x"/>
                                          </p:val>
                                        </p:tav>
                                        <p:tav tm="100000">
                                          <p:val>
                                            <p:strVal val="#ppt_x"/>
                                          </p:val>
                                        </p:tav>
                                      </p:tavLst>
                                    </p:anim>
                                    <p:anim calcmode="lin" valueType="num">
                                      <p:cBhvr additive="base">
                                        <p:cTn id="45" dur="500" fill="hold"/>
                                        <p:tgtEl>
                                          <p:spTgt spid="68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49" grpId="0" animBg="1" autoUpdateAnimBg="0"/>
      <p:bldP spid="68651" grpId="0" animBg="1" autoUpdateAnimBg="0"/>
      <p:bldP spid="68652" grpId="0" autoUpdateAnimBg="0"/>
      <p:bldP spid="686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1026"/>
          <p:cNvGrpSpPr>
            <a:grpSpLocks/>
          </p:cNvGrpSpPr>
          <p:nvPr/>
        </p:nvGrpSpPr>
        <p:grpSpPr bwMode="auto">
          <a:xfrm>
            <a:off x="611188" y="842963"/>
            <a:ext cx="3581400" cy="3181350"/>
            <a:chOff x="248" y="248"/>
            <a:chExt cx="2256" cy="2004"/>
          </a:xfrm>
        </p:grpSpPr>
        <p:sp>
          <p:nvSpPr>
            <p:cNvPr id="69635" name="Line 1027"/>
            <p:cNvSpPr>
              <a:spLocks noChangeShapeType="1"/>
            </p:cNvSpPr>
            <p:nvPr/>
          </p:nvSpPr>
          <p:spPr bwMode="auto">
            <a:xfrm>
              <a:off x="704" y="1340"/>
              <a:ext cx="648" cy="12"/>
            </a:xfrm>
            <a:prstGeom prst="line">
              <a:avLst/>
            </a:prstGeom>
            <a:noFill/>
            <a:ln w="38100">
              <a:solidFill>
                <a:schemeClr val="tx1"/>
              </a:solidFill>
              <a:round/>
              <a:headEnd/>
              <a:tailEnd/>
            </a:ln>
          </p:spPr>
          <p:txBody>
            <a:bodyPr wrap="none" anchor="ctr"/>
            <a:lstStyle/>
            <a:p>
              <a:endParaRPr lang="zh-CN" altLang="en-US"/>
            </a:p>
          </p:txBody>
        </p:sp>
        <p:sp>
          <p:nvSpPr>
            <p:cNvPr id="69636" name="Line 1028"/>
            <p:cNvSpPr>
              <a:spLocks noChangeShapeType="1"/>
            </p:cNvSpPr>
            <p:nvPr/>
          </p:nvSpPr>
          <p:spPr bwMode="auto">
            <a:xfrm>
              <a:off x="668" y="1736"/>
              <a:ext cx="55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9637" name="Line 1029"/>
            <p:cNvSpPr>
              <a:spLocks noChangeShapeType="1"/>
            </p:cNvSpPr>
            <p:nvPr/>
          </p:nvSpPr>
          <p:spPr bwMode="auto">
            <a:xfrm>
              <a:off x="668" y="620"/>
              <a:ext cx="132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38" name="Text Box 1030"/>
            <p:cNvSpPr txBox="1">
              <a:spLocks noChangeArrowheads="1"/>
            </p:cNvSpPr>
            <p:nvPr/>
          </p:nvSpPr>
          <p:spPr bwMode="auto">
            <a:xfrm flipH="1" flipV="1">
              <a:off x="1248" y="894"/>
              <a:ext cx="276"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rPr>
                <a:t>-</a:t>
              </a:r>
            </a:p>
          </p:txBody>
        </p:sp>
        <p:sp>
          <p:nvSpPr>
            <p:cNvPr id="69639" name="Text Box 1031"/>
            <p:cNvSpPr txBox="1">
              <a:spLocks noChangeArrowheads="1"/>
            </p:cNvSpPr>
            <p:nvPr/>
          </p:nvSpPr>
          <p:spPr bwMode="auto">
            <a:xfrm>
              <a:off x="824" y="248"/>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1</a:t>
              </a:r>
              <a:endParaRPr lang="en-US" altLang="zh-CN" sz="2800" b="1">
                <a:ea typeface="楷体" pitchFamily="18" charset="-122"/>
              </a:endParaRPr>
            </a:p>
          </p:txBody>
        </p:sp>
        <p:sp>
          <p:nvSpPr>
            <p:cNvPr id="69640" name="Text Box 1032"/>
            <p:cNvSpPr txBox="1">
              <a:spLocks noChangeArrowheads="1"/>
            </p:cNvSpPr>
            <p:nvPr/>
          </p:nvSpPr>
          <p:spPr bwMode="auto">
            <a:xfrm>
              <a:off x="1448" y="248"/>
              <a:ext cx="66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baseline="-25000">
                  <a:ea typeface="楷体" pitchFamily="18" charset="-122"/>
                </a:rPr>
                <a:t>F</a:t>
              </a:r>
              <a:endParaRPr lang="en-US" altLang="zh-CN" sz="2800" b="1" i="1">
                <a:ea typeface="楷体" pitchFamily="18" charset="-122"/>
              </a:endParaRPr>
            </a:p>
          </p:txBody>
        </p:sp>
        <p:sp>
          <p:nvSpPr>
            <p:cNvPr id="69641" name="Rectangle 1033"/>
            <p:cNvSpPr>
              <a:spLocks noChangeArrowheads="1"/>
            </p:cNvSpPr>
            <p:nvPr/>
          </p:nvSpPr>
          <p:spPr bwMode="auto">
            <a:xfrm>
              <a:off x="872" y="572"/>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42" name="Rectangle 1034"/>
            <p:cNvSpPr>
              <a:spLocks noChangeArrowheads="1"/>
            </p:cNvSpPr>
            <p:nvPr/>
          </p:nvSpPr>
          <p:spPr bwMode="auto">
            <a:xfrm>
              <a:off x="1496" y="572"/>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43" name="Rectangle 1035"/>
            <p:cNvSpPr>
              <a:spLocks noChangeArrowheads="1"/>
            </p:cNvSpPr>
            <p:nvPr/>
          </p:nvSpPr>
          <p:spPr bwMode="auto">
            <a:xfrm>
              <a:off x="872" y="1304"/>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44" name="Rectangle 1036"/>
            <p:cNvSpPr>
              <a:spLocks noChangeArrowheads="1"/>
            </p:cNvSpPr>
            <p:nvPr/>
          </p:nvSpPr>
          <p:spPr bwMode="auto">
            <a:xfrm>
              <a:off x="1352" y="872"/>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69645" name="Line 1037"/>
            <p:cNvSpPr>
              <a:spLocks noChangeShapeType="1"/>
            </p:cNvSpPr>
            <p:nvPr/>
          </p:nvSpPr>
          <p:spPr bwMode="auto">
            <a:xfrm>
              <a:off x="1208" y="1046"/>
              <a:ext cx="144" cy="0"/>
            </a:xfrm>
            <a:prstGeom prst="line">
              <a:avLst/>
            </a:prstGeom>
            <a:noFill/>
            <a:ln w="38100">
              <a:solidFill>
                <a:schemeClr val="tx1"/>
              </a:solidFill>
              <a:round/>
              <a:headEnd/>
              <a:tailEnd/>
            </a:ln>
          </p:spPr>
          <p:txBody>
            <a:bodyPr wrap="none" anchor="ctr"/>
            <a:lstStyle/>
            <a:p>
              <a:endParaRPr lang="zh-CN" altLang="en-US"/>
            </a:p>
          </p:txBody>
        </p:sp>
        <p:sp>
          <p:nvSpPr>
            <p:cNvPr id="69646" name="Line 1038"/>
            <p:cNvSpPr>
              <a:spLocks noChangeShapeType="1"/>
            </p:cNvSpPr>
            <p:nvPr/>
          </p:nvSpPr>
          <p:spPr bwMode="auto">
            <a:xfrm>
              <a:off x="1832" y="1208"/>
              <a:ext cx="192" cy="0"/>
            </a:xfrm>
            <a:prstGeom prst="line">
              <a:avLst/>
            </a:prstGeom>
            <a:noFill/>
            <a:ln w="38100">
              <a:solidFill>
                <a:schemeClr val="tx1"/>
              </a:solidFill>
              <a:round/>
              <a:headEnd/>
              <a:tailEnd/>
            </a:ln>
          </p:spPr>
          <p:txBody>
            <a:bodyPr wrap="none" anchor="ctr"/>
            <a:lstStyle/>
            <a:p>
              <a:endParaRPr lang="zh-CN" altLang="en-US"/>
            </a:p>
          </p:txBody>
        </p:sp>
        <p:sp>
          <p:nvSpPr>
            <p:cNvPr id="69647" name="AutoShape 1039"/>
            <p:cNvSpPr>
              <a:spLocks noChangeArrowheads="1"/>
            </p:cNvSpPr>
            <p:nvPr/>
          </p:nvSpPr>
          <p:spPr bwMode="auto">
            <a:xfrm rot="-5400000">
              <a:off x="1496" y="920"/>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69648" name="Object 1040"/>
            <p:cNvGraphicFramePr>
              <a:graphicFrameLocks noChangeAspect="1"/>
            </p:cNvGraphicFramePr>
            <p:nvPr/>
          </p:nvGraphicFramePr>
          <p:xfrm>
            <a:off x="1640" y="904"/>
            <a:ext cx="192" cy="160"/>
          </p:xfrm>
          <a:graphic>
            <a:graphicData uri="http://schemas.openxmlformats.org/presentationml/2006/ole">
              <mc:AlternateContent xmlns:mc="http://schemas.openxmlformats.org/markup-compatibility/2006">
                <mc:Choice xmlns:v="urn:schemas-microsoft-com:vml" Requires="v">
                  <p:oleObj spid="_x0000_s69651" name="公式" r:id="rId3" imgW="152280" imgH="126720" progId="Equation.3">
                    <p:embed/>
                  </p:oleObj>
                </mc:Choice>
                <mc:Fallback>
                  <p:oleObj name="公式" r:id="rId3" imgW="152280" imgH="126720" progId="Equation.3">
                    <p:embed/>
                    <p:pic>
                      <p:nvPicPr>
                        <p:cNvPr id="0" name="Picture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 y="904"/>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9" name="Text Box 1041"/>
            <p:cNvSpPr txBox="1">
              <a:spLocks noChangeArrowheads="1"/>
            </p:cNvSpPr>
            <p:nvPr/>
          </p:nvSpPr>
          <p:spPr bwMode="auto">
            <a:xfrm>
              <a:off x="1322" y="1175"/>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9650" name="Text Box 1042"/>
            <p:cNvSpPr txBox="1">
              <a:spLocks noChangeArrowheads="1"/>
            </p:cNvSpPr>
            <p:nvPr/>
          </p:nvSpPr>
          <p:spPr bwMode="auto">
            <a:xfrm>
              <a:off x="1592" y="1025"/>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9651" name="Line 1043"/>
            <p:cNvSpPr>
              <a:spLocks noChangeShapeType="1"/>
            </p:cNvSpPr>
            <p:nvPr/>
          </p:nvSpPr>
          <p:spPr bwMode="auto">
            <a:xfrm>
              <a:off x="1208" y="632"/>
              <a:ext cx="0" cy="43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52" name="Line 1044"/>
            <p:cNvSpPr>
              <a:spLocks noChangeShapeType="1"/>
            </p:cNvSpPr>
            <p:nvPr/>
          </p:nvSpPr>
          <p:spPr bwMode="auto">
            <a:xfrm>
              <a:off x="1928" y="1208"/>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53" name="Line 1045"/>
            <p:cNvSpPr>
              <a:spLocks noChangeShapeType="1"/>
            </p:cNvSpPr>
            <p:nvPr/>
          </p:nvSpPr>
          <p:spPr bwMode="auto">
            <a:xfrm>
              <a:off x="1976" y="620"/>
              <a:ext cx="0" cy="576"/>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69654" name="Group 1046"/>
            <p:cNvGrpSpPr>
              <a:grpSpLocks/>
            </p:cNvGrpSpPr>
            <p:nvPr/>
          </p:nvGrpSpPr>
          <p:grpSpPr bwMode="auto">
            <a:xfrm>
              <a:off x="572" y="608"/>
              <a:ext cx="192" cy="192"/>
              <a:chOff x="3168" y="2448"/>
              <a:chExt cx="192" cy="192"/>
            </a:xfrm>
          </p:grpSpPr>
          <p:sp>
            <p:nvSpPr>
              <p:cNvPr id="69655" name="Line 1047"/>
              <p:cNvSpPr>
                <a:spLocks noChangeShapeType="1"/>
              </p:cNvSpPr>
              <p:nvPr/>
            </p:nvSpPr>
            <p:spPr bwMode="auto">
              <a:xfrm>
                <a:off x="3264" y="244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56" name="Line 1048"/>
              <p:cNvSpPr>
                <a:spLocks noChangeShapeType="1"/>
              </p:cNvSpPr>
              <p:nvPr/>
            </p:nvSpPr>
            <p:spPr bwMode="auto">
              <a:xfrm>
                <a:off x="3168" y="2640"/>
                <a:ext cx="192" cy="0"/>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69657" name="Text Box 1049"/>
            <p:cNvSpPr txBox="1">
              <a:spLocks noChangeArrowheads="1"/>
            </p:cNvSpPr>
            <p:nvPr/>
          </p:nvSpPr>
          <p:spPr bwMode="auto">
            <a:xfrm>
              <a:off x="248" y="1092"/>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69658" name="Text Box 1050"/>
            <p:cNvSpPr txBox="1">
              <a:spLocks noChangeArrowheads="1"/>
            </p:cNvSpPr>
            <p:nvPr/>
          </p:nvSpPr>
          <p:spPr bwMode="auto">
            <a:xfrm>
              <a:off x="2120" y="800"/>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69659" name="Text Box 1051"/>
            <p:cNvSpPr txBox="1">
              <a:spLocks noChangeArrowheads="1"/>
            </p:cNvSpPr>
            <p:nvPr/>
          </p:nvSpPr>
          <p:spPr bwMode="auto">
            <a:xfrm>
              <a:off x="808" y="984"/>
              <a:ext cx="56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21</a:t>
              </a:r>
              <a:endParaRPr lang="en-US" altLang="zh-CN" sz="2800" b="1">
                <a:ea typeface="楷体" pitchFamily="18" charset="-122"/>
              </a:endParaRPr>
            </a:p>
          </p:txBody>
        </p:sp>
        <p:sp>
          <p:nvSpPr>
            <p:cNvPr id="69660" name="Rectangle 1052"/>
            <p:cNvSpPr>
              <a:spLocks noChangeArrowheads="1"/>
            </p:cNvSpPr>
            <p:nvPr/>
          </p:nvSpPr>
          <p:spPr bwMode="auto">
            <a:xfrm>
              <a:off x="872" y="1688"/>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61" name="Line 1053"/>
            <p:cNvSpPr>
              <a:spLocks noChangeShapeType="1"/>
            </p:cNvSpPr>
            <p:nvPr/>
          </p:nvSpPr>
          <p:spPr bwMode="auto">
            <a:xfrm>
              <a:off x="1208" y="1364"/>
              <a:ext cx="0" cy="876"/>
            </a:xfrm>
            <a:prstGeom prst="line">
              <a:avLst/>
            </a:prstGeom>
            <a:noFill/>
            <a:ln w="38100">
              <a:solidFill>
                <a:schemeClr val="tx1"/>
              </a:solidFill>
              <a:round/>
              <a:headEnd/>
              <a:tailEnd/>
            </a:ln>
            <a:effectLst/>
          </p:spPr>
          <p:txBody>
            <a:bodyPr anchor="ctr">
              <a:spAutoFit/>
            </a:bodyPr>
            <a:lstStyle/>
            <a:p>
              <a:endParaRPr lang="zh-CN" altLang="en-US"/>
            </a:p>
          </p:txBody>
        </p:sp>
        <p:sp>
          <p:nvSpPr>
            <p:cNvPr id="69662" name="Text Box 1054"/>
            <p:cNvSpPr txBox="1">
              <a:spLocks noChangeArrowheads="1"/>
            </p:cNvSpPr>
            <p:nvPr/>
          </p:nvSpPr>
          <p:spPr bwMode="auto">
            <a:xfrm>
              <a:off x="808" y="1368"/>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22</a:t>
              </a:r>
              <a:endParaRPr lang="en-US" altLang="zh-CN" sz="2800" b="1">
                <a:ea typeface="楷体" pitchFamily="18" charset="-122"/>
              </a:endParaRPr>
            </a:p>
          </p:txBody>
        </p:sp>
        <p:sp>
          <p:nvSpPr>
            <p:cNvPr id="69663" name="Text Box 1055"/>
            <p:cNvSpPr txBox="1">
              <a:spLocks noChangeArrowheads="1"/>
            </p:cNvSpPr>
            <p:nvPr/>
          </p:nvSpPr>
          <p:spPr bwMode="auto">
            <a:xfrm>
              <a:off x="248" y="1476"/>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2</a:t>
              </a:r>
              <a:endParaRPr lang="en-US" altLang="zh-CN" sz="2800" b="1">
                <a:ea typeface="楷体" pitchFamily="18" charset="-122"/>
              </a:endParaRPr>
            </a:p>
          </p:txBody>
        </p:sp>
        <p:sp>
          <p:nvSpPr>
            <p:cNvPr id="69664" name="Oval 1056"/>
            <p:cNvSpPr>
              <a:spLocks noChangeArrowheads="1"/>
            </p:cNvSpPr>
            <p:nvPr/>
          </p:nvSpPr>
          <p:spPr bwMode="auto">
            <a:xfrm>
              <a:off x="1160" y="129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65" name="Oval 1057"/>
            <p:cNvSpPr>
              <a:spLocks noChangeArrowheads="1"/>
            </p:cNvSpPr>
            <p:nvPr/>
          </p:nvSpPr>
          <p:spPr bwMode="auto">
            <a:xfrm>
              <a:off x="1940" y="1160"/>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66" name="Oval 1058"/>
            <p:cNvSpPr>
              <a:spLocks noChangeArrowheads="1"/>
            </p:cNvSpPr>
            <p:nvPr/>
          </p:nvSpPr>
          <p:spPr bwMode="auto">
            <a:xfrm>
              <a:off x="608" y="1304"/>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9667" name="Oval 1059"/>
            <p:cNvSpPr>
              <a:spLocks noChangeArrowheads="1"/>
            </p:cNvSpPr>
            <p:nvPr/>
          </p:nvSpPr>
          <p:spPr bwMode="auto">
            <a:xfrm>
              <a:off x="1172" y="560"/>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68" name="Oval 1060"/>
            <p:cNvSpPr>
              <a:spLocks noChangeArrowheads="1"/>
            </p:cNvSpPr>
            <p:nvPr/>
          </p:nvSpPr>
          <p:spPr bwMode="auto">
            <a:xfrm>
              <a:off x="596" y="1688"/>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9669" name="Oval 1061"/>
            <p:cNvSpPr>
              <a:spLocks noChangeArrowheads="1"/>
            </p:cNvSpPr>
            <p:nvPr/>
          </p:nvSpPr>
          <p:spPr bwMode="auto">
            <a:xfrm>
              <a:off x="2252" y="1160"/>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9670" name="Rectangle 1062"/>
            <p:cNvSpPr>
              <a:spLocks noChangeArrowheads="1"/>
            </p:cNvSpPr>
            <p:nvPr/>
          </p:nvSpPr>
          <p:spPr bwMode="auto">
            <a:xfrm>
              <a:off x="1149" y="1882"/>
              <a:ext cx="95" cy="23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71" name="Oval 1063"/>
            <p:cNvSpPr>
              <a:spLocks noChangeArrowheads="1"/>
            </p:cNvSpPr>
            <p:nvPr/>
          </p:nvSpPr>
          <p:spPr bwMode="auto">
            <a:xfrm>
              <a:off x="1162" y="168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72" name="Line 1064"/>
            <p:cNvSpPr>
              <a:spLocks noChangeShapeType="1"/>
            </p:cNvSpPr>
            <p:nvPr/>
          </p:nvSpPr>
          <p:spPr bwMode="auto">
            <a:xfrm>
              <a:off x="1121" y="2241"/>
              <a:ext cx="157" cy="11"/>
            </a:xfrm>
            <a:prstGeom prst="line">
              <a:avLst/>
            </a:prstGeom>
            <a:noFill/>
            <a:ln w="38100">
              <a:solidFill>
                <a:schemeClr val="tx1"/>
              </a:solidFill>
              <a:round/>
              <a:headEnd/>
              <a:tailEnd/>
            </a:ln>
            <a:effectLst/>
          </p:spPr>
          <p:txBody>
            <a:bodyPr wrap="none" anchor="ctr"/>
            <a:lstStyle/>
            <a:p>
              <a:endParaRPr lang="zh-CN" altLang="en-US"/>
            </a:p>
          </p:txBody>
        </p:sp>
        <p:sp>
          <p:nvSpPr>
            <p:cNvPr id="69673" name="Text Box 1065"/>
            <p:cNvSpPr txBox="1">
              <a:spLocks noChangeArrowheads="1"/>
            </p:cNvSpPr>
            <p:nvPr/>
          </p:nvSpPr>
          <p:spPr bwMode="auto">
            <a:xfrm>
              <a:off x="1271" y="1789"/>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a:cs typeface="Times New Roman" pitchFamily="18" charset="0"/>
                </a:rPr>
                <a:t>´</a:t>
              </a:r>
              <a:endParaRPr lang="en-US" altLang="zh-CN" sz="2800" b="1">
                <a:ea typeface="楷体" pitchFamily="18" charset="-122"/>
              </a:endParaRPr>
            </a:p>
          </p:txBody>
        </p:sp>
      </p:grpSp>
      <p:sp>
        <p:nvSpPr>
          <p:cNvPr id="69674" name="Text Box 1066"/>
          <p:cNvSpPr txBox="1">
            <a:spLocks noChangeArrowheads="1"/>
          </p:cNvSpPr>
          <p:nvPr/>
        </p:nvSpPr>
        <p:spPr bwMode="auto">
          <a:xfrm>
            <a:off x="4356100" y="715963"/>
            <a:ext cx="4040188" cy="1373187"/>
          </a:xfrm>
          <a:prstGeom prst="rect">
            <a:avLst/>
          </a:prstGeom>
          <a:noFill/>
          <a:ln w="38100">
            <a:noFill/>
            <a:miter lim="800000"/>
            <a:headEnd/>
            <a:tailEnd/>
          </a:ln>
          <a:effectLst/>
        </p:spPr>
        <p:txBody>
          <a:bodyPr>
            <a:spAutoFit/>
          </a:bodyPr>
          <a:lstStyle/>
          <a:p>
            <a:pPr>
              <a:spcBef>
                <a:spcPct val="50000"/>
              </a:spcBef>
            </a:pPr>
            <a:r>
              <a:rPr lang="zh-CN" altLang="en-US" sz="2800" b="1"/>
              <a:t>左图也是同相求和运算电路，</a:t>
            </a:r>
            <a:r>
              <a:rPr lang="zh-CN" altLang="en-US" sz="2800" b="1" u="sng">
                <a:solidFill>
                  <a:srgbClr val="FF0000"/>
                </a:solidFill>
              </a:rPr>
              <a:t>如何求同相输入端的电位？</a:t>
            </a:r>
          </a:p>
        </p:txBody>
      </p:sp>
      <p:sp>
        <p:nvSpPr>
          <p:cNvPr id="69675" name="Text Box 1067"/>
          <p:cNvSpPr txBox="1">
            <a:spLocks noChangeArrowheads="1"/>
          </p:cNvSpPr>
          <p:nvPr/>
        </p:nvSpPr>
        <p:spPr bwMode="auto">
          <a:xfrm>
            <a:off x="4022725" y="3009900"/>
            <a:ext cx="4206875" cy="2228850"/>
          </a:xfrm>
          <a:prstGeom prst="rect">
            <a:avLst/>
          </a:prstGeom>
          <a:noFill/>
          <a:ln w="38100">
            <a:noFill/>
            <a:miter lim="800000"/>
            <a:headEnd/>
            <a:tailEnd/>
          </a:ln>
          <a:effectLst/>
        </p:spPr>
        <p:txBody>
          <a:bodyPr>
            <a:spAutoFit/>
          </a:bodyPr>
          <a:lstStyle/>
          <a:p>
            <a:pPr marL="484188" indent="-484188">
              <a:spcBef>
                <a:spcPct val="50000"/>
              </a:spcBef>
            </a:pPr>
            <a:r>
              <a:rPr lang="zh-CN" altLang="en-US" sz="2800" b="1" u="sng">
                <a:solidFill>
                  <a:srgbClr val="0000FF"/>
                </a:solidFill>
              </a:rPr>
              <a:t>提示：</a:t>
            </a:r>
          </a:p>
          <a:p>
            <a:pPr marL="484188" indent="-484188">
              <a:spcBef>
                <a:spcPct val="50000"/>
              </a:spcBef>
            </a:pPr>
            <a:r>
              <a:rPr lang="en-US" altLang="zh-CN" sz="2800" b="1"/>
              <a:t>1.  </a:t>
            </a:r>
            <a:r>
              <a:rPr lang="zh-CN" altLang="en-US" sz="2800" b="1"/>
              <a:t>虚开路：流入同相端的电流为</a:t>
            </a:r>
            <a:r>
              <a:rPr lang="en-US" altLang="zh-CN" sz="2800" b="1"/>
              <a:t>0</a:t>
            </a:r>
            <a:r>
              <a:rPr lang="zh-CN" altLang="en-US" sz="2800" b="1"/>
              <a:t>。</a:t>
            </a:r>
          </a:p>
          <a:p>
            <a:pPr marL="484188" indent="-484188">
              <a:spcBef>
                <a:spcPct val="50000"/>
              </a:spcBef>
            </a:pPr>
            <a:r>
              <a:rPr lang="en-US" altLang="zh-CN" sz="2800" b="1"/>
              <a:t>2.  </a:t>
            </a:r>
            <a:r>
              <a:rPr lang="zh-CN" altLang="en-US" sz="2800" b="1"/>
              <a:t>节点电位法求</a:t>
            </a:r>
            <a:r>
              <a:rPr lang="en-US" altLang="zh-CN" sz="2800" b="1" i="1"/>
              <a:t>u</a:t>
            </a:r>
            <a:r>
              <a:rPr lang="en-US" altLang="zh-CN" sz="2800" b="1" baseline="-25000"/>
              <a:t>+</a:t>
            </a:r>
            <a:r>
              <a:rPr lang="zh-CN" altLang="en-US" sz="2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74"/>
                                        </p:tgtEl>
                                        <p:attrNameLst>
                                          <p:attrName>style.visibility</p:attrName>
                                        </p:attrNameLst>
                                      </p:cBhvr>
                                      <p:to>
                                        <p:strVal val="visible"/>
                                      </p:to>
                                    </p:set>
                                    <p:animEffect transition="in" filter="wipe(left)">
                                      <p:cBhvr>
                                        <p:cTn id="7" dur="500"/>
                                        <p:tgtEl>
                                          <p:spTgt spid="69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75"/>
                                        </p:tgtEl>
                                        <p:attrNameLst>
                                          <p:attrName>style.visibility</p:attrName>
                                        </p:attrNameLst>
                                      </p:cBhvr>
                                      <p:to>
                                        <p:strVal val="visible"/>
                                      </p:to>
                                    </p:set>
                                    <p:animEffect transition="in" filter="wipe(left)">
                                      <p:cBhvr>
                                        <p:cTn id="12" dur="500"/>
                                        <p:tgtEl>
                                          <p:spTgt spid="69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4" grpId="0" autoUpdateAnimBg="0"/>
      <p:bldP spid="696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图4"/>
          <p:cNvPicPr>
            <a:picLocks noChangeAspect="1" noChangeArrowheads="1"/>
          </p:cNvPicPr>
          <p:nvPr/>
        </p:nvPicPr>
        <p:blipFill>
          <a:blip r:embed="rId2"/>
          <a:srcRect/>
          <a:stretch>
            <a:fillRect/>
          </a:stretch>
        </p:blipFill>
        <p:spPr bwMode="auto">
          <a:xfrm>
            <a:off x="914400" y="914400"/>
            <a:ext cx="7467600" cy="514508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026"/>
          <p:cNvSpPr txBox="1">
            <a:spLocks noChangeArrowheads="1"/>
          </p:cNvSpPr>
          <p:nvPr/>
        </p:nvSpPr>
        <p:spPr bwMode="auto">
          <a:xfrm>
            <a:off x="177800" y="422275"/>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三、单运放的加减运算电路</a:t>
            </a:r>
          </a:p>
        </p:txBody>
      </p:sp>
      <p:sp>
        <p:nvSpPr>
          <p:cNvPr id="71683" name="Text Box 1027"/>
          <p:cNvSpPr txBox="1">
            <a:spLocks noChangeArrowheads="1"/>
          </p:cNvSpPr>
          <p:nvPr/>
        </p:nvSpPr>
        <p:spPr bwMode="auto">
          <a:xfrm>
            <a:off x="814388" y="5670550"/>
            <a:ext cx="7199312" cy="946150"/>
          </a:xfrm>
          <a:prstGeom prst="rect">
            <a:avLst/>
          </a:prstGeom>
          <a:noFill/>
          <a:ln w="38100">
            <a:noFill/>
            <a:miter lim="800000"/>
            <a:headEnd/>
            <a:tailEnd/>
          </a:ln>
          <a:effectLst/>
        </p:spPr>
        <p:txBody>
          <a:bodyPr>
            <a:spAutoFit/>
          </a:bodyPr>
          <a:lstStyle/>
          <a:p>
            <a:pPr>
              <a:spcBef>
                <a:spcPct val="50000"/>
              </a:spcBef>
            </a:pPr>
            <a:r>
              <a:rPr lang="zh-CN" altLang="en-US" sz="2800" b="1"/>
              <a:t>实际应用时可适当增加或减少输入端的个数，以适应不同的需要。</a:t>
            </a:r>
          </a:p>
        </p:txBody>
      </p:sp>
      <p:grpSp>
        <p:nvGrpSpPr>
          <p:cNvPr id="71684" name="Group 1028"/>
          <p:cNvGrpSpPr>
            <a:grpSpLocks/>
          </p:cNvGrpSpPr>
          <p:nvPr/>
        </p:nvGrpSpPr>
        <p:grpSpPr bwMode="auto">
          <a:xfrm>
            <a:off x="2020888" y="1025525"/>
            <a:ext cx="5238750" cy="4037013"/>
            <a:chOff x="1263" y="832"/>
            <a:chExt cx="3300" cy="2543"/>
          </a:xfrm>
        </p:grpSpPr>
        <p:sp>
          <p:nvSpPr>
            <p:cNvPr id="71685" name="Text Box 1029"/>
            <p:cNvSpPr txBox="1">
              <a:spLocks noChangeArrowheads="1"/>
            </p:cNvSpPr>
            <p:nvPr/>
          </p:nvSpPr>
          <p:spPr bwMode="auto">
            <a:xfrm>
              <a:off x="1851" y="158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1686" name="Rectangle 1030"/>
            <p:cNvSpPr>
              <a:spLocks noChangeArrowheads="1"/>
            </p:cNvSpPr>
            <p:nvPr/>
          </p:nvSpPr>
          <p:spPr bwMode="auto">
            <a:xfrm>
              <a:off x="2799" y="1668"/>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71687" name="Line 1031"/>
            <p:cNvSpPr>
              <a:spLocks noChangeShapeType="1"/>
            </p:cNvSpPr>
            <p:nvPr/>
          </p:nvSpPr>
          <p:spPr bwMode="auto">
            <a:xfrm>
              <a:off x="3662" y="225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88" name="Line 1032"/>
            <p:cNvSpPr>
              <a:spLocks noChangeShapeType="1"/>
            </p:cNvSpPr>
            <p:nvPr/>
          </p:nvSpPr>
          <p:spPr bwMode="auto">
            <a:xfrm>
              <a:off x="1718" y="1296"/>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71689" name="Line 1033"/>
            <p:cNvSpPr>
              <a:spLocks noChangeShapeType="1"/>
            </p:cNvSpPr>
            <p:nvPr/>
          </p:nvSpPr>
          <p:spPr bwMode="auto">
            <a:xfrm>
              <a:off x="2378" y="204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90" name="Text Box 1034"/>
            <p:cNvSpPr txBox="1">
              <a:spLocks noChangeArrowheads="1"/>
            </p:cNvSpPr>
            <p:nvPr/>
          </p:nvSpPr>
          <p:spPr bwMode="auto">
            <a:xfrm>
              <a:off x="2835" y="16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71691" name="Text Box 1035"/>
            <p:cNvSpPr txBox="1">
              <a:spLocks noChangeArrowheads="1"/>
            </p:cNvSpPr>
            <p:nvPr/>
          </p:nvSpPr>
          <p:spPr bwMode="auto">
            <a:xfrm>
              <a:off x="2835" y="235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1692" name="Text Box 1036"/>
            <p:cNvSpPr txBox="1">
              <a:spLocks noChangeArrowheads="1"/>
            </p:cNvSpPr>
            <p:nvPr/>
          </p:nvSpPr>
          <p:spPr bwMode="auto">
            <a:xfrm>
              <a:off x="3351" y="205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1693" name="Oval 1037"/>
            <p:cNvSpPr>
              <a:spLocks noChangeArrowheads="1"/>
            </p:cNvSpPr>
            <p:nvPr/>
          </p:nvSpPr>
          <p:spPr bwMode="auto">
            <a:xfrm>
              <a:off x="4095" y="220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694" name="Text Box 1038"/>
            <p:cNvSpPr txBox="1">
              <a:spLocks noChangeArrowheads="1"/>
            </p:cNvSpPr>
            <p:nvPr/>
          </p:nvSpPr>
          <p:spPr bwMode="auto">
            <a:xfrm>
              <a:off x="3231" y="1656"/>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71695" name="Line 1039"/>
            <p:cNvSpPr>
              <a:spLocks noChangeShapeType="1"/>
            </p:cNvSpPr>
            <p:nvPr/>
          </p:nvSpPr>
          <p:spPr bwMode="auto">
            <a:xfrm>
              <a:off x="2523" y="1308"/>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96" name="Line 1040"/>
            <p:cNvSpPr>
              <a:spLocks noChangeShapeType="1"/>
            </p:cNvSpPr>
            <p:nvPr/>
          </p:nvSpPr>
          <p:spPr bwMode="auto">
            <a:xfrm flipH="1">
              <a:off x="3903" y="1308"/>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71697" name="Line 1041"/>
            <p:cNvSpPr>
              <a:spLocks noChangeShapeType="1"/>
            </p:cNvSpPr>
            <p:nvPr/>
          </p:nvSpPr>
          <p:spPr bwMode="auto">
            <a:xfrm>
              <a:off x="2445" y="130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1698" name="Line 1042"/>
            <p:cNvSpPr>
              <a:spLocks noChangeShapeType="1"/>
            </p:cNvSpPr>
            <p:nvPr/>
          </p:nvSpPr>
          <p:spPr bwMode="auto">
            <a:xfrm>
              <a:off x="1761" y="2040"/>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99" name="Rectangle 1043"/>
            <p:cNvSpPr>
              <a:spLocks noChangeArrowheads="1"/>
            </p:cNvSpPr>
            <p:nvPr/>
          </p:nvSpPr>
          <p:spPr bwMode="auto">
            <a:xfrm>
              <a:off x="1898" y="1988"/>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00" name="Oval 1044"/>
            <p:cNvSpPr>
              <a:spLocks noChangeArrowheads="1"/>
            </p:cNvSpPr>
            <p:nvPr/>
          </p:nvSpPr>
          <p:spPr bwMode="auto">
            <a:xfrm>
              <a:off x="2409" y="199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01" name="Oval 1045"/>
            <p:cNvSpPr>
              <a:spLocks noChangeArrowheads="1"/>
            </p:cNvSpPr>
            <p:nvPr/>
          </p:nvSpPr>
          <p:spPr bwMode="auto">
            <a:xfrm>
              <a:off x="3867" y="220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02" name="Text Box 1046"/>
            <p:cNvSpPr txBox="1">
              <a:spLocks noChangeArrowheads="1"/>
            </p:cNvSpPr>
            <p:nvPr/>
          </p:nvSpPr>
          <p:spPr bwMode="auto">
            <a:xfrm>
              <a:off x="3303" y="83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5</a:t>
              </a:r>
              <a:endParaRPr lang="en-US" altLang="zh-CN" sz="2800" b="1">
                <a:ea typeface="楷体_GB2312" pitchFamily="49" charset="-122"/>
              </a:endParaRPr>
            </a:p>
          </p:txBody>
        </p:sp>
        <p:sp>
          <p:nvSpPr>
            <p:cNvPr id="71703" name="Text Box 1047"/>
            <p:cNvSpPr txBox="1">
              <a:spLocks noChangeArrowheads="1"/>
            </p:cNvSpPr>
            <p:nvPr/>
          </p:nvSpPr>
          <p:spPr bwMode="auto">
            <a:xfrm>
              <a:off x="1851" y="85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1704" name="Text Box 1048"/>
            <p:cNvSpPr txBox="1">
              <a:spLocks noChangeArrowheads="1"/>
            </p:cNvSpPr>
            <p:nvPr/>
          </p:nvSpPr>
          <p:spPr bwMode="auto">
            <a:xfrm>
              <a:off x="1263" y="1776"/>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1705" name="Text Box 1049"/>
            <p:cNvSpPr txBox="1">
              <a:spLocks noChangeArrowheads="1"/>
            </p:cNvSpPr>
            <p:nvPr/>
          </p:nvSpPr>
          <p:spPr bwMode="auto">
            <a:xfrm>
              <a:off x="4047" y="1776"/>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1706" name="Oval 1050"/>
            <p:cNvSpPr>
              <a:spLocks noChangeArrowheads="1"/>
            </p:cNvSpPr>
            <p:nvPr/>
          </p:nvSpPr>
          <p:spPr bwMode="auto">
            <a:xfrm>
              <a:off x="1659" y="127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07" name="Oval 1051"/>
            <p:cNvSpPr>
              <a:spLocks noChangeArrowheads="1"/>
            </p:cNvSpPr>
            <p:nvPr/>
          </p:nvSpPr>
          <p:spPr bwMode="auto">
            <a:xfrm>
              <a:off x="1671" y="200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08" name="Oval 1052"/>
            <p:cNvSpPr>
              <a:spLocks noChangeArrowheads="1"/>
            </p:cNvSpPr>
            <p:nvPr/>
          </p:nvSpPr>
          <p:spPr bwMode="auto">
            <a:xfrm>
              <a:off x="2409" y="1260"/>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09" name="Text Box 1053"/>
            <p:cNvSpPr txBox="1">
              <a:spLocks noChangeArrowheads="1"/>
            </p:cNvSpPr>
            <p:nvPr/>
          </p:nvSpPr>
          <p:spPr bwMode="auto">
            <a:xfrm>
              <a:off x="1263" y="1087"/>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71710" name="Line 1054"/>
            <p:cNvSpPr>
              <a:spLocks noChangeShapeType="1"/>
            </p:cNvSpPr>
            <p:nvPr/>
          </p:nvSpPr>
          <p:spPr bwMode="auto">
            <a:xfrm>
              <a:off x="1718" y="2592"/>
              <a:ext cx="108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1711" name="AutoShape 1055"/>
            <p:cNvSpPr>
              <a:spLocks noChangeArrowheads="1"/>
            </p:cNvSpPr>
            <p:nvPr/>
          </p:nvSpPr>
          <p:spPr bwMode="auto">
            <a:xfrm rot="5400000">
              <a:off x="3062" y="1781"/>
              <a:ext cx="146" cy="162"/>
            </a:xfrm>
            <a:prstGeom prst="triangle">
              <a:avLst>
                <a:gd name="adj" fmla="val 50000"/>
              </a:avLst>
            </a:prstGeom>
            <a:solidFill>
              <a:srgbClr val="FFFFFF"/>
            </a:solidFill>
            <a:ln w="38100">
              <a:solidFill>
                <a:schemeClr val="tx1"/>
              </a:solidFill>
              <a:miter lim="800000"/>
              <a:headEnd/>
              <a:tailEnd/>
            </a:ln>
            <a:effectLst/>
          </p:spPr>
          <p:txBody>
            <a:bodyPr wrap="none" anchor="ctr"/>
            <a:lstStyle/>
            <a:p>
              <a:endParaRPr lang="zh-CN" altLang="en-US"/>
            </a:p>
          </p:txBody>
        </p:sp>
        <p:sp>
          <p:nvSpPr>
            <p:cNvPr id="71712" name="Text Box 1056"/>
            <p:cNvSpPr txBox="1">
              <a:spLocks noChangeArrowheads="1"/>
            </p:cNvSpPr>
            <p:nvPr/>
          </p:nvSpPr>
          <p:spPr bwMode="auto">
            <a:xfrm>
              <a:off x="1905" y="288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4</a:t>
              </a:r>
              <a:endParaRPr lang="en-US" altLang="zh-CN" sz="2800" b="1">
                <a:ea typeface="楷体_GB2312" pitchFamily="49" charset="-122"/>
              </a:endParaRPr>
            </a:p>
          </p:txBody>
        </p:sp>
        <p:sp>
          <p:nvSpPr>
            <p:cNvPr id="71713" name="Line 1057"/>
            <p:cNvSpPr>
              <a:spLocks noChangeShapeType="1"/>
            </p:cNvSpPr>
            <p:nvPr/>
          </p:nvSpPr>
          <p:spPr bwMode="auto">
            <a:xfrm>
              <a:off x="2427" y="259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1714" name="Line 1058"/>
            <p:cNvSpPr>
              <a:spLocks noChangeShapeType="1"/>
            </p:cNvSpPr>
            <p:nvPr/>
          </p:nvSpPr>
          <p:spPr bwMode="auto">
            <a:xfrm>
              <a:off x="1795" y="3329"/>
              <a:ext cx="63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1715" name="Text Box 1059"/>
            <p:cNvSpPr txBox="1">
              <a:spLocks noChangeArrowheads="1"/>
            </p:cNvSpPr>
            <p:nvPr/>
          </p:nvSpPr>
          <p:spPr bwMode="auto">
            <a:xfrm>
              <a:off x="1282" y="304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4</a:t>
              </a:r>
              <a:endParaRPr lang="en-US" altLang="zh-CN" sz="2800" b="1">
                <a:ea typeface="楷体_GB2312" pitchFamily="49" charset="-122"/>
              </a:endParaRPr>
            </a:p>
          </p:txBody>
        </p:sp>
        <p:sp>
          <p:nvSpPr>
            <p:cNvPr id="71716" name="Oval 1060"/>
            <p:cNvSpPr>
              <a:spLocks noChangeArrowheads="1"/>
            </p:cNvSpPr>
            <p:nvPr/>
          </p:nvSpPr>
          <p:spPr bwMode="auto">
            <a:xfrm>
              <a:off x="1671" y="256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17" name="Oval 1061"/>
            <p:cNvSpPr>
              <a:spLocks noChangeArrowheads="1"/>
            </p:cNvSpPr>
            <p:nvPr/>
          </p:nvSpPr>
          <p:spPr bwMode="auto">
            <a:xfrm>
              <a:off x="1705" y="3293"/>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18" name="Oval 1062"/>
            <p:cNvSpPr>
              <a:spLocks noChangeArrowheads="1"/>
            </p:cNvSpPr>
            <p:nvPr/>
          </p:nvSpPr>
          <p:spPr bwMode="auto">
            <a:xfrm>
              <a:off x="2391" y="2550"/>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19" name="Text Box 1063"/>
            <p:cNvSpPr txBox="1">
              <a:spLocks noChangeArrowheads="1"/>
            </p:cNvSpPr>
            <p:nvPr/>
          </p:nvSpPr>
          <p:spPr bwMode="auto">
            <a:xfrm>
              <a:off x="1275" y="2377"/>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3</a:t>
              </a:r>
              <a:endParaRPr lang="en-US" altLang="zh-CN" sz="2800" b="1">
                <a:ea typeface="楷体_GB2312" pitchFamily="49" charset="-122"/>
              </a:endParaRPr>
            </a:p>
          </p:txBody>
        </p:sp>
        <p:sp>
          <p:nvSpPr>
            <p:cNvPr id="71720" name="Text Box 1064"/>
            <p:cNvSpPr txBox="1">
              <a:spLocks noChangeArrowheads="1"/>
            </p:cNvSpPr>
            <p:nvPr/>
          </p:nvSpPr>
          <p:spPr bwMode="auto">
            <a:xfrm>
              <a:off x="1865" y="217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3</a:t>
              </a:r>
              <a:endParaRPr lang="en-US" altLang="zh-CN" sz="2800" b="1">
                <a:ea typeface="楷体_GB2312" pitchFamily="49" charset="-122"/>
              </a:endParaRPr>
            </a:p>
          </p:txBody>
        </p:sp>
        <p:sp>
          <p:nvSpPr>
            <p:cNvPr id="71721" name="Rectangle 1065"/>
            <p:cNvSpPr>
              <a:spLocks noChangeArrowheads="1"/>
            </p:cNvSpPr>
            <p:nvPr/>
          </p:nvSpPr>
          <p:spPr bwMode="auto">
            <a:xfrm>
              <a:off x="1900" y="3260"/>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2" name="Rectangle 1066"/>
            <p:cNvSpPr>
              <a:spLocks noChangeArrowheads="1"/>
            </p:cNvSpPr>
            <p:nvPr/>
          </p:nvSpPr>
          <p:spPr bwMode="auto">
            <a:xfrm>
              <a:off x="1901" y="2515"/>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3" name="Rectangle 1067"/>
            <p:cNvSpPr>
              <a:spLocks noChangeArrowheads="1"/>
            </p:cNvSpPr>
            <p:nvPr/>
          </p:nvSpPr>
          <p:spPr bwMode="auto">
            <a:xfrm>
              <a:off x="3091" y="1249"/>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4" name="Rectangle 1068"/>
            <p:cNvSpPr>
              <a:spLocks noChangeArrowheads="1"/>
            </p:cNvSpPr>
            <p:nvPr/>
          </p:nvSpPr>
          <p:spPr bwMode="auto">
            <a:xfrm>
              <a:off x="1883" y="1251"/>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5" name="Line 1069"/>
            <p:cNvSpPr>
              <a:spLocks noChangeShapeType="1"/>
            </p:cNvSpPr>
            <p:nvPr/>
          </p:nvSpPr>
          <p:spPr bwMode="auto">
            <a:xfrm>
              <a:off x="2657" y="2599"/>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1726" name="Oval 1070"/>
            <p:cNvSpPr>
              <a:spLocks noChangeArrowheads="1"/>
            </p:cNvSpPr>
            <p:nvPr/>
          </p:nvSpPr>
          <p:spPr bwMode="auto">
            <a:xfrm>
              <a:off x="2627" y="254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27" name="Line 1071"/>
            <p:cNvSpPr>
              <a:spLocks noChangeShapeType="1"/>
            </p:cNvSpPr>
            <p:nvPr/>
          </p:nvSpPr>
          <p:spPr bwMode="auto">
            <a:xfrm>
              <a:off x="2576" y="3331"/>
              <a:ext cx="157" cy="9"/>
            </a:xfrm>
            <a:prstGeom prst="line">
              <a:avLst/>
            </a:prstGeom>
            <a:noFill/>
            <a:ln w="38100">
              <a:solidFill>
                <a:schemeClr val="tx1"/>
              </a:solidFill>
              <a:round/>
              <a:headEnd/>
              <a:tailEnd/>
            </a:ln>
            <a:effectLst/>
          </p:spPr>
          <p:txBody>
            <a:bodyPr wrap="none" anchor="ctr"/>
            <a:lstStyle/>
            <a:p>
              <a:endParaRPr lang="zh-CN" altLang="en-US"/>
            </a:p>
          </p:txBody>
        </p:sp>
        <p:sp>
          <p:nvSpPr>
            <p:cNvPr id="71728" name="Rectangle 1072"/>
            <p:cNvSpPr>
              <a:spLocks noChangeArrowheads="1"/>
            </p:cNvSpPr>
            <p:nvPr/>
          </p:nvSpPr>
          <p:spPr bwMode="auto">
            <a:xfrm>
              <a:off x="2608" y="2838"/>
              <a:ext cx="94" cy="251"/>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1729" name="Text Box 1073"/>
            <p:cNvSpPr txBox="1">
              <a:spLocks noChangeArrowheads="1"/>
            </p:cNvSpPr>
            <p:nvPr/>
          </p:nvSpPr>
          <p:spPr bwMode="auto">
            <a:xfrm>
              <a:off x="2744" y="293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6</a:t>
              </a:r>
              <a:endParaRPr lang="en-US" altLang="zh-CN" sz="2800" b="1">
                <a:ea typeface="楷体_GB2312" pitchFamily="49" charset="-122"/>
              </a:endParaRPr>
            </a:p>
          </p:txBody>
        </p:sp>
      </p:grpSp>
      <p:graphicFrame>
        <p:nvGraphicFramePr>
          <p:cNvPr id="71730" name="Object 1074"/>
          <p:cNvGraphicFramePr>
            <a:graphicFrameLocks noChangeAspect="1"/>
          </p:cNvGraphicFramePr>
          <p:nvPr/>
        </p:nvGraphicFramePr>
        <p:xfrm>
          <a:off x="5013325" y="4694238"/>
          <a:ext cx="3686175" cy="525462"/>
        </p:xfrm>
        <a:graphic>
          <a:graphicData uri="http://schemas.openxmlformats.org/presentationml/2006/ole">
            <mc:AlternateContent xmlns:mc="http://schemas.openxmlformats.org/markup-compatibility/2006">
              <mc:Choice xmlns:v="urn:schemas-microsoft-com:vml" Requires="v">
                <p:oleObj spid="_x0000_s71733" name="公式" r:id="rId3" imgW="1714320" imgH="228600" progId="Equation.3">
                  <p:embed/>
                </p:oleObj>
              </mc:Choice>
              <mc:Fallback>
                <p:oleObj name="公式" r:id="rId3" imgW="1714320" imgH="228600" progId="Equation.3">
                  <p:embed/>
                  <p:pic>
                    <p:nvPicPr>
                      <p:cNvPr id="0" name="Picture 1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325" y="4694238"/>
                        <a:ext cx="36861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30"/>
                                        </p:tgtEl>
                                        <p:attrNameLst>
                                          <p:attrName>style.visibility</p:attrName>
                                        </p:attrNameLst>
                                      </p:cBhvr>
                                      <p:to>
                                        <p:strVal val="visible"/>
                                      </p:to>
                                    </p:set>
                                    <p:animEffect transition="in" filter="wipe(left)">
                                      <p:cBhvr>
                                        <p:cTn id="12" dur="500"/>
                                        <p:tgtEl>
                                          <p:spTgt spid="717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83"/>
                                        </p:tgtEl>
                                        <p:attrNameLst>
                                          <p:attrName>style.visibility</p:attrName>
                                        </p:attrNameLst>
                                      </p:cBhvr>
                                      <p:to>
                                        <p:strVal val="visible"/>
                                      </p:to>
                                    </p:set>
                                    <p:animEffect transition="in" filter="dissolve">
                                      <p:cBhvr>
                                        <p:cTn id="1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495300" y="1143000"/>
            <a:ext cx="5276850" cy="4762500"/>
            <a:chOff x="312" y="720"/>
            <a:chExt cx="3324" cy="3000"/>
          </a:xfrm>
        </p:grpSpPr>
        <p:sp>
          <p:nvSpPr>
            <p:cNvPr id="72707" name="Rectangle 3"/>
            <p:cNvSpPr>
              <a:spLocks noChangeArrowheads="1"/>
            </p:cNvSpPr>
            <p:nvPr/>
          </p:nvSpPr>
          <p:spPr bwMode="auto">
            <a:xfrm>
              <a:off x="1872" y="1608"/>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72708" name="Line 4"/>
            <p:cNvSpPr>
              <a:spLocks noChangeShapeType="1"/>
            </p:cNvSpPr>
            <p:nvPr/>
          </p:nvSpPr>
          <p:spPr bwMode="auto">
            <a:xfrm>
              <a:off x="2735" y="219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09" name="Line 5"/>
            <p:cNvSpPr>
              <a:spLocks noChangeShapeType="1"/>
            </p:cNvSpPr>
            <p:nvPr/>
          </p:nvSpPr>
          <p:spPr bwMode="auto">
            <a:xfrm>
              <a:off x="839" y="25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72710" name="Line 6"/>
            <p:cNvSpPr>
              <a:spLocks noChangeShapeType="1"/>
            </p:cNvSpPr>
            <p:nvPr/>
          </p:nvSpPr>
          <p:spPr bwMode="auto">
            <a:xfrm>
              <a:off x="1451" y="19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11" name="Text Box 7"/>
            <p:cNvSpPr txBox="1">
              <a:spLocks noChangeArrowheads="1"/>
            </p:cNvSpPr>
            <p:nvPr/>
          </p:nvSpPr>
          <p:spPr bwMode="auto">
            <a:xfrm>
              <a:off x="1908" y="163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72712" name="Text Box 8"/>
            <p:cNvSpPr txBox="1">
              <a:spLocks noChangeArrowheads="1"/>
            </p:cNvSpPr>
            <p:nvPr/>
          </p:nvSpPr>
          <p:spPr bwMode="auto">
            <a:xfrm>
              <a:off x="1908" y="22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2713" name="Text Box 9"/>
            <p:cNvSpPr txBox="1">
              <a:spLocks noChangeArrowheads="1"/>
            </p:cNvSpPr>
            <p:nvPr/>
          </p:nvSpPr>
          <p:spPr bwMode="auto">
            <a:xfrm rot="5400000">
              <a:off x="2046" y="1686"/>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72714" name="Text Box 10"/>
            <p:cNvSpPr txBox="1">
              <a:spLocks noChangeArrowheads="1"/>
            </p:cNvSpPr>
            <p:nvPr/>
          </p:nvSpPr>
          <p:spPr bwMode="auto">
            <a:xfrm>
              <a:off x="2424" y="19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2715" name="Oval 11"/>
            <p:cNvSpPr>
              <a:spLocks noChangeArrowheads="1"/>
            </p:cNvSpPr>
            <p:nvPr/>
          </p:nvSpPr>
          <p:spPr bwMode="auto">
            <a:xfrm>
              <a:off x="3168" y="214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2716" name="Text Box 12"/>
            <p:cNvSpPr txBox="1">
              <a:spLocks noChangeArrowheads="1"/>
            </p:cNvSpPr>
            <p:nvPr/>
          </p:nvSpPr>
          <p:spPr bwMode="auto">
            <a:xfrm>
              <a:off x="2304" y="1596"/>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72717" name="Line 13"/>
            <p:cNvSpPr>
              <a:spLocks noChangeShapeType="1"/>
            </p:cNvSpPr>
            <p:nvPr/>
          </p:nvSpPr>
          <p:spPr bwMode="auto">
            <a:xfrm>
              <a:off x="1596" y="1248"/>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18" name="Line 14"/>
            <p:cNvSpPr>
              <a:spLocks noChangeShapeType="1"/>
            </p:cNvSpPr>
            <p:nvPr/>
          </p:nvSpPr>
          <p:spPr bwMode="auto">
            <a:xfrm flipH="1">
              <a:off x="2976" y="1248"/>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72719" name="Rectangle 15"/>
            <p:cNvSpPr>
              <a:spLocks noChangeArrowheads="1"/>
            </p:cNvSpPr>
            <p:nvPr/>
          </p:nvSpPr>
          <p:spPr bwMode="auto">
            <a:xfrm>
              <a:off x="2076" y="115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20" name="Line 16"/>
            <p:cNvSpPr>
              <a:spLocks noChangeShapeType="1"/>
            </p:cNvSpPr>
            <p:nvPr/>
          </p:nvSpPr>
          <p:spPr bwMode="auto">
            <a:xfrm>
              <a:off x="1608" y="124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2721" name="Line 17"/>
            <p:cNvSpPr>
              <a:spLocks noChangeShapeType="1"/>
            </p:cNvSpPr>
            <p:nvPr/>
          </p:nvSpPr>
          <p:spPr bwMode="auto">
            <a:xfrm>
              <a:off x="834" y="1980"/>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22" name="Rectangle 18"/>
            <p:cNvSpPr>
              <a:spLocks noChangeArrowheads="1"/>
            </p:cNvSpPr>
            <p:nvPr/>
          </p:nvSpPr>
          <p:spPr bwMode="auto">
            <a:xfrm>
              <a:off x="966" y="189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23" name="Oval 19"/>
            <p:cNvSpPr>
              <a:spLocks noChangeArrowheads="1"/>
            </p:cNvSpPr>
            <p:nvPr/>
          </p:nvSpPr>
          <p:spPr bwMode="auto">
            <a:xfrm>
              <a:off x="1572" y="19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2724" name="Oval 20"/>
            <p:cNvSpPr>
              <a:spLocks noChangeArrowheads="1"/>
            </p:cNvSpPr>
            <p:nvPr/>
          </p:nvSpPr>
          <p:spPr bwMode="auto">
            <a:xfrm>
              <a:off x="2940" y="214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2725" name="Text Box 21"/>
            <p:cNvSpPr txBox="1">
              <a:spLocks noChangeArrowheads="1"/>
            </p:cNvSpPr>
            <p:nvPr/>
          </p:nvSpPr>
          <p:spPr bwMode="auto">
            <a:xfrm>
              <a:off x="2376" y="7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2726" name="Text Box 22"/>
            <p:cNvSpPr txBox="1">
              <a:spLocks noChangeArrowheads="1"/>
            </p:cNvSpPr>
            <p:nvPr/>
          </p:nvSpPr>
          <p:spPr bwMode="auto">
            <a:xfrm>
              <a:off x="912" y="205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2727" name="Rectangle 23"/>
            <p:cNvSpPr>
              <a:spLocks noChangeArrowheads="1"/>
            </p:cNvSpPr>
            <p:nvPr/>
          </p:nvSpPr>
          <p:spPr bwMode="auto">
            <a:xfrm>
              <a:off x="972" y="24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28" name="Text Box 24"/>
            <p:cNvSpPr txBox="1">
              <a:spLocks noChangeArrowheads="1"/>
            </p:cNvSpPr>
            <p:nvPr/>
          </p:nvSpPr>
          <p:spPr bwMode="auto">
            <a:xfrm>
              <a:off x="900" y="266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2729" name="Text Box 25"/>
            <p:cNvSpPr txBox="1">
              <a:spLocks noChangeArrowheads="1"/>
            </p:cNvSpPr>
            <p:nvPr/>
          </p:nvSpPr>
          <p:spPr bwMode="auto">
            <a:xfrm>
              <a:off x="324" y="228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2730" name="Text Box 26"/>
            <p:cNvSpPr txBox="1">
              <a:spLocks noChangeArrowheads="1"/>
            </p:cNvSpPr>
            <p:nvPr/>
          </p:nvSpPr>
          <p:spPr bwMode="auto">
            <a:xfrm>
              <a:off x="3120" y="1716"/>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2731" name="Oval 27"/>
            <p:cNvSpPr>
              <a:spLocks noChangeArrowheads="1"/>
            </p:cNvSpPr>
            <p:nvPr/>
          </p:nvSpPr>
          <p:spPr bwMode="auto">
            <a:xfrm>
              <a:off x="756" y="249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2732" name="Oval 28"/>
            <p:cNvSpPr>
              <a:spLocks noChangeArrowheads="1"/>
            </p:cNvSpPr>
            <p:nvPr/>
          </p:nvSpPr>
          <p:spPr bwMode="auto">
            <a:xfrm>
              <a:off x="744" y="19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2733" name="Line 29"/>
            <p:cNvSpPr>
              <a:spLocks noChangeShapeType="1"/>
            </p:cNvSpPr>
            <p:nvPr/>
          </p:nvSpPr>
          <p:spPr bwMode="auto">
            <a:xfrm>
              <a:off x="1620" y="2532"/>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72734" name="Oval 30"/>
            <p:cNvSpPr>
              <a:spLocks noChangeArrowheads="1"/>
            </p:cNvSpPr>
            <p:nvPr/>
          </p:nvSpPr>
          <p:spPr bwMode="auto">
            <a:xfrm>
              <a:off x="1584" y="24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2735" name="Rectangle 31"/>
            <p:cNvSpPr>
              <a:spLocks noChangeArrowheads="1"/>
            </p:cNvSpPr>
            <p:nvPr/>
          </p:nvSpPr>
          <p:spPr bwMode="auto">
            <a:xfrm rot="5400000">
              <a:off x="1380" y="302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36" name="Line 32"/>
            <p:cNvSpPr>
              <a:spLocks noChangeShapeType="1"/>
            </p:cNvSpPr>
            <p:nvPr/>
          </p:nvSpPr>
          <p:spPr bwMode="auto">
            <a:xfrm>
              <a:off x="1488" y="370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37" name="Text Box 33"/>
            <p:cNvSpPr txBox="1">
              <a:spLocks noChangeArrowheads="1"/>
            </p:cNvSpPr>
            <p:nvPr/>
          </p:nvSpPr>
          <p:spPr bwMode="auto">
            <a:xfrm>
              <a:off x="1728" y="29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2738" name="Text Box 34"/>
            <p:cNvSpPr txBox="1">
              <a:spLocks noChangeArrowheads="1"/>
            </p:cNvSpPr>
            <p:nvPr/>
          </p:nvSpPr>
          <p:spPr bwMode="auto">
            <a:xfrm>
              <a:off x="312" y="17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grpSp>
      <p:graphicFrame>
        <p:nvGraphicFramePr>
          <p:cNvPr id="72739" name="Object 35"/>
          <p:cNvGraphicFramePr>
            <a:graphicFrameLocks noChangeAspect="1"/>
          </p:cNvGraphicFramePr>
          <p:nvPr/>
        </p:nvGraphicFramePr>
        <p:xfrm>
          <a:off x="6146800" y="971550"/>
          <a:ext cx="1860550" cy="639763"/>
        </p:xfrm>
        <a:graphic>
          <a:graphicData uri="http://schemas.openxmlformats.org/presentationml/2006/ole">
            <mc:AlternateContent xmlns:mc="http://schemas.openxmlformats.org/markup-compatibility/2006">
              <mc:Choice xmlns:v="urn:schemas-microsoft-com:vml" Requires="v">
                <p:oleObj spid="_x0000_s72752" name="公式" r:id="rId3" imgW="469800" imgH="215640" progId="Equation.3">
                  <p:embed/>
                </p:oleObj>
              </mc:Choice>
              <mc:Fallback>
                <p:oleObj name="公式" r:id="rId3" imgW="469800" imgH="21564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971550"/>
                        <a:ext cx="186055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40" name="Object 36"/>
          <p:cNvGraphicFramePr>
            <a:graphicFrameLocks noChangeAspect="1"/>
          </p:cNvGraphicFramePr>
          <p:nvPr/>
        </p:nvGraphicFramePr>
        <p:xfrm>
          <a:off x="5959475" y="1841500"/>
          <a:ext cx="2682875" cy="1209675"/>
        </p:xfrm>
        <a:graphic>
          <a:graphicData uri="http://schemas.openxmlformats.org/presentationml/2006/ole">
            <mc:AlternateContent xmlns:mc="http://schemas.openxmlformats.org/markup-compatibility/2006">
              <mc:Choice xmlns:v="urn:schemas-microsoft-com:vml" Requires="v">
                <p:oleObj spid="_x0000_s72753" name="公式" r:id="rId5" imgW="1091880" imgH="431640" progId="Equation.3">
                  <p:embed/>
                </p:oleObj>
              </mc:Choice>
              <mc:Fallback>
                <p:oleObj name="公式" r:id="rId5" imgW="1091880" imgH="43164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75" y="1841500"/>
                        <a:ext cx="268287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41" name="Object 37"/>
          <p:cNvGraphicFramePr>
            <a:graphicFrameLocks noChangeAspect="1"/>
          </p:cNvGraphicFramePr>
          <p:nvPr/>
        </p:nvGraphicFramePr>
        <p:xfrm>
          <a:off x="5918200" y="3036888"/>
          <a:ext cx="2298700" cy="1162050"/>
        </p:xfrm>
        <a:graphic>
          <a:graphicData uri="http://schemas.openxmlformats.org/presentationml/2006/ole">
            <mc:AlternateContent xmlns:mc="http://schemas.openxmlformats.org/markup-compatibility/2006">
              <mc:Choice xmlns:v="urn:schemas-microsoft-com:vml" Requires="v">
                <p:oleObj spid="_x0000_s72754" name="公式" r:id="rId7" imgW="850680" imgH="431640" progId="Equation.3">
                  <p:embed/>
                </p:oleObj>
              </mc:Choice>
              <mc:Fallback>
                <p:oleObj name="公式" r:id="rId7" imgW="850680" imgH="431640"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8200" y="3036888"/>
                        <a:ext cx="22987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2" name="AutoShape 38"/>
          <p:cNvSpPr>
            <a:spLocks/>
          </p:cNvSpPr>
          <p:nvPr/>
        </p:nvSpPr>
        <p:spPr bwMode="auto">
          <a:xfrm>
            <a:off x="5505450" y="1162050"/>
            <a:ext cx="361950" cy="2743200"/>
          </a:xfrm>
          <a:prstGeom prst="leftBrace">
            <a:avLst>
              <a:gd name="adj1" fmla="val 63158"/>
              <a:gd name="adj2" fmla="val 50000"/>
            </a:avLst>
          </a:prstGeom>
          <a:noFill/>
          <a:ln w="38100">
            <a:solidFill>
              <a:srgbClr val="FF0000"/>
            </a:solidFill>
            <a:round/>
            <a:headEnd/>
            <a:tailEnd/>
          </a:ln>
          <a:effectLst/>
        </p:spPr>
        <p:txBody>
          <a:bodyPr wrap="none" anchor="ctr">
            <a:spAutoFit/>
          </a:bodyPr>
          <a:lstStyle/>
          <a:p>
            <a:endParaRPr lang="zh-CN" altLang="en-US"/>
          </a:p>
        </p:txBody>
      </p:sp>
      <p:graphicFrame>
        <p:nvGraphicFramePr>
          <p:cNvPr id="72743" name="Object 39"/>
          <p:cNvGraphicFramePr>
            <a:graphicFrameLocks noChangeAspect="1"/>
          </p:cNvGraphicFramePr>
          <p:nvPr/>
        </p:nvGraphicFramePr>
        <p:xfrm>
          <a:off x="5653088" y="5080000"/>
          <a:ext cx="2978150" cy="1173163"/>
        </p:xfrm>
        <a:graphic>
          <a:graphicData uri="http://schemas.openxmlformats.org/presentationml/2006/ole">
            <mc:AlternateContent xmlns:mc="http://schemas.openxmlformats.org/markup-compatibility/2006">
              <mc:Choice xmlns:v="urn:schemas-microsoft-com:vml" Requires="v">
                <p:oleObj spid="_x0000_s72755" name="公式" r:id="rId9" imgW="1091880" imgH="431640" progId="Equation.3">
                  <p:embed/>
                </p:oleObj>
              </mc:Choice>
              <mc:Fallback>
                <p:oleObj name="公式" r:id="rId9" imgW="1091880" imgH="431640" progId="Equation.3">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088" y="5080000"/>
                        <a:ext cx="2978150" cy="11731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4" name="Text Box 40"/>
          <p:cNvSpPr txBox="1">
            <a:spLocks noChangeArrowheads="1"/>
          </p:cNvSpPr>
          <p:nvPr/>
        </p:nvSpPr>
        <p:spPr bwMode="auto">
          <a:xfrm>
            <a:off x="5372100" y="4381500"/>
            <a:ext cx="1695450" cy="519113"/>
          </a:xfrm>
          <a:prstGeom prst="rect">
            <a:avLst/>
          </a:prstGeom>
          <a:noFill/>
          <a:ln w="38100">
            <a:noFill/>
            <a:miter lim="800000"/>
            <a:headEnd/>
            <a:tailEnd/>
          </a:ln>
          <a:effectLst/>
        </p:spPr>
        <p:txBody>
          <a:bodyPr>
            <a:spAutoFit/>
          </a:bodyPr>
          <a:lstStyle/>
          <a:p>
            <a:pPr>
              <a:spcBef>
                <a:spcPct val="50000"/>
              </a:spcBef>
            </a:pPr>
            <a:r>
              <a:rPr lang="zh-CN" altLang="en-US" sz="2800" b="1"/>
              <a:t>解出：</a:t>
            </a:r>
          </a:p>
        </p:txBody>
      </p:sp>
      <p:sp>
        <p:nvSpPr>
          <p:cNvPr id="72745" name="Text Box 41"/>
          <p:cNvSpPr txBox="1">
            <a:spLocks noChangeArrowheads="1"/>
          </p:cNvSpPr>
          <p:nvPr/>
        </p:nvSpPr>
        <p:spPr bwMode="auto">
          <a:xfrm>
            <a:off x="249238" y="303213"/>
            <a:ext cx="7554912" cy="5191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FF"/>
                </a:solidFill>
                <a:latin typeface="宋体" pitchFamily="2" charset="-122"/>
              </a:rPr>
              <a:t>单运放的加减运算电路的特例：差动放大器</a:t>
            </a:r>
          </a:p>
        </p:txBody>
      </p:sp>
      <p:sp>
        <p:nvSpPr>
          <p:cNvPr id="72746" name="Freeform 42"/>
          <p:cNvSpPr>
            <a:spLocks/>
          </p:cNvSpPr>
          <p:nvPr/>
        </p:nvSpPr>
        <p:spPr bwMode="auto">
          <a:xfrm>
            <a:off x="2019300" y="2762250"/>
            <a:ext cx="755650" cy="676275"/>
          </a:xfrm>
          <a:custGeom>
            <a:avLst/>
            <a:gdLst/>
            <a:ahLst/>
            <a:cxnLst>
              <a:cxn ang="0">
                <a:pos x="0" y="408"/>
              </a:cxn>
              <a:cxn ang="0">
                <a:pos x="192" y="408"/>
              </a:cxn>
              <a:cxn ang="0">
                <a:pos x="420" y="396"/>
              </a:cxn>
              <a:cxn ang="0">
                <a:pos x="468" y="228"/>
              </a:cxn>
              <a:cxn ang="0">
                <a:pos x="468" y="0"/>
              </a:cxn>
            </a:cxnLst>
            <a:rect l="0" t="0" r="r" b="b"/>
            <a:pathLst>
              <a:path w="476" h="426">
                <a:moveTo>
                  <a:pt x="0" y="408"/>
                </a:moveTo>
                <a:cubicBezTo>
                  <a:pt x="32" y="408"/>
                  <a:pt x="122" y="410"/>
                  <a:pt x="192" y="408"/>
                </a:cubicBezTo>
                <a:cubicBezTo>
                  <a:pt x="262" y="406"/>
                  <a:pt x="374" y="426"/>
                  <a:pt x="420" y="396"/>
                </a:cubicBezTo>
                <a:cubicBezTo>
                  <a:pt x="466" y="366"/>
                  <a:pt x="460" y="294"/>
                  <a:pt x="468" y="228"/>
                </a:cubicBezTo>
                <a:cubicBezTo>
                  <a:pt x="476" y="162"/>
                  <a:pt x="468" y="38"/>
                  <a:pt x="468" y="0"/>
                </a:cubicBezTo>
              </a:path>
            </a:pathLst>
          </a:custGeom>
          <a:noFill/>
          <a:ln w="38100" cap="flat" cmpd="sng">
            <a:solidFill>
              <a:srgbClr val="FF0000"/>
            </a:solidFill>
            <a:prstDash val="solid"/>
            <a:round/>
            <a:headEnd type="none" w="med" len="med"/>
            <a:tailEnd type="triangle" w="med" len="med"/>
          </a:ln>
          <a:effectLst/>
        </p:spPr>
        <p:txBody>
          <a:bodyPr wrap="none" anchor="ctr">
            <a:spAutoFit/>
          </a:bodyPr>
          <a:lstStyle/>
          <a:p>
            <a:endParaRPr lang="zh-CN" altLang="en-US"/>
          </a:p>
        </p:txBody>
      </p:sp>
      <p:sp>
        <p:nvSpPr>
          <p:cNvPr id="72747" name="Freeform 43"/>
          <p:cNvSpPr>
            <a:spLocks/>
          </p:cNvSpPr>
          <p:nvPr/>
        </p:nvSpPr>
        <p:spPr bwMode="auto">
          <a:xfrm>
            <a:off x="2038350" y="3670300"/>
            <a:ext cx="784225" cy="673100"/>
          </a:xfrm>
          <a:custGeom>
            <a:avLst/>
            <a:gdLst/>
            <a:ahLst/>
            <a:cxnLst>
              <a:cxn ang="0">
                <a:pos x="0" y="16"/>
              </a:cxn>
              <a:cxn ang="0">
                <a:pos x="228" y="16"/>
              </a:cxn>
              <a:cxn ang="0">
                <a:pos x="408" y="16"/>
              </a:cxn>
              <a:cxn ang="0">
                <a:pos x="480" y="112"/>
              </a:cxn>
              <a:cxn ang="0">
                <a:pos x="492" y="424"/>
              </a:cxn>
            </a:cxnLst>
            <a:rect l="0" t="0" r="r" b="b"/>
            <a:pathLst>
              <a:path w="494" h="424">
                <a:moveTo>
                  <a:pt x="0" y="16"/>
                </a:moveTo>
                <a:cubicBezTo>
                  <a:pt x="38" y="16"/>
                  <a:pt x="160" y="16"/>
                  <a:pt x="228" y="16"/>
                </a:cubicBezTo>
                <a:cubicBezTo>
                  <a:pt x="296" y="16"/>
                  <a:pt x="366" y="0"/>
                  <a:pt x="408" y="16"/>
                </a:cubicBezTo>
                <a:cubicBezTo>
                  <a:pt x="450" y="32"/>
                  <a:pt x="466" y="44"/>
                  <a:pt x="480" y="112"/>
                </a:cubicBezTo>
                <a:cubicBezTo>
                  <a:pt x="494" y="180"/>
                  <a:pt x="490" y="359"/>
                  <a:pt x="492" y="424"/>
                </a:cubicBezTo>
              </a:path>
            </a:pathLst>
          </a:custGeom>
          <a:noFill/>
          <a:ln w="38100" cap="flat" cmpd="sng">
            <a:solidFill>
              <a:srgbClr val="FF0000"/>
            </a:solidFill>
            <a:prstDash val="solid"/>
            <a:round/>
            <a:headEnd type="none" w="med" len="med"/>
            <a:tailEnd type="triangle" w="med" len="med"/>
          </a:ln>
          <a:effectLst/>
        </p:spPr>
        <p:txBody>
          <a:bodyPr wrap="none" anchor="ctr">
            <a:spAutoFit/>
          </a:bodyPr>
          <a:lstStyle/>
          <a:p>
            <a:endParaRPr lang="zh-CN" altLang="en-US"/>
          </a:p>
        </p:txBody>
      </p:sp>
      <p:sp>
        <p:nvSpPr>
          <p:cNvPr id="72748" name="Text Box 44"/>
          <p:cNvSpPr txBox="1">
            <a:spLocks noChangeArrowheads="1"/>
          </p:cNvSpPr>
          <p:nvPr/>
        </p:nvSpPr>
        <p:spPr bwMode="auto">
          <a:xfrm>
            <a:off x="498475" y="5835650"/>
            <a:ext cx="4656138" cy="519113"/>
          </a:xfrm>
          <a:prstGeom prst="rect">
            <a:avLst/>
          </a:prstGeom>
          <a:noFill/>
          <a:ln w="38100">
            <a:noFill/>
            <a:miter lim="800000"/>
            <a:headEnd/>
            <a:tailEnd/>
          </a:ln>
          <a:effectLst/>
        </p:spPr>
        <p:txBody>
          <a:bodyPr>
            <a:spAutoFit/>
          </a:bodyPr>
          <a:lstStyle/>
          <a:p>
            <a:pPr>
              <a:spcBef>
                <a:spcPct val="50000"/>
              </a:spcBef>
            </a:pPr>
            <a:endParaRPr lang="zh-CN"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dissolve">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46"/>
                                        </p:tgtEl>
                                        <p:attrNameLst>
                                          <p:attrName>style.visibility</p:attrName>
                                        </p:attrNameLst>
                                      </p:cBhvr>
                                      <p:to>
                                        <p:strVal val="visible"/>
                                      </p:to>
                                    </p:set>
                                    <p:animEffect transition="in" filter="wipe(left)">
                                      <p:cBhvr>
                                        <p:cTn id="12" dur="500"/>
                                        <p:tgtEl>
                                          <p:spTgt spid="727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47"/>
                                        </p:tgtEl>
                                        <p:attrNameLst>
                                          <p:attrName>style.visibility</p:attrName>
                                        </p:attrNameLst>
                                      </p:cBhvr>
                                      <p:to>
                                        <p:strVal val="visible"/>
                                      </p:to>
                                    </p:set>
                                    <p:animEffect transition="in" filter="wipe(left)">
                                      <p:cBhvr>
                                        <p:cTn id="17" dur="500"/>
                                        <p:tgtEl>
                                          <p:spTgt spid="727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39"/>
                                        </p:tgtEl>
                                        <p:attrNameLst>
                                          <p:attrName>style.visibility</p:attrName>
                                        </p:attrNameLst>
                                      </p:cBhvr>
                                      <p:to>
                                        <p:strVal val="visible"/>
                                      </p:to>
                                    </p:set>
                                    <p:animEffect transition="in" filter="wipe(left)">
                                      <p:cBhvr>
                                        <p:cTn id="22" dur="500"/>
                                        <p:tgtEl>
                                          <p:spTgt spid="727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40"/>
                                        </p:tgtEl>
                                        <p:attrNameLst>
                                          <p:attrName>style.visibility</p:attrName>
                                        </p:attrNameLst>
                                      </p:cBhvr>
                                      <p:to>
                                        <p:strVal val="visible"/>
                                      </p:to>
                                    </p:set>
                                    <p:animEffect transition="in" filter="wipe(left)">
                                      <p:cBhvr>
                                        <p:cTn id="27" dur="500"/>
                                        <p:tgtEl>
                                          <p:spTgt spid="727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741"/>
                                        </p:tgtEl>
                                        <p:attrNameLst>
                                          <p:attrName>style.visibility</p:attrName>
                                        </p:attrNameLst>
                                      </p:cBhvr>
                                      <p:to>
                                        <p:strVal val="visible"/>
                                      </p:to>
                                    </p:set>
                                    <p:animEffect transition="in" filter="wipe(left)">
                                      <p:cBhvr>
                                        <p:cTn id="32" dur="500"/>
                                        <p:tgtEl>
                                          <p:spTgt spid="727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42"/>
                                        </p:tgtEl>
                                        <p:attrNameLst>
                                          <p:attrName>style.visibility</p:attrName>
                                        </p:attrNameLst>
                                      </p:cBhvr>
                                      <p:to>
                                        <p:strVal val="visible"/>
                                      </p:to>
                                    </p:set>
                                    <p:animEffect transition="in" filter="wipe(left)">
                                      <p:cBhvr>
                                        <p:cTn id="37" dur="500"/>
                                        <p:tgtEl>
                                          <p:spTgt spid="727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2744">
                                            <p:txEl>
                                              <p:pRg st="0" end="0"/>
                                            </p:txEl>
                                          </p:spTgt>
                                        </p:tgtEl>
                                        <p:attrNameLst>
                                          <p:attrName>style.visibility</p:attrName>
                                        </p:attrNameLst>
                                      </p:cBhvr>
                                      <p:to>
                                        <p:strVal val="visible"/>
                                      </p:to>
                                    </p:set>
                                    <p:animEffect transition="in" filter="wipe(left)">
                                      <p:cBhvr>
                                        <p:cTn id="42" dur="500"/>
                                        <p:tgtEl>
                                          <p:spTgt spid="7274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2743"/>
                                        </p:tgtEl>
                                        <p:attrNameLst>
                                          <p:attrName>style.visibility</p:attrName>
                                        </p:attrNameLst>
                                      </p:cBhvr>
                                      <p:to>
                                        <p:strVal val="visible"/>
                                      </p:to>
                                    </p:set>
                                    <p:animEffect transition="in" filter="wipe(left)">
                                      <p:cBhvr>
                                        <p:cTn id="47" dur="500"/>
                                        <p:tgtEl>
                                          <p:spTgt spid="7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2" grpId="0" animBg="1"/>
      <p:bldP spid="72744" grpId="0" build="p" autoUpdateAnimBg="0"/>
      <p:bldP spid="72746" grpId="0" animBg="1"/>
      <p:bldP spid="727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1026"/>
          <p:cNvGrpSpPr>
            <a:grpSpLocks/>
          </p:cNvGrpSpPr>
          <p:nvPr/>
        </p:nvGrpSpPr>
        <p:grpSpPr bwMode="auto">
          <a:xfrm>
            <a:off x="1325563" y="311150"/>
            <a:ext cx="5276850" cy="4762500"/>
            <a:chOff x="312" y="720"/>
            <a:chExt cx="3324" cy="3000"/>
          </a:xfrm>
        </p:grpSpPr>
        <p:sp>
          <p:nvSpPr>
            <p:cNvPr id="73731" name="Rectangle 1027"/>
            <p:cNvSpPr>
              <a:spLocks noChangeArrowheads="1"/>
            </p:cNvSpPr>
            <p:nvPr/>
          </p:nvSpPr>
          <p:spPr bwMode="auto">
            <a:xfrm>
              <a:off x="1872" y="1608"/>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73732" name="Line 1028"/>
            <p:cNvSpPr>
              <a:spLocks noChangeShapeType="1"/>
            </p:cNvSpPr>
            <p:nvPr/>
          </p:nvSpPr>
          <p:spPr bwMode="auto">
            <a:xfrm>
              <a:off x="2735" y="219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33" name="Line 1029"/>
            <p:cNvSpPr>
              <a:spLocks noChangeShapeType="1"/>
            </p:cNvSpPr>
            <p:nvPr/>
          </p:nvSpPr>
          <p:spPr bwMode="auto">
            <a:xfrm>
              <a:off x="839" y="25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73734" name="Line 1030"/>
            <p:cNvSpPr>
              <a:spLocks noChangeShapeType="1"/>
            </p:cNvSpPr>
            <p:nvPr/>
          </p:nvSpPr>
          <p:spPr bwMode="auto">
            <a:xfrm>
              <a:off x="1451" y="19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35" name="Text Box 1031"/>
            <p:cNvSpPr txBox="1">
              <a:spLocks noChangeArrowheads="1"/>
            </p:cNvSpPr>
            <p:nvPr/>
          </p:nvSpPr>
          <p:spPr bwMode="auto">
            <a:xfrm>
              <a:off x="1908" y="163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73736" name="Text Box 1032"/>
            <p:cNvSpPr txBox="1">
              <a:spLocks noChangeArrowheads="1"/>
            </p:cNvSpPr>
            <p:nvPr/>
          </p:nvSpPr>
          <p:spPr bwMode="auto">
            <a:xfrm>
              <a:off x="1908" y="22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3737" name="Text Box 1033"/>
            <p:cNvSpPr txBox="1">
              <a:spLocks noChangeArrowheads="1"/>
            </p:cNvSpPr>
            <p:nvPr/>
          </p:nvSpPr>
          <p:spPr bwMode="auto">
            <a:xfrm rot="5400000">
              <a:off x="2046" y="1686"/>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73738" name="Text Box 1034"/>
            <p:cNvSpPr txBox="1">
              <a:spLocks noChangeArrowheads="1"/>
            </p:cNvSpPr>
            <p:nvPr/>
          </p:nvSpPr>
          <p:spPr bwMode="auto">
            <a:xfrm>
              <a:off x="2424" y="19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3739" name="Oval 1035"/>
            <p:cNvSpPr>
              <a:spLocks noChangeArrowheads="1"/>
            </p:cNvSpPr>
            <p:nvPr/>
          </p:nvSpPr>
          <p:spPr bwMode="auto">
            <a:xfrm>
              <a:off x="3168" y="214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3740" name="Text Box 1036"/>
            <p:cNvSpPr txBox="1">
              <a:spLocks noChangeArrowheads="1"/>
            </p:cNvSpPr>
            <p:nvPr/>
          </p:nvSpPr>
          <p:spPr bwMode="auto">
            <a:xfrm>
              <a:off x="2304" y="1596"/>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73741" name="Line 1037"/>
            <p:cNvSpPr>
              <a:spLocks noChangeShapeType="1"/>
            </p:cNvSpPr>
            <p:nvPr/>
          </p:nvSpPr>
          <p:spPr bwMode="auto">
            <a:xfrm>
              <a:off x="1596" y="1248"/>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42" name="Line 1038"/>
            <p:cNvSpPr>
              <a:spLocks noChangeShapeType="1"/>
            </p:cNvSpPr>
            <p:nvPr/>
          </p:nvSpPr>
          <p:spPr bwMode="auto">
            <a:xfrm flipH="1">
              <a:off x="2976" y="1248"/>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73743" name="Rectangle 1039"/>
            <p:cNvSpPr>
              <a:spLocks noChangeArrowheads="1"/>
            </p:cNvSpPr>
            <p:nvPr/>
          </p:nvSpPr>
          <p:spPr bwMode="auto">
            <a:xfrm>
              <a:off x="2076" y="115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44" name="Line 1040"/>
            <p:cNvSpPr>
              <a:spLocks noChangeShapeType="1"/>
            </p:cNvSpPr>
            <p:nvPr/>
          </p:nvSpPr>
          <p:spPr bwMode="auto">
            <a:xfrm>
              <a:off x="1608" y="124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3745" name="Line 1041"/>
            <p:cNvSpPr>
              <a:spLocks noChangeShapeType="1"/>
            </p:cNvSpPr>
            <p:nvPr/>
          </p:nvSpPr>
          <p:spPr bwMode="auto">
            <a:xfrm>
              <a:off x="834" y="1980"/>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46" name="Rectangle 1042"/>
            <p:cNvSpPr>
              <a:spLocks noChangeArrowheads="1"/>
            </p:cNvSpPr>
            <p:nvPr/>
          </p:nvSpPr>
          <p:spPr bwMode="auto">
            <a:xfrm>
              <a:off x="966" y="189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47" name="Oval 1043"/>
            <p:cNvSpPr>
              <a:spLocks noChangeArrowheads="1"/>
            </p:cNvSpPr>
            <p:nvPr/>
          </p:nvSpPr>
          <p:spPr bwMode="auto">
            <a:xfrm>
              <a:off x="1572" y="19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3748" name="Oval 1044"/>
            <p:cNvSpPr>
              <a:spLocks noChangeArrowheads="1"/>
            </p:cNvSpPr>
            <p:nvPr/>
          </p:nvSpPr>
          <p:spPr bwMode="auto">
            <a:xfrm>
              <a:off x="2940" y="214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3749" name="Text Box 1045"/>
            <p:cNvSpPr txBox="1">
              <a:spLocks noChangeArrowheads="1"/>
            </p:cNvSpPr>
            <p:nvPr/>
          </p:nvSpPr>
          <p:spPr bwMode="auto">
            <a:xfrm>
              <a:off x="2376" y="7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3750" name="Text Box 1046"/>
            <p:cNvSpPr txBox="1">
              <a:spLocks noChangeArrowheads="1"/>
            </p:cNvSpPr>
            <p:nvPr/>
          </p:nvSpPr>
          <p:spPr bwMode="auto">
            <a:xfrm>
              <a:off x="912" y="205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3751" name="Rectangle 1047"/>
            <p:cNvSpPr>
              <a:spLocks noChangeArrowheads="1"/>
            </p:cNvSpPr>
            <p:nvPr/>
          </p:nvSpPr>
          <p:spPr bwMode="auto">
            <a:xfrm>
              <a:off x="972" y="24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52" name="Text Box 1048"/>
            <p:cNvSpPr txBox="1">
              <a:spLocks noChangeArrowheads="1"/>
            </p:cNvSpPr>
            <p:nvPr/>
          </p:nvSpPr>
          <p:spPr bwMode="auto">
            <a:xfrm>
              <a:off x="900" y="266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3753" name="Text Box 1049"/>
            <p:cNvSpPr txBox="1">
              <a:spLocks noChangeArrowheads="1"/>
            </p:cNvSpPr>
            <p:nvPr/>
          </p:nvSpPr>
          <p:spPr bwMode="auto">
            <a:xfrm>
              <a:off x="324" y="228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3754" name="Text Box 1050"/>
            <p:cNvSpPr txBox="1">
              <a:spLocks noChangeArrowheads="1"/>
            </p:cNvSpPr>
            <p:nvPr/>
          </p:nvSpPr>
          <p:spPr bwMode="auto">
            <a:xfrm>
              <a:off x="3120" y="1716"/>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3755" name="Oval 1051"/>
            <p:cNvSpPr>
              <a:spLocks noChangeArrowheads="1"/>
            </p:cNvSpPr>
            <p:nvPr/>
          </p:nvSpPr>
          <p:spPr bwMode="auto">
            <a:xfrm>
              <a:off x="756" y="249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3756" name="Oval 1052"/>
            <p:cNvSpPr>
              <a:spLocks noChangeArrowheads="1"/>
            </p:cNvSpPr>
            <p:nvPr/>
          </p:nvSpPr>
          <p:spPr bwMode="auto">
            <a:xfrm>
              <a:off x="744" y="19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3757" name="Line 1053"/>
            <p:cNvSpPr>
              <a:spLocks noChangeShapeType="1"/>
            </p:cNvSpPr>
            <p:nvPr/>
          </p:nvSpPr>
          <p:spPr bwMode="auto">
            <a:xfrm>
              <a:off x="1620" y="2532"/>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73758" name="Oval 1054"/>
            <p:cNvSpPr>
              <a:spLocks noChangeArrowheads="1"/>
            </p:cNvSpPr>
            <p:nvPr/>
          </p:nvSpPr>
          <p:spPr bwMode="auto">
            <a:xfrm>
              <a:off x="1584" y="24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3759" name="Rectangle 1055"/>
            <p:cNvSpPr>
              <a:spLocks noChangeArrowheads="1"/>
            </p:cNvSpPr>
            <p:nvPr/>
          </p:nvSpPr>
          <p:spPr bwMode="auto">
            <a:xfrm rot="5400000">
              <a:off x="1380" y="302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60" name="Line 1056"/>
            <p:cNvSpPr>
              <a:spLocks noChangeShapeType="1"/>
            </p:cNvSpPr>
            <p:nvPr/>
          </p:nvSpPr>
          <p:spPr bwMode="auto">
            <a:xfrm>
              <a:off x="1488" y="370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61" name="Text Box 1057"/>
            <p:cNvSpPr txBox="1">
              <a:spLocks noChangeArrowheads="1"/>
            </p:cNvSpPr>
            <p:nvPr/>
          </p:nvSpPr>
          <p:spPr bwMode="auto">
            <a:xfrm>
              <a:off x="1728" y="29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3762" name="Text Box 1058"/>
            <p:cNvSpPr txBox="1">
              <a:spLocks noChangeArrowheads="1"/>
            </p:cNvSpPr>
            <p:nvPr/>
          </p:nvSpPr>
          <p:spPr bwMode="auto">
            <a:xfrm>
              <a:off x="312" y="17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grpSp>
      <p:sp>
        <p:nvSpPr>
          <p:cNvPr id="73763" name="Text Box 1059"/>
          <p:cNvSpPr txBox="1">
            <a:spLocks noChangeArrowheads="1"/>
          </p:cNvSpPr>
          <p:nvPr/>
        </p:nvSpPr>
        <p:spPr bwMode="auto">
          <a:xfrm>
            <a:off x="1028700" y="5124450"/>
            <a:ext cx="7124700" cy="1411288"/>
          </a:xfrm>
          <a:prstGeom prst="rect">
            <a:avLst/>
          </a:prstGeom>
          <a:noFill/>
          <a:ln w="38100">
            <a:solidFill>
              <a:srgbClr val="FF0000"/>
            </a:solidFill>
            <a:miter lim="800000"/>
            <a:headEnd/>
            <a:tailEnd/>
          </a:ln>
          <a:effectLst/>
        </p:spPr>
        <p:txBody>
          <a:bodyPr>
            <a:spAutoFit/>
          </a:bodyPr>
          <a:lstStyle/>
          <a:p>
            <a:pPr>
              <a:spcBef>
                <a:spcPct val="50000"/>
              </a:spcBef>
            </a:pPr>
            <a:r>
              <a:rPr lang="zh-CN" altLang="en-US" sz="2800" b="1">
                <a:latin typeface="宋体" pitchFamily="2" charset="-122"/>
              </a:rPr>
              <a:t>差动放大器放大了两个信号的差，但是它的输入电阻不高（</a:t>
            </a:r>
            <a:r>
              <a:rPr lang="en-US" altLang="zh-CN" sz="2800" b="1">
                <a:latin typeface="宋体" pitchFamily="2" charset="-122"/>
              </a:rPr>
              <a:t>=</a:t>
            </a:r>
            <a:r>
              <a:rPr lang="en-US" altLang="zh-CN" sz="2800" b="1"/>
              <a:t>2</a:t>
            </a:r>
            <a:r>
              <a:rPr lang="en-US" altLang="zh-CN" sz="2800" b="1" i="1"/>
              <a:t>R</a:t>
            </a:r>
            <a:r>
              <a:rPr lang="en-US" altLang="zh-CN" sz="2800" b="1" baseline="-25000"/>
              <a:t>1</a:t>
            </a:r>
            <a:r>
              <a:rPr lang="zh-CN" altLang="en-US" sz="2800" b="1">
                <a:latin typeface="宋体" pitchFamily="2" charset="-122"/>
              </a:rPr>
              <a:t>）</a:t>
            </a:r>
            <a:r>
              <a:rPr lang="en-US" altLang="zh-CN" sz="2800" b="1">
                <a:latin typeface="宋体" pitchFamily="2" charset="-122"/>
              </a:rPr>
              <a:t>, </a:t>
            </a:r>
            <a:r>
              <a:rPr lang="zh-CN" altLang="en-US" sz="2800" b="1">
                <a:latin typeface="宋体" pitchFamily="2" charset="-122"/>
              </a:rPr>
              <a:t>这是由于反相输入造成的。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763"/>
                                        </p:tgtEl>
                                        <p:attrNameLst>
                                          <p:attrName>style.visibility</p:attrName>
                                        </p:attrNameLst>
                                      </p:cBhvr>
                                      <p:to>
                                        <p:strVal val="visible"/>
                                      </p:to>
                                    </p:set>
                                    <p:animEffect transition="in" filter="wipe(up)">
                                      <p:cBhvr>
                                        <p:cTn id="7" dur="500"/>
                                        <p:tgtEl>
                                          <p:spTgt spid="73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47650" y="395288"/>
            <a:ext cx="6838950"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三运放电路</a:t>
            </a:r>
          </a:p>
        </p:txBody>
      </p:sp>
      <p:grpSp>
        <p:nvGrpSpPr>
          <p:cNvPr id="74755" name="Group 3"/>
          <p:cNvGrpSpPr>
            <a:grpSpLocks/>
          </p:cNvGrpSpPr>
          <p:nvPr/>
        </p:nvGrpSpPr>
        <p:grpSpPr bwMode="auto">
          <a:xfrm>
            <a:off x="647700" y="1504950"/>
            <a:ext cx="4343400" cy="4781550"/>
            <a:chOff x="408" y="948"/>
            <a:chExt cx="2736" cy="3012"/>
          </a:xfrm>
        </p:grpSpPr>
        <p:sp>
          <p:nvSpPr>
            <p:cNvPr id="74756" name="Text Box 4"/>
            <p:cNvSpPr txBox="1">
              <a:spLocks noChangeArrowheads="1"/>
            </p:cNvSpPr>
            <p:nvPr/>
          </p:nvSpPr>
          <p:spPr bwMode="auto">
            <a:xfrm>
              <a:off x="2400" y="342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2</a:t>
              </a:r>
              <a:endParaRPr lang="en-US" altLang="zh-CN" sz="2800" b="1">
                <a:ea typeface="楷体_GB2312" pitchFamily="49" charset="-122"/>
              </a:endParaRPr>
            </a:p>
          </p:txBody>
        </p:sp>
        <p:grpSp>
          <p:nvGrpSpPr>
            <p:cNvPr id="74757" name="Group 5"/>
            <p:cNvGrpSpPr>
              <a:grpSpLocks/>
            </p:cNvGrpSpPr>
            <p:nvPr/>
          </p:nvGrpSpPr>
          <p:grpSpPr bwMode="auto">
            <a:xfrm>
              <a:off x="852" y="948"/>
              <a:ext cx="1008" cy="1008"/>
              <a:chOff x="2112" y="2880"/>
              <a:chExt cx="1008" cy="1008"/>
            </a:xfrm>
          </p:grpSpPr>
          <p:grpSp>
            <p:nvGrpSpPr>
              <p:cNvPr id="74758" name="Group 6"/>
              <p:cNvGrpSpPr>
                <a:grpSpLocks/>
              </p:cNvGrpSpPr>
              <p:nvPr/>
            </p:nvGrpSpPr>
            <p:grpSpPr bwMode="auto">
              <a:xfrm>
                <a:off x="2256" y="2880"/>
                <a:ext cx="720" cy="1008"/>
                <a:chOff x="1008" y="2352"/>
                <a:chExt cx="720" cy="1008"/>
              </a:xfrm>
            </p:grpSpPr>
            <p:sp>
              <p:nvSpPr>
                <p:cNvPr id="74759" name="Line 7"/>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60" name="Line 8"/>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61" name="Line 9"/>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4762" name="Line 10"/>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4763" name="Line 11"/>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4" name="Text Box 12"/>
              <p:cNvSpPr txBox="1">
                <a:spLocks noChangeArrowheads="1"/>
              </p:cNvSpPr>
              <p:nvPr/>
            </p:nvSpPr>
            <p:spPr bwMode="auto">
              <a:xfrm>
                <a:off x="2253" y="3024"/>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765" name="Text Box 13"/>
              <p:cNvSpPr txBox="1">
                <a:spLocks noChangeArrowheads="1"/>
              </p:cNvSpPr>
              <p:nvPr/>
            </p:nvSpPr>
            <p:spPr bwMode="auto">
              <a:xfrm>
                <a:off x="2735" y="3216"/>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766" name="Line 14"/>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7" name="Line 15"/>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8" name="Line 16"/>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9" name="AutoShape 17"/>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4770" name="Object 18"/>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4834" name="公式" r:id="rId3" imgW="152280" imgH="126720" progId="Equation.3">
                      <p:embed/>
                    </p:oleObj>
                  </mc:Choice>
                  <mc:Fallback>
                    <p:oleObj name="公式" r:id="rId3" imgW="152280" imgH="12672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71" name="Text Box 19"/>
              <p:cNvSpPr txBox="1">
                <a:spLocks noChangeArrowheads="1"/>
              </p:cNvSpPr>
              <p:nvPr/>
            </p:nvSpPr>
            <p:spPr bwMode="auto">
              <a:xfrm>
                <a:off x="2458" y="3264"/>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grpSp>
        <p:grpSp>
          <p:nvGrpSpPr>
            <p:cNvPr id="74772" name="Group 20"/>
            <p:cNvGrpSpPr>
              <a:grpSpLocks/>
            </p:cNvGrpSpPr>
            <p:nvPr/>
          </p:nvGrpSpPr>
          <p:grpSpPr bwMode="auto">
            <a:xfrm>
              <a:off x="1008" y="2952"/>
              <a:ext cx="720" cy="1008"/>
              <a:chOff x="1008" y="2352"/>
              <a:chExt cx="720" cy="1008"/>
            </a:xfrm>
          </p:grpSpPr>
          <p:sp>
            <p:nvSpPr>
              <p:cNvPr id="74773" name="Line 21"/>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74" name="Line 22"/>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75" name="Line 23"/>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4776" name="Line 24"/>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4777" name="Text Box 25"/>
            <p:cNvSpPr txBox="1">
              <a:spLocks noChangeArrowheads="1"/>
            </p:cNvSpPr>
            <p:nvPr/>
          </p:nvSpPr>
          <p:spPr bwMode="auto">
            <a:xfrm>
              <a:off x="1013" y="3096"/>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4778" name="Text Box 26"/>
            <p:cNvSpPr txBox="1">
              <a:spLocks noChangeArrowheads="1"/>
            </p:cNvSpPr>
            <p:nvPr/>
          </p:nvSpPr>
          <p:spPr bwMode="auto">
            <a:xfrm>
              <a:off x="1487" y="3288"/>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779" name="Line 27"/>
            <p:cNvSpPr>
              <a:spLocks noChangeShapeType="1"/>
            </p:cNvSpPr>
            <p:nvPr/>
          </p:nvSpPr>
          <p:spPr bwMode="auto">
            <a:xfrm>
              <a:off x="864"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80" name="Line 28"/>
            <p:cNvSpPr>
              <a:spLocks noChangeShapeType="1"/>
            </p:cNvSpPr>
            <p:nvPr/>
          </p:nvSpPr>
          <p:spPr bwMode="auto">
            <a:xfrm>
              <a:off x="1728" y="3480"/>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81" name="Line 29"/>
            <p:cNvSpPr>
              <a:spLocks noChangeShapeType="1"/>
            </p:cNvSpPr>
            <p:nvPr/>
          </p:nvSpPr>
          <p:spPr bwMode="auto">
            <a:xfrm>
              <a:off x="864" y="326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82" name="AutoShape 30"/>
            <p:cNvSpPr>
              <a:spLocks noChangeArrowheads="1"/>
            </p:cNvSpPr>
            <p:nvPr/>
          </p:nvSpPr>
          <p:spPr bwMode="auto">
            <a:xfrm rot="5400000">
              <a:off x="1176" y="3000"/>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4783" name="Object 31"/>
            <p:cNvGraphicFramePr>
              <a:graphicFrameLocks noChangeAspect="1"/>
            </p:cNvGraphicFramePr>
            <p:nvPr/>
          </p:nvGraphicFramePr>
          <p:xfrm>
            <a:off x="1392" y="2952"/>
            <a:ext cx="336" cy="280"/>
          </p:xfrm>
          <a:graphic>
            <a:graphicData uri="http://schemas.openxmlformats.org/presentationml/2006/ole">
              <mc:AlternateContent xmlns:mc="http://schemas.openxmlformats.org/markup-compatibility/2006">
                <mc:Choice xmlns:v="urn:schemas-microsoft-com:vml" Requires="v">
                  <p:oleObj spid="_x0000_s74835" name="公式" r:id="rId5" imgW="152280" imgH="126720" progId="Equation.3">
                    <p:embed/>
                  </p:oleObj>
                </mc:Choice>
                <mc:Fallback>
                  <p:oleObj name="公式" r:id="rId5" imgW="152280" imgH="12672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952"/>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84" name="Text Box 32"/>
            <p:cNvSpPr txBox="1">
              <a:spLocks noChangeArrowheads="1"/>
            </p:cNvSpPr>
            <p:nvPr/>
          </p:nvSpPr>
          <p:spPr bwMode="auto">
            <a:xfrm>
              <a:off x="1210" y="3336"/>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4785" name="Line 33"/>
            <p:cNvSpPr>
              <a:spLocks noChangeShapeType="1"/>
            </p:cNvSpPr>
            <p:nvPr/>
          </p:nvSpPr>
          <p:spPr bwMode="auto">
            <a:xfrm>
              <a:off x="1788" y="1476"/>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86" name="Line 34"/>
            <p:cNvSpPr>
              <a:spLocks noChangeShapeType="1"/>
            </p:cNvSpPr>
            <p:nvPr/>
          </p:nvSpPr>
          <p:spPr bwMode="auto">
            <a:xfrm flipV="1">
              <a:off x="2088" y="14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87" name="Line 35"/>
            <p:cNvSpPr>
              <a:spLocks noChangeShapeType="1"/>
            </p:cNvSpPr>
            <p:nvPr/>
          </p:nvSpPr>
          <p:spPr bwMode="auto">
            <a:xfrm>
              <a:off x="852" y="1644"/>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88" name="Line 36"/>
            <p:cNvSpPr>
              <a:spLocks noChangeShapeType="1"/>
            </p:cNvSpPr>
            <p:nvPr/>
          </p:nvSpPr>
          <p:spPr bwMode="auto">
            <a:xfrm flipV="1">
              <a:off x="852" y="2142"/>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4789" name="Line 37"/>
            <p:cNvSpPr>
              <a:spLocks noChangeShapeType="1"/>
            </p:cNvSpPr>
            <p:nvPr/>
          </p:nvSpPr>
          <p:spPr bwMode="auto">
            <a:xfrm flipV="1">
              <a:off x="864" y="2760"/>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90" name="Line 38"/>
            <p:cNvSpPr>
              <a:spLocks noChangeShapeType="1"/>
            </p:cNvSpPr>
            <p:nvPr/>
          </p:nvSpPr>
          <p:spPr bwMode="auto">
            <a:xfrm>
              <a:off x="864" y="2760"/>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4791" name="Line 39"/>
            <p:cNvSpPr>
              <a:spLocks noChangeShapeType="1"/>
            </p:cNvSpPr>
            <p:nvPr/>
          </p:nvSpPr>
          <p:spPr bwMode="auto">
            <a:xfrm>
              <a:off x="1776" y="3480"/>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92" name="Line 40"/>
            <p:cNvSpPr>
              <a:spLocks noChangeShapeType="1"/>
            </p:cNvSpPr>
            <p:nvPr/>
          </p:nvSpPr>
          <p:spPr bwMode="auto">
            <a:xfrm flipV="1">
              <a:off x="2088" y="23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93" name="Rectangle 41"/>
            <p:cNvSpPr>
              <a:spLocks noChangeArrowheads="1"/>
            </p:cNvSpPr>
            <p:nvPr/>
          </p:nvSpPr>
          <p:spPr bwMode="auto">
            <a:xfrm>
              <a:off x="2016" y="1584"/>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794" name="Rectangle 42"/>
            <p:cNvSpPr>
              <a:spLocks noChangeArrowheads="1"/>
            </p:cNvSpPr>
            <p:nvPr/>
          </p:nvSpPr>
          <p:spPr bwMode="auto">
            <a:xfrm>
              <a:off x="2016" y="2256"/>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795" name="Rectangle 43"/>
            <p:cNvSpPr>
              <a:spLocks noChangeArrowheads="1"/>
            </p:cNvSpPr>
            <p:nvPr/>
          </p:nvSpPr>
          <p:spPr bwMode="auto">
            <a:xfrm>
              <a:off x="2016" y="2928"/>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796" name="Oval 44"/>
            <p:cNvSpPr>
              <a:spLocks noChangeArrowheads="1"/>
            </p:cNvSpPr>
            <p:nvPr/>
          </p:nvSpPr>
          <p:spPr bwMode="auto">
            <a:xfrm>
              <a:off x="2064" y="1452"/>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4797" name="Oval 45"/>
            <p:cNvSpPr>
              <a:spLocks noChangeArrowheads="1"/>
            </p:cNvSpPr>
            <p:nvPr/>
          </p:nvSpPr>
          <p:spPr bwMode="auto">
            <a:xfrm>
              <a:off x="2064" y="2736"/>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4798" name="Oval 46"/>
            <p:cNvSpPr>
              <a:spLocks noChangeArrowheads="1"/>
            </p:cNvSpPr>
            <p:nvPr/>
          </p:nvSpPr>
          <p:spPr bwMode="auto">
            <a:xfrm>
              <a:off x="2064" y="2124"/>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4799" name="Oval 47"/>
            <p:cNvSpPr>
              <a:spLocks noChangeArrowheads="1"/>
            </p:cNvSpPr>
            <p:nvPr/>
          </p:nvSpPr>
          <p:spPr bwMode="auto">
            <a:xfrm>
              <a:off x="816" y="362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0" name="Oval 48"/>
            <p:cNvSpPr>
              <a:spLocks noChangeArrowheads="1"/>
            </p:cNvSpPr>
            <p:nvPr/>
          </p:nvSpPr>
          <p:spPr bwMode="auto">
            <a:xfrm>
              <a:off x="804" y="1236"/>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1" name="Oval 49"/>
            <p:cNvSpPr>
              <a:spLocks noChangeArrowheads="1"/>
            </p:cNvSpPr>
            <p:nvPr/>
          </p:nvSpPr>
          <p:spPr bwMode="auto">
            <a:xfrm>
              <a:off x="2652" y="1452"/>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2" name="Oval 50"/>
            <p:cNvSpPr>
              <a:spLocks noChangeArrowheads="1"/>
            </p:cNvSpPr>
            <p:nvPr/>
          </p:nvSpPr>
          <p:spPr bwMode="auto">
            <a:xfrm>
              <a:off x="2616" y="344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3" name="Text Box 51"/>
            <p:cNvSpPr txBox="1">
              <a:spLocks noChangeArrowheads="1"/>
            </p:cNvSpPr>
            <p:nvPr/>
          </p:nvSpPr>
          <p:spPr bwMode="auto">
            <a:xfrm>
              <a:off x="2148" y="1620"/>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4804" name="Text Box 52"/>
            <p:cNvSpPr txBox="1">
              <a:spLocks noChangeArrowheads="1"/>
            </p:cNvSpPr>
            <p:nvPr/>
          </p:nvSpPr>
          <p:spPr bwMode="auto">
            <a:xfrm>
              <a:off x="2220" y="2976"/>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4805" name="Text Box 53"/>
            <p:cNvSpPr txBox="1">
              <a:spLocks noChangeArrowheads="1"/>
            </p:cNvSpPr>
            <p:nvPr/>
          </p:nvSpPr>
          <p:spPr bwMode="auto">
            <a:xfrm>
              <a:off x="2208" y="2316"/>
              <a:ext cx="640"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W</a:t>
              </a:r>
              <a:endParaRPr lang="en-US" altLang="zh-CN" sz="2800" b="1">
                <a:ea typeface="楷体_GB2312" pitchFamily="49" charset="-122"/>
              </a:endParaRPr>
            </a:p>
          </p:txBody>
        </p:sp>
        <p:sp>
          <p:nvSpPr>
            <p:cNvPr id="74806" name="Text Box 54"/>
            <p:cNvSpPr txBox="1">
              <a:spLocks noChangeArrowheads="1"/>
            </p:cNvSpPr>
            <p:nvPr/>
          </p:nvSpPr>
          <p:spPr bwMode="auto">
            <a:xfrm>
              <a:off x="408"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74807" name="Text Box 55"/>
            <p:cNvSpPr txBox="1">
              <a:spLocks noChangeArrowheads="1"/>
            </p:cNvSpPr>
            <p:nvPr/>
          </p:nvSpPr>
          <p:spPr bwMode="auto">
            <a:xfrm>
              <a:off x="432" y="3372"/>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4808" name="Text Box 56"/>
            <p:cNvSpPr txBox="1">
              <a:spLocks noChangeArrowheads="1"/>
            </p:cNvSpPr>
            <p:nvPr/>
          </p:nvSpPr>
          <p:spPr bwMode="auto">
            <a:xfrm>
              <a:off x="2316"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1</a:t>
              </a:r>
              <a:endParaRPr lang="en-US" altLang="zh-CN" sz="2800" b="1">
                <a:ea typeface="楷体_GB2312" pitchFamily="49" charset="-122"/>
              </a:endParaRPr>
            </a:p>
          </p:txBody>
        </p:sp>
        <p:sp>
          <p:nvSpPr>
            <p:cNvPr id="74809" name="Text Box 57"/>
            <p:cNvSpPr txBox="1">
              <a:spLocks noChangeArrowheads="1"/>
            </p:cNvSpPr>
            <p:nvPr/>
          </p:nvSpPr>
          <p:spPr bwMode="auto">
            <a:xfrm>
              <a:off x="2124" y="1908"/>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a</a:t>
              </a:r>
              <a:endParaRPr lang="en-US" altLang="zh-CN" sz="2800" b="1">
                <a:ea typeface="楷体_GB2312" pitchFamily="49" charset="-122"/>
              </a:endParaRPr>
            </a:p>
          </p:txBody>
        </p:sp>
        <p:sp>
          <p:nvSpPr>
            <p:cNvPr id="74810" name="Text Box 58"/>
            <p:cNvSpPr txBox="1">
              <a:spLocks noChangeArrowheads="1"/>
            </p:cNvSpPr>
            <p:nvPr/>
          </p:nvSpPr>
          <p:spPr bwMode="auto">
            <a:xfrm>
              <a:off x="2148" y="2556"/>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b</a:t>
              </a:r>
              <a:endParaRPr lang="en-US" altLang="zh-CN" sz="2800" b="1" baseline="-25000">
                <a:ea typeface="楷体_GB2312" pitchFamily="49" charset="-122"/>
              </a:endParaRPr>
            </a:p>
          </p:txBody>
        </p:sp>
        <p:sp>
          <p:nvSpPr>
            <p:cNvPr id="74811" name="Oval 59"/>
            <p:cNvSpPr>
              <a:spLocks noChangeArrowheads="1"/>
            </p:cNvSpPr>
            <p:nvPr/>
          </p:nvSpPr>
          <p:spPr bwMode="auto">
            <a:xfrm>
              <a:off x="2052" y="3432"/>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12" name="Text Box 60"/>
            <p:cNvSpPr txBox="1">
              <a:spLocks noChangeArrowheads="1"/>
            </p:cNvSpPr>
            <p:nvPr/>
          </p:nvSpPr>
          <p:spPr bwMode="auto">
            <a:xfrm>
              <a:off x="997" y="3498"/>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grpSp>
        <p:nvGrpSpPr>
          <p:cNvPr id="74813" name="Group 61"/>
          <p:cNvGrpSpPr>
            <a:grpSpLocks/>
          </p:cNvGrpSpPr>
          <p:nvPr/>
        </p:nvGrpSpPr>
        <p:grpSpPr bwMode="auto">
          <a:xfrm>
            <a:off x="4210050" y="2209800"/>
            <a:ext cx="4838700" cy="3676650"/>
            <a:chOff x="2652" y="1392"/>
            <a:chExt cx="3048" cy="2316"/>
          </a:xfrm>
        </p:grpSpPr>
        <p:sp>
          <p:nvSpPr>
            <p:cNvPr id="74814" name="Text Box 62"/>
            <p:cNvSpPr txBox="1">
              <a:spLocks noChangeArrowheads="1"/>
            </p:cNvSpPr>
            <p:nvPr/>
          </p:nvSpPr>
          <p:spPr bwMode="auto">
            <a:xfrm>
              <a:off x="3108" y="3048"/>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4815" name="Text Box 63"/>
            <p:cNvSpPr txBox="1">
              <a:spLocks noChangeArrowheads="1"/>
            </p:cNvSpPr>
            <p:nvPr/>
          </p:nvSpPr>
          <p:spPr bwMode="auto">
            <a:xfrm>
              <a:off x="3072" y="1632"/>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grpSp>
          <p:nvGrpSpPr>
            <p:cNvPr id="74816" name="Group 64"/>
            <p:cNvGrpSpPr>
              <a:grpSpLocks/>
            </p:cNvGrpSpPr>
            <p:nvPr/>
          </p:nvGrpSpPr>
          <p:grpSpPr bwMode="auto">
            <a:xfrm>
              <a:off x="3960" y="1884"/>
              <a:ext cx="720" cy="1008"/>
              <a:chOff x="1008" y="2352"/>
              <a:chExt cx="720" cy="1008"/>
            </a:xfrm>
          </p:grpSpPr>
          <p:sp>
            <p:nvSpPr>
              <p:cNvPr id="74817" name="Line 65"/>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818" name="Line 66"/>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819" name="Line 67"/>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4820" name="Line 68"/>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4821" name="Text Box 69"/>
            <p:cNvSpPr txBox="1">
              <a:spLocks noChangeArrowheads="1"/>
            </p:cNvSpPr>
            <p:nvPr/>
          </p:nvSpPr>
          <p:spPr bwMode="auto">
            <a:xfrm>
              <a:off x="3965" y="2028"/>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4822" name="Text Box 70"/>
            <p:cNvSpPr txBox="1">
              <a:spLocks noChangeArrowheads="1"/>
            </p:cNvSpPr>
            <p:nvPr/>
          </p:nvSpPr>
          <p:spPr bwMode="auto">
            <a:xfrm>
              <a:off x="4439" y="2220"/>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823" name="Line 71"/>
            <p:cNvSpPr>
              <a:spLocks noChangeShapeType="1"/>
            </p:cNvSpPr>
            <p:nvPr/>
          </p:nvSpPr>
          <p:spPr bwMode="auto">
            <a:xfrm>
              <a:off x="3816" y="2580"/>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824" name="Line 72"/>
            <p:cNvSpPr>
              <a:spLocks noChangeShapeType="1"/>
            </p:cNvSpPr>
            <p:nvPr/>
          </p:nvSpPr>
          <p:spPr bwMode="auto">
            <a:xfrm>
              <a:off x="4680" y="241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825" name="Line 73"/>
            <p:cNvSpPr>
              <a:spLocks noChangeShapeType="1"/>
            </p:cNvSpPr>
            <p:nvPr/>
          </p:nvSpPr>
          <p:spPr bwMode="auto">
            <a:xfrm>
              <a:off x="3816" y="219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826" name="AutoShape 74"/>
            <p:cNvSpPr>
              <a:spLocks noChangeArrowheads="1"/>
            </p:cNvSpPr>
            <p:nvPr/>
          </p:nvSpPr>
          <p:spPr bwMode="auto">
            <a:xfrm rot="5400000">
              <a:off x="4128" y="1932"/>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4827" name="Object 75"/>
            <p:cNvGraphicFramePr>
              <a:graphicFrameLocks noChangeAspect="1"/>
            </p:cNvGraphicFramePr>
            <p:nvPr/>
          </p:nvGraphicFramePr>
          <p:xfrm>
            <a:off x="4344" y="1884"/>
            <a:ext cx="336" cy="280"/>
          </p:xfrm>
          <a:graphic>
            <a:graphicData uri="http://schemas.openxmlformats.org/presentationml/2006/ole">
              <mc:AlternateContent xmlns:mc="http://schemas.openxmlformats.org/markup-compatibility/2006">
                <mc:Choice xmlns:v="urn:schemas-microsoft-com:vml" Requires="v">
                  <p:oleObj spid="_x0000_s74836" name="公式" r:id="rId6" imgW="152280" imgH="126720" progId="Equation.3">
                    <p:embed/>
                  </p:oleObj>
                </mc:Choice>
                <mc:Fallback>
                  <p:oleObj name="公式" r:id="rId6" imgW="152280" imgH="126720" progId="Equation.3">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 y="1884"/>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828" name="Text Box 76"/>
            <p:cNvSpPr txBox="1">
              <a:spLocks noChangeArrowheads="1"/>
            </p:cNvSpPr>
            <p:nvPr/>
          </p:nvSpPr>
          <p:spPr bwMode="auto">
            <a:xfrm>
              <a:off x="4162" y="2268"/>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4829" name="Line 77"/>
            <p:cNvSpPr>
              <a:spLocks noChangeShapeType="1"/>
            </p:cNvSpPr>
            <p:nvPr/>
          </p:nvSpPr>
          <p:spPr bwMode="auto">
            <a:xfrm>
              <a:off x="2712" y="1488"/>
              <a:ext cx="21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0" name="Line 78"/>
            <p:cNvSpPr>
              <a:spLocks noChangeShapeType="1"/>
            </p:cNvSpPr>
            <p:nvPr/>
          </p:nvSpPr>
          <p:spPr bwMode="auto">
            <a:xfrm>
              <a:off x="2652" y="3480"/>
              <a:ext cx="192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4831" name="Line 79"/>
            <p:cNvSpPr>
              <a:spLocks noChangeShapeType="1"/>
            </p:cNvSpPr>
            <p:nvPr/>
          </p:nvSpPr>
          <p:spPr bwMode="auto">
            <a:xfrm>
              <a:off x="3808" y="2580"/>
              <a:ext cx="0" cy="88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2" name="Line 80"/>
            <p:cNvSpPr>
              <a:spLocks noChangeShapeType="1"/>
            </p:cNvSpPr>
            <p:nvPr/>
          </p:nvSpPr>
          <p:spPr bwMode="auto">
            <a:xfrm>
              <a:off x="3808" y="1488"/>
              <a:ext cx="0" cy="720"/>
            </a:xfrm>
            <a:prstGeom prst="line">
              <a:avLst/>
            </a:prstGeom>
            <a:noFill/>
            <a:ln w="38100">
              <a:solidFill>
                <a:schemeClr val="tx1"/>
              </a:solidFill>
              <a:round/>
              <a:headEnd/>
              <a:tailEnd/>
            </a:ln>
            <a:effectLst/>
          </p:spPr>
          <p:txBody>
            <a:bodyPr anchor="ctr">
              <a:spAutoFit/>
            </a:bodyPr>
            <a:lstStyle/>
            <a:p>
              <a:endParaRPr lang="zh-CN" altLang="en-US"/>
            </a:p>
          </p:txBody>
        </p:sp>
        <p:sp>
          <p:nvSpPr>
            <p:cNvPr id="74833" name="Line 81"/>
            <p:cNvSpPr>
              <a:spLocks noChangeShapeType="1"/>
            </p:cNvSpPr>
            <p:nvPr/>
          </p:nvSpPr>
          <p:spPr bwMode="auto">
            <a:xfrm>
              <a:off x="4822" y="1488"/>
              <a:ext cx="0" cy="91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4" name="Line 82"/>
            <p:cNvSpPr>
              <a:spLocks noChangeShapeType="1"/>
            </p:cNvSpPr>
            <p:nvPr/>
          </p:nvSpPr>
          <p:spPr bwMode="auto">
            <a:xfrm>
              <a:off x="4752" y="2412"/>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5" name="Rectangle 83"/>
            <p:cNvSpPr>
              <a:spLocks noChangeArrowheads="1"/>
            </p:cNvSpPr>
            <p:nvPr/>
          </p:nvSpPr>
          <p:spPr bwMode="auto">
            <a:xfrm>
              <a:off x="3060" y="3396"/>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36" name="Rectangle 84"/>
            <p:cNvSpPr>
              <a:spLocks noChangeArrowheads="1"/>
            </p:cNvSpPr>
            <p:nvPr/>
          </p:nvSpPr>
          <p:spPr bwMode="auto">
            <a:xfrm>
              <a:off x="3060" y="1404"/>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37" name="Rectangle 85"/>
            <p:cNvSpPr>
              <a:spLocks noChangeArrowheads="1"/>
            </p:cNvSpPr>
            <p:nvPr/>
          </p:nvSpPr>
          <p:spPr bwMode="auto">
            <a:xfrm>
              <a:off x="4068" y="3384"/>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38" name="Line 86"/>
            <p:cNvSpPr>
              <a:spLocks noChangeShapeType="1"/>
            </p:cNvSpPr>
            <p:nvPr/>
          </p:nvSpPr>
          <p:spPr bwMode="auto">
            <a:xfrm>
              <a:off x="4536" y="3480"/>
              <a:ext cx="22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9" name="Line 87"/>
            <p:cNvSpPr>
              <a:spLocks noChangeShapeType="1"/>
            </p:cNvSpPr>
            <p:nvPr/>
          </p:nvSpPr>
          <p:spPr bwMode="auto">
            <a:xfrm>
              <a:off x="4752" y="3468"/>
              <a:ext cx="0" cy="24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40" name="Line 88"/>
            <p:cNvSpPr>
              <a:spLocks noChangeShapeType="1"/>
            </p:cNvSpPr>
            <p:nvPr/>
          </p:nvSpPr>
          <p:spPr bwMode="auto">
            <a:xfrm>
              <a:off x="4596" y="3696"/>
              <a:ext cx="3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41" name="Rectangle 89"/>
            <p:cNvSpPr>
              <a:spLocks noChangeArrowheads="1"/>
            </p:cNvSpPr>
            <p:nvPr/>
          </p:nvSpPr>
          <p:spPr bwMode="auto">
            <a:xfrm>
              <a:off x="4080" y="1392"/>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42" name="Text Box 90"/>
            <p:cNvSpPr txBox="1">
              <a:spLocks noChangeArrowheads="1"/>
            </p:cNvSpPr>
            <p:nvPr/>
          </p:nvSpPr>
          <p:spPr bwMode="auto">
            <a:xfrm>
              <a:off x="4116" y="3060"/>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4843" name="Text Box 91"/>
            <p:cNvSpPr txBox="1">
              <a:spLocks noChangeArrowheads="1"/>
            </p:cNvSpPr>
            <p:nvPr/>
          </p:nvSpPr>
          <p:spPr bwMode="auto">
            <a:xfrm>
              <a:off x="4176" y="1548"/>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4844" name="Oval 92"/>
            <p:cNvSpPr>
              <a:spLocks noChangeArrowheads="1"/>
            </p:cNvSpPr>
            <p:nvPr/>
          </p:nvSpPr>
          <p:spPr bwMode="auto">
            <a:xfrm>
              <a:off x="5076" y="2388"/>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45" name="Text Box 93"/>
            <p:cNvSpPr txBox="1">
              <a:spLocks noChangeArrowheads="1"/>
            </p:cNvSpPr>
            <p:nvPr/>
          </p:nvSpPr>
          <p:spPr bwMode="auto">
            <a:xfrm>
              <a:off x="4872" y="2004"/>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4846" name="Oval 94"/>
            <p:cNvSpPr>
              <a:spLocks noChangeArrowheads="1"/>
            </p:cNvSpPr>
            <p:nvPr/>
          </p:nvSpPr>
          <p:spPr bwMode="auto">
            <a:xfrm>
              <a:off x="3784" y="1452"/>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47" name="Oval 95"/>
            <p:cNvSpPr>
              <a:spLocks noChangeArrowheads="1"/>
            </p:cNvSpPr>
            <p:nvPr/>
          </p:nvSpPr>
          <p:spPr bwMode="auto">
            <a:xfrm>
              <a:off x="4786" y="2376"/>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48" name="Oval 96"/>
            <p:cNvSpPr>
              <a:spLocks noChangeArrowheads="1"/>
            </p:cNvSpPr>
            <p:nvPr/>
          </p:nvSpPr>
          <p:spPr bwMode="auto">
            <a:xfrm>
              <a:off x="3772" y="3444"/>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49" name="Text Box 97"/>
            <p:cNvSpPr txBox="1">
              <a:spLocks noChangeArrowheads="1"/>
            </p:cNvSpPr>
            <p:nvPr/>
          </p:nvSpPr>
          <p:spPr bwMode="auto">
            <a:xfrm>
              <a:off x="3987" y="2420"/>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13"/>
                                        </p:tgtEl>
                                        <p:attrNameLst>
                                          <p:attrName>style.visibility</p:attrName>
                                        </p:attrNameLst>
                                      </p:cBhvr>
                                      <p:to>
                                        <p:strVal val="visible"/>
                                      </p:to>
                                    </p:set>
                                    <p:animEffect transition="in" filter="blinds(horizontal)">
                                      <p:cBhvr>
                                        <p:cTn id="12" dur="500"/>
                                        <p:tgtEl>
                                          <p:spTgt spid="7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ChangeAspect="1"/>
          </p:cNvGraphicFramePr>
          <p:nvPr/>
        </p:nvGraphicFramePr>
        <p:xfrm>
          <a:off x="5449888" y="1071563"/>
          <a:ext cx="1314450" cy="666750"/>
        </p:xfrm>
        <a:graphic>
          <a:graphicData uri="http://schemas.openxmlformats.org/presentationml/2006/ole">
            <mc:AlternateContent xmlns:mc="http://schemas.openxmlformats.org/markup-compatibility/2006">
              <mc:Choice xmlns:v="urn:schemas-microsoft-com:vml" Requires="v">
                <p:oleObj spid="_x0000_s75829" name="公式" r:id="rId3" imgW="482400" imgH="228600" progId="Equation.3">
                  <p:embed/>
                </p:oleObj>
              </mc:Choice>
              <mc:Fallback>
                <p:oleObj name="公式" r:id="rId3" imgW="482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888" y="1071563"/>
                        <a:ext cx="13144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3"/>
          <p:cNvGraphicFramePr>
            <a:graphicFrameLocks noChangeAspect="1"/>
          </p:cNvGraphicFramePr>
          <p:nvPr/>
        </p:nvGraphicFramePr>
        <p:xfrm>
          <a:off x="7267575" y="1071563"/>
          <a:ext cx="1349375" cy="666750"/>
        </p:xfrm>
        <a:graphic>
          <a:graphicData uri="http://schemas.openxmlformats.org/presentationml/2006/ole">
            <mc:AlternateContent xmlns:mc="http://schemas.openxmlformats.org/markup-compatibility/2006">
              <mc:Choice xmlns:v="urn:schemas-microsoft-com:vml" Requires="v">
                <p:oleObj spid="_x0000_s75830" name="公式" r:id="rId5" imgW="495000" imgH="228600" progId="Equation.3">
                  <p:embed/>
                </p:oleObj>
              </mc:Choice>
              <mc:Fallback>
                <p:oleObj name="公式" r:id="rId5" imgW="4950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7575" y="1071563"/>
                        <a:ext cx="13493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4"/>
          <p:cNvGraphicFramePr>
            <a:graphicFrameLocks noChangeAspect="1"/>
          </p:cNvGraphicFramePr>
          <p:nvPr/>
        </p:nvGraphicFramePr>
        <p:xfrm>
          <a:off x="5397500" y="2473325"/>
          <a:ext cx="3136900" cy="1154113"/>
        </p:xfrm>
        <a:graphic>
          <a:graphicData uri="http://schemas.openxmlformats.org/presentationml/2006/ole">
            <mc:AlternateContent xmlns:mc="http://schemas.openxmlformats.org/markup-compatibility/2006">
              <mc:Choice xmlns:v="urn:schemas-microsoft-com:vml" Requires="v">
                <p:oleObj spid="_x0000_s75831" name="公式" r:id="rId7" imgW="1168200" imgH="431640" progId="Equation.3">
                  <p:embed/>
                </p:oleObj>
              </mc:Choice>
              <mc:Fallback>
                <p:oleObj name="公式" r:id="rId7" imgW="116820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0" y="2473325"/>
                        <a:ext cx="3136900"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1" name="Object 5"/>
          <p:cNvGraphicFramePr>
            <a:graphicFrameLocks noChangeAspect="1"/>
          </p:cNvGraphicFramePr>
          <p:nvPr/>
        </p:nvGraphicFramePr>
        <p:xfrm>
          <a:off x="6861175" y="3444875"/>
          <a:ext cx="1879600" cy="1246188"/>
        </p:xfrm>
        <a:graphic>
          <a:graphicData uri="http://schemas.openxmlformats.org/presentationml/2006/ole">
            <mc:AlternateContent xmlns:mc="http://schemas.openxmlformats.org/markup-compatibility/2006">
              <mc:Choice xmlns:v="urn:schemas-microsoft-com:vml" Requires="v">
                <p:oleObj spid="_x0000_s75832" name="公式" r:id="rId9" imgW="647640" imgH="431640" progId="Equation.3">
                  <p:embed/>
                </p:oleObj>
              </mc:Choice>
              <mc:Fallback>
                <p:oleObj name="公式" r:id="rId9" imgW="64764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1175" y="3444875"/>
                        <a:ext cx="18796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2" name="Object 6"/>
          <p:cNvGraphicFramePr>
            <a:graphicFrameLocks noChangeAspect="1"/>
          </p:cNvGraphicFramePr>
          <p:nvPr/>
        </p:nvGraphicFramePr>
        <p:xfrm>
          <a:off x="4494213" y="4503738"/>
          <a:ext cx="1771650" cy="612775"/>
        </p:xfrm>
        <a:graphic>
          <a:graphicData uri="http://schemas.openxmlformats.org/presentationml/2006/ole">
            <mc:AlternateContent xmlns:mc="http://schemas.openxmlformats.org/markup-compatibility/2006">
              <mc:Choice xmlns:v="urn:schemas-microsoft-com:vml" Requires="v">
                <p:oleObj spid="_x0000_s75833" name="公式" r:id="rId11" imgW="660240" imgH="228600" progId="Equation.3">
                  <p:embed/>
                </p:oleObj>
              </mc:Choice>
              <mc:Fallback>
                <p:oleObj name="公式" r:id="rId11" imgW="66024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4213" y="4503738"/>
                        <a:ext cx="17716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75783" name="Object 7"/>
          <p:cNvGraphicFramePr>
            <a:graphicFrameLocks noChangeAspect="1"/>
          </p:cNvGraphicFramePr>
          <p:nvPr/>
        </p:nvGraphicFramePr>
        <p:xfrm>
          <a:off x="5595938" y="5207000"/>
          <a:ext cx="3098800" cy="1154113"/>
        </p:xfrm>
        <a:graphic>
          <a:graphicData uri="http://schemas.openxmlformats.org/presentationml/2006/ole">
            <mc:AlternateContent xmlns:mc="http://schemas.openxmlformats.org/markup-compatibility/2006">
              <mc:Choice xmlns:v="urn:schemas-microsoft-com:vml" Requires="v">
                <p:oleObj spid="_x0000_s75834" name="公式" r:id="rId13" imgW="1155600" imgH="431640" progId="Equation.3">
                  <p:embed/>
                </p:oleObj>
              </mc:Choice>
              <mc:Fallback>
                <p:oleObj name="公式" r:id="rId13" imgW="1155600" imgH="431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5938" y="5207000"/>
                        <a:ext cx="30988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5784" name="Group 8"/>
          <p:cNvGrpSpPr>
            <a:grpSpLocks/>
          </p:cNvGrpSpPr>
          <p:nvPr/>
        </p:nvGrpSpPr>
        <p:grpSpPr bwMode="auto">
          <a:xfrm>
            <a:off x="663575" y="906463"/>
            <a:ext cx="4343400" cy="4781550"/>
            <a:chOff x="408" y="948"/>
            <a:chExt cx="2736" cy="3012"/>
          </a:xfrm>
        </p:grpSpPr>
        <p:sp>
          <p:nvSpPr>
            <p:cNvPr id="75785" name="Text Box 9"/>
            <p:cNvSpPr txBox="1">
              <a:spLocks noChangeArrowheads="1"/>
            </p:cNvSpPr>
            <p:nvPr/>
          </p:nvSpPr>
          <p:spPr bwMode="auto">
            <a:xfrm>
              <a:off x="2400" y="342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2</a:t>
              </a:r>
              <a:endParaRPr lang="en-US" altLang="zh-CN" sz="2800" b="1">
                <a:ea typeface="楷体_GB2312" pitchFamily="49" charset="-122"/>
              </a:endParaRPr>
            </a:p>
          </p:txBody>
        </p:sp>
        <p:grpSp>
          <p:nvGrpSpPr>
            <p:cNvPr id="75786" name="Group 10"/>
            <p:cNvGrpSpPr>
              <a:grpSpLocks/>
            </p:cNvGrpSpPr>
            <p:nvPr/>
          </p:nvGrpSpPr>
          <p:grpSpPr bwMode="auto">
            <a:xfrm>
              <a:off x="852" y="948"/>
              <a:ext cx="1008" cy="1008"/>
              <a:chOff x="2112" y="2880"/>
              <a:chExt cx="1008" cy="1008"/>
            </a:xfrm>
          </p:grpSpPr>
          <p:grpSp>
            <p:nvGrpSpPr>
              <p:cNvPr id="75787" name="Group 11"/>
              <p:cNvGrpSpPr>
                <a:grpSpLocks/>
              </p:cNvGrpSpPr>
              <p:nvPr/>
            </p:nvGrpSpPr>
            <p:grpSpPr bwMode="auto">
              <a:xfrm>
                <a:off x="2256" y="2880"/>
                <a:ext cx="720" cy="1008"/>
                <a:chOff x="1008" y="2352"/>
                <a:chExt cx="720" cy="1008"/>
              </a:xfrm>
            </p:grpSpPr>
            <p:sp>
              <p:nvSpPr>
                <p:cNvPr id="75788" name="Line 12"/>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789" name="Line 13"/>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790" name="Line 14"/>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5791" name="Line 15"/>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5792" name="Line 16"/>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3" name="Text Box 17"/>
              <p:cNvSpPr txBox="1">
                <a:spLocks noChangeArrowheads="1"/>
              </p:cNvSpPr>
              <p:nvPr/>
            </p:nvSpPr>
            <p:spPr bwMode="auto">
              <a:xfrm>
                <a:off x="2253" y="3024"/>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5794" name="Text Box 18"/>
              <p:cNvSpPr txBox="1">
                <a:spLocks noChangeArrowheads="1"/>
              </p:cNvSpPr>
              <p:nvPr/>
            </p:nvSpPr>
            <p:spPr bwMode="auto">
              <a:xfrm>
                <a:off x="2735" y="3216"/>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5795" name="Line 19"/>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6" name="Line 20"/>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7" name="Line 21"/>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8" name="AutoShape 22"/>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5799" name="Object 23"/>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5835" name="公式" r:id="rId15" imgW="152280" imgH="126720" progId="Equation.3">
                      <p:embed/>
                    </p:oleObj>
                  </mc:Choice>
                  <mc:Fallback>
                    <p:oleObj name="公式" r:id="rId15" imgW="152280" imgH="126720" progId="Equation.3">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800" name="Text Box 24"/>
              <p:cNvSpPr txBox="1">
                <a:spLocks noChangeArrowheads="1"/>
              </p:cNvSpPr>
              <p:nvPr/>
            </p:nvSpPr>
            <p:spPr bwMode="auto">
              <a:xfrm>
                <a:off x="2458" y="3264"/>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grpSp>
        <p:grpSp>
          <p:nvGrpSpPr>
            <p:cNvPr id="75801" name="Group 25"/>
            <p:cNvGrpSpPr>
              <a:grpSpLocks/>
            </p:cNvGrpSpPr>
            <p:nvPr/>
          </p:nvGrpSpPr>
          <p:grpSpPr bwMode="auto">
            <a:xfrm>
              <a:off x="1008" y="2952"/>
              <a:ext cx="720" cy="1008"/>
              <a:chOff x="1008" y="2352"/>
              <a:chExt cx="720" cy="1008"/>
            </a:xfrm>
          </p:grpSpPr>
          <p:sp>
            <p:nvSpPr>
              <p:cNvPr id="75802" name="Line 26"/>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803" name="Line 27"/>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804" name="Line 28"/>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5805" name="Line 29"/>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5806" name="Text Box 30"/>
            <p:cNvSpPr txBox="1">
              <a:spLocks noChangeArrowheads="1"/>
            </p:cNvSpPr>
            <p:nvPr/>
          </p:nvSpPr>
          <p:spPr bwMode="auto">
            <a:xfrm>
              <a:off x="1013" y="3096"/>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5807" name="Text Box 31"/>
            <p:cNvSpPr txBox="1">
              <a:spLocks noChangeArrowheads="1"/>
            </p:cNvSpPr>
            <p:nvPr/>
          </p:nvSpPr>
          <p:spPr bwMode="auto">
            <a:xfrm>
              <a:off x="1487" y="3288"/>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5808" name="Line 32"/>
            <p:cNvSpPr>
              <a:spLocks noChangeShapeType="1"/>
            </p:cNvSpPr>
            <p:nvPr/>
          </p:nvSpPr>
          <p:spPr bwMode="auto">
            <a:xfrm>
              <a:off x="864"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809" name="Line 33"/>
            <p:cNvSpPr>
              <a:spLocks noChangeShapeType="1"/>
            </p:cNvSpPr>
            <p:nvPr/>
          </p:nvSpPr>
          <p:spPr bwMode="auto">
            <a:xfrm>
              <a:off x="1728" y="3480"/>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810" name="Line 34"/>
            <p:cNvSpPr>
              <a:spLocks noChangeShapeType="1"/>
            </p:cNvSpPr>
            <p:nvPr/>
          </p:nvSpPr>
          <p:spPr bwMode="auto">
            <a:xfrm>
              <a:off x="864" y="326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811" name="AutoShape 35"/>
            <p:cNvSpPr>
              <a:spLocks noChangeArrowheads="1"/>
            </p:cNvSpPr>
            <p:nvPr/>
          </p:nvSpPr>
          <p:spPr bwMode="auto">
            <a:xfrm rot="5400000">
              <a:off x="1176" y="3000"/>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5812" name="Object 36"/>
            <p:cNvGraphicFramePr>
              <a:graphicFrameLocks noChangeAspect="1"/>
            </p:cNvGraphicFramePr>
            <p:nvPr/>
          </p:nvGraphicFramePr>
          <p:xfrm>
            <a:off x="1392" y="2952"/>
            <a:ext cx="336" cy="280"/>
          </p:xfrm>
          <a:graphic>
            <a:graphicData uri="http://schemas.openxmlformats.org/presentationml/2006/ole">
              <mc:AlternateContent xmlns:mc="http://schemas.openxmlformats.org/markup-compatibility/2006">
                <mc:Choice xmlns:v="urn:schemas-microsoft-com:vml" Requires="v">
                  <p:oleObj spid="_x0000_s75836" name="公式" r:id="rId17" imgW="152280" imgH="126720" progId="Equation.3">
                    <p:embed/>
                  </p:oleObj>
                </mc:Choice>
                <mc:Fallback>
                  <p:oleObj name="公式" r:id="rId17" imgW="152280" imgH="126720" progId="Equation.3">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2" y="2952"/>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813" name="Text Box 37"/>
            <p:cNvSpPr txBox="1">
              <a:spLocks noChangeArrowheads="1"/>
            </p:cNvSpPr>
            <p:nvPr/>
          </p:nvSpPr>
          <p:spPr bwMode="auto">
            <a:xfrm>
              <a:off x="1210" y="3336"/>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5814" name="Line 38"/>
            <p:cNvSpPr>
              <a:spLocks noChangeShapeType="1"/>
            </p:cNvSpPr>
            <p:nvPr/>
          </p:nvSpPr>
          <p:spPr bwMode="auto">
            <a:xfrm>
              <a:off x="1788" y="1476"/>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5" name="Line 39"/>
            <p:cNvSpPr>
              <a:spLocks noChangeShapeType="1"/>
            </p:cNvSpPr>
            <p:nvPr/>
          </p:nvSpPr>
          <p:spPr bwMode="auto">
            <a:xfrm flipV="1">
              <a:off x="2088" y="14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6" name="Line 40"/>
            <p:cNvSpPr>
              <a:spLocks noChangeShapeType="1"/>
            </p:cNvSpPr>
            <p:nvPr/>
          </p:nvSpPr>
          <p:spPr bwMode="auto">
            <a:xfrm>
              <a:off x="852" y="1644"/>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7" name="Line 41"/>
            <p:cNvSpPr>
              <a:spLocks noChangeShapeType="1"/>
            </p:cNvSpPr>
            <p:nvPr/>
          </p:nvSpPr>
          <p:spPr bwMode="auto">
            <a:xfrm flipV="1">
              <a:off x="852" y="2142"/>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5818" name="Line 42"/>
            <p:cNvSpPr>
              <a:spLocks noChangeShapeType="1"/>
            </p:cNvSpPr>
            <p:nvPr/>
          </p:nvSpPr>
          <p:spPr bwMode="auto">
            <a:xfrm flipV="1">
              <a:off x="864" y="2760"/>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9" name="Line 43"/>
            <p:cNvSpPr>
              <a:spLocks noChangeShapeType="1"/>
            </p:cNvSpPr>
            <p:nvPr/>
          </p:nvSpPr>
          <p:spPr bwMode="auto">
            <a:xfrm>
              <a:off x="864" y="2760"/>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5820" name="Line 44"/>
            <p:cNvSpPr>
              <a:spLocks noChangeShapeType="1"/>
            </p:cNvSpPr>
            <p:nvPr/>
          </p:nvSpPr>
          <p:spPr bwMode="auto">
            <a:xfrm>
              <a:off x="1776" y="3480"/>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21" name="Line 45"/>
            <p:cNvSpPr>
              <a:spLocks noChangeShapeType="1"/>
            </p:cNvSpPr>
            <p:nvPr/>
          </p:nvSpPr>
          <p:spPr bwMode="auto">
            <a:xfrm flipV="1">
              <a:off x="2088" y="23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22" name="Rectangle 46"/>
            <p:cNvSpPr>
              <a:spLocks noChangeArrowheads="1"/>
            </p:cNvSpPr>
            <p:nvPr/>
          </p:nvSpPr>
          <p:spPr bwMode="auto">
            <a:xfrm>
              <a:off x="2016" y="1584"/>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5823" name="Rectangle 47"/>
            <p:cNvSpPr>
              <a:spLocks noChangeArrowheads="1"/>
            </p:cNvSpPr>
            <p:nvPr/>
          </p:nvSpPr>
          <p:spPr bwMode="auto">
            <a:xfrm>
              <a:off x="2016" y="2256"/>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5824" name="Rectangle 48"/>
            <p:cNvSpPr>
              <a:spLocks noChangeArrowheads="1"/>
            </p:cNvSpPr>
            <p:nvPr/>
          </p:nvSpPr>
          <p:spPr bwMode="auto">
            <a:xfrm>
              <a:off x="2016" y="2928"/>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5825" name="Oval 49"/>
            <p:cNvSpPr>
              <a:spLocks noChangeArrowheads="1"/>
            </p:cNvSpPr>
            <p:nvPr/>
          </p:nvSpPr>
          <p:spPr bwMode="auto">
            <a:xfrm>
              <a:off x="2064" y="1452"/>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5826" name="Oval 50"/>
            <p:cNvSpPr>
              <a:spLocks noChangeArrowheads="1"/>
            </p:cNvSpPr>
            <p:nvPr/>
          </p:nvSpPr>
          <p:spPr bwMode="auto">
            <a:xfrm>
              <a:off x="2064" y="2736"/>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5827" name="Oval 51"/>
            <p:cNvSpPr>
              <a:spLocks noChangeArrowheads="1"/>
            </p:cNvSpPr>
            <p:nvPr/>
          </p:nvSpPr>
          <p:spPr bwMode="auto">
            <a:xfrm>
              <a:off x="2064" y="2124"/>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5828" name="Oval 52"/>
            <p:cNvSpPr>
              <a:spLocks noChangeArrowheads="1"/>
            </p:cNvSpPr>
            <p:nvPr/>
          </p:nvSpPr>
          <p:spPr bwMode="auto">
            <a:xfrm>
              <a:off x="816" y="362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29" name="Oval 53"/>
            <p:cNvSpPr>
              <a:spLocks noChangeArrowheads="1"/>
            </p:cNvSpPr>
            <p:nvPr/>
          </p:nvSpPr>
          <p:spPr bwMode="auto">
            <a:xfrm>
              <a:off x="804" y="1236"/>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30" name="Oval 54"/>
            <p:cNvSpPr>
              <a:spLocks noChangeArrowheads="1"/>
            </p:cNvSpPr>
            <p:nvPr/>
          </p:nvSpPr>
          <p:spPr bwMode="auto">
            <a:xfrm>
              <a:off x="2652" y="1452"/>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31" name="Oval 55"/>
            <p:cNvSpPr>
              <a:spLocks noChangeArrowheads="1"/>
            </p:cNvSpPr>
            <p:nvPr/>
          </p:nvSpPr>
          <p:spPr bwMode="auto">
            <a:xfrm>
              <a:off x="2616" y="344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32" name="Text Box 56"/>
            <p:cNvSpPr txBox="1">
              <a:spLocks noChangeArrowheads="1"/>
            </p:cNvSpPr>
            <p:nvPr/>
          </p:nvSpPr>
          <p:spPr bwMode="auto">
            <a:xfrm>
              <a:off x="2148" y="1620"/>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5833" name="Text Box 57"/>
            <p:cNvSpPr txBox="1">
              <a:spLocks noChangeArrowheads="1"/>
            </p:cNvSpPr>
            <p:nvPr/>
          </p:nvSpPr>
          <p:spPr bwMode="auto">
            <a:xfrm>
              <a:off x="2220" y="2976"/>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5834" name="Text Box 58"/>
            <p:cNvSpPr txBox="1">
              <a:spLocks noChangeArrowheads="1"/>
            </p:cNvSpPr>
            <p:nvPr/>
          </p:nvSpPr>
          <p:spPr bwMode="auto">
            <a:xfrm>
              <a:off x="2208" y="2316"/>
              <a:ext cx="640"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W</a:t>
              </a:r>
              <a:endParaRPr lang="en-US" altLang="zh-CN" sz="2800" b="1">
                <a:ea typeface="楷体_GB2312" pitchFamily="49" charset="-122"/>
              </a:endParaRPr>
            </a:p>
          </p:txBody>
        </p:sp>
        <p:sp>
          <p:nvSpPr>
            <p:cNvPr id="75835" name="Text Box 59"/>
            <p:cNvSpPr txBox="1">
              <a:spLocks noChangeArrowheads="1"/>
            </p:cNvSpPr>
            <p:nvPr/>
          </p:nvSpPr>
          <p:spPr bwMode="auto">
            <a:xfrm>
              <a:off x="408"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75836" name="Text Box 60"/>
            <p:cNvSpPr txBox="1">
              <a:spLocks noChangeArrowheads="1"/>
            </p:cNvSpPr>
            <p:nvPr/>
          </p:nvSpPr>
          <p:spPr bwMode="auto">
            <a:xfrm>
              <a:off x="432" y="3372"/>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5837" name="Text Box 61"/>
            <p:cNvSpPr txBox="1">
              <a:spLocks noChangeArrowheads="1"/>
            </p:cNvSpPr>
            <p:nvPr/>
          </p:nvSpPr>
          <p:spPr bwMode="auto">
            <a:xfrm>
              <a:off x="2316"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1</a:t>
              </a:r>
              <a:endParaRPr lang="en-US" altLang="zh-CN" sz="2800" b="1">
                <a:ea typeface="楷体_GB2312" pitchFamily="49" charset="-122"/>
              </a:endParaRPr>
            </a:p>
          </p:txBody>
        </p:sp>
        <p:sp>
          <p:nvSpPr>
            <p:cNvPr id="75838" name="Text Box 62"/>
            <p:cNvSpPr txBox="1">
              <a:spLocks noChangeArrowheads="1"/>
            </p:cNvSpPr>
            <p:nvPr/>
          </p:nvSpPr>
          <p:spPr bwMode="auto">
            <a:xfrm>
              <a:off x="2124" y="1908"/>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a</a:t>
              </a:r>
              <a:endParaRPr lang="en-US" altLang="zh-CN" sz="2800" b="1">
                <a:ea typeface="楷体_GB2312" pitchFamily="49" charset="-122"/>
              </a:endParaRPr>
            </a:p>
          </p:txBody>
        </p:sp>
        <p:sp>
          <p:nvSpPr>
            <p:cNvPr id="75839" name="Text Box 63"/>
            <p:cNvSpPr txBox="1">
              <a:spLocks noChangeArrowheads="1"/>
            </p:cNvSpPr>
            <p:nvPr/>
          </p:nvSpPr>
          <p:spPr bwMode="auto">
            <a:xfrm>
              <a:off x="2148" y="2556"/>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b</a:t>
              </a:r>
              <a:endParaRPr lang="en-US" altLang="zh-CN" sz="2800" b="1" baseline="-25000">
                <a:ea typeface="楷体_GB2312" pitchFamily="49" charset="-122"/>
              </a:endParaRPr>
            </a:p>
          </p:txBody>
        </p:sp>
        <p:sp>
          <p:nvSpPr>
            <p:cNvPr id="75840" name="Oval 64"/>
            <p:cNvSpPr>
              <a:spLocks noChangeArrowheads="1"/>
            </p:cNvSpPr>
            <p:nvPr/>
          </p:nvSpPr>
          <p:spPr bwMode="auto">
            <a:xfrm>
              <a:off x="2052" y="3432"/>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5841" name="Text Box 65"/>
            <p:cNvSpPr txBox="1">
              <a:spLocks noChangeArrowheads="1"/>
            </p:cNvSpPr>
            <p:nvPr/>
          </p:nvSpPr>
          <p:spPr bwMode="auto">
            <a:xfrm>
              <a:off x="997" y="3498"/>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sp>
        <p:nvSpPr>
          <p:cNvPr id="75842" name="AutoShape 66"/>
          <p:cNvSpPr>
            <a:spLocks noChangeArrowheads="1"/>
          </p:cNvSpPr>
          <p:nvPr/>
        </p:nvSpPr>
        <p:spPr bwMode="auto">
          <a:xfrm>
            <a:off x="4241800" y="260350"/>
            <a:ext cx="1914525" cy="865188"/>
          </a:xfrm>
          <a:prstGeom prst="flowChartAlternateProcess">
            <a:avLst/>
          </a:prstGeom>
          <a:solidFill>
            <a:srgbClr val="FFCCCC">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虚短路：</a:t>
            </a:r>
          </a:p>
        </p:txBody>
      </p:sp>
      <p:sp>
        <p:nvSpPr>
          <p:cNvPr id="75843" name="AutoShape 67"/>
          <p:cNvSpPr>
            <a:spLocks noChangeArrowheads="1"/>
          </p:cNvSpPr>
          <p:nvPr/>
        </p:nvSpPr>
        <p:spPr bwMode="auto">
          <a:xfrm>
            <a:off x="4244975" y="1793875"/>
            <a:ext cx="1911350" cy="698500"/>
          </a:xfrm>
          <a:prstGeom prst="flowChartAlternateProcess">
            <a:avLst/>
          </a:prstGeom>
          <a:solidFill>
            <a:srgbClr val="CCCCFF">
              <a:alpha val="50000"/>
            </a:srgbClr>
          </a:solidFill>
          <a:ln w="19050">
            <a:solidFill>
              <a:schemeClr val="tx1"/>
            </a:solidFill>
            <a:miter lim="800000"/>
            <a:headEnd/>
            <a:tailEnd/>
          </a:ln>
          <a:effectLst/>
        </p:spPr>
        <p:txBody>
          <a:bodyPr anchor="ctr"/>
          <a:lstStyle/>
          <a:p>
            <a:pPr>
              <a:spcBef>
                <a:spcPct val="50000"/>
              </a:spcBef>
            </a:pPr>
            <a:r>
              <a:rPr lang="zh-CN" altLang="en-US" sz="2800" b="1">
                <a:ea typeface="楷体_GB2312" pitchFamily="49" charset="-122"/>
              </a:rPr>
              <a:t>虚开路：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842"/>
                                        </p:tgtEl>
                                        <p:attrNameLst>
                                          <p:attrName>style.visibility</p:attrName>
                                        </p:attrNameLst>
                                      </p:cBhvr>
                                      <p:to>
                                        <p:strVal val="visible"/>
                                      </p:to>
                                    </p:set>
                                    <p:animEffect transition="in" filter="dissolve">
                                      <p:cBhvr>
                                        <p:cTn id="7" dur="500"/>
                                        <p:tgtEl>
                                          <p:spTgt spid="7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78"/>
                                        </p:tgtEl>
                                        <p:attrNameLst>
                                          <p:attrName>style.visibility</p:attrName>
                                        </p:attrNameLst>
                                      </p:cBhvr>
                                      <p:to>
                                        <p:strVal val="visible"/>
                                      </p:to>
                                    </p:set>
                                    <p:animEffect transition="in" filter="wipe(left)">
                                      <p:cBhvr>
                                        <p:cTn id="12" dur="500"/>
                                        <p:tgtEl>
                                          <p:spTgt spid="757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79"/>
                                        </p:tgtEl>
                                        <p:attrNameLst>
                                          <p:attrName>style.visibility</p:attrName>
                                        </p:attrNameLst>
                                      </p:cBhvr>
                                      <p:to>
                                        <p:strVal val="visible"/>
                                      </p:to>
                                    </p:set>
                                    <p:animEffect transition="in" filter="wipe(left)">
                                      <p:cBhvr>
                                        <p:cTn id="17" dur="500"/>
                                        <p:tgtEl>
                                          <p:spTgt spid="757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843"/>
                                        </p:tgtEl>
                                        <p:attrNameLst>
                                          <p:attrName>style.visibility</p:attrName>
                                        </p:attrNameLst>
                                      </p:cBhvr>
                                      <p:to>
                                        <p:strVal val="visible"/>
                                      </p:to>
                                    </p:set>
                                    <p:animEffect transition="in" filter="dissolve">
                                      <p:cBhvr>
                                        <p:cTn id="22" dur="500"/>
                                        <p:tgtEl>
                                          <p:spTgt spid="758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0"/>
                                        </p:tgtEl>
                                        <p:attrNameLst>
                                          <p:attrName>style.visibility</p:attrName>
                                        </p:attrNameLst>
                                      </p:cBhvr>
                                      <p:to>
                                        <p:strVal val="visible"/>
                                      </p:to>
                                    </p:set>
                                    <p:animEffect transition="in" filter="wipe(left)">
                                      <p:cBhvr>
                                        <p:cTn id="27" dur="500"/>
                                        <p:tgtEl>
                                          <p:spTgt spid="757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81"/>
                                        </p:tgtEl>
                                        <p:attrNameLst>
                                          <p:attrName>style.visibility</p:attrName>
                                        </p:attrNameLst>
                                      </p:cBhvr>
                                      <p:to>
                                        <p:strVal val="visible"/>
                                      </p:to>
                                    </p:set>
                                    <p:animEffect transition="in" filter="wipe(left)">
                                      <p:cBhvr>
                                        <p:cTn id="32" dur="500"/>
                                        <p:tgtEl>
                                          <p:spTgt spid="7578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82"/>
                                        </p:tgtEl>
                                        <p:attrNameLst>
                                          <p:attrName>style.visibility</p:attrName>
                                        </p:attrNameLst>
                                      </p:cBhvr>
                                      <p:to>
                                        <p:strVal val="visible"/>
                                      </p:to>
                                    </p:set>
                                    <p:animEffect transition="in" filter="wipe(left)">
                                      <p:cBhvr>
                                        <p:cTn id="37" dur="500"/>
                                        <p:tgtEl>
                                          <p:spTgt spid="757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783"/>
                                        </p:tgtEl>
                                        <p:attrNameLst>
                                          <p:attrName>style.visibility</p:attrName>
                                        </p:attrNameLst>
                                      </p:cBhvr>
                                      <p:to>
                                        <p:strVal val="visible"/>
                                      </p:to>
                                    </p:set>
                                    <p:animEffect transition="in" filter="wipe(left)">
                                      <p:cBhvr>
                                        <p:cTn id="4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42" grpId="0" animBg="1" autoUpdateAnimBg="0"/>
      <p:bldP spid="7584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1622425" y="5087938"/>
          <a:ext cx="5584825" cy="1411287"/>
        </p:xfrm>
        <a:graphic>
          <a:graphicData uri="http://schemas.openxmlformats.org/presentationml/2006/ole">
            <mc:AlternateContent xmlns:mc="http://schemas.openxmlformats.org/markup-compatibility/2006">
              <mc:Choice xmlns:v="urn:schemas-microsoft-com:vml" Requires="v">
                <p:oleObj spid="_x0000_s76830" name="公式" r:id="rId3" imgW="1701720" imgH="431640" progId="Equation.3">
                  <p:embed/>
                </p:oleObj>
              </mc:Choice>
              <mc:Fallback>
                <p:oleObj name="公式" r:id="rId3" imgW="170172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5087938"/>
                        <a:ext cx="5584825" cy="1411287"/>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Text Box 3"/>
          <p:cNvSpPr txBox="1">
            <a:spLocks noChangeArrowheads="1"/>
          </p:cNvSpPr>
          <p:nvPr/>
        </p:nvSpPr>
        <p:spPr bwMode="auto">
          <a:xfrm>
            <a:off x="5338763" y="331788"/>
            <a:ext cx="3384550" cy="2906712"/>
          </a:xfrm>
          <a:prstGeom prst="rect">
            <a:avLst/>
          </a:prstGeom>
          <a:noFill/>
          <a:ln w="38100">
            <a:solidFill>
              <a:srgbClr val="FF0000"/>
            </a:solidFill>
            <a:miter lim="800000"/>
            <a:headEnd/>
            <a:tailEnd/>
          </a:ln>
          <a:effectLst/>
        </p:spPr>
        <p:txBody>
          <a:bodyPr>
            <a:spAutoFit/>
          </a:bodyPr>
          <a:lstStyle/>
          <a:p>
            <a:pPr marL="392113" indent="-392113">
              <a:spcBef>
                <a:spcPct val="50000"/>
              </a:spcBef>
              <a:buFontTx/>
              <a:buChar char="•"/>
            </a:pPr>
            <a:r>
              <a:rPr lang="zh-CN" altLang="en-US" sz="2800" b="1"/>
              <a:t>三运放电路是差动放大器，放大倍数可变。</a:t>
            </a:r>
          </a:p>
          <a:p>
            <a:pPr marL="392113" indent="-392113">
              <a:spcBef>
                <a:spcPct val="50000"/>
              </a:spcBef>
              <a:buFontTx/>
              <a:buChar char="•"/>
            </a:pPr>
            <a:r>
              <a:rPr lang="zh-CN" altLang="en-US" sz="2800" b="1"/>
              <a:t>由于输入均在同相端，此电路的输入电阻高。</a:t>
            </a:r>
          </a:p>
        </p:txBody>
      </p:sp>
      <p:graphicFrame>
        <p:nvGraphicFramePr>
          <p:cNvPr id="76804" name="Object 4"/>
          <p:cNvGraphicFramePr>
            <a:graphicFrameLocks noChangeAspect="1"/>
          </p:cNvGraphicFramePr>
          <p:nvPr/>
        </p:nvGraphicFramePr>
        <p:xfrm>
          <a:off x="4930775" y="3584575"/>
          <a:ext cx="3546475" cy="1350963"/>
        </p:xfrm>
        <a:graphic>
          <a:graphicData uri="http://schemas.openxmlformats.org/presentationml/2006/ole">
            <mc:AlternateContent xmlns:mc="http://schemas.openxmlformats.org/markup-compatibility/2006">
              <mc:Choice xmlns:v="urn:schemas-microsoft-com:vml" Requires="v">
                <p:oleObj spid="_x0000_s76831" name="公式" r:id="rId5" imgW="1130040" imgH="431640" progId="Equation.3">
                  <p:embed/>
                </p:oleObj>
              </mc:Choice>
              <mc:Fallback>
                <p:oleObj name="公式" r:id="rId5" imgW="1130040" imgH="4316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5" y="3584575"/>
                        <a:ext cx="3546475" cy="135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6805" name="Group 5"/>
          <p:cNvGrpSpPr>
            <a:grpSpLocks/>
          </p:cNvGrpSpPr>
          <p:nvPr/>
        </p:nvGrpSpPr>
        <p:grpSpPr bwMode="auto">
          <a:xfrm>
            <a:off x="492125" y="676275"/>
            <a:ext cx="5530850" cy="3913188"/>
            <a:chOff x="854" y="510"/>
            <a:chExt cx="3484" cy="2465"/>
          </a:xfrm>
        </p:grpSpPr>
        <p:sp>
          <p:nvSpPr>
            <p:cNvPr id="76806" name="Text Box 6"/>
            <p:cNvSpPr txBox="1">
              <a:spLocks noChangeArrowheads="1"/>
            </p:cNvSpPr>
            <p:nvPr/>
          </p:nvSpPr>
          <p:spPr bwMode="auto">
            <a:xfrm>
              <a:off x="855" y="254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2</a:t>
              </a:r>
              <a:endParaRPr lang="en-US" altLang="zh-CN" sz="2800" b="1">
                <a:ea typeface="楷体_GB2312" pitchFamily="49" charset="-122"/>
              </a:endParaRPr>
            </a:p>
          </p:txBody>
        </p:sp>
        <p:sp>
          <p:nvSpPr>
            <p:cNvPr id="76807" name="Oval 7"/>
            <p:cNvSpPr>
              <a:spLocks noChangeArrowheads="1"/>
            </p:cNvSpPr>
            <p:nvPr/>
          </p:nvSpPr>
          <p:spPr bwMode="auto">
            <a:xfrm>
              <a:off x="1290" y="719"/>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6808" name="Oval 8"/>
            <p:cNvSpPr>
              <a:spLocks noChangeArrowheads="1"/>
            </p:cNvSpPr>
            <p:nvPr/>
          </p:nvSpPr>
          <p:spPr bwMode="auto">
            <a:xfrm>
              <a:off x="1254" y="2711"/>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6809" name="Text Box 9"/>
            <p:cNvSpPr txBox="1">
              <a:spLocks noChangeArrowheads="1"/>
            </p:cNvSpPr>
            <p:nvPr/>
          </p:nvSpPr>
          <p:spPr bwMode="auto">
            <a:xfrm>
              <a:off x="854" y="51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1</a:t>
              </a:r>
              <a:endParaRPr lang="en-US" altLang="zh-CN" sz="2800" b="1">
                <a:ea typeface="楷体_GB2312" pitchFamily="49" charset="-122"/>
              </a:endParaRPr>
            </a:p>
          </p:txBody>
        </p:sp>
        <p:sp>
          <p:nvSpPr>
            <p:cNvPr id="76810" name="Text Box 10"/>
            <p:cNvSpPr txBox="1">
              <a:spLocks noChangeArrowheads="1"/>
            </p:cNvSpPr>
            <p:nvPr/>
          </p:nvSpPr>
          <p:spPr bwMode="auto">
            <a:xfrm>
              <a:off x="1746" y="2315"/>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6811" name="Text Box 11"/>
            <p:cNvSpPr txBox="1">
              <a:spLocks noChangeArrowheads="1"/>
            </p:cNvSpPr>
            <p:nvPr/>
          </p:nvSpPr>
          <p:spPr bwMode="auto">
            <a:xfrm>
              <a:off x="1710" y="899"/>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grpSp>
          <p:nvGrpSpPr>
            <p:cNvPr id="76812" name="Group 12"/>
            <p:cNvGrpSpPr>
              <a:grpSpLocks/>
            </p:cNvGrpSpPr>
            <p:nvPr/>
          </p:nvGrpSpPr>
          <p:grpSpPr bwMode="auto">
            <a:xfrm>
              <a:off x="2598" y="1151"/>
              <a:ext cx="720" cy="1008"/>
              <a:chOff x="1008" y="2352"/>
              <a:chExt cx="720" cy="1008"/>
            </a:xfrm>
          </p:grpSpPr>
          <p:sp>
            <p:nvSpPr>
              <p:cNvPr id="76813" name="Line 13"/>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6814" name="Line 14"/>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6815" name="Line 15"/>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6816" name="Line 16"/>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6817" name="Text Box 17"/>
            <p:cNvSpPr txBox="1">
              <a:spLocks noChangeArrowheads="1"/>
            </p:cNvSpPr>
            <p:nvPr/>
          </p:nvSpPr>
          <p:spPr bwMode="auto">
            <a:xfrm>
              <a:off x="2603" y="1295"/>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6818" name="Text Box 18"/>
            <p:cNvSpPr txBox="1">
              <a:spLocks noChangeArrowheads="1"/>
            </p:cNvSpPr>
            <p:nvPr/>
          </p:nvSpPr>
          <p:spPr bwMode="auto">
            <a:xfrm>
              <a:off x="3077" y="1487"/>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6819" name="Line 19"/>
            <p:cNvSpPr>
              <a:spLocks noChangeShapeType="1"/>
            </p:cNvSpPr>
            <p:nvPr/>
          </p:nvSpPr>
          <p:spPr bwMode="auto">
            <a:xfrm>
              <a:off x="2454" y="1847"/>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6820" name="Line 20"/>
            <p:cNvSpPr>
              <a:spLocks noChangeShapeType="1"/>
            </p:cNvSpPr>
            <p:nvPr/>
          </p:nvSpPr>
          <p:spPr bwMode="auto">
            <a:xfrm>
              <a:off x="3318" y="1679"/>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6821" name="Line 21"/>
            <p:cNvSpPr>
              <a:spLocks noChangeShapeType="1"/>
            </p:cNvSpPr>
            <p:nvPr/>
          </p:nvSpPr>
          <p:spPr bwMode="auto">
            <a:xfrm>
              <a:off x="2454" y="1463"/>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6822" name="AutoShape 22"/>
            <p:cNvSpPr>
              <a:spLocks noChangeArrowheads="1"/>
            </p:cNvSpPr>
            <p:nvPr/>
          </p:nvSpPr>
          <p:spPr bwMode="auto">
            <a:xfrm rot="5400000">
              <a:off x="2766" y="1199"/>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6823" name="Object 23"/>
            <p:cNvGraphicFramePr>
              <a:graphicFrameLocks noChangeAspect="1"/>
            </p:cNvGraphicFramePr>
            <p:nvPr/>
          </p:nvGraphicFramePr>
          <p:xfrm>
            <a:off x="2982" y="1151"/>
            <a:ext cx="336" cy="280"/>
          </p:xfrm>
          <a:graphic>
            <a:graphicData uri="http://schemas.openxmlformats.org/presentationml/2006/ole">
              <mc:AlternateContent xmlns:mc="http://schemas.openxmlformats.org/markup-compatibility/2006">
                <mc:Choice xmlns:v="urn:schemas-microsoft-com:vml" Requires="v">
                  <p:oleObj spid="_x0000_s76832" name="公式" r:id="rId7" imgW="152280" imgH="126720" progId="Equation.3">
                    <p:embed/>
                  </p:oleObj>
                </mc:Choice>
                <mc:Fallback>
                  <p:oleObj name="公式" r:id="rId7" imgW="152280" imgH="126720" progId="Equation.3">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2" y="1151"/>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24" name="Text Box 24"/>
            <p:cNvSpPr txBox="1">
              <a:spLocks noChangeArrowheads="1"/>
            </p:cNvSpPr>
            <p:nvPr/>
          </p:nvSpPr>
          <p:spPr bwMode="auto">
            <a:xfrm>
              <a:off x="2800" y="1535"/>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6825" name="Line 25"/>
            <p:cNvSpPr>
              <a:spLocks noChangeShapeType="1"/>
            </p:cNvSpPr>
            <p:nvPr/>
          </p:nvSpPr>
          <p:spPr bwMode="auto">
            <a:xfrm>
              <a:off x="1350" y="755"/>
              <a:ext cx="21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26" name="Line 26"/>
            <p:cNvSpPr>
              <a:spLocks noChangeShapeType="1"/>
            </p:cNvSpPr>
            <p:nvPr/>
          </p:nvSpPr>
          <p:spPr bwMode="auto">
            <a:xfrm>
              <a:off x="1290" y="2747"/>
              <a:ext cx="192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6827" name="Line 27"/>
            <p:cNvSpPr>
              <a:spLocks noChangeShapeType="1"/>
            </p:cNvSpPr>
            <p:nvPr/>
          </p:nvSpPr>
          <p:spPr bwMode="auto">
            <a:xfrm>
              <a:off x="2446" y="1847"/>
              <a:ext cx="0" cy="88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28" name="Line 28"/>
            <p:cNvSpPr>
              <a:spLocks noChangeShapeType="1"/>
            </p:cNvSpPr>
            <p:nvPr/>
          </p:nvSpPr>
          <p:spPr bwMode="auto">
            <a:xfrm>
              <a:off x="2446" y="755"/>
              <a:ext cx="0" cy="720"/>
            </a:xfrm>
            <a:prstGeom prst="line">
              <a:avLst/>
            </a:prstGeom>
            <a:noFill/>
            <a:ln w="38100">
              <a:solidFill>
                <a:schemeClr val="tx1"/>
              </a:solidFill>
              <a:round/>
              <a:headEnd/>
              <a:tailEnd/>
            </a:ln>
            <a:effectLst/>
          </p:spPr>
          <p:txBody>
            <a:bodyPr anchor="ctr">
              <a:spAutoFit/>
            </a:bodyPr>
            <a:lstStyle/>
            <a:p>
              <a:endParaRPr lang="zh-CN" altLang="en-US"/>
            </a:p>
          </p:txBody>
        </p:sp>
        <p:sp>
          <p:nvSpPr>
            <p:cNvPr id="76829" name="Line 29"/>
            <p:cNvSpPr>
              <a:spLocks noChangeShapeType="1"/>
            </p:cNvSpPr>
            <p:nvPr/>
          </p:nvSpPr>
          <p:spPr bwMode="auto">
            <a:xfrm>
              <a:off x="3460" y="755"/>
              <a:ext cx="0" cy="91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0" name="Line 30"/>
            <p:cNvSpPr>
              <a:spLocks noChangeShapeType="1"/>
            </p:cNvSpPr>
            <p:nvPr/>
          </p:nvSpPr>
          <p:spPr bwMode="auto">
            <a:xfrm>
              <a:off x="3390" y="1679"/>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1" name="Rectangle 31"/>
            <p:cNvSpPr>
              <a:spLocks noChangeArrowheads="1"/>
            </p:cNvSpPr>
            <p:nvPr/>
          </p:nvSpPr>
          <p:spPr bwMode="auto">
            <a:xfrm>
              <a:off x="1698" y="2663"/>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2" name="Rectangle 32"/>
            <p:cNvSpPr>
              <a:spLocks noChangeArrowheads="1"/>
            </p:cNvSpPr>
            <p:nvPr/>
          </p:nvSpPr>
          <p:spPr bwMode="auto">
            <a:xfrm>
              <a:off x="1698" y="671"/>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3" name="Rectangle 33"/>
            <p:cNvSpPr>
              <a:spLocks noChangeArrowheads="1"/>
            </p:cNvSpPr>
            <p:nvPr/>
          </p:nvSpPr>
          <p:spPr bwMode="auto">
            <a:xfrm>
              <a:off x="2706" y="2651"/>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4" name="Line 34"/>
            <p:cNvSpPr>
              <a:spLocks noChangeShapeType="1"/>
            </p:cNvSpPr>
            <p:nvPr/>
          </p:nvSpPr>
          <p:spPr bwMode="auto">
            <a:xfrm>
              <a:off x="3174" y="2747"/>
              <a:ext cx="22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5" name="Line 35"/>
            <p:cNvSpPr>
              <a:spLocks noChangeShapeType="1"/>
            </p:cNvSpPr>
            <p:nvPr/>
          </p:nvSpPr>
          <p:spPr bwMode="auto">
            <a:xfrm>
              <a:off x="3390" y="2735"/>
              <a:ext cx="0" cy="24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6" name="Line 36"/>
            <p:cNvSpPr>
              <a:spLocks noChangeShapeType="1"/>
            </p:cNvSpPr>
            <p:nvPr/>
          </p:nvSpPr>
          <p:spPr bwMode="auto">
            <a:xfrm>
              <a:off x="3234" y="2963"/>
              <a:ext cx="3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7" name="Rectangle 37"/>
            <p:cNvSpPr>
              <a:spLocks noChangeArrowheads="1"/>
            </p:cNvSpPr>
            <p:nvPr/>
          </p:nvSpPr>
          <p:spPr bwMode="auto">
            <a:xfrm>
              <a:off x="2718" y="659"/>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8" name="Text Box 38"/>
            <p:cNvSpPr txBox="1">
              <a:spLocks noChangeArrowheads="1"/>
            </p:cNvSpPr>
            <p:nvPr/>
          </p:nvSpPr>
          <p:spPr bwMode="auto">
            <a:xfrm>
              <a:off x="2754" y="2327"/>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6839" name="Text Box 39"/>
            <p:cNvSpPr txBox="1">
              <a:spLocks noChangeArrowheads="1"/>
            </p:cNvSpPr>
            <p:nvPr/>
          </p:nvSpPr>
          <p:spPr bwMode="auto">
            <a:xfrm>
              <a:off x="2814" y="815"/>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6840" name="Oval 40"/>
            <p:cNvSpPr>
              <a:spLocks noChangeArrowheads="1"/>
            </p:cNvSpPr>
            <p:nvPr/>
          </p:nvSpPr>
          <p:spPr bwMode="auto">
            <a:xfrm>
              <a:off x="3714" y="1655"/>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6841" name="Text Box 41"/>
            <p:cNvSpPr txBox="1">
              <a:spLocks noChangeArrowheads="1"/>
            </p:cNvSpPr>
            <p:nvPr/>
          </p:nvSpPr>
          <p:spPr bwMode="auto">
            <a:xfrm>
              <a:off x="3510" y="1271"/>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6842" name="Oval 42"/>
            <p:cNvSpPr>
              <a:spLocks noChangeArrowheads="1"/>
            </p:cNvSpPr>
            <p:nvPr/>
          </p:nvSpPr>
          <p:spPr bwMode="auto">
            <a:xfrm>
              <a:off x="2422" y="719"/>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6843" name="Oval 43"/>
            <p:cNvSpPr>
              <a:spLocks noChangeArrowheads="1"/>
            </p:cNvSpPr>
            <p:nvPr/>
          </p:nvSpPr>
          <p:spPr bwMode="auto">
            <a:xfrm>
              <a:off x="3424" y="1643"/>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6844" name="Oval 44"/>
            <p:cNvSpPr>
              <a:spLocks noChangeArrowheads="1"/>
            </p:cNvSpPr>
            <p:nvPr/>
          </p:nvSpPr>
          <p:spPr bwMode="auto">
            <a:xfrm>
              <a:off x="2410" y="2711"/>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6845" name="Text Box 45"/>
            <p:cNvSpPr txBox="1">
              <a:spLocks noChangeArrowheads="1"/>
            </p:cNvSpPr>
            <p:nvPr/>
          </p:nvSpPr>
          <p:spPr bwMode="auto">
            <a:xfrm>
              <a:off x="2625" y="1687"/>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wipe(left)">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2"/>
                                        </p:tgtEl>
                                        <p:attrNameLst>
                                          <p:attrName>style.visibility</p:attrName>
                                        </p:attrNameLst>
                                      </p:cBhvr>
                                      <p:to>
                                        <p:strVal val="visible"/>
                                      </p:to>
                                    </p:set>
                                    <p:animEffect transition="in" filter="wipe(left)">
                                      <p:cBhvr>
                                        <p:cTn id="12" dur="500"/>
                                        <p:tgtEl>
                                          <p:spTgt spid="768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803"/>
                                        </p:tgtEl>
                                        <p:attrNameLst>
                                          <p:attrName>style.visibility</p:attrName>
                                        </p:attrNameLst>
                                      </p:cBhvr>
                                      <p:to>
                                        <p:strVal val="visible"/>
                                      </p:to>
                                    </p:set>
                                    <p:animEffect transition="in" filter="dissolve">
                                      <p:cBhvr>
                                        <p:cTn id="17"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143250" y="1162050"/>
            <a:ext cx="5143500" cy="3838575"/>
          </a:xfrm>
          <a:prstGeom prst="rect">
            <a:avLst/>
          </a:prstGeom>
          <a:solidFill>
            <a:srgbClr val="FFCCFF"/>
          </a:solidFill>
          <a:ln w="38100" cap="rnd">
            <a:solidFill>
              <a:schemeClr val="tx1"/>
            </a:solidFill>
            <a:prstDash val="sysDot"/>
            <a:miter lim="800000"/>
            <a:headEnd/>
            <a:tailEnd/>
          </a:ln>
          <a:effectLst/>
        </p:spPr>
        <p:txBody>
          <a:bodyPr wrap="none" anchor="ctr"/>
          <a:lstStyle/>
          <a:p>
            <a:endParaRPr lang="zh-CN" altLang="en-US"/>
          </a:p>
        </p:txBody>
      </p:sp>
      <p:sp>
        <p:nvSpPr>
          <p:cNvPr id="77827" name="Text Box 3"/>
          <p:cNvSpPr txBox="1">
            <a:spLocks noChangeArrowheads="1"/>
          </p:cNvSpPr>
          <p:nvPr/>
        </p:nvSpPr>
        <p:spPr bwMode="auto">
          <a:xfrm>
            <a:off x="400050" y="320675"/>
            <a:ext cx="8077200"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rPr>
              <a:t>例：</a:t>
            </a:r>
            <a:r>
              <a:rPr lang="zh-CN" altLang="en-US" sz="2800" b="1"/>
              <a:t>由三运放放大器组成的温度测量电路。</a:t>
            </a:r>
          </a:p>
        </p:txBody>
      </p:sp>
      <p:grpSp>
        <p:nvGrpSpPr>
          <p:cNvPr id="77828" name="Group 4"/>
          <p:cNvGrpSpPr>
            <a:grpSpLocks/>
          </p:cNvGrpSpPr>
          <p:nvPr/>
        </p:nvGrpSpPr>
        <p:grpSpPr bwMode="auto">
          <a:xfrm>
            <a:off x="3143250" y="1327150"/>
            <a:ext cx="5715000" cy="3467100"/>
            <a:chOff x="792" y="528"/>
            <a:chExt cx="3600" cy="2184"/>
          </a:xfrm>
        </p:grpSpPr>
        <p:sp>
          <p:nvSpPr>
            <p:cNvPr id="77829" name="Text Box 5"/>
            <p:cNvSpPr txBox="1">
              <a:spLocks noChangeArrowheads="1"/>
            </p:cNvSpPr>
            <p:nvPr/>
          </p:nvSpPr>
          <p:spPr bwMode="auto">
            <a:xfrm>
              <a:off x="4045" y="1210"/>
              <a:ext cx="347"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i="1">
                <a:ea typeface="楷体_GB2312" pitchFamily="49" charset="-122"/>
              </a:endParaRPr>
            </a:p>
          </p:txBody>
        </p:sp>
        <p:grpSp>
          <p:nvGrpSpPr>
            <p:cNvPr id="77830" name="Group 6"/>
            <p:cNvGrpSpPr>
              <a:grpSpLocks/>
            </p:cNvGrpSpPr>
            <p:nvPr/>
          </p:nvGrpSpPr>
          <p:grpSpPr bwMode="auto">
            <a:xfrm>
              <a:off x="2308" y="842"/>
              <a:ext cx="1895" cy="1690"/>
              <a:chOff x="3040" y="830"/>
              <a:chExt cx="1895" cy="1714"/>
            </a:xfrm>
          </p:grpSpPr>
          <p:sp>
            <p:nvSpPr>
              <p:cNvPr id="77831" name="Text Box 7"/>
              <p:cNvSpPr txBox="1">
                <a:spLocks noChangeArrowheads="1"/>
              </p:cNvSpPr>
              <p:nvPr/>
            </p:nvSpPr>
            <p:spPr bwMode="auto">
              <a:xfrm>
                <a:off x="3378" y="2020"/>
                <a:ext cx="410"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sp>
            <p:nvSpPr>
              <p:cNvPr id="77832" name="Text Box 8"/>
              <p:cNvSpPr txBox="1">
                <a:spLocks noChangeArrowheads="1"/>
              </p:cNvSpPr>
              <p:nvPr/>
            </p:nvSpPr>
            <p:spPr bwMode="auto">
              <a:xfrm>
                <a:off x="3387" y="950"/>
                <a:ext cx="363"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grpSp>
            <p:nvGrpSpPr>
              <p:cNvPr id="77833" name="Group 9"/>
              <p:cNvGrpSpPr>
                <a:grpSpLocks/>
              </p:cNvGrpSpPr>
              <p:nvPr/>
            </p:nvGrpSpPr>
            <p:grpSpPr bwMode="auto">
              <a:xfrm>
                <a:off x="3932" y="1194"/>
                <a:ext cx="773" cy="746"/>
                <a:chOff x="2112" y="2880"/>
                <a:chExt cx="1008" cy="1008"/>
              </a:xfrm>
            </p:grpSpPr>
            <p:grpSp>
              <p:nvGrpSpPr>
                <p:cNvPr id="77834" name="Group 10"/>
                <p:cNvGrpSpPr>
                  <a:grpSpLocks/>
                </p:cNvGrpSpPr>
                <p:nvPr/>
              </p:nvGrpSpPr>
              <p:grpSpPr bwMode="auto">
                <a:xfrm>
                  <a:off x="2256" y="2880"/>
                  <a:ext cx="720" cy="1008"/>
                  <a:chOff x="1008" y="2352"/>
                  <a:chExt cx="720" cy="1008"/>
                </a:xfrm>
              </p:grpSpPr>
              <p:sp>
                <p:nvSpPr>
                  <p:cNvPr id="77835" name="Line 11"/>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36" name="Line 12"/>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37" name="Line 13"/>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7838" name="Line 14"/>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7839" name="Line 15"/>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0" name="Text Box 16"/>
                <p:cNvSpPr txBox="1">
                  <a:spLocks noChangeArrowheads="1"/>
                </p:cNvSpPr>
                <p:nvPr/>
              </p:nvSpPr>
              <p:spPr bwMode="auto">
                <a:xfrm>
                  <a:off x="2228" y="2988"/>
                  <a:ext cx="293"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41" name="Text Box 17"/>
                <p:cNvSpPr txBox="1">
                  <a:spLocks noChangeArrowheads="1"/>
                </p:cNvSpPr>
                <p:nvPr/>
              </p:nvSpPr>
              <p:spPr bwMode="auto">
                <a:xfrm>
                  <a:off x="2709" y="3180"/>
                  <a:ext cx="294"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42" name="Line 18"/>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3" name="Line 19"/>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4" name="Line 20"/>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5" name="AutoShape 21"/>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7846" name="Object 22"/>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7901" name="公式" r:id="rId3" imgW="152280" imgH="126720" progId="Equation.3">
                        <p:embed/>
                      </p:oleObj>
                    </mc:Choice>
                    <mc:Fallback>
                      <p:oleObj name="公式" r:id="rId3" imgW="152280" imgH="12672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47" name="Text Box 23"/>
                <p:cNvSpPr txBox="1">
                  <a:spLocks noChangeArrowheads="1"/>
                </p:cNvSpPr>
                <p:nvPr/>
              </p:nvSpPr>
              <p:spPr bwMode="auto">
                <a:xfrm>
                  <a:off x="2388" y="3229"/>
                  <a:ext cx="416" cy="394"/>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3</a:t>
                  </a:r>
                </a:p>
              </p:txBody>
            </p:sp>
          </p:grpSp>
          <p:sp>
            <p:nvSpPr>
              <p:cNvPr id="77848" name="Line 24"/>
              <p:cNvSpPr>
                <a:spLocks noChangeShapeType="1"/>
              </p:cNvSpPr>
              <p:nvPr/>
            </p:nvSpPr>
            <p:spPr bwMode="auto">
              <a:xfrm>
                <a:off x="3086" y="901"/>
                <a:ext cx="161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49" name="Line 25"/>
              <p:cNvSpPr>
                <a:spLocks noChangeShapeType="1"/>
              </p:cNvSpPr>
              <p:nvPr/>
            </p:nvSpPr>
            <p:spPr bwMode="auto">
              <a:xfrm>
                <a:off x="3040" y="2375"/>
                <a:ext cx="147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7850" name="Line 26"/>
              <p:cNvSpPr>
                <a:spLocks noChangeShapeType="1"/>
              </p:cNvSpPr>
              <p:nvPr/>
            </p:nvSpPr>
            <p:spPr bwMode="auto">
              <a:xfrm>
                <a:off x="3941" y="1709"/>
                <a:ext cx="0" cy="65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1" name="Line 27"/>
              <p:cNvSpPr>
                <a:spLocks noChangeShapeType="1"/>
              </p:cNvSpPr>
              <p:nvPr/>
            </p:nvSpPr>
            <p:spPr bwMode="auto">
              <a:xfrm>
                <a:off x="3941" y="901"/>
                <a:ext cx="0" cy="533"/>
              </a:xfrm>
              <a:prstGeom prst="line">
                <a:avLst/>
              </a:prstGeom>
              <a:noFill/>
              <a:ln w="38100">
                <a:solidFill>
                  <a:schemeClr val="tx1"/>
                </a:solidFill>
                <a:round/>
                <a:headEnd/>
                <a:tailEnd/>
              </a:ln>
              <a:effectLst/>
            </p:spPr>
            <p:txBody>
              <a:bodyPr anchor="ctr">
                <a:spAutoFit/>
              </a:bodyPr>
              <a:lstStyle/>
              <a:p>
                <a:endParaRPr lang="zh-CN" altLang="en-US"/>
              </a:p>
            </p:txBody>
          </p:sp>
          <p:sp>
            <p:nvSpPr>
              <p:cNvPr id="77852" name="Line 28"/>
              <p:cNvSpPr>
                <a:spLocks noChangeShapeType="1"/>
              </p:cNvSpPr>
              <p:nvPr/>
            </p:nvSpPr>
            <p:spPr bwMode="auto">
              <a:xfrm>
                <a:off x="4696" y="901"/>
                <a:ext cx="0" cy="67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3" name="Line 29"/>
              <p:cNvSpPr>
                <a:spLocks noChangeShapeType="1"/>
              </p:cNvSpPr>
              <p:nvPr/>
            </p:nvSpPr>
            <p:spPr bwMode="auto">
              <a:xfrm>
                <a:off x="4650" y="1585"/>
                <a:ext cx="25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4" name="Rectangle 30"/>
              <p:cNvSpPr>
                <a:spLocks noChangeArrowheads="1"/>
              </p:cNvSpPr>
              <p:nvPr/>
            </p:nvSpPr>
            <p:spPr bwMode="auto">
              <a:xfrm>
                <a:off x="3353" y="2313"/>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55" name="Rectangle 31"/>
              <p:cNvSpPr>
                <a:spLocks noChangeArrowheads="1"/>
              </p:cNvSpPr>
              <p:nvPr/>
            </p:nvSpPr>
            <p:spPr bwMode="auto">
              <a:xfrm>
                <a:off x="3353" y="839"/>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56" name="Rectangle 32"/>
              <p:cNvSpPr>
                <a:spLocks noChangeArrowheads="1"/>
              </p:cNvSpPr>
              <p:nvPr/>
            </p:nvSpPr>
            <p:spPr bwMode="auto">
              <a:xfrm>
                <a:off x="4125" y="2304"/>
                <a:ext cx="359" cy="125"/>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57" name="Line 33"/>
              <p:cNvSpPr>
                <a:spLocks noChangeShapeType="1"/>
              </p:cNvSpPr>
              <p:nvPr/>
            </p:nvSpPr>
            <p:spPr bwMode="auto">
              <a:xfrm>
                <a:off x="4484" y="2375"/>
                <a:ext cx="17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8" name="Line 34"/>
              <p:cNvSpPr>
                <a:spLocks noChangeShapeType="1"/>
              </p:cNvSpPr>
              <p:nvPr/>
            </p:nvSpPr>
            <p:spPr bwMode="auto">
              <a:xfrm>
                <a:off x="4650" y="2366"/>
                <a:ext cx="0" cy="17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9" name="Line 35"/>
              <p:cNvSpPr>
                <a:spLocks noChangeShapeType="1"/>
              </p:cNvSpPr>
              <p:nvPr/>
            </p:nvSpPr>
            <p:spPr bwMode="auto">
              <a:xfrm>
                <a:off x="4530" y="2535"/>
                <a:ext cx="23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60" name="Rectangle 36"/>
              <p:cNvSpPr>
                <a:spLocks noChangeArrowheads="1"/>
              </p:cNvSpPr>
              <p:nvPr/>
            </p:nvSpPr>
            <p:spPr bwMode="auto">
              <a:xfrm>
                <a:off x="4135" y="830"/>
                <a:ext cx="358"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61" name="Text Box 37"/>
              <p:cNvSpPr txBox="1">
                <a:spLocks noChangeArrowheads="1"/>
              </p:cNvSpPr>
              <p:nvPr/>
            </p:nvSpPr>
            <p:spPr bwMode="auto">
              <a:xfrm>
                <a:off x="4150" y="2004"/>
                <a:ext cx="460" cy="293"/>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7862" name="Text Box 38"/>
              <p:cNvSpPr txBox="1">
                <a:spLocks noChangeArrowheads="1"/>
              </p:cNvSpPr>
              <p:nvPr/>
            </p:nvSpPr>
            <p:spPr bwMode="auto">
              <a:xfrm>
                <a:off x="4184" y="898"/>
                <a:ext cx="411"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7863" name="Oval 39"/>
              <p:cNvSpPr>
                <a:spLocks noChangeArrowheads="1"/>
              </p:cNvSpPr>
              <p:nvPr/>
            </p:nvSpPr>
            <p:spPr bwMode="auto">
              <a:xfrm>
                <a:off x="4898" y="1567"/>
                <a:ext cx="37" cy="36"/>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7864" name="Oval 40"/>
              <p:cNvSpPr>
                <a:spLocks noChangeArrowheads="1"/>
              </p:cNvSpPr>
              <p:nvPr/>
            </p:nvSpPr>
            <p:spPr bwMode="auto">
              <a:xfrm>
                <a:off x="3923" y="883"/>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865" name="Oval 41"/>
              <p:cNvSpPr>
                <a:spLocks noChangeArrowheads="1"/>
              </p:cNvSpPr>
              <p:nvPr/>
            </p:nvSpPr>
            <p:spPr bwMode="auto">
              <a:xfrm>
                <a:off x="4677" y="1558"/>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866" name="Oval 42"/>
              <p:cNvSpPr>
                <a:spLocks noChangeArrowheads="1"/>
              </p:cNvSpPr>
              <p:nvPr/>
            </p:nvSpPr>
            <p:spPr bwMode="auto">
              <a:xfrm>
                <a:off x="3923" y="2358"/>
                <a:ext cx="37"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7867" name="Group 43"/>
            <p:cNvGrpSpPr>
              <a:grpSpLocks/>
            </p:cNvGrpSpPr>
            <p:nvPr/>
          </p:nvGrpSpPr>
          <p:grpSpPr bwMode="auto">
            <a:xfrm>
              <a:off x="840" y="528"/>
              <a:ext cx="1008" cy="731"/>
              <a:chOff x="2112" y="2880"/>
              <a:chExt cx="1008" cy="1008"/>
            </a:xfrm>
          </p:grpSpPr>
          <p:grpSp>
            <p:nvGrpSpPr>
              <p:cNvPr id="77868" name="Group 44"/>
              <p:cNvGrpSpPr>
                <a:grpSpLocks/>
              </p:cNvGrpSpPr>
              <p:nvPr/>
            </p:nvGrpSpPr>
            <p:grpSpPr bwMode="auto">
              <a:xfrm>
                <a:off x="2256" y="2880"/>
                <a:ext cx="720" cy="1008"/>
                <a:chOff x="1008" y="2352"/>
                <a:chExt cx="720" cy="1008"/>
              </a:xfrm>
            </p:grpSpPr>
            <p:sp>
              <p:nvSpPr>
                <p:cNvPr id="77869" name="Line 45"/>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70" name="Line 46"/>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71" name="Line 47"/>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7872" name="Line 48"/>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7873" name="Line 49"/>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4" name="Text Box 50"/>
              <p:cNvSpPr txBox="1">
                <a:spLocks noChangeArrowheads="1"/>
              </p:cNvSpPr>
              <p:nvPr/>
            </p:nvSpPr>
            <p:spPr bwMode="auto">
              <a:xfrm>
                <a:off x="2262" y="2989"/>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75" name="Text Box 51"/>
              <p:cNvSpPr txBox="1">
                <a:spLocks noChangeArrowheads="1"/>
              </p:cNvSpPr>
              <p:nvPr/>
            </p:nvSpPr>
            <p:spPr bwMode="auto">
              <a:xfrm>
                <a:off x="2744" y="3181"/>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76" name="Line 52"/>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7" name="Line 53"/>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8" name="Line 54"/>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9" name="AutoShape 55"/>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7880" name="Object 56"/>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7902" name="公式" r:id="rId5" imgW="152280" imgH="126720" progId="Equation.3">
                      <p:embed/>
                    </p:oleObj>
                  </mc:Choice>
                  <mc:Fallback>
                    <p:oleObj name="公式" r:id="rId5" imgW="152280" imgH="12672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81" name="Text Box 57"/>
              <p:cNvSpPr txBox="1">
                <a:spLocks noChangeArrowheads="1"/>
              </p:cNvSpPr>
              <p:nvPr/>
            </p:nvSpPr>
            <p:spPr bwMode="auto">
              <a:xfrm>
                <a:off x="2437" y="3229"/>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1</a:t>
                </a:r>
              </a:p>
            </p:txBody>
          </p:sp>
        </p:grpSp>
        <p:grpSp>
          <p:nvGrpSpPr>
            <p:cNvPr id="77882" name="Group 58"/>
            <p:cNvGrpSpPr>
              <a:grpSpLocks/>
            </p:cNvGrpSpPr>
            <p:nvPr/>
          </p:nvGrpSpPr>
          <p:grpSpPr bwMode="auto">
            <a:xfrm>
              <a:off x="852" y="1981"/>
              <a:ext cx="1008" cy="731"/>
              <a:chOff x="864" y="2796"/>
              <a:chExt cx="1008" cy="1008"/>
            </a:xfrm>
          </p:grpSpPr>
          <p:grpSp>
            <p:nvGrpSpPr>
              <p:cNvPr id="77883" name="Group 59"/>
              <p:cNvGrpSpPr>
                <a:grpSpLocks/>
              </p:cNvGrpSpPr>
              <p:nvPr/>
            </p:nvGrpSpPr>
            <p:grpSpPr bwMode="auto">
              <a:xfrm>
                <a:off x="1008" y="2796"/>
                <a:ext cx="720" cy="1008"/>
                <a:chOff x="1008" y="2352"/>
                <a:chExt cx="720" cy="1008"/>
              </a:xfrm>
            </p:grpSpPr>
            <p:sp>
              <p:nvSpPr>
                <p:cNvPr id="77884" name="Line 60"/>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85" name="Line 61"/>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86" name="Line 62"/>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7887" name="Line 63"/>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7888" name="Text Box 64"/>
              <p:cNvSpPr txBox="1">
                <a:spLocks noChangeArrowheads="1"/>
              </p:cNvSpPr>
              <p:nvPr/>
            </p:nvSpPr>
            <p:spPr bwMode="auto">
              <a:xfrm>
                <a:off x="1021" y="2808"/>
                <a:ext cx="212"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_</a:t>
                </a:r>
              </a:p>
            </p:txBody>
          </p:sp>
          <p:sp>
            <p:nvSpPr>
              <p:cNvPr id="77889" name="Text Box 65"/>
              <p:cNvSpPr txBox="1">
                <a:spLocks noChangeArrowheads="1"/>
              </p:cNvSpPr>
              <p:nvPr/>
            </p:nvSpPr>
            <p:spPr bwMode="auto">
              <a:xfrm>
                <a:off x="1496" y="3097"/>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90" name="Line 66"/>
              <p:cNvSpPr>
                <a:spLocks noChangeShapeType="1"/>
              </p:cNvSpPr>
              <p:nvPr/>
            </p:nvSpPr>
            <p:spPr bwMode="auto">
              <a:xfrm>
                <a:off x="864" y="34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91" name="Line 67"/>
              <p:cNvSpPr>
                <a:spLocks noChangeShapeType="1"/>
              </p:cNvSpPr>
              <p:nvPr/>
            </p:nvSpPr>
            <p:spPr bwMode="auto">
              <a:xfrm>
                <a:off x="1728" y="332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92" name="Line 68"/>
              <p:cNvSpPr>
                <a:spLocks noChangeShapeType="1"/>
              </p:cNvSpPr>
              <p:nvPr/>
            </p:nvSpPr>
            <p:spPr bwMode="auto">
              <a:xfrm>
                <a:off x="864" y="31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93" name="AutoShape 69"/>
              <p:cNvSpPr>
                <a:spLocks noChangeArrowheads="1"/>
              </p:cNvSpPr>
              <p:nvPr/>
            </p:nvSpPr>
            <p:spPr bwMode="auto">
              <a:xfrm rot="5400000">
                <a:off x="1176" y="2844"/>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7894" name="Object 70"/>
              <p:cNvGraphicFramePr>
                <a:graphicFrameLocks noChangeAspect="1"/>
              </p:cNvGraphicFramePr>
              <p:nvPr/>
            </p:nvGraphicFramePr>
            <p:xfrm>
              <a:off x="1392" y="2796"/>
              <a:ext cx="336" cy="280"/>
            </p:xfrm>
            <a:graphic>
              <a:graphicData uri="http://schemas.openxmlformats.org/presentationml/2006/ole">
                <mc:AlternateContent xmlns:mc="http://schemas.openxmlformats.org/markup-compatibility/2006">
                  <mc:Choice xmlns:v="urn:schemas-microsoft-com:vml" Requires="v">
                    <p:oleObj spid="_x0000_s77903" name="公式" r:id="rId6" imgW="152280" imgH="126720" progId="Equation.3">
                      <p:embed/>
                    </p:oleObj>
                  </mc:Choice>
                  <mc:Fallback>
                    <p:oleObj name="公式" r:id="rId6" imgW="152280" imgH="12672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96"/>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95" name="Text Box 71"/>
              <p:cNvSpPr txBox="1">
                <a:spLocks noChangeArrowheads="1"/>
              </p:cNvSpPr>
              <p:nvPr/>
            </p:nvSpPr>
            <p:spPr bwMode="auto">
              <a:xfrm>
                <a:off x="1189" y="3145"/>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2</a:t>
                </a:r>
              </a:p>
            </p:txBody>
          </p:sp>
        </p:grpSp>
        <p:sp>
          <p:nvSpPr>
            <p:cNvPr id="77896" name="Line 72"/>
            <p:cNvSpPr>
              <a:spLocks noChangeShapeType="1"/>
            </p:cNvSpPr>
            <p:nvPr/>
          </p:nvSpPr>
          <p:spPr bwMode="auto">
            <a:xfrm>
              <a:off x="1776" y="911"/>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97" name="Line 73"/>
            <p:cNvSpPr>
              <a:spLocks noChangeShapeType="1"/>
            </p:cNvSpPr>
            <p:nvPr/>
          </p:nvSpPr>
          <p:spPr bwMode="auto">
            <a:xfrm flipV="1">
              <a:off x="2076" y="907"/>
              <a:ext cx="0" cy="798"/>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77898" name="Group 74"/>
            <p:cNvGrpSpPr>
              <a:grpSpLocks/>
            </p:cNvGrpSpPr>
            <p:nvPr/>
          </p:nvGrpSpPr>
          <p:grpSpPr bwMode="auto">
            <a:xfrm>
              <a:off x="840" y="1033"/>
              <a:ext cx="1248" cy="365"/>
              <a:chOff x="936" y="1488"/>
              <a:chExt cx="1248" cy="504"/>
            </a:xfrm>
          </p:grpSpPr>
          <p:sp>
            <p:nvSpPr>
              <p:cNvPr id="77899" name="Line 75"/>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0" name="Line 76"/>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grpSp>
          <p:nvGrpSpPr>
            <p:cNvPr id="77901" name="Group 77"/>
            <p:cNvGrpSpPr>
              <a:grpSpLocks/>
            </p:cNvGrpSpPr>
            <p:nvPr/>
          </p:nvGrpSpPr>
          <p:grpSpPr bwMode="auto">
            <a:xfrm flipV="1">
              <a:off x="840" y="1851"/>
              <a:ext cx="1248" cy="365"/>
              <a:chOff x="936" y="1488"/>
              <a:chExt cx="1248" cy="504"/>
            </a:xfrm>
          </p:grpSpPr>
          <p:sp>
            <p:nvSpPr>
              <p:cNvPr id="77902" name="Line 78"/>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3" name="Line 79"/>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77904" name="Line 80"/>
            <p:cNvSpPr>
              <a:spLocks noChangeShapeType="1"/>
            </p:cNvSpPr>
            <p:nvPr/>
          </p:nvSpPr>
          <p:spPr bwMode="auto">
            <a:xfrm>
              <a:off x="1764" y="2364"/>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5" name="Line 81"/>
            <p:cNvSpPr>
              <a:spLocks noChangeShapeType="1"/>
            </p:cNvSpPr>
            <p:nvPr/>
          </p:nvSpPr>
          <p:spPr bwMode="auto">
            <a:xfrm flipV="1">
              <a:off x="2076" y="1559"/>
              <a:ext cx="0" cy="79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6" name="Rectangle 82"/>
            <p:cNvSpPr>
              <a:spLocks noChangeArrowheads="1"/>
            </p:cNvSpPr>
            <p:nvPr/>
          </p:nvSpPr>
          <p:spPr bwMode="auto">
            <a:xfrm>
              <a:off x="2004" y="989"/>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907" name="Rectangle 83"/>
            <p:cNvSpPr>
              <a:spLocks noChangeArrowheads="1"/>
            </p:cNvSpPr>
            <p:nvPr/>
          </p:nvSpPr>
          <p:spPr bwMode="auto">
            <a:xfrm>
              <a:off x="2004" y="1476"/>
              <a:ext cx="132" cy="28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908" name="Rectangle 84"/>
            <p:cNvSpPr>
              <a:spLocks noChangeArrowheads="1"/>
            </p:cNvSpPr>
            <p:nvPr/>
          </p:nvSpPr>
          <p:spPr bwMode="auto">
            <a:xfrm>
              <a:off x="2004" y="1964"/>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909" name="Oval 85"/>
            <p:cNvSpPr>
              <a:spLocks noChangeArrowheads="1"/>
            </p:cNvSpPr>
            <p:nvPr/>
          </p:nvSpPr>
          <p:spPr bwMode="auto">
            <a:xfrm>
              <a:off x="2052" y="893"/>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910" name="Oval 86"/>
            <p:cNvSpPr>
              <a:spLocks noChangeArrowheads="1"/>
            </p:cNvSpPr>
            <p:nvPr/>
          </p:nvSpPr>
          <p:spPr bwMode="auto">
            <a:xfrm>
              <a:off x="2052" y="1824"/>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911" name="Oval 87"/>
            <p:cNvSpPr>
              <a:spLocks noChangeArrowheads="1"/>
            </p:cNvSpPr>
            <p:nvPr/>
          </p:nvSpPr>
          <p:spPr bwMode="auto">
            <a:xfrm>
              <a:off x="2052" y="1381"/>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912" name="Oval 88"/>
            <p:cNvSpPr>
              <a:spLocks noChangeArrowheads="1"/>
            </p:cNvSpPr>
            <p:nvPr/>
          </p:nvSpPr>
          <p:spPr bwMode="auto">
            <a:xfrm>
              <a:off x="804" y="2468"/>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7913" name="Oval 89"/>
            <p:cNvSpPr>
              <a:spLocks noChangeArrowheads="1"/>
            </p:cNvSpPr>
            <p:nvPr/>
          </p:nvSpPr>
          <p:spPr bwMode="auto">
            <a:xfrm>
              <a:off x="792" y="737"/>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7914" name="Text Box 90"/>
            <p:cNvSpPr txBox="1">
              <a:spLocks noChangeArrowheads="1"/>
            </p:cNvSpPr>
            <p:nvPr/>
          </p:nvSpPr>
          <p:spPr bwMode="auto">
            <a:xfrm>
              <a:off x="2184" y="1015"/>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7915" name="Text Box 91"/>
            <p:cNvSpPr txBox="1">
              <a:spLocks noChangeArrowheads="1"/>
            </p:cNvSpPr>
            <p:nvPr/>
          </p:nvSpPr>
          <p:spPr bwMode="auto">
            <a:xfrm>
              <a:off x="2208" y="1999"/>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7916" name="Text Box 92"/>
            <p:cNvSpPr txBox="1">
              <a:spLocks noChangeArrowheads="1"/>
            </p:cNvSpPr>
            <p:nvPr/>
          </p:nvSpPr>
          <p:spPr bwMode="auto">
            <a:xfrm>
              <a:off x="2196" y="1520"/>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i="1" baseline="-25000">
                  <a:ea typeface="楷体_GB2312" pitchFamily="49" charset="-122"/>
                </a:rPr>
                <a:t>W</a:t>
              </a:r>
              <a:endParaRPr lang="en-US" altLang="zh-CN" b="1" i="1">
                <a:ea typeface="楷体_GB2312" pitchFamily="49" charset="-122"/>
              </a:endParaRPr>
            </a:p>
          </p:txBody>
        </p:sp>
        <p:sp>
          <p:nvSpPr>
            <p:cNvPr id="77917" name="Text Box 93"/>
            <p:cNvSpPr txBox="1">
              <a:spLocks noChangeArrowheads="1"/>
            </p:cNvSpPr>
            <p:nvPr/>
          </p:nvSpPr>
          <p:spPr bwMode="auto">
            <a:xfrm>
              <a:off x="972" y="2355"/>
              <a:ext cx="300" cy="288"/>
            </a:xfrm>
            <a:prstGeom prst="rect">
              <a:avLst/>
            </a:prstGeom>
            <a:noFill/>
            <a:ln w="38100">
              <a:noFill/>
              <a:miter lim="800000"/>
              <a:headEnd/>
              <a:tailEnd/>
            </a:ln>
            <a:effectLst/>
          </p:spPr>
          <p:txBody>
            <a:bodyPr>
              <a:spAutoFit/>
            </a:bodyPr>
            <a:lstStyle/>
            <a:p>
              <a:pPr algn="ctr">
                <a:spcBef>
                  <a:spcPct val="50000"/>
                </a:spcBef>
              </a:pPr>
              <a:r>
                <a:rPr lang="en-US" altLang="zh-CN" b="1">
                  <a:ea typeface="楷体_GB2312" pitchFamily="49" charset="-122"/>
                </a:rPr>
                <a:t>+</a:t>
              </a:r>
            </a:p>
          </p:txBody>
        </p:sp>
        <p:sp>
          <p:nvSpPr>
            <p:cNvPr id="77918" name="Oval 94"/>
            <p:cNvSpPr>
              <a:spLocks noChangeArrowheads="1"/>
            </p:cNvSpPr>
            <p:nvPr/>
          </p:nvSpPr>
          <p:spPr bwMode="auto">
            <a:xfrm>
              <a:off x="2052" y="2338"/>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7919" name="Group 95"/>
          <p:cNvGrpSpPr>
            <a:grpSpLocks/>
          </p:cNvGrpSpPr>
          <p:nvPr/>
        </p:nvGrpSpPr>
        <p:grpSpPr bwMode="auto">
          <a:xfrm>
            <a:off x="438150" y="1327150"/>
            <a:ext cx="2762250" cy="3562350"/>
            <a:chOff x="276" y="516"/>
            <a:chExt cx="1740" cy="2244"/>
          </a:xfrm>
        </p:grpSpPr>
        <p:sp>
          <p:nvSpPr>
            <p:cNvPr id="77920" name="Line 96"/>
            <p:cNvSpPr>
              <a:spLocks noChangeShapeType="1"/>
            </p:cNvSpPr>
            <p:nvPr/>
          </p:nvSpPr>
          <p:spPr bwMode="auto">
            <a:xfrm>
              <a:off x="564" y="1692"/>
              <a:ext cx="1044" cy="0"/>
            </a:xfrm>
            <a:prstGeom prst="line">
              <a:avLst/>
            </a:prstGeom>
            <a:noFill/>
            <a:ln w="38100">
              <a:solidFill>
                <a:schemeClr val="tx1"/>
              </a:solidFill>
              <a:round/>
              <a:headEnd/>
              <a:tailEnd/>
            </a:ln>
            <a:effectLst/>
          </p:spPr>
          <p:txBody>
            <a:bodyPr wrap="none" anchor="ctr"/>
            <a:lstStyle/>
            <a:p>
              <a:endParaRPr lang="zh-CN" altLang="en-US"/>
            </a:p>
          </p:txBody>
        </p:sp>
        <p:sp>
          <p:nvSpPr>
            <p:cNvPr id="77921" name="Line 97"/>
            <p:cNvSpPr>
              <a:spLocks noChangeShapeType="1"/>
            </p:cNvSpPr>
            <p:nvPr/>
          </p:nvSpPr>
          <p:spPr bwMode="auto">
            <a:xfrm flipV="1">
              <a:off x="1596" y="732"/>
              <a:ext cx="0" cy="972"/>
            </a:xfrm>
            <a:prstGeom prst="line">
              <a:avLst/>
            </a:prstGeom>
            <a:noFill/>
            <a:ln w="38100">
              <a:solidFill>
                <a:schemeClr val="tx1"/>
              </a:solidFill>
              <a:round/>
              <a:headEnd/>
              <a:tailEnd/>
            </a:ln>
            <a:effectLst/>
          </p:spPr>
          <p:txBody>
            <a:bodyPr wrap="none" anchor="ctr"/>
            <a:lstStyle/>
            <a:p>
              <a:endParaRPr lang="zh-CN" altLang="en-US"/>
            </a:p>
          </p:txBody>
        </p:sp>
        <p:sp>
          <p:nvSpPr>
            <p:cNvPr id="77922" name="Line 98"/>
            <p:cNvSpPr>
              <a:spLocks noChangeShapeType="1"/>
            </p:cNvSpPr>
            <p:nvPr/>
          </p:nvSpPr>
          <p:spPr bwMode="auto">
            <a:xfrm>
              <a:off x="1596" y="744"/>
              <a:ext cx="420" cy="0"/>
            </a:xfrm>
            <a:prstGeom prst="line">
              <a:avLst/>
            </a:prstGeom>
            <a:noFill/>
            <a:ln w="38100">
              <a:solidFill>
                <a:schemeClr val="tx1"/>
              </a:solidFill>
              <a:round/>
              <a:headEnd/>
              <a:tailEnd/>
            </a:ln>
            <a:effectLst/>
          </p:spPr>
          <p:txBody>
            <a:bodyPr wrap="none" anchor="ctr"/>
            <a:lstStyle/>
            <a:p>
              <a:endParaRPr lang="zh-CN" altLang="en-US"/>
            </a:p>
          </p:txBody>
        </p:sp>
        <p:sp>
          <p:nvSpPr>
            <p:cNvPr id="77923" name="Line 99"/>
            <p:cNvSpPr>
              <a:spLocks noChangeShapeType="1"/>
            </p:cNvSpPr>
            <p:nvPr/>
          </p:nvSpPr>
          <p:spPr bwMode="auto">
            <a:xfrm>
              <a:off x="960" y="1884"/>
              <a:ext cx="684" cy="12"/>
            </a:xfrm>
            <a:prstGeom prst="line">
              <a:avLst/>
            </a:prstGeom>
            <a:noFill/>
            <a:ln w="38100">
              <a:solidFill>
                <a:schemeClr val="tx1"/>
              </a:solidFill>
              <a:round/>
              <a:headEnd/>
              <a:tailEnd/>
            </a:ln>
            <a:effectLst/>
          </p:spPr>
          <p:txBody>
            <a:bodyPr wrap="none" anchor="ctr"/>
            <a:lstStyle/>
            <a:p>
              <a:endParaRPr lang="zh-CN" altLang="en-US"/>
            </a:p>
          </p:txBody>
        </p:sp>
        <p:sp>
          <p:nvSpPr>
            <p:cNvPr id="77924" name="Line 100"/>
            <p:cNvSpPr>
              <a:spLocks noChangeShapeType="1"/>
            </p:cNvSpPr>
            <p:nvPr/>
          </p:nvSpPr>
          <p:spPr bwMode="auto">
            <a:xfrm>
              <a:off x="1632" y="1896"/>
              <a:ext cx="0" cy="576"/>
            </a:xfrm>
            <a:prstGeom prst="line">
              <a:avLst/>
            </a:prstGeom>
            <a:noFill/>
            <a:ln w="38100">
              <a:solidFill>
                <a:schemeClr val="tx1"/>
              </a:solidFill>
              <a:round/>
              <a:headEnd/>
              <a:tailEnd/>
            </a:ln>
            <a:effectLst/>
          </p:spPr>
          <p:txBody>
            <a:bodyPr wrap="none" anchor="ctr"/>
            <a:lstStyle/>
            <a:p>
              <a:endParaRPr lang="zh-CN" altLang="en-US"/>
            </a:p>
          </p:txBody>
        </p:sp>
        <p:sp>
          <p:nvSpPr>
            <p:cNvPr id="77925" name="Line 101"/>
            <p:cNvSpPr>
              <a:spLocks noChangeShapeType="1"/>
            </p:cNvSpPr>
            <p:nvPr/>
          </p:nvSpPr>
          <p:spPr bwMode="auto">
            <a:xfrm>
              <a:off x="1632" y="2472"/>
              <a:ext cx="360" cy="0"/>
            </a:xfrm>
            <a:prstGeom prst="line">
              <a:avLst/>
            </a:prstGeom>
            <a:noFill/>
            <a:ln w="38100">
              <a:solidFill>
                <a:schemeClr val="tx1"/>
              </a:solidFill>
              <a:round/>
              <a:headEnd/>
              <a:tailEnd/>
            </a:ln>
            <a:effectLst/>
          </p:spPr>
          <p:txBody>
            <a:bodyPr wrap="none" anchor="ctr"/>
            <a:lstStyle/>
            <a:p>
              <a:endParaRPr lang="zh-CN" altLang="en-US"/>
            </a:p>
          </p:txBody>
        </p:sp>
        <p:sp>
          <p:nvSpPr>
            <p:cNvPr id="77926" name="Line 102"/>
            <p:cNvSpPr>
              <a:spLocks noChangeShapeType="1"/>
            </p:cNvSpPr>
            <p:nvPr/>
          </p:nvSpPr>
          <p:spPr bwMode="auto">
            <a:xfrm>
              <a:off x="960"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7927" name="Line 103"/>
            <p:cNvSpPr>
              <a:spLocks noChangeShapeType="1"/>
            </p:cNvSpPr>
            <p:nvPr/>
          </p:nvSpPr>
          <p:spPr bwMode="auto">
            <a:xfrm>
              <a:off x="576"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7928" name="Rectangle 104"/>
            <p:cNvSpPr>
              <a:spLocks noChangeArrowheads="1"/>
            </p:cNvSpPr>
            <p:nvPr/>
          </p:nvSpPr>
          <p:spPr bwMode="auto">
            <a:xfrm>
              <a:off x="528"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29" name="Rectangle 105"/>
            <p:cNvSpPr>
              <a:spLocks noChangeArrowheads="1"/>
            </p:cNvSpPr>
            <p:nvPr/>
          </p:nvSpPr>
          <p:spPr bwMode="auto">
            <a:xfrm>
              <a:off x="900"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30" name="Rectangle 106"/>
            <p:cNvSpPr>
              <a:spLocks noChangeArrowheads="1"/>
            </p:cNvSpPr>
            <p:nvPr/>
          </p:nvSpPr>
          <p:spPr bwMode="auto">
            <a:xfrm>
              <a:off x="900"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31" name="Rectangle 107"/>
            <p:cNvSpPr>
              <a:spLocks noChangeArrowheads="1"/>
            </p:cNvSpPr>
            <p:nvPr/>
          </p:nvSpPr>
          <p:spPr bwMode="auto">
            <a:xfrm>
              <a:off x="516"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32" name="Line 108"/>
            <p:cNvSpPr>
              <a:spLocks noChangeShapeType="1"/>
            </p:cNvSpPr>
            <p:nvPr/>
          </p:nvSpPr>
          <p:spPr bwMode="auto">
            <a:xfrm>
              <a:off x="588" y="2568"/>
              <a:ext cx="372" cy="0"/>
            </a:xfrm>
            <a:prstGeom prst="line">
              <a:avLst/>
            </a:prstGeom>
            <a:noFill/>
            <a:ln w="38100">
              <a:solidFill>
                <a:schemeClr val="tx1"/>
              </a:solidFill>
              <a:round/>
              <a:headEnd/>
              <a:tailEnd/>
            </a:ln>
            <a:effectLst/>
          </p:spPr>
          <p:txBody>
            <a:bodyPr wrap="none" anchor="ctr"/>
            <a:lstStyle/>
            <a:p>
              <a:endParaRPr lang="zh-CN" altLang="en-US"/>
            </a:p>
          </p:txBody>
        </p:sp>
        <p:sp>
          <p:nvSpPr>
            <p:cNvPr id="77933" name="Line 109"/>
            <p:cNvSpPr>
              <a:spLocks noChangeShapeType="1"/>
            </p:cNvSpPr>
            <p:nvPr/>
          </p:nvSpPr>
          <p:spPr bwMode="auto">
            <a:xfrm>
              <a:off x="780" y="2580"/>
              <a:ext cx="0" cy="180"/>
            </a:xfrm>
            <a:prstGeom prst="line">
              <a:avLst/>
            </a:prstGeom>
            <a:noFill/>
            <a:ln w="38100">
              <a:solidFill>
                <a:schemeClr val="tx1"/>
              </a:solidFill>
              <a:round/>
              <a:headEnd/>
              <a:tailEnd/>
            </a:ln>
            <a:effectLst/>
          </p:spPr>
          <p:txBody>
            <a:bodyPr wrap="none" anchor="ctr"/>
            <a:lstStyle/>
            <a:p>
              <a:endParaRPr lang="zh-CN" altLang="en-US"/>
            </a:p>
          </p:txBody>
        </p:sp>
        <p:sp>
          <p:nvSpPr>
            <p:cNvPr id="77934" name="Line 110"/>
            <p:cNvSpPr>
              <a:spLocks noChangeShapeType="1"/>
            </p:cNvSpPr>
            <p:nvPr/>
          </p:nvSpPr>
          <p:spPr bwMode="auto">
            <a:xfrm>
              <a:off x="576" y="1080"/>
              <a:ext cx="384" cy="0"/>
            </a:xfrm>
            <a:prstGeom prst="line">
              <a:avLst/>
            </a:prstGeom>
            <a:noFill/>
            <a:ln w="38100">
              <a:solidFill>
                <a:schemeClr val="tx1"/>
              </a:solidFill>
              <a:round/>
              <a:headEnd/>
              <a:tailEnd/>
            </a:ln>
            <a:effectLst/>
          </p:spPr>
          <p:txBody>
            <a:bodyPr wrap="none" anchor="ctr"/>
            <a:lstStyle/>
            <a:p>
              <a:endParaRPr lang="zh-CN" altLang="en-US"/>
            </a:p>
          </p:txBody>
        </p:sp>
        <p:sp>
          <p:nvSpPr>
            <p:cNvPr id="77935" name="Line 111"/>
            <p:cNvSpPr>
              <a:spLocks noChangeShapeType="1"/>
            </p:cNvSpPr>
            <p:nvPr/>
          </p:nvSpPr>
          <p:spPr bwMode="auto">
            <a:xfrm flipV="1">
              <a:off x="768" y="840"/>
              <a:ext cx="0" cy="228"/>
            </a:xfrm>
            <a:prstGeom prst="line">
              <a:avLst/>
            </a:prstGeom>
            <a:noFill/>
            <a:ln w="38100">
              <a:solidFill>
                <a:schemeClr val="tx1"/>
              </a:solidFill>
              <a:round/>
              <a:headEnd/>
              <a:tailEnd/>
            </a:ln>
            <a:effectLst/>
          </p:spPr>
          <p:txBody>
            <a:bodyPr wrap="none" anchor="ctr"/>
            <a:lstStyle/>
            <a:p>
              <a:endParaRPr lang="zh-CN" altLang="en-US"/>
            </a:p>
          </p:txBody>
        </p:sp>
        <p:sp>
          <p:nvSpPr>
            <p:cNvPr id="77936" name="Oval 112"/>
            <p:cNvSpPr>
              <a:spLocks noChangeArrowheads="1"/>
            </p:cNvSpPr>
            <p:nvPr/>
          </p:nvSpPr>
          <p:spPr bwMode="auto">
            <a:xfrm>
              <a:off x="732" y="792"/>
              <a:ext cx="60" cy="60"/>
            </a:xfrm>
            <a:prstGeom prst="ellipse">
              <a:avLst/>
            </a:prstGeom>
            <a:noFill/>
            <a:ln w="38100">
              <a:solidFill>
                <a:schemeClr val="tx1"/>
              </a:solidFill>
              <a:round/>
              <a:headEnd/>
              <a:tailEnd/>
            </a:ln>
            <a:effectLst/>
          </p:spPr>
          <p:txBody>
            <a:bodyPr wrap="none" anchor="ctr"/>
            <a:lstStyle/>
            <a:p>
              <a:endParaRPr lang="zh-CN" altLang="en-US"/>
            </a:p>
          </p:txBody>
        </p:sp>
        <p:sp>
          <p:nvSpPr>
            <p:cNvPr id="77937" name="Line 113"/>
            <p:cNvSpPr>
              <a:spLocks noChangeShapeType="1"/>
            </p:cNvSpPr>
            <p:nvPr/>
          </p:nvSpPr>
          <p:spPr bwMode="auto">
            <a:xfrm>
              <a:off x="708" y="2760"/>
              <a:ext cx="144" cy="0"/>
            </a:xfrm>
            <a:prstGeom prst="line">
              <a:avLst/>
            </a:prstGeom>
            <a:noFill/>
            <a:ln w="57150">
              <a:solidFill>
                <a:schemeClr val="tx1"/>
              </a:solidFill>
              <a:round/>
              <a:headEnd/>
              <a:tailEnd/>
            </a:ln>
            <a:effectLst/>
          </p:spPr>
          <p:txBody>
            <a:bodyPr wrap="none" anchor="ctr"/>
            <a:lstStyle/>
            <a:p>
              <a:endParaRPr lang="zh-CN" altLang="en-US"/>
            </a:p>
          </p:txBody>
        </p:sp>
        <p:sp>
          <p:nvSpPr>
            <p:cNvPr id="77938" name="Oval 114"/>
            <p:cNvSpPr>
              <a:spLocks noChangeArrowheads="1"/>
            </p:cNvSpPr>
            <p:nvPr/>
          </p:nvSpPr>
          <p:spPr bwMode="auto">
            <a:xfrm>
              <a:off x="720" y="10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39" name="Oval 115"/>
            <p:cNvSpPr>
              <a:spLocks noChangeArrowheads="1"/>
            </p:cNvSpPr>
            <p:nvPr/>
          </p:nvSpPr>
          <p:spPr bwMode="auto">
            <a:xfrm>
              <a:off x="540" y="1656"/>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40" name="Oval 116"/>
            <p:cNvSpPr>
              <a:spLocks noChangeArrowheads="1"/>
            </p:cNvSpPr>
            <p:nvPr/>
          </p:nvSpPr>
          <p:spPr bwMode="auto">
            <a:xfrm>
              <a:off x="744" y="25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41" name="Text Box 117"/>
            <p:cNvSpPr txBox="1">
              <a:spLocks noChangeArrowheads="1"/>
            </p:cNvSpPr>
            <p:nvPr/>
          </p:nvSpPr>
          <p:spPr bwMode="auto">
            <a:xfrm>
              <a:off x="444" y="516"/>
              <a:ext cx="732" cy="288"/>
            </a:xfrm>
            <a:prstGeom prst="rect">
              <a:avLst/>
            </a:prstGeom>
            <a:noFill/>
            <a:ln w="9525">
              <a:noFill/>
              <a:miter lim="800000"/>
              <a:headEnd/>
              <a:tailEnd/>
            </a:ln>
            <a:effectLst/>
          </p:spPr>
          <p:txBody>
            <a:bodyPr>
              <a:spAutoFit/>
            </a:bodyPr>
            <a:lstStyle/>
            <a:p>
              <a:pPr>
                <a:spcBef>
                  <a:spcPct val="50000"/>
                </a:spcBef>
              </a:pPr>
              <a:r>
                <a:rPr lang="en-US" altLang="zh-CN" b="1" i="1"/>
                <a:t>E</a:t>
              </a:r>
              <a:r>
                <a:rPr lang="en-US" altLang="zh-CN" b="1"/>
                <a:t>=+5V</a:t>
              </a:r>
            </a:p>
          </p:txBody>
        </p:sp>
        <p:sp>
          <p:nvSpPr>
            <p:cNvPr id="77942" name="Text Box 118"/>
            <p:cNvSpPr txBox="1">
              <a:spLocks noChangeArrowheads="1"/>
            </p:cNvSpPr>
            <p:nvPr/>
          </p:nvSpPr>
          <p:spPr bwMode="auto">
            <a:xfrm>
              <a:off x="100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7943" name="Text Box 119"/>
            <p:cNvSpPr txBox="1">
              <a:spLocks noChangeArrowheads="1"/>
            </p:cNvSpPr>
            <p:nvPr/>
          </p:nvSpPr>
          <p:spPr bwMode="auto">
            <a:xfrm>
              <a:off x="276" y="21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7944" name="Text Box 120"/>
            <p:cNvSpPr txBox="1">
              <a:spLocks noChangeArrowheads="1"/>
            </p:cNvSpPr>
            <p:nvPr/>
          </p:nvSpPr>
          <p:spPr bwMode="auto">
            <a:xfrm>
              <a:off x="28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7945" name="Text Box 121"/>
            <p:cNvSpPr txBox="1">
              <a:spLocks noChangeArrowheads="1"/>
            </p:cNvSpPr>
            <p:nvPr/>
          </p:nvSpPr>
          <p:spPr bwMode="auto">
            <a:xfrm>
              <a:off x="996" y="2136"/>
              <a:ext cx="336" cy="288"/>
            </a:xfrm>
            <a:prstGeom prst="rect">
              <a:avLst/>
            </a:prstGeom>
            <a:noFill/>
            <a:ln w="9525">
              <a:noFill/>
              <a:miter lim="800000"/>
              <a:headEnd/>
              <a:tailEnd/>
            </a:ln>
            <a:effectLst/>
          </p:spPr>
          <p:txBody>
            <a:bodyPr>
              <a:spAutoFit/>
            </a:bodyPr>
            <a:lstStyle/>
            <a:p>
              <a:pPr>
                <a:spcBef>
                  <a:spcPct val="50000"/>
                </a:spcBef>
              </a:pPr>
              <a:r>
                <a:rPr lang="en-US" altLang="zh-CN" b="1" i="1"/>
                <a:t>R</a:t>
              </a:r>
              <a:r>
                <a:rPr lang="en-US" altLang="zh-CN" b="1" i="1" baseline="-25000"/>
                <a:t>t</a:t>
              </a:r>
            </a:p>
          </p:txBody>
        </p:sp>
        <p:sp>
          <p:nvSpPr>
            <p:cNvPr id="77946" name="Line 122"/>
            <p:cNvSpPr>
              <a:spLocks noChangeShapeType="1"/>
            </p:cNvSpPr>
            <p:nvPr/>
          </p:nvSpPr>
          <p:spPr bwMode="auto">
            <a:xfrm flipH="1" flipV="1">
              <a:off x="828" y="2160"/>
              <a:ext cx="276"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7947" name="Oval 123"/>
            <p:cNvSpPr>
              <a:spLocks noChangeArrowheads="1"/>
            </p:cNvSpPr>
            <p:nvPr/>
          </p:nvSpPr>
          <p:spPr bwMode="auto">
            <a:xfrm>
              <a:off x="912" y="1860"/>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48" name="Line 124"/>
            <p:cNvSpPr>
              <a:spLocks noChangeShapeType="1"/>
            </p:cNvSpPr>
            <p:nvPr/>
          </p:nvSpPr>
          <p:spPr bwMode="auto">
            <a:xfrm flipV="1">
              <a:off x="1896" y="828"/>
              <a:ext cx="0" cy="152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77949" name="Text Box 125"/>
            <p:cNvSpPr txBox="1">
              <a:spLocks noChangeArrowheads="1"/>
            </p:cNvSpPr>
            <p:nvPr/>
          </p:nvSpPr>
          <p:spPr bwMode="auto">
            <a:xfrm>
              <a:off x="1620" y="1368"/>
              <a:ext cx="384"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3300"/>
                  </a:solidFill>
                </a:rPr>
                <a:t>u</a:t>
              </a:r>
              <a:r>
                <a:rPr lang="en-US" altLang="zh-CN" sz="2800" b="1" i="1" baseline="-25000">
                  <a:solidFill>
                    <a:srgbClr val="FF3300"/>
                  </a:solidFill>
                </a:rPr>
                <a:t>i</a:t>
              </a:r>
              <a:endParaRPr lang="en-US" altLang="zh-CN" sz="2800" b="1" i="1">
                <a:solidFill>
                  <a:srgbClr val="FF3300"/>
                </a:solidFill>
              </a:endParaRPr>
            </a:p>
          </p:txBody>
        </p:sp>
      </p:grpSp>
      <p:sp>
        <p:nvSpPr>
          <p:cNvPr id="77950" name="Text Box 126"/>
          <p:cNvSpPr txBox="1">
            <a:spLocks noChangeArrowheads="1"/>
          </p:cNvSpPr>
          <p:nvPr/>
        </p:nvSpPr>
        <p:spPr bwMode="auto">
          <a:xfrm>
            <a:off x="627063" y="5324475"/>
            <a:ext cx="2747962" cy="528638"/>
          </a:xfrm>
          <a:prstGeom prst="rect">
            <a:avLst/>
          </a:prstGeom>
          <a:noFill/>
          <a:ln w="9525">
            <a:solidFill>
              <a:srgbClr val="009900"/>
            </a:solidFill>
            <a:miter lim="800000"/>
            <a:headEnd/>
            <a:tailEnd/>
          </a:ln>
          <a:effectLst/>
        </p:spPr>
        <p:txBody>
          <a:bodyPr>
            <a:spAutoFit/>
          </a:bodyPr>
          <a:lstStyle/>
          <a:p>
            <a:pPr algn="ctr">
              <a:spcBef>
                <a:spcPct val="50000"/>
              </a:spcBef>
            </a:pPr>
            <a:r>
              <a:rPr lang="en-US" altLang="zh-CN" sz="2800" b="1" i="1">
                <a:solidFill>
                  <a:srgbClr val="CC0066"/>
                </a:solidFill>
              </a:rPr>
              <a:t>R</a:t>
            </a:r>
            <a:r>
              <a:rPr lang="en-US" altLang="zh-CN" sz="2800" b="1" i="1" baseline="-25000">
                <a:solidFill>
                  <a:srgbClr val="CC0066"/>
                </a:solidFill>
              </a:rPr>
              <a:t>t</a:t>
            </a:r>
            <a:r>
              <a:rPr lang="en-US" altLang="zh-CN" sz="2800" b="1">
                <a:solidFill>
                  <a:srgbClr val="CC0066"/>
                </a:solidFill>
              </a:rPr>
              <a:t> </a:t>
            </a:r>
            <a:r>
              <a:rPr lang="zh-CN" altLang="en-US" sz="2800" b="1">
                <a:solidFill>
                  <a:srgbClr val="CC0066"/>
                </a:solidFill>
              </a:rPr>
              <a:t>：热敏电阻</a:t>
            </a:r>
          </a:p>
        </p:txBody>
      </p:sp>
      <p:sp>
        <p:nvSpPr>
          <p:cNvPr id="77951" name="Text Box 127"/>
          <p:cNvSpPr txBox="1">
            <a:spLocks noChangeArrowheads="1"/>
          </p:cNvSpPr>
          <p:nvPr/>
        </p:nvSpPr>
        <p:spPr bwMode="auto">
          <a:xfrm>
            <a:off x="4371975" y="5278438"/>
            <a:ext cx="3371850" cy="519112"/>
          </a:xfrm>
          <a:prstGeom prst="rect">
            <a:avLst/>
          </a:prstGeom>
          <a:solidFill>
            <a:srgbClr val="FFCCFF"/>
          </a:solidFill>
          <a:ln w="9525">
            <a:noFill/>
            <a:miter lim="800000"/>
            <a:headEnd/>
            <a:tailEnd/>
          </a:ln>
          <a:effectLst/>
        </p:spPr>
        <p:txBody>
          <a:bodyPr>
            <a:spAutoFit/>
          </a:bodyPr>
          <a:lstStyle/>
          <a:p>
            <a:pPr algn="ctr">
              <a:spcBef>
                <a:spcPct val="50000"/>
              </a:spcBef>
            </a:pPr>
            <a:r>
              <a:rPr lang="zh-CN" altLang="en-US" sz="2800" b="1"/>
              <a:t>集成化</a:t>
            </a:r>
            <a:r>
              <a:rPr lang="en-US" altLang="zh-CN" sz="2800" b="1"/>
              <a:t>:</a:t>
            </a:r>
            <a:r>
              <a:rPr lang="zh-CN" altLang="en-US" sz="2800" b="1"/>
              <a:t>仪表放大器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wipe(left)">
                                      <p:cBhvr>
                                        <p:cTn id="7" dur="500"/>
                                        <p:tgtEl>
                                          <p:spTgt spid="778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919"/>
                                        </p:tgtEl>
                                        <p:attrNameLst>
                                          <p:attrName>style.visibility</p:attrName>
                                        </p:attrNameLst>
                                      </p:cBhvr>
                                      <p:to>
                                        <p:strVal val="visible"/>
                                      </p:to>
                                    </p:set>
                                    <p:animEffect transition="in" filter="wipe(left)">
                                      <p:cBhvr>
                                        <p:cTn id="12" dur="500"/>
                                        <p:tgtEl>
                                          <p:spTgt spid="779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7950"/>
                                        </p:tgtEl>
                                        <p:attrNameLst>
                                          <p:attrName>style.visibility</p:attrName>
                                        </p:attrNameLst>
                                      </p:cBhvr>
                                      <p:to>
                                        <p:strVal val="visible"/>
                                      </p:to>
                                    </p:set>
                                    <p:animEffect transition="in" filter="box(out)">
                                      <p:cBhvr>
                                        <p:cTn id="17" dur="500"/>
                                        <p:tgtEl>
                                          <p:spTgt spid="7795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77826"/>
                                        </p:tgtEl>
                                        <p:attrNameLst>
                                          <p:attrName>style.visibility</p:attrName>
                                        </p:attrNameLst>
                                      </p:cBhvr>
                                      <p:to>
                                        <p:strVal val="visible"/>
                                      </p:to>
                                    </p:set>
                                    <p:anim calcmode="lin" valueType="num">
                                      <p:cBhvr>
                                        <p:cTn id="22" dur="500" fill="hold"/>
                                        <p:tgtEl>
                                          <p:spTgt spid="77826"/>
                                        </p:tgtEl>
                                        <p:attrNameLst>
                                          <p:attrName>ppt_x</p:attrName>
                                        </p:attrNameLst>
                                      </p:cBhvr>
                                      <p:tavLst>
                                        <p:tav tm="0">
                                          <p:val>
                                            <p:strVal val="#ppt_x-#ppt_w/2"/>
                                          </p:val>
                                        </p:tav>
                                        <p:tav tm="100000">
                                          <p:val>
                                            <p:strVal val="#ppt_x"/>
                                          </p:val>
                                        </p:tav>
                                      </p:tavLst>
                                    </p:anim>
                                    <p:anim calcmode="lin" valueType="num">
                                      <p:cBhvr>
                                        <p:cTn id="23" dur="500" fill="hold"/>
                                        <p:tgtEl>
                                          <p:spTgt spid="77826"/>
                                        </p:tgtEl>
                                        <p:attrNameLst>
                                          <p:attrName>ppt_y</p:attrName>
                                        </p:attrNameLst>
                                      </p:cBhvr>
                                      <p:tavLst>
                                        <p:tav tm="0">
                                          <p:val>
                                            <p:strVal val="#ppt_y"/>
                                          </p:val>
                                        </p:tav>
                                        <p:tav tm="100000">
                                          <p:val>
                                            <p:strVal val="#ppt_y"/>
                                          </p:val>
                                        </p:tav>
                                      </p:tavLst>
                                    </p:anim>
                                    <p:anim calcmode="lin" valueType="num">
                                      <p:cBhvr>
                                        <p:cTn id="24" dur="500" fill="hold"/>
                                        <p:tgtEl>
                                          <p:spTgt spid="77826"/>
                                        </p:tgtEl>
                                        <p:attrNameLst>
                                          <p:attrName>ppt_w</p:attrName>
                                        </p:attrNameLst>
                                      </p:cBhvr>
                                      <p:tavLst>
                                        <p:tav tm="0">
                                          <p:val>
                                            <p:fltVal val="0"/>
                                          </p:val>
                                        </p:tav>
                                        <p:tav tm="100000">
                                          <p:val>
                                            <p:strVal val="#ppt_w"/>
                                          </p:val>
                                        </p:tav>
                                      </p:tavLst>
                                    </p:anim>
                                    <p:anim calcmode="lin" valueType="num">
                                      <p:cBhvr>
                                        <p:cTn id="25" dur="500" fill="hold"/>
                                        <p:tgtEl>
                                          <p:spTgt spid="7782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7951"/>
                                        </p:tgtEl>
                                        <p:attrNameLst>
                                          <p:attrName>style.visibility</p:attrName>
                                        </p:attrNameLst>
                                      </p:cBhvr>
                                      <p:to>
                                        <p:strVal val="visible"/>
                                      </p:to>
                                    </p:set>
                                    <p:animEffect transition="in" filter="wipe(left)">
                                      <p:cBhvr>
                                        <p:cTn id="30" dur="500"/>
                                        <p:tgtEl>
                                          <p:spTgt spid="77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77950" grpId="0" animBg="1" autoUpdateAnimBg="0"/>
      <p:bldP spid="7795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688975" y="4614863"/>
            <a:ext cx="2000250" cy="519112"/>
          </a:xfrm>
          <a:prstGeom prst="rect">
            <a:avLst/>
          </a:prstGeom>
          <a:noFill/>
          <a:ln w="9525">
            <a:noFill/>
            <a:miter lim="800000"/>
            <a:headEnd/>
            <a:tailEnd/>
          </a:ln>
          <a:effectLst/>
        </p:spPr>
        <p:txBody>
          <a:bodyPr>
            <a:spAutoFit/>
          </a:bodyPr>
          <a:lstStyle/>
          <a:p>
            <a:pPr>
              <a:spcBef>
                <a:spcPct val="50000"/>
              </a:spcBef>
            </a:pPr>
            <a:r>
              <a:rPr lang="en-US" altLang="zh-CN" sz="2800" b="1" i="1"/>
              <a:t>R</a:t>
            </a:r>
            <a:r>
              <a:rPr lang="en-US" altLang="zh-CN" sz="2800" b="1" i="1" baseline="-25000"/>
              <a:t>t</a:t>
            </a:r>
            <a:r>
              <a:rPr lang="en-US" altLang="zh-CN" sz="2800" b="1"/>
              <a:t>=</a:t>
            </a:r>
            <a:r>
              <a:rPr lang="en-US" altLang="zh-CN" sz="2800" b="1" i="1"/>
              <a:t>f </a:t>
            </a:r>
            <a:r>
              <a:rPr lang="en-US" altLang="zh-CN" sz="2800" b="1"/>
              <a:t>(</a:t>
            </a:r>
            <a:r>
              <a:rPr lang="en-US" altLang="zh-CN" sz="2800" b="1" i="1"/>
              <a:t>T</a:t>
            </a:r>
            <a:r>
              <a:rPr lang="en-US" altLang="zh-CN" sz="2800" b="1"/>
              <a:t>°C)</a:t>
            </a:r>
          </a:p>
        </p:txBody>
      </p:sp>
      <p:grpSp>
        <p:nvGrpSpPr>
          <p:cNvPr id="78851" name="Group 3"/>
          <p:cNvGrpSpPr>
            <a:grpSpLocks/>
          </p:cNvGrpSpPr>
          <p:nvPr/>
        </p:nvGrpSpPr>
        <p:grpSpPr bwMode="auto">
          <a:xfrm>
            <a:off x="438150" y="360363"/>
            <a:ext cx="8420100" cy="3954462"/>
            <a:chOff x="276" y="227"/>
            <a:chExt cx="5304" cy="2491"/>
          </a:xfrm>
        </p:grpSpPr>
        <p:sp>
          <p:nvSpPr>
            <p:cNvPr id="78852" name="Rectangle 4"/>
            <p:cNvSpPr>
              <a:spLocks noChangeArrowheads="1"/>
            </p:cNvSpPr>
            <p:nvPr/>
          </p:nvSpPr>
          <p:spPr bwMode="auto">
            <a:xfrm>
              <a:off x="1980" y="227"/>
              <a:ext cx="3240" cy="2491"/>
            </a:xfrm>
            <a:prstGeom prst="rect">
              <a:avLst/>
            </a:prstGeom>
            <a:solidFill>
              <a:srgbClr val="FFCCFF"/>
            </a:solidFill>
            <a:ln w="38100" cap="rnd">
              <a:solidFill>
                <a:schemeClr val="tx1"/>
              </a:solidFill>
              <a:prstDash val="sysDot"/>
              <a:miter lim="800000"/>
              <a:headEnd/>
              <a:tailEnd/>
            </a:ln>
            <a:effectLst/>
          </p:spPr>
          <p:txBody>
            <a:bodyPr wrap="none" anchor="ctr"/>
            <a:lstStyle/>
            <a:p>
              <a:endParaRPr lang="zh-CN" altLang="en-US"/>
            </a:p>
          </p:txBody>
        </p:sp>
        <p:grpSp>
          <p:nvGrpSpPr>
            <p:cNvPr id="78853" name="Group 5"/>
            <p:cNvGrpSpPr>
              <a:grpSpLocks/>
            </p:cNvGrpSpPr>
            <p:nvPr/>
          </p:nvGrpSpPr>
          <p:grpSpPr bwMode="auto">
            <a:xfrm>
              <a:off x="1980" y="416"/>
              <a:ext cx="3600" cy="2184"/>
              <a:chOff x="792" y="528"/>
              <a:chExt cx="3600" cy="2184"/>
            </a:xfrm>
          </p:grpSpPr>
          <p:sp>
            <p:nvSpPr>
              <p:cNvPr id="78854" name="Text Box 6"/>
              <p:cNvSpPr txBox="1">
                <a:spLocks noChangeArrowheads="1"/>
              </p:cNvSpPr>
              <p:nvPr/>
            </p:nvSpPr>
            <p:spPr bwMode="auto">
              <a:xfrm>
                <a:off x="4045" y="1210"/>
                <a:ext cx="347"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i="1">
                  <a:ea typeface="楷体_GB2312" pitchFamily="49" charset="-122"/>
                </a:endParaRPr>
              </a:p>
            </p:txBody>
          </p:sp>
          <p:grpSp>
            <p:nvGrpSpPr>
              <p:cNvPr id="78855" name="Group 7"/>
              <p:cNvGrpSpPr>
                <a:grpSpLocks/>
              </p:cNvGrpSpPr>
              <p:nvPr/>
            </p:nvGrpSpPr>
            <p:grpSpPr bwMode="auto">
              <a:xfrm>
                <a:off x="2308" y="842"/>
                <a:ext cx="1895" cy="1690"/>
                <a:chOff x="3040" y="830"/>
                <a:chExt cx="1895" cy="1714"/>
              </a:xfrm>
            </p:grpSpPr>
            <p:sp>
              <p:nvSpPr>
                <p:cNvPr id="78856" name="Text Box 8"/>
                <p:cNvSpPr txBox="1">
                  <a:spLocks noChangeArrowheads="1"/>
                </p:cNvSpPr>
                <p:nvPr/>
              </p:nvSpPr>
              <p:spPr bwMode="auto">
                <a:xfrm>
                  <a:off x="3378" y="2020"/>
                  <a:ext cx="410"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sp>
              <p:nvSpPr>
                <p:cNvPr id="78857" name="Text Box 9"/>
                <p:cNvSpPr txBox="1">
                  <a:spLocks noChangeArrowheads="1"/>
                </p:cNvSpPr>
                <p:nvPr/>
              </p:nvSpPr>
              <p:spPr bwMode="auto">
                <a:xfrm>
                  <a:off x="3387" y="950"/>
                  <a:ext cx="363"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grpSp>
              <p:nvGrpSpPr>
                <p:cNvPr id="78858" name="Group 10"/>
                <p:cNvGrpSpPr>
                  <a:grpSpLocks/>
                </p:cNvGrpSpPr>
                <p:nvPr/>
              </p:nvGrpSpPr>
              <p:grpSpPr bwMode="auto">
                <a:xfrm>
                  <a:off x="3932" y="1194"/>
                  <a:ext cx="773" cy="746"/>
                  <a:chOff x="2112" y="2880"/>
                  <a:chExt cx="1008" cy="1008"/>
                </a:xfrm>
              </p:grpSpPr>
              <p:grpSp>
                <p:nvGrpSpPr>
                  <p:cNvPr id="78859" name="Group 11"/>
                  <p:cNvGrpSpPr>
                    <a:grpSpLocks/>
                  </p:cNvGrpSpPr>
                  <p:nvPr/>
                </p:nvGrpSpPr>
                <p:grpSpPr bwMode="auto">
                  <a:xfrm>
                    <a:off x="2256" y="2880"/>
                    <a:ext cx="720" cy="1008"/>
                    <a:chOff x="1008" y="2352"/>
                    <a:chExt cx="720" cy="1008"/>
                  </a:xfrm>
                </p:grpSpPr>
                <p:sp>
                  <p:nvSpPr>
                    <p:cNvPr id="78860" name="Line 12"/>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61" name="Line 13"/>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62" name="Line 14"/>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8863" name="Line 15"/>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8864" name="Line 16"/>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65" name="Text Box 17"/>
                  <p:cNvSpPr txBox="1">
                    <a:spLocks noChangeArrowheads="1"/>
                  </p:cNvSpPr>
                  <p:nvPr/>
                </p:nvSpPr>
                <p:spPr bwMode="auto">
                  <a:xfrm>
                    <a:off x="2228" y="2988"/>
                    <a:ext cx="293"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866" name="Text Box 18"/>
                  <p:cNvSpPr txBox="1">
                    <a:spLocks noChangeArrowheads="1"/>
                  </p:cNvSpPr>
                  <p:nvPr/>
                </p:nvSpPr>
                <p:spPr bwMode="auto">
                  <a:xfrm>
                    <a:off x="2709" y="3180"/>
                    <a:ext cx="294"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867" name="Line 19"/>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68" name="Line 20"/>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69" name="Line 21"/>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70" name="AutoShape 22"/>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84996" name="Object 4"/>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85007" name="公式" r:id="rId3" imgW="152280" imgH="126720" progId="Equation.3">
                          <p:embed/>
                        </p:oleObj>
                      </mc:Choice>
                      <mc:Fallback>
                        <p:oleObj name="公式" r:id="rId3" imgW="152280" imgH="12672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72" name="Text Box 24"/>
                  <p:cNvSpPr txBox="1">
                    <a:spLocks noChangeArrowheads="1"/>
                  </p:cNvSpPr>
                  <p:nvPr/>
                </p:nvSpPr>
                <p:spPr bwMode="auto">
                  <a:xfrm>
                    <a:off x="2388" y="3229"/>
                    <a:ext cx="416" cy="394"/>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3</a:t>
                    </a:r>
                  </a:p>
                </p:txBody>
              </p:sp>
            </p:grpSp>
            <p:sp>
              <p:nvSpPr>
                <p:cNvPr id="78873" name="Line 25"/>
                <p:cNvSpPr>
                  <a:spLocks noChangeShapeType="1"/>
                </p:cNvSpPr>
                <p:nvPr/>
              </p:nvSpPr>
              <p:spPr bwMode="auto">
                <a:xfrm>
                  <a:off x="3086" y="901"/>
                  <a:ext cx="161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4" name="Line 26"/>
                <p:cNvSpPr>
                  <a:spLocks noChangeShapeType="1"/>
                </p:cNvSpPr>
                <p:nvPr/>
              </p:nvSpPr>
              <p:spPr bwMode="auto">
                <a:xfrm>
                  <a:off x="3040" y="2375"/>
                  <a:ext cx="147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8875" name="Line 27"/>
                <p:cNvSpPr>
                  <a:spLocks noChangeShapeType="1"/>
                </p:cNvSpPr>
                <p:nvPr/>
              </p:nvSpPr>
              <p:spPr bwMode="auto">
                <a:xfrm>
                  <a:off x="3941" y="1709"/>
                  <a:ext cx="0" cy="65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6" name="Line 28"/>
                <p:cNvSpPr>
                  <a:spLocks noChangeShapeType="1"/>
                </p:cNvSpPr>
                <p:nvPr/>
              </p:nvSpPr>
              <p:spPr bwMode="auto">
                <a:xfrm>
                  <a:off x="3941" y="901"/>
                  <a:ext cx="0" cy="533"/>
                </a:xfrm>
                <a:prstGeom prst="line">
                  <a:avLst/>
                </a:prstGeom>
                <a:noFill/>
                <a:ln w="38100">
                  <a:solidFill>
                    <a:schemeClr val="tx1"/>
                  </a:solidFill>
                  <a:round/>
                  <a:headEnd/>
                  <a:tailEnd/>
                </a:ln>
                <a:effectLst/>
              </p:spPr>
              <p:txBody>
                <a:bodyPr anchor="ctr">
                  <a:spAutoFit/>
                </a:bodyPr>
                <a:lstStyle/>
                <a:p>
                  <a:endParaRPr lang="zh-CN" altLang="en-US"/>
                </a:p>
              </p:txBody>
            </p:sp>
            <p:sp>
              <p:nvSpPr>
                <p:cNvPr id="78877" name="Line 29"/>
                <p:cNvSpPr>
                  <a:spLocks noChangeShapeType="1"/>
                </p:cNvSpPr>
                <p:nvPr/>
              </p:nvSpPr>
              <p:spPr bwMode="auto">
                <a:xfrm>
                  <a:off x="4696" y="901"/>
                  <a:ext cx="0" cy="67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8" name="Line 30"/>
                <p:cNvSpPr>
                  <a:spLocks noChangeShapeType="1"/>
                </p:cNvSpPr>
                <p:nvPr/>
              </p:nvSpPr>
              <p:spPr bwMode="auto">
                <a:xfrm>
                  <a:off x="4650" y="1585"/>
                  <a:ext cx="25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9" name="Rectangle 31"/>
                <p:cNvSpPr>
                  <a:spLocks noChangeArrowheads="1"/>
                </p:cNvSpPr>
                <p:nvPr/>
              </p:nvSpPr>
              <p:spPr bwMode="auto">
                <a:xfrm>
                  <a:off x="3353" y="2313"/>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0" name="Rectangle 32"/>
                <p:cNvSpPr>
                  <a:spLocks noChangeArrowheads="1"/>
                </p:cNvSpPr>
                <p:nvPr/>
              </p:nvSpPr>
              <p:spPr bwMode="auto">
                <a:xfrm>
                  <a:off x="3353" y="839"/>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1" name="Rectangle 33"/>
                <p:cNvSpPr>
                  <a:spLocks noChangeArrowheads="1"/>
                </p:cNvSpPr>
                <p:nvPr/>
              </p:nvSpPr>
              <p:spPr bwMode="auto">
                <a:xfrm>
                  <a:off x="4125" y="2304"/>
                  <a:ext cx="359" cy="125"/>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2" name="Line 34"/>
                <p:cNvSpPr>
                  <a:spLocks noChangeShapeType="1"/>
                </p:cNvSpPr>
                <p:nvPr/>
              </p:nvSpPr>
              <p:spPr bwMode="auto">
                <a:xfrm>
                  <a:off x="4484" y="2375"/>
                  <a:ext cx="17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83" name="Line 35"/>
                <p:cNvSpPr>
                  <a:spLocks noChangeShapeType="1"/>
                </p:cNvSpPr>
                <p:nvPr/>
              </p:nvSpPr>
              <p:spPr bwMode="auto">
                <a:xfrm>
                  <a:off x="4650" y="2366"/>
                  <a:ext cx="0" cy="17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84" name="Line 36"/>
                <p:cNvSpPr>
                  <a:spLocks noChangeShapeType="1"/>
                </p:cNvSpPr>
                <p:nvPr/>
              </p:nvSpPr>
              <p:spPr bwMode="auto">
                <a:xfrm>
                  <a:off x="4530" y="2535"/>
                  <a:ext cx="23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85" name="Rectangle 37"/>
                <p:cNvSpPr>
                  <a:spLocks noChangeArrowheads="1"/>
                </p:cNvSpPr>
                <p:nvPr/>
              </p:nvSpPr>
              <p:spPr bwMode="auto">
                <a:xfrm>
                  <a:off x="4135" y="830"/>
                  <a:ext cx="358"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6" name="Text Box 38"/>
                <p:cNvSpPr txBox="1">
                  <a:spLocks noChangeArrowheads="1"/>
                </p:cNvSpPr>
                <p:nvPr/>
              </p:nvSpPr>
              <p:spPr bwMode="auto">
                <a:xfrm>
                  <a:off x="4150" y="2004"/>
                  <a:ext cx="460" cy="293"/>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8887" name="Text Box 39"/>
                <p:cNvSpPr txBox="1">
                  <a:spLocks noChangeArrowheads="1"/>
                </p:cNvSpPr>
                <p:nvPr/>
              </p:nvSpPr>
              <p:spPr bwMode="auto">
                <a:xfrm>
                  <a:off x="4184" y="898"/>
                  <a:ext cx="411"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8888" name="Oval 40"/>
                <p:cNvSpPr>
                  <a:spLocks noChangeArrowheads="1"/>
                </p:cNvSpPr>
                <p:nvPr/>
              </p:nvSpPr>
              <p:spPr bwMode="auto">
                <a:xfrm>
                  <a:off x="4898" y="1567"/>
                  <a:ext cx="37" cy="36"/>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8889" name="Oval 41"/>
                <p:cNvSpPr>
                  <a:spLocks noChangeArrowheads="1"/>
                </p:cNvSpPr>
                <p:nvPr/>
              </p:nvSpPr>
              <p:spPr bwMode="auto">
                <a:xfrm>
                  <a:off x="3923" y="883"/>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890" name="Oval 42"/>
                <p:cNvSpPr>
                  <a:spLocks noChangeArrowheads="1"/>
                </p:cNvSpPr>
                <p:nvPr/>
              </p:nvSpPr>
              <p:spPr bwMode="auto">
                <a:xfrm>
                  <a:off x="4677" y="1558"/>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891" name="Oval 43"/>
                <p:cNvSpPr>
                  <a:spLocks noChangeArrowheads="1"/>
                </p:cNvSpPr>
                <p:nvPr/>
              </p:nvSpPr>
              <p:spPr bwMode="auto">
                <a:xfrm>
                  <a:off x="3923" y="2358"/>
                  <a:ext cx="37"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8892" name="Group 44"/>
              <p:cNvGrpSpPr>
                <a:grpSpLocks/>
              </p:cNvGrpSpPr>
              <p:nvPr/>
            </p:nvGrpSpPr>
            <p:grpSpPr bwMode="auto">
              <a:xfrm>
                <a:off x="840" y="528"/>
                <a:ext cx="1008" cy="731"/>
                <a:chOff x="2112" y="2880"/>
                <a:chExt cx="1008" cy="1008"/>
              </a:xfrm>
            </p:grpSpPr>
            <p:grpSp>
              <p:nvGrpSpPr>
                <p:cNvPr id="78893" name="Group 45"/>
                <p:cNvGrpSpPr>
                  <a:grpSpLocks/>
                </p:cNvGrpSpPr>
                <p:nvPr/>
              </p:nvGrpSpPr>
              <p:grpSpPr bwMode="auto">
                <a:xfrm>
                  <a:off x="2256" y="2880"/>
                  <a:ext cx="720" cy="1008"/>
                  <a:chOff x="1008" y="2352"/>
                  <a:chExt cx="720" cy="1008"/>
                </a:xfrm>
              </p:grpSpPr>
              <p:sp>
                <p:nvSpPr>
                  <p:cNvPr id="78894" name="Line 46"/>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95" name="Line 47"/>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96" name="Line 48"/>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8897" name="Line 49"/>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8898" name="Line 50"/>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99" name="Text Box 51"/>
                <p:cNvSpPr txBox="1">
                  <a:spLocks noChangeArrowheads="1"/>
                </p:cNvSpPr>
                <p:nvPr/>
              </p:nvSpPr>
              <p:spPr bwMode="auto">
                <a:xfrm>
                  <a:off x="2262" y="2989"/>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900" name="Text Box 52"/>
                <p:cNvSpPr txBox="1">
                  <a:spLocks noChangeArrowheads="1"/>
                </p:cNvSpPr>
                <p:nvPr/>
              </p:nvSpPr>
              <p:spPr bwMode="auto">
                <a:xfrm>
                  <a:off x="2744" y="3181"/>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901" name="Line 53"/>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02" name="Line 54"/>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03" name="Line 55"/>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04" name="AutoShape 56"/>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84995" name="Object 3"/>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85008" name="公式" r:id="rId5" imgW="152280" imgH="126720" progId="Equation.3">
                        <p:embed/>
                      </p:oleObj>
                    </mc:Choice>
                    <mc:Fallback>
                      <p:oleObj name="公式" r:id="rId5" imgW="15228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906" name="Text Box 58"/>
                <p:cNvSpPr txBox="1">
                  <a:spLocks noChangeArrowheads="1"/>
                </p:cNvSpPr>
                <p:nvPr/>
              </p:nvSpPr>
              <p:spPr bwMode="auto">
                <a:xfrm>
                  <a:off x="2437" y="3229"/>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1</a:t>
                  </a:r>
                </a:p>
              </p:txBody>
            </p:sp>
          </p:grpSp>
          <p:grpSp>
            <p:nvGrpSpPr>
              <p:cNvPr id="78907" name="Group 59"/>
              <p:cNvGrpSpPr>
                <a:grpSpLocks/>
              </p:cNvGrpSpPr>
              <p:nvPr/>
            </p:nvGrpSpPr>
            <p:grpSpPr bwMode="auto">
              <a:xfrm>
                <a:off x="852" y="1981"/>
                <a:ext cx="1008" cy="731"/>
                <a:chOff x="864" y="2796"/>
                <a:chExt cx="1008" cy="1008"/>
              </a:xfrm>
            </p:grpSpPr>
            <p:grpSp>
              <p:nvGrpSpPr>
                <p:cNvPr id="78908" name="Group 60"/>
                <p:cNvGrpSpPr>
                  <a:grpSpLocks/>
                </p:cNvGrpSpPr>
                <p:nvPr/>
              </p:nvGrpSpPr>
              <p:grpSpPr bwMode="auto">
                <a:xfrm>
                  <a:off x="1008" y="2796"/>
                  <a:ext cx="720" cy="1008"/>
                  <a:chOff x="1008" y="2352"/>
                  <a:chExt cx="720" cy="1008"/>
                </a:xfrm>
              </p:grpSpPr>
              <p:sp>
                <p:nvSpPr>
                  <p:cNvPr id="78909" name="Line 61"/>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910" name="Line 62"/>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911" name="Line 63"/>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8912" name="Line 64"/>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8913" name="Text Box 65"/>
                <p:cNvSpPr txBox="1">
                  <a:spLocks noChangeArrowheads="1"/>
                </p:cNvSpPr>
                <p:nvPr/>
              </p:nvSpPr>
              <p:spPr bwMode="auto">
                <a:xfrm>
                  <a:off x="1021" y="2808"/>
                  <a:ext cx="212"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_</a:t>
                  </a:r>
                </a:p>
              </p:txBody>
            </p:sp>
            <p:sp>
              <p:nvSpPr>
                <p:cNvPr id="78914" name="Text Box 66"/>
                <p:cNvSpPr txBox="1">
                  <a:spLocks noChangeArrowheads="1"/>
                </p:cNvSpPr>
                <p:nvPr/>
              </p:nvSpPr>
              <p:spPr bwMode="auto">
                <a:xfrm>
                  <a:off x="1496" y="3097"/>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915" name="Line 67"/>
                <p:cNvSpPr>
                  <a:spLocks noChangeShapeType="1"/>
                </p:cNvSpPr>
                <p:nvPr/>
              </p:nvSpPr>
              <p:spPr bwMode="auto">
                <a:xfrm>
                  <a:off x="864" y="34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16" name="Line 68"/>
                <p:cNvSpPr>
                  <a:spLocks noChangeShapeType="1"/>
                </p:cNvSpPr>
                <p:nvPr/>
              </p:nvSpPr>
              <p:spPr bwMode="auto">
                <a:xfrm>
                  <a:off x="1728" y="332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17" name="Line 69"/>
                <p:cNvSpPr>
                  <a:spLocks noChangeShapeType="1"/>
                </p:cNvSpPr>
                <p:nvPr/>
              </p:nvSpPr>
              <p:spPr bwMode="auto">
                <a:xfrm>
                  <a:off x="864" y="31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18" name="AutoShape 70"/>
                <p:cNvSpPr>
                  <a:spLocks noChangeArrowheads="1"/>
                </p:cNvSpPr>
                <p:nvPr/>
              </p:nvSpPr>
              <p:spPr bwMode="auto">
                <a:xfrm rot="5400000">
                  <a:off x="1176" y="2844"/>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84994" name="Object 2"/>
                <p:cNvGraphicFramePr>
                  <a:graphicFrameLocks noChangeAspect="1"/>
                </p:cNvGraphicFramePr>
                <p:nvPr/>
              </p:nvGraphicFramePr>
              <p:xfrm>
                <a:off x="1392" y="2796"/>
                <a:ext cx="336" cy="280"/>
              </p:xfrm>
              <a:graphic>
                <a:graphicData uri="http://schemas.openxmlformats.org/presentationml/2006/ole">
                  <mc:AlternateContent xmlns:mc="http://schemas.openxmlformats.org/markup-compatibility/2006">
                    <mc:Choice xmlns:v="urn:schemas-microsoft-com:vml" Requires="v">
                      <p:oleObj spid="_x0000_s85009" name="公式" r:id="rId6" imgW="152280" imgH="126720" progId="Equation.3">
                        <p:embed/>
                      </p:oleObj>
                    </mc:Choice>
                    <mc:Fallback>
                      <p:oleObj name="公式" r:id="rId6" imgW="15228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96"/>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920" name="Text Box 72"/>
                <p:cNvSpPr txBox="1">
                  <a:spLocks noChangeArrowheads="1"/>
                </p:cNvSpPr>
                <p:nvPr/>
              </p:nvSpPr>
              <p:spPr bwMode="auto">
                <a:xfrm>
                  <a:off x="1189" y="3145"/>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2</a:t>
                  </a:r>
                </a:p>
              </p:txBody>
            </p:sp>
          </p:grpSp>
          <p:sp>
            <p:nvSpPr>
              <p:cNvPr id="78921" name="Line 73"/>
              <p:cNvSpPr>
                <a:spLocks noChangeShapeType="1"/>
              </p:cNvSpPr>
              <p:nvPr/>
            </p:nvSpPr>
            <p:spPr bwMode="auto">
              <a:xfrm>
                <a:off x="1776" y="911"/>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22" name="Line 74"/>
              <p:cNvSpPr>
                <a:spLocks noChangeShapeType="1"/>
              </p:cNvSpPr>
              <p:nvPr/>
            </p:nvSpPr>
            <p:spPr bwMode="auto">
              <a:xfrm flipV="1">
                <a:off x="2076" y="907"/>
                <a:ext cx="0" cy="798"/>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78923" name="Group 75"/>
              <p:cNvGrpSpPr>
                <a:grpSpLocks/>
              </p:cNvGrpSpPr>
              <p:nvPr/>
            </p:nvGrpSpPr>
            <p:grpSpPr bwMode="auto">
              <a:xfrm>
                <a:off x="840" y="1033"/>
                <a:ext cx="1248" cy="365"/>
                <a:chOff x="936" y="1488"/>
                <a:chExt cx="1248" cy="504"/>
              </a:xfrm>
            </p:grpSpPr>
            <p:sp>
              <p:nvSpPr>
                <p:cNvPr id="78924" name="Line 76"/>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25" name="Line 77"/>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grpSp>
            <p:nvGrpSpPr>
              <p:cNvPr id="78926" name="Group 78"/>
              <p:cNvGrpSpPr>
                <a:grpSpLocks/>
              </p:cNvGrpSpPr>
              <p:nvPr/>
            </p:nvGrpSpPr>
            <p:grpSpPr bwMode="auto">
              <a:xfrm flipV="1">
                <a:off x="840" y="1851"/>
                <a:ext cx="1248" cy="365"/>
                <a:chOff x="936" y="1488"/>
                <a:chExt cx="1248" cy="504"/>
              </a:xfrm>
            </p:grpSpPr>
            <p:sp>
              <p:nvSpPr>
                <p:cNvPr id="78927" name="Line 79"/>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28" name="Line 80"/>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78929" name="Line 81"/>
              <p:cNvSpPr>
                <a:spLocks noChangeShapeType="1"/>
              </p:cNvSpPr>
              <p:nvPr/>
            </p:nvSpPr>
            <p:spPr bwMode="auto">
              <a:xfrm>
                <a:off x="1764" y="2364"/>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30" name="Line 82"/>
              <p:cNvSpPr>
                <a:spLocks noChangeShapeType="1"/>
              </p:cNvSpPr>
              <p:nvPr/>
            </p:nvSpPr>
            <p:spPr bwMode="auto">
              <a:xfrm flipV="1">
                <a:off x="2076" y="1559"/>
                <a:ext cx="0" cy="79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31" name="Rectangle 83"/>
              <p:cNvSpPr>
                <a:spLocks noChangeArrowheads="1"/>
              </p:cNvSpPr>
              <p:nvPr/>
            </p:nvSpPr>
            <p:spPr bwMode="auto">
              <a:xfrm>
                <a:off x="2004" y="989"/>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932" name="Rectangle 84"/>
              <p:cNvSpPr>
                <a:spLocks noChangeArrowheads="1"/>
              </p:cNvSpPr>
              <p:nvPr/>
            </p:nvSpPr>
            <p:spPr bwMode="auto">
              <a:xfrm>
                <a:off x="2004" y="1476"/>
                <a:ext cx="132" cy="28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933" name="Rectangle 85"/>
              <p:cNvSpPr>
                <a:spLocks noChangeArrowheads="1"/>
              </p:cNvSpPr>
              <p:nvPr/>
            </p:nvSpPr>
            <p:spPr bwMode="auto">
              <a:xfrm>
                <a:off x="2004" y="1964"/>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934" name="Oval 86"/>
              <p:cNvSpPr>
                <a:spLocks noChangeArrowheads="1"/>
              </p:cNvSpPr>
              <p:nvPr/>
            </p:nvSpPr>
            <p:spPr bwMode="auto">
              <a:xfrm>
                <a:off x="2052" y="893"/>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935" name="Oval 87"/>
              <p:cNvSpPr>
                <a:spLocks noChangeArrowheads="1"/>
              </p:cNvSpPr>
              <p:nvPr/>
            </p:nvSpPr>
            <p:spPr bwMode="auto">
              <a:xfrm>
                <a:off x="2052" y="1824"/>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936" name="Oval 88"/>
              <p:cNvSpPr>
                <a:spLocks noChangeArrowheads="1"/>
              </p:cNvSpPr>
              <p:nvPr/>
            </p:nvSpPr>
            <p:spPr bwMode="auto">
              <a:xfrm>
                <a:off x="2052" y="1381"/>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937" name="Oval 89"/>
              <p:cNvSpPr>
                <a:spLocks noChangeArrowheads="1"/>
              </p:cNvSpPr>
              <p:nvPr/>
            </p:nvSpPr>
            <p:spPr bwMode="auto">
              <a:xfrm>
                <a:off x="804" y="2468"/>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8938" name="Oval 90"/>
              <p:cNvSpPr>
                <a:spLocks noChangeArrowheads="1"/>
              </p:cNvSpPr>
              <p:nvPr/>
            </p:nvSpPr>
            <p:spPr bwMode="auto">
              <a:xfrm>
                <a:off x="792" y="737"/>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8939" name="Text Box 91"/>
              <p:cNvSpPr txBox="1">
                <a:spLocks noChangeArrowheads="1"/>
              </p:cNvSpPr>
              <p:nvPr/>
            </p:nvSpPr>
            <p:spPr bwMode="auto">
              <a:xfrm>
                <a:off x="2184" y="1015"/>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8940" name="Text Box 92"/>
              <p:cNvSpPr txBox="1">
                <a:spLocks noChangeArrowheads="1"/>
              </p:cNvSpPr>
              <p:nvPr/>
            </p:nvSpPr>
            <p:spPr bwMode="auto">
              <a:xfrm>
                <a:off x="2208" y="1999"/>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8941" name="Text Box 93"/>
              <p:cNvSpPr txBox="1">
                <a:spLocks noChangeArrowheads="1"/>
              </p:cNvSpPr>
              <p:nvPr/>
            </p:nvSpPr>
            <p:spPr bwMode="auto">
              <a:xfrm>
                <a:off x="2196" y="1520"/>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i="1" baseline="-25000">
                    <a:ea typeface="楷体_GB2312" pitchFamily="49" charset="-122"/>
                  </a:rPr>
                  <a:t>W</a:t>
                </a:r>
                <a:endParaRPr lang="en-US" altLang="zh-CN" b="1" i="1">
                  <a:ea typeface="楷体_GB2312" pitchFamily="49" charset="-122"/>
                </a:endParaRPr>
              </a:p>
            </p:txBody>
          </p:sp>
          <p:sp>
            <p:nvSpPr>
              <p:cNvPr id="78942" name="Text Box 94"/>
              <p:cNvSpPr txBox="1">
                <a:spLocks noChangeArrowheads="1"/>
              </p:cNvSpPr>
              <p:nvPr/>
            </p:nvSpPr>
            <p:spPr bwMode="auto">
              <a:xfrm>
                <a:off x="972" y="2355"/>
                <a:ext cx="300" cy="288"/>
              </a:xfrm>
              <a:prstGeom prst="rect">
                <a:avLst/>
              </a:prstGeom>
              <a:noFill/>
              <a:ln w="38100">
                <a:noFill/>
                <a:miter lim="800000"/>
                <a:headEnd/>
                <a:tailEnd/>
              </a:ln>
              <a:effectLst/>
            </p:spPr>
            <p:txBody>
              <a:bodyPr>
                <a:spAutoFit/>
              </a:bodyPr>
              <a:lstStyle/>
              <a:p>
                <a:pPr algn="ctr">
                  <a:spcBef>
                    <a:spcPct val="50000"/>
                  </a:spcBef>
                </a:pPr>
                <a:r>
                  <a:rPr lang="en-US" altLang="zh-CN" b="1">
                    <a:ea typeface="楷体_GB2312" pitchFamily="49" charset="-122"/>
                  </a:rPr>
                  <a:t>+</a:t>
                </a:r>
              </a:p>
            </p:txBody>
          </p:sp>
          <p:sp>
            <p:nvSpPr>
              <p:cNvPr id="78943" name="Oval 95"/>
              <p:cNvSpPr>
                <a:spLocks noChangeArrowheads="1"/>
              </p:cNvSpPr>
              <p:nvPr/>
            </p:nvSpPr>
            <p:spPr bwMode="auto">
              <a:xfrm>
                <a:off x="2052" y="2338"/>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8944" name="Group 96"/>
            <p:cNvGrpSpPr>
              <a:grpSpLocks/>
            </p:cNvGrpSpPr>
            <p:nvPr/>
          </p:nvGrpSpPr>
          <p:grpSpPr bwMode="auto">
            <a:xfrm>
              <a:off x="276" y="416"/>
              <a:ext cx="1740" cy="2244"/>
              <a:chOff x="276" y="516"/>
              <a:chExt cx="1740" cy="2244"/>
            </a:xfrm>
          </p:grpSpPr>
          <p:sp>
            <p:nvSpPr>
              <p:cNvPr id="78945" name="Line 97"/>
              <p:cNvSpPr>
                <a:spLocks noChangeShapeType="1"/>
              </p:cNvSpPr>
              <p:nvPr/>
            </p:nvSpPr>
            <p:spPr bwMode="auto">
              <a:xfrm>
                <a:off x="564" y="1692"/>
                <a:ext cx="1044" cy="0"/>
              </a:xfrm>
              <a:prstGeom prst="line">
                <a:avLst/>
              </a:prstGeom>
              <a:noFill/>
              <a:ln w="38100">
                <a:solidFill>
                  <a:schemeClr val="tx1"/>
                </a:solidFill>
                <a:round/>
                <a:headEnd/>
                <a:tailEnd/>
              </a:ln>
              <a:effectLst/>
            </p:spPr>
            <p:txBody>
              <a:bodyPr wrap="none" anchor="ctr"/>
              <a:lstStyle/>
              <a:p>
                <a:endParaRPr lang="zh-CN" altLang="en-US"/>
              </a:p>
            </p:txBody>
          </p:sp>
          <p:sp>
            <p:nvSpPr>
              <p:cNvPr id="78946" name="Line 98"/>
              <p:cNvSpPr>
                <a:spLocks noChangeShapeType="1"/>
              </p:cNvSpPr>
              <p:nvPr/>
            </p:nvSpPr>
            <p:spPr bwMode="auto">
              <a:xfrm flipV="1">
                <a:off x="1596" y="732"/>
                <a:ext cx="0" cy="972"/>
              </a:xfrm>
              <a:prstGeom prst="line">
                <a:avLst/>
              </a:prstGeom>
              <a:noFill/>
              <a:ln w="38100">
                <a:solidFill>
                  <a:schemeClr val="tx1"/>
                </a:solidFill>
                <a:round/>
                <a:headEnd/>
                <a:tailEnd/>
              </a:ln>
              <a:effectLst/>
            </p:spPr>
            <p:txBody>
              <a:bodyPr wrap="none" anchor="ctr"/>
              <a:lstStyle/>
              <a:p>
                <a:endParaRPr lang="zh-CN" altLang="en-US"/>
              </a:p>
            </p:txBody>
          </p:sp>
          <p:sp>
            <p:nvSpPr>
              <p:cNvPr id="78947" name="Line 99"/>
              <p:cNvSpPr>
                <a:spLocks noChangeShapeType="1"/>
              </p:cNvSpPr>
              <p:nvPr/>
            </p:nvSpPr>
            <p:spPr bwMode="auto">
              <a:xfrm>
                <a:off x="1596" y="744"/>
                <a:ext cx="420" cy="0"/>
              </a:xfrm>
              <a:prstGeom prst="line">
                <a:avLst/>
              </a:prstGeom>
              <a:noFill/>
              <a:ln w="38100">
                <a:solidFill>
                  <a:schemeClr val="tx1"/>
                </a:solidFill>
                <a:round/>
                <a:headEnd/>
                <a:tailEnd/>
              </a:ln>
              <a:effectLst/>
            </p:spPr>
            <p:txBody>
              <a:bodyPr wrap="none" anchor="ctr"/>
              <a:lstStyle/>
              <a:p>
                <a:endParaRPr lang="zh-CN" altLang="en-US"/>
              </a:p>
            </p:txBody>
          </p:sp>
          <p:sp>
            <p:nvSpPr>
              <p:cNvPr id="78948" name="Line 100"/>
              <p:cNvSpPr>
                <a:spLocks noChangeShapeType="1"/>
              </p:cNvSpPr>
              <p:nvPr/>
            </p:nvSpPr>
            <p:spPr bwMode="auto">
              <a:xfrm>
                <a:off x="960" y="1884"/>
                <a:ext cx="684" cy="12"/>
              </a:xfrm>
              <a:prstGeom prst="line">
                <a:avLst/>
              </a:prstGeom>
              <a:noFill/>
              <a:ln w="38100">
                <a:solidFill>
                  <a:schemeClr val="tx1"/>
                </a:solidFill>
                <a:round/>
                <a:headEnd/>
                <a:tailEnd/>
              </a:ln>
              <a:effectLst/>
            </p:spPr>
            <p:txBody>
              <a:bodyPr wrap="none" anchor="ctr"/>
              <a:lstStyle/>
              <a:p>
                <a:endParaRPr lang="zh-CN" altLang="en-US"/>
              </a:p>
            </p:txBody>
          </p:sp>
          <p:sp>
            <p:nvSpPr>
              <p:cNvPr id="78949" name="Line 101"/>
              <p:cNvSpPr>
                <a:spLocks noChangeShapeType="1"/>
              </p:cNvSpPr>
              <p:nvPr/>
            </p:nvSpPr>
            <p:spPr bwMode="auto">
              <a:xfrm>
                <a:off x="1632" y="1896"/>
                <a:ext cx="0" cy="576"/>
              </a:xfrm>
              <a:prstGeom prst="line">
                <a:avLst/>
              </a:prstGeom>
              <a:noFill/>
              <a:ln w="38100">
                <a:solidFill>
                  <a:schemeClr val="tx1"/>
                </a:solidFill>
                <a:round/>
                <a:headEnd/>
                <a:tailEnd/>
              </a:ln>
              <a:effectLst/>
            </p:spPr>
            <p:txBody>
              <a:bodyPr wrap="none" anchor="ctr"/>
              <a:lstStyle/>
              <a:p>
                <a:endParaRPr lang="zh-CN" altLang="en-US"/>
              </a:p>
            </p:txBody>
          </p:sp>
          <p:sp>
            <p:nvSpPr>
              <p:cNvPr id="78950" name="Line 102"/>
              <p:cNvSpPr>
                <a:spLocks noChangeShapeType="1"/>
              </p:cNvSpPr>
              <p:nvPr/>
            </p:nvSpPr>
            <p:spPr bwMode="auto">
              <a:xfrm>
                <a:off x="1632" y="2472"/>
                <a:ext cx="360" cy="0"/>
              </a:xfrm>
              <a:prstGeom prst="line">
                <a:avLst/>
              </a:prstGeom>
              <a:noFill/>
              <a:ln w="38100">
                <a:solidFill>
                  <a:schemeClr val="tx1"/>
                </a:solidFill>
                <a:round/>
                <a:headEnd/>
                <a:tailEnd/>
              </a:ln>
              <a:effectLst/>
            </p:spPr>
            <p:txBody>
              <a:bodyPr wrap="none" anchor="ctr"/>
              <a:lstStyle/>
              <a:p>
                <a:endParaRPr lang="zh-CN" altLang="en-US"/>
              </a:p>
            </p:txBody>
          </p:sp>
          <p:sp>
            <p:nvSpPr>
              <p:cNvPr id="78951" name="Line 103"/>
              <p:cNvSpPr>
                <a:spLocks noChangeShapeType="1"/>
              </p:cNvSpPr>
              <p:nvPr/>
            </p:nvSpPr>
            <p:spPr bwMode="auto">
              <a:xfrm>
                <a:off x="960"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8952" name="Line 104"/>
              <p:cNvSpPr>
                <a:spLocks noChangeShapeType="1"/>
              </p:cNvSpPr>
              <p:nvPr/>
            </p:nvSpPr>
            <p:spPr bwMode="auto">
              <a:xfrm>
                <a:off x="576"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8953" name="Rectangle 105"/>
              <p:cNvSpPr>
                <a:spLocks noChangeArrowheads="1"/>
              </p:cNvSpPr>
              <p:nvPr/>
            </p:nvSpPr>
            <p:spPr bwMode="auto">
              <a:xfrm>
                <a:off x="528"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4" name="Rectangle 106"/>
              <p:cNvSpPr>
                <a:spLocks noChangeArrowheads="1"/>
              </p:cNvSpPr>
              <p:nvPr/>
            </p:nvSpPr>
            <p:spPr bwMode="auto">
              <a:xfrm>
                <a:off x="900"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5" name="Rectangle 107"/>
              <p:cNvSpPr>
                <a:spLocks noChangeArrowheads="1"/>
              </p:cNvSpPr>
              <p:nvPr/>
            </p:nvSpPr>
            <p:spPr bwMode="auto">
              <a:xfrm>
                <a:off x="900"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6" name="Rectangle 108"/>
              <p:cNvSpPr>
                <a:spLocks noChangeArrowheads="1"/>
              </p:cNvSpPr>
              <p:nvPr/>
            </p:nvSpPr>
            <p:spPr bwMode="auto">
              <a:xfrm>
                <a:off x="516"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7" name="Line 109"/>
              <p:cNvSpPr>
                <a:spLocks noChangeShapeType="1"/>
              </p:cNvSpPr>
              <p:nvPr/>
            </p:nvSpPr>
            <p:spPr bwMode="auto">
              <a:xfrm>
                <a:off x="588" y="2568"/>
                <a:ext cx="372" cy="0"/>
              </a:xfrm>
              <a:prstGeom prst="line">
                <a:avLst/>
              </a:prstGeom>
              <a:noFill/>
              <a:ln w="38100">
                <a:solidFill>
                  <a:schemeClr val="tx1"/>
                </a:solidFill>
                <a:round/>
                <a:headEnd/>
                <a:tailEnd/>
              </a:ln>
              <a:effectLst/>
            </p:spPr>
            <p:txBody>
              <a:bodyPr wrap="none" anchor="ctr"/>
              <a:lstStyle/>
              <a:p>
                <a:endParaRPr lang="zh-CN" altLang="en-US"/>
              </a:p>
            </p:txBody>
          </p:sp>
          <p:sp>
            <p:nvSpPr>
              <p:cNvPr id="78958" name="Line 110"/>
              <p:cNvSpPr>
                <a:spLocks noChangeShapeType="1"/>
              </p:cNvSpPr>
              <p:nvPr/>
            </p:nvSpPr>
            <p:spPr bwMode="auto">
              <a:xfrm>
                <a:off x="780" y="2580"/>
                <a:ext cx="0" cy="180"/>
              </a:xfrm>
              <a:prstGeom prst="line">
                <a:avLst/>
              </a:prstGeom>
              <a:noFill/>
              <a:ln w="38100">
                <a:solidFill>
                  <a:schemeClr val="tx1"/>
                </a:solidFill>
                <a:round/>
                <a:headEnd/>
                <a:tailEnd/>
              </a:ln>
              <a:effectLst/>
            </p:spPr>
            <p:txBody>
              <a:bodyPr wrap="none" anchor="ctr"/>
              <a:lstStyle/>
              <a:p>
                <a:endParaRPr lang="zh-CN" altLang="en-US"/>
              </a:p>
            </p:txBody>
          </p:sp>
          <p:sp>
            <p:nvSpPr>
              <p:cNvPr id="78959" name="Line 111"/>
              <p:cNvSpPr>
                <a:spLocks noChangeShapeType="1"/>
              </p:cNvSpPr>
              <p:nvPr/>
            </p:nvSpPr>
            <p:spPr bwMode="auto">
              <a:xfrm>
                <a:off x="576" y="1080"/>
                <a:ext cx="384" cy="0"/>
              </a:xfrm>
              <a:prstGeom prst="line">
                <a:avLst/>
              </a:prstGeom>
              <a:noFill/>
              <a:ln w="38100">
                <a:solidFill>
                  <a:schemeClr val="tx1"/>
                </a:solidFill>
                <a:round/>
                <a:headEnd/>
                <a:tailEnd/>
              </a:ln>
              <a:effectLst/>
            </p:spPr>
            <p:txBody>
              <a:bodyPr wrap="none" anchor="ctr"/>
              <a:lstStyle/>
              <a:p>
                <a:endParaRPr lang="zh-CN" altLang="en-US"/>
              </a:p>
            </p:txBody>
          </p:sp>
          <p:sp>
            <p:nvSpPr>
              <p:cNvPr id="78960" name="Line 112"/>
              <p:cNvSpPr>
                <a:spLocks noChangeShapeType="1"/>
              </p:cNvSpPr>
              <p:nvPr/>
            </p:nvSpPr>
            <p:spPr bwMode="auto">
              <a:xfrm flipV="1">
                <a:off x="768" y="840"/>
                <a:ext cx="0" cy="228"/>
              </a:xfrm>
              <a:prstGeom prst="line">
                <a:avLst/>
              </a:prstGeom>
              <a:noFill/>
              <a:ln w="38100">
                <a:solidFill>
                  <a:schemeClr val="tx1"/>
                </a:solidFill>
                <a:round/>
                <a:headEnd/>
                <a:tailEnd/>
              </a:ln>
              <a:effectLst/>
            </p:spPr>
            <p:txBody>
              <a:bodyPr wrap="none" anchor="ctr"/>
              <a:lstStyle/>
              <a:p>
                <a:endParaRPr lang="zh-CN" altLang="en-US"/>
              </a:p>
            </p:txBody>
          </p:sp>
          <p:sp>
            <p:nvSpPr>
              <p:cNvPr id="78961" name="Oval 113"/>
              <p:cNvSpPr>
                <a:spLocks noChangeArrowheads="1"/>
              </p:cNvSpPr>
              <p:nvPr/>
            </p:nvSpPr>
            <p:spPr bwMode="auto">
              <a:xfrm>
                <a:off x="732" y="792"/>
                <a:ext cx="60" cy="60"/>
              </a:xfrm>
              <a:prstGeom prst="ellipse">
                <a:avLst/>
              </a:prstGeom>
              <a:noFill/>
              <a:ln w="38100">
                <a:solidFill>
                  <a:schemeClr val="tx1"/>
                </a:solidFill>
                <a:round/>
                <a:headEnd/>
                <a:tailEnd/>
              </a:ln>
              <a:effectLst/>
            </p:spPr>
            <p:txBody>
              <a:bodyPr wrap="none" anchor="ctr"/>
              <a:lstStyle/>
              <a:p>
                <a:endParaRPr lang="zh-CN" altLang="en-US"/>
              </a:p>
            </p:txBody>
          </p:sp>
          <p:sp>
            <p:nvSpPr>
              <p:cNvPr id="78962" name="Line 114"/>
              <p:cNvSpPr>
                <a:spLocks noChangeShapeType="1"/>
              </p:cNvSpPr>
              <p:nvPr/>
            </p:nvSpPr>
            <p:spPr bwMode="auto">
              <a:xfrm>
                <a:off x="708" y="2760"/>
                <a:ext cx="144" cy="0"/>
              </a:xfrm>
              <a:prstGeom prst="line">
                <a:avLst/>
              </a:prstGeom>
              <a:noFill/>
              <a:ln w="57150">
                <a:solidFill>
                  <a:schemeClr val="tx1"/>
                </a:solidFill>
                <a:round/>
                <a:headEnd/>
                <a:tailEnd/>
              </a:ln>
              <a:effectLst/>
            </p:spPr>
            <p:txBody>
              <a:bodyPr wrap="none" anchor="ctr"/>
              <a:lstStyle/>
              <a:p>
                <a:endParaRPr lang="zh-CN" altLang="en-US"/>
              </a:p>
            </p:txBody>
          </p:sp>
          <p:sp>
            <p:nvSpPr>
              <p:cNvPr id="78963" name="Oval 115"/>
              <p:cNvSpPr>
                <a:spLocks noChangeArrowheads="1"/>
              </p:cNvSpPr>
              <p:nvPr/>
            </p:nvSpPr>
            <p:spPr bwMode="auto">
              <a:xfrm>
                <a:off x="720" y="10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64" name="Oval 116"/>
              <p:cNvSpPr>
                <a:spLocks noChangeArrowheads="1"/>
              </p:cNvSpPr>
              <p:nvPr/>
            </p:nvSpPr>
            <p:spPr bwMode="auto">
              <a:xfrm>
                <a:off x="540" y="1656"/>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65" name="Oval 117"/>
              <p:cNvSpPr>
                <a:spLocks noChangeArrowheads="1"/>
              </p:cNvSpPr>
              <p:nvPr/>
            </p:nvSpPr>
            <p:spPr bwMode="auto">
              <a:xfrm>
                <a:off x="744" y="25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66" name="Text Box 118"/>
              <p:cNvSpPr txBox="1">
                <a:spLocks noChangeArrowheads="1"/>
              </p:cNvSpPr>
              <p:nvPr/>
            </p:nvSpPr>
            <p:spPr bwMode="auto">
              <a:xfrm>
                <a:off x="444" y="516"/>
                <a:ext cx="732" cy="288"/>
              </a:xfrm>
              <a:prstGeom prst="rect">
                <a:avLst/>
              </a:prstGeom>
              <a:noFill/>
              <a:ln w="9525">
                <a:noFill/>
                <a:miter lim="800000"/>
                <a:headEnd/>
                <a:tailEnd/>
              </a:ln>
              <a:effectLst/>
            </p:spPr>
            <p:txBody>
              <a:bodyPr>
                <a:spAutoFit/>
              </a:bodyPr>
              <a:lstStyle/>
              <a:p>
                <a:pPr>
                  <a:spcBef>
                    <a:spcPct val="50000"/>
                  </a:spcBef>
                </a:pPr>
                <a:r>
                  <a:rPr lang="en-US" altLang="zh-CN" b="1" i="1"/>
                  <a:t>E</a:t>
                </a:r>
                <a:r>
                  <a:rPr lang="en-US" altLang="zh-CN" b="1"/>
                  <a:t>=+5V</a:t>
                </a:r>
              </a:p>
            </p:txBody>
          </p:sp>
          <p:sp>
            <p:nvSpPr>
              <p:cNvPr id="78967" name="Text Box 119"/>
              <p:cNvSpPr txBox="1">
                <a:spLocks noChangeArrowheads="1"/>
              </p:cNvSpPr>
              <p:nvPr/>
            </p:nvSpPr>
            <p:spPr bwMode="auto">
              <a:xfrm>
                <a:off x="100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8968" name="Text Box 120"/>
              <p:cNvSpPr txBox="1">
                <a:spLocks noChangeArrowheads="1"/>
              </p:cNvSpPr>
              <p:nvPr/>
            </p:nvSpPr>
            <p:spPr bwMode="auto">
              <a:xfrm>
                <a:off x="276" y="21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8969" name="Text Box 121"/>
              <p:cNvSpPr txBox="1">
                <a:spLocks noChangeArrowheads="1"/>
              </p:cNvSpPr>
              <p:nvPr/>
            </p:nvSpPr>
            <p:spPr bwMode="auto">
              <a:xfrm>
                <a:off x="28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8970" name="Text Box 122"/>
              <p:cNvSpPr txBox="1">
                <a:spLocks noChangeArrowheads="1"/>
              </p:cNvSpPr>
              <p:nvPr/>
            </p:nvSpPr>
            <p:spPr bwMode="auto">
              <a:xfrm>
                <a:off x="996" y="2136"/>
                <a:ext cx="336" cy="288"/>
              </a:xfrm>
              <a:prstGeom prst="rect">
                <a:avLst/>
              </a:prstGeom>
              <a:noFill/>
              <a:ln w="9525">
                <a:noFill/>
                <a:miter lim="800000"/>
                <a:headEnd/>
                <a:tailEnd/>
              </a:ln>
              <a:effectLst/>
            </p:spPr>
            <p:txBody>
              <a:bodyPr>
                <a:spAutoFit/>
              </a:bodyPr>
              <a:lstStyle/>
              <a:p>
                <a:pPr>
                  <a:spcBef>
                    <a:spcPct val="50000"/>
                  </a:spcBef>
                </a:pPr>
                <a:r>
                  <a:rPr lang="en-US" altLang="zh-CN" b="1" i="1"/>
                  <a:t>R</a:t>
                </a:r>
                <a:r>
                  <a:rPr lang="en-US" altLang="zh-CN" b="1" i="1" baseline="-25000"/>
                  <a:t>t</a:t>
                </a:r>
              </a:p>
            </p:txBody>
          </p:sp>
          <p:sp>
            <p:nvSpPr>
              <p:cNvPr id="78971" name="Line 123"/>
              <p:cNvSpPr>
                <a:spLocks noChangeShapeType="1"/>
              </p:cNvSpPr>
              <p:nvPr/>
            </p:nvSpPr>
            <p:spPr bwMode="auto">
              <a:xfrm flipH="1" flipV="1">
                <a:off x="828" y="2160"/>
                <a:ext cx="276"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8972" name="Oval 124"/>
              <p:cNvSpPr>
                <a:spLocks noChangeArrowheads="1"/>
              </p:cNvSpPr>
              <p:nvPr/>
            </p:nvSpPr>
            <p:spPr bwMode="auto">
              <a:xfrm>
                <a:off x="912" y="1860"/>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73" name="Line 125"/>
              <p:cNvSpPr>
                <a:spLocks noChangeShapeType="1"/>
              </p:cNvSpPr>
              <p:nvPr/>
            </p:nvSpPr>
            <p:spPr bwMode="auto">
              <a:xfrm flipV="1">
                <a:off x="1896" y="828"/>
                <a:ext cx="0" cy="152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78974" name="Text Box 126"/>
              <p:cNvSpPr txBox="1">
                <a:spLocks noChangeArrowheads="1"/>
              </p:cNvSpPr>
              <p:nvPr/>
            </p:nvSpPr>
            <p:spPr bwMode="auto">
              <a:xfrm>
                <a:off x="1620" y="1368"/>
                <a:ext cx="384"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3300"/>
                    </a:solidFill>
                  </a:rPr>
                  <a:t>u</a:t>
                </a:r>
                <a:r>
                  <a:rPr lang="en-US" altLang="zh-CN" sz="2800" b="1" i="1" baseline="-25000">
                    <a:solidFill>
                      <a:srgbClr val="FF3300"/>
                    </a:solidFill>
                  </a:rPr>
                  <a:t>i</a:t>
                </a:r>
                <a:endParaRPr lang="en-US" altLang="zh-CN" sz="2800" b="1" i="1">
                  <a:solidFill>
                    <a:srgbClr val="FF3300"/>
                  </a:solidFill>
                </a:endParaRPr>
              </a:p>
            </p:txBody>
          </p:sp>
        </p:grpSp>
      </p:grpSp>
      <p:graphicFrame>
        <p:nvGraphicFramePr>
          <p:cNvPr id="84992" name="Object 0"/>
          <p:cNvGraphicFramePr>
            <a:graphicFrameLocks noChangeAspect="1"/>
          </p:cNvGraphicFramePr>
          <p:nvPr/>
        </p:nvGraphicFramePr>
        <p:xfrm>
          <a:off x="3025775" y="4349750"/>
          <a:ext cx="4414838" cy="1035050"/>
        </p:xfrm>
        <a:graphic>
          <a:graphicData uri="http://schemas.openxmlformats.org/presentationml/2006/ole">
            <mc:AlternateContent xmlns:mc="http://schemas.openxmlformats.org/markup-compatibility/2006">
              <mc:Choice xmlns:v="urn:schemas-microsoft-com:vml" Requires="v">
                <p:oleObj spid="_x0000_s85010" name="公式" r:id="rId7" imgW="1981080" imgH="431640" progId="Equation.3">
                  <p:embed/>
                </p:oleObj>
              </mc:Choice>
              <mc:Fallback>
                <p:oleObj name="公式" r:id="rId7" imgW="1981080" imgH="431640" progId="Equation.3">
                  <p:embed/>
                  <p:pic>
                    <p:nvPicPr>
                      <p:cNvPr id="0" name="Picture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5775" y="4349750"/>
                        <a:ext cx="4414838"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3" name="Object 1"/>
          <p:cNvGraphicFramePr>
            <a:graphicFrameLocks noChangeAspect="1"/>
          </p:cNvGraphicFramePr>
          <p:nvPr/>
        </p:nvGraphicFramePr>
        <p:xfrm>
          <a:off x="887413" y="5564188"/>
          <a:ext cx="6964362" cy="1035050"/>
        </p:xfrm>
        <a:graphic>
          <a:graphicData uri="http://schemas.openxmlformats.org/presentationml/2006/ole">
            <mc:AlternateContent xmlns:mc="http://schemas.openxmlformats.org/markup-compatibility/2006">
              <mc:Choice xmlns:v="urn:schemas-microsoft-com:vml" Requires="v">
                <p:oleObj spid="_x0000_s85011" name="公式" r:id="rId9" imgW="3124080" imgH="431640" progId="Equation.3">
                  <p:embed/>
                </p:oleObj>
              </mc:Choice>
              <mc:Fallback>
                <p:oleObj name="公式" r:id="rId9" imgW="3124080" imgH="431640" progId="Equation.3">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13" y="5564188"/>
                        <a:ext cx="6964362" cy="103505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dissolve">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992"/>
                                        </p:tgtEl>
                                        <p:attrNameLst>
                                          <p:attrName>style.visibility</p:attrName>
                                        </p:attrNameLst>
                                      </p:cBhvr>
                                      <p:to>
                                        <p:strVal val="visible"/>
                                      </p:to>
                                    </p:set>
                                    <p:animEffect transition="in" filter="wipe(left)">
                                      <p:cBhvr>
                                        <p:cTn id="12" dur="500"/>
                                        <p:tgtEl>
                                          <p:spTgt spid="849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993"/>
                                        </p:tgtEl>
                                        <p:attrNameLst>
                                          <p:attrName>style.visibility</p:attrName>
                                        </p:attrNameLst>
                                      </p:cBhvr>
                                      <p:to>
                                        <p:strVal val="visible"/>
                                      </p:to>
                                    </p:set>
                                    <p:animEffect transition="in" filter="wipe(left)">
                                      <p:cBhvr>
                                        <p:cTn id="17" dur="500"/>
                                        <p:tgtEl>
                                          <p:spTgt spid="84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026"/>
          <p:cNvSpPr txBox="1">
            <a:spLocks noChangeArrowheads="1"/>
          </p:cNvSpPr>
          <p:nvPr/>
        </p:nvSpPr>
        <p:spPr bwMode="auto">
          <a:xfrm>
            <a:off x="3427413" y="1384300"/>
            <a:ext cx="2381250" cy="579438"/>
          </a:xfrm>
          <a:prstGeom prst="rect">
            <a:avLst/>
          </a:prstGeom>
          <a:noFill/>
          <a:ln w="38100">
            <a:noFill/>
            <a:miter lim="800000"/>
            <a:headEnd/>
            <a:tailEnd/>
          </a:ln>
          <a:effectLst/>
        </p:spPr>
        <p:txBody>
          <a:bodyPr>
            <a:spAutoFit/>
          </a:bodyPr>
          <a:lstStyle/>
          <a:p>
            <a:pPr>
              <a:spcBef>
                <a:spcPct val="50000"/>
              </a:spcBef>
            </a:pPr>
            <a:r>
              <a:rPr lang="en-US" altLang="zh-CN" sz="3200" i="1">
                <a:ea typeface="楷体_GB2312" pitchFamily="49" charset="-122"/>
              </a:rPr>
              <a:t>u</a:t>
            </a:r>
            <a:r>
              <a:rPr lang="en-US" altLang="zh-CN" sz="3200" baseline="-25000">
                <a:ea typeface="楷体_GB2312" pitchFamily="49" charset="-122"/>
              </a:rPr>
              <a:t>–</a:t>
            </a:r>
            <a:r>
              <a:rPr lang="en-US" altLang="zh-CN" sz="3200">
                <a:ea typeface="楷体_GB2312" pitchFamily="49" charset="-122"/>
              </a:rPr>
              <a:t>=</a:t>
            </a:r>
            <a:r>
              <a:rPr lang="en-US" altLang="zh-CN" sz="3200" i="1">
                <a:ea typeface="楷体_GB2312" pitchFamily="49" charset="-122"/>
              </a:rPr>
              <a:t> u</a:t>
            </a:r>
            <a:r>
              <a:rPr lang="en-US" altLang="zh-CN" sz="3200" baseline="-25000">
                <a:ea typeface="楷体_GB2312" pitchFamily="49" charset="-122"/>
              </a:rPr>
              <a:t>+</a:t>
            </a:r>
            <a:r>
              <a:rPr lang="en-US" altLang="zh-CN" sz="3200">
                <a:ea typeface="楷体_GB2312" pitchFamily="49" charset="-122"/>
              </a:rPr>
              <a:t>= 0</a:t>
            </a:r>
          </a:p>
        </p:txBody>
      </p:sp>
      <p:graphicFrame>
        <p:nvGraphicFramePr>
          <p:cNvPr id="86016" name="Object 1024"/>
          <p:cNvGraphicFramePr>
            <a:graphicFrameLocks noChangeAspect="1"/>
          </p:cNvGraphicFramePr>
          <p:nvPr/>
        </p:nvGraphicFramePr>
        <p:xfrm>
          <a:off x="6427788" y="444500"/>
          <a:ext cx="1649412" cy="935038"/>
        </p:xfrm>
        <a:graphic>
          <a:graphicData uri="http://schemas.openxmlformats.org/presentationml/2006/ole">
            <mc:AlternateContent xmlns:mc="http://schemas.openxmlformats.org/markup-compatibility/2006">
              <mc:Choice xmlns:v="urn:schemas-microsoft-com:vml" Requires="v">
                <p:oleObj spid="_x0000_s86037" name="公式" r:id="rId3" imgW="583920" imgH="393480" progId="Equation.3">
                  <p:embed/>
                </p:oleObj>
              </mc:Choice>
              <mc:Fallback>
                <p:oleObj name="公式" r:id="rId3" imgW="583920" imgH="39348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788" y="444500"/>
                        <a:ext cx="1649412"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7" name="Object 1025"/>
          <p:cNvGraphicFramePr>
            <a:graphicFrameLocks noChangeAspect="1"/>
          </p:cNvGraphicFramePr>
          <p:nvPr/>
        </p:nvGraphicFramePr>
        <p:xfrm>
          <a:off x="6459538" y="1431925"/>
          <a:ext cx="1965325" cy="887413"/>
        </p:xfrm>
        <a:graphic>
          <a:graphicData uri="http://schemas.openxmlformats.org/presentationml/2006/ole">
            <mc:AlternateContent xmlns:mc="http://schemas.openxmlformats.org/markup-compatibility/2006">
              <mc:Choice xmlns:v="urn:schemas-microsoft-com:vml" Requires="v">
                <p:oleObj spid="_x0000_s86038" name="公式" r:id="rId5" imgW="634680" imgH="393480" progId="Equation.3">
                  <p:embed/>
                </p:oleObj>
              </mc:Choice>
              <mc:Fallback>
                <p:oleObj name="公式" r:id="rId5" imgW="634680" imgH="39348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9538" y="1431925"/>
                        <a:ext cx="1965325"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8" name="Object 1026"/>
          <p:cNvGraphicFramePr>
            <a:graphicFrameLocks noChangeAspect="1"/>
          </p:cNvGraphicFramePr>
          <p:nvPr/>
        </p:nvGraphicFramePr>
        <p:xfrm>
          <a:off x="6486525" y="2308225"/>
          <a:ext cx="1176338" cy="544513"/>
        </p:xfrm>
        <a:graphic>
          <a:graphicData uri="http://schemas.openxmlformats.org/presentationml/2006/ole">
            <mc:AlternateContent xmlns:mc="http://schemas.openxmlformats.org/markup-compatibility/2006">
              <mc:Choice xmlns:v="urn:schemas-microsoft-com:vml" Requires="v">
                <p:oleObj spid="_x0000_s86039" name="公式" r:id="rId7" imgW="393480" imgH="215640" progId="Equation.3">
                  <p:embed/>
                </p:oleObj>
              </mc:Choice>
              <mc:Fallback>
                <p:oleObj name="公式" r:id="rId7" imgW="393480" imgH="215640" progId="Equation.3">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2308225"/>
                        <a:ext cx="117633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8" name="AutoShape 1030"/>
          <p:cNvSpPr>
            <a:spLocks/>
          </p:cNvSpPr>
          <p:nvPr/>
        </p:nvSpPr>
        <p:spPr bwMode="auto">
          <a:xfrm>
            <a:off x="5972175" y="873125"/>
            <a:ext cx="385763" cy="1770063"/>
          </a:xfrm>
          <a:prstGeom prst="leftBrace">
            <a:avLst>
              <a:gd name="adj1" fmla="val 38237"/>
              <a:gd name="adj2" fmla="val 50000"/>
            </a:avLst>
          </a:prstGeom>
          <a:noFill/>
          <a:ln w="38100">
            <a:solidFill>
              <a:srgbClr val="FF0000"/>
            </a:solidFill>
            <a:round/>
            <a:headEnd/>
            <a:tailEnd/>
          </a:ln>
          <a:effectLst/>
        </p:spPr>
        <p:txBody>
          <a:bodyPr anchor="ctr">
            <a:spAutoFit/>
          </a:bodyPr>
          <a:lstStyle/>
          <a:p>
            <a:endParaRPr lang="zh-CN" altLang="en-US"/>
          </a:p>
        </p:txBody>
      </p:sp>
      <p:graphicFrame>
        <p:nvGraphicFramePr>
          <p:cNvPr id="86019" name="Object 1027"/>
          <p:cNvGraphicFramePr>
            <a:graphicFrameLocks noChangeAspect="1"/>
          </p:cNvGraphicFramePr>
          <p:nvPr/>
        </p:nvGraphicFramePr>
        <p:xfrm>
          <a:off x="6000750" y="2943225"/>
          <a:ext cx="1974850" cy="890588"/>
        </p:xfrm>
        <a:graphic>
          <a:graphicData uri="http://schemas.openxmlformats.org/presentationml/2006/ole">
            <mc:AlternateContent xmlns:mc="http://schemas.openxmlformats.org/markup-compatibility/2006">
              <mc:Choice xmlns:v="urn:schemas-microsoft-com:vml" Requires="v">
                <p:oleObj spid="_x0000_s86040" name="公式" r:id="rId9" imgW="876240" imgH="393480" progId="Equation.3">
                  <p:embed/>
                </p:oleObj>
              </mc:Choice>
              <mc:Fallback>
                <p:oleObj name="公式" r:id="rId9" imgW="876240" imgH="393480" progId="Equation.3">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0750" y="2943225"/>
                        <a:ext cx="1974850" cy="89058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AutoShape 1032"/>
          <p:cNvSpPr>
            <a:spLocks noChangeArrowheads="1"/>
          </p:cNvSpPr>
          <p:nvPr/>
        </p:nvSpPr>
        <p:spPr bwMode="auto">
          <a:xfrm>
            <a:off x="5181600" y="1543050"/>
            <a:ext cx="704850" cy="285750"/>
          </a:xfrm>
          <a:prstGeom prst="rightArrow">
            <a:avLst>
              <a:gd name="adj1" fmla="val 50000"/>
              <a:gd name="adj2" fmla="val 61667"/>
            </a:avLst>
          </a:prstGeom>
          <a:gradFill rotWithShape="0">
            <a:gsLst>
              <a:gs pos="0">
                <a:srgbClr val="FF0000"/>
              </a:gs>
              <a:gs pos="100000">
                <a:schemeClr val="tx1"/>
              </a:gs>
            </a:gsLst>
            <a:lin ang="0" scaled="1"/>
          </a:gradFill>
          <a:ln w="38100">
            <a:noFill/>
            <a:miter lim="800000"/>
            <a:headEnd/>
            <a:tailEnd/>
          </a:ln>
          <a:effectLst/>
        </p:spPr>
        <p:txBody>
          <a:bodyPr wrap="none" anchor="ctr">
            <a:spAutoFit/>
          </a:bodyPr>
          <a:lstStyle/>
          <a:p>
            <a:endParaRPr lang="zh-CN" altLang="en-US"/>
          </a:p>
        </p:txBody>
      </p:sp>
      <p:sp>
        <p:nvSpPr>
          <p:cNvPr id="79881" name="AutoShape 1033"/>
          <p:cNvSpPr>
            <a:spLocks noChangeArrowheads="1"/>
          </p:cNvSpPr>
          <p:nvPr/>
        </p:nvSpPr>
        <p:spPr bwMode="auto">
          <a:xfrm>
            <a:off x="5157788" y="3270250"/>
            <a:ext cx="704850" cy="285750"/>
          </a:xfrm>
          <a:prstGeom prst="rightArrow">
            <a:avLst>
              <a:gd name="adj1" fmla="val 50000"/>
              <a:gd name="adj2" fmla="val 61667"/>
            </a:avLst>
          </a:prstGeom>
          <a:gradFill rotWithShape="0">
            <a:gsLst>
              <a:gs pos="0">
                <a:srgbClr val="FF0000"/>
              </a:gs>
              <a:gs pos="100000">
                <a:schemeClr val="tx1"/>
              </a:gs>
            </a:gsLst>
            <a:lin ang="0" scaled="1"/>
          </a:gradFill>
          <a:ln w="38100">
            <a:noFill/>
            <a:miter lim="800000"/>
            <a:headEnd/>
            <a:tailEnd/>
          </a:ln>
          <a:effectLst/>
        </p:spPr>
        <p:txBody>
          <a:bodyPr wrap="none" anchor="ctr">
            <a:spAutoFit/>
          </a:bodyPr>
          <a:lstStyle/>
          <a:p>
            <a:endParaRPr lang="zh-CN" altLang="en-US"/>
          </a:p>
        </p:txBody>
      </p:sp>
      <p:grpSp>
        <p:nvGrpSpPr>
          <p:cNvPr id="79882" name="Group 1034"/>
          <p:cNvGrpSpPr>
            <a:grpSpLocks/>
          </p:cNvGrpSpPr>
          <p:nvPr/>
        </p:nvGrpSpPr>
        <p:grpSpPr bwMode="auto">
          <a:xfrm>
            <a:off x="4711700" y="3857625"/>
            <a:ext cx="3162300" cy="1784350"/>
            <a:chOff x="2776" y="2490"/>
            <a:chExt cx="1992" cy="1124"/>
          </a:xfrm>
        </p:grpSpPr>
        <p:sp>
          <p:nvSpPr>
            <p:cNvPr id="79883" name="Text Box 1035"/>
            <p:cNvSpPr txBox="1">
              <a:spLocks noChangeArrowheads="1"/>
            </p:cNvSpPr>
            <p:nvPr/>
          </p:nvSpPr>
          <p:spPr bwMode="auto">
            <a:xfrm>
              <a:off x="3040" y="2490"/>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endParaRPr lang="en-US" altLang="zh-CN" sz="2800" b="1" i="1">
                <a:ea typeface="楷体" pitchFamily="18" charset="-122"/>
              </a:endParaRPr>
            </a:p>
          </p:txBody>
        </p:sp>
        <p:grpSp>
          <p:nvGrpSpPr>
            <p:cNvPr id="79884" name="Group 1036"/>
            <p:cNvGrpSpPr>
              <a:grpSpLocks/>
            </p:cNvGrpSpPr>
            <p:nvPr/>
          </p:nvGrpSpPr>
          <p:grpSpPr bwMode="auto">
            <a:xfrm>
              <a:off x="2776" y="2750"/>
              <a:ext cx="1992" cy="864"/>
              <a:chOff x="2776" y="2750"/>
              <a:chExt cx="1992" cy="864"/>
            </a:xfrm>
          </p:grpSpPr>
          <p:grpSp>
            <p:nvGrpSpPr>
              <p:cNvPr id="79885" name="Group 1037"/>
              <p:cNvGrpSpPr>
                <a:grpSpLocks/>
              </p:cNvGrpSpPr>
              <p:nvPr/>
            </p:nvGrpSpPr>
            <p:grpSpPr bwMode="auto">
              <a:xfrm>
                <a:off x="2944" y="2750"/>
                <a:ext cx="1632" cy="864"/>
                <a:chOff x="576" y="2228"/>
                <a:chExt cx="1632" cy="864"/>
              </a:xfrm>
            </p:grpSpPr>
            <p:sp>
              <p:nvSpPr>
                <p:cNvPr id="79886" name="Line 1038"/>
                <p:cNvSpPr>
                  <a:spLocks noChangeShapeType="1"/>
                </p:cNvSpPr>
                <p:nvPr/>
              </p:nvSpPr>
              <p:spPr bwMode="auto">
                <a:xfrm>
                  <a:off x="576" y="2756"/>
                  <a:ext cx="1488" cy="0"/>
                </a:xfrm>
                <a:prstGeom prst="line">
                  <a:avLst/>
                </a:prstGeom>
                <a:noFill/>
                <a:ln w="38100">
                  <a:solidFill>
                    <a:schemeClr val="tx2"/>
                  </a:solidFill>
                  <a:round/>
                  <a:headEnd/>
                  <a:tailEnd/>
                </a:ln>
                <a:effectLst/>
              </p:spPr>
              <p:txBody>
                <a:bodyPr wrap="none" anchor="ctr">
                  <a:spAutoFit/>
                </a:bodyPr>
                <a:lstStyle/>
                <a:p>
                  <a:endParaRPr lang="zh-CN" altLang="en-US"/>
                </a:p>
              </p:txBody>
            </p:sp>
            <p:sp>
              <p:nvSpPr>
                <p:cNvPr id="79887" name="Line 1039"/>
                <p:cNvSpPr>
                  <a:spLocks noChangeShapeType="1"/>
                </p:cNvSpPr>
                <p:nvPr/>
              </p:nvSpPr>
              <p:spPr bwMode="auto">
                <a:xfrm>
                  <a:off x="2016" y="2756"/>
                  <a:ext cx="192" cy="0"/>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sp>
              <p:nvSpPr>
                <p:cNvPr id="79888" name="Line 1040"/>
                <p:cNvSpPr>
                  <a:spLocks noChangeShapeType="1"/>
                </p:cNvSpPr>
                <p:nvPr/>
              </p:nvSpPr>
              <p:spPr bwMode="auto">
                <a:xfrm>
                  <a:off x="672" y="2420"/>
                  <a:ext cx="0" cy="672"/>
                </a:xfrm>
                <a:prstGeom prst="line">
                  <a:avLst/>
                </a:prstGeom>
                <a:noFill/>
                <a:ln w="38100">
                  <a:solidFill>
                    <a:schemeClr val="tx2"/>
                  </a:solidFill>
                  <a:round/>
                  <a:headEnd/>
                  <a:tailEnd/>
                </a:ln>
                <a:effectLst/>
              </p:spPr>
              <p:txBody>
                <a:bodyPr anchor="ctr">
                  <a:spAutoFit/>
                </a:bodyPr>
                <a:lstStyle/>
                <a:p>
                  <a:endParaRPr lang="zh-CN" altLang="en-US"/>
                </a:p>
              </p:txBody>
            </p:sp>
            <p:sp>
              <p:nvSpPr>
                <p:cNvPr id="79889" name="Line 1041"/>
                <p:cNvSpPr>
                  <a:spLocks noChangeShapeType="1"/>
                </p:cNvSpPr>
                <p:nvPr/>
              </p:nvSpPr>
              <p:spPr bwMode="auto">
                <a:xfrm flipV="1">
                  <a:off x="672" y="2228"/>
                  <a:ext cx="0" cy="288"/>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grpSp>
          <p:sp>
            <p:nvSpPr>
              <p:cNvPr id="79890" name="Text Box 1042"/>
              <p:cNvSpPr txBox="1">
                <a:spLocks noChangeArrowheads="1"/>
              </p:cNvSpPr>
              <p:nvPr/>
            </p:nvSpPr>
            <p:spPr bwMode="auto">
              <a:xfrm>
                <a:off x="4576" y="3134"/>
                <a:ext cx="19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t</a:t>
                </a:r>
              </a:p>
            </p:txBody>
          </p:sp>
          <p:sp>
            <p:nvSpPr>
              <p:cNvPr id="79891" name="Text Box 1043"/>
              <p:cNvSpPr txBox="1">
                <a:spLocks noChangeArrowheads="1"/>
              </p:cNvSpPr>
              <p:nvPr/>
            </p:nvSpPr>
            <p:spPr bwMode="auto">
              <a:xfrm>
                <a:off x="2776" y="3246"/>
                <a:ext cx="240" cy="327"/>
              </a:xfrm>
              <a:prstGeom prst="rect">
                <a:avLst/>
              </a:prstGeom>
              <a:noFill/>
              <a:ln w="9525">
                <a:noFill/>
                <a:miter lim="800000"/>
                <a:headEnd/>
                <a:tailEnd/>
              </a:ln>
              <a:effectLst/>
            </p:spPr>
            <p:txBody>
              <a:bodyPr>
                <a:spAutoFit/>
              </a:bodyPr>
              <a:lstStyle/>
              <a:p>
                <a:pPr>
                  <a:spcBef>
                    <a:spcPct val="50000"/>
                  </a:spcBef>
                </a:pPr>
                <a:r>
                  <a:rPr lang="en-US" altLang="zh-CN" sz="2800" b="1">
                    <a:ea typeface="楷体" pitchFamily="18" charset="-122"/>
                  </a:rPr>
                  <a:t>0</a:t>
                </a:r>
                <a:endParaRPr lang="en-US" altLang="zh-CN" sz="2800" b="1" i="1">
                  <a:ea typeface="楷体" pitchFamily="18" charset="-122"/>
                </a:endParaRPr>
              </a:p>
            </p:txBody>
          </p:sp>
          <p:sp>
            <p:nvSpPr>
              <p:cNvPr id="79892" name="Freeform 1044"/>
              <p:cNvSpPr>
                <a:spLocks/>
              </p:cNvSpPr>
              <p:nvPr/>
            </p:nvSpPr>
            <p:spPr bwMode="auto">
              <a:xfrm>
                <a:off x="3060" y="3002"/>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79893" name="Freeform 1045"/>
              <p:cNvSpPr>
                <a:spLocks/>
              </p:cNvSpPr>
              <p:nvPr/>
            </p:nvSpPr>
            <p:spPr bwMode="auto">
              <a:xfrm>
                <a:off x="3338" y="3266"/>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79894" name="Freeform 1046"/>
              <p:cNvSpPr>
                <a:spLocks/>
              </p:cNvSpPr>
              <p:nvPr/>
            </p:nvSpPr>
            <p:spPr bwMode="auto">
              <a:xfrm>
                <a:off x="3607" y="3002"/>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79895" name="Freeform 1047"/>
              <p:cNvSpPr>
                <a:spLocks/>
              </p:cNvSpPr>
              <p:nvPr/>
            </p:nvSpPr>
            <p:spPr bwMode="auto">
              <a:xfrm>
                <a:off x="3885" y="3266"/>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grpSp>
      </p:grpSp>
      <p:grpSp>
        <p:nvGrpSpPr>
          <p:cNvPr id="79896" name="Group 1048"/>
          <p:cNvGrpSpPr>
            <a:grpSpLocks/>
          </p:cNvGrpSpPr>
          <p:nvPr/>
        </p:nvGrpSpPr>
        <p:grpSpPr bwMode="auto">
          <a:xfrm>
            <a:off x="4692650" y="5257800"/>
            <a:ext cx="3181350" cy="1562100"/>
            <a:chOff x="2956" y="3312"/>
            <a:chExt cx="2004" cy="984"/>
          </a:xfrm>
        </p:grpSpPr>
        <p:sp>
          <p:nvSpPr>
            <p:cNvPr id="79897" name="Text Box 1049"/>
            <p:cNvSpPr txBox="1">
              <a:spLocks noChangeArrowheads="1"/>
            </p:cNvSpPr>
            <p:nvPr/>
          </p:nvSpPr>
          <p:spPr bwMode="auto">
            <a:xfrm>
              <a:off x="4768" y="3816"/>
              <a:ext cx="19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t</a:t>
              </a:r>
            </a:p>
          </p:txBody>
        </p:sp>
        <p:sp>
          <p:nvSpPr>
            <p:cNvPr id="79898" name="Text Box 1050"/>
            <p:cNvSpPr txBox="1">
              <a:spLocks noChangeArrowheads="1"/>
            </p:cNvSpPr>
            <p:nvPr/>
          </p:nvSpPr>
          <p:spPr bwMode="auto">
            <a:xfrm>
              <a:off x="2956" y="3688"/>
              <a:ext cx="240" cy="327"/>
            </a:xfrm>
            <a:prstGeom prst="rect">
              <a:avLst/>
            </a:prstGeom>
            <a:noFill/>
            <a:ln w="9525">
              <a:noFill/>
              <a:miter lim="800000"/>
              <a:headEnd/>
              <a:tailEnd/>
            </a:ln>
            <a:effectLst/>
          </p:spPr>
          <p:txBody>
            <a:bodyPr>
              <a:spAutoFit/>
            </a:bodyPr>
            <a:lstStyle/>
            <a:p>
              <a:pPr>
                <a:spcBef>
                  <a:spcPct val="50000"/>
                </a:spcBef>
              </a:pPr>
              <a:r>
                <a:rPr lang="en-US" altLang="zh-CN" sz="2800" b="1">
                  <a:ea typeface="楷体" pitchFamily="18" charset="-122"/>
                </a:rPr>
                <a:t>0</a:t>
              </a:r>
              <a:endParaRPr lang="en-US" altLang="zh-CN" sz="2800" b="1" i="1">
                <a:ea typeface="楷体" pitchFamily="18" charset="-122"/>
              </a:endParaRPr>
            </a:p>
          </p:txBody>
        </p:sp>
        <p:sp>
          <p:nvSpPr>
            <p:cNvPr id="79899" name="Freeform 1051"/>
            <p:cNvSpPr>
              <a:spLocks/>
            </p:cNvSpPr>
            <p:nvPr/>
          </p:nvSpPr>
          <p:spPr bwMode="auto">
            <a:xfrm>
              <a:off x="3384" y="3684"/>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0" name="Freeform 1052"/>
            <p:cNvSpPr>
              <a:spLocks/>
            </p:cNvSpPr>
            <p:nvPr/>
          </p:nvSpPr>
          <p:spPr bwMode="auto">
            <a:xfrm>
              <a:off x="3662" y="3948"/>
              <a:ext cx="292"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1" name="Freeform 1053"/>
            <p:cNvSpPr>
              <a:spLocks/>
            </p:cNvSpPr>
            <p:nvPr/>
          </p:nvSpPr>
          <p:spPr bwMode="auto">
            <a:xfrm>
              <a:off x="3955" y="3696"/>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2" name="Freeform 1054"/>
            <p:cNvSpPr>
              <a:spLocks/>
            </p:cNvSpPr>
            <p:nvPr/>
          </p:nvSpPr>
          <p:spPr bwMode="auto">
            <a:xfrm>
              <a:off x="4221" y="3948"/>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3" name="Freeform 1055"/>
            <p:cNvSpPr>
              <a:spLocks/>
            </p:cNvSpPr>
            <p:nvPr/>
          </p:nvSpPr>
          <p:spPr bwMode="auto">
            <a:xfrm>
              <a:off x="3098" y="3960"/>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4" name="Rectangle 1056"/>
            <p:cNvSpPr>
              <a:spLocks noChangeArrowheads="1"/>
            </p:cNvSpPr>
            <p:nvPr/>
          </p:nvSpPr>
          <p:spPr bwMode="auto">
            <a:xfrm>
              <a:off x="2976" y="3948"/>
              <a:ext cx="240" cy="312"/>
            </a:xfrm>
            <a:prstGeom prst="rect">
              <a:avLst/>
            </a:prstGeom>
            <a:solidFill>
              <a:srgbClr val="FFFFFF"/>
            </a:solidFill>
            <a:ln w="38100">
              <a:noFill/>
              <a:miter lim="800000"/>
              <a:headEnd/>
              <a:tailEnd/>
            </a:ln>
            <a:effectLst/>
          </p:spPr>
          <p:txBody>
            <a:bodyPr anchor="ctr">
              <a:spAutoFit/>
            </a:bodyPr>
            <a:lstStyle/>
            <a:p>
              <a:endParaRPr lang="zh-CN" altLang="en-US"/>
            </a:p>
          </p:txBody>
        </p:sp>
        <p:sp>
          <p:nvSpPr>
            <p:cNvPr id="79905" name="Rectangle 1057"/>
            <p:cNvSpPr>
              <a:spLocks noChangeArrowheads="1"/>
            </p:cNvSpPr>
            <p:nvPr/>
          </p:nvSpPr>
          <p:spPr bwMode="auto">
            <a:xfrm>
              <a:off x="4356" y="3972"/>
              <a:ext cx="240" cy="312"/>
            </a:xfrm>
            <a:prstGeom prst="rect">
              <a:avLst/>
            </a:prstGeom>
            <a:solidFill>
              <a:srgbClr val="FFFFFF"/>
            </a:solidFill>
            <a:ln w="38100">
              <a:noFill/>
              <a:miter lim="800000"/>
              <a:headEnd/>
              <a:tailEnd/>
            </a:ln>
            <a:effectLst/>
          </p:spPr>
          <p:txBody>
            <a:bodyPr anchor="ctr">
              <a:spAutoFit/>
            </a:bodyPr>
            <a:lstStyle/>
            <a:p>
              <a:endParaRPr lang="zh-CN" altLang="en-US"/>
            </a:p>
          </p:txBody>
        </p:sp>
        <p:grpSp>
          <p:nvGrpSpPr>
            <p:cNvPr id="79906" name="Group 1058"/>
            <p:cNvGrpSpPr>
              <a:grpSpLocks/>
            </p:cNvGrpSpPr>
            <p:nvPr/>
          </p:nvGrpSpPr>
          <p:grpSpPr bwMode="auto">
            <a:xfrm>
              <a:off x="3136" y="3432"/>
              <a:ext cx="1632" cy="864"/>
              <a:chOff x="576" y="2228"/>
              <a:chExt cx="1632" cy="864"/>
            </a:xfrm>
          </p:grpSpPr>
          <p:sp>
            <p:nvSpPr>
              <p:cNvPr id="79907" name="Line 1059"/>
              <p:cNvSpPr>
                <a:spLocks noChangeShapeType="1"/>
              </p:cNvSpPr>
              <p:nvPr/>
            </p:nvSpPr>
            <p:spPr bwMode="auto">
              <a:xfrm>
                <a:off x="576" y="2756"/>
                <a:ext cx="1488" cy="0"/>
              </a:xfrm>
              <a:prstGeom prst="line">
                <a:avLst/>
              </a:prstGeom>
              <a:noFill/>
              <a:ln w="38100">
                <a:solidFill>
                  <a:schemeClr val="tx2"/>
                </a:solidFill>
                <a:round/>
                <a:headEnd/>
                <a:tailEnd/>
              </a:ln>
              <a:effectLst/>
            </p:spPr>
            <p:txBody>
              <a:bodyPr wrap="none" anchor="ctr">
                <a:spAutoFit/>
              </a:bodyPr>
              <a:lstStyle/>
              <a:p>
                <a:endParaRPr lang="zh-CN" altLang="en-US"/>
              </a:p>
            </p:txBody>
          </p:sp>
          <p:sp>
            <p:nvSpPr>
              <p:cNvPr id="79908" name="Line 1060"/>
              <p:cNvSpPr>
                <a:spLocks noChangeShapeType="1"/>
              </p:cNvSpPr>
              <p:nvPr/>
            </p:nvSpPr>
            <p:spPr bwMode="auto">
              <a:xfrm>
                <a:off x="2016" y="2756"/>
                <a:ext cx="192" cy="0"/>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sp>
            <p:nvSpPr>
              <p:cNvPr id="79909" name="Line 1061"/>
              <p:cNvSpPr>
                <a:spLocks noChangeShapeType="1"/>
              </p:cNvSpPr>
              <p:nvPr/>
            </p:nvSpPr>
            <p:spPr bwMode="auto">
              <a:xfrm>
                <a:off x="672" y="2420"/>
                <a:ext cx="0" cy="672"/>
              </a:xfrm>
              <a:prstGeom prst="line">
                <a:avLst/>
              </a:prstGeom>
              <a:noFill/>
              <a:ln w="38100">
                <a:solidFill>
                  <a:schemeClr val="tx2"/>
                </a:solidFill>
                <a:round/>
                <a:headEnd/>
                <a:tailEnd/>
              </a:ln>
              <a:effectLst/>
            </p:spPr>
            <p:txBody>
              <a:bodyPr anchor="ctr">
                <a:spAutoFit/>
              </a:bodyPr>
              <a:lstStyle/>
              <a:p>
                <a:endParaRPr lang="zh-CN" altLang="en-US"/>
              </a:p>
            </p:txBody>
          </p:sp>
          <p:sp>
            <p:nvSpPr>
              <p:cNvPr id="79910" name="Line 1062"/>
              <p:cNvSpPr>
                <a:spLocks noChangeShapeType="1"/>
              </p:cNvSpPr>
              <p:nvPr/>
            </p:nvSpPr>
            <p:spPr bwMode="auto">
              <a:xfrm flipV="1">
                <a:off x="672" y="2228"/>
                <a:ext cx="0" cy="288"/>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grpSp>
        <p:sp>
          <p:nvSpPr>
            <p:cNvPr id="79911" name="Text Box 1063"/>
            <p:cNvSpPr txBox="1">
              <a:spLocks noChangeArrowheads="1"/>
            </p:cNvSpPr>
            <p:nvPr/>
          </p:nvSpPr>
          <p:spPr bwMode="auto">
            <a:xfrm>
              <a:off x="3226" y="3312"/>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grpSp>
      <p:grpSp>
        <p:nvGrpSpPr>
          <p:cNvPr id="79912" name="Group 1064"/>
          <p:cNvGrpSpPr>
            <a:grpSpLocks/>
          </p:cNvGrpSpPr>
          <p:nvPr/>
        </p:nvGrpSpPr>
        <p:grpSpPr bwMode="auto">
          <a:xfrm>
            <a:off x="309563" y="1189038"/>
            <a:ext cx="3905250" cy="2486025"/>
            <a:chOff x="324" y="1077"/>
            <a:chExt cx="2460" cy="1566"/>
          </a:xfrm>
        </p:grpSpPr>
        <p:sp>
          <p:nvSpPr>
            <p:cNvPr id="79913" name="Line 1065"/>
            <p:cNvSpPr>
              <a:spLocks noChangeShapeType="1"/>
            </p:cNvSpPr>
            <p:nvPr/>
          </p:nvSpPr>
          <p:spPr bwMode="auto">
            <a:xfrm>
              <a:off x="1284" y="1548"/>
              <a:ext cx="78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14" name="Text Box 1066"/>
            <p:cNvSpPr txBox="1">
              <a:spLocks noChangeArrowheads="1"/>
            </p:cNvSpPr>
            <p:nvPr/>
          </p:nvSpPr>
          <p:spPr bwMode="auto">
            <a:xfrm>
              <a:off x="324" y="1749"/>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 </a:t>
              </a:r>
              <a:r>
                <a:rPr lang="en-US" altLang="zh-CN" sz="2800" b="1" i="1" baseline="-25000">
                  <a:ea typeface="楷体" pitchFamily="18" charset="-122"/>
                </a:rPr>
                <a:t>i</a:t>
              </a:r>
            </a:p>
          </p:txBody>
        </p:sp>
        <p:grpSp>
          <p:nvGrpSpPr>
            <p:cNvPr id="79915" name="Group 1067"/>
            <p:cNvGrpSpPr>
              <a:grpSpLocks/>
            </p:cNvGrpSpPr>
            <p:nvPr/>
          </p:nvGrpSpPr>
          <p:grpSpPr bwMode="auto">
            <a:xfrm>
              <a:off x="900" y="2220"/>
              <a:ext cx="384" cy="96"/>
              <a:chOff x="1584" y="432"/>
              <a:chExt cx="384" cy="96"/>
            </a:xfrm>
          </p:grpSpPr>
          <p:sp>
            <p:nvSpPr>
              <p:cNvPr id="79916" name="Rectangle 1068"/>
              <p:cNvSpPr>
                <a:spLocks noChangeArrowheads="1"/>
              </p:cNvSpPr>
              <p:nvPr/>
            </p:nvSpPr>
            <p:spPr bwMode="auto">
              <a:xfrm>
                <a:off x="1680" y="432"/>
                <a:ext cx="192" cy="96"/>
              </a:xfrm>
              <a:prstGeom prst="rect">
                <a:avLst/>
              </a:prstGeom>
              <a:noFill/>
              <a:ln w="38100">
                <a:solidFill>
                  <a:schemeClr val="tx1"/>
                </a:solidFill>
                <a:miter lim="800000"/>
                <a:headEnd/>
                <a:tailEnd/>
              </a:ln>
              <a:effectLst/>
            </p:spPr>
            <p:txBody>
              <a:bodyPr wrap="none" anchor="ctr"/>
              <a:lstStyle/>
              <a:p>
                <a:endParaRPr lang="zh-CN" altLang="en-US"/>
              </a:p>
            </p:txBody>
          </p:sp>
          <p:sp>
            <p:nvSpPr>
              <p:cNvPr id="79917" name="Line 1069"/>
              <p:cNvSpPr>
                <a:spLocks noChangeShapeType="1"/>
              </p:cNvSpPr>
              <p:nvPr/>
            </p:nvSpPr>
            <p:spPr bwMode="auto">
              <a:xfrm>
                <a:off x="1584" y="480"/>
                <a:ext cx="96" cy="0"/>
              </a:xfrm>
              <a:prstGeom prst="line">
                <a:avLst/>
              </a:prstGeom>
              <a:noFill/>
              <a:ln w="38100">
                <a:solidFill>
                  <a:schemeClr val="tx1"/>
                </a:solidFill>
                <a:round/>
                <a:headEnd/>
                <a:tailEnd/>
              </a:ln>
              <a:effectLst/>
            </p:spPr>
            <p:txBody>
              <a:bodyPr wrap="none" anchor="ctr"/>
              <a:lstStyle/>
              <a:p>
                <a:endParaRPr lang="zh-CN" altLang="en-US"/>
              </a:p>
            </p:txBody>
          </p:sp>
          <p:sp>
            <p:nvSpPr>
              <p:cNvPr id="79918" name="Line 1070"/>
              <p:cNvSpPr>
                <a:spLocks noChangeShapeType="1"/>
              </p:cNvSpPr>
              <p:nvPr/>
            </p:nvSpPr>
            <p:spPr bwMode="auto">
              <a:xfrm>
                <a:off x="1872" y="480"/>
                <a:ext cx="96" cy="0"/>
              </a:xfrm>
              <a:prstGeom prst="line">
                <a:avLst/>
              </a:prstGeom>
              <a:noFill/>
              <a:ln w="38100">
                <a:solidFill>
                  <a:schemeClr val="tx1"/>
                </a:solidFill>
                <a:round/>
                <a:headEnd/>
                <a:tailEnd/>
              </a:ln>
              <a:effectLst/>
            </p:spPr>
            <p:txBody>
              <a:bodyPr wrap="none" anchor="ctr"/>
              <a:lstStyle/>
              <a:p>
                <a:endParaRPr lang="zh-CN" altLang="en-US"/>
              </a:p>
            </p:txBody>
          </p:sp>
        </p:grpSp>
        <p:sp>
          <p:nvSpPr>
            <p:cNvPr id="79919" name="Rectangle 1071"/>
            <p:cNvSpPr>
              <a:spLocks noChangeArrowheads="1"/>
            </p:cNvSpPr>
            <p:nvPr/>
          </p:nvSpPr>
          <p:spPr bwMode="auto">
            <a:xfrm>
              <a:off x="1572" y="1500"/>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9920" name="Rectangle 1072"/>
            <p:cNvSpPr>
              <a:spLocks noChangeArrowheads="1"/>
            </p:cNvSpPr>
            <p:nvPr/>
          </p:nvSpPr>
          <p:spPr bwMode="auto">
            <a:xfrm>
              <a:off x="1428" y="1788"/>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79921" name="Line 1073"/>
            <p:cNvSpPr>
              <a:spLocks noChangeShapeType="1"/>
            </p:cNvSpPr>
            <p:nvPr/>
          </p:nvSpPr>
          <p:spPr bwMode="auto">
            <a:xfrm>
              <a:off x="1284" y="2268"/>
              <a:ext cx="144" cy="0"/>
            </a:xfrm>
            <a:prstGeom prst="line">
              <a:avLst/>
            </a:prstGeom>
            <a:noFill/>
            <a:ln w="38100">
              <a:solidFill>
                <a:schemeClr val="tx1"/>
              </a:solidFill>
              <a:round/>
              <a:headEnd/>
              <a:tailEnd/>
            </a:ln>
          </p:spPr>
          <p:txBody>
            <a:bodyPr wrap="none" anchor="ctr"/>
            <a:lstStyle/>
            <a:p>
              <a:endParaRPr lang="zh-CN" altLang="en-US"/>
            </a:p>
          </p:txBody>
        </p:sp>
        <p:sp>
          <p:nvSpPr>
            <p:cNvPr id="79922" name="Line 1074"/>
            <p:cNvSpPr>
              <a:spLocks noChangeShapeType="1"/>
            </p:cNvSpPr>
            <p:nvPr/>
          </p:nvSpPr>
          <p:spPr bwMode="auto">
            <a:xfrm>
              <a:off x="1908" y="2124"/>
              <a:ext cx="192" cy="0"/>
            </a:xfrm>
            <a:prstGeom prst="line">
              <a:avLst/>
            </a:prstGeom>
            <a:noFill/>
            <a:ln w="38100">
              <a:solidFill>
                <a:schemeClr val="tx1"/>
              </a:solidFill>
              <a:round/>
              <a:headEnd/>
              <a:tailEnd/>
            </a:ln>
          </p:spPr>
          <p:txBody>
            <a:bodyPr wrap="none" anchor="ctr"/>
            <a:lstStyle/>
            <a:p>
              <a:endParaRPr lang="zh-CN" altLang="en-US"/>
            </a:p>
          </p:txBody>
        </p:sp>
        <p:sp>
          <p:nvSpPr>
            <p:cNvPr id="79923" name="AutoShape 1075"/>
            <p:cNvSpPr>
              <a:spLocks noChangeArrowheads="1"/>
            </p:cNvSpPr>
            <p:nvPr/>
          </p:nvSpPr>
          <p:spPr bwMode="auto">
            <a:xfrm rot="-5400000">
              <a:off x="1572" y="1836"/>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86022" name="Object 1030"/>
            <p:cNvGraphicFramePr>
              <a:graphicFrameLocks noChangeAspect="1"/>
            </p:cNvGraphicFramePr>
            <p:nvPr/>
          </p:nvGraphicFramePr>
          <p:xfrm>
            <a:off x="1716" y="1820"/>
            <a:ext cx="192" cy="160"/>
          </p:xfrm>
          <a:graphic>
            <a:graphicData uri="http://schemas.openxmlformats.org/presentationml/2006/ole">
              <mc:AlternateContent xmlns:mc="http://schemas.openxmlformats.org/markup-compatibility/2006">
                <mc:Choice xmlns:v="urn:schemas-microsoft-com:vml" Requires="v">
                  <p:oleObj spid="_x0000_s86041" name="公式" r:id="rId11" imgW="152280" imgH="126720" progId="Equation.3">
                    <p:embed/>
                  </p:oleObj>
                </mc:Choice>
                <mc:Fallback>
                  <p:oleObj name="公式" r:id="rId11" imgW="152280" imgH="126720" progId="Equation.3">
                    <p:embed/>
                    <p:pic>
                      <p:nvPicPr>
                        <p:cNvPr id="0" name="Picture 10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6" y="1820"/>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5" name="Text Box 1077"/>
            <p:cNvSpPr txBox="1">
              <a:spLocks noChangeArrowheads="1"/>
            </p:cNvSpPr>
            <p:nvPr/>
          </p:nvSpPr>
          <p:spPr bwMode="auto">
            <a:xfrm>
              <a:off x="1416" y="1797"/>
              <a:ext cx="25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79926" name="Text Box 1078"/>
            <p:cNvSpPr txBox="1">
              <a:spLocks noChangeArrowheads="1"/>
            </p:cNvSpPr>
            <p:nvPr/>
          </p:nvSpPr>
          <p:spPr bwMode="auto">
            <a:xfrm>
              <a:off x="1428" y="2085"/>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79927" name="Text Box 1079"/>
            <p:cNvSpPr txBox="1">
              <a:spLocks noChangeArrowheads="1"/>
            </p:cNvSpPr>
            <p:nvPr/>
          </p:nvSpPr>
          <p:spPr bwMode="auto">
            <a:xfrm>
              <a:off x="1668" y="1941"/>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79928" name="Line 1080"/>
            <p:cNvSpPr>
              <a:spLocks noChangeShapeType="1"/>
            </p:cNvSpPr>
            <p:nvPr/>
          </p:nvSpPr>
          <p:spPr bwMode="auto">
            <a:xfrm>
              <a:off x="1296" y="1548"/>
              <a:ext cx="0" cy="441"/>
            </a:xfrm>
            <a:prstGeom prst="line">
              <a:avLst/>
            </a:prstGeom>
            <a:noFill/>
            <a:ln w="38100">
              <a:solidFill>
                <a:schemeClr val="tx1"/>
              </a:solidFill>
              <a:round/>
              <a:headEnd/>
              <a:tailEnd/>
            </a:ln>
            <a:effectLst/>
          </p:spPr>
          <p:txBody>
            <a:bodyPr anchor="ctr">
              <a:spAutoFit/>
            </a:bodyPr>
            <a:lstStyle/>
            <a:p>
              <a:endParaRPr lang="zh-CN" altLang="en-US"/>
            </a:p>
          </p:txBody>
        </p:sp>
        <p:sp>
          <p:nvSpPr>
            <p:cNvPr id="79929" name="Line 1081"/>
            <p:cNvSpPr>
              <a:spLocks noChangeShapeType="1"/>
            </p:cNvSpPr>
            <p:nvPr/>
          </p:nvSpPr>
          <p:spPr bwMode="auto">
            <a:xfrm>
              <a:off x="2004" y="2124"/>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0" name="Line 1082"/>
            <p:cNvSpPr>
              <a:spLocks noChangeShapeType="1"/>
            </p:cNvSpPr>
            <p:nvPr/>
          </p:nvSpPr>
          <p:spPr bwMode="auto">
            <a:xfrm>
              <a:off x="2052" y="1548"/>
              <a:ext cx="0" cy="57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1" name="Line 1083"/>
            <p:cNvSpPr>
              <a:spLocks noChangeShapeType="1"/>
            </p:cNvSpPr>
            <p:nvPr/>
          </p:nvSpPr>
          <p:spPr bwMode="auto">
            <a:xfrm>
              <a:off x="756" y="2268"/>
              <a:ext cx="1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2" name="Line 1084"/>
            <p:cNvSpPr>
              <a:spLocks noChangeShapeType="1"/>
            </p:cNvSpPr>
            <p:nvPr/>
          </p:nvSpPr>
          <p:spPr bwMode="auto">
            <a:xfrm>
              <a:off x="756" y="2268"/>
              <a:ext cx="0" cy="9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79933" name="Line 1085"/>
            <p:cNvSpPr>
              <a:spLocks noChangeShapeType="1"/>
            </p:cNvSpPr>
            <p:nvPr/>
          </p:nvSpPr>
          <p:spPr bwMode="auto">
            <a:xfrm>
              <a:off x="756" y="226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4" name="Line 1086"/>
            <p:cNvSpPr>
              <a:spLocks noChangeShapeType="1"/>
            </p:cNvSpPr>
            <p:nvPr/>
          </p:nvSpPr>
          <p:spPr bwMode="auto">
            <a:xfrm>
              <a:off x="660" y="2460"/>
              <a:ext cx="19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9935" name="Text Box 1087"/>
            <p:cNvSpPr txBox="1">
              <a:spLocks noChangeArrowheads="1"/>
            </p:cNvSpPr>
            <p:nvPr/>
          </p:nvSpPr>
          <p:spPr bwMode="auto">
            <a:xfrm>
              <a:off x="2400" y="1885"/>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79936" name="Text Box 1088"/>
            <p:cNvSpPr txBox="1">
              <a:spLocks noChangeArrowheads="1"/>
            </p:cNvSpPr>
            <p:nvPr/>
          </p:nvSpPr>
          <p:spPr bwMode="auto">
            <a:xfrm>
              <a:off x="1572" y="1221"/>
              <a:ext cx="288"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endParaRPr lang="en-US" altLang="zh-CN" sz="2800" b="1">
                <a:ea typeface="楷体" pitchFamily="18" charset="-122"/>
              </a:endParaRPr>
            </a:p>
          </p:txBody>
        </p:sp>
        <p:sp>
          <p:nvSpPr>
            <p:cNvPr id="79937" name="Text Box 1089"/>
            <p:cNvSpPr txBox="1">
              <a:spLocks noChangeArrowheads="1"/>
            </p:cNvSpPr>
            <p:nvPr/>
          </p:nvSpPr>
          <p:spPr bwMode="auto">
            <a:xfrm>
              <a:off x="948" y="2316"/>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a:t>
              </a:r>
              <a:endParaRPr lang="en-US" altLang="zh-CN" sz="2800" b="1">
                <a:ea typeface="楷体" pitchFamily="18" charset="-122"/>
              </a:endParaRPr>
            </a:p>
          </p:txBody>
        </p:sp>
        <p:sp>
          <p:nvSpPr>
            <p:cNvPr id="79938" name="Line 1090"/>
            <p:cNvSpPr>
              <a:spLocks noChangeShapeType="1"/>
            </p:cNvSpPr>
            <p:nvPr/>
          </p:nvSpPr>
          <p:spPr bwMode="auto">
            <a:xfrm>
              <a:off x="732" y="1920"/>
              <a:ext cx="180" cy="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79939" name="Text Box 1091"/>
            <p:cNvSpPr txBox="1">
              <a:spLocks noChangeArrowheads="1"/>
            </p:cNvSpPr>
            <p:nvPr/>
          </p:nvSpPr>
          <p:spPr bwMode="auto">
            <a:xfrm>
              <a:off x="708" y="1518"/>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79940" name="Line 1092"/>
            <p:cNvSpPr>
              <a:spLocks noChangeShapeType="1"/>
            </p:cNvSpPr>
            <p:nvPr/>
          </p:nvSpPr>
          <p:spPr bwMode="auto">
            <a:xfrm>
              <a:off x="1308" y="1476"/>
              <a:ext cx="216" cy="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79941" name="Text Box 1093"/>
            <p:cNvSpPr txBox="1">
              <a:spLocks noChangeArrowheads="1"/>
            </p:cNvSpPr>
            <p:nvPr/>
          </p:nvSpPr>
          <p:spPr bwMode="auto">
            <a:xfrm>
              <a:off x="1236" y="1077"/>
              <a:ext cx="336"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i="1" baseline="-25000">
                  <a:ea typeface="楷体" pitchFamily="18" charset="-122"/>
                </a:rPr>
                <a:t>F</a:t>
              </a:r>
              <a:endParaRPr lang="en-US" altLang="zh-CN" sz="2800" b="1" i="1">
                <a:ea typeface="楷体" pitchFamily="18" charset="-122"/>
              </a:endParaRPr>
            </a:p>
          </p:txBody>
        </p:sp>
        <p:sp>
          <p:nvSpPr>
            <p:cNvPr id="79942" name="Text Box 1094"/>
            <p:cNvSpPr txBox="1">
              <a:spLocks noChangeArrowheads="1"/>
            </p:cNvSpPr>
            <p:nvPr/>
          </p:nvSpPr>
          <p:spPr bwMode="auto">
            <a:xfrm>
              <a:off x="948" y="1605"/>
              <a:ext cx="24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C</a:t>
              </a:r>
              <a:endParaRPr lang="en-US" altLang="zh-CN" sz="2800" b="1">
                <a:ea typeface="楷体" pitchFamily="18" charset="-122"/>
              </a:endParaRPr>
            </a:p>
          </p:txBody>
        </p:sp>
        <p:sp>
          <p:nvSpPr>
            <p:cNvPr id="79943" name="Line 1095"/>
            <p:cNvSpPr>
              <a:spLocks noChangeShapeType="1"/>
            </p:cNvSpPr>
            <p:nvPr/>
          </p:nvSpPr>
          <p:spPr bwMode="auto">
            <a:xfrm>
              <a:off x="996" y="1893"/>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4" name="Line 1096"/>
            <p:cNvSpPr>
              <a:spLocks noChangeShapeType="1"/>
            </p:cNvSpPr>
            <p:nvPr/>
          </p:nvSpPr>
          <p:spPr bwMode="auto">
            <a:xfrm>
              <a:off x="1092" y="1893"/>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5" name="Line 1097"/>
            <p:cNvSpPr>
              <a:spLocks noChangeShapeType="1"/>
            </p:cNvSpPr>
            <p:nvPr/>
          </p:nvSpPr>
          <p:spPr bwMode="auto">
            <a:xfrm>
              <a:off x="708" y="1989"/>
              <a:ext cx="28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6" name="Line 1098"/>
            <p:cNvSpPr>
              <a:spLocks noChangeShapeType="1"/>
            </p:cNvSpPr>
            <p:nvPr/>
          </p:nvSpPr>
          <p:spPr bwMode="auto">
            <a:xfrm>
              <a:off x="1092" y="1989"/>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7" name="Oval 1099"/>
            <p:cNvSpPr>
              <a:spLocks noChangeArrowheads="1"/>
            </p:cNvSpPr>
            <p:nvPr/>
          </p:nvSpPr>
          <p:spPr bwMode="auto">
            <a:xfrm>
              <a:off x="660" y="1944"/>
              <a:ext cx="96" cy="96"/>
            </a:xfrm>
            <a:prstGeom prst="ellipse">
              <a:avLst/>
            </a:prstGeom>
            <a:solidFill>
              <a:srgbClr val="FFFFFF"/>
            </a:solidFill>
            <a:ln w="38100">
              <a:solidFill>
                <a:schemeClr val="tx1"/>
              </a:solidFill>
              <a:round/>
              <a:headEnd/>
              <a:tailEnd/>
            </a:ln>
            <a:effectLst/>
          </p:spPr>
          <p:txBody>
            <a:bodyPr wrap="none" anchor="ctr">
              <a:spAutoFit/>
            </a:bodyPr>
            <a:lstStyle/>
            <a:p>
              <a:endParaRPr lang="zh-CN" altLang="en-US"/>
            </a:p>
          </p:txBody>
        </p:sp>
        <p:sp>
          <p:nvSpPr>
            <p:cNvPr id="79948" name="Oval 1100"/>
            <p:cNvSpPr>
              <a:spLocks noChangeArrowheads="1"/>
            </p:cNvSpPr>
            <p:nvPr/>
          </p:nvSpPr>
          <p:spPr bwMode="auto">
            <a:xfrm>
              <a:off x="1248" y="1944"/>
              <a:ext cx="96" cy="9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9949" name="Oval 1101"/>
            <p:cNvSpPr>
              <a:spLocks noChangeArrowheads="1"/>
            </p:cNvSpPr>
            <p:nvPr/>
          </p:nvSpPr>
          <p:spPr bwMode="auto">
            <a:xfrm>
              <a:off x="2328" y="2064"/>
              <a:ext cx="96" cy="96"/>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9950" name="Oval 1102"/>
            <p:cNvSpPr>
              <a:spLocks noChangeArrowheads="1"/>
            </p:cNvSpPr>
            <p:nvPr/>
          </p:nvSpPr>
          <p:spPr bwMode="auto">
            <a:xfrm>
              <a:off x="2004" y="2076"/>
              <a:ext cx="96" cy="9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9951" name="Group 1103"/>
          <p:cNvGrpSpPr>
            <a:grpSpLocks/>
          </p:cNvGrpSpPr>
          <p:nvPr/>
        </p:nvGrpSpPr>
        <p:grpSpPr bwMode="auto">
          <a:xfrm>
            <a:off x="0" y="3952875"/>
            <a:ext cx="9144000" cy="1819275"/>
            <a:chOff x="0" y="2490"/>
            <a:chExt cx="5760" cy="1146"/>
          </a:xfrm>
        </p:grpSpPr>
        <p:graphicFrame>
          <p:nvGraphicFramePr>
            <p:cNvPr id="86020" name="Object 1028"/>
            <p:cNvGraphicFramePr>
              <a:graphicFrameLocks noChangeAspect="1"/>
            </p:cNvGraphicFramePr>
            <p:nvPr/>
          </p:nvGraphicFramePr>
          <p:xfrm>
            <a:off x="1039" y="2490"/>
            <a:ext cx="1195" cy="372"/>
          </p:xfrm>
          <a:graphic>
            <a:graphicData uri="http://schemas.openxmlformats.org/presentationml/2006/ole">
              <mc:AlternateContent xmlns:mc="http://schemas.openxmlformats.org/markup-compatibility/2006">
                <mc:Choice xmlns:v="urn:schemas-microsoft-com:vml" Requires="v">
                  <p:oleObj spid="_x0000_s86042" name="公式" r:id="rId13" imgW="660240" imgH="228600" progId="Equation.3">
                    <p:embed/>
                  </p:oleObj>
                </mc:Choice>
                <mc:Fallback>
                  <p:oleObj name="公式" r:id="rId13" imgW="660240" imgH="228600" progId="Equation.3">
                    <p:embed/>
                    <p:pic>
                      <p:nvPicPr>
                        <p:cNvPr id="0" name="Picture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9" y="2490"/>
                          <a:ext cx="1195"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53" name="Text Box 1105"/>
            <p:cNvSpPr txBox="1">
              <a:spLocks noChangeArrowheads="1"/>
            </p:cNvSpPr>
            <p:nvPr/>
          </p:nvSpPr>
          <p:spPr bwMode="auto">
            <a:xfrm>
              <a:off x="220" y="2549"/>
              <a:ext cx="1155" cy="288"/>
            </a:xfrm>
            <a:prstGeom prst="rect">
              <a:avLst/>
            </a:prstGeom>
            <a:noFill/>
            <a:ln w="38100">
              <a:noFill/>
              <a:miter lim="800000"/>
              <a:headEnd/>
              <a:tailEnd/>
            </a:ln>
            <a:effectLst/>
          </p:spPr>
          <p:txBody>
            <a:bodyPr>
              <a:spAutoFit/>
            </a:bodyPr>
            <a:lstStyle/>
            <a:p>
              <a:pPr>
                <a:spcBef>
                  <a:spcPct val="50000"/>
                </a:spcBef>
              </a:pPr>
              <a:r>
                <a:rPr lang="zh-CN" altLang="en-US" b="1"/>
                <a:t>若输入：</a:t>
              </a:r>
            </a:p>
          </p:txBody>
        </p:sp>
        <p:sp>
          <p:nvSpPr>
            <p:cNvPr id="79954" name="Text Box 1106"/>
            <p:cNvSpPr txBox="1">
              <a:spLocks noChangeArrowheads="1"/>
            </p:cNvSpPr>
            <p:nvPr/>
          </p:nvSpPr>
          <p:spPr bwMode="auto">
            <a:xfrm>
              <a:off x="628" y="2921"/>
              <a:ext cx="646" cy="288"/>
            </a:xfrm>
            <a:prstGeom prst="rect">
              <a:avLst/>
            </a:prstGeom>
            <a:noFill/>
            <a:ln w="38100">
              <a:noFill/>
              <a:miter lim="800000"/>
              <a:headEnd/>
              <a:tailEnd/>
            </a:ln>
            <a:effectLst/>
          </p:spPr>
          <p:txBody>
            <a:bodyPr>
              <a:spAutoFit/>
            </a:bodyPr>
            <a:lstStyle/>
            <a:p>
              <a:pPr>
                <a:spcBef>
                  <a:spcPct val="50000"/>
                </a:spcBef>
              </a:pPr>
              <a:r>
                <a:rPr lang="zh-CN" altLang="en-US" b="1"/>
                <a:t>则：</a:t>
              </a:r>
            </a:p>
          </p:txBody>
        </p:sp>
        <p:graphicFrame>
          <p:nvGraphicFramePr>
            <p:cNvPr id="86021" name="Object 1029"/>
            <p:cNvGraphicFramePr>
              <a:graphicFrameLocks noChangeAspect="1"/>
            </p:cNvGraphicFramePr>
            <p:nvPr/>
          </p:nvGraphicFramePr>
          <p:xfrm>
            <a:off x="1067" y="2868"/>
            <a:ext cx="1856" cy="768"/>
          </p:xfrm>
          <a:graphic>
            <a:graphicData uri="http://schemas.openxmlformats.org/presentationml/2006/ole">
              <mc:AlternateContent xmlns:mc="http://schemas.openxmlformats.org/markup-compatibility/2006">
                <mc:Choice xmlns:v="urn:schemas-microsoft-com:vml" Requires="v">
                  <p:oleObj spid="_x0000_s86043" name="公式" r:id="rId15" imgW="1155600" imgH="457200" progId="Equation.3">
                    <p:embed/>
                  </p:oleObj>
                </mc:Choice>
                <mc:Fallback>
                  <p:oleObj name="公式" r:id="rId15" imgW="1155600" imgH="457200" progId="Equation.3">
                    <p:embed/>
                    <p:pic>
                      <p:nvPicPr>
                        <p:cNvPr id="0" name="Picture 10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7" y="2868"/>
                          <a:ext cx="1856" cy="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56" name="Line 1108"/>
            <p:cNvSpPr>
              <a:spLocks noChangeShapeType="1"/>
            </p:cNvSpPr>
            <p:nvPr/>
          </p:nvSpPr>
          <p:spPr bwMode="auto">
            <a:xfrm>
              <a:off x="0" y="2508"/>
              <a:ext cx="5760" cy="0"/>
            </a:xfrm>
            <a:prstGeom prst="line">
              <a:avLst/>
            </a:prstGeom>
            <a:noFill/>
            <a:ln w="38100">
              <a:solidFill>
                <a:schemeClr val="accent1"/>
              </a:solidFill>
              <a:round/>
              <a:headEnd/>
              <a:tailEnd/>
            </a:ln>
            <a:effectLst/>
          </p:spPr>
          <p:txBody>
            <a:bodyPr anchor="ctr">
              <a:spAutoFit/>
            </a:bodyPr>
            <a:lstStyle/>
            <a:p>
              <a:endParaRPr lang="zh-CN" altLang="en-US"/>
            </a:p>
          </p:txBody>
        </p:sp>
      </p:grpSp>
      <p:sp>
        <p:nvSpPr>
          <p:cNvPr id="79957" name="Text Box 1109"/>
          <p:cNvSpPr txBox="1">
            <a:spLocks noChangeArrowheads="1"/>
          </p:cNvSpPr>
          <p:nvPr/>
        </p:nvSpPr>
        <p:spPr bwMode="auto">
          <a:xfrm>
            <a:off x="95250" y="60325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一、微分运算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wipe(left)">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transition="in" filter="blinds(horizontal)">
                                      <p:cBhvr>
                                        <p:cTn id="12" dur="500"/>
                                        <p:tgtEl>
                                          <p:spTgt spid="798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16"/>
                                        </p:tgtEl>
                                        <p:attrNameLst>
                                          <p:attrName>style.visibility</p:attrName>
                                        </p:attrNameLst>
                                      </p:cBhvr>
                                      <p:to>
                                        <p:strVal val="visible"/>
                                      </p:to>
                                    </p:set>
                                    <p:animEffect transition="in" filter="wipe(left)">
                                      <p:cBhvr>
                                        <p:cTn id="17" dur="500"/>
                                        <p:tgtEl>
                                          <p:spTgt spid="860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17"/>
                                        </p:tgtEl>
                                        <p:attrNameLst>
                                          <p:attrName>style.visibility</p:attrName>
                                        </p:attrNameLst>
                                      </p:cBhvr>
                                      <p:to>
                                        <p:strVal val="visible"/>
                                      </p:to>
                                    </p:set>
                                    <p:animEffect transition="in" filter="wipe(left)">
                                      <p:cBhvr>
                                        <p:cTn id="22" dur="500"/>
                                        <p:tgtEl>
                                          <p:spTgt spid="860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18"/>
                                        </p:tgtEl>
                                        <p:attrNameLst>
                                          <p:attrName>style.visibility</p:attrName>
                                        </p:attrNameLst>
                                      </p:cBhvr>
                                      <p:to>
                                        <p:strVal val="visible"/>
                                      </p:to>
                                    </p:set>
                                    <p:animEffect transition="in" filter="wipe(left)">
                                      <p:cBhvr>
                                        <p:cTn id="27" dur="500"/>
                                        <p:tgtEl>
                                          <p:spTgt spid="860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78"/>
                                        </p:tgtEl>
                                        <p:attrNameLst>
                                          <p:attrName>style.visibility</p:attrName>
                                        </p:attrNameLst>
                                      </p:cBhvr>
                                      <p:to>
                                        <p:strVal val="visible"/>
                                      </p:to>
                                    </p:set>
                                    <p:animEffect transition="in" filter="wipe(left)">
                                      <p:cBhvr>
                                        <p:cTn id="32" dur="500"/>
                                        <p:tgtEl>
                                          <p:spTgt spid="798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81"/>
                                        </p:tgtEl>
                                        <p:attrNameLst>
                                          <p:attrName>style.visibility</p:attrName>
                                        </p:attrNameLst>
                                      </p:cBhvr>
                                      <p:to>
                                        <p:strVal val="visible"/>
                                      </p:to>
                                    </p:set>
                                    <p:animEffect transition="in" filter="blinds(horizontal)">
                                      <p:cBhvr>
                                        <p:cTn id="37" dur="500"/>
                                        <p:tgtEl>
                                          <p:spTgt spid="798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6019"/>
                                        </p:tgtEl>
                                        <p:attrNameLst>
                                          <p:attrName>style.visibility</p:attrName>
                                        </p:attrNameLst>
                                      </p:cBhvr>
                                      <p:to>
                                        <p:strVal val="visible"/>
                                      </p:to>
                                    </p:set>
                                    <p:animEffect transition="in" filter="wipe(left)">
                                      <p:cBhvr>
                                        <p:cTn id="42" dur="500"/>
                                        <p:tgtEl>
                                          <p:spTgt spid="860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951"/>
                                        </p:tgtEl>
                                        <p:attrNameLst>
                                          <p:attrName>style.visibility</p:attrName>
                                        </p:attrNameLst>
                                      </p:cBhvr>
                                      <p:to>
                                        <p:strVal val="visible"/>
                                      </p:to>
                                    </p:set>
                                    <p:animEffect transition="in" filter="blinds(horizontal)">
                                      <p:cBhvr>
                                        <p:cTn id="47" dur="500"/>
                                        <p:tgtEl>
                                          <p:spTgt spid="799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9882"/>
                                        </p:tgtEl>
                                        <p:attrNameLst>
                                          <p:attrName>style.visibility</p:attrName>
                                        </p:attrNameLst>
                                      </p:cBhvr>
                                      <p:to>
                                        <p:strVal val="visible"/>
                                      </p:to>
                                    </p:set>
                                    <p:animEffect transition="in" filter="blinds(horizontal)">
                                      <p:cBhvr>
                                        <p:cTn id="52" dur="500"/>
                                        <p:tgtEl>
                                          <p:spTgt spid="798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896"/>
                                        </p:tgtEl>
                                        <p:attrNameLst>
                                          <p:attrName>style.visibility</p:attrName>
                                        </p:attrNameLst>
                                      </p:cBhvr>
                                      <p:to>
                                        <p:strVal val="visible"/>
                                      </p:to>
                                    </p:set>
                                    <p:animEffect transition="in" filter="blinds(horizontal)">
                                      <p:cBhvr>
                                        <p:cTn id="57" dur="500"/>
                                        <p:tgtEl>
                                          <p:spTgt spid="79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P spid="79878" grpId="0" animBg="1"/>
      <p:bldP spid="79880" grpId="0" animBg="1"/>
      <p:bldP spid="798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a:off x="1219200" y="4267200"/>
            <a:ext cx="0" cy="0"/>
          </a:xfrm>
          <a:prstGeom prst="line">
            <a:avLst/>
          </a:prstGeom>
          <a:noFill/>
          <a:ln w="9525">
            <a:noFill/>
            <a:round/>
            <a:headEnd/>
            <a:tailEnd/>
          </a:ln>
          <a:effectLst/>
        </p:spPr>
        <p:txBody>
          <a:bodyPr wrap="none" anchor="ctr">
            <a:spAutoFit/>
          </a:bodyPr>
          <a:lstStyle/>
          <a:p>
            <a:endParaRPr lang="zh-CN" altLang="en-US"/>
          </a:p>
        </p:txBody>
      </p:sp>
      <p:grpSp>
        <p:nvGrpSpPr>
          <p:cNvPr id="80899" name="Group 3"/>
          <p:cNvGrpSpPr>
            <a:grpSpLocks/>
          </p:cNvGrpSpPr>
          <p:nvPr/>
        </p:nvGrpSpPr>
        <p:grpSpPr bwMode="auto">
          <a:xfrm>
            <a:off x="814388" y="1649413"/>
            <a:ext cx="814387" cy="519112"/>
            <a:chOff x="480" y="834"/>
            <a:chExt cx="384" cy="344"/>
          </a:xfrm>
        </p:grpSpPr>
        <p:sp>
          <p:nvSpPr>
            <p:cNvPr id="80900" name="Line 4"/>
            <p:cNvSpPr>
              <a:spLocks noChangeShapeType="1"/>
            </p:cNvSpPr>
            <p:nvPr/>
          </p:nvSpPr>
          <p:spPr bwMode="auto">
            <a:xfrm>
              <a:off x="528" y="1161"/>
              <a:ext cx="144"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80901" name="Text Box 5"/>
            <p:cNvSpPr txBox="1">
              <a:spLocks noChangeArrowheads="1"/>
            </p:cNvSpPr>
            <p:nvPr/>
          </p:nvSpPr>
          <p:spPr bwMode="auto">
            <a:xfrm>
              <a:off x="480" y="834"/>
              <a:ext cx="384" cy="344"/>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baseline="-25000">
                  <a:ea typeface="楷体" pitchFamily="18" charset="-122"/>
                </a:rPr>
                <a:t>1</a:t>
              </a:r>
              <a:endParaRPr lang="en-US" altLang="zh-CN" sz="2800" b="1" i="1">
                <a:ea typeface="楷体" pitchFamily="18" charset="-122"/>
              </a:endParaRPr>
            </a:p>
          </p:txBody>
        </p:sp>
      </p:grpSp>
      <p:grpSp>
        <p:nvGrpSpPr>
          <p:cNvPr id="80902" name="Group 6"/>
          <p:cNvGrpSpPr>
            <a:grpSpLocks/>
          </p:cNvGrpSpPr>
          <p:nvPr/>
        </p:nvGrpSpPr>
        <p:grpSpPr bwMode="auto">
          <a:xfrm>
            <a:off x="1817688" y="993775"/>
            <a:ext cx="687387" cy="519113"/>
            <a:chOff x="1056" y="402"/>
            <a:chExt cx="336" cy="327"/>
          </a:xfrm>
        </p:grpSpPr>
        <p:sp>
          <p:nvSpPr>
            <p:cNvPr id="80903" name="Line 7"/>
            <p:cNvSpPr>
              <a:spLocks noChangeShapeType="1"/>
            </p:cNvSpPr>
            <p:nvPr/>
          </p:nvSpPr>
          <p:spPr bwMode="auto">
            <a:xfrm>
              <a:off x="1104" y="729"/>
              <a:ext cx="144"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80904" name="Text Box 8"/>
            <p:cNvSpPr txBox="1">
              <a:spLocks noChangeArrowheads="1"/>
            </p:cNvSpPr>
            <p:nvPr/>
          </p:nvSpPr>
          <p:spPr bwMode="auto">
            <a:xfrm>
              <a:off x="1056" y="402"/>
              <a:ext cx="336"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i="1" baseline="-25000">
                  <a:ea typeface="楷体" pitchFamily="18" charset="-122"/>
                </a:rPr>
                <a:t>F</a:t>
              </a:r>
              <a:endParaRPr lang="en-US" altLang="zh-CN" sz="2800" b="1" i="1">
                <a:ea typeface="楷体" pitchFamily="18" charset="-122"/>
              </a:endParaRPr>
            </a:p>
          </p:txBody>
        </p:sp>
      </p:grpSp>
      <p:grpSp>
        <p:nvGrpSpPr>
          <p:cNvPr id="80905" name="Group 9"/>
          <p:cNvGrpSpPr>
            <a:grpSpLocks/>
          </p:cNvGrpSpPr>
          <p:nvPr/>
        </p:nvGrpSpPr>
        <p:grpSpPr bwMode="auto">
          <a:xfrm>
            <a:off x="5921375" y="4479925"/>
            <a:ext cx="1371600" cy="1600200"/>
            <a:chOff x="3730" y="2822"/>
            <a:chExt cx="864" cy="1008"/>
          </a:xfrm>
        </p:grpSpPr>
        <p:sp>
          <p:nvSpPr>
            <p:cNvPr id="80906" name="Line 10"/>
            <p:cNvSpPr>
              <a:spLocks noChangeShapeType="1"/>
            </p:cNvSpPr>
            <p:nvPr/>
          </p:nvSpPr>
          <p:spPr bwMode="auto">
            <a:xfrm>
              <a:off x="3730" y="2822"/>
              <a:ext cx="0" cy="1008"/>
            </a:xfrm>
            <a:prstGeom prst="line">
              <a:avLst/>
            </a:prstGeom>
            <a:noFill/>
            <a:ln w="38100">
              <a:solidFill>
                <a:schemeClr val="accent2"/>
              </a:solidFill>
              <a:prstDash val="dash"/>
              <a:round/>
              <a:headEnd/>
              <a:tailEnd/>
            </a:ln>
            <a:effectLst/>
          </p:spPr>
          <p:txBody>
            <a:bodyPr anchor="ctr">
              <a:spAutoFit/>
            </a:bodyPr>
            <a:lstStyle/>
            <a:p>
              <a:endParaRPr lang="zh-CN" altLang="en-US"/>
            </a:p>
          </p:txBody>
        </p:sp>
        <p:sp>
          <p:nvSpPr>
            <p:cNvPr id="80907" name="Line 11"/>
            <p:cNvSpPr>
              <a:spLocks noChangeShapeType="1"/>
            </p:cNvSpPr>
            <p:nvPr/>
          </p:nvSpPr>
          <p:spPr bwMode="auto">
            <a:xfrm>
              <a:off x="4018" y="2846"/>
              <a:ext cx="0" cy="960"/>
            </a:xfrm>
            <a:prstGeom prst="line">
              <a:avLst/>
            </a:prstGeom>
            <a:noFill/>
            <a:ln w="38100">
              <a:solidFill>
                <a:schemeClr val="accent2"/>
              </a:solidFill>
              <a:prstDash val="dash"/>
              <a:round/>
              <a:headEnd/>
              <a:tailEnd/>
            </a:ln>
            <a:effectLst/>
          </p:spPr>
          <p:txBody>
            <a:bodyPr anchor="ctr">
              <a:spAutoFit/>
            </a:bodyPr>
            <a:lstStyle/>
            <a:p>
              <a:endParaRPr lang="zh-CN" altLang="en-US"/>
            </a:p>
          </p:txBody>
        </p:sp>
        <p:sp>
          <p:nvSpPr>
            <p:cNvPr id="80908" name="Line 12"/>
            <p:cNvSpPr>
              <a:spLocks noChangeShapeType="1"/>
            </p:cNvSpPr>
            <p:nvPr/>
          </p:nvSpPr>
          <p:spPr bwMode="auto">
            <a:xfrm flipH="1">
              <a:off x="4294" y="2858"/>
              <a:ext cx="0" cy="960"/>
            </a:xfrm>
            <a:prstGeom prst="line">
              <a:avLst/>
            </a:prstGeom>
            <a:noFill/>
            <a:ln w="38100">
              <a:solidFill>
                <a:schemeClr val="accent2"/>
              </a:solidFill>
              <a:prstDash val="dash"/>
              <a:round/>
              <a:headEnd/>
              <a:tailEnd/>
            </a:ln>
            <a:effectLst/>
          </p:spPr>
          <p:txBody>
            <a:bodyPr anchor="ctr">
              <a:spAutoFit/>
            </a:bodyPr>
            <a:lstStyle/>
            <a:p>
              <a:endParaRPr lang="zh-CN" altLang="en-US"/>
            </a:p>
          </p:txBody>
        </p:sp>
        <p:sp>
          <p:nvSpPr>
            <p:cNvPr id="80909" name="Line 13"/>
            <p:cNvSpPr>
              <a:spLocks noChangeShapeType="1"/>
            </p:cNvSpPr>
            <p:nvPr/>
          </p:nvSpPr>
          <p:spPr bwMode="auto">
            <a:xfrm>
              <a:off x="4594" y="2834"/>
              <a:ext cx="0" cy="996"/>
            </a:xfrm>
            <a:prstGeom prst="line">
              <a:avLst/>
            </a:prstGeom>
            <a:noFill/>
            <a:ln w="38100">
              <a:solidFill>
                <a:schemeClr val="accent2"/>
              </a:solidFill>
              <a:prstDash val="dash"/>
              <a:round/>
              <a:headEnd/>
              <a:tailEnd/>
            </a:ln>
            <a:effectLst/>
          </p:spPr>
          <p:txBody>
            <a:bodyPr anchor="ctr">
              <a:spAutoFit/>
            </a:bodyPr>
            <a:lstStyle/>
            <a:p>
              <a:endParaRPr lang="zh-CN" altLang="en-US"/>
            </a:p>
          </p:txBody>
        </p:sp>
      </p:grpSp>
      <p:grpSp>
        <p:nvGrpSpPr>
          <p:cNvPr id="80910" name="Group 14"/>
          <p:cNvGrpSpPr>
            <a:grpSpLocks/>
          </p:cNvGrpSpPr>
          <p:nvPr/>
        </p:nvGrpSpPr>
        <p:grpSpPr bwMode="auto">
          <a:xfrm>
            <a:off x="5464175" y="3641725"/>
            <a:ext cx="2286000" cy="914400"/>
            <a:chOff x="3442" y="2294"/>
            <a:chExt cx="1440" cy="576"/>
          </a:xfrm>
        </p:grpSpPr>
        <p:sp>
          <p:nvSpPr>
            <p:cNvPr id="80911" name="Line 15"/>
            <p:cNvSpPr>
              <a:spLocks noChangeShapeType="1"/>
            </p:cNvSpPr>
            <p:nvPr/>
          </p:nvSpPr>
          <p:spPr bwMode="auto">
            <a:xfrm>
              <a:off x="3730" y="2870"/>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grpSp>
          <p:nvGrpSpPr>
            <p:cNvPr id="80912" name="Group 16"/>
            <p:cNvGrpSpPr>
              <a:grpSpLocks/>
            </p:cNvGrpSpPr>
            <p:nvPr/>
          </p:nvGrpSpPr>
          <p:grpSpPr bwMode="auto">
            <a:xfrm>
              <a:off x="3442" y="2294"/>
              <a:ext cx="1440" cy="576"/>
              <a:chOff x="3442" y="2294"/>
              <a:chExt cx="1440" cy="576"/>
            </a:xfrm>
          </p:grpSpPr>
          <p:sp>
            <p:nvSpPr>
              <p:cNvPr id="80913" name="Line 17"/>
              <p:cNvSpPr>
                <a:spLocks noChangeShapeType="1"/>
              </p:cNvSpPr>
              <p:nvPr/>
            </p:nvSpPr>
            <p:spPr bwMode="auto">
              <a:xfrm>
                <a:off x="3442" y="2294"/>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4" name="Line 18"/>
              <p:cNvSpPr>
                <a:spLocks noChangeShapeType="1"/>
              </p:cNvSpPr>
              <p:nvPr/>
            </p:nvSpPr>
            <p:spPr bwMode="auto">
              <a:xfrm>
                <a:off x="4018" y="2294"/>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5" name="Line 19"/>
              <p:cNvSpPr>
                <a:spLocks noChangeShapeType="1"/>
              </p:cNvSpPr>
              <p:nvPr/>
            </p:nvSpPr>
            <p:spPr bwMode="auto">
              <a:xfrm>
                <a:off x="4306" y="2870"/>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6" name="Line 20"/>
              <p:cNvSpPr>
                <a:spLocks noChangeShapeType="1"/>
              </p:cNvSpPr>
              <p:nvPr/>
            </p:nvSpPr>
            <p:spPr bwMode="auto">
              <a:xfrm>
                <a:off x="4594" y="2294"/>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7" name="Line 21"/>
              <p:cNvSpPr>
                <a:spLocks noChangeShapeType="1"/>
              </p:cNvSpPr>
              <p:nvPr/>
            </p:nvSpPr>
            <p:spPr bwMode="auto">
              <a:xfrm>
                <a:off x="3730" y="2294"/>
                <a:ext cx="0" cy="576"/>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8" name="Line 22"/>
              <p:cNvSpPr>
                <a:spLocks noChangeShapeType="1"/>
              </p:cNvSpPr>
              <p:nvPr/>
            </p:nvSpPr>
            <p:spPr bwMode="auto">
              <a:xfrm>
                <a:off x="4018" y="2294"/>
                <a:ext cx="0" cy="576"/>
              </a:xfrm>
              <a:prstGeom prst="line">
                <a:avLst/>
              </a:prstGeom>
              <a:noFill/>
              <a:ln w="38100">
                <a:solidFill>
                  <a:srgbClr val="FF0000"/>
                </a:solidFill>
                <a:round/>
                <a:headEnd/>
                <a:tailEnd/>
              </a:ln>
              <a:effectLst/>
            </p:spPr>
            <p:txBody>
              <a:bodyPr anchor="ctr">
                <a:spAutoFit/>
              </a:bodyPr>
              <a:lstStyle/>
              <a:p>
                <a:endParaRPr lang="zh-CN" altLang="en-US"/>
              </a:p>
            </p:txBody>
          </p:sp>
          <p:sp>
            <p:nvSpPr>
              <p:cNvPr id="80919" name="Line 23"/>
              <p:cNvSpPr>
                <a:spLocks noChangeShapeType="1"/>
              </p:cNvSpPr>
              <p:nvPr/>
            </p:nvSpPr>
            <p:spPr bwMode="auto">
              <a:xfrm>
                <a:off x="4306" y="2294"/>
                <a:ext cx="0" cy="576"/>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20" name="Line 24"/>
              <p:cNvSpPr>
                <a:spLocks noChangeShapeType="1"/>
              </p:cNvSpPr>
              <p:nvPr/>
            </p:nvSpPr>
            <p:spPr bwMode="auto">
              <a:xfrm>
                <a:off x="4594" y="2294"/>
                <a:ext cx="0" cy="576"/>
              </a:xfrm>
              <a:prstGeom prst="line">
                <a:avLst/>
              </a:prstGeom>
              <a:noFill/>
              <a:ln w="38100">
                <a:solidFill>
                  <a:srgbClr val="FF0000"/>
                </a:solidFill>
                <a:round/>
                <a:headEnd/>
                <a:tailEnd/>
              </a:ln>
              <a:effectLst/>
            </p:spPr>
            <p:txBody>
              <a:bodyPr wrap="none" anchor="ctr">
                <a:spAutoFit/>
              </a:bodyPr>
              <a:lstStyle/>
              <a:p>
                <a:endParaRPr lang="zh-CN" altLang="en-US"/>
              </a:p>
            </p:txBody>
          </p:sp>
        </p:grpSp>
      </p:grpSp>
      <p:grpSp>
        <p:nvGrpSpPr>
          <p:cNvPr id="80921" name="Group 25"/>
          <p:cNvGrpSpPr>
            <a:grpSpLocks/>
          </p:cNvGrpSpPr>
          <p:nvPr/>
        </p:nvGrpSpPr>
        <p:grpSpPr bwMode="auto">
          <a:xfrm>
            <a:off x="5006975" y="2803525"/>
            <a:ext cx="3352800" cy="1905000"/>
            <a:chOff x="3154" y="1766"/>
            <a:chExt cx="2112" cy="1200"/>
          </a:xfrm>
        </p:grpSpPr>
        <p:sp>
          <p:nvSpPr>
            <p:cNvPr id="80922" name="Text Box 26"/>
            <p:cNvSpPr txBox="1">
              <a:spLocks noChangeArrowheads="1"/>
            </p:cNvSpPr>
            <p:nvPr/>
          </p:nvSpPr>
          <p:spPr bwMode="auto">
            <a:xfrm>
              <a:off x="5026" y="2438"/>
              <a:ext cx="240" cy="327"/>
            </a:xfrm>
            <a:prstGeom prst="rect">
              <a:avLst/>
            </a:prstGeom>
            <a:noFill/>
            <a:ln w="9525">
              <a:noFill/>
              <a:miter lim="800000"/>
              <a:headEnd/>
              <a:tailEnd/>
            </a:ln>
            <a:effectLst/>
          </p:spPr>
          <p:txBody>
            <a:bodyPr>
              <a:spAutoFit/>
            </a:bodyPr>
            <a:lstStyle/>
            <a:p>
              <a:pPr>
                <a:spcBef>
                  <a:spcPct val="50000"/>
                </a:spcBef>
              </a:pPr>
              <a:r>
                <a:rPr lang="en-US" altLang="zh-CN" sz="2800" i="1">
                  <a:ea typeface="楷体" pitchFamily="18" charset="-122"/>
                </a:rPr>
                <a:t>t</a:t>
              </a:r>
            </a:p>
          </p:txBody>
        </p:sp>
        <p:grpSp>
          <p:nvGrpSpPr>
            <p:cNvPr id="80923" name="Group 27"/>
            <p:cNvGrpSpPr>
              <a:grpSpLocks/>
            </p:cNvGrpSpPr>
            <p:nvPr/>
          </p:nvGrpSpPr>
          <p:grpSpPr bwMode="auto">
            <a:xfrm>
              <a:off x="3298" y="1958"/>
              <a:ext cx="1728" cy="1008"/>
              <a:chOff x="3298" y="1958"/>
              <a:chExt cx="1728" cy="1008"/>
            </a:xfrm>
          </p:grpSpPr>
          <p:sp>
            <p:nvSpPr>
              <p:cNvPr id="80924" name="Line 28"/>
              <p:cNvSpPr>
                <a:spLocks noChangeShapeType="1"/>
              </p:cNvSpPr>
              <p:nvPr/>
            </p:nvSpPr>
            <p:spPr bwMode="auto">
              <a:xfrm>
                <a:off x="3442" y="2102"/>
                <a:ext cx="0" cy="8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25" name="Line 29"/>
              <p:cNvSpPr>
                <a:spLocks noChangeShapeType="1"/>
              </p:cNvSpPr>
              <p:nvPr/>
            </p:nvSpPr>
            <p:spPr bwMode="auto">
              <a:xfrm>
                <a:off x="3298" y="2582"/>
                <a:ext cx="158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26" name="Line 30"/>
              <p:cNvSpPr>
                <a:spLocks noChangeShapeType="1"/>
              </p:cNvSpPr>
              <p:nvPr/>
            </p:nvSpPr>
            <p:spPr bwMode="auto">
              <a:xfrm>
                <a:off x="4834" y="2582"/>
                <a:ext cx="192" cy="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80927" name="Line 31"/>
              <p:cNvSpPr>
                <a:spLocks noChangeShapeType="1"/>
              </p:cNvSpPr>
              <p:nvPr/>
            </p:nvSpPr>
            <p:spPr bwMode="auto">
              <a:xfrm flipV="1">
                <a:off x="3442" y="1958"/>
                <a:ext cx="0" cy="144"/>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grpSp>
        <p:sp>
          <p:nvSpPr>
            <p:cNvPr id="80928" name="Text Box 32"/>
            <p:cNvSpPr txBox="1">
              <a:spLocks noChangeArrowheads="1"/>
            </p:cNvSpPr>
            <p:nvPr/>
          </p:nvSpPr>
          <p:spPr bwMode="auto">
            <a:xfrm>
              <a:off x="3154" y="1766"/>
              <a:ext cx="37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endParaRPr lang="en-US" altLang="zh-CN" sz="2800" b="1" i="1">
                <a:ea typeface="楷体" pitchFamily="18" charset="-122"/>
              </a:endParaRPr>
            </a:p>
          </p:txBody>
        </p:sp>
        <p:sp>
          <p:nvSpPr>
            <p:cNvPr id="80929" name="Text Box 33"/>
            <p:cNvSpPr txBox="1">
              <a:spLocks noChangeArrowheads="1"/>
            </p:cNvSpPr>
            <p:nvPr/>
          </p:nvSpPr>
          <p:spPr bwMode="auto">
            <a:xfrm>
              <a:off x="3250" y="2562"/>
              <a:ext cx="240" cy="288"/>
            </a:xfrm>
            <a:prstGeom prst="rect">
              <a:avLst/>
            </a:prstGeom>
            <a:noFill/>
            <a:ln w="9525">
              <a:noFill/>
              <a:miter lim="800000"/>
              <a:headEnd/>
              <a:tailEnd/>
            </a:ln>
            <a:effectLst/>
          </p:spPr>
          <p:txBody>
            <a:bodyPr>
              <a:spAutoFit/>
            </a:bodyPr>
            <a:lstStyle/>
            <a:p>
              <a:pPr>
                <a:spcBef>
                  <a:spcPct val="50000"/>
                </a:spcBef>
              </a:pPr>
              <a:r>
                <a:rPr lang="en-US" altLang="zh-CN">
                  <a:ea typeface="楷体" pitchFamily="18" charset="-122"/>
                </a:rPr>
                <a:t>0</a:t>
              </a:r>
              <a:endParaRPr lang="en-US" altLang="zh-CN" i="1">
                <a:ea typeface="楷体" pitchFamily="18" charset="-122"/>
              </a:endParaRPr>
            </a:p>
          </p:txBody>
        </p:sp>
      </p:grpSp>
      <p:grpSp>
        <p:nvGrpSpPr>
          <p:cNvPr id="80930" name="Group 34"/>
          <p:cNvGrpSpPr>
            <a:grpSpLocks/>
          </p:cNvGrpSpPr>
          <p:nvPr/>
        </p:nvGrpSpPr>
        <p:grpSpPr bwMode="auto">
          <a:xfrm>
            <a:off x="5464175" y="5622925"/>
            <a:ext cx="2286000" cy="762000"/>
            <a:chOff x="3442" y="3542"/>
            <a:chExt cx="1440" cy="480"/>
          </a:xfrm>
        </p:grpSpPr>
        <p:sp>
          <p:nvSpPr>
            <p:cNvPr id="80931" name="Line 35"/>
            <p:cNvSpPr>
              <a:spLocks noChangeShapeType="1"/>
            </p:cNvSpPr>
            <p:nvPr/>
          </p:nvSpPr>
          <p:spPr bwMode="auto">
            <a:xfrm>
              <a:off x="4594"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2" name="Line 36"/>
            <p:cNvSpPr>
              <a:spLocks noChangeShapeType="1"/>
            </p:cNvSpPr>
            <p:nvPr/>
          </p:nvSpPr>
          <p:spPr bwMode="auto">
            <a:xfrm>
              <a:off x="4018"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3" name="Line 37"/>
            <p:cNvSpPr>
              <a:spLocks noChangeShapeType="1"/>
            </p:cNvSpPr>
            <p:nvPr/>
          </p:nvSpPr>
          <p:spPr bwMode="auto">
            <a:xfrm>
              <a:off x="3442"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4" name="Line 38"/>
            <p:cNvSpPr>
              <a:spLocks noChangeShapeType="1"/>
            </p:cNvSpPr>
            <p:nvPr/>
          </p:nvSpPr>
          <p:spPr bwMode="auto">
            <a:xfrm flipV="1">
              <a:off x="3730"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5" name="Line 39"/>
            <p:cNvSpPr>
              <a:spLocks noChangeShapeType="1"/>
            </p:cNvSpPr>
            <p:nvPr/>
          </p:nvSpPr>
          <p:spPr bwMode="auto">
            <a:xfrm flipV="1">
              <a:off x="4306"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grpSp>
      <p:graphicFrame>
        <p:nvGraphicFramePr>
          <p:cNvPr id="87040" name="Object 0"/>
          <p:cNvGraphicFramePr>
            <a:graphicFrameLocks noChangeAspect="1"/>
          </p:cNvGraphicFramePr>
          <p:nvPr/>
        </p:nvGraphicFramePr>
        <p:xfrm>
          <a:off x="3881438" y="76200"/>
          <a:ext cx="1285875" cy="1108075"/>
        </p:xfrm>
        <a:graphic>
          <a:graphicData uri="http://schemas.openxmlformats.org/presentationml/2006/ole">
            <mc:AlternateContent xmlns:mc="http://schemas.openxmlformats.org/markup-compatibility/2006">
              <mc:Choice xmlns:v="urn:schemas-microsoft-com:vml" Requires="v">
                <p:oleObj spid="_x0000_s87052" name="公式" r:id="rId3" imgW="431640" imgH="393480" progId="Equation.3">
                  <p:embed/>
                </p:oleObj>
              </mc:Choice>
              <mc:Fallback>
                <p:oleObj name="公式" r:id="rId3" imgW="431640" imgH="39348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438" y="76200"/>
                        <a:ext cx="1285875"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1" name="Object 1"/>
          <p:cNvGraphicFramePr>
            <a:graphicFrameLocks noChangeAspect="1"/>
          </p:cNvGraphicFramePr>
          <p:nvPr/>
        </p:nvGraphicFramePr>
        <p:xfrm>
          <a:off x="3813175" y="1025525"/>
          <a:ext cx="1858963" cy="1003300"/>
        </p:xfrm>
        <a:graphic>
          <a:graphicData uri="http://schemas.openxmlformats.org/presentationml/2006/ole">
            <mc:AlternateContent xmlns:mc="http://schemas.openxmlformats.org/markup-compatibility/2006">
              <mc:Choice xmlns:v="urn:schemas-microsoft-com:vml" Requires="v">
                <p:oleObj spid="_x0000_s87053" name="公式" r:id="rId5" imgW="774360" imgH="393480" progId="Equation.3">
                  <p:embed/>
                </p:oleObj>
              </mc:Choice>
              <mc:Fallback>
                <p:oleObj name="公式" r:id="rId5" imgW="774360" imgH="393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1025525"/>
                        <a:ext cx="1858963"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2" name="Object 2"/>
          <p:cNvGraphicFramePr>
            <a:graphicFrameLocks noChangeAspect="1"/>
          </p:cNvGraphicFramePr>
          <p:nvPr/>
        </p:nvGraphicFramePr>
        <p:xfrm>
          <a:off x="6224588" y="1657350"/>
          <a:ext cx="2614612" cy="1023938"/>
        </p:xfrm>
        <a:graphic>
          <a:graphicData uri="http://schemas.openxmlformats.org/presentationml/2006/ole">
            <mc:AlternateContent xmlns:mc="http://schemas.openxmlformats.org/markup-compatibility/2006">
              <mc:Choice xmlns:v="urn:schemas-microsoft-com:vml" Requires="v">
                <p:oleObj spid="_x0000_s87054" name="Equation" r:id="rId7" imgW="1002960" imgH="393480" progId="Equation.3">
                  <p:embed/>
                </p:oleObj>
              </mc:Choice>
              <mc:Fallback>
                <p:oleObj name="Equation" r:id="rId7" imgW="100296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4588" y="1657350"/>
                        <a:ext cx="2614612" cy="102393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939" name="Group 43"/>
          <p:cNvGrpSpPr>
            <a:grpSpLocks/>
          </p:cNvGrpSpPr>
          <p:nvPr/>
        </p:nvGrpSpPr>
        <p:grpSpPr bwMode="auto">
          <a:xfrm>
            <a:off x="5016500" y="4727575"/>
            <a:ext cx="3352800" cy="1905000"/>
            <a:chOff x="3154" y="1766"/>
            <a:chExt cx="2112" cy="1200"/>
          </a:xfrm>
        </p:grpSpPr>
        <p:sp>
          <p:nvSpPr>
            <p:cNvPr id="80940" name="Text Box 44"/>
            <p:cNvSpPr txBox="1">
              <a:spLocks noChangeArrowheads="1"/>
            </p:cNvSpPr>
            <p:nvPr/>
          </p:nvSpPr>
          <p:spPr bwMode="auto">
            <a:xfrm>
              <a:off x="5026" y="2438"/>
              <a:ext cx="240" cy="327"/>
            </a:xfrm>
            <a:prstGeom prst="rect">
              <a:avLst/>
            </a:prstGeom>
            <a:noFill/>
            <a:ln w="9525">
              <a:noFill/>
              <a:miter lim="800000"/>
              <a:headEnd/>
              <a:tailEnd/>
            </a:ln>
            <a:effectLst/>
          </p:spPr>
          <p:txBody>
            <a:bodyPr>
              <a:spAutoFit/>
            </a:bodyPr>
            <a:lstStyle/>
            <a:p>
              <a:pPr>
                <a:spcBef>
                  <a:spcPct val="50000"/>
                </a:spcBef>
              </a:pPr>
              <a:r>
                <a:rPr lang="en-US" altLang="zh-CN" sz="2800" i="1">
                  <a:ea typeface="楷体" pitchFamily="18" charset="-122"/>
                </a:rPr>
                <a:t>t</a:t>
              </a:r>
            </a:p>
          </p:txBody>
        </p:sp>
        <p:grpSp>
          <p:nvGrpSpPr>
            <p:cNvPr id="80941" name="Group 45"/>
            <p:cNvGrpSpPr>
              <a:grpSpLocks/>
            </p:cNvGrpSpPr>
            <p:nvPr/>
          </p:nvGrpSpPr>
          <p:grpSpPr bwMode="auto">
            <a:xfrm>
              <a:off x="3298" y="1958"/>
              <a:ext cx="1728" cy="1008"/>
              <a:chOff x="3298" y="1958"/>
              <a:chExt cx="1728" cy="1008"/>
            </a:xfrm>
          </p:grpSpPr>
          <p:sp>
            <p:nvSpPr>
              <p:cNvPr id="80942" name="Line 46"/>
              <p:cNvSpPr>
                <a:spLocks noChangeShapeType="1"/>
              </p:cNvSpPr>
              <p:nvPr/>
            </p:nvSpPr>
            <p:spPr bwMode="auto">
              <a:xfrm>
                <a:off x="3442" y="2102"/>
                <a:ext cx="0" cy="8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43" name="Line 47"/>
              <p:cNvSpPr>
                <a:spLocks noChangeShapeType="1"/>
              </p:cNvSpPr>
              <p:nvPr/>
            </p:nvSpPr>
            <p:spPr bwMode="auto">
              <a:xfrm>
                <a:off x="3298" y="2582"/>
                <a:ext cx="158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44" name="Line 48"/>
              <p:cNvSpPr>
                <a:spLocks noChangeShapeType="1"/>
              </p:cNvSpPr>
              <p:nvPr/>
            </p:nvSpPr>
            <p:spPr bwMode="auto">
              <a:xfrm>
                <a:off x="4834" y="2582"/>
                <a:ext cx="192" cy="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80945" name="Line 49"/>
              <p:cNvSpPr>
                <a:spLocks noChangeShapeType="1"/>
              </p:cNvSpPr>
              <p:nvPr/>
            </p:nvSpPr>
            <p:spPr bwMode="auto">
              <a:xfrm flipV="1">
                <a:off x="3442" y="1958"/>
                <a:ext cx="0" cy="144"/>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grpSp>
        <p:sp>
          <p:nvSpPr>
            <p:cNvPr id="80946" name="Text Box 50"/>
            <p:cNvSpPr txBox="1">
              <a:spLocks noChangeArrowheads="1"/>
            </p:cNvSpPr>
            <p:nvPr/>
          </p:nvSpPr>
          <p:spPr bwMode="auto">
            <a:xfrm>
              <a:off x="3154" y="1766"/>
              <a:ext cx="37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80947" name="Text Box 51"/>
            <p:cNvSpPr txBox="1">
              <a:spLocks noChangeArrowheads="1"/>
            </p:cNvSpPr>
            <p:nvPr/>
          </p:nvSpPr>
          <p:spPr bwMode="auto">
            <a:xfrm>
              <a:off x="3250" y="2562"/>
              <a:ext cx="240" cy="288"/>
            </a:xfrm>
            <a:prstGeom prst="rect">
              <a:avLst/>
            </a:prstGeom>
            <a:noFill/>
            <a:ln w="9525">
              <a:noFill/>
              <a:miter lim="800000"/>
              <a:headEnd/>
              <a:tailEnd/>
            </a:ln>
            <a:effectLst/>
          </p:spPr>
          <p:txBody>
            <a:bodyPr>
              <a:spAutoFit/>
            </a:bodyPr>
            <a:lstStyle/>
            <a:p>
              <a:pPr>
                <a:spcBef>
                  <a:spcPct val="50000"/>
                </a:spcBef>
              </a:pPr>
              <a:r>
                <a:rPr lang="en-US" altLang="zh-CN">
                  <a:ea typeface="楷体" pitchFamily="18" charset="-122"/>
                </a:rPr>
                <a:t>0</a:t>
              </a:r>
              <a:endParaRPr lang="en-US" altLang="zh-CN" i="1">
                <a:ea typeface="楷体" pitchFamily="18" charset="-122"/>
              </a:endParaRPr>
            </a:p>
          </p:txBody>
        </p:sp>
      </p:grpSp>
      <p:sp>
        <p:nvSpPr>
          <p:cNvPr id="80948" name="Text Box 52"/>
          <p:cNvSpPr txBox="1">
            <a:spLocks noChangeArrowheads="1"/>
          </p:cNvSpPr>
          <p:nvPr/>
        </p:nvSpPr>
        <p:spPr bwMode="auto">
          <a:xfrm>
            <a:off x="600075" y="4487863"/>
            <a:ext cx="4929188" cy="457200"/>
          </a:xfrm>
          <a:prstGeom prst="rect">
            <a:avLst/>
          </a:prstGeom>
          <a:noFill/>
          <a:ln w="38100">
            <a:noFill/>
            <a:miter lim="800000"/>
            <a:headEnd/>
            <a:tailEnd/>
          </a:ln>
          <a:effectLst/>
        </p:spPr>
        <p:txBody>
          <a:bodyPr>
            <a:spAutoFit/>
          </a:bodyPr>
          <a:lstStyle/>
          <a:p>
            <a:pPr>
              <a:spcBef>
                <a:spcPct val="50000"/>
              </a:spcBef>
            </a:pPr>
            <a:r>
              <a:rPr lang="zh-CN" altLang="en-US" b="1"/>
              <a:t>输入方波，输出是三角波。</a:t>
            </a:r>
          </a:p>
        </p:txBody>
      </p:sp>
      <p:grpSp>
        <p:nvGrpSpPr>
          <p:cNvPr id="80949" name="Group 53"/>
          <p:cNvGrpSpPr>
            <a:grpSpLocks/>
          </p:cNvGrpSpPr>
          <p:nvPr/>
        </p:nvGrpSpPr>
        <p:grpSpPr bwMode="auto">
          <a:xfrm>
            <a:off x="374650" y="1174750"/>
            <a:ext cx="3962400" cy="2182813"/>
            <a:chOff x="168" y="824"/>
            <a:chExt cx="2496" cy="1375"/>
          </a:xfrm>
        </p:grpSpPr>
        <p:sp>
          <p:nvSpPr>
            <p:cNvPr id="80950" name="Text Box 54"/>
            <p:cNvSpPr txBox="1">
              <a:spLocks noChangeArrowheads="1"/>
            </p:cNvSpPr>
            <p:nvPr/>
          </p:nvSpPr>
          <p:spPr bwMode="auto">
            <a:xfrm>
              <a:off x="168" y="1341"/>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endParaRPr lang="en-US" altLang="zh-CN" sz="2800" b="1">
                <a:ea typeface="楷体" pitchFamily="18" charset="-122"/>
              </a:endParaRPr>
            </a:p>
          </p:txBody>
        </p:sp>
        <p:sp>
          <p:nvSpPr>
            <p:cNvPr id="80951" name="AutoShape 55"/>
            <p:cNvSpPr>
              <a:spLocks noChangeArrowheads="1"/>
            </p:cNvSpPr>
            <p:nvPr/>
          </p:nvSpPr>
          <p:spPr bwMode="auto">
            <a:xfrm rot="-5400000">
              <a:off x="1380" y="1392"/>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87043" name="Object 3"/>
            <p:cNvGraphicFramePr>
              <a:graphicFrameLocks noChangeAspect="1"/>
            </p:cNvGraphicFramePr>
            <p:nvPr/>
          </p:nvGraphicFramePr>
          <p:xfrm>
            <a:off x="1524" y="1376"/>
            <a:ext cx="192" cy="160"/>
          </p:xfrm>
          <a:graphic>
            <a:graphicData uri="http://schemas.openxmlformats.org/presentationml/2006/ole">
              <mc:AlternateContent xmlns:mc="http://schemas.openxmlformats.org/markup-compatibility/2006">
                <mc:Choice xmlns:v="urn:schemas-microsoft-com:vml" Requires="v">
                  <p:oleObj spid="_x0000_s87055" name="公式" r:id="rId9" imgW="152280" imgH="126720" progId="Equation.3">
                    <p:embed/>
                  </p:oleObj>
                </mc:Choice>
                <mc:Fallback>
                  <p:oleObj name="公式" r:id="rId9" imgW="152280" imgH="12672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 y="1376"/>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53" name="Text Box 57"/>
            <p:cNvSpPr txBox="1">
              <a:spLocks noChangeArrowheads="1"/>
            </p:cNvSpPr>
            <p:nvPr/>
          </p:nvSpPr>
          <p:spPr bwMode="auto">
            <a:xfrm>
              <a:off x="1233" y="1365"/>
              <a:ext cx="240"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80954" name="Text Box 58"/>
            <p:cNvSpPr txBox="1">
              <a:spLocks noChangeArrowheads="1"/>
            </p:cNvSpPr>
            <p:nvPr/>
          </p:nvSpPr>
          <p:spPr bwMode="auto">
            <a:xfrm>
              <a:off x="1218" y="1650"/>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80955" name="Text Box 59"/>
            <p:cNvSpPr txBox="1">
              <a:spLocks noChangeArrowheads="1"/>
            </p:cNvSpPr>
            <p:nvPr/>
          </p:nvSpPr>
          <p:spPr bwMode="auto">
            <a:xfrm>
              <a:off x="1476" y="1497"/>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80956" name="Line 60"/>
            <p:cNvSpPr>
              <a:spLocks noChangeShapeType="1"/>
            </p:cNvSpPr>
            <p:nvPr/>
          </p:nvSpPr>
          <p:spPr bwMode="auto">
            <a:xfrm>
              <a:off x="564" y="1824"/>
              <a:ext cx="0" cy="9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80957" name="Line 61"/>
            <p:cNvSpPr>
              <a:spLocks noChangeShapeType="1"/>
            </p:cNvSpPr>
            <p:nvPr/>
          </p:nvSpPr>
          <p:spPr bwMode="auto">
            <a:xfrm>
              <a:off x="468" y="2016"/>
              <a:ext cx="192" cy="0"/>
            </a:xfrm>
            <a:prstGeom prst="line">
              <a:avLst/>
            </a:prstGeom>
            <a:noFill/>
            <a:ln w="57150">
              <a:solidFill>
                <a:schemeClr val="tx1"/>
              </a:solidFill>
              <a:round/>
              <a:headEnd/>
              <a:tailEnd/>
            </a:ln>
            <a:effectLst/>
          </p:spPr>
          <p:txBody>
            <a:bodyPr anchor="ctr">
              <a:spAutoFit/>
            </a:bodyPr>
            <a:lstStyle/>
            <a:p>
              <a:endParaRPr lang="zh-CN" altLang="en-US"/>
            </a:p>
          </p:txBody>
        </p:sp>
        <p:sp>
          <p:nvSpPr>
            <p:cNvPr id="80958" name="Text Box 62"/>
            <p:cNvSpPr txBox="1">
              <a:spLocks noChangeArrowheads="1"/>
            </p:cNvSpPr>
            <p:nvPr/>
          </p:nvSpPr>
          <p:spPr bwMode="auto">
            <a:xfrm>
              <a:off x="756" y="1257"/>
              <a:ext cx="288" cy="288"/>
            </a:xfrm>
            <a:prstGeom prst="rect">
              <a:avLst/>
            </a:prstGeom>
            <a:noFill/>
            <a:ln w="9525">
              <a:noFill/>
              <a:miter lim="800000"/>
              <a:headEnd/>
              <a:tailEnd/>
            </a:ln>
            <a:effectLst/>
          </p:spPr>
          <p:txBody>
            <a:bodyPr>
              <a:spAutoFit/>
            </a:bodyPr>
            <a:lstStyle/>
            <a:p>
              <a:pPr>
                <a:spcBef>
                  <a:spcPct val="50000"/>
                </a:spcBef>
              </a:pPr>
              <a:r>
                <a:rPr lang="en-US" altLang="zh-CN" b="1" i="1">
                  <a:ea typeface="楷体" pitchFamily="18" charset="-122"/>
                </a:rPr>
                <a:t>R</a:t>
              </a:r>
              <a:endParaRPr lang="en-US" altLang="zh-CN" b="1">
                <a:ea typeface="楷体" pitchFamily="18" charset="-122"/>
              </a:endParaRPr>
            </a:p>
          </p:txBody>
        </p:sp>
        <p:sp>
          <p:nvSpPr>
            <p:cNvPr id="80959" name="Text Box 63"/>
            <p:cNvSpPr txBox="1">
              <a:spLocks noChangeArrowheads="1"/>
            </p:cNvSpPr>
            <p:nvPr/>
          </p:nvSpPr>
          <p:spPr bwMode="auto">
            <a:xfrm>
              <a:off x="756" y="1872"/>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a:t>
              </a:r>
              <a:endParaRPr lang="en-US" altLang="zh-CN" sz="2800" b="1">
                <a:ea typeface="楷体" pitchFamily="18" charset="-122"/>
              </a:endParaRPr>
            </a:p>
          </p:txBody>
        </p:sp>
        <p:sp>
          <p:nvSpPr>
            <p:cNvPr id="80960" name="Text Box 64"/>
            <p:cNvSpPr txBox="1">
              <a:spLocks noChangeArrowheads="1"/>
            </p:cNvSpPr>
            <p:nvPr/>
          </p:nvSpPr>
          <p:spPr bwMode="auto">
            <a:xfrm>
              <a:off x="1561" y="824"/>
              <a:ext cx="240" cy="288"/>
            </a:xfrm>
            <a:prstGeom prst="rect">
              <a:avLst/>
            </a:prstGeom>
            <a:noFill/>
            <a:ln w="9525">
              <a:noFill/>
              <a:miter lim="800000"/>
              <a:headEnd/>
              <a:tailEnd/>
            </a:ln>
            <a:effectLst/>
          </p:spPr>
          <p:txBody>
            <a:bodyPr>
              <a:spAutoFit/>
            </a:bodyPr>
            <a:lstStyle/>
            <a:p>
              <a:pPr>
                <a:spcBef>
                  <a:spcPct val="50000"/>
                </a:spcBef>
              </a:pPr>
              <a:r>
                <a:rPr lang="en-US" altLang="zh-CN" b="1" i="1">
                  <a:ea typeface="楷体" pitchFamily="18" charset="-122"/>
                </a:rPr>
                <a:t>C</a:t>
              </a:r>
              <a:endParaRPr lang="en-US" altLang="zh-CN" b="1">
                <a:ea typeface="楷体" pitchFamily="18" charset="-122"/>
              </a:endParaRPr>
            </a:p>
          </p:txBody>
        </p:sp>
        <p:sp>
          <p:nvSpPr>
            <p:cNvPr id="80961" name="Text Box 65"/>
            <p:cNvSpPr txBox="1">
              <a:spLocks noChangeArrowheads="1"/>
            </p:cNvSpPr>
            <p:nvPr/>
          </p:nvSpPr>
          <p:spPr bwMode="auto">
            <a:xfrm>
              <a:off x="2280" y="1368"/>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3600">
                <a:ea typeface="楷体" pitchFamily="18" charset="-122"/>
              </a:endParaRPr>
            </a:p>
          </p:txBody>
        </p:sp>
        <p:grpSp>
          <p:nvGrpSpPr>
            <p:cNvPr id="80962" name="Group 66"/>
            <p:cNvGrpSpPr>
              <a:grpSpLocks/>
            </p:cNvGrpSpPr>
            <p:nvPr/>
          </p:nvGrpSpPr>
          <p:grpSpPr bwMode="auto">
            <a:xfrm>
              <a:off x="708" y="1776"/>
              <a:ext cx="384" cy="96"/>
              <a:chOff x="1584" y="432"/>
              <a:chExt cx="384" cy="96"/>
            </a:xfrm>
          </p:grpSpPr>
          <p:sp>
            <p:nvSpPr>
              <p:cNvPr id="80963" name="Rectangle 67"/>
              <p:cNvSpPr>
                <a:spLocks noChangeArrowheads="1"/>
              </p:cNvSpPr>
              <p:nvPr/>
            </p:nvSpPr>
            <p:spPr bwMode="auto">
              <a:xfrm>
                <a:off x="1680" y="432"/>
                <a:ext cx="192" cy="96"/>
              </a:xfrm>
              <a:prstGeom prst="rect">
                <a:avLst/>
              </a:prstGeom>
              <a:noFill/>
              <a:ln w="38100">
                <a:solidFill>
                  <a:schemeClr val="tx1"/>
                </a:solidFill>
                <a:miter lim="800000"/>
                <a:headEnd/>
                <a:tailEnd/>
              </a:ln>
              <a:effectLst/>
            </p:spPr>
            <p:txBody>
              <a:bodyPr wrap="none" anchor="ctr"/>
              <a:lstStyle/>
              <a:p>
                <a:endParaRPr lang="zh-CN" altLang="en-US"/>
              </a:p>
            </p:txBody>
          </p:sp>
          <p:sp>
            <p:nvSpPr>
              <p:cNvPr id="80964" name="Line 68"/>
              <p:cNvSpPr>
                <a:spLocks noChangeShapeType="1"/>
              </p:cNvSpPr>
              <p:nvPr/>
            </p:nvSpPr>
            <p:spPr bwMode="auto">
              <a:xfrm>
                <a:off x="1584" y="480"/>
                <a:ext cx="96" cy="0"/>
              </a:xfrm>
              <a:prstGeom prst="line">
                <a:avLst/>
              </a:prstGeom>
              <a:noFill/>
              <a:ln w="38100">
                <a:solidFill>
                  <a:schemeClr val="tx1"/>
                </a:solidFill>
                <a:round/>
                <a:headEnd/>
                <a:tailEnd/>
              </a:ln>
              <a:effectLst/>
            </p:spPr>
            <p:txBody>
              <a:bodyPr wrap="none" anchor="ctr"/>
              <a:lstStyle/>
              <a:p>
                <a:endParaRPr lang="zh-CN" altLang="en-US"/>
              </a:p>
            </p:txBody>
          </p:sp>
          <p:sp>
            <p:nvSpPr>
              <p:cNvPr id="80965" name="Line 69"/>
              <p:cNvSpPr>
                <a:spLocks noChangeShapeType="1"/>
              </p:cNvSpPr>
              <p:nvPr/>
            </p:nvSpPr>
            <p:spPr bwMode="auto">
              <a:xfrm>
                <a:off x="1872" y="480"/>
                <a:ext cx="96"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80966" name="Group 70"/>
            <p:cNvGrpSpPr>
              <a:grpSpLocks/>
            </p:cNvGrpSpPr>
            <p:nvPr/>
          </p:nvGrpSpPr>
          <p:grpSpPr bwMode="auto">
            <a:xfrm>
              <a:off x="660" y="1497"/>
              <a:ext cx="384" cy="96"/>
              <a:chOff x="1584" y="432"/>
              <a:chExt cx="384" cy="96"/>
            </a:xfrm>
          </p:grpSpPr>
          <p:sp>
            <p:nvSpPr>
              <p:cNvPr id="80967" name="Rectangle 71"/>
              <p:cNvSpPr>
                <a:spLocks noChangeArrowheads="1"/>
              </p:cNvSpPr>
              <p:nvPr/>
            </p:nvSpPr>
            <p:spPr bwMode="auto">
              <a:xfrm>
                <a:off x="1680" y="432"/>
                <a:ext cx="192" cy="96"/>
              </a:xfrm>
              <a:prstGeom prst="rect">
                <a:avLst/>
              </a:prstGeom>
              <a:noFill/>
              <a:ln w="38100">
                <a:solidFill>
                  <a:schemeClr val="tx1"/>
                </a:solidFill>
                <a:miter lim="800000"/>
                <a:headEnd/>
                <a:tailEnd/>
              </a:ln>
              <a:effectLst/>
            </p:spPr>
            <p:txBody>
              <a:bodyPr wrap="none" anchor="ctr"/>
              <a:lstStyle/>
              <a:p>
                <a:endParaRPr lang="zh-CN" altLang="en-US"/>
              </a:p>
            </p:txBody>
          </p:sp>
          <p:sp>
            <p:nvSpPr>
              <p:cNvPr id="80968" name="Line 72"/>
              <p:cNvSpPr>
                <a:spLocks noChangeShapeType="1"/>
              </p:cNvSpPr>
              <p:nvPr/>
            </p:nvSpPr>
            <p:spPr bwMode="auto">
              <a:xfrm>
                <a:off x="1584" y="480"/>
                <a:ext cx="96" cy="0"/>
              </a:xfrm>
              <a:prstGeom prst="line">
                <a:avLst/>
              </a:prstGeom>
              <a:noFill/>
              <a:ln w="38100">
                <a:solidFill>
                  <a:schemeClr val="tx1"/>
                </a:solidFill>
                <a:round/>
                <a:headEnd/>
                <a:tailEnd/>
              </a:ln>
              <a:effectLst/>
            </p:spPr>
            <p:txBody>
              <a:bodyPr wrap="none" anchor="ctr"/>
              <a:lstStyle/>
              <a:p>
                <a:endParaRPr lang="zh-CN" altLang="en-US"/>
              </a:p>
            </p:txBody>
          </p:sp>
          <p:sp>
            <p:nvSpPr>
              <p:cNvPr id="80969" name="Line 73"/>
              <p:cNvSpPr>
                <a:spLocks noChangeShapeType="1"/>
              </p:cNvSpPr>
              <p:nvPr/>
            </p:nvSpPr>
            <p:spPr bwMode="auto">
              <a:xfrm>
                <a:off x="1872" y="480"/>
                <a:ext cx="96" cy="0"/>
              </a:xfrm>
              <a:prstGeom prst="line">
                <a:avLst/>
              </a:prstGeom>
              <a:noFill/>
              <a:ln w="38100">
                <a:solidFill>
                  <a:schemeClr val="tx1"/>
                </a:solidFill>
                <a:round/>
                <a:headEnd/>
                <a:tailEnd/>
              </a:ln>
              <a:effectLst/>
            </p:spPr>
            <p:txBody>
              <a:bodyPr wrap="none" anchor="ctr"/>
              <a:lstStyle/>
              <a:p>
                <a:endParaRPr lang="zh-CN" altLang="en-US"/>
              </a:p>
            </p:txBody>
          </p:sp>
        </p:grpSp>
        <p:sp>
          <p:nvSpPr>
            <p:cNvPr id="80970" name="Rectangle 74"/>
            <p:cNvSpPr>
              <a:spLocks noChangeArrowheads="1"/>
            </p:cNvSpPr>
            <p:nvPr/>
          </p:nvSpPr>
          <p:spPr bwMode="auto">
            <a:xfrm>
              <a:off x="1236" y="1344"/>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80971" name="Line 75"/>
            <p:cNvSpPr>
              <a:spLocks noChangeShapeType="1"/>
            </p:cNvSpPr>
            <p:nvPr/>
          </p:nvSpPr>
          <p:spPr bwMode="auto">
            <a:xfrm>
              <a:off x="1092" y="1824"/>
              <a:ext cx="144" cy="0"/>
            </a:xfrm>
            <a:prstGeom prst="line">
              <a:avLst/>
            </a:prstGeom>
            <a:noFill/>
            <a:ln w="38100">
              <a:solidFill>
                <a:schemeClr val="tx1"/>
              </a:solidFill>
              <a:round/>
              <a:headEnd/>
              <a:tailEnd/>
            </a:ln>
          </p:spPr>
          <p:txBody>
            <a:bodyPr wrap="none" anchor="ctr"/>
            <a:lstStyle/>
            <a:p>
              <a:endParaRPr lang="zh-CN" altLang="en-US"/>
            </a:p>
          </p:txBody>
        </p:sp>
        <p:sp>
          <p:nvSpPr>
            <p:cNvPr id="80972" name="Line 76"/>
            <p:cNvSpPr>
              <a:spLocks noChangeShapeType="1"/>
            </p:cNvSpPr>
            <p:nvPr/>
          </p:nvSpPr>
          <p:spPr bwMode="auto">
            <a:xfrm>
              <a:off x="1716" y="1680"/>
              <a:ext cx="192" cy="0"/>
            </a:xfrm>
            <a:prstGeom prst="line">
              <a:avLst/>
            </a:prstGeom>
            <a:noFill/>
            <a:ln w="38100">
              <a:solidFill>
                <a:schemeClr val="tx1"/>
              </a:solidFill>
              <a:round/>
              <a:headEnd/>
              <a:tailEnd/>
            </a:ln>
          </p:spPr>
          <p:txBody>
            <a:bodyPr wrap="none" anchor="ctr"/>
            <a:lstStyle/>
            <a:p>
              <a:endParaRPr lang="zh-CN" altLang="en-US"/>
            </a:p>
          </p:txBody>
        </p:sp>
        <p:sp>
          <p:nvSpPr>
            <p:cNvPr id="80973" name="Line 77"/>
            <p:cNvSpPr>
              <a:spLocks noChangeShapeType="1"/>
            </p:cNvSpPr>
            <p:nvPr/>
          </p:nvSpPr>
          <p:spPr bwMode="auto">
            <a:xfrm>
              <a:off x="1092" y="1113"/>
              <a:ext cx="0" cy="432"/>
            </a:xfrm>
            <a:prstGeom prst="line">
              <a:avLst/>
            </a:prstGeom>
            <a:noFill/>
            <a:ln w="38100">
              <a:solidFill>
                <a:schemeClr val="tx1"/>
              </a:solidFill>
              <a:round/>
              <a:headEnd/>
              <a:tailEnd/>
            </a:ln>
            <a:effectLst/>
          </p:spPr>
          <p:txBody>
            <a:bodyPr anchor="ctr">
              <a:spAutoFit/>
            </a:bodyPr>
            <a:lstStyle/>
            <a:p>
              <a:endParaRPr lang="zh-CN" altLang="en-US"/>
            </a:p>
          </p:txBody>
        </p:sp>
        <p:sp>
          <p:nvSpPr>
            <p:cNvPr id="80974" name="Line 78"/>
            <p:cNvSpPr>
              <a:spLocks noChangeShapeType="1"/>
            </p:cNvSpPr>
            <p:nvPr/>
          </p:nvSpPr>
          <p:spPr bwMode="auto">
            <a:xfrm>
              <a:off x="1812" y="1680"/>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5" name="Line 79"/>
            <p:cNvSpPr>
              <a:spLocks noChangeShapeType="1"/>
            </p:cNvSpPr>
            <p:nvPr/>
          </p:nvSpPr>
          <p:spPr bwMode="auto">
            <a:xfrm>
              <a:off x="1860" y="1113"/>
              <a:ext cx="0" cy="567"/>
            </a:xfrm>
            <a:prstGeom prst="line">
              <a:avLst/>
            </a:prstGeom>
            <a:noFill/>
            <a:ln w="38100">
              <a:solidFill>
                <a:schemeClr val="tx1"/>
              </a:solidFill>
              <a:round/>
              <a:headEnd/>
              <a:tailEnd/>
            </a:ln>
            <a:effectLst/>
          </p:spPr>
          <p:txBody>
            <a:bodyPr anchor="ctr">
              <a:spAutoFit/>
            </a:bodyPr>
            <a:lstStyle/>
            <a:p>
              <a:endParaRPr lang="zh-CN" altLang="en-US"/>
            </a:p>
          </p:txBody>
        </p:sp>
        <p:sp>
          <p:nvSpPr>
            <p:cNvPr id="80976" name="Line 80"/>
            <p:cNvSpPr>
              <a:spLocks noChangeShapeType="1"/>
            </p:cNvSpPr>
            <p:nvPr/>
          </p:nvSpPr>
          <p:spPr bwMode="auto">
            <a:xfrm>
              <a:off x="564" y="1824"/>
              <a:ext cx="1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7" name="Line 81"/>
            <p:cNvSpPr>
              <a:spLocks noChangeShapeType="1"/>
            </p:cNvSpPr>
            <p:nvPr/>
          </p:nvSpPr>
          <p:spPr bwMode="auto">
            <a:xfrm>
              <a:off x="564" y="1824"/>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8" name="Line 82"/>
            <p:cNvSpPr>
              <a:spLocks noChangeShapeType="1"/>
            </p:cNvSpPr>
            <p:nvPr/>
          </p:nvSpPr>
          <p:spPr bwMode="auto">
            <a:xfrm>
              <a:off x="1428" y="1017"/>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9" name="Line 83"/>
            <p:cNvSpPr>
              <a:spLocks noChangeShapeType="1"/>
            </p:cNvSpPr>
            <p:nvPr/>
          </p:nvSpPr>
          <p:spPr bwMode="auto">
            <a:xfrm>
              <a:off x="1524" y="1017"/>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0" name="Line 84"/>
            <p:cNvSpPr>
              <a:spLocks noChangeShapeType="1"/>
            </p:cNvSpPr>
            <p:nvPr/>
          </p:nvSpPr>
          <p:spPr bwMode="auto">
            <a:xfrm>
              <a:off x="1044" y="1545"/>
              <a:ext cx="1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1" name="Line 85"/>
            <p:cNvSpPr>
              <a:spLocks noChangeShapeType="1"/>
            </p:cNvSpPr>
            <p:nvPr/>
          </p:nvSpPr>
          <p:spPr bwMode="auto">
            <a:xfrm>
              <a:off x="564" y="1545"/>
              <a:ext cx="19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80982" name="Line 86"/>
            <p:cNvSpPr>
              <a:spLocks noChangeShapeType="1"/>
            </p:cNvSpPr>
            <p:nvPr/>
          </p:nvSpPr>
          <p:spPr bwMode="auto">
            <a:xfrm>
              <a:off x="1092" y="1113"/>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3" name="Line 87"/>
            <p:cNvSpPr>
              <a:spLocks noChangeShapeType="1"/>
            </p:cNvSpPr>
            <p:nvPr/>
          </p:nvSpPr>
          <p:spPr bwMode="auto">
            <a:xfrm>
              <a:off x="1524" y="1113"/>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4" name="Oval 88"/>
            <p:cNvSpPr>
              <a:spLocks noChangeArrowheads="1"/>
            </p:cNvSpPr>
            <p:nvPr/>
          </p:nvSpPr>
          <p:spPr bwMode="auto">
            <a:xfrm>
              <a:off x="1812" y="1632"/>
              <a:ext cx="84" cy="84"/>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80985" name="Oval 89"/>
            <p:cNvSpPr>
              <a:spLocks noChangeArrowheads="1"/>
            </p:cNvSpPr>
            <p:nvPr/>
          </p:nvSpPr>
          <p:spPr bwMode="auto">
            <a:xfrm>
              <a:off x="1044" y="1500"/>
              <a:ext cx="84" cy="84"/>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80986" name="Oval 90"/>
            <p:cNvSpPr>
              <a:spLocks noChangeArrowheads="1"/>
            </p:cNvSpPr>
            <p:nvPr/>
          </p:nvSpPr>
          <p:spPr bwMode="auto">
            <a:xfrm>
              <a:off x="2136" y="1632"/>
              <a:ext cx="84" cy="84"/>
            </a:xfrm>
            <a:prstGeom prst="ellipse">
              <a:avLst/>
            </a:prstGeom>
            <a:noFill/>
            <a:ln w="38100">
              <a:solidFill>
                <a:schemeClr val="tx1"/>
              </a:solidFill>
              <a:round/>
              <a:headEnd/>
              <a:tailEnd/>
            </a:ln>
            <a:effectLst/>
          </p:spPr>
          <p:txBody>
            <a:bodyPr anchor="ctr">
              <a:spAutoFit/>
            </a:bodyPr>
            <a:lstStyle/>
            <a:p>
              <a:endParaRPr lang="zh-CN" altLang="en-US"/>
            </a:p>
          </p:txBody>
        </p:sp>
        <p:sp>
          <p:nvSpPr>
            <p:cNvPr id="80987" name="Oval 91"/>
            <p:cNvSpPr>
              <a:spLocks noChangeArrowheads="1"/>
            </p:cNvSpPr>
            <p:nvPr/>
          </p:nvSpPr>
          <p:spPr bwMode="auto">
            <a:xfrm>
              <a:off x="480" y="1512"/>
              <a:ext cx="84" cy="84"/>
            </a:xfrm>
            <a:prstGeom prst="ellipse">
              <a:avLst/>
            </a:prstGeom>
            <a:noFill/>
            <a:ln w="38100">
              <a:solidFill>
                <a:schemeClr val="tx1"/>
              </a:solidFill>
              <a:round/>
              <a:headEnd/>
              <a:tailEnd/>
            </a:ln>
            <a:effectLst/>
          </p:spPr>
          <p:txBody>
            <a:bodyPr anchor="ctr">
              <a:spAutoFit/>
            </a:bodyPr>
            <a:lstStyle/>
            <a:p>
              <a:endParaRPr lang="zh-CN" altLang="en-US"/>
            </a:p>
          </p:txBody>
        </p:sp>
      </p:grpSp>
      <p:sp>
        <p:nvSpPr>
          <p:cNvPr id="80988" name="AutoShape 92"/>
          <p:cNvSpPr>
            <a:spLocks/>
          </p:cNvSpPr>
          <p:nvPr/>
        </p:nvSpPr>
        <p:spPr bwMode="auto">
          <a:xfrm>
            <a:off x="3406775" y="531813"/>
            <a:ext cx="361950" cy="1104900"/>
          </a:xfrm>
          <a:prstGeom prst="leftBrace">
            <a:avLst>
              <a:gd name="adj1" fmla="val 25439"/>
              <a:gd name="adj2" fmla="val 51722"/>
            </a:avLst>
          </a:prstGeom>
          <a:noFill/>
          <a:ln w="38100">
            <a:solidFill>
              <a:srgbClr val="FF0000"/>
            </a:solidFill>
            <a:round/>
            <a:headEnd/>
            <a:tailEnd/>
          </a:ln>
          <a:effectLst/>
        </p:spPr>
        <p:txBody>
          <a:bodyPr anchor="ctr">
            <a:spAutoFit/>
          </a:bodyPr>
          <a:lstStyle/>
          <a:p>
            <a:endParaRPr lang="zh-CN" altLang="en-US"/>
          </a:p>
        </p:txBody>
      </p:sp>
      <p:sp>
        <p:nvSpPr>
          <p:cNvPr id="80989" name="AutoShape 93"/>
          <p:cNvSpPr>
            <a:spLocks noChangeArrowheads="1"/>
          </p:cNvSpPr>
          <p:nvPr/>
        </p:nvSpPr>
        <p:spPr bwMode="auto">
          <a:xfrm rot="959729">
            <a:off x="6024563" y="1314450"/>
            <a:ext cx="704850" cy="285750"/>
          </a:xfrm>
          <a:prstGeom prst="rightArrow">
            <a:avLst>
              <a:gd name="adj1" fmla="val 50000"/>
              <a:gd name="adj2" fmla="val 61667"/>
            </a:avLst>
          </a:prstGeom>
          <a:gradFill rotWithShape="0">
            <a:gsLst>
              <a:gs pos="0">
                <a:srgbClr val="FF0000"/>
              </a:gs>
              <a:gs pos="100000">
                <a:schemeClr val="tx1"/>
              </a:gs>
            </a:gsLst>
            <a:lin ang="0" scaled="1"/>
          </a:gradFill>
          <a:ln w="38100">
            <a:noFill/>
            <a:miter lim="800000"/>
            <a:headEnd/>
            <a:tailEnd/>
          </a:ln>
          <a:effectLst/>
        </p:spPr>
        <p:txBody>
          <a:bodyPr wrap="none" anchor="ctr">
            <a:spAutoFit/>
          </a:bodyPr>
          <a:lstStyle/>
          <a:p>
            <a:endParaRPr lang="zh-CN" altLang="en-US"/>
          </a:p>
        </p:txBody>
      </p:sp>
      <p:sp>
        <p:nvSpPr>
          <p:cNvPr id="80990" name="Text Box 94"/>
          <p:cNvSpPr txBox="1">
            <a:spLocks noChangeArrowheads="1"/>
          </p:cNvSpPr>
          <p:nvPr/>
        </p:nvSpPr>
        <p:spPr bwMode="auto">
          <a:xfrm>
            <a:off x="177800" y="34290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二、积分运算</a:t>
            </a:r>
          </a:p>
        </p:txBody>
      </p:sp>
      <p:grpSp>
        <p:nvGrpSpPr>
          <p:cNvPr id="80991" name="Group 95"/>
          <p:cNvGrpSpPr>
            <a:grpSpLocks/>
          </p:cNvGrpSpPr>
          <p:nvPr/>
        </p:nvGrpSpPr>
        <p:grpSpPr bwMode="auto">
          <a:xfrm>
            <a:off x="0" y="2857500"/>
            <a:ext cx="9093200" cy="1498600"/>
            <a:chOff x="0" y="1800"/>
            <a:chExt cx="5728" cy="944"/>
          </a:xfrm>
        </p:grpSpPr>
        <p:sp>
          <p:nvSpPr>
            <p:cNvPr id="80992" name="Text Box 96"/>
            <p:cNvSpPr txBox="1">
              <a:spLocks noChangeArrowheads="1"/>
            </p:cNvSpPr>
            <p:nvPr/>
          </p:nvSpPr>
          <p:spPr bwMode="auto">
            <a:xfrm>
              <a:off x="161" y="2417"/>
              <a:ext cx="2509"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latin typeface="宋体" pitchFamily="2" charset="-122"/>
                </a:rPr>
                <a:t>应用举例</a:t>
              </a:r>
              <a:r>
                <a:rPr lang="en-US" altLang="zh-CN" sz="2800" b="1">
                  <a:solidFill>
                    <a:srgbClr val="FF0000"/>
                  </a:solidFill>
                  <a:latin typeface="宋体" pitchFamily="2" charset="-122"/>
                </a:rPr>
                <a:t>1</a:t>
              </a:r>
              <a:r>
                <a:rPr lang="zh-CN" altLang="en-US" sz="2800" b="1">
                  <a:solidFill>
                    <a:srgbClr val="FF0000"/>
                  </a:solidFill>
                  <a:latin typeface="宋体" pitchFamily="2" charset="-122"/>
                </a:rPr>
                <a:t>：</a:t>
              </a:r>
            </a:p>
          </p:txBody>
        </p:sp>
        <p:grpSp>
          <p:nvGrpSpPr>
            <p:cNvPr id="80993" name="Group 97"/>
            <p:cNvGrpSpPr>
              <a:grpSpLocks/>
            </p:cNvGrpSpPr>
            <p:nvPr/>
          </p:nvGrpSpPr>
          <p:grpSpPr bwMode="auto">
            <a:xfrm>
              <a:off x="0" y="1800"/>
              <a:ext cx="5728" cy="519"/>
              <a:chOff x="0" y="1800"/>
              <a:chExt cx="5728" cy="519"/>
            </a:xfrm>
          </p:grpSpPr>
          <p:sp>
            <p:nvSpPr>
              <p:cNvPr id="80994" name="Line 98"/>
              <p:cNvSpPr>
                <a:spLocks noChangeShapeType="1"/>
              </p:cNvSpPr>
              <p:nvPr/>
            </p:nvSpPr>
            <p:spPr bwMode="auto">
              <a:xfrm>
                <a:off x="0" y="2287"/>
                <a:ext cx="2660" cy="0"/>
              </a:xfrm>
              <a:prstGeom prst="line">
                <a:avLst/>
              </a:prstGeom>
              <a:noFill/>
              <a:ln w="76200">
                <a:pattFill prst="sphere">
                  <a:fgClr>
                    <a:srgbClr val="800000"/>
                  </a:fgClr>
                  <a:bgClr>
                    <a:srgbClr val="FFFFFF"/>
                  </a:bgClr>
                </a:pattFill>
                <a:round/>
                <a:headEnd/>
                <a:tailEnd/>
              </a:ln>
              <a:effectLst/>
            </p:spPr>
            <p:txBody>
              <a:bodyPr wrap="none" anchor="ctr"/>
              <a:lstStyle/>
              <a:p>
                <a:endParaRPr lang="zh-CN" altLang="en-US"/>
              </a:p>
            </p:txBody>
          </p:sp>
          <p:sp>
            <p:nvSpPr>
              <p:cNvPr id="80995" name="Line 99"/>
              <p:cNvSpPr>
                <a:spLocks noChangeShapeType="1"/>
              </p:cNvSpPr>
              <p:nvPr/>
            </p:nvSpPr>
            <p:spPr bwMode="auto">
              <a:xfrm>
                <a:off x="2614" y="1800"/>
                <a:ext cx="3114" cy="0"/>
              </a:xfrm>
              <a:prstGeom prst="line">
                <a:avLst/>
              </a:prstGeom>
              <a:noFill/>
              <a:ln w="76200">
                <a:pattFill prst="sphere">
                  <a:fgClr>
                    <a:srgbClr val="800000"/>
                  </a:fgClr>
                  <a:bgClr>
                    <a:srgbClr val="FFFFFF"/>
                  </a:bgClr>
                </a:pattFill>
                <a:round/>
                <a:headEnd/>
                <a:tailEnd/>
              </a:ln>
              <a:effectLst/>
            </p:spPr>
            <p:txBody>
              <a:bodyPr wrap="none" anchor="ctr"/>
              <a:lstStyle/>
              <a:p>
                <a:endParaRPr lang="zh-CN" altLang="en-US"/>
              </a:p>
            </p:txBody>
          </p:sp>
          <p:sp>
            <p:nvSpPr>
              <p:cNvPr id="80996" name="Line 100"/>
              <p:cNvSpPr>
                <a:spLocks noChangeShapeType="1"/>
              </p:cNvSpPr>
              <p:nvPr/>
            </p:nvSpPr>
            <p:spPr bwMode="auto">
              <a:xfrm>
                <a:off x="2643" y="1817"/>
                <a:ext cx="0" cy="502"/>
              </a:xfrm>
              <a:prstGeom prst="line">
                <a:avLst/>
              </a:prstGeom>
              <a:noFill/>
              <a:ln w="76200">
                <a:pattFill prst="sphere">
                  <a:fgClr>
                    <a:srgbClr val="800000"/>
                  </a:fgClr>
                  <a:bgClr>
                    <a:srgbClr val="FFFFFF"/>
                  </a:bgClr>
                </a:pattFill>
                <a:round/>
                <a:headEnd/>
                <a:tailEnd/>
              </a:ln>
              <a:effec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wipe(left)">
                                      <p:cBhvr>
                                        <p:cTn id="12" dur="500"/>
                                        <p:tgtEl>
                                          <p:spTgt spid="809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0"/>
                                        </p:tgtEl>
                                        <p:attrNameLst>
                                          <p:attrName>style.visibility</p:attrName>
                                        </p:attrNameLst>
                                      </p:cBhvr>
                                      <p:to>
                                        <p:strVal val="visible"/>
                                      </p:to>
                                    </p:set>
                                    <p:animEffect transition="in" filter="wipe(left)">
                                      <p:cBhvr>
                                        <p:cTn id="17" dur="500"/>
                                        <p:tgtEl>
                                          <p:spTgt spid="870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7041"/>
                                        </p:tgtEl>
                                        <p:attrNameLst>
                                          <p:attrName>style.visibility</p:attrName>
                                        </p:attrNameLst>
                                      </p:cBhvr>
                                      <p:to>
                                        <p:strVal val="visible"/>
                                      </p:to>
                                    </p:set>
                                    <p:animEffect transition="in" filter="wipe(left)">
                                      <p:cBhvr>
                                        <p:cTn id="22" dur="500"/>
                                        <p:tgtEl>
                                          <p:spTgt spid="870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88"/>
                                        </p:tgtEl>
                                        <p:attrNameLst>
                                          <p:attrName>style.visibility</p:attrName>
                                        </p:attrNameLst>
                                      </p:cBhvr>
                                      <p:to>
                                        <p:strVal val="visible"/>
                                      </p:to>
                                    </p:set>
                                    <p:animEffect transition="in" filter="blinds(horizontal)">
                                      <p:cBhvr>
                                        <p:cTn id="27" dur="500"/>
                                        <p:tgtEl>
                                          <p:spTgt spid="809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989"/>
                                        </p:tgtEl>
                                        <p:attrNameLst>
                                          <p:attrName>style.visibility</p:attrName>
                                        </p:attrNameLst>
                                      </p:cBhvr>
                                      <p:to>
                                        <p:strVal val="visible"/>
                                      </p:to>
                                    </p:set>
                                    <p:animEffect transition="in" filter="blinds(horizontal)">
                                      <p:cBhvr>
                                        <p:cTn id="32" dur="500"/>
                                        <p:tgtEl>
                                          <p:spTgt spid="809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7042"/>
                                        </p:tgtEl>
                                        <p:attrNameLst>
                                          <p:attrName>style.visibility</p:attrName>
                                        </p:attrNameLst>
                                      </p:cBhvr>
                                      <p:to>
                                        <p:strVal val="visible"/>
                                      </p:to>
                                    </p:set>
                                    <p:animEffect transition="in" filter="wipe(left)">
                                      <p:cBhvr>
                                        <p:cTn id="37" dur="500"/>
                                        <p:tgtEl>
                                          <p:spTgt spid="8704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0991"/>
                                        </p:tgtEl>
                                        <p:attrNameLst>
                                          <p:attrName>style.visibility</p:attrName>
                                        </p:attrNameLst>
                                      </p:cBhvr>
                                      <p:to>
                                        <p:strVal val="visible"/>
                                      </p:to>
                                    </p:set>
                                    <p:animEffect transition="in" filter="checkerboard(across)">
                                      <p:cBhvr>
                                        <p:cTn id="42" dur="500"/>
                                        <p:tgtEl>
                                          <p:spTgt spid="809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948">
                                            <p:txEl>
                                              <p:pRg st="0" end="0"/>
                                            </p:txEl>
                                          </p:spTgt>
                                        </p:tgtEl>
                                        <p:attrNameLst>
                                          <p:attrName>style.visibility</p:attrName>
                                        </p:attrNameLst>
                                      </p:cBhvr>
                                      <p:to>
                                        <p:strVal val="visible"/>
                                      </p:to>
                                    </p:set>
                                    <p:animEffect transition="in" filter="wipe(left)">
                                      <p:cBhvr>
                                        <p:cTn id="47" dur="500"/>
                                        <p:tgtEl>
                                          <p:spTgt spid="8094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921"/>
                                        </p:tgtEl>
                                        <p:attrNameLst>
                                          <p:attrName>style.visibility</p:attrName>
                                        </p:attrNameLst>
                                      </p:cBhvr>
                                      <p:to>
                                        <p:strVal val="visible"/>
                                      </p:to>
                                    </p:set>
                                    <p:animEffect transition="in" filter="wipe(left)">
                                      <p:cBhvr>
                                        <p:cTn id="52" dur="500"/>
                                        <p:tgtEl>
                                          <p:spTgt spid="809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0910"/>
                                        </p:tgtEl>
                                        <p:attrNameLst>
                                          <p:attrName>style.visibility</p:attrName>
                                        </p:attrNameLst>
                                      </p:cBhvr>
                                      <p:to>
                                        <p:strVal val="visible"/>
                                      </p:to>
                                    </p:set>
                                    <p:animEffect transition="in" filter="wipe(left)">
                                      <p:cBhvr>
                                        <p:cTn id="57" dur="500"/>
                                        <p:tgtEl>
                                          <p:spTgt spid="809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0939"/>
                                        </p:tgtEl>
                                        <p:attrNameLst>
                                          <p:attrName>style.visibility</p:attrName>
                                        </p:attrNameLst>
                                      </p:cBhvr>
                                      <p:to>
                                        <p:strVal val="visible"/>
                                      </p:to>
                                    </p:set>
                                    <p:animEffect transition="in" filter="wipe(left)">
                                      <p:cBhvr>
                                        <p:cTn id="62" dur="500"/>
                                        <p:tgtEl>
                                          <p:spTgt spid="809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0905"/>
                                        </p:tgtEl>
                                        <p:attrNameLst>
                                          <p:attrName>style.visibility</p:attrName>
                                        </p:attrNameLst>
                                      </p:cBhvr>
                                      <p:to>
                                        <p:strVal val="visible"/>
                                      </p:to>
                                    </p:set>
                                    <p:animEffect transition="in" filter="blinds(horizontal)">
                                      <p:cBhvr>
                                        <p:cTn id="67" dur="500"/>
                                        <p:tgtEl>
                                          <p:spTgt spid="8090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0930"/>
                                        </p:tgtEl>
                                        <p:attrNameLst>
                                          <p:attrName>style.visibility</p:attrName>
                                        </p:attrNameLst>
                                      </p:cBhvr>
                                      <p:to>
                                        <p:strVal val="visible"/>
                                      </p:to>
                                    </p:set>
                                    <p:animEffect transition="in" filter="wipe(left)">
                                      <p:cBhvr>
                                        <p:cTn id="72" dur="500"/>
                                        <p:tgtEl>
                                          <p:spTgt spid="8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8" grpId="0" build="p" autoUpdateAnimBg="0"/>
      <p:bldP spid="80988" grpId="0" animBg="1"/>
      <p:bldP spid="809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1265"/>
          <p:cNvSpPr/>
          <p:nvPr/>
        </p:nvSpPr>
        <p:spPr>
          <a:xfrm>
            <a:off x="250825" y="908050"/>
            <a:ext cx="8893175" cy="1552575"/>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作为一个电路元件，集成运放是一种理想的增益器件，它的放大倍数可达</a:t>
            </a:r>
            <a:r>
              <a:rPr lang="en-US" altLang="zh-CN" sz="2400" b="1">
                <a:latin typeface="Arial" panose="020B0604020202020204" pitchFamily="34" charset="0"/>
                <a:ea typeface="楷体_GB2312" pitchFamily="49" charset="-122"/>
              </a:rPr>
              <a:t>10</a:t>
            </a:r>
            <a:r>
              <a:rPr lang="en-US" altLang="zh-CN" sz="2400" b="1" baseline="30000">
                <a:latin typeface="Arial" panose="020B0604020202020204" pitchFamily="34" charset="0"/>
                <a:ea typeface="楷体_GB2312" pitchFamily="49" charset="-122"/>
              </a:rPr>
              <a:t>4</a:t>
            </a:r>
            <a:r>
              <a:rPr lang="zh-CN" altLang="en-US" sz="2400" b="1">
                <a:latin typeface="Arial" panose="020B0604020202020204" pitchFamily="34" charset="0"/>
                <a:ea typeface="楷体_GB2312" pitchFamily="49" charset="-122"/>
              </a:rPr>
              <a:t>～</a:t>
            </a:r>
            <a:r>
              <a:rPr lang="en-US" altLang="zh-CN" sz="2400" b="1">
                <a:latin typeface="Arial" panose="020B0604020202020204" pitchFamily="34" charset="0"/>
                <a:ea typeface="楷体_GB2312" pitchFamily="49" charset="-122"/>
              </a:rPr>
              <a:t>10</a:t>
            </a:r>
            <a:r>
              <a:rPr lang="en-US" altLang="zh-CN" sz="2400" b="1" baseline="30000">
                <a:latin typeface="Arial" panose="020B0604020202020204" pitchFamily="34" charset="0"/>
                <a:ea typeface="楷体_GB2312" pitchFamily="49" charset="-122"/>
              </a:rPr>
              <a:t>7</a:t>
            </a:r>
            <a:r>
              <a:rPr lang="zh-CN" altLang="en-US" sz="2400" b="1">
                <a:latin typeface="Arial" panose="020B0604020202020204" pitchFamily="34" charset="0"/>
                <a:ea typeface="楷体_GB2312" pitchFamily="49" charset="-122"/>
              </a:rPr>
              <a:t>。集成运放的输入电阻从几十千欧到几十兆欧，而输出电阻很小，仅为几十欧姆，而且在静态工作时有零输入时零输出的特点。</a:t>
            </a:r>
          </a:p>
        </p:txBody>
      </p:sp>
      <p:pic>
        <p:nvPicPr>
          <p:cNvPr id="11268" name="图片 11267" descr="0804"/>
          <p:cNvPicPr>
            <a:picLocks noChangeAspect="1"/>
          </p:cNvPicPr>
          <p:nvPr/>
        </p:nvPicPr>
        <p:blipFill>
          <a:blip r:embed="rId2"/>
          <a:srcRect t="29057" r="36136"/>
          <a:stretch>
            <a:fillRect/>
          </a:stretch>
        </p:blipFill>
        <p:spPr>
          <a:xfrm>
            <a:off x="1476375" y="2492375"/>
            <a:ext cx="6048375" cy="1419225"/>
          </a:xfrm>
          <a:prstGeom prst="rect">
            <a:avLst/>
          </a:prstGeom>
          <a:noFill/>
          <a:ln w="9525">
            <a:noFill/>
          </a:ln>
        </p:spPr>
      </p:pic>
      <p:sp>
        <p:nvSpPr>
          <p:cNvPr id="11270" name="矩形 11269"/>
          <p:cNvSpPr/>
          <p:nvPr/>
        </p:nvSpPr>
        <p:spPr>
          <a:xfrm>
            <a:off x="0" y="4005263"/>
            <a:ext cx="8893175" cy="822325"/>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输入级是具有恒流源的差动放大电路，电路中输入级要求能够获得尽可能低的失调和尽可能高的共模抑制比及输入电阻。</a:t>
            </a:r>
          </a:p>
        </p:txBody>
      </p:sp>
      <p:sp>
        <p:nvSpPr>
          <p:cNvPr id="11271" name="矩形 11270"/>
          <p:cNvSpPr/>
          <p:nvPr/>
        </p:nvSpPr>
        <p:spPr>
          <a:xfrm>
            <a:off x="0" y="4868863"/>
            <a:ext cx="8893175" cy="1917700"/>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中间级的主要任务是提供足够大的电压放大倍数。从对中间级的要求来说，不仅要具有较高的电压增益，同时还应具有</a:t>
            </a:r>
            <a:r>
              <a:rPr lang="zh-CN" altLang="en-US" sz="2400" b="1" dirty="0">
                <a:latin typeface="Arial" panose="020B0604020202020204" pitchFamily="34" charset="0"/>
                <a:ea typeface="楷体_GB2312" pitchFamily="49" charset="-122"/>
              </a:rPr>
              <a:t>较高</a:t>
            </a:r>
            <a:r>
              <a:rPr lang="zh-CN" altLang="en-US" sz="2400" b="1" dirty="0">
                <a:latin typeface="Times New Roman" panose="02020603050405020304" pitchFamily="18" charset="0"/>
                <a:ea typeface="楷体_GB2312" pitchFamily="49" charset="-122"/>
              </a:rPr>
              <a:t>的输入电阻以减少本级对前级电压放大倍数的影响。中间级通常用</a:t>
            </a:r>
            <a:r>
              <a:rPr lang="en-US" altLang="zh-CN" sz="2400" b="1">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级直接耦合放大电路组成。</a:t>
            </a:r>
          </a:p>
          <a:p>
            <a:endParaRPr lang="zh-CN" altLang="en-US" sz="2400" b="1">
              <a:latin typeface="Arial" panose="020B0604020202020204" pitchFamily="34" charset="0"/>
              <a:ea typeface="楷体_GB2312" pitchFamily="49" charset="-122"/>
            </a:endParaRPr>
          </a:p>
        </p:txBody>
      </p:sp>
      <p:sp>
        <p:nvSpPr>
          <p:cNvPr id="11272" name="矩形 11271">
            <a:hlinkClick r:id="" action="ppaction://noaction"/>
          </p:cNvPr>
          <p:cNvSpPr/>
          <p:nvPr/>
        </p:nvSpPr>
        <p:spPr>
          <a:xfrm>
            <a:off x="323850" y="549275"/>
            <a:ext cx="4789488" cy="288925"/>
          </a:xfrm>
          <a:prstGeom prst="rect">
            <a:avLst/>
          </a:prstGeom>
        </p:spPr>
        <p:txBody>
          <a:bodyPr wrap="none" fromWordArt="1">
            <a:prstTxWarp prst="textPlain">
              <a:avLst>
                <a:gd name="adj" fmla="val 50000"/>
              </a:avLst>
            </a:prstTxWarp>
            <a:normAutofit fontScale="55000" lnSpcReduction="20000"/>
          </a:bodyPr>
          <a:lstStyle/>
          <a:p>
            <a:pPr algn="ctr"/>
            <a:r>
              <a:rPr lang="zh-CN" altLang="en-US" sz="2800">
                <a:ln w="9525" cap="flat" cmpd="sng">
                  <a:solidFill>
                    <a:srgbClr val="006600"/>
                  </a:solidFill>
                  <a:prstDash val="solid"/>
                  <a:headEnd type="none" w="med" len="med"/>
                  <a:tailEnd type="none" w="med" len="med"/>
                </a:ln>
                <a:solidFill>
                  <a:srgbClr val="A22700"/>
                </a:solidFill>
                <a:effectLst>
                  <a:outerShdw dist="35921" dir="2699999" algn="ctr" rotWithShape="0">
                    <a:srgbClr val="C0C0C0">
                      <a:alpha val="79999"/>
                    </a:srgbClr>
                  </a:outerShdw>
                </a:effectLst>
                <a:latin typeface="隶书" panose="02010509060101010101" pitchFamily="49" charset="-122"/>
                <a:ea typeface="隶书" panose="02010509060101010101" pitchFamily="49" charset="-122"/>
              </a:rPr>
              <a:t>集成运放的结构特点</a:t>
            </a:r>
          </a:p>
        </p:txBody>
      </p:sp>
    </p:spTree>
    <p:extLst>
      <p:ext uri="{BB962C8B-B14F-4D97-AF65-F5344CB8AC3E}">
        <p14:creationId xmlns:p14="http://schemas.microsoft.com/office/powerpoint/2010/main" val="13387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left)">
                                      <p:cBhvr>
                                        <p:cTn id="7" dur="10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checkerboard(across)">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edge">
                                      <p:cBhvr>
                                        <p:cTn id="17" dur="20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70"/>
                                        </p:tgtEl>
                                        <p:attrNameLst>
                                          <p:attrName>style.visibility</p:attrName>
                                        </p:attrNameLst>
                                      </p:cBhvr>
                                      <p:to>
                                        <p:strVal val="visible"/>
                                      </p:to>
                                    </p:set>
                                    <p:animEffect transition="in" filter="checkerboard(across)">
                                      <p:cBhvr>
                                        <p:cTn id="22" dur="500"/>
                                        <p:tgtEl>
                                          <p:spTgt spid="1127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71"/>
                                        </p:tgtEl>
                                        <p:attrNameLst>
                                          <p:attrName>style.visibility</p:attrName>
                                        </p:attrNameLst>
                                      </p:cBhvr>
                                      <p:to>
                                        <p:strVal val="visible"/>
                                      </p:to>
                                    </p:set>
                                    <p:animEffect transition="in" filter="checkerboard(across)">
                                      <p:cBhvr>
                                        <p:cTn id="2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70" grpId="0" animBg="1"/>
      <p:bldP spid="112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12290"/>
          <p:cNvSpPr/>
          <p:nvPr/>
        </p:nvSpPr>
        <p:spPr>
          <a:xfrm>
            <a:off x="0" y="765175"/>
            <a:ext cx="8893175" cy="1917700"/>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输出级的主要作用是给出足够的电流以满足负载的需要，同时还要具有较低的输出电阻和较高的输入电阻，以起到将放大级和负载隔离的作用</a:t>
            </a:r>
            <a:r>
              <a:rPr lang="zh-CN" altLang="en-US" sz="2400" b="1" dirty="0">
                <a:latin typeface="Arial" panose="020B0604020202020204" pitchFamily="34" charset="0"/>
                <a:ea typeface="楷体_GB2312" pitchFamily="49" charset="-122"/>
              </a:rPr>
              <a:t>。输出</a:t>
            </a:r>
            <a:r>
              <a:rPr lang="zh-CN" altLang="en-US" sz="2400" b="1">
                <a:latin typeface="Arial" panose="020B0604020202020204" pitchFamily="34" charset="0"/>
                <a:ea typeface="楷体_GB2312" pitchFamily="49" charset="-122"/>
              </a:rPr>
              <a:t>级常采用互补对称</a:t>
            </a:r>
            <a:r>
              <a:rPr lang="en-US" altLang="zh-CN" sz="2400" b="1">
                <a:latin typeface="Arial" panose="020B0604020202020204" pitchFamily="34" charset="0"/>
                <a:ea typeface="楷体_GB2312" pitchFamily="49" charset="-122"/>
              </a:rPr>
              <a:t>OCL</a:t>
            </a:r>
            <a:r>
              <a:rPr lang="zh-CN" altLang="en-US" sz="2400" b="1">
                <a:latin typeface="Arial" panose="020B0604020202020204" pitchFamily="34" charset="0"/>
                <a:ea typeface="楷体_GB2312" pitchFamily="49" charset="-122"/>
              </a:rPr>
              <a:t>功放输出级电路。输出级大多为互补推挽电路，除此之外，还应该有过载保护，以防输出端短路或过载电流过大。</a:t>
            </a:r>
          </a:p>
        </p:txBody>
      </p:sp>
      <p:sp>
        <p:nvSpPr>
          <p:cNvPr id="12292" name="矩形 12291"/>
          <p:cNvSpPr/>
          <p:nvPr/>
        </p:nvSpPr>
        <p:spPr>
          <a:xfrm>
            <a:off x="0" y="2996952"/>
            <a:ext cx="8893175" cy="1917700"/>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dirty="0">
                <a:latin typeface="Arial" panose="020B0604020202020204" pitchFamily="34" charset="0"/>
                <a:ea typeface="楷体_GB2312" pitchFamily="49" charset="-122"/>
              </a:rPr>
              <a:t>       偏置电路采用恒流源电路，为各级电路设置稳定的直流偏置。</a:t>
            </a:r>
          </a:p>
          <a:p>
            <a:r>
              <a:rPr lang="zh-CN" altLang="en-US" sz="2400" b="1" dirty="0">
                <a:latin typeface="Arial" panose="020B0604020202020204" pitchFamily="34" charset="0"/>
                <a:ea typeface="楷体_GB2312" pitchFamily="49" charset="-122"/>
              </a:rPr>
              <a:t>       集成运放内部除以上几个组成部分以外，电路中还附有双端输入 到单端输出的转换电路，实现零输入、零输出所要求的电平位移电路及输出过载保护电路等。</a:t>
            </a:r>
          </a:p>
        </p:txBody>
      </p:sp>
    </p:spTree>
    <p:extLst>
      <p:ext uri="{BB962C8B-B14F-4D97-AF65-F5344CB8AC3E}">
        <p14:creationId xmlns:p14="http://schemas.microsoft.com/office/powerpoint/2010/main" val="598974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checkerboard(across)">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heckerboard(across)">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1027"/>
          <p:cNvSpPr>
            <a:spLocks noGrp="1" noChangeArrowheads="1"/>
          </p:cNvSpPr>
          <p:nvPr>
            <p:ph type="body" idx="1"/>
          </p:nvPr>
        </p:nvSpPr>
        <p:spPr>
          <a:xfrm>
            <a:off x="457200" y="381000"/>
            <a:ext cx="7772400" cy="4114800"/>
          </a:xfrm>
        </p:spPr>
        <p:txBody>
          <a:bodyPr/>
          <a:lstStyle/>
          <a:p>
            <a:pPr algn="just">
              <a:buFontTx/>
              <a:buNone/>
            </a:pPr>
            <a:r>
              <a:rPr lang="en-US" altLang="zh-CN" sz="2800" b="1">
                <a:latin typeface="宋体" pitchFamily="2" charset="-122"/>
              </a:rPr>
              <a:t>4</a:t>
            </a:r>
            <a:r>
              <a:rPr lang="zh-CN" altLang="en-US" sz="2800" b="1">
                <a:latin typeface="宋体" pitchFamily="2" charset="-122"/>
              </a:rPr>
              <a:t>．</a:t>
            </a:r>
            <a:r>
              <a:rPr lang="en-US" altLang="zh-CN" sz="2800" b="1">
                <a:latin typeface="宋体" pitchFamily="2" charset="-122"/>
              </a:rPr>
              <a:t>OPA</a:t>
            </a:r>
            <a:r>
              <a:rPr lang="zh-CN" altLang="en-US" sz="2800" b="1">
                <a:latin typeface="宋体" pitchFamily="2" charset="-122"/>
              </a:rPr>
              <a:t>的组成</a:t>
            </a:r>
            <a:endParaRPr lang="zh-CN" altLang="en-US">
              <a:latin typeface="宋体" pitchFamily="2" charset="-122"/>
            </a:endParaRPr>
          </a:p>
        </p:txBody>
      </p:sp>
      <p:grpSp>
        <p:nvGrpSpPr>
          <p:cNvPr id="47169" name="Group 1089"/>
          <p:cNvGrpSpPr>
            <a:grpSpLocks/>
          </p:cNvGrpSpPr>
          <p:nvPr/>
        </p:nvGrpSpPr>
        <p:grpSpPr bwMode="auto">
          <a:xfrm>
            <a:off x="1066800" y="990600"/>
            <a:ext cx="6900863" cy="3260725"/>
            <a:chOff x="672" y="624"/>
            <a:chExt cx="4347" cy="2054"/>
          </a:xfrm>
        </p:grpSpPr>
        <p:sp>
          <p:nvSpPr>
            <p:cNvPr id="47110" name="Freeform 1030"/>
            <p:cNvSpPr>
              <a:spLocks/>
            </p:cNvSpPr>
            <p:nvPr/>
          </p:nvSpPr>
          <p:spPr bwMode="auto">
            <a:xfrm>
              <a:off x="1233" y="723"/>
              <a:ext cx="847" cy="557"/>
            </a:xfrm>
            <a:custGeom>
              <a:avLst/>
              <a:gdLst/>
              <a:ahLst/>
              <a:cxnLst>
                <a:cxn ang="0">
                  <a:pos x="11" y="0"/>
                </a:cxn>
                <a:cxn ang="0">
                  <a:pos x="0" y="18"/>
                </a:cxn>
                <a:cxn ang="0">
                  <a:pos x="837" y="557"/>
                </a:cxn>
                <a:cxn ang="0">
                  <a:pos x="847" y="540"/>
                </a:cxn>
                <a:cxn ang="0">
                  <a:pos x="11" y="0"/>
                </a:cxn>
              </a:cxnLst>
              <a:rect l="0" t="0" r="r" b="b"/>
              <a:pathLst>
                <a:path w="847" h="557">
                  <a:moveTo>
                    <a:pt x="11" y="0"/>
                  </a:moveTo>
                  <a:lnTo>
                    <a:pt x="0" y="18"/>
                  </a:lnTo>
                  <a:lnTo>
                    <a:pt x="837" y="557"/>
                  </a:lnTo>
                  <a:lnTo>
                    <a:pt x="847" y="540"/>
                  </a:lnTo>
                  <a:lnTo>
                    <a:pt x="11" y="0"/>
                  </a:lnTo>
                  <a:close/>
                </a:path>
              </a:pathLst>
            </a:custGeom>
            <a:solidFill>
              <a:srgbClr val="000000"/>
            </a:solidFill>
            <a:ln w="9525">
              <a:noFill/>
              <a:round/>
              <a:headEnd/>
              <a:tailEnd/>
            </a:ln>
          </p:spPr>
          <p:txBody>
            <a:bodyPr/>
            <a:lstStyle/>
            <a:p>
              <a:endParaRPr lang="zh-CN" altLang="en-US"/>
            </a:p>
          </p:txBody>
        </p:sp>
        <p:sp>
          <p:nvSpPr>
            <p:cNvPr id="47111" name="Freeform 1031"/>
            <p:cNvSpPr>
              <a:spLocks/>
            </p:cNvSpPr>
            <p:nvPr/>
          </p:nvSpPr>
          <p:spPr bwMode="auto">
            <a:xfrm>
              <a:off x="1233" y="1263"/>
              <a:ext cx="850" cy="530"/>
            </a:xfrm>
            <a:custGeom>
              <a:avLst/>
              <a:gdLst/>
              <a:ahLst/>
              <a:cxnLst>
                <a:cxn ang="0">
                  <a:pos x="850" y="17"/>
                </a:cxn>
                <a:cxn ang="0">
                  <a:pos x="839" y="0"/>
                </a:cxn>
                <a:cxn ang="0">
                  <a:pos x="0" y="513"/>
                </a:cxn>
                <a:cxn ang="0">
                  <a:pos x="11" y="530"/>
                </a:cxn>
                <a:cxn ang="0">
                  <a:pos x="850" y="17"/>
                </a:cxn>
              </a:cxnLst>
              <a:rect l="0" t="0" r="r" b="b"/>
              <a:pathLst>
                <a:path w="850" h="530">
                  <a:moveTo>
                    <a:pt x="850" y="17"/>
                  </a:moveTo>
                  <a:lnTo>
                    <a:pt x="839" y="0"/>
                  </a:lnTo>
                  <a:lnTo>
                    <a:pt x="0" y="513"/>
                  </a:lnTo>
                  <a:lnTo>
                    <a:pt x="11" y="530"/>
                  </a:lnTo>
                  <a:lnTo>
                    <a:pt x="850" y="17"/>
                  </a:lnTo>
                  <a:close/>
                </a:path>
              </a:pathLst>
            </a:custGeom>
            <a:solidFill>
              <a:srgbClr val="000000"/>
            </a:solidFill>
            <a:ln w="9525">
              <a:noFill/>
              <a:round/>
              <a:headEnd/>
              <a:tailEnd/>
            </a:ln>
          </p:spPr>
          <p:txBody>
            <a:bodyPr/>
            <a:lstStyle/>
            <a:p>
              <a:endParaRPr lang="zh-CN" altLang="en-US"/>
            </a:p>
          </p:txBody>
        </p:sp>
        <p:sp>
          <p:nvSpPr>
            <p:cNvPr id="47112" name="Rectangle 1032"/>
            <p:cNvSpPr>
              <a:spLocks noChangeArrowheads="1"/>
            </p:cNvSpPr>
            <p:nvPr/>
          </p:nvSpPr>
          <p:spPr bwMode="auto">
            <a:xfrm>
              <a:off x="1229" y="705"/>
              <a:ext cx="20" cy="1079"/>
            </a:xfrm>
            <a:prstGeom prst="rect">
              <a:avLst/>
            </a:prstGeom>
            <a:solidFill>
              <a:srgbClr val="000000"/>
            </a:solidFill>
            <a:ln w="9525">
              <a:noFill/>
              <a:miter lim="800000"/>
              <a:headEnd/>
              <a:tailEnd/>
            </a:ln>
          </p:spPr>
          <p:txBody>
            <a:bodyPr/>
            <a:lstStyle/>
            <a:p>
              <a:endParaRPr lang="zh-CN" altLang="en-US"/>
            </a:p>
          </p:txBody>
        </p:sp>
        <p:sp>
          <p:nvSpPr>
            <p:cNvPr id="47113" name="Rectangle 1033"/>
            <p:cNvSpPr>
              <a:spLocks noChangeArrowheads="1"/>
            </p:cNvSpPr>
            <p:nvPr/>
          </p:nvSpPr>
          <p:spPr bwMode="auto">
            <a:xfrm>
              <a:off x="942" y="914"/>
              <a:ext cx="297" cy="13"/>
            </a:xfrm>
            <a:prstGeom prst="rect">
              <a:avLst/>
            </a:prstGeom>
            <a:solidFill>
              <a:srgbClr val="000000"/>
            </a:solidFill>
            <a:ln w="9525">
              <a:noFill/>
              <a:miter lim="800000"/>
              <a:headEnd/>
              <a:tailEnd/>
            </a:ln>
          </p:spPr>
          <p:txBody>
            <a:bodyPr/>
            <a:lstStyle/>
            <a:p>
              <a:endParaRPr lang="zh-CN" altLang="en-US"/>
            </a:p>
          </p:txBody>
        </p:sp>
        <p:sp>
          <p:nvSpPr>
            <p:cNvPr id="47114" name="Rectangle 1034"/>
            <p:cNvSpPr>
              <a:spLocks noChangeArrowheads="1"/>
            </p:cNvSpPr>
            <p:nvPr/>
          </p:nvSpPr>
          <p:spPr bwMode="auto">
            <a:xfrm>
              <a:off x="942" y="1562"/>
              <a:ext cx="297" cy="13"/>
            </a:xfrm>
            <a:prstGeom prst="rect">
              <a:avLst/>
            </a:prstGeom>
            <a:solidFill>
              <a:srgbClr val="000000"/>
            </a:solidFill>
            <a:ln w="9525">
              <a:noFill/>
              <a:miter lim="800000"/>
              <a:headEnd/>
              <a:tailEnd/>
            </a:ln>
          </p:spPr>
          <p:txBody>
            <a:bodyPr/>
            <a:lstStyle/>
            <a:p>
              <a:endParaRPr lang="zh-CN" altLang="en-US"/>
            </a:p>
          </p:txBody>
        </p:sp>
        <p:sp>
          <p:nvSpPr>
            <p:cNvPr id="47115" name="Rectangle 1035"/>
            <p:cNvSpPr>
              <a:spLocks noChangeArrowheads="1"/>
            </p:cNvSpPr>
            <p:nvPr/>
          </p:nvSpPr>
          <p:spPr bwMode="auto">
            <a:xfrm>
              <a:off x="1293" y="884"/>
              <a:ext cx="81" cy="21"/>
            </a:xfrm>
            <a:prstGeom prst="rect">
              <a:avLst/>
            </a:prstGeom>
            <a:solidFill>
              <a:srgbClr val="000000"/>
            </a:solidFill>
            <a:ln w="9525">
              <a:noFill/>
              <a:miter lim="800000"/>
              <a:headEnd/>
              <a:tailEnd/>
            </a:ln>
          </p:spPr>
          <p:txBody>
            <a:bodyPr/>
            <a:lstStyle/>
            <a:p>
              <a:endParaRPr lang="zh-CN" altLang="en-US"/>
            </a:p>
          </p:txBody>
        </p:sp>
        <p:sp>
          <p:nvSpPr>
            <p:cNvPr id="47116" name="Rectangle 1036"/>
            <p:cNvSpPr>
              <a:spLocks noChangeArrowheads="1"/>
            </p:cNvSpPr>
            <p:nvPr/>
          </p:nvSpPr>
          <p:spPr bwMode="auto">
            <a:xfrm>
              <a:off x="1266" y="1559"/>
              <a:ext cx="108" cy="20"/>
            </a:xfrm>
            <a:prstGeom prst="rect">
              <a:avLst/>
            </a:prstGeom>
            <a:solidFill>
              <a:srgbClr val="000000"/>
            </a:solidFill>
            <a:ln w="9525">
              <a:noFill/>
              <a:miter lim="800000"/>
              <a:headEnd/>
              <a:tailEnd/>
            </a:ln>
          </p:spPr>
          <p:txBody>
            <a:bodyPr/>
            <a:lstStyle/>
            <a:p>
              <a:endParaRPr lang="zh-CN" altLang="en-US"/>
            </a:p>
          </p:txBody>
        </p:sp>
        <p:sp>
          <p:nvSpPr>
            <p:cNvPr id="47117" name="Rectangle 1037"/>
            <p:cNvSpPr>
              <a:spLocks noChangeArrowheads="1"/>
            </p:cNvSpPr>
            <p:nvPr/>
          </p:nvSpPr>
          <p:spPr bwMode="auto">
            <a:xfrm>
              <a:off x="1310" y="1515"/>
              <a:ext cx="20" cy="108"/>
            </a:xfrm>
            <a:prstGeom prst="rect">
              <a:avLst/>
            </a:prstGeom>
            <a:solidFill>
              <a:srgbClr val="000000"/>
            </a:solidFill>
            <a:ln w="9525">
              <a:noFill/>
              <a:miter lim="800000"/>
              <a:headEnd/>
              <a:tailEnd/>
            </a:ln>
          </p:spPr>
          <p:txBody>
            <a:bodyPr/>
            <a:lstStyle/>
            <a:p>
              <a:endParaRPr lang="zh-CN" altLang="en-US"/>
            </a:p>
          </p:txBody>
        </p:sp>
        <p:grpSp>
          <p:nvGrpSpPr>
            <p:cNvPr id="47120" name="Group 1040"/>
            <p:cNvGrpSpPr>
              <a:grpSpLocks/>
            </p:cNvGrpSpPr>
            <p:nvPr/>
          </p:nvGrpSpPr>
          <p:grpSpPr bwMode="auto">
            <a:xfrm>
              <a:off x="2050" y="1229"/>
              <a:ext cx="297" cy="87"/>
              <a:chOff x="2050" y="1229"/>
              <a:chExt cx="297" cy="87"/>
            </a:xfrm>
          </p:grpSpPr>
          <p:sp>
            <p:nvSpPr>
              <p:cNvPr id="47118" name="Rectangle 1038"/>
              <p:cNvSpPr>
                <a:spLocks noChangeArrowheads="1"/>
              </p:cNvSpPr>
              <p:nvPr/>
            </p:nvSpPr>
            <p:spPr bwMode="auto">
              <a:xfrm>
                <a:off x="2050" y="1265"/>
                <a:ext cx="212" cy="13"/>
              </a:xfrm>
              <a:prstGeom prst="rect">
                <a:avLst/>
              </a:prstGeom>
              <a:solidFill>
                <a:srgbClr val="000000"/>
              </a:solidFill>
              <a:ln w="9525">
                <a:noFill/>
                <a:miter lim="800000"/>
                <a:headEnd/>
                <a:tailEnd/>
              </a:ln>
            </p:spPr>
            <p:txBody>
              <a:bodyPr/>
              <a:lstStyle/>
              <a:p>
                <a:endParaRPr lang="zh-CN" altLang="en-US"/>
              </a:p>
            </p:txBody>
          </p:sp>
          <p:sp>
            <p:nvSpPr>
              <p:cNvPr id="47119" name="Freeform 1039"/>
              <p:cNvSpPr>
                <a:spLocks/>
              </p:cNvSpPr>
              <p:nvPr/>
            </p:nvSpPr>
            <p:spPr bwMode="auto">
              <a:xfrm>
                <a:off x="2260" y="1229"/>
                <a:ext cx="87" cy="87"/>
              </a:xfrm>
              <a:custGeom>
                <a:avLst/>
                <a:gdLst/>
                <a:ahLst/>
                <a:cxnLst>
                  <a:cxn ang="0">
                    <a:pos x="0" y="87"/>
                  </a:cxn>
                  <a:cxn ang="0">
                    <a:pos x="87" y="43"/>
                  </a:cxn>
                  <a:cxn ang="0">
                    <a:pos x="0" y="0"/>
                  </a:cxn>
                  <a:cxn ang="0">
                    <a:pos x="0" y="87"/>
                  </a:cxn>
                </a:cxnLst>
                <a:rect l="0" t="0" r="r" b="b"/>
                <a:pathLst>
                  <a:path w="87" h="87">
                    <a:moveTo>
                      <a:pt x="0" y="87"/>
                    </a:moveTo>
                    <a:lnTo>
                      <a:pt x="87" y="43"/>
                    </a:lnTo>
                    <a:lnTo>
                      <a:pt x="0" y="0"/>
                    </a:lnTo>
                    <a:lnTo>
                      <a:pt x="0" y="87"/>
                    </a:lnTo>
                    <a:close/>
                  </a:path>
                </a:pathLst>
              </a:custGeom>
              <a:solidFill>
                <a:srgbClr val="000000"/>
              </a:solidFill>
              <a:ln w="9525">
                <a:noFill/>
                <a:round/>
                <a:headEnd/>
                <a:tailEnd/>
              </a:ln>
            </p:spPr>
            <p:txBody>
              <a:bodyPr/>
              <a:lstStyle/>
              <a:p>
                <a:endParaRPr lang="zh-CN" altLang="en-US"/>
              </a:p>
            </p:txBody>
          </p:sp>
        </p:grpSp>
        <p:sp>
          <p:nvSpPr>
            <p:cNvPr id="47121" name="Rectangle 1041"/>
            <p:cNvSpPr>
              <a:spLocks noChangeArrowheads="1"/>
            </p:cNvSpPr>
            <p:nvPr/>
          </p:nvSpPr>
          <p:spPr bwMode="auto">
            <a:xfrm>
              <a:off x="2320" y="948"/>
              <a:ext cx="865" cy="622"/>
            </a:xfrm>
            <a:prstGeom prst="rect">
              <a:avLst/>
            </a:prstGeom>
            <a:solidFill>
              <a:srgbClr val="FFFFFF"/>
            </a:solidFill>
            <a:ln w="20638">
              <a:solidFill>
                <a:srgbClr val="000000"/>
              </a:solidFill>
              <a:miter lim="800000"/>
              <a:headEnd/>
              <a:tailEnd/>
            </a:ln>
          </p:spPr>
          <p:txBody>
            <a:bodyPr/>
            <a:lstStyle/>
            <a:p>
              <a:endParaRPr lang="zh-CN" altLang="en-US"/>
            </a:p>
          </p:txBody>
        </p:sp>
        <p:sp>
          <p:nvSpPr>
            <p:cNvPr id="47122" name="Rectangle 1042"/>
            <p:cNvSpPr>
              <a:spLocks noChangeArrowheads="1"/>
            </p:cNvSpPr>
            <p:nvPr/>
          </p:nvSpPr>
          <p:spPr bwMode="auto">
            <a:xfrm>
              <a:off x="2515" y="987"/>
              <a:ext cx="466"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中间</a:t>
              </a:r>
              <a:endParaRPr lang="zh-CN" altLang="en-US">
                <a:latin typeface="宋体" pitchFamily="2" charset="-122"/>
              </a:endParaRPr>
            </a:p>
          </p:txBody>
        </p:sp>
        <p:sp>
          <p:nvSpPr>
            <p:cNvPr id="47123" name="Rectangle 1043"/>
            <p:cNvSpPr>
              <a:spLocks noChangeArrowheads="1"/>
            </p:cNvSpPr>
            <p:nvPr/>
          </p:nvSpPr>
          <p:spPr bwMode="auto">
            <a:xfrm>
              <a:off x="2398" y="1290"/>
              <a:ext cx="699"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放大级</a:t>
              </a:r>
              <a:endParaRPr lang="zh-CN" altLang="en-US">
                <a:latin typeface="宋体" pitchFamily="2" charset="-122"/>
              </a:endParaRPr>
            </a:p>
          </p:txBody>
        </p:sp>
        <p:sp>
          <p:nvSpPr>
            <p:cNvPr id="47124" name="Rectangle 1044"/>
            <p:cNvSpPr>
              <a:spLocks noChangeArrowheads="1"/>
            </p:cNvSpPr>
            <p:nvPr/>
          </p:nvSpPr>
          <p:spPr bwMode="auto">
            <a:xfrm>
              <a:off x="3480" y="1002"/>
              <a:ext cx="865" cy="487"/>
            </a:xfrm>
            <a:prstGeom prst="rect">
              <a:avLst/>
            </a:prstGeom>
            <a:solidFill>
              <a:srgbClr val="FFFFFF"/>
            </a:solidFill>
            <a:ln w="20638">
              <a:solidFill>
                <a:srgbClr val="000000"/>
              </a:solidFill>
              <a:miter lim="800000"/>
              <a:headEnd/>
              <a:tailEnd/>
            </a:ln>
          </p:spPr>
          <p:txBody>
            <a:bodyPr/>
            <a:lstStyle/>
            <a:p>
              <a:endParaRPr lang="zh-CN" altLang="en-US"/>
            </a:p>
          </p:txBody>
        </p:sp>
        <p:sp>
          <p:nvSpPr>
            <p:cNvPr id="47125" name="Rectangle 1045"/>
            <p:cNvSpPr>
              <a:spLocks noChangeArrowheads="1"/>
            </p:cNvSpPr>
            <p:nvPr/>
          </p:nvSpPr>
          <p:spPr bwMode="auto">
            <a:xfrm>
              <a:off x="3558" y="1043"/>
              <a:ext cx="699"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输出级</a:t>
              </a:r>
              <a:endParaRPr lang="zh-CN" altLang="en-US">
                <a:latin typeface="宋体" pitchFamily="2" charset="-122"/>
              </a:endParaRPr>
            </a:p>
          </p:txBody>
        </p:sp>
        <p:grpSp>
          <p:nvGrpSpPr>
            <p:cNvPr id="47128" name="Group 1048"/>
            <p:cNvGrpSpPr>
              <a:grpSpLocks/>
            </p:cNvGrpSpPr>
            <p:nvPr/>
          </p:nvGrpSpPr>
          <p:grpSpPr bwMode="auto">
            <a:xfrm>
              <a:off x="3183" y="1202"/>
              <a:ext cx="297" cy="87"/>
              <a:chOff x="3183" y="1202"/>
              <a:chExt cx="297" cy="87"/>
            </a:xfrm>
          </p:grpSpPr>
          <p:sp>
            <p:nvSpPr>
              <p:cNvPr id="47126" name="Rectangle 1046"/>
              <p:cNvSpPr>
                <a:spLocks noChangeArrowheads="1"/>
              </p:cNvSpPr>
              <p:nvPr/>
            </p:nvSpPr>
            <p:spPr bwMode="auto">
              <a:xfrm>
                <a:off x="3183" y="1238"/>
                <a:ext cx="212" cy="13"/>
              </a:xfrm>
              <a:prstGeom prst="rect">
                <a:avLst/>
              </a:prstGeom>
              <a:solidFill>
                <a:srgbClr val="000000"/>
              </a:solidFill>
              <a:ln w="9525">
                <a:noFill/>
                <a:miter lim="800000"/>
                <a:headEnd/>
                <a:tailEnd/>
              </a:ln>
            </p:spPr>
            <p:txBody>
              <a:bodyPr/>
              <a:lstStyle/>
              <a:p>
                <a:endParaRPr lang="zh-CN" altLang="en-US"/>
              </a:p>
            </p:txBody>
          </p:sp>
          <p:sp>
            <p:nvSpPr>
              <p:cNvPr id="47127" name="Freeform 1047"/>
              <p:cNvSpPr>
                <a:spLocks/>
              </p:cNvSpPr>
              <p:nvPr/>
            </p:nvSpPr>
            <p:spPr bwMode="auto">
              <a:xfrm>
                <a:off x="3393" y="1202"/>
                <a:ext cx="87" cy="87"/>
              </a:xfrm>
              <a:custGeom>
                <a:avLst/>
                <a:gdLst/>
                <a:ahLst/>
                <a:cxnLst>
                  <a:cxn ang="0">
                    <a:pos x="0" y="87"/>
                  </a:cxn>
                  <a:cxn ang="0">
                    <a:pos x="87" y="43"/>
                  </a:cxn>
                  <a:cxn ang="0">
                    <a:pos x="0" y="0"/>
                  </a:cxn>
                  <a:cxn ang="0">
                    <a:pos x="0" y="87"/>
                  </a:cxn>
                </a:cxnLst>
                <a:rect l="0" t="0" r="r" b="b"/>
                <a:pathLst>
                  <a:path w="87" h="87">
                    <a:moveTo>
                      <a:pt x="0" y="87"/>
                    </a:moveTo>
                    <a:lnTo>
                      <a:pt x="87" y="43"/>
                    </a:lnTo>
                    <a:lnTo>
                      <a:pt x="0" y="0"/>
                    </a:lnTo>
                    <a:lnTo>
                      <a:pt x="0" y="87"/>
                    </a:lnTo>
                    <a:close/>
                  </a:path>
                </a:pathLst>
              </a:custGeom>
              <a:solidFill>
                <a:srgbClr val="000000"/>
              </a:solidFill>
              <a:ln w="9525">
                <a:noFill/>
                <a:round/>
                <a:headEnd/>
                <a:tailEnd/>
              </a:ln>
            </p:spPr>
            <p:txBody>
              <a:bodyPr/>
              <a:lstStyle/>
              <a:p>
                <a:endParaRPr lang="zh-CN" altLang="en-US"/>
              </a:p>
            </p:txBody>
          </p:sp>
        </p:grpSp>
        <p:grpSp>
          <p:nvGrpSpPr>
            <p:cNvPr id="47131" name="Group 1051"/>
            <p:cNvGrpSpPr>
              <a:grpSpLocks/>
            </p:cNvGrpSpPr>
            <p:nvPr/>
          </p:nvGrpSpPr>
          <p:grpSpPr bwMode="auto">
            <a:xfrm>
              <a:off x="4344" y="1175"/>
              <a:ext cx="350" cy="87"/>
              <a:chOff x="4344" y="1175"/>
              <a:chExt cx="350" cy="87"/>
            </a:xfrm>
          </p:grpSpPr>
          <p:sp>
            <p:nvSpPr>
              <p:cNvPr id="47129" name="Rectangle 1049"/>
              <p:cNvSpPr>
                <a:spLocks noChangeArrowheads="1"/>
              </p:cNvSpPr>
              <p:nvPr/>
            </p:nvSpPr>
            <p:spPr bwMode="auto">
              <a:xfrm>
                <a:off x="4344" y="1211"/>
                <a:ext cx="265" cy="13"/>
              </a:xfrm>
              <a:prstGeom prst="rect">
                <a:avLst/>
              </a:prstGeom>
              <a:solidFill>
                <a:srgbClr val="000000"/>
              </a:solidFill>
              <a:ln w="9525">
                <a:noFill/>
                <a:miter lim="800000"/>
                <a:headEnd/>
                <a:tailEnd/>
              </a:ln>
            </p:spPr>
            <p:txBody>
              <a:bodyPr/>
              <a:lstStyle/>
              <a:p>
                <a:endParaRPr lang="zh-CN" altLang="en-US"/>
              </a:p>
            </p:txBody>
          </p:sp>
          <p:sp>
            <p:nvSpPr>
              <p:cNvPr id="47130" name="Freeform 1050"/>
              <p:cNvSpPr>
                <a:spLocks/>
              </p:cNvSpPr>
              <p:nvPr/>
            </p:nvSpPr>
            <p:spPr bwMode="auto">
              <a:xfrm>
                <a:off x="4607" y="1175"/>
                <a:ext cx="87" cy="87"/>
              </a:xfrm>
              <a:custGeom>
                <a:avLst/>
                <a:gdLst/>
                <a:ahLst/>
                <a:cxnLst>
                  <a:cxn ang="0">
                    <a:pos x="0" y="87"/>
                  </a:cxn>
                  <a:cxn ang="0">
                    <a:pos x="87" y="43"/>
                  </a:cxn>
                  <a:cxn ang="0">
                    <a:pos x="0" y="0"/>
                  </a:cxn>
                  <a:cxn ang="0">
                    <a:pos x="0" y="87"/>
                  </a:cxn>
                </a:cxnLst>
                <a:rect l="0" t="0" r="r" b="b"/>
                <a:pathLst>
                  <a:path w="87" h="87">
                    <a:moveTo>
                      <a:pt x="0" y="87"/>
                    </a:moveTo>
                    <a:lnTo>
                      <a:pt x="87" y="43"/>
                    </a:lnTo>
                    <a:lnTo>
                      <a:pt x="0" y="0"/>
                    </a:lnTo>
                    <a:lnTo>
                      <a:pt x="0" y="87"/>
                    </a:lnTo>
                    <a:close/>
                  </a:path>
                </a:pathLst>
              </a:custGeom>
              <a:solidFill>
                <a:srgbClr val="000000"/>
              </a:solidFill>
              <a:ln w="9525">
                <a:noFill/>
                <a:round/>
                <a:headEnd/>
                <a:tailEnd/>
              </a:ln>
            </p:spPr>
            <p:txBody>
              <a:bodyPr/>
              <a:lstStyle/>
              <a:p>
                <a:endParaRPr lang="zh-CN" altLang="en-US"/>
              </a:p>
            </p:txBody>
          </p:sp>
        </p:grpSp>
        <p:sp>
          <p:nvSpPr>
            <p:cNvPr id="47132" name="Rectangle 1052"/>
            <p:cNvSpPr>
              <a:spLocks noChangeArrowheads="1"/>
            </p:cNvSpPr>
            <p:nvPr/>
          </p:nvSpPr>
          <p:spPr bwMode="auto">
            <a:xfrm>
              <a:off x="1780" y="1832"/>
              <a:ext cx="2159" cy="13"/>
            </a:xfrm>
            <a:prstGeom prst="rect">
              <a:avLst/>
            </a:prstGeom>
            <a:solidFill>
              <a:srgbClr val="000000"/>
            </a:solidFill>
            <a:ln w="9525">
              <a:noFill/>
              <a:miter lim="800000"/>
              <a:headEnd/>
              <a:tailEnd/>
            </a:ln>
          </p:spPr>
          <p:txBody>
            <a:bodyPr/>
            <a:lstStyle/>
            <a:p>
              <a:endParaRPr lang="zh-CN" altLang="en-US"/>
            </a:p>
          </p:txBody>
        </p:sp>
        <p:grpSp>
          <p:nvGrpSpPr>
            <p:cNvPr id="47135" name="Group 1055"/>
            <p:cNvGrpSpPr>
              <a:grpSpLocks/>
            </p:cNvGrpSpPr>
            <p:nvPr/>
          </p:nvGrpSpPr>
          <p:grpSpPr bwMode="auto">
            <a:xfrm>
              <a:off x="3869" y="1488"/>
              <a:ext cx="87" cy="350"/>
              <a:chOff x="3869" y="1488"/>
              <a:chExt cx="87" cy="350"/>
            </a:xfrm>
          </p:grpSpPr>
          <p:sp>
            <p:nvSpPr>
              <p:cNvPr id="47133" name="Rectangle 1053"/>
              <p:cNvSpPr>
                <a:spLocks noChangeArrowheads="1"/>
              </p:cNvSpPr>
              <p:nvPr/>
            </p:nvSpPr>
            <p:spPr bwMode="auto">
              <a:xfrm>
                <a:off x="3905" y="1573"/>
                <a:ext cx="13" cy="265"/>
              </a:xfrm>
              <a:prstGeom prst="rect">
                <a:avLst/>
              </a:prstGeom>
              <a:solidFill>
                <a:srgbClr val="000000"/>
              </a:solidFill>
              <a:ln w="9525">
                <a:noFill/>
                <a:miter lim="800000"/>
                <a:headEnd/>
                <a:tailEnd/>
              </a:ln>
            </p:spPr>
            <p:txBody>
              <a:bodyPr/>
              <a:lstStyle/>
              <a:p>
                <a:endParaRPr lang="zh-CN" altLang="en-US"/>
              </a:p>
            </p:txBody>
          </p:sp>
          <p:sp>
            <p:nvSpPr>
              <p:cNvPr id="47134" name="Freeform 1054"/>
              <p:cNvSpPr>
                <a:spLocks/>
              </p:cNvSpPr>
              <p:nvPr/>
            </p:nvSpPr>
            <p:spPr bwMode="auto">
              <a:xfrm>
                <a:off x="3869" y="1488"/>
                <a:ext cx="87" cy="87"/>
              </a:xfrm>
              <a:custGeom>
                <a:avLst/>
                <a:gdLst/>
                <a:ahLst/>
                <a:cxnLst>
                  <a:cxn ang="0">
                    <a:pos x="87" y="87"/>
                  </a:cxn>
                  <a:cxn ang="0">
                    <a:pos x="43" y="0"/>
                  </a:cxn>
                  <a:cxn ang="0">
                    <a:pos x="0" y="87"/>
                  </a:cxn>
                  <a:cxn ang="0">
                    <a:pos x="87" y="87"/>
                  </a:cxn>
                </a:cxnLst>
                <a:rect l="0" t="0" r="r" b="b"/>
                <a:pathLst>
                  <a:path w="87" h="87">
                    <a:moveTo>
                      <a:pt x="87" y="87"/>
                    </a:moveTo>
                    <a:lnTo>
                      <a:pt x="43" y="0"/>
                    </a:lnTo>
                    <a:lnTo>
                      <a:pt x="0" y="87"/>
                    </a:lnTo>
                    <a:lnTo>
                      <a:pt x="87" y="87"/>
                    </a:lnTo>
                    <a:close/>
                  </a:path>
                </a:pathLst>
              </a:custGeom>
              <a:solidFill>
                <a:srgbClr val="000000"/>
              </a:solidFill>
              <a:ln w="9525">
                <a:noFill/>
                <a:round/>
                <a:headEnd/>
                <a:tailEnd/>
              </a:ln>
            </p:spPr>
            <p:txBody>
              <a:bodyPr/>
              <a:lstStyle/>
              <a:p>
                <a:endParaRPr lang="zh-CN" altLang="en-US"/>
              </a:p>
            </p:txBody>
          </p:sp>
        </p:grpSp>
        <p:grpSp>
          <p:nvGrpSpPr>
            <p:cNvPr id="47138" name="Group 1058"/>
            <p:cNvGrpSpPr>
              <a:grpSpLocks/>
            </p:cNvGrpSpPr>
            <p:nvPr/>
          </p:nvGrpSpPr>
          <p:grpSpPr bwMode="auto">
            <a:xfrm>
              <a:off x="2655" y="1542"/>
              <a:ext cx="87" cy="431"/>
              <a:chOff x="2655" y="1542"/>
              <a:chExt cx="87" cy="431"/>
            </a:xfrm>
          </p:grpSpPr>
          <p:sp>
            <p:nvSpPr>
              <p:cNvPr id="47136" name="Rectangle 1056"/>
              <p:cNvSpPr>
                <a:spLocks noChangeArrowheads="1"/>
              </p:cNvSpPr>
              <p:nvPr/>
            </p:nvSpPr>
            <p:spPr bwMode="auto">
              <a:xfrm>
                <a:off x="2691" y="1627"/>
                <a:ext cx="13" cy="346"/>
              </a:xfrm>
              <a:prstGeom prst="rect">
                <a:avLst/>
              </a:prstGeom>
              <a:solidFill>
                <a:srgbClr val="000000"/>
              </a:solidFill>
              <a:ln w="9525">
                <a:noFill/>
                <a:miter lim="800000"/>
                <a:headEnd/>
                <a:tailEnd/>
              </a:ln>
            </p:spPr>
            <p:txBody>
              <a:bodyPr/>
              <a:lstStyle/>
              <a:p>
                <a:endParaRPr lang="zh-CN" altLang="en-US"/>
              </a:p>
            </p:txBody>
          </p:sp>
          <p:sp>
            <p:nvSpPr>
              <p:cNvPr id="47137" name="Freeform 1057"/>
              <p:cNvSpPr>
                <a:spLocks/>
              </p:cNvSpPr>
              <p:nvPr/>
            </p:nvSpPr>
            <p:spPr bwMode="auto">
              <a:xfrm>
                <a:off x="2655" y="1542"/>
                <a:ext cx="87" cy="87"/>
              </a:xfrm>
              <a:custGeom>
                <a:avLst/>
                <a:gdLst/>
                <a:ahLst/>
                <a:cxnLst>
                  <a:cxn ang="0">
                    <a:pos x="87" y="87"/>
                  </a:cxn>
                  <a:cxn ang="0">
                    <a:pos x="43" y="0"/>
                  </a:cxn>
                  <a:cxn ang="0">
                    <a:pos x="0" y="87"/>
                  </a:cxn>
                  <a:cxn ang="0">
                    <a:pos x="87" y="87"/>
                  </a:cxn>
                </a:cxnLst>
                <a:rect l="0" t="0" r="r" b="b"/>
                <a:pathLst>
                  <a:path w="87" h="87">
                    <a:moveTo>
                      <a:pt x="87" y="87"/>
                    </a:moveTo>
                    <a:lnTo>
                      <a:pt x="43" y="0"/>
                    </a:lnTo>
                    <a:lnTo>
                      <a:pt x="0" y="87"/>
                    </a:lnTo>
                    <a:lnTo>
                      <a:pt x="87" y="87"/>
                    </a:lnTo>
                    <a:close/>
                  </a:path>
                </a:pathLst>
              </a:custGeom>
              <a:solidFill>
                <a:srgbClr val="000000"/>
              </a:solidFill>
              <a:ln w="9525">
                <a:noFill/>
                <a:round/>
                <a:headEnd/>
                <a:tailEnd/>
              </a:ln>
            </p:spPr>
            <p:txBody>
              <a:bodyPr/>
              <a:lstStyle/>
              <a:p>
                <a:endParaRPr lang="zh-CN" altLang="en-US"/>
              </a:p>
            </p:txBody>
          </p:sp>
        </p:grpSp>
        <p:grpSp>
          <p:nvGrpSpPr>
            <p:cNvPr id="47141" name="Group 1061"/>
            <p:cNvGrpSpPr>
              <a:grpSpLocks/>
            </p:cNvGrpSpPr>
            <p:nvPr/>
          </p:nvGrpSpPr>
          <p:grpSpPr bwMode="auto">
            <a:xfrm>
              <a:off x="1737" y="1434"/>
              <a:ext cx="88" cy="404"/>
              <a:chOff x="1737" y="1434"/>
              <a:chExt cx="88" cy="404"/>
            </a:xfrm>
          </p:grpSpPr>
          <p:sp>
            <p:nvSpPr>
              <p:cNvPr id="47139" name="Rectangle 1059"/>
              <p:cNvSpPr>
                <a:spLocks noChangeArrowheads="1"/>
              </p:cNvSpPr>
              <p:nvPr/>
            </p:nvSpPr>
            <p:spPr bwMode="auto">
              <a:xfrm>
                <a:off x="1774" y="1519"/>
                <a:ext cx="13" cy="319"/>
              </a:xfrm>
              <a:prstGeom prst="rect">
                <a:avLst/>
              </a:prstGeom>
              <a:solidFill>
                <a:srgbClr val="000000"/>
              </a:solidFill>
              <a:ln w="9525">
                <a:noFill/>
                <a:miter lim="800000"/>
                <a:headEnd/>
                <a:tailEnd/>
              </a:ln>
            </p:spPr>
            <p:txBody>
              <a:bodyPr/>
              <a:lstStyle/>
              <a:p>
                <a:endParaRPr lang="zh-CN" altLang="en-US"/>
              </a:p>
            </p:txBody>
          </p:sp>
          <p:sp>
            <p:nvSpPr>
              <p:cNvPr id="47140" name="Freeform 1060"/>
              <p:cNvSpPr>
                <a:spLocks/>
              </p:cNvSpPr>
              <p:nvPr/>
            </p:nvSpPr>
            <p:spPr bwMode="auto">
              <a:xfrm>
                <a:off x="1737" y="1434"/>
                <a:ext cx="88" cy="87"/>
              </a:xfrm>
              <a:custGeom>
                <a:avLst/>
                <a:gdLst/>
                <a:ahLst/>
                <a:cxnLst>
                  <a:cxn ang="0">
                    <a:pos x="88" y="87"/>
                  </a:cxn>
                  <a:cxn ang="0">
                    <a:pos x="43" y="0"/>
                  </a:cxn>
                  <a:cxn ang="0">
                    <a:pos x="0" y="87"/>
                  </a:cxn>
                  <a:cxn ang="0">
                    <a:pos x="88" y="87"/>
                  </a:cxn>
                </a:cxnLst>
                <a:rect l="0" t="0" r="r" b="b"/>
                <a:pathLst>
                  <a:path w="88" h="87">
                    <a:moveTo>
                      <a:pt x="88" y="87"/>
                    </a:moveTo>
                    <a:lnTo>
                      <a:pt x="43" y="0"/>
                    </a:lnTo>
                    <a:lnTo>
                      <a:pt x="0" y="87"/>
                    </a:lnTo>
                    <a:lnTo>
                      <a:pt x="88" y="87"/>
                    </a:lnTo>
                    <a:close/>
                  </a:path>
                </a:pathLst>
              </a:custGeom>
              <a:solidFill>
                <a:srgbClr val="000000"/>
              </a:solidFill>
              <a:ln w="9525">
                <a:noFill/>
                <a:round/>
                <a:headEnd/>
                <a:tailEnd/>
              </a:ln>
            </p:spPr>
            <p:txBody>
              <a:bodyPr/>
              <a:lstStyle/>
              <a:p>
                <a:endParaRPr lang="zh-CN" altLang="en-US"/>
              </a:p>
            </p:txBody>
          </p:sp>
        </p:grpSp>
        <p:sp>
          <p:nvSpPr>
            <p:cNvPr id="47142" name="Oval 1062"/>
            <p:cNvSpPr>
              <a:spLocks noChangeArrowheads="1"/>
            </p:cNvSpPr>
            <p:nvPr/>
          </p:nvSpPr>
          <p:spPr bwMode="auto">
            <a:xfrm>
              <a:off x="2671" y="1811"/>
              <a:ext cx="55" cy="55"/>
            </a:xfrm>
            <a:prstGeom prst="ellipse">
              <a:avLst/>
            </a:prstGeom>
            <a:solidFill>
              <a:srgbClr val="000000"/>
            </a:solidFill>
            <a:ln w="9525">
              <a:solidFill>
                <a:srgbClr val="000000"/>
              </a:solidFill>
              <a:round/>
              <a:headEnd/>
              <a:tailEnd/>
            </a:ln>
          </p:spPr>
          <p:txBody>
            <a:bodyPr/>
            <a:lstStyle/>
            <a:p>
              <a:endParaRPr lang="zh-CN" altLang="en-US"/>
            </a:p>
          </p:txBody>
        </p:sp>
        <p:sp>
          <p:nvSpPr>
            <p:cNvPr id="47143" name="Rectangle 1063"/>
            <p:cNvSpPr>
              <a:spLocks noChangeArrowheads="1"/>
            </p:cNvSpPr>
            <p:nvPr/>
          </p:nvSpPr>
          <p:spPr bwMode="auto">
            <a:xfrm>
              <a:off x="2212" y="1973"/>
              <a:ext cx="1026" cy="298"/>
            </a:xfrm>
            <a:prstGeom prst="rect">
              <a:avLst/>
            </a:prstGeom>
            <a:solidFill>
              <a:srgbClr val="FFFFFF"/>
            </a:solidFill>
            <a:ln w="20638">
              <a:solidFill>
                <a:srgbClr val="000000"/>
              </a:solidFill>
              <a:miter lim="800000"/>
              <a:headEnd/>
              <a:tailEnd/>
            </a:ln>
          </p:spPr>
          <p:txBody>
            <a:bodyPr/>
            <a:lstStyle/>
            <a:p>
              <a:endParaRPr lang="zh-CN" altLang="en-US"/>
            </a:p>
          </p:txBody>
        </p:sp>
        <p:sp>
          <p:nvSpPr>
            <p:cNvPr id="47144" name="Rectangle 1064"/>
            <p:cNvSpPr>
              <a:spLocks noChangeArrowheads="1"/>
            </p:cNvSpPr>
            <p:nvPr/>
          </p:nvSpPr>
          <p:spPr bwMode="auto">
            <a:xfrm>
              <a:off x="2254" y="2012"/>
              <a:ext cx="932"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直流偏置</a:t>
              </a:r>
              <a:endParaRPr lang="zh-CN" altLang="en-US">
                <a:latin typeface="宋体" pitchFamily="2" charset="-122"/>
              </a:endParaRPr>
            </a:p>
          </p:txBody>
        </p:sp>
        <p:sp>
          <p:nvSpPr>
            <p:cNvPr id="47145" name="Rectangle 1065"/>
            <p:cNvSpPr>
              <a:spLocks noChangeArrowheads="1"/>
            </p:cNvSpPr>
            <p:nvPr/>
          </p:nvSpPr>
          <p:spPr bwMode="auto">
            <a:xfrm>
              <a:off x="4613" y="1002"/>
              <a:ext cx="406" cy="406"/>
            </a:xfrm>
            <a:prstGeom prst="rect">
              <a:avLst/>
            </a:prstGeom>
            <a:noFill/>
            <a:ln w="9525">
              <a:noFill/>
              <a:miter lim="800000"/>
              <a:headEnd/>
              <a:tailEnd/>
            </a:ln>
          </p:spPr>
          <p:txBody>
            <a:bodyPr/>
            <a:lstStyle/>
            <a:p>
              <a:endParaRPr lang="zh-CN" altLang="en-US"/>
            </a:p>
          </p:txBody>
        </p:sp>
        <p:sp>
          <p:nvSpPr>
            <p:cNvPr id="47146" name="Rectangle 1066"/>
            <p:cNvSpPr>
              <a:spLocks noChangeArrowheads="1"/>
            </p:cNvSpPr>
            <p:nvPr/>
          </p:nvSpPr>
          <p:spPr bwMode="auto">
            <a:xfrm>
              <a:off x="4613" y="1017"/>
              <a:ext cx="116"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宋体" pitchFamily="2" charset="-122"/>
                </a:rPr>
                <a:t> </a:t>
              </a:r>
              <a:endParaRPr lang="en-US" altLang="zh-CN">
                <a:latin typeface="宋体" pitchFamily="2" charset="-122"/>
              </a:endParaRPr>
            </a:p>
          </p:txBody>
        </p:sp>
        <p:sp>
          <p:nvSpPr>
            <p:cNvPr id="47147" name="Rectangle 1067"/>
            <p:cNvSpPr>
              <a:spLocks noChangeArrowheads="1"/>
            </p:cNvSpPr>
            <p:nvPr/>
          </p:nvSpPr>
          <p:spPr bwMode="auto">
            <a:xfrm>
              <a:off x="4730" y="1016"/>
              <a:ext cx="117" cy="278"/>
            </a:xfrm>
            <a:prstGeom prst="rect">
              <a:avLst/>
            </a:prstGeom>
            <a:noFill/>
            <a:ln w="9525">
              <a:noFill/>
              <a:miter lim="800000"/>
              <a:headEnd/>
              <a:tailEnd/>
            </a:ln>
          </p:spPr>
          <p:txBody>
            <a:bodyPr wrap="none" lIns="0" tIns="0" rIns="0" bIns="0">
              <a:spAutoFit/>
            </a:bodyPr>
            <a:lstStyle/>
            <a:p>
              <a:r>
                <a:rPr lang="en-US" altLang="zh-CN" sz="2900" b="1" i="1">
                  <a:solidFill>
                    <a:srgbClr val="000000"/>
                  </a:solidFill>
                  <a:latin typeface="宋体" pitchFamily="2" charset="-122"/>
                </a:rPr>
                <a:t>v</a:t>
              </a:r>
              <a:endParaRPr lang="en-US" altLang="zh-CN">
                <a:latin typeface="宋体" pitchFamily="2" charset="-122"/>
              </a:endParaRPr>
            </a:p>
          </p:txBody>
        </p:sp>
        <p:sp>
          <p:nvSpPr>
            <p:cNvPr id="47148" name="Rectangle 1068"/>
            <p:cNvSpPr>
              <a:spLocks noChangeArrowheads="1"/>
            </p:cNvSpPr>
            <p:nvPr/>
          </p:nvSpPr>
          <p:spPr bwMode="auto">
            <a:xfrm>
              <a:off x="4834" y="1148"/>
              <a:ext cx="69" cy="163"/>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o</a:t>
              </a:r>
              <a:endParaRPr lang="en-US" altLang="zh-CN">
                <a:latin typeface="宋体" pitchFamily="2" charset="-122"/>
              </a:endParaRPr>
            </a:p>
          </p:txBody>
        </p:sp>
        <p:sp>
          <p:nvSpPr>
            <p:cNvPr id="47149" name="Rectangle 1069"/>
            <p:cNvSpPr>
              <a:spLocks noChangeArrowheads="1"/>
            </p:cNvSpPr>
            <p:nvPr/>
          </p:nvSpPr>
          <p:spPr bwMode="auto">
            <a:xfrm>
              <a:off x="672" y="624"/>
              <a:ext cx="406" cy="406"/>
            </a:xfrm>
            <a:prstGeom prst="rect">
              <a:avLst/>
            </a:prstGeom>
            <a:noFill/>
            <a:ln w="9525">
              <a:noFill/>
              <a:miter lim="800000"/>
              <a:headEnd/>
              <a:tailEnd/>
            </a:ln>
          </p:spPr>
          <p:txBody>
            <a:bodyPr/>
            <a:lstStyle/>
            <a:p>
              <a:endParaRPr lang="zh-CN" altLang="en-US"/>
            </a:p>
          </p:txBody>
        </p:sp>
        <p:sp>
          <p:nvSpPr>
            <p:cNvPr id="47150" name="Rectangle 1070"/>
            <p:cNvSpPr>
              <a:spLocks noChangeArrowheads="1"/>
            </p:cNvSpPr>
            <p:nvPr/>
          </p:nvSpPr>
          <p:spPr bwMode="auto">
            <a:xfrm>
              <a:off x="672" y="639"/>
              <a:ext cx="116"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宋体" pitchFamily="2" charset="-122"/>
                </a:rPr>
                <a:t> </a:t>
              </a:r>
              <a:endParaRPr lang="en-US" altLang="zh-CN">
                <a:latin typeface="宋体" pitchFamily="2" charset="-122"/>
              </a:endParaRPr>
            </a:p>
          </p:txBody>
        </p:sp>
        <p:sp>
          <p:nvSpPr>
            <p:cNvPr id="47151" name="Rectangle 1071"/>
            <p:cNvSpPr>
              <a:spLocks noChangeArrowheads="1"/>
            </p:cNvSpPr>
            <p:nvPr/>
          </p:nvSpPr>
          <p:spPr bwMode="auto">
            <a:xfrm>
              <a:off x="789" y="638"/>
              <a:ext cx="117" cy="278"/>
            </a:xfrm>
            <a:prstGeom prst="rect">
              <a:avLst/>
            </a:prstGeom>
            <a:noFill/>
            <a:ln w="9525">
              <a:noFill/>
              <a:miter lim="800000"/>
              <a:headEnd/>
              <a:tailEnd/>
            </a:ln>
          </p:spPr>
          <p:txBody>
            <a:bodyPr wrap="none" lIns="0" tIns="0" rIns="0" bIns="0">
              <a:spAutoFit/>
            </a:bodyPr>
            <a:lstStyle/>
            <a:p>
              <a:r>
                <a:rPr lang="en-US" altLang="zh-CN" sz="2900" b="1" i="1">
                  <a:solidFill>
                    <a:srgbClr val="000000"/>
                  </a:solidFill>
                  <a:latin typeface="宋体" pitchFamily="2" charset="-122"/>
                </a:rPr>
                <a:t>v</a:t>
              </a:r>
              <a:endParaRPr lang="en-US" altLang="zh-CN">
                <a:latin typeface="宋体" pitchFamily="2" charset="-122"/>
              </a:endParaRPr>
            </a:p>
          </p:txBody>
        </p:sp>
        <p:sp>
          <p:nvSpPr>
            <p:cNvPr id="47152" name="Rectangle 1072"/>
            <p:cNvSpPr>
              <a:spLocks noChangeArrowheads="1"/>
            </p:cNvSpPr>
            <p:nvPr/>
          </p:nvSpPr>
          <p:spPr bwMode="auto">
            <a:xfrm>
              <a:off x="892" y="770"/>
              <a:ext cx="69" cy="163"/>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N</a:t>
              </a:r>
              <a:endParaRPr lang="en-US" altLang="zh-CN">
                <a:latin typeface="宋体" pitchFamily="2" charset="-122"/>
              </a:endParaRPr>
            </a:p>
          </p:txBody>
        </p:sp>
        <p:sp>
          <p:nvSpPr>
            <p:cNvPr id="47153" name="Rectangle 1073"/>
            <p:cNvSpPr>
              <a:spLocks noChangeArrowheads="1"/>
            </p:cNvSpPr>
            <p:nvPr/>
          </p:nvSpPr>
          <p:spPr bwMode="auto">
            <a:xfrm>
              <a:off x="672" y="1488"/>
              <a:ext cx="352" cy="405"/>
            </a:xfrm>
            <a:prstGeom prst="rect">
              <a:avLst/>
            </a:prstGeom>
            <a:noFill/>
            <a:ln w="9525">
              <a:noFill/>
              <a:miter lim="800000"/>
              <a:headEnd/>
              <a:tailEnd/>
            </a:ln>
          </p:spPr>
          <p:txBody>
            <a:bodyPr/>
            <a:lstStyle/>
            <a:p>
              <a:endParaRPr lang="zh-CN" altLang="en-US"/>
            </a:p>
          </p:txBody>
        </p:sp>
        <p:sp>
          <p:nvSpPr>
            <p:cNvPr id="47154" name="Rectangle 1074"/>
            <p:cNvSpPr>
              <a:spLocks noChangeArrowheads="1"/>
            </p:cNvSpPr>
            <p:nvPr/>
          </p:nvSpPr>
          <p:spPr bwMode="auto">
            <a:xfrm>
              <a:off x="672" y="1503"/>
              <a:ext cx="116"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宋体" pitchFamily="2" charset="-122"/>
                </a:rPr>
                <a:t> </a:t>
              </a:r>
              <a:endParaRPr lang="en-US" altLang="zh-CN">
                <a:latin typeface="宋体" pitchFamily="2" charset="-122"/>
              </a:endParaRPr>
            </a:p>
          </p:txBody>
        </p:sp>
        <p:sp>
          <p:nvSpPr>
            <p:cNvPr id="47155" name="Rectangle 1075"/>
            <p:cNvSpPr>
              <a:spLocks noChangeArrowheads="1"/>
            </p:cNvSpPr>
            <p:nvPr/>
          </p:nvSpPr>
          <p:spPr bwMode="auto">
            <a:xfrm>
              <a:off x="789" y="1502"/>
              <a:ext cx="117" cy="278"/>
            </a:xfrm>
            <a:prstGeom prst="rect">
              <a:avLst/>
            </a:prstGeom>
            <a:noFill/>
            <a:ln w="9525">
              <a:noFill/>
              <a:miter lim="800000"/>
              <a:headEnd/>
              <a:tailEnd/>
            </a:ln>
          </p:spPr>
          <p:txBody>
            <a:bodyPr wrap="none" lIns="0" tIns="0" rIns="0" bIns="0">
              <a:spAutoFit/>
            </a:bodyPr>
            <a:lstStyle/>
            <a:p>
              <a:r>
                <a:rPr lang="en-US" altLang="zh-CN" sz="2900" b="1" i="1">
                  <a:solidFill>
                    <a:srgbClr val="000000"/>
                  </a:solidFill>
                  <a:latin typeface="宋体" pitchFamily="2" charset="-122"/>
                </a:rPr>
                <a:t>v</a:t>
              </a:r>
              <a:endParaRPr lang="en-US" altLang="zh-CN">
                <a:latin typeface="宋体" pitchFamily="2" charset="-122"/>
              </a:endParaRPr>
            </a:p>
          </p:txBody>
        </p:sp>
        <p:sp>
          <p:nvSpPr>
            <p:cNvPr id="47156" name="Rectangle 1076"/>
            <p:cNvSpPr>
              <a:spLocks noChangeArrowheads="1"/>
            </p:cNvSpPr>
            <p:nvPr/>
          </p:nvSpPr>
          <p:spPr bwMode="auto">
            <a:xfrm>
              <a:off x="892" y="1633"/>
              <a:ext cx="69" cy="163"/>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P</a:t>
              </a:r>
              <a:endParaRPr lang="en-US" altLang="zh-CN">
                <a:latin typeface="宋体" pitchFamily="2" charset="-122"/>
              </a:endParaRPr>
            </a:p>
          </p:txBody>
        </p:sp>
        <p:sp>
          <p:nvSpPr>
            <p:cNvPr id="47157" name="Oval 1077"/>
            <p:cNvSpPr>
              <a:spLocks noChangeArrowheads="1"/>
            </p:cNvSpPr>
            <p:nvPr/>
          </p:nvSpPr>
          <p:spPr bwMode="auto">
            <a:xfrm>
              <a:off x="889" y="894"/>
              <a:ext cx="55" cy="55"/>
            </a:xfrm>
            <a:prstGeom prst="ellipse">
              <a:avLst/>
            </a:prstGeom>
            <a:noFill/>
            <a:ln w="20638">
              <a:solidFill>
                <a:srgbClr val="000000"/>
              </a:solidFill>
              <a:round/>
              <a:headEnd/>
              <a:tailEnd/>
            </a:ln>
          </p:spPr>
          <p:txBody>
            <a:bodyPr/>
            <a:lstStyle/>
            <a:p>
              <a:endParaRPr lang="zh-CN" altLang="en-US"/>
            </a:p>
          </p:txBody>
        </p:sp>
        <p:sp>
          <p:nvSpPr>
            <p:cNvPr id="47158" name="Oval 1078"/>
            <p:cNvSpPr>
              <a:spLocks noChangeArrowheads="1"/>
            </p:cNvSpPr>
            <p:nvPr/>
          </p:nvSpPr>
          <p:spPr bwMode="auto">
            <a:xfrm>
              <a:off x="888" y="1542"/>
              <a:ext cx="55" cy="55"/>
            </a:xfrm>
            <a:prstGeom prst="ellipse">
              <a:avLst/>
            </a:prstGeom>
            <a:noFill/>
            <a:ln w="20638">
              <a:solidFill>
                <a:srgbClr val="000000"/>
              </a:solidFill>
              <a:round/>
              <a:headEnd/>
              <a:tailEnd/>
            </a:ln>
          </p:spPr>
          <p:txBody>
            <a:bodyPr/>
            <a:lstStyle/>
            <a:p>
              <a:endParaRPr lang="zh-CN" altLang="en-US"/>
            </a:p>
          </p:txBody>
        </p:sp>
        <p:sp>
          <p:nvSpPr>
            <p:cNvPr id="47159" name="Rectangle 1079"/>
            <p:cNvSpPr>
              <a:spLocks noChangeArrowheads="1"/>
            </p:cNvSpPr>
            <p:nvPr/>
          </p:nvSpPr>
          <p:spPr bwMode="auto">
            <a:xfrm>
              <a:off x="1131" y="975"/>
              <a:ext cx="864" cy="622"/>
            </a:xfrm>
            <a:prstGeom prst="rect">
              <a:avLst/>
            </a:prstGeom>
            <a:noFill/>
            <a:ln w="9525">
              <a:noFill/>
              <a:miter lim="800000"/>
              <a:headEnd/>
              <a:tailEnd/>
            </a:ln>
          </p:spPr>
          <p:txBody>
            <a:bodyPr/>
            <a:lstStyle/>
            <a:p>
              <a:endParaRPr lang="zh-CN" altLang="en-US"/>
            </a:p>
          </p:txBody>
        </p:sp>
        <p:sp>
          <p:nvSpPr>
            <p:cNvPr id="47160" name="Rectangle 1080"/>
            <p:cNvSpPr>
              <a:spLocks noChangeArrowheads="1"/>
            </p:cNvSpPr>
            <p:nvPr/>
          </p:nvSpPr>
          <p:spPr bwMode="auto">
            <a:xfrm>
              <a:off x="1131" y="993"/>
              <a:ext cx="202" cy="240"/>
            </a:xfrm>
            <a:prstGeom prst="rect">
              <a:avLst/>
            </a:prstGeom>
            <a:noFill/>
            <a:ln w="9525">
              <a:noFill/>
              <a:miter lim="800000"/>
              <a:headEnd/>
              <a:tailEnd/>
            </a:ln>
          </p:spPr>
          <p:txBody>
            <a:bodyPr wrap="none" lIns="0" tIns="0" rIns="0" bIns="0">
              <a:spAutoFit/>
            </a:bodyPr>
            <a:lstStyle/>
            <a:p>
              <a:r>
                <a:rPr lang="en-US" altLang="zh-CN" sz="2500" b="1">
                  <a:solidFill>
                    <a:srgbClr val="000000"/>
                  </a:solidFill>
                  <a:latin typeface="宋体" pitchFamily="2" charset="-122"/>
                </a:rPr>
                <a:t>  </a:t>
              </a:r>
              <a:endParaRPr lang="en-US" altLang="zh-CN">
                <a:latin typeface="宋体" pitchFamily="2" charset="-122"/>
              </a:endParaRPr>
            </a:p>
          </p:txBody>
        </p:sp>
        <p:sp>
          <p:nvSpPr>
            <p:cNvPr id="47161" name="Rectangle 1081"/>
            <p:cNvSpPr>
              <a:spLocks noChangeArrowheads="1"/>
            </p:cNvSpPr>
            <p:nvPr/>
          </p:nvSpPr>
          <p:spPr bwMode="auto">
            <a:xfrm>
              <a:off x="1329" y="1004"/>
              <a:ext cx="402" cy="240"/>
            </a:xfrm>
            <a:prstGeom prst="rect">
              <a:avLst/>
            </a:prstGeom>
            <a:noFill/>
            <a:ln w="9525">
              <a:noFill/>
              <a:miter lim="800000"/>
              <a:headEnd/>
              <a:tailEnd/>
            </a:ln>
          </p:spPr>
          <p:txBody>
            <a:bodyPr wrap="none" lIns="0" tIns="0" rIns="0" bIns="0">
              <a:spAutoFit/>
            </a:bodyPr>
            <a:lstStyle/>
            <a:p>
              <a:r>
                <a:rPr lang="zh-CN" altLang="en-US" sz="2500" b="1">
                  <a:solidFill>
                    <a:srgbClr val="000000"/>
                  </a:solidFill>
                  <a:latin typeface="宋体" pitchFamily="2" charset="-122"/>
                </a:rPr>
                <a:t>差分</a:t>
              </a:r>
              <a:endParaRPr lang="zh-CN" altLang="en-US">
                <a:latin typeface="宋体" pitchFamily="2" charset="-122"/>
              </a:endParaRPr>
            </a:p>
          </p:txBody>
        </p:sp>
        <p:sp>
          <p:nvSpPr>
            <p:cNvPr id="47162" name="Rectangle 1082"/>
            <p:cNvSpPr>
              <a:spLocks noChangeArrowheads="1"/>
            </p:cNvSpPr>
            <p:nvPr/>
          </p:nvSpPr>
          <p:spPr bwMode="auto">
            <a:xfrm>
              <a:off x="1263" y="1260"/>
              <a:ext cx="603" cy="240"/>
            </a:xfrm>
            <a:prstGeom prst="rect">
              <a:avLst/>
            </a:prstGeom>
            <a:noFill/>
            <a:ln w="9525">
              <a:noFill/>
              <a:miter lim="800000"/>
              <a:headEnd/>
              <a:tailEnd/>
            </a:ln>
          </p:spPr>
          <p:txBody>
            <a:bodyPr wrap="none" lIns="0" tIns="0" rIns="0" bIns="0">
              <a:spAutoFit/>
            </a:bodyPr>
            <a:lstStyle/>
            <a:p>
              <a:r>
                <a:rPr lang="zh-CN" altLang="en-US" sz="2500" b="1">
                  <a:solidFill>
                    <a:srgbClr val="000000"/>
                  </a:solidFill>
                  <a:latin typeface="宋体" pitchFamily="2" charset="-122"/>
                </a:rPr>
                <a:t>输入级</a:t>
              </a:r>
              <a:endParaRPr lang="zh-CN" altLang="en-US">
                <a:latin typeface="宋体" pitchFamily="2" charset="-122"/>
              </a:endParaRPr>
            </a:p>
          </p:txBody>
        </p:sp>
        <p:sp>
          <p:nvSpPr>
            <p:cNvPr id="47163" name="Rectangle 1083"/>
            <p:cNvSpPr>
              <a:spLocks noChangeArrowheads="1"/>
            </p:cNvSpPr>
            <p:nvPr/>
          </p:nvSpPr>
          <p:spPr bwMode="auto">
            <a:xfrm>
              <a:off x="861" y="2351"/>
              <a:ext cx="3724" cy="298"/>
            </a:xfrm>
            <a:prstGeom prst="rect">
              <a:avLst/>
            </a:prstGeom>
            <a:noFill/>
            <a:ln w="9525">
              <a:noFill/>
              <a:miter lim="800000"/>
              <a:headEnd/>
              <a:tailEnd/>
            </a:ln>
          </p:spPr>
          <p:txBody>
            <a:bodyPr/>
            <a:lstStyle/>
            <a:p>
              <a:endParaRPr lang="zh-CN" altLang="en-US"/>
            </a:p>
          </p:txBody>
        </p:sp>
        <p:sp>
          <p:nvSpPr>
            <p:cNvPr id="47164" name="Rectangle 1084"/>
            <p:cNvSpPr>
              <a:spLocks noChangeArrowheads="1"/>
            </p:cNvSpPr>
            <p:nvPr/>
          </p:nvSpPr>
          <p:spPr bwMode="auto">
            <a:xfrm>
              <a:off x="861" y="2404"/>
              <a:ext cx="101" cy="240"/>
            </a:xfrm>
            <a:prstGeom prst="rect">
              <a:avLst/>
            </a:prstGeom>
            <a:noFill/>
            <a:ln w="9525">
              <a:noFill/>
              <a:miter lim="800000"/>
              <a:headEnd/>
              <a:tailEnd/>
            </a:ln>
          </p:spPr>
          <p:txBody>
            <a:bodyPr wrap="none" lIns="0" tIns="0" rIns="0" bIns="0">
              <a:spAutoFit/>
            </a:bodyPr>
            <a:lstStyle/>
            <a:p>
              <a:r>
                <a:rPr lang="en-US" altLang="zh-CN" sz="2500" b="1">
                  <a:solidFill>
                    <a:srgbClr val="000000"/>
                  </a:solidFill>
                  <a:latin typeface="宋体" pitchFamily="2" charset="-122"/>
                </a:rPr>
                <a:t> </a:t>
              </a:r>
              <a:endParaRPr lang="en-US" altLang="zh-CN">
                <a:latin typeface="宋体" pitchFamily="2" charset="-122"/>
              </a:endParaRPr>
            </a:p>
          </p:txBody>
        </p:sp>
        <p:sp>
          <p:nvSpPr>
            <p:cNvPr id="47165" name="Rectangle 1085"/>
            <p:cNvSpPr>
              <a:spLocks noChangeArrowheads="1"/>
            </p:cNvSpPr>
            <p:nvPr/>
          </p:nvSpPr>
          <p:spPr bwMode="auto">
            <a:xfrm>
              <a:off x="960" y="2371"/>
              <a:ext cx="11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宋体" pitchFamily="2" charset="-122"/>
                </a:rPr>
                <a:t> </a:t>
              </a:r>
              <a:endParaRPr lang="en-US" altLang="zh-CN">
                <a:latin typeface="宋体" pitchFamily="2" charset="-122"/>
              </a:endParaRPr>
            </a:p>
          </p:txBody>
        </p:sp>
        <p:sp>
          <p:nvSpPr>
            <p:cNvPr id="47168" name="Rectangle 1088"/>
            <p:cNvSpPr>
              <a:spLocks noChangeArrowheads="1"/>
            </p:cNvSpPr>
            <p:nvPr/>
          </p:nvSpPr>
          <p:spPr bwMode="auto">
            <a:xfrm>
              <a:off x="1632" y="2400"/>
              <a:ext cx="2563"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集成运放的典型组成框图</a:t>
              </a:r>
              <a:endParaRPr lang="zh-CN" altLang="en-US">
                <a:latin typeface="宋体" pitchFamily="2" charset="-122"/>
              </a:endParaRPr>
            </a:p>
          </p:txBody>
        </p:sp>
      </p:grpSp>
      <p:sp>
        <p:nvSpPr>
          <p:cNvPr id="47109" name="Rectangle 1029"/>
          <p:cNvSpPr>
            <a:spLocks noChangeArrowheads="1"/>
          </p:cNvSpPr>
          <p:nvPr/>
        </p:nvSpPr>
        <p:spPr bwMode="auto">
          <a:xfrm>
            <a:off x="304800" y="4419600"/>
            <a:ext cx="8534400" cy="2209800"/>
          </a:xfrm>
          <a:prstGeom prst="rect">
            <a:avLst/>
          </a:prstGeom>
          <a:noFill/>
          <a:ln w="9525">
            <a:noFill/>
            <a:miter lim="800000"/>
            <a:headEnd/>
            <a:tailEnd/>
          </a:ln>
        </p:spPr>
        <p:txBody>
          <a:bodyPr/>
          <a:lstStyle/>
          <a:p>
            <a:pPr marL="342900" indent="-342900" algn="just">
              <a:spcBef>
                <a:spcPct val="20000"/>
              </a:spcBef>
            </a:pPr>
            <a:r>
              <a:rPr lang="en-US" altLang="zh-CN" sz="2800" b="1">
                <a:latin typeface="宋体" pitchFamily="2" charset="-122"/>
              </a:rPr>
              <a:t>(1) </a:t>
            </a:r>
            <a:r>
              <a:rPr lang="zh-CN" altLang="zh-CN" sz="2800" b="1">
                <a:latin typeface="宋体" pitchFamily="2" charset="-122"/>
              </a:rPr>
              <a:t>差动输入级 （组合电路）</a:t>
            </a:r>
          </a:p>
          <a:p>
            <a:pPr marL="342900" indent="-342900" algn="just">
              <a:spcBef>
                <a:spcPct val="20000"/>
              </a:spcBef>
            </a:pPr>
            <a:r>
              <a:rPr lang="zh-CN" altLang="zh-CN" sz="2800" b="1">
                <a:latin typeface="宋体" pitchFamily="2" charset="-122"/>
              </a:rPr>
              <a:t>(2) 中间级  （提供高增益，</a:t>
            </a:r>
            <a:r>
              <a:rPr lang="en-US" altLang="zh-CN" sz="2800" b="1">
                <a:latin typeface="宋体" pitchFamily="2" charset="-122"/>
              </a:rPr>
              <a:t>CE</a:t>
            </a:r>
            <a:r>
              <a:rPr lang="zh-CN" altLang="en-US" sz="2800" b="1">
                <a:latin typeface="宋体" pitchFamily="2" charset="-122"/>
              </a:rPr>
              <a:t>）</a:t>
            </a:r>
          </a:p>
          <a:p>
            <a:pPr marL="342900" indent="-342900" algn="just">
              <a:spcBef>
                <a:spcPct val="20000"/>
              </a:spcBef>
            </a:pPr>
            <a:r>
              <a:rPr lang="en-US" altLang="zh-CN" sz="2800" b="1">
                <a:latin typeface="宋体" pitchFamily="2" charset="-122"/>
              </a:rPr>
              <a:t>(3) </a:t>
            </a:r>
            <a:r>
              <a:rPr lang="zh-CN" altLang="zh-CN" sz="2800" b="1">
                <a:latin typeface="宋体" pitchFamily="2" charset="-122"/>
              </a:rPr>
              <a:t>输出级  （互补输出）</a:t>
            </a:r>
          </a:p>
          <a:p>
            <a:pPr marL="342900" indent="-342900" algn="just">
              <a:spcBef>
                <a:spcPct val="20000"/>
              </a:spcBef>
            </a:pPr>
            <a:r>
              <a:rPr lang="zh-CN" altLang="zh-CN" sz="2800" b="1">
                <a:latin typeface="宋体" pitchFamily="2" charset="-122"/>
              </a:rPr>
              <a:t>(4) 附加电路 (直流偏置、相位补偿、调零电路等）</a:t>
            </a:r>
            <a:endParaRPr lang="zh-CN" altLang="en-US" sz="32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3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300"/>
                                        <p:tgtEl>
                                          <p:spTgt spid="47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300"/>
                                        <p:tgtEl>
                                          <p:spTgt spid="47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7109">
                                            <p:txEl>
                                              <p:pRg st="3" end="3"/>
                                            </p:txEl>
                                          </p:spTgt>
                                        </p:tgtEl>
                                        <p:attrNameLst>
                                          <p:attrName>style.visibility</p:attrName>
                                        </p:attrNameLst>
                                      </p:cBhvr>
                                      <p:to>
                                        <p:strVal val="visible"/>
                                      </p:to>
                                    </p:set>
                                    <p:animEffect transition="in" filter="wipe(left)">
                                      <p:cBhvr>
                                        <p:cTn id="22" dur="300"/>
                                        <p:tgtEl>
                                          <p:spTgt spid="471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对象 13314"/>
          <p:cNvGraphicFramePr>
            <a:graphicFrameLocks noChangeAspect="1"/>
          </p:cNvGraphicFramePr>
          <p:nvPr/>
        </p:nvGraphicFramePr>
        <p:xfrm>
          <a:off x="1619250" y="1196975"/>
          <a:ext cx="5976938" cy="1906588"/>
        </p:xfrm>
        <a:graphic>
          <a:graphicData uri="http://schemas.openxmlformats.org/presentationml/2006/ole">
            <mc:AlternateContent xmlns:mc="http://schemas.openxmlformats.org/markup-compatibility/2006">
              <mc:Choice xmlns:v="urn:schemas-microsoft-com:vml" Requires="v">
                <p:oleObj spid="_x0000_s88068" r:id="rId3" imgW="24372570" imgH="9200515" progId="Visio.Drawing.6">
                  <p:embed/>
                </p:oleObj>
              </mc:Choice>
              <mc:Fallback>
                <p:oleObj r:id="rId3" imgW="24372570" imgH="9200515" progId="Visio.Drawing.6">
                  <p:embed/>
                  <p:pic>
                    <p:nvPicPr>
                      <p:cNvPr id="13315" name="对象 13314"/>
                      <p:cNvPicPr/>
                      <p:nvPr/>
                    </p:nvPicPr>
                    <p:blipFill>
                      <a:blip r:embed="rId4"/>
                      <a:srcRect t="1747" b="13289"/>
                      <a:stretch>
                        <a:fillRect/>
                      </a:stretch>
                    </p:blipFill>
                    <p:spPr>
                      <a:xfrm>
                        <a:off x="1619250" y="1196975"/>
                        <a:ext cx="5976938" cy="1906588"/>
                      </a:xfrm>
                      <a:prstGeom prst="rect">
                        <a:avLst/>
                      </a:prstGeom>
                      <a:noFill/>
                      <a:ln w="38100">
                        <a:noFill/>
                        <a:miter/>
                      </a:ln>
                    </p:spPr>
                  </p:pic>
                </p:oleObj>
              </mc:Fallback>
            </mc:AlternateContent>
          </a:graphicData>
        </a:graphic>
      </p:graphicFrame>
      <p:sp>
        <p:nvSpPr>
          <p:cNvPr id="13317" name="矩形 13316"/>
          <p:cNvSpPr/>
          <p:nvPr/>
        </p:nvSpPr>
        <p:spPr>
          <a:xfrm>
            <a:off x="2627313" y="3500438"/>
            <a:ext cx="863600" cy="366712"/>
          </a:xfrm>
          <a:prstGeom prst="rect">
            <a:avLst/>
          </a:prstGeom>
          <a:noFill/>
          <a:ln w="9525">
            <a:noFill/>
          </a:ln>
        </p:spPr>
        <p:txBody>
          <a:bodyPr anchor="ctr">
            <a:spAutoFit/>
          </a:bodyPr>
          <a:lstStyle/>
          <a:p>
            <a:pPr algn="ctr"/>
            <a:r>
              <a:rPr lang="zh-CN" altLang="en-US">
                <a:solidFill>
                  <a:schemeClr val="tx1"/>
                </a:solidFill>
                <a:latin typeface="Times New Roman" panose="02020603050405020304" pitchFamily="18" charset="0"/>
                <a:ea typeface="楷体_GB2312" pitchFamily="49" charset="-122"/>
              </a:rPr>
              <a:t>（</a:t>
            </a:r>
            <a:r>
              <a:rPr lang="en-US" altLang="zh-CN">
                <a:solidFill>
                  <a:schemeClr val="tx1"/>
                </a:solidFill>
                <a:latin typeface="Times New Roman" panose="02020603050405020304" pitchFamily="18" charset="0"/>
                <a:ea typeface="楷体_GB2312" pitchFamily="49" charset="-122"/>
              </a:rPr>
              <a:t>a</a:t>
            </a:r>
            <a:r>
              <a:rPr lang="zh-CN" altLang="en-US">
                <a:solidFill>
                  <a:schemeClr val="tx1"/>
                </a:solidFill>
                <a:latin typeface="Times New Roman" panose="02020603050405020304" pitchFamily="18" charset="0"/>
                <a:ea typeface="楷体_GB2312" pitchFamily="49" charset="-122"/>
              </a:rPr>
              <a:t>）</a:t>
            </a:r>
          </a:p>
        </p:txBody>
      </p:sp>
      <p:sp>
        <p:nvSpPr>
          <p:cNvPr id="13318" name="矩形 13317"/>
          <p:cNvSpPr/>
          <p:nvPr/>
        </p:nvSpPr>
        <p:spPr>
          <a:xfrm>
            <a:off x="5292725" y="3500438"/>
            <a:ext cx="936625" cy="366712"/>
          </a:xfrm>
          <a:prstGeom prst="rect">
            <a:avLst/>
          </a:prstGeom>
          <a:noFill/>
          <a:ln w="9525">
            <a:noFill/>
          </a:ln>
        </p:spPr>
        <p:txBody>
          <a:bodyPr anchor="ctr">
            <a:spAutoFit/>
          </a:bodyPr>
          <a:lstStyle/>
          <a:p>
            <a:pPr algn="ctr"/>
            <a:r>
              <a:rPr lang="zh-CN" altLang="en-US">
                <a:solidFill>
                  <a:schemeClr val="tx1"/>
                </a:solidFill>
                <a:latin typeface="Times New Roman" panose="02020603050405020304" pitchFamily="18" charset="0"/>
                <a:ea typeface="楷体_GB2312" pitchFamily="49" charset="-122"/>
              </a:rPr>
              <a:t>（</a:t>
            </a:r>
            <a:r>
              <a:rPr lang="en-US" altLang="zh-CN">
                <a:solidFill>
                  <a:schemeClr val="tx1"/>
                </a:solidFill>
                <a:latin typeface="Times New Roman" panose="02020603050405020304" pitchFamily="18" charset="0"/>
                <a:ea typeface="楷体_GB2312" pitchFamily="49" charset="-122"/>
              </a:rPr>
              <a:t>b</a:t>
            </a:r>
            <a:r>
              <a:rPr lang="zh-CN" altLang="en-US">
                <a:solidFill>
                  <a:schemeClr val="tx1"/>
                </a:solidFill>
                <a:latin typeface="Times New Roman" panose="02020603050405020304" pitchFamily="18" charset="0"/>
                <a:ea typeface="楷体_GB2312" pitchFamily="49" charset="-122"/>
              </a:rPr>
              <a:t>）</a:t>
            </a:r>
          </a:p>
        </p:txBody>
      </p:sp>
      <p:sp>
        <p:nvSpPr>
          <p:cNvPr id="13320" name="文本框 13319"/>
          <p:cNvSpPr txBox="1"/>
          <p:nvPr/>
        </p:nvSpPr>
        <p:spPr>
          <a:xfrm>
            <a:off x="250825" y="549275"/>
            <a:ext cx="6192838" cy="427038"/>
          </a:xfrm>
          <a:prstGeom prst="rect">
            <a:avLst/>
          </a:prstGeom>
          <a:gradFill rotWithShape="1">
            <a:gsLst>
              <a:gs pos="0">
                <a:srgbClr val="A3FFA3">
                  <a:alpha val="70000"/>
                </a:srgbClr>
              </a:gs>
              <a:gs pos="100000">
                <a:srgbClr val="A3FFA3">
                  <a:gamma/>
                  <a:tint val="0"/>
                  <a:invGamma/>
                  <a:alpha val="0"/>
                </a:srgbClr>
              </a:gs>
            </a:gsLst>
            <a:path path="shape">
              <a:fillToRect l="50000" t="50000" r="50000" b="50000"/>
            </a:path>
            <a:tileRect/>
          </a:gradFill>
          <a:ln w="9525">
            <a:noFill/>
          </a:ln>
        </p:spPr>
        <p:txBody>
          <a:bodyPr lIns="0" tIns="0" rIns="0" bIns="0">
            <a:spAutoFit/>
          </a:bodyPr>
          <a:lstStyle/>
          <a:p>
            <a:pPr algn="ctr">
              <a:spcBef>
                <a:spcPct val="50000"/>
              </a:spcBef>
            </a:pPr>
            <a:r>
              <a:rPr lang="zh-CN" altLang="en-US" sz="2800" dirty="0" smtClean="0">
                <a:solidFill>
                  <a:srgbClr val="004800"/>
                </a:solidFill>
                <a:latin typeface="Times New Roman" panose="02020603050405020304" pitchFamily="18" charset="0"/>
                <a:ea typeface="隶书" panose="02010509060101010101" pitchFamily="49" charset="-122"/>
              </a:rPr>
              <a:t>集成</a:t>
            </a:r>
            <a:r>
              <a:rPr lang="zh-CN" altLang="en-US" sz="2800" dirty="0">
                <a:solidFill>
                  <a:srgbClr val="004800"/>
                </a:solidFill>
                <a:latin typeface="Times New Roman" panose="02020603050405020304" pitchFamily="18" charset="0"/>
                <a:ea typeface="隶书" panose="02010509060101010101" pitchFamily="49" charset="-122"/>
              </a:rPr>
              <a:t>运放的外形与外部引出端子</a:t>
            </a:r>
          </a:p>
        </p:txBody>
      </p:sp>
      <p:pic>
        <p:nvPicPr>
          <p:cNvPr id="13321" name="图片 13320" descr="0804"/>
          <p:cNvPicPr>
            <a:picLocks noChangeAspect="1"/>
          </p:cNvPicPr>
          <p:nvPr/>
        </p:nvPicPr>
        <p:blipFill>
          <a:blip r:embed="rId5"/>
          <a:srcRect l="69443" b="38490"/>
          <a:stretch>
            <a:fillRect/>
          </a:stretch>
        </p:blipFill>
        <p:spPr>
          <a:xfrm>
            <a:off x="900113" y="4149725"/>
            <a:ext cx="3251200" cy="1373188"/>
          </a:xfrm>
          <a:prstGeom prst="rect">
            <a:avLst/>
          </a:prstGeom>
          <a:noFill/>
          <a:ln w="9525">
            <a:noFill/>
          </a:ln>
        </p:spPr>
      </p:pic>
      <p:graphicFrame>
        <p:nvGraphicFramePr>
          <p:cNvPr id="13322" name="对象 13321"/>
          <p:cNvGraphicFramePr>
            <a:graphicFrameLocks noChangeAspect="1"/>
          </p:cNvGraphicFramePr>
          <p:nvPr/>
        </p:nvGraphicFramePr>
        <p:xfrm>
          <a:off x="4859338" y="4076700"/>
          <a:ext cx="3529012" cy="1460500"/>
        </p:xfrm>
        <a:graphic>
          <a:graphicData uri="http://schemas.openxmlformats.org/presentationml/2006/ole">
            <mc:AlternateContent xmlns:mc="http://schemas.openxmlformats.org/markup-compatibility/2006">
              <mc:Choice xmlns:v="urn:schemas-microsoft-com:vml" Requires="v">
                <p:oleObj spid="_x0000_s88069" r:id="rId6" imgW="22080855" imgH="6547485" progId="Visio.Drawing.6">
                  <p:embed/>
                </p:oleObj>
              </mc:Choice>
              <mc:Fallback>
                <p:oleObj r:id="rId6" imgW="22080855" imgH="6547485" progId="Visio.Drawing.6">
                  <p:embed/>
                  <p:pic>
                    <p:nvPicPr>
                      <p:cNvPr id="13322" name="对象 13321"/>
                      <p:cNvPicPr/>
                      <p:nvPr/>
                    </p:nvPicPr>
                    <p:blipFill>
                      <a:blip r:embed="rId7"/>
                      <a:srcRect l="49249" b="29076"/>
                      <a:stretch>
                        <a:fillRect/>
                      </a:stretch>
                    </p:blipFill>
                    <p:spPr>
                      <a:xfrm>
                        <a:off x="4859338" y="4076700"/>
                        <a:ext cx="3529012" cy="1460500"/>
                      </a:xfrm>
                      <a:prstGeom prst="rect">
                        <a:avLst/>
                      </a:prstGeom>
                      <a:noFill/>
                      <a:ln w="38100">
                        <a:noFill/>
                        <a:miter/>
                      </a:ln>
                    </p:spPr>
                  </p:pic>
                </p:oleObj>
              </mc:Fallback>
            </mc:AlternateContent>
          </a:graphicData>
        </a:graphic>
      </p:graphicFrame>
      <p:sp>
        <p:nvSpPr>
          <p:cNvPr id="13323" name="矩形 13322"/>
          <p:cNvSpPr/>
          <p:nvPr/>
        </p:nvSpPr>
        <p:spPr>
          <a:xfrm>
            <a:off x="1835150" y="5686574"/>
            <a:ext cx="2016770" cy="461665"/>
          </a:xfrm>
          <a:prstGeom prst="rect">
            <a:avLst/>
          </a:prstGeom>
          <a:noFill/>
          <a:ln w="9525">
            <a:noFill/>
          </a:ln>
        </p:spPr>
        <p:txBody>
          <a:bodyPr wrap="square" anchor="ctr">
            <a:spAutoFit/>
          </a:bodyPr>
          <a:lstStyle/>
          <a:p>
            <a:pPr algn="ct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a</a:t>
            </a:r>
            <a:r>
              <a:rPr lang="zh-CN" altLang="en-US" dirty="0">
                <a:solidFill>
                  <a:schemeClr val="tx1"/>
                </a:solidFill>
                <a:latin typeface="Times New Roman" panose="02020603050405020304" pitchFamily="18" charset="0"/>
                <a:ea typeface="楷体_GB2312" pitchFamily="49" charset="-122"/>
              </a:rPr>
              <a:t>）新符号</a:t>
            </a:r>
            <a:r>
              <a:rPr lang="zh-CN" altLang="en-US" dirty="0">
                <a:latin typeface="Times New Roman" panose="02020603050405020304" pitchFamily="18" charset="0"/>
                <a:ea typeface="楷体_GB2312" pitchFamily="49" charset="-122"/>
              </a:rPr>
              <a:t> </a:t>
            </a:r>
          </a:p>
        </p:txBody>
      </p:sp>
      <p:sp>
        <p:nvSpPr>
          <p:cNvPr id="13324" name="矩形 13323"/>
          <p:cNvSpPr/>
          <p:nvPr/>
        </p:nvSpPr>
        <p:spPr>
          <a:xfrm>
            <a:off x="5580062" y="5686574"/>
            <a:ext cx="2016125" cy="461665"/>
          </a:xfrm>
          <a:prstGeom prst="rect">
            <a:avLst/>
          </a:prstGeom>
          <a:noFill/>
          <a:ln w="9525">
            <a:noFill/>
          </a:ln>
        </p:spPr>
        <p:txBody>
          <a:bodyPr wrap="square" anchor="ctr">
            <a:spAutoFit/>
          </a:bodyPr>
          <a:lstStyle/>
          <a:p>
            <a:pPr algn="ct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a:t>
            </a:r>
            <a:r>
              <a:rPr lang="zh-CN" altLang="en-US" dirty="0">
                <a:solidFill>
                  <a:schemeClr val="tx1"/>
                </a:solidFill>
                <a:latin typeface="Times New Roman" panose="02020603050405020304" pitchFamily="18" charset="0"/>
                <a:ea typeface="楷体_GB2312" pitchFamily="49" charset="-122"/>
              </a:rPr>
              <a:t>）旧符号</a:t>
            </a:r>
          </a:p>
        </p:txBody>
      </p:sp>
    </p:spTree>
    <p:extLst>
      <p:ext uri="{BB962C8B-B14F-4D97-AF65-F5344CB8AC3E}">
        <p14:creationId xmlns:p14="http://schemas.microsoft.com/office/powerpoint/2010/main" val="1586852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checkerboard(across)">
                                      <p:cBhvr>
                                        <p:cTn id="7" dur="500"/>
                                        <p:tgtEl>
                                          <p:spTgt spid="133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0-#ppt_w/2"/>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checkerboard(across)">
                                      <p:cBhvr>
                                        <p:cTn id="17" dur="500"/>
                                        <p:tgtEl>
                                          <p:spTgt spid="13317"/>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3318"/>
                                        </p:tgtEl>
                                        <p:attrNameLst>
                                          <p:attrName>style.visibility</p:attrName>
                                        </p:attrNameLst>
                                      </p:cBhvr>
                                      <p:to>
                                        <p:strVal val="visible"/>
                                      </p:to>
                                    </p:set>
                                    <p:animEffect transition="in" filter="checkerboard(across)">
                                      <p:cBhvr>
                                        <p:cTn id="21" dur="500"/>
                                        <p:tgtEl>
                                          <p:spTgt spid="133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13321"/>
                                        </p:tgtEl>
                                        <p:attrNameLst>
                                          <p:attrName>style.visibility</p:attrName>
                                        </p:attrNameLst>
                                      </p:cBhvr>
                                      <p:to>
                                        <p:strVal val="visible"/>
                                      </p:to>
                                    </p:set>
                                    <p:anim calcmode="lin" valueType="num">
                                      <p:cBhvr additive="base">
                                        <p:cTn id="26" dur="500" fill="hold"/>
                                        <p:tgtEl>
                                          <p:spTgt spid="13321"/>
                                        </p:tgtEl>
                                        <p:attrNameLst>
                                          <p:attrName>ppt_x</p:attrName>
                                        </p:attrNameLst>
                                      </p:cBhvr>
                                      <p:tavLst>
                                        <p:tav tm="0">
                                          <p:val>
                                            <p:strVal val="0-#ppt_w/2"/>
                                          </p:val>
                                        </p:tav>
                                        <p:tav tm="100000">
                                          <p:val>
                                            <p:strVal val="#ppt_x"/>
                                          </p:val>
                                        </p:tav>
                                      </p:tavLst>
                                    </p:anim>
                                    <p:anim calcmode="lin" valueType="num">
                                      <p:cBhvr additive="base">
                                        <p:cTn id="27" dur="500" fill="hold"/>
                                        <p:tgtEl>
                                          <p:spTgt spid="13321"/>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13322"/>
                                        </p:tgtEl>
                                        <p:attrNameLst>
                                          <p:attrName>style.visibility</p:attrName>
                                        </p:attrNameLst>
                                      </p:cBhvr>
                                      <p:to>
                                        <p:strVal val="visible"/>
                                      </p:to>
                                    </p:set>
                                    <p:anim calcmode="lin" valueType="num">
                                      <p:cBhvr additive="base">
                                        <p:cTn id="32" dur="500" fill="hold"/>
                                        <p:tgtEl>
                                          <p:spTgt spid="13322"/>
                                        </p:tgtEl>
                                        <p:attrNameLst>
                                          <p:attrName>ppt_x</p:attrName>
                                        </p:attrNameLst>
                                      </p:cBhvr>
                                      <p:tavLst>
                                        <p:tav tm="0">
                                          <p:val>
                                            <p:strVal val="1+#ppt_w/2"/>
                                          </p:val>
                                        </p:tav>
                                        <p:tav tm="100000">
                                          <p:val>
                                            <p:strVal val="#ppt_x"/>
                                          </p:val>
                                        </p:tav>
                                      </p:tavLst>
                                    </p:anim>
                                    <p:anim calcmode="lin" valueType="num">
                                      <p:cBhvr additive="base">
                                        <p:cTn id="33" dur="500" fill="hold"/>
                                        <p:tgtEl>
                                          <p:spTgt spid="13322"/>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13323"/>
                                        </p:tgtEl>
                                        <p:attrNameLst>
                                          <p:attrName>style.visibility</p:attrName>
                                        </p:attrNameLst>
                                      </p:cBhvr>
                                      <p:to>
                                        <p:strVal val="visible"/>
                                      </p:to>
                                    </p:set>
                                    <p:animEffect transition="in" filter="checkerboard(across)">
                                      <p:cBhvr>
                                        <p:cTn id="37" dur="500"/>
                                        <p:tgtEl>
                                          <p:spTgt spid="13323"/>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13324"/>
                                        </p:tgtEl>
                                        <p:attrNameLst>
                                          <p:attrName>style.visibility</p:attrName>
                                        </p:attrNameLst>
                                      </p:cBhvr>
                                      <p:to>
                                        <p:strVal val="visible"/>
                                      </p:to>
                                    </p:set>
                                    <p:animEffect transition="in" filter="checkerboard(across)">
                                      <p:cBhvr>
                                        <p:cTn id="41"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P spid="13320" grpId="0" animBg="1"/>
      <p:bldP spid="13323" grpId="0"/>
      <p:bldP spid="133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09600" y="990600"/>
            <a:ext cx="8001000" cy="1373188"/>
          </a:xfrm>
          <a:prstGeom prst="rect">
            <a:avLst/>
          </a:prstGeom>
          <a:noFill/>
          <a:ln w="38100">
            <a:noFill/>
            <a:miter lim="800000"/>
            <a:headEnd/>
            <a:tailEnd/>
          </a:ln>
          <a:effectLst/>
        </p:spPr>
        <p:txBody>
          <a:bodyPr>
            <a:spAutoFit/>
          </a:bodyPr>
          <a:lstStyle/>
          <a:p>
            <a:pPr>
              <a:spcBef>
                <a:spcPct val="50000"/>
              </a:spcBef>
            </a:pPr>
            <a:r>
              <a:rPr lang="en-US" altLang="zh-CN" sz="2800" b="1"/>
              <a:t>        </a:t>
            </a:r>
            <a:r>
              <a:rPr lang="zh-CN" altLang="en-US" sz="2800" b="1"/>
              <a:t>由于运放的开环放大倍数很大，输入电阻高，输出电阻小，在分析时常将其理想化，称其所谓的</a:t>
            </a:r>
            <a:r>
              <a:rPr lang="zh-CN" altLang="en-US" sz="2800" b="1">
                <a:solidFill>
                  <a:srgbClr val="FF0000"/>
                </a:solidFill>
              </a:rPr>
              <a:t>理想运放</a:t>
            </a:r>
            <a:r>
              <a:rPr lang="zh-CN" altLang="en-US" sz="2800" b="1"/>
              <a:t>。</a:t>
            </a:r>
          </a:p>
        </p:txBody>
      </p:sp>
      <p:grpSp>
        <p:nvGrpSpPr>
          <p:cNvPr id="57347" name="Group 3"/>
          <p:cNvGrpSpPr>
            <a:grpSpLocks/>
          </p:cNvGrpSpPr>
          <p:nvPr/>
        </p:nvGrpSpPr>
        <p:grpSpPr bwMode="auto">
          <a:xfrm>
            <a:off x="542925" y="2566988"/>
            <a:ext cx="3829050" cy="3371850"/>
            <a:chOff x="492" y="1677"/>
            <a:chExt cx="2412" cy="2124"/>
          </a:xfrm>
        </p:grpSpPr>
        <p:sp>
          <p:nvSpPr>
            <p:cNvPr id="57348" name="Text Box 4"/>
            <p:cNvSpPr txBox="1">
              <a:spLocks noChangeArrowheads="1"/>
            </p:cNvSpPr>
            <p:nvPr/>
          </p:nvSpPr>
          <p:spPr bwMode="auto">
            <a:xfrm>
              <a:off x="492" y="1677"/>
              <a:ext cx="2412" cy="327"/>
            </a:xfrm>
            <a:prstGeom prst="rect">
              <a:avLst/>
            </a:prstGeom>
            <a:noFill/>
            <a:ln w="38100">
              <a:noFill/>
              <a:miter lim="800000"/>
              <a:headEnd/>
              <a:tailEnd/>
            </a:ln>
            <a:effectLst/>
          </p:spPr>
          <p:txBody>
            <a:bodyPr>
              <a:spAutoFit/>
            </a:bodyPr>
            <a:lstStyle/>
            <a:p>
              <a:pPr>
                <a:spcBef>
                  <a:spcPct val="50000"/>
                </a:spcBef>
              </a:pPr>
              <a:r>
                <a:rPr lang="zh-CN" altLang="en-US" sz="2800" b="1"/>
                <a:t>理想运放的条件</a:t>
              </a:r>
              <a:endParaRPr lang="zh-CN" altLang="en-US" sz="3200" b="1"/>
            </a:p>
          </p:txBody>
        </p:sp>
        <p:graphicFrame>
          <p:nvGraphicFramePr>
            <p:cNvPr id="57349" name="Object 5"/>
            <p:cNvGraphicFramePr>
              <a:graphicFrameLocks noChangeAspect="1"/>
            </p:cNvGraphicFramePr>
            <p:nvPr/>
          </p:nvGraphicFramePr>
          <p:xfrm>
            <a:off x="889" y="2086"/>
            <a:ext cx="857" cy="409"/>
          </p:xfrm>
          <a:graphic>
            <a:graphicData uri="http://schemas.openxmlformats.org/presentationml/2006/ole">
              <mc:AlternateContent xmlns:mc="http://schemas.openxmlformats.org/markup-compatibility/2006">
                <mc:Choice xmlns:v="urn:schemas-microsoft-com:vml" Requires="v">
                  <p:oleObj spid="_x0000_s57373" name="公式" r:id="rId3" imgW="469800" imgH="228600" progId="Equation.3">
                    <p:embed/>
                  </p:oleObj>
                </mc:Choice>
                <mc:Fallback>
                  <p:oleObj name="公式" r:id="rId3" imgW="46980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 y="2086"/>
                          <a:ext cx="857"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6"/>
            <p:cNvGraphicFramePr>
              <a:graphicFrameLocks noChangeAspect="1"/>
            </p:cNvGraphicFramePr>
            <p:nvPr/>
          </p:nvGraphicFramePr>
          <p:xfrm>
            <a:off x="1012" y="2709"/>
            <a:ext cx="659" cy="384"/>
          </p:xfrm>
          <a:graphic>
            <a:graphicData uri="http://schemas.openxmlformats.org/presentationml/2006/ole">
              <mc:AlternateContent xmlns:mc="http://schemas.openxmlformats.org/markup-compatibility/2006">
                <mc:Choice xmlns:v="urn:schemas-microsoft-com:vml" Requires="v">
                  <p:oleObj spid="_x0000_s57374" name="公式" r:id="rId5" imgW="393480" imgH="228600" progId="Equation.3">
                    <p:embed/>
                  </p:oleObj>
                </mc:Choice>
                <mc:Fallback>
                  <p:oleObj name="公式" r:id="rId5" imgW="39348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 y="2709"/>
                          <a:ext cx="65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7"/>
            <p:cNvGraphicFramePr>
              <a:graphicFrameLocks noChangeAspect="1"/>
            </p:cNvGraphicFramePr>
            <p:nvPr/>
          </p:nvGraphicFramePr>
          <p:xfrm>
            <a:off x="1006" y="3417"/>
            <a:ext cx="640" cy="384"/>
          </p:xfrm>
          <a:graphic>
            <a:graphicData uri="http://schemas.openxmlformats.org/presentationml/2006/ole">
              <mc:AlternateContent xmlns:mc="http://schemas.openxmlformats.org/markup-compatibility/2006">
                <mc:Choice xmlns:v="urn:schemas-microsoft-com:vml" Requires="v">
                  <p:oleObj spid="_x0000_s57375" name="公式" r:id="rId7" imgW="380880" imgH="228600" progId="Equation.3">
                    <p:embed/>
                  </p:oleObj>
                </mc:Choice>
                <mc:Fallback>
                  <p:oleObj name="公式" r:id="rId7" imgW="380880" imgH="2286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 y="3417"/>
                          <a:ext cx="64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52" name="AutoShape 8"/>
          <p:cNvSpPr>
            <a:spLocks noChangeArrowheads="1"/>
          </p:cNvSpPr>
          <p:nvPr/>
        </p:nvSpPr>
        <p:spPr bwMode="auto">
          <a:xfrm>
            <a:off x="2597150" y="344487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sp>
        <p:nvSpPr>
          <p:cNvPr id="57353" name="AutoShape 9"/>
          <p:cNvSpPr>
            <a:spLocks noChangeArrowheads="1"/>
          </p:cNvSpPr>
          <p:nvPr/>
        </p:nvSpPr>
        <p:spPr bwMode="auto">
          <a:xfrm>
            <a:off x="2597150" y="441642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sp>
        <p:nvSpPr>
          <p:cNvPr id="57354" name="AutoShape 10"/>
          <p:cNvSpPr>
            <a:spLocks noChangeArrowheads="1"/>
          </p:cNvSpPr>
          <p:nvPr/>
        </p:nvSpPr>
        <p:spPr bwMode="auto">
          <a:xfrm>
            <a:off x="2616200" y="555942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graphicFrame>
        <p:nvGraphicFramePr>
          <p:cNvPr id="57355" name="Object 11"/>
          <p:cNvGraphicFramePr>
            <a:graphicFrameLocks noChangeAspect="1"/>
          </p:cNvGraphicFramePr>
          <p:nvPr/>
        </p:nvGraphicFramePr>
        <p:xfrm>
          <a:off x="3633788" y="3208338"/>
          <a:ext cx="3282950" cy="639762"/>
        </p:xfrm>
        <a:graphic>
          <a:graphicData uri="http://schemas.openxmlformats.org/presentationml/2006/ole">
            <mc:AlternateContent xmlns:mc="http://schemas.openxmlformats.org/markup-compatibility/2006">
              <mc:Choice xmlns:v="urn:schemas-microsoft-com:vml" Requires="v">
                <p:oleObj spid="_x0000_s57376" name="公式" r:id="rId9" imgW="1054080" imgH="228600" progId="Equation.3">
                  <p:embed/>
                </p:oleObj>
              </mc:Choice>
              <mc:Fallback>
                <p:oleObj name="公式" r:id="rId9" imgW="1054080" imgH="2286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3788" y="3208338"/>
                        <a:ext cx="3282950" cy="63976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356" name="Group 12"/>
          <p:cNvGrpSpPr>
            <a:grpSpLocks/>
          </p:cNvGrpSpPr>
          <p:nvPr/>
        </p:nvGrpSpPr>
        <p:grpSpPr bwMode="auto">
          <a:xfrm>
            <a:off x="6886575" y="3252788"/>
            <a:ext cx="1638300" cy="1371600"/>
            <a:chOff x="4488" y="1992"/>
            <a:chExt cx="1032" cy="864"/>
          </a:xfrm>
        </p:grpSpPr>
        <p:sp>
          <p:nvSpPr>
            <p:cNvPr id="57357" name="Oval 13"/>
            <p:cNvSpPr>
              <a:spLocks noChangeArrowheads="1"/>
            </p:cNvSpPr>
            <p:nvPr/>
          </p:nvSpPr>
          <p:spPr bwMode="auto">
            <a:xfrm>
              <a:off x="4488" y="2388"/>
              <a:ext cx="1032" cy="468"/>
            </a:xfrm>
            <a:prstGeom prst="ellipse">
              <a:avLst/>
            </a:prstGeom>
            <a:noFill/>
            <a:ln w="38100">
              <a:solidFill>
                <a:schemeClr val="accent1"/>
              </a:solidFill>
              <a:round/>
              <a:headEnd/>
              <a:tailEnd/>
            </a:ln>
            <a:effectLst/>
          </p:spPr>
          <p:txBody>
            <a:bodyPr wrap="none" anchor="ctr">
              <a:spAutoFit/>
            </a:bodyPr>
            <a:lstStyle/>
            <a:p>
              <a:endParaRPr lang="zh-CN" altLang="en-US"/>
            </a:p>
          </p:txBody>
        </p:sp>
        <p:sp>
          <p:nvSpPr>
            <p:cNvPr id="57358" name="Text Box 14"/>
            <p:cNvSpPr txBox="1">
              <a:spLocks noChangeArrowheads="1"/>
            </p:cNvSpPr>
            <p:nvPr/>
          </p:nvSpPr>
          <p:spPr bwMode="auto">
            <a:xfrm>
              <a:off x="4536" y="1992"/>
              <a:ext cx="924" cy="351"/>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0000FF"/>
                  </a:solidFill>
                  <a:ea typeface="楷体_GB2312" pitchFamily="49" charset="-122"/>
                </a:rPr>
                <a:t>虚短路</a:t>
              </a:r>
            </a:p>
          </p:txBody>
        </p:sp>
        <p:graphicFrame>
          <p:nvGraphicFramePr>
            <p:cNvPr id="57359" name="Object 15"/>
            <p:cNvGraphicFramePr>
              <a:graphicFrameLocks noChangeAspect="1"/>
            </p:cNvGraphicFramePr>
            <p:nvPr/>
          </p:nvGraphicFramePr>
          <p:xfrm>
            <a:off x="4684" y="2429"/>
            <a:ext cx="638" cy="407"/>
          </p:xfrm>
          <a:graphic>
            <a:graphicData uri="http://schemas.openxmlformats.org/presentationml/2006/ole">
              <mc:AlternateContent xmlns:mc="http://schemas.openxmlformats.org/markup-compatibility/2006">
                <mc:Choice xmlns:v="urn:schemas-microsoft-com:vml" Requires="v">
                  <p:oleObj spid="_x0000_s57377" name="公式" r:id="rId11" imgW="469800" imgH="215640" progId="Equation.3">
                    <p:embed/>
                  </p:oleObj>
                </mc:Choice>
                <mc:Fallback>
                  <p:oleObj name="公式" r:id="rId11" imgW="469800" imgH="215640"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4" y="2429"/>
                          <a:ext cx="638"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7360" name="Object 16"/>
          <p:cNvGraphicFramePr>
            <a:graphicFrameLocks noChangeAspect="1"/>
          </p:cNvGraphicFramePr>
          <p:nvPr/>
        </p:nvGraphicFramePr>
        <p:xfrm>
          <a:off x="3968750" y="4219575"/>
          <a:ext cx="996950" cy="600075"/>
        </p:xfrm>
        <a:graphic>
          <a:graphicData uri="http://schemas.openxmlformats.org/presentationml/2006/ole">
            <mc:AlternateContent xmlns:mc="http://schemas.openxmlformats.org/markup-compatibility/2006">
              <mc:Choice xmlns:v="urn:schemas-microsoft-com:vml" Requires="v">
                <p:oleObj spid="_x0000_s57378" name="公式" r:id="rId13" imgW="380880" imgH="228600" progId="Equation.3">
                  <p:embed/>
                </p:oleObj>
              </mc:Choice>
              <mc:Fallback>
                <p:oleObj name="公式" r:id="rId13" imgW="380880" imgH="22860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8750" y="4219575"/>
                        <a:ext cx="9969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1" name="Text Box 17"/>
          <p:cNvSpPr txBox="1">
            <a:spLocks noChangeArrowheads="1"/>
          </p:cNvSpPr>
          <p:nvPr/>
        </p:nvSpPr>
        <p:spPr bwMode="auto">
          <a:xfrm>
            <a:off x="3649663" y="5145088"/>
            <a:ext cx="5046662" cy="1411287"/>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0000FF"/>
                </a:solidFill>
                <a:ea typeface="楷体_GB2312" pitchFamily="49" charset="-122"/>
              </a:rPr>
              <a:t>放大倍数与负载无关。分析多个运放级联组合的线性电路时可以分别对每个运放进行。</a:t>
            </a:r>
          </a:p>
        </p:txBody>
      </p:sp>
      <p:grpSp>
        <p:nvGrpSpPr>
          <p:cNvPr id="57362" name="Group 18"/>
          <p:cNvGrpSpPr>
            <a:grpSpLocks/>
          </p:cNvGrpSpPr>
          <p:nvPr/>
        </p:nvGrpSpPr>
        <p:grpSpPr bwMode="auto">
          <a:xfrm>
            <a:off x="3857625" y="4110038"/>
            <a:ext cx="2705100" cy="762000"/>
            <a:chOff x="2580" y="2532"/>
            <a:chExt cx="1704" cy="480"/>
          </a:xfrm>
        </p:grpSpPr>
        <p:sp>
          <p:nvSpPr>
            <p:cNvPr id="57363" name="Oval 19"/>
            <p:cNvSpPr>
              <a:spLocks noChangeArrowheads="1"/>
            </p:cNvSpPr>
            <p:nvPr/>
          </p:nvSpPr>
          <p:spPr bwMode="auto">
            <a:xfrm>
              <a:off x="2580" y="2532"/>
              <a:ext cx="744" cy="480"/>
            </a:xfrm>
            <a:prstGeom prst="ellipse">
              <a:avLst/>
            </a:prstGeom>
            <a:noFill/>
            <a:ln w="38100">
              <a:solidFill>
                <a:schemeClr val="accent1"/>
              </a:solidFill>
              <a:round/>
              <a:headEnd/>
              <a:tailEnd/>
            </a:ln>
            <a:effectLst/>
          </p:spPr>
          <p:txBody>
            <a:bodyPr wrap="none" anchor="ctr">
              <a:spAutoFit/>
            </a:bodyPr>
            <a:lstStyle/>
            <a:p>
              <a:endParaRPr lang="zh-CN" altLang="en-US"/>
            </a:p>
          </p:txBody>
        </p:sp>
        <p:sp>
          <p:nvSpPr>
            <p:cNvPr id="57364" name="Text Box 20"/>
            <p:cNvSpPr txBox="1">
              <a:spLocks noChangeArrowheads="1"/>
            </p:cNvSpPr>
            <p:nvPr/>
          </p:nvSpPr>
          <p:spPr bwMode="auto">
            <a:xfrm>
              <a:off x="3336" y="2580"/>
              <a:ext cx="948" cy="351"/>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0000FF"/>
                  </a:solidFill>
                  <a:ea typeface="楷体_GB2312" pitchFamily="49" charset="-122"/>
                </a:rPr>
                <a:t>虚开路</a:t>
              </a:r>
            </a:p>
          </p:txBody>
        </p:sp>
      </p:grpSp>
      <p:sp>
        <p:nvSpPr>
          <p:cNvPr id="57365" name="Text Box 21"/>
          <p:cNvSpPr txBox="1">
            <a:spLocks noChangeArrowheads="1"/>
          </p:cNvSpPr>
          <p:nvPr/>
        </p:nvSpPr>
        <p:spPr bwMode="auto">
          <a:xfrm>
            <a:off x="3838575" y="2566988"/>
            <a:ext cx="4762500" cy="519112"/>
          </a:xfrm>
          <a:prstGeom prst="rect">
            <a:avLst/>
          </a:prstGeom>
          <a:noFill/>
          <a:ln w="38100">
            <a:noFill/>
            <a:miter lim="800000"/>
            <a:headEnd/>
            <a:tailEnd/>
          </a:ln>
          <a:effectLst/>
        </p:spPr>
        <p:txBody>
          <a:bodyPr>
            <a:spAutoFit/>
          </a:bodyPr>
          <a:lstStyle/>
          <a:p>
            <a:pPr>
              <a:spcBef>
                <a:spcPct val="50000"/>
              </a:spcBef>
            </a:pPr>
            <a:r>
              <a:rPr lang="zh-CN" altLang="en-US" sz="2800" b="1">
                <a:solidFill>
                  <a:srgbClr val="0000FF"/>
                </a:solidFill>
              </a:rPr>
              <a:t>运放工作在线性区的特点</a:t>
            </a:r>
            <a:endParaRPr lang="zh-CN" altLang="en-US" sz="3200" b="1">
              <a:solidFill>
                <a:srgbClr val="0000FF"/>
              </a:solidFill>
            </a:endParaRPr>
          </a:p>
        </p:txBody>
      </p:sp>
      <p:sp>
        <p:nvSpPr>
          <p:cNvPr id="57366" name="Text Box 22"/>
          <p:cNvSpPr txBox="1">
            <a:spLocks noChangeArrowheads="1"/>
          </p:cNvSpPr>
          <p:nvPr/>
        </p:nvSpPr>
        <p:spPr bwMode="auto">
          <a:xfrm>
            <a:off x="355600" y="301625"/>
            <a:ext cx="7562850" cy="579438"/>
          </a:xfrm>
          <a:prstGeom prst="rect">
            <a:avLst/>
          </a:prstGeom>
          <a:noFill/>
          <a:ln w="38100">
            <a:noFill/>
            <a:miter lim="800000"/>
            <a:headEnd/>
            <a:tailEnd/>
          </a:ln>
          <a:effectLst/>
        </p:spPr>
        <p:txBody>
          <a:bodyPr>
            <a:spAutoFit/>
          </a:bodyPr>
          <a:lstStyle/>
          <a:p>
            <a:pPr>
              <a:spcBef>
                <a:spcPct val="50000"/>
              </a:spcBef>
            </a:pPr>
            <a:r>
              <a:rPr lang="zh-CN" altLang="en-US" sz="3200" b="1" dirty="0" smtClean="0">
                <a:solidFill>
                  <a:schemeClr val="accent2"/>
                </a:solidFill>
                <a:latin typeface="黑体" pitchFamily="2" charset="-122"/>
                <a:ea typeface="黑体" pitchFamily="2" charset="-122"/>
              </a:rPr>
              <a:t>在</a:t>
            </a:r>
            <a:r>
              <a:rPr lang="zh-CN" altLang="en-US" sz="3200" b="1" dirty="0">
                <a:solidFill>
                  <a:schemeClr val="accent2"/>
                </a:solidFill>
                <a:latin typeface="黑体" pitchFamily="2" charset="-122"/>
                <a:ea typeface="黑体" pitchFamily="2" charset="-122"/>
              </a:rPr>
              <a:t>分析信号运算电路时对运放的处理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dissolve">
                                      <p:cBhvr>
                                        <p:cTn id="7" dur="500"/>
                                        <p:tgtEl>
                                          <p:spTgt spid="57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65">
                                            <p:txEl>
                                              <p:pRg st="0" end="0"/>
                                            </p:txEl>
                                          </p:spTgt>
                                        </p:tgtEl>
                                        <p:attrNameLst>
                                          <p:attrName>style.visibility</p:attrName>
                                        </p:attrNameLst>
                                      </p:cBhvr>
                                      <p:to>
                                        <p:strVal val="visible"/>
                                      </p:to>
                                    </p:set>
                                    <p:animEffect transition="in" filter="wipe(left)">
                                      <p:cBhvr>
                                        <p:cTn id="12" dur="500"/>
                                        <p:tgtEl>
                                          <p:spTgt spid="573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wipe(left)">
                                      <p:cBhvr>
                                        <p:cTn id="17" dur="500"/>
                                        <p:tgtEl>
                                          <p:spTgt spid="573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55"/>
                                        </p:tgtEl>
                                        <p:attrNameLst>
                                          <p:attrName>style.visibility</p:attrName>
                                        </p:attrNameLst>
                                      </p:cBhvr>
                                      <p:to>
                                        <p:strVal val="visible"/>
                                      </p:to>
                                    </p:set>
                                    <p:animEffect transition="in" filter="wipe(left)">
                                      <p:cBhvr>
                                        <p:cTn id="22" dur="500"/>
                                        <p:tgtEl>
                                          <p:spTgt spid="573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356"/>
                                        </p:tgtEl>
                                        <p:attrNameLst>
                                          <p:attrName>style.visibility</p:attrName>
                                        </p:attrNameLst>
                                      </p:cBhvr>
                                      <p:to>
                                        <p:strVal val="visible"/>
                                      </p:to>
                                    </p:set>
                                    <p:animEffect transition="in" filter="blinds(horizontal)">
                                      <p:cBhvr>
                                        <p:cTn id="27" dur="500"/>
                                        <p:tgtEl>
                                          <p:spTgt spid="573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53"/>
                                        </p:tgtEl>
                                        <p:attrNameLst>
                                          <p:attrName>style.visibility</p:attrName>
                                        </p:attrNameLst>
                                      </p:cBhvr>
                                      <p:to>
                                        <p:strVal val="visible"/>
                                      </p:to>
                                    </p:set>
                                    <p:animEffect transition="in" filter="wipe(left)">
                                      <p:cBhvr>
                                        <p:cTn id="32" dur="500"/>
                                        <p:tgtEl>
                                          <p:spTgt spid="573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60"/>
                                        </p:tgtEl>
                                        <p:attrNameLst>
                                          <p:attrName>style.visibility</p:attrName>
                                        </p:attrNameLst>
                                      </p:cBhvr>
                                      <p:to>
                                        <p:strVal val="visible"/>
                                      </p:to>
                                    </p:set>
                                    <p:animEffect transition="in" filter="wipe(left)">
                                      <p:cBhvr>
                                        <p:cTn id="37" dur="500"/>
                                        <p:tgtEl>
                                          <p:spTgt spid="573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7362"/>
                                        </p:tgtEl>
                                        <p:attrNameLst>
                                          <p:attrName>style.visibility</p:attrName>
                                        </p:attrNameLst>
                                      </p:cBhvr>
                                      <p:to>
                                        <p:strVal val="visible"/>
                                      </p:to>
                                    </p:set>
                                    <p:animEffect transition="in" filter="wipe(left)">
                                      <p:cBhvr>
                                        <p:cTn id="42" dur="500"/>
                                        <p:tgtEl>
                                          <p:spTgt spid="573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354"/>
                                        </p:tgtEl>
                                        <p:attrNameLst>
                                          <p:attrName>style.visibility</p:attrName>
                                        </p:attrNameLst>
                                      </p:cBhvr>
                                      <p:to>
                                        <p:strVal val="visible"/>
                                      </p:to>
                                    </p:set>
                                    <p:animEffect transition="in" filter="wipe(left)">
                                      <p:cBhvr>
                                        <p:cTn id="47" dur="500"/>
                                        <p:tgtEl>
                                          <p:spTgt spid="5735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361"/>
                                        </p:tgtEl>
                                        <p:attrNameLst>
                                          <p:attrName>style.visibility</p:attrName>
                                        </p:attrNameLst>
                                      </p:cBhvr>
                                      <p:to>
                                        <p:strVal val="visible"/>
                                      </p:to>
                                    </p:set>
                                    <p:animEffect transition="in" filter="blinds(horizontal)">
                                      <p:cBhvr>
                                        <p:cTn id="52" dur="500"/>
                                        <p:tgtEl>
                                          <p:spTgt spid="57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P spid="57361" grpId="0" animBg="1" autoUpdateAnimBg="0"/>
      <p:bldP spid="5736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1026"/>
          <p:cNvGraphicFramePr>
            <a:graphicFrameLocks noChangeAspect="1"/>
          </p:cNvGraphicFramePr>
          <p:nvPr/>
        </p:nvGraphicFramePr>
        <p:xfrm>
          <a:off x="5527675" y="1238250"/>
          <a:ext cx="1739900" cy="638175"/>
        </p:xfrm>
        <a:graphic>
          <a:graphicData uri="http://schemas.openxmlformats.org/presentationml/2006/ole">
            <mc:AlternateContent xmlns:mc="http://schemas.openxmlformats.org/markup-compatibility/2006">
              <mc:Choice xmlns:v="urn:schemas-microsoft-com:vml" Requires="v">
                <p:oleObj spid="_x0000_s58380" name="公式" r:id="rId3" imgW="711000" imgH="215640" progId="Equation.3">
                  <p:embed/>
                </p:oleObj>
              </mc:Choice>
              <mc:Fallback>
                <p:oleObj name="公式" r:id="rId3" imgW="711000" imgH="215640" progId="Equation.3">
                  <p:embed/>
                  <p:pic>
                    <p:nvPicPr>
                      <p:cNvPr id="0" name="Picture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75" y="1238250"/>
                        <a:ext cx="17399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1" name="Text Box 1027"/>
          <p:cNvSpPr txBox="1">
            <a:spLocks noChangeArrowheads="1"/>
          </p:cNvSpPr>
          <p:nvPr/>
        </p:nvSpPr>
        <p:spPr bwMode="auto">
          <a:xfrm>
            <a:off x="5489575" y="2301875"/>
            <a:ext cx="2457450" cy="579438"/>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r>
              <a:rPr lang="en-US" altLang="zh-CN" sz="3200" b="1">
                <a:ea typeface="楷体_GB2312" pitchFamily="49" charset="-122"/>
              </a:rPr>
              <a:t>= </a:t>
            </a:r>
            <a:r>
              <a:rPr lang="en-US" altLang="zh-CN" sz="3200" b="1" i="1">
                <a:ea typeface="楷体_GB2312" pitchFamily="49" charset="-122"/>
              </a:rPr>
              <a:t>i</a:t>
            </a:r>
            <a:r>
              <a:rPr lang="en-US" altLang="zh-CN" sz="3200" b="1" baseline="-25000">
                <a:ea typeface="楷体_GB2312" pitchFamily="49" charset="-122"/>
              </a:rPr>
              <a:t>2</a:t>
            </a:r>
            <a:endParaRPr lang="en-US" altLang="zh-CN" sz="3200" b="1" i="1">
              <a:ea typeface="楷体_GB2312" pitchFamily="49" charset="-122"/>
            </a:endParaRPr>
          </a:p>
        </p:txBody>
      </p:sp>
      <p:graphicFrame>
        <p:nvGraphicFramePr>
          <p:cNvPr id="58372" name="Object 1028"/>
          <p:cNvGraphicFramePr>
            <a:graphicFrameLocks noChangeAspect="1"/>
          </p:cNvGraphicFramePr>
          <p:nvPr/>
        </p:nvGraphicFramePr>
        <p:xfrm>
          <a:off x="6488113" y="3683000"/>
          <a:ext cx="2179637" cy="1249363"/>
        </p:xfrm>
        <a:graphic>
          <a:graphicData uri="http://schemas.openxmlformats.org/presentationml/2006/ole">
            <mc:AlternateContent xmlns:mc="http://schemas.openxmlformats.org/markup-compatibility/2006">
              <mc:Choice xmlns:v="urn:schemas-microsoft-com:vml" Requires="v">
                <p:oleObj spid="_x0000_s58381" name="公式" r:id="rId5" imgW="647640" imgH="431640" progId="Equation.3">
                  <p:embed/>
                </p:oleObj>
              </mc:Choice>
              <mc:Fallback>
                <p:oleObj name="公式" r:id="rId5" imgW="647640" imgH="431640" progId="Equation.3">
                  <p:embed/>
                  <p:pic>
                    <p:nvPicPr>
                      <p:cNvPr id="0" name="Picture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8113" y="3683000"/>
                        <a:ext cx="2179637"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1029"/>
          <p:cNvGraphicFramePr>
            <a:graphicFrameLocks noChangeAspect="1"/>
          </p:cNvGraphicFramePr>
          <p:nvPr/>
        </p:nvGraphicFramePr>
        <p:xfrm>
          <a:off x="5435600" y="5083175"/>
          <a:ext cx="3316288" cy="1387475"/>
        </p:xfrm>
        <a:graphic>
          <a:graphicData uri="http://schemas.openxmlformats.org/presentationml/2006/ole">
            <mc:AlternateContent xmlns:mc="http://schemas.openxmlformats.org/markup-compatibility/2006">
              <mc:Choice xmlns:v="urn:schemas-microsoft-com:vml" Requires="v">
                <p:oleObj spid="_x0000_s58382" name="公式" r:id="rId7" imgW="965160" imgH="431640" progId="Equation.3">
                  <p:embed/>
                </p:oleObj>
              </mc:Choice>
              <mc:Fallback>
                <p:oleObj name="公式" r:id="rId7" imgW="965160" imgH="431640" progId="Equation.3">
                  <p:embed/>
                  <p:pic>
                    <p:nvPicPr>
                      <p:cNvPr id="0" name="Picture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083175"/>
                        <a:ext cx="3316288" cy="13874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8374" name="Group 1030"/>
          <p:cNvGrpSpPr>
            <a:grpSpLocks/>
          </p:cNvGrpSpPr>
          <p:nvPr/>
        </p:nvGrpSpPr>
        <p:grpSpPr bwMode="auto">
          <a:xfrm>
            <a:off x="165100" y="1016000"/>
            <a:ext cx="5124450" cy="3933825"/>
            <a:chOff x="216" y="1164"/>
            <a:chExt cx="3228" cy="2478"/>
          </a:xfrm>
        </p:grpSpPr>
        <p:sp>
          <p:nvSpPr>
            <p:cNvPr id="58375" name="Text Box 1031"/>
            <p:cNvSpPr txBox="1">
              <a:spLocks noChangeArrowheads="1"/>
            </p:cNvSpPr>
            <p:nvPr/>
          </p:nvSpPr>
          <p:spPr bwMode="auto">
            <a:xfrm>
              <a:off x="3024" y="2160"/>
              <a:ext cx="420"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o</a:t>
              </a:r>
              <a:endParaRPr lang="en-US" altLang="zh-CN" sz="3200" b="1" i="1">
                <a:ea typeface="楷体_GB2312" pitchFamily="49" charset="-122"/>
              </a:endParaRPr>
            </a:p>
          </p:txBody>
        </p:sp>
        <p:sp>
          <p:nvSpPr>
            <p:cNvPr id="58376" name="Line 1032"/>
            <p:cNvSpPr>
              <a:spLocks noChangeShapeType="1"/>
            </p:cNvSpPr>
            <p:nvPr/>
          </p:nvSpPr>
          <p:spPr bwMode="auto">
            <a:xfrm>
              <a:off x="744" y="3000"/>
              <a:ext cx="10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77" name="Rectangle 1033"/>
            <p:cNvSpPr>
              <a:spLocks noChangeArrowheads="1"/>
            </p:cNvSpPr>
            <p:nvPr/>
          </p:nvSpPr>
          <p:spPr bwMode="auto">
            <a:xfrm>
              <a:off x="1776" y="2052"/>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58378" name="Line 1034"/>
            <p:cNvSpPr>
              <a:spLocks noChangeShapeType="1"/>
            </p:cNvSpPr>
            <p:nvPr/>
          </p:nvSpPr>
          <p:spPr bwMode="auto">
            <a:xfrm>
              <a:off x="2639" y="264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79" name="Line 1035"/>
            <p:cNvSpPr>
              <a:spLocks noChangeShapeType="1"/>
            </p:cNvSpPr>
            <p:nvPr/>
          </p:nvSpPr>
          <p:spPr bwMode="auto">
            <a:xfrm>
              <a:off x="1355" y="242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80" name="Text Box 1036"/>
            <p:cNvSpPr txBox="1">
              <a:spLocks noChangeArrowheads="1"/>
            </p:cNvSpPr>
            <p:nvPr/>
          </p:nvSpPr>
          <p:spPr bwMode="auto">
            <a:xfrm>
              <a:off x="1812" y="20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_</a:t>
              </a:r>
              <a:endParaRPr lang="en-US" altLang="zh-CN" sz="3600" b="1" i="1">
                <a:ea typeface="楷体" pitchFamily="18" charset="-122"/>
              </a:endParaRPr>
            </a:p>
          </p:txBody>
        </p:sp>
        <p:sp>
          <p:nvSpPr>
            <p:cNvPr id="58381" name="Text Box 1037"/>
            <p:cNvSpPr txBox="1">
              <a:spLocks noChangeArrowheads="1"/>
            </p:cNvSpPr>
            <p:nvPr/>
          </p:nvSpPr>
          <p:spPr bwMode="auto">
            <a:xfrm>
              <a:off x="1812" y="273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8382" name="Text Box 1038"/>
            <p:cNvSpPr txBox="1">
              <a:spLocks noChangeArrowheads="1"/>
            </p:cNvSpPr>
            <p:nvPr/>
          </p:nvSpPr>
          <p:spPr bwMode="auto">
            <a:xfrm rot="5400000">
              <a:off x="1932" y="2112"/>
              <a:ext cx="34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 pitchFamily="18" charset="-122"/>
                  <a:sym typeface="Symbol" pitchFamily="18" charset="2"/>
                </a:rPr>
                <a:t></a:t>
              </a:r>
              <a:endParaRPr lang="en-US" altLang="zh-CN" sz="3200" b="1" i="1">
                <a:ea typeface="楷体" pitchFamily="18" charset="-122"/>
              </a:endParaRPr>
            </a:p>
          </p:txBody>
        </p:sp>
        <p:sp>
          <p:nvSpPr>
            <p:cNvPr id="58383" name="Text Box 1039"/>
            <p:cNvSpPr txBox="1">
              <a:spLocks noChangeArrowheads="1"/>
            </p:cNvSpPr>
            <p:nvPr/>
          </p:nvSpPr>
          <p:spPr bwMode="auto">
            <a:xfrm>
              <a:off x="2328" y="243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8384" name="Oval 1040"/>
            <p:cNvSpPr>
              <a:spLocks noChangeArrowheads="1"/>
            </p:cNvSpPr>
            <p:nvPr/>
          </p:nvSpPr>
          <p:spPr bwMode="auto">
            <a:xfrm>
              <a:off x="3072" y="259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8385" name="Text Box 1041"/>
            <p:cNvSpPr txBox="1">
              <a:spLocks noChangeArrowheads="1"/>
            </p:cNvSpPr>
            <p:nvPr/>
          </p:nvSpPr>
          <p:spPr bwMode="auto">
            <a:xfrm>
              <a:off x="2208" y="2040"/>
              <a:ext cx="70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_GB2312" pitchFamily="49" charset="-122"/>
                  <a:sym typeface="Symbol" pitchFamily="18" charset="2"/>
                </a:rPr>
                <a:t></a:t>
              </a:r>
              <a:endParaRPr lang="en-US" altLang="zh-CN" sz="3200" b="1">
                <a:ea typeface="楷体_GB2312" pitchFamily="49" charset="-122"/>
              </a:endParaRPr>
            </a:p>
          </p:txBody>
        </p:sp>
        <p:sp>
          <p:nvSpPr>
            <p:cNvPr id="58386" name="Line 1042"/>
            <p:cNvSpPr>
              <a:spLocks noChangeShapeType="1"/>
            </p:cNvSpPr>
            <p:nvPr/>
          </p:nvSpPr>
          <p:spPr bwMode="auto">
            <a:xfrm>
              <a:off x="1500" y="1692"/>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87" name="Line 1043"/>
            <p:cNvSpPr>
              <a:spLocks noChangeShapeType="1"/>
            </p:cNvSpPr>
            <p:nvPr/>
          </p:nvSpPr>
          <p:spPr bwMode="auto">
            <a:xfrm flipH="1">
              <a:off x="2880" y="1692"/>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58388" name="Rectangle 1044"/>
            <p:cNvSpPr>
              <a:spLocks noChangeArrowheads="1"/>
            </p:cNvSpPr>
            <p:nvPr/>
          </p:nvSpPr>
          <p:spPr bwMode="auto">
            <a:xfrm>
              <a:off x="1980" y="159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8389" name="Line 1045"/>
            <p:cNvSpPr>
              <a:spLocks noChangeShapeType="1"/>
            </p:cNvSpPr>
            <p:nvPr/>
          </p:nvSpPr>
          <p:spPr bwMode="auto">
            <a:xfrm>
              <a:off x="1512" y="1692"/>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58390" name="Line 1046"/>
            <p:cNvSpPr>
              <a:spLocks noChangeShapeType="1"/>
            </p:cNvSpPr>
            <p:nvPr/>
          </p:nvSpPr>
          <p:spPr bwMode="auto">
            <a:xfrm>
              <a:off x="630" y="2424"/>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91" name="Rectangle 1047"/>
            <p:cNvSpPr>
              <a:spLocks noChangeArrowheads="1"/>
            </p:cNvSpPr>
            <p:nvPr/>
          </p:nvSpPr>
          <p:spPr bwMode="auto">
            <a:xfrm>
              <a:off x="798" y="234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8392" name="Oval 1048"/>
            <p:cNvSpPr>
              <a:spLocks noChangeArrowheads="1"/>
            </p:cNvSpPr>
            <p:nvPr/>
          </p:nvSpPr>
          <p:spPr bwMode="auto">
            <a:xfrm>
              <a:off x="546" y="237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8393" name="Line 1049"/>
            <p:cNvSpPr>
              <a:spLocks noChangeShapeType="1"/>
            </p:cNvSpPr>
            <p:nvPr/>
          </p:nvSpPr>
          <p:spPr bwMode="auto">
            <a:xfrm>
              <a:off x="642" y="3642"/>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94" name="Oval 1050"/>
            <p:cNvSpPr>
              <a:spLocks noChangeArrowheads="1"/>
            </p:cNvSpPr>
            <p:nvPr/>
          </p:nvSpPr>
          <p:spPr bwMode="auto">
            <a:xfrm>
              <a:off x="1476" y="237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8395" name="Oval 1051"/>
            <p:cNvSpPr>
              <a:spLocks noChangeArrowheads="1"/>
            </p:cNvSpPr>
            <p:nvPr/>
          </p:nvSpPr>
          <p:spPr bwMode="auto">
            <a:xfrm>
              <a:off x="2844" y="259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8396" name="Text Box 1052"/>
            <p:cNvSpPr txBox="1">
              <a:spLocks noChangeArrowheads="1"/>
            </p:cNvSpPr>
            <p:nvPr/>
          </p:nvSpPr>
          <p:spPr bwMode="auto">
            <a:xfrm>
              <a:off x="2280" y="1164"/>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2</a:t>
              </a:r>
              <a:endParaRPr lang="en-US" altLang="zh-CN" sz="3200" b="1" i="1">
                <a:ea typeface="楷体_GB2312" pitchFamily="49" charset="-122"/>
              </a:endParaRPr>
            </a:p>
          </p:txBody>
        </p:sp>
        <p:sp>
          <p:nvSpPr>
            <p:cNvPr id="58397" name="Text Box 1053"/>
            <p:cNvSpPr txBox="1">
              <a:spLocks noChangeArrowheads="1"/>
            </p:cNvSpPr>
            <p:nvPr/>
          </p:nvSpPr>
          <p:spPr bwMode="auto">
            <a:xfrm>
              <a:off x="816" y="2496"/>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sp>
          <p:nvSpPr>
            <p:cNvPr id="58398" name="Rectangle 1054"/>
            <p:cNvSpPr>
              <a:spLocks noChangeArrowheads="1"/>
            </p:cNvSpPr>
            <p:nvPr/>
          </p:nvSpPr>
          <p:spPr bwMode="auto">
            <a:xfrm>
              <a:off x="960" y="290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8399" name="Text Box 1055"/>
            <p:cNvSpPr txBox="1">
              <a:spLocks noChangeArrowheads="1"/>
            </p:cNvSpPr>
            <p:nvPr/>
          </p:nvSpPr>
          <p:spPr bwMode="auto">
            <a:xfrm>
              <a:off x="1044" y="3108"/>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a:t>
              </a:r>
              <a:endParaRPr lang="en-US" altLang="zh-CN" sz="3200" b="1" i="1">
                <a:ea typeface="楷体_GB2312" pitchFamily="49" charset="-122"/>
              </a:endParaRPr>
            </a:p>
          </p:txBody>
        </p:sp>
        <p:sp>
          <p:nvSpPr>
            <p:cNvPr id="58400" name="Text Box 1056"/>
            <p:cNvSpPr txBox="1">
              <a:spLocks noChangeArrowheads="1"/>
            </p:cNvSpPr>
            <p:nvPr/>
          </p:nvSpPr>
          <p:spPr bwMode="auto">
            <a:xfrm>
              <a:off x="216" y="2160"/>
              <a:ext cx="8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i</a:t>
              </a:r>
              <a:endParaRPr lang="en-US" altLang="zh-CN" sz="3200" b="1" i="1">
                <a:ea typeface="楷体_GB2312" pitchFamily="49" charset="-122"/>
              </a:endParaRPr>
            </a:p>
          </p:txBody>
        </p:sp>
        <p:grpSp>
          <p:nvGrpSpPr>
            <p:cNvPr id="58401" name="Group 1057"/>
            <p:cNvGrpSpPr>
              <a:grpSpLocks/>
            </p:cNvGrpSpPr>
            <p:nvPr/>
          </p:nvGrpSpPr>
          <p:grpSpPr bwMode="auto">
            <a:xfrm>
              <a:off x="912" y="1764"/>
              <a:ext cx="396" cy="396"/>
              <a:chOff x="912" y="1764"/>
              <a:chExt cx="396" cy="396"/>
            </a:xfrm>
          </p:grpSpPr>
          <p:sp>
            <p:nvSpPr>
              <p:cNvPr id="58402" name="Line 1058"/>
              <p:cNvSpPr>
                <a:spLocks noChangeShapeType="1"/>
              </p:cNvSpPr>
              <p:nvPr/>
            </p:nvSpPr>
            <p:spPr bwMode="auto">
              <a:xfrm>
                <a:off x="912" y="2160"/>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8403" name="Text Box 1059"/>
              <p:cNvSpPr txBox="1">
                <a:spLocks noChangeArrowheads="1"/>
              </p:cNvSpPr>
              <p:nvPr/>
            </p:nvSpPr>
            <p:spPr bwMode="auto">
              <a:xfrm>
                <a:off x="960" y="176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endParaRPr lang="en-US" altLang="zh-CN" sz="3200" b="1" i="1">
                  <a:ea typeface="楷体_GB2312" pitchFamily="49" charset="-122"/>
                </a:endParaRPr>
              </a:p>
            </p:txBody>
          </p:sp>
        </p:grpSp>
        <p:grpSp>
          <p:nvGrpSpPr>
            <p:cNvPr id="58404" name="Group 1060"/>
            <p:cNvGrpSpPr>
              <a:grpSpLocks/>
            </p:cNvGrpSpPr>
            <p:nvPr/>
          </p:nvGrpSpPr>
          <p:grpSpPr bwMode="auto">
            <a:xfrm>
              <a:off x="1452" y="1224"/>
              <a:ext cx="396" cy="372"/>
              <a:chOff x="1452" y="1224"/>
              <a:chExt cx="396" cy="372"/>
            </a:xfrm>
          </p:grpSpPr>
          <p:sp>
            <p:nvSpPr>
              <p:cNvPr id="58405" name="Line 1061"/>
              <p:cNvSpPr>
                <a:spLocks noChangeShapeType="1"/>
              </p:cNvSpPr>
              <p:nvPr/>
            </p:nvSpPr>
            <p:spPr bwMode="auto">
              <a:xfrm>
                <a:off x="1452" y="1596"/>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8406" name="Text Box 1062"/>
              <p:cNvSpPr txBox="1">
                <a:spLocks noChangeArrowheads="1"/>
              </p:cNvSpPr>
              <p:nvPr/>
            </p:nvSpPr>
            <p:spPr bwMode="auto">
              <a:xfrm>
                <a:off x="1500" y="122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2</a:t>
                </a:r>
                <a:endParaRPr lang="en-US" altLang="zh-CN" sz="3200" b="1">
                  <a:ea typeface="楷体_GB2312" pitchFamily="49" charset="-122"/>
                </a:endParaRPr>
              </a:p>
            </p:txBody>
          </p:sp>
        </p:grpSp>
        <p:sp>
          <p:nvSpPr>
            <p:cNvPr id="58407" name="Line 1063"/>
            <p:cNvSpPr>
              <a:spLocks noChangeShapeType="1"/>
            </p:cNvSpPr>
            <p:nvPr/>
          </p:nvSpPr>
          <p:spPr bwMode="auto">
            <a:xfrm>
              <a:off x="756" y="3000"/>
              <a:ext cx="0" cy="636"/>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58408" name="Text Box 1064"/>
          <p:cNvSpPr txBox="1">
            <a:spLocks noChangeArrowheads="1"/>
          </p:cNvSpPr>
          <p:nvPr/>
        </p:nvSpPr>
        <p:spPr bwMode="auto">
          <a:xfrm>
            <a:off x="5154613" y="534988"/>
            <a:ext cx="3467100" cy="579437"/>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1.  </a:t>
            </a:r>
            <a:r>
              <a:rPr lang="zh-CN" altLang="en-US" sz="3200" b="1">
                <a:solidFill>
                  <a:srgbClr val="FF0000"/>
                </a:solidFill>
              </a:rPr>
              <a:t>放大倍数</a:t>
            </a:r>
          </a:p>
        </p:txBody>
      </p:sp>
      <p:sp>
        <p:nvSpPr>
          <p:cNvPr id="58409" name="AutoShape 1065"/>
          <p:cNvSpPr>
            <a:spLocks/>
          </p:cNvSpPr>
          <p:nvPr/>
        </p:nvSpPr>
        <p:spPr bwMode="auto">
          <a:xfrm>
            <a:off x="7531100" y="1885950"/>
            <a:ext cx="1320800" cy="609600"/>
          </a:xfrm>
          <a:prstGeom prst="borderCallout2">
            <a:avLst>
              <a:gd name="adj1" fmla="val 18750"/>
              <a:gd name="adj2" fmla="val -5769"/>
              <a:gd name="adj3" fmla="val 18750"/>
              <a:gd name="adj4" fmla="val -53727"/>
              <a:gd name="adj5" fmla="val -35417"/>
              <a:gd name="adj6" fmla="val -103847"/>
            </a:avLst>
          </a:prstGeom>
          <a:solidFill>
            <a:srgbClr val="FFCCCC">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虚短路</a:t>
            </a:r>
          </a:p>
        </p:txBody>
      </p:sp>
      <p:sp>
        <p:nvSpPr>
          <p:cNvPr id="58410" name="AutoShape 1066"/>
          <p:cNvSpPr>
            <a:spLocks/>
          </p:cNvSpPr>
          <p:nvPr/>
        </p:nvSpPr>
        <p:spPr bwMode="auto">
          <a:xfrm>
            <a:off x="7443788" y="2732088"/>
            <a:ext cx="1370012" cy="609600"/>
          </a:xfrm>
          <a:prstGeom prst="borderCallout1">
            <a:avLst>
              <a:gd name="adj1" fmla="val 18750"/>
              <a:gd name="adj2" fmla="val -5560"/>
              <a:gd name="adj3" fmla="val -3125"/>
              <a:gd name="adj4" fmla="val -62458"/>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
        <p:nvSpPr>
          <p:cNvPr id="58411" name="Rectangle 1067"/>
          <p:cNvSpPr>
            <a:spLocks noChangeArrowheads="1"/>
          </p:cNvSpPr>
          <p:nvPr/>
        </p:nvSpPr>
        <p:spPr bwMode="auto">
          <a:xfrm>
            <a:off x="430213" y="255588"/>
            <a:ext cx="5248275"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一、反相比例运算电路</a:t>
            </a:r>
          </a:p>
        </p:txBody>
      </p:sp>
      <p:sp>
        <p:nvSpPr>
          <p:cNvPr id="58412" name="AutoShape 1068"/>
          <p:cNvSpPr>
            <a:spLocks noChangeArrowheads="1"/>
          </p:cNvSpPr>
          <p:nvPr/>
        </p:nvSpPr>
        <p:spPr bwMode="auto">
          <a:xfrm>
            <a:off x="5635625" y="4240213"/>
            <a:ext cx="565150" cy="331787"/>
          </a:xfrm>
          <a:prstGeom prst="notchedRightArrow">
            <a:avLst>
              <a:gd name="adj1" fmla="val 50000"/>
              <a:gd name="adj2" fmla="val 42584"/>
            </a:avLst>
          </a:prstGeom>
          <a:gradFill rotWithShape="0">
            <a:gsLst>
              <a:gs pos="0">
                <a:srgbClr val="FF0000"/>
              </a:gs>
              <a:gs pos="100000">
                <a:schemeClr val="tx1"/>
              </a:gs>
            </a:gsLst>
            <a:lin ang="0" scaled="1"/>
          </a:gradFill>
          <a:ln w="38100">
            <a:noFill/>
            <a:miter lim="800000"/>
            <a:headEnd/>
            <a:tailEnd/>
          </a:ln>
          <a:effectLst/>
        </p:spPr>
        <p:txBody>
          <a:bodyPr wrap="none" anchor="ctr"/>
          <a:lstStyle/>
          <a:p>
            <a:endParaRPr lang="zh-CN" altLang="en-US"/>
          </a:p>
        </p:txBody>
      </p:sp>
      <p:sp>
        <p:nvSpPr>
          <p:cNvPr id="58413" name="Line 1069"/>
          <p:cNvSpPr>
            <a:spLocks noChangeShapeType="1"/>
          </p:cNvSpPr>
          <p:nvPr/>
        </p:nvSpPr>
        <p:spPr bwMode="auto">
          <a:xfrm flipH="1">
            <a:off x="5181600" y="457200"/>
            <a:ext cx="0" cy="6129338"/>
          </a:xfrm>
          <a:prstGeom prst="line">
            <a:avLst/>
          </a:prstGeom>
          <a:noFill/>
          <a:ln w="57150">
            <a:pattFill prst="sphere">
              <a:fgClr>
                <a:srgbClr val="0000FF"/>
              </a:fgClr>
              <a:bgClr>
                <a:srgbClr val="FFFFFF"/>
              </a:bgClr>
            </a:pattFill>
            <a:round/>
            <a:headEnd/>
            <a:tailEnd/>
          </a:ln>
          <a:effectLst/>
        </p:spPr>
        <p:txBody>
          <a:bodyPr wrap="none" anchor="ctr"/>
          <a:lstStyle/>
          <a:p>
            <a:endParaRPr lang="zh-CN" altLang="en-US"/>
          </a:p>
        </p:txBody>
      </p:sp>
      <p:sp>
        <p:nvSpPr>
          <p:cNvPr id="58414" name="AutoShape 1070"/>
          <p:cNvSpPr>
            <a:spLocks/>
          </p:cNvSpPr>
          <p:nvPr/>
        </p:nvSpPr>
        <p:spPr bwMode="auto">
          <a:xfrm>
            <a:off x="7551738" y="887413"/>
            <a:ext cx="1370012" cy="609600"/>
          </a:xfrm>
          <a:prstGeom prst="borderCallout2">
            <a:avLst>
              <a:gd name="adj1" fmla="val 18750"/>
              <a:gd name="adj2" fmla="val -5560"/>
              <a:gd name="adj3" fmla="val 18750"/>
              <a:gd name="adj4" fmla="val -26653"/>
              <a:gd name="adj5" fmla="val 97657"/>
              <a:gd name="adj6" fmla="val -47856"/>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13"/>
                                        </p:tgtEl>
                                        <p:attrNameLst>
                                          <p:attrName>style.visibility</p:attrName>
                                        </p:attrNameLst>
                                      </p:cBhvr>
                                      <p:to>
                                        <p:strVal val="visible"/>
                                      </p:to>
                                    </p:set>
                                    <p:animEffect transition="in" filter="dissolve">
                                      <p:cBhvr>
                                        <p:cTn id="12" dur="500"/>
                                        <p:tgtEl>
                                          <p:spTgt spid="584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408"/>
                                        </p:tgtEl>
                                        <p:attrNameLst>
                                          <p:attrName>style.visibility</p:attrName>
                                        </p:attrNameLst>
                                      </p:cBhvr>
                                      <p:to>
                                        <p:strVal val="visible"/>
                                      </p:to>
                                    </p:set>
                                    <p:animEffect transition="in" filter="box(in)">
                                      <p:cBhvr>
                                        <p:cTn id="17" dur="500"/>
                                        <p:tgtEl>
                                          <p:spTgt spid="584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370"/>
                                        </p:tgtEl>
                                        <p:attrNameLst>
                                          <p:attrName>style.visibility</p:attrName>
                                        </p:attrNameLst>
                                      </p:cBhvr>
                                      <p:to>
                                        <p:strVal val="visible"/>
                                      </p:to>
                                    </p:set>
                                    <p:animEffect transition="in" filter="wipe(left)">
                                      <p:cBhvr>
                                        <p:cTn id="22" dur="500"/>
                                        <p:tgtEl>
                                          <p:spTgt spid="5837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409"/>
                                        </p:tgtEl>
                                        <p:attrNameLst>
                                          <p:attrName>style.visibility</p:attrName>
                                        </p:attrNameLst>
                                      </p:cBhvr>
                                      <p:to>
                                        <p:strVal val="visible"/>
                                      </p:to>
                                    </p:set>
                                    <p:animEffect transition="in" filter="dissolve">
                                      <p:cBhvr>
                                        <p:cTn id="27" dur="500"/>
                                        <p:tgtEl>
                                          <p:spTgt spid="5840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414"/>
                                        </p:tgtEl>
                                        <p:attrNameLst>
                                          <p:attrName>style.visibility</p:attrName>
                                        </p:attrNameLst>
                                      </p:cBhvr>
                                      <p:to>
                                        <p:strVal val="visible"/>
                                      </p:to>
                                    </p:set>
                                    <p:animEffect transition="in" filter="dissolve">
                                      <p:cBhvr>
                                        <p:cTn id="32" dur="500"/>
                                        <p:tgtEl>
                                          <p:spTgt spid="584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371">
                                            <p:txEl>
                                              <p:pRg st="0" end="0"/>
                                            </p:txEl>
                                          </p:spTgt>
                                        </p:tgtEl>
                                        <p:attrNameLst>
                                          <p:attrName>style.visibility</p:attrName>
                                        </p:attrNameLst>
                                      </p:cBhvr>
                                      <p:to>
                                        <p:strVal val="visible"/>
                                      </p:to>
                                    </p:set>
                                    <p:animEffect transition="in" filter="wipe(left)">
                                      <p:cBhvr>
                                        <p:cTn id="37" dur="500"/>
                                        <p:tgtEl>
                                          <p:spTgt spid="5837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8410"/>
                                        </p:tgtEl>
                                        <p:attrNameLst>
                                          <p:attrName>style.visibility</p:attrName>
                                        </p:attrNameLst>
                                      </p:cBhvr>
                                      <p:to>
                                        <p:strVal val="visible"/>
                                      </p:to>
                                    </p:set>
                                    <p:animEffect transition="in" filter="dissolve">
                                      <p:cBhvr>
                                        <p:cTn id="42" dur="500"/>
                                        <p:tgtEl>
                                          <p:spTgt spid="584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8412"/>
                                        </p:tgtEl>
                                        <p:attrNameLst>
                                          <p:attrName>style.visibility</p:attrName>
                                        </p:attrNameLst>
                                      </p:cBhvr>
                                      <p:to>
                                        <p:strVal val="visible"/>
                                      </p:to>
                                    </p:set>
                                    <p:animEffect transition="in" filter="dissolve">
                                      <p:cBhvr>
                                        <p:cTn id="47" dur="500"/>
                                        <p:tgtEl>
                                          <p:spTgt spid="584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372"/>
                                        </p:tgtEl>
                                        <p:attrNameLst>
                                          <p:attrName>style.visibility</p:attrName>
                                        </p:attrNameLst>
                                      </p:cBhvr>
                                      <p:to>
                                        <p:strVal val="visible"/>
                                      </p:to>
                                    </p:set>
                                    <p:animEffect transition="in" filter="wipe(left)">
                                      <p:cBhvr>
                                        <p:cTn id="52" dur="500"/>
                                        <p:tgtEl>
                                          <p:spTgt spid="583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373"/>
                                        </p:tgtEl>
                                        <p:attrNameLst>
                                          <p:attrName>style.visibility</p:attrName>
                                        </p:attrNameLst>
                                      </p:cBhvr>
                                      <p:to>
                                        <p:strVal val="visible"/>
                                      </p:to>
                                    </p:set>
                                    <p:animEffect transition="in" filter="wipe(left)">
                                      <p:cBhvr>
                                        <p:cTn id="5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P spid="58408" grpId="0" autoUpdateAnimBg="0"/>
      <p:bldP spid="58409" grpId="0" animBg="1" autoUpdateAnimBg="0"/>
      <p:bldP spid="58410" grpId="0" animBg="1" autoUpdateAnimBg="0"/>
      <p:bldP spid="58412" grpId="0" animBg="1"/>
      <p:bldP spid="58413" grpId="0" animBg="1"/>
      <p:bldP spid="5841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026"/>
          <p:cNvSpPr txBox="1">
            <a:spLocks noChangeArrowheads="1"/>
          </p:cNvSpPr>
          <p:nvPr/>
        </p:nvSpPr>
        <p:spPr bwMode="auto">
          <a:xfrm>
            <a:off x="5105400" y="831850"/>
            <a:ext cx="3486150" cy="579438"/>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2. </a:t>
            </a:r>
            <a:r>
              <a:rPr lang="zh-CN" altLang="en-US" sz="3200" b="1">
                <a:solidFill>
                  <a:srgbClr val="FF0000"/>
                </a:solidFill>
              </a:rPr>
              <a:t>电路的输入电阻</a:t>
            </a:r>
          </a:p>
        </p:txBody>
      </p:sp>
      <p:sp>
        <p:nvSpPr>
          <p:cNvPr id="59395" name="Text Box 1027"/>
          <p:cNvSpPr txBox="1">
            <a:spLocks noChangeArrowheads="1"/>
          </p:cNvSpPr>
          <p:nvPr/>
        </p:nvSpPr>
        <p:spPr bwMode="auto">
          <a:xfrm>
            <a:off x="5864225" y="1400175"/>
            <a:ext cx="1905000" cy="579438"/>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i</a:t>
            </a: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grpSp>
        <p:nvGrpSpPr>
          <p:cNvPr id="59396" name="Group 1028"/>
          <p:cNvGrpSpPr>
            <a:grpSpLocks/>
          </p:cNvGrpSpPr>
          <p:nvPr/>
        </p:nvGrpSpPr>
        <p:grpSpPr bwMode="auto">
          <a:xfrm>
            <a:off x="215900" y="4203700"/>
            <a:ext cx="4392613" cy="2174875"/>
            <a:chOff x="276" y="2580"/>
            <a:chExt cx="2568" cy="1881"/>
          </a:xfrm>
        </p:grpSpPr>
        <p:sp>
          <p:nvSpPr>
            <p:cNvPr id="59397" name="Line 1029"/>
            <p:cNvSpPr>
              <a:spLocks noChangeShapeType="1"/>
            </p:cNvSpPr>
            <p:nvPr/>
          </p:nvSpPr>
          <p:spPr bwMode="auto">
            <a:xfrm flipV="1">
              <a:off x="1056" y="2580"/>
              <a:ext cx="0" cy="672"/>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9398" name="Text Box 1030"/>
            <p:cNvSpPr txBox="1">
              <a:spLocks noChangeArrowheads="1"/>
            </p:cNvSpPr>
            <p:nvPr/>
          </p:nvSpPr>
          <p:spPr bwMode="auto">
            <a:xfrm>
              <a:off x="276" y="3240"/>
              <a:ext cx="2568" cy="1221"/>
            </a:xfrm>
            <a:prstGeom prst="rect">
              <a:avLst/>
            </a:prstGeom>
            <a:noFill/>
            <a:ln w="38100">
              <a:solidFill>
                <a:srgbClr val="FF0000"/>
              </a:solidFill>
              <a:miter lim="800000"/>
              <a:headEnd/>
              <a:tailEnd/>
            </a:ln>
            <a:effectLst/>
          </p:spPr>
          <p:txBody>
            <a:bodyPr>
              <a:spAutoFit/>
            </a:bodyPr>
            <a:lstStyle/>
            <a:p>
              <a:pPr>
                <a:spcBef>
                  <a:spcPct val="50000"/>
                </a:spcBef>
              </a:pPr>
              <a:r>
                <a:rPr lang="zh-CN" altLang="en-US" sz="2800" b="1">
                  <a:ea typeface="楷体_GB2312" pitchFamily="49" charset="-122"/>
                </a:rPr>
                <a:t>平衡电阻，使输入端对地的静态电阻相等，保证静态时输入级的对称性。</a:t>
              </a:r>
              <a:endParaRPr lang="zh-CN" altLang="en-US" sz="2800">
                <a:ea typeface="楷体_GB2312" pitchFamily="49" charset="-122"/>
              </a:endParaRPr>
            </a:p>
          </p:txBody>
        </p:sp>
      </p:grpSp>
      <p:sp>
        <p:nvSpPr>
          <p:cNvPr id="59399" name="Text Box 1031"/>
          <p:cNvSpPr txBox="1">
            <a:spLocks noChangeArrowheads="1"/>
          </p:cNvSpPr>
          <p:nvPr/>
        </p:nvSpPr>
        <p:spPr bwMode="auto">
          <a:xfrm>
            <a:off x="5824538" y="2151063"/>
            <a:ext cx="3009900" cy="579437"/>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 </a:t>
            </a:r>
            <a:r>
              <a:rPr lang="en-US" altLang="zh-CN" sz="3200" b="1">
                <a:ea typeface="楷体_GB2312" pitchFamily="49" charset="-122"/>
              </a:rPr>
              <a:t>=</a:t>
            </a:r>
            <a:r>
              <a:rPr lang="en-US" altLang="zh-CN" sz="3200" b="1" i="1">
                <a:ea typeface="楷体_GB2312" pitchFamily="49" charset="-122"/>
              </a:rPr>
              <a:t>R</a:t>
            </a:r>
            <a:r>
              <a:rPr lang="en-US" altLang="zh-CN" sz="3200" b="1" baseline="-25000">
                <a:ea typeface="楷体_GB2312" pitchFamily="49" charset="-122"/>
              </a:rPr>
              <a:t>1</a:t>
            </a:r>
            <a:r>
              <a:rPr lang="en-US" altLang="zh-CN" sz="3200" b="1" i="1" baseline="-25000">
                <a:ea typeface="楷体_GB2312" pitchFamily="49" charset="-122"/>
              </a:rPr>
              <a:t>  </a:t>
            </a:r>
            <a:r>
              <a:rPr lang="en-US" altLang="zh-CN" sz="3200" b="1">
                <a:ea typeface="楷体_GB2312" pitchFamily="49" charset="-122"/>
              </a:rPr>
              <a:t>//</a:t>
            </a:r>
            <a:r>
              <a:rPr lang="en-US" altLang="zh-CN" sz="3200" b="1" i="1">
                <a:ea typeface="楷体_GB2312" pitchFamily="49" charset="-122"/>
              </a:rPr>
              <a:t> R</a:t>
            </a:r>
            <a:r>
              <a:rPr lang="en-US" altLang="zh-CN" sz="3200" b="1" baseline="-25000">
                <a:ea typeface="楷体_GB2312" pitchFamily="49" charset="-122"/>
              </a:rPr>
              <a:t>2</a:t>
            </a:r>
            <a:endParaRPr lang="en-US" altLang="zh-CN" sz="3200" b="1" i="1">
              <a:ea typeface="楷体_GB2312" pitchFamily="49" charset="-122"/>
            </a:endParaRPr>
          </a:p>
        </p:txBody>
      </p:sp>
      <p:sp>
        <p:nvSpPr>
          <p:cNvPr id="59400" name="Text Box 1032"/>
          <p:cNvSpPr txBox="1">
            <a:spLocks noChangeArrowheads="1"/>
          </p:cNvSpPr>
          <p:nvPr/>
        </p:nvSpPr>
        <p:spPr bwMode="auto">
          <a:xfrm>
            <a:off x="4724400" y="1600200"/>
            <a:ext cx="666750" cy="579438"/>
          </a:xfrm>
          <a:prstGeom prst="rect">
            <a:avLst/>
          </a:prstGeom>
          <a:noFill/>
          <a:ln w="38100">
            <a:noFill/>
            <a:miter lim="800000"/>
            <a:headEnd/>
            <a:tailEnd/>
          </a:ln>
          <a:effectLst/>
        </p:spPr>
        <p:txBody>
          <a:bodyPr>
            <a:spAutoFit/>
          </a:bodyPr>
          <a:lstStyle/>
          <a:p>
            <a:pPr>
              <a:spcBef>
                <a:spcPct val="50000"/>
              </a:spcBef>
            </a:pPr>
            <a:r>
              <a:rPr lang="en-US" altLang="zh-CN" sz="3200" i="1">
                <a:ea typeface="楷体_GB2312" pitchFamily="49" charset="-122"/>
              </a:rPr>
              <a:t>u</a:t>
            </a:r>
            <a:r>
              <a:rPr lang="en-US" altLang="zh-CN" sz="3200" i="1" baseline="-25000">
                <a:ea typeface="楷体_GB2312" pitchFamily="49" charset="-122"/>
              </a:rPr>
              <a:t>o</a:t>
            </a:r>
            <a:endParaRPr lang="en-US" altLang="zh-CN" sz="3200" i="1">
              <a:ea typeface="楷体_GB2312" pitchFamily="49" charset="-122"/>
            </a:endParaRPr>
          </a:p>
        </p:txBody>
      </p:sp>
      <p:grpSp>
        <p:nvGrpSpPr>
          <p:cNvPr id="59401" name="Group 1033"/>
          <p:cNvGrpSpPr>
            <a:grpSpLocks/>
          </p:cNvGrpSpPr>
          <p:nvPr/>
        </p:nvGrpSpPr>
        <p:grpSpPr bwMode="auto">
          <a:xfrm>
            <a:off x="0" y="539750"/>
            <a:ext cx="4648200" cy="3933825"/>
            <a:chOff x="168" y="204"/>
            <a:chExt cx="2928" cy="2478"/>
          </a:xfrm>
        </p:grpSpPr>
        <p:sp>
          <p:nvSpPr>
            <p:cNvPr id="59402" name="Line 1034"/>
            <p:cNvSpPr>
              <a:spLocks noChangeShapeType="1"/>
            </p:cNvSpPr>
            <p:nvPr/>
          </p:nvSpPr>
          <p:spPr bwMode="auto">
            <a:xfrm>
              <a:off x="696" y="2040"/>
              <a:ext cx="10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03" name="Rectangle 1035"/>
            <p:cNvSpPr>
              <a:spLocks noChangeArrowheads="1"/>
            </p:cNvSpPr>
            <p:nvPr/>
          </p:nvSpPr>
          <p:spPr bwMode="auto">
            <a:xfrm>
              <a:off x="1728" y="1092"/>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59404" name="Line 1036"/>
            <p:cNvSpPr>
              <a:spLocks noChangeShapeType="1"/>
            </p:cNvSpPr>
            <p:nvPr/>
          </p:nvSpPr>
          <p:spPr bwMode="auto">
            <a:xfrm>
              <a:off x="2591" y="16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05" name="Line 1037"/>
            <p:cNvSpPr>
              <a:spLocks noChangeShapeType="1"/>
            </p:cNvSpPr>
            <p:nvPr/>
          </p:nvSpPr>
          <p:spPr bwMode="auto">
            <a:xfrm>
              <a:off x="1307" y="146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06" name="Text Box 1038"/>
            <p:cNvSpPr txBox="1">
              <a:spLocks noChangeArrowheads="1"/>
            </p:cNvSpPr>
            <p:nvPr/>
          </p:nvSpPr>
          <p:spPr bwMode="auto">
            <a:xfrm>
              <a:off x="1764" y="111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_</a:t>
              </a:r>
              <a:endParaRPr lang="en-US" altLang="zh-CN" sz="3600" b="1" i="1">
                <a:ea typeface="楷体" pitchFamily="18" charset="-122"/>
              </a:endParaRPr>
            </a:p>
          </p:txBody>
        </p:sp>
        <p:sp>
          <p:nvSpPr>
            <p:cNvPr id="59407" name="Text Box 1039"/>
            <p:cNvSpPr txBox="1">
              <a:spLocks noChangeArrowheads="1"/>
            </p:cNvSpPr>
            <p:nvPr/>
          </p:nvSpPr>
          <p:spPr bwMode="auto">
            <a:xfrm>
              <a:off x="1764" y="17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9408" name="Text Box 1040"/>
            <p:cNvSpPr txBox="1">
              <a:spLocks noChangeArrowheads="1"/>
            </p:cNvSpPr>
            <p:nvPr/>
          </p:nvSpPr>
          <p:spPr bwMode="auto">
            <a:xfrm rot="5400000">
              <a:off x="1884" y="1152"/>
              <a:ext cx="34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 pitchFamily="18" charset="-122"/>
                  <a:sym typeface="Symbol" pitchFamily="18" charset="2"/>
                </a:rPr>
                <a:t></a:t>
              </a:r>
              <a:endParaRPr lang="en-US" altLang="zh-CN" sz="3200" b="1" i="1">
                <a:ea typeface="楷体" pitchFamily="18" charset="-122"/>
              </a:endParaRPr>
            </a:p>
          </p:txBody>
        </p:sp>
        <p:sp>
          <p:nvSpPr>
            <p:cNvPr id="59409" name="Text Box 1041"/>
            <p:cNvSpPr txBox="1">
              <a:spLocks noChangeArrowheads="1"/>
            </p:cNvSpPr>
            <p:nvPr/>
          </p:nvSpPr>
          <p:spPr bwMode="auto">
            <a:xfrm>
              <a:off x="2280" y="14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9410" name="Oval 1042"/>
            <p:cNvSpPr>
              <a:spLocks noChangeArrowheads="1"/>
            </p:cNvSpPr>
            <p:nvPr/>
          </p:nvSpPr>
          <p:spPr bwMode="auto">
            <a:xfrm>
              <a:off x="3024" y="163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9411" name="Text Box 1043"/>
            <p:cNvSpPr txBox="1">
              <a:spLocks noChangeArrowheads="1"/>
            </p:cNvSpPr>
            <p:nvPr/>
          </p:nvSpPr>
          <p:spPr bwMode="auto">
            <a:xfrm>
              <a:off x="2160" y="1080"/>
              <a:ext cx="70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_GB2312" pitchFamily="49" charset="-122"/>
                  <a:sym typeface="Symbol" pitchFamily="18" charset="2"/>
                </a:rPr>
                <a:t></a:t>
              </a:r>
              <a:endParaRPr lang="en-US" altLang="zh-CN" sz="3200" b="1" i="1">
                <a:ea typeface="楷体_GB2312" pitchFamily="49" charset="-122"/>
              </a:endParaRPr>
            </a:p>
          </p:txBody>
        </p:sp>
        <p:sp>
          <p:nvSpPr>
            <p:cNvPr id="59412" name="Line 1044"/>
            <p:cNvSpPr>
              <a:spLocks noChangeShapeType="1"/>
            </p:cNvSpPr>
            <p:nvPr/>
          </p:nvSpPr>
          <p:spPr bwMode="auto">
            <a:xfrm>
              <a:off x="1452" y="732"/>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13" name="Line 1045"/>
            <p:cNvSpPr>
              <a:spLocks noChangeShapeType="1"/>
            </p:cNvSpPr>
            <p:nvPr/>
          </p:nvSpPr>
          <p:spPr bwMode="auto">
            <a:xfrm flipH="1">
              <a:off x="2832" y="732"/>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59414" name="Rectangle 1046"/>
            <p:cNvSpPr>
              <a:spLocks noChangeArrowheads="1"/>
            </p:cNvSpPr>
            <p:nvPr/>
          </p:nvSpPr>
          <p:spPr bwMode="auto">
            <a:xfrm>
              <a:off x="1932" y="63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9415" name="Line 1047"/>
            <p:cNvSpPr>
              <a:spLocks noChangeShapeType="1"/>
            </p:cNvSpPr>
            <p:nvPr/>
          </p:nvSpPr>
          <p:spPr bwMode="auto">
            <a:xfrm>
              <a:off x="1452" y="732"/>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59416" name="Line 1048"/>
            <p:cNvSpPr>
              <a:spLocks noChangeShapeType="1"/>
            </p:cNvSpPr>
            <p:nvPr/>
          </p:nvSpPr>
          <p:spPr bwMode="auto">
            <a:xfrm>
              <a:off x="582" y="1464"/>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17" name="Rectangle 1049"/>
            <p:cNvSpPr>
              <a:spLocks noChangeArrowheads="1"/>
            </p:cNvSpPr>
            <p:nvPr/>
          </p:nvSpPr>
          <p:spPr bwMode="auto">
            <a:xfrm>
              <a:off x="750" y="138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9418" name="Oval 1050"/>
            <p:cNvSpPr>
              <a:spLocks noChangeArrowheads="1"/>
            </p:cNvSpPr>
            <p:nvPr/>
          </p:nvSpPr>
          <p:spPr bwMode="auto">
            <a:xfrm>
              <a:off x="498" y="141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9419" name="Line 1051"/>
            <p:cNvSpPr>
              <a:spLocks noChangeShapeType="1"/>
            </p:cNvSpPr>
            <p:nvPr/>
          </p:nvSpPr>
          <p:spPr bwMode="auto">
            <a:xfrm>
              <a:off x="594" y="2682"/>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20" name="Oval 1052"/>
            <p:cNvSpPr>
              <a:spLocks noChangeArrowheads="1"/>
            </p:cNvSpPr>
            <p:nvPr/>
          </p:nvSpPr>
          <p:spPr bwMode="auto">
            <a:xfrm>
              <a:off x="1416" y="141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9421" name="Oval 1053"/>
            <p:cNvSpPr>
              <a:spLocks noChangeArrowheads="1"/>
            </p:cNvSpPr>
            <p:nvPr/>
          </p:nvSpPr>
          <p:spPr bwMode="auto">
            <a:xfrm>
              <a:off x="2796" y="16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9422" name="Text Box 1054"/>
            <p:cNvSpPr txBox="1">
              <a:spLocks noChangeArrowheads="1"/>
            </p:cNvSpPr>
            <p:nvPr/>
          </p:nvSpPr>
          <p:spPr bwMode="auto">
            <a:xfrm>
              <a:off x="2232" y="204"/>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2</a:t>
              </a:r>
              <a:endParaRPr lang="en-US" altLang="zh-CN" sz="3200" b="1" i="1">
                <a:ea typeface="楷体_GB2312" pitchFamily="49" charset="-122"/>
              </a:endParaRPr>
            </a:p>
          </p:txBody>
        </p:sp>
        <p:sp>
          <p:nvSpPr>
            <p:cNvPr id="59423" name="Text Box 1055"/>
            <p:cNvSpPr txBox="1">
              <a:spLocks noChangeArrowheads="1"/>
            </p:cNvSpPr>
            <p:nvPr/>
          </p:nvSpPr>
          <p:spPr bwMode="auto">
            <a:xfrm>
              <a:off x="768" y="1536"/>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sp>
          <p:nvSpPr>
            <p:cNvPr id="59424" name="Rectangle 1056"/>
            <p:cNvSpPr>
              <a:spLocks noChangeArrowheads="1"/>
            </p:cNvSpPr>
            <p:nvPr/>
          </p:nvSpPr>
          <p:spPr bwMode="auto">
            <a:xfrm>
              <a:off x="912" y="194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9425" name="Text Box 1057"/>
            <p:cNvSpPr txBox="1">
              <a:spLocks noChangeArrowheads="1"/>
            </p:cNvSpPr>
            <p:nvPr/>
          </p:nvSpPr>
          <p:spPr bwMode="auto">
            <a:xfrm>
              <a:off x="996" y="2148"/>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a:t>
              </a:r>
              <a:endParaRPr lang="en-US" altLang="zh-CN" sz="3200" b="1" i="1">
                <a:ea typeface="楷体_GB2312" pitchFamily="49" charset="-122"/>
              </a:endParaRPr>
            </a:p>
          </p:txBody>
        </p:sp>
        <p:sp>
          <p:nvSpPr>
            <p:cNvPr id="59426" name="Text Box 1058"/>
            <p:cNvSpPr txBox="1">
              <a:spLocks noChangeArrowheads="1"/>
            </p:cNvSpPr>
            <p:nvPr/>
          </p:nvSpPr>
          <p:spPr bwMode="auto">
            <a:xfrm>
              <a:off x="168" y="1200"/>
              <a:ext cx="8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i</a:t>
              </a:r>
              <a:endParaRPr lang="en-US" altLang="zh-CN" sz="3200" b="1" i="1">
                <a:ea typeface="楷体_GB2312" pitchFamily="49" charset="-122"/>
              </a:endParaRPr>
            </a:p>
          </p:txBody>
        </p:sp>
        <p:grpSp>
          <p:nvGrpSpPr>
            <p:cNvPr id="59427" name="Group 1059"/>
            <p:cNvGrpSpPr>
              <a:grpSpLocks/>
            </p:cNvGrpSpPr>
            <p:nvPr/>
          </p:nvGrpSpPr>
          <p:grpSpPr bwMode="auto">
            <a:xfrm>
              <a:off x="864" y="804"/>
              <a:ext cx="396" cy="396"/>
              <a:chOff x="912" y="1764"/>
              <a:chExt cx="396" cy="396"/>
            </a:xfrm>
          </p:grpSpPr>
          <p:sp>
            <p:nvSpPr>
              <p:cNvPr id="59428" name="Line 1060"/>
              <p:cNvSpPr>
                <a:spLocks noChangeShapeType="1"/>
              </p:cNvSpPr>
              <p:nvPr/>
            </p:nvSpPr>
            <p:spPr bwMode="auto">
              <a:xfrm>
                <a:off x="912" y="2160"/>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9429" name="Text Box 1061"/>
              <p:cNvSpPr txBox="1">
                <a:spLocks noChangeArrowheads="1"/>
              </p:cNvSpPr>
              <p:nvPr/>
            </p:nvSpPr>
            <p:spPr bwMode="auto">
              <a:xfrm>
                <a:off x="960" y="176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endParaRPr lang="en-US" altLang="zh-CN" sz="3200" b="1" i="1">
                  <a:ea typeface="楷体_GB2312" pitchFamily="49" charset="-122"/>
                </a:endParaRPr>
              </a:p>
            </p:txBody>
          </p:sp>
        </p:grpSp>
        <p:grpSp>
          <p:nvGrpSpPr>
            <p:cNvPr id="59430" name="Group 1062"/>
            <p:cNvGrpSpPr>
              <a:grpSpLocks/>
            </p:cNvGrpSpPr>
            <p:nvPr/>
          </p:nvGrpSpPr>
          <p:grpSpPr bwMode="auto">
            <a:xfrm>
              <a:off x="1404" y="264"/>
              <a:ext cx="396" cy="372"/>
              <a:chOff x="1452" y="1224"/>
              <a:chExt cx="396" cy="372"/>
            </a:xfrm>
          </p:grpSpPr>
          <p:sp>
            <p:nvSpPr>
              <p:cNvPr id="59431" name="Line 1063"/>
              <p:cNvSpPr>
                <a:spLocks noChangeShapeType="1"/>
              </p:cNvSpPr>
              <p:nvPr/>
            </p:nvSpPr>
            <p:spPr bwMode="auto">
              <a:xfrm>
                <a:off x="1452" y="1596"/>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9432" name="Text Box 1064"/>
              <p:cNvSpPr txBox="1">
                <a:spLocks noChangeArrowheads="1"/>
              </p:cNvSpPr>
              <p:nvPr/>
            </p:nvSpPr>
            <p:spPr bwMode="auto">
              <a:xfrm>
                <a:off x="1500" y="122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2</a:t>
                </a:r>
                <a:endParaRPr lang="en-US" altLang="zh-CN" sz="3200" b="1">
                  <a:ea typeface="楷体_GB2312" pitchFamily="49" charset="-122"/>
                </a:endParaRPr>
              </a:p>
            </p:txBody>
          </p:sp>
        </p:grpSp>
        <p:sp>
          <p:nvSpPr>
            <p:cNvPr id="59433" name="Line 1065"/>
            <p:cNvSpPr>
              <a:spLocks noChangeShapeType="1"/>
            </p:cNvSpPr>
            <p:nvPr/>
          </p:nvSpPr>
          <p:spPr bwMode="auto">
            <a:xfrm>
              <a:off x="696" y="2040"/>
              <a:ext cx="0" cy="636"/>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59434" name="Text Box 1066"/>
          <p:cNvSpPr txBox="1">
            <a:spLocks noChangeArrowheads="1"/>
          </p:cNvSpPr>
          <p:nvPr/>
        </p:nvSpPr>
        <p:spPr bwMode="auto">
          <a:xfrm>
            <a:off x="5402263" y="3059113"/>
            <a:ext cx="3325812" cy="1373187"/>
          </a:xfrm>
          <a:prstGeom prst="rect">
            <a:avLst/>
          </a:prstGeom>
          <a:noFill/>
          <a:ln w="38100">
            <a:noFill/>
            <a:miter lim="800000"/>
            <a:headEnd/>
            <a:tailEnd/>
          </a:ln>
          <a:effectLst/>
        </p:spPr>
        <p:txBody>
          <a:bodyPr>
            <a:spAutoFit/>
          </a:bodyPr>
          <a:lstStyle/>
          <a:p>
            <a:pPr>
              <a:spcBef>
                <a:spcPct val="50000"/>
              </a:spcBef>
            </a:pPr>
            <a:r>
              <a:rPr lang="zh-CN" altLang="en-US" sz="2800" b="1"/>
              <a:t>为保证一定的输入电阻，当放大倍数大时，需增大</a:t>
            </a:r>
            <a:r>
              <a:rPr lang="en-US" altLang="zh-CN" sz="2800" b="1" i="1"/>
              <a:t>R</a:t>
            </a:r>
            <a:r>
              <a:rPr lang="en-US" altLang="zh-CN" sz="2800" b="1" baseline="-25000"/>
              <a:t>2</a:t>
            </a:r>
            <a:r>
              <a:rPr lang="zh-CN" altLang="en-US" sz="2800" b="1"/>
              <a:t>，</a:t>
            </a:r>
            <a:endParaRPr lang="zh-CN" altLang="en-US" sz="2800" b="1" u="sng">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wipe(left)">
                                      <p:cBhvr>
                                        <p:cTn id="7" dur="500"/>
                                        <p:tgtEl>
                                          <p:spTgt spid="59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0" end="0"/>
                                            </p:txEl>
                                          </p:spTgt>
                                        </p:tgtEl>
                                        <p:attrNameLst>
                                          <p:attrName>style.visibility</p:attrName>
                                        </p:attrNameLst>
                                      </p:cBhvr>
                                      <p:to>
                                        <p:strVal val="visible"/>
                                      </p:to>
                                    </p:set>
                                    <p:animEffect transition="in" filter="wipe(left)">
                                      <p:cBhvr>
                                        <p:cTn id="12" dur="500"/>
                                        <p:tgtEl>
                                          <p:spTgt spid="593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9">
                                            <p:txEl>
                                              <p:pRg st="0" end="0"/>
                                            </p:txEl>
                                          </p:spTgt>
                                        </p:tgtEl>
                                        <p:attrNameLst>
                                          <p:attrName>style.visibility</p:attrName>
                                        </p:attrNameLst>
                                      </p:cBhvr>
                                      <p:to>
                                        <p:strVal val="visible"/>
                                      </p:to>
                                    </p:set>
                                    <p:animEffect transition="in" filter="wipe(left)">
                                      <p:cBhvr>
                                        <p:cTn id="22" dur="500"/>
                                        <p:tgtEl>
                                          <p:spTgt spid="593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434"/>
                                        </p:tgtEl>
                                        <p:attrNameLst>
                                          <p:attrName>style.visibility</p:attrName>
                                        </p:attrNameLst>
                                      </p:cBhvr>
                                      <p:to>
                                        <p:strVal val="visible"/>
                                      </p:to>
                                    </p:set>
                                    <p:animEffect transition="in" filter="dissolve">
                                      <p:cBhvr>
                                        <p:cTn id="27" dur="500"/>
                                        <p:tgtEl>
                                          <p:spTgt spid="59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P spid="59395" grpId="0" build="p" autoUpdateAnimBg="0"/>
      <p:bldP spid="59399" grpId="0" build="p" autoUpdateAnimBg="0"/>
      <p:bldP spid="59434"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1471</Words>
  <Application>Microsoft Office PowerPoint</Application>
  <PresentationFormat>全屏显示(4:3)</PresentationFormat>
  <Paragraphs>398</Paragraphs>
  <Slides>29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42" baseType="lpstr">
      <vt:lpstr>黑体</vt:lpstr>
      <vt:lpstr>楷体</vt:lpstr>
      <vt:lpstr>楷体_GB2312</vt:lpstr>
      <vt:lpstr>隶书</vt:lpstr>
      <vt:lpstr>宋体</vt:lpstr>
      <vt:lpstr>Arial</vt:lpstr>
      <vt:lpstr>Symbol</vt:lpstr>
      <vt:lpstr>Times New Roman</vt:lpstr>
      <vt:lpstr>默认设计模板</vt:lpstr>
      <vt:lpstr>VISIO</vt:lpstr>
      <vt:lpstr>公式</vt:lpstr>
      <vt:lpstr>Equation</vt:lpstr>
      <vt:lpstr>Visio.Drawing.6</vt:lpstr>
      <vt:lpstr>集成运算放大器及其基本应用电路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BUAA.202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zhaoqi</dc:creator>
  <cp:lastModifiedBy>liuxiaosheng</cp:lastModifiedBy>
  <cp:revision>32</cp:revision>
  <dcterms:created xsi:type="dcterms:W3CDTF">2002-05-12T12:45:33Z</dcterms:created>
  <dcterms:modified xsi:type="dcterms:W3CDTF">2020-10-18T13:53:53Z</dcterms:modified>
</cp:coreProperties>
</file>