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481" r:id="rId3"/>
    <p:sldId id="278" r:id="rId5"/>
    <p:sldId id="490" r:id="rId6"/>
    <p:sldId id="279" r:id="rId7"/>
    <p:sldId id="280" r:id="rId8"/>
    <p:sldId id="282" r:id="rId9"/>
    <p:sldId id="283" r:id="rId10"/>
    <p:sldId id="281" r:id="rId11"/>
    <p:sldId id="284" r:id="rId12"/>
    <p:sldId id="285" r:id="rId13"/>
    <p:sldId id="286" r:id="rId14"/>
    <p:sldId id="488" r:id="rId15"/>
    <p:sldId id="287" r:id="rId16"/>
    <p:sldId id="289" r:id="rId17"/>
    <p:sldId id="288" r:id="rId18"/>
    <p:sldId id="290" r:id="rId19"/>
    <p:sldId id="292" r:id="rId20"/>
    <p:sldId id="491" r:id="rId21"/>
    <p:sldId id="492" r:id="rId22"/>
    <p:sldId id="293" r:id="rId23"/>
    <p:sldId id="291" r:id="rId24"/>
    <p:sldId id="294" r:id="rId25"/>
    <p:sldId id="295" r:id="rId26"/>
    <p:sldId id="296" r:id="rId27"/>
    <p:sldId id="489" r:id="rId28"/>
    <p:sldId id="297" r:id="rId29"/>
    <p:sldId id="298" r:id="rId30"/>
    <p:sldId id="299" r:id="rId31"/>
    <p:sldId id="302" r:id="rId32"/>
    <p:sldId id="303" r:id="rId33"/>
    <p:sldId id="482" r:id="rId34"/>
    <p:sldId id="483" r:id="rId35"/>
    <p:sldId id="493" r:id="rId36"/>
    <p:sldId id="494" r:id="rId37"/>
    <p:sldId id="485" r:id="rId38"/>
    <p:sldId id="495" r:id="rId39"/>
    <p:sldId id="496" r:id="rId40"/>
    <p:sldId id="497" r:id="rId41"/>
    <p:sldId id="498" r:id="rId42"/>
    <p:sldId id="48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D2067CB-939B-42C4-84F4-08FD4FE96E08}">
          <p14:sldIdLst>
            <p14:sldId id="481"/>
            <p14:sldId id="278"/>
            <p14:sldId id="490"/>
            <p14:sldId id="279"/>
            <p14:sldId id="280"/>
            <p14:sldId id="282"/>
            <p14:sldId id="283"/>
            <p14:sldId id="281"/>
            <p14:sldId id="284"/>
            <p14:sldId id="285"/>
            <p14:sldId id="286"/>
            <p14:sldId id="488"/>
            <p14:sldId id="287"/>
            <p14:sldId id="289"/>
            <p14:sldId id="288"/>
            <p14:sldId id="290"/>
            <p14:sldId id="292"/>
            <p14:sldId id="491"/>
            <p14:sldId id="492"/>
            <p14:sldId id="293"/>
            <p14:sldId id="291"/>
            <p14:sldId id="294"/>
            <p14:sldId id="295"/>
            <p14:sldId id="296"/>
            <p14:sldId id="489"/>
            <p14:sldId id="297"/>
            <p14:sldId id="298"/>
            <p14:sldId id="299"/>
            <p14:sldId id="302"/>
            <p14:sldId id="303"/>
            <p14:sldId id="482"/>
            <p14:sldId id="483"/>
            <p14:sldId id="493"/>
            <p14:sldId id="494"/>
            <p14:sldId id="485"/>
            <p14:sldId id="495"/>
            <p14:sldId id="496"/>
            <p14:sldId id="497"/>
            <p14:sldId id="498"/>
            <p14:sldId id="4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3590"/>
  </p:normalViewPr>
  <p:slideViewPr>
    <p:cSldViewPr snapToGrid="0" snapToObjects="1">
      <p:cViewPr>
        <p:scale>
          <a:sx n="87" d="100"/>
          <a:sy n="87" d="100"/>
        </p:scale>
        <p:origin x="1576" y="480"/>
      </p:cViewPr>
      <p:guideLst/>
    </p:cSldViewPr>
  </p:slideViewPr>
  <p:outlineViewPr>
    <p:cViewPr>
      <p:scale>
        <a:sx n="33" d="100"/>
        <a:sy n="33" d="100"/>
      </p:scale>
      <p:origin x="0" y="-1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C5FCB-6F17-D34F-B021-07EBF019156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57B02-CD06-D147-B7C1-0F4EB72645B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86213-97D2-A64C-8705-CDD3C6DEF07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为什么异或门可以实现任意位奇偶检测？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异或门实现奇偶检测电路的方法唯一吗？哪种是最优的？</a:t>
            </a:r>
            <a:endParaRPr kumimoji="1"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54C1F-F05C-9646-B707-2CE7744C099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167-FD6D-6D42-895F-0EA86C5624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564-DF85-E344-A57A-103B47E722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167-FD6D-6D42-895F-0EA86C5624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564-DF85-E344-A57A-103B47E722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167-FD6D-6D42-895F-0EA86C5624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564-DF85-E344-A57A-103B47E722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167-FD6D-6D42-895F-0EA86C5624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564-DF85-E344-A57A-103B47E722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167-FD6D-6D42-895F-0EA86C5624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564-DF85-E344-A57A-103B47E722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167-FD6D-6D42-895F-0EA86C56241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564-DF85-E344-A57A-103B47E722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167-FD6D-6D42-895F-0EA86C56241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564-DF85-E344-A57A-103B47E722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167-FD6D-6D42-895F-0EA86C5624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564-DF85-E344-A57A-103B47E722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167-FD6D-6D42-895F-0EA86C56241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564-DF85-E344-A57A-103B47E722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167-FD6D-6D42-895F-0EA86C56241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564-DF85-E344-A57A-103B47E722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167-FD6D-6D42-895F-0EA86C56241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6564-DF85-E344-A57A-103B47E722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18167-FD6D-6D42-895F-0EA86C5624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46564-DF85-E344-A57A-103B47E722C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章 计算机的逻辑部件</a:t>
            </a:r>
            <a:endParaRPr kumimoji="1"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位加法器</a:t>
            </a:r>
            <a:endParaRPr lang="en-US" dirty="0"/>
          </a:p>
        </p:txBody>
      </p:sp>
      <p:pic>
        <p:nvPicPr>
          <p:cNvPr id="2049" name="Picture 1" descr="b11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06" y="38101"/>
            <a:ext cx="5468994" cy="177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个全加器相连就可以得到</a:t>
            </a:r>
            <a:r>
              <a:rPr lang="en-US" altLang="zh-CN" dirty="0"/>
              <a:t>n</a:t>
            </a:r>
            <a:r>
              <a:rPr lang="zh-CN" altLang="en-US" dirty="0"/>
              <a:t>位</a:t>
            </a:r>
            <a:r>
              <a:rPr lang="zh-CN" altLang="en-US" dirty="0" smtClean="0"/>
              <a:t>加法器</a:t>
            </a:r>
            <a:endParaRPr lang="en-US" altLang="zh-CN" dirty="0" smtClean="0"/>
          </a:p>
          <a:p>
            <a:r>
              <a:rPr lang="zh-CN" altLang="en-US" dirty="0" smtClean="0"/>
              <a:t>问题：加法时间长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</a:t>
            </a:r>
            <a:r>
              <a:rPr lang="zh-CN" altLang="en-US" dirty="0"/>
              <a:t>其位间进位是串行传送的，本位全加和</a:t>
            </a:r>
            <a:r>
              <a:rPr lang="en-US" altLang="zh-CN" dirty="0"/>
              <a:t>Fi</a:t>
            </a:r>
            <a:r>
              <a:rPr lang="zh-CN" altLang="en-US" dirty="0"/>
              <a:t>必须等低位进位</a:t>
            </a:r>
            <a:r>
              <a:rPr lang="en-US" altLang="zh-CN" dirty="0"/>
              <a:t>Ci-1</a:t>
            </a:r>
            <a:r>
              <a:rPr lang="zh-CN" altLang="en-US" dirty="0"/>
              <a:t>来到后才能进行，加法时间与位数</a:t>
            </a:r>
            <a:r>
              <a:rPr lang="zh-CN" altLang="en-US" dirty="0" smtClean="0"/>
              <a:t>有关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</a:t>
            </a:r>
            <a:r>
              <a:rPr lang="zh-CN" altLang="en-US" dirty="0"/>
              <a:t>改变进位逐位传送的路径</a:t>
            </a:r>
            <a:r>
              <a:rPr lang="en-US" altLang="zh-CN" dirty="0"/>
              <a:t>, </a:t>
            </a:r>
            <a:r>
              <a:rPr lang="zh-CN" altLang="en-US" dirty="0"/>
              <a:t>才能提高加法器工作速度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zh-CN" altLang="en-US" dirty="0"/>
              <a:t>“超前进位产生电路”来同时形成各位进位，从而实现快速加法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这种加法器称为</a:t>
            </a:r>
            <a:r>
              <a:rPr lang="zh-CN" altLang="en-US" dirty="0"/>
              <a:t>超前进位加法器。</a:t>
            </a:r>
            <a:endParaRPr lang="en-US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超前</a:t>
            </a:r>
            <a:r>
              <a:rPr lang="zh-CN" altLang="en-US" dirty="0" smtClean="0"/>
              <a:t>进位产生电路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cs typeface="SimSun-ExtB" panose="02010609060101010101" charset="-122"/>
              </a:rPr>
              <a:t>超前进位产生电路是根据各位进位的形成条件来实现</a:t>
            </a:r>
            <a:r>
              <a:rPr lang="zh-CN" altLang="en-US" dirty="0" smtClean="0">
                <a:latin typeface="+mn-ea"/>
                <a:cs typeface="SimSun-ExtB" panose="02010609060101010101" charset="-122"/>
              </a:rPr>
              <a:t>的</a:t>
            </a:r>
            <a:endParaRPr lang="zh-CN" altLang="en-US" dirty="0">
              <a:latin typeface="+mn-ea"/>
              <a:cs typeface="SimSun-ExtB" panose="02010609060101010101" charset="-122"/>
            </a:endParaRPr>
          </a:p>
          <a:p>
            <a:r>
              <a:rPr lang="zh-CN" altLang="en-US" dirty="0">
                <a:latin typeface="+mn-ea"/>
                <a:cs typeface="SimSun-ExtB" panose="02010609060101010101" charset="-122"/>
              </a:rPr>
              <a:t>只要满足下述两条件中任一个，就可形成</a:t>
            </a:r>
            <a:r>
              <a:rPr lang="en-US" altLang="zh-CN" i="1" dirty="0" smtClean="0">
                <a:latin typeface="+mn-ea"/>
                <a:cs typeface="SimSun-ExtB" panose="02010609060101010101" charset="-122"/>
              </a:rPr>
              <a:t>C</a:t>
            </a:r>
            <a:r>
              <a:rPr lang="en-US" altLang="zh-CN" baseline="-25000" dirty="0" smtClean="0">
                <a:latin typeface="+mn-ea"/>
                <a:cs typeface="SimSun-ExtB" panose="02010609060101010101" charset="-122"/>
              </a:rPr>
              <a:t>1</a:t>
            </a:r>
            <a:r>
              <a:rPr lang="zh-CN" altLang="en-US" dirty="0" smtClean="0">
                <a:latin typeface="+mn-ea"/>
                <a:cs typeface="SimSun-ExtB" panose="02010609060101010101" charset="-122"/>
              </a:rPr>
              <a:t>：</a:t>
            </a:r>
            <a:endParaRPr lang="en-US" altLang="zh-CN" dirty="0" smtClean="0">
              <a:latin typeface="+mn-ea"/>
              <a:cs typeface="SimSun-ExtB" panose="02010609060101010101" charset="-122"/>
            </a:endParaRPr>
          </a:p>
          <a:p>
            <a:pPr lvl="1"/>
            <a:r>
              <a:rPr lang="en-US" altLang="zh-CN" dirty="0" smtClean="0">
                <a:latin typeface="+mn-ea"/>
                <a:cs typeface="SimSun-ExtB" panose="02010609060101010101" charset="-122"/>
              </a:rPr>
              <a:t>(1)</a:t>
            </a:r>
            <a:r>
              <a:rPr lang="en-US" altLang="zh-CN" i="1" dirty="0" smtClean="0">
                <a:latin typeface="+mn-ea"/>
                <a:cs typeface="SimSun-ExtB" panose="02010609060101010101" charset="-122"/>
              </a:rPr>
              <a:t>X</a:t>
            </a:r>
            <a:r>
              <a:rPr lang="en-US" altLang="zh-CN" baseline="-25000" dirty="0" smtClean="0">
                <a:latin typeface="+mn-ea"/>
                <a:cs typeface="SimSun-ExtB" panose="02010609060101010101" charset="-122"/>
              </a:rPr>
              <a:t>1</a:t>
            </a:r>
            <a:r>
              <a:rPr lang="en-US" altLang="zh-CN" dirty="0" smtClean="0">
                <a:latin typeface="+mn-ea"/>
                <a:cs typeface="SimSun-ExtB" panose="02010609060101010101" charset="-122"/>
              </a:rPr>
              <a:t>,</a:t>
            </a:r>
            <a:r>
              <a:rPr lang="en-US" altLang="zh-CN" i="1" dirty="0" smtClean="0">
                <a:latin typeface="+mn-ea"/>
                <a:cs typeface="SimSun-ExtB" panose="02010609060101010101" charset="-122"/>
              </a:rPr>
              <a:t>Y</a:t>
            </a:r>
            <a:r>
              <a:rPr lang="en-US" altLang="zh-CN" baseline="-25000" dirty="0" smtClean="0">
                <a:latin typeface="+mn-ea"/>
                <a:cs typeface="SimSun-ExtB" panose="02010609060101010101" charset="-122"/>
              </a:rPr>
              <a:t>1</a:t>
            </a:r>
            <a:r>
              <a:rPr lang="zh-CN" altLang="en-US" dirty="0">
                <a:latin typeface="+mn-ea"/>
                <a:cs typeface="SimSun-ExtB" panose="02010609060101010101" charset="-122"/>
              </a:rPr>
              <a:t>均为“</a:t>
            </a:r>
            <a:r>
              <a:rPr lang="en-US" altLang="zh-CN" dirty="0">
                <a:latin typeface="+mn-ea"/>
                <a:cs typeface="SimSun-ExtB" panose="02010609060101010101" charset="-122"/>
              </a:rPr>
              <a:t>1”</a:t>
            </a:r>
            <a:r>
              <a:rPr lang="zh-CN" altLang="en-US" dirty="0" smtClean="0">
                <a:latin typeface="+mn-ea"/>
                <a:cs typeface="SimSun-ExtB" panose="02010609060101010101" charset="-122"/>
              </a:rPr>
              <a:t>；</a:t>
            </a:r>
            <a:endParaRPr lang="en-US" altLang="zh-CN" dirty="0" smtClean="0">
              <a:latin typeface="+mn-ea"/>
              <a:cs typeface="SimSun-ExtB" panose="02010609060101010101" charset="-122"/>
            </a:endParaRPr>
          </a:p>
          <a:p>
            <a:pPr lvl="1"/>
            <a:r>
              <a:rPr lang="en-US" altLang="zh-CN" dirty="0" smtClean="0">
                <a:latin typeface="+mn-ea"/>
                <a:cs typeface="SimSun-ExtB" panose="02010609060101010101" charset="-122"/>
              </a:rPr>
              <a:t>(</a:t>
            </a:r>
            <a:r>
              <a:rPr lang="en-US" altLang="zh-CN" dirty="0">
                <a:latin typeface="+mn-ea"/>
                <a:cs typeface="SimSun-ExtB" panose="02010609060101010101" charset="-122"/>
              </a:rPr>
              <a:t>2)</a:t>
            </a:r>
            <a:r>
              <a:rPr lang="en-US" altLang="zh-CN" i="1" dirty="0">
                <a:latin typeface="+mn-ea"/>
                <a:cs typeface="SimSun-ExtB" panose="02010609060101010101" charset="-122"/>
              </a:rPr>
              <a:t>X</a:t>
            </a:r>
            <a:r>
              <a:rPr lang="en-US" altLang="zh-CN" baseline="-25000" dirty="0">
                <a:latin typeface="+mn-ea"/>
                <a:cs typeface="SimSun-ExtB" panose="02010609060101010101" charset="-122"/>
              </a:rPr>
              <a:t>1</a:t>
            </a:r>
            <a:r>
              <a:rPr lang="en-US" altLang="zh-CN" dirty="0">
                <a:latin typeface="+mn-ea"/>
                <a:cs typeface="SimSun-ExtB" panose="02010609060101010101" charset="-122"/>
              </a:rPr>
              <a:t>,</a:t>
            </a:r>
            <a:r>
              <a:rPr lang="en-US" altLang="zh-CN" i="1" dirty="0">
                <a:latin typeface="+mn-ea"/>
                <a:cs typeface="SimSun-ExtB" panose="02010609060101010101" charset="-122"/>
              </a:rPr>
              <a:t>Y</a:t>
            </a:r>
            <a:r>
              <a:rPr lang="en-US" altLang="zh-CN" baseline="-25000" dirty="0">
                <a:latin typeface="+mn-ea"/>
                <a:cs typeface="SimSun-ExtB" panose="02010609060101010101" charset="-122"/>
              </a:rPr>
              <a:t>1</a:t>
            </a:r>
            <a:r>
              <a:rPr lang="zh-CN" altLang="en-US" dirty="0">
                <a:latin typeface="+mn-ea"/>
                <a:cs typeface="SimSun-ExtB" panose="02010609060101010101" charset="-122"/>
              </a:rPr>
              <a:t>任一为“</a:t>
            </a:r>
            <a:r>
              <a:rPr lang="en-US" altLang="zh-CN" dirty="0">
                <a:latin typeface="+mn-ea"/>
                <a:cs typeface="SimSun-ExtB" panose="02010609060101010101" charset="-122"/>
              </a:rPr>
              <a:t>1”</a:t>
            </a:r>
            <a:r>
              <a:rPr lang="zh-CN" altLang="en-US" dirty="0">
                <a:latin typeface="+mn-ea"/>
                <a:cs typeface="SimSun-ExtB" panose="02010609060101010101" charset="-122"/>
              </a:rPr>
              <a:t>，且进位</a:t>
            </a:r>
            <a:r>
              <a:rPr lang="en-US" altLang="zh-CN" i="1" dirty="0">
                <a:latin typeface="+mn-ea"/>
                <a:cs typeface="SimSun-ExtB" panose="02010609060101010101" charset="-122"/>
              </a:rPr>
              <a:t>C</a:t>
            </a:r>
            <a:r>
              <a:rPr lang="en-US" altLang="zh-CN" baseline="-25000" dirty="0">
                <a:latin typeface="+mn-ea"/>
                <a:cs typeface="SimSun-ExtB" panose="02010609060101010101" charset="-122"/>
              </a:rPr>
              <a:t>0</a:t>
            </a:r>
            <a:r>
              <a:rPr lang="zh-CN" altLang="en-US" dirty="0">
                <a:latin typeface="+mn-ea"/>
                <a:cs typeface="SimSun-ExtB" panose="02010609060101010101" charset="-122"/>
              </a:rPr>
              <a:t>为“</a:t>
            </a:r>
            <a:r>
              <a:rPr lang="en-US" altLang="zh-CN" dirty="0">
                <a:latin typeface="+mn-ea"/>
                <a:cs typeface="SimSun-ExtB" panose="02010609060101010101" charset="-122"/>
              </a:rPr>
              <a:t>1”</a:t>
            </a:r>
            <a:r>
              <a:rPr lang="zh-CN" altLang="en-US" dirty="0" smtClean="0">
                <a:latin typeface="+mn-ea"/>
                <a:cs typeface="SimSun-ExtB" panose="02010609060101010101" charset="-122"/>
              </a:rPr>
              <a:t>。</a:t>
            </a:r>
            <a:endParaRPr lang="en-US" altLang="zh-CN" dirty="0" smtClean="0">
              <a:latin typeface="+mn-ea"/>
              <a:cs typeface="SimSun-ExtB" panose="02010609060101010101" charset="-122"/>
            </a:endParaRPr>
          </a:p>
          <a:p>
            <a:pPr lvl="1"/>
            <a:r>
              <a:rPr lang="zh-CN" altLang="en-US" dirty="0" smtClean="0">
                <a:latin typeface="+mn-ea"/>
                <a:cs typeface="SimSun-ExtB" panose="02010609060101010101" charset="-122"/>
              </a:rPr>
              <a:t>由此</a:t>
            </a:r>
            <a:r>
              <a:rPr lang="zh-CN" altLang="en-US" dirty="0">
                <a:latin typeface="+mn-ea"/>
                <a:cs typeface="SimSun-ExtB" panose="02010609060101010101" charset="-122"/>
              </a:rPr>
              <a:t>，可得</a:t>
            </a:r>
            <a:r>
              <a:rPr lang="en-US" altLang="zh-CN" i="1" dirty="0">
                <a:latin typeface="+mn-ea"/>
                <a:cs typeface="SimSun-ExtB" panose="02010609060101010101" charset="-122"/>
              </a:rPr>
              <a:t>C</a:t>
            </a:r>
            <a:r>
              <a:rPr lang="en-US" altLang="zh-CN" baseline="-25000" dirty="0">
                <a:latin typeface="+mn-ea"/>
                <a:cs typeface="SimSun-ExtB" panose="02010609060101010101" charset="-122"/>
              </a:rPr>
              <a:t>1</a:t>
            </a:r>
            <a:r>
              <a:rPr lang="zh-CN" altLang="en-US" dirty="0">
                <a:latin typeface="+mn-ea"/>
                <a:cs typeface="SimSun-ExtB" panose="02010609060101010101" charset="-122"/>
              </a:rPr>
              <a:t>的表达式为：</a:t>
            </a:r>
            <a:endParaRPr lang="en-US" altLang="zh-CN" dirty="0">
              <a:latin typeface="+mn-ea"/>
              <a:cs typeface="SimSun-ExtB" panose="02010609060101010101" charset="-122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+mn-ea"/>
                <a:cs typeface="SimSun-ExtB" panose="02010609060101010101" charset="-122"/>
              </a:rPr>
              <a:t>C</a:t>
            </a:r>
            <a:r>
              <a:rPr lang="en-US" altLang="zh-CN" baseline="-25000" dirty="0">
                <a:latin typeface="+mn-ea"/>
                <a:cs typeface="SimSun-ExtB" panose="02010609060101010101" charset="-122"/>
              </a:rPr>
              <a:t>1</a:t>
            </a:r>
            <a:r>
              <a:rPr lang="en-US" altLang="zh-CN" dirty="0">
                <a:latin typeface="+mn-ea"/>
                <a:cs typeface="SimSun-ExtB" panose="02010609060101010101" charset="-122"/>
              </a:rPr>
              <a:t>=</a:t>
            </a:r>
            <a:r>
              <a:rPr lang="en-US" altLang="zh-CN" i="1" dirty="0">
                <a:latin typeface="+mn-ea"/>
                <a:cs typeface="SimSun-ExtB" panose="02010609060101010101" charset="-122"/>
              </a:rPr>
              <a:t>X</a:t>
            </a:r>
            <a:r>
              <a:rPr lang="en-US" altLang="zh-CN" baseline="-25000" dirty="0">
                <a:latin typeface="+mn-ea"/>
                <a:cs typeface="SimSun-ExtB" panose="02010609060101010101" charset="-122"/>
              </a:rPr>
              <a:t>1</a:t>
            </a:r>
            <a:r>
              <a:rPr lang="en-US" altLang="zh-CN" i="1" dirty="0">
                <a:latin typeface="+mn-ea"/>
                <a:cs typeface="SimSun-ExtB" panose="02010609060101010101" charset="-122"/>
              </a:rPr>
              <a:t>Y</a:t>
            </a:r>
            <a:r>
              <a:rPr lang="en-US" altLang="zh-CN" baseline="-25000" dirty="0">
                <a:latin typeface="+mn-ea"/>
                <a:cs typeface="SimSun-ExtB" panose="02010609060101010101" charset="-122"/>
              </a:rPr>
              <a:t>1</a:t>
            </a:r>
            <a:r>
              <a:rPr lang="en-US" altLang="zh-CN" dirty="0">
                <a:latin typeface="+mn-ea"/>
                <a:cs typeface="SimSun-ExtB" panose="02010609060101010101" charset="-122"/>
              </a:rPr>
              <a:t>+(</a:t>
            </a:r>
            <a:r>
              <a:rPr lang="en-US" altLang="zh-CN" i="1" dirty="0" smtClean="0">
                <a:latin typeface="+mn-ea"/>
                <a:cs typeface="SimSun-ExtB" panose="02010609060101010101" charset="-122"/>
              </a:rPr>
              <a:t>X</a:t>
            </a:r>
            <a:r>
              <a:rPr lang="en-US" altLang="zh-CN" baseline="-25000" dirty="0" smtClean="0">
                <a:latin typeface="+mn-ea"/>
                <a:cs typeface="SimSun-ExtB" panose="02010609060101010101" charset="-122"/>
              </a:rPr>
              <a:t>1</a:t>
            </a:r>
            <a:r>
              <a:rPr lang="en-US" altLang="zh-CN" dirty="0" smtClean="0">
                <a:latin typeface="+mn-ea"/>
                <a:cs typeface="SimSun-ExtB" panose="02010609060101010101" charset="-122"/>
              </a:rPr>
              <a:t>+</a:t>
            </a:r>
            <a:r>
              <a:rPr lang="en-US" altLang="zh-CN" i="1" dirty="0" smtClean="0">
                <a:latin typeface="+mn-ea"/>
                <a:cs typeface="SimSun-ExtB" panose="02010609060101010101" charset="-122"/>
              </a:rPr>
              <a:t>Y</a:t>
            </a:r>
            <a:r>
              <a:rPr lang="en-US" altLang="zh-CN" baseline="-25000" dirty="0" smtClean="0">
                <a:latin typeface="+mn-ea"/>
                <a:cs typeface="SimSun-ExtB" panose="02010609060101010101" charset="-122"/>
              </a:rPr>
              <a:t>1</a:t>
            </a:r>
            <a:r>
              <a:rPr lang="en-US" altLang="zh-CN" dirty="0" smtClean="0">
                <a:latin typeface="+mn-ea"/>
                <a:cs typeface="SimSun-ExtB" panose="02010609060101010101" charset="-122"/>
              </a:rPr>
              <a:t>)</a:t>
            </a:r>
            <a:r>
              <a:rPr lang="en-US" altLang="zh-CN" i="1" dirty="0" smtClean="0">
                <a:latin typeface="+mn-ea"/>
                <a:cs typeface="SimSun-ExtB" panose="02010609060101010101" charset="-122"/>
              </a:rPr>
              <a:t>C</a:t>
            </a:r>
            <a:r>
              <a:rPr lang="en-US" altLang="zh-CN" baseline="-25000" dirty="0" smtClean="0">
                <a:latin typeface="+mn-ea"/>
                <a:cs typeface="SimSun-ExtB" panose="02010609060101010101" charset="-122"/>
              </a:rPr>
              <a:t>0</a:t>
            </a:r>
            <a:endParaRPr lang="en-US" altLang="zh-CN" baseline="-25000" dirty="0">
              <a:latin typeface="+mn-ea"/>
              <a:cs typeface="SimSun-ExtB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超前进位产生电路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只要满足下述条件中任一个，就可形成</a:t>
            </a:r>
            <a:r>
              <a:rPr lang="is-I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C</a:t>
            </a:r>
            <a:r>
              <a:rPr lang="is-IS" altLang="zh-CN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2</a:t>
            </a:r>
            <a:endParaRPr lang="en-US" altLang="zh-CN" baseline="-25000" dirty="0" smtClean="0">
              <a:latin typeface="SimSun" panose="02010600030101010101" pitchFamily="2" charset="-122"/>
              <a:ea typeface="SimSun" panose="02010600030101010101" pitchFamily="2" charset="-122"/>
              <a:cs typeface="SimSun-ExtB" panose="02010609060101010101" charset="-122"/>
            </a:endParaRPr>
          </a:p>
          <a:p>
            <a:pPr lvl="1"/>
            <a:r>
              <a:rPr lang="is-I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(1)X</a:t>
            </a:r>
            <a:r>
              <a:rPr lang="is-IS" altLang="zh-CN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2</a:t>
            </a:r>
            <a:r>
              <a:rPr lang="is-I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,Y</a:t>
            </a:r>
            <a:r>
              <a:rPr lang="is-IS" altLang="zh-CN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2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均为“1</a:t>
            </a:r>
            <a:r>
              <a:rPr lang="is-I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”；</a:t>
            </a:r>
            <a:endParaRPr lang="is-IS" altLang="zh-CN" dirty="0" smtClean="0">
              <a:latin typeface="SimSun" panose="02010600030101010101" pitchFamily="2" charset="-122"/>
              <a:ea typeface="SimSun" panose="02010600030101010101" pitchFamily="2" charset="-122"/>
              <a:cs typeface="SimSun-ExtB" panose="02010609060101010101" charset="-122"/>
            </a:endParaRPr>
          </a:p>
          <a:p>
            <a:pPr lvl="1"/>
            <a:r>
              <a:rPr lang="is-I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(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2)X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2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,Y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2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任一为“1”，且X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1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,Y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1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均为“1</a:t>
            </a:r>
            <a:r>
              <a:rPr lang="is-I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”；</a:t>
            </a:r>
            <a:endParaRPr lang="is-IS" altLang="zh-CN" dirty="0" smtClean="0">
              <a:latin typeface="SimSun" panose="02010600030101010101" pitchFamily="2" charset="-122"/>
              <a:ea typeface="SimSun" panose="02010600030101010101" pitchFamily="2" charset="-122"/>
              <a:cs typeface="SimSun-ExtB" panose="02010609060101010101" charset="-122"/>
            </a:endParaRPr>
          </a:p>
          <a:p>
            <a:pPr lvl="1"/>
            <a:r>
              <a:rPr lang="is-I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(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3) X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2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,Y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2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任一为“1”，同时X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1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,Y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1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任一为“1”，且C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0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为“1</a:t>
            </a:r>
            <a:r>
              <a:rPr lang="is-I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”。</a:t>
            </a:r>
            <a:endParaRPr lang="is-IS" altLang="zh-CN" dirty="0" smtClean="0">
              <a:latin typeface="SimSun" panose="02010600030101010101" pitchFamily="2" charset="-122"/>
              <a:ea typeface="SimSun" panose="02010600030101010101" pitchFamily="2" charset="-122"/>
              <a:cs typeface="SimSun-ExtB" panose="02010609060101010101" charset="-122"/>
            </a:endParaRPr>
          </a:p>
          <a:p>
            <a:pPr lvl="1"/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由此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，可得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C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2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的表达式为：</a:t>
            </a:r>
            <a:endParaRPr lang="is-IS" altLang="zh-CN" dirty="0">
              <a:latin typeface="SimSun" panose="02010600030101010101" pitchFamily="2" charset="-122"/>
              <a:ea typeface="SimSun" panose="02010600030101010101" pitchFamily="2" charset="-122"/>
              <a:cs typeface="SimSun-ExtB" panose="02010609060101010101" charset="-122"/>
            </a:endParaRPr>
          </a:p>
          <a:p>
            <a:pPr marL="0" indent="0" algn="ctr">
              <a:buNone/>
            </a:pP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C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2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=X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2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Y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2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+(X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2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+Y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2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)X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1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Y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1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+(X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2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+Y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2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)(X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1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+Y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1</a:t>
            </a:r>
            <a:r>
              <a:rPr lang="is-IS" altLang="zh-CN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)C</a:t>
            </a:r>
            <a:r>
              <a:rPr lang="is-IS" altLang="zh-CN" baseline="-250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charset="-122"/>
              </a:rPr>
              <a:t>0</a:t>
            </a:r>
            <a:endParaRPr lang="is-IS" altLang="zh-CN" baseline="-25000" dirty="0">
              <a:latin typeface="SimSun" panose="02010600030101010101" pitchFamily="2" charset="-122"/>
              <a:ea typeface="SimSun" panose="02010600030101010101" pitchFamily="2" charset="-122"/>
              <a:cs typeface="SimSun-ExtB" panose="02010609060101010101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超前进位产生电路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同理，可有C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，C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表达式如下：</a:t>
            </a:r>
            <a:b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</a:br>
            <a:b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</a:b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C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=X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Y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+(X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+Y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)X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Y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+(X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+Y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)(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X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+Y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)X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Y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b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</a:b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+(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X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+Y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)(X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+Y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)(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X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+Y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)C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0</a:t>
            </a:r>
            <a:b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</a:br>
            <a:b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</a:b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C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=X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Y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+(X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+Y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)X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Y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+(X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+Y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)(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X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+Y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)X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Y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b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</a:b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+(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X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+Y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)(X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+Y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)(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X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+Y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)X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Y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b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</a:b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+(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X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+Y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)(X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+Y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)(X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+Y</a:t>
            </a:r>
            <a:r>
              <a:rPr lang="de-DE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de-DE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)(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X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+Y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de-DE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)C</a:t>
            </a:r>
            <a:r>
              <a:rPr lang="de-DE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0</a:t>
            </a:r>
            <a:endParaRPr lang="de-DE" baseline="-250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超前进位产生电路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下面引入进位传递函数</a:t>
                </a:r>
                <a:r>
                  <a:rPr lang="de-DE" i="1" dirty="0" err="1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P</a:t>
                </a:r>
                <a:r>
                  <a:rPr lang="de-DE" i="1" baseline="-25000" dirty="0" err="1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i</a:t>
                </a:r>
                <a:r>
                  <a:rPr lang="de-DE" dirty="0" err="1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和进位产生函数</a:t>
                </a:r>
                <a:r>
                  <a:rPr lang="de-DE" i="1" dirty="0" err="1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G</a:t>
                </a:r>
                <a:r>
                  <a:rPr lang="de-DE" i="1" baseline="-25000" dirty="0" err="1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i</a:t>
                </a:r>
                <a:r>
                  <a:rPr lang="de-DE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：</a:t>
                </a:r>
                <a:br>
                  <a:rPr lang="de-DE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cs-CZ" i="1">
                            <a:latin typeface="Cambria Math" panose="02040503050406030204" charset="0"/>
                            <a:ea typeface="SimSun" panose="02010600030101010101" pitchFamily="2" charset="-122"/>
                            <a:cs typeface="SimSun" panose="0201060003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i="1">
                                <a:latin typeface="Cambria Math" panose="02040503050406030204" charset="0"/>
                                <a:ea typeface="SimSun" panose="02010600030101010101" pitchFamily="2" charset="-122"/>
                                <a:cs typeface="SimSun" panose="02010600030101010101" pitchFamily="2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ea typeface="SimSun" panose="02010600030101010101" pitchFamily="2" charset="-122"/>
                                    <a:cs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ea typeface="SimSun" panose="02010600030101010101" pitchFamily="2" charset="-122"/>
                                    <a:cs typeface="SimSun" panose="02010600030101010101" pitchFamily="2" charset="-12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ea typeface="SimSun" panose="02010600030101010101" pitchFamily="2" charset="-122"/>
                                    <a:cs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  <a:ea typeface="SimSun" panose="02010600030101010101" pitchFamily="2" charset="-122"/>
                                <a:cs typeface="SimSun" panose="02010600030101010101" pitchFamily="2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ea typeface="SimSun" panose="02010600030101010101" pitchFamily="2" charset="-122"/>
                                    <a:cs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ea typeface="SimSun" panose="02010600030101010101" pitchFamily="2" charset="-122"/>
                                    <a:cs typeface="SimSun" panose="02010600030101010101" pitchFamily="2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ea typeface="SimSun" panose="02010600030101010101" pitchFamily="2" charset="-122"/>
                                    <a:cs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  <a:ea typeface="SimSun" panose="02010600030101010101" pitchFamily="2" charset="-122"/>
                                <a:cs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ea typeface="SimSun" panose="02010600030101010101" pitchFamily="2" charset="-122"/>
                                    <a:cs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ea typeface="SimSun" panose="02010600030101010101" pitchFamily="2" charset="-122"/>
                                    <a:cs typeface="SimSun" panose="02010600030101010101" pitchFamily="2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ea typeface="SimSun" panose="02010600030101010101" pitchFamily="2" charset="-122"/>
                                    <a:cs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ea typeface="SimSun" panose="02010600030101010101" pitchFamily="2" charset="-122"/>
                                    <a:cs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charset="0"/>
                                    <a:ea typeface="SimSun" panose="02010600030101010101" pitchFamily="2" charset="-122"/>
                                    <a:cs typeface="SimSun" panose="02010600030101010101" pitchFamily="2" charset="-122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ea typeface="SimSun" panose="02010600030101010101" pitchFamily="2" charset="-122"/>
                                    <a:cs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  <a:ea typeface="SimSun" panose="02010600030101010101" pitchFamily="2" charset="-122"/>
                                <a:cs typeface="SimSun" panose="02010600030101010101" pitchFamily="2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ea typeface="SimSun" panose="02010600030101010101" pitchFamily="2" charset="-122"/>
                                    <a:cs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ea typeface="SimSun" panose="02010600030101010101" pitchFamily="2" charset="-122"/>
                                    <a:cs typeface="SimSun" panose="02010600030101010101" pitchFamily="2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ea typeface="SimSun" panose="02010600030101010101" pitchFamily="2" charset="-122"/>
                                    <a:cs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charset="0"/>
                                <a:ea typeface="SimSun" panose="02010600030101010101" pitchFamily="2" charset="-122"/>
                                <a:cs typeface="SimSun" panose="02010600030101010101" pitchFamily="2" charset="-122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charset="0"/>
                                    <a:ea typeface="SimSun" panose="02010600030101010101" pitchFamily="2" charset="-122"/>
                                    <a:cs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ea typeface="SimSun" panose="02010600030101010101" pitchFamily="2" charset="-122"/>
                                    <a:cs typeface="SimSun" panose="02010600030101010101" pitchFamily="2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  <a:ea typeface="SimSun" panose="02010600030101010101" pitchFamily="2" charset="-122"/>
                                    <a:cs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i="1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P</a:t>
                </a:r>
                <a:r>
                  <a:rPr lang="en-US" altLang="zh-CN" i="1" baseline="-25000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i</a:t>
                </a:r>
                <a:r>
                  <a:rPr lang="zh-CN" altLang="en-US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的意义是：当</a:t>
                </a:r>
                <a:r>
                  <a:rPr lang="en-US" altLang="zh-CN" i="1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X</a:t>
                </a:r>
                <a:r>
                  <a:rPr lang="en-US" altLang="zh-CN" i="1" baseline="-25000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i</a:t>
                </a:r>
                <a:r>
                  <a:rPr lang="zh-CN" altLang="en-US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，</a:t>
                </a:r>
                <a:r>
                  <a:rPr lang="en-US" altLang="zh-CN" i="1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Y</a:t>
                </a:r>
                <a:r>
                  <a:rPr lang="en-US" altLang="zh-CN" i="1" baseline="-25000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i</a:t>
                </a:r>
                <a:r>
                  <a:rPr lang="zh-CN" altLang="en-US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中有一个为“</a:t>
                </a:r>
                <a:r>
                  <a:rPr lang="en-US" altLang="zh-CN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1”</a:t>
                </a:r>
                <a:r>
                  <a:rPr lang="zh-CN" altLang="en-US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时，若有进位输入，则本位向高位传送进位，这个进位可看成是低位进位越过本位直接向高位传递的</a:t>
                </a:r>
                <a:endParaRPr lang="en-US" altLang="zh-CN" dirty="0"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  <a:p>
                <a:r>
                  <a:rPr lang="en-US" altLang="zh-CN" i="1" dirty="0" err="1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G</a:t>
                </a:r>
                <a:r>
                  <a:rPr lang="en-US" altLang="zh-CN" i="1" baseline="-25000" dirty="0" err="1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i</a:t>
                </a:r>
                <a:r>
                  <a:rPr lang="zh-CN" altLang="en-US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的意义是：当</a:t>
                </a:r>
                <a:r>
                  <a:rPr lang="en-US" altLang="zh-CN" i="1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X</a:t>
                </a:r>
                <a:r>
                  <a:rPr lang="en-US" altLang="zh-CN" i="1" baseline="-25000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i</a:t>
                </a:r>
                <a:r>
                  <a:rPr lang="zh-CN" altLang="en-US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，</a:t>
                </a:r>
                <a:r>
                  <a:rPr lang="en-US" altLang="zh-CN" i="1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Y</a:t>
                </a:r>
                <a:r>
                  <a:rPr lang="en-US" altLang="zh-CN" i="1" baseline="-25000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i</a:t>
                </a:r>
                <a:r>
                  <a:rPr lang="zh-CN" altLang="en-US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均为“</a:t>
                </a:r>
                <a:r>
                  <a:rPr lang="en-US" altLang="zh-CN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1”</a:t>
                </a:r>
                <a:r>
                  <a:rPr lang="zh-CN" altLang="en-US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时，不管有无进位输入，定会产生向高位的进位</a:t>
                </a:r>
                <a:endParaRPr lang="en-US" dirty="0"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超前进位产生电路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0512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将</a:t>
            </a:r>
            <a:r>
              <a:rPr lang="en-US" i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i="1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i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、</a:t>
            </a:r>
            <a:r>
              <a:rPr lang="en-US" i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G</a:t>
            </a:r>
            <a:r>
              <a:rPr lang="en-US" i="1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i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代入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C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～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C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，可得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：</a:t>
            </a:r>
            <a:b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</a:b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C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=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G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C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0</a:t>
            </a:r>
            <a:b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</a:b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C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=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G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G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C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0</a:t>
            </a:r>
            <a:b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</a:b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C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=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G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G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G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en-US" i="1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C</a:t>
            </a:r>
            <a:r>
              <a:rPr lang="en-US" baseline="-250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0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               </a:t>
            </a:r>
            <a:r>
              <a:rPr lang="en-US" i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C</a:t>
            </a:r>
            <a:r>
              <a:rPr lang="en-US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=</a:t>
            </a:r>
            <a:r>
              <a:rPr lang="en-US" i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G</a:t>
            </a:r>
            <a:r>
              <a:rPr lang="en-US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</a:t>
            </a:r>
            <a:r>
              <a:rPr lang="en-US" i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en-US" i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G</a:t>
            </a:r>
            <a:r>
              <a:rPr lang="en-US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</a:t>
            </a:r>
            <a:r>
              <a:rPr lang="en-US" i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en-US" i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en-US" i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G</a:t>
            </a:r>
            <a:r>
              <a:rPr lang="en-US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</a:t>
            </a:r>
            <a:r>
              <a:rPr lang="en-US" i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en-US" i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en-US" i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en-US" i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G</a:t>
            </a:r>
            <a:r>
              <a:rPr lang="en-US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+</a:t>
            </a:r>
            <a:r>
              <a:rPr lang="en-US" i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en-US" i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r>
              <a:rPr lang="en-US" i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en-US" i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lang="en-US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en-US" i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C</a:t>
            </a:r>
            <a:r>
              <a:rPr lang="en-US" baseline="-250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0</a:t>
            </a:r>
            <a:endParaRPr lang="en-US" baseline="-25000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改写为：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graphicFrame>
        <p:nvGraphicFramePr>
          <p:cNvPr id="5" name="Object 1024"/>
          <p:cNvGraphicFramePr>
            <a:graphicFrameLocks noChangeAspect="1"/>
          </p:cNvGraphicFramePr>
          <p:nvPr/>
        </p:nvGraphicFramePr>
        <p:xfrm>
          <a:off x="1056672" y="4430751"/>
          <a:ext cx="7239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8" name="Equation" r:id="rId1" imgW="3670300" imgH="1092200" progId="Equation.3">
                  <p:embed/>
                </p:oleObj>
              </mc:Choice>
              <mc:Fallback>
                <p:oleObj name="Equation" r:id="rId1" imgW="3670300" imgH="1092200" progId="Equation.3">
                  <p:embed/>
                  <p:pic>
                    <p:nvPicPr>
                      <p:cNvPr id="0" name="Picture 66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672" y="4430751"/>
                        <a:ext cx="7239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四位超前进位加法器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3073" name="Picture 1" descr="b12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58" y="2145024"/>
            <a:ext cx="7159620" cy="37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：算术</a:t>
            </a:r>
            <a:r>
              <a:rPr lang="zh-CN" altLang="en-US" dirty="0"/>
              <a:t>逻辑</a:t>
            </a:r>
            <a:r>
              <a:rPr lang="zh-CN" altLang="en-US" dirty="0" smtClean="0"/>
              <a:t>单元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：进行多种算术运算和逻辑运算的组合逻辑电路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基本逻辑结构是超前进位加法器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通过改变加法器的</a:t>
            </a:r>
            <a:r>
              <a:rPr lang="en-US" altLang="zh-CN" i="1" dirty="0" err="1" smtClean="0"/>
              <a:t>G</a:t>
            </a:r>
            <a:r>
              <a:rPr lang="en-US" altLang="zh-CN" i="1" baseline="-25000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P</a:t>
            </a:r>
            <a:r>
              <a:rPr lang="en-US" altLang="zh-CN" i="1" baseline="-25000" dirty="0"/>
              <a:t>i</a:t>
            </a:r>
            <a:r>
              <a:rPr lang="zh-CN" altLang="en-US" dirty="0" smtClean="0"/>
              <a:t>来获得多种运算能力</a:t>
            </a:r>
            <a:endParaRPr lang="zh-CN" altLang="en-US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片“四位加法”电路可组成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ALU</a:t>
            </a:r>
            <a:endParaRPr lang="en-US" altLang="zh-CN" dirty="0" smtClean="0"/>
          </a:p>
          <a:p>
            <a:pPr lvl="1"/>
            <a:r>
              <a:rPr lang="zh-CN" altLang="en-US" dirty="0"/>
              <a:t>片内进位是快速</a:t>
            </a:r>
            <a:r>
              <a:rPr lang="zh-CN" altLang="en-US" dirty="0" smtClean="0"/>
              <a:t>的</a:t>
            </a:r>
            <a:r>
              <a:rPr lang="zh-CN" altLang="en-US" dirty="0"/>
              <a:t>，</a:t>
            </a:r>
            <a:r>
              <a:rPr lang="zh-CN" altLang="en-US" dirty="0" smtClean="0"/>
              <a:t>片间</a:t>
            </a:r>
            <a:r>
              <a:rPr lang="zh-CN" altLang="en-US" dirty="0"/>
              <a:t>进位是逐片传递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形成</a:t>
            </a:r>
            <a:r>
              <a:rPr lang="en-US" altLang="zh-CN" i="1" dirty="0"/>
              <a:t>F</a:t>
            </a:r>
            <a:r>
              <a:rPr lang="en-US" altLang="zh-CN" baseline="-25000" dirty="0"/>
              <a:t>0</a:t>
            </a:r>
            <a:r>
              <a:rPr lang="en-US" altLang="zh-CN" dirty="0"/>
              <a:t>~</a:t>
            </a:r>
            <a:r>
              <a:rPr lang="en-US" altLang="zh-CN" i="1" dirty="0"/>
              <a:t>F</a:t>
            </a:r>
            <a:r>
              <a:rPr lang="en-US" altLang="zh-CN" baseline="-25000" dirty="0"/>
              <a:t>15</a:t>
            </a:r>
            <a:r>
              <a:rPr lang="zh-CN" altLang="en-US" dirty="0"/>
              <a:t>的时间还是比较</a:t>
            </a:r>
            <a:r>
              <a:rPr lang="zh-CN" altLang="en-US" dirty="0" smtClean="0"/>
              <a:t>长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097" name="Picture 1" descr="b13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880767"/>
            <a:ext cx="7879505" cy="129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：算术逻辑单元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9633" name="Picture 1" descr="b15.tif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64"/>
          <a:stretch>
            <a:fillRect/>
          </a:stretch>
        </p:blipFill>
        <p:spPr bwMode="auto">
          <a:xfrm>
            <a:off x="1695691" y="1458410"/>
            <a:ext cx="5762952" cy="507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：算术逻辑单元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3" descr="b15.tif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80"/>
          <a:stretch>
            <a:fillRect/>
          </a:stretch>
        </p:blipFill>
        <p:spPr bwMode="auto">
          <a:xfrm>
            <a:off x="942767" y="1485106"/>
            <a:ext cx="7258466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 计算机</a:t>
            </a:r>
            <a:r>
              <a:rPr lang="zh-CN" altLang="en-US" dirty="0"/>
              <a:t>中常用的组合逻辑</a:t>
            </a:r>
            <a:r>
              <a:rPr lang="zh-CN" altLang="en-US" dirty="0" smtClean="0"/>
              <a:t>电路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：算术逻辑单元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如果把上述16位</a:t>
            </a:r>
            <a:r>
              <a:rPr lang="en-US" altLang="zh-CN" dirty="0"/>
              <a:t>ALU</a:t>
            </a:r>
            <a:r>
              <a:rPr lang="zh-CN" altLang="en-US" dirty="0"/>
              <a:t>中的每四位作为一组，用类似四位超前进位加法器“位间快速进位”的形成方法来实现16位</a:t>
            </a:r>
            <a:r>
              <a:rPr lang="en-US" altLang="zh-CN" dirty="0"/>
              <a:t>ALU</a:t>
            </a:r>
            <a:r>
              <a:rPr lang="zh-CN" altLang="en-US" dirty="0"/>
              <a:t>中的“组间快速进位”，那么就能得到16位快速</a:t>
            </a:r>
            <a:r>
              <a:rPr lang="en-US" altLang="zh-CN" dirty="0"/>
              <a:t>ALU。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121" name="Picture 1" descr="b14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70" y="3691054"/>
            <a:ext cx="8253660" cy="218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译码器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56066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译码器有</a:t>
            </a:r>
            <a:r>
              <a:rPr lang="en-US" altLang="zh-CN" dirty="0"/>
              <a:t>n</a:t>
            </a:r>
            <a:r>
              <a:rPr lang="zh-CN" altLang="en-US" dirty="0"/>
              <a:t>个输入变量，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个（或少于2</a:t>
            </a:r>
            <a:r>
              <a:rPr lang="en-US" altLang="zh-CN" baseline="30000" dirty="0"/>
              <a:t>n</a:t>
            </a:r>
            <a:r>
              <a:rPr lang="zh-CN" altLang="en-US" dirty="0"/>
              <a:t>个）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输入为某一组合时，对应的仅有一个输出</a:t>
            </a:r>
            <a:r>
              <a:rPr lang="zh-CN" altLang="en-US" dirty="0" smtClean="0"/>
              <a:t>为0 (或1)</a:t>
            </a:r>
            <a:r>
              <a:rPr lang="zh-CN" altLang="en-US" dirty="0"/>
              <a:t>，其余输出均</a:t>
            </a:r>
            <a:r>
              <a:rPr lang="zh-CN" altLang="en-US" dirty="0" smtClean="0"/>
              <a:t>为1 (或0)</a:t>
            </a:r>
            <a:endParaRPr lang="en-US" altLang="zh-CN" dirty="0" smtClean="0"/>
          </a:p>
          <a:p>
            <a:r>
              <a:rPr lang="zh-CN" altLang="en-US" dirty="0" smtClean="0"/>
              <a:t>用途</a:t>
            </a:r>
            <a:r>
              <a:rPr lang="zh-CN" altLang="en-US" dirty="0"/>
              <a:t>：</a:t>
            </a:r>
            <a:r>
              <a:rPr lang="zh-CN" altLang="en-US" dirty="0" smtClean="0"/>
              <a:t>把</a:t>
            </a:r>
            <a:r>
              <a:rPr lang="zh-CN" altLang="en-US" dirty="0"/>
              <a:t>输入代码译成相应的控制电位，以实现代码所需求的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67914" name="Picture 330" descr="b19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76" y="4282633"/>
            <a:ext cx="4930847" cy="206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600" dirty="0" smtClean="0"/>
                  <a:t>译码器</a:t>
                </a:r>
                <a:r>
                  <a:rPr lang="zh-CN" altLang="en-US" sz="2600" dirty="0"/>
                  <a:t>中常设置“使能”</a:t>
                </a:r>
                <a:r>
                  <a:rPr lang="zh-CN" altLang="en-US" sz="2600" dirty="0" smtClean="0"/>
                  <a:t>控制端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600" i="1" smtClean="0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charset="0"/>
                          </a:rPr>
                          <m:t>E</m:t>
                        </m:r>
                      </m:e>
                    </m:acc>
                  </m:oMath>
                </a14:m>
                <a:endParaRPr lang="en-US" altLang="zh-CN" sz="2600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200" i="1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charset="0"/>
                          </a:rPr>
                          <m:t>E</m:t>
                        </m:r>
                      </m:e>
                    </m:acc>
                    <m:r>
                      <a:rPr lang="en-US" altLang="zh-CN" sz="2200" i="1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sz="2200" dirty="0" smtClean="0"/>
                  <a:t>=</a:t>
                </a:r>
                <a:r>
                  <a:rPr lang="zh-CN" altLang="en-US" sz="2200" dirty="0" smtClean="0"/>
                  <a:t>1时</a:t>
                </a:r>
                <a:r>
                  <a:rPr lang="zh-CN" altLang="en-US" sz="2200" dirty="0"/>
                  <a:t>，译码器功能被禁止</a:t>
                </a:r>
                <a:r>
                  <a:rPr lang="zh-CN" altLang="en-US" sz="2200" dirty="0" smtClean="0"/>
                  <a:t>，所有</a:t>
                </a:r>
                <a:r>
                  <a:rPr lang="zh-CN" altLang="en-US" sz="2200" dirty="0"/>
                  <a:t>输出均</a:t>
                </a:r>
                <a:r>
                  <a:rPr lang="zh-CN" altLang="en-US" sz="2200" dirty="0" smtClean="0"/>
                  <a:t>为1（或</a:t>
                </a:r>
                <a:r>
                  <a:rPr lang="en-US" altLang="zh-CN" sz="2200" dirty="0" smtClean="0"/>
                  <a:t>0</a:t>
                </a:r>
                <a:r>
                  <a:rPr lang="zh-CN" altLang="en-US" sz="2200" dirty="0" smtClean="0"/>
                  <a:t>）</a:t>
                </a:r>
                <a:endParaRPr lang="en-US" altLang="zh-CN" sz="2200" dirty="0" smtClean="0"/>
              </a:p>
              <a:p>
                <a:r>
                  <a:rPr lang="zh-CN" altLang="en-US" sz="2600" dirty="0" smtClean="0"/>
                  <a:t>使能端可以用</a:t>
                </a:r>
                <a:r>
                  <a:rPr lang="zh-CN" altLang="en-US" sz="2600" dirty="0"/>
                  <a:t>来扩充输入变量</a:t>
                </a:r>
                <a:r>
                  <a:rPr lang="zh-CN" altLang="en-US" sz="2600" dirty="0" smtClean="0"/>
                  <a:t>数</a:t>
                </a:r>
                <a:endParaRPr lang="en-US" altLang="zh-CN" sz="2600" dirty="0" smtClean="0"/>
              </a:p>
              <a:p>
                <a:pPr lvl="1"/>
                <a:r>
                  <a:rPr lang="en-US" altLang="zh-CN" sz="2200" dirty="0" smtClean="0"/>
                  <a:t>2</a:t>
                </a:r>
                <a:r>
                  <a:rPr lang="zh-CN" altLang="en-US" sz="2200" dirty="0" smtClean="0"/>
                  <a:t>片</a:t>
                </a:r>
                <a:r>
                  <a:rPr lang="zh-CN" altLang="en-US" sz="2200" dirty="0"/>
                  <a:t>3输入8输出译码器扩展成一个4输入16输出</a:t>
                </a:r>
                <a:r>
                  <a:rPr lang="zh-CN" altLang="en-US" sz="2200" dirty="0" smtClean="0"/>
                  <a:t>译码器</a:t>
                </a:r>
                <a:endParaRPr lang="en-US" altLang="zh-CN" sz="2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30" descr="b19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4" y="4166886"/>
            <a:ext cx="4625633" cy="19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260" y="3729355"/>
            <a:ext cx="3905250" cy="280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选择器（多路选择器或多</a:t>
            </a:r>
            <a:r>
              <a:rPr lang="zh-CN" altLang="en-US" dirty="0"/>
              <a:t>路</a:t>
            </a:r>
            <a:r>
              <a:rPr lang="zh-CN" altLang="en-US" dirty="0" smtClean="0"/>
              <a:t>开关）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zh-CN" altLang="en-US" dirty="0"/>
              <a:t>多个输入通道中选择某一个通道的数据作为输出</a:t>
            </a:r>
            <a:endParaRPr lang="zh-CN" altLang="en-US" dirty="0"/>
          </a:p>
          <a:p>
            <a:r>
              <a:rPr lang="zh-CN" altLang="en-US" dirty="0" smtClean="0"/>
              <a:t>两个“</a:t>
            </a:r>
            <a:r>
              <a:rPr lang="en-US" altLang="zh-CN" dirty="0" smtClean="0"/>
              <a:t>4</a:t>
            </a:r>
            <a:r>
              <a:rPr lang="zh-CN" altLang="en-US" dirty="0"/>
              <a:t>通道选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”数据选择器</a:t>
            </a:r>
            <a:endParaRPr lang="en-US" altLang="zh-CN" dirty="0"/>
          </a:p>
          <a:p>
            <a:pPr lvl="1"/>
            <a:r>
              <a:rPr lang="en-US" altLang="zh-CN" i="1" dirty="0" smtClean="0"/>
              <a:t>S</a:t>
            </a:r>
            <a:r>
              <a:rPr lang="en-US" altLang="zh-CN" baseline="-25000" dirty="0" smtClean="0"/>
              <a:t>0</a:t>
            </a:r>
            <a:r>
              <a:rPr lang="zh-CN" altLang="en-US" dirty="0"/>
              <a:t>、</a:t>
            </a:r>
            <a:r>
              <a:rPr lang="en-US" altLang="zh-CN" i="1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/>
              <a:t>是通道选择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G</a:t>
            </a:r>
            <a:r>
              <a:rPr lang="zh-CN" altLang="en-US" dirty="0"/>
              <a:t>是三态</a:t>
            </a:r>
            <a:r>
              <a:rPr lang="zh-CN" altLang="en-US" dirty="0" smtClean="0"/>
              <a:t>控制端，可用来</a:t>
            </a:r>
            <a:r>
              <a:rPr lang="zh-CN" altLang="en-US" dirty="0"/>
              <a:t>扩展选择器的通道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D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~</a:t>
            </a:r>
            <a:r>
              <a:rPr lang="en-US" altLang="zh-CN" i="1" dirty="0" smtClean="0"/>
              <a:t>D</a:t>
            </a:r>
            <a:r>
              <a:rPr lang="en-US" altLang="zh-CN" baseline="-25000" dirty="0" smtClean="0"/>
              <a:t>3</a:t>
            </a:r>
            <a:r>
              <a:rPr lang="zh-CN" altLang="en-US" dirty="0"/>
              <a:t>是输入</a:t>
            </a:r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pic>
        <p:nvPicPr>
          <p:cNvPr id="8193" name="Picture 1" descr="b15.tif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4"/>
          <a:stretch>
            <a:fillRect/>
          </a:stretch>
        </p:blipFill>
        <p:spPr bwMode="auto">
          <a:xfrm>
            <a:off x="4776982" y="4001294"/>
            <a:ext cx="3738368" cy="273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15.tif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19" b="52813"/>
          <a:stretch>
            <a:fillRect/>
          </a:stretch>
        </p:blipFill>
        <p:spPr bwMode="auto">
          <a:xfrm>
            <a:off x="1518004" y="4556900"/>
            <a:ext cx="2654537" cy="204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 时序逻辑电路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时序逻辑电路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如果逻辑电路的输出状态不但和当时的输入状态有关，而且还与电路在此以前的输入状态有关，称这种电路为时序逻辑电路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时序</a:t>
            </a:r>
            <a:r>
              <a:rPr lang="zh-CN" altLang="en-US" dirty="0"/>
              <a:t>电路内必须要有能存储信息的记忆元件</a:t>
            </a:r>
            <a:r>
              <a:rPr lang="en-US" altLang="zh-CN" dirty="0">
                <a:latin typeface="Arial" panose="020B0604020202090204" pitchFamily="34" charset="0"/>
              </a:rPr>
              <a:t>——</a:t>
            </a:r>
            <a:r>
              <a:rPr lang="zh-CN" altLang="en-US" dirty="0"/>
              <a:t>触发器。触发器是构成时序电路的基础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按时钟控制方式来</a:t>
            </a:r>
            <a:r>
              <a:rPr lang="zh-CN" altLang="en-US" dirty="0" smtClean="0"/>
              <a:t>分：电位</a:t>
            </a:r>
            <a:r>
              <a:rPr lang="zh-CN" altLang="en-US" dirty="0"/>
              <a:t>触发、边沿触发、主从触发等</a:t>
            </a:r>
            <a:r>
              <a:rPr lang="zh-CN" altLang="en-US" dirty="0" smtClean="0"/>
              <a:t>方式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电位触发方式触发器（电位触发器）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锁定触发器（锁存器）</a:t>
            </a:r>
            <a:endParaRPr lang="en-US" altLang="zh-CN" dirty="0" smtClean="0"/>
          </a:p>
          <a:p>
            <a:r>
              <a:rPr lang="zh-CN" altLang="en-US" dirty="0" smtClean="0"/>
              <a:t>结构简单，常用于组成暂存器</a:t>
            </a:r>
            <a:endParaRPr lang="en-US" dirty="0"/>
          </a:p>
        </p:txBody>
      </p:sp>
      <p:pic>
        <p:nvPicPr>
          <p:cNvPr id="9217" name="Picture 1" descr="b16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97" y="3025016"/>
            <a:ext cx="6902605" cy="304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边沿触发方式触发器（</a:t>
            </a:r>
            <a:r>
              <a:rPr lang="en-US" altLang="zh-CN" dirty="0"/>
              <a:t>D</a:t>
            </a:r>
            <a:r>
              <a:rPr lang="zh-CN" altLang="en-US" dirty="0"/>
              <a:t>触发器）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接收</a:t>
            </a:r>
            <a:r>
              <a:rPr lang="en-US" altLang="zh-CN" dirty="0" smtClean="0"/>
              <a:t>CP</a:t>
            </a:r>
            <a:r>
              <a:rPr lang="zh-CN" altLang="en-US" dirty="0" smtClean="0"/>
              <a:t>某一约定跳变是的输入数据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触发器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正边沿触发</a:t>
            </a:r>
            <a:r>
              <a:rPr lang="zh-CN" altLang="en-US" dirty="0"/>
              <a:t>：</a:t>
            </a:r>
            <a:r>
              <a:rPr lang="zh-CN" altLang="en-US" dirty="0" smtClean="0"/>
              <a:t>只有</a:t>
            </a:r>
            <a:r>
              <a:rPr lang="zh-CN" altLang="en-US" dirty="0"/>
              <a:t>在上升沿才接收</a:t>
            </a:r>
            <a:r>
              <a:rPr lang="zh-CN" altLang="en-US" dirty="0" smtClean="0"/>
              <a:t>数据</a:t>
            </a:r>
            <a:endParaRPr lang="en-US" altLang="zh-CN" dirty="0"/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很强的抗数据端干扰的</a:t>
            </a:r>
            <a:r>
              <a:rPr lang="zh-CN" altLang="en-US" dirty="0" smtClean="0"/>
              <a:t>能力</a:t>
            </a:r>
            <a:endParaRPr lang="en-US" altLang="zh-CN" dirty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来组成</a:t>
            </a:r>
            <a:r>
              <a:rPr lang="zh-CN" altLang="en-US" dirty="0" smtClean="0"/>
              <a:t>寄存器、计数器、移位寄存器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10241" name="Picture 1" descr="b17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1591449"/>
            <a:ext cx="4655354" cy="458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</a:t>
            </a:r>
            <a:r>
              <a:rPr lang="en-US" altLang="zh-CN" dirty="0"/>
              <a:t>-</a:t>
            </a:r>
            <a:r>
              <a:rPr lang="zh-CN" altLang="en-US" dirty="0"/>
              <a:t>从触发方式触发器</a:t>
            </a:r>
            <a:r>
              <a:rPr lang="en-US" altLang="zh-CN" dirty="0"/>
              <a:t>(J-K</a:t>
            </a:r>
            <a:r>
              <a:rPr lang="zh-CN" altLang="en-US" dirty="0"/>
              <a:t>触发器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接收</a:t>
            </a:r>
            <a:r>
              <a:rPr lang="zh-CN" altLang="en-US" dirty="0"/>
              <a:t>输入数据的是主触发器，接收主触发器输出的是从触发器，其两者同步控制信号是互补的。</a:t>
            </a:r>
            <a:endParaRPr lang="zh-CN" altLang="en-US" dirty="0"/>
          </a:p>
          <a:p>
            <a:r>
              <a:rPr lang="zh-CN" altLang="en-US" dirty="0" smtClean="0"/>
              <a:t>常</a:t>
            </a:r>
            <a:r>
              <a:rPr lang="zh-CN" altLang="en-US" dirty="0"/>
              <a:t>用于组成计数器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11265" name="Picture 1" descr="b18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46" y="3176662"/>
            <a:ext cx="5435829" cy="35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寄存器和移位寄存器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用于暂存数据、指令等</a:t>
            </a:r>
            <a:r>
              <a:rPr lang="zh-CN" altLang="en-US" dirty="0" smtClean="0"/>
              <a:t>，常用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</a:t>
            </a:r>
            <a:r>
              <a:rPr lang="zh-CN" altLang="en-US" dirty="0"/>
              <a:t>和</a:t>
            </a:r>
            <a:r>
              <a:rPr lang="zh-CN" altLang="en-US" dirty="0" smtClean="0"/>
              <a:t>锁存器</a:t>
            </a:r>
            <a:endParaRPr lang="en-US" altLang="zh-CN" dirty="0" smtClean="0"/>
          </a:p>
          <a:p>
            <a:r>
              <a:rPr lang="zh-CN" altLang="en-US" dirty="0" smtClean="0"/>
              <a:t>正沿触发的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触发器组成的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CP</a:t>
            </a:r>
            <a:r>
              <a:rPr lang="zh-CN" altLang="en-US" dirty="0" smtClean="0"/>
              <a:t>正沿作用下，外部数据才能进入寄存器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移位寄存器：有移位功能的寄存器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增加逻辑电路来控制触发器的输入数据（</a:t>
            </a:r>
            <a:r>
              <a:rPr lang="en-US" altLang="zh-CN" dirty="0" smtClean="0"/>
              <a:t>1D</a:t>
            </a:r>
            <a:r>
              <a:rPr lang="zh-CN" altLang="en-US" dirty="0" smtClean="0"/>
              <a:t>～</a:t>
            </a:r>
            <a:r>
              <a:rPr lang="en-US" altLang="zh-CN" dirty="0" smtClean="0"/>
              <a:t>4D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12289" name="Picture 1" descr="b19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765" y="3211553"/>
            <a:ext cx="5630470" cy="20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如果逻辑电路的输出状态仅和当时的输入状态有关，而与过去的输入状态无关，称这种逻辑电路为组合逻辑</a:t>
            </a:r>
            <a:r>
              <a:rPr lang="zh-CN" altLang="en-US" dirty="0" smtClean="0"/>
              <a:t>电路</a:t>
            </a:r>
            <a:endParaRPr lang="en-US" altLang="zh-CN" dirty="0" smtClean="0"/>
          </a:p>
          <a:p>
            <a:r>
              <a:rPr lang="zh-CN" altLang="en-US" dirty="0" smtClean="0"/>
              <a:t>常见</a:t>
            </a:r>
            <a:r>
              <a:rPr lang="zh-CN" altLang="en-US" dirty="0"/>
              <a:t>的组合逻辑电路</a:t>
            </a:r>
            <a:r>
              <a:rPr lang="zh-CN" altLang="en-US" dirty="0" smtClean="0"/>
              <a:t>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三态门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异或门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加法器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算术</a:t>
            </a:r>
            <a:r>
              <a:rPr lang="zh-CN" altLang="en-US" dirty="0"/>
              <a:t>逻辑</a:t>
            </a:r>
            <a:r>
              <a:rPr lang="zh-CN" altLang="en-US" dirty="0" smtClean="0"/>
              <a:t>单元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译码器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数据选择器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计数器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计算机、数字仪表中常用的一种电路。</a:t>
            </a:r>
            <a:endParaRPr lang="zh-CN" altLang="en-US" dirty="0"/>
          </a:p>
          <a:p>
            <a:r>
              <a:rPr lang="zh-CN" altLang="en-US" dirty="0" smtClean="0"/>
              <a:t>同步计数器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计数器中各触发器的时钟信号由同一脉冲提供，各个触发器同时翻转。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zh-CN" altLang="en-US" dirty="0"/>
              <a:t>快速进位方式来计数</a:t>
            </a:r>
            <a:r>
              <a:rPr lang="zh-CN" altLang="en-US" dirty="0" smtClean="0"/>
              <a:t>的，和</a:t>
            </a:r>
            <a:r>
              <a:rPr lang="zh-CN" altLang="en-US" dirty="0"/>
              <a:t>触发器一起是计数器的核心。</a:t>
            </a:r>
            <a:endParaRPr lang="zh-CN" altLang="en-US" dirty="0"/>
          </a:p>
          <a:p>
            <a:r>
              <a:rPr lang="zh-CN" altLang="en-US" dirty="0" smtClean="0"/>
              <a:t>预置数：一个重要功能</a:t>
            </a:r>
            <a:endParaRPr lang="zh-CN" altLang="en-US" dirty="0"/>
          </a:p>
          <a:p>
            <a:r>
              <a:rPr lang="zh-CN" altLang="en-US" dirty="0"/>
              <a:t>原理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标志</a:t>
            </a:r>
            <a:r>
              <a:rPr lang="zh-CN" altLang="en-US" dirty="0"/>
              <a:t>计数器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保持功能</a:t>
            </a:r>
            <a:endParaRPr lang="en-US" dirty="0"/>
          </a:p>
        </p:txBody>
      </p:sp>
      <p:pic>
        <p:nvPicPr>
          <p:cNvPr id="71681" name="Picture 1" descr="b30.tif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r="23146" b="70158"/>
          <a:stretch>
            <a:fillRect/>
          </a:stretch>
        </p:blipFill>
        <p:spPr bwMode="auto">
          <a:xfrm>
            <a:off x="4976449" y="4361415"/>
            <a:ext cx="3936058" cy="249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2.3</a:t>
            </a:r>
            <a:r>
              <a:rPr kumimoji="1" lang="zh-CN" altLang="en-US" dirty="0" smtClean="0"/>
              <a:t> 阵列逻辑电路</a:t>
            </a:r>
            <a:endParaRPr kumimoji="1"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阵列逻辑</a:t>
            </a:r>
            <a:r>
              <a:rPr kumimoji="1" lang="zh-CN" altLang="en-US" dirty="0" smtClean="0"/>
              <a:t>电路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 smtClean="0"/>
              <a:t>阵列是</a:t>
            </a:r>
            <a:r>
              <a:rPr kumimoji="1" lang="zh-CN" altLang="en-US" dirty="0"/>
              <a:t>指逻辑元件在硅芯片上以阵列形式</a:t>
            </a:r>
            <a:r>
              <a:rPr kumimoji="1" lang="zh-CN" altLang="en-US" dirty="0" smtClean="0"/>
              <a:t>排列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用户自编程，减小系统硬件规模</a:t>
            </a:r>
            <a:endParaRPr kumimoji="1" lang="en-US" altLang="zh-CN" dirty="0" smtClean="0"/>
          </a:p>
          <a:p>
            <a:r>
              <a:rPr lang="zh-CN" altLang="en-US" dirty="0" smtClean="0"/>
              <a:t>可编</a:t>
            </a:r>
            <a:r>
              <a:rPr lang="zh-CN" altLang="en-US" dirty="0"/>
              <a:t>程序逻辑</a:t>
            </a:r>
            <a:r>
              <a:rPr lang="zh-CN" altLang="en-US" dirty="0" smtClean="0"/>
              <a:t>器件</a:t>
            </a:r>
            <a:r>
              <a:rPr lang="en-US" altLang="zh-CN" dirty="0"/>
              <a:t>(</a:t>
            </a:r>
            <a:r>
              <a:rPr lang="en-US" altLang="zh-CN" dirty="0" smtClean="0"/>
              <a:t>programmable </a:t>
            </a:r>
            <a:r>
              <a:rPr lang="en-US" altLang="zh-CN" dirty="0"/>
              <a:t>logic devices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PLD)</a:t>
            </a:r>
            <a:endParaRPr lang="en-US" altLang="zh-CN" dirty="0"/>
          </a:p>
          <a:p>
            <a:pPr lvl="1"/>
            <a:r>
              <a:rPr lang="en-US" altLang="zh-CN" dirty="0" smtClean="0"/>
              <a:t>ROM</a:t>
            </a:r>
            <a:endParaRPr lang="en-US" altLang="zh-CN" dirty="0" smtClean="0"/>
          </a:p>
          <a:p>
            <a:pPr lvl="1"/>
            <a:r>
              <a:rPr lang="en-US" altLang="zh-CN" dirty="0"/>
              <a:t>PLA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GAL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MCA</a:t>
            </a:r>
            <a:endParaRPr lang="en-US" altLang="zh-CN" dirty="0" smtClean="0"/>
          </a:p>
          <a:p>
            <a:pPr lvl="1"/>
            <a:r>
              <a:rPr kumimoji="1" lang="en-US" altLang="zh-CN" dirty="0" smtClean="0"/>
              <a:t>SCA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FPGA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只读存储器（</a:t>
            </a:r>
            <a:r>
              <a:rPr kumimoji="1" lang="en-US" altLang="zh-CN" dirty="0"/>
              <a:t>ROM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存储器中存放信息的单元是存储</a:t>
            </a:r>
            <a:r>
              <a:rPr kumimoji="1" lang="zh-CN" altLang="en-US" dirty="0" smtClean="0"/>
              <a:t>单元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由</a:t>
            </a:r>
            <a:r>
              <a:rPr kumimoji="1" lang="zh-CN" altLang="en-US" dirty="0"/>
              <a:t>若干个二进制信息组成的，叫做“字</a:t>
            </a:r>
            <a:r>
              <a:rPr kumimoji="1" lang="zh-CN" altLang="en-US" dirty="0" smtClean="0"/>
              <a:t>”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每个</a:t>
            </a:r>
            <a:r>
              <a:rPr kumimoji="1" lang="zh-CN" altLang="en-US" dirty="0"/>
              <a:t>二进制信息称为“位</a:t>
            </a:r>
            <a:r>
              <a:rPr kumimoji="1" lang="zh-CN" altLang="en-US" dirty="0" smtClean="0"/>
              <a:t>”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为了</a:t>
            </a:r>
            <a:r>
              <a:rPr kumimoji="1" lang="zh-CN" altLang="en-US" dirty="0"/>
              <a:t>寻找存入存储器中的字，给每个字以编号，称为地址码，简称地址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/>
              <a:t>ROM</a:t>
            </a:r>
            <a:r>
              <a:rPr kumimoji="1" lang="zh-CN" altLang="en-US" dirty="0"/>
              <a:t>主要由地址译码器和存储单元体组成</a:t>
            </a:r>
            <a:r>
              <a:rPr kumimoji="1" lang="zh-CN" altLang="en-US" dirty="0" smtClean="0"/>
              <a:t>。通过</a:t>
            </a:r>
            <a:r>
              <a:rPr kumimoji="1" lang="zh-CN" altLang="en-US" dirty="0"/>
              <a:t>设置或不设置如三极管、二极管、熔丝等元件来表示存入的二进制</a:t>
            </a:r>
            <a:r>
              <a:rPr kumimoji="1" lang="zh-CN" altLang="en-US" dirty="0" smtClean="0"/>
              <a:t>信息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72" y="4891294"/>
            <a:ext cx="2787592" cy="196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可编程序逻辑</a:t>
            </a:r>
            <a:r>
              <a:rPr kumimoji="1" lang="zh-CN" altLang="en-US" dirty="0"/>
              <a:t>阵列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 PLA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ROM</a:t>
            </a:r>
            <a:r>
              <a:rPr lang="zh-CN" altLang="en-US" dirty="0" smtClean="0"/>
              <a:t>的缺点：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用户要存入</a:t>
            </a:r>
            <a:r>
              <a:rPr lang="en-US" altLang="zh-CN" dirty="0"/>
              <a:t>ROM</a:t>
            </a:r>
            <a:r>
              <a:rPr lang="zh-CN" altLang="en-US" dirty="0"/>
              <a:t>的字数少于</a:t>
            </a:r>
            <a:r>
              <a:rPr lang="en-US" altLang="zh-CN" dirty="0"/>
              <a:t>ROM</a:t>
            </a:r>
            <a:r>
              <a:rPr lang="zh-CN" altLang="en-US" dirty="0"/>
              <a:t>所能提供的字数时，</a:t>
            </a:r>
            <a:r>
              <a:rPr lang="en-US" altLang="zh-CN" dirty="0"/>
              <a:t>ROM</a:t>
            </a:r>
            <a:r>
              <a:rPr lang="zh-CN" altLang="en-US" dirty="0"/>
              <a:t>中有许多存储单元便会闲置不用，因而造成管芯面积的浪费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ROM</a:t>
            </a:r>
            <a:r>
              <a:rPr lang="zh-CN" altLang="en-US" dirty="0"/>
              <a:t>中，地址和字之间有一一对应关系，对任何一个给定地址，只能读出一个字，因此，即使有若干个字的内容一样，也无法节省单元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PLA</a:t>
            </a:r>
            <a:r>
              <a:rPr lang="zh-CN" altLang="en-US" dirty="0" smtClean="0"/>
              <a:t>用</a:t>
            </a:r>
            <a:r>
              <a:rPr lang="zh-CN" altLang="en-US" dirty="0"/>
              <a:t>较少的存储单元就能存储大量的信息。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可</a:t>
            </a:r>
            <a:r>
              <a:rPr kumimoji="1" lang="zh-CN" altLang="en-US" dirty="0" smtClean="0"/>
              <a:t>编程序阵列逻辑（</a:t>
            </a:r>
            <a:r>
              <a:rPr kumimoji="1" lang="en-US" altLang="zh-CN" dirty="0"/>
              <a:t> programmable array </a:t>
            </a:r>
            <a:r>
              <a:rPr kumimoji="1" lang="en-US" altLang="zh-CN" dirty="0" smtClean="0"/>
              <a:t>logic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PAL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mtClean="0"/>
              <a:t>它</a:t>
            </a:r>
            <a:r>
              <a:rPr kumimoji="1" lang="zh-CN" altLang="en-US" dirty="0"/>
              <a:t>的与阵列是用户可编程的，而或阵列是用户不可编程的。编程是一次性的，即编程后不能再改写。</a:t>
            </a:r>
            <a:endParaRPr kumimoji="1" lang="zh-CN" altLang="en-US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某些</a:t>
            </a:r>
            <a:r>
              <a:rPr lang="en-US" altLang="zh-CN" dirty="0"/>
              <a:t>PAL</a:t>
            </a:r>
            <a:r>
              <a:rPr lang="zh-CN" altLang="en-US" dirty="0"/>
              <a:t>器件中还设置记忆元件，还可具有反馈功能，即输出可反馈到输入端，作为输入信号使用</a:t>
            </a:r>
            <a:r>
              <a:rPr lang="zh-CN" altLang="en-US" dirty="0" smtClean="0"/>
              <a:t>。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通用阵列</a:t>
            </a:r>
            <a:r>
              <a:rPr kumimoji="1" lang="zh-CN" altLang="en-US" dirty="0" smtClean="0"/>
              <a:t>逻辑（</a:t>
            </a:r>
            <a:r>
              <a:rPr kumimoji="1" lang="en-US" altLang="zh-CN" dirty="0" smtClean="0"/>
              <a:t>general </a:t>
            </a:r>
            <a:r>
              <a:rPr kumimoji="1" lang="en-US" altLang="zh-CN" dirty="0"/>
              <a:t>array </a:t>
            </a:r>
            <a:r>
              <a:rPr kumimoji="1" lang="en-US" altLang="zh-CN" dirty="0" smtClean="0"/>
              <a:t>logic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GAL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是</a:t>
            </a:r>
            <a:r>
              <a:rPr kumimoji="1" lang="zh-CN" altLang="en-US" dirty="0"/>
              <a:t>一种比</a:t>
            </a:r>
            <a:r>
              <a:rPr kumimoji="1" lang="en-US" altLang="zh-CN" dirty="0"/>
              <a:t>PAL</a:t>
            </a:r>
            <a:r>
              <a:rPr kumimoji="1" lang="zh-CN" altLang="en-US" dirty="0"/>
              <a:t>功能更强的阵列逻辑电路。在它的输出有一个逻辑宏单元，通过对它的编程，可以获得多种输出形式，从而使功能大大增强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lang="zh-CN" altLang="en-US" dirty="0"/>
              <a:t>是一种可用电擦除的，可重复编程的高速</a:t>
            </a:r>
            <a:r>
              <a:rPr lang="en-US" altLang="zh-CN" dirty="0"/>
              <a:t>PLD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可擦除重写</a:t>
            </a:r>
            <a:r>
              <a:rPr lang="en-US" altLang="zh-CN" dirty="0"/>
              <a:t>100</a:t>
            </a:r>
            <a:r>
              <a:rPr lang="zh-CN" altLang="en-US" dirty="0"/>
              <a:t>次以上，数据可保存</a:t>
            </a:r>
            <a:r>
              <a:rPr lang="en-US" altLang="zh-CN" dirty="0"/>
              <a:t>20</a:t>
            </a:r>
            <a:r>
              <a:rPr lang="zh-CN" altLang="en-US" dirty="0"/>
              <a:t>年以上，在数秒钟内即可完成擦除和编程过程。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门阵列</a:t>
            </a:r>
            <a:r>
              <a:rPr lang="en-US" altLang="zh-CN" dirty="0"/>
              <a:t>(gate 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GA)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门阵列设计利用预先制造好的“母片”来进行布图设计。母片上通常以一定的间距成行成列的排列着基本单元电路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  <a:p>
            <a:r>
              <a:rPr kumimoji="1" lang="zh-CN" altLang="en-US" dirty="0"/>
              <a:t>门阵列设计的优点是设计自动化程度较高，设计周期短，设计成本低。因为母片已完成了整个集成电路制造工艺的大部分流程。当用户提交了逻辑图之后，只要进行基本单元内部布线和基本单元之间的互连就可以了。因此我们把这种器件称为半用户器件或半定制器件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宏单元阵列</a:t>
            </a:r>
            <a:r>
              <a:rPr lang="en-US" altLang="zh-CN" dirty="0"/>
              <a:t>(macro cell </a:t>
            </a:r>
            <a:r>
              <a:rPr lang="en-US" altLang="zh-CN" dirty="0" smtClean="0"/>
              <a:t>array, MCA)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对门阵列进行改进，产生宏单元阵列</a:t>
            </a:r>
            <a:r>
              <a:rPr lang="zh-CN" altLang="en-US" dirty="0" smtClean="0"/>
              <a:t>，一个宏单元由</a:t>
            </a:r>
            <a:r>
              <a:rPr lang="zh-CN" altLang="en-US" dirty="0"/>
              <a:t>若干个基本单元</a:t>
            </a:r>
            <a:r>
              <a:rPr lang="zh-CN" altLang="en-US" dirty="0" smtClean="0"/>
              <a:t>构成。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zh-CN" altLang="en-US" dirty="0"/>
              <a:t>宏单元的逻辑功能比较强，因而布图密度比门阵列高。宏单元阵列也是一种半用户器件，具有制造周期短等优点。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标准单元阵列 </a:t>
            </a:r>
            <a:r>
              <a:rPr lang="en-US" altLang="zh-CN" dirty="0"/>
              <a:t>(standard cell 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SCA)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以预先设计好的功能单元</a:t>
            </a:r>
            <a:r>
              <a:rPr lang="en-US" altLang="zh-CN" dirty="0"/>
              <a:t>(</a:t>
            </a:r>
            <a:r>
              <a:rPr lang="zh-CN" altLang="en-US" dirty="0"/>
              <a:t>称为标准单元或多元胞</a:t>
            </a:r>
            <a:r>
              <a:rPr lang="en-US" altLang="zh-CN" dirty="0"/>
              <a:t>)</a:t>
            </a:r>
            <a:r>
              <a:rPr lang="zh-CN" altLang="en-US" dirty="0"/>
              <a:t>为基础，这些单元可以是门、触发器或有一定功能的功能块</a:t>
            </a:r>
            <a:r>
              <a:rPr lang="en-US" altLang="zh-CN" dirty="0"/>
              <a:t>(</a:t>
            </a:r>
            <a:r>
              <a:rPr lang="zh-CN" altLang="en-US" dirty="0"/>
              <a:t>如加法器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标准单元阵列中，所有单元都是根据用户逻辑图的需要安排在芯片</a:t>
            </a:r>
            <a:r>
              <a:rPr lang="zh-CN" altLang="en-US" dirty="0" smtClean="0"/>
              <a:t>上</a:t>
            </a:r>
            <a:r>
              <a:rPr lang="zh-CN" altLang="en-US" dirty="0"/>
              <a:t>。</a:t>
            </a:r>
            <a:r>
              <a:rPr lang="zh-CN" altLang="en-US" dirty="0" smtClean="0"/>
              <a:t>布局</a:t>
            </a:r>
            <a:r>
              <a:rPr lang="zh-CN" altLang="en-US" dirty="0"/>
              <a:t>布线易于实现，现有的好的布线算法可以保证</a:t>
            </a:r>
            <a:r>
              <a:rPr lang="en-US" altLang="zh-CN" dirty="0"/>
              <a:t>100%</a:t>
            </a:r>
            <a:r>
              <a:rPr lang="zh-CN" altLang="en-US" dirty="0"/>
              <a:t>完成全部布线。这种芯片不能像门阵列那样事先将半成品芯片大量制造好，所以不是半用户器件，而是用户器件。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三态</a:t>
            </a:r>
            <a:r>
              <a:rPr lang="zh-CN" altLang="en-US" dirty="0" smtClean="0"/>
              <a:t>电路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重要</a:t>
                </a:r>
                <a:r>
                  <a:rPr lang="zh-CN" altLang="en-US" dirty="0"/>
                  <a:t>的总线接口</a:t>
                </a:r>
                <a:r>
                  <a:rPr lang="zh-CN" altLang="en-US" dirty="0" smtClean="0"/>
                  <a:t>电路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三态</a:t>
                </a:r>
                <a:r>
                  <a:rPr lang="zh-CN" altLang="en-US" dirty="0"/>
                  <a:t>：正常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态、正常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态和高阻态</a:t>
                </a:r>
                <a:r>
                  <a:rPr lang="en-US" altLang="zh-CN" dirty="0"/>
                  <a:t>Z</a:t>
                </a:r>
                <a:endParaRPr lang="en-US" altLang="zh-CN" dirty="0"/>
              </a:p>
              <a:p>
                <a:r>
                  <a:rPr lang="zh-CN" altLang="en-US" dirty="0" smtClean="0"/>
                  <a:t>三态反相门的输出</a:t>
                </a:r>
                <a:r>
                  <a:rPr lang="zh-CN" altLang="en-US" dirty="0"/>
                  <a:t>表达式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𝐺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+</m:t>
                    </m:r>
                    <m:acc>
                      <m:accPr>
                        <m:chr m:val="̿"/>
                        <m:ctrlPr>
                          <a:rPr lang="en-US" altLang="zh-CN" b="0" i="1" smtClean="0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𝐺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若干</a:t>
                </a:r>
                <a:r>
                  <a:rPr lang="zh-CN" altLang="en-US" dirty="0"/>
                  <a:t>个三态门共同驱动总线是最常见的应用。不能同时和总线</a:t>
                </a:r>
                <a:r>
                  <a:rPr lang="zh-CN" altLang="en-US" dirty="0">
                    <a:latin typeface="Times New Roman" panose="02020703060505090304" charset="0"/>
                  </a:rPr>
                  <a:t>“</a:t>
                </a:r>
                <a:r>
                  <a:rPr lang="zh-CN" altLang="en-US" dirty="0"/>
                  <a:t>接通</a:t>
                </a:r>
                <a:r>
                  <a:rPr lang="zh-CN" altLang="en-US" dirty="0">
                    <a:latin typeface="Times New Roman" panose="02020703060505090304" charset="0"/>
                  </a:rPr>
                  <a:t>”</a:t>
                </a:r>
                <a:r>
                  <a:rPr lang="zh-CN" altLang="en-US" dirty="0"/>
                  <a:t>，否则扰乱总线的正常工作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025" name="Picture 1" descr="b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196" y="1835150"/>
            <a:ext cx="2732749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b4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97" y="3835399"/>
            <a:ext cx="1822403" cy="24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现场</a:t>
            </a:r>
            <a:r>
              <a:rPr kumimoji="1" lang="zh-CN" altLang="en-US" dirty="0"/>
              <a:t>可</a:t>
            </a:r>
            <a:r>
              <a:rPr kumimoji="1" lang="zh-CN" altLang="en-US" dirty="0" smtClean="0"/>
              <a:t>编程序门</a:t>
            </a:r>
            <a:r>
              <a:rPr kumimoji="1" lang="zh-CN" altLang="en-US" dirty="0"/>
              <a:t>阵列 </a:t>
            </a:r>
            <a:r>
              <a:rPr kumimoji="1" lang="en-US" altLang="zh-CN" dirty="0"/>
              <a:t>(Field Programmable Gate </a:t>
            </a:r>
            <a:r>
              <a:rPr kumimoji="1" lang="en-US" altLang="zh-CN" dirty="0" smtClean="0"/>
              <a:t>Array</a:t>
            </a:r>
            <a:r>
              <a:rPr kumimoji="1" lang="zh-CN" altLang="en-US" dirty="0" smtClean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FPGA)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FPGA</a:t>
            </a:r>
            <a:r>
              <a:rPr kumimoji="1" lang="zh-CN" altLang="en-US" dirty="0" smtClean="0"/>
              <a:t>由大规模集成电路构成，门电路数达到几万个到几百万个。</a:t>
            </a:r>
            <a:endParaRPr kumimoji="1" lang="en-US" altLang="zh-CN" dirty="0" smtClean="0"/>
          </a:p>
          <a:p>
            <a:r>
              <a:rPr lang="zh-CN" altLang="en-US" dirty="0"/>
              <a:t>它主要由四个部分组成：</a:t>
            </a:r>
            <a:endParaRPr lang="zh-CN" altLang="en-US" dirty="0"/>
          </a:p>
          <a:p>
            <a:pPr lvl="1"/>
            <a:r>
              <a:rPr lang="zh-CN" altLang="en-US" dirty="0" smtClean="0"/>
              <a:t>可编</a:t>
            </a:r>
            <a:r>
              <a:rPr lang="zh-CN" altLang="en-US" dirty="0"/>
              <a:t>程序逻辑宏单元</a:t>
            </a:r>
            <a:r>
              <a:rPr lang="en-US" altLang="zh-CN" dirty="0"/>
              <a:t>(CLB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/>
              <a:t>可编程序输入输出宏单元</a:t>
            </a:r>
            <a:r>
              <a:rPr lang="en-US" altLang="zh-CN" dirty="0"/>
              <a:t>(IOB)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互连资源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重构逻辑的程序</a:t>
            </a:r>
            <a:r>
              <a:rPr lang="zh-CN" altLang="en-US" dirty="0" smtClean="0"/>
              <a:t>存储器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异或门及其应用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异或门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原码</a:t>
            </a:r>
            <a:r>
              <a:rPr lang="en-US" altLang="zh-CN" dirty="0" smtClean="0"/>
              <a:t>/</a:t>
            </a:r>
            <a:r>
              <a:rPr lang="zh-CN" altLang="en-US" dirty="0"/>
              <a:t>反码输出</a:t>
            </a:r>
            <a:r>
              <a:rPr lang="zh-CN" altLang="en-US" dirty="0" smtClean="0"/>
              <a:t>电路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一个输入端作控制端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另一个输入端作数码输入端</a:t>
            </a:r>
            <a:endParaRPr lang="en-US" dirty="0"/>
          </a:p>
        </p:txBody>
      </p:sp>
      <p:pic>
        <p:nvPicPr>
          <p:cNvPr id="2049" name="Picture 1" descr="b5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95162"/>
            <a:ext cx="3003550" cy="176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b6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3517617"/>
            <a:ext cx="3708400" cy="287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65" y="4825588"/>
            <a:ext cx="1635510" cy="83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异或门及其</a:t>
            </a:r>
            <a:r>
              <a:rPr lang="zh-CN" altLang="en-US" dirty="0" smtClean="0"/>
              <a:t>应用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数码比较器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数码</a:t>
                </a:r>
                <a:r>
                  <a:rPr lang="en-US" altLang="zh-CN" i="1" dirty="0" smtClean="0">
                    <a:latin typeface="Cambria Math" panose="02040503050406030204" charset="0"/>
                    <a:ea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en-US" altLang="zh-CN" i="1" baseline="-25000" dirty="0" smtClean="0">
                    <a:latin typeface="Cambria Math" panose="02040503050406030204" charset="0"/>
                    <a:ea typeface="Cambria Math" panose="02040503050406030204" charset="0"/>
                    <a:cs typeface="Cambria Math" panose="02040503050406030204" charset="0"/>
                  </a:rPr>
                  <a:t>i</a:t>
                </a:r>
                <a:r>
                  <a:rPr lang="zh-CN" altLang="en-US" dirty="0" smtClean="0"/>
                  <a:t>、</a:t>
                </a:r>
                <a:r>
                  <a:rPr lang="en-US" altLang="zh-CN" i="1" dirty="0">
                    <a:latin typeface="Cambria Math" panose="02040503050406030204" charset="0"/>
                    <a:ea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en-US" altLang="zh-CN" i="1" baseline="-25000" dirty="0">
                    <a:latin typeface="Cambria Math" panose="02040503050406030204" charset="0"/>
                    <a:ea typeface="Cambria Math" panose="02040503050406030204" charset="0"/>
                    <a:cs typeface="Cambria Math" panose="02040503050406030204" charset="0"/>
                  </a:rPr>
                  <a:t>i</a:t>
                </a:r>
                <a:r>
                  <a:rPr lang="zh-CN" altLang="en-US" dirty="0" smtClean="0"/>
                  <a:t>作为异或门输入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四位比较器的逻辑图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~</m:t>
                        </m:r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~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~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charset="0"/>
                        <a:ea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~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1" descr="b7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3527405"/>
            <a:ext cx="26162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5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1470185"/>
            <a:ext cx="3003550" cy="176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异或门及其</a:t>
            </a:r>
            <a:r>
              <a:rPr lang="zh-CN" altLang="en-US" dirty="0" smtClean="0"/>
              <a:t>应用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奇偶检测电路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八位奇偶检测电路</a:t>
            </a:r>
            <a:endParaRPr lang="en-US" altLang="zh-CN" dirty="0" smtClean="0"/>
          </a:p>
          <a:p>
            <a:pPr lvl="1"/>
            <a:r>
              <a:rPr lang="en-US" altLang="zh-CN" i="1" dirty="0" smtClean="0">
                <a:latin typeface="Cambria Math" panose="02040503050406030204" charset="0"/>
                <a:ea typeface="Cambria Math" panose="02040503050406030204" charset="0"/>
                <a:cs typeface="Cambria Math" panose="02040503050406030204" charset="0"/>
              </a:rPr>
              <a:t>A</a:t>
            </a:r>
            <a:r>
              <a:rPr lang="en-US" altLang="zh-CN" baseline="-25000" dirty="0" smtClean="0">
                <a:latin typeface="Cambria Math" panose="02040503050406030204" charset="0"/>
                <a:ea typeface="Cambria Math" panose="02040503050406030204" charset="0"/>
                <a:cs typeface="Cambria Math" panose="02040503050406030204" charset="0"/>
              </a:rPr>
              <a:t>0</a:t>
            </a:r>
            <a:r>
              <a:rPr lang="en-US" altLang="zh-CN" baseline="-25000" dirty="0">
                <a:latin typeface="Cambria Math" panose="02040503050406030204" charset="0"/>
                <a:ea typeface="Cambria Math" panose="02040503050406030204" charset="0"/>
                <a:cs typeface="Cambria Math" panose="02040503050406030204" charset="0"/>
              </a:rPr>
              <a:t>~</a:t>
            </a:r>
            <a:r>
              <a:rPr lang="en-US" altLang="zh-CN" baseline="-25000" dirty="0" smtClean="0">
                <a:latin typeface="Cambria Math" panose="02040503050406030204" charset="0"/>
                <a:ea typeface="Cambria Math" panose="02040503050406030204" charset="0"/>
                <a:cs typeface="Cambria Math" panose="02040503050406030204" charset="0"/>
              </a:rPr>
              <a:t>7</a:t>
            </a:r>
            <a:r>
              <a:rPr lang="zh-CN" altLang="en-US" dirty="0" smtClean="0"/>
              <a:t>包含奇数个</a:t>
            </a:r>
            <a:r>
              <a:rPr lang="en-US" altLang="zh-CN" dirty="0" smtClean="0">
                <a:latin typeface="Cambria Math" panose="02040503050406030204" charset="0"/>
                <a:ea typeface="Cambria Math" panose="02040503050406030204" charset="0"/>
                <a:cs typeface="Cambria Math" panose="02040503050406030204" charset="0"/>
              </a:rPr>
              <a:t>1</a:t>
            </a:r>
            <a:r>
              <a:rPr lang="zh-CN" altLang="en-US" dirty="0" smtClean="0">
                <a:latin typeface="Cambria Math" panose="02040503050406030204" charset="0"/>
                <a:ea typeface="Cambria Math" panose="02040503050406030204" charset="0"/>
                <a:cs typeface="Cambria Math" panose="02040503050406030204" charset="0"/>
              </a:rPr>
              <a:t>，</a:t>
            </a:r>
            <a:r>
              <a:rPr lang="en-US" altLang="zh-CN" i="1" dirty="0" smtClean="0">
                <a:latin typeface="Cambria Math" panose="02040503050406030204" charset="0"/>
                <a:ea typeface="Cambria Math" panose="02040503050406030204" charset="0"/>
                <a:cs typeface="Cambria Math" panose="02040503050406030204" charset="0"/>
              </a:rPr>
              <a:t>F</a:t>
            </a:r>
            <a:r>
              <a:rPr lang="en-US" altLang="zh-CN" dirty="0" smtClean="0">
                <a:latin typeface="Cambria Math" panose="02040503050406030204" charset="0"/>
                <a:ea typeface="Cambria Math" panose="02040503050406030204" charset="0"/>
                <a:cs typeface="Cambria Math" panose="02040503050406030204" charset="0"/>
              </a:rPr>
              <a:t>=1</a:t>
            </a:r>
            <a:endParaRPr lang="en-US" altLang="zh-CN" dirty="0" smtClean="0">
              <a:latin typeface="Cambria Math" panose="02040503050406030204" charset="0"/>
              <a:ea typeface="Cambria Math" panose="02040503050406030204" charset="0"/>
              <a:cs typeface="Cambria Math" panose="02040503050406030204" charset="0"/>
            </a:endParaRPr>
          </a:p>
          <a:p>
            <a:pPr lvl="1"/>
            <a:r>
              <a:rPr lang="en-US" altLang="zh-CN" i="1" dirty="0" smtClean="0">
                <a:latin typeface="Cambria Math" panose="02040503050406030204" charset="0"/>
                <a:ea typeface="Cambria Math" panose="02040503050406030204" charset="0"/>
                <a:cs typeface="Cambria Math" panose="02040503050406030204" charset="0"/>
              </a:rPr>
              <a:t>A</a:t>
            </a:r>
            <a:r>
              <a:rPr lang="en-US" altLang="zh-CN" baseline="-25000" dirty="0" smtClean="0">
                <a:latin typeface="Cambria Math" panose="02040503050406030204" charset="0"/>
                <a:ea typeface="Cambria Math" panose="02040503050406030204" charset="0"/>
                <a:cs typeface="Cambria Math" panose="02040503050406030204" charset="0"/>
              </a:rPr>
              <a:t>0~7</a:t>
            </a:r>
            <a:r>
              <a:rPr lang="zh-CN" altLang="en-US" dirty="0" smtClean="0"/>
              <a:t>包含偶数</a:t>
            </a:r>
            <a:r>
              <a:rPr lang="zh-CN" altLang="en-US" dirty="0"/>
              <a:t>个</a:t>
            </a:r>
            <a:r>
              <a:rPr lang="en-US" altLang="zh-CN" dirty="0">
                <a:latin typeface="Cambria Math" panose="02040503050406030204" charset="0"/>
                <a:ea typeface="Cambria Math" panose="02040503050406030204" charset="0"/>
                <a:cs typeface="Cambria Math" panose="02040503050406030204" charset="0"/>
              </a:rPr>
              <a:t>1</a:t>
            </a:r>
            <a:r>
              <a:rPr lang="zh-CN" altLang="en-US" dirty="0">
                <a:latin typeface="Cambria Math" panose="02040503050406030204" charset="0"/>
                <a:ea typeface="Cambria Math" panose="02040503050406030204" charset="0"/>
                <a:cs typeface="Cambria Math" panose="02040503050406030204" charset="0"/>
              </a:rPr>
              <a:t>，</a:t>
            </a:r>
            <a:r>
              <a:rPr lang="en-US" altLang="zh-CN" i="1" dirty="0" smtClean="0">
                <a:latin typeface="Cambria Math" panose="02040503050406030204" charset="0"/>
                <a:ea typeface="Cambria Math" panose="02040503050406030204" charset="0"/>
                <a:cs typeface="Cambria Math" panose="02040503050406030204" charset="0"/>
              </a:rPr>
              <a:t>F</a:t>
            </a:r>
            <a:r>
              <a:rPr lang="en-US" altLang="zh-CN" dirty="0" smtClean="0">
                <a:latin typeface="Cambria Math" panose="02040503050406030204" charset="0"/>
                <a:ea typeface="Cambria Math" panose="02040503050406030204" charset="0"/>
                <a:cs typeface="Cambria Math" panose="02040503050406030204" charset="0"/>
              </a:rPr>
              <a:t>=0</a:t>
            </a:r>
            <a:endParaRPr lang="en-US" dirty="0">
              <a:latin typeface="Cambria Math" panose="02040503050406030204" charset="0"/>
              <a:ea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4097" name="Picture 1" descr="b8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7" y="2703017"/>
            <a:ext cx="2324100" cy="317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23735" y="5942567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latin typeface="Times New Roman" panose="02020703060505090304" charset="0"/>
                <a:cs typeface="Times New Roman" panose="02020703060505090304" charset="0"/>
              </a:rPr>
              <a:t>八位奇偶检测电路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异或门及其</a:t>
            </a:r>
            <a:r>
              <a:rPr lang="zh-CN" altLang="en-US" dirty="0" smtClean="0"/>
              <a:t>应用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半加器（算术加）：不考虑进位输入的加法器</a:t>
                </a:r>
                <a:br>
                  <a:rPr lang="en-US" altLang="zh-CN" b="0" i="1" dirty="0" smtClean="0">
                    <a:latin typeface="Cambria Math" panose="02040503050406030204" charset="0"/>
                  </a:rPr>
                </a:br>
                <a:br>
                  <a:rPr lang="en-US" altLang="zh-CN" b="0" i="1" dirty="0" smtClean="0">
                    <a:latin typeface="Cambria Math" panose="0204050305040603020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charset="0"/>
                      </a:rPr>
                      <m:t>＋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ea typeface="Cambria Math" panose="02040503050406030204" charset="0"/>
                            <a:cs typeface="Cambria Math" panose="02040503050406030204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ea typeface="Cambria Math" panose="02040503050406030204" charset="0"/>
                            <a:cs typeface="Cambria Math" panose="02040503050406030204" charset="0"/>
                          </a:rPr>
                          <m:t>⊕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1" name="Picture 1" descr="b9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19" y="3632200"/>
            <a:ext cx="773723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全加器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全加器：包括进位</a:t>
            </a:r>
            <a:r>
              <a:rPr lang="zh-CN" altLang="en-US" dirty="0" smtClean="0"/>
              <a:t>输入的</a:t>
            </a:r>
            <a:r>
              <a:rPr lang="zh-CN" altLang="en-US" dirty="0"/>
              <a:t>加法器</a:t>
            </a:r>
            <a:endParaRPr lang="en-US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081088" y="3011488"/>
          <a:ext cx="708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76" name="Equation" r:id="rId1" imgW="3594100" imgH="215900" progId="Equation.3">
                  <p:embed/>
                </p:oleObj>
              </mc:Choice>
              <mc:Fallback>
                <p:oleObj name="Equation" r:id="rId1" imgW="3594100" imgH="215900" progId="Equation.3">
                  <p:embed/>
                  <p:pic>
                    <p:nvPicPr>
                      <p:cNvPr id="0" name="Picture 64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011488"/>
                        <a:ext cx="708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081088" y="2541588"/>
          <a:ext cx="708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77" name="Equation" r:id="rId3" imgW="3594100" imgH="215900" progId="Equation.3">
                  <p:embed/>
                </p:oleObj>
              </mc:Choice>
              <mc:Fallback>
                <p:oleObj name="Equation" r:id="rId3" imgW="3594100" imgH="215900" progId="Equation.3">
                  <p:embed/>
                  <p:pic>
                    <p:nvPicPr>
                      <p:cNvPr id="0" name="Picture 64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541588"/>
                        <a:ext cx="708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" name="Picture 1" descr="b10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3807689"/>
            <a:ext cx="6299200" cy="262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337300" y="4094976"/>
                <a:ext cx="23495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charset="0"/>
                        </a:rPr>
                        <m:t>𝐹</m:t>
                      </m:r>
                      <m:r>
                        <a:rPr lang="en-US" b="0" i="1" baseline="-25000" smtClean="0">
                          <a:latin typeface="Cambria Math" panose="0204050305040603020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charset="0"/>
                        </a:rPr>
                        <m:t>𝑋𝑛</m:t>
                      </m:r>
                      <m:r>
                        <a:rPr lang="en-US" b="0" i="1" smtClean="0">
                          <a:latin typeface="Cambria Math" panose="02040503050406030204" charset="0"/>
                          <a:ea typeface="Cambria Math" panose="02040503050406030204" charset="0"/>
                          <a:cs typeface="Cambria Math" panose="02040503050406030204" charset="0"/>
                        </a:rPr>
                        <m:t>⨁</m:t>
                      </m:r>
                      <m:r>
                        <a:rPr lang="en-US" b="0" i="1" smtClean="0">
                          <a:latin typeface="Cambria Math" panose="02040503050406030204" charset="0"/>
                        </a:rPr>
                        <m:t>𝑌</m:t>
                      </m:r>
                      <m:r>
                        <a:rPr lang="en-US" b="0" i="1" baseline="-25000" smtClean="0">
                          <a:latin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ea typeface="Cambria Math" panose="02040503050406030204" charset="0"/>
                          <a:cs typeface="Cambria Math" panose="02040503050406030204" charset="0"/>
                        </a:rPr>
                        <m:t>⨁</m:t>
                      </m:r>
                      <m:r>
                        <a:rPr lang="en-US" b="0" i="1" smtClean="0">
                          <a:latin typeface="Cambria Math" panose="02040503050406030204" charset="0"/>
                        </a:rPr>
                        <m:t>𝐶</m:t>
                      </m:r>
                      <m:r>
                        <a:rPr lang="en-US" b="0" i="1" baseline="-25000" smtClean="0">
                          <a:latin typeface="Cambria Math" panose="02040503050406030204" charset="0"/>
                        </a:rPr>
                        <m:t>𝑛</m:t>
                      </m:r>
                      <m:r>
                        <a:rPr lang="en-US" b="0" i="1" baseline="-25000" smtClean="0">
                          <a:latin typeface="Cambria Math" panose="02040503050406030204" charset="0"/>
                        </a:rPr>
                        <m:t>−</m:t>
                      </m:r>
                      <m:r>
                        <a:rPr lang="en-US" b="0" i="1" baseline="-25000" smtClean="0">
                          <a:latin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00" y="4094976"/>
                <a:ext cx="2349500" cy="276999"/>
              </a:xfrm>
              <a:prstGeom prst="rect">
                <a:avLst/>
              </a:prstGeom>
              <a:blipFill rotWithShape="1">
                <a:blip r:embed="rId6"/>
                <a:stretch>
                  <a:fillRect t="-179" b="-151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0</TotalTime>
  <Words>3867</Words>
  <Application>WPS Spreadsheets</Application>
  <PresentationFormat>On-screen Show (4:3)</PresentationFormat>
  <Paragraphs>273</Paragraphs>
  <Slides>40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Arial</vt:lpstr>
      <vt:lpstr>SimSun</vt:lpstr>
      <vt:lpstr>Wingdings</vt:lpstr>
      <vt:lpstr>Cambria Math</vt:lpstr>
      <vt:lpstr>Times New Roman</vt:lpstr>
      <vt:lpstr>SimSun-ExtB</vt:lpstr>
      <vt:lpstr>Calibri Light</vt:lpstr>
      <vt:lpstr>Helvetica Neue</vt:lpstr>
      <vt:lpstr>Calibri</vt:lpstr>
      <vt:lpstr>Microsoft YaHei</vt:lpstr>
      <vt:lpstr>Arial Unicode MS</vt:lpstr>
      <vt:lpstr>Office Theme</vt:lpstr>
      <vt:lpstr>Equation.3</vt:lpstr>
      <vt:lpstr>Equation.3</vt:lpstr>
      <vt:lpstr>Equation.3</vt:lpstr>
      <vt:lpstr>第2章 计算机的逻辑部件</vt:lpstr>
      <vt:lpstr>2.1 计算机中常用的组合逻辑电路</vt:lpstr>
      <vt:lpstr>组合逻辑电路</vt:lpstr>
      <vt:lpstr>三态电路</vt:lpstr>
      <vt:lpstr>异或门及其应用</vt:lpstr>
      <vt:lpstr>异或门及其应用</vt:lpstr>
      <vt:lpstr>异或门及其应用</vt:lpstr>
      <vt:lpstr>异或门及其应用</vt:lpstr>
      <vt:lpstr>全加器</vt:lpstr>
      <vt:lpstr>n位加法器</vt:lpstr>
      <vt:lpstr>超前进位产生电路</vt:lpstr>
      <vt:lpstr>超前进位产生电路</vt:lpstr>
      <vt:lpstr>超前进位产生电路</vt:lpstr>
      <vt:lpstr>超前进位产生电路</vt:lpstr>
      <vt:lpstr>超前进位产生电路</vt:lpstr>
      <vt:lpstr>四位超前进位加法器</vt:lpstr>
      <vt:lpstr>ALU：算术逻辑单元</vt:lpstr>
      <vt:lpstr>ALU：算术逻辑单元</vt:lpstr>
      <vt:lpstr>ALU：算术逻辑单元</vt:lpstr>
      <vt:lpstr>ALU：算术逻辑单元</vt:lpstr>
      <vt:lpstr>译码器</vt:lpstr>
      <vt:lpstr>译码器</vt:lpstr>
      <vt:lpstr>数据选择器</vt:lpstr>
      <vt:lpstr>2.2 时序逻辑电路</vt:lpstr>
      <vt:lpstr>时序逻辑电路</vt:lpstr>
      <vt:lpstr>电位触发方式触发器（电位触发器）</vt:lpstr>
      <vt:lpstr>边沿触发方式触发器（D触发器）</vt:lpstr>
      <vt:lpstr>主-从触发方式触发器(J-K触发器)</vt:lpstr>
      <vt:lpstr>寄存器和移位寄存器</vt:lpstr>
      <vt:lpstr>计数器</vt:lpstr>
      <vt:lpstr>2.3 阵列逻辑电路</vt:lpstr>
      <vt:lpstr>阵列逻辑电路</vt:lpstr>
      <vt:lpstr>只读存储器（ROM）</vt:lpstr>
      <vt:lpstr>可编程序逻辑阵列（ PLA）</vt:lpstr>
      <vt:lpstr>可编程序阵列逻辑（ programmable array logic，PAL）</vt:lpstr>
      <vt:lpstr>通用阵列逻辑（general array logic，GAL）</vt:lpstr>
      <vt:lpstr>门阵列(gate array，GA)</vt:lpstr>
      <vt:lpstr>宏单元阵列(macro cell array, MCA)</vt:lpstr>
      <vt:lpstr>标准单元阵列 (standard cell array，SCA)</vt:lpstr>
      <vt:lpstr>现场可编程序门阵列 (Field Programmable Gate Array， FPGA)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creator>juncheng jia</dc:creator>
  <cp:lastModifiedBy>jjc</cp:lastModifiedBy>
  <cp:revision>1554</cp:revision>
  <cp:lastPrinted>2020-03-07T09:22:41Z</cp:lastPrinted>
  <dcterms:created xsi:type="dcterms:W3CDTF">2020-03-07T09:22:41Z</dcterms:created>
  <dcterms:modified xsi:type="dcterms:W3CDTF">2020-03-07T09:22:41Z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1033-2.0.1.3256</vt:lpwstr>
  </property>
</Properties>
</file>