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8" r:id="rId42"/>
    <p:sldId id="299" r:id="rId43"/>
    <p:sldId id="300" r:id="rId44"/>
    <p:sldId id="336" r:id="rId45"/>
    <p:sldId id="337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E454-9E49-E145-A783-A83FC2AABB4C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B0196-8B3A-574B-ABE4-11E03D15C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26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ACADB-51FB-EE44-B1D9-1B38396EA0A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64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06E6-AB88-AE4B-B0AD-E42D5096A57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A6FC-2BB5-2542-BF48-A88580EC0F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06E6-AB88-AE4B-B0AD-E42D5096A57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A6FC-2BB5-2542-BF48-A88580EC0F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06E6-AB88-AE4B-B0AD-E42D5096A57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A6FC-2BB5-2542-BF48-A88580EC0F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06E6-AB88-AE4B-B0AD-E42D5096A57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A6FC-2BB5-2542-BF48-A88580EC0F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06E6-AB88-AE4B-B0AD-E42D5096A57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A6FC-2BB5-2542-BF48-A88580EC0F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06E6-AB88-AE4B-B0AD-E42D5096A57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A6FC-2BB5-2542-BF48-A88580EC0F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06E6-AB88-AE4B-B0AD-E42D5096A57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A6FC-2BB5-2542-BF48-A88580EC0F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06E6-AB88-AE4B-B0AD-E42D5096A57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A6FC-2BB5-2542-BF48-A88580EC0F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06E6-AB88-AE4B-B0AD-E42D5096A57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A6FC-2BB5-2542-BF48-A88580EC0F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06E6-AB88-AE4B-B0AD-E42D5096A57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A6FC-2BB5-2542-BF48-A88580EC0F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06E6-AB88-AE4B-B0AD-E42D5096A57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A6FC-2BB5-2542-BF48-A88580EC0F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06E6-AB88-AE4B-B0AD-E42D5096A57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A6FC-2BB5-2542-BF48-A88580EC0F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78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章 运算方法和运算部件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35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9BA-B32B-4A4B-A44E-96CED44C93D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十六进制转换成二进制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zh-CN" altLang="en-US" b="1"/>
              <a:t>例如</a:t>
            </a:r>
            <a:r>
              <a:rPr lang="en-US" altLang="zh-CN" b="1"/>
              <a:t>: (7AC.DE ) </a:t>
            </a:r>
            <a:r>
              <a:rPr lang="zh-CN" altLang="zh-CN" sz="2800" b="1" baseline="-25000">
                <a:latin typeface="宋体" charset="-122"/>
              </a:rPr>
              <a:t>16</a:t>
            </a:r>
            <a:endParaRPr lang="en-US" altLang="zh-CN" b="1"/>
          </a:p>
          <a:p>
            <a:pPr>
              <a:buFont typeface="Wingdings" charset="2"/>
              <a:buNone/>
            </a:pPr>
            <a:r>
              <a:rPr lang="en-US" altLang="zh-CN" b="1"/>
              <a:t>		 =(0111,1010,1100</a:t>
            </a:r>
            <a:r>
              <a:rPr lang="en-US" altLang="zh-CN" b="1">
                <a:solidFill>
                  <a:srgbClr val="FF3300"/>
                </a:solidFill>
              </a:rPr>
              <a:t>.</a:t>
            </a:r>
            <a:r>
              <a:rPr lang="en-US" altLang="zh-CN" b="1"/>
              <a:t>1101,1110 ) </a:t>
            </a:r>
            <a:r>
              <a:rPr lang="zh-CN" altLang="zh-CN" sz="2800" b="1" baseline="-25000">
                <a:latin typeface="宋体" charset="-122"/>
              </a:rPr>
              <a:t>2 </a:t>
            </a:r>
          </a:p>
          <a:p>
            <a:pPr>
              <a:buFont typeface="Wingdings" charset="2"/>
              <a:buNone/>
            </a:pPr>
            <a:r>
              <a:rPr lang="en-US" altLang="zh-CN" b="1"/>
              <a:t>		 =(11110101100 </a:t>
            </a:r>
            <a:r>
              <a:rPr lang="en-US" altLang="zh-CN" b="1">
                <a:solidFill>
                  <a:srgbClr val="FF3300"/>
                </a:solidFill>
              </a:rPr>
              <a:t>.</a:t>
            </a:r>
            <a:r>
              <a:rPr lang="en-US" altLang="zh-CN" b="1"/>
              <a:t>1101111 )</a:t>
            </a:r>
            <a:r>
              <a:rPr lang="zh-CN" altLang="zh-CN" sz="2800" b="1" baseline="-25000">
                <a:latin typeface="宋体" charset="-122"/>
              </a:rPr>
              <a:t>2</a:t>
            </a:r>
            <a:endParaRPr lang="en-US" altLang="zh-CN" sz="2800" b="1" baseline="-25000">
              <a:latin typeface="宋体" charset="-122"/>
            </a:endParaRPr>
          </a:p>
          <a:p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824101167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  <a:r>
              <a:rPr lang="en-US" altLang="zh-CN" dirty="0"/>
              <a:t>=&gt;</a:t>
            </a:r>
            <a:r>
              <a:rPr lang="zh-CN" altLang="en-US" dirty="0"/>
              <a:t>十进制数</a:t>
            </a:r>
            <a:endParaRPr lang="en-US" altLang="zh-CN" dirty="0"/>
          </a:p>
          <a:p>
            <a:pPr lvl="1"/>
            <a:r>
              <a:rPr lang="en-US" altLang="zh-CN" dirty="0"/>
              <a:t>(N)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en-US" altLang="zh-CN" dirty="0">
                <a:sym typeface="Symbol" charset="2"/>
              </a:rPr>
              <a:t>D</a:t>
            </a:r>
            <a:r>
              <a:rPr lang="en-US" altLang="zh-CN" baseline="-25000" dirty="0">
                <a:sym typeface="Symbol" charset="2"/>
              </a:rPr>
              <a:t>i</a:t>
            </a:r>
            <a:r>
              <a:rPr lang="en-US" altLang="zh-CN" dirty="0">
                <a:latin typeface="Times New Roman" charset="0"/>
                <a:sym typeface="Symbol" charset="2"/>
              </a:rPr>
              <a:t>·</a:t>
            </a:r>
            <a:r>
              <a:rPr lang="en-US" altLang="zh-CN" dirty="0">
                <a:sym typeface="Symbol" charset="2"/>
              </a:rPr>
              <a:t>2</a:t>
            </a:r>
            <a:r>
              <a:rPr lang="en-US" altLang="zh-CN" baseline="30000" dirty="0">
                <a:sym typeface="Symbol" charset="2"/>
              </a:rPr>
              <a:t>i</a:t>
            </a:r>
          </a:p>
          <a:p>
            <a:r>
              <a:rPr lang="zh-CN" altLang="en-US" dirty="0"/>
              <a:t>十进制数</a:t>
            </a:r>
            <a:r>
              <a:rPr lang="en-US" altLang="zh-CN" dirty="0"/>
              <a:t>=&gt;</a:t>
            </a:r>
            <a:r>
              <a:rPr lang="zh-CN" altLang="en-US" dirty="0"/>
              <a:t>二进制数</a:t>
            </a:r>
            <a:endParaRPr lang="en-US" altLang="zh-CN" dirty="0"/>
          </a:p>
          <a:p>
            <a:pPr lvl="1"/>
            <a:r>
              <a:rPr lang="zh-CN" altLang="en-US" dirty="0"/>
              <a:t>整数部分：除</a:t>
            </a:r>
            <a:r>
              <a:rPr lang="en-US" altLang="zh-CN" dirty="0"/>
              <a:t>2</a:t>
            </a:r>
            <a:r>
              <a:rPr lang="zh-CN" altLang="en-US" dirty="0"/>
              <a:t>取余数法</a:t>
            </a:r>
            <a:endParaRPr lang="en-US" altLang="zh-CN" dirty="0"/>
          </a:p>
          <a:p>
            <a:pPr lvl="1"/>
            <a:r>
              <a:rPr lang="zh-CN" altLang="en-US" dirty="0"/>
              <a:t>小数部分：乘</a:t>
            </a:r>
            <a:r>
              <a:rPr lang="en-US" altLang="zh-CN" dirty="0"/>
              <a:t>2</a:t>
            </a:r>
            <a:r>
              <a:rPr lang="zh-CN" altLang="en-US" dirty="0"/>
              <a:t>取整数法</a:t>
            </a:r>
            <a:endParaRPr lang="en-US" altLang="zh-CN" dirty="0"/>
          </a:p>
          <a:p>
            <a:pPr lvl="1"/>
            <a:r>
              <a:rPr lang="zh-CN" altLang="en-US" dirty="0"/>
              <a:t>既有整数部分，又有小数部分：分别转换后拼接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7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FF9F-CDDF-2848-A228-B3BC8AD8B46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1552990" y="1974225"/>
            <a:ext cx="7010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0" lang="en-US" altLang="zh-CN" sz="2400" u="none">
                <a:solidFill>
                  <a:schemeClr val="tx1"/>
                </a:solidFill>
              </a:rPr>
              <a:t>2                   327                                  </a:t>
            </a:r>
            <a:r>
              <a:rPr kumimoji="0" lang="zh-CN" altLang="en-US" sz="2400" u="none">
                <a:solidFill>
                  <a:schemeClr val="tx1"/>
                </a:solidFill>
              </a:rPr>
              <a:t>余数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1533940" y="2690187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CN" sz="2400" u="none">
                <a:solidFill>
                  <a:schemeClr val="tx1"/>
                </a:solidFill>
              </a:rPr>
              <a:t>2                   163                                       1    </a:t>
            </a:r>
          </a:p>
          <a:p>
            <a:endParaRPr lang="en-US" altLang="zh-CN" sz="2400" u="none">
              <a:solidFill>
                <a:schemeClr val="tx1"/>
              </a:solidFill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1533940" y="2994987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CN" sz="2400" u="none">
                <a:solidFill>
                  <a:schemeClr val="tx1"/>
                </a:solidFill>
              </a:rPr>
              <a:t>2                     81                                       1    </a:t>
            </a:r>
          </a:p>
          <a:p>
            <a:endParaRPr lang="en-US" altLang="zh-CN" sz="2400" u="none">
              <a:solidFill>
                <a:schemeClr val="tx1"/>
              </a:solidFill>
            </a:endParaRP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533940" y="3299787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CN" sz="2400" u="none">
                <a:solidFill>
                  <a:schemeClr val="tx1"/>
                </a:solidFill>
              </a:rPr>
              <a:t>2                     40                                       1    </a:t>
            </a:r>
          </a:p>
          <a:p>
            <a:endParaRPr lang="en-US" altLang="zh-CN" sz="2400" u="none">
              <a:solidFill>
                <a:schemeClr val="tx1"/>
              </a:solidFill>
            </a:endParaRP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1533940" y="3604587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CN" sz="2400" u="none">
                <a:solidFill>
                  <a:schemeClr val="tx1"/>
                </a:solidFill>
              </a:rPr>
              <a:t>2                     20                                       0    </a:t>
            </a:r>
          </a:p>
          <a:p>
            <a:endParaRPr lang="en-US" altLang="zh-CN" sz="2400" u="none">
              <a:solidFill>
                <a:schemeClr val="tx1"/>
              </a:solidFill>
            </a:endParaRP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1533940" y="3909387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CN" sz="2400" u="none">
                <a:solidFill>
                  <a:schemeClr val="tx1"/>
                </a:solidFill>
              </a:rPr>
              <a:t>2                     10                                       0    </a:t>
            </a:r>
          </a:p>
          <a:p>
            <a:endParaRPr lang="en-US" altLang="zh-CN" sz="2400" u="none">
              <a:solidFill>
                <a:schemeClr val="tx1"/>
              </a:solidFill>
            </a:endParaRPr>
          </a:p>
        </p:txBody>
      </p: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1533940" y="4214187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CN" sz="2400" u="none">
                <a:solidFill>
                  <a:schemeClr val="tx1"/>
                </a:solidFill>
              </a:rPr>
              <a:t>2                       5                                       0    </a:t>
            </a:r>
          </a:p>
          <a:p>
            <a:endParaRPr lang="en-US" altLang="zh-CN" sz="2400" u="none">
              <a:solidFill>
                <a:schemeClr val="tx1"/>
              </a:solidFill>
            </a:endParaRP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1533940" y="4518987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CN" sz="2400" u="none">
                <a:solidFill>
                  <a:schemeClr val="tx1"/>
                </a:solidFill>
              </a:rPr>
              <a:t>2                       2                                       1    </a:t>
            </a:r>
          </a:p>
          <a:p>
            <a:endParaRPr lang="en-US" altLang="zh-CN" sz="2400" u="none">
              <a:solidFill>
                <a:schemeClr val="tx1"/>
              </a:solidFill>
            </a:endParaRPr>
          </a:p>
        </p:txBody>
      </p:sp>
      <p:sp>
        <p:nvSpPr>
          <p:cNvPr id="194571" name="Rectangle 11"/>
          <p:cNvSpPr>
            <a:spLocks noChangeArrowheads="1"/>
          </p:cNvSpPr>
          <p:nvPr/>
        </p:nvSpPr>
        <p:spPr bwMode="auto">
          <a:xfrm>
            <a:off x="1533940" y="4823787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CN" sz="2400" u="none">
                <a:solidFill>
                  <a:schemeClr val="tx1"/>
                </a:solidFill>
              </a:rPr>
              <a:t>2                       1                                       0    </a:t>
            </a:r>
          </a:p>
          <a:p>
            <a:endParaRPr lang="en-US" altLang="zh-CN" sz="2400" u="none">
              <a:solidFill>
                <a:schemeClr val="tx1"/>
              </a:solidFill>
            </a:endParaRPr>
          </a:p>
        </p:txBody>
      </p:sp>
      <p:sp>
        <p:nvSpPr>
          <p:cNvPr id="194572" name="Rectangle 12"/>
          <p:cNvSpPr>
            <a:spLocks noChangeArrowheads="1"/>
          </p:cNvSpPr>
          <p:nvPr/>
        </p:nvSpPr>
        <p:spPr bwMode="auto">
          <a:xfrm>
            <a:off x="1533940" y="5128587"/>
            <a:ext cx="6248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CN" sz="2400" u="none">
                <a:solidFill>
                  <a:schemeClr val="tx1"/>
                </a:solidFill>
              </a:rPr>
              <a:t>2                       0                                       1    </a:t>
            </a:r>
          </a:p>
          <a:p>
            <a:endParaRPr lang="en-US" altLang="zh-CN" sz="2400" u="none">
              <a:solidFill>
                <a:schemeClr val="tx1"/>
              </a:solidFill>
            </a:endParaRPr>
          </a:p>
        </p:txBody>
      </p:sp>
      <p:sp>
        <p:nvSpPr>
          <p:cNvPr id="194573" name="Line 13"/>
          <p:cNvSpPr>
            <a:spLocks noChangeShapeType="1"/>
          </p:cNvSpPr>
          <p:nvPr/>
        </p:nvSpPr>
        <p:spPr bwMode="auto">
          <a:xfrm>
            <a:off x="2143540" y="246158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>
            <a:off x="2295940" y="276638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5" name="Line 15"/>
          <p:cNvSpPr>
            <a:spLocks noChangeShapeType="1"/>
          </p:cNvSpPr>
          <p:nvPr/>
        </p:nvSpPr>
        <p:spPr bwMode="auto">
          <a:xfrm>
            <a:off x="2448340" y="307118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6" name="Line 16"/>
          <p:cNvSpPr>
            <a:spLocks noChangeShapeType="1"/>
          </p:cNvSpPr>
          <p:nvPr/>
        </p:nvSpPr>
        <p:spPr bwMode="auto">
          <a:xfrm>
            <a:off x="2600740" y="337598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7" name="Line 17"/>
          <p:cNvSpPr>
            <a:spLocks noChangeShapeType="1"/>
          </p:cNvSpPr>
          <p:nvPr/>
        </p:nvSpPr>
        <p:spPr bwMode="auto">
          <a:xfrm>
            <a:off x="2753140" y="368078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8" name="Line 18"/>
          <p:cNvSpPr>
            <a:spLocks noChangeShapeType="1"/>
          </p:cNvSpPr>
          <p:nvPr/>
        </p:nvSpPr>
        <p:spPr bwMode="auto">
          <a:xfrm>
            <a:off x="2905540" y="398558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9" name="Line 19"/>
          <p:cNvSpPr>
            <a:spLocks noChangeShapeType="1"/>
          </p:cNvSpPr>
          <p:nvPr/>
        </p:nvSpPr>
        <p:spPr bwMode="auto">
          <a:xfrm>
            <a:off x="2981740" y="429038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0" name="Line 20"/>
          <p:cNvSpPr>
            <a:spLocks noChangeShapeType="1"/>
          </p:cNvSpPr>
          <p:nvPr/>
        </p:nvSpPr>
        <p:spPr bwMode="auto">
          <a:xfrm>
            <a:off x="3057940" y="459518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1" name="Line 21"/>
          <p:cNvSpPr>
            <a:spLocks noChangeShapeType="1"/>
          </p:cNvSpPr>
          <p:nvPr/>
        </p:nvSpPr>
        <p:spPr bwMode="auto">
          <a:xfrm>
            <a:off x="3210340" y="489998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2" name="Line 22"/>
          <p:cNvSpPr>
            <a:spLocks noChangeShapeType="1"/>
          </p:cNvSpPr>
          <p:nvPr/>
        </p:nvSpPr>
        <p:spPr bwMode="auto">
          <a:xfrm>
            <a:off x="2295940" y="25377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3" name="Line 23"/>
          <p:cNvSpPr>
            <a:spLocks noChangeShapeType="1"/>
          </p:cNvSpPr>
          <p:nvPr/>
        </p:nvSpPr>
        <p:spPr bwMode="auto">
          <a:xfrm>
            <a:off x="2448340" y="28425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4" name="Line 24"/>
          <p:cNvSpPr>
            <a:spLocks noChangeShapeType="1"/>
          </p:cNvSpPr>
          <p:nvPr/>
        </p:nvSpPr>
        <p:spPr bwMode="auto">
          <a:xfrm>
            <a:off x="2143540" y="22329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5" name="Line 25"/>
          <p:cNvSpPr>
            <a:spLocks noChangeShapeType="1"/>
          </p:cNvSpPr>
          <p:nvPr/>
        </p:nvSpPr>
        <p:spPr bwMode="auto">
          <a:xfrm>
            <a:off x="2600740" y="31473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6" name="Line 26"/>
          <p:cNvSpPr>
            <a:spLocks noChangeShapeType="1"/>
          </p:cNvSpPr>
          <p:nvPr/>
        </p:nvSpPr>
        <p:spPr bwMode="auto">
          <a:xfrm>
            <a:off x="2753140" y="34521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7" name="Line 27"/>
          <p:cNvSpPr>
            <a:spLocks noChangeShapeType="1"/>
          </p:cNvSpPr>
          <p:nvPr/>
        </p:nvSpPr>
        <p:spPr bwMode="auto">
          <a:xfrm>
            <a:off x="2905540" y="37569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8" name="Line 28"/>
          <p:cNvSpPr>
            <a:spLocks noChangeShapeType="1"/>
          </p:cNvSpPr>
          <p:nvPr/>
        </p:nvSpPr>
        <p:spPr bwMode="auto">
          <a:xfrm>
            <a:off x="2981740" y="40617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9" name="Line 29"/>
          <p:cNvSpPr>
            <a:spLocks noChangeShapeType="1"/>
          </p:cNvSpPr>
          <p:nvPr/>
        </p:nvSpPr>
        <p:spPr bwMode="auto">
          <a:xfrm>
            <a:off x="3057940" y="43665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0" name="Line 30"/>
          <p:cNvSpPr>
            <a:spLocks noChangeShapeType="1"/>
          </p:cNvSpPr>
          <p:nvPr/>
        </p:nvSpPr>
        <p:spPr bwMode="auto">
          <a:xfrm>
            <a:off x="3210340" y="46713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1" name="Rectangle 31"/>
          <p:cNvSpPr>
            <a:spLocks noChangeArrowheads="1"/>
          </p:cNvSpPr>
          <p:nvPr/>
        </p:nvSpPr>
        <p:spPr bwMode="auto">
          <a:xfrm>
            <a:off x="1914940" y="5357187"/>
            <a:ext cx="541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0" lang="en-US" altLang="zh-CN" sz="3600" b="1" u="none" dirty="0">
                <a:solidFill>
                  <a:schemeClr val="tx1"/>
                </a:solidFill>
                <a:latin typeface="宋体" charset="-122"/>
              </a:rPr>
              <a:t>(327)</a:t>
            </a:r>
            <a:r>
              <a:rPr kumimoji="0" lang="zh-CN" altLang="zh-CN" sz="3600" b="1" u="none" baseline="-25000" dirty="0">
                <a:solidFill>
                  <a:schemeClr val="tx1"/>
                </a:solidFill>
                <a:latin typeface="宋体" charset="-122"/>
              </a:rPr>
              <a:t>10 </a:t>
            </a:r>
            <a:r>
              <a:rPr kumimoji="0" lang="en-US" altLang="zh-CN" sz="3600" b="1" u="none" dirty="0">
                <a:solidFill>
                  <a:schemeClr val="tx1"/>
                </a:solidFill>
                <a:latin typeface="宋体" charset="-122"/>
              </a:rPr>
              <a:t>=(</a:t>
            </a:r>
            <a:r>
              <a:rPr lang="en-US" altLang="zh-CN" sz="3600" b="1" u="none" dirty="0">
                <a:solidFill>
                  <a:schemeClr val="tx1"/>
                </a:solidFill>
                <a:latin typeface="宋体" charset="-122"/>
              </a:rPr>
              <a:t>101000111)</a:t>
            </a:r>
            <a:r>
              <a:rPr kumimoji="0" lang="zh-CN" altLang="zh-CN" sz="3600" b="1" u="none" baseline="-25000" dirty="0">
                <a:solidFill>
                  <a:schemeClr val="tx1"/>
                </a:solidFill>
                <a:latin typeface="宋体" charset="-122"/>
              </a:rPr>
              <a:t>2</a:t>
            </a:r>
            <a:endParaRPr kumimoji="0" lang="en-US" altLang="zh-CN" sz="3600" b="1" u="none" baseline="-25000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例：将</a:t>
            </a:r>
            <a:r>
              <a:rPr lang="en-US" altLang="zh-CN" dirty="0"/>
              <a:t>(327)</a:t>
            </a:r>
            <a:r>
              <a:rPr lang="zh-CN" altLang="zh-CN" baseline="-25000" dirty="0"/>
              <a:t>10</a:t>
            </a:r>
            <a:r>
              <a:rPr lang="zh-CN" altLang="en-US" dirty="0"/>
              <a:t>转换成二进制数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76315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9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9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9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19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9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nimBg="1"/>
      <p:bldP spid="194564" grpId="0" animBg="1"/>
      <p:bldP spid="194565" grpId="0" animBg="1"/>
      <p:bldP spid="194566" grpId="0" animBg="1"/>
      <p:bldP spid="194567" grpId="0" animBg="1"/>
      <p:bldP spid="194568" grpId="0" animBg="1"/>
      <p:bldP spid="194569" grpId="0" animBg="1"/>
      <p:bldP spid="194570" grpId="0" animBg="1"/>
      <p:bldP spid="194571" grpId="0" animBg="1"/>
      <p:bldP spid="194572" grpId="0" animBg="1"/>
      <p:bldP spid="194573" grpId="0" animBg="1"/>
      <p:bldP spid="194574" grpId="0" animBg="1"/>
      <p:bldP spid="194575" grpId="0" animBg="1"/>
      <p:bldP spid="194576" grpId="0" animBg="1"/>
      <p:bldP spid="194577" grpId="0" animBg="1"/>
      <p:bldP spid="194578" grpId="0" animBg="1"/>
      <p:bldP spid="194579" grpId="0" animBg="1"/>
      <p:bldP spid="194580" grpId="0" animBg="1"/>
      <p:bldP spid="194581" grpId="0" animBg="1"/>
      <p:bldP spid="194582" grpId="0" animBg="1"/>
      <p:bldP spid="194583" grpId="0" animBg="1"/>
      <p:bldP spid="194584" grpId="0" animBg="1"/>
      <p:bldP spid="194585" grpId="0" animBg="1"/>
      <p:bldP spid="194586" grpId="0" animBg="1"/>
      <p:bldP spid="194587" grpId="0" animBg="1"/>
      <p:bldP spid="194588" grpId="0" animBg="1"/>
      <p:bldP spid="194589" grpId="0" animBg="1"/>
      <p:bldP spid="194590" grpId="0" animBg="1"/>
      <p:bldP spid="1945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:</a:t>
            </a:r>
            <a:r>
              <a:rPr lang="zh-CN" altLang="en-US" sz="4000" dirty="0"/>
              <a:t>将</a:t>
            </a:r>
            <a:r>
              <a:rPr lang="en-US" altLang="zh-CN" sz="4000" dirty="0"/>
              <a:t>(0.8125)</a:t>
            </a:r>
            <a:r>
              <a:rPr lang="en-US" altLang="zh-CN" sz="4000" baseline="-25000" dirty="0"/>
              <a:t>10</a:t>
            </a:r>
            <a:r>
              <a:rPr lang="zh-CN" altLang="en-US" sz="4000" dirty="0"/>
              <a:t>转换成二进制小数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95400" y="2134394"/>
            <a:ext cx="65532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endParaRPr lang="en-US" altLang="zh-CN" b="1" dirty="0">
              <a:latin typeface="宋体" charset="-122"/>
            </a:endParaRPr>
          </a:p>
          <a:p>
            <a:pPr>
              <a:buFont typeface="Wingdings" charset="2"/>
              <a:buNone/>
            </a:pPr>
            <a:r>
              <a:rPr lang="en-US" altLang="zh-CN" b="1" dirty="0">
                <a:latin typeface="宋体" charset="-122"/>
              </a:rPr>
              <a:t>                    		</a:t>
            </a:r>
            <a:r>
              <a:rPr lang="zh-CN" altLang="en-US" b="1" dirty="0">
                <a:latin typeface="宋体" charset="-122"/>
              </a:rPr>
              <a:t>整数部分</a:t>
            </a:r>
          </a:p>
          <a:p>
            <a:pPr>
              <a:buFont typeface="Wingdings" charset="2"/>
              <a:buNone/>
            </a:pPr>
            <a:r>
              <a:rPr lang="zh-CN" altLang="en-US" b="1" dirty="0">
                <a:latin typeface="宋体" charset="-122"/>
              </a:rPr>
              <a:t>	</a:t>
            </a:r>
            <a:r>
              <a:rPr lang="en-US" altLang="zh-CN" b="1" dirty="0">
                <a:latin typeface="宋体" charset="-122"/>
              </a:rPr>
              <a:t>2 ×0.8125=1.625          1</a:t>
            </a:r>
          </a:p>
          <a:p>
            <a:pPr>
              <a:buFont typeface="Wingdings" charset="2"/>
              <a:buNone/>
            </a:pPr>
            <a:r>
              <a:rPr lang="en-US" altLang="zh-CN" b="1" dirty="0">
                <a:latin typeface="宋体" charset="-122"/>
              </a:rPr>
              <a:t>	2 ×0.625=1.25            1</a:t>
            </a:r>
          </a:p>
          <a:p>
            <a:pPr>
              <a:buFont typeface="Wingdings" charset="2"/>
              <a:buNone/>
            </a:pPr>
            <a:r>
              <a:rPr lang="en-US" altLang="zh-CN" b="1" dirty="0">
                <a:latin typeface="宋体" charset="-122"/>
              </a:rPr>
              <a:t>	2 × 0.25=0.5             0</a:t>
            </a:r>
          </a:p>
          <a:p>
            <a:pPr>
              <a:buFont typeface="Wingdings" charset="2"/>
              <a:buNone/>
            </a:pPr>
            <a:r>
              <a:rPr lang="en-US" altLang="zh-CN" b="1" dirty="0">
                <a:latin typeface="宋体" charset="-122"/>
              </a:rPr>
              <a:t>	2 ×0.5=1                 1</a:t>
            </a:r>
          </a:p>
          <a:p>
            <a:pPr>
              <a:buFont typeface="Wingdings" charset="2"/>
              <a:buNone/>
            </a:pPr>
            <a:r>
              <a:rPr lang="en-US" altLang="zh-CN" b="1" dirty="0">
                <a:latin typeface="宋体" charset="-122"/>
              </a:rPr>
              <a:t>		(0.8125) </a:t>
            </a:r>
            <a:r>
              <a:rPr lang="zh-CN" altLang="zh-CN" b="1" baseline="-25000" dirty="0">
                <a:latin typeface="宋体" charset="-122"/>
              </a:rPr>
              <a:t>10 </a:t>
            </a:r>
            <a:r>
              <a:rPr lang="en-US" altLang="zh-CN" b="1" dirty="0">
                <a:latin typeface="宋体" charset="-122"/>
              </a:rPr>
              <a:t>=(0.1101) </a:t>
            </a:r>
            <a:r>
              <a:rPr lang="zh-CN" altLang="zh-CN" b="1" baseline="-25000" dirty="0">
                <a:latin typeface="宋体" charset="-122"/>
              </a:rPr>
              <a:t>2</a:t>
            </a:r>
            <a:endParaRPr lang="en-US" altLang="zh-CN" b="1" baseline="-250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48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十进制数的编码与运算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有权码：表示一位十进制数的二进制码的每一位有确定的权</a:t>
            </a:r>
            <a:endParaRPr lang="en-US" altLang="zh-CN" dirty="0"/>
          </a:p>
          <a:p>
            <a:r>
              <a:rPr lang="en-US" altLang="zh-CN" dirty="0"/>
              <a:t>8421</a:t>
            </a:r>
            <a:r>
              <a:rPr lang="zh-CN" altLang="en-US" dirty="0"/>
              <a:t>码：以二进制编码的十进制码（</a:t>
            </a:r>
            <a:r>
              <a:rPr lang="en-US" altLang="zh-CN" dirty="0"/>
              <a:t>BCD</a:t>
            </a:r>
            <a:r>
              <a:rPr lang="zh-CN" altLang="en-US" dirty="0"/>
              <a:t>码）</a:t>
            </a:r>
            <a:endParaRPr lang="en-US" altLang="zh-CN" dirty="0"/>
          </a:p>
          <a:p>
            <a:r>
              <a:rPr lang="en-US" altLang="zh-CN" dirty="0"/>
              <a:t>8421</a:t>
            </a:r>
            <a:r>
              <a:rPr lang="zh-CN" altLang="en-US" dirty="0"/>
              <a:t>码的加法修正</a:t>
            </a:r>
            <a:endParaRPr lang="en-US" altLang="zh-CN" dirty="0"/>
          </a:p>
          <a:p>
            <a:pPr lvl="1"/>
            <a:r>
              <a:rPr lang="zh-CN" altLang="en-US" dirty="0"/>
              <a:t>相加之和大于</a:t>
            </a:r>
            <a:r>
              <a:rPr lang="en-US" altLang="zh-CN" dirty="0"/>
              <a:t>9</a:t>
            </a:r>
            <a:r>
              <a:rPr lang="zh-CN" altLang="en-US" dirty="0"/>
              <a:t>，或有进位时，再加</a:t>
            </a:r>
            <a:r>
              <a:rPr lang="en-US" altLang="zh-CN" dirty="0"/>
              <a:t>6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3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十进制数的编码与运算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188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无权码：表示一个十进制数位的二进制码的每一位没有确定的权</a:t>
            </a:r>
          </a:p>
          <a:p>
            <a:r>
              <a:rPr lang="zh-CN" altLang="en-US" dirty="0"/>
              <a:t>余</a:t>
            </a:r>
            <a:r>
              <a:rPr lang="en-US" altLang="zh-CN" dirty="0"/>
              <a:t>3</a:t>
            </a:r>
            <a:r>
              <a:rPr lang="zh-CN" altLang="en-US" dirty="0"/>
              <a:t>码：</a:t>
            </a:r>
            <a:r>
              <a:rPr lang="en-US" altLang="zh-CN" dirty="0"/>
              <a:t>8421</a:t>
            </a:r>
            <a:r>
              <a:rPr lang="zh-CN" altLang="en-US" dirty="0"/>
              <a:t>码的基础上，每个编码加上</a:t>
            </a:r>
            <a:r>
              <a:rPr lang="en-US" altLang="zh-CN" dirty="0"/>
              <a:t>0011</a:t>
            </a:r>
          </a:p>
          <a:p>
            <a:pPr lvl="1"/>
            <a:r>
              <a:rPr lang="zh-CN" altLang="en-US" dirty="0"/>
              <a:t>余</a:t>
            </a:r>
            <a:r>
              <a:rPr lang="en-US" altLang="zh-CN" dirty="0"/>
              <a:t>3</a:t>
            </a:r>
            <a:r>
              <a:rPr lang="zh-CN" altLang="en-US" dirty="0"/>
              <a:t>码的加法修正</a:t>
            </a:r>
            <a:r>
              <a:rPr lang="en-US" altLang="zh-CN" dirty="0"/>
              <a:t>: </a:t>
            </a:r>
            <a:r>
              <a:rPr lang="zh-CN" altLang="en-US" dirty="0"/>
              <a:t>不产生进位时减</a:t>
            </a:r>
            <a:r>
              <a:rPr lang="en-US" altLang="zh-CN" dirty="0"/>
              <a:t>3</a:t>
            </a:r>
            <a:r>
              <a:rPr lang="zh-CN" altLang="en-US" dirty="0"/>
              <a:t>；产生进位时加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格雷码：相邻编码只有</a:t>
            </a:r>
            <a:r>
              <a:rPr lang="en-US" altLang="zh-CN" dirty="0"/>
              <a:t>1</a:t>
            </a:r>
            <a:r>
              <a:rPr lang="zh-CN" altLang="en-US" dirty="0"/>
              <a:t>位不同，其余</a:t>
            </a:r>
            <a:r>
              <a:rPr lang="en-US" altLang="zh-CN" dirty="0"/>
              <a:t>3</a:t>
            </a:r>
            <a:r>
              <a:rPr lang="zh-CN" altLang="en-US" dirty="0"/>
              <a:t>位相同</a:t>
            </a:r>
            <a:endParaRPr lang="en-US" altLang="zh-CN" dirty="0"/>
          </a:p>
          <a:p>
            <a:pPr lvl="1"/>
            <a:r>
              <a:rPr lang="zh-CN" altLang="en-US" dirty="0"/>
              <a:t>一个编码变到另一个只有</a:t>
            </a:r>
            <a:r>
              <a:rPr lang="en-US" altLang="zh-CN" dirty="0"/>
              <a:t>1</a:t>
            </a:r>
            <a:r>
              <a:rPr lang="zh-CN" altLang="en-US" dirty="0"/>
              <a:t>位发生变化，构成计数器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05" y="4144488"/>
            <a:ext cx="6736998" cy="271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5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3.2 </a:t>
            </a:r>
            <a:r>
              <a:rPr lang="zh-CN" altLang="en-US" sz="4000" dirty="0"/>
              <a:t>带符号的二进制数据在计算机中的表示方法及加减运算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机器数：在计算机中表示的带符号的二进制数。</a:t>
            </a:r>
          </a:p>
          <a:p>
            <a:r>
              <a:rPr lang="zh-CN" altLang="en-US" dirty="0"/>
              <a:t>三种表示方式：</a:t>
            </a:r>
            <a:endParaRPr lang="en-US" altLang="zh-CN" dirty="0"/>
          </a:p>
          <a:p>
            <a:pPr lvl="1"/>
            <a:r>
              <a:rPr lang="zh-CN" altLang="en-US" dirty="0"/>
              <a:t>原码</a:t>
            </a:r>
            <a:endParaRPr lang="en-US" altLang="zh-CN" dirty="0"/>
          </a:p>
          <a:p>
            <a:pPr lvl="1"/>
            <a:r>
              <a:rPr lang="zh-CN" altLang="en-US" dirty="0"/>
              <a:t>反码</a:t>
            </a:r>
            <a:endParaRPr lang="en-US" altLang="zh-CN" dirty="0"/>
          </a:p>
          <a:p>
            <a:pPr lvl="1"/>
            <a:r>
              <a:rPr lang="zh-CN" altLang="en-US" dirty="0"/>
              <a:t>补码</a:t>
            </a:r>
            <a:endParaRPr lang="en-US" altLang="zh-CN" dirty="0"/>
          </a:p>
          <a:p>
            <a:r>
              <a:rPr lang="zh-CN" altLang="en-US" dirty="0"/>
              <a:t>先假设机器数为小数</a:t>
            </a:r>
            <a:endParaRPr lang="en-US" altLang="zh-CN" dirty="0"/>
          </a:p>
          <a:p>
            <a:pPr lvl="1"/>
            <a:r>
              <a:rPr lang="zh-CN" altLang="en-US" dirty="0"/>
              <a:t>符号位在最左面</a:t>
            </a:r>
            <a:endParaRPr lang="en-US" altLang="zh-CN" dirty="0"/>
          </a:p>
          <a:p>
            <a:pPr lvl="1"/>
            <a:r>
              <a:rPr lang="zh-CN" altLang="en-US" dirty="0"/>
              <a:t>小数点在符号位和数值之间</a:t>
            </a:r>
            <a:endParaRPr lang="en-US" altLang="zh-CN" dirty="0"/>
          </a:p>
          <a:p>
            <a:pPr lvl="1"/>
            <a:r>
              <a:rPr lang="zh-CN" altLang="en-US" dirty="0"/>
              <a:t>数的真值用</a:t>
            </a:r>
            <a:r>
              <a:rPr lang="en-US" altLang="zh-CN" dirty="0"/>
              <a:t>X</a:t>
            </a:r>
            <a:r>
              <a:rPr lang="zh-CN" altLang="en-US" dirty="0"/>
              <a:t>表示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3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原码表示法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[</a:t>
            </a:r>
            <a:r>
              <a:rPr lang="en-US" altLang="zh-CN" dirty="0"/>
              <a:t>X]</a:t>
            </a:r>
            <a:r>
              <a:rPr lang="zh-CN" altLang="en-US" baseline="-25000" dirty="0"/>
              <a:t>原</a:t>
            </a:r>
            <a:r>
              <a:rPr lang="zh-CN" altLang="en-US" dirty="0"/>
              <a:t>=符号位+|</a:t>
            </a:r>
            <a:r>
              <a:rPr lang="en-US" altLang="zh-CN" dirty="0"/>
              <a:t>X|</a:t>
            </a:r>
          </a:p>
          <a:p>
            <a:pPr lvl="1"/>
            <a:r>
              <a:rPr lang="zh-CN" altLang="en-US" dirty="0"/>
              <a:t>符号：用</a:t>
            </a:r>
            <a:r>
              <a:rPr lang="en-US" altLang="zh-CN" dirty="0"/>
              <a:t>0</a:t>
            </a:r>
            <a:r>
              <a:rPr lang="zh-CN" altLang="en-US" dirty="0"/>
              <a:t>表示正数，用</a:t>
            </a:r>
            <a:r>
              <a:rPr lang="en-US" altLang="zh-CN" dirty="0"/>
              <a:t>1</a:t>
            </a:r>
            <a:r>
              <a:rPr lang="zh-CN" altLang="en-US" dirty="0"/>
              <a:t>表示负数</a:t>
            </a:r>
            <a:endParaRPr lang="en-US" altLang="zh-CN" dirty="0"/>
          </a:p>
          <a:p>
            <a:pPr lvl="1"/>
            <a:r>
              <a:rPr lang="zh-CN" altLang="en-US" dirty="0"/>
              <a:t>数值：以绝对值形式表示</a:t>
            </a:r>
            <a:endParaRPr lang="en-US" altLang="zh-CN" dirty="0"/>
          </a:p>
          <a:p>
            <a:pPr>
              <a:buNone/>
            </a:pPr>
            <a:r>
              <a:rPr lang="en-US" altLang="zh-CN" b="1" dirty="0"/>
              <a:t> 				</a:t>
            </a:r>
            <a:r>
              <a:rPr lang="en-US" altLang="zh-CN" dirty="0"/>
              <a:t>X           	0≤X&lt;1</a:t>
            </a:r>
          </a:p>
          <a:p>
            <a:pPr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		</a:t>
            </a:r>
            <a:r>
              <a:rPr lang="zh-CN" altLang="en-US" dirty="0"/>
              <a:t>1-</a:t>
            </a:r>
            <a:r>
              <a:rPr lang="en-US" altLang="zh-CN" dirty="0"/>
              <a:t>X=1+|X|	-1&lt;X ≤0</a:t>
            </a:r>
          </a:p>
          <a:p>
            <a:r>
              <a:rPr lang="zh-CN" altLang="en-US" dirty="0"/>
              <a:t>例：</a:t>
            </a:r>
            <a:r>
              <a:rPr lang="en-US" altLang="zh-CN" dirty="0"/>
              <a:t>X=+0.1011, [X]</a:t>
            </a:r>
            <a:r>
              <a:rPr lang="zh-CN" altLang="en-US" baseline="-25000" dirty="0"/>
              <a:t>原</a:t>
            </a:r>
            <a:r>
              <a:rPr lang="en-US" altLang="zh-CN" dirty="0"/>
              <a:t>=01011</a:t>
            </a:r>
            <a:br>
              <a:rPr lang="en-US" altLang="zh-CN" dirty="0"/>
            </a:br>
            <a:r>
              <a:rPr lang="zh-CN" altLang="en-US" dirty="0"/>
              <a:t>         </a:t>
            </a:r>
            <a:r>
              <a:rPr lang="en-US" altLang="zh-CN" dirty="0"/>
              <a:t>X=-0.1011, [X]</a:t>
            </a:r>
            <a:r>
              <a:rPr lang="zh-CN" altLang="en-US" baseline="-25000" dirty="0"/>
              <a:t>原</a:t>
            </a:r>
            <a:r>
              <a:rPr lang="en-US" altLang="zh-CN"/>
              <a:t>=11011</a:t>
            </a:r>
            <a:endParaRPr lang="hu-HU" altLang="zh-CN" dirty="0"/>
          </a:p>
          <a:p>
            <a:r>
              <a:rPr lang="hu-HU" altLang="zh-CN" dirty="0"/>
              <a:t>0</a:t>
            </a:r>
            <a:r>
              <a:rPr lang="zh-CN" altLang="hu-HU" dirty="0"/>
              <a:t>有两个表示</a:t>
            </a:r>
            <a:r>
              <a:rPr lang="zh-CN" altLang="en-US" dirty="0"/>
              <a:t>：</a:t>
            </a:r>
            <a:r>
              <a:rPr lang="en-US" altLang="zh-CN" dirty="0"/>
              <a:t>[</a:t>
            </a:r>
            <a:r>
              <a:rPr lang="hu-HU" altLang="zh-CN" dirty="0"/>
              <a:t>+0]</a:t>
            </a:r>
            <a:r>
              <a:rPr lang="zh-CN" altLang="en-US" baseline="-25000" dirty="0"/>
              <a:t>原</a:t>
            </a:r>
            <a:r>
              <a:rPr lang="en-US" altLang="zh-CN" dirty="0"/>
              <a:t>=</a:t>
            </a:r>
            <a:r>
              <a:rPr lang="hu-HU" altLang="zh-CN" dirty="0"/>
              <a:t>00000, [–0]</a:t>
            </a:r>
            <a:r>
              <a:rPr lang="zh-CN" altLang="en-US" baseline="-25000" dirty="0"/>
              <a:t>原</a:t>
            </a:r>
            <a:r>
              <a:rPr lang="en-US" altLang="zh-CN" dirty="0"/>
              <a:t>=</a:t>
            </a:r>
            <a:r>
              <a:rPr lang="hu-HU" altLang="zh-CN" dirty="0"/>
              <a:t>10000</a:t>
            </a:r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加减法运算复杂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2971800" y="32766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76400" y="33528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charset="0"/>
              </a:rPr>
              <a:t>[</a:t>
            </a:r>
            <a:r>
              <a:rPr lang="en-US" altLang="zh-CN" sz="2800" b="1" dirty="0">
                <a:latin typeface="Times New Roman" charset="0"/>
              </a:rPr>
              <a:t>X]</a:t>
            </a:r>
            <a:r>
              <a:rPr lang="zh-CN" altLang="en-US" sz="2800" b="1" baseline="-25000" dirty="0"/>
              <a:t>原</a:t>
            </a:r>
            <a:r>
              <a:rPr lang="zh-CN" altLang="en-US" sz="2800" b="1" dirty="0"/>
              <a:t>=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7253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反码表示法</a:t>
            </a:r>
            <a:r>
              <a:rPr lang="en-US" altLang="zh-CN" dirty="0"/>
              <a:t>(one’s   complement)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	X                  0≤X&lt;1</a:t>
            </a:r>
          </a:p>
          <a:p>
            <a:pPr>
              <a:buNone/>
            </a:pPr>
            <a:r>
              <a:rPr lang="en-US" altLang="zh-CN" dirty="0"/>
              <a:t>			2-2</a:t>
            </a:r>
            <a:r>
              <a:rPr lang="en-US" altLang="zh-CN" baseline="30000" dirty="0"/>
              <a:t>-n</a:t>
            </a:r>
            <a:r>
              <a:rPr lang="en-US" altLang="zh-CN" dirty="0"/>
              <a:t>+X        -1&lt;X ≤0</a:t>
            </a:r>
          </a:p>
          <a:p>
            <a:pPr lvl="1"/>
            <a:r>
              <a:rPr lang="zh-CN" altLang="en-US" dirty="0"/>
              <a:t>即当</a:t>
            </a:r>
            <a:r>
              <a:rPr lang="en-US" altLang="zh-CN" dirty="0"/>
              <a:t>X&lt;=0</a:t>
            </a:r>
            <a:r>
              <a:rPr lang="zh-CN" altLang="en-US" dirty="0"/>
              <a:t>时，符号位为</a:t>
            </a:r>
            <a:r>
              <a:rPr lang="en-US" altLang="zh-CN" dirty="0"/>
              <a:t>1</a:t>
            </a:r>
            <a:r>
              <a:rPr lang="zh-CN" altLang="en-US" dirty="0"/>
              <a:t>，数值位取反。</a:t>
            </a:r>
          </a:p>
          <a:p>
            <a:r>
              <a:rPr lang="zh-CN" altLang="en-US" dirty="0"/>
              <a:t>特点: </a:t>
            </a:r>
            <a:endParaRPr lang="en-US" altLang="zh-CN" dirty="0"/>
          </a:p>
          <a:p>
            <a:pPr lvl="1"/>
            <a:r>
              <a:rPr lang="zh-CN" altLang="en-US" dirty="0"/>
              <a:t>反码的和等于和的反码。</a:t>
            </a:r>
            <a:endParaRPr lang="en-US" altLang="zh-CN" dirty="0"/>
          </a:p>
          <a:p>
            <a:pPr lvl="1"/>
            <a:r>
              <a:rPr lang="zh-CN" altLang="en-US" dirty="0"/>
              <a:t>有二个零：</a:t>
            </a:r>
            <a:r>
              <a:rPr lang="en-US" altLang="zh-CN" dirty="0"/>
              <a:t> [</a:t>
            </a:r>
            <a:r>
              <a:rPr lang="hu-HU" altLang="zh-CN" dirty="0"/>
              <a:t>+0]</a:t>
            </a:r>
            <a:r>
              <a:rPr lang="zh-CN" altLang="en-US" baseline="-25000" dirty="0"/>
              <a:t>反</a:t>
            </a:r>
            <a:r>
              <a:rPr lang="en-US" altLang="zh-CN" dirty="0"/>
              <a:t>=</a:t>
            </a:r>
            <a:r>
              <a:rPr lang="zh-CN" altLang="en-US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.0000</a:t>
            </a:r>
            <a:r>
              <a:rPr lang="en-US" altLang="zh-CN" dirty="0"/>
              <a:t>, [</a:t>
            </a:r>
            <a:r>
              <a:rPr lang="hu-HU" altLang="zh-CN" dirty="0"/>
              <a:t>-0]</a:t>
            </a:r>
            <a:r>
              <a:rPr lang="zh-CN" altLang="en-US" baseline="-25000" dirty="0"/>
              <a:t>反</a:t>
            </a:r>
            <a:r>
              <a:rPr lang="zh-CN" altLang="en-US" dirty="0"/>
              <a:t>=</a:t>
            </a:r>
            <a:r>
              <a:rPr lang="zh-CN" altLang="en-US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.1111</a:t>
            </a:r>
            <a:endParaRPr lang="en-US" altLang="zh-CN" dirty="0"/>
          </a:p>
          <a:p>
            <a:pPr lvl="1"/>
            <a:r>
              <a:rPr lang="zh-CN" altLang="en-US" dirty="0"/>
              <a:t>运算时，当最高位有进位而丢掉进位时,要在最低位加1(循环进位)。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26289" y="2420079"/>
            <a:ext cx="1371600" cy="762000"/>
            <a:chOff x="1026289" y="1933937"/>
            <a:chExt cx="1371600" cy="762000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026289" y="2010137"/>
              <a:ext cx="1371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charset="0"/>
                </a:rPr>
                <a:t>[</a:t>
              </a:r>
              <a:r>
                <a:rPr lang="en-US" altLang="zh-CN" sz="2800" b="1" dirty="0">
                  <a:latin typeface="Times New Roman" charset="0"/>
                </a:rPr>
                <a:t>X]</a:t>
              </a:r>
              <a:r>
                <a:rPr lang="zh-CN" altLang="en-US" sz="2800" b="1" baseline="-25000" dirty="0"/>
                <a:t>反</a:t>
              </a:r>
              <a:r>
                <a:rPr lang="zh-CN" altLang="en-US" sz="2800" b="1" dirty="0"/>
                <a:t>=</a:t>
              </a:r>
              <a:endParaRPr lang="en-US" altLang="zh-CN" sz="2800" b="1" dirty="0"/>
            </a:p>
          </p:txBody>
        </p:sp>
        <p:sp>
          <p:nvSpPr>
            <p:cNvPr id="5" name="AutoShape 5"/>
            <p:cNvSpPr>
              <a:spLocks/>
            </p:cNvSpPr>
            <p:nvPr/>
          </p:nvSpPr>
          <p:spPr bwMode="auto">
            <a:xfrm>
              <a:off x="2169289" y="1933937"/>
              <a:ext cx="228600" cy="76200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05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</a:t>
            </a:r>
            <a:r>
              <a:rPr lang="zh-CN" altLang="en-US" dirty="0"/>
              <a:t> 数据的表示方法和转换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4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补码表示法</a:t>
            </a:r>
            <a:r>
              <a:rPr lang="en-US" altLang="zh-CN" dirty="0"/>
              <a:t>(two’s  complement)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200" dirty="0"/>
              <a:t>定义</a:t>
            </a:r>
            <a:r>
              <a:rPr lang="en-US" altLang="zh-CN" sz="3200" dirty="0"/>
              <a:t>：  </a:t>
            </a:r>
          </a:p>
          <a:p>
            <a:pPr>
              <a:buNone/>
            </a:pPr>
            <a:r>
              <a:rPr lang="zh-CN" altLang="en-US" dirty="0"/>
              <a:t>                   </a:t>
            </a:r>
            <a:r>
              <a:rPr lang="en-US" altLang="zh-CN" dirty="0"/>
              <a:t>X                   </a:t>
            </a:r>
            <a:r>
              <a:rPr lang="zh-CN" altLang="en-US" dirty="0"/>
              <a:t> 0</a:t>
            </a:r>
            <a:r>
              <a:rPr lang="en-US" altLang="zh-CN" dirty="0"/>
              <a:t>≤X&lt;1;</a:t>
            </a:r>
          </a:p>
          <a:p>
            <a:pPr>
              <a:buNone/>
            </a:pPr>
            <a:r>
              <a:rPr lang="zh-CN" altLang="en-US" dirty="0"/>
              <a:t>                   2</a:t>
            </a:r>
            <a:r>
              <a:rPr lang="en-US" altLang="zh-CN" dirty="0"/>
              <a:t>+X=2-|X|     </a:t>
            </a:r>
            <a:r>
              <a:rPr lang="zh-CN" altLang="en-US" dirty="0"/>
              <a:t> -1</a:t>
            </a:r>
            <a:r>
              <a:rPr lang="en-US" altLang="zh-CN" dirty="0"/>
              <a:t>≤X&lt;0;</a:t>
            </a:r>
          </a:p>
          <a:p>
            <a:pPr lvl="1"/>
            <a:r>
              <a:rPr lang="zh-CN" altLang="en-US" dirty="0"/>
              <a:t>即</a:t>
            </a:r>
            <a:r>
              <a:rPr lang="en-US" altLang="zh-CN" dirty="0"/>
              <a:t>X&lt;0</a:t>
            </a:r>
            <a:r>
              <a:rPr lang="zh-CN" altLang="en-US" dirty="0"/>
              <a:t>时，符号位为1，数值位取反后再加1。</a:t>
            </a: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en-US" altLang="zh-CN" dirty="0"/>
              <a:t>X=+0.1011    [X]</a:t>
            </a:r>
            <a:r>
              <a:rPr lang="zh-CN" altLang="en-US" baseline="-25000" dirty="0"/>
              <a:t>补</a:t>
            </a:r>
            <a:r>
              <a:rPr lang="zh-CN" altLang="en-US" dirty="0"/>
              <a:t>=</a:t>
            </a:r>
            <a:r>
              <a:rPr lang="zh-CN" altLang="en-US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.1011</a:t>
            </a:r>
            <a:endParaRPr lang="en-US" altLang="zh-CN" dirty="0"/>
          </a:p>
          <a:p>
            <a:pPr lvl="1"/>
            <a:r>
              <a:rPr lang="en-US" altLang="zh-CN" dirty="0"/>
              <a:t>X=-0.1011     [X]</a:t>
            </a:r>
            <a:r>
              <a:rPr lang="zh-CN" altLang="en-US" baseline="-25000" dirty="0"/>
              <a:t>补</a:t>
            </a:r>
            <a:r>
              <a:rPr lang="zh-CN" altLang="en-US" dirty="0"/>
              <a:t>=</a:t>
            </a:r>
            <a:r>
              <a:rPr lang="zh-CN" altLang="en-US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.0101</a:t>
            </a:r>
          </a:p>
          <a:p>
            <a:r>
              <a:rPr lang="zh-CN" altLang="en-US" dirty="0"/>
              <a:t>特点:</a:t>
            </a:r>
            <a:endParaRPr lang="en-US" altLang="zh-CN" dirty="0"/>
          </a:p>
          <a:p>
            <a:pPr lvl="1"/>
            <a:r>
              <a:rPr lang="zh-CN" altLang="en-US" dirty="0"/>
              <a:t>数值0的补码表示形式是唯一的：</a:t>
            </a:r>
            <a:r>
              <a:rPr lang="en-US" altLang="zh-CN" dirty="0"/>
              <a:t>[+0]</a:t>
            </a:r>
            <a:r>
              <a:rPr lang="zh-CN" altLang="en-US" baseline="-25000" dirty="0"/>
              <a:t>补</a:t>
            </a:r>
            <a:r>
              <a:rPr lang="en-US" altLang="zh-CN" dirty="0"/>
              <a:t>=[-0]</a:t>
            </a:r>
            <a:r>
              <a:rPr lang="zh-CN" altLang="en-US" baseline="-25000" dirty="0"/>
              <a:t>补</a:t>
            </a:r>
            <a:r>
              <a:rPr lang="en-US" altLang="zh-CN" dirty="0"/>
              <a:t>=0.0000</a:t>
            </a:r>
          </a:p>
          <a:p>
            <a:pPr lvl="1"/>
            <a:r>
              <a:rPr lang="zh-CN" altLang="en-US" dirty="0"/>
              <a:t>补码的和等于和的补码,符号位和数值位一样参加运算,不必单独处理,即[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+[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=[</a:t>
            </a:r>
            <a:r>
              <a:rPr lang="en-US" altLang="zh-CN" dirty="0"/>
              <a:t>X+Y]</a:t>
            </a:r>
            <a:r>
              <a:rPr lang="zh-CN" altLang="en-US" baseline="-25000" dirty="0"/>
              <a:t>补</a:t>
            </a:r>
            <a:endParaRPr lang="en-US" altLang="zh-CN" baseline="-25000" dirty="0"/>
          </a:p>
          <a:p>
            <a:pPr lvl="1"/>
            <a:r>
              <a:rPr lang="zh-CN" altLang="en-US" dirty="0"/>
              <a:t>补码相减：符号位连同数值位一起取反加1</a:t>
            </a:r>
            <a:r>
              <a:rPr lang="en-US" altLang="zh-CN" dirty="0"/>
              <a:t>,</a:t>
            </a:r>
            <a:r>
              <a:rPr lang="zh-CN" altLang="en-US" dirty="0"/>
              <a:t>即[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-[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=[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+[-</a:t>
            </a:r>
            <a:r>
              <a:rPr lang="en-US" altLang="zh-CN" dirty="0"/>
              <a:t>Y]</a:t>
            </a:r>
            <a:r>
              <a:rPr lang="zh-CN" altLang="en-US" baseline="-25000" dirty="0"/>
              <a:t>补，</a:t>
            </a:r>
            <a:r>
              <a:rPr lang="zh-CN" altLang="en-US" dirty="0"/>
              <a:t>[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>
                <a:ea typeface="PMingLiU" charset="-120"/>
              </a:rPr>
              <a:t>→[-</a:t>
            </a:r>
            <a:r>
              <a:rPr lang="en-US" altLang="zh-CN" dirty="0">
                <a:ea typeface="PMingLiU" charset="-120"/>
              </a:rPr>
              <a:t>Y]</a:t>
            </a:r>
            <a:r>
              <a:rPr lang="zh-CN" altLang="en-US" baseline="-25000" dirty="0"/>
              <a:t>补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4342" y="2330369"/>
            <a:ext cx="1219200" cy="609600"/>
            <a:chOff x="834342" y="2330369"/>
            <a:chExt cx="1219200" cy="609600"/>
          </a:xfrm>
        </p:grpSpPr>
        <p:sp>
          <p:nvSpPr>
            <p:cNvPr id="4" name="AutoShape 4"/>
            <p:cNvSpPr>
              <a:spLocks/>
            </p:cNvSpPr>
            <p:nvPr/>
          </p:nvSpPr>
          <p:spPr bwMode="auto">
            <a:xfrm>
              <a:off x="1824942" y="2330369"/>
              <a:ext cx="228600" cy="609600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834342" y="2406569"/>
              <a:ext cx="973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dirty="0"/>
                <a:t>[X]</a:t>
              </a:r>
              <a:r>
                <a:rPr lang="zh-CN" altLang="en-US" sz="2400" b="1" baseline="-25000" dirty="0"/>
                <a:t>补</a:t>
              </a:r>
              <a:r>
                <a:rPr lang="zh-CN" altLang="en-US" sz="2400" b="1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77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实现加法运算的逻辑示例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3" name="Picture 1" descr="c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13" y="1825625"/>
            <a:ext cx="6767573" cy="434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5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整数的表示形式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X=X</a:t>
            </a:r>
            <a:r>
              <a:rPr lang="en-US" altLang="zh-CN" baseline="-25000" dirty="0"/>
              <a:t>n</a:t>
            </a:r>
            <a:r>
              <a:rPr lang="en-US" altLang="zh-CN" dirty="0"/>
              <a:t>X</a:t>
            </a:r>
            <a:r>
              <a:rPr lang="en-US" altLang="zh-CN" baseline="-25000" dirty="0"/>
              <a:t>n-1</a:t>
            </a:r>
            <a:r>
              <a:rPr lang="en-US" altLang="zh-CN" dirty="0">
                <a:latin typeface="Times New Roman" charset="0"/>
              </a:rPr>
              <a:t>…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0，</a:t>
            </a:r>
            <a:r>
              <a:rPr lang="zh-CN" altLang="en-US" dirty="0"/>
              <a:t>其中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/>
              <a:t>为符号位。</a:t>
            </a:r>
          </a:p>
          <a:p>
            <a:r>
              <a:rPr lang="zh-CN" altLang="en-US" dirty="0"/>
              <a:t>1)原码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X                           </a:t>
            </a:r>
            <a:r>
              <a:rPr lang="zh-CN" altLang="en-US" dirty="0"/>
              <a:t>0</a:t>
            </a:r>
            <a:r>
              <a:rPr lang="en-US" altLang="zh-CN" dirty="0"/>
              <a:t>≤X&lt;2</a:t>
            </a:r>
            <a:r>
              <a:rPr lang="en-US" altLang="zh-CN" baseline="30000" dirty="0"/>
              <a:t>n</a:t>
            </a:r>
          </a:p>
          <a:p>
            <a:pPr>
              <a:buNone/>
            </a:pPr>
            <a:r>
              <a:rPr lang="en-US" altLang="zh-CN" dirty="0"/>
              <a:t>                   2</a:t>
            </a:r>
            <a:r>
              <a:rPr lang="en-US" altLang="zh-CN" baseline="30000" dirty="0"/>
              <a:t>n</a:t>
            </a:r>
            <a:r>
              <a:rPr lang="en-US" altLang="zh-CN" dirty="0"/>
              <a:t>-X=2</a:t>
            </a:r>
            <a:r>
              <a:rPr lang="en-US" altLang="zh-CN" baseline="30000" dirty="0"/>
              <a:t>n</a:t>
            </a:r>
            <a:r>
              <a:rPr lang="en-US" altLang="zh-CN" dirty="0"/>
              <a:t>+|X|         </a:t>
            </a:r>
            <a:r>
              <a:rPr lang="zh-CN" altLang="en-US" dirty="0"/>
              <a:t>-2</a:t>
            </a:r>
            <a:r>
              <a:rPr lang="en-US" altLang="zh-CN" baseline="30000" dirty="0"/>
              <a:t>n</a:t>
            </a:r>
            <a:r>
              <a:rPr lang="en-US" altLang="zh-CN" dirty="0"/>
              <a:t>&lt;X≤0</a:t>
            </a:r>
          </a:p>
          <a:p>
            <a:r>
              <a:rPr lang="zh-CN" altLang="en-US" dirty="0"/>
              <a:t>2)反码</a:t>
            </a:r>
          </a:p>
          <a:p>
            <a:pPr>
              <a:buNone/>
            </a:pPr>
            <a:r>
              <a:rPr lang="en-US" altLang="zh-CN" dirty="0"/>
              <a:t>                   X                           </a:t>
            </a:r>
            <a:r>
              <a:rPr lang="zh-CN" altLang="en-US" dirty="0"/>
              <a:t>0</a:t>
            </a:r>
            <a:r>
              <a:rPr lang="en-US" altLang="zh-CN" dirty="0"/>
              <a:t>≤X&lt;2</a:t>
            </a:r>
            <a:r>
              <a:rPr lang="en-US" altLang="zh-CN" baseline="30000" dirty="0"/>
              <a:t>n</a:t>
            </a:r>
          </a:p>
          <a:p>
            <a:pPr>
              <a:buNone/>
            </a:pPr>
            <a:r>
              <a:rPr lang="en-US" altLang="zh-CN" dirty="0"/>
              <a:t>                   (2</a:t>
            </a:r>
            <a:r>
              <a:rPr lang="en-US" altLang="zh-CN" baseline="30000" dirty="0"/>
              <a:t>n+1</a:t>
            </a:r>
            <a:r>
              <a:rPr lang="en-US" altLang="zh-CN" dirty="0"/>
              <a:t>-1)+X             </a:t>
            </a:r>
            <a:r>
              <a:rPr lang="zh-CN" altLang="en-US" dirty="0"/>
              <a:t>-2</a:t>
            </a:r>
            <a:r>
              <a:rPr lang="en-US" altLang="zh-CN" baseline="30000" dirty="0"/>
              <a:t>n</a:t>
            </a:r>
            <a:r>
              <a:rPr lang="en-US" altLang="zh-CN" dirty="0"/>
              <a:t>&lt;X≤0</a:t>
            </a:r>
            <a:endParaRPr lang="zh-CN" altLang="en-US" dirty="0"/>
          </a:p>
          <a:p>
            <a:r>
              <a:rPr lang="zh-CN" altLang="en-US" dirty="0"/>
              <a:t>3)补码</a:t>
            </a:r>
          </a:p>
          <a:p>
            <a:pPr>
              <a:buNone/>
            </a:pPr>
            <a:r>
              <a:rPr lang="en-US" altLang="zh-CN" dirty="0"/>
              <a:t>                   X                           </a:t>
            </a:r>
            <a:r>
              <a:rPr lang="zh-CN" altLang="en-US" dirty="0"/>
              <a:t>0</a:t>
            </a:r>
            <a:r>
              <a:rPr lang="en-US" altLang="zh-CN" dirty="0"/>
              <a:t>≤X&lt;2</a:t>
            </a:r>
            <a:r>
              <a:rPr lang="en-US" altLang="zh-CN" baseline="30000" dirty="0"/>
              <a:t>n</a:t>
            </a:r>
          </a:p>
          <a:p>
            <a:pPr>
              <a:buNone/>
            </a:pPr>
            <a:r>
              <a:rPr lang="en-US" altLang="zh-CN" dirty="0"/>
              <a:t>                   2</a:t>
            </a:r>
            <a:r>
              <a:rPr lang="en-US" altLang="zh-CN" baseline="30000" dirty="0"/>
              <a:t>n+1</a:t>
            </a:r>
            <a:r>
              <a:rPr lang="en-US" altLang="zh-CN" dirty="0"/>
              <a:t>+X=2</a:t>
            </a:r>
            <a:r>
              <a:rPr lang="en-US" altLang="zh-CN" baseline="30000" dirty="0"/>
              <a:t>n+1</a:t>
            </a:r>
            <a:r>
              <a:rPr lang="en-US" altLang="zh-CN" dirty="0"/>
              <a:t>-|X|     </a:t>
            </a:r>
            <a:r>
              <a:rPr lang="zh-CN" altLang="en-US" dirty="0"/>
              <a:t>-2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≤X</a:t>
            </a:r>
            <a:r>
              <a:rPr lang="en-US" altLang="zh-CN" dirty="0"/>
              <a:t>&lt;0</a:t>
            </a:r>
            <a:endParaRPr lang="en-US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733607" y="2743200"/>
            <a:ext cx="1109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[</a:t>
            </a:r>
            <a:r>
              <a:rPr lang="en-US" altLang="zh-CN" sz="2800" b="1"/>
              <a:t>X]</a:t>
            </a:r>
            <a:r>
              <a:rPr lang="zh-CN" altLang="en-US" sz="2800" b="1" baseline="-25000"/>
              <a:t>原</a:t>
            </a:r>
            <a:r>
              <a:rPr lang="zh-CN" altLang="en-US" sz="2800" b="1"/>
              <a:t>=</a:t>
            </a:r>
          </a:p>
        </p:txBody>
      </p:sp>
      <p:sp>
        <p:nvSpPr>
          <p:cNvPr id="5" name="AutoShape 1029"/>
          <p:cNvSpPr>
            <a:spLocks/>
          </p:cNvSpPr>
          <p:nvPr/>
        </p:nvSpPr>
        <p:spPr bwMode="auto">
          <a:xfrm>
            <a:off x="1843269" y="25908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030"/>
          <p:cNvSpPr>
            <a:spLocks/>
          </p:cNvSpPr>
          <p:nvPr/>
        </p:nvSpPr>
        <p:spPr bwMode="auto">
          <a:xfrm>
            <a:off x="1843269" y="3835075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1031"/>
          <p:cNvSpPr>
            <a:spLocks/>
          </p:cNvSpPr>
          <p:nvPr/>
        </p:nvSpPr>
        <p:spPr bwMode="auto">
          <a:xfrm>
            <a:off x="1843269" y="5016658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776469" y="3987475"/>
            <a:ext cx="1109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[</a:t>
            </a:r>
            <a:r>
              <a:rPr lang="en-US" altLang="zh-CN" sz="2800" b="1" dirty="0"/>
              <a:t>X]</a:t>
            </a:r>
            <a:r>
              <a:rPr lang="zh-CN" altLang="en-US" sz="2800" b="1" baseline="-25000" dirty="0"/>
              <a:t>反</a:t>
            </a:r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733607" y="5183346"/>
            <a:ext cx="1109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[</a:t>
            </a:r>
            <a:r>
              <a:rPr lang="en-US" altLang="zh-CN" sz="2800" b="1" dirty="0"/>
              <a:t>X]</a:t>
            </a:r>
            <a:r>
              <a:rPr lang="zh-CN" altLang="en-US" sz="2800" b="1" baseline="-25000" dirty="0"/>
              <a:t>补</a:t>
            </a:r>
            <a:r>
              <a:rPr lang="zh-CN" altLang="en-US" sz="28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816274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加减法运算的溢出处理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判断方法1：</a:t>
            </a:r>
            <a:endParaRPr lang="en-US" altLang="zh-CN" dirty="0"/>
          </a:p>
          <a:p>
            <a:pPr lvl="1"/>
            <a:r>
              <a:rPr lang="zh-CN" altLang="en-US" dirty="0"/>
              <a:t>两个数相加，若它们同为正数或负数(同号)，则当且仅当结果的符号位变为</a:t>
            </a:r>
            <a:r>
              <a:rPr lang="zh-CN" altLang="en-US" u="sng" dirty="0"/>
              <a:t>相反</a:t>
            </a:r>
            <a:r>
              <a:rPr lang="zh-CN" altLang="en-US" dirty="0"/>
              <a:t>时才溢出。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其中，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A、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B</a:t>
            </a:r>
            <a:r>
              <a:rPr lang="zh-CN" altLang="en-US" dirty="0"/>
              <a:t>为操作数的符号位，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S</a:t>
            </a:r>
            <a:r>
              <a:rPr lang="zh-CN" altLang="en-US" dirty="0"/>
              <a:t>为运算结果的符号位。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343874" y="3018098"/>
          <a:ext cx="419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3" imgW="1218960" imgH="253800" progId="Equation.3">
                  <p:embed/>
                </p:oleObj>
              </mc:Choice>
              <mc:Fallback>
                <p:oleObj name="Equation" r:id="rId3" imgW="1218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874" y="3018098"/>
                        <a:ext cx="419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2" name="Picture 2" descr="c2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89" y="4559401"/>
            <a:ext cx="6979534" cy="174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505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加减法运算的溢出处理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判断方法2：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</a:t>
            </a:r>
            <a:r>
              <a:rPr lang="en-US" altLang="zh-CN" dirty="0" err="1">
                <a:sym typeface="Symbol" charset="2"/>
              </a:rPr>
              <a:t>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f</a:t>
            </a:r>
            <a:endParaRPr lang="en-US" altLang="zh-CN" baseline="-25000" dirty="0"/>
          </a:p>
          <a:p>
            <a:pPr lvl="1"/>
            <a:r>
              <a:rPr lang="zh-CN" altLang="en-US" dirty="0"/>
              <a:t>其中: </a:t>
            </a:r>
            <a:r>
              <a:rPr lang="en-US" altLang="zh-CN" dirty="0"/>
              <a:t>C</a:t>
            </a:r>
            <a:r>
              <a:rPr lang="zh-CN" altLang="en-US" dirty="0"/>
              <a:t>表示数值最高位的进位，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f</a:t>
            </a:r>
            <a:r>
              <a:rPr lang="zh-CN" altLang="en-US" dirty="0"/>
              <a:t>表示符号位的进</a:t>
            </a:r>
            <a:endParaRPr lang="en-US" altLang="zh-CN" dirty="0"/>
          </a:p>
          <a:p>
            <a:pPr lvl="1"/>
            <a:r>
              <a:rPr lang="zh-CN" altLang="en-US" dirty="0"/>
              <a:t>即</a:t>
            </a:r>
            <a:r>
              <a:rPr lang="en-US" altLang="zh-CN" dirty="0"/>
              <a:t>C=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f</a:t>
            </a:r>
            <a:r>
              <a:rPr lang="zh-CN" altLang="en-US" dirty="0"/>
              <a:t>时，正常;  </a:t>
            </a:r>
            <a:r>
              <a:rPr lang="en-US" altLang="zh-CN" dirty="0"/>
              <a:t>C≠ 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f</a:t>
            </a:r>
            <a:r>
              <a:rPr lang="zh-CN" altLang="en-US" dirty="0"/>
              <a:t>时，溢出</a:t>
            </a:r>
            <a:endParaRPr lang="en-US" dirty="0"/>
          </a:p>
        </p:txBody>
      </p:sp>
      <p:pic>
        <p:nvPicPr>
          <p:cNvPr id="21505" name="Picture 1" descr="c3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543" y="4027990"/>
            <a:ext cx="3507129" cy="182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79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加减法运算的溢出处理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判断方法3：</a:t>
            </a:r>
            <a:endParaRPr lang="en-US" altLang="zh-CN" dirty="0"/>
          </a:p>
          <a:p>
            <a:pPr lvl="1"/>
            <a:r>
              <a:rPr lang="zh-CN" altLang="en-US" dirty="0"/>
              <a:t>采用2位符号位：则符号位00表示结果为正，11表示结果为负；01表示</a:t>
            </a:r>
            <a:r>
              <a:rPr lang="zh-CN" altLang="en-US" dirty="0">
                <a:latin typeface="Times New Roman" charset="0"/>
              </a:rPr>
              <a:t>“</a:t>
            </a:r>
            <a:r>
              <a:rPr lang="zh-CN" altLang="en-US" dirty="0"/>
              <a:t>上溢</a:t>
            </a:r>
            <a:r>
              <a:rPr lang="zh-CN" altLang="en-US" dirty="0">
                <a:latin typeface="Times New Roman" charset="0"/>
              </a:rPr>
              <a:t>”</a:t>
            </a:r>
            <a:r>
              <a:rPr lang="zh-CN" altLang="en-US" dirty="0"/>
              <a:t>，10表示</a:t>
            </a:r>
            <a:r>
              <a:rPr lang="zh-CN" altLang="en-US" dirty="0">
                <a:latin typeface="Times New Roman" charset="0"/>
              </a:rPr>
              <a:t>“</a:t>
            </a:r>
            <a:r>
              <a:rPr lang="zh-CN" altLang="en-US" dirty="0"/>
              <a:t>下溢</a:t>
            </a:r>
            <a:r>
              <a:rPr lang="zh-CN" altLang="en-US" dirty="0">
                <a:latin typeface="Times New Roman" charset="0"/>
              </a:rPr>
              <a:t>”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22529" name="Picture 1" descr="c4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45" y="3483978"/>
            <a:ext cx="5485880" cy="253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242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变形补码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采用多符号位的补码叫“变形补码”</a:t>
            </a:r>
          </a:p>
          <a:p>
            <a:r>
              <a:rPr lang="zh-CN" altLang="en-US" dirty="0"/>
              <a:t>如果采用双符号位，则运算时用双符号位，存储时仅保留一个符号位</a:t>
            </a:r>
          </a:p>
          <a:p>
            <a:endParaRPr lang="en-US" dirty="0"/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1655179" y="3814744"/>
            <a:ext cx="2644775" cy="1607050"/>
            <a:chOff x="768" y="1968"/>
            <a:chExt cx="1440" cy="1075"/>
          </a:xfrm>
        </p:grpSpPr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68" y="1968"/>
              <a:ext cx="1440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latin typeface="Times New Roman" charset="0"/>
                </a:rPr>
                <a:t>（</a:t>
              </a:r>
              <a:r>
                <a:rPr lang="en-US" altLang="zh-CN" sz="2000" b="1" dirty="0">
                  <a:latin typeface="Times New Roman" charset="0"/>
                </a:rPr>
                <a:t>1） 9</a:t>
              </a:r>
              <a:r>
                <a:rPr lang="zh-CN" altLang="en-US" sz="2000" b="1" dirty="0">
                  <a:latin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</a:rPr>
                <a:t>+</a:t>
              </a:r>
              <a:r>
                <a:rPr lang="zh-CN" altLang="en-US" sz="2000" b="1" dirty="0">
                  <a:latin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</a:rPr>
                <a:t>5</a:t>
              </a:r>
              <a:r>
                <a:rPr lang="zh-CN" altLang="en-US" sz="2000" b="1" dirty="0">
                  <a:latin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</a:rPr>
                <a:t>= 14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Times New Roman" charset="0"/>
                </a:rPr>
                <a:t>             </a:t>
              </a:r>
              <a:endParaRPr lang="en-US" altLang="zh-CN" sz="2400" dirty="0">
                <a:latin typeface="Times New Roman" charset="0"/>
              </a:endParaRP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1248" y="2161"/>
              <a:ext cx="528" cy="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charset="0"/>
                </a:rPr>
                <a:t>00</a:t>
              </a:r>
              <a:r>
                <a:rPr lang="en-US" altLang="zh-CN" b="1" dirty="0">
                  <a:latin typeface="Times New Roman" charset="0"/>
                </a:rPr>
                <a:t>10</a:t>
              </a:r>
              <a:r>
                <a:rPr lang="zh-CN" altLang="en-US" b="1" dirty="0">
                  <a:latin typeface="Times New Roman" charset="0"/>
                </a:rPr>
                <a:t>01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charset="0"/>
                </a:rPr>
                <a:t>00</a:t>
              </a:r>
              <a:r>
                <a:rPr lang="en-US" altLang="zh-CN" b="1" dirty="0">
                  <a:latin typeface="Times New Roman" charset="0"/>
                </a:rPr>
                <a:t>01</a:t>
              </a:r>
              <a:r>
                <a:rPr lang="zh-CN" altLang="en-US" b="1" dirty="0">
                  <a:latin typeface="Times New Roman" charset="0"/>
                </a:rPr>
                <a:t>01 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charset="0"/>
                </a:rPr>
                <a:t>00</a:t>
              </a:r>
              <a:r>
                <a:rPr lang="zh-CN" altLang="en-US" b="1" dirty="0">
                  <a:latin typeface="Times New Roman" charset="0"/>
                </a:rPr>
                <a:t>11</a:t>
              </a:r>
              <a:r>
                <a:rPr lang="en-US" altLang="zh-CN" b="1" dirty="0">
                  <a:latin typeface="Times New Roman" charset="0"/>
                </a:rPr>
                <a:t>1</a:t>
              </a:r>
              <a:r>
                <a:rPr lang="zh-CN" altLang="en-US" b="1" dirty="0">
                  <a:latin typeface="Times New Roman" charset="0"/>
                </a:rPr>
                <a:t>0</a:t>
              </a:r>
              <a:endParaRPr lang="zh-CN" altLang="en-US" sz="2400" b="1" dirty="0">
                <a:latin typeface="Times New Roman" charset="0"/>
              </a:endParaRP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289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1037" y="2796"/>
              <a:ext cx="90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latin typeface="Times New Roman" charset="0"/>
                </a:rPr>
                <a:t>f</a:t>
              </a:r>
              <a:r>
                <a:rPr lang="en-US" altLang="zh-CN" b="1" baseline="-25000" dirty="0">
                  <a:latin typeface="Times New Roman" charset="0"/>
                </a:rPr>
                <a:t>s1</a:t>
              </a:r>
              <a:r>
                <a:rPr lang="en-US" altLang="zh-CN" b="1" dirty="0">
                  <a:latin typeface="Times New Roman" charset="0"/>
                </a:rPr>
                <a:t>=f</a:t>
              </a:r>
              <a:r>
                <a:rPr lang="en-US" altLang="zh-CN" b="1" baseline="-25000" dirty="0">
                  <a:latin typeface="Times New Roman" charset="0"/>
                </a:rPr>
                <a:t>s2</a:t>
              </a:r>
              <a:r>
                <a:rPr lang="en-US" altLang="zh-CN" b="1" dirty="0">
                  <a:latin typeface="Times New Roman" charset="0"/>
                </a:rPr>
                <a:t>,</a:t>
              </a:r>
              <a:r>
                <a:rPr lang="zh-CN" altLang="en-US" b="1" dirty="0">
                  <a:latin typeface="Times New Roman" charset="0"/>
                </a:rPr>
                <a:t> 不溢出</a:t>
              </a:r>
              <a:endParaRPr lang="zh-CN" altLang="en-US" sz="2400" b="1" dirty="0">
                <a:latin typeface="Times New Roman" charset="0"/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4837317" y="3821471"/>
            <a:ext cx="2644775" cy="1607050"/>
            <a:chOff x="768" y="1968"/>
            <a:chExt cx="1440" cy="1075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68" y="1968"/>
              <a:ext cx="1440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latin typeface="Times New Roman" charset="0"/>
                </a:rPr>
                <a:t>（</a:t>
              </a:r>
              <a:r>
                <a:rPr lang="en-US" altLang="zh-CN" sz="2000" b="1" dirty="0">
                  <a:latin typeface="Times New Roman" charset="0"/>
                </a:rPr>
                <a:t>2） 12</a:t>
              </a:r>
              <a:r>
                <a:rPr lang="zh-CN" altLang="en-US" sz="2000" b="1" dirty="0">
                  <a:latin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</a:rPr>
                <a:t>+</a:t>
              </a:r>
              <a:r>
                <a:rPr lang="zh-CN" altLang="en-US" sz="2000" b="1" dirty="0">
                  <a:latin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</a:rPr>
                <a:t>7</a:t>
              </a:r>
              <a:r>
                <a:rPr lang="zh-CN" altLang="en-US" sz="2000" b="1" dirty="0">
                  <a:latin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</a:rPr>
                <a:t>= 19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Times New Roman" charset="0"/>
                </a:rPr>
                <a:t>             </a:t>
              </a:r>
              <a:endParaRPr lang="en-US" altLang="zh-CN" sz="2400" dirty="0">
                <a:latin typeface="Times New Roman" charset="0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248" y="2161"/>
              <a:ext cx="528" cy="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charset="0"/>
                </a:rPr>
                <a:t>00</a:t>
              </a:r>
              <a:r>
                <a:rPr lang="en-US" altLang="zh-CN" b="1" dirty="0">
                  <a:latin typeface="Times New Roman" charset="0"/>
                </a:rPr>
                <a:t>11</a:t>
              </a:r>
              <a:r>
                <a:rPr lang="zh-CN" altLang="en-US" b="1" dirty="0">
                  <a:latin typeface="Times New Roman" charset="0"/>
                </a:rPr>
                <a:t>0</a:t>
              </a:r>
              <a:r>
                <a:rPr lang="en-US" altLang="zh-CN" b="1" dirty="0">
                  <a:latin typeface="Times New Roman" charset="0"/>
                </a:rPr>
                <a:t>0</a:t>
              </a:r>
              <a:r>
                <a:rPr lang="zh-CN" altLang="en-US" b="1" dirty="0">
                  <a:latin typeface="Times New Roman" charset="0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charset="0"/>
                </a:rPr>
                <a:t>00</a:t>
              </a:r>
              <a:r>
                <a:rPr lang="en-US" altLang="zh-CN" b="1" dirty="0">
                  <a:latin typeface="Times New Roman" charset="0"/>
                </a:rPr>
                <a:t>011</a:t>
              </a:r>
              <a:r>
                <a:rPr lang="zh-CN" altLang="en-US" b="1" dirty="0">
                  <a:latin typeface="Times New Roman" charset="0"/>
                </a:rPr>
                <a:t>1 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charset="0"/>
                </a:rPr>
                <a:t>01</a:t>
              </a:r>
              <a:r>
                <a:rPr lang="en-US" altLang="zh-CN" b="1" dirty="0">
                  <a:latin typeface="Times New Roman" charset="0"/>
                </a:rPr>
                <a:t>00</a:t>
              </a:r>
              <a:r>
                <a:rPr lang="zh-CN" altLang="en-US" b="1" dirty="0">
                  <a:latin typeface="Times New Roman" charset="0"/>
                </a:rPr>
                <a:t>1</a:t>
              </a:r>
              <a:r>
                <a:rPr lang="en-US" altLang="zh-CN" b="1" dirty="0">
                  <a:latin typeface="Times New Roman" charset="0"/>
                </a:rPr>
                <a:t>1</a:t>
              </a:r>
              <a:endParaRPr lang="zh-CN" altLang="en-US" sz="2400" b="1" dirty="0">
                <a:latin typeface="Times New Roman" charset="0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289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1037" y="2796"/>
              <a:ext cx="90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charset="0"/>
                </a:rPr>
                <a:t>f</a:t>
              </a:r>
              <a:r>
                <a:rPr lang="en-US" altLang="zh-CN" b="1" baseline="-25000" dirty="0">
                  <a:latin typeface="Times New Roman" charset="0"/>
                </a:rPr>
                <a:t>s1</a:t>
              </a:r>
              <a:r>
                <a:rPr lang="en-US" altLang="zh-CN" dirty="0"/>
                <a:t> ≠ </a:t>
              </a:r>
              <a:r>
                <a:rPr lang="en-US" altLang="zh-CN" b="1" dirty="0">
                  <a:latin typeface="Times New Roman" charset="0"/>
                </a:rPr>
                <a:t>f</a:t>
              </a:r>
              <a:r>
                <a:rPr lang="en-US" altLang="zh-CN" b="1" baseline="-25000" dirty="0">
                  <a:latin typeface="Times New Roman" charset="0"/>
                </a:rPr>
                <a:t>s2</a:t>
              </a:r>
              <a:r>
                <a:rPr lang="en-US" altLang="zh-CN" b="1" dirty="0">
                  <a:latin typeface="Times New Roman" charset="0"/>
                </a:rPr>
                <a:t>,</a:t>
              </a:r>
              <a:r>
                <a:rPr lang="zh-CN" altLang="en-US" b="1" dirty="0">
                  <a:latin typeface="Times New Roman" charset="0"/>
                </a:rPr>
                <a:t> 溢出</a:t>
              </a:r>
              <a:endParaRPr lang="zh-CN" altLang="en-US" sz="2400" b="1" dirty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184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定点数和</a:t>
            </a:r>
            <a:r>
              <a:rPr lang="zh-CN" altLang="zh-CN" dirty="0"/>
              <a:t>浮点</a:t>
            </a:r>
            <a:r>
              <a:rPr lang="zh-CN" altLang="en-US" dirty="0"/>
              <a:t>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在计算机中的数据有定点数和浮点数两种</a:t>
            </a:r>
          </a:p>
          <a:p>
            <a:r>
              <a:rPr lang="zh-CN" altLang="en-US" dirty="0"/>
              <a:t>定点数：指小数点固定在某个位置上的数据</a:t>
            </a:r>
          </a:p>
          <a:p>
            <a:r>
              <a:rPr lang="zh-CN" altLang="en-US" dirty="0"/>
              <a:t>浮点数：指小数点位置可浮动的数据</a:t>
            </a:r>
          </a:p>
          <a:p>
            <a:pPr marL="0" indent="0">
              <a:buNone/>
            </a:pPr>
            <a:r>
              <a:rPr lang="zh-CN" altLang="en-US" dirty="0"/>
              <a:t>                      </a:t>
            </a:r>
            <a:r>
              <a:rPr lang="en-US" altLang="zh-CN" dirty="0"/>
              <a:t>N=M•R</a:t>
            </a:r>
            <a:r>
              <a:rPr lang="en-US" altLang="zh-CN" baseline="30000" dirty="0"/>
              <a:t>E</a:t>
            </a:r>
          </a:p>
          <a:p>
            <a:pPr lvl="1"/>
            <a:r>
              <a:rPr lang="zh-CN" altLang="en-US" dirty="0"/>
              <a:t>其中，</a:t>
            </a:r>
            <a:r>
              <a:rPr lang="en-US" altLang="zh-CN" dirty="0"/>
              <a:t>N</a:t>
            </a:r>
            <a:r>
              <a:rPr lang="zh-CN" altLang="en-US" dirty="0"/>
              <a:t>是浮点数，</a:t>
            </a:r>
            <a:r>
              <a:rPr lang="en-US" altLang="zh-CN" dirty="0"/>
              <a:t>M</a:t>
            </a:r>
            <a:r>
              <a:rPr lang="zh-CN" altLang="en-US" dirty="0"/>
              <a:t>为尾数，</a:t>
            </a:r>
            <a:r>
              <a:rPr lang="en-US" altLang="zh-CN" dirty="0"/>
              <a:t>E</a:t>
            </a:r>
            <a:r>
              <a:rPr lang="zh-CN" altLang="en-US" dirty="0"/>
              <a:t>为阶码，</a:t>
            </a:r>
            <a:r>
              <a:rPr lang="en-US" altLang="zh-CN" dirty="0"/>
              <a:t>R</a:t>
            </a:r>
            <a:r>
              <a:rPr lang="zh-CN" altLang="en-US" dirty="0"/>
              <a:t>为阶的基数</a:t>
            </a:r>
            <a:r>
              <a:rPr lang="en-US" altLang="zh-CN" dirty="0"/>
              <a:t>(</a:t>
            </a:r>
            <a:r>
              <a:rPr lang="zh-CN" altLang="en-US" dirty="0"/>
              <a:t>底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某计算机，所有数据的</a:t>
            </a:r>
            <a:r>
              <a:rPr lang="en-US" altLang="zh-CN" dirty="0"/>
              <a:t>R</a:t>
            </a:r>
            <a:r>
              <a:rPr lang="zh-CN" altLang="en-US" dirty="0"/>
              <a:t>都是相同的，不需要存储</a:t>
            </a:r>
            <a:endParaRPr lang="en-US" altLang="zh-CN" dirty="0"/>
          </a:p>
          <a:p>
            <a:pPr lvl="1"/>
            <a:r>
              <a:rPr lang="zh-CN" altLang="en-US" dirty="0"/>
              <a:t>数的符号位在</a:t>
            </a:r>
            <a:r>
              <a:rPr lang="en-US" altLang="zh-CN" dirty="0"/>
              <a:t>M</a:t>
            </a:r>
            <a:r>
              <a:rPr lang="zh-CN" altLang="en-US" dirty="0"/>
              <a:t>中表示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47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计算机中浮点数的表示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把机器字长分成两部分：阶码部分和尾数部分</a:t>
            </a:r>
            <a:endParaRPr lang="zh-CN" altLang="en-US" dirty="0"/>
          </a:p>
          <a:p>
            <a:r>
              <a:rPr lang="zh-CN" altLang="en-US" sz="2400" dirty="0"/>
              <a:t>例如：</a:t>
            </a:r>
            <a:r>
              <a:rPr lang="zh-CN" altLang="en-US" dirty="0"/>
              <a:t> </a:t>
            </a:r>
            <a:r>
              <a:rPr lang="zh-CN" altLang="en-US" sz="2400" dirty="0"/>
              <a:t>若</a:t>
            </a:r>
            <a:r>
              <a:rPr lang="en-US" altLang="zh-CN" sz="2400" dirty="0"/>
              <a:t>R=2（</a:t>
            </a:r>
            <a:r>
              <a:rPr lang="zh-CN" altLang="zh-CN" sz="2400" dirty="0">
                <a:solidFill>
                  <a:srgbClr val="FF0000"/>
                </a:solidFill>
              </a:rPr>
              <a:t>阶码用移码表示，尾数用补码表示</a:t>
            </a:r>
            <a:r>
              <a:rPr lang="zh-CN" altLang="zh-CN" sz="2400" dirty="0"/>
              <a:t>）</a:t>
            </a:r>
            <a:endParaRPr lang="zh-CN" altLang="en-US" sz="2400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51275" y="3328747"/>
            <a:ext cx="6019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556075" y="332874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461075" y="332874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51275" y="3023947"/>
            <a:ext cx="609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Times New Roman" charset="0"/>
              </a:rPr>
              <a:t>0  1                            8  9                                                           31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2327475" y="363354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336875" y="3709747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charset="0"/>
              </a:rPr>
              <a:t>数符 阶符</a:t>
            </a:r>
            <a:endParaRPr lang="zh-CN" altLang="en-US" sz="2400">
              <a:latin typeface="Times New Roman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56075" y="370974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461075" y="370974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271075" y="370974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556075" y="3938347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318075" y="3957397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charset="0"/>
              </a:rPr>
              <a:t>阶码</a:t>
            </a:r>
            <a:endParaRPr lang="zh-CN" altLang="en-US" sz="2400">
              <a:latin typeface="Times New Roman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51675" y="3957397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charset="0"/>
              </a:rPr>
              <a:t>尾数</a:t>
            </a:r>
            <a:endParaRPr lang="zh-CN" altLang="en-US" sz="2400">
              <a:latin typeface="Times New Roman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022675" y="4471747"/>
            <a:ext cx="62484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Times New Roman" charset="0"/>
              </a:rPr>
              <a:t>  </a:t>
            </a:r>
            <a:r>
              <a:rPr lang="zh-CN" altLang="en-US" b="1">
                <a:latin typeface="Times New Roman" charset="0"/>
              </a:rPr>
              <a:t>0.11010001</a:t>
            </a:r>
            <a:r>
              <a:rPr lang="zh-CN" altLang="en-US" b="1">
                <a:latin typeface="Times New Roman" charset="0"/>
                <a:sym typeface="Symbol" charset="2"/>
              </a:rPr>
              <a:t>2</a:t>
            </a:r>
            <a:r>
              <a:rPr lang="zh-CN" altLang="en-US" b="1" baseline="30000">
                <a:latin typeface="Times New Roman" charset="0"/>
                <a:sym typeface="Symbol" charset="2"/>
              </a:rPr>
              <a:t>10100 </a:t>
            </a:r>
            <a:r>
              <a:rPr lang="zh-CN" altLang="en-US" b="1">
                <a:latin typeface="Times New Roman" charset="0"/>
                <a:sym typeface="Symbol" charset="2"/>
              </a:rPr>
              <a:t>= 0  </a:t>
            </a:r>
            <a:r>
              <a:rPr lang="zh-CN" altLang="en-US" b="1">
                <a:solidFill>
                  <a:srgbClr val="FF0000"/>
                </a:solidFill>
                <a:latin typeface="Times New Roman" charset="0"/>
                <a:sym typeface="Symbol" charset="2"/>
              </a:rPr>
              <a:t>1 00</a:t>
            </a:r>
            <a:r>
              <a:rPr lang="zh-CN" altLang="en-US" b="1">
                <a:latin typeface="Times New Roman" charset="0"/>
                <a:sym typeface="Symbol" charset="2"/>
              </a:rPr>
              <a:t>10100  11010001</a:t>
            </a:r>
            <a:r>
              <a:rPr lang="zh-CN" altLang="en-US" b="1">
                <a:solidFill>
                  <a:srgbClr val="FF0000"/>
                </a:solidFill>
                <a:latin typeface="Times New Roman" charset="0"/>
                <a:sym typeface="Symbol" charset="2"/>
              </a:rPr>
              <a:t>000000000000000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charset="0"/>
                <a:sym typeface="Symbol" charset="2"/>
              </a:rPr>
              <a:t>-0.110100012</a:t>
            </a:r>
            <a:r>
              <a:rPr lang="zh-CN" altLang="en-US" b="1" baseline="30000">
                <a:latin typeface="Times New Roman" charset="0"/>
                <a:sym typeface="Symbol" charset="2"/>
              </a:rPr>
              <a:t>10100</a:t>
            </a:r>
            <a:r>
              <a:rPr lang="zh-CN" altLang="en-US" b="1">
                <a:solidFill>
                  <a:srgbClr val="FF0000"/>
                </a:solidFill>
                <a:latin typeface="Times New Roman" charset="0"/>
                <a:sym typeface="Symbol" charset="2"/>
              </a:rPr>
              <a:t>  </a:t>
            </a:r>
            <a:r>
              <a:rPr lang="zh-CN" altLang="en-US" b="1">
                <a:latin typeface="Times New Roman" charset="0"/>
                <a:sym typeface="Symbol" charset="2"/>
              </a:rPr>
              <a:t>=1  </a:t>
            </a:r>
            <a:r>
              <a:rPr lang="zh-CN" altLang="en-US" b="1">
                <a:solidFill>
                  <a:srgbClr val="FF0000"/>
                </a:solidFill>
                <a:latin typeface="Times New Roman" charset="0"/>
                <a:sym typeface="Symbol" charset="2"/>
              </a:rPr>
              <a:t>1 00</a:t>
            </a:r>
            <a:r>
              <a:rPr lang="zh-CN" altLang="en-US" b="1">
                <a:latin typeface="Times New Roman" charset="0"/>
                <a:sym typeface="Symbol" charset="2"/>
              </a:rPr>
              <a:t>10100   00101111</a:t>
            </a:r>
            <a:r>
              <a:rPr lang="zh-CN" altLang="en-US" b="1">
                <a:solidFill>
                  <a:srgbClr val="FF0000"/>
                </a:solidFill>
                <a:latin typeface="Times New Roman" charset="0"/>
                <a:sym typeface="Symbol" charset="2"/>
              </a:rPr>
              <a:t>000000000000000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charset="0"/>
              </a:rPr>
              <a:t> 0.11010001</a:t>
            </a:r>
            <a:r>
              <a:rPr lang="zh-CN" altLang="en-US" b="1">
                <a:latin typeface="Times New Roman" charset="0"/>
                <a:sym typeface="Symbol" charset="2"/>
              </a:rPr>
              <a:t>2</a:t>
            </a:r>
            <a:r>
              <a:rPr lang="zh-CN" altLang="en-US" b="1" baseline="30000">
                <a:latin typeface="Times New Roman" charset="0"/>
                <a:sym typeface="Symbol" charset="2"/>
              </a:rPr>
              <a:t>-10100 </a:t>
            </a:r>
            <a:r>
              <a:rPr lang="zh-CN" altLang="en-US" b="1">
                <a:latin typeface="Times New Roman" charset="0"/>
                <a:sym typeface="Symbol" charset="2"/>
              </a:rPr>
              <a:t>= 0  </a:t>
            </a:r>
            <a:r>
              <a:rPr lang="zh-CN" altLang="en-US" b="1">
                <a:solidFill>
                  <a:srgbClr val="FF0000"/>
                </a:solidFill>
                <a:latin typeface="Times New Roman" charset="0"/>
                <a:sym typeface="Symbol" charset="2"/>
              </a:rPr>
              <a:t>0 11</a:t>
            </a:r>
            <a:r>
              <a:rPr lang="zh-CN" altLang="en-US" b="1">
                <a:latin typeface="Times New Roman" charset="0"/>
                <a:sym typeface="Symbol" charset="2"/>
              </a:rPr>
              <a:t>01100  11010001</a:t>
            </a:r>
            <a:r>
              <a:rPr lang="zh-CN" altLang="en-US" b="1">
                <a:solidFill>
                  <a:srgbClr val="FF0000"/>
                </a:solidFill>
                <a:latin typeface="Times New Roman" charset="0"/>
                <a:sym typeface="Symbol" charset="2"/>
              </a:rPr>
              <a:t>000000000000000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charset="0"/>
                <a:sym typeface="Symbol" charset="2"/>
              </a:rPr>
              <a:t>-0.110100012 </a:t>
            </a:r>
            <a:r>
              <a:rPr lang="zh-CN" altLang="en-US" b="1" baseline="30000">
                <a:latin typeface="Times New Roman" charset="0"/>
                <a:sym typeface="Symbol" charset="2"/>
              </a:rPr>
              <a:t>-10100</a:t>
            </a:r>
            <a:r>
              <a:rPr lang="zh-CN" altLang="en-US" b="1">
                <a:solidFill>
                  <a:srgbClr val="FF0000"/>
                </a:solidFill>
                <a:latin typeface="Times New Roman" charset="0"/>
                <a:sym typeface="Symbol" charset="2"/>
              </a:rPr>
              <a:t> </a:t>
            </a:r>
            <a:r>
              <a:rPr lang="zh-CN" altLang="en-US" b="1">
                <a:latin typeface="Times New Roman" charset="0"/>
                <a:sym typeface="Symbol" charset="2"/>
              </a:rPr>
              <a:t>=1  </a:t>
            </a:r>
            <a:r>
              <a:rPr lang="zh-CN" altLang="en-US" b="1">
                <a:solidFill>
                  <a:srgbClr val="FF0000"/>
                </a:solidFill>
                <a:latin typeface="Times New Roman" charset="0"/>
                <a:sym typeface="Symbol" charset="2"/>
              </a:rPr>
              <a:t>0 11</a:t>
            </a:r>
            <a:r>
              <a:rPr lang="zh-CN" altLang="en-US" b="1">
                <a:latin typeface="Times New Roman" charset="0"/>
                <a:sym typeface="Symbol" charset="2"/>
              </a:rPr>
              <a:t>01100  00101111</a:t>
            </a:r>
            <a:r>
              <a:rPr lang="zh-CN" altLang="en-US" b="1">
                <a:solidFill>
                  <a:srgbClr val="FF0000"/>
                </a:solidFill>
                <a:latin typeface="Times New Roman" charset="0"/>
                <a:sym typeface="Symbol" charset="2"/>
              </a:rPr>
              <a:t>000000000000000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860875" y="3328747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946475" y="3938347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870275" y="4166947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2708475" y="363354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3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规格化浮点数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浮点数可以表示成多种形式：</a:t>
            </a:r>
          </a:p>
          <a:p>
            <a:pPr lvl="1">
              <a:buFont typeface="Wingdings" charset="2"/>
              <a:buNone/>
            </a:pPr>
            <a:r>
              <a:rPr lang="zh-CN" altLang="en-US" dirty="0"/>
              <a:t>0.110</a:t>
            </a:r>
            <a:r>
              <a:rPr lang="zh-CN" altLang="en-US" dirty="0">
                <a:sym typeface="Symbol" charset="2"/>
              </a:rPr>
              <a:t>2</a:t>
            </a:r>
            <a:r>
              <a:rPr lang="zh-CN" altLang="en-US" baseline="30000" dirty="0">
                <a:sym typeface="Symbol" charset="2"/>
              </a:rPr>
              <a:t>6 </a:t>
            </a:r>
            <a:r>
              <a:rPr lang="zh-CN" altLang="en-US" dirty="0">
                <a:sym typeface="Symbol" charset="2"/>
              </a:rPr>
              <a:t>=&gt; 1.10 2</a:t>
            </a:r>
            <a:r>
              <a:rPr lang="zh-CN" altLang="en-US" baseline="30000" dirty="0">
                <a:sym typeface="Symbol" charset="2"/>
              </a:rPr>
              <a:t>5</a:t>
            </a:r>
            <a:r>
              <a:rPr lang="zh-CN" altLang="en-US" dirty="0">
                <a:sym typeface="Symbol" charset="2"/>
              </a:rPr>
              <a:t> =&gt;</a:t>
            </a:r>
            <a:r>
              <a:rPr lang="zh-CN" altLang="en-US" baseline="30000" dirty="0">
                <a:sym typeface="Symbol" charset="2"/>
              </a:rPr>
              <a:t> </a:t>
            </a:r>
            <a:r>
              <a:rPr lang="zh-CN" altLang="en-US" dirty="0">
                <a:sym typeface="Symbol" charset="2"/>
              </a:rPr>
              <a:t>0.000110</a:t>
            </a:r>
            <a:r>
              <a:rPr lang="zh-CN" altLang="en-US" baseline="30000" dirty="0">
                <a:sym typeface="Symbol" charset="2"/>
              </a:rPr>
              <a:t> </a:t>
            </a:r>
            <a:r>
              <a:rPr lang="zh-CN" altLang="en-US" dirty="0">
                <a:sym typeface="Symbol" charset="2"/>
              </a:rPr>
              <a:t>2</a:t>
            </a:r>
            <a:r>
              <a:rPr lang="zh-CN" altLang="en-US" baseline="30000" dirty="0">
                <a:sym typeface="Symbol" charset="2"/>
              </a:rPr>
              <a:t>9</a:t>
            </a:r>
            <a:r>
              <a:rPr lang="zh-CN" altLang="en-US" dirty="0">
                <a:sym typeface="Symbol" charset="2"/>
              </a:rPr>
              <a:t> </a:t>
            </a:r>
            <a:r>
              <a:rPr lang="zh-CN" altLang="en-US" dirty="0">
                <a:latin typeface="Times New Roman" charset="0"/>
                <a:sym typeface="Symbol" charset="2"/>
              </a:rPr>
              <a:t>……</a:t>
            </a:r>
            <a:endParaRPr lang="zh-CN" altLang="en-US" dirty="0">
              <a:sym typeface="Symbol" charset="2"/>
            </a:endParaRPr>
          </a:p>
          <a:p>
            <a:r>
              <a:rPr lang="zh-CN" altLang="en-US" dirty="0">
                <a:sym typeface="Symbol" charset="2"/>
              </a:rPr>
              <a:t>为了保证数据精度，需要对其进行规格化</a:t>
            </a:r>
            <a:endParaRPr lang="en-US" altLang="zh-CN" dirty="0">
              <a:sym typeface="Symbol" charset="2"/>
            </a:endParaRPr>
          </a:p>
          <a:p>
            <a:pPr lvl="1"/>
            <a:r>
              <a:rPr lang="zh-CN" altLang="en-US" dirty="0">
                <a:sym typeface="Symbol" charset="2"/>
              </a:rPr>
              <a:t>当</a:t>
            </a:r>
            <a:r>
              <a:rPr lang="en-US" altLang="zh-CN" dirty="0">
                <a:sym typeface="Symbol" charset="2"/>
              </a:rPr>
              <a:t>R=2</a:t>
            </a:r>
            <a:r>
              <a:rPr lang="zh-CN" altLang="en-US" dirty="0">
                <a:sym typeface="Symbol" charset="2"/>
              </a:rPr>
              <a:t>，尾数不为</a:t>
            </a:r>
            <a:r>
              <a:rPr lang="en-US" altLang="zh-CN" dirty="0">
                <a:sym typeface="Symbol" charset="2"/>
              </a:rPr>
              <a:t>0</a:t>
            </a:r>
            <a:r>
              <a:rPr lang="zh-CN" altLang="en-US" dirty="0">
                <a:sym typeface="Symbol" charset="2"/>
              </a:rPr>
              <a:t>时，绝对值应大于或等于</a:t>
            </a:r>
            <a:r>
              <a:rPr lang="en-US" altLang="zh-CN" dirty="0">
                <a:sym typeface="Symbol" charset="2"/>
              </a:rPr>
              <a:t>(0.5)</a:t>
            </a:r>
            <a:r>
              <a:rPr lang="en-US" altLang="zh-CN" baseline="-25000" dirty="0">
                <a:sym typeface="Symbol" charset="2"/>
              </a:rPr>
              <a:t>10</a:t>
            </a:r>
          </a:p>
          <a:p>
            <a:pPr lvl="1"/>
            <a:r>
              <a:rPr lang="zh-CN" altLang="en-US" dirty="0">
                <a:sym typeface="Symbol" charset="2"/>
              </a:rPr>
              <a:t>即规格化后的浮点数具有形式：±0.1</a:t>
            </a:r>
            <a:r>
              <a:rPr lang="en-US" altLang="zh-CN" dirty="0" err="1">
                <a:sym typeface="Symbol" charset="2"/>
              </a:rPr>
              <a:t>bbb</a:t>
            </a:r>
            <a:r>
              <a:rPr lang="en-US" altLang="zh-CN" dirty="0">
                <a:latin typeface="Times New Roman" charset="0"/>
                <a:sym typeface="Symbol" charset="2"/>
              </a:rPr>
              <a:t>…</a:t>
            </a:r>
            <a:r>
              <a:rPr lang="en-US" altLang="zh-CN" dirty="0" err="1">
                <a:sym typeface="Symbol" charset="2"/>
              </a:rPr>
              <a:t>bb×R</a:t>
            </a:r>
            <a:r>
              <a:rPr lang="en-US" altLang="zh-CN" baseline="30000" dirty="0" err="1">
                <a:sym typeface="Symbol" charset="2"/>
              </a:rPr>
              <a:t>±E</a:t>
            </a:r>
            <a:endParaRPr lang="en-US" altLang="zh-CN" baseline="30000" dirty="0">
              <a:sym typeface="Symbol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3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十进制系统</a:t>
            </a:r>
          </a:p>
          <a:p>
            <a:pPr lvl="1">
              <a:buNone/>
            </a:pPr>
            <a:r>
              <a:rPr lang="en-US" altLang="zh-CN" dirty="0"/>
              <a:t>(N)</a:t>
            </a:r>
            <a:r>
              <a:rPr lang="en-US" altLang="zh-CN" baseline="-25000" dirty="0"/>
              <a:t>10</a:t>
            </a:r>
            <a:r>
              <a:rPr lang="en-US" altLang="zh-CN" dirty="0"/>
              <a:t>={</a:t>
            </a:r>
            <a:r>
              <a:rPr lang="en-US" altLang="zh-CN" dirty="0">
                <a:latin typeface="Times New Roman" charset="0"/>
              </a:rPr>
              <a:t>……</a:t>
            </a:r>
            <a:r>
              <a:rPr lang="en-US" altLang="zh-CN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.D</a:t>
            </a:r>
            <a:r>
              <a:rPr lang="en-US" altLang="zh-CN" baseline="-25000" dirty="0"/>
              <a:t>-1</a:t>
            </a:r>
            <a:r>
              <a:rPr lang="en-US" altLang="zh-CN" dirty="0"/>
              <a:t>D</a:t>
            </a:r>
            <a:r>
              <a:rPr lang="en-US" altLang="zh-CN" baseline="-25000" dirty="0"/>
              <a:t>-2</a:t>
            </a:r>
            <a:r>
              <a:rPr lang="en-US" altLang="zh-CN" dirty="0"/>
              <a:t>D</a:t>
            </a:r>
            <a:r>
              <a:rPr lang="en-US" altLang="zh-CN" baseline="-25000" dirty="0"/>
              <a:t>-3</a:t>
            </a:r>
            <a:r>
              <a:rPr lang="en-US" altLang="zh-CN" dirty="0">
                <a:latin typeface="Times New Roman" charset="0"/>
              </a:rPr>
              <a:t>…</a:t>
            </a:r>
            <a:r>
              <a:rPr lang="en-US" altLang="zh-CN" dirty="0"/>
              <a:t>..}=</a:t>
            </a:r>
            <a:r>
              <a:rPr lang="en-US" altLang="zh-CN" dirty="0">
                <a:sym typeface="Symbol" charset="2"/>
              </a:rPr>
              <a:t>D</a:t>
            </a:r>
            <a:r>
              <a:rPr lang="en-US" altLang="zh-CN" baseline="-25000" dirty="0">
                <a:sym typeface="Symbol" charset="2"/>
              </a:rPr>
              <a:t>i</a:t>
            </a:r>
            <a:r>
              <a:rPr lang="en-US" altLang="zh-CN" dirty="0">
                <a:latin typeface="Times New Roman" charset="0"/>
                <a:sym typeface="Symbol" charset="2"/>
              </a:rPr>
              <a:t>·</a:t>
            </a:r>
            <a:r>
              <a:rPr lang="en-US" altLang="zh-CN" dirty="0">
                <a:sym typeface="Symbol" charset="2"/>
              </a:rPr>
              <a:t>10</a:t>
            </a:r>
            <a:r>
              <a:rPr lang="en-US" altLang="zh-CN" baseline="30000" dirty="0">
                <a:sym typeface="Symbol" charset="2"/>
              </a:rPr>
              <a:t>i </a:t>
            </a:r>
            <a:r>
              <a:rPr lang="en-US" altLang="zh-CN" dirty="0">
                <a:sym typeface="Symbol" charset="2"/>
              </a:rPr>
              <a:t>，  </a:t>
            </a:r>
            <a:r>
              <a:rPr lang="en-US" altLang="zh-CN" baseline="30000" dirty="0">
                <a:sym typeface="Symbol" charset="2"/>
              </a:rPr>
              <a:t> </a:t>
            </a:r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en-US" altLang="zh-CN" dirty="0"/>
              <a:t>=(0,</a:t>
            </a:r>
            <a:r>
              <a:rPr lang="en-US" altLang="zh-CN" dirty="0">
                <a:latin typeface="Times New Roman" charset="0"/>
              </a:rPr>
              <a:t>…</a:t>
            </a:r>
            <a:r>
              <a:rPr lang="en-US" altLang="zh-CN" dirty="0"/>
              <a:t>,9)</a:t>
            </a:r>
          </a:p>
          <a:p>
            <a:r>
              <a:rPr lang="zh-CN" altLang="en-US" dirty="0"/>
              <a:t>二进制系统</a:t>
            </a:r>
          </a:p>
          <a:p>
            <a:pPr lvl="1">
              <a:buNone/>
            </a:pPr>
            <a:r>
              <a:rPr lang="en-US" altLang="zh-CN" dirty="0"/>
              <a:t>(N)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en-US" altLang="zh-CN" dirty="0">
                <a:sym typeface="Symbol" charset="2"/>
              </a:rPr>
              <a:t>D</a:t>
            </a:r>
            <a:r>
              <a:rPr lang="en-US" altLang="zh-CN" baseline="-25000" dirty="0">
                <a:sym typeface="Symbol" charset="2"/>
              </a:rPr>
              <a:t>i</a:t>
            </a:r>
            <a:r>
              <a:rPr lang="en-US" altLang="zh-CN" dirty="0">
                <a:latin typeface="Times New Roman" charset="0"/>
                <a:sym typeface="Symbol" charset="2"/>
              </a:rPr>
              <a:t>·</a:t>
            </a:r>
            <a:r>
              <a:rPr lang="en-US" altLang="zh-CN" dirty="0">
                <a:sym typeface="Symbol" charset="2"/>
              </a:rPr>
              <a:t>2</a:t>
            </a:r>
            <a:r>
              <a:rPr lang="en-US" altLang="zh-CN" baseline="30000" dirty="0">
                <a:sym typeface="Symbol" charset="2"/>
              </a:rPr>
              <a:t>i</a:t>
            </a:r>
            <a:r>
              <a:rPr lang="en-US" altLang="zh-CN" dirty="0">
                <a:sym typeface="Symbol" charset="2"/>
              </a:rPr>
              <a:t>，  D</a:t>
            </a:r>
            <a:r>
              <a:rPr lang="en-US" altLang="zh-CN" baseline="-25000" dirty="0"/>
              <a:t>i</a:t>
            </a:r>
            <a:r>
              <a:rPr lang="en-US" altLang="zh-CN" dirty="0"/>
              <a:t>=(0,1)</a:t>
            </a:r>
          </a:p>
          <a:p>
            <a:r>
              <a:rPr lang="zh-CN" altLang="en-US" dirty="0"/>
              <a:t>八进制系统</a:t>
            </a:r>
          </a:p>
          <a:p>
            <a:pPr lvl="1">
              <a:buNone/>
            </a:pPr>
            <a:r>
              <a:rPr lang="en-US" altLang="zh-CN" dirty="0"/>
              <a:t>(N)</a:t>
            </a:r>
            <a:r>
              <a:rPr lang="en-US" altLang="zh-CN" baseline="-25000" dirty="0"/>
              <a:t>8</a:t>
            </a:r>
            <a:r>
              <a:rPr lang="en-US" altLang="zh-CN" dirty="0"/>
              <a:t>=</a:t>
            </a:r>
            <a:r>
              <a:rPr lang="en-US" altLang="zh-CN" dirty="0">
                <a:sym typeface="Symbol" charset="2"/>
              </a:rPr>
              <a:t>D</a:t>
            </a:r>
            <a:r>
              <a:rPr lang="en-US" altLang="zh-CN" baseline="-25000" dirty="0">
                <a:sym typeface="Symbol" charset="2"/>
              </a:rPr>
              <a:t>i</a:t>
            </a:r>
            <a:r>
              <a:rPr lang="en-US" altLang="zh-CN" dirty="0">
                <a:latin typeface="Times New Roman" charset="0"/>
                <a:sym typeface="Symbol" charset="2"/>
              </a:rPr>
              <a:t>·</a:t>
            </a:r>
            <a:r>
              <a:rPr lang="en-US" altLang="zh-CN" dirty="0">
                <a:sym typeface="Symbol" charset="2"/>
              </a:rPr>
              <a:t>8</a:t>
            </a:r>
            <a:r>
              <a:rPr lang="en-US" altLang="zh-CN" baseline="30000" dirty="0">
                <a:sym typeface="Symbol" charset="2"/>
              </a:rPr>
              <a:t>i</a:t>
            </a:r>
            <a:r>
              <a:rPr lang="en-US" altLang="zh-CN" dirty="0">
                <a:sym typeface="Symbol" charset="2"/>
              </a:rPr>
              <a:t>，  D</a:t>
            </a:r>
            <a:r>
              <a:rPr lang="en-US" altLang="zh-CN" baseline="-25000" dirty="0"/>
              <a:t>i</a:t>
            </a:r>
            <a:r>
              <a:rPr lang="en-US" altLang="zh-CN" dirty="0"/>
              <a:t>=(0,</a:t>
            </a:r>
            <a:r>
              <a:rPr lang="is-IS" altLang="zh-CN" dirty="0"/>
              <a:t>…,</a:t>
            </a:r>
            <a:r>
              <a:rPr lang="en-US" altLang="zh-CN" dirty="0"/>
              <a:t>7)</a:t>
            </a:r>
          </a:p>
          <a:p>
            <a:r>
              <a:rPr lang="zh-CN" altLang="en-US" dirty="0"/>
              <a:t>十六进制系统</a:t>
            </a:r>
          </a:p>
          <a:p>
            <a:pPr lvl="1">
              <a:buNone/>
            </a:pPr>
            <a:r>
              <a:rPr lang="en-US" altLang="zh-CN" dirty="0"/>
              <a:t>(N)</a:t>
            </a:r>
            <a:r>
              <a:rPr lang="en-US" altLang="zh-CN" baseline="-25000" dirty="0"/>
              <a:t>16</a:t>
            </a:r>
            <a:r>
              <a:rPr lang="en-US" altLang="zh-CN" dirty="0"/>
              <a:t>=</a:t>
            </a:r>
            <a:r>
              <a:rPr lang="en-US" altLang="zh-CN" dirty="0">
                <a:sym typeface="Symbol" charset="2"/>
              </a:rPr>
              <a:t>D</a:t>
            </a:r>
            <a:r>
              <a:rPr lang="en-US" altLang="zh-CN" baseline="-25000" dirty="0">
                <a:sym typeface="Symbol" charset="2"/>
              </a:rPr>
              <a:t>i</a:t>
            </a:r>
            <a:r>
              <a:rPr lang="en-US" altLang="zh-CN" dirty="0">
                <a:latin typeface="Times New Roman" charset="0"/>
                <a:sym typeface="Symbol" charset="2"/>
              </a:rPr>
              <a:t>·</a:t>
            </a:r>
            <a:r>
              <a:rPr lang="en-US" altLang="zh-CN" dirty="0">
                <a:sym typeface="Symbol" charset="2"/>
              </a:rPr>
              <a:t>16</a:t>
            </a:r>
            <a:r>
              <a:rPr lang="en-US" altLang="zh-CN" baseline="30000" dirty="0">
                <a:sym typeface="Symbol" charset="2"/>
              </a:rPr>
              <a:t>i</a:t>
            </a:r>
            <a:r>
              <a:rPr lang="en-US" altLang="zh-CN" dirty="0">
                <a:sym typeface="Symbol" charset="2"/>
              </a:rPr>
              <a:t>，  D</a:t>
            </a:r>
            <a:r>
              <a:rPr lang="en-US" altLang="zh-CN" baseline="-25000" dirty="0"/>
              <a:t>i</a:t>
            </a:r>
            <a:r>
              <a:rPr lang="en-US" altLang="zh-CN" dirty="0"/>
              <a:t>=(0,</a:t>
            </a:r>
            <a:r>
              <a:rPr lang="is-IS" altLang="zh-CN" dirty="0"/>
              <a:t>…,</a:t>
            </a:r>
            <a:r>
              <a:rPr lang="en-US" altLang="zh-CN" dirty="0"/>
              <a:t>15)</a:t>
            </a:r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8013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二进制浮点数的</a:t>
            </a:r>
            <a:r>
              <a:rPr lang="en-US" altLang="zh-CN" dirty="0"/>
              <a:t>IEEE 754</a:t>
            </a:r>
            <a:r>
              <a:rPr lang="zh-CN" altLang="en-US" dirty="0"/>
              <a:t>标准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 </a:t>
            </a:r>
            <a:r>
              <a:rPr lang="en-US" altLang="zh-CN" dirty="0"/>
              <a:t>754</a:t>
            </a:r>
            <a:r>
              <a:rPr lang="zh-CN" altLang="en-US" dirty="0"/>
              <a:t>国际标准</a:t>
            </a:r>
            <a:endParaRPr lang="en-US" altLang="zh-CN" dirty="0"/>
          </a:p>
          <a:p>
            <a:pPr lvl="1"/>
            <a:r>
              <a:rPr lang="zh-CN" altLang="en-US" dirty="0"/>
              <a:t>单精度浮点数</a:t>
            </a:r>
            <a:r>
              <a:rPr lang="en-US" altLang="zh-CN" dirty="0"/>
              <a:t>(32</a:t>
            </a:r>
            <a:r>
              <a:rPr lang="zh-CN" altLang="en-US" dirty="0"/>
              <a:t>位</a:t>
            </a:r>
            <a:r>
              <a:rPr lang="en-US" altLang="zh-CN" dirty="0"/>
              <a:t>):</a:t>
            </a:r>
            <a:r>
              <a:rPr lang="zh-CN" altLang="en-US" dirty="0"/>
              <a:t>阶码</a:t>
            </a:r>
            <a:r>
              <a:rPr lang="en-US" altLang="zh-CN" dirty="0"/>
              <a:t>8</a:t>
            </a:r>
            <a:r>
              <a:rPr lang="zh-CN" altLang="en-US" dirty="0"/>
              <a:t>位，尾数</a:t>
            </a:r>
            <a:r>
              <a:rPr lang="en-US" altLang="zh-CN" dirty="0"/>
              <a:t>24</a:t>
            </a:r>
            <a:r>
              <a:rPr lang="zh-CN" altLang="en-US" dirty="0"/>
              <a:t>位</a:t>
            </a:r>
            <a:r>
              <a:rPr lang="en-US" altLang="zh-CN" dirty="0"/>
              <a:t>(1</a:t>
            </a:r>
            <a:r>
              <a:rPr lang="zh-CN" altLang="en-US" dirty="0"/>
              <a:t>位符号位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双精度浮点数</a:t>
            </a:r>
            <a:r>
              <a:rPr lang="en-US" altLang="zh-CN" dirty="0"/>
              <a:t>(64</a:t>
            </a:r>
            <a:r>
              <a:rPr lang="zh-CN" altLang="en-US" dirty="0"/>
              <a:t>位</a:t>
            </a:r>
            <a:r>
              <a:rPr lang="en-US" altLang="zh-CN" dirty="0"/>
              <a:t>):</a:t>
            </a:r>
            <a:r>
              <a:rPr lang="zh-CN" altLang="en-US" dirty="0"/>
              <a:t>阶码</a:t>
            </a:r>
            <a:r>
              <a:rPr lang="en-US" altLang="zh-CN" dirty="0"/>
              <a:t>11</a:t>
            </a:r>
            <a:r>
              <a:rPr lang="zh-CN" altLang="en-US" dirty="0"/>
              <a:t>位，尾数</a:t>
            </a:r>
            <a:r>
              <a:rPr lang="en-US" altLang="zh-CN" dirty="0"/>
              <a:t>53</a:t>
            </a:r>
            <a:r>
              <a:rPr lang="zh-CN" altLang="en-US" dirty="0"/>
              <a:t>位</a:t>
            </a:r>
            <a:r>
              <a:rPr lang="en-US" altLang="zh-CN" dirty="0"/>
              <a:t>(1</a:t>
            </a:r>
            <a:r>
              <a:rPr lang="zh-CN" altLang="en-US" dirty="0"/>
              <a:t>位符号位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阶码采用移码，尾数采用原码</a:t>
            </a:r>
            <a:endParaRPr lang="en-US" altLang="zh-CN" dirty="0"/>
          </a:p>
          <a:p>
            <a:pPr lvl="1"/>
            <a:r>
              <a:rPr lang="zh-CN" altLang="en-US" dirty="0"/>
              <a:t>规格化原码尾数的整数部分恒为</a:t>
            </a:r>
            <a:r>
              <a:rPr lang="en-US" altLang="zh-CN" dirty="0"/>
              <a:t>1</a:t>
            </a:r>
            <a:r>
              <a:rPr lang="zh-CN" altLang="en-US" dirty="0"/>
              <a:t>，在尾数中不出现，计算时自动添加上去</a:t>
            </a:r>
          </a:p>
          <a:p>
            <a:endParaRPr lang="en-US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19200" y="4343400"/>
            <a:ext cx="7315200" cy="2057400"/>
            <a:chOff x="816" y="2448"/>
            <a:chExt cx="4608" cy="129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96" y="2640"/>
              <a:ext cx="2448" cy="28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296" y="3408"/>
              <a:ext cx="4080" cy="336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488" y="264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440" y="340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152" y="2832"/>
              <a:ext cx="24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00" y="3264"/>
              <a:ext cx="144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16" y="3024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latin typeface="Times New Roman" charset="0"/>
                </a:rPr>
                <a:t>符号位</a:t>
              </a: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60" y="264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536" y="2688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latin typeface="Times New Roman" charset="0"/>
                </a:rPr>
                <a:t>阶码8位            尾数23位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248" y="2448"/>
              <a:ext cx="25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latin typeface="Times New Roman" charset="0"/>
                </a:rPr>
                <a:t>  0  1             8  9                                     31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296" y="3163"/>
              <a:ext cx="41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latin typeface="Times New Roman" charset="0"/>
                </a:rPr>
                <a:t>0 1                 11  12                                                                           63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304" y="340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584" y="3456"/>
              <a:ext cx="28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latin typeface="Times New Roman" charset="0"/>
                </a:rPr>
                <a:t>阶码11位                           尾数52位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090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在多数通用机中，浮点数的尾数用原码或补码表示，阶码用补码或移码表示。</a:t>
            </a:r>
          </a:p>
          <a:p>
            <a:r>
              <a:rPr lang="zh-CN" altLang="en-US" dirty="0"/>
              <a:t>移码： </a:t>
            </a:r>
          </a:p>
          <a:p>
            <a:pPr>
              <a:buFont typeface="Wingdings" charset="2"/>
              <a:buNone/>
            </a:pPr>
            <a:r>
              <a:rPr lang="zh-CN" altLang="en-US" dirty="0"/>
              <a:t>            [</a:t>
            </a:r>
            <a:r>
              <a:rPr lang="en-US" altLang="zh-CN" dirty="0"/>
              <a:t>X]</a:t>
            </a:r>
            <a:r>
              <a:rPr lang="zh-CN" altLang="en-US" baseline="-25000" dirty="0"/>
              <a:t>移</a:t>
            </a:r>
            <a:r>
              <a:rPr lang="zh-CN" altLang="en-US" dirty="0"/>
              <a:t>=2</a:t>
            </a:r>
            <a:r>
              <a:rPr lang="en-US" altLang="zh-CN" baseline="30000" dirty="0"/>
              <a:t>n </a:t>
            </a:r>
            <a:r>
              <a:rPr lang="en-US" altLang="zh-CN" dirty="0"/>
              <a:t>+X       -2</a:t>
            </a:r>
            <a:r>
              <a:rPr lang="en-US" altLang="zh-CN" baseline="30000" dirty="0"/>
              <a:t>n</a:t>
            </a:r>
            <a:r>
              <a:rPr lang="en-US" altLang="zh-CN" dirty="0"/>
              <a:t>≤X&lt;2</a:t>
            </a:r>
            <a:r>
              <a:rPr lang="en-US" altLang="zh-CN" baseline="30000" dirty="0"/>
              <a:t>n</a:t>
            </a:r>
            <a:endParaRPr lang="zh-CN" altLang="en-US" baseline="-25000" dirty="0"/>
          </a:p>
          <a:p>
            <a:pPr>
              <a:buClr>
                <a:schemeClr val="tx1"/>
              </a:buClr>
              <a:buFontTx/>
              <a:buChar char="•"/>
            </a:pPr>
            <a:r>
              <a:rPr lang="zh-CN" altLang="en-US" dirty="0"/>
              <a:t>移码和补码的符号位相反,数值位相同</a:t>
            </a:r>
            <a:endParaRPr lang="en-US" altLang="zh-CN" dirty="0"/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zh-CN" altLang="en-US" dirty="0"/>
              <a:t>把[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的符号位取反，即得[</a:t>
            </a:r>
            <a:r>
              <a:rPr lang="en-US" altLang="zh-CN" dirty="0"/>
              <a:t>X]</a:t>
            </a:r>
            <a:r>
              <a:rPr lang="zh-CN" altLang="en-US" baseline="-25000" dirty="0"/>
              <a:t>移。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zh-CN" altLang="en-US" dirty="0"/>
              <a:t>移码的特点：</a:t>
            </a:r>
            <a:endParaRPr lang="en-US" altLang="zh-CN" dirty="0"/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zh-CN" altLang="en-US" dirty="0"/>
              <a:t>最高位为符号位，1表示正，0表示负。</a:t>
            </a:r>
            <a:endParaRPr lang="en-US" altLang="zh-CN" dirty="0"/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zh-CN" altLang="en-US" dirty="0"/>
              <a:t>移码</a:t>
            </a:r>
            <a:r>
              <a:rPr lang="en-US" altLang="zh-CN" dirty="0"/>
              <a:t>(</a:t>
            </a:r>
            <a:r>
              <a:rPr lang="zh-CN" altLang="en-US" dirty="0"/>
              <a:t>阶码</a:t>
            </a:r>
            <a:r>
              <a:rPr lang="en-US" altLang="zh-CN" dirty="0"/>
              <a:t>)</a:t>
            </a:r>
            <a:r>
              <a:rPr lang="zh-CN" altLang="en-US" dirty="0"/>
              <a:t>只执行加减运算，且需要对结果进行修正。</a:t>
            </a:r>
            <a:endParaRPr lang="en-US" altLang="zh-CN" dirty="0"/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zh-CN" altLang="en-US" dirty="0"/>
              <a:t>0有唯一的移码，即[+0]</a:t>
            </a:r>
            <a:r>
              <a:rPr lang="zh-CN" altLang="en-US" baseline="-25000" dirty="0"/>
              <a:t>移</a:t>
            </a:r>
            <a:r>
              <a:rPr lang="zh-CN" altLang="en-US" dirty="0"/>
              <a:t>=[-0]</a:t>
            </a:r>
            <a:r>
              <a:rPr lang="zh-CN" altLang="en-US" baseline="-25000" dirty="0"/>
              <a:t>移</a:t>
            </a:r>
            <a:r>
              <a:rPr lang="zh-CN" altLang="en-US" dirty="0"/>
              <a:t>=1000</a:t>
            </a:r>
            <a:r>
              <a:rPr lang="zh-CN" altLang="en-US" dirty="0">
                <a:latin typeface="Times New Roman" charset="0"/>
              </a:rPr>
              <a:t>…</a:t>
            </a:r>
            <a:r>
              <a:rPr lang="zh-CN" altLang="en-US" dirty="0"/>
              <a:t>0。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8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数值范围和精度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数值范围</a:t>
            </a:r>
            <a:endParaRPr lang="en-US" altLang="zh-CN" dirty="0"/>
          </a:p>
          <a:p>
            <a:pPr lvl="1"/>
            <a:r>
              <a:rPr lang="zh-CN" altLang="en-US" dirty="0"/>
              <a:t>机器所能表示的一个数的最大值和最小值之间的范围</a:t>
            </a:r>
            <a:endParaRPr lang="en-US" altLang="zh-CN" dirty="0"/>
          </a:p>
          <a:p>
            <a:r>
              <a:rPr lang="zh-CN" altLang="en-US" dirty="0"/>
              <a:t>数据精度</a:t>
            </a:r>
            <a:endParaRPr lang="en-US" altLang="zh-CN" dirty="0"/>
          </a:p>
          <a:p>
            <a:pPr lvl="1"/>
            <a:r>
              <a:rPr lang="zh-CN" altLang="en-US" dirty="0"/>
              <a:t>一个数的有效位数</a:t>
            </a:r>
            <a:endParaRPr lang="en-US" altLang="zh-CN" dirty="0"/>
          </a:p>
          <a:p>
            <a:r>
              <a:rPr lang="en-US" altLang="zh-CN" dirty="0"/>
              <a:t>32</a:t>
            </a:r>
            <a:r>
              <a:rPr lang="zh-CN" altLang="en-US" dirty="0"/>
              <a:t>位定点小数（补码）</a:t>
            </a:r>
            <a:endParaRPr lang="en-US" altLang="zh-CN" dirty="0"/>
          </a:p>
          <a:p>
            <a:pPr lvl="1"/>
            <a:r>
              <a:rPr lang="en-US" dirty="0"/>
              <a:t>-1</a:t>
            </a:r>
            <a:r>
              <a:rPr lang="zh-CN" altLang="en-US" dirty="0"/>
              <a:t>～</a:t>
            </a:r>
            <a:r>
              <a:rPr lang="en-US" dirty="0"/>
              <a:t>1-2</a:t>
            </a:r>
            <a:r>
              <a:rPr lang="en-US" baseline="30000" dirty="0"/>
              <a:t>-31</a:t>
            </a:r>
          </a:p>
          <a:p>
            <a:r>
              <a:rPr lang="en-US" dirty="0"/>
              <a:t>32</a:t>
            </a:r>
            <a:r>
              <a:rPr lang="zh-CN" altLang="en-US" dirty="0"/>
              <a:t>位定点整数（补码）</a:t>
            </a:r>
            <a:endParaRPr lang="en-US" altLang="zh-CN" dirty="0"/>
          </a:p>
          <a:p>
            <a:pPr lvl="1"/>
            <a:r>
              <a:rPr lang="en-US" dirty="0"/>
              <a:t>-2</a:t>
            </a:r>
            <a:r>
              <a:rPr lang="en-US" baseline="30000" dirty="0"/>
              <a:t>31</a:t>
            </a:r>
            <a:r>
              <a:rPr lang="zh-CN" altLang="en-US" dirty="0"/>
              <a:t>～</a:t>
            </a:r>
            <a:r>
              <a:rPr lang="en-US" altLang="zh-CN" dirty="0"/>
              <a:t>2</a:t>
            </a:r>
            <a:r>
              <a:rPr lang="en-US" altLang="zh-CN" baseline="30000" dirty="0"/>
              <a:t>31</a:t>
            </a:r>
            <a:r>
              <a:rPr lang="en-US" altLang="zh-CN" dirty="0"/>
              <a:t>-1</a:t>
            </a:r>
          </a:p>
          <a:p>
            <a:r>
              <a:rPr lang="en-US" dirty="0"/>
              <a:t>32</a:t>
            </a:r>
            <a:r>
              <a:rPr lang="zh-CN" altLang="en-US" dirty="0"/>
              <a:t>位单精度数</a:t>
            </a:r>
            <a:endParaRPr lang="en-US" altLang="zh-CN" dirty="0"/>
          </a:p>
          <a:p>
            <a:pPr lvl="1"/>
            <a:r>
              <a:rPr lang="en-US" dirty="0"/>
              <a:t>-2</a:t>
            </a:r>
            <a:r>
              <a:rPr lang="en-US" baseline="30000" dirty="0"/>
              <a:t>127</a:t>
            </a:r>
            <a:r>
              <a:rPr lang="zh-CN" altLang="en-US" dirty="0"/>
              <a:t>～</a:t>
            </a:r>
            <a:r>
              <a:rPr lang="en-US" altLang="zh-CN" dirty="0"/>
              <a:t>(1-2</a:t>
            </a:r>
            <a:r>
              <a:rPr lang="en-US" altLang="zh-CN" baseline="30000" dirty="0"/>
              <a:t>-23</a:t>
            </a:r>
            <a:r>
              <a:rPr lang="en-US" altLang="zh-CN" dirty="0"/>
              <a:t>)</a:t>
            </a:r>
            <a:r>
              <a:rPr lang="zh-CN" altLang="en-US" dirty="0"/>
              <a:t>∙</a:t>
            </a:r>
            <a:r>
              <a:rPr lang="en-US" altLang="zh-CN" dirty="0"/>
              <a:t>2</a:t>
            </a:r>
            <a:r>
              <a:rPr lang="en-US" altLang="zh-CN" baseline="30000" dirty="0"/>
              <a:t>127</a:t>
            </a:r>
          </a:p>
          <a:p>
            <a:pPr lvl="1"/>
            <a:r>
              <a:rPr lang="zh-CN" altLang="en-US" dirty="0"/>
              <a:t>精度</a:t>
            </a:r>
            <a:r>
              <a:rPr lang="en-US" altLang="zh-CN" dirty="0"/>
              <a:t>24</a:t>
            </a:r>
            <a:r>
              <a:rPr lang="zh-CN" altLang="en-US" dirty="0"/>
              <a:t>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74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二进制乘法运算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1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定点原码的一位乘法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[X]</a:t>
            </a:r>
            <a:r>
              <a:rPr lang="zh-CN" altLang="en-US" baseline="-25000" dirty="0"/>
              <a:t>原</a:t>
            </a:r>
            <a:r>
              <a:rPr lang="en-US" altLang="zh-CN" dirty="0"/>
              <a:t>=X</a:t>
            </a:r>
            <a:r>
              <a:rPr lang="en-US" altLang="zh-CN" baseline="-25000" dirty="0"/>
              <a:t>0</a:t>
            </a:r>
            <a:r>
              <a:rPr lang="en-US" altLang="zh-CN" dirty="0"/>
              <a:t>.X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charset="0"/>
              </a:rPr>
              <a:t>…</a:t>
            </a:r>
            <a:r>
              <a:rPr lang="en-US" altLang="zh-CN" dirty="0"/>
              <a:t>X</a:t>
            </a:r>
            <a:r>
              <a:rPr lang="en-US" altLang="zh-CN" baseline="-25000" dirty="0"/>
              <a:t>n</a:t>
            </a:r>
            <a:r>
              <a:rPr lang="en-US" altLang="zh-CN" dirty="0"/>
              <a:t>,X</a:t>
            </a:r>
            <a:r>
              <a:rPr lang="en-US" altLang="zh-CN" baseline="-25000" dirty="0"/>
              <a:t>0</a:t>
            </a:r>
            <a:r>
              <a:rPr lang="zh-CN" altLang="en-US" dirty="0"/>
              <a:t>为符号</a:t>
            </a:r>
            <a:r>
              <a:rPr lang="en-US" altLang="zh-CN" dirty="0"/>
              <a:t>;[Y]</a:t>
            </a:r>
            <a:r>
              <a:rPr lang="zh-CN" altLang="en-US" baseline="-25000" dirty="0"/>
              <a:t>原</a:t>
            </a:r>
            <a:r>
              <a:rPr lang="en-US" altLang="zh-CN" dirty="0"/>
              <a:t>=Y</a:t>
            </a:r>
            <a:r>
              <a:rPr lang="en-US" altLang="zh-CN" baseline="-25000" dirty="0"/>
              <a:t>0</a:t>
            </a:r>
            <a:r>
              <a:rPr lang="en-US" altLang="zh-CN" dirty="0"/>
              <a:t>.Y</a:t>
            </a:r>
            <a:r>
              <a:rPr lang="en-US" altLang="zh-CN" baseline="-25000" dirty="0"/>
              <a:t>1</a:t>
            </a:r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charset="0"/>
              </a:rPr>
              <a:t>…</a:t>
            </a:r>
            <a:r>
              <a:rPr lang="en-US" altLang="zh-CN" dirty="0"/>
              <a:t>Y</a:t>
            </a:r>
            <a:r>
              <a:rPr lang="en-US" altLang="zh-CN" baseline="-25000" dirty="0"/>
              <a:t>n</a:t>
            </a:r>
            <a:r>
              <a:rPr lang="en-US" altLang="zh-CN" dirty="0"/>
              <a:t>,Y</a:t>
            </a:r>
            <a:r>
              <a:rPr lang="en-US" altLang="zh-CN" baseline="-25000" dirty="0"/>
              <a:t>0</a:t>
            </a:r>
            <a:r>
              <a:rPr lang="zh-CN" altLang="en-US" dirty="0"/>
              <a:t>为符号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则</a:t>
            </a:r>
            <a:r>
              <a:rPr lang="en-US" altLang="zh-CN" dirty="0"/>
              <a:t>[X×Y]</a:t>
            </a:r>
            <a:r>
              <a:rPr lang="zh-CN" altLang="en-US" baseline="-25000" dirty="0"/>
              <a:t>原</a:t>
            </a:r>
            <a:r>
              <a:rPr lang="en-US" altLang="zh-CN" dirty="0"/>
              <a:t>=[X]</a:t>
            </a:r>
            <a:r>
              <a:rPr lang="zh-CN" altLang="en-US" baseline="-25000" dirty="0"/>
              <a:t>原</a:t>
            </a:r>
            <a:r>
              <a:rPr lang="en-US" altLang="zh-CN" dirty="0"/>
              <a:t>× [Y]</a:t>
            </a:r>
            <a:r>
              <a:rPr lang="zh-CN" altLang="en-US" baseline="-25000" dirty="0"/>
              <a:t>原</a:t>
            </a:r>
            <a:r>
              <a:rPr lang="en-US" altLang="zh-CN" dirty="0"/>
              <a:t>=(X</a:t>
            </a:r>
            <a:r>
              <a:rPr lang="en-US" altLang="zh-CN" baseline="-25000" dirty="0"/>
              <a:t>0</a:t>
            </a:r>
            <a:r>
              <a:rPr lang="en-US" altLang="zh-CN" dirty="0">
                <a:sym typeface="Symbol" charset="2"/>
              </a:rPr>
              <a:t></a:t>
            </a:r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r>
              <a:rPr lang="en-US" altLang="zh-CN" dirty="0"/>
              <a:t>)|(X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charset="0"/>
              </a:rPr>
              <a:t>…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)×(Y</a:t>
            </a:r>
            <a:r>
              <a:rPr lang="en-US" altLang="zh-CN" baseline="-25000" dirty="0"/>
              <a:t>1</a:t>
            </a:r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charset="0"/>
              </a:rPr>
              <a:t>…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</a:p>
          <a:p>
            <a:endParaRPr lang="en-US" altLang="zh-CN" sz="3200" dirty="0"/>
          </a:p>
          <a:p>
            <a:r>
              <a:rPr lang="zh-CN" altLang="en-US" sz="3200" dirty="0"/>
              <a:t>手工乘法过程：</a:t>
            </a:r>
            <a:r>
              <a:rPr lang="en-US" altLang="zh-CN" sz="3200" dirty="0"/>
              <a:t>X=0.1011</a:t>
            </a:r>
            <a:r>
              <a:rPr lang="zh-CN" altLang="en-US" sz="3200" dirty="0"/>
              <a:t>，</a:t>
            </a:r>
            <a:r>
              <a:rPr lang="en-US" altLang="zh-CN" sz="3200" dirty="0"/>
              <a:t>Y=0.1101</a:t>
            </a:r>
            <a:r>
              <a:rPr lang="zh-CN" altLang="en-US" sz="3200" dirty="0"/>
              <a:t>，求</a:t>
            </a:r>
            <a:r>
              <a:rPr lang="en-US" altLang="zh-CN" sz="3200" dirty="0"/>
              <a:t>X × Y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>
              <a:buNone/>
            </a:pPr>
            <a:r>
              <a:rPr lang="zh-CN" altLang="en-US" dirty="0"/>
              <a:t>                              </a:t>
            </a:r>
            <a:r>
              <a:rPr lang="en-US" altLang="zh-CN" dirty="0"/>
              <a:t>0.1011      </a:t>
            </a:r>
            <a:r>
              <a:rPr lang="zh-CN" altLang="en-US" dirty="0"/>
              <a:t>被乘数</a:t>
            </a:r>
          </a:p>
          <a:p>
            <a:pPr>
              <a:buNone/>
            </a:pPr>
            <a:r>
              <a:rPr lang="zh-CN" altLang="en-US" dirty="0"/>
              <a:t>                            </a:t>
            </a:r>
            <a:r>
              <a:rPr lang="zh-CN" altLang="en-US" dirty="0">
                <a:sym typeface="Symbol" charset="2"/>
              </a:rPr>
              <a:t></a:t>
            </a:r>
            <a:r>
              <a:rPr lang="en-US" altLang="zh-CN" dirty="0">
                <a:sym typeface="Symbol" charset="2"/>
              </a:rPr>
              <a:t>0.</a:t>
            </a:r>
            <a:r>
              <a:rPr lang="zh-CN" altLang="en-US" dirty="0"/>
              <a:t>1101      乘数</a:t>
            </a:r>
          </a:p>
          <a:p>
            <a:pPr>
              <a:buNone/>
            </a:pPr>
            <a:r>
              <a:rPr lang="zh-CN" altLang="en-US" dirty="0"/>
              <a:t>                                  1011</a:t>
            </a:r>
          </a:p>
          <a:p>
            <a:pPr>
              <a:buNone/>
            </a:pPr>
            <a:r>
              <a:rPr lang="zh-CN" altLang="en-US" dirty="0"/>
              <a:t>                                0000</a:t>
            </a:r>
          </a:p>
          <a:p>
            <a:pPr>
              <a:buNone/>
            </a:pPr>
            <a:r>
              <a:rPr lang="zh-CN" altLang="en-US" dirty="0"/>
              <a:t>                              1011</a:t>
            </a:r>
          </a:p>
          <a:p>
            <a:pPr>
              <a:buNone/>
            </a:pPr>
            <a:r>
              <a:rPr lang="zh-CN" altLang="en-US" dirty="0"/>
              <a:t>                            1011</a:t>
            </a:r>
          </a:p>
          <a:p>
            <a:pPr>
              <a:buNone/>
            </a:pPr>
            <a:r>
              <a:rPr lang="zh-CN" altLang="en-US" dirty="0"/>
              <a:t>                      </a:t>
            </a:r>
            <a:r>
              <a:rPr lang="en-US" altLang="zh-CN" dirty="0"/>
              <a:t>0.</a:t>
            </a:r>
            <a:r>
              <a:rPr lang="zh-CN" altLang="en-US" dirty="0"/>
              <a:t>10001111       积</a:t>
            </a:r>
            <a:br>
              <a:rPr lang="en-US" altLang="zh-CN" dirty="0"/>
            </a:br>
            <a:endParaRPr lang="en-US" altLang="zh-CN" baseline="-25000" dirty="0"/>
          </a:p>
          <a:p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465409" y="398169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236809" y="548061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052103" y="4492566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charset="0"/>
              </a:rPr>
              <a:t>部分积</a:t>
            </a:r>
            <a:endParaRPr lang="zh-CN" altLang="en-US" sz="2400" dirty="0">
              <a:latin typeface="Times New Roman" charset="0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3747303" y="4127441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9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人工计算的修改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多个数据不能同时相加</a:t>
            </a:r>
            <a:endParaRPr lang="en-US" altLang="zh-CN" dirty="0"/>
          </a:p>
          <a:p>
            <a:pPr lvl="1"/>
            <a:r>
              <a:rPr lang="zh-CN" altLang="en-US" dirty="0"/>
              <a:t>每求得一个相加数，就与上次部分积相加</a:t>
            </a:r>
            <a:endParaRPr lang="en-US" altLang="zh-CN" dirty="0"/>
          </a:p>
          <a:p>
            <a:r>
              <a:rPr lang="zh-CN" altLang="en-US" dirty="0"/>
              <a:t>相加数逐次向左偏移一位，最后的乘积位数是乘数或被乘数的两倍，加法器也需要增到两倍。</a:t>
            </a:r>
            <a:endParaRPr lang="en-US" altLang="zh-CN" dirty="0"/>
          </a:p>
          <a:p>
            <a:pPr lvl="1"/>
            <a:r>
              <a:rPr lang="zh-CN" altLang="en-US" dirty="0"/>
              <a:t>求本次部分积时，前一次部分积的最低位不再参与运输，可将其右移一位，相加数可直送而不必偏移，于是用</a:t>
            </a:r>
            <a:r>
              <a:rPr lang="en-US" altLang="zh-CN" dirty="0"/>
              <a:t>N</a:t>
            </a:r>
            <a:r>
              <a:rPr lang="zh-CN" altLang="en-US" dirty="0"/>
              <a:t>位加法器就可实现两个</a:t>
            </a:r>
            <a:r>
              <a:rPr lang="en-US" altLang="zh-CN" dirty="0"/>
              <a:t>N</a:t>
            </a:r>
            <a:r>
              <a:rPr lang="zh-CN" altLang="en-US" dirty="0"/>
              <a:t>位数相乘</a:t>
            </a:r>
          </a:p>
        </p:txBody>
      </p:sp>
    </p:spTree>
    <p:extLst>
      <p:ext uri="{BB962C8B-B14F-4D97-AF65-F5344CB8AC3E}">
        <p14:creationId xmlns:p14="http://schemas.microsoft.com/office/powerpoint/2010/main" val="2029106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c6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39" y="908648"/>
            <a:ext cx="2715611" cy="591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定点原码</a:t>
            </a:r>
            <a:r>
              <a:rPr lang="en-US" altLang="zh-CN" dirty="0"/>
              <a:t>1</a:t>
            </a:r>
            <a:r>
              <a:rPr lang="zh-CN" altLang="en-US" dirty="0"/>
              <a:t>位乘法器实现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49" name="Picture 1" descr="c5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12929"/>
            <a:ext cx="4799877" cy="317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43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A996-0AB6-B645-A82B-3DADBFD502CC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u="none" dirty="0">
                <a:solidFill>
                  <a:schemeClr val="tx1"/>
                </a:solidFill>
              </a:rPr>
              <a:t>例</a:t>
            </a:r>
            <a:r>
              <a:rPr lang="en-US" altLang="zh-CN" sz="2400" b="1" u="none" dirty="0">
                <a:solidFill>
                  <a:schemeClr val="tx1"/>
                </a:solidFill>
              </a:rPr>
              <a:t>:</a:t>
            </a:r>
            <a:r>
              <a:rPr lang="zh-CN" altLang="en-US" sz="2400" b="1" u="none" dirty="0">
                <a:solidFill>
                  <a:schemeClr val="tx1"/>
                </a:solidFill>
              </a:rPr>
              <a:t>设</a:t>
            </a:r>
            <a:r>
              <a:rPr lang="en-US" altLang="zh-CN" sz="2400" b="1" u="none" dirty="0">
                <a:solidFill>
                  <a:schemeClr val="tx1"/>
                </a:solidFill>
              </a:rPr>
              <a:t>X=0.1101,Y=0.1011,</a:t>
            </a:r>
            <a:r>
              <a:rPr lang="zh-CN" altLang="en-US" sz="2400" b="1" u="none" dirty="0">
                <a:solidFill>
                  <a:schemeClr val="tx1"/>
                </a:solidFill>
              </a:rPr>
              <a:t>求</a:t>
            </a:r>
            <a:r>
              <a:rPr lang="en-US" altLang="zh-CN" sz="2400" b="1" u="none" dirty="0">
                <a:solidFill>
                  <a:schemeClr val="tx1"/>
                </a:solidFill>
              </a:rPr>
              <a:t>X</a:t>
            </a:r>
            <a:r>
              <a:rPr lang="en-US" altLang="zh-CN" sz="2400" b="1" dirty="0"/>
              <a:t>•</a:t>
            </a:r>
            <a:r>
              <a:rPr lang="en-US" altLang="zh-CN" sz="2400" b="1" u="none" dirty="0">
                <a:solidFill>
                  <a:schemeClr val="tx1"/>
                </a:solidFill>
              </a:rPr>
              <a:t>Y</a:t>
            </a:r>
            <a:r>
              <a:rPr lang="zh-CN" altLang="en-US" sz="2400" b="1" u="none" dirty="0">
                <a:solidFill>
                  <a:schemeClr val="tx1"/>
                </a:solidFill>
              </a:rPr>
              <a:t>。其中寄存器</a:t>
            </a:r>
            <a:r>
              <a:rPr lang="en-US" altLang="zh-CN" sz="2400" b="1" u="none" dirty="0">
                <a:solidFill>
                  <a:schemeClr val="tx1"/>
                </a:solidFill>
              </a:rPr>
              <a:t>B=X  ,Cd=4</a:t>
            </a:r>
            <a:r>
              <a:rPr lang="zh-CN" altLang="en-US" sz="2400" b="1" dirty="0"/>
              <a:t>。</a:t>
            </a:r>
            <a:r>
              <a:rPr lang="zh-CN" altLang="en-US" sz="2400" b="1" u="none" dirty="0">
                <a:solidFill>
                  <a:schemeClr val="tx1"/>
                </a:solidFill>
              </a:rPr>
              <a:t> 计算过程如下</a:t>
            </a:r>
            <a:r>
              <a:rPr lang="en-US" altLang="zh-CN" sz="2400" b="1" u="none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943362" y="1006475"/>
            <a:ext cx="4648200" cy="531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  <a:ea typeface="黑体" charset="-122"/>
              </a:rPr>
              <a:t>0 0   0 0 0 0                1  0  1  1 </a:t>
            </a:r>
          </a:p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  <a:ea typeface="黑体" charset="-122"/>
              </a:rPr>
              <a:t>0 0   1 1 0 1     </a:t>
            </a:r>
          </a:p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  <a:ea typeface="黑体" charset="-122"/>
              </a:rPr>
              <a:t>0 0   1 1 0 1</a:t>
            </a:r>
          </a:p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  <a:ea typeface="黑体" charset="-122"/>
              </a:rPr>
              <a:t>0 0   0 1 1 0                1  1  0  1</a:t>
            </a:r>
          </a:p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  <a:ea typeface="黑体" charset="-122"/>
              </a:rPr>
              <a:t>0 0   1 1 0 1</a:t>
            </a:r>
          </a:p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  <a:ea typeface="黑体" charset="-122"/>
              </a:rPr>
              <a:t>0 1   0 0 1 1</a:t>
            </a:r>
          </a:p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  <a:ea typeface="黑体" charset="-122"/>
              </a:rPr>
              <a:t>0 0   1 0 0 1               1  1  1  0</a:t>
            </a:r>
          </a:p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  <a:ea typeface="黑体" charset="-122"/>
              </a:rPr>
              <a:t>0 0   0 0 0 0</a:t>
            </a:r>
          </a:p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  <a:ea typeface="黑体" charset="-122"/>
              </a:rPr>
              <a:t>0 0   1 0 0 1</a:t>
            </a:r>
          </a:p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  <a:ea typeface="黑体" charset="-122"/>
              </a:rPr>
              <a:t>0 0   0 1 0 0               1  1  1  1</a:t>
            </a:r>
          </a:p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  <a:ea typeface="黑体" charset="-122"/>
              </a:rPr>
              <a:t>0 0   1 1 0 1</a:t>
            </a:r>
          </a:p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  <a:ea typeface="黑体" charset="-122"/>
              </a:rPr>
              <a:t>0 1   0 0 0 1</a:t>
            </a:r>
          </a:p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  <a:ea typeface="黑体" charset="-122"/>
              </a:rPr>
              <a:t>0 0   1 0 0 0               1  1  1  1    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187450" y="1484313"/>
            <a:ext cx="14478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u="none" dirty="0">
                <a:solidFill>
                  <a:schemeClr val="tx1"/>
                </a:solidFill>
              </a:rPr>
              <a:t>+x</a:t>
            </a:r>
            <a:endParaRPr lang="en-US" altLang="zh-CN" sz="1800" b="1" u="none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800" b="1" u="none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zh-CN" altLang="en-US" sz="1400" b="1" u="none" dirty="0">
                <a:solidFill>
                  <a:schemeClr val="tx1"/>
                </a:solidFill>
              </a:rPr>
              <a:t>右移一位</a:t>
            </a:r>
            <a:r>
              <a:rPr lang="zh-CN" altLang="en-US" sz="1400" b="1" u="none" dirty="0">
                <a:solidFill>
                  <a:schemeClr val="tx1"/>
                </a:solidFill>
                <a:ea typeface="黑体" charset="-122"/>
              </a:rPr>
              <a:t>→</a:t>
            </a:r>
            <a:endParaRPr lang="zh-CN" altLang="en-US" sz="1400" b="1" u="none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b="1" u="none" dirty="0">
                <a:solidFill>
                  <a:schemeClr val="tx1"/>
                </a:solidFill>
              </a:rPr>
              <a:t>+x</a:t>
            </a:r>
          </a:p>
          <a:p>
            <a:pPr algn="ctr">
              <a:spcBef>
                <a:spcPct val="50000"/>
              </a:spcBef>
            </a:pPr>
            <a:endParaRPr lang="en-US" altLang="zh-CN" b="1" u="none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zh-CN" altLang="en-US" sz="1400" b="1" u="none" dirty="0">
                <a:solidFill>
                  <a:schemeClr val="tx1"/>
                </a:solidFill>
              </a:rPr>
              <a:t>右移一位</a:t>
            </a:r>
            <a:r>
              <a:rPr lang="zh-CN" altLang="en-US" sz="1400" b="1" u="none" dirty="0">
                <a:solidFill>
                  <a:schemeClr val="tx1"/>
                </a:solidFill>
                <a:ea typeface="黑体" charset="-122"/>
              </a:rPr>
              <a:t>→</a:t>
            </a:r>
            <a:endParaRPr lang="zh-CN" altLang="en-US" sz="1400" b="1" u="none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b="1" u="none" dirty="0">
                <a:solidFill>
                  <a:schemeClr val="tx1"/>
                </a:solidFill>
              </a:rPr>
              <a:t>+0</a:t>
            </a:r>
          </a:p>
          <a:p>
            <a:pPr algn="ctr">
              <a:spcBef>
                <a:spcPct val="50000"/>
              </a:spcBef>
            </a:pPr>
            <a:endParaRPr lang="en-US" altLang="zh-CN" b="1" u="none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zh-CN" altLang="en-US" sz="1400" b="1" u="none" dirty="0">
                <a:solidFill>
                  <a:schemeClr val="tx1"/>
                </a:solidFill>
              </a:rPr>
              <a:t>右移一位</a:t>
            </a:r>
            <a:r>
              <a:rPr lang="zh-CN" altLang="en-US" sz="1400" b="1" u="none" dirty="0">
                <a:solidFill>
                  <a:schemeClr val="tx1"/>
                </a:solidFill>
                <a:ea typeface="黑体" charset="-122"/>
              </a:rPr>
              <a:t>→</a:t>
            </a:r>
            <a:endParaRPr lang="zh-CN" altLang="en-US" sz="1400" b="1" u="none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b="1" u="none" dirty="0">
                <a:solidFill>
                  <a:schemeClr val="tx1"/>
                </a:solidFill>
              </a:rPr>
              <a:t>+x</a:t>
            </a:r>
            <a:endParaRPr lang="en-US" altLang="zh-CN" sz="1800" b="1" u="none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800" b="1" u="none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zh-CN" altLang="en-US" sz="1400" b="1" u="none" dirty="0">
                <a:solidFill>
                  <a:schemeClr val="tx1"/>
                </a:solidFill>
              </a:rPr>
              <a:t>右移一位</a:t>
            </a:r>
            <a:r>
              <a:rPr lang="zh-CN" altLang="en-US" sz="1400" b="1" u="none" dirty="0">
                <a:solidFill>
                  <a:schemeClr val="tx1"/>
                </a:solidFill>
                <a:ea typeface="黑体" charset="-122"/>
              </a:rPr>
              <a:t>→</a:t>
            </a:r>
            <a:endParaRPr lang="zh-CN" altLang="en-US" sz="1800" u="none" dirty="0">
              <a:solidFill>
                <a:schemeClr val="tx1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2711450" y="1844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2635250" y="30638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2635250" y="42830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flipV="1">
            <a:off x="2711450" y="550227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2863850" y="549275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u="none">
                <a:solidFill>
                  <a:schemeClr val="tx1"/>
                </a:solidFill>
              </a:rPr>
              <a:t>部分积  </a:t>
            </a:r>
            <a:r>
              <a:rPr lang="en-US" altLang="zh-CN" sz="1800" u="none">
                <a:solidFill>
                  <a:schemeClr val="tx1"/>
                </a:solidFill>
              </a:rPr>
              <a:t>A                 </a:t>
            </a:r>
            <a:r>
              <a:rPr lang="zh-CN" altLang="en-US" sz="1800" u="none">
                <a:solidFill>
                  <a:schemeClr val="tx1"/>
                </a:solidFill>
              </a:rPr>
              <a:t>乘数  </a:t>
            </a:r>
            <a:r>
              <a:rPr lang="en-US" altLang="zh-CN" sz="1800" u="none">
                <a:solidFill>
                  <a:schemeClr val="tx1"/>
                </a:solidFill>
              </a:rPr>
              <a:t>C           </a:t>
            </a:r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2724150" y="836613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2843213" y="6308725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u="none">
                <a:solidFill>
                  <a:schemeClr val="tx1"/>
                </a:solidFill>
              </a:rPr>
              <a:t>乘积高位                  乘积低位</a:t>
            </a: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4859338" y="83661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4859338" y="18446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5076825" y="18446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5073650" y="29876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5302250" y="298767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5302250" y="42830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5454650" y="428307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5454650" y="55022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6011863" y="836613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6011863" y="2276475"/>
            <a:ext cx="18288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u="none">
                <a:solidFill>
                  <a:schemeClr val="tx1"/>
                </a:solidFill>
              </a:rPr>
              <a:t>1(</a:t>
            </a:r>
            <a:r>
              <a:rPr lang="zh-CN" altLang="en-US" sz="1800" u="none">
                <a:solidFill>
                  <a:schemeClr val="tx1"/>
                </a:solidFill>
              </a:rPr>
              <a:t>丢失</a:t>
            </a:r>
            <a:r>
              <a:rPr lang="en-US" altLang="zh-CN" sz="1800" u="none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zh-CN" sz="1800" u="none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1800" u="none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1800" u="none">
                <a:solidFill>
                  <a:schemeClr val="tx1"/>
                </a:solidFill>
              </a:rPr>
              <a:t>1(</a:t>
            </a:r>
            <a:r>
              <a:rPr lang="zh-CN" altLang="en-US" sz="1800" u="none">
                <a:solidFill>
                  <a:schemeClr val="tx1"/>
                </a:solidFill>
              </a:rPr>
              <a:t>丢失</a:t>
            </a:r>
            <a:r>
              <a:rPr lang="en-US" altLang="zh-CN" sz="1800" u="none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zh-CN" sz="1800" u="none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1800" u="none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1800" u="none">
                <a:solidFill>
                  <a:schemeClr val="tx1"/>
                </a:solidFill>
              </a:rPr>
              <a:t>0(</a:t>
            </a:r>
            <a:r>
              <a:rPr lang="zh-CN" altLang="en-US" sz="1800" u="none">
                <a:solidFill>
                  <a:schemeClr val="tx1"/>
                </a:solidFill>
              </a:rPr>
              <a:t>丢失</a:t>
            </a:r>
            <a:r>
              <a:rPr lang="en-US" altLang="zh-CN" sz="1800" u="none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zh-CN" sz="1800" u="none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1800" u="none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1800" u="none">
                <a:solidFill>
                  <a:schemeClr val="tx1"/>
                </a:solidFill>
              </a:rPr>
              <a:t>1(</a:t>
            </a:r>
            <a:r>
              <a:rPr lang="zh-CN" altLang="en-US" sz="1800" u="none">
                <a:solidFill>
                  <a:schemeClr val="tx1"/>
                </a:solidFill>
              </a:rPr>
              <a:t>丢失</a:t>
            </a:r>
            <a:r>
              <a:rPr lang="en-US" altLang="zh-CN" sz="1800" u="none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6227763" y="1052513"/>
            <a:ext cx="2770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u="none" dirty="0">
                <a:solidFill>
                  <a:schemeClr val="tx1"/>
                </a:solidFill>
              </a:rPr>
              <a:t>X•Y=0.10001111</a:t>
            </a:r>
          </a:p>
        </p:txBody>
      </p:sp>
    </p:spTree>
    <p:extLst>
      <p:ext uri="{BB962C8B-B14F-4D97-AF65-F5344CB8AC3E}">
        <p14:creationId xmlns:p14="http://schemas.microsoft.com/office/powerpoint/2010/main" val="171011020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29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2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29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2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129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129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129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129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129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129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129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5" dur="500"/>
                                        <p:tgtEl>
                                          <p:spTgt spid="129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0" dur="500"/>
                                        <p:tgtEl>
                                          <p:spTgt spid="129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4" dur="500"/>
                                        <p:tgtEl>
                                          <p:spTgt spid="129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2" dur="500"/>
                                        <p:tgtEl>
                                          <p:spTgt spid="1290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129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1290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1290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0" dur="20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  <p:bldP spid="129031" grpId="0" animBg="1"/>
      <p:bldP spid="129032" grpId="0" animBg="1"/>
      <p:bldP spid="129033" grpId="0" animBg="1"/>
      <p:bldP spid="129034" grpId="0"/>
      <p:bldP spid="129035" grpId="0" animBg="1"/>
      <p:bldP spid="129036" grpId="0"/>
      <p:bldP spid="129037" grpId="0" animBg="1"/>
      <p:bldP spid="129038" grpId="0" animBg="1"/>
      <p:bldP spid="129039" grpId="0" animBg="1"/>
      <p:bldP spid="129040" grpId="0" animBg="1"/>
      <p:bldP spid="129041" grpId="0" animBg="1"/>
      <p:bldP spid="129042" grpId="0" animBg="1"/>
      <p:bldP spid="129043" grpId="0" animBg="1"/>
      <p:bldP spid="129044" grpId="0" animBg="1"/>
      <p:bldP spid="129045" grpId="0" animBg="1"/>
      <p:bldP spid="1290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定点补码一位乘法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设被乘数[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=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.X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charset="0"/>
              </a:rPr>
              <a:t>•••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，</a:t>
            </a:r>
            <a:r>
              <a:rPr lang="zh-CN" altLang="en-US" dirty="0"/>
              <a:t>乘数[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=</a:t>
            </a:r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r>
              <a:rPr lang="en-US" altLang="zh-CN" dirty="0"/>
              <a:t>.Y</a:t>
            </a:r>
            <a:r>
              <a:rPr lang="en-US" altLang="zh-CN" baseline="-25000" dirty="0"/>
              <a:t>1</a:t>
            </a:r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charset="0"/>
              </a:rPr>
              <a:t>•••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/>
              <a:t>，</a:t>
            </a:r>
            <a:r>
              <a:rPr lang="zh-CN" altLang="en-US" dirty="0"/>
              <a:t>则有：</a:t>
            </a:r>
          </a:p>
          <a:p>
            <a:pPr>
              <a:buFont typeface="Wingdings" charset="2"/>
              <a:buNone/>
            </a:pPr>
            <a:r>
              <a:rPr lang="zh-CN" altLang="en-US" dirty="0"/>
              <a:t>         [</a:t>
            </a:r>
            <a:r>
              <a:rPr lang="en-US" altLang="zh-CN" dirty="0"/>
              <a:t>X</a:t>
            </a:r>
            <a:r>
              <a:rPr lang="en-US" altLang="zh-CN" dirty="0">
                <a:latin typeface="Times New Roman" charset="0"/>
              </a:rPr>
              <a:t>•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= 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en-US" altLang="zh-CN" dirty="0"/>
              <a:t>(0. Y</a:t>
            </a:r>
            <a:r>
              <a:rPr lang="en-US" altLang="zh-CN" baseline="-25000" dirty="0"/>
              <a:t>1</a:t>
            </a:r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charset="0"/>
              </a:rPr>
              <a:t>•••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/>
              <a:t>)-</a:t>
            </a:r>
            <a:r>
              <a:rPr lang="zh-CN" altLang="en-US" dirty="0"/>
              <a:t> 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en-US" altLang="zh-CN" dirty="0">
                <a:latin typeface="Times New Roman" charset="0"/>
              </a:rPr>
              <a:t>•</a:t>
            </a:r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br>
              <a:rPr lang="en-US" altLang="zh-CN" dirty="0"/>
            </a:br>
            <a:r>
              <a:rPr lang="en-US" altLang="zh-CN" dirty="0"/>
              <a:t>                  =</a:t>
            </a:r>
            <a:r>
              <a:rPr lang="zh-CN" altLang="en-US" dirty="0"/>
              <a:t>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en-US" altLang="zh-CN" dirty="0">
                <a:latin typeface="Times New Roman" charset="0"/>
              </a:rPr>
              <a:t>•</a:t>
            </a:r>
            <a:r>
              <a:rPr lang="en-US" altLang="zh-CN" dirty="0"/>
              <a:t> (                -Y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当乘数</a:t>
            </a:r>
            <a:r>
              <a:rPr lang="en-US" altLang="zh-CN" dirty="0"/>
              <a:t>Y</a:t>
            </a:r>
            <a:r>
              <a:rPr lang="zh-CN" altLang="en-US" dirty="0"/>
              <a:t>为正时，定点补码一位乘法的运算过程与定点原码一位乘法相同。</a:t>
            </a:r>
          </a:p>
          <a:p>
            <a:pPr lvl="1"/>
            <a:r>
              <a:rPr lang="zh-CN" altLang="en-US" dirty="0"/>
              <a:t>当乘数</a:t>
            </a:r>
            <a:r>
              <a:rPr lang="en-US" altLang="zh-CN" dirty="0"/>
              <a:t>Y</a:t>
            </a:r>
            <a:r>
              <a:rPr lang="zh-CN" altLang="en-US" dirty="0"/>
              <a:t>为负时，还需要补充进行加[-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操作。</a:t>
            </a:r>
          </a:p>
          <a:p>
            <a:endParaRPr lang="en-US" dirty="0"/>
          </a:p>
        </p:txBody>
      </p:sp>
      <p:graphicFrame>
        <p:nvGraphicFramePr>
          <p:cNvPr id="4" name="Object 1028"/>
          <p:cNvGraphicFramePr>
            <a:graphicFrameLocks noChangeAspect="1"/>
          </p:cNvGraphicFramePr>
          <p:nvPr/>
        </p:nvGraphicFramePr>
        <p:xfrm>
          <a:off x="3580757" y="3337680"/>
          <a:ext cx="1218933" cy="70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622080" imgH="431640" progId="Equation.3">
                  <p:embed/>
                </p:oleObj>
              </mc:Choice>
              <mc:Fallback>
                <p:oleObj name="Equation" r:id="rId3" imgW="62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757" y="3337680"/>
                        <a:ext cx="1218933" cy="709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970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布斯</a:t>
            </a:r>
            <a:r>
              <a:rPr lang="en-US" altLang="zh-CN" dirty="0"/>
              <a:t>(Booth) 1</a:t>
            </a:r>
            <a:r>
              <a:rPr lang="zh-CN" altLang="en-US" dirty="0"/>
              <a:t>位乘法规则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布斯公式：</a:t>
            </a:r>
            <a:r>
              <a:rPr lang="en-US" altLang="zh-CN" dirty="0"/>
              <a:t> </a:t>
            </a:r>
            <a:r>
              <a:rPr lang="zh-CN" altLang="en-US" dirty="0"/>
              <a:t>[</a:t>
            </a:r>
            <a:r>
              <a:rPr lang="en-US" altLang="zh-CN" dirty="0"/>
              <a:t>X </a:t>
            </a:r>
            <a:r>
              <a:rPr lang="en-US" altLang="zh-CN" dirty="0">
                <a:latin typeface="Times New Roman" charset="0"/>
              </a:rPr>
              <a:t>•</a:t>
            </a:r>
            <a:r>
              <a:rPr lang="en-US" altLang="zh-CN" dirty="0"/>
              <a:t> Y]</a:t>
            </a:r>
            <a:r>
              <a:rPr lang="zh-CN" altLang="en-US" baseline="-25000" dirty="0"/>
              <a:t>补</a:t>
            </a:r>
            <a:r>
              <a:rPr lang="zh-CN" altLang="en-US" dirty="0"/>
              <a:t>=[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en-US" altLang="zh-CN" dirty="0">
                <a:latin typeface="Times New Roman" charset="0"/>
              </a:rPr>
              <a:t>•</a:t>
            </a:r>
            <a:r>
              <a:rPr lang="en-US" altLang="zh-CN" dirty="0"/>
              <a:t>∑</a:t>
            </a:r>
            <a:r>
              <a:rPr lang="zh-CN" altLang="en-US" dirty="0"/>
              <a:t>(</a:t>
            </a:r>
            <a:r>
              <a:rPr lang="en-US" altLang="zh-CN" dirty="0"/>
              <a:t>Y</a:t>
            </a:r>
            <a:r>
              <a:rPr lang="en-US" altLang="zh-CN" baseline="-25000" dirty="0"/>
              <a:t>i+1</a:t>
            </a:r>
            <a:r>
              <a:rPr lang="en-US" altLang="zh-CN" dirty="0"/>
              <a:t>-Y</a:t>
            </a:r>
            <a:r>
              <a:rPr lang="en-US" altLang="zh-CN" baseline="-25000" dirty="0"/>
              <a:t>i</a:t>
            </a:r>
            <a:r>
              <a:rPr lang="en-US" altLang="zh-CN" dirty="0"/>
              <a:t>)2</a:t>
            </a:r>
            <a:r>
              <a:rPr lang="en-US" altLang="zh-CN" baseline="30000" dirty="0"/>
              <a:t>-i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Y</a:t>
            </a:r>
            <a:r>
              <a:rPr lang="en-US" altLang="zh-CN" baseline="-25000" dirty="0"/>
              <a:t>i+1</a:t>
            </a:r>
            <a:r>
              <a:rPr lang="en-US" altLang="zh-CN" dirty="0"/>
              <a:t>-Y</a:t>
            </a:r>
            <a:r>
              <a:rPr lang="en-US" altLang="zh-CN" baseline="-25000" dirty="0"/>
              <a:t>i</a:t>
            </a:r>
            <a:r>
              <a:rPr lang="en-US" altLang="zh-CN" dirty="0"/>
              <a:t>=0(Y</a:t>
            </a:r>
            <a:r>
              <a:rPr lang="en-US" altLang="zh-CN" baseline="-25000" dirty="0"/>
              <a:t>i+1</a:t>
            </a:r>
            <a:r>
              <a:rPr lang="en-US" altLang="zh-CN" dirty="0"/>
              <a:t>Y</a:t>
            </a:r>
            <a:r>
              <a:rPr lang="en-US" altLang="zh-CN" baseline="-25000" dirty="0"/>
              <a:t>i</a:t>
            </a:r>
            <a:r>
              <a:rPr lang="en-US" altLang="zh-CN" dirty="0"/>
              <a:t>=00</a:t>
            </a:r>
            <a:r>
              <a:rPr lang="zh-CN" altLang="en-US" dirty="0"/>
              <a:t>或</a:t>
            </a:r>
            <a:r>
              <a:rPr lang="en-US" altLang="zh-CN" dirty="0"/>
              <a:t>11)，</a:t>
            </a:r>
            <a:r>
              <a:rPr lang="zh-CN" altLang="en-US" dirty="0"/>
              <a:t>则部分积加</a:t>
            </a:r>
            <a:r>
              <a:rPr lang="en-US" altLang="zh-CN" dirty="0"/>
              <a:t>0</a:t>
            </a:r>
            <a:r>
              <a:rPr lang="zh-CN" altLang="en-US" dirty="0"/>
              <a:t>，右移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Y</a:t>
            </a:r>
            <a:r>
              <a:rPr lang="en-US" altLang="zh-CN" baseline="-25000" dirty="0"/>
              <a:t>i+1</a:t>
            </a:r>
            <a:r>
              <a:rPr lang="en-US" altLang="zh-CN" dirty="0"/>
              <a:t>-Y</a:t>
            </a:r>
            <a:r>
              <a:rPr lang="en-US" altLang="zh-CN" baseline="-25000" dirty="0"/>
              <a:t>i</a:t>
            </a:r>
            <a:r>
              <a:rPr lang="en-US" altLang="zh-CN" dirty="0"/>
              <a:t>=1(Y</a:t>
            </a:r>
            <a:r>
              <a:rPr lang="en-US" altLang="zh-CN" baseline="-25000" dirty="0"/>
              <a:t>i+1</a:t>
            </a:r>
            <a:r>
              <a:rPr lang="en-US" altLang="zh-CN" dirty="0"/>
              <a:t>Y</a:t>
            </a:r>
            <a:r>
              <a:rPr lang="en-US" altLang="zh-CN" baseline="-25000" dirty="0"/>
              <a:t>i</a:t>
            </a:r>
            <a:r>
              <a:rPr lang="en-US" altLang="zh-CN" dirty="0"/>
              <a:t>=10)，</a:t>
            </a:r>
            <a:r>
              <a:rPr lang="zh-CN" altLang="en-US" dirty="0"/>
              <a:t>则部分积加[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，右移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Y</a:t>
            </a:r>
            <a:r>
              <a:rPr lang="en-US" altLang="zh-CN" baseline="-25000" dirty="0"/>
              <a:t>i+1</a:t>
            </a:r>
            <a:r>
              <a:rPr lang="en-US" altLang="zh-CN" dirty="0"/>
              <a:t>-Y</a:t>
            </a:r>
            <a:r>
              <a:rPr lang="en-US" altLang="zh-CN" baseline="-25000" dirty="0"/>
              <a:t>i</a:t>
            </a:r>
            <a:r>
              <a:rPr lang="en-US" altLang="zh-CN" dirty="0"/>
              <a:t>=-1(Y</a:t>
            </a:r>
            <a:r>
              <a:rPr lang="en-US" altLang="zh-CN" baseline="-25000" dirty="0"/>
              <a:t>i+1</a:t>
            </a:r>
            <a:r>
              <a:rPr lang="en-US" altLang="zh-CN" dirty="0"/>
              <a:t>Y</a:t>
            </a:r>
            <a:r>
              <a:rPr lang="en-US" altLang="zh-CN" baseline="-25000" dirty="0"/>
              <a:t>i</a:t>
            </a:r>
            <a:r>
              <a:rPr lang="en-US" altLang="zh-CN" dirty="0"/>
              <a:t>=01)，</a:t>
            </a:r>
            <a:r>
              <a:rPr lang="zh-CN" altLang="en-US" dirty="0"/>
              <a:t>则部分积加[</a:t>
            </a:r>
            <a:r>
              <a:rPr lang="en-US" altLang="zh-CN" dirty="0"/>
              <a:t>-X]</a:t>
            </a:r>
            <a:r>
              <a:rPr lang="zh-CN" altLang="en-US" baseline="-25000" dirty="0"/>
              <a:t>补</a:t>
            </a:r>
            <a:r>
              <a:rPr lang="zh-CN" altLang="en-US" dirty="0"/>
              <a:t>，右移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最后一步（</a:t>
            </a:r>
            <a:r>
              <a:rPr lang="en-US" altLang="zh-CN" dirty="0" err="1"/>
              <a:t>i</a:t>
            </a:r>
            <a:r>
              <a:rPr lang="en-US" altLang="zh-CN" dirty="0"/>
              <a:t>=n+1</a:t>
            </a:r>
            <a:r>
              <a:rPr lang="zh-CN" altLang="en-US" dirty="0"/>
              <a:t>）不移位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69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(1101.0101)</a:t>
            </a:r>
            <a:r>
              <a:rPr lang="en-US" baseline="-25000" dirty="0"/>
              <a:t>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=(1x2</a:t>
            </a:r>
            <a:r>
              <a:rPr lang="en-US" baseline="30000" dirty="0"/>
              <a:t>3</a:t>
            </a:r>
            <a:r>
              <a:rPr lang="en-US" dirty="0"/>
              <a:t>+1x2</a:t>
            </a:r>
            <a:r>
              <a:rPr lang="en-US" baseline="30000" dirty="0"/>
              <a:t>2</a:t>
            </a:r>
            <a:r>
              <a:rPr lang="en-US" dirty="0"/>
              <a:t>+0x2</a:t>
            </a:r>
            <a:r>
              <a:rPr lang="en-US" baseline="30000" dirty="0"/>
              <a:t>1</a:t>
            </a:r>
            <a:r>
              <a:rPr lang="en-US" dirty="0"/>
              <a:t>+1x2</a:t>
            </a:r>
            <a:r>
              <a:rPr lang="en-US" baseline="30000" dirty="0"/>
              <a:t>0</a:t>
            </a:r>
            <a:r>
              <a:rPr lang="en-US" dirty="0"/>
              <a:t>+0x2</a:t>
            </a:r>
            <a:r>
              <a:rPr lang="en-US" baseline="30000" dirty="0"/>
              <a:t>-1</a:t>
            </a:r>
            <a:r>
              <a:rPr lang="en-US" dirty="0"/>
              <a:t>+1x2</a:t>
            </a:r>
            <a:r>
              <a:rPr lang="en-US" baseline="30000" dirty="0"/>
              <a:t>-2</a:t>
            </a:r>
            <a:r>
              <a:rPr lang="en-US" dirty="0"/>
              <a:t>+0x2</a:t>
            </a:r>
            <a:r>
              <a:rPr lang="en-US" baseline="30000" dirty="0"/>
              <a:t>-3</a:t>
            </a:r>
            <a:r>
              <a:rPr lang="en-US" dirty="0"/>
              <a:t>+1x2</a:t>
            </a:r>
            <a:r>
              <a:rPr lang="en-US" baseline="30000" dirty="0"/>
              <a:t>-4</a:t>
            </a:r>
            <a:r>
              <a:rPr lang="en-US" dirty="0"/>
              <a:t>)</a:t>
            </a:r>
            <a:r>
              <a:rPr lang="en-US" baseline="-25000" dirty="0"/>
              <a:t>10</a:t>
            </a:r>
            <a:br>
              <a:rPr lang="en-US" baseline="-25000" dirty="0"/>
            </a:br>
            <a:r>
              <a:rPr lang="en-US" dirty="0"/>
              <a:t>=(8+4+0+1+0+0.25+0+0.0625)</a:t>
            </a:r>
            <a:r>
              <a:rPr lang="en-US" baseline="-25000" dirty="0"/>
              <a:t>10</a:t>
            </a:r>
            <a:br>
              <a:rPr lang="en-US" dirty="0"/>
            </a:br>
            <a:r>
              <a:rPr lang="en-US" dirty="0"/>
              <a:t>=(13.3125)</a:t>
            </a:r>
            <a:r>
              <a:rPr lang="en-US" baseline="-25000" dirty="0"/>
              <a:t>10</a:t>
            </a:r>
            <a:br>
              <a:rPr lang="en-US" baseline="-25000" dirty="0"/>
            </a:br>
            <a:br>
              <a:rPr lang="en-US" baseline="-25000" dirty="0"/>
            </a:br>
            <a:endParaRPr lang="en-US" dirty="0"/>
          </a:p>
          <a:p>
            <a:r>
              <a:rPr lang="en-US" dirty="0"/>
              <a:t>(0D.5)</a:t>
            </a:r>
            <a:r>
              <a:rPr lang="en-US" baseline="-25000" dirty="0"/>
              <a:t>16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=(0x16</a:t>
            </a:r>
            <a:r>
              <a:rPr lang="en-US" baseline="30000" dirty="0"/>
              <a:t>1</a:t>
            </a:r>
            <a:r>
              <a:rPr lang="en-US" dirty="0"/>
              <a:t>+13x16</a:t>
            </a:r>
            <a:r>
              <a:rPr lang="en-US" baseline="30000" dirty="0"/>
              <a:t>0</a:t>
            </a:r>
            <a:r>
              <a:rPr lang="en-US" dirty="0"/>
              <a:t>+5x16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baseline="-25000" dirty="0"/>
              <a:t>10</a:t>
            </a:r>
            <a:br>
              <a:rPr lang="en-US" dirty="0"/>
            </a:br>
            <a:r>
              <a:rPr lang="en-US" dirty="0"/>
              <a:t>=(0+13+0.3125)</a:t>
            </a:r>
            <a:r>
              <a:rPr lang="en-US" baseline="-25000" dirty="0"/>
              <a:t>10</a:t>
            </a:r>
            <a:br>
              <a:rPr lang="en-US" dirty="0"/>
            </a:br>
            <a:r>
              <a:rPr lang="en-US" dirty="0"/>
              <a:t>=(13.3125)</a:t>
            </a:r>
            <a:r>
              <a:rPr lang="en-US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02330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1BCC-849C-4043-A948-1EA324C93AD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u="none" dirty="0">
                <a:solidFill>
                  <a:schemeClr val="tx1"/>
                </a:solidFill>
              </a:rPr>
              <a:t>例</a:t>
            </a:r>
            <a:r>
              <a:rPr lang="en-US" altLang="zh-CN" sz="1800" b="1" u="none" dirty="0">
                <a:solidFill>
                  <a:schemeClr val="tx1"/>
                </a:solidFill>
              </a:rPr>
              <a:t>:</a:t>
            </a:r>
            <a:r>
              <a:rPr lang="zh-CN" altLang="en-US" sz="1800" b="1" u="none" dirty="0">
                <a:solidFill>
                  <a:schemeClr val="tx1"/>
                </a:solidFill>
              </a:rPr>
              <a:t>设</a:t>
            </a:r>
            <a:r>
              <a:rPr lang="en-US" altLang="zh-CN" sz="1800" b="1" u="none" dirty="0">
                <a:solidFill>
                  <a:schemeClr val="tx1"/>
                </a:solidFill>
              </a:rPr>
              <a:t>X=-0.1101,Y=0.1011,</a:t>
            </a:r>
            <a:r>
              <a:rPr lang="zh-CN" altLang="en-US" sz="1800" b="1" u="none" dirty="0">
                <a:solidFill>
                  <a:schemeClr val="tx1"/>
                </a:solidFill>
              </a:rPr>
              <a:t>即</a:t>
            </a:r>
            <a:r>
              <a:rPr lang="en-US" altLang="zh-CN" sz="1800" b="1" u="none" dirty="0">
                <a:solidFill>
                  <a:schemeClr val="tx1"/>
                </a:solidFill>
              </a:rPr>
              <a:t>[X]</a:t>
            </a:r>
            <a:r>
              <a:rPr lang="zh-CN" altLang="en-US" sz="1800" b="1" u="none" baseline="-25000" dirty="0">
                <a:solidFill>
                  <a:schemeClr val="tx1"/>
                </a:solidFill>
              </a:rPr>
              <a:t>补</a:t>
            </a:r>
            <a:r>
              <a:rPr lang="en-US" altLang="zh-CN" sz="1800" b="1" u="none" dirty="0">
                <a:solidFill>
                  <a:schemeClr val="tx1"/>
                </a:solidFill>
              </a:rPr>
              <a:t>=11.0011,[Y]</a:t>
            </a:r>
            <a:r>
              <a:rPr lang="zh-CN" altLang="en-US" sz="1800" b="1" u="none" baseline="-25000" dirty="0">
                <a:solidFill>
                  <a:schemeClr val="tx1"/>
                </a:solidFill>
              </a:rPr>
              <a:t>补</a:t>
            </a:r>
            <a:r>
              <a:rPr lang="en-US" altLang="zh-CN" sz="1800" b="1" u="none" dirty="0">
                <a:solidFill>
                  <a:schemeClr val="tx1"/>
                </a:solidFill>
              </a:rPr>
              <a:t>=0.1011,[-X]</a:t>
            </a:r>
            <a:r>
              <a:rPr lang="zh-CN" altLang="en-US" b="1" baseline="-25000" dirty="0"/>
              <a:t>补</a:t>
            </a:r>
            <a:r>
              <a:rPr lang="en-US" altLang="zh-CN" sz="1800" b="1" u="none" dirty="0">
                <a:solidFill>
                  <a:schemeClr val="tx1"/>
                </a:solidFill>
              </a:rPr>
              <a:t>=00.1101 </a:t>
            </a:r>
            <a:r>
              <a:rPr lang="zh-CN" altLang="en-US" sz="1800" b="1" u="none" dirty="0">
                <a:solidFill>
                  <a:schemeClr val="tx1"/>
                </a:solidFill>
              </a:rPr>
              <a:t>求</a:t>
            </a:r>
            <a:r>
              <a:rPr lang="en-US" altLang="zh-CN" sz="1800" b="1" u="none" dirty="0">
                <a:solidFill>
                  <a:schemeClr val="tx1"/>
                </a:solidFill>
              </a:rPr>
              <a:t>[X•Y]</a:t>
            </a:r>
            <a:r>
              <a:rPr lang="zh-CN" altLang="en-US" sz="1800" b="1" u="none" baseline="-25000" dirty="0">
                <a:solidFill>
                  <a:schemeClr val="tx1"/>
                </a:solidFill>
              </a:rPr>
              <a:t>补</a:t>
            </a:r>
            <a:r>
              <a:rPr lang="zh-CN" altLang="en-US" b="1" dirty="0"/>
              <a:t>。</a:t>
            </a:r>
            <a:endParaRPr lang="en-US" altLang="zh-CN" sz="2400" b="1" u="none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1800" b="1" u="none" dirty="0">
                <a:solidFill>
                  <a:schemeClr val="tx1"/>
                </a:solidFill>
              </a:rPr>
              <a:t>计算过程如下</a:t>
            </a:r>
            <a:r>
              <a:rPr lang="en-US" altLang="zh-CN" sz="1800" b="1" u="none" dirty="0">
                <a:solidFill>
                  <a:schemeClr val="tx1"/>
                </a:solidFill>
              </a:rPr>
              <a:t>:</a:t>
            </a:r>
            <a:endParaRPr lang="en-US" altLang="zh-CN" sz="2400" b="1" u="none" dirty="0">
              <a:solidFill>
                <a:schemeClr val="tx1"/>
              </a:solidFill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726842" y="908050"/>
            <a:ext cx="6172200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0 0   0 0 0 0                   0. 1  0  1  1  0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初始值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最后一位补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1 1 0 1                                                           Y</a:t>
            </a:r>
            <a:r>
              <a:rPr lang="en-US" altLang="zh-CN" sz="1600" b="1" u="none" baseline="-25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zh-CN" sz="1600" b="1" u="none" baseline="-25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=10     +[-X]</a:t>
            </a:r>
            <a:r>
              <a:rPr lang="zh-CN" altLang="en-US" sz="9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补</a:t>
            </a:r>
            <a:endParaRPr lang="zh-CN" altLang="en-US" sz="1600" b="1" u="none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0 0   1 1 0 1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0 0   0 1 1 0                   1  0  1  0  1  1 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右移一位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0 0 0 0                                                           Y</a:t>
            </a:r>
            <a:r>
              <a:rPr lang="en-US" altLang="zh-CN" sz="1600" b="1" u="none" baseline="-25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zh-CN" sz="1600" b="1" u="none" baseline="-25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=11        +0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0 0   0 1 1 0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0 0   0 0 1 1                   0  1   0  1  0  1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右移一位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 1   0 0 1 1                                                           Y</a:t>
            </a:r>
            <a:r>
              <a:rPr lang="en-US" altLang="zh-CN" sz="1600" b="1" u="none" baseline="-25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zh-CN" sz="1600" b="1" u="none" baseline="-25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=01       +[X]</a:t>
            </a:r>
            <a:r>
              <a:rPr lang="zh-CN" altLang="en-US" sz="9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补</a:t>
            </a:r>
            <a:endParaRPr lang="zh-CN" altLang="en-US" sz="1600" b="1" u="none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1 1   0 1 1 0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1 1   1 0 1 1                  0  0  1  0   1   0 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右移一位 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1 1 0 1                                                             Y</a:t>
            </a:r>
            <a:r>
              <a:rPr lang="en-US" altLang="zh-CN" sz="1600" b="1" u="none" baseline="-25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zh-CN" sz="1600" b="1" u="none" baseline="-25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=10      +[-X]</a:t>
            </a:r>
            <a:r>
              <a:rPr lang="zh-CN" altLang="en-US" sz="9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补</a:t>
            </a:r>
            <a:endParaRPr lang="zh-CN" altLang="en-US" sz="1600" b="1" u="none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0 0   1 0 0 0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0 0   0 1 0 0                  0  0  0  1   0   1 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右移一位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 1   0 0 1 1                                                             Y</a:t>
            </a:r>
            <a:r>
              <a:rPr lang="en-US" altLang="zh-CN" sz="1600" b="1" u="none" baseline="-25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zh-CN" sz="1600" b="1" u="none" baseline="-25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=01        +[X]</a:t>
            </a:r>
            <a:r>
              <a:rPr lang="zh-CN" altLang="en-US" sz="9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补</a:t>
            </a:r>
            <a:endParaRPr lang="zh-CN" altLang="en-US" sz="1600" b="1" u="none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1 1   0 1 1 1                  0  0  0  1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093788" y="1292225"/>
            <a:ext cx="1447800" cy="58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u="none">
                <a:solidFill>
                  <a:schemeClr val="tx1"/>
                </a:solidFill>
              </a:rPr>
              <a:t>+</a:t>
            </a:r>
          </a:p>
          <a:p>
            <a:pPr algn="ctr">
              <a:spcBef>
                <a:spcPct val="50000"/>
              </a:spcBef>
            </a:pPr>
            <a:endParaRPr lang="en-US" altLang="zh-CN" sz="1600" b="1" u="none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 b="1" u="none">
                <a:solidFill>
                  <a:schemeClr val="tx1"/>
                </a:solidFill>
                <a:ea typeface="黑体" charset="-122"/>
              </a:rPr>
              <a:t>→</a:t>
            </a:r>
            <a:endParaRPr lang="en-US" altLang="zh-CN" sz="1600" b="1" u="none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 b="1" u="none">
                <a:solidFill>
                  <a:schemeClr val="tx1"/>
                </a:solidFill>
              </a:rPr>
              <a:t>+</a:t>
            </a:r>
          </a:p>
          <a:p>
            <a:pPr algn="ctr">
              <a:spcBef>
                <a:spcPct val="50000"/>
              </a:spcBef>
            </a:pPr>
            <a:endParaRPr lang="en-US" altLang="zh-CN" sz="1600" b="1" u="none">
              <a:solidFill>
                <a:schemeClr val="tx1"/>
              </a:solidFill>
              <a:ea typeface="黑体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 b="1" u="none">
                <a:solidFill>
                  <a:schemeClr val="tx1"/>
                </a:solidFill>
                <a:ea typeface="黑体" charset="-122"/>
              </a:rPr>
              <a:t>→</a:t>
            </a:r>
            <a:endParaRPr lang="en-US" altLang="zh-CN" sz="1600" b="1" u="none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 b="1" u="none">
                <a:solidFill>
                  <a:schemeClr val="tx1"/>
                </a:solidFill>
              </a:rPr>
              <a:t>+</a:t>
            </a:r>
          </a:p>
          <a:p>
            <a:pPr algn="ctr">
              <a:spcBef>
                <a:spcPct val="50000"/>
              </a:spcBef>
            </a:pPr>
            <a:endParaRPr lang="en-US" altLang="zh-CN" sz="1600" b="1" u="none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 b="1" u="none">
                <a:solidFill>
                  <a:schemeClr val="tx1"/>
                </a:solidFill>
                <a:ea typeface="黑体" charset="-122"/>
              </a:rPr>
              <a:t>→</a:t>
            </a:r>
            <a:endParaRPr lang="en-US" altLang="zh-CN" sz="1600" b="1" u="none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 b="1" u="none">
                <a:solidFill>
                  <a:schemeClr val="tx1"/>
                </a:solidFill>
              </a:rPr>
              <a:t>+</a:t>
            </a:r>
          </a:p>
          <a:p>
            <a:pPr algn="ctr">
              <a:spcBef>
                <a:spcPct val="50000"/>
              </a:spcBef>
            </a:pPr>
            <a:endParaRPr lang="en-US" altLang="zh-CN" sz="1600" b="1" u="none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1600" b="1" u="none">
                <a:solidFill>
                  <a:schemeClr val="tx1"/>
                </a:solidFill>
                <a:ea typeface="黑体" charset="-122"/>
              </a:rPr>
              <a:t>→</a:t>
            </a:r>
          </a:p>
          <a:p>
            <a:pPr algn="ctr">
              <a:spcBef>
                <a:spcPct val="50000"/>
              </a:spcBef>
            </a:pPr>
            <a:r>
              <a:rPr lang="en-US" altLang="zh-CN" sz="1600" b="1" u="none">
                <a:solidFill>
                  <a:schemeClr val="tx1"/>
                </a:solidFill>
                <a:ea typeface="黑体" charset="-122"/>
              </a:rPr>
              <a:t>+</a:t>
            </a:r>
            <a:endParaRPr lang="en-US" altLang="zh-CN" sz="1600" b="1" u="none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1600" b="1" u="none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600" u="none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600" u="none">
              <a:solidFill>
                <a:schemeClr val="tx1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617788" y="1600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>
            <a:off x="2541588" y="2743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2541588" y="3886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 flipV="1">
            <a:off x="2617788" y="4953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2770188" y="454025"/>
            <a:ext cx="571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u="none" dirty="0">
                <a:solidFill>
                  <a:schemeClr val="tx1"/>
                </a:solidFill>
              </a:rPr>
              <a:t>部分积                   </a:t>
            </a:r>
            <a:r>
              <a:rPr lang="en-US" altLang="zh-CN" sz="1800" u="none" dirty="0">
                <a:solidFill>
                  <a:schemeClr val="tx1"/>
                </a:solidFill>
              </a:rPr>
              <a:t>     </a:t>
            </a:r>
            <a:r>
              <a:rPr lang="zh-CN" altLang="en-US" sz="1800" u="none" dirty="0">
                <a:solidFill>
                  <a:schemeClr val="tx1"/>
                </a:solidFill>
              </a:rPr>
              <a:t>乘数</a:t>
            </a:r>
            <a:r>
              <a:rPr lang="en-US" altLang="zh-CN" sz="1800" u="none" dirty="0">
                <a:solidFill>
                  <a:schemeClr val="tx1"/>
                </a:solidFill>
              </a:rPr>
              <a:t>Y   Y</a:t>
            </a:r>
            <a:r>
              <a:rPr lang="en-US" altLang="zh-CN" sz="1800" u="none" baseline="-25000" dirty="0">
                <a:solidFill>
                  <a:schemeClr val="tx1"/>
                </a:solidFill>
              </a:rPr>
              <a:t>i</a:t>
            </a:r>
            <a:r>
              <a:rPr lang="en-US" altLang="zh-CN" sz="1800" u="none" dirty="0">
                <a:solidFill>
                  <a:schemeClr val="tx1"/>
                </a:solidFill>
              </a:rPr>
              <a:t> Y</a:t>
            </a:r>
            <a:r>
              <a:rPr lang="en-US" altLang="zh-CN" sz="1800" u="none" baseline="-25000" dirty="0">
                <a:solidFill>
                  <a:schemeClr val="tx1"/>
                </a:solidFill>
              </a:rPr>
              <a:t>i</a:t>
            </a:r>
            <a:r>
              <a:rPr lang="en-US" altLang="zh-CN" sz="1400" u="none" baseline="-25000" dirty="0">
                <a:solidFill>
                  <a:schemeClr val="tx1"/>
                </a:solidFill>
              </a:rPr>
              <a:t>+1</a:t>
            </a:r>
            <a:r>
              <a:rPr lang="en-US" altLang="zh-CN" sz="1800" u="none" dirty="0">
                <a:solidFill>
                  <a:schemeClr val="tx1"/>
                </a:solidFill>
              </a:rPr>
              <a:t>                </a:t>
            </a:r>
            <a:r>
              <a:rPr lang="zh-CN" altLang="en-US" sz="1800" u="none" dirty="0">
                <a:solidFill>
                  <a:schemeClr val="tx1"/>
                </a:solidFill>
              </a:rPr>
              <a:t>说明</a:t>
            </a:r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2617788" y="762000"/>
            <a:ext cx="57150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2484438" y="6237288"/>
            <a:ext cx="358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u="none">
                <a:solidFill>
                  <a:schemeClr val="tx1"/>
                </a:solidFill>
              </a:rPr>
              <a:t>乘积高位                      乘积低位</a:t>
            </a:r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4675188" y="7588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4675188" y="1749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5" name="Line 15"/>
          <p:cNvSpPr>
            <a:spLocks noChangeShapeType="1"/>
          </p:cNvSpPr>
          <p:nvPr/>
        </p:nvSpPr>
        <p:spPr bwMode="auto">
          <a:xfrm>
            <a:off x="4903788" y="17494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6" name="Line 16"/>
          <p:cNvSpPr>
            <a:spLocks noChangeShapeType="1"/>
          </p:cNvSpPr>
          <p:nvPr/>
        </p:nvSpPr>
        <p:spPr bwMode="auto">
          <a:xfrm>
            <a:off x="4903788" y="2892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>
            <a:off x="5132388" y="28924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5132388" y="41878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9" name="Line 19"/>
          <p:cNvSpPr>
            <a:spLocks noChangeShapeType="1"/>
          </p:cNvSpPr>
          <p:nvPr/>
        </p:nvSpPr>
        <p:spPr bwMode="auto">
          <a:xfrm>
            <a:off x="5284788" y="41878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0" name="Line 20"/>
          <p:cNvSpPr>
            <a:spLocks noChangeShapeType="1"/>
          </p:cNvSpPr>
          <p:nvPr/>
        </p:nvSpPr>
        <p:spPr bwMode="auto">
          <a:xfrm>
            <a:off x="5284788" y="5407025"/>
            <a:ext cx="2286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4080012" y="6491288"/>
            <a:ext cx="441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u="none" dirty="0">
                <a:solidFill>
                  <a:schemeClr val="tx1"/>
                </a:solidFill>
              </a:rPr>
              <a:t>[X•Y]</a:t>
            </a:r>
            <a:r>
              <a:rPr lang="zh-CN" altLang="en-US" sz="1800" b="1" u="none" baseline="-25000" dirty="0">
                <a:solidFill>
                  <a:schemeClr val="tx1"/>
                </a:solidFill>
              </a:rPr>
              <a:t>补</a:t>
            </a:r>
            <a:r>
              <a:rPr lang="en-US" altLang="zh-CN" sz="1800" b="1" u="none" dirty="0">
                <a:solidFill>
                  <a:schemeClr val="tx1"/>
                </a:solidFill>
              </a:rPr>
              <a:t>=1.01110001, X•Y=-0.10001111</a:t>
            </a:r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 flipV="1">
            <a:off x="2617788" y="6019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3" name="Line 23"/>
          <p:cNvSpPr>
            <a:spLocks noChangeShapeType="1"/>
          </p:cNvSpPr>
          <p:nvPr/>
        </p:nvSpPr>
        <p:spPr bwMode="auto">
          <a:xfrm>
            <a:off x="5513388" y="5410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387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1000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1000"/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1000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1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1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1000"/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10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1000"/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1000"/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1000"/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1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1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1000"/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1000"/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10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1000"/>
                                        <p:tgtEl>
                                          <p:spTgt spid="122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1000"/>
                                        <p:tgtEl>
                                          <p:spTgt spid="122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1000"/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10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10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1000"/>
                                        <p:tgtEl>
                                          <p:spTgt spid="122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1000"/>
                                        <p:tgtEl>
                                          <p:spTgt spid="1228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10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1000"/>
                                        <p:tgtEl>
                                          <p:spTgt spid="1228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1000"/>
                                        <p:tgtEl>
                                          <p:spTgt spid="122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1000"/>
                                        <p:tgtEl>
                                          <p:spTgt spid="1228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6" dur="10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10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4" dur="1000"/>
                                        <p:tgtEl>
                                          <p:spTgt spid="122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1000"/>
                                        <p:tgtEl>
                                          <p:spTgt spid="1228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3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6" dur="1000"/>
                                        <p:tgtEl>
                                          <p:spTgt spid="1228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nimBg="1"/>
      <p:bldP spid="122887" grpId="0" animBg="1"/>
      <p:bldP spid="122888" grpId="0" animBg="1"/>
      <p:bldP spid="122889" grpId="0" animBg="1"/>
      <p:bldP spid="122890" grpId="0"/>
      <p:bldP spid="122891" grpId="0" animBg="1"/>
      <p:bldP spid="122892" grpId="0"/>
      <p:bldP spid="122893" grpId="0" animBg="1"/>
      <p:bldP spid="122894" grpId="0" animBg="1"/>
      <p:bldP spid="122895" grpId="0" animBg="1"/>
      <p:bldP spid="122896" grpId="0" animBg="1"/>
      <p:bldP spid="122897" grpId="0" animBg="1"/>
      <p:bldP spid="122898" grpId="0" animBg="1"/>
      <p:bldP spid="122899" grpId="0" animBg="1"/>
      <p:bldP spid="122900" grpId="0" animBg="1"/>
      <p:bldP spid="122901" grpId="0"/>
      <p:bldP spid="122902" grpId="0" animBg="1"/>
      <p:bldP spid="12290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定点原码二位乘法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两位乘数有</a:t>
            </a:r>
            <a:r>
              <a:rPr lang="en-US" altLang="zh-CN" dirty="0"/>
              <a:t>4</a:t>
            </a:r>
            <a:r>
              <a:rPr lang="zh-CN" altLang="en-US" dirty="0"/>
              <a:t>种可能组合，对应以下操作</a:t>
            </a:r>
            <a:endParaRPr lang="en-US" altLang="zh-CN" dirty="0"/>
          </a:p>
          <a:p>
            <a:pPr lvl="1">
              <a:spcBef>
                <a:spcPct val="50000"/>
              </a:spcBef>
            </a:pPr>
            <a:r>
              <a:rPr lang="zh-CN" altLang="en-US" dirty="0"/>
              <a:t>00</a:t>
            </a:r>
            <a:r>
              <a:rPr lang="zh-CN" altLang="en-US" dirty="0">
                <a:ea typeface="PMingLiU" charset="-120"/>
              </a:rPr>
              <a:t>─</a:t>
            </a:r>
            <a:r>
              <a:rPr lang="zh-CN" altLang="en-US" dirty="0"/>
              <a:t>相当于0</a:t>
            </a:r>
            <a:r>
              <a:rPr lang="zh-CN" altLang="en-US" dirty="0">
                <a:latin typeface="Times New Roman" charset="0"/>
              </a:rPr>
              <a:t>•</a:t>
            </a:r>
            <a:r>
              <a:rPr lang="en-US" altLang="zh-CN" dirty="0"/>
              <a:t>X，</a:t>
            </a:r>
            <a:r>
              <a:rPr lang="zh-CN" altLang="en-US" dirty="0"/>
              <a:t>部分积为</a:t>
            </a:r>
            <a:r>
              <a:rPr lang="en-US" altLang="zh-CN" dirty="0"/>
              <a:t>P</a:t>
            </a:r>
            <a:r>
              <a:rPr lang="en-US" altLang="zh-CN" baseline="-25000" dirty="0"/>
              <a:t>i </a:t>
            </a:r>
            <a:r>
              <a:rPr lang="en-US" altLang="zh-CN" dirty="0"/>
              <a:t>+0，</a:t>
            </a:r>
            <a:r>
              <a:rPr lang="zh-CN" altLang="en-US" dirty="0"/>
              <a:t>然后右移两位； </a:t>
            </a:r>
            <a:endParaRPr lang="en-US" altLang="zh-CN" dirty="0"/>
          </a:p>
          <a:p>
            <a:pPr lvl="1">
              <a:spcBef>
                <a:spcPct val="50000"/>
              </a:spcBef>
            </a:pPr>
            <a:r>
              <a:rPr lang="zh-CN" altLang="en-US" dirty="0"/>
              <a:t>01</a:t>
            </a:r>
            <a:r>
              <a:rPr lang="zh-CN" altLang="en-US" dirty="0">
                <a:ea typeface="PMingLiU" charset="-120"/>
              </a:rPr>
              <a:t>─</a:t>
            </a:r>
            <a:r>
              <a:rPr lang="zh-CN" altLang="en-US" dirty="0"/>
              <a:t>相当于1</a:t>
            </a:r>
            <a:r>
              <a:rPr lang="zh-CN" altLang="en-US" dirty="0">
                <a:latin typeface="Times New Roman" charset="0"/>
              </a:rPr>
              <a:t>•</a:t>
            </a:r>
            <a:r>
              <a:rPr lang="en-US" altLang="zh-CN" dirty="0"/>
              <a:t>X，</a:t>
            </a:r>
            <a:r>
              <a:rPr lang="zh-CN" altLang="en-US" dirty="0"/>
              <a:t>部分积为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+X</a:t>
            </a:r>
            <a:r>
              <a:rPr lang="en-US" altLang="zh-CN" dirty="0"/>
              <a:t>，</a:t>
            </a:r>
            <a:r>
              <a:rPr lang="zh-CN" altLang="en-US" dirty="0"/>
              <a:t>然后右移两位；</a:t>
            </a:r>
            <a:endParaRPr lang="en-US" altLang="zh-CN" dirty="0"/>
          </a:p>
          <a:p>
            <a:pPr lvl="1">
              <a:spcBef>
                <a:spcPct val="50000"/>
              </a:spcBef>
            </a:pPr>
            <a:r>
              <a:rPr lang="zh-CN" altLang="en-US" dirty="0"/>
              <a:t>10 </a:t>
            </a:r>
            <a:r>
              <a:rPr lang="zh-CN" altLang="en-US" dirty="0">
                <a:ea typeface="PMingLiU" charset="-120"/>
              </a:rPr>
              <a:t>─</a:t>
            </a:r>
            <a:r>
              <a:rPr lang="zh-CN" altLang="en-US" dirty="0"/>
              <a:t>相当于2</a:t>
            </a:r>
            <a:r>
              <a:rPr lang="zh-CN" altLang="en-US" dirty="0">
                <a:latin typeface="Times New Roman" charset="0"/>
              </a:rPr>
              <a:t>•</a:t>
            </a:r>
            <a:r>
              <a:rPr lang="en-US" altLang="zh-CN" dirty="0"/>
              <a:t>X，</a:t>
            </a:r>
            <a:r>
              <a:rPr lang="zh-CN" altLang="en-US" dirty="0"/>
              <a:t>部分积为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+2X，</a:t>
            </a:r>
            <a:r>
              <a:rPr lang="zh-CN" altLang="en-US" dirty="0"/>
              <a:t>然后右移两位；</a:t>
            </a:r>
            <a:endParaRPr lang="en-US" altLang="zh-CN" dirty="0"/>
          </a:p>
          <a:p>
            <a:pPr lvl="1">
              <a:spcBef>
                <a:spcPct val="50000"/>
              </a:spcBef>
            </a:pPr>
            <a:r>
              <a:rPr lang="zh-CN" altLang="en-US" dirty="0"/>
              <a:t>11 </a:t>
            </a:r>
            <a:r>
              <a:rPr lang="zh-CN" altLang="en-US" dirty="0">
                <a:ea typeface="PMingLiU" charset="-120"/>
              </a:rPr>
              <a:t>─</a:t>
            </a:r>
            <a:r>
              <a:rPr lang="zh-CN" altLang="en-US" dirty="0"/>
              <a:t>相当于3</a:t>
            </a:r>
            <a:r>
              <a:rPr lang="zh-CN" altLang="en-US" dirty="0">
                <a:latin typeface="Times New Roman" charset="0"/>
              </a:rPr>
              <a:t>•</a:t>
            </a:r>
            <a:r>
              <a:rPr lang="en-US" altLang="zh-CN" dirty="0"/>
              <a:t>X，</a:t>
            </a:r>
            <a:r>
              <a:rPr lang="zh-CN" altLang="en-US" dirty="0"/>
              <a:t>部分积为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+3X，</a:t>
            </a:r>
            <a:r>
              <a:rPr lang="zh-CN" altLang="en-US" dirty="0"/>
              <a:t>然后右移两位。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+3X </a:t>
            </a:r>
            <a:r>
              <a:rPr lang="zh-CN" altLang="en-US" dirty="0"/>
              <a:t>用(</a:t>
            </a:r>
            <a:r>
              <a:rPr lang="en-US" altLang="zh-CN" dirty="0"/>
              <a:t>P</a:t>
            </a:r>
            <a:r>
              <a:rPr lang="en-US" altLang="zh-CN" baseline="-30000" dirty="0"/>
              <a:t>i</a:t>
            </a:r>
            <a:r>
              <a:rPr lang="en-US" altLang="zh-CN" dirty="0"/>
              <a:t> - X)+4X</a:t>
            </a:r>
            <a:r>
              <a:rPr lang="zh-CN" altLang="en-US" dirty="0"/>
              <a:t>来替代</a:t>
            </a:r>
            <a:endParaRPr lang="en-US" altLang="zh-CN" dirty="0"/>
          </a:p>
          <a:p>
            <a:pPr lvl="1">
              <a:spcBef>
                <a:spcPct val="50000"/>
              </a:spcBef>
            </a:pPr>
            <a:r>
              <a:rPr lang="en-US" altLang="zh-CN" dirty="0"/>
              <a:t>-X</a:t>
            </a:r>
            <a:r>
              <a:rPr lang="zh-CN" altLang="en-US" dirty="0"/>
              <a:t>在本次运算中执行</a:t>
            </a:r>
            <a:endParaRPr lang="en-US" altLang="zh-CN" dirty="0"/>
          </a:p>
          <a:p>
            <a:pPr lvl="1">
              <a:spcBef>
                <a:spcPct val="50000"/>
              </a:spcBef>
            </a:pPr>
            <a:r>
              <a:rPr lang="zh-CN" altLang="en-US" dirty="0"/>
              <a:t>4</a:t>
            </a:r>
            <a:r>
              <a:rPr lang="en-US" altLang="zh-CN" dirty="0"/>
              <a:t>X</a:t>
            </a:r>
            <a:r>
              <a:rPr lang="zh-CN" altLang="en-US" dirty="0"/>
              <a:t>用</a:t>
            </a:r>
            <a:r>
              <a:rPr lang="en-US" altLang="zh-CN" dirty="0"/>
              <a:t>C=1</a:t>
            </a:r>
            <a:r>
              <a:rPr lang="zh-CN" altLang="en-US" dirty="0"/>
              <a:t>来标志,并归到下一步执行。在下一步执行时由于部分积已右移了2位，此时4</a:t>
            </a:r>
            <a:r>
              <a:rPr lang="en-US" altLang="zh-CN" dirty="0"/>
              <a:t>X</a:t>
            </a:r>
            <a:r>
              <a:rPr lang="zh-CN" altLang="en-US" dirty="0"/>
              <a:t>已变成了</a:t>
            </a:r>
            <a:r>
              <a:rPr lang="en-US" altLang="zh-CN" dirty="0"/>
              <a:t>X(</a:t>
            </a:r>
            <a:r>
              <a:rPr lang="zh-CN" altLang="en-US" dirty="0"/>
              <a:t>即4</a:t>
            </a:r>
            <a:r>
              <a:rPr lang="en-US" altLang="zh-CN" dirty="0"/>
              <a:t>X/2</a:t>
            </a:r>
            <a:r>
              <a:rPr lang="en-US" altLang="zh-CN" baseline="30000" dirty="0"/>
              <a:t>2</a:t>
            </a:r>
            <a:r>
              <a:rPr lang="en-US" altLang="zh-CN" dirty="0"/>
              <a:t>=X)。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6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定点原码二位乘法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570957"/>
            <a:ext cx="7886699" cy="308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3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  <a:r>
              <a:rPr lang="en-US" altLang="zh-CN" dirty="0"/>
              <a:t>2</a:t>
            </a:r>
            <a:r>
              <a:rPr lang="zh-CN" altLang="en-US" dirty="0"/>
              <a:t>位乘法举例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 bwMode="auto">
          <a:xfrm>
            <a:off x="628650" y="1676400"/>
            <a:ext cx="762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v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charset="2"/>
              <a:buChar char="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charset="2"/>
              <a:buChar char="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charset="2"/>
              <a:buChar char="v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Char char="v"/>
              <a:tabLst/>
              <a:defRPr/>
            </a:pP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假定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X= 0.100111,    Y= 0.100111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则：[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charset="0"/>
                <a:ea typeface="宋体"/>
                <a:cs typeface=""/>
              </a:rPr>
              <a:t>–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X]</a:t>
            </a:r>
            <a:r>
              <a:rPr kumimoji="1" lang="zh-CN" altLang="en-US" sz="1900" b="1" i="0" u="none" strike="noStrike" kern="1200" cap="none" spc="0" normalizeH="0" baseline="-25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补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= 11.011001     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2X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= 01.001110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Char char="v"/>
              <a:tabLst/>
              <a:defRPr/>
            </a:pP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部分积             乘数            欠位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C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00.000000       1 0 0 1 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1 1          </a:t>
            </a:r>
            <a:r>
              <a:rPr kumimoji="1" lang="en-US" altLang="zh-CN" sz="19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(P</a:t>
            </a:r>
            <a:r>
              <a:rPr kumimoji="1" lang="en-US" altLang="zh-CN" sz="1900" b="1" i="0" u="none" strike="noStrike" kern="1200" cap="none" spc="0" normalizeH="0" baseline="-25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i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charset="0"/>
                <a:ea typeface="宋体"/>
                <a:cs typeface=""/>
              </a:rPr>
              <a:t>–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X)2</a:t>
            </a:r>
            <a:r>
              <a:rPr kumimoji="1" lang="en-US" altLang="zh-CN" sz="1900" b="1" i="0" u="none" strike="noStrike" kern="1200" cap="none" spc="0" normalizeH="0" baseline="30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charset="0"/>
                <a:ea typeface="宋体"/>
                <a:cs typeface=""/>
              </a:rPr>
              <a:t>–</a:t>
            </a:r>
            <a:r>
              <a:rPr kumimoji="1" lang="en-US" altLang="zh-CN" sz="1900" b="1" i="0" u="none" strike="noStrike" kern="1200" cap="none" spc="0" normalizeH="0" baseline="30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2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1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PMingLiU" charset="-120"/>
                <a:cs typeface=""/>
              </a:rPr>
              <a:t>→C</a:t>
            </a:r>
            <a:endParaRPr kumimoji="1" lang="en-US" altLang="zh-CN" sz="1900" b="1" i="0" u="sng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宋体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charset="0"/>
                <a:ea typeface="宋体"/>
                <a:cs typeface=""/>
              </a:rPr>
              <a:t>–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            11.011001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11.011001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右移两位      11.110110       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EC0B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0 1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1 0 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0 1          </a:t>
            </a:r>
            <a:r>
              <a:rPr kumimoji="1" lang="zh-CN" altLang="en-US" sz="19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(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P</a:t>
            </a:r>
            <a:r>
              <a:rPr kumimoji="1" lang="en-US" altLang="zh-CN" sz="1900" b="1" i="0" u="none" strike="noStrike" kern="1200" cap="none" spc="0" normalizeH="0" baseline="-25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i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+2X)2</a:t>
            </a:r>
            <a:r>
              <a:rPr kumimoji="1" lang="en-US" altLang="zh-CN" sz="1900" b="1" i="0" u="none" strike="noStrike" kern="1200" cap="none" spc="0" normalizeH="0" baseline="30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charset="0"/>
                <a:ea typeface="宋体"/>
                <a:cs typeface=""/>
              </a:rPr>
              <a:t>–</a:t>
            </a:r>
            <a:r>
              <a:rPr kumimoji="1" lang="en-US" altLang="zh-CN" sz="1900" b="1" i="0" u="none" strike="noStrike" kern="1200" cap="none" spc="0" normalizeH="0" baseline="30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2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0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PMingLiU" charset="-120"/>
                <a:cs typeface=""/>
              </a:rPr>
              <a:t>→C</a:t>
            </a:r>
            <a:endParaRPr kumimoji="1" lang="en-US" altLang="zh-CN" sz="1900" b="1" i="0" u="sng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宋体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+2X          01.001110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01.000100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右移两位      00.010001       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EC0B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0 0 0 1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1 0          </a:t>
            </a:r>
            <a:r>
              <a:rPr kumimoji="1" lang="zh-CN" altLang="en-US" sz="19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(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P</a:t>
            </a:r>
            <a:r>
              <a:rPr kumimoji="1" lang="en-US" altLang="zh-CN" sz="1900" b="1" i="0" u="none" strike="noStrike" kern="1200" cap="none" spc="0" normalizeH="0" baseline="-25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i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+2X)2</a:t>
            </a:r>
            <a:r>
              <a:rPr kumimoji="1" lang="en-US" altLang="zh-CN" sz="1900" b="1" i="0" u="none" strike="noStrike" kern="1200" cap="none" spc="0" normalizeH="0" baseline="30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charset="0"/>
                <a:ea typeface="宋体"/>
                <a:cs typeface=""/>
              </a:rPr>
              <a:t>–</a:t>
            </a:r>
            <a:r>
              <a:rPr kumimoji="1" lang="en-US" altLang="zh-CN" sz="1900" b="1" i="0" u="none" strike="noStrike" kern="1200" cap="none" spc="0" normalizeH="0" baseline="30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2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0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PMingLiU" charset="-120"/>
                <a:cs typeface=""/>
              </a:rPr>
              <a:t>→C</a:t>
            </a:r>
            <a:endParaRPr kumimoji="1" lang="en-US" altLang="zh-CN" sz="1900" b="1" i="0" u="sng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宋体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+2X          01.001110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01.011111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右移两位      00.010111       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EC0B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1 1 0 0 0 1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</a:t>
            </a:r>
            <a:r>
              <a:rPr kumimoji="1" lang="zh-CN" altLang="en-US" sz="19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</a:t>
            </a:r>
            <a:endParaRPr kumimoji="1" lang="zh-CN" altLang="en-US" sz="1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 × Y= 0.010111110001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Char char="v"/>
              <a:tabLst/>
              <a:defRPr/>
            </a:pP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如果最后一次操作欠下+4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X，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则最后一次右移2位后还需补充+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操作，+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后不再移位。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781050" y="3429000"/>
            <a:ext cx="2514600" cy="0"/>
          </a:xfrm>
          <a:prstGeom prst="line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781050" y="4267200"/>
            <a:ext cx="2514600" cy="0"/>
          </a:xfrm>
          <a:prstGeom prst="line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81050" y="5181600"/>
            <a:ext cx="2514600" cy="0"/>
          </a:xfrm>
          <a:prstGeom prst="line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3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阵列乘法器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1614488"/>
            <a:ext cx="7543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dirty="0"/>
              <a:t>                                                         </a:t>
            </a:r>
            <a:r>
              <a:rPr lang="en-US" altLang="zh-CN" sz="2800" dirty="0"/>
              <a:t>a4 a3 a2 a1 a0  </a:t>
            </a:r>
          </a:p>
          <a:p>
            <a:pPr>
              <a:spcBef>
                <a:spcPct val="20000"/>
              </a:spcBef>
            </a:pPr>
            <a:r>
              <a:rPr lang="en-US" altLang="zh-CN" sz="2800" dirty="0"/>
              <a:t>                                                    </a:t>
            </a:r>
            <a:r>
              <a:rPr lang="en-US" altLang="zh-CN" sz="2800" dirty="0">
                <a:sym typeface="Symbol" charset="2"/>
              </a:rPr>
              <a:t>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b4 b3 b2 b1 b0</a:t>
            </a:r>
          </a:p>
          <a:p>
            <a:pPr>
              <a:spcBef>
                <a:spcPct val="20000"/>
              </a:spcBef>
            </a:pPr>
            <a:r>
              <a:rPr lang="en-US" altLang="zh-CN" sz="2800" dirty="0"/>
              <a:t>                                       a4</a:t>
            </a:r>
            <a:r>
              <a:rPr lang="en-US" altLang="zh-CN" sz="2800" dirty="0">
                <a:solidFill>
                  <a:srgbClr val="FF0000"/>
                </a:solidFill>
              </a:rPr>
              <a:t>b0</a:t>
            </a:r>
            <a:r>
              <a:rPr lang="en-US" altLang="zh-CN" sz="2800" dirty="0"/>
              <a:t> a3</a:t>
            </a:r>
            <a:r>
              <a:rPr lang="en-US" altLang="zh-CN" sz="2800" dirty="0">
                <a:solidFill>
                  <a:srgbClr val="FF0000"/>
                </a:solidFill>
              </a:rPr>
              <a:t>b0</a:t>
            </a:r>
            <a:r>
              <a:rPr lang="en-US" altLang="zh-CN" sz="2800" dirty="0"/>
              <a:t> a2</a:t>
            </a:r>
            <a:r>
              <a:rPr lang="en-US" altLang="zh-CN" sz="2800" dirty="0">
                <a:solidFill>
                  <a:srgbClr val="FF0000"/>
                </a:solidFill>
              </a:rPr>
              <a:t>b0</a:t>
            </a:r>
            <a:r>
              <a:rPr lang="en-US" altLang="zh-CN" sz="2800" dirty="0"/>
              <a:t> a1</a:t>
            </a:r>
            <a:r>
              <a:rPr lang="en-US" altLang="zh-CN" sz="2800" dirty="0">
                <a:solidFill>
                  <a:srgbClr val="FF0000"/>
                </a:solidFill>
              </a:rPr>
              <a:t>b0</a:t>
            </a:r>
            <a:r>
              <a:rPr lang="en-US" altLang="zh-CN" sz="2800" dirty="0"/>
              <a:t> a0</a:t>
            </a:r>
            <a:r>
              <a:rPr lang="en-US" altLang="zh-CN" sz="2800" dirty="0">
                <a:solidFill>
                  <a:srgbClr val="FF0000"/>
                </a:solidFill>
              </a:rPr>
              <a:t>b0</a:t>
            </a:r>
          </a:p>
          <a:p>
            <a:pPr>
              <a:spcBef>
                <a:spcPct val="20000"/>
              </a:spcBef>
            </a:pPr>
            <a:r>
              <a:rPr lang="en-US" altLang="zh-CN" sz="2800" dirty="0"/>
              <a:t>                              a4</a:t>
            </a:r>
            <a:r>
              <a:rPr lang="en-US" altLang="zh-CN" sz="2800" dirty="0">
                <a:solidFill>
                  <a:srgbClr val="FF0000"/>
                </a:solidFill>
              </a:rPr>
              <a:t>b1</a:t>
            </a:r>
            <a:r>
              <a:rPr lang="en-US" altLang="zh-CN" sz="2800" dirty="0"/>
              <a:t> a3</a:t>
            </a:r>
            <a:r>
              <a:rPr lang="en-US" altLang="zh-CN" sz="2800" dirty="0">
                <a:solidFill>
                  <a:srgbClr val="FF0000"/>
                </a:solidFill>
              </a:rPr>
              <a:t>b1</a:t>
            </a:r>
            <a:r>
              <a:rPr lang="en-US" altLang="zh-CN" sz="2800" dirty="0"/>
              <a:t> a2</a:t>
            </a:r>
            <a:r>
              <a:rPr lang="en-US" altLang="zh-CN" sz="2800" dirty="0">
                <a:solidFill>
                  <a:srgbClr val="FF0000"/>
                </a:solidFill>
              </a:rPr>
              <a:t>b1</a:t>
            </a:r>
            <a:r>
              <a:rPr lang="en-US" altLang="zh-CN" sz="2800" dirty="0"/>
              <a:t> a1</a:t>
            </a:r>
            <a:r>
              <a:rPr lang="en-US" altLang="zh-CN" sz="2800" dirty="0">
                <a:solidFill>
                  <a:srgbClr val="FF0000"/>
                </a:solidFill>
              </a:rPr>
              <a:t>b1</a:t>
            </a:r>
            <a:r>
              <a:rPr lang="en-US" altLang="zh-CN" sz="2800" dirty="0"/>
              <a:t> a0</a:t>
            </a:r>
            <a:r>
              <a:rPr lang="en-US" altLang="zh-CN" sz="2800" dirty="0">
                <a:solidFill>
                  <a:srgbClr val="FF0000"/>
                </a:solidFill>
              </a:rPr>
              <a:t>b1</a:t>
            </a:r>
            <a:r>
              <a:rPr lang="en-US" altLang="zh-CN" sz="2800" dirty="0"/>
              <a:t>   </a:t>
            </a:r>
          </a:p>
          <a:p>
            <a:pPr>
              <a:spcBef>
                <a:spcPct val="20000"/>
              </a:spcBef>
            </a:pPr>
            <a:r>
              <a:rPr lang="en-US" altLang="zh-CN" sz="2800" dirty="0"/>
              <a:t>                     a4</a:t>
            </a:r>
            <a:r>
              <a:rPr lang="en-US" altLang="zh-CN" sz="2800" dirty="0">
                <a:solidFill>
                  <a:srgbClr val="FF0000"/>
                </a:solidFill>
              </a:rPr>
              <a:t>b2</a:t>
            </a:r>
            <a:r>
              <a:rPr lang="en-US" altLang="zh-CN" sz="2800" dirty="0"/>
              <a:t> a3</a:t>
            </a:r>
            <a:r>
              <a:rPr lang="en-US" altLang="zh-CN" sz="2800" dirty="0">
                <a:solidFill>
                  <a:srgbClr val="FF0000"/>
                </a:solidFill>
              </a:rPr>
              <a:t>b2</a:t>
            </a:r>
            <a:r>
              <a:rPr lang="en-US" altLang="zh-CN" sz="2800" dirty="0"/>
              <a:t> a2</a:t>
            </a:r>
            <a:r>
              <a:rPr lang="en-US" altLang="zh-CN" sz="2800" dirty="0">
                <a:solidFill>
                  <a:srgbClr val="FF0000"/>
                </a:solidFill>
              </a:rPr>
              <a:t>b2</a:t>
            </a:r>
            <a:r>
              <a:rPr lang="en-US" altLang="zh-CN" sz="2800" dirty="0"/>
              <a:t> a1</a:t>
            </a:r>
            <a:r>
              <a:rPr lang="en-US" altLang="zh-CN" sz="2800" dirty="0">
                <a:solidFill>
                  <a:srgbClr val="FF0000"/>
                </a:solidFill>
              </a:rPr>
              <a:t>b2</a:t>
            </a:r>
            <a:r>
              <a:rPr lang="en-US" altLang="zh-CN" sz="2800" dirty="0"/>
              <a:t> a0</a:t>
            </a:r>
            <a:r>
              <a:rPr lang="en-US" altLang="zh-CN" sz="2800" dirty="0">
                <a:solidFill>
                  <a:srgbClr val="FF0000"/>
                </a:solidFill>
              </a:rPr>
              <a:t>b2</a:t>
            </a:r>
          </a:p>
          <a:p>
            <a:pPr>
              <a:spcBef>
                <a:spcPct val="20000"/>
              </a:spcBef>
            </a:pPr>
            <a:r>
              <a:rPr lang="en-US" altLang="zh-CN" sz="2800" dirty="0"/>
              <a:t>            a4</a:t>
            </a:r>
            <a:r>
              <a:rPr lang="en-US" altLang="zh-CN" sz="2800" dirty="0">
                <a:solidFill>
                  <a:srgbClr val="FF0000"/>
                </a:solidFill>
              </a:rPr>
              <a:t>b3</a:t>
            </a:r>
            <a:r>
              <a:rPr lang="en-US" altLang="zh-CN" sz="2800" dirty="0"/>
              <a:t> a3</a:t>
            </a:r>
            <a:r>
              <a:rPr lang="en-US" altLang="zh-CN" sz="2800" dirty="0">
                <a:solidFill>
                  <a:srgbClr val="FF0000"/>
                </a:solidFill>
              </a:rPr>
              <a:t>b3</a:t>
            </a:r>
            <a:r>
              <a:rPr lang="en-US" altLang="zh-CN" sz="2800" dirty="0"/>
              <a:t> a2</a:t>
            </a:r>
            <a:r>
              <a:rPr lang="en-US" altLang="zh-CN" sz="2800" dirty="0">
                <a:solidFill>
                  <a:srgbClr val="FF0000"/>
                </a:solidFill>
              </a:rPr>
              <a:t>b3</a:t>
            </a:r>
            <a:r>
              <a:rPr lang="en-US" altLang="zh-CN" sz="2800" dirty="0"/>
              <a:t> a1</a:t>
            </a:r>
            <a:r>
              <a:rPr lang="en-US" altLang="zh-CN" sz="2800" dirty="0">
                <a:solidFill>
                  <a:srgbClr val="FF0000"/>
                </a:solidFill>
              </a:rPr>
              <a:t>b3</a:t>
            </a:r>
            <a:r>
              <a:rPr lang="en-US" altLang="zh-CN" sz="2800" dirty="0"/>
              <a:t> a0</a:t>
            </a:r>
            <a:r>
              <a:rPr lang="en-US" altLang="zh-CN" sz="2800" dirty="0">
                <a:solidFill>
                  <a:srgbClr val="FF0000"/>
                </a:solidFill>
              </a:rPr>
              <a:t>b3</a:t>
            </a:r>
          </a:p>
          <a:p>
            <a:pPr>
              <a:spcBef>
                <a:spcPct val="20000"/>
              </a:spcBef>
            </a:pPr>
            <a:r>
              <a:rPr lang="en-US" altLang="zh-CN" sz="2800" dirty="0"/>
              <a:t>   a4</a:t>
            </a:r>
            <a:r>
              <a:rPr lang="en-US" altLang="zh-CN" sz="2800" dirty="0">
                <a:solidFill>
                  <a:srgbClr val="FF0000"/>
                </a:solidFill>
              </a:rPr>
              <a:t>b4</a:t>
            </a:r>
            <a:r>
              <a:rPr lang="en-US" altLang="zh-CN" sz="2800" dirty="0"/>
              <a:t> a3</a:t>
            </a:r>
            <a:r>
              <a:rPr lang="en-US" altLang="zh-CN" sz="2800" dirty="0">
                <a:solidFill>
                  <a:srgbClr val="FF0000"/>
                </a:solidFill>
              </a:rPr>
              <a:t>b4</a:t>
            </a:r>
            <a:r>
              <a:rPr lang="en-US" altLang="zh-CN" sz="2800" dirty="0"/>
              <a:t> a2</a:t>
            </a:r>
            <a:r>
              <a:rPr lang="en-US" altLang="zh-CN" sz="2800" dirty="0">
                <a:solidFill>
                  <a:srgbClr val="FF0000"/>
                </a:solidFill>
              </a:rPr>
              <a:t>b4</a:t>
            </a:r>
            <a:r>
              <a:rPr lang="en-US" altLang="zh-CN" sz="2800" dirty="0"/>
              <a:t> a1</a:t>
            </a:r>
            <a:r>
              <a:rPr lang="en-US" altLang="zh-CN" sz="2800" dirty="0">
                <a:solidFill>
                  <a:srgbClr val="FF0000"/>
                </a:solidFill>
              </a:rPr>
              <a:t>b4</a:t>
            </a:r>
            <a:r>
              <a:rPr lang="en-US" altLang="zh-CN" sz="2800" dirty="0"/>
              <a:t> a0</a:t>
            </a:r>
            <a:r>
              <a:rPr lang="en-US" altLang="zh-CN" sz="2800" dirty="0">
                <a:solidFill>
                  <a:srgbClr val="FF0000"/>
                </a:solidFill>
              </a:rPr>
              <a:t>b4</a:t>
            </a:r>
          </a:p>
          <a:p>
            <a:pPr>
              <a:spcBef>
                <a:spcPct val="20000"/>
              </a:spcBef>
            </a:pPr>
            <a:endParaRPr lang="zh-CN" altLang="en-US" sz="2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5800" y="5272088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</a:rPr>
              <a:t>P9  p8     p7     p6     p5     p4      p3    p2     p1    p0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3581400" y="268128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762000" y="5272088"/>
            <a:ext cx="777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7772400" y="3138488"/>
            <a:ext cx="0" cy="2057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010400" y="3671888"/>
            <a:ext cx="0" cy="152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6248400" y="4205288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914400" y="4281488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88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阵列</a:t>
            </a:r>
            <a:r>
              <a:rPr kumimoji="1" lang="zh-CN" altLang="en-US" dirty="0"/>
              <a:t>乘法器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169" name="Picture 1" descr="c7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09" y="1628995"/>
            <a:ext cx="6912181" cy="474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10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zh-CN" dirty="0"/>
            </a:br>
            <a:r>
              <a:rPr lang="en-US" altLang="zh-CN" dirty="0"/>
              <a:t>3.4 </a:t>
            </a:r>
            <a:r>
              <a:rPr lang="zh-CN" altLang="en-US" dirty="0"/>
              <a:t>二进制除法运算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2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定点除法运算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051"/>
          <p:cNvSpPr txBox="1">
            <a:spLocks noRot="1" noChangeArrowheads="1"/>
          </p:cNvSpPr>
          <p:nvPr/>
        </p:nvSpPr>
        <p:spPr bwMode="auto">
          <a:xfrm>
            <a:off x="304800" y="1828800"/>
            <a:ext cx="85407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v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charset="2"/>
              <a:buChar char="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charset="2"/>
              <a:buChar char="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charset="2"/>
              <a:buChar char="v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Char char="v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X=0.1011, Y=0.1101,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X/Y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     0.1101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0.1101  0.10110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  1101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  10010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    1101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      10100             X/Y=0.1101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        1101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余数=0.0111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x2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-4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        0111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商的符号为0(正)</a:t>
            </a:r>
          </a:p>
        </p:txBody>
      </p:sp>
      <p:sp>
        <p:nvSpPr>
          <p:cNvPr id="15" name="Line 2052"/>
          <p:cNvSpPr>
            <a:spLocks noChangeShapeType="1"/>
          </p:cNvSpPr>
          <p:nvPr/>
        </p:nvSpPr>
        <p:spPr bwMode="auto">
          <a:xfrm>
            <a:off x="2133600" y="2819400"/>
            <a:ext cx="2209800" cy="0"/>
          </a:xfrm>
          <a:prstGeom prst="line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1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6" name="Line 2053"/>
          <p:cNvSpPr>
            <a:spLocks noChangeShapeType="1"/>
          </p:cNvSpPr>
          <p:nvPr/>
        </p:nvSpPr>
        <p:spPr bwMode="auto">
          <a:xfrm flipH="1">
            <a:off x="1981200" y="2819400"/>
            <a:ext cx="152400" cy="533400"/>
          </a:xfrm>
          <a:prstGeom prst="line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1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7" name="Line 2054"/>
          <p:cNvSpPr>
            <a:spLocks noChangeShapeType="1"/>
          </p:cNvSpPr>
          <p:nvPr/>
        </p:nvSpPr>
        <p:spPr bwMode="auto">
          <a:xfrm>
            <a:off x="2362200" y="3886200"/>
            <a:ext cx="1295400" cy="0"/>
          </a:xfrm>
          <a:prstGeom prst="line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1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8" name="Line 2055"/>
          <p:cNvSpPr>
            <a:spLocks noChangeShapeType="1"/>
          </p:cNvSpPr>
          <p:nvPr/>
        </p:nvSpPr>
        <p:spPr bwMode="auto">
          <a:xfrm>
            <a:off x="2895600" y="4953000"/>
            <a:ext cx="1371600" cy="0"/>
          </a:xfrm>
          <a:prstGeom prst="line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1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9" name="Line 2056"/>
          <p:cNvSpPr>
            <a:spLocks noChangeShapeType="1"/>
          </p:cNvSpPr>
          <p:nvPr/>
        </p:nvSpPr>
        <p:spPr bwMode="auto">
          <a:xfrm>
            <a:off x="2819400" y="5943600"/>
            <a:ext cx="1371600" cy="0"/>
          </a:xfrm>
          <a:prstGeom prst="line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1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20" name="Line 2057"/>
          <p:cNvSpPr>
            <a:spLocks noChangeShapeType="1"/>
          </p:cNvSpPr>
          <p:nvPr/>
        </p:nvSpPr>
        <p:spPr bwMode="auto">
          <a:xfrm flipV="1">
            <a:off x="3352800" y="2819400"/>
            <a:ext cx="0" cy="228600"/>
          </a:xfrm>
          <a:prstGeom prst="line">
            <a:avLst/>
          </a:prstGeom>
          <a:noFill/>
          <a:ln w="9525">
            <a:solidFill>
              <a:srgbClr val="0808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1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21" name="Line 2058"/>
          <p:cNvSpPr>
            <a:spLocks noChangeShapeType="1"/>
          </p:cNvSpPr>
          <p:nvPr/>
        </p:nvSpPr>
        <p:spPr bwMode="auto">
          <a:xfrm flipV="1">
            <a:off x="3505200" y="2819400"/>
            <a:ext cx="0" cy="1066800"/>
          </a:xfrm>
          <a:prstGeom prst="line">
            <a:avLst/>
          </a:prstGeom>
          <a:noFill/>
          <a:ln w="9525">
            <a:solidFill>
              <a:srgbClr val="0808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1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22" name="Line 2059"/>
          <p:cNvSpPr>
            <a:spLocks noChangeShapeType="1"/>
          </p:cNvSpPr>
          <p:nvPr/>
        </p:nvSpPr>
        <p:spPr bwMode="auto">
          <a:xfrm flipV="1">
            <a:off x="3733800" y="2819400"/>
            <a:ext cx="0" cy="2133600"/>
          </a:xfrm>
          <a:prstGeom prst="line">
            <a:avLst/>
          </a:prstGeom>
          <a:noFill/>
          <a:ln w="9525">
            <a:solidFill>
              <a:srgbClr val="0808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1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23" name="Line 2060"/>
          <p:cNvSpPr>
            <a:spLocks noChangeShapeType="1"/>
          </p:cNvSpPr>
          <p:nvPr/>
        </p:nvSpPr>
        <p:spPr bwMode="auto">
          <a:xfrm flipV="1">
            <a:off x="3962400" y="2819400"/>
            <a:ext cx="0" cy="2133600"/>
          </a:xfrm>
          <a:prstGeom prst="line">
            <a:avLst/>
          </a:prstGeom>
          <a:noFill/>
          <a:ln w="9525">
            <a:solidFill>
              <a:srgbClr val="0808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1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234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  <a:r>
              <a:rPr lang="en-US" altLang="zh-CN" dirty="0"/>
              <a:t>1</a:t>
            </a:r>
            <a:r>
              <a:rPr lang="zh-CN" altLang="en-US" dirty="0"/>
              <a:t>位恢复余数除法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设：</a:t>
            </a:r>
            <a:r>
              <a:rPr lang="en-US" altLang="zh-CN" sz="2400" dirty="0"/>
              <a:t>X=X</a:t>
            </a:r>
            <a:r>
              <a:rPr lang="en-US" altLang="zh-CN" sz="2400" baseline="-25000" dirty="0"/>
              <a:t>s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n-1</a:t>
            </a:r>
            <a:r>
              <a:rPr lang="en-US" altLang="zh-CN" sz="2400" dirty="0">
                <a:latin typeface="Times New Roman" charset="0"/>
              </a:rPr>
              <a:t>…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Y=Y</a:t>
            </a:r>
            <a:r>
              <a:rPr lang="en-US" altLang="zh-CN" sz="2400" baseline="-25000" dirty="0"/>
              <a:t>s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n-1</a:t>
            </a:r>
            <a:r>
              <a:rPr lang="en-US" altLang="zh-CN" sz="2400" dirty="0">
                <a:latin typeface="Times New Roman" charset="0"/>
              </a:rPr>
              <a:t>…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则</a:t>
            </a:r>
            <a:r>
              <a:rPr lang="zh-CN" altLang="en-US" sz="2400" baseline="-25000" dirty="0"/>
              <a:t>  </a:t>
            </a:r>
            <a:r>
              <a:rPr lang="en-US" altLang="zh-CN" sz="2400" dirty="0"/>
              <a:t>X/Y=(</a:t>
            </a:r>
            <a:r>
              <a:rPr lang="en-US" altLang="zh-CN" sz="2400" dirty="0" err="1"/>
              <a:t>Xs</a:t>
            </a:r>
            <a:r>
              <a:rPr lang="en-US" altLang="zh-CN" sz="2400" dirty="0" err="1">
                <a:sym typeface="Symbol" charset="2"/>
              </a:rPr>
              <a:t></a:t>
            </a:r>
            <a:r>
              <a:rPr lang="en-US" altLang="zh-CN" sz="2400" dirty="0" err="1"/>
              <a:t>Ys</a:t>
            </a:r>
            <a:r>
              <a:rPr lang="en-US" altLang="zh-CN" sz="2400" dirty="0"/>
              <a:t>)|( X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n-1</a:t>
            </a:r>
            <a:r>
              <a:rPr lang="en-US" altLang="zh-CN" sz="2400" dirty="0">
                <a:latin typeface="Times New Roman" charset="0"/>
              </a:rPr>
              <a:t>…</a:t>
            </a:r>
            <a:r>
              <a:rPr lang="en-US" altLang="zh-CN" sz="2400" dirty="0"/>
              <a:t>.X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)/(Y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n-1</a:t>
            </a:r>
            <a:r>
              <a:rPr lang="en-US" altLang="zh-CN" sz="2400" dirty="0">
                <a:latin typeface="Times New Roman" charset="0"/>
              </a:rPr>
              <a:t>…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规则：</a:t>
            </a:r>
          </a:p>
          <a:p>
            <a:pPr lvl="1"/>
            <a:r>
              <a:rPr lang="zh-CN" altLang="en-US" dirty="0"/>
              <a:t>商的符号位独立运算；</a:t>
            </a:r>
          </a:p>
          <a:p>
            <a:pPr lvl="1"/>
            <a:r>
              <a:rPr lang="zh-CN" altLang="en-US" dirty="0"/>
              <a:t>1.比较被除数</a:t>
            </a:r>
            <a:r>
              <a:rPr lang="en-US" altLang="zh-CN" dirty="0"/>
              <a:t>X</a:t>
            </a:r>
            <a:r>
              <a:rPr lang="zh-CN" altLang="en-US" dirty="0"/>
              <a:t>与除数</a:t>
            </a:r>
            <a:r>
              <a:rPr lang="en-US" altLang="zh-CN" dirty="0"/>
              <a:t>Y</a:t>
            </a:r>
            <a:r>
              <a:rPr lang="zh-CN" altLang="en-US" dirty="0"/>
              <a:t>的大小，若|</a:t>
            </a:r>
            <a:r>
              <a:rPr lang="en-US" altLang="zh-CN" dirty="0"/>
              <a:t>X|≥|Y|，</a:t>
            </a:r>
            <a:r>
              <a:rPr lang="zh-CN" altLang="en-US" dirty="0"/>
              <a:t>则溢出，否则继续。</a:t>
            </a:r>
          </a:p>
          <a:p>
            <a:pPr lvl="1"/>
            <a:r>
              <a:rPr lang="zh-CN" altLang="en-US" dirty="0"/>
              <a:t>2.被除数（余数）左移1位，与除数</a:t>
            </a:r>
            <a:r>
              <a:rPr lang="en-US" altLang="zh-CN" dirty="0"/>
              <a:t>Y</a:t>
            </a:r>
            <a:r>
              <a:rPr lang="zh-CN" altLang="en-US" dirty="0"/>
              <a:t>相减，</a:t>
            </a:r>
          </a:p>
          <a:p>
            <a:pPr lvl="2"/>
            <a:r>
              <a:rPr lang="zh-CN" altLang="en-US" dirty="0"/>
              <a:t>若余数大于等于0，则商上1；</a:t>
            </a:r>
          </a:p>
          <a:p>
            <a:pPr lvl="2"/>
            <a:r>
              <a:rPr lang="zh-CN" altLang="en-US" dirty="0"/>
              <a:t>若余数小于0，则商上0，先恢复余数；</a:t>
            </a:r>
          </a:p>
          <a:p>
            <a:pPr lvl="1"/>
            <a:r>
              <a:rPr lang="zh-CN" altLang="en-US" dirty="0"/>
              <a:t>重复上述2步过程</a:t>
            </a:r>
            <a:r>
              <a:rPr lang="en-US" altLang="zh-CN" dirty="0"/>
              <a:t>n+1</a:t>
            </a:r>
            <a:r>
              <a:rPr lang="zh-CN" altLang="en-US" dirty="0"/>
              <a:t>次(除数的尾数位数+符号位数)</a:t>
            </a:r>
            <a:r>
              <a:rPr lang="en-US" altLang="zh-CN" dirty="0"/>
              <a:t>，</a:t>
            </a:r>
            <a:r>
              <a:rPr lang="zh-CN" altLang="en-US" dirty="0"/>
              <a:t>得到商及余数。最后一次不移位。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45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加减交替法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原码1位恢复余数除法的缺点是：当某一次减</a:t>
            </a:r>
            <a:r>
              <a:rPr lang="en-US" altLang="zh-CN" dirty="0"/>
              <a:t>Y</a:t>
            </a:r>
            <a:r>
              <a:rPr lang="zh-CN" altLang="en-US" dirty="0"/>
              <a:t>的差值为负时，要多一次加</a:t>
            </a:r>
            <a:r>
              <a:rPr lang="en-US" altLang="zh-CN" dirty="0"/>
              <a:t>Y</a:t>
            </a:r>
            <a:r>
              <a:rPr lang="zh-CN" altLang="en-US" dirty="0"/>
              <a:t>恢复余数的操作，在计算机很少采用</a:t>
            </a:r>
            <a:endParaRPr lang="en-US" altLang="zh-CN" dirty="0"/>
          </a:p>
          <a:p>
            <a:r>
              <a:rPr lang="zh-CN" altLang="en-US" dirty="0"/>
              <a:t>普遍采用不恢复余数的除法方案，又称为加减交替除法</a:t>
            </a:r>
          </a:p>
          <a:p>
            <a:r>
              <a:rPr lang="zh-CN" altLang="en-US" dirty="0"/>
              <a:t>在恢复余数的除法中，第</a:t>
            </a:r>
            <a:r>
              <a:rPr lang="en-US" altLang="zh-CN" dirty="0"/>
              <a:t>i-1</a:t>
            </a:r>
            <a:r>
              <a:rPr lang="zh-CN" altLang="en-US" dirty="0"/>
              <a:t>次求商后下一步余数：</a:t>
            </a:r>
            <a:r>
              <a:rPr lang="en-US" altLang="zh-CN" dirty="0"/>
              <a:t>          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3333CC"/>
                </a:solidFill>
              </a:rPr>
              <a:t>         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=2R</a:t>
            </a:r>
            <a:r>
              <a:rPr lang="en-US" altLang="zh-CN" sz="2400" baseline="-25000" dirty="0"/>
              <a:t>i-1 </a:t>
            </a:r>
            <a:r>
              <a:rPr lang="en-US" altLang="zh-CN" sz="2400" dirty="0"/>
              <a:t>-Y     (R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=X)</a:t>
            </a:r>
          </a:p>
          <a:p>
            <a:pPr>
              <a:buNone/>
            </a:pPr>
            <a:r>
              <a:rPr lang="zh-CN" altLang="en-US" sz="2400" dirty="0"/>
              <a:t>        若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&lt;0，</a:t>
            </a:r>
            <a:r>
              <a:rPr lang="zh-CN" altLang="en-US" sz="2400" dirty="0"/>
              <a:t>则第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位商上0，且恢复余数（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+Y</a:t>
            </a:r>
            <a:r>
              <a:rPr lang="en-US" altLang="zh-CN" sz="2400" dirty="0"/>
              <a:t>），</a:t>
            </a:r>
            <a:r>
              <a:rPr lang="zh-CN" altLang="en-US" sz="2400" dirty="0"/>
              <a:t>并求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i+1，</a:t>
            </a:r>
            <a:r>
              <a:rPr lang="zh-CN" altLang="en-US" sz="2400" dirty="0"/>
              <a:t>下一步的余数为：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 =2( 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+Y</a:t>
            </a:r>
            <a:r>
              <a:rPr lang="en-US" altLang="zh-CN" sz="2400" dirty="0"/>
              <a:t>)-Y=2R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+Y</a:t>
            </a:r>
          </a:p>
          <a:p>
            <a:r>
              <a:rPr lang="zh-CN" altLang="en-US" dirty="0"/>
              <a:t>加减交替法的规则如下：</a:t>
            </a:r>
            <a:endParaRPr lang="en-US" altLang="zh-CN" dirty="0"/>
          </a:p>
          <a:p>
            <a:pPr lvl="1"/>
            <a:r>
              <a:rPr lang="zh-CN" altLang="en-US" dirty="0"/>
              <a:t>当余数为正时，商上1，求下一位商的办法是余数左移一位(乘2</a:t>
            </a:r>
            <a:r>
              <a:rPr lang="en-US" altLang="zh-CN" dirty="0"/>
              <a:t>)</a:t>
            </a:r>
            <a:r>
              <a:rPr lang="zh-CN" altLang="en-US" dirty="0"/>
              <a:t>再</a:t>
            </a:r>
            <a:r>
              <a:rPr lang="zh-CN" altLang="en-US" dirty="0">
                <a:solidFill>
                  <a:srgbClr val="FF0000"/>
                </a:solidFill>
              </a:rPr>
              <a:t>减去</a:t>
            </a:r>
            <a:r>
              <a:rPr lang="zh-CN" altLang="en-US" dirty="0"/>
              <a:t>除数；</a:t>
            </a:r>
            <a:endParaRPr lang="en-US" altLang="zh-CN" dirty="0"/>
          </a:p>
          <a:p>
            <a:pPr lvl="1"/>
            <a:r>
              <a:rPr lang="zh-CN" altLang="en-US" dirty="0"/>
              <a:t>当余数为负时，商上0，求下一位商的办法是余数左移一位(乘2</a:t>
            </a:r>
            <a:r>
              <a:rPr lang="en-US" altLang="zh-CN" dirty="0"/>
              <a:t>)</a:t>
            </a:r>
            <a:r>
              <a:rPr lang="zh-CN" altLang="en-US" dirty="0"/>
              <a:t>再</a:t>
            </a:r>
            <a:r>
              <a:rPr lang="zh-CN" altLang="en-US" dirty="0">
                <a:solidFill>
                  <a:srgbClr val="FF0000"/>
                </a:solidFill>
              </a:rPr>
              <a:t>加上</a:t>
            </a:r>
            <a:r>
              <a:rPr lang="zh-CN" altLang="en-US" dirty="0"/>
              <a:t>除数。若最后一步不够减，则仍需作恢复余数处理。</a:t>
            </a:r>
          </a:p>
        </p:txBody>
      </p:sp>
    </p:spTree>
    <p:extLst>
      <p:ext uri="{BB962C8B-B14F-4D97-AF65-F5344CB8AC3E}">
        <p14:creationId xmlns:p14="http://schemas.microsoft.com/office/powerpoint/2010/main" val="192246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825624"/>
            <a:ext cx="7886701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4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2B85-2B73-E343-976D-8A8ADA45AF87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23907" name="Text Box 2051"/>
          <p:cNvSpPr txBox="1">
            <a:spLocks noChangeArrowheads="1"/>
          </p:cNvSpPr>
          <p:nvPr/>
        </p:nvSpPr>
        <p:spPr bwMode="auto">
          <a:xfrm>
            <a:off x="228600" y="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400" b="1" u="none">
              <a:solidFill>
                <a:schemeClr val="tx1"/>
              </a:solidFill>
            </a:endParaRPr>
          </a:p>
        </p:txBody>
      </p:sp>
      <p:sp>
        <p:nvSpPr>
          <p:cNvPr id="123908" name="Text Box 2052"/>
          <p:cNvSpPr txBox="1">
            <a:spLocks noChangeArrowheads="1"/>
          </p:cNvSpPr>
          <p:nvPr/>
        </p:nvSpPr>
        <p:spPr bwMode="auto">
          <a:xfrm>
            <a:off x="2819400" y="911225"/>
            <a:ext cx="6172200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0 0   1 0 1 1                   0  0  0  0  0    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开始情形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 1   0 0 1 1                                                           +[-Y]</a:t>
            </a:r>
            <a:r>
              <a:rPr lang="zh-CN" altLang="en-US" sz="9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补</a:t>
            </a:r>
            <a:endParaRPr lang="zh-CN" altLang="en-US" sz="1600" b="1" u="none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1 1   1 1 1 0                   0  0  0  0  0     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不够减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商上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1 1   1 1 0 0                   0  0  0  0  0      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左移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1 1 0 1                                                            +Y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0 0   1 0 0 1                   0  0  0  0  1     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够减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商上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0 1   0 0 1 0                   0  0   0  1  0     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左移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 1   0 0 1 1                                                            +[-Y]</a:t>
            </a:r>
            <a:r>
              <a:rPr lang="zh-CN" altLang="en-US" sz="9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补</a:t>
            </a:r>
            <a:endParaRPr lang="zh-CN" altLang="en-US" sz="1600" b="1" u="none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0 0   0 1 0 1                  0  0  0   1  1      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够减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商上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0 0   1 0 1 0                  0  0  1  1   0      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左移 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 1   0 0 1 1                                                             +[-Y]</a:t>
            </a:r>
            <a:r>
              <a:rPr lang="zh-CN" altLang="en-US" sz="9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补</a:t>
            </a:r>
            <a:endParaRPr lang="zh-CN" altLang="en-US" sz="1600" b="1" u="none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1 1   1 1 0 1                  0  0  1  1  0       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不够减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商上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1 1   1 0 1 0                  0  1  1  0  0       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左移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1 1 0 1                                                             +Y</a:t>
            </a:r>
          </a:p>
          <a:p>
            <a:pPr>
              <a:spcBef>
                <a:spcPct val="50000"/>
              </a:spcBef>
            </a:pP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0 0   0 1 1 1                  0  1  1  0  1                        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够减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商上</a:t>
            </a:r>
            <a:r>
              <a:rPr lang="en-US" altLang="zh-CN" sz="1600" b="1" u="none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23909" name="Text Box 2053"/>
          <p:cNvSpPr txBox="1">
            <a:spLocks noChangeArrowheads="1"/>
          </p:cNvSpPr>
          <p:nvPr/>
        </p:nvSpPr>
        <p:spPr bwMode="auto">
          <a:xfrm>
            <a:off x="1143000" y="1292225"/>
            <a:ext cx="1447800" cy="58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600" u="none">
                <a:solidFill>
                  <a:schemeClr val="tx1"/>
                </a:solidFill>
              </a:rPr>
              <a:t>+)</a:t>
            </a:r>
          </a:p>
          <a:p>
            <a:pPr algn="r">
              <a:spcBef>
                <a:spcPct val="50000"/>
              </a:spcBef>
            </a:pPr>
            <a:endParaRPr lang="en-US" altLang="zh-CN" sz="1600" u="none">
              <a:solidFill>
                <a:schemeClr val="tx1"/>
              </a:solidFill>
            </a:endParaRPr>
          </a:p>
          <a:p>
            <a:pPr algn="r">
              <a:spcBef>
                <a:spcPct val="50000"/>
              </a:spcBef>
            </a:pPr>
            <a:endParaRPr lang="en-US" altLang="zh-CN" sz="1600" u="none">
              <a:solidFill>
                <a:schemeClr val="tx1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altLang="zh-CN" sz="1600" u="none">
                <a:solidFill>
                  <a:schemeClr val="tx1"/>
                </a:solidFill>
              </a:rPr>
              <a:t>+)</a:t>
            </a:r>
          </a:p>
          <a:p>
            <a:pPr algn="r">
              <a:spcBef>
                <a:spcPct val="50000"/>
              </a:spcBef>
            </a:pPr>
            <a:endParaRPr lang="en-US" altLang="zh-CN" sz="1600" u="none">
              <a:solidFill>
                <a:schemeClr val="tx1"/>
              </a:solidFill>
              <a:ea typeface="黑体" charset="-122"/>
            </a:endParaRPr>
          </a:p>
          <a:p>
            <a:pPr algn="r">
              <a:spcBef>
                <a:spcPct val="50000"/>
              </a:spcBef>
            </a:pPr>
            <a:endParaRPr lang="en-US" altLang="zh-CN" sz="1600" u="none">
              <a:solidFill>
                <a:schemeClr val="tx1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altLang="zh-CN" sz="1600" u="none">
                <a:solidFill>
                  <a:schemeClr val="tx1"/>
                </a:solidFill>
              </a:rPr>
              <a:t>+)</a:t>
            </a:r>
          </a:p>
          <a:p>
            <a:pPr algn="r">
              <a:spcBef>
                <a:spcPct val="50000"/>
              </a:spcBef>
            </a:pPr>
            <a:endParaRPr lang="en-US" altLang="zh-CN" sz="1600" u="none">
              <a:solidFill>
                <a:schemeClr val="tx1"/>
              </a:solidFill>
            </a:endParaRPr>
          </a:p>
          <a:p>
            <a:pPr algn="r">
              <a:spcBef>
                <a:spcPct val="50000"/>
              </a:spcBef>
            </a:pPr>
            <a:endParaRPr lang="en-US" altLang="zh-CN" sz="1600" u="none">
              <a:solidFill>
                <a:schemeClr val="tx1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altLang="zh-CN" sz="1600" u="none">
                <a:solidFill>
                  <a:schemeClr val="tx1"/>
                </a:solidFill>
              </a:rPr>
              <a:t>+)</a:t>
            </a:r>
          </a:p>
          <a:p>
            <a:pPr algn="r">
              <a:spcBef>
                <a:spcPct val="50000"/>
              </a:spcBef>
            </a:pPr>
            <a:endParaRPr lang="en-US" altLang="zh-CN" sz="1600" u="none">
              <a:solidFill>
                <a:schemeClr val="tx1"/>
              </a:solidFill>
            </a:endParaRPr>
          </a:p>
          <a:p>
            <a:pPr algn="r">
              <a:spcBef>
                <a:spcPct val="50000"/>
              </a:spcBef>
            </a:pPr>
            <a:endParaRPr lang="en-US" altLang="zh-CN" sz="1600" u="none">
              <a:solidFill>
                <a:schemeClr val="tx1"/>
              </a:solidFill>
              <a:ea typeface="黑体" charset="-122"/>
            </a:endParaRPr>
          </a:p>
          <a:p>
            <a:pPr algn="r">
              <a:spcBef>
                <a:spcPct val="50000"/>
              </a:spcBef>
            </a:pPr>
            <a:r>
              <a:rPr lang="en-US" altLang="zh-CN" sz="1600" u="none">
                <a:solidFill>
                  <a:schemeClr val="tx1"/>
                </a:solidFill>
                <a:ea typeface="黑体" charset="-122"/>
              </a:rPr>
              <a:t>+)</a:t>
            </a:r>
            <a:endParaRPr lang="en-US" altLang="zh-CN" sz="1600" u="none">
              <a:solidFill>
                <a:schemeClr val="tx1"/>
              </a:solidFill>
            </a:endParaRPr>
          </a:p>
          <a:p>
            <a:pPr algn="r">
              <a:spcBef>
                <a:spcPct val="50000"/>
              </a:spcBef>
            </a:pPr>
            <a:endParaRPr lang="en-US" altLang="zh-CN" sz="1600" u="none">
              <a:solidFill>
                <a:schemeClr val="tx1"/>
              </a:solidFill>
            </a:endParaRPr>
          </a:p>
          <a:p>
            <a:pPr algn="r">
              <a:spcBef>
                <a:spcPct val="50000"/>
              </a:spcBef>
            </a:pPr>
            <a:endParaRPr lang="en-US" altLang="zh-CN" sz="1600" u="none">
              <a:solidFill>
                <a:schemeClr val="tx1"/>
              </a:solidFill>
            </a:endParaRPr>
          </a:p>
          <a:p>
            <a:pPr algn="r">
              <a:spcBef>
                <a:spcPct val="50000"/>
              </a:spcBef>
            </a:pPr>
            <a:endParaRPr lang="en-US" altLang="zh-CN" sz="1600" u="none">
              <a:solidFill>
                <a:schemeClr val="tx1"/>
              </a:solidFill>
            </a:endParaRPr>
          </a:p>
        </p:txBody>
      </p:sp>
      <p:sp>
        <p:nvSpPr>
          <p:cNvPr id="123911" name="Line 2055"/>
          <p:cNvSpPr>
            <a:spLocks noChangeShapeType="1"/>
          </p:cNvSpPr>
          <p:nvPr/>
        </p:nvSpPr>
        <p:spPr bwMode="auto">
          <a:xfrm>
            <a:off x="2590800" y="2743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2" name="Line 2056"/>
          <p:cNvSpPr>
            <a:spLocks noChangeShapeType="1"/>
          </p:cNvSpPr>
          <p:nvPr/>
        </p:nvSpPr>
        <p:spPr bwMode="auto">
          <a:xfrm>
            <a:off x="2590800" y="3886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3" name="Line 2057"/>
          <p:cNvSpPr>
            <a:spLocks noChangeShapeType="1"/>
          </p:cNvSpPr>
          <p:nvPr/>
        </p:nvSpPr>
        <p:spPr bwMode="auto">
          <a:xfrm flipV="1">
            <a:off x="2667000" y="4953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4" name="Text Box 2058"/>
          <p:cNvSpPr txBox="1">
            <a:spLocks noChangeArrowheads="1"/>
          </p:cNvSpPr>
          <p:nvPr/>
        </p:nvSpPr>
        <p:spPr bwMode="auto">
          <a:xfrm>
            <a:off x="2819400" y="454025"/>
            <a:ext cx="571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u="none" dirty="0">
                <a:solidFill>
                  <a:schemeClr val="tx1"/>
                </a:solidFill>
              </a:rPr>
              <a:t>被除数</a:t>
            </a:r>
            <a:r>
              <a:rPr lang="en-US" altLang="zh-CN" dirty="0"/>
              <a:t>(</a:t>
            </a:r>
            <a:r>
              <a:rPr lang="zh-CN" altLang="en-US" sz="1800" u="none" dirty="0">
                <a:solidFill>
                  <a:schemeClr val="tx1"/>
                </a:solidFill>
              </a:rPr>
              <a:t>余数</a:t>
            </a:r>
            <a:r>
              <a:rPr lang="en-US" altLang="zh-CN" sz="1800" u="none" dirty="0">
                <a:solidFill>
                  <a:schemeClr val="tx1"/>
                </a:solidFill>
              </a:rPr>
              <a:t>R</a:t>
            </a:r>
            <a:r>
              <a:rPr lang="en-US" altLang="zh-CN" dirty="0"/>
              <a:t>)</a:t>
            </a:r>
            <a:r>
              <a:rPr lang="en-US" altLang="zh-CN" sz="1800" u="none" dirty="0">
                <a:solidFill>
                  <a:schemeClr val="tx1"/>
                </a:solidFill>
              </a:rPr>
              <a:t>      </a:t>
            </a:r>
            <a:r>
              <a:rPr lang="en-US" altLang="zh-CN" dirty="0"/>
              <a:t>(</a:t>
            </a:r>
            <a:r>
              <a:rPr lang="zh-CN" altLang="en-US" sz="1800" u="none" dirty="0">
                <a:solidFill>
                  <a:schemeClr val="tx1"/>
                </a:solidFill>
              </a:rPr>
              <a:t>被除数</a:t>
            </a:r>
            <a:r>
              <a:rPr lang="en-US" altLang="zh-CN" sz="1800" u="none" dirty="0">
                <a:solidFill>
                  <a:schemeClr val="tx1"/>
                </a:solidFill>
              </a:rPr>
              <a:t>)(</a:t>
            </a:r>
            <a:r>
              <a:rPr lang="zh-CN" altLang="en-US" sz="1800" u="none" dirty="0">
                <a:solidFill>
                  <a:schemeClr val="tx1"/>
                </a:solidFill>
              </a:rPr>
              <a:t>商</a:t>
            </a:r>
            <a:r>
              <a:rPr lang="en-US" altLang="zh-CN" sz="1800" u="none" dirty="0">
                <a:solidFill>
                  <a:schemeClr val="tx1"/>
                </a:solidFill>
              </a:rPr>
              <a:t>)</a:t>
            </a:r>
            <a:r>
              <a:rPr lang="zh-CN" altLang="en-US" sz="1800" u="none" dirty="0">
                <a:solidFill>
                  <a:schemeClr val="tx1"/>
                </a:solidFill>
              </a:rPr>
              <a:t>         </a:t>
            </a:r>
            <a:r>
              <a:rPr lang="en-US" altLang="zh-CN" sz="1800" u="none" dirty="0">
                <a:solidFill>
                  <a:schemeClr val="tx1"/>
                </a:solidFill>
              </a:rPr>
              <a:t>      </a:t>
            </a:r>
            <a:r>
              <a:rPr lang="zh-CN" altLang="en-US" sz="1800" u="none" dirty="0">
                <a:solidFill>
                  <a:schemeClr val="tx1"/>
                </a:solidFill>
              </a:rPr>
              <a:t>操作说明</a:t>
            </a:r>
          </a:p>
        </p:txBody>
      </p:sp>
      <p:sp>
        <p:nvSpPr>
          <p:cNvPr id="123915" name="Line 2059"/>
          <p:cNvSpPr>
            <a:spLocks noChangeShapeType="1"/>
          </p:cNvSpPr>
          <p:nvPr/>
        </p:nvSpPr>
        <p:spPr bwMode="auto">
          <a:xfrm>
            <a:off x="2667000" y="762000"/>
            <a:ext cx="57150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6" name="Text Box 2060"/>
          <p:cNvSpPr txBox="1">
            <a:spLocks noChangeArrowheads="1"/>
          </p:cNvSpPr>
          <p:nvPr/>
        </p:nvSpPr>
        <p:spPr bwMode="auto">
          <a:xfrm>
            <a:off x="2667000" y="62484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u="none">
                <a:solidFill>
                  <a:schemeClr val="tx1"/>
                </a:solidFill>
              </a:rPr>
              <a:t>余数                                商</a:t>
            </a:r>
          </a:p>
        </p:txBody>
      </p:sp>
      <p:sp>
        <p:nvSpPr>
          <p:cNvPr id="123917" name="Text Box 2061"/>
          <p:cNvSpPr txBox="1">
            <a:spLocks noChangeArrowheads="1"/>
          </p:cNvSpPr>
          <p:nvPr/>
        </p:nvSpPr>
        <p:spPr bwMode="auto">
          <a:xfrm>
            <a:off x="179388" y="1484313"/>
            <a:ext cx="208915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u="none" dirty="0">
                <a:solidFill>
                  <a:schemeClr val="tx1"/>
                </a:solidFill>
              </a:rPr>
              <a:t>X/Y=0.1101,</a:t>
            </a:r>
          </a:p>
          <a:p>
            <a:pPr>
              <a:spcBef>
                <a:spcPct val="50000"/>
              </a:spcBef>
            </a:pPr>
            <a:r>
              <a:rPr lang="en-US" altLang="zh-CN" sz="2800" b="1" u="none" dirty="0">
                <a:solidFill>
                  <a:schemeClr val="tx1"/>
                </a:solidFill>
              </a:rPr>
              <a:t> </a:t>
            </a:r>
            <a:r>
              <a:rPr lang="zh-CN" altLang="en-US" sz="2800" b="1" u="none" dirty="0">
                <a:solidFill>
                  <a:schemeClr val="tx1"/>
                </a:solidFill>
              </a:rPr>
              <a:t>余数</a:t>
            </a:r>
            <a:r>
              <a:rPr lang="en-US" altLang="zh-CN" sz="2800" b="1" u="none" dirty="0">
                <a:solidFill>
                  <a:schemeClr val="tx1"/>
                </a:solidFill>
              </a:rPr>
              <a:t>=0.0111</a:t>
            </a:r>
          </a:p>
        </p:txBody>
      </p:sp>
      <p:sp>
        <p:nvSpPr>
          <p:cNvPr id="123918" name="Line 2062"/>
          <p:cNvSpPr>
            <a:spLocks noChangeShapeType="1"/>
          </p:cNvSpPr>
          <p:nvPr/>
        </p:nvSpPr>
        <p:spPr bwMode="auto">
          <a:xfrm flipV="1">
            <a:off x="2667000" y="6019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9" name="Line 2063"/>
          <p:cNvSpPr>
            <a:spLocks noChangeShapeType="1"/>
          </p:cNvSpPr>
          <p:nvPr/>
        </p:nvSpPr>
        <p:spPr bwMode="auto">
          <a:xfrm>
            <a:off x="55626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0" name="Line 2064"/>
          <p:cNvSpPr>
            <a:spLocks noChangeShapeType="1"/>
          </p:cNvSpPr>
          <p:nvPr/>
        </p:nvSpPr>
        <p:spPr bwMode="auto">
          <a:xfrm flipH="1">
            <a:off x="5410200" y="198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1" name="Line 2065"/>
          <p:cNvSpPr>
            <a:spLocks noChangeShapeType="1"/>
          </p:cNvSpPr>
          <p:nvPr/>
        </p:nvSpPr>
        <p:spPr bwMode="auto">
          <a:xfrm>
            <a:off x="54102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2" name="Line 2066"/>
          <p:cNvSpPr>
            <a:spLocks noChangeShapeType="1"/>
          </p:cNvSpPr>
          <p:nvPr/>
        </p:nvSpPr>
        <p:spPr bwMode="auto">
          <a:xfrm flipH="1">
            <a:off x="51816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3" name="Line 2067"/>
          <p:cNvSpPr>
            <a:spLocks noChangeShapeType="1"/>
          </p:cNvSpPr>
          <p:nvPr/>
        </p:nvSpPr>
        <p:spPr bwMode="auto">
          <a:xfrm>
            <a:off x="5181600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4" name="Line 2068"/>
          <p:cNvSpPr>
            <a:spLocks noChangeShapeType="1"/>
          </p:cNvSpPr>
          <p:nvPr/>
        </p:nvSpPr>
        <p:spPr bwMode="auto">
          <a:xfrm flipH="1">
            <a:off x="49530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5" name="Line 2069"/>
          <p:cNvSpPr>
            <a:spLocks noChangeShapeType="1"/>
          </p:cNvSpPr>
          <p:nvPr/>
        </p:nvSpPr>
        <p:spPr bwMode="auto">
          <a:xfrm>
            <a:off x="4953000" y="4191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6" name="Line 2070"/>
          <p:cNvSpPr>
            <a:spLocks noChangeShapeType="1"/>
          </p:cNvSpPr>
          <p:nvPr/>
        </p:nvSpPr>
        <p:spPr bwMode="auto">
          <a:xfrm flipH="1">
            <a:off x="4724400" y="533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7" name="Line 2071"/>
          <p:cNvSpPr>
            <a:spLocks noChangeShapeType="1"/>
          </p:cNvSpPr>
          <p:nvPr/>
        </p:nvSpPr>
        <p:spPr bwMode="auto">
          <a:xfrm>
            <a:off x="4724400" y="533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8" name="Line 2072"/>
          <p:cNvSpPr>
            <a:spLocks noChangeShapeType="1"/>
          </p:cNvSpPr>
          <p:nvPr/>
        </p:nvSpPr>
        <p:spPr bwMode="auto">
          <a:xfrm>
            <a:off x="2627313" y="1700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" y="-6794"/>
            <a:ext cx="914400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:</a:t>
            </a:r>
            <a:r>
              <a:rPr lang="zh-CN" altLang="en-US" b="1" dirty="0"/>
              <a:t>设被除数</a:t>
            </a:r>
            <a:r>
              <a:rPr lang="en-US" altLang="zh-CN" b="1" dirty="0"/>
              <a:t>X=0.1011,Y=0.1101,</a:t>
            </a:r>
            <a:r>
              <a:rPr lang="zh-CN" altLang="en-US" b="1" dirty="0"/>
              <a:t>用加减交替法求</a:t>
            </a:r>
            <a:r>
              <a:rPr lang="en-US" altLang="zh-CN" b="1" dirty="0"/>
              <a:t>X/Y</a:t>
            </a:r>
            <a:r>
              <a:rPr lang="zh-CN" altLang="en-US" b="1" dirty="0"/>
              <a:t>。 </a:t>
            </a:r>
            <a:r>
              <a:rPr lang="en-US" altLang="zh-CN" b="1" dirty="0"/>
              <a:t>[Y]</a:t>
            </a:r>
            <a:r>
              <a:rPr lang="zh-CN" altLang="en-US" b="1" baseline="-20000" dirty="0"/>
              <a:t>补</a:t>
            </a:r>
            <a:r>
              <a:rPr lang="en-US" altLang="zh-CN" b="1" dirty="0"/>
              <a:t>=00.1101, [-Y]</a:t>
            </a:r>
            <a:r>
              <a:rPr lang="zh-CN" altLang="en-US" b="1" baseline="-20000" dirty="0"/>
              <a:t>补</a:t>
            </a:r>
            <a:r>
              <a:rPr lang="en-US" altLang="zh-CN" b="1" dirty="0"/>
              <a:t>=11.0011,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计算过程如下</a:t>
            </a:r>
            <a:r>
              <a:rPr lang="en-US" altLang="zh-CN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707101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23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23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23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23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23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1239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239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1239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1239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1239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1239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0" dur="500"/>
                                        <p:tgtEl>
                                          <p:spTgt spid="1239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5" dur="20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 animBg="1"/>
      <p:bldP spid="123912" grpId="0" animBg="1"/>
      <p:bldP spid="123913" grpId="0" animBg="1"/>
      <p:bldP spid="123914" grpId="0"/>
      <p:bldP spid="123915" grpId="0" animBg="1"/>
      <p:bldP spid="123916" grpId="0"/>
      <p:bldP spid="123917" grpId="0"/>
      <p:bldP spid="123918" grpId="0" animBg="1"/>
      <p:bldP spid="123919" grpId="0" animBg="1"/>
      <p:bldP spid="123920" grpId="0" animBg="1"/>
      <p:bldP spid="123921" grpId="0" animBg="1"/>
      <p:bldP spid="123922" grpId="0" animBg="1"/>
      <p:bldP spid="123923" grpId="0" animBg="1"/>
      <p:bldP spid="123924" grpId="0" animBg="1"/>
      <p:bldP spid="123925" grpId="0" animBg="1"/>
      <p:bldP spid="123926" grpId="0" animBg="1"/>
      <p:bldP spid="123927" grpId="0" animBg="1"/>
      <p:bldP spid="1239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提高除法运算速度的方法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1. 跳0跳1除法：根据余数前几位代码值再次求得几个同为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的商</a:t>
            </a:r>
            <a:endParaRPr lang="en-US" altLang="zh-CN" dirty="0"/>
          </a:p>
          <a:p>
            <a:pPr lvl="1"/>
            <a:r>
              <a:rPr lang="zh-CN" altLang="en-US" dirty="0">
                <a:sym typeface="Wingdings" charset="2"/>
              </a:rPr>
              <a:t>(1)如果</a:t>
            </a:r>
            <a:r>
              <a:rPr lang="en-US" altLang="zh-CN" dirty="0">
                <a:sym typeface="Wingdings" charset="2"/>
              </a:rPr>
              <a:t>R≥0,</a:t>
            </a:r>
            <a:r>
              <a:rPr lang="zh-CN" altLang="en-US" dirty="0">
                <a:sym typeface="Wingdings" charset="2"/>
              </a:rPr>
              <a:t>且</a:t>
            </a:r>
            <a:r>
              <a:rPr lang="en-US" altLang="zh-CN" dirty="0">
                <a:sym typeface="Wingdings" charset="2"/>
              </a:rPr>
              <a:t>R</a:t>
            </a:r>
            <a:r>
              <a:rPr lang="zh-CN" altLang="en-US" dirty="0">
                <a:sym typeface="Wingdings" charset="2"/>
              </a:rPr>
              <a:t>的高</a:t>
            </a:r>
            <a:r>
              <a:rPr lang="en-US" altLang="zh-CN" dirty="0">
                <a:sym typeface="Wingdings" charset="2"/>
              </a:rPr>
              <a:t>K</a:t>
            </a:r>
            <a:r>
              <a:rPr lang="zh-CN" altLang="en-US" dirty="0">
                <a:sym typeface="Wingdings" charset="2"/>
              </a:rPr>
              <a:t>个数位均为0，则本次直接得商1，后跟</a:t>
            </a:r>
            <a:r>
              <a:rPr lang="en-US" altLang="zh-CN" dirty="0">
                <a:sym typeface="Wingdings" charset="2"/>
              </a:rPr>
              <a:t>K-1</a:t>
            </a:r>
            <a:r>
              <a:rPr lang="zh-CN" altLang="en-US" dirty="0">
                <a:sym typeface="Wingdings" charset="2"/>
              </a:rPr>
              <a:t>个0。</a:t>
            </a:r>
            <a:r>
              <a:rPr lang="en-US" altLang="zh-CN" dirty="0">
                <a:sym typeface="Wingdings" charset="2"/>
              </a:rPr>
              <a:t>R</a:t>
            </a:r>
            <a:r>
              <a:rPr lang="zh-CN" altLang="en-US" dirty="0">
                <a:sym typeface="Wingdings" charset="2"/>
              </a:rPr>
              <a:t>左移</a:t>
            </a:r>
            <a:r>
              <a:rPr lang="en-US" altLang="zh-CN" dirty="0">
                <a:sym typeface="Wingdings" charset="2"/>
              </a:rPr>
              <a:t>K</a:t>
            </a:r>
            <a:r>
              <a:rPr lang="zh-CN" altLang="en-US" dirty="0">
                <a:sym typeface="Wingdings" charset="2"/>
              </a:rPr>
              <a:t>位后，减去除数</a:t>
            </a:r>
            <a:r>
              <a:rPr lang="en-US" altLang="zh-CN" dirty="0">
                <a:sym typeface="Wingdings" charset="2"/>
              </a:rPr>
              <a:t>Y，</a:t>
            </a:r>
            <a:r>
              <a:rPr lang="zh-CN" altLang="en-US" dirty="0">
                <a:sym typeface="Wingdings" charset="2"/>
              </a:rPr>
              <a:t>得新余数。</a:t>
            </a:r>
            <a:endParaRPr lang="en-US" altLang="zh-CN" dirty="0">
              <a:sym typeface="Wingdings" charset="2"/>
            </a:endParaRPr>
          </a:p>
          <a:p>
            <a:pPr lvl="1"/>
            <a:r>
              <a:rPr lang="zh-CN" altLang="en-US" dirty="0">
                <a:sym typeface="Wingdings" charset="2"/>
              </a:rPr>
              <a:t>(2)如果</a:t>
            </a:r>
            <a:r>
              <a:rPr lang="en-US" altLang="zh-CN" dirty="0">
                <a:sym typeface="Wingdings" charset="2"/>
              </a:rPr>
              <a:t>R&lt;0,</a:t>
            </a:r>
            <a:r>
              <a:rPr lang="zh-CN" altLang="en-US" dirty="0">
                <a:sym typeface="Wingdings" charset="2"/>
              </a:rPr>
              <a:t>且</a:t>
            </a:r>
            <a:r>
              <a:rPr lang="en-US" altLang="zh-CN" dirty="0">
                <a:sym typeface="Wingdings" charset="2"/>
              </a:rPr>
              <a:t>R</a:t>
            </a:r>
            <a:r>
              <a:rPr lang="zh-CN" altLang="en-US" dirty="0">
                <a:sym typeface="Wingdings" charset="2"/>
              </a:rPr>
              <a:t>的高</a:t>
            </a:r>
            <a:r>
              <a:rPr lang="en-US" altLang="zh-CN" dirty="0">
                <a:sym typeface="Wingdings" charset="2"/>
              </a:rPr>
              <a:t>K</a:t>
            </a:r>
            <a:r>
              <a:rPr lang="zh-CN" altLang="en-US" dirty="0">
                <a:sym typeface="Wingdings" charset="2"/>
              </a:rPr>
              <a:t>个数位均为1，则本次商为0</a:t>
            </a:r>
            <a:r>
              <a:rPr lang="en-US" altLang="zh-CN" dirty="0">
                <a:sym typeface="Wingdings" charset="2"/>
              </a:rPr>
              <a:t>，</a:t>
            </a:r>
            <a:r>
              <a:rPr lang="zh-CN" altLang="en-US" dirty="0">
                <a:sym typeface="Wingdings" charset="2"/>
              </a:rPr>
              <a:t>后跟</a:t>
            </a:r>
            <a:r>
              <a:rPr lang="en-US" altLang="zh-CN" dirty="0">
                <a:sym typeface="Wingdings" charset="2"/>
              </a:rPr>
              <a:t>K-1</a:t>
            </a:r>
            <a:r>
              <a:rPr lang="zh-CN" altLang="en-US" dirty="0">
                <a:sym typeface="Wingdings" charset="2"/>
              </a:rPr>
              <a:t>个1。</a:t>
            </a:r>
            <a:r>
              <a:rPr lang="en-US" altLang="zh-CN" dirty="0">
                <a:sym typeface="Wingdings" charset="2"/>
              </a:rPr>
              <a:t>R</a:t>
            </a:r>
            <a:r>
              <a:rPr lang="zh-CN" altLang="en-US" dirty="0">
                <a:sym typeface="Wingdings" charset="2"/>
              </a:rPr>
              <a:t>左移</a:t>
            </a:r>
            <a:r>
              <a:rPr lang="en-US" altLang="zh-CN" dirty="0">
                <a:sym typeface="Wingdings" charset="2"/>
              </a:rPr>
              <a:t>K</a:t>
            </a:r>
            <a:r>
              <a:rPr lang="zh-CN" altLang="en-US" dirty="0">
                <a:sym typeface="Wingdings" charset="2"/>
              </a:rPr>
              <a:t>位后，加上除数</a:t>
            </a:r>
            <a:r>
              <a:rPr lang="en-US" altLang="zh-CN" dirty="0">
                <a:sym typeface="Wingdings" charset="2"/>
              </a:rPr>
              <a:t>Y，</a:t>
            </a:r>
            <a:r>
              <a:rPr lang="zh-CN" altLang="en-US" dirty="0">
                <a:sym typeface="Wingdings" charset="2"/>
              </a:rPr>
              <a:t>得新余数。</a:t>
            </a:r>
            <a:endParaRPr lang="en-US" altLang="zh-CN" dirty="0">
              <a:sym typeface="Wingdings" charset="2"/>
            </a:endParaRPr>
          </a:p>
          <a:p>
            <a:pPr lvl="1"/>
            <a:r>
              <a:rPr lang="zh-CN" altLang="en-US" dirty="0">
                <a:sym typeface="Wingdings" charset="2"/>
              </a:rPr>
              <a:t>(3)不满足上述规则(1)和(2)中条件时，按一位除法上商。</a:t>
            </a:r>
          </a:p>
        </p:txBody>
      </p:sp>
    </p:spTree>
    <p:extLst>
      <p:ext uri="{BB962C8B-B14F-4D97-AF65-F5344CB8AC3E}">
        <p14:creationId xmlns:p14="http://schemas.microsoft.com/office/powerpoint/2010/main" val="1085001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提高除法运算速度的方法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2. 除法运算通过乘法操作来实现</a:t>
            </a:r>
          </a:p>
          <a:p>
            <a:pPr>
              <a:buNone/>
            </a:pPr>
            <a:r>
              <a:rPr lang="en-US" altLang="zh-CN" sz="2400" dirty="0"/>
              <a:t>      X/Y=X</a:t>
            </a:r>
            <a:r>
              <a:rPr lang="en-US" altLang="zh-CN" sz="2400" dirty="0">
                <a:latin typeface="Times New Roman" charset="0"/>
              </a:rPr>
              <a:t>•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0</a:t>
            </a:r>
            <a:r>
              <a:rPr lang="en-US" altLang="zh-CN" sz="2400" dirty="0">
                <a:latin typeface="Times New Roman" charset="0"/>
              </a:rPr>
              <a:t>•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latin typeface="Times New Roman" charset="0"/>
              </a:rPr>
              <a:t>…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/(Y</a:t>
            </a:r>
            <a:r>
              <a:rPr lang="en-US" altLang="zh-CN" sz="2400" dirty="0">
                <a:latin typeface="Times New Roman" charset="0"/>
              </a:rPr>
              <a:t>•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0</a:t>
            </a:r>
            <a:r>
              <a:rPr lang="en-US" altLang="zh-CN" sz="2400" dirty="0">
                <a:latin typeface="Times New Roman" charset="0"/>
              </a:rPr>
              <a:t>•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latin typeface="Times New Roman" charset="0"/>
              </a:rPr>
              <a:t>…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</a:p>
          <a:p>
            <a:pPr>
              <a:buNone/>
            </a:pPr>
            <a:r>
              <a:rPr lang="zh-CN" altLang="en-US" sz="2400" dirty="0"/>
              <a:t>式中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(0≤i ≤ r)</a:t>
            </a:r>
            <a:r>
              <a:rPr lang="zh-CN" altLang="en-US" sz="2400" dirty="0"/>
              <a:t>为迭代系数，如果迭代几次后，可以使</a:t>
            </a:r>
            <a:br>
              <a:rPr lang="en-US" altLang="zh-CN" sz="2400" dirty="0"/>
            </a:br>
            <a:r>
              <a:rPr lang="zh-CN" altLang="en-US" sz="2400" dirty="0"/>
              <a:t>分母</a:t>
            </a:r>
            <a:r>
              <a:rPr lang="en-US" altLang="zh-CN" sz="2400" dirty="0"/>
              <a:t>Y</a:t>
            </a:r>
            <a:r>
              <a:rPr lang="en-US" altLang="zh-CN" sz="2400" dirty="0">
                <a:latin typeface="Times New Roman" charset="0"/>
              </a:rPr>
              <a:t>•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0</a:t>
            </a:r>
            <a:r>
              <a:rPr lang="en-US" altLang="zh-CN" sz="2400" dirty="0">
                <a:latin typeface="Times New Roman" charset="0"/>
              </a:rPr>
              <a:t>•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latin typeface="Times New Roman" charset="0"/>
              </a:rPr>
              <a:t>…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r</a:t>
            </a:r>
            <a:r>
              <a:rPr lang="en-US" altLang="zh-CN" sz="2400" dirty="0">
                <a:sym typeface="Wingdings" charset="2"/>
              </a:rPr>
              <a:t>1，</a:t>
            </a:r>
            <a:r>
              <a:rPr lang="zh-CN" altLang="en-US" sz="2400" dirty="0">
                <a:sym typeface="Wingdings" charset="2"/>
              </a:rPr>
              <a:t>则分子即为商。</a:t>
            </a:r>
          </a:p>
          <a:p>
            <a:pPr>
              <a:buNone/>
            </a:pPr>
            <a:r>
              <a:rPr lang="zh-CN" altLang="en-US" sz="2400" dirty="0"/>
              <a:t>设</a:t>
            </a:r>
            <a:r>
              <a:rPr lang="en-US" altLang="zh-CN" sz="2400" dirty="0" err="1"/>
              <a:t>δ</a:t>
            </a:r>
            <a:r>
              <a:rPr lang="en-US" altLang="zh-CN" sz="2400" dirty="0"/>
              <a:t>=1</a:t>
            </a:r>
            <a:r>
              <a:rPr lang="en-US" altLang="zh-CN" sz="2400" dirty="0">
                <a:latin typeface="Times New Roman" charset="0"/>
              </a:rPr>
              <a:t>-</a:t>
            </a:r>
            <a:r>
              <a:rPr lang="en-US" altLang="zh-CN" sz="2400" dirty="0"/>
              <a:t>Y，</a:t>
            </a:r>
            <a:r>
              <a:rPr lang="zh-CN" altLang="en-US" sz="2400" dirty="0"/>
              <a:t>第一次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=1+δ，</a:t>
            </a:r>
            <a:r>
              <a:rPr lang="zh-CN" altLang="en-US" sz="2400" dirty="0"/>
              <a:t>以后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=2-Y</a:t>
            </a:r>
            <a:r>
              <a:rPr lang="en-US" altLang="zh-CN" sz="2400" baseline="-25000" dirty="0"/>
              <a:t>i-1</a:t>
            </a:r>
            <a:r>
              <a:rPr lang="en-US" altLang="zh-CN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例:   </a:t>
            </a:r>
            <a:r>
              <a:rPr lang="en-US" altLang="zh-CN" sz="2400" dirty="0"/>
              <a:t>X=0.1000    Y=0.1011</a:t>
            </a:r>
          </a:p>
          <a:p>
            <a:pPr lvl="1">
              <a:buNone/>
            </a:pPr>
            <a:r>
              <a:rPr lang="en-US" altLang="zh-CN" dirty="0">
                <a:latin typeface="Times New Roman" charset="0"/>
              </a:rPr>
              <a:t>  </a:t>
            </a:r>
            <a:r>
              <a:rPr lang="en-US" altLang="zh-CN" dirty="0" err="1">
                <a:latin typeface="Times New Roman" charset="0"/>
              </a:rPr>
              <a:t>δ</a:t>
            </a:r>
            <a:r>
              <a:rPr lang="en-US" altLang="zh-CN" dirty="0">
                <a:latin typeface="Times New Roman" charset="0"/>
              </a:rPr>
              <a:t> </a:t>
            </a:r>
            <a:r>
              <a:rPr lang="en-US" altLang="zh-CN" dirty="0"/>
              <a:t>=0.0101,   F</a:t>
            </a:r>
            <a:r>
              <a:rPr lang="en-US" altLang="zh-CN" baseline="-25000" dirty="0"/>
              <a:t>0</a:t>
            </a:r>
            <a:r>
              <a:rPr lang="en-US" altLang="zh-CN" dirty="0"/>
              <a:t>=1+δ=1.0101</a:t>
            </a:r>
          </a:p>
          <a:p>
            <a:pPr lvl="1">
              <a:buNone/>
            </a:pP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/Y</a:t>
            </a:r>
            <a:r>
              <a:rPr lang="en-US" altLang="zh-CN" baseline="-25000" dirty="0"/>
              <a:t>0</a:t>
            </a:r>
            <a:r>
              <a:rPr lang="en-US" altLang="zh-CN" dirty="0"/>
              <a:t>=(X*F</a:t>
            </a:r>
            <a:r>
              <a:rPr lang="en-US" altLang="zh-CN" baseline="-25000" dirty="0"/>
              <a:t>0</a:t>
            </a:r>
            <a:r>
              <a:rPr lang="en-US" altLang="zh-CN" dirty="0"/>
              <a:t>)/(Y*F</a:t>
            </a:r>
            <a:r>
              <a:rPr lang="en-US" altLang="zh-CN" baseline="-25000" dirty="0"/>
              <a:t>0</a:t>
            </a:r>
            <a:r>
              <a:rPr lang="en-US" altLang="zh-CN" dirty="0"/>
              <a:t>)=(0.1000*1.0101)/(0.1011*1.0101)</a:t>
            </a:r>
          </a:p>
          <a:p>
            <a:pPr lvl="1">
              <a:buNone/>
            </a:pPr>
            <a:r>
              <a:rPr lang="en-US" altLang="zh-CN" dirty="0"/>
              <a:t>         =0.1011/0.1110</a:t>
            </a:r>
          </a:p>
          <a:p>
            <a:pPr lvl="1">
              <a:buNone/>
            </a:pP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=2</a:t>
            </a:r>
            <a:r>
              <a:rPr lang="en-US" altLang="zh-CN" dirty="0">
                <a:latin typeface="Times New Roman" charset="0"/>
              </a:rPr>
              <a:t>–</a:t>
            </a:r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r>
              <a:rPr lang="en-US" altLang="zh-CN" dirty="0"/>
              <a:t>=2</a:t>
            </a:r>
            <a:r>
              <a:rPr lang="en-US" altLang="zh-CN" dirty="0">
                <a:latin typeface="Times New Roman" charset="0"/>
              </a:rPr>
              <a:t>–</a:t>
            </a:r>
            <a:r>
              <a:rPr lang="en-US" altLang="zh-CN" dirty="0"/>
              <a:t>0.1110=1.0010</a:t>
            </a:r>
          </a:p>
          <a:p>
            <a:pPr lvl="1">
              <a:buNone/>
            </a:pP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/Y</a:t>
            </a:r>
            <a:r>
              <a:rPr lang="en-US" altLang="zh-CN" baseline="-25000" dirty="0"/>
              <a:t>1</a:t>
            </a:r>
            <a:r>
              <a:rPr lang="en-US" altLang="zh-CN" dirty="0"/>
              <a:t>=(X</a:t>
            </a:r>
            <a:r>
              <a:rPr lang="en-US" altLang="zh-CN" baseline="-25000" dirty="0"/>
              <a:t>0</a:t>
            </a:r>
            <a:r>
              <a:rPr lang="en-US" altLang="zh-CN" dirty="0"/>
              <a:t>*F</a:t>
            </a:r>
            <a:r>
              <a:rPr lang="en-US" altLang="zh-CN" baseline="-25000" dirty="0"/>
              <a:t>1</a:t>
            </a:r>
            <a:r>
              <a:rPr lang="en-US" altLang="zh-CN" dirty="0"/>
              <a:t>)/(Y</a:t>
            </a:r>
            <a:r>
              <a:rPr lang="en-US" altLang="zh-CN" baseline="-25000" dirty="0"/>
              <a:t>0</a:t>
            </a:r>
            <a:r>
              <a:rPr lang="en-US" altLang="zh-CN" dirty="0"/>
              <a:t>*F</a:t>
            </a:r>
            <a:r>
              <a:rPr lang="en-US" altLang="zh-CN" baseline="-25000" dirty="0"/>
              <a:t>1</a:t>
            </a:r>
            <a:r>
              <a:rPr lang="en-US" altLang="zh-CN" dirty="0"/>
              <a:t>)=(0.1011*1.0010)/(0.1110*1.0010)</a:t>
            </a:r>
          </a:p>
          <a:p>
            <a:pPr lvl="1">
              <a:buNone/>
            </a:pPr>
            <a:r>
              <a:rPr lang="en-US" altLang="zh-CN" dirty="0"/>
              <a:t>          =0.1100/0.1111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673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浮点数的运算方法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90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浮点数的加减法运算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4643" y="1574810"/>
            <a:ext cx="5440664" cy="516165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sz="2400" dirty="0"/>
              <a:t>设</a:t>
            </a:r>
            <a:r>
              <a:rPr lang="en-US" altLang="zh-CN" sz="2400" dirty="0"/>
              <a:t>X=M</a:t>
            </a:r>
            <a:r>
              <a:rPr lang="en-US" altLang="zh-CN" sz="2400" baseline="-25000" dirty="0"/>
              <a:t>x</a:t>
            </a:r>
            <a:r>
              <a:rPr lang="en-US" altLang="zh-CN" sz="2400" dirty="0">
                <a:latin typeface="Times New Roman" charset="0"/>
              </a:rPr>
              <a:t>•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Ex</a:t>
            </a:r>
            <a:r>
              <a:rPr lang="en-US" altLang="zh-CN" sz="2400" dirty="0"/>
              <a:t>，Y= M</a:t>
            </a:r>
            <a:r>
              <a:rPr lang="en-US" altLang="zh-CN" sz="2400" baseline="-25000" dirty="0"/>
              <a:t>y</a:t>
            </a:r>
            <a:r>
              <a:rPr lang="en-US" altLang="zh-CN" sz="2400" dirty="0">
                <a:latin typeface="Times New Roman" charset="0"/>
              </a:rPr>
              <a:t>•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Ey</a:t>
            </a:r>
            <a:r>
              <a:rPr lang="en-US" altLang="zh-CN" sz="2400" dirty="0"/>
              <a:t>，</a:t>
            </a:r>
            <a:r>
              <a:rPr lang="zh-CN" altLang="en-US" sz="2400" dirty="0"/>
              <a:t>求</a:t>
            </a:r>
            <a:r>
              <a:rPr lang="en-US" altLang="zh-CN" sz="2400" dirty="0"/>
              <a:t>X±Y=？</a:t>
            </a:r>
          </a:p>
          <a:p>
            <a:r>
              <a:rPr lang="zh-CN" altLang="en-US" dirty="0"/>
              <a:t>对阶：</a:t>
            </a:r>
            <a:r>
              <a:rPr lang="zh-CN" altLang="en-US" dirty="0">
                <a:sym typeface="Symbol" charset="2"/>
              </a:rPr>
              <a:t></a:t>
            </a:r>
            <a:r>
              <a:rPr lang="en-US" altLang="zh-CN" dirty="0">
                <a:sym typeface="Symbol" charset="2"/>
              </a:rPr>
              <a:t>E=Ex-</a:t>
            </a:r>
            <a:r>
              <a:rPr lang="en-US" altLang="zh-CN" dirty="0" err="1">
                <a:sym typeface="Symbol" charset="2"/>
              </a:rPr>
              <a:t>Ey</a:t>
            </a:r>
            <a:r>
              <a:rPr lang="en-US" altLang="zh-CN" dirty="0">
                <a:sym typeface="Symbol" charset="2"/>
              </a:rPr>
              <a:t>；</a:t>
            </a:r>
            <a:r>
              <a:rPr lang="zh-CN" altLang="en-US" dirty="0">
                <a:sym typeface="Symbol" charset="2"/>
              </a:rPr>
              <a:t>小阶向大阶看齐。</a:t>
            </a:r>
          </a:p>
          <a:p>
            <a:r>
              <a:rPr lang="zh-CN" altLang="en-US" dirty="0">
                <a:sym typeface="Symbol" charset="2"/>
              </a:rPr>
              <a:t>尾数的加（减）运算。</a:t>
            </a:r>
          </a:p>
          <a:p>
            <a:r>
              <a:rPr lang="zh-CN" altLang="en-US" dirty="0">
                <a:sym typeface="Symbol" charset="2"/>
              </a:rPr>
              <a:t>规格化处理</a:t>
            </a:r>
          </a:p>
          <a:p>
            <a:pPr lvl="1"/>
            <a:r>
              <a:rPr lang="zh-CN" altLang="en-US" dirty="0">
                <a:sym typeface="Symbol" charset="2"/>
              </a:rPr>
              <a:t>如果结果的两个符号位的值不同,表示运算尾数结果溢出,应</a:t>
            </a:r>
            <a:r>
              <a:rPr lang="zh-CN" altLang="en-US" dirty="0">
                <a:latin typeface="Times New Roman" charset="0"/>
                <a:sym typeface="Symbol" charset="2"/>
              </a:rPr>
              <a:t>“</a:t>
            </a:r>
            <a:r>
              <a:rPr lang="zh-CN" altLang="en-US" dirty="0">
                <a:sym typeface="Symbol" charset="2"/>
              </a:rPr>
              <a:t>右规</a:t>
            </a:r>
            <a:r>
              <a:rPr lang="zh-CN" altLang="en-US" dirty="0">
                <a:latin typeface="Times New Roman" charset="0"/>
                <a:sym typeface="Symbol" charset="2"/>
              </a:rPr>
              <a:t>”</a:t>
            </a:r>
            <a:r>
              <a:rPr lang="zh-CN" altLang="en-US" dirty="0">
                <a:sym typeface="Symbol" charset="2"/>
              </a:rPr>
              <a:t>,即尾数结果右移一位,阶码+1。</a:t>
            </a:r>
          </a:p>
          <a:p>
            <a:pPr lvl="1"/>
            <a:r>
              <a:rPr lang="zh-CN" altLang="en-US" dirty="0">
                <a:sym typeface="Symbol" charset="2"/>
              </a:rPr>
              <a:t>如果最高数值位与符号位相同,应</a:t>
            </a:r>
            <a:r>
              <a:rPr lang="zh-CN" altLang="en-US" dirty="0">
                <a:latin typeface="Times New Roman" charset="0"/>
                <a:sym typeface="Symbol" charset="2"/>
              </a:rPr>
              <a:t>“</a:t>
            </a:r>
            <a:r>
              <a:rPr lang="zh-CN" altLang="en-US" dirty="0">
                <a:sym typeface="Symbol" charset="2"/>
              </a:rPr>
              <a:t>左规</a:t>
            </a:r>
            <a:r>
              <a:rPr lang="zh-CN" altLang="en-US" dirty="0">
                <a:latin typeface="Times New Roman" charset="0"/>
                <a:sym typeface="Symbol" charset="2"/>
              </a:rPr>
              <a:t>”</a:t>
            </a:r>
            <a:r>
              <a:rPr lang="zh-CN" altLang="en-US" dirty="0">
                <a:sym typeface="Symbol" charset="2"/>
              </a:rPr>
              <a:t>,此时尾数连续左移,直到最高数值位与符号位的值不同为止;同时从阶码中减去移位的位数。</a:t>
            </a:r>
          </a:p>
          <a:p>
            <a:r>
              <a:rPr lang="zh-CN" altLang="en-US" dirty="0">
                <a:sym typeface="Symbol" charset="2"/>
              </a:rPr>
              <a:t>舍入处理。</a:t>
            </a:r>
          </a:p>
          <a:p>
            <a:r>
              <a:rPr lang="zh-CN" altLang="en-US" dirty="0">
                <a:sym typeface="Symbol" charset="2"/>
              </a:rPr>
              <a:t>检查是否溢出。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pic>
        <p:nvPicPr>
          <p:cNvPr id="36865" name="Picture 1" descr="c8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307" y="1288080"/>
            <a:ext cx="3194050" cy="55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905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浮点数的加、减运算举例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 bwMode="auto">
          <a:xfrm>
            <a:off x="666750" y="1639094"/>
            <a:ext cx="784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v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charset="2"/>
              <a:buChar char="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charset="2"/>
              <a:buChar char="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charset="2"/>
              <a:buChar char="v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99CC"/>
              </a:buClr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X=2</a:t>
            </a:r>
            <a:r>
              <a:rPr kumimoji="1" lang="en-US" altLang="zh-CN" sz="2400" i="0" u="none" strike="noStrike" kern="1200" cap="none" spc="0" normalizeH="0" baseline="30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010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charset="0"/>
                <a:ea typeface="宋体"/>
                <a:cs typeface=""/>
              </a:rPr>
              <a:t>•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0.11011011,    Y=2</a:t>
            </a:r>
            <a:r>
              <a:rPr kumimoji="1" lang="en-US" altLang="zh-CN" sz="2400" i="0" u="none" strike="noStrike" kern="1200" cap="none" spc="0" normalizeH="0" baseline="30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100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charset="0"/>
                <a:ea typeface="宋体"/>
                <a:cs typeface=""/>
              </a:rPr>
              <a:t>•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(-0.10101100)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计算过程: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None/>
              <a:tabLst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①对阶操作：阶差△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E=[Ex]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补+[－</a:t>
            </a:r>
            <a:r>
              <a:rPr kumimoji="1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Ey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]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补=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00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010+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100=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110</a:t>
            </a:r>
          </a:p>
          <a:p>
            <a:pPr marL="457200" lvl="1" indent="0">
              <a:lnSpc>
                <a:spcPct val="90000"/>
              </a:lnSpc>
              <a:buClr>
                <a:srgbClr val="FF6600"/>
              </a:buClr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       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阶码小,</a:t>
            </a:r>
            <a:r>
              <a:rPr kumimoji="1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Mx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右移2位,保留阶码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E=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00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100</a:t>
            </a:r>
          </a:p>
          <a:p>
            <a:pPr marL="457200" lvl="1" indent="0">
              <a:lnSpc>
                <a:spcPct val="90000"/>
              </a:lnSpc>
              <a:buClr>
                <a:srgbClr val="FF6600"/>
              </a:buClr>
              <a:buNone/>
              <a:defRPr/>
            </a:pP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       [</a:t>
            </a:r>
            <a:r>
              <a:rPr kumimoji="1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Mx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]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补=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00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00110110 </a:t>
            </a:r>
            <a:r>
              <a:rPr kumimoji="1" lang="zh-CN" altLang="en-US" sz="2000" i="0" u="sng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11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None/>
              <a:tabLst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②尾数相加：[</a:t>
            </a:r>
            <a:r>
              <a:rPr kumimoji="1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Mx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]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补+[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My]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补=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00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00110110 </a:t>
            </a:r>
            <a:r>
              <a:rPr kumimoji="1" lang="zh-CN" altLang="en-US" sz="2000" i="0" u="sng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+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01010100</a:t>
            </a:r>
          </a:p>
          <a:p>
            <a:pPr marL="457200" lvl="1" indent="0">
              <a:lnSpc>
                <a:spcPct val="90000"/>
              </a:lnSpc>
              <a:buClr>
                <a:srgbClr val="FF6600"/>
              </a:buClr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        =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10001010 </a:t>
            </a:r>
            <a:r>
              <a:rPr kumimoji="1" lang="zh-CN" altLang="en-US" sz="2000" i="0" u="sng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11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None/>
              <a:tabLst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③规格化操作：左规,移一位,结果=11 00010101 </a:t>
            </a:r>
            <a:r>
              <a:rPr kumimoji="1" lang="zh-CN" altLang="en-US" sz="2000" i="0" u="sng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10</a:t>
            </a:r>
          </a:p>
          <a:p>
            <a:pPr marL="457200" lvl="1" indent="0">
              <a:lnSpc>
                <a:spcPct val="90000"/>
              </a:lnSpc>
              <a:buClr>
                <a:srgbClr val="FF6600"/>
              </a:buClr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           阶码减1,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E=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00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011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None/>
              <a:tabLst/>
              <a:defRPr/>
            </a:pP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④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舍入：附加位最高位为1,在结果的最低位+1,</a:t>
            </a:r>
          </a:p>
          <a:p>
            <a:pPr marL="457200" lvl="1" indent="0">
              <a:lnSpc>
                <a:spcPct val="90000"/>
              </a:lnSpc>
              <a:buClr>
                <a:srgbClr val="FF6600"/>
              </a:buClr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                    得新结果[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M]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补=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 00010110,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M=－0.11101010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None/>
              <a:tabLst/>
              <a:defRPr/>
            </a:pP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⑤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判溢出：阶符为00,不溢出,最终结果为</a:t>
            </a:r>
          </a:p>
          <a:p>
            <a:pPr marL="914400" lvl="2" indent="0">
              <a:lnSpc>
                <a:spcPct val="90000"/>
              </a:lnSpc>
              <a:buClr>
                <a:srgbClr val="0099CC"/>
              </a:buClr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X+Y=2</a:t>
            </a:r>
            <a:r>
              <a:rPr kumimoji="1" lang="en-US" altLang="zh-CN" sz="2400" i="0" u="none" strike="noStrike" kern="1200" cap="none" spc="0" normalizeH="0" baseline="30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011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charset="0"/>
                <a:ea typeface="宋体"/>
                <a:cs typeface=""/>
              </a:rPr>
              <a:t>·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(－0.11101010)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/>
              <a:ea typeface="宋体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6769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浮点数的乘法运算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X*Y=(</a:t>
            </a:r>
            <a:r>
              <a:rPr lang="en-US" altLang="zh-CN" sz="2400" dirty="0" err="1"/>
              <a:t>Mx</a:t>
            </a:r>
            <a:r>
              <a:rPr lang="en-US" altLang="zh-CN" sz="2400" dirty="0"/>
              <a:t>*My)*2</a:t>
            </a:r>
            <a:r>
              <a:rPr lang="en-US" altLang="zh-CN" sz="2400" baseline="30000" dirty="0"/>
              <a:t>(</a:t>
            </a:r>
            <a:r>
              <a:rPr lang="en-US" altLang="zh-CN" sz="2400" baseline="30000" dirty="0" err="1"/>
              <a:t>Ex+Ey</a:t>
            </a:r>
            <a:r>
              <a:rPr lang="en-US" altLang="zh-CN" sz="2400" baseline="30000" dirty="0"/>
              <a:t>)</a:t>
            </a:r>
          </a:p>
          <a:p>
            <a:pPr lvl="1"/>
            <a:r>
              <a:rPr lang="zh-CN" altLang="en-US" dirty="0"/>
              <a:t>检测操作数是否为0，若其中有一个操作数为0，则置结果为0；</a:t>
            </a:r>
          </a:p>
          <a:p>
            <a:pPr lvl="1"/>
            <a:r>
              <a:rPr lang="zh-CN" altLang="en-US" dirty="0"/>
              <a:t>阶码相加，阶符相同的加可能会溢出，若溢出，则作溢出处理；(阶码一般是移码)</a:t>
            </a:r>
          </a:p>
          <a:p>
            <a:pPr lvl="1"/>
            <a:r>
              <a:rPr lang="zh-CN" altLang="en-US" dirty="0"/>
              <a:t>尾数相乘；</a:t>
            </a:r>
          </a:p>
          <a:p>
            <a:pPr lvl="1"/>
            <a:r>
              <a:rPr lang="zh-CN" altLang="en-US" dirty="0"/>
              <a:t>尾数乘积规格化,只有左规.</a:t>
            </a:r>
          </a:p>
          <a:p>
            <a:pPr lvl="1"/>
            <a:r>
              <a:rPr lang="zh-CN" altLang="en-US" dirty="0"/>
              <a:t>舍入</a:t>
            </a:r>
          </a:p>
          <a:p>
            <a:pPr lvl="2"/>
            <a:r>
              <a:rPr lang="zh-CN" altLang="en-US" dirty="0"/>
              <a:t>截断处理:无条件地丢掉正常尾数最低位之后的全部数值</a:t>
            </a:r>
          </a:p>
          <a:p>
            <a:pPr lvl="2"/>
            <a:r>
              <a:rPr lang="zh-CN" altLang="en-US" dirty="0"/>
              <a:t>舍入处理:运算过程中保留右移中移出的若干高位的值,然而再按某种规则用这些位上的值修正尾数</a:t>
            </a:r>
          </a:p>
          <a:p>
            <a:pPr lvl="1"/>
            <a:r>
              <a:rPr lang="zh-CN" altLang="en-US" dirty="0"/>
              <a:t>判溢出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79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浮点数的舍入处理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截断处理</a:t>
            </a:r>
            <a:r>
              <a:rPr lang="en-US" altLang="zh-CN" dirty="0"/>
              <a:t>:</a:t>
            </a:r>
            <a:r>
              <a:rPr lang="zh-CN" altLang="en-US" dirty="0"/>
              <a:t>无条件地丢掉正常尾数最低位之后的全部数值</a:t>
            </a:r>
          </a:p>
          <a:p>
            <a:r>
              <a:rPr lang="zh-CN" altLang="en-US" dirty="0"/>
              <a:t>舍入处理:</a:t>
            </a:r>
          </a:p>
          <a:p>
            <a:pPr lvl="1"/>
            <a:r>
              <a:rPr lang="zh-CN" altLang="en-US" dirty="0"/>
              <a:t>最低位恒置1</a:t>
            </a:r>
          </a:p>
          <a:p>
            <a:pPr lvl="1"/>
            <a:r>
              <a:rPr lang="zh-CN" altLang="en-US" dirty="0"/>
              <a:t>除非最低位与移出位均为0, 否则最低位置1</a:t>
            </a:r>
          </a:p>
          <a:p>
            <a:pPr lvl="1"/>
            <a:r>
              <a:rPr lang="zh-CN" altLang="en-US" dirty="0"/>
              <a:t>0舍1入: 丢失的最高位为1时,最低位置1</a:t>
            </a:r>
          </a:p>
          <a:p>
            <a:pPr lvl="1">
              <a:buFont typeface="Wingdings" charset="2"/>
              <a:buNone/>
            </a:pPr>
            <a:r>
              <a:rPr lang="zh-CN" altLang="en-US" dirty="0"/>
              <a:t>   例:</a:t>
            </a:r>
          </a:p>
          <a:p>
            <a:pPr lvl="2"/>
            <a:r>
              <a:rPr lang="zh-CN" altLang="en-US" dirty="0"/>
              <a:t>[</a:t>
            </a:r>
            <a:r>
              <a:rPr lang="en-US" altLang="zh-CN" dirty="0"/>
              <a:t>X]</a:t>
            </a:r>
            <a:r>
              <a:rPr lang="zh-CN" altLang="en-US" baseline="-25000" dirty="0"/>
              <a:t>原</a:t>
            </a:r>
            <a:r>
              <a:rPr lang="zh-CN" altLang="en-US" dirty="0"/>
              <a:t>= 0.11011      舍入后[</a:t>
            </a:r>
            <a:r>
              <a:rPr lang="en-US" altLang="zh-CN" dirty="0"/>
              <a:t>X]</a:t>
            </a:r>
            <a:r>
              <a:rPr lang="zh-CN" altLang="en-US" baseline="-25000" dirty="0"/>
              <a:t>原</a:t>
            </a:r>
            <a:r>
              <a:rPr lang="zh-CN" altLang="en-US" dirty="0"/>
              <a:t>= 0.1110</a:t>
            </a:r>
          </a:p>
          <a:p>
            <a:pPr lvl="2"/>
            <a:r>
              <a:rPr lang="zh-CN" altLang="en-US" dirty="0"/>
              <a:t>[</a:t>
            </a:r>
            <a:r>
              <a:rPr lang="en-US" altLang="zh-CN" dirty="0"/>
              <a:t>X]</a:t>
            </a:r>
            <a:r>
              <a:rPr lang="zh-CN" altLang="en-US" baseline="-25000" dirty="0"/>
              <a:t>原</a:t>
            </a:r>
            <a:r>
              <a:rPr lang="zh-CN" altLang="en-US" dirty="0"/>
              <a:t>= 0.11100      舍入后[</a:t>
            </a:r>
            <a:r>
              <a:rPr lang="en-US" altLang="zh-CN" dirty="0"/>
              <a:t>X]</a:t>
            </a:r>
            <a:r>
              <a:rPr lang="zh-CN" altLang="en-US" baseline="-25000" dirty="0"/>
              <a:t>原</a:t>
            </a:r>
            <a:r>
              <a:rPr lang="zh-CN" altLang="en-US" dirty="0"/>
              <a:t>= 0.1110</a:t>
            </a:r>
          </a:p>
          <a:p>
            <a:pPr lvl="2"/>
            <a:r>
              <a:rPr lang="zh-CN" altLang="en-US" dirty="0"/>
              <a:t>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= 1.00101      舍入后[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= 1.0011</a:t>
            </a:r>
          </a:p>
          <a:p>
            <a:pPr lvl="2"/>
            <a:r>
              <a:rPr lang="zh-CN" altLang="en-US" dirty="0"/>
              <a:t>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= 1.00100      舍入后[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= 1.0010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2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浮点乘法运算举例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628650" y="1752600"/>
            <a:ext cx="80581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v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charset="2"/>
              <a:buChar char="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charset="2"/>
              <a:buChar char="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charset="2"/>
              <a:buChar char="v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99CC"/>
              </a:buClr>
              <a:buNone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X=2</a:t>
            </a:r>
            <a:r>
              <a:rPr kumimoji="1" lang="en-US" altLang="zh-CN" sz="2800" i="0" u="none" strike="noStrike" kern="1200" cap="none" spc="0" normalizeH="0" baseline="30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－5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charset="0"/>
                <a:ea typeface="宋体"/>
                <a:cs typeface=""/>
              </a:rPr>
              <a:t>•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0.1110011,    Y=2</a:t>
            </a:r>
            <a:r>
              <a:rPr kumimoji="1" lang="en-US" altLang="zh-CN" sz="2800" i="0" u="none" strike="noStrike" kern="1200" cap="none" spc="0" normalizeH="0" baseline="30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3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charset="0"/>
                <a:ea typeface="宋体"/>
                <a:cs typeface=""/>
              </a:rPr>
              <a:t>•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(－0.1110010)</a:t>
            </a:r>
          </a:p>
          <a:p>
            <a:pPr marL="0" indent="0">
              <a:buClr>
                <a:srgbClr val="0099CC"/>
              </a:buClr>
              <a:buNone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计算过程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①求乘积的阶码：[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Ex+Ey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]</a:t>
            </a:r>
            <a:r>
              <a:rPr kumimoji="1" lang="zh-CN" altLang="en-US" sz="2400" i="0" u="none" strike="noStrike" kern="1200" cap="none" spc="0" normalizeH="0" baseline="-25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移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=[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Ex]</a:t>
            </a:r>
            <a:r>
              <a:rPr kumimoji="1" lang="zh-CN" altLang="en-US" sz="2400" i="0" u="none" strike="noStrike" kern="1200" cap="none" spc="0" normalizeH="0" baseline="-25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移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+[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Ey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]</a:t>
            </a:r>
            <a:r>
              <a:rPr kumimoji="1" lang="zh-CN" altLang="en-US" sz="2400" i="0" u="none" strike="noStrike" kern="1200" cap="none" spc="0" normalizeH="0" baseline="-25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补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=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00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011+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00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011=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00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110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②尾数相乘：[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charset="0"/>
                <a:ea typeface="宋体"/>
                <a:cs typeface=""/>
              </a:rPr>
              <a:t>·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Y]</a:t>
            </a:r>
            <a:r>
              <a:rPr kumimoji="1" lang="zh-CN" altLang="en-US" sz="2400" i="0" u="none" strike="noStrike" kern="1200" cap="none" spc="0" normalizeH="0" baseline="-25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补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=1.0011001  1001010 (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尾数部分)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③规格化处理：本例已规格化不需再处理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④舍入：积的低位部分最高位为1,据0舍1入,给积的高位部分的最低位加1,因此[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X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charset="0"/>
                <a:ea typeface="宋体"/>
                <a:cs typeface=""/>
              </a:rPr>
              <a:t>·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Y]</a:t>
            </a:r>
            <a:r>
              <a:rPr kumimoji="1" lang="zh-CN" altLang="en-US" sz="2400" i="0" u="none" strike="noStrike" kern="1200" cap="none" spc="0" normalizeH="0" baseline="-2500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补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=1.0011010 (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尾数部分)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/>
                <a:cs typeface=""/>
              </a:rPr>
              <a:t>⑤判溢出：阶码未溢出</a:t>
            </a:r>
          </a:p>
        </p:txBody>
      </p:sp>
    </p:spTree>
    <p:extLst>
      <p:ext uri="{BB962C8B-B14F-4D97-AF65-F5344CB8AC3E}">
        <p14:creationId xmlns:p14="http://schemas.microsoft.com/office/powerpoint/2010/main" val="18530545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运算部件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  <a:r>
              <a:rPr lang="zh-CN" altLang="en-US" dirty="0">
                <a:sym typeface="Wingdings"/>
              </a:rPr>
              <a:t>八进制数</a:t>
            </a:r>
            <a:endParaRPr lang="en-US" altLang="zh-CN" dirty="0">
              <a:sym typeface="Wingdings"/>
            </a:endParaRPr>
          </a:p>
          <a:p>
            <a:pPr lvl="1"/>
            <a:r>
              <a:rPr lang="en-US" altLang="zh-CN" dirty="0">
                <a:sym typeface="Wingdings"/>
              </a:rPr>
              <a:t>3</a:t>
            </a:r>
            <a:r>
              <a:rPr lang="zh-CN" altLang="en-US" dirty="0">
                <a:sym typeface="Wingdings"/>
              </a:rPr>
              <a:t>位二进制数组成</a:t>
            </a:r>
            <a:r>
              <a:rPr lang="en-US" altLang="zh-CN" dirty="0">
                <a:sym typeface="Wingdings"/>
              </a:rPr>
              <a:t>1</a:t>
            </a:r>
            <a:r>
              <a:rPr lang="zh-CN" altLang="en-US" dirty="0">
                <a:sym typeface="Wingdings"/>
              </a:rPr>
              <a:t>位八进制数</a:t>
            </a:r>
            <a:endParaRPr lang="en-US" altLang="zh-CN" dirty="0">
              <a:sym typeface="Wingdings"/>
            </a:endParaRPr>
          </a:p>
          <a:p>
            <a:r>
              <a:rPr lang="zh-CN" altLang="en-US" dirty="0">
                <a:sym typeface="Wingdings"/>
              </a:rPr>
              <a:t>二进制数十六进制数</a:t>
            </a:r>
            <a:endParaRPr lang="en-US" altLang="zh-CN" dirty="0">
              <a:sym typeface="Wingdings"/>
            </a:endParaRPr>
          </a:p>
          <a:p>
            <a:pPr lvl="1"/>
            <a:r>
              <a:rPr lang="en-US" altLang="zh-CN" dirty="0">
                <a:sym typeface="Wingdings"/>
              </a:rPr>
              <a:t>4</a:t>
            </a:r>
            <a:r>
              <a:rPr lang="zh-CN" altLang="en-US" dirty="0">
                <a:sym typeface="Wingdings"/>
              </a:rPr>
              <a:t>位二进制数组成</a:t>
            </a:r>
            <a:r>
              <a:rPr lang="en-US" altLang="zh-CN" dirty="0">
                <a:sym typeface="Wingdings"/>
              </a:rPr>
              <a:t>1</a:t>
            </a:r>
            <a:r>
              <a:rPr lang="zh-CN" altLang="en-US" dirty="0">
                <a:sym typeface="Wingdings"/>
              </a:rPr>
              <a:t>位十六进制数</a:t>
            </a:r>
            <a:endParaRPr lang="en-US" altLang="zh-CN" dirty="0">
              <a:sym typeface="Wingdings"/>
            </a:endParaRPr>
          </a:p>
          <a:p>
            <a:r>
              <a:rPr lang="zh-CN" altLang="en-US" dirty="0">
                <a:sym typeface="Wingdings"/>
              </a:rPr>
              <a:t>兼有整数和小数部分的数</a:t>
            </a:r>
            <a:endParaRPr lang="en-US" altLang="zh-CN" dirty="0">
              <a:sym typeface="Wingdings"/>
            </a:endParaRPr>
          </a:p>
          <a:p>
            <a:pPr lvl="1"/>
            <a:r>
              <a:rPr lang="zh-CN" altLang="en-US" dirty="0">
                <a:sym typeface="Wingdings"/>
              </a:rPr>
              <a:t>对整数部分将</a:t>
            </a:r>
            <a:r>
              <a:rPr lang="en-US" altLang="zh-CN" dirty="0">
                <a:sym typeface="Wingdings"/>
              </a:rPr>
              <a:t>0</a:t>
            </a:r>
            <a:r>
              <a:rPr lang="zh-CN" altLang="en-US" dirty="0">
                <a:sym typeface="Wingdings"/>
              </a:rPr>
              <a:t>补在数的左侧</a:t>
            </a:r>
            <a:endParaRPr lang="en-US" altLang="zh-CN" dirty="0">
              <a:sym typeface="Wingdings"/>
            </a:endParaRPr>
          </a:p>
          <a:p>
            <a:pPr lvl="1"/>
            <a:r>
              <a:rPr lang="zh-CN" altLang="en-US" dirty="0">
                <a:sym typeface="Wingdings"/>
              </a:rPr>
              <a:t>对小数部分将</a:t>
            </a:r>
            <a:r>
              <a:rPr lang="en-US" altLang="zh-CN" dirty="0">
                <a:sym typeface="Wingdings"/>
              </a:rPr>
              <a:t>0</a:t>
            </a:r>
            <a:r>
              <a:rPr lang="zh-CN" altLang="en-US" dirty="0">
                <a:sym typeface="Wingdings"/>
              </a:rPr>
              <a:t>补在数的右侧</a:t>
            </a:r>
            <a:endParaRPr lang="en-US" altLang="zh-CN" dirty="0">
              <a:sym typeface="Wingdings"/>
            </a:endParaRPr>
          </a:p>
          <a:p>
            <a:r>
              <a:rPr lang="zh-CN" altLang="en-US" dirty="0">
                <a:sym typeface="Wingdings"/>
              </a:rPr>
              <a:t>八进制数十六进制数</a:t>
            </a:r>
            <a:endParaRPr lang="en-US" altLang="zh-CN" dirty="0">
              <a:sym typeface="Wingdings"/>
            </a:endParaRPr>
          </a:p>
          <a:p>
            <a:pPr lvl="1"/>
            <a:r>
              <a:rPr lang="zh-CN" altLang="en-US" dirty="0">
                <a:sym typeface="Wingdings"/>
              </a:rPr>
              <a:t>用二进制数作为中间媒介</a:t>
            </a:r>
            <a:endParaRPr lang="en-US" altLang="zh-CN" dirty="0">
              <a:sym typeface="Wingding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50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定点运算部件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定点运算部件由算术逻辑运算部件</a:t>
            </a:r>
            <a:r>
              <a:rPr lang="en-US" altLang="zh-CN" dirty="0"/>
              <a:t>ALU</a:t>
            </a:r>
            <a:r>
              <a:rPr lang="zh-CN" altLang="en-US" dirty="0"/>
              <a:t>、若干个寄存器、移位电路、计数器、门电路等组成</a:t>
            </a:r>
          </a:p>
          <a:p>
            <a:r>
              <a:rPr lang="en-US" altLang="zh-CN" dirty="0"/>
              <a:t>ALU</a:t>
            </a:r>
            <a:r>
              <a:rPr lang="zh-CN" altLang="en-US" dirty="0"/>
              <a:t>部件主要完成加减法算术运算及逻辑运算</a:t>
            </a:r>
          </a:p>
        </p:txBody>
      </p:sp>
      <p:pic>
        <p:nvPicPr>
          <p:cNvPr id="39937" name="Picture 1" descr="c9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76106"/>
            <a:ext cx="4876800" cy="34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027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CN" altLang="en-US" dirty="0"/>
              <a:t>，</a:t>
            </a:r>
            <a:r>
              <a:rPr lang="en-US" altLang="zh-TW" dirty="0"/>
              <a:t>B</a:t>
            </a:r>
            <a:r>
              <a:rPr lang="zh-CN" altLang="en-US" dirty="0"/>
              <a:t>，</a:t>
            </a:r>
            <a:r>
              <a:rPr lang="en-US" altLang="zh-TW" dirty="0"/>
              <a:t>C</a:t>
            </a:r>
            <a:r>
              <a:rPr lang="zh-TW" altLang="en-US" dirty="0"/>
              <a:t>寄存器的作用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考虑到最简单的情况，图中仅有三个寄存器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endParaRPr lang="en-US" dirty="0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079353"/>
            <a:ext cx="7886700" cy="184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02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浮点运算器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浮点运算器一般包括阶码运算部件和尾数运算部件两个部分</a:t>
            </a:r>
          </a:p>
          <a:p>
            <a:pPr lvl="1"/>
            <a:r>
              <a:rPr lang="zh-CN" altLang="en-US" dirty="0"/>
              <a:t>阶码部分仅执行加减法运算</a:t>
            </a:r>
          </a:p>
          <a:p>
            <a:pPr lvl="1"/>
            <a:r>
              <a:rPr lang="zh-CN" altLang="en-US" dirty="0"/>
              <a:t>尾数部分执行加减乘除运算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22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数据校验码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922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数据校验码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通过在数据位中加入一些冗余位，从而达到在数据传输过程中能自动发现错误（检错码）和校正错误（纠错码）</a:t>
            </a:r>
            <a:endParaRPr lang="en-US" altLang="zh-CN" dirty="0"/>
          </a:p>
          <a:p>
            <a:r>
              <a:rPr lang="zh-CN" altLang="en-US" dirty="0"/>
              <a:t>码距</a:t>
            </a:r>
            <a:endParaRPr lang="en-US" altLang="zh-CN" dirty="0"/>
          </a:p>
          <a:p>
            <a:pPr lvl="1"/>
            <a:r>
              <a:rPr lang="zh-CN" altLang="en-US" dirty="0"/>
              <a:t>任意两个合法码之间至少有有几个二进制位不同</a:t>
            </a:r>
            <a:endParaRPr lang="en-US" altLang="zh-CN" dirty="0"/>
          </a:p>
          <a:p>
            <a:r>
              <a:rPr lang="zh-CN" altLang="en-US" dirty="0"/>
              <a:t>常用的数据校验码有：</a:t>
            </a:r>
          </a:p>
          <a:p>
            <a:pPr lvl="1"/>
            <a:r>
              <a:rPr lang="zh-CN" altLang="en-US" dirty="0"/>
              <a:t>奇偶校验码</a:t>
            </a:r>
          </a:p>
          <a:p>
            <a:pPr lvl="1"/>
            <a:r>
              <a:rPr lang="zh-CN" altLang="en-US" dirty="0"/>
              <a:t>海明校验码</a:t>
            </a:r>
          </a:p>
          <a:p>
            <a:pPr lvl="1"/>
            <a:r>
              <a:rPr lang="zh-CN" altLang="en-US" dirty="0"/>
              <a:t>循环冗余校验（</a:t>
            </a:r>
            <a:r>
              <a:rPr lang="en-US" altLang="zh-CN" dirty="0"/>
              <a:t>CRC</a:t>
            </a:r>
            <a:r>
              <a:rPr lang="zh-CN" altLang="en-US" dirty="0"/>
              <a:t>）码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454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编码方法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不管数据位长度多少，校验位只有一位。</a:t>
            </a:r>
          </a:p>
          <a:p>
            <a:pPr lvl="1"/>
            <a:r>
              <a:rPr lang="zh-CN" altLang="en-US" dirty="0"/>
              <a:t>数据位和校验位一起所含“</a:t>
            </a:r>
            <a:r>
              <a:rPr lang="en-US" altLang="zh-CN" dirty="0"/>
              <a:t>1”</a:t>
            </a:r>
            <a:r>
              <a:rPr lang="zh-CN" altLang="en-US" dirty="0"/>
              <a:t>的个数，只能是奇数，称为奇校验。</a:t>
            </a:r>
          </a:p>
          <a:p>
            <a:pPr lvl="1"/>
            <a:r>
              <a:rPr lang="zh-CN" altLang="en-US" dirty="0"/>
              <a:t>数据位和校验位一起所含“</a:t>
            </a:r>
            <a:r>
              <a:rPr lang="en-US" altLang="zh-CN" dirty="0"/>
              <a:t>1”</a:t>
            </a:r>
            <a:r>
              <a:rPr lang="zh-CN" altLang="en-US" dirty="0"/>
              <a:t>的个数，只能是偶数，称为偶校验。</a:t>
            </a:r>
          </a:p>
          <a:p>
            <a:r>
              <a:rPr lang="zh-CN" altLang="en-US" dirty="0"/>
              <a:t>例：数据		奇校验的编码	偶校验的编码</a:t>
            </a:r>
          </a:p>
          <a:p>
            <a:pPr>
              <a:buFont typeface="Wingdings" charset="2"/>
              <a:buNone/>
            </a:pPr>
            <a:r>
              <a:rPr lang="zh-CN" altLang="en-US" dirty="0"/>
              <a:t>        00000000	   </a:t>
            </a:r>
            <a:r>
              <a:rPr lang="zh-CN" altLang="en-US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00000000		    </a:t>
            </a:r>
            <a:r>
              <a:rPr lang="zh-CN" altLang="en-US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00000000</a:t>
            </a:r>
          </a:p>
          <a:p>
            <a:pPr>
              <a:buFont typeface="Wingdings" charset="2"/>
              <a:buNone/>
            </a:pPr>
            <a:r>
              <a:rPr lang="zh-CN" altLang="en-US" dirty="0"/>
              <a:t>        01010100	   </a:t>
            </a:r>
            <a:r>
              <a:rPr lang="zh-CN" altLang="en-US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01010100		    </a:t>
            </a:r>
            <a:r>
              <a:rPr lang="zh-CN" altLang="en-US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01010100</a:t>
            </a:r>
          </a:p>
          <a:p>
            <a:pPr>
              <a:buFont typeface="Wingdings" charset="2"/>
              <a:buNone/>
            </a:pPr>
            <a:r>
              <a:rPr lang="zh-CN" altLang="en-US" dirty="0"/>
              <a:t>	     01111111	   </a:t>
            </a:r>
            <a:r>
              <a:rPr lang="zh-CN" altLang="en-US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01111111	                </a:t>
            </a:r>
            <a:r>
              <a:rPr lang="zh-CN" altLang="en-US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01111111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54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791" y="1825624"/>
            <a:ext cx="5116867" cy="4714071"/>
          </a:xfrm>
        </p:spPr>
        <p:txBody>
          <a:bodyPr>
            <a:normAutofit/>
          </a:bodyPr>
          <a:lstStyle/>
          <a:p>
            <a:r>
              <a:rPr lang="zh-CN" altLang="en-US" dirty="0"/>
              <a:t>校验位的值取</a:t>
            </a:r>
            <a:r>
              <a:rPr lang="en-US" altLang="zh-CN" dirty="0"/>
              <a:t>0</a:t>
            </a:r>
            <a:r>
              <a:rPr lang="zh-CN" altLang="en-US" dirty="0"/>
              <a:t>还是</a:t>
            </a:r>
            <a:r>
              <a:rPr lang="en-US" altLang="zh-CN" dirty="0"/>
              <a:t>1</a:t>
            </a:r>
            <a:r>
              <a:rPr lang="zh-CN" altLang="en-US" dirty="0"/>
              <a:t>，是由数据位中</a:t>
            </a:r>
            <a:r>
              <a:rPr lang="en-US" altLang="zh-CN" dirty="0"/>
              <a:t>1</a:t>
            </a:r>
            <a:r>
              <a:rPr lang="zh-CN" altLang="en-US" dirty="0"/>
              <a:t>的个数决定的。</a:t>
            </a:r>
          </a:p>
          <a:p>
            <a:r>
              <a:rPr lang="zh-CN" altLang="en-US" dirty="0"/>
              <a:t>只能发现一位错</a:t>
            </a:r>
            <a:r>
              <a:rPr lang="en-US" altLang="zh-CN" dirty="0"/>
              <a:t>(</a:t>
            </a:r>
            <a:r>
              <a:rPr lang="zh-CN" altLang="en-US" dirty="0"/>
              <a:t>或奇数个位错</a:t>
            </a:r>
            <a:r>
              <a:rPr lang="en-US" altLang="zh-CN" dirty="0"/>
              <a:t>)</a:t>
            </a:r>
            <a:r>
              <a:rPr lang="zh-CN" altLang="en-US" dirty="0"/>
              <a:t>，不能确定是哪一位错，也不能发现偶数个位错。</a:t>
            </a:r>
            <a:endParaRPr lang="en-US" altLang="zh-CN" dirty="0"/>
          </a:p>
          <a:p>
            <a:pPr lvl="1"/>
            <a:r>
              <a:rPr lang="zh-CN" altLang="en-US" dirty="0"/>
              <a:t>一位出错的几率比多位同时出错的几率高得多，实用价值高</a:t>
            </a:r>
          </a:p>
          <a:p>
            <a:r>
              <a:rPr lang="zh-CN" altLang="en-US" dirty="0"/>
              <a:t>奇偶校验码常用于存储器读写检查，或</a:t>
            </a:r>
            <a:r>
              <a:rPr lang="en-US" altLang="zh-CN" dirty="0"/>
              <a:t>ASCII</a:t>
            </a:r>
            <a:r>
              <a:rPr lang="zh-CN" altLang="en-US" dirty="0"/>
              <a:t>字符传送过程中的检查。</a:t>
            </a:r>
          </a:p>
          <a:p>
            <a:endParaRPr lang="en-US" dirty="0"/>
          </a:p>
        </p:txBody>
      </p:sp>
      <p:pic>
        <p:nvPicPr>
          <p:cNvPr id="5" name="Content Placeholder 4" descr="c10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59" y="1825624"/>
            <a:ext cx="3393901" cy="434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873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228600"/>
            <a:ext cx="79279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海明校验码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海明校验码不仅能发现出错，而且还能指出哪一位出错。(并可发现2位错。</a:t>
            </a:r>
            <a:r>
              <a:rPr lang="en-US" altLang="zh-CN"/>
              <a:t>)</a:t>
            </a:r>
          </a:p>
          <a:p>
            <a:pPr eaLnBrk="1" hangingPunct="1">
              <a:defRPr/>
            </a:pPr>
            <a:r>
              <a:rPr lang="zh-CN" altLang="en-US"/>
              <a:t>设有</a:t>
            </a:r>
            <a:r>
              <a:rPr lang="en-US" altLang="zh-CN"/>
              <a:t>r</a:t>
            </a:r>
            <a:r>
              <a:rPr lang="zh-CN" altLang="en-US"/>
              <a:t>位校验位，则共有0到2</a:t>
            </a:r>
            <a:r>
              <a:rPr lang="en-US" altLang="zh-CN" baseline="30000"/>
              <a:t>r</a:t>
            </a:r>
            <a:r>
              <a:rPr lang="en-US" altLang="zh-CN"/>
              <a:t>-1</a:t>
            </a:r>
            <a:r>
              <a:rPr lang="zh-CN" altLang="en-US"/>
              <a:t>个共2</a:t>
            </a:r>
            <a:r>
              <a:rPr lang="en-US" altLang="zh-CN" baseline="30000"/>
              <a:t>r</a:t>
            </a:r>
            <a:r>
              <a:rPr lang="zh-CN" altLang="en-US"/>
              <a:t>个组合。若用0表示无差错，则剩余2</a:t>
            </a:r>
            <a:r>
              <a:rPr lang="en-US" altLang="zh-CN" baseline="30000"/>
              <a:t>r</a:t>
            </a:r>
            <a:r>
              <a:rPr lang="en-US" altLang="zh-CN"/>
              <a:t>-1</a:t>
            </a:r>
            <a:r>
              <a:rPr lang="zh-CN" altLang="en-US"/>
              <a:t>个值表示有差错，并指出错在第几位。由于差错可能发生在</a:t>
            </a:r>
            <a:r>
              <a:rPr lang="en-US" altLang="zh-CN"/>
              <a:t>k</a:t>
            </a:r>
            <a:r>
              <a:rPr lang="zh-CN" altLang="en-US"/>
              <a:t>个数据位中或</a:t>
            </a:r>
            <a:r>
              <a:rPr lang="en-US" altLang="zh-CN"/>
              <a:t>r</a:t>
            </a:r>
            <a:r>
              <a:rPr lang="zh-CN" altLang="en-US"/>
              <a:t>个校验位中，因此有：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zh-CN" altLang="en-US"/>
              <a:t>             2</a:t>
            </a:r>
            <a:r>
              <a:rPr lang="en-US" altLang="zh-CN" baseline="30000"/>
              <a:t>r</a:t>
            </a:r>
            <a:r>
              <a:rPr lang="en-US" altLang="zh-CN">
                <a:latin typeface="Times New Roman" charset="0"/>
              </a:rPr>
              <a:t>–</a:t>
            </a:r>
            <a:r>
              <a:rPr lang="en-US" altLang="zh-CN"/>
              <a:t>1 </a:t>
            </a:r>
            <a:r>
              <a:rPr lang="en-US" altLang="zh-CN">
                <a:sym typeface="Symbol" charset="2"/>
              </a:rPr>
              <a:t>≥ r+k</a:t>
            </a:r>
          </a:p>
          <a:p>
            <a:pPr eaLnBrk="1" hangingPunct="1">
              <a:buFont typeface="Wingdings" charset="2"/>
              <a:buNone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730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228600"/>
            <a:ext cx="7775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海明校验码的校验位数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0" y="1752600"/>
            <a:ext cx="7924800" cy="4724400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/>
              <a:t>根据数据位</a:t>
            </a:r>
            <a:r>
              <a:rPr lang="en-US" altLang="zh-CN"/>
              <a:t>k</a:t>
            </a:r>
            <a:r>
              <a:rPr lang="zh-CN" altLang="en-US"/>
              <a:t>与校验位</a:t>
            </a:r>
            <a:r>
              <a:rPr lang="en-US" altLang="zh-CN"/>
              <a:t>r</a:t>
            </a:r>
            <a:r>
              <a:rPr lang="zh-CN" altLang="en-US"/>
              <a:t>的关系：2</a:t>
            </a:r>
            <a:r>
              <a:rPr lang="en-US" altLang="zh-CN" i="1" baseline="30000"/>
              <a:t>r</a:t>
            </a:r>
            <a:r>
              <a:rPr lang="en-US" altLang="zh-CN" i="1"/>
              <a:t> </a:t>
            </a:r>
            <a:r>
              <a:rPr lang="en-US" altLang="zh-CN">
                <a:sym typeface="Symbol" charset="2"/>
              </a:rPr>
              <a:t>≥</a:t>
            </a:r>
            <a:r>
              <a:rPr lang="en-US" altLang="zh-CN" i="1"/>
              <a:t> k+r+</a:t>
            </a:r>
            <a:r>
              <a:rPr lang="en-US" altLang="zh-CN"/>
              <a:t>1，</a:t>
            </a:r>
            <a:r>
              <a:rPr lang="zh-CN" altLang="en-US"/>
              <a:t>可以得到下表：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zh-CN" altLang="en-US" sz="2800"/>
              <a:t>数据位</a:t>
            </a:r>
            <a:r>
              <a:rPr lang="en-US" altLang="zh-CN" sz="2800" i="1"/>
              <a:t>k         </a:t>
            </a:r>
            <a:r>
              <a:rPr lang="zh-CN" altLang="en-US" sz="2800"/>
              <a:t>校验位</a:t>
            </a:r>
            <a:r>
              <a:rPr lang="en-US" altLang="zh-CN" sz="2800" i="1"/>
              <a:t>r          </a:t>
            </a:r>
            <a:r>
              <a:rPr lang="zh-CN" altLang="en-US" sz="2800"/>
              <a:t>总位数</a:t>
            </a:r>
            <a:r>
              <a:rPr lang="en-US" altLang="zh-CN" sz="2800" i="1"/>
              <a:t>n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altLang="zh-CN" sz="2800"/>
              <a:t>      1                    2                     3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altLang="zh-CN" sz="2800"/>
              <a:t>   2~4                   3                   5~7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altLang="zh-CN" sz="2800"/>
              <a:t>   5~11                 4                   9~15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altLang="zh-CN" sz="2800"/>
              <a:t>  12~26                5                 17~31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altLang="zh-CN" sz="2800"/>
              <a:t>  27~57                6                 33~63</a:t>
            </a:r>
          </a:p>
          <a:p>
            <a:pPr lvl="2" eaLnBrk="1" hangingPunct="1">
              <a:buFont typeface="Wingdings" charset="2"/>
              <a:buNone/>
              <a:defRPr/>
            </a:pPr>
            <a:r>
              <a:rPr lang="en-US" altLang="zh-CN" sz="2800"/>
              <a:t>  58~120              7                 65~127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998199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228600"/>
            <a:ext cx="7699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海明校验码的校验位置</a:t>
            </a:r>
            <a:endParaRPr lang="en-US" altLang="zh-CN"/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/>
              <a:t>校验位和数据位是如何排列的?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/>
              <a:t>校验位排列在  2</a:t>
            </a:r>
            <a:r>
              <a:rPr lang="en-US" altLang="zh-CN" baseline="30000"/>
              <a:t>i</a:t>
            </a:r>
            <a:r>
              <a:rPr lang="en-US" altLang="zh-CN" baseline="30000">
                <a:latin typeface="Times New Roman" charset="0"/>
              </a:rPr>
              <a:t>–</a:t>
            </a:r>
            <a:r>
              <a:rPr lang="en-US" altLang="zh-CN" baseline="30000"/>
              <a:t>1</a:t>
            </a:r>
            <a:r>
              <a:rPr lang="en-US" altLang="zh-CN"/>
              <a:t> (i =1,2,</a:t>
            </a:r>
            <a:r>
              <a:rPr lang="en-US" altLang="zh-CN">
                <a:latin typeface="Times New Roman" charset="0"/>
                <a:ea typeface="PMingLiU" charset="-120"/>
              </a:rPr>
              <a:t>…</a:t>
            </a:r>
            <a:r>
              <a:rPr lang="en-US" altLang="zh-CN"/>
              <a:t>)</a:t>
            </a:r>
            <a:r>
              <a:rPr lang="zh-CN" altLang="en-US"/>
              <a:t>的位置上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/>
              <a:t>例：有一个</a:t>
            </a:r>
            <a:r>
              <a:rPr lang="en-US" altLang="zh-CN"/>
              <a:t>BCD</a:t>
            </a:r>
            <a:r>
              <a:rPr lang="zh-CN" altLang="en-US"/>
              <a:t>码 为</a:t>
            </a:r>
            <a:r>
              <a:rPr lang="en-US" altLang="zh-CN"/>
              <a:t>D</a:t>
            </a:r>
            <a:r>
              <a:rPr lang="en-US" altLang="zh-CN" baseline="-25000"/>
              <a:t>4</a:t>
            </a:r>
            <a:r>
              <a:rPr lang="en-US" altLang="zh-CN"/>
              <a:t>D</a:t>
            </a:r>
            <a:r>
              <a:rPr lang="en-US" altLang="zh-CN" baseline="-25000"/>
              <a:t>3</a:t>
            </a:r>
            <a:r>
              <a:rPr lang="en-US" altLang="zh-CN"/>
              <a:t>D</a:t>
            </a:r>
            <a:r>
              <a:rPr lang="en-US" altLang="zh-CN" baseline="-25000"/>
              <a:t>2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zh-CN" altLang="en-US"/>
              <a:t>由此生成一 个海明码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/>
              <a:t>            7   6   5   4  3   2  1                                          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/>
              <a:t>            </a:t>
            </a:r>
            <a:r>
              <a:rPr lang="en-US" altLang="zh-CN"/>
              <a:t>D</a:t>
            </a:r>
            <a:r>
              <a:rPr lang="en-US" altLang="zh-CN" baseline="-25000"/>
              <a:t>4 </a:t>
            </a:r>
            <a:r>
              <a:rPr lang="en-US" altLang="zh-CN"/>
              <a:t>D</a:t>
            </a:r>
            <a:r>
              <a:rPr lang="en-US" altLang="zh-CN" baseline="-25000"/>
              <a:t>3 </a:t>
            </a:r>
            <a:r>
              <a:rPr lang="en-US" altLang="zh-CN"/>
              <a:t>D</a:t>
            </a:r>
            <a:r>
              <a:rPr lang="en-US" altLang="zh-CN" baseline="-25000"/>
              <a:t>2 </a:t>
            </a:r>
            <a:r>
              <a:rPr lang="en-US" altLang="zh-CN"/>
              <a:t>P</a:t>
            </a:r>
            <a:r>
              <a:rPr lang="en-US" altLang="zh-CN" baseline="-25000"/>
              <a:t>3 </a:t>
            </a:r>
            <a:r>
              <a:rPr lang="en-US" altLang="zh-CN"/>
              <a:t>D</a:t>
            </a:r>
            <a:r>
              <a:rPr lang="en-US" altLang="zh-CN" baseline="-25000"/>
              <a:t>1 </a:t>
            </a:r>
            <a:r>
              <a:rPr lang="en-US" altLang="zh-CN"/>
              <a:t>P</a:t>
            </a:r>
            <a:r>
              <a:rPr lang="en-US" altLang="zh-CN" baseline="-25000"/>
              <a:t>2 </a:t>
            </a:r>
            <a:r>
              <a:rPr lang="en-US" altLang="zh-CN"/>
              <a:t>P</a:t>
            </a:r>
            <a:r>
              <a:rPr lang="en-US" altLang="zh-CN" baseline="-25000"/>
              <a:t>1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baseline="-25000"/>
              <a:t>                                     </a:t>
            </a:r>
            <a:r>
              <a:rPr lang="en-US" altLang="zh-CN" baseline="30000"/>
              <a:t> </a:t>
            </a:r>
            <a:r>
              <a:rPr lang="en-US" altLang="zh-CN"/>
              <a:t>2</a:t>
            </a:r>
            <a:r>
              <a:rPr lang="en-US" altLang="zh-CN" baseline="30000"/>
              <a:t>2</a:t>
            </a:r>
            <a:r>
              <a:rPr lang="en-US" altLang="zh-CN" baseline="-25000"/>
              <a:t>         </a:t>
            </a:r>
            <a:r>
              <a:rPr lang="en-US" altLang="zh-CN"/>
              <a:t>2</a:t>
            </a:r>
            <a:r>
              <a:rPr lang="en-US" altLang="zh-CN" baseline="30000"/>
              <a:t>1  </a:t>
            </a:r>
            <a:r>
              <a:rPr lang="en-US" altLang="zh-CN"/>
              <a:t>2</a:t>
            </a:r>
            <a:r>
              <a:rPr lang="en-US" altLang="zh-CN" baseline="30000"/>
              <a:t>0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baseline="30000"/>
              <a:t>         </a:t>
            </a:r>
            <a:r>
              <a:rPr lang="en-US" altLang="zh-CN"/>
              <a:t>   </a:t>
            </a:r>
            <a:r>
              <a:rPr lang="zh-CN" altLang="en-US"/>
              <a:t>有一字节的信息需生成海明码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/>
              <a:t>            </a:t>
            </a:r>
            <a:r>
              <a:rPr lang="en-US" altLang="zh-CN"/>
              <a:t>D</a:t>
            </a:r>
            <a:r>
              <a:rPr lang="en-US" altLang="zh-CN" baseline="-25000"/>
              <a:t>8 </a:t>
            </a:r>
            <a:r>
              <a:rPr lang="en-US" altLang="zh-CN"/>
              <a:t>D</a:t>
            </a:r>
            <a:r>
              <a:rPr lang="en-US" altLang="zh-CN" baseline="-25000"/>
              <a:t>7 </a:t>
            </a:r>
            <a:r>
              <a:rPr lang="en-US" altLang="zh-CN"/>
              <a:t>D</a:t>
            </a:r>
            <a:r>
              <a:rPr lang="en-US" altLang="zh-CN" baseline="-25000"/>
              <a:t>6 </a:t>
            </a:r>
            <a:r>
              <a:rPr lang="en-US" altLang="zh-CN"/>
              <a:t>D</a:t>
            </a:r>
            <a:r>
              <a:rPr lang="en-US" altLang="zh-CN" baseline="-25000"/>
              <a:t>5 </a:t>
            </a:r>
            <a:r>
              <a:rPr lang="en-US" altLang="zh-CN"/>
              <a:t>P</a:t>
            </a:r>
            <a:r>
              <a:rPr lang="en-US" altLang="zh-CN" baseline="-25000"/>
              <a:t>4</a:t>
            </a:r>
            <a:r>
              <a:rPr lang="en-US" altLang="zh-CN"/>
              <a:t> D</a:t>
            </a:r>
            <a:r>
              <a:rPr lang="en-US" altLang="zh-CN" baseline="-25000"/>
              <a:t>4 </a:t>
            </a:r>
            <a:r>
              <a:rPr lang="en-US" altLang="zh-CN"/>
              <a:t>D</a:t>
            </a:r>
            <a:r>
              <a:rPr lang="en-US" altLang="zh-CN" baseline="-25000"/>
              <a:t>3 </a:t>
            </a:r>
            <a:r>
              <a:rPr lang="en-US" altLang="zh-CN"/>
              <a:t>D</a:t>
            </a:r>
            <a:r>
              <a:rPr lang="en-US" altLang="zh-CN" baseline="-25000"/>
              <a:t>2 </a:t>
            </a:r>
            <a:r>
              <a:rPr lang="en-US" altLang="zh-CN"/>
              <a:t>P</a:t>
            </a:r>
            <a:r>
              <a:rPr lang="en-US" altLang="zh-CN" baseline="-25000"/>
              <a:t>3 </a:t>
            </a:r>
            <a:r>
              <a:rPr lang="en-US" altLang="zh-CN"/>
              <a:t>D</a:t>
            </a:r>
            <a:r>
              <a:rPr lang="en-US" altLang="zh-CN" baseline="-25000"/>
              <a:t>1 </a:t>
            </a:r>
            <a:r>
              <a:rPr lang="en-US" altLang="zh-CN"/>
              <a:t>P</a:t>
            </a:r>
            <a:r>
              <a:rPr lang="en-US" altLang="zh-CN" baseline="-25000"/>
              <a:t>2 </a:t>
            </a:r>
            <a:r>
              <a:rPr lang="en-US" altLang="zh-CN"/>
              <a:t>P</a:t>
            </a:r>
            <a:r>
              <a:rPr lang="en-US" altLang="zh-CN" baseline="-25000"/>
              <a:t>1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baseline="-25000"/>
              <a:t>                                              </a:t>
            </a:r>
            <a:r>
              <a:rPr lang="en-US" altLang="zh-CN"/>
              <a:t>8                 4       2  1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4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9388-4ACD-F24C-940E-BA441159A93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73238"/>
            <a:ext cx="7772400" cy="7747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zh-CN" altLang="en-US" b="1" dirty="0"/>
              <a:t>例：</a:t>
            </a:r>
            <a:r>
              <a:rPr lang="en-US" altLang="zh-CN" b="1" dirty="0"/>
              <a:t>(10110111 .01101) </a:t>
            </a:r>
            <a:r>
              <a:rPr lang="zh-CN" altLang="zh-CN" sz="2800" b="1" baseline="-25000" dirty="0">
                <a:latin typeface="宋体" charset="-122"/>
              </a:rPr>
              <a:t>2</a:t>
            </a:r>
            <a:endParaRPr lang="en-US" altLang="zh-CN" b="1" dirty="0"/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187450" y="5445125"/>
            <a:ext cx="685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b="1" u="none">
                <a:solidFill>
                  <a:schemeClr val="tx1"/>
                </a:solidFill>
              </a:rPr>
              <a:t>(10110111.01101) </a:t>
            </a:r>
            <a:r>
              <a:rPr kumimoji="0" lang="zh-CN" altLang="zh-CN" sz="3600" b="1" u="none" baseline="-25000">
                <a:solidFill>
                  <a:schemeClr val="tx1"/>
                </a:solidFill>
                <a:latin typeface="宋体" charset="-122"/>
              </a:rPr>
              <a:t>2 </a:t>
            </a:r>
            <a:r>
              <a:rPr kumimoji="0" lang="en-US" altLang="zh-CN" sz="3600" b="1" u="none">
                <a:solidFill>
                  <a:schemeClr val="tx1"/>
                </a:solidFill>
              </a:rPr>
              <a:t>=(267.32)</a:t>
            </a:r>
            <a:r>
              <a:rPr kumimoji="0" lang="zh-CN" altLang="zh-CN" sz="3600" b="1" u="none" baseline="-25000">
                <a:solidFill>
                  <a:schemeClr val="tx1"/>
                </a:solidFill>
                <a:latin typeface="宋体" charset="-122"/>
              </a:rPr>
              <a:t>8</a:t>
            </a:r>
            <a:endParaRPr kumimoji="0" lang="en-US" altLang="zh-CN" u="none" baseline="-250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1187450" y="45085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u="none" dirty="0">
                <a:solidFill>
                  <a:schemeClr val="tx1"/>
                </a:solidFill>
                <a:latin typeface="Impact" charset="0"/>
              </a:rPr>
              <a:t>八进制</a:t>
            </a:r>
            <a:r>
              <a:rPr kumimoji="0" lang="en-US" altLang="zh-CN" sz="3200" u="none" dirty="0">
                <a:solidFill>
                  <a:schemeClr val="tx1"/>
                </a:solidFill>
                <a:latin typeface="Impact" charset="0"/>
              </a:rPr>
              <a:t>:     2       6      7   </a:t>
            </a:r>
            <a:r>
              <a:rPr kumimoji="0" lang="en-US" altLang="zh-CN" sz="3200" u="none" dirty="0">
                <a:solidFill>
                  <a:srgbClr val="FF0000"/>
                </a:solidFill>
                <a:latin typeface="Impact" charset="0"/>
              </a:rPr>
              <a:t>.</a:t>
            </a:r>
            <a:r>
              <a:rPr kumimoji="0" lang="en-US" altLang="zh-CN" sz="3200" u="none" dirty="0">
                <a:latin typeface="Impact" charset="0"/>
              </a:rPr>
              <a:t> </a:t>
            </a:r>
            <a:r>
              <a:rPr kumimoji="0" lang="en-US" altLang="zh-CN" sz="3200" u="none" dirty="0">
                <a:solidFill>
                  <a:schemeClr val="tx1"/>
                </a:solidFill>
                <a:latin typeface="Impact" charset="0"/>
              </a:rPr>
              <a:t>   3        2</a:t>
            </a:r>
            <a:endParaRPr kumimoji="0" lang="en-US" altLang="zh-CN" sz="2400" u="none" dirty="0">
              <a:solidFill>
                <a:schemeClr val="tx1"/>
              </a:solidFill>
            </a:endParaRP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1187450" y="36449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 u="none" dirty="0">
                <a:solidFill>
                  <a:schemeClr val="tx1"/>
                </a:solidFill>
                <a:latin typeface="Impact" charset="0"/>
              </a:rPr>
              <a:t>二进制</a:t>
            </a:r>
            <a:r>
              <a:rPr kumimoji="0" lang="en-US" altLang="zh-CN" sz="3200" b="1" u="none" dirty="0">
                <a:solidFill>
                  <a:schemeClr val="tx1"/>
                </a:solidFill>
                <a:latin typeface="Impact" charset="0"/>
              </a:rPr>
              <a:t>:  010 ,110 , 111 </a:t>
            </a:r>
            <a:r>
              <a:rPr kumimoji="0" lang="en-US" altLang="zh-CN" sz="3200" b="1" u="none" dirty="0">
                <a:solidFill>
                  <a:srgbClr val="FF0000"/>
                </a:solidFill>
                <a:latin typeface="Impact" charset="0"/>
              </a:rPr>
              <a:t>.</a:t>
            </a:r>
            <a:r>
              <a:rPr kumimoji="0" lang="en-US" altLang="zh-CN" sz="3200" b="1" u="none" dirty="0">
                <a:solidFill>
                  <a:schemeClr val="tx1"/>
                </a:solidFill>
                <a:latin typeface="Impact" charset="0"/>
              </a:rPr>
              <a:t> 011 , 010</a:t>
            </a:r>
            <a:endParaRPr kumimoji="0" lang="en-US" altLang="zh-CN" sz="2400" b="1" u="none" dirty="0">
              <a:solidFill>
                <a:schemeClr val="tx1"/>
              </a:solidFill>
            </a:endParaRP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1187450" y="2636838"/>
            <a:ext cx="762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 u="none" dirty="0">
                <a:solidFill>
                  <a:schemeClr val="tx1"/>
                </a:solidFill>
                <a:latin typeface="Impact" charset="0"/>
              </a:rPr>
              <a:t>二进制</a:t>
            </a:r>
            <a:r>
              <a:rPr kumimoji="0" lang="en-US" altLang="zh-CN" sz="3200" b="1" u="none" dirty="0">
                <a:solidFill>
                  <a:schemeClr val="tx1"/>
                </a:solidFill>
                <a:latin typeface="Impact" charset="0"/>
              </a:rPr>
              <a:t>:    10 ,110 , 111 </a:t>
            </a:r>
            <a:r>
              <a:rPr kumimoji="0" lang="en-US" altLang="zh-CN" sz="3200" b="1" u="none" dirty="0">
                <a:solidFill>
                  <a:srgbClr val="FF0000"/>
                </a:solidFill>
                <a:latin typeface="Impact" charset="0"/>
              </a:rPr>
              <a:t>.</a:t>
            </a:r>
            <a:r>
              <a:rPr kumimoji="0" lang="en-US" altLang="zh-CN" sz="3200" b="1" u="none" dirty="0">
                <a:latin typeface="Impact" charset="0"/>
              </a:rPr>
              <a:t> </a:t>
            </a:r>
            <a:r>
              <a:rPr kumimoji="0" lang="en-US" altLang="zh-CN" sz="3200" b="1" u="none" dirty="0">
                <a:solidFill>
                  <a:schemeClr val="tx1"/>
                </a:solidFill>
                <a:latin typeface="Impact" charset="0"/>
              </a:rPr>
              <a:t>011 , 01</a:t>
            </a:r>
            <a:endParaRPr kumimoji="0" lang="en-US" altLang="zh-CN" sz="2400" b="1" u="non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二进制转换成八进制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28561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  <p:bldP spid="199684" grpId="0" autoUpdateAnimBg="0"/>
      <p:bldP spid="199685" grpId="0" autoUpdateAnimBg="0"/>
      <p:bldP spid="199686" grpId="0" autoUpdateAnimBg="0"/>
      <p:bldP spid="19968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228600"/>
            <a:ext cx="79279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1位纠错海明码的实现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/>
              <a:t>把</a:t>
            </a:r>
            <a:r>
              <a:rPr lang="en-US" altLang="zh-CN" sz="2400" dirty="0"/>
              <a:t>M+K=m</a:t>
            </a:r>
            <a:r>
              <a:rPr lang="zh-CN" altLang="en-US" sz="2400" dirty="0"/>
              <a:t>个数据=&gt;</a:t>
            </a:r>
            <a:r>
              <a:rPr lang="en-US" altLang="zh-CN" sz="2400" dirty="0"/>
              <a:t>H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H</a:t>
            </a:r>
            <a:r>
              <a:rPr lang="en-US" altLang="zh-CN" sz="2400" baseline="-25000" dirty="0"/>
              <a:t>m-1</a:t>
            </a:r>
            <a:r>
              <a:rPr lang="en-US" altLang="zh-CN" sz="2400" dirty="0"/>
              <a:t>...H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H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</a:t>
            </a:r>
            <a:r>
              <a:rPr lang="zh-CN" altLang="zh-CN" sz="2400" dirty="0"/>
              <a:t>海明码）</a:t>
            </a:r>
            <a:r>
              <a:rPr lang="zh-CN" altLang="en-US" sz="2400" dirty="0"/>
              <a:t>,每个校验位</a:t>
            </a:r>
            <a:r>
              <a:rPr lang="en-US" altLang="zh-CN" sz="2400" dirty="0"/>
              <a:t>Pi</a:t>
            </a:r>
            <a:r>
              <a:rPr lang="zh-CN" altLang="en-US" sz="2400" dirty="0"/>
              <a:t>在海明码中被分配在2</a:t>
            </a:r>
            <a:r>
              <a:rPr lang="en-US" altLang="zh-CN" sz="2400" baseline="30000" dirty="0"/>
              <a:t>i-1</a:t>
            </a:r>
            <a:r>
              <a:rPr lang="zh-CN" altLang="en-US" sz="2400" dirty="0"/>
              <a:t>位置上。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/>
              <a:t>Hi</a:t>
            </a:r>
            <a:r>
              <a:rPr lang="zh-CN" altLang="en-US" sz="2400" dirty="0"/>
              <a:t>由多个校验位校验：每个海明码的位号要等于参与校验它的几个检验位的位号之和。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/>
              <a:t>尽量增大合法码的码距。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/>
              <a:t>举例：</a:t>
            </a:r>
            <a:r>
              <a:rPr lang="en-US" altLang="zh-CN" sz="2400" dirty="0"/>
              <a:t>M=8，K=4，</a:t>
            </a:r>
            <a:r>
              <a:rPr lang="zh-CN" altLang="en-US" sz="2400" dirty="0"/>
              <a:t>则海明码为：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dirty="0"/>
              <a:t>H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10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9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8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7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1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dirty="0"/>
              <a:t>P4, P3, P2, P1</a:t>
            </a:r>
            <a:r>
              <a:rPr lang="zh-CN" altLang="zh-CN" sz="2000" dirty="0"/>
              <a:t>根据规则，分别对应于：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8</a:t>
            </a:r>
            <a:r>
              <a:rPr lang="en-US" altLang="zh-CN" sz="2000" dirty="0"/>
              <a:t>, H</a:t>
            </a:r>
            <a:r>
              <a:rPr lang="en-US" altLang="zh-CN" sz="2000" baseline="-25000" dirty="0"/>
              <a:t>4 </a:t>
            </a:r>
            <a:r>
              <a:rPr lang="en-US" altLang="zh-CN" sz="2000" dirty="0"/>
              <a:t>, 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</a:t>
            </a:r>
            <a:r>
              <a:rPr lang="en-US" altLang="zh-CN" sz="2000" baseline="-25000" dirty="0"/>
              <a:t>  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1</a:t>
            </a:r>
            <a:r>
              <a:rPr lang="en-US" altLang="zh-CN" sz="2400" baseline="-25000" dirty="0"/>
              <a:t> 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dirty="0"/>
              <a:t>            P1=D1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D2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D4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D5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D7  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dirty="0"/>
              <a:t>            P2=D1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D3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D4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D6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D7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dirty="0"/>
              <a:t>            P3=D2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D3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D4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D8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dirty="0"/>
              <a:t>            P4=D5 </a:t>
            </a:r>
            <a:r>
              <a:rPr lang="en-US" altLang="zh-CN" sz="2000" dirty="0">
                <a:sym typeface="Symbol" charset="2"/>
              </a:rPr>
              <a:t> </a:t>
            </a:r>
            <a:r>
              <a:rPr lang="en-US" altLang="zh-CN" sz="2000" dirty="0"/>
              <a:t>D6 </a:t>
            </a:r>
            <a:r>
              <a:rPr lang="en-US" altLang="zh-CN" sz="2000" dirty="0">
                <a:sym typeface="Symbol" charset="2"/>
              </a:rPr>
              <a:t>D</a:t>
            </a:r>
            <a:r>
              <a:rPr lang="en-US" altLang="zh-CN" sz="2000" dirty="0"/>
              <a:t>7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D8</a:t>
            </a:r>
          </a:p>
        </p:txBody>
      </p:sp>
    </p:spTree>
    <p:extLst>
      <p:ext uri="{BB962C8B-B14F-4D97-AF65-F5344CB8AC3E}">
        <p14:creationId xmlns:p14="http://schemas.microsoft.com/office/powerpoint/2010/main" val="13125220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228600"/>
            <a:ext cx="75469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1位纠错2位检错海明码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66800" y="1752600"/>
            <a:ext cx="76200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zh-CN" altLang="en-US" sz="2000" dirty="0"/>
              <a:t>如果要分清是两位出错还是一位出错，还要补充一个总校验位</a:t>
            </a:r>
            <a:r>
              <a:rPr lang="en-US" altLang="zh-CN" sz="2000" dirty="0"/>
              <a:t>P5，</a:t>
            </a:r>
            <a:r>
              <a:rPr lang="zh-CN" altLang="en-US" sz="2000" dirty="0"/>
              <a:t>使：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charset="2"/>
              <a:buNone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P5= D1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D2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D3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D4</a:t>
            </a:r>
            <a:r>
              <a:rPr lang="en-US" altLang="zh-CN" sz="2000" dirty="0">
                <a:sym typeface="Symbol" charset="2"/>
              </a:rPr>
              <a:t>D</a:t>
            </a:r>
            <a:r>
              <a:rPr lang="en-US" altLang="zh-CN" sz="2000" dirty="0"/>
              <a:t>5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D6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D7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D8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P4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P3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P2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P1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dirty="0"/>
              <a:t>    </a:t>
            </a:r>
            <a:r>
              <a:rPr lang="zh-CN" altLang="en-US" sz="2000" dirty="0"/>
              <a:t>每一位数据位都至少出现在3个</a:t>
            </a:r>
            <a:r>
              <a:rPr lang="en-US" altLang="zh-CN" sz="2000" dirty="0"/>
              <a:t>Pi</a:t>
            </a:r>
            <a:r>
              <a:rPr lang="zh-CN" altLang="en-US" sz="2000" dirty="0"/>
              <a:t>值的形成关系中。当任一位数据码发生变化时，必将引起3个或4个</a:t>
            </a:r>
            <a:r>
              <a:rPr lang="en-US" altLang="zh-CN" sz="2000" dirty="0"/>
              <a:t>Pi</a:t>
            </a:r>
            <a:r>
              <a:rPr lang="zh-CN" altLang="en-US" sz="2000" dirty="0"/>
              <a:t>值跟着变化，码距为4。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dirty="0"/>
              <a:t>按如下关系对所得到的海明码实现偶校验：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dirty="0"/>
              <a:t>   S1=P1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D1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D2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D4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D5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D7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dirty="0"/>
              <a:t>   S2=P2 </a:t>
            </a:r>
            <a:r>
              <a:rPr lang="en-US" altLang="zh-CN" sz="2000" dirty="0">
                <a:sym typeface="Symbol" charset="2"/>
              </a:rPr>
              <a:t> </a:t>
            </a:r>
            <a:r>
              <a:rPr lang="en-US" altLang="zh-CN" sz="2000" dirty="0"/>
              <a:t>D1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D3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D4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D6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D7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dirty="0"/>
              <a:t>   S3=P3 </a:t>
            </a:r>
            <a:r>
              <a:rPr lang="en-US" altLang="zh-CN" sz="2000" dirty="0">
                <a:sym typeface="Symbol" charset="2"/>
              </a:rPr>
              <a:t> </a:t>
            </a:r>
            <a:r>
              <a:rPr lang="en-US" altLang="zh-CN" sz="2000" dirty="0"/>
              <a:t>D2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D3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D4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D8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 dirty="0"/>
              <a:t>   S4=P4 </a:t>
            </a:r>
            <a:r>
              <a:rPr lang="en-US" altLang="zh-CN" sz="2000" dirty="0">
                <a:sym typeface="Symbol" charset="2"/>
              </a:rPr>
              <a:t> </a:t>
            </a:r>
            <a:r>
              <a:rPr lang="en-US" altLang="zh-CN" sz="2000" dirty="0"/>
              <a:t>D5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D6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D7 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 D8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000"/>
              <a:t>   S5=P5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P4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P3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P2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P1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D1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D2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D3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D4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D5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D6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D7</a:t>
            </a:r>
            <a:r>
              <a:rPr lang="en-US" altLang="zh-CN" sz="2000" dirty="0">
                <a:sym typeface="Symbol" charset="2"/>
              </a:rPr>
              <a:t></a:t>
            </a:r>
            <a:r>
              <a:rPr lang="en-US" altLang="zh-CN" sz="2000" dirty="0"/>
              <a:t>D8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 </a:t>
            </a:r>
            <a:r>
              <a:rPr lang="zh-CN" altLang="en-US" sz="2000" dirty="0"/>
              <a:t>则校验得到的结果值</a:t>
            </a:r>
            <a:r>
              <a:rPr lang="en-US" altLang="zh-CN" sz="2000" dirty="0"/>
              <a:t>S5~S1</a:t>
            </a:r>
            <a:r>
              <a:rPr lang="zh-CN" altLang="en-US" sz="2000" dirty="0"/>
              <a:t>能反映13位海明码的出错情况。任何偶数个出错，</a:t>
            </a:r>
            <a:r>
              <a:rPr lang="en-US" altLang="zh-CN" sz="2000" dirty="0"/>
              <a:t>S5</a:t>
            </a:r>
            <a:r>
              <a:rPr lang="zh-CN" altLang="en-US" sz="2000" dirty="0"/>
              <a:t>一定为0，因此可区分两位出错或一位出错。</a:t>
            </a:r>
          </a:p>
        </p:txBody>
      </p:sp>
    </p:spTree>
    <p:extLst>
      <p:ext uri="{BB962C8B-B14F-4D97-AF65-F5344CB8AC3E}">
        <p14:creationId xmlns:p14="http://schemas.microsoft.com/office/powerpoint/2010/main" val="6063244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228600"/>
            <a:ext cx="76231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1位纠错2位检错海明码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66800" y="1752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/>
              <a:t>上述这种码称为单纠错码（</a:t>
            </a:r>
            <a:r>
              <a:rPr lang="en-US" altLang="zh-CN" sz="2800" dirty="0"/>
              <a:t>SEC）。</a:t>
            </a:r>
            <a:r>
              <a:rPr lang="zh-CN" altLang="en-US" sz="2800" dirty="0"/>
              <a:t>通常半导体存储器采用</a:t>
            </a:r>
            <a:r>
              <a:rPr lang="en-US" altLang="zh-CN" sz="2800" dirty="0"/>
              <a:t>SEC-DED（</a:t>
            </a:r>
            <a:r>
              <a:rPr lang="zh-CN" altLang="en-US" sz="2800" dirty="0"/>
              <a:t>单纠错-双检错码）。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/>
              <a:t>双检错码与</a:t>
            </a:r>
            <a:r>
              <a:rPr lang="en-US" altLang="zh-CN" sz="2800" dirty="0"/>
              <a:t>SEC</a:t>
            </a:r>
            <a:r>
              <a:rPr lang="zh-CN" altLang="en-US" sz="2800" dirty="0"/>
              <a:t>相比需要增加1个附加位。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/>
              <a:t>校验位为</a:t>
            </a:r>
            <a:r>
              <a:rPr lang="en-US" altLang="zh-CN" sz="2800" dirty="0"/>
              <a:t>S5,S4,S3,S2,S1。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/>
              <a:t>其中</a:t>
            </a:r>
            <a:r>
              <a:rPr lang="en-US" altLang="zh-CN" sz="2800" dirty="0"/>
              <a:t>S5：</a:t>
            </a:r>
            <a:r>
              <a:rPr lang="zh-CN" altLang="en-US" sz="2800" dirty="0"/>
              <a:t>所有位参与的校验，从而达到1为纠错，2位检错。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zh-CN" altLang="en-US" sz="2800" dirty="0"/>
              <a:t>在</a:t>
            </a:r>
            <a:r>
              <a:rPr lang="en-US" altLang="zh-CN" sz="2800" dirty="0"/>
              <a:t>IBM3000</a:t>
            </a:r>
            <a:r>
              <a:rPr lang="zh-CN" altLang="en-US" sz="2800" dirty="0"/>
              <a:t>系列中，主存64位数据采用8位</a:t>
            </a:r>
            <a:r>
              <a:rPr lang="en-US" altLang="zh-CN" sz="2800" dirty="0"/>
              <a:t>SEC-DED</a:t>
            </a:r>
            <a:r>
              <a:rPr lang="zh-CN" altLang="en-US" sz="2800" dirty="0"/>
              <a:t>码进行校验，占了12%的系统开销；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CN" sz="2800" dirty="0"/>
              <a:t>VAX</a:t>
            </a:r>
            <a:r>
              <a:rPr lang="zh-CN" altLang="en-US" sz="2800" dirty="0"/>
              <a:t>计算机中32位字长机器，采用7位</a:t>
            </a:r>
            <a:r>
              <a:rPr lang="en-US" altLang="zh-CN" sz="2800" dirty="0"/>
              <a:t>SED-DED</a:t>
            </a:r>
            <a:r>
              <a:rPr lang="zh-CN" altLang="en-US" sz="2800" dirty="0"/>
              <a:t>码，占了22%的系统开销</a:t>
            </a:r>
          </a:p>
        </p:txBody>
      </p:sp>
    </p:spTree>
    <p:extLst>
      <p:ext uri="{BB962C8B-B14F-4D97-AF65-F5344CB8AC3E}">
        <p14:creationId xmlns:p14="http://schemas.microsoft.com/office/powerpoint/2010/main" val="6854790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/>
              <a:t>模2运算</a:t>
            </a:r>
            <a:endParaRPr lang="en-US" altLang="zh-CN" sz="4800"/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66800" y="1752600"/>
            <a:ext cx="7696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模2加减: 模2加与模2减的结果相同，即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dirty="0"/>
              <a:t>    0</a:t>
            </a:r>
            <a:r>
              <a:rPr lang="zh-CN" altLang="en-US" dirty="0">
                <a:sym typeface="Symbol" charset="2"/>
              </a:rPr>
              <a:t>0=</a:t>
            </a:r>
            <a:r>
              <a:rPr lang="en-US" altLang="zh-CN" dirty="0">
                <a:sym typeface="Symbol" charset="2"/>
              </a:rPr>
              <a:t>0</a:t>
            </a:r>
            <a:r>
              <a:rPr lang="zh-CN" altLang="en-US" dirty="0">
                <a:sym typeface="Symbol" charset="2"/>
              </a:rPr>
              <a:t>   0 1=1    1 0=1  1 1=0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dirty="0"/>
              <a:t>它可用异或逻辑实现：0</a:t>
            </a:r>
            <a:r>
              <a:rPr lang="zh-CN" altLang="en-US" dirty="0">
                <a:ea typeface="PMingLiU" charset="-120"/>
              </a:rPr>
              <a:t>⊕0=0;</a:t>
            </a:r>
            <a:r>
              <a:rPr lang="zh-CN" altLang="en-US" dirty="0"/>
              <a:t> 0</a:t>
            </a:r>
            <a:r>
              <a:rPr lang="zh-CN" altLang="en-US" dirty="0">
                <a:ea typeface="PMingLiU" charset="-120"/>
              </a:rPr>
              <a:t>⊕1=1; </a:t>
            </a:r>
            <a:r>
              <a:rPr lang="zh-CN" altLang="en-US" dirty="0"/>
              <a:t>1</a:t>
            </a:r>
            <a:r>
              <a:rPr lang="zh-CN" altLang="en-US" dirty="0">
                <a:ea typeface="PMingLiU" charset="-120"/>
              </a:rPr>
              <a:t>⊕0=1; </a:t>
            </a:r>
            <a:r>
              <a:rPr lang="zh-CN" altLang="en-US" dirty="0"/>
              <a:t>1</a:t>
            </a:r>
            <a:r>
              <a:rPr lang="zh-CN" altLang="en-US" dirty="0">
                <a:ea typeface="PMingLiU" charset="-120"/>
              </a:rPr>
              <a:t>⊕1=0.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zh-CN" altLang="en-US" dirty="0"/>
              <a:t>模2乘</a:t>
            </a:r>
            <a:r>
              <a:rPr lang="zh-CN" altLang="en-US" dirty="0">
                <a:sym typeface="Wingdings" charset="2"/>
              </a:rPr>
              <a:t>:                         </a:t>
            </a:r>
            <a:r>
              <a:rPr lang="zh-CN" altLang="en-US" dirty="0"/>
              <a:t>模2除: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dirty="0"/>
              <a:t>            </a:t>
            </a:r>
            <a:r>
              <a:rPr lang="zh-CN" altLang="en-US" sz="1800" dirty="0"/>
              <a:t>1 0 1 0                                  1 0 1   1 0 0 0 0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1800" dirty="0"/>
              <a:t>              ×     1 0 1                                              1 0 1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1800" dirty="0"/>
              <a:t>                  1 0 1 0                                                 0 1 0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1800" dirty="0"/>
              <a:t>               0 0 0 0                                                    0 0 0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1800" dirty="0"/>
              <a:t>            1 0 1 0                                                          1 0 0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1800" dirty="0"/>
              <a:t>            1 0 0 0 1 0                                                     1 0 1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1800" dirty="0"/>
              <a:t>                                                                                     0 1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1800" dirty="0"/>
              <a:t>按模2加求部分积之和                         按模2减求部分余数。</a:t>
            </a: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2286000" y="4724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2133600" y="563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63246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 flipV="1">
            <a:off x="6172200" y="4114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6553200" y="3810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latin typeface="Times New Roman" charset="0"/>
              </a:rPr>
              <a:t> </a:t>
            </a:r>
            <a:r>
              <a:rPr lang="zh-CN" altLang="en-US"/>
              <a:t>1 0 1</a:t>
            </a:r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62484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6324600" y="533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6324600" y="594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486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47800" y="228600"/>
            <a:ext cx="7394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循环冗余校验(</a:t>
            </a:r>
            <a:r>
              <a:rPr lang="en-US" altLang="zh-CN"/>
              <a:t>CRC)</a:t>
            </a:r>
            <a:r>
              <a:rPr lang="zh-CN" altLang="en-US"/>
              <a:t>码</a:t>
            </a:r>
          </a:p>
        </p:txBody>
      </p:sp>
      <p:sp>
        <p:nvSpPr>
          <p:cNvPr id="890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66800" y="1676400"/>
            <a:ext cx="79248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/>
              <a:t>CRC</a:t>
            </a:r>
            <a:r>
              <a:rPr lang="zh-CN" altLang="en-US" sz="2800"/>
              <a:t>码可以发现并纠正多位错误。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800"/>
              <a:t>CRC</a:t>
            </a:r>
            <a:r>
              <a:rPr lang="zh-CN" altLang="en-US" sz="2800"/>
              <a:t>码的编码方法：</a:t>
            </a:r>
          </a:p>
          <a:p>
            <a:pPr>
              <a:spcBef>
                <a:spcPct val="0"/>
              </a:spcBef>
              <a:buFont typeface="Wingdings" charset="2"/>
              <a:buNone/>
              <a:defRPr/>
            </a:pPr>
            <a:r>
              <a:rPr lang="zh-CN" altLang="en-US" sz="2800"/>
              <a:t>        首先，将待编码的</a:t>
            </a:r>
            <a:r>
              <a:rPr lang="en-US" altLang="zh-CN" sz="2800"/>
              <a:t>k</a:t>
            </a:r>
            <a:r>
              <a:rPr lang="zh-CN" altLang="en-US" sz="2800"/>
              <a:t>位有效信息码用一个</a:t>
            </a:r>
            <a:r>
              <a:rPr lang="en-US" altLang="zh-CN" sz="2800"/>
              <a:t>k-1</a:t>
            </a:r>
            <a:r>
              <a:rPr lang="zh-CN" altLang="en-US" sz="2800"/>
              <a:t>次二进制多项式</a:t>
            </a:r>
            <a:r>
              <a:rPr lang="en-US" altLang="zh-CN" sz="2800"/>
              <a:t>M(x)</a:t>
            </a:r>
            <a:r>
              <a:rPr lang="zh-CN" altLang="en-US" sz="2800"/>
              <a:t>表示：</a:t>
            </a:r>
          </a:p>
          <a:p>
            <a:pPr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en-US" altLang="zh-CN" sz="2800">
                <a:solidFill>
                  <a:srgbClr val="FF3399"/>
                </a:solidFill>
              </a:rPr>
              <a:t>M(x)=b</a:t>
            </a:r>
            <a:r>
              <a:rPr lang="en-US" altLang="zh-CN" sz="2800" baseline="-25000">
                <a:solidFill>
                  <a:srgbClr val="FF3399"/>
                </a:solidFill>
              </a:rPr>
              <a:t>k-1</a:t>
            </a:r>
            <a:r>
              <a:rPr lang="en-US" altLang="zh-CN" sz="2800">
                <a:solidFill>
                  <a:srgbClr val="FF3399"/>
                </a:solidFill>
              </a:rPr>
              <a:t>x</a:t>
            </a:r>
            <a:r>
              <a:rPr lang="en-US" altLang="zh-CN" sz="2800" baseline="30000">
                <a:solidFill>
                  <a:srgbClr val="FF3399"/>
                </a:solidFill>
              </a:rPr>
              <a:t>k-1</a:t>
            </a:r>
            <a:r>
              <a:rPr lang="en-US" altLang="zh-CN" sz="2800">
                <a:solidFill>
                  <a:srgbClr val="FF3399"/>
                </a:solidFill>
              </a:rPr>
              <a:t>+b</a:t>
            </a:r>
            <a:r>
              <a:rPr lang="en-US" altLang="zh-CN" sz="2800" baseline="-25000">
                <a:solidFill>
                  <a:srgbClr val="FF3399"/>
                </a:solidFill>
              </a:rPr>
              <a:t>k-2</a:t>
            </a:r>
            <a:r>
              <a:rPr lang="en-US" altLang="zh-CN" sz="2800">
                <a:solidFill>
                  <a:srgbClr val="FF3399"/>
                </a:solidFill>
              </a:rPr>
              <a:t>x</a:t>
            </a:r>
            <a:r>
              <a:rPr lang="en-US" altLang="zh-CN" sz="2800" baseline="30000">
                <a:solidFill>
                  <a:srgbClr val="FF3399"/>
                </a:solidFill>
              </a:rPr>
              <a:t>k-2</a:t>
            </a:r>
            <a:r>
              <a:rPr lang="en-US" altLang="zh-CN" sz="2800">
                <a:solidFill>
                  <a:srgbClr val="FF3399"/>
                </a:solidFill>
              </a:rPr>
              <a:t>+…+b</a:t>
            </a:r>
            <a:r>
              <a:rPr lang="en-US" altLang="zh-CN" sz="2800" baseline="-25000">
                <a:solidFill>
                  <a:srgbClr val="FF3399"/>
                </a:solidFill>
              </a:rPr>
              <a:t>i</a:t>
            </a:r>
            <a:r>
              <a:rPr lang="en-US" altLang="zh-CN" sz="2800">
                <a:solidFill>
                  <a:srgbClr val="FF3399"/>
                </a:solidFill>
              </a:rPr>
              <a:t>x</a:t>
            </a:r>
            <a:r>
              <a:rPr lang="en-US" altLang="zh-CN" sz="2800" baseline="30000">
                <a:solidFill>
                  <a:srgbClr val="FF3399"/>
                </a:solidFill>
              </a:rPr>
              <a:t>i</a:t>
            </a:r>
            <a:r>
              <a:rPr lang="en-US" altLang="zh-CN" sz="2800">
                <a:solidFill>
                  <a:srgbClr val="FF3399"/>
                </a:solidFill>
              </a:rPr>
              <a:t>+…+b</a:t>
            </a:r>
            <a:r>
              <a:rPr lang="en-US" altLang="zh-CN" sz="2800" baseline="-25000">
                <a:solidFill>
                  <a:srgbClr val="FF3399"/>
                </a:solidFill>
              </a:rPr>
              <a:t>2</a:t>
            </a:r>
            <a:r>
              <a:rPr lang="en-US" altLang="zh-CN" sz="2800">
                <a:solidFill>
                  <a:srgbClr val="FF3399"/>
                </a:solidFill>
              </a:rPr>
              <a:t>x</a:t>
            </a:r>
            <a:r>
              <a:rPr lang="en-US" altLang="zh-CN" sz="2800" baseline="30000">
                <a:solidFill>
                  <a:srgbClr val="FF3399"/>
                </a:solidFill>
              </a:rPr>
              <a:t>2</a:t>
            </a:r>
            <a:r>
              <a:rPr lang="en-US" altLang="zh-CN" sz="2800">
                <a:solidFill>
                  <a:srgbClr val="FF3399"/>
                </a:solidFill>
              </a:rPr>
              <a:t>+b</a:t>
            </a:r>
            <a:r>
              <a:rPr lang="en-US" altLang="zh-CN" sz="2800" baseline="-25000">
                <a:solidFill>
                  <a:srgbClr val="FF3399"/>
                </a:solidFill>
              </a:rPr>
              <a:t>1</a:t>
            </a:r>
            <a:r>
              <a:rPr lang="en-US" altLang="zh-CN" sz="2800">
                <a:solidFill>
                  <a:srgbClr val="FF3399"/>
                </a:solidFill>
              </a:rPr>
              <a:t>x+b</a:t>
            </a:r>
            <a:r>
              <a:rPr lang="en-US" altLang="zh-CN" sz="2800" baseline="-25000">
                <a:solidFill>
                  <a:srgbClr val="FF3399"/>
                </a:solidFill>
              </a:rPr>
              <a:t>0</a:t>
            </a:r>
          </a:p>
          <a:p>
            <a:pPr>
              <a:spcBef>
                <a:spcPct val="0"/>
              </a:spcBef>
              <a:buFont typeface="Wingdings" charset="2"/>
              <a:buNone/>
              <a:defRPr/>
            </a:pPr>
            <a:r>
              <a:rPr lang="zh-CN" altLang="en-US" sz="2800" baseline="-25000">
                <a:solidFill>
                  <a:srgbClr val="0000FF"/>
                </a:solidFill>
              </a:rPr>
              <a:t>               </a:t>
            </a:r>
            <a:r>
              <a:rPr lang="zh-CN" altLang="en-US" sz="2800"/>
              <a:t>若将信息码左移</a:t>
            </a:r>
            <a:r>
              <a:rPr lang="en-US" altLang="zh-CN" sz="2800"/>
              <a:t>r</a:t>
            </a:r>
            <a:r>
              <a:rPr lang="zh-CN" altLang="en-US" sz="2800"/>
              <a:t>位,则可表示为多项式</a:t>
            </a:r>
            <a:r>
              <a:rPr lang="en-US" altLang="zh-CN" sz="2800"/>
              <a:t>M(x)</a:t>
            </a:r>
            <a:r>
              <a:rPr lang="en-US" altLang="zh-CN" sz="2800">
                <a:latin typeface="Times New Roman" charset="0"/>
              </a:rPr>
              <a:t>•</a:t>
            </a:r>
            <a:r>
              <a:rPr lang="en-US" altLang="zh-CN" sz="2800"/>
              <a:t>x</a:t>
            </a:r>
            <a:r>
              <a:rPr lang="en-US" altLang="zh-CN" sz="2800" baseline="30000"/>
              <a:t>r</a:t>
            </a:r>
            <a:r>
              <a:rPr lang="en-US" altLang="zh-CN" sz="2800"/>
              <a:t>，</a:t>
            </a:r>
            <a:r>
              <a:rPr lang="zh-CN" altLang="en-US" sz="2800"/>
              <a:t>这样就可以空出</a:t>
            </a:r>
            <a:r>
              <a:rPr lang="en-US" altLang="zh-CN" sz="2800"/>
              <a:t>r</a:t>
            </a:r>
            <a:r>
              <a:rPr lang="zh-CN" altLang="en-US" sz="2800"/>
              <a:t>位，以便拼接</a:t>
            </a:r>
            <a:r>
              <a:rPr lang="en-US" altLang="zh-CN" sz="2800"/>
              <a:t>r</a:t>
            </a:r>
            <a:r>
              <a:rPr lang="zh-CN" altLang="en-US" sz="2800"/>
              <a:t>位校验位。</a:t>
            </a:r>
          </a:p>
          <a:p>
            <a:pPr>
              <a:spcBef>
                <a:spcPct val="0"/>
              </a:spcBef>
              <a:buFont typeface="Wingdings" charset="2"/>
              <a:buNone/>
              <a:defRPr/>
            </a:pPr>
            <a:r>
              <a:rPr lang="zh-CN" altLang="en-US" sz="2800"/>
              <a:t>          </a:t>
            </a:r>
            <a:r>
              <a:rPr lang="en-US" altLang="zh-CN" sz="2800"/>
              <a:t>CRC</a:t>
            </a:r>
            <a:r>
              <a:rPr lang="zh-CN" altLang="en-US" sz="2800"/>
              <a:t>码是多项式</a:t>
            </a:r>
            <a:r>
              <a:rPr lang="en-US" altLang="zh-CN" sz="2800"/>
              <a:t>M(x)</a:t>
            </a:r>
            <a:r>
              <a:rPr lang="en-US" altLang="zh-CN" sz="2800">
                <a:latin typeface="Times New Roman" charset="0"/>
              </a:rPr>
              <a:t>•</a:t>
            </a:r>
            <a:r>
              <a:rPr lang="en-US" altLang="zh-CN" sz="2800"/>
              <a:t>x</a:t>
            </a:r>
            <a:r>
              <a:rPr lang="en-US" altLang="zh-CN" sz="2800" baseline="30000"/>
              <a:t>r</a:t>
            </a:r>
            <a:r>
              <a:rPr lang="zh-CN" altLang="en-US" sz="2800"/>
              <a:t>除以称为生成多项式</a:t>
            </a:r>
            <a:r>
              <a:rPr lang="en-US" altLang="zh-CN" sz="2800"/>
              <a:t>G(x)</a:t>
            </a:r>
            <a:r>
              <a:rPr lang="zh-CN" altLang="en-US" sz="2800"/>
              <a:t>所得余数作为校验位的。为了得到</a:t>
            </a:r>
            <a:r>
              <a:rPr lang="en-US" altLang="zh-CN" sz="2800"/>
              <a:t>r</a:t>
            </a:r>
            <a:r>
              <a:rPr lang="zh-CN" altLang="en-US" sz="2800"/>
              <a:t>位余数，</a:t>
            </a:r>
            <a:r>
              <a:rPr lang="en-US" altLang="zh-CN" sz="2800"/>
              <a:t>G(x)</a:t>
            </a:r>
            <a:r>
              <a:rPr lang="zh-CN" altLang="en-US" sz="2800"/>
              <a:t>必须是</a:t>
            </a:r>
            <a:r>
              <a:rPr lang="en-US" altLang="zh-CN" sz="2800"/>
              <a:t>r+1</a:t>
            </a:r>
            <a:r>
              <a:rPr lang="zh-CN" altLang="en-US" sz="2800"/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5684133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990600" y="228600"/>
            <a:ext cx="78517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CRC</a:t>
            </a:r>
            <a:r>
              <a:rPr lang="zh-CN" altLang="en-US"/>
              <a:t>码的编码方法</a:t>
            </a:r>
          </a:p>
        </p:txBody>
      </p:sp>
      <p:sp>
        <p:nvSpPr>
          <p:cNvPr id="103427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762000" y="1676400"/>
            <a:ext cx="792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2800"/>
              <a:t>          设所得余数表达式</a:t>
            </a:r>
            <a:r>
              <a:rPr lang="en-US" altLang="zh-CN" sz="2800"/>
              <a:t>R(x)，</a:t>
            </a:r>
            <a:r>
              <a:rPr lang="zh-CN" altLang="en-US" sz="2800"/>
              <a:t>商为</a:t>
            </a:r>
            <a:r>
              <a:rPr lang="en-US" altLang="zh-CN" sz="2800"/>
              <a:t>Q(x)。</a:t>
            </a:r>
            <a:r>
              <a:rPr lang="zh-CN" altLang="en-US" sz="2800"/>
              <a:t>将余数拼接在信息码左移</a:t>
            </a:r>
            <a:r>
              <a:rPr lang="en-US" altLang="zh-CN" sz="2800"/>
              <a:t>r</a:t>
            </a:r>
            <a:r>
              <a:rPr lang="zh-CN" altLang="en-US" sz="2800"/>
              <a:t>位空出的</a:t>
            </a:r>
            <a:r>
              <a:rPr lang="en-US" altLang="zh-CN" sz="2800"/>
              <a:t>r</a:t>
            </a:r>
            <a:r>
              <a:rPr lang="zh-CN" altLang="en-US" sz="2800"/>
              <a:t>位上，就构成了这个有效信息的</a:t>
            </a:r>
            <a:r>
              <a:rPr lang="en-US" altLang="zh-CN" sz="2800"/>
              <a:t>CRC</a:t>
            </a:r>
            <a:r>
              <a:rPr lang="zh-CN" altLang="en-US" sz="2800"/>
              <a:t>码。这个</a:t>
            </a:r>
            <a:r>
              <a:rPr lang="en-US" altLang="zh-CN" sz="2800"/>
              <a:t>CRC</a:t>
            </a:r>
            <a:r>
              <a:rPr lang="zh-CN" altLang="en-US" sz="2800"/>
              <a:t>码可用多项式表达为：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2800"/>
              <a:t>    </a:t>
            </a:r>
            <a:r>
              <a:rPr lang="en-US" altLang="zh-CN" sz="2800"/>
              <a:t>M(x)</a:t>
            </a:r>
            <a:r>
              <a:rPr lang="en-US" altLang="zh-CN" sz="2800">
                <a:latin typeface="Times New Roman" charset="0"/>
              </a:rPr>
              <a:t>•</a:t>
            </a:r>
            <a:r>
              <a:rPr lang="en-US" altLang="zh-CN" sz="2800"/>
              <a:t>x</a:t>
            </a:r>
            <a:r>
              <a:rPr lang="en-US" altLang="zh-CN" sz="2800" baseline="30000"/>
              <a:t>r</a:t>
            </a:r>
            <a:r>
              <a:rPr lang="en-US" altLang="zh-CN" sz="2800"/>
              <a:t>+R(x)=[Q(x)</a:t>
            </a:r>
            <a:r>
              <a:rPr lang="en-US" altLang="zh-CN" sz="2800">
                <a:latin typeface="Times New Roman" charset="0"/>
              </a:rPr>
              <a:t>•</a:t>
            </a:r>
            <a:r>
              <a:rPr lang="en-US" altLang="zh-CN" sz="2800"/>
              <a:t> G(x)+R(x)]+R(x)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2800"/>
              <a:t>                          = </a:t>
            </a:r>
            <a:r>
              <a:rPr lang="en-US" altLang="zh-CN" sz="2800"/>
              <a:t>[Q(x)</a:t>
            </a:r>
            <a:r>
              <a:rPr lang="en-US" altLang="zh-CN" sz="2800">
                <a:latin typeface="Times New Roman" charset="0"/>
              </a:rPr>
              <a:t>•</a:t>
            </a:r>
            <a:r>
              <a:rPr lang="en-US" altLang="zh-CN" sz="2800"/>
              <a:t> G(x)]+[R(x)+R(x)]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2800"/>
              <a:t>                          = </a:t>
            </a:r>
            <a:r>
              <a:rPr lang="en-US" altLang="zh-CN" sz="2800"/>
              <a:t>Q(x)</a:t>
            </a:r>
            <a:r>
              <a:rPr lang="en-US" altLang="zh-CN" sz="2800">
                <a:latin typeface="Times New Roman" charset="0"/>
              </a:rPr>
              <a:t>•</a:t>
            </a:r>
            <a:r>
              <a:rPr lang="en-US" altLang="zh-CN" sz="2800"/>
              <a:t> G(x)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2800"/>
              <a:t>           因此，所得的</a:t>
            </a:r>
            <a:r>
              <a:rPr lang="en-US" altLang="zh-CN" sz="2800"/>
              <a:t>CRC</a:t>
            </a:r>
            <a:r>
              <a:rPr lang="zh-CN" altLang="en-US" sz="2800"/>
              <a:t>码可被</a:t>
            </a:r>
            <a:r>
              <a:rPr lang="en-US" altLang="zh-CN" sz="2800"/>
              <a:t>G(x)</a:t>
            </a:r>
            <a:r>
              <a:rPr lang="zh-CN" altLang="en-US" sz="2800"/>
              <a:t>表示的数码整除。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zh-CN" altLang="en-US" sz="2800"/>
              <a:t>           已知</a:t>
            </a:r>
            <a:r>
              <a:rPr lang="en-US" altLang="zh-CN" sz="2800"/>
              <a:t>M(x)</a:t>
            </a:r>
            <a:r>
              <a:rPr lang="zh-CN" altLang="en-US" sz="2800"/>
              <a:t>和</a:t>
            </a:r>
            <a:r>
              <a:rPr lang="en-US" altLang="zh-CN" sz="2800"/>
              <a:t>G(x)，</a:t>
            </a:r>
            <a:r>
              <a:rPr lang="zh-CN" altLang="en-US" sz="2800"/>
              <a:t>求出</a:t>
            </a:r>
            <a:r>
              <a:rPr lang="en-US" altLang="zh-CN" sz="2800"/>
              <a:t>R(x)，</a:t>
            </a:r>
            <a:r>
              <a:rPr lang="zh-CN" altLang="en-US" sz="2800"/>
              <a:t>即为</a:t>
            </a:r>
            <a:r>
              <a:rPr lang="en-US" altLang="zh-CN" sz="2800"/>
              <a:t>CRC</a:t>
            </a:r>
            <a:r>
              <a:rPr lang="zh-CN" altLang="en-US" sz="2800"/>
              <a:t>码。</a:t>
            </a:r>
          </a:p>
        </p:txBody>
      </p:sp>
    </p:spTree>
    <p:extLst>
      <p:ext uri="{BB962C8B-B14F-4D97-AF65-F5344CB8AC3E}">
        <p14:creationId xmlns:p14="http://schemas.microsoft.com/office/powerpoint/2010/main" val="13154746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228600"/>
            <a:ext cx="7699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CRC</a:t>
            </a:r>
            <a:r>
              <a:rPr lang="zh-CN" altLang="en-US"/>
              <a:t>码编码方法举例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66800" y="1752600"/>
            <a:ext cx="7620000" cy="472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例3.49：有效信息码为(1100)，</a:t>
            </a:r>
            <a:r>
              <a:rPr lang="en-US" altLang="zh-CN" sz="2800" dirty="0"/>
              <a:t>G(x)=x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+x+1,   </a:t>
            </a:r>
            <a:r>
              <a:rPr lang="zh-CN" altLang="en-US" sz="2800" dirty="0"/>
              <a:t>即(1011)，求该有效信息的</a:t>
            </a:r>
            <a:r>
              <a:rPr lang="en-US" altLang="zh-CN" sz="2800" dirty="0"/>
              <a:t>CRC</a:t>
            </a:r>
            <a:r>
              <a:rPr lang="zh-CN" altLang="en-US" sz="2800" dirty="0"/>
              <a:t>码。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zh-CN" altLang="en-US" sz="2400" dirty="0"/>
              <a:t>     </a:t>
            </a:r>
            <a:r>
              <a:rPr lang="zh-CN" altLang="en-US" sz="2800" dirty="0"/>
              <a:t>解：</a:t>
            </a:r>
            <a:r>
              <a:rPr lang="en-US" altLang="zh-CN" sz="2800" dirty="0"/>
              <a:t>M(x)= x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+ 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= 1100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800" dirty="0"/>
              <a:t>            M(x)</a:t>
            </a:r>
            <a:r>
              <a:rPr lang="en-US" altLang="zh-CN" sz="2800" dirty="0">
                <a:latin typeface="Times New Roman" charset="0"/>
              </a:rPr>
              <a:t>·</a:t>
            </a:r>
            <a:r>
              <a:rPr lang="en-US" altLang="zh-CN" sz="2800" dirty="0"/>
              <a:t>x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= x</a:t>
            </a:r>
            <a:r>
              <a:rPr lang="en-US" altLang="zh-CN" sz="2800" baseline="30000" dirty="0"/>
              <a:t>6</a:t>
            </a:r>
            <a:r>
              <a:rPr lang="en-US" altLang="zh-CN" sz="2800" dirty="0"/>
              <a:t> + x</a:t>
            </a:r>
            <a:r>
              <a:rPr lang="en-US" altLang="zh-CN" sz="2800" baseline="30000" dirty="0"/>
              <a:t>5</a:t>
            </a:r>
            <a:r>
              <a:rPr lang="en-US" altLang="zh-CN" sz="2800" dirty="0"/>
              <a:t>= 1100000 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800" dirty="0"/>
              <a:t>          M(x)</a:t>
            </a:r>
            <a:r>
              <a:rPr lang="en-US" altLang="zh-CN" sz="2800" dirty="0">
                <a:latin typeface="Times New Roman" charset="0"/>
              </a:rPr>
              <a:t>·</a:t>
            </a:r>
            <a:r>
              <a:rPr lang="en-US" altLang="zh-CN" sz="2800" dirty="0"/>
              <a:t>x</a:t>
            </a:r>
            <a:r>
              <a:rPr lang="en-US" altLang="zh-CN" sz="2800" baseline="30000" dirty="0"/>
              <a:t>3      </a:t>
            </a:r>
            <a:r>
              <a:rPr lang="en-US" altLang="zh-CN" sz="2800" dirty="0"/>
              <a:t>1100000               </a:t>
            </a:r>
            <a:r>
              <a:rPr lang="zh-CN" altLang="en-US" sz="2800" dirty="0"/>
              <a:t>         </a:t>
            </a:r>
            <a:r>
              <a:rPr lang="en-US" altLang="zh-CN" sz="2800" dirty="0"/>
              <a:t>010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800" dirty="0"/>
              <a:t>            G(x)          1011                 </a:t>
            </a:r>
            <a:r>
              <a:rPr lang="zh-CN" altLang="en-US" sz="2800"/>
              <a:t>           </a:t>
            </a:r>
            <a:r>
              <a:rPr lang="en-US" altLang="zh-CN" sz="2800"/>
              <a:t>1011</a:t>
            </a:r>
            <a:endParaRPr lang="en-US" altLang="zh-CN" sz="2800" dirty="0"/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800" dirty="0"/>
              <a:t>          M(x)</a:t>
            </a:r>
            <a:r>
              <a:rPr lang="en-US" altLang="zh-CN" sz="2800" dirty="0">
                <a:latin typeface="Times New Roman" charset="0"/>
              </a:rPr>
              <a:t>·</a:t>
            </a:r>
            <a:r>
              <a:rPr lang="en-US" altLang="zh-CN" sz="2800" dirty="0"/>
              <a:t>x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+R(x)=1100000+010=1100010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800" dirty="0"/>
              <a:t>        CRC</a:t>
            </a:r>
            <a:r>
              <a:rPr lang="zh-CN" altLang="en-US" sz="2800" dirty="0"/>
              <a:t>码为1100010，编好的循环校验码称为(7,4)码，即</a:t>
            </a:r>
            <a:r>
              <a:rPr lang="en-US" altLang="zh-CN" sz="2800" dirty="0"/>
              <a:t>n(</a:t>
            </a:r>
            <a:r>
              <a:rPr lang="en-US" altLang="zh-CN" sz="2800" dirty="0" err="1"/>
              <a:t>k+r</a:t>
            </a:r>
            <a:r>
              <a:rPr lang="en-US" altLang="zh-CN" sz="2800" dirty="0"/>
              <a:t>)=7，k=4。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29200" y="39624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latin typeface="Times New Roman" charset="0"/>
              </a:rPr>
              <a:t>=</a:t>
            </a:r>
            <a:r>
              <a:rPr lang="zh-CN" altLang="en-US" sz="3200">
                <a:latin typeface="Times New Roman" charset="0"/>
              </a:rPr>
              <a:t>1110+</a:t>
            </a: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2133600" y="4267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3733800" y="4267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6400800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3352800" y="4038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latin typeface="Times New Roman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8376580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228600"/>
            <a:ext cx="80041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CRC</a:t>
            </a:r>
            <a:r>
              <a:rPr lang="zh-CN" altLang="en-US"/>
              <a:t>的译码与纠错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0" y="1752600"/>
            <a:ext cx="3124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/>
              <a:t>将收到的</a:t>
            </a:r>
            <a:r>
              <a:rPr lang="en-US" altLang="zh-CN" sz="2400"/>
              <a:t>CRC</a:t>
            </a:r>
            <a:r>
              <a:rPr lang="zh-CN" altLang="en-US" sz="2400"/>
              <a:t>码用约定的生成多项式</a:t>
            </a:r>
            <a:r>
              <a:rPr lang="en-US" altLang="zh-CN" sz="2400"/>
              <a:t>G(x)</a:t>
            </a:r>
            <a:r>
              <a:rPr lang="zh-CN" altLang="en-US" sz="2400"/>
              <a:t>去除,如果码字无误则余数应位0,如果有某一位出错,则余数不为0,不同位数出错余数不同。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/>
              <a:t>通过例3.49求出其出错模式如表3.10所示。更换不同的信息码可以验证：余数与出错位的对应关系是不变的，</a:t>
            </a:r>
            <a:endParaRPr lang="en-US" altLang="zh-CN" sz="2800"/>
          </a:p>
        </p:txBody>
      </p:sp>
      <p:graphicFrame>
        <p:nvGraphicFramePr>
          <p:cNvPr id="10457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15382"/>
              </p:ext>
            </p:extLst>
          </p:nvPr>
        </p:nvGraphicFramePr>
        <p:xfrm>
          <a:off x="4038600" y="2532063"/>
          <a:ext cx="4572000" cy="301783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余 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正确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0 0 0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错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0 0 1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错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0 1 0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错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1 0 0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错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0 1 1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错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1 1 0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错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1 1 1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错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1 0 1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4556" name="Text Box 108"/>
          <p:cNvSpPr txBox="1">
            <a:spLocks noChangeArrowheads="1"/>
          </p:cNvSpPr>
          <p:nvPr/>
        </p:nvSpPr>
        <p:spPr bwMode="auto">
          <a:xfrm>
            <a:off x="4267200" y="1676400"/>
            <a:ext cx="419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latin typeface="Times New Roman" charset="0"/>
              </a:rPr>
              <a:t>表3.10 (7,4)循环码的出错模式     (生成多项式</a:t>
            </a:r>
            <a:r>
              <a:rPr lang="en-US" altLang="zh-CN" sz="2400">
                <a:latin typeface="Times New Roman" charset="0"/>
              </a:rPr>
              <a:t>G(x)=1011)</a:t>
            </a:r>
          </a:p>
        </p:txBody>
      </p:sp>
      <p:sp>
        <p:nvSpPr>
          <p:cNvPr id="104558" name="Rectangle 110"/>
          <p:cNvSpPr>
            <a:spLocks noChangeArrowheads="1"/>
          </p:cNvSpPr>
          <p:nvPr/>
        </p:nvSpPr>
        <p:spPr bwMode="auto">
          <a:xfrm>
            <a:off x="3429000" y="57912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>
                <a:latin typeface="Times New Roman" charset="0"/>
              </a:rPr>
              <a:t>只与码制和生成多项式有关。</a:t>
            </a:r>
          </a:p>
        </p:txBody>
      </p:sp>
    </p:spTree>
    <p:extLst>
      <p:ext uri="{BB962C8B-B14F-4D97-AF65-F5344CB8AC3E}">
        <p14:creationId xmlns:p14="http://schemas.microsoft.com/office/powerpoint/2010/main" val="17630192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22860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CRC</a:t>
            </a:r>
            <a:r>
              <a:rPr lang="zh-CN" altLang="en-US"/>
              <a:t>的译码与纠错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0" y="1676400"/>
            <a:ext cx="80772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zh-CN" altLang="en-US" sz="2000"/>
              <a:t>如果</a:t>
            </a:r>
            <a:r>
              <a:rPr lang="en-US" altLang="zh-CN" sz="2000"/>
              <a:t>CRC</a:t>
            </a:r>
            <a:r>
              <a:rPr lang="zh-CN" altLang="en-US" sz="2000"/>
              <a:t>码有一位出错，用</a:t>
            </a:r>
            <a:r>
              <a:rPr lang="en-US" altLang="zh-CN" sz="2000"/>
              <a:t>G</a:t>
            </a:r>
            <a:r>
              <a:rPr lang="zh-CN" altLang="en-US" sz="2000"/>
              <a:t>(</a:t>
            </a:r>
            <a:r>
              <a:rPr lang="en-US" altLang="zh-CN" sz="2000"/>
              <a:t>x)</a:t>
            </a:r>
            <a:r>
              <a:rPr lang="zh-CN" altLang="en-US" sz="2000"/>
              <a:t>作模2除将得到一个不为0的余数。如果对余数补0继续除下去,我们将发现一个现象：各次余数将按表3.10顺序循环。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zh-CN" altLang="en-US" sz="2000"/>
              <a:t>根据不同的余数来纠正不同的出错位：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zh-CN" altLang="en-US" sz="2000"/>
              <a:t>循环除法:</a:t>
            </a:r>
          </a:p>
          <a:p>
            <a:pPr lvl="1" eaLnBrk="1" hangingPunct="1">
              <a:lnSpc>
                <a:spcPct val="85000"/>
              </a:lnSpc>
              <a:buFont typeface="Wingdings" charset="2"/>
              <a:buNone/>
              <a:defRPr/>
            </a:pPr>
            <a:r>
              <a:rPr lang="zh-CN" altLang="en-US" sz="2000"/>
              <a:t>余数补0继续作模2除法,同时信息部分进行循环左移。</a:t>
            </a:r>
          </a:p>
          <a:p>
            <a:pPr lvl="1" eaLnBrk="1" hangingPunct="1">
              <a:lnSpc>
                <a:spcPct val="85000"/>
              </a:lnSpc>
              <a:buFont typeface="Wingdings" charset="2"/>
              <a:buNone/>
              <a:defRPr/>
            </a:pPr>
            <a:r>
              <a:rPr lang="zh-CN" altLang="en-US" sz="2000"/>
              <a:t>当余数为101时,出错位也移到了最高位,则高位取反,进行纠错。</a:t>
            </a:r>
          </a:p>
          <a:p>
            <a:pPr lvl="1" eaLnBrk="1" hangingPunct="1">
              <a:lnSpc>
                <a:spcPct val="85000"/>
              </a:lnSpc>
              <a:buFont typeface="Wingdings" charset="2"/>
              <a:buNone/>
              <a:defRPr/>
            </a:pPr>
            <a:r>
              <a:rPr lang="zh-CN" altLang="en-US" sz="2000"/>
              <a:t>继续余数除法,直至循环一遍,余数变成第一次的余数</a:t>
            </a:r>
            <a:r>
              <a:rPr lang="zh-CN" altLang="en-US" sz="2400"/>
              <a:t>。</a:t>
            </a:r>
          </a:p>
          <a:p>
            <a:pPr lvl="1" eaLnBrk="1" hangingPunct="1">
              <a:lnSpc>
                <a:spcPct val="85000"/>
              </a:lnSpc>
              <a:buFont typeface="Wingdings" charset="2"/>
              <a:buNone/>
              <a:defRPr/>
            </a:pPr>
            <a:r>
              <a:rPr lang="zh-CN" altLang="en-US" sz="2000"/>
              <a:t>例：</a:t>
            </a:r>
            <a:r>
              <a:rPr lang="en-US" altLang="zh-CN" sz="2000"/>
              <a:t>A</a:t>
            </a:r>
            <a:r>
              <a:rPr lang="en-US" altLang="zh-CN" sz="2000" baseline="-25000"/>
              <a:t>5</a:t>
            </a:r>
            <a:r>
              <a:rPr lang="zh-CN" altLang="en-US" sz="2000"/>
              <a:t>出错</a:t>
            </a:r>
          </a:p>
          <a:p>
            <a:pPr lvl="1" eaLnBrk="1" hangingPunct="1">
              <a:lnSpc>
                <a:spcPct val="85000"/>
              </a:lnSpc>
              <a:buFont typeface="Wingdings" charset="2"/>
              <a:buNone/>
              <a:defRPr/>
            </a:pPr>
            <a:r>
              <a:rPr lang="zh-CN" altLang="en-US" sz="2000"/>
              <a:t>      1100</a:t>
            </a:r>
            <a:r>
              <a:rPr lang="zh-CN" altLang="en-US" sz="2000">
                <a:solidFill>
                  <a:srgbClr val="FF0000"/>
                </a:solidFill>
              </a:rPr>
              <a:t>1</a:t>
            </a:r>
            <a:r>
              <a:rPr lang="zh-CN" altLang="en-US" sz="2000"/>
              <a:t>10      100                            </a:t>
            </a:r>
            <a:r>
              <a:rPr lang="zh-CN" altLang="en-US" sz="2000">
                <a:solidFill>
                  <a:srgbClr val="FF0000"/>
                </a:solidFill>
              </a:rPr>
              <a:t>0</a:t>
            </a:r>
            <a:r>
              <a:rPr lang="zh-CN" altLang="en-US" sz="2000"/>
              <a:t>101100      101    继续循环   </a:t>
            </a:r>
          </a:p>
          <a:p>
            <a:pPr lvl="1" eaLnBrk="1" hangingPunct="1">
              <a:lnSpc>
                <a:spcPct val="85000"/>
              </a:lnSpc>
              <a:buFont typeface="Wingdings" charset="2"/>
              <a:buNone/>
              <a:defRPr/>
            </a:pPr>
            <a:r>
              <a:rPr lang="zh-CN" altLang="en-US" sz="2000"/>
              <a:t>      100</a:t>
            </a:r>
            <a:r>
              <a:rPr lang="zh-CN" altLang="en-US" sz="2000">
                <a:solidFill>
                  <a:srgbClr val="FF0000"/>
                </a:solidFill>
              </a:rPr>
              <a:t>1</a:t>
            </a:r>
            <a:r>
              <a:rPr lang="zh-CN" altLang="en-US" sz="2000"/>
              <a:t>101      011                            101100</a:t>
            </a:r>
            <a:r>
              <a:rPr lang="zh-CN" altLang="en-US" sz="2000">
                <a:solidFill>
                  <a:srgbClr val="FF0000"/>
                </a:solidFill>
              </a:rPr>
              <a:t>0</a:t>
            </a:r>
            <a:r>
              <a:rPr lang="zh-CN" altLang="en-US" sz="2000"/>
              <a:t>      001</a:t>
            </a:r>
          </a:p>
          <a:p>
            <a:pPr lvl="1" eaLnBrk="1" hangingPunct="1">
              <a:lnSpc>
                <a:spcPct val="85000"/>
              </a:lnSpc>
              <a:buFont typeface="Wingdings" charset="2"/>
              <a:buNone/>
              <a:defRPr/>
            </a:pPr>
            <a:r>
              <a:rPr lang="zh-CN" altLang="en-US" sz="2000"/>
              <a:t>      00</a:t>
            </a:r>
            <a:r>
              <a:rPr lang="zh-CN" altLang="en-US" sz="2000">
                <a:solidFill>
                  <a:srgbClr val="FF0000"/>
                </a:solidFill>
              </a:rPr>
              <a:t>1</a:t>
            </a:r>
            <a:r>
              <a:rPr lang="zh-CN" altLang="en-US" sz="2000"/>
              <a:t>1011      110                            01100</a:t>
            </a:r>
            <a:r>
              <a:rPr lang="zh-CN" altLang="en-US" sz="2000">
                <a:solidFill>
                  <a:srgbClr val="FF0000"/>
                </a:solidFill>
              </a:rPr>
              <a:t>0</a:t>
            </a:r>
            <a:r>
              <a:rPr lang="zh-CN" altLang="en-US" sz="2000"/>
              <a:t>1      010</a:t>
            </a:r>
          </a:p>
          <a:p>
            <a:pPr lvl="1" eaLnBrk="1" hangingPunct="1">
              <a:lnSpc>
                <a:spcPct val="85000"/>
              </a:lnSpc>
              <a:buFont typeface="Wingdings" charset="2"/>
              <a:buNone/>
              <a:defRPr/>
            </a:pPr>
            <a:r>
              <a:rPr lang="zh-CN" altLang="en-US" sz="2000"/>
              <a:t>      0</a:t>
            </a:r>
            <a:r>
              <a:rPr lang="zh-CN" altLang="en-US" sz="2000">
                <a:solidFill>
                  <a:srgbClr val="FF0000"/>
                </a:solidFill>
              </a:rPr>
              <a:t>1</a:t>
            </a:r>
            <a:r>
              <a:rPr lang="zh-CN" altLang="en-US" sz="2000"/>
              <a:t>10110      111                            1100</a:t>
            </a:r>
            <a:r>
              <a:rPr lang="zh-CN" altLang="en-US" sz="2000">
                <a:solidFill>
                  <a:srgbClr val="FF0000"/>
                </a:solidFill>
              </a:rPr>
              <a:t>0</a:t>
            </a:r>
            <a:r>
              <a:rPr lang="zh-CN" altLang="en-US" sz="2000"/>
              <a:t>10      100    循环结束</a:t>
            </a:r>
          </a:p>
          <a:p>
            <a:pPr lvl="1" eaLnBrk="1" hangingPunct="1">
              <a:lnSpc>
                <a:spcPct val="85000"/>
              </a:lnSpc>
              <a:buFont typeface="Wingdings" charset="2"/>
              <a:buNone/>
              <a:defRPr/>
            </a:pPr>
            <a:r>
              <a:rPr lang="zh-CN" altLang="en-US" sz="2000"/>
              <a:t>      </a:t>
            </a:r>
            <a:r>
              <a:rPr lang="zh-CN" altLang="en-US" sz="2000">
                <a:solidFill>
                  <a:srgbClr val="FF0000"/>
                </a:solidFill>
              </a:rPr>
              <a:t>1</a:t>
            </a:r>
            <a:r>
              <a:rPr lang="zh-CN" altLang="en-US" sz="2000"/>
              <a:t>101100      </a:t>
            </a:r>
            <a:r>
              <a:rPr lang="zh-CN" altLang="en-US" sz="2000">
                <a:solidFill>
                  <a:srgbClr val="FF3399"/>
                </a:solidFill>
              </a:rPr>
              <a:t>101</a:t>
            </a:r>
            <a:r>
              <a:rPr lang="zh-CN" altLang="en-US" sz="2000"/>
              <a:t> </a:t>
            </a:r>
          </a:p>
          <a:p>
            <a:pPr lvl="1" eaLnBrk="1" hangingPunct="1">
              <a:lnSpc>
                <a:spcPct val="85000"/>
              </a:lnSpc>
              <a:buFont typeface="Wingdings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</a:rPr>
              <a:t>      0                 </a:t>
            </a:r>
            <a:r>
              <a:rPr lang="zh-CN" altLang="en-US" sz="2000"/>
              <a:t>余数为101，最高位取反,纠错</a:t>
            </a: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1447800" y="6096000"/>
            <a:ext cx="228600" cy="1524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V="1">
            <a:off x="1447800" y="5943600"/>
            <a:ext cx="228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3810000" y="46482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8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228600"/>
            <a:ext cx="76231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关于生成多项式</a:t>
            </a:r>
            <a:r>
              <a:rPr lang="en-US" altLang="zh-CN"/>
              <a:t>G(x)</a:t>
            </a:r>
            <a:endParaRPr lang="zh-CN" altLang="en-US"/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66800" y="1752600"/>
            <a:ext cx="7620000" cy="464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并不是任何一个（</a:t>
            </a:r>
            <a:r>
              <a:rPr lang="en-US" altLang="zh-CN"/>
              <a:t>r+1）</a:t>
            </a:r>
            <a:r>
              <a:rPr lang="zh-CN" altLang="en-US"/>
              <a:t>位多项式都可以作为生成多项式， </a:t>
            </a:r>
            <a:r>
              <a:rPr lang="en-US" altLang="zh-CN"/>
              <a:t>G(x)</a:t>
            </a:r>
            <a:r>
              <a:rPr lang="zh-CN" altLang="en-US"/>
              <a:t>应满足下列3个条件：</a:t>
            </a:r>
          </a:p>
          <a:p>
            <a:pPr lvl="1" eaLnBrk="1" hangingPunct="1">
              <a:defRPr/>
            </a:pPr>
            <a:r>
              <a:rPr lang="zh-CN" altLang="en-US"/>
              <a:t>任何1位发生错误时都应使余数不为0。</a:t>
            </a:r>
          </a:p>
          <a:p>
            <a:pPr lvl="1" eaLnBrk="1" hangingPunct="1">
              <a:defRPr/>
            </a:pPr>
            <a:r>
              <a:rPr lang="zh-CN" altLang="en-US"/>
              <a:t>不同位发生错误时应得到不同的余数。</a:t>
            </a:r>
          </a:p>
          <a:p>
            <a:pPr lvl="1" eaLnBrk="1" hangingPunct="1">
              <a:defRPr/>
            </a:pPr>
            <a:r>
              <a:rPr lang="zh-CN" altLang="en-US"/>
              <a:t>对余数作模2除运算时，应使余数循环。</a:t>
            </a:r>
          </a:p>
        </p:txBody>
      </p:sp>
    </p:spTree>
    <p:extLst>
      <p:ext uri="{BB962C8B-B14F-4D97-AF65-F5344CB8AC3E}">
        <p14:creationId xmlns:p14="http://schemas.microsoft.com/office/powerpoint/2010/main" val="72101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D40-77BB-DA4F-8774-40F4AA7F6EC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八进制转换二进制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988" y="1946275"/>
            <a:ext cx="6096000" cy="22225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zh-CN" altLang="en-US" b="1"/>
              <a:t>例如</a:t>
            </a:r>
            <a:r>
              <a:rPr lang="en-US" altLang="zh-CN" b="1"/>
              <a:t>: (123.46 ) </a:t>
            </a:r>
            <a:r>
              <a:rPr lang="zh-CN" altLang="zh-CN" sz="2800" b="1" baseline="-25000">
                <a:latin typeface="宋体" charset="-122"/>
              </a:rPr>
              <a:t>8</a:t>
            </a:r>
            <a:endParaRPr lang="en-US" altLang="zh-CN" b="1"/>
          </a:p>
          <a:p>
            <a:pPr>
              <a:buFont typeface="Wingdings" charset="2"/>
              <a:buNone/>
            </a:pPr>
            <a:r>
              <a:rPr lang="en-US" altLang="zh-CN" b="1"/>
              <a:t>		 =(001,010,011 </a:t>
            </a:r>
            <a:r>
              <a:rPr lang="en-US" altLang="zh-CN" b="1">
                <a:solidFill>
                  <a:srgbClr val="FF3300"/>
                </a:solidFill>
              </a:rPr>
              <a:t>.</a:t>
            </a:r>
            <a:r>
              <a:rPr lang="en-US" altLang="zh-CN" b="1"/>
              <a:t>100,110 ) </a:t>
            </a:r>
            <a:r>
              <a:rPr lang="zh-CN" altLang="zh-CN" sz="2800" b="1" baseline="-25000">
                <a:latin typeface="宋体" charset="-122"/>
              </a:rPr>
              <a:t>2 </a:t>
            </a:r>
          </a:p>
          <a:p>
            <a:pPr>
              <a:buFont typeface="Wingdings" charset="2"/>
              <a:buNone/>
            </a:pPr>
            <a:r>
              <a:rPr lang="en-US" altLang="zh-CN" b="1"/>
              <a:t>		 =(1010011</a:t>
            </a:r>
            <a:r>
              <a:rPr lang="en-US" altLang="zh-CN" b="1">
                <a:solidFill>
                  <a:srgbClr val="FF3300"/>
                </a:solidFill>
              </a:rPr>
              <a:t>.</a:t>
            </a:r>
            <a:r>
              <a:rPr lang="en-US" altLang="zh-CN" b="1"/>
              <a:t>10011)</a:t>
            </a:r>
            <a:r>
              <a:rPr lang="zh-CN" altLang="zh-CN" sz="2800" b="1" baseline="-25000">
                <a:latin typeface="宋体" charset="-122"/>
              </a:rPr>
              <a:t>2</a:t>
            </a:r>
            <a:endParaRPr lang="en-US" altLang="zh-CN" sz="2800" b="1" baseline="-2500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886244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82B4-FB16-9B40-A9D2-CB9B2F299E8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1042988" y="549275"/>
            <a:ext cx="624046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-122"/>
              </a:defRPr>
            </a:lvl9pPr>
          </a:lstStyle>
          <a:p>
            <a:r>
              <a:rPr lang="zh-CN" altLang="en-US" sz="3200" dirty="0">
                <a:solidFill>
                  <a:schemeClr val="tx1"/>
                </a:solidFill>
              </a:rPr>
              <a:t>二进制转换成十六进制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7772400" cy="774700"/>
          </a:xfrm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zh-CN" altLang="en-US" b="1"/>
              <a:t>例：</a:t>
            </a:r>
            <a:r>
              <a:rPr lang="en-US" altLang="zh-CN" b="1"/>
              <a:t>(110110111 .01101) </a:t>
            </a:r>
            <a:r>
              <a:rPr lang="zh-CN" altLang="zh-CN" sz="2800" b="1" baseline="-25000">
                <a:latin typeface="宋体" charset="-122"/>
              </a:rPr>
              <a:t>2</a:t>
            </a:r>
            <a:endParaRPr lang="en-US" altLang="zh-CN" b="1"/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1476375" y="5229225"/>
            <a:ext cx="701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b="1" u="none">
                <a:solidFill>
                  <a:schemeClr val="tx1"/>
                </a:solidFill>
              </a:rPr>
              <a:t>(10110111.01101) </a:t>
            </a:r>
            <a:r>
              <a:rPr kumimoji="0" lang="zh-CN" altLang="zh-CN" sz="3600" b="1" u="none" baseline="-25000">
                <a:solidFill>
                  <a:schemeClr val="tx1"/>
                </a:solidFill>
                <a:latin typeface="宋体" charset="-122"/>
              </a:rPr>
              <a:t>2 </a:t>
            </a:r>
            <a:r>
              <a:rPr kumimoji="0" lang="en-US" altLang="zh-CN" sz="3600" b="1" u="none">
                <a:solidFill>
                  <a:schemeClr val="tx1"/>
                </a:solidFill>
              </a:rPr>
              <a:t>=(1B7.68)</a:t>
            </a:r>
            <a:r>
              <a:rPr kumimoji="0" lang="zh-CN" altLang="zh-CN" sz="3600" b="1" u="none" baseline="-25000">
                <a:solidFill>
                  <a:schemeClr val="tx1"/>
                </a:solidFill>
                <a:latin typeface="宋体" charset="-122"/>
              </a:rPr>
              <a:t>16</a:t>
            </a:r>
            <a:endParaRPr kumimoji="0" lang="en-US" altLang="zh-CN" u="none" baseline="-250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1619250" y="4365625"/>
            <a:ext cx="6808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u="none" dirty="0">
                <a:solidFill>
                  <a:schemeClr val="tx1"/>
                </a:solidFill>
                <a:latin typeface="Impact" charset="0"/>
              </a:rPr>
              <a:t>十六进制</a:t>
            </a:r>
            <a:r>
              <a:rPr kumimoji="0" lang="en-US" altLang="zh-CN" sz="3200" u="none" dirty="0">
                <a:solidFill>
                  <a:schemeClr val="tx1"/>
                </a:solidFill>
                <a:latin typeface="Impact" charset="0"/>
              </a:rPr>
              <a:t>:      1        </a:t>
            </a:r>
            <a:r>
              <a:rPr kumimoji="0" lang="en-US" altLang="en-US" sz="3200" u="none" dirty="0">
                <a:solidFill>
                  <a:schemeClr val="tx1"/>
                </a:solidFill>
                <a:latin typeface="Impact" charset="0"/>
              </a:rPr>
              <a:t>B</a:t>
            </a:r>
            <a:r>
              <a:rPr kumimoji="0" lang="en-US" altLang="zh-CN" sz="3200" u="none" dirty="0">
                <a:solidFill>
                  <a:schemeClr val="tx1"/>
                </a:solidFill>
                <a:latin typeface="Impact" charset="0"/>
              </a:rPr>
              <a:t>          7  </a:t>
            </a:r>
            <a:r>
              <a:rPr kumimoji="0" lang="en-US" altLang="zh-CN" sz="3200" u="none" dirty="0">
                <a:solidFill>
                  <a:srgbClr val="FF0000"/>
                </a:solidFill>
                <a:latin typeface="Impact" charset="0"/>
              </a:rPr>
              <a:t>.</a:t>
            </a:r>
            <a:r>
              <a:rPr kumimoji="0" lang="en-US" altLang="zh-CN" sz="3200" u="none" dirty="0">
                <a:latin typeface="Impact" charset="0"/>
              </a:rPr>
              <a:t> </a:t>
            </a:r>
            <a:r>
              <a:rPr kumimoji="0" lang="en-US" altLang="zh-CN" sz="3200" u="none" dirty="0">
                <a:solidFill>
                  <a:schemeClr val="tx1"/>
                </a:solidFill>
                <a:latin typeface="Impact" charset="0"/>
              </a:rPr>
              <a:t>       6          8</a:t>
            </a:r>
            <a:endParaRPr kumimoji="0" lang="en-US" altLang="zh-CN" sz="2400" u="none" dirty="0">
              <a:solidFill>
                <a:schemeClr val="tx1"/>
              </a:solidFill>
            </a:endParaRP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1619250" y="3716338"/>
            <a:ext cx="662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u="none" dirty="0">
                <a:solidFill>
                  <a:schemeClr val="tx1"/>
                </a:solidFill>
                <a:latin typeface="Impact" charset="0"/>
              </a:rPr>
              <a:t>二进制</a:t>
            </a:r>
            <a:r>
              <a:rPr kumimoji="0" lang="en-US" altLang="zh-CN" sz="3200" u="none" dirty="0">
                <a:solidFill>
                  <a:schemeClr val="tx1"/>
                </a:solidFill>
                <a:latin typeface="Impact" charset="0"/>
              </a:rPr>
              <a:t>:  0001 ,1011 , 0111 </a:t>
            </a:r>
            <a:r>
              <a:rPr kumimoji="0" lang="en-US" altLang="zh-CN" sz="3200" u="none" dirty="0">
                <a:solidFill>
                  <a:srgbClr val="FF0000"/>
                </a:solidFill>
                <a:latin typeface="Impact" charset="0"/>
              </a:rPr>
              <a:t>.</a:t>
            </a:r>
            <a:r>
              <a:rPr kumimoji="0" lang="en-US" altLang="zh-CN" sz="3200" u="none" dirty="0">
                <a:latin typeface="Impact" charset="0"/>
              </a:rPr>
              <a:t> </a:t>
            </a:r>
            <a:r>
              <a:rPr kumimoji="0" lang="en-US" altLang="zh-CN" sz="3200" u="none" dirty="0">
                <a:solidFill>
                  <a:schemeClr val="tx1"/>
                </a:solidFill>
                <a:latin typeface="Impact" charset="0"/>
              </a:rPr>
              <a:t>0110 ,1000</a:t>
            </a:r>
            <a:endParaRPr kumimoji="0" lang="en-US" altLang="zh-CN" sz="2400" u="none" dirty="0">
              <a:solidFill>
                <a:schemeClr val="tx1"/>
              </a:solidFill>
            </a:endParaRP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1547813" y="2997200"/>
            <a:ext cx="609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u="none" dirty="0">
                <a:solidFill>
                  <a:schemeClr val="tx1"/>
                </a:solidFill>
                <a:latin typeface="Impact" charset="0"/>
              </a:rPr>
              <a:t>二进制</a:t>
            </a:r>
            <a:r>
              <a:rPr kumimoji="0" lang="en-US" altLang="zh-CN" sz="3200" u="none" dirty="0">
                <a:solidFill>
                  <a:schemeClr val="tx1"/>
                </a:solidFill>
                <a:latin typeface="Impact" charset="0"/>
              </a:rPr>
              <a:t>:            1 ,1011 , 0111 </a:t>
            </a:r>
            <a:r>
              <a:rPr kumimoji="0" lang="en-US" altLang="zh-CN" sz="3200" u="none" dirty="0">
                <a:solidFill>
                  <a:srgbClr val="FF0000"/>
                </a:solidFill>
                <a:latin typeface="Impact" charset="0"/>
              </a:rPr>
              <a:t>.</a:t>
            </a:r>
            <a:r>
              <a:rPr kumimoji="0" lang="en-US" altLang="zh-CN" sz="3200" u="none" dirty="0">
                <a:latin typeface="Impact" charset="0"/>
              </a:rPr>
              <a:t> </a:t>
            </a:r>
            <a:r>
              <a:rPr kumimoji="0" lang="en-US" altLang="zh-CN" sz="3200" u="none" dirty="0">
                <a:solidFill>
                  <a:schemeClr val="tx1"/>
                </a:solidFill>
                <a:latin typeface="Impact" charset="0"/>
              </a:rPr>
              <a:t>0110 ,1</a:t>
            </a:r>
            <a:endParaRPr kumimoji="0" lang="en-US" altLang="zh-CN" sz="240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10934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  <p:bldP spid="202756" grpId="0" autoUpdateAnimBg="0"/>
      <p:bldP spid="202757" grpId="0" autoUpdateAnimBg="0"/>
      <p:bldP spid="202758" grpId="0" autoUpdateAnimBg="0"/>
      <p:bldP spid="202759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7297</Words>
  <Application>Microsoft Macintosh PowerPoint</Application>
  <PresentationFormat>On-screen Show (4:3)</PresentationFormat>
  <Paragraphs>738</Paragraphs>
  <Slides>79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DengXian</vt:lpstr>
      <vt:lpstr>宋体</vt:lpstr>
      <vt:lpstr>Arial</vt:lpstr>
      <vt:lpstr>Calibri</vt:lpstr>
      <vt:lpstr>Calibri Light</vt:lpstr>
      <vt:lpstr>Impact</vt:lpstr>
      <vt:lpstr>Times New Roman</vt:lpstr>
      <vt:lpstr>Wingdings</vt:lpstr>
      <vt:lpstr>Office Theme</vt:lpstr>
      <vt:lpstr>Equation</vt:lpstr>
      <vt:lpstr>第3章 运算方法和运算部件</vt:lpstr>
      <vt:lpstr>3.1 数据的表示方法和转换</vt:lpstr>
      <vt:lpstr>数制</vt:lpstr>
      <vt:lpstr>例子</vt:lpstr>
      <vt:lpstr>数制</vt:lpstr>
      <vt:lpstr>数据转换</vt:lpstr>
      <vt:lpstr>二进制转换成八进制</vt:lpstr>
      <vt:lpstr>八进制转换二进制</vt:lpstr>
      <vt:lpstr>PowerPoint Presentation</vt:lpstr>
      <vt:lpstr>十六进制转换成二进制</vt:lpstr>
      <vt:lpstr>数据转换</vt:lpstr>
      <vt:lpstr>例：将(327)10转换成二进制数</vt:lpstr>
      <vt:lpstr>例:将(0.8125)10转换成二进制小数</vt:lpstr>
      <vt:lpstr>十进制数的编码与运算</vt:lpstr>
      <vt:lpstr>十进制数的编码与运算</vt:lpstr>
      <vt:lpstr>3.2 带符号的二进制数据在计算机中的表示方法及加减运算</vt:lpstr>
      <vt:lpstr>机器数</vt:lpstr>
      <vt:lpstr>原码表示法</vt:lpstr>
      <vt:lpstr>反码表示法(one’s   complement)</vt:lpstr>
      <vt:lpstr>补码表示法(two’s  complement)</vt:lpstr>
      <vt:lpstr>实现加法运算的逻辑示例</vt:lpstr>
      <vt:lpstr>整数的表示形式</vt:lpstr>
      <vt:lpstr>加减法运算的溢出处理</vt:lpstr>
      <vt:lpstr>加减法运算的溢出处理</vt:lpstr>
      <vt:lpstr>加减法运算的溢出处理</vt:lpstr>
      <vt:lpstr>变形补码</vt:lpstr>
      <vt:lpstr>定点数和浮点数</vt:lpstr>
      <vt:lpstr>计算机中浮点数的表示</vt:lpstr>
      <vt:lpstr>规格化浮点数</vt:lpstr>
      <vt:lpstr>二进制浮点数的IEEE 754标准</vt:lpstr>
      <vt:lpstr>移码</vt:lpstr>
      <vt:lpstr>数值范围和精度</vt:lpstr>
      <vt:lpstr>3.3 二进制乘法运算</vt:lpstr>
      <vt:lpstr>定点原码的一位乘法</vt:lpstr>
      <vt:lpstr>人工计算的修改</vt:lpstr>
      <vt:lpstr>定点原码1位乘法器实现</vt:lpstr>
      <vt:lpstr>PowerPoint Presentation</vt:lpstr>
      <vt:lpstr>定点补码一位乘法</vt:lpstr>
      <vt:lpstr>布斯(Booth) 1位乘法规则</vt:lpstr>
      <vt:lpstr>PowerPoint Presentation</vt:lpstr>
      <vt:lpstr>定点原码二位乘法</vt:lpstr>
      <vt:lpstr>定点原码二位乘法</vt:lpstr>
      <vt:lpstr>原码2位乘法举例</vt:lpstr>
      <vt:lpstr>阵列乘法器</vt:lpstr>
      <vt:lpstr>阵列乘法器</vt:lpstr>
      <vt:lpstr> 3.4 二进制除法运算</vt:lpstr>
      <vt:lpstr>定点除法运算</vt:lpstr>
      <vt:lpstr>原码1位恢复余数除法</vt:lpstr>
      <vt:lpstr>加减交替法</vt:lpstr>
      <vt:lpstr>PowerPoint Presentation</vt:lpstr>
      <vt:lpstr>提高除法运算速度的方法</vt:lpstr>
      <vt:lpstr>提高除法运算速度的方法</vt:lpstr>
      <vt:lpstr>3.5 浮点数的运算方法</vt:lpstr>
      <vt:lpstr>浮点数的加减法运算</vt:lpstr>
      <vt:lpstr>浮点数的加、减运算举例</vt:lpstr>
      <vt:lpstr>浮点数的乘法运算</vt:lpstr>
      <vt:lpstr>浮点数的舍入处理</vt:lpstr>
      <vt:lpstr>浮点乘法运算举例</vt:lpstr>
      <vt:lpstr>3.6 运算部件</vt:lpstr>
      <vt:lpstr>定点运算部件</vt:lpstr>
      <vt:lpstr>A，B，C寄存器的作用</vt:lpstr>
      <vt:lpstr>浮点运算器</vt:lpstr>
      <vt:lpstr>3.7 数据校验码</vt:lpstr>
      <vt:lpstr>数据校验码</vt:lpstr>
      <vt:lpstr>奇偶校验码</vt:lpstr>
      <vt:lpstr>奇偶校验码</vt:lpstr>
      <vt:lpstr>海明校验码</vt:lpstr>
      <vt:lpstr>海明校验码的校验位数</vt:lpstr>
      <vt:lpstr>海明校验码的校验位置</vt:lpstr>
      <vt:lpstr>1位纠错海明码的实现</vt:lpstr>
      <vt:lpstr>1位纠错2位检错海明码</vt:lpstr>
      <vt:lpstr>1位纠错2位检错海明码</vt:lpstr>
      <vt:lpstr>模2运算</vt:lpstr>
      <vt:lpstr>循环冗余校验(CRC)码</vt:lpstr>
      <vt:lpstr>CRC码的编码方法</vt:lpstr>
      <vt:lpstr>CRC码编码方法举例</vt:lpstr>
      <vt:lpstr>CRC的译码与纠错</vt:lpstr>
      <vt:lpstr>CRC的译码与纠错</vt:lpstr>
      <vt:lpstr>关于生成多项式G(x)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运算方法和运算部件</dc:title>
  <dc:subject/>
  <dc:creator/>
  <cp:keywords/>
  <dc:description/>
  <cp:lastModifiedBy>jia juncheng</cp:lastModifiedBy>
  <cp:revision>28</cp:revision>
  <dcterms:created xsi:type="dcterms:W3CDTF">2017-02-27T03:57:12Z</dcterms:created>
  <dcterms:modified xsi:type="dcterms:W3CDTF">2020-03-09T00:05:27Z</dcterms:modified>
  <cp:category/>
</cp:coreProperties>
</file>