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68" r:id="rId27"/>
    <p:sldId id="269" r:id="rId28"/>
    <p:sldId id="270" r:id="rId29"/>
    <p:sldId id="271" r:id="rId30"/>
    <p:sldId id="272" r:id="rId31"/>
    <p:sldId id="273" r:id="rId32"/>
    <p:sldId id="274" r:id="rId33"/>
    <p:sldId id="275" r:id="rId34"/>
    <p:sldId id="293" r:id="rId35"/>
    <p:sldId id="276" r:id="rId36"/>
    <p:sldId id="277" r:id="rId37"/>
    <p:sldId id="278" r:id="rId38"/>
    <p:sldId id="279"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1"/>
  </p:normalViewPr>
  <p:slideViewPr>
    <p:cSldViewPr snapToGrid="0" snapToObjects="1">
      <p:cViewPr varScale="1">
        <p:scale>
          <a:sx n="108" d="100"/>
          <a:sy n="108" d="100"/>
        </p:scale>
        <p:origin x="12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0001150-C708-A448-AD41-DCBC9E533F45}" type="datetimeFigureOut">
              <a:rPr kumimoji="1" lang="zh-CN" altLang="en-US" smtClean="0"/>
              <a:t>2018/4/2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01150-C708-A448-AD41-DCBC9E533F45}" type="datetimeFigureOut">
              <a:rPr kumimoji="1" lang="zh-CN" altLang="en-US" smtClean="0"/>
              <a:t>2018/4/2</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23975-5E85-554E-9145-1A66F4D7A72D}" type="slidenum">
              <a:rPr kumimoji="1" lang="zh-CN" altLang="en-US" smtClean="0"/>
              <a:t>‹#›</a:t>
            </a:fld>
            <a:endParaRPr kumimoji="1" lang="zh-CN" altLang="en-US"/>
          </a:p>
        </p:txBody>
      </p:sp>
    </p:spTree>
    <p:extLst>
      <p:ext uri="{BB962C8B-B14F-4D97-AF65-F5344CB8AC3E}">
        <p14:creationId xmlns:p14="http://schemas.microsoft.com/office/powerpoint/2010/main" val="896268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png"/><Relationship Id="rId5" Type="http://schemas.openxmlformats.org/officeDocument/2006/relationships/image" Target="../media/image7.tiff"/><Relationship Id="rId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9.png"/><Relationship Id="rId5" Type="http://schemas.openxmlformats.org/officeDocument/2006/relationships/oleObject" Target="../embeddings/oleObject3.bin"/><Relationship Id="rId6" Type="http://schemas.openxmlformats.org/officeDocument/2006/relationships/image" Target="../media/image10.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3.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4.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5.png"/><Relationship Id="rId5" Type="http://schemas.openxmlformats.org/officeDocument/2006/relationships/oleObject" Target="../embeddings/oleObject7.bin"/><Relationship Id="rId6" Type="http://schemas.openxmlformats.org/officeDocument/2006/relationships/image" Target="../media/image16.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0.png"/><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zh-CN" altLang="en-US" dirty="0" smtClean="0"/>
              <a:t>第</a:t>
            </a:r>
            <a:r>
              <a:rPr kumimoji="1" lang="en-US" altLang="zh-CN" dirty="0" smtClean="0"/>
              <a:t>4</a:t>
            </a:r>
            <a:r>
              <a:rPr kumimoji="1" lang="zh-CN" altLang="en-US" dirty="0" smtClean="0"/>
              <a:t>章</a:t>
            </a:r>
            <a:r>
              <a:rPr kumimoji="1" lang="en-US" altLang="zh-CN" dirty="0" smtClean="0"/>
              <a:t> </a:t>
            </a:r>
            <a:r>
              <a:rPr kumimoji="1" lang="zh-CN" altLang="en-US" dirty="0" smtClean="0"/>
              <a:t>主存储器</a:t>
            </a:r>
            <a:endParaRPr kumimoji="1" lang="zh-CN" altLang="en-US" dirty="0"/>
          </a:p>
        </p:txBody>
      </p:sp>
      <p:sp>
        <p:nvSpPr>
          <p:cNvPr id="3" name="Subtitle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80867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读</a:t>
            </a:r>
            <a:r>
              <a:rPr lang="en-US" altLang="zh-CN" dirty="0"/>
              <a:t>/</a:t>
            </a:r>
            <a:r>
              <a:rPr lang="zh-CN" altLang="en-US" dirty="0"/>
              <a:t>写存储器</a:t>
            </a:r>
            <a:r>
              <a:rPr lang="en-US" altLang="zh-CN" dirty="0"/>
              <a:t>(RAM)</a:t>
            </a:r>
            <a:endParaRPr lang="en-US" dirty="0"/>
          </a:p>
        </p:txBody>
      </p:sp>
      <p:sp>
        <p:nvSpPr>
          <p:cNvPr id="5" name="Content Placeholder 4"/>
          <p:cNvSpPr>
            <a:spLocks noGrp="1"/>
          </p:cNvSpPr>
          <p:nvPr>
            <p:ph idx="1"/>
          </p:nvPr>
        </p:nvSpPr>
        <p:spPr/>
        <p:txBody>
          <a:bodyPr/>
          <a:lstStyle/>
          <a:p>
            <a:r>
              <a:rPr lang="zh-CN" altLang="en-US" dirty="0" smtClean="0"/>
              <a:t>按存储元件在运行中能否长时间保存</a:t>
            </a:r>
            <a:r>
              <a:rPr lang="zh-CN" altLang="en-US" dirty="0"/>
              <a:t>信息分为静态存储器</a:t>
            </a:r>
            <a:r>
              <a:rPr lang="en-US" altLang="zh-CN" dirty="0"/>
              <a:t>SRAM</a:t>
            </a:r>
            <a:r>
              <a:rPr lang="zh-CN" altLang="en-US" dirty="0"/>
              <a:t>和动态存储器</a:t>
            </a:r>
            <a:r>
              <a:rPr lang="en-US" altLang="zh-CN" dirty="0"/>
              <a:t>DRAM</a:t>
            </a:r>
            <a:r>
              <a:rPr lang="zh-CN" altLang="en-US" dirty="0"/>
              <a:t>两</a:t>
            </a:r>
            <a:r>
              <a:rPr lang="zh-CN" altLang="en-US" dirty="0" smtClean="0"/>
              <a:t>种</a:t>
            </a:r>
            <a:endParaRPr lang="en-US" altLang="zh-CN" dirty="0" smtClean="0"/>
          </a:p>
          <a:p>
            <a:r>
              <a:rPr lang="zh-CN" altLang="en-US" dirty="0"/>
              <a:t>静态</a:t>
            </a:r>
            <a:r>
              <a:rPr lang="zh-CN" altLang="en-US" dirty="0" smtClean="0"/>
              <a:t>存储器</a:t>
            </a:r>
            <a:r>
              <a:rPr lang="zh-CN" altLang="en-US" dirty="0"/>
              <a:t>：</a:t>
            </a:r>
            <a:r>
              <a:rPr lang="zh-CN" altLang="en-US" dirty="0" smtClean="0"/>
              <a:t>利用</a:t>
            </a:r>
            <a:r>
              <a:rPr lang="zh-CN" altLang="en-US" dirty="0"/>
              <a:t>双稳态触发器来保存信息，只要不断电，信息就不会</a:t>
            </a:r>
            <a:r>
              <a:rPr lang="zh-CN" altLang="en-US" dirty="0" smtClean="0"/>
              <a:t>丢失</a:t>
            </a:r>
            <a:endParaRPr lang="zh-CN" altLang="en-US" dirty="0"/>
          </a:p>
          <a:p>
            <a:r>
              <a:rPr lang="zh-CN" altLang="en-US" dirty="0"/>
              <a:t>动态</a:t>
            </a:r>
            <a:r>
              <a:rPr lang="zh-CN" altLang="en-US" dirty="0" smtClean="0"/>
              <a:t>存储器：利用</a:t>
            </a:r>
            <a:r>
              <a:rPr lang="en-US" altLang="zh-CN" dirty="0"/>
              <a:t>MOS</a:t>
            </a:r>
            <a:r>
              <a:rPr lang="zh-CN" altLang="en-US" dirty="0"/>
              <a:t>电容存储电荷来保存信息，使用时需不断给电容充电才能使信息</a:t>
            </a:r>
            <a:r>
              <a:rPr lang="zh-CN" altLang="en-US" dirty="0" smtClean="0"/>
              <a:t>保持</a:t>
            </a:r>
            <a:endParaRPr lang="zh-CN" altLang="en-US" dirty="0"/>
          </a:p>
          <a:p>
            <a:r>
              <a:rPr lang="zh-CN" altLang="en-US" dirty="0"/>
              <a:t>静态存储器的集成度低，功耗较大；动态存储器的集成度高，功耗小，主要用于大容量存储器</a:t>
            </a:r>
            <a:r>
              <a:rPr lang="en-US" altLang="zh-CN" dirty="0"/>
              <a:t>(</a:t>
            </a:r>
            <a:r>
              <a:rPr lang="zh-CN" altLang="en-US" dirty="0"/>
              <a:t>主存</a:t>
            </a:r>
            <a:r>
              <a:rPr lang="en-US" altLang="zh-CN" dirty="0" smtClean="0"/>
              <a:t>)</a:t>
            </a:r>
            <a:endParaRPr lang="zh-CN" altLang="en-US" dirty="0"/>
          </a:p>
          <a:p>
            <a:endParaRPr lang="en-US" altLang="zh-CN" dirty="0" smtClean="0"/>
          </a:p>
          <a:p>
            <a:pPr lvl="1"/>
            <a:endParaRPr lang="en-US" dirty="0"/>
          </a:p>
        </p:txBody>
      </p:sp>
    </p:spTree>
    <p:extLst>
      <p:ext uri="{BB962C8B-B14F-4D97-AF65-F5344CB8AC3E}">
        <p14:creationId xmlns:p14="http://schemas.microsoft.com/office/powerpoint/2010/main" val="179295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静态存储器</a:t>
            </a:r>
            <a:r>
              <a:rPr lang="en-US" altLang="zh-CN" dirty="0"/>
              <a:t>(SRAM)</a:t>
            </a:r>
            <a:endParaRPr lang="en-US" dirty="0"/>
          </a:p>
        </p:txBody>
      </p:sp>
      <p:sp>
        <p:nvSpPr>
          <p:cNvPr id="3" name="Content Placeholder 2"/>
          <p:cNvSpPr>
            <a:spLocks noGrp="1"/>
          </p:cNvSpPr>
          <p:nvPr>
            <p:ph sz="half" idx="1"/>
          </p:nvPr>
        </p:nvSpPr>
        <p:spPr/>
        <p:txBody>
          <a:bodyPr/>
          <a:lstStyle/>
          <a:p>
            <a:r>
              <a:rPr lang="zh-CN" altLang="en-US" dirty="0"/>
              <a:t>静态存储器的存储</a:t>
            </a:r>
            <a:r>
              <a:rPr lang="zh-CN" altLang="en-US" dirty="0" smtClean="0"/>
              <a:t>单元由</a:t>
            </a:r>
            <a:r>
              <a:rPr lang="en-US" altLang="zh-CN" dirty="0"/>
              <a:t>6</a:t>
            </a:r>
            <a:r>
              <a:rPr lang="zh-CN" altLang="en-US" dirty="0"/>
              <a:t>个</a:t>
            </a:r>
            <a:r>
              <a:rPr lang="en-US" altLang="zh-CN" dirty="0"/>
              <a:t>MOS</a:t>
            </a:r>
            <a:r>
              <a:rPr lang="zh-CN" altLang="en-US" dirty="0"/>
              <a:t>管组成一个双稳态</a:t>
            </a:r>
            <a:r>
              <a:rPr lang="zh-CN" altLang="en-US" dirty="0" smtClean="0"/>
              <a:t>触发器</a:t>
            </a:r>
            <a:endParaRPr lang="zh-CN" altLang="en-US" dirty="0"/>
          </a:p>
          <a:p>
            <a:endParaRPr lang="en-US" dirty="0"/>
          </a:p>
        </p:txBody>
      </p:sp>
      <p:sp>
        <p:nvSpPr>
          <p:cNvPr id="4" name="Content Placeholder 3"/>
          <p:cNvSpPr>
            <a:spLocks noGrp="1"/>
          </p:cNvSpPr>
          <p:nvPr>
            <p:ph sz="half" idx="2"/>
          </p:nvPr>
        </p:nvSpPr>
        <p:spPr/>
        <p:txBody>
          <a:bodyPr/>
          <a:lstStyle/>
          <a:p>
            <a:r>
              <a:rPr lang="en-US" altLang="zh-CN" dirty="0"/>
              <a:t>16×1</a:t>
            </a:r>
            <a:r>
              <a:rPr lang="zh-CN" altLang="en-US" dirty="0"/>
              <a:t>位静态存储器</a:t>
            </a:r>
            <a:endParaRPr lang="en-US" dirty="0"/>
          </a:p>
        </p:txBody>
      </p:sp>
      <p:pic>
        <p:nvPicPr>
          <p:cNvPr id="45057" name="Picture 1" descr="d2.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3340894"/>
            <a:ext cx="3733800" cy="2384234"/>
          </a:xfrm>
          <a:prstGeom prst="rect">
            <a:avLst/>
          </a:prstGeom>
          <a:noFill/>
          <a:extLst>
            <a:ext uri="{909E8E84-426E-40DD-AFC4-6F175D3DCCD1}">
              <a14:hiddenFill xmlns:a14="http://schemas.microsoft.com/office/drawing/2010/main">
                <a:solidFill>
                  <a:srgbClr val="FFFFFF"/>
                </a:solidFill>
              </a14:hiddenFill>
            </a:ext>
          </a:extLst>
        </p:spPr>
      </p:pic>
      <p:pic>
        <p:nvPicPr>
          <p:cNvPr id="45059" name="Picture 3" descr="d3.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2786063"/>
            <a:ext cx="43053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903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动态存储器</a:t>
            </a:r>
            <a:r>
              <a:rPr lang="en-US" altLang="zh-CN" dirty="0"/>
              <a:t>(DRAM)</a:t>
            </a:r>
            <a:endParaRPr lang="en-US" dirty="0"/>
          </a:p>
        </p:txBody>
      </p:sp>
      <p:sp>
        <p:nvSpPr>
          <p:cNvPr id="3" name="Content Placeholder 2"/>
          <p:cNvSpPr>
            <a:spLocks noGrp="1"/>
          </p:cNvSpPr>
          <p:nvPr>
            <p:ph sz="half" idx="1"/>
          </p:nvPr>
        </p:nvSpPr>
        <p:spPr/>
        <p:txBody>
          <a:bodyPr/>
          <a:lstStyle/>
          <a:p>
            <a:r>
              <a:rPr lang="zh-CN" altLang="en-US" dirty="0"/>
              <a:t>单管存储单元 </a:t>
            </a:r>
            <a:endParaRPr lang="en-US" dirty="0"/>
          </a:p>
        </p:txBody>
      </p:sp>
      <p:sp>
        <p:nvSpPr>
          <p:cNvPr id="4" name="Content Placeholder 3"/>
          <p:cNvSpPr>
            <a:spLocks noGrp="1"/>
          </p:cNvSpPr>
          <p:nvPr>
            <p:ph sz="half" idx="2"/>
          </p:nvPr>
        </p:nvSpPr>
        <p:spPr/>
        <p:txBody>
          <a:bodyPr/>
          <a:lstStyle/>
          <a:p>
            <a:r>
              <a:rPr lang="en-US" dirty="0" smtClean="0"/>
              <a:t>16K</a:t>
            </a:r>
            <a:r>
              <a:rPr lang="en-US" altLang="zh-CN" dirty="0" smtClean="0"/>
              <a:t>×</a:t>
            </a:r>
            <a:r>
              <a:rPr lang="en-US" dirty="0" smtClean="0"/>
              <a:t>1</a:t>
            </a:r>
            <a:r>
              <a:rPr lang="zh-CN" altLang="en-US" dirty="0"/>
              <a:t>位动态</a:t>
            </a:r>
            <a:r>
              <a:rPr lang="zh-CN" altLang="en-US" dirty="0" smtClean="0"/>
              <a:t>存储器</a:t>
            </a:r>
            <a:r>
              <a:rPr lang="en-US" dirty="0" smtClean="0"/>
              <a:t> </a:t>
            </a:r>
            <a:endParaRPr lang="en-US" dirty="0"/>
          </a:p>
        </p:txBody>
      </p:sp>
      <p:pic>
        <p:nvPicPr>
          <p:cNvPr id="46081" name="Picture 1" descr="d6.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3213100"/>
            <a:ext cx="2486314" cy="1854200"/>
          </a:xfrm>
          <a:prstGeom prst="rect">
            <a:avLst/>
          </a:prstGeom>
          <a:noFill/>
          <a:extLst>
            <a:ext uri="{909E8E84-426E-40DD-AFC4-6F175D3DCCD1}">
              <a14:hiddenFill xmlns:a14="http://schemas.microsoft.com/office/drawing/2010/main">
                <a:solidFill>
                  <a:srgbClr val="FFFFFF"/>
                </a:solidFill>
              </a14:hiddenFill>
            </a:ext>
          </a:extLst>
        </p:spPr>
      </p:pic>
      <p:pic>
        <p:nvPicPr>
          <p:cNvPr id="46083" name="Picture 3" descr="d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554" y="3003550"/>
            <a:ext cx="5804546"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376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动态存储器</a:t>
            </a:r>
            <a:r>
              <a:rPr lang="en-US" altLang="zh-CN" dirty="0"/>
              <a:t>(DRAM)</a:t>
            </a:r>
            <a:endParaRPr lang="en-US" dirty="0"/>
          </a:p>
        </p:txBody>
      </p:sp>
      <p:sp>
        <p:nvSpPr>
          <p:cNvPr id="5" name="Content Placeholder 4"/>
          <p:cNvSpPr>
            <a:spLocks noGrp="1"/>
          </p:cNvSpPr>
          <p:nvPr>
            <p:ph idx="1"/>
          </p:nvPr>
        </p:nvSpPr>
        <p:spPr/>
        <p:txBody>
          <a:bodyPr/>
          <a:lstStyle/>
          <a:p>
            <a:r>
              <a:rPr lang="zh-CN" altLang="en-US" dirty="0"/>
              <a:t>单管存储单元的</a:t>
            </a:r>
            <a:r>
              <a:rPr lang="zh-CN" altLang="en-US" dirty="0" smtClean="0"/>
              <a:t>优点</a:t>
            </a:r>
            <a:endParaRPr lang="en-US" altLang="zh-CN" dirty="0" smtClean="0"/>
          </a:p>
          <a:p>
            <a:pPr lvl="1"/>
            <a:r>
              <a:rPr lang="zh-CN" altLang="en-US" dirty="0" smtClean="0"/>
              <a:t>线路</a:t>
            </a:r>
            <a:r>
              <a:rPr lang="zh-CN" altLang="en-US" dirty="0"/>
              <a:t>简单，单元占用面积</a:t>
            </a:r>
            <a:r>
              <a:rPr lang="zh-CN" altLang="en-US" dirty="0" smtClean="0"/>
              <a:t>小，速度快</a:t>
            </a:r>
            <a:endParaRPr lang="zh-CN" altLang="en-US" dirty="0"/>
          </a:p>
          <a:p>
            <a:r>
              <a:rPr lang="zh-CN" altLang="en-US" dirty="0"/>
              <a:t>单管存储单元的</a:t>
            </a:r>
            <a:r>
              <a:rPr lang="zh-CN" altLang="en-US" dirty="0" smtClean="0"/>
              <a:t>缺点</a:t>
            </a:r>
            <a:endParaRPr lang="en-US" altLang="zh-CN" dirty="0" smtClean="0"/>
          </a:p>
          <a:p>
            <a:pPr lvl="1"/>
            <a:r>
              <a:rPr lang="zh-CN" altLang="en-US" dirty="0" smtClean="0"/>
              <a:t>读出</a:t>
            </a:r>
            <a:r>
              <a:rPr lang="zh-CN" altLang="en-US" dirty="0"/>
              <a:t>是破坏性的，读出后要立即对单元进行“重写</a:t>
            </a:r>
            <a:r>
              <a:rPr lang="zh-CN" altLang="en-US" dirty="0" smtClean="0"/>
              <a:t>”</a:t>
            </a:r>
            <a:endParaRPr lang="en-US" altLang="zh-CN" dirty="0" smtClean="0"/>
          </a:p>
          <a:p>
            <a:pPr lvl="1"/>
            <a:r>
              <a:rPr lang="zh-CN" altLang="en-US" dirty="0" smtClean="0"/>
              <a:t>单元</a:t>
            </a:r>
            <a:r>
              <a:rPr lang="zh-CN" altLang="en-US" dirty="0"/>
              <a:t>读出信号很小，要求有高灵敏度的读出</a:t>
            </a:r>
            <a:r>
              <a:rPr lang="zh-CN" altLang="en-US" dirty="0" smtClean="0"/>
              <a:t>放大器</a:t>
            </a:r>
            <a:endParaRPr lang="zh-CN" altLang="en-US" dirty="0"/>
          </a:p>
        </p:txBody>
      </p:sp>
    </p:spTree>
    <p:extLst>
      <p:ext uri="{BB962C8B-B14F-4D97-AF65-F5344CB8AC3E}">
        <p14:creationId xmlns:p14="http://schemas.microsoft.com/office/powerpoint/2010/main" val="1166871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动态存储器</a:t>
            </a:r>
            <a:r>
              <a:rPr lang="en-US" altLang="zh-CN" dirty="0"/>
              <a:t>(DRAM)</a:t>
            </a:r>
            <a:endParaRPr kumimoji="1" lang="zh-CN" altLang="en-US" dirty="0"/>
          </a:p>
        </p:txBody>
      </p:sp>
      <p:sp>
        <p:nvSpPr>
          <p:cNvPr id="3" name="Content Placeholder 2"/>
          <p:cNvSpPr>
            <a:spLocks noGrp="1"/>
          </p:cNvSpPr>
          <p:nvPr>
            <p:ph idx="1"/>
          </p:nvPr>
        </p:nvSpPr>
        <p:spPr/>
        <p:txBody>
          <a:bodyPr/>
          <a:lstStyle/>
          <a:p>
            <a:r>
              <a:rPr lang="zh-CN" altLang="en-US" dirty="0" smtClean="0"/>
              <a:t>再生</a:t>
            </a:r>
            <a:endParaRPr lang="en-US" altLang="zh-CN" dirty="0"/>
          </a:p>
          <a:p>
            <a:pPr lvl="1"/>
            <a:r>
              <a:rPr lang="en-US" altLang="zh-CN" dirty="0" smtClean="0"/>
              <a:t>DRAM</a:t>
            </a:r>
            <a:r>
              <a:rPr lang="zh-CN" altLang="en-US" dirty="0"/>
              <a:t>是通过电容的充电来保存信息</a:t>
            </a:r>
            <a:r>
              <a:rPr lang="zh-CN" altLang="en-US" dirty="0" smtClean="0"/>
              <a:t>的，但由于漏</a:t>
            </a:r>
            <a:r>
              <a:rPr lang="zh-CN" altLang="en-US" dirty="0"/>
              <a:t>电阻的</a:t>
            </a:r>
            <a:r>
              <a:rPr lang="zh-CN" altLang="en-US" dirty="0" smtClean="0"/>
              <a:t>存在，其</a:t>
            </a:r>
            <a:r>
              <a:rPr lang="zh-CN" altLang="en-US" dirty="0"/>
              <a:t>电荷会逐渐</a:t>
            </a:r>
            <a:r>
              <a:rPr lang="zh-CN" altLang="en-US" dirty="0" smtClean="0"/>
              <a:t>漏掉，从而</a:t>
            </a:r>
            <a:r>
              <a:rPr lang="zh-CN" altLang="en-US" dirty="0"/>
              <a:t>使存储的信息</a:t>
            </a:r>
            <a:r>
              <a:rPr lang="zh-CN" altLang="en-US" dirty="0" smtClean="0"/>
              <a:t>丢失</a:t>
            </a:r>
            <a:endParaRPr lang="en-US" altLang="zh-CN" dirty="0" smtClean="0"/>
          </a:p>
          <a:p>
            <a:pPr lvl="1"/>
            <a:r>
              <a:rPr lang="zh-CN" altLang="en-US" dirty="0" smtClean="0"/>
              <a:t>因此，必须</a:t>
            </a:r>
            <a:r>
              <a:rPr lang="zh-CN" altLang="en-US" dirty="0"/>
              <a:t>在电荷漏掉以前就进行</a:t>
            </a:r>
            <a:r>
              <a:rPr lang="zh-CN" altLang="en-US" dirty="0" smtClean="0"/>
              <a:t>充电，这</a:t>
            </a:r>
            <a:r>
              <a:rPr lang="zh-CN" altLang="en-US" dirty="0"/>
              <a:t>一充电过程称为再生，或称为</a:t>
            </a:r>
            <a:r>
              <a:rPr lang="zh-CN" altLang="en-US" dirty="0" smtClean="0"/>
              <a:t>刷新</a:t>
            </a:r>
            <a:endParaRPr lang="en-US" altLang="zh-CN" dirty="0" smtClean="0"/>
          </a:p>
          <a:p>
            <a:r>
              <a:rPr lang="zh-CN" altLang="en-US" dirty="0" smtClean="0"/>
              <a:t>再生一般应在小于或等于</a:t>
            </a:r>
            <a:r>
              <a:rPr lang="en-US" altLang="zh-CN" dirty="0" smtClean="0"/>
              <a:t>2ms</a:t>
            </a:r>
            <a:r>
              <a:rPr lang="zh-CN" altLang="en-US" dirty="0" smtClean="0"/>
              <a:t>时间内进行一次</a:t>
            </a:r>
            <a:endParaRPr lang="en-US" altLang="zh-CN" dirty="0" smtClean="0"/>
          </a:p>
          <a:p>
            <a:endParaRPr kumimoji="1" lang="zh-CN" altLang="en-US" dirty="0"/>
          </a:p>
        </p:txBody>
      </p:sp>
    </p:spTree>
    <p:extLst>
      <p:ext uri="{BB962C8B-B14F-4D97-AF65-F5344CB8AC3E}">
        <p14:creationId xmlns:p14="http://schemas.microsoft.com/office/powerpoint/2010/main" val="117823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26"/>
          <p:cNvSpPr>
            <a:spLocks noGrp="1" noRot="1" noChangeArrowheads="1"/>
          </p:cNvSpPr>
          <p:nvPr>
            <p:ph type="title"/>
          </p:nvPr>
        </p:nvSpPr>
        <p:spPr>
          <a:xfrm>
            <a:off x="304800" y="533400"/>
            <a:ext cx="8540750" cy="762000"/>
          </a:xfrm>
        </p:spPr>
        <p:txBody>
          <a:bodyPr/>
          <a:lstStyle/>
          <a:p>
            <a:r>
              <a:rPr lang="zh-CN" altLang="en-US"/>
              <a:t>4.7 </a:t>
            </a:r>
            <a:r>
              <a:rPr lang="en-US" altLang="zh-CN"/>
              <a:t>DRAM</a:t>
            </a:r>
            <a:r>
              <a:rPr lang="zh-CN" altLang="en-US"/>
              <a:t>的研制与发展</a:t>
            </a:r>
          </a:p>
        </p:txBody>
      </p:sp>
      <p:sp>
        <p:nvSpPr>
          <p:cNvPr id="151555" name="Rectangle 1027"/>
          <p:cNvSpPr>
            <a:spLocks noGrp="1" noRot="1" noChangeArrowheads="1"/>
          </p:cNvSpPr>
          <p:nvPr>
            <p:ph type="body" idx="1"/>
          </p:nvPr>
        </p:nvSpPr>
        <p:spPr>
          <a:xfrm>
            <a:off x="304800" y="1447800"/>
            <a:ext cx="4730338" cy="3872345"/>
          </a:xfrm>
        </p:spPr>
        <p:txBody>
          <a:bodyPr>
            <a:normAutofit fontScale="92500"/>
          </a:bodyPr>
          <a:lstStyle/>
          <a:p>
            <a:pPr>
              <a:lnSpc>
                <a:spcPct val="90000"/>
              </a:lnSpc>
            </a:pPr>
            <a:r>
              <a:rPr lang="zh-CN" altLang="en-US" sz="2800" dirty="0"/>
              <a:t>起初</a:t>
            </a:r>
            <a:r>
              <a:rPr lang="zh-CN" altLang="en-US" sz="2800" dirty="0" smtClean="0"/>
              <a:t>，内存</a:t>
            </a:r>
            <a:r>
              <a:rPr lang="zh-CN" altLang="en-US" sz="2800" dirty="0"/>
              <a:t>是一块块的</a:t>
            </a:r>
            <a:r>
              <a:rPr lang="en-US" altLang="zh-CN" sz="2800" dirty="0"/>
              <a:t>IC</a:t>
            </a:r>
            <a:r>
              <a:rPr lang="en-US" altLang="zh-CN" sz="2800" dirty="0" smtClean="0"/>
              <a:t>，</a:t>
            </a:r>
            <a:r>
              <a:rPr lang="zh-CN" altLang="en-US" sz="2800" dirty="0" smtClean="0"/>
              <a:t>焊接</a:t>
            </a:r>
            <a:r>
              <a:rPr lang="zh-CN" altLang="en-US" sz="2800" dirty="0"/>
              <a:t>到主机板上才能正常使用，一旦某一块内存</a:t>
            </a:r>
            <a:r>
              <a:rPr lang="en-US" altLang="zh-CN" sz="2800" dirty="0"/>
              <a:t>IC</a:t>
            </a:r>
            <a:r>
              <a:rPr lang="zh-CN" altLang="en-US" sz="2800" dirty="0"/>
              <a:t>坏了，必须焊下来才能更换</a:t>
            </a:r>
            <a:r>
              <a:rPr lang="zh-CN" altLang="en-US" sz="2800" dirty="0" smtClean="0"/>
              <a:t>，不方便</a:t>
            </a:r>
            <a:endParaRPr lang="en-US" altLang="zh-CN" sz="2800" dirty="0" smtClean="0"/>
          </a:p>
          <a:p>
            <a:r>
              <a:rPr lang="zh-CN" altLang="en-US" sz="2800" dirty="0" smtClean="0"/>
              <a:t>后来，发明</a:t>
            </a:r>
            <a:r>
              <a:rPr lang="zh-CN" altLang="en-US" sz="2800" dirty="0"/>
              <a:t>了模块化的条装内存</a:t>
            </a:r>
            <a:r>
              <a:rPr lang="zh-CN" altLang="en-US" sz="2800" dirty="0" smtClean="0"/>
              <a:t>，上面集成</a:t>
            </a:r>
            <a:r>
              <a:rPr lang="zh-CN" altLang="en-US" sz="2800" dirty="0"/>
              <a:t>了多块内存</a:t>
            </a:r>
            <a:r>
              <a:rPr lang="en-US" altLang="zh-CN" sz="2800" dirty="0"/>
              <a:t>IC </a:t>
            </a:r>
            <a:r>
              <a:rPr lang="en-US" altLang="zh-CN" sz="2800" dirty="0" smtClean="0"/>
              <a:t>，</a:t>
            </a:r>
            <a:r>
              <a:rPr lang="zh-CN" altLang="en-US" sz="2800" dirty="0" smtClean="0"/>
              <a:t>在</a:t>
            </a:r>
            <a:r>
              <a:rPr lang="zh-CN" altLang="en-US" sz="2800" dirty="0"/>
              <a:t>主板上设计了</a:t>
            </a:r>
            <a:r>
              <a:rPr lang="zh-CN" altLang="en-US" dirty="0"/>
              <a:t>内存</a:t>
            </a:r>
            <a:r>
              <a:rPr lang="zh-CN" altLang="en-US" dirty="0" smtClean="0"/>
              <a:t>插槽</a:t>
            </a:r>
            <a:r>
              <a:rPr lang="zh-CN" altLang="en-US" sz="2800" dirty="0" smtClean="0"/>
              <a:t>，内存条</a:t>
            </a:r>
            <a:r>
              <a:rPr lang="zh-CN" altLang="en-US" sz="2800" dirty="0"/>
              <a:t>就可随意</a:t>
            </a:r>
            <a:r>
              <a:rPr lang="zh-CN" altLang="en-US" sz="2800" dirty="0" smtClean="0"/>
              <a:t>拆卸，内存</a:t>
            </a:r>
            <a:r>
              <a:rPr lang="zh-CN" altLang="en-US" sz="2800" dirty="0"/>
              <a:t>的维修和</a:t>
            </a:r>
            <a:r>
              <a:rPr lang="zh-CN" altLang="en-US" sz="2800" dirty="0" smtClean="0"/>
              <a:t>扩充变</a:t>
            </a:r>
            <a:r>
              <a:rPr lang="zh-CN" altLang="en-US" sz="2800" dirty="0"/>
              <a:t>得非常</a:t>
            </a:r>
            <a:r>
              <a:rPr lang="zh-CN" altLang="en-US" sz="2800" dirty="0" smtClean="0"/>
              <a:t>方便</a:t>
            </a:r>
            <a:endParaRPr lang="zh-CN" altLang="en-US" sz="2800" dirty="0"/>
          </a:p>
        </p:txBody>
      </p:sp>
      <p:graphicFrame>
        <p:nvGraphicFramePr>
          <p:cNvPr id="151556" name="Object 1028"/>
          <p:cNvGraphicFramePr>
            <a:graphicFrameLocks noChangeAspect="1"/>
          </p:cNvGraphicFramePr>
          <p:nvPr>
            <p:extLst>
              <p:ext uri="{D42A27DB-BD31-4B8C-83A1-F6EECF244321}">
                <p14:modId xmlns:p14="http://schemas.microsoft.com/office/powerpoint/2010/main" val="429642577"/>
              </p:ext>
            </p:extLst>
          </p:nvPr>
        </p:nvGraphicFramePr>
        <p:xfrm>
          <a:off x="5035138" y="1190934"/>
          <a:ext cx="3941042" cy="2193038"/>
        </p:xfrm>
        <a:graphic>
          <a:graphicData uri="http://schemas.openxmlformats.org/presentationml/2006/ole">
            <mc:AlternateContent xmlns:mc="http://schemas.openxmlformats.org/markup-compatibility/2006">
              <mc:Choice xmlns:v="urn:schemas-microsoft-com:vml" Requires="v">
                <p:oleObj spid="_x0000_s2061" name="位图图像" r:id="rId3" imgW="1867161" imgH="1038370" progId="Paint.Picture">
                  <p:embed/>
                </p:oleObj>
              </mc:Choice>
              <mc:Fallback>
                <p:oleObj name="位图图像" r:id="rId3" imgW="1867161" imgH="103837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138" y="1190934"/>
                        <a:ext cx="3941042" cy="2193038"/>
                      </a:xfrm>
                      <a:prstGeom prst="rect">
                        <a:avLst/>
                      </a:prstGeom>
                      <a:noFill/>
                      <a:ln>
                        <a:noFill/>
                      </a:ln>
                      <a:effectLst/>
                      <a:extLst/>
                    </p:spPr>
                  </p:pic>
                </p:oleObj>
              </mc:Fallback>
            </mc:AlternateContent>
          </a:graphicData>
        </a:graphic>
      </p:graphicFrame>
      <p:pic>
        <p:nvPicPr>
          <p:cNvPr id="2" name="Picture 1"/>
          <p:cNvPicPr>
            <a:picLocks noChangeAspect="1"/>
          </p:cNvPicPr>
          <p:nvPr/>
        </p:nvPicPr>
        <p:blipFill>
          <a:blip r:embed="rId5"/>
          <a:stretch>
            <a:fillRect/>
          </a:stretch>
        </p:blipFill>
        <p:spPr>
          <a:xfrm>
            <a:off x="5259986" y="3648903"/>
            <a:ext cx="3491345" cy="3078468"/>
          </a:xfrm>
          <a:prstGeom prst="rect">
            <a:avLst/>
          </a:prstGeom>
        </p:spPr>
      </p:pic>
      <p:pic>
        <p:nvPicPr>
          <p:cNvPr id="3" name="Picture 2"/>
          <p:cNvPicPr>
            <a:picLocks noChangeAspect="1"/>
          </p:cNvPicPr>
          <p:nvPr/>
        </p:nvPicPr>
        <p:blipFill>
          <a:blip r:embed="rId6"/>
          <a:stretch>
            <a:fillRect/>
          </a:stretch>
        </p:blipFill>
        <p:spPr>
          <a:xfrm>
            <a:off x="531545" y="4941818"/>
            <a:ext cx="4283878" cy="1916182"/>
          </a:xfrm>
          <a:prstGeom prst="rect">
            <a:avLst/>
          </a:prstGeom>
        </p:spPr>
      </p:pic>
    </p:spTree>
    <p:extLst>
      <p:ext uri="{BB962C8B-B14F-4D97-AF65-F5344CB8AC3E}">
        <p14:creationId xmlns:p14="http://schemas.microsoft.com/office/powerpoint/2010/main" val="197178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a:xfrm>
            <a:off x="304800" y="457200"/>
            <a:ext cx="8540750" cy="762000"/>
          </a:xfrm>
        </p:spPr>
        <p:txBody>
          <a:bodyPr/>
          <a:lstStyle/>
          <a:p>
            <a:r>
              <a:rPr lang="en-US" altLang="zh-CN"/>
              <a:t>FPM</a:t>
            </a:r>
            <a:r>
              <a:rPr lang="zh-CN" altLang="en-US"/>
              <a:t>内存</a:t>
            </a:r>
          </a:p>
        </p:txBody>
      </p:sp>
      <p:sp>
        <p:nvSpPr>
          <p:cNvPr id="153603" name="Rectangle 3"/>
          <p:cNvSpPr>
            <a:spLocks noGrp="1" noRot="1" noChangeArrowheads="1"/>
          </p:cNvSpPr>
          <p:nvPr>
            <p:ph type="body" idx="1"/>
          </p:nvPr>
        </p:nvSpPr>
        <p:spPr>
          <a:xfrm>
            <a:off x="304800" y="1676400"/>
            <a:ext cx="8540750" cy="3276600"/>
          </a:xfrm>
        </p:spPr>
        <p:txBody>
          <a:bodyPr/>
          <a:lstStyle/>
          <a:p>
            <a:r>
              <a:rPr lang="en-US" altLang="zh-CN" sz="2800"/>
              <a:t>FPM</a:t>
            </a:r>
            <a:r>
              <a:rPr lang="zh-CN" altLang="en-US" sz="2800"/>
              <a:t>内存也称</a:t>
            </a:r>
            <a:r>
              <a:rPr lang="zh-CN" altLang="en-US" sz="2800">
                <a:latin typeface="Times New Roman" charset="0"/>
              </a:rPr>
              <a:t>“</a:t>
            </a:r>
            <a:r>
              <a:rPr lang="zh-CN" altLang="en-US" sz="2800"/>
              <a:t>快页式内存</a:t>
            </a:r>
            <a:r>
              <a:rPr lang="zh-CN" altLang="en-US" sz="2800">
                <a:latin typeface="Times New Roman" charset="0"/>
              </a:rPr>
              <a:t>”</a:t>
            </a:r>
            <a:endParaRPr lang="zh-CN" altLang="en-US" sz="2800"/>
          </a:p>
          <a:p>
            <a:pPr>
              <a:buFont typeface="Wingdings" charset="2"/>
              <a:buNone/>
            </a:pPr>
            <a:r>
              <a:rPr lang="zh-CN" altLang="en-US" sz="2800"/>
              <a:t>        386时代</a:t>
            </a:r>
            <a:r>
              <a:rPr lang="en-US" altLang="zh-CN" sz="2800"/>
              <a:t>，</a:t>
            </a:r>
            <a:r>
              <a:rPr lang="zh-CN" altLang="en-US" sz="2800"/>
              <a:t>开始使用内存条，是30 </a:t>
            </a:r>
            <a:r>
              <a:rPr lang="en-US" altLang="zh-CN" sz="2800"/>
              <a:t>PIN SIMM FPM。486</a:t>
            </a:r>
            <a:r>
              <a:rPr lang="zh-CN" altLang="en-US" sz="2800"/>
              <a:t>时代内存主要是30</a:t>
            </a:r>
            <a:r>
              <a:rPr lang="en-US" altLang="zh-CN" sz="2800"/>
              <a:t> PIN SIMM FPM</a:t>
            </a:r>
            <a:r>
              <a:rPr lang="zh-CN" altLang="en-US" sz="2800"/>
              <a:t>和72 </a:t>
            </a:r>
            <a:r>
              <a:rPr lang="en-US" altLang="zh-CN" sz="2800"/>
              <a:t>PIN SIMM FPM</a:t>
            </a:r>
            <a:r>
              <a:rPr lang="zh-CN" altLang="en-US" sz="2800"/>
              <a:t>二分天下。</a:t>
            </a:r>
          </a:p>
          <a:p>
            <a:pPr>
              <a:buFont typeface="Wingdings" charset="2"/>
              <a:buNone/>
            </a:pPr>
            <a:r>
              <a:rPr lang="en-US" altLang="zh-CN" sz="2800"/>
              <a:t>        FPM</a:t>
            </a:r>
            <a:r>
              <a:rPr lang="zh-CN" altLang="en-US" sz="2800"/>
              <a:t>内存是用在486及奔腾级计算机的普通内存，为72线，5</a:t>
            </a:r>
            <a:r>
              <a:rPr lang="en-US" altLang="zh-CN" sz="2800"/>
              <a:t>V</a:t>
            </a:r>
            <a:r>
              <a:rPr lang="zh-CN" altLang="en-US" sz="2800"/>
              <a:t>电压，数据宽度为32位</a:t>
            </a:r>
            <a:r>
              <a:rPr lang="en-US" altLang="zh-CN" sz="2800"/>
              <a:t>，</a:t>
            </a:r>
            <a:r>
              <a:rPr lang="zh-CN" altLang="en-US" sz="2800"/>
              <a:t>速度基本都在60</a:t>
            </a:r>
            <a:r>
              <a:rPr lang="en-US" altLang="zh-CN" sz="2800"/>
              <a:t>ns</a:t>
            </a:r>
            <a:r>
              <a:rPr lang="zh-CN" altLang="en-US" sz="2800"/>
              <a:t>以上。</a:t>
            </a:r>
            <a:endParaRPr lang="en-US" altLang="zh-CN" sz="2800"/>
          </a:p>
        </p:txBody>
      </p:sp>
      <p:graphicFrame>
        <p:nvGraphicFramePr>
          <p:cNvPr id="153605" name="Object 5"/>
          <p:cNvGraphicFramePr>
            <a:graphicFrameLocks noChangeAspect="1"/>
          </p:cNvGraphicFramePr>
          <p:nvPr>
            <p:extLst>
              <p:ext uri="{D42A27DB-BD31-4B8C-83A1-F6EECF244321}">
                <p14:modId xmlns:p14="http://schemas.microsoft.com/office/powerpoint/2010/main" val="1991130687"/>
              </p:ext>
            </p:extLst>
          </p:nvPr>
        </p:nvGraphicFramePr>
        <p:xfrm>
          <a:off x="762000" y="5334000"/>
          <a:ext cx="3886200" cy="800100"/>
        </p:xfrm>
        <a:graphic>
          <a:graphicData uri="http://schemas.openxmlformats.org/presentationml/2006/ole">
            <mc:AlternateContent xmlns:mc="http://schemas.openxmlformats.org/markup-compatibility/2006">
              <mc:Choice xmlns:v="urn:schemas-microsoft-com:vml" Requires="v">
                <p:oleObj spid="_x0000_s3095" name="位图图像" r:id="rId3" imgW="2572109" imgH="428798" progId="Paint.Picture">
                  <p:embed/>
                </p:oleObj>
              </mc:Choice>
              <mc:Fallback>
                <p:oleObj name="位图图像" r:id="rId3" imgW="2572109" imgH="42879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334000"/>
                        <a:ext cx="38862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3606" name="Object 6"/>
          <p:cNvGraphicFramePr>
            <a:graphicFrameLocks noChangeAspect="1"/>
          </p:cNvGraphicFramePr>
          <p:nvPr>
            <p:extLst>
              <p:ext uri="{D42A27DB-BD31-4B8C-83A1-F6EECF244321}">
                <p14:modId xmlns:p14="http://schemas.microsoft.com/office/powerpoint/2010/main" val="695785208"/>
              </p:ext>
            </p:extLst>
          </p:nvPr>
        </p:nvGraphicFramePr>
        <p:xfrm>
          <a:off x="4876800" y="5257800"/>
          <a:ext cx="3810000" cy="963613"/>
        </p:xfrm>
        <a:graphic>
          <a:graphicData uri="http://schemas.openxmlformats.org/presentationml/2006/ole">
            <mc:AlternateContent xmlns:mc="http://schemas.openxmlformats.org/markup-compatibility/2006">
              <mc:Choice xmlns:v="urn:schemas-microsoft-com:vml" Requires="v">
                <p:oleObj spid="_x0000_s3096" name="位图图像" r:id="rId5" imgW="2657846" imgH="619211" progId="Paint.Picture">
                  <p:embed/>
                </p:oleObj>
              </mc:Choice>
              <mc:Fallback>
                <p:oleObj name="位图图像" r:id="rId5" imgW="2657846" imgH="61921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5257800"/>
                        <a:ext cx="3810000"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9030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a:xfrm>
            <a:off x="304800" y="457200"/>
            <a:ext cx="8540750" cy="609600"/>
          </a:xfrm>
        </p:spPr>
        <p:txBody>
          <a:bodyPr>
            <a:normAutofit fontScale="90000"/>
          </a:bodyPr>
          <a:lstStyle/>
          <a:p>
            <a:r>
              <a:rPr lang="en-US" altLang="zh-CN" sz="4000"/>
              <a:t>EDO  DRAM</a:t>
            </a:r>
          </a:p>
        </p:txBody>
      </p:sp>
      <p:sp>
        <p:nvSpPr>
          <p:cNvPr id="154633" name="Rectangle 9"/>
          <p:cNvSpPr>
            <a:spLocks noGrp="1" noRot="1" noChangeArrowheads="1"/>
          </p:cNvSpPr>
          <p:nvPr>
            <p:ph type="body" idx="1"/>
          </p:nvPr>
        </p:nvSpPr>
        <p:spPr>
          <a:xfrm>
            <a:off x="304800" y="1295400"/>
            <a:ext cx="8540750" cy="2667000"/>
          </a:xfrm>
        </p:spPr>
        <p:txBody>
          <a:bodyPr/>
          <a:lstStyle/>
          <a:p>
            <a:r>
              <a:rPr lang="en-US" altLang="zh-CN" sz="2800"/>
              <a:t>EDO（extended data out）DRAM</a:t>
            </a:r>
            <a:r>
              <a:rPr lang="zh-CN" altLang="en-US" sz="2800"/>
              <a:t>也称</a:t>
            </a:r>
            <a:r>
              <a:rPr lang="zh-CN" altLang="en-US" sz="2800">
                <a:latin typeface="Times New Roman" charset="0"/>
              </a:rPr>
              <a:t>“</a:t>
            </a:r>
            <a:r>
              <a:rPr lang="zh-CN" altLang="en-US" sz="2800"/>
              <a:t>扩展数据输出内存</a:t>
            </a:r>
            <a:r>
              <a:rPr lang="zh-CN" altLang="en-US" sz="2800">
                <a:latin typeface="Times New Roman" charset="0"/>
              </a:rPr>
              <a:t>”</a:t>
            </a:r>
            <a:r>
              <a:rPr lang="zh-CN" altLang="en-US" sz="2800"/>
              <a:t>与</a:t>
            </a:r>
            <a:r>
              <a:rPr lang="en-US" altLang="zh-CN" sz="2800"/>
              <a:t>FPM</a:t>
            </a:r>
            <a:r>
              <a:rPr lang="zh-CN" altLang="en-US" sz="2800"/>
              <a:t>内存有基本相同的应用范围，有72线和168线之分，5</a:t>
            </a:r>
            <a:r>
              <a:rPr lang="en-US" altLang="zh-CN" sz="2800"/>
              <a:t>V</a:t>
            </a:r>
            <a:r>
              <a:rPr lang="zh-CN" altLang="en-US" sz="2800"/>
              <a:t>电压，32数据</a:t>
            </a:r>
            <a:r>
              <a:rPr lang="en-US" altLang="zh-CN" sz="2800"/>
              <a:t>，</a:t>
            </a:r>
            <a:r>
              <a:rPr lang="zh-CN" altLang="en-US" sz="2800"/>
              <a:t>速度基本都是40</a:t>
            </a:r>
            <a:r>
              <a:rPr lang="en-US" altLang="zh-CN" sz="2800"/>
              <a:t>ns</a:t>
            </a:r>
            <a:r>
              <a:rPr lang="zh-CN" altLang="en-US" sz="2800"/>
              <a:t>以上。由于奔腾及其以上级别的</a:t>
            </a:r>
            <a:r>
              <a:rPr lang="en-US" altLang="zh-CN" sz="2800"/>
              <a:t>CPU</a:t>
            </a:r>
            <a:r>
              <a:rPr lang="zh-CN" altLang="en-US" sz="2800"/>
              <a:t>数据总线宽度都是64位甚至更高，所以</a:t>
            </a:r>
            <a:r>
              <a:rPr lang="en-US" altLang="zh-CN" sz="2800"/>
              <a:t>EDO DRAM</a:t>
            </a:r>
            <a:r>
              <a:rPr lang="zh-CN" altLang="en-US" sz="2800"/>
              <a:t>必须成对使用。</a:t>
            </a:r>
          </a:p>
        </p:txBody>
      </p:sp>
      <p:pic>
        <p:nvPicPr>
          <p:cNvPr id="154641" name="Picture 17" descr="http://www.pconline.com.cn/diy/cpu/study_cpu/0509/pic/050926tomkin3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581400"/>
            <a:ext cx="4343400" cy="278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95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rrowheads="1"/>
          </p:cNvSpPr>
          <p:nvPr>
            <p:ph type="title"/>
          </p:nvPr>
        </p:nvSpPr>
        <p:spPr>
          <a:xfrm>
            <a:off x="301625" y="685800"/>
            <a:ext cx="8540750" cy="685800"/>
          </a:xfrm>
        </p:spPr>
        <p:txBody>
          <a:bodyPr>
            <a:normAutofit fontScale="90000"/>
          </a:bodyPr>
          <a:lstStyle/>
          <a:p>
            <a:r>
              <a:rPr lang="en-US" altLang="zh-CN"/>
              <a:t>SDRAM</a:t>
            </a:r>
            <a:r>
              <a:rPr lang="zh-CN" altLang="en-US"/>
              <a:t>内存</a:t>
            </a:r>
          </a:p>
        </p:txBody>
      </p:sp>
      <p:sp>
        <p:nvSpPr>
          <p:cNvPr id="155651" name="Rectangle 3"/>
          <p:cNvSpPr>
            <a:spLocks noGrp="1" noRot="1" noChangeArrowheads="1"/>
          </p:cNvSpPr>
          <p:nvPr>
            <p:ph type="body" idx="1"/>
          </p:nvPr>
        </p:nvSpPr>
        <p:spPr>
          <a:xfrm>
            <a:off x="304800" y="1600200"/>
            <a:ext cx="8540750" cy="2438400"/>
          </a:xfrm>
        </p:spPr>
        <p:txBody>
          <a:bodyPr/>
          <a:lstStyle/>
          <a:p>
            <a:pPr>
              <a:lnSpc>
                <a:spcPct val="90000"/>
              </a:lnSpc>
            </a:pPr>
            <a:r>
              <a:rPr lang="en-US" altLang="zh-CN"/>
              <a:t>SDRAM</a:t>
            </a:r>
            <a:r>
              <a:rPr lang="zh-CN" altLang="en-US"/>
              <a:t>内存</a:t>
            </a:r>
            <a:r>
              <a:rPr lang="en-US" altLang="zh-CN"/>
              <a:t>（synchronous dynamic RAM）</a:t>
            </a:r>
            <a:r>
              <a:rPr lang="zh-CN" altLang="en-US"/>
              <a:t>也称</a:t>
            </a:r>
            <a:r>
              <a:rPr lang="zh-CN" altLang="en-US">
                <a:latin typeface="Times New Roman" charset="0"/>
              </a:rPr>
              <a:t>“</a:t>
            </a:r>
            <a:r>
              <a:rPr lang="zh-CN" altLang="en-US"/>
              <a:t>同步动态内存</a:t>
            </a:r>
            <a:r>
              <a:rPr lang="zh-CN" altLang="en-US">
                <a:latin typeface="Times New Roman" charset="0"/>
              </a:rPr>
              <a:t>”</a:t>
            </a:r>
            <a:r>
              <a:rPr lang="zh-CN" altLang="en-US"/>
              <a:t>，都是168线、64位、3.3</a:t>
            </a:r>
            <a:r>
              <a:rPr lang="en-US" altLang="zh-CN"/>
              <a:t>V</a:t>
            </a:r>
            <a:r>
              <a:rPr lang="zh-CN" altLang="en-US"/>
              <a:t>电压，其工作原理是将</a:t>
            </a:r>
            <a:r>
              <a:rPr lang="en-US" altLang="zh-CN"/>
              <a:t>RAM</a:t>
            </a:r>
            <a:r>
              <a:rPr lang="zh-CN" altLang="en-US"/>
              <a:t>与</a:t>
            </a:r>
            <a:r>
              <a:rPr lang="en-US" altLang="zh-CN"/>
              <a:t>CPU</a:t>
            </a:r>
            <a:r>
              <a:rPr lang="zh-CN" altLang="en-US"/>
              <a:t>以相同的时钟频率进行控制，使</a:t>
            </a:r>
            <a:r>
              <a:rPr lang="en-US" altLang="zh-CN"/>
              <a:t>RAM</a:t>
            </a:r>
            <a:r>
              <a:rPr lang="zh-CN" altLang="en-US"/>
              <a:t>和</a:t>
            </a:r>
            <a:r>
              <a:rPr lang="en-US" altLang="zh-CN"/>
              <a:t>CPU</a:t>
            </a:r>
            <a:r>
              <a:rPr lang="zh-CN" altLang="en-US"/>
              <a:t>的外频同步，彻底取消等待时间。</a:t>
            </a:r>
          </a:p>
        </p:txBody>
      </p:sp>
      <p:pic>
        <p:nvPicPr>
          <p:cNvPr id="155657" name="Picture 9" descr="http://search.beareyes.com.cn/2/lib/200406/17/22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038600"/>
            <a:ext cx="5257800" cy="225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6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rrowheads="1"/>
          </p:cNvSpPr>
          <p:nvPr>
            <p:ph type="title"/>
          </p:nvPr>
        </p:nvSpPr>
        <p:spPr>
          <a:xfrm>
            <a:off x="304800" y="457200"/>
            <a:ext cx="8540750" cy="609600"/>
          </a:xfrm>
        </p:spPr>
        <p:txBody>
          <a:bodyPr>
            <a:normAutofit fontScale="90000"/>
          </a:bodyPr>
          <a:lstStyle/>
          <a:p>
            <a:r>
              <a:rPr lang="en-US" altLang="zh-CN" sz="4000"/>
              <a:t>RAMBUS DRAM</a:t>
            </a:r>
          </a:p>
        </p:txBody>
      </p:sp>
      <p:sp>
        <p:nvSpPr>
          <p:cNvPr id="156675" name="Rectangle 3"/>
          <p:cNvSpPr>
            <a:spLocks noGrp="1" noRot="1" noChangeArrowheads="1"/>
          </p:cNvSpPr>
          <p:nvPr>
            <p:ph type="body" idx="1"/>
          </p:nvPr>
        </p:nvSpPr>
        <p:spPr>
          <a:xfrm>
            <a:off x="304800" y="1524000"/>
            <a:ext cx="8540750" cy="4800600"/>
          </a:xfrm>
        </p:spPr>
        <p:txBody>
          <a:bodyPr/>
          <a:lstStyle/>
          <a:p>
            <a:pPr>
              <a:lnSpc>
                <a:spcPct val="90000"/>
              </a:lnSpc>
            </a:pPr>
            <a:r>
              <a:rPr lang="en-US" altLang="zh-CN" sz="2800"/>
              <a:t>Intel</a:t>
            </a:r>
            <a:r>
              <a:rPr lang="zh-CN" altLang="en-US" sz="2800"/>
              <a:t>在推出</a:t>
            </a:r>
            <a:r>
              <a:rPr lang="en-US" altLang="zh-CN" sz="2800"/>
              <a:t>PC100</a:t>
            </a:r>
            <a:r>
              <a:rPr lang="zh-CN" altLang="en-US" sz="2800"/>
              <a:t>后，由于技术的发展，</a:t>
            </a:r>
            <a:r>
              <a:rPr lang="en-US" altLang="zh-CN" sz="2800"/>
              <a:t>PC100</a:t>
            </a:r>
            <a:r>
              <a:rPr lang="zh-CN" altLang="en-US" sz="2800"/>
              <a:t>内存的800</a:t>
            </a:r>
            <a:r>
              <a:rPr lang="en-US" altLang="zh-CN" sz="2800"/>
              <a:t>MB/S</a:t>
            </a:r>
            <a:r>
              <a:rPr lang="zh-CN" altLang="en-US" sz="2800"/>
              <a:t>带宽已经不能满足需求，而</a:t>
            </a:r>
            <a:r>
              <a:rPr lang="en-US" altLang="zh-CN" sz="2800"/>
              <a:t>PC133</a:t>
            </a:r>
            <a:r>
              <a:rPr lang="zh-CN" altLang="en-US" sz="2800"/>
              <a:t>的带宽提高并不大（1064</a:t>
            </a:r>
            <a:r>
              <a:rPr lang="en-US" altLang="zh-CN" sz="2800"/>
              <a:t>MB/S），</a:t>
            </a:r>
            <a:r>
              <a:rPr lang="zh-CN" altLang="en-US" sz="2800"/>
              <a:t>同样不能满足日后的发展需求。此时，</a:t>
            </a:r>
            <a:r>
              <a:rPr lang="en-US" altLang="zh-CN" sz="2800"/>
              <a:t>Intel</a:t>
            </a:r>
            <a:r>
              <a:rPr lang="zh-CN" altLang="en-US" sz="2800"/>
              <a:t>为了达到独占市场的目的，与</a:t>
            </a:r>
            <a:r>
              <a:rPr lang="en-US" altLang="zh-CN" sz="2800"/>
              <a:t>RAMBUS</a:t>
            </a:r>
            <a:r>
              <a:rPr lang="zh-CN" altLang="en-US" sz="2800"/>
              <a:t>公司联合在</a:t>
            </a:r>
            <a:r>
              <a:rPr lang="en-US" altLang="zh-CN" sz="2800"/>
              <a:t>PC</a:t>
            </a:r>
            <a:r>
              <a:rPr lang="zh-CN" altLang="en-US" sz="2800"/>
              <a:t>市场推广</a:t>
            </a:r>
            <a:r>
              <a:rPr lang="en-US" altLang="zh-CN" sz="2800"/>
              <a:t>RAMBUS DRAM。</a:t>
            </a:r>
          </a:p>
          <a:p>
            <a:pPr>
              <a:lnSpc>
                <a:spcPct val="90000"/>
              </a:lnSpc>
            </a:pPr>
            <a:r>
              <a:rPr lang="en-US" altLang="zh-CN" sz="2800"/>
              <a:t>RAMBUS DRAM（RDRAM）</a:t>
            </a:r>
            <a:r>
              <a:rPr lang="zh-CN" altLang="en-US" sz="2800"/>
              <a:t>是</a:t>
            </a:r>
            <a:r>
              <a:rPr lang="en-US" altLang="zh-CN" sz="2800"/>
              <a:t>RAMBUS</a:t>
            </a:r>
            <a:r>
              <a:rPr lang="zh-CN" altLang="en-US" sz="2800"/>
              <a:t>公司最早提出的一种内存规格。它采用了一种和</a:t>
            </a:r>
            <a:r>
              <a:rPr lang="en-US" altLang="zh-CN" sz="2800"/>
              <a:t>SDRAM</a:t>
            </a:r>
            <a:r>
              <a:rPr lang="zh-CN" altLang="en-US" sz="2800"/>
              <a:t>不同的架构</a:t>
            </a:r>
            <a:r>
              <a:rPr lang="zh-CN" altLang="en-US" sz="2800">
                <a:latin typeface="Times New Roman" charset="0"/>
              </a:rPr>
              <a:t>—</a:t>
            </a:r>
            <a:r>
              <a:rPr lang="zh-CN" altLang="en-US" sz="2800"/>
              <a:t>新一代高速简单内存架构，基于一种类</a:t>
            </a:r>
            <a:r>
              <a:rPr lang="en-US" altLang="zh-CN" sz="2800"/>
              <a:t>RISC（reduced instruction set computing，</a:t>
            </a:r>
            <a:r>
              <a:rPr lang="zh-CN" altLang="en-US" sz="2800"/>
              <a:t>精简指令集计算机）理论，这个理论可以减少数据的复杂性，使得整个系统性能得到提高。</a:t>
            </a:r>
          </a:p>
        </p:txBody>
      </p:sp>
    </p:spTree>
    <p:extLst>
      <p:ext uri="{BB962C8B-B14F-4D97-AF65-F5344CB8AC3E}">
        <p14:creationId xmlns:p14="http://schemas.microsoft.com/office/powerpoint/2010/main" val="60720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主存储器处于全机中心</a:t>
            </a:r>
            <a:r>
              <a:rPr kumimoji="1" lang="zh-CN" altLang="en-US" dirty="0" smtClean="0"/>
              <a:t>地位</a:t>
            </a:r>
            <a:endParaRPr kumimoji="1" lang="zh-CN" altLang="en-US" dirty="0"/>
          </a:p>
        </p:txBody>
      </p:sp>
      <p:sp>
        <p:nvSpPr>
          <p:cNvPr id="3" name="Content Placeholder 2"/>
          <p:cNvSpPr>
            <a:spLocks noGrp="1"/>
          </p:cNvSpPr>
          <p:nvPr>
            <p:ph idx="1"/>
          </p:nvPr>
        </p:nvSpPr>
        <p:spPr/>
        <p:txBody>
          <a:bodyPr/>
          <a:lstStyle/>
          <a:p>
            <a:r>
              <a:rPr kumimoji="1" lang="zh-CN" altLang="en-US" dirty="0"/>
              <a:t>当前计算机正在执行的程序和数据均存放在存储器</a:t>
            </a:r>
            <a:r>
              <a:rPr kumimoji="1" lang="zh-CN" altLang="en-US" dirty="0" smtClean="0"/>
              <a:t>中</a:t>
            </a:r>
            <a:endParaRPr kumimoji="1" lang="zh-CN" altLang="en-US" dirty="0"/>
          </a:p>
          <a:p>
            <a:r>
              <a:rPr kumimoji="1" lang="en-US" altLang="zh-CN" dirty="0"/>
              <a:t>DMA(</a:t>
            </a:r>
            <a:r>
              <a:rPr kumimoji="1" lang="zh-CN" altLang="en-US" dirty="0"/>
              <a:t>直接存储器存取</a:t>
            </a:r>
            <a:r>
              <a:rPr kumimoji="1" lang="en-US" altLang="zh-CN" dirty="0"/>
              <a:t>)</a:t>
            </a:r>
            <a:r>
              <a:rPr kumimoji="1" lang="zh-CN" altLang="en-US" dirty="0"/>
              <a:t>技术和输入</a:t>
            </a:r>
            <a:r>
              <a:rPr kumimoji="1" lang="en-US" altLang="zh-CN" dirty="0"/>
              <a:t>/</a:t>
            </a:r>
            <a:r>
              <a:rPr kumimoji="1" lang="zh-CN" altLang="en-US" dirty="0"/>
              <a:t>输出通道</a:t>
            </a:r>
            <a:r>
              <a:rPr kumimoji="1" lang="zh-CN" altLang="en-US" dirty="0" smtClean="0"/>
              <a:t>技术</a:t>
            </a:r>
            <a:r>
              <a:rPr kumimoji="1" lang="zh-CN" altLang="en-US" dirty="0"/>
              <a:t>，</a:t>
            </a:r>
            <a:r>
              <a:rPr kumimoji="1" lang="zh-CN" altLang="en-US" dirty="0" smtClean="0"/>
              <a:t>在</a:t>
            </a:r>
            <a:r>
              <a:rPr kumimoji="1" lang="zh-CN" altLang="en-US" dirty="0"/>
              <a:t>存储器与输入</a:t>
            </a:r>
            <a:r>
              <a:rPr kumimoji="1" lang="en-US" altLang="zh-CN" dirty="0"/>
              <a:t>/</a:t>
            </a:r>
            <a:r>
              <a:rPr kumimoji="1" lang="zh-CN" altLang="en-US" dirty="0"/>
              <a:t>输出系统之间直接传送</a:t>
            </a:r>
            <a:r>
              <a:rPr kumimoji="1" lang="zh-CN" altLang="en-US" dirty="0" smtClean="0"/>
              <a:t>数据</a:t>
            </a:r>
            <a:endParaRPr kumimoji="1" lang="zh-CN" altLang="en-US" dirty="0"/>
          </a:p>
          <a:p>
            <a:r>
              <a:rPr kumimoji="1" lang="zh-CN" altLang="en-US" dirty="0"/>
              <a:t>共享存储器的多处</a:t>
            </a:r>
            <a:r>
              <a:rPr kumimoji="1" lang="zh-CN" altLang="en-US" dirty="0" smtClean="0"/>
              <a:t>理机，利用</a:t>
            </a:r>
            <a:r>
              <a:rPr kumimoji="1" lang="zh-CN" altLang="en-US" dirty="0"/>
              <a:t>存储器存放共享</a:t>
            </a:r>
            <a:r>
              <a:rPr kumimoji="1" lang="zh-CN" altLang="en-US" dirty="0" smtClean="0"/>
              <a:t>数据，并</a:t>
            </a:r>
            <a:r>
              <a:rPr kumimoji="1" lang="zh-CN" altLang="en-US" dirty="0"/>
              <a:t>实现处理机之间的</a:t>
            </a:r>
            <a:r>
              <a:rPr kumimoji="1" lang="zh-CN" altLang="en-US" dirty="0" smtClean="0"/>
              <a:t>通信</a:t>
            </a:r>
            <a:endParaRPr kumimoji="1" lang="zh-CN" altLang="en-US" dirty="0"/>
          </a:p>
        </p:txBody>
      </p:sp>
    </p:spTree>
    <p:extLst>
      <p:ext uri="{BB962C8B-B14F-4D97-AF65-F5344CB8AC3E}">
        <p14:creationId xmlns:p14="http://schemas.microsoft.com/office/powerpoint/2010/main" val="387797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Rot="1" noChangeArrowheads="1"/>
          </p:cNvSpPr>
          <p:nvPr>
            <p:ph type="title"/>
          </p:nvPr>
        </p:nvSpPr>
        <p:spPr>
          <a:xfrm>
            <a:off x="304800" y="457200"/>
            <a:ext cx="8540750" cy="152400"/>
          </a:xfrm>
        </p:spPr>
        <p:txBody>
          <a:bodyPr>
            <a:normAutofit fontScale="90000"/>
          </a:bodyPr>
          <a:lstStyle/>
          <a:p>
            <a:endParaRPr lang="zh-CN" altLang="en-US" sz="4000"/>
          </a:p>
        </p:txBody>
      </p:sp>
      <p:sp>
        <p:nvSpPr>
          <p:cNvPr id="157699" name="Rectangle 1027"/>
          <p:cNvSpPr>
            <a:spLocks noGrp="1" noRot="1" noChangeArrowheads="1"/>
          </p:cNvSpPr>
          <p:nvPr>
            <p:ph type="body" idx="1"/>
          </p:nvPr>
        </p:nvSpPr>
        <p:spPr>
          <a:xfrm>
            <a:off x="527050" y="838200"/>
            <a:ext cx="8159750" cy="5638800"/>
          </a:xfrm>
        </p:spPr>
        <p:txBody>
          <a:bodyPr/>
          <a:lstStyle/>
          <a:p>
            <a:pPr>
              <a:lnSpc>
                <a:spcPct val="90000"/>
              </a:lnSpc>
            </a:pPr>
            <a:r>
              <a:rPr lang="en-US" altLang="zh-CN" sz="2400"/>
              <a:t>RAMBUS</a:t>
            </a:r>
            <a:r>
              <a:rPr lang="zh-CN" altLang="en-US" sz="2400"/>
              <a:t>使用400</a:t>
            </a:r>
            <a:r>
              <a:rPr lang="en-US" altLang="zh-CN" sz="2400"/>
              <a:t>MHz</a:t>
            </a:r>
            <a:r>
              <a:rPr lang="zh-CN" altLang="en-US" sz="2400"/>
              <a:t>的16位总线，在一个时钟周期内，可以在上升沿和下降沿同时传输数据，这样它的实际速度就为400</a:t>
            </a:r>
            <a:r>
              <a:rPr lang="en-US" altLang="zh-CN" sz="2400"/>
              <a:t>MHz×2=800MHz，</a:t>
            </a:r>
            <a:r>
              <a:rPr lang="zh-CN" altLang="en-US" sz="2400"/>
              <a:t>理论带宽为（16位×2× 400</a:t>
            </a:r>
            <a:r>
              <a:rPr lang="en-US" altLang="zh-CN" sz="2400"/>
              <a:t>MHz/8）1.6GB/S，</a:t>
            </a:r>
            <a:r>
              <a:rPr lang="zh-CN" altLang="en-US" sz="2400"/>
              <a:t>相当于</a:t>
            </a:r>
            <a:r>
              <a:rPr lang="en-US" altLang="zh-CN" sz="2400"/>
              <a:t>PC100</a:t>
            </a:r>
            <a:r>
              <a:rPr lang="zh-CN" altLang="en-US" sz="2400"/>
              <a:t>的两倍。另外，</a:t>
            </a:r>
            <a:r>
              <a:rPr lang="en-US" altLang="zh-CN" sz="2400"/>
              <a:t>RAMBUS</a:t>
            </a:r>
            <a:r>
              <a:rPr lang="zh-CN" altLang="en-US" sz="2400"/>
              <a:t>也可以储存9位字节，额外的一位是属于保留位，可能以后会作为</a:t>
            </a:r>
            <a:r>
              <a:rPr lang="en-US" altLang="zh-CN" sz="2400"/>
              <a:t>ECC（error checking and correction，</a:t>
            </a:r>
            <a:r>
              <a:rPr lang="zh-CN" altLang="en-US" sz="2400"/>
              <a:t>错误检查修正）校验。</a:t>
            </a:r>
          </a:p>
          <a:p>
            <a:pPr>
              <a:lnSpc>
                <a:spcPct val="90000"/>
              </a:lnSpc>
            </a:pPr>
            <a:r>
              <a:rPr lang="zh-CN" altLang="en-US" sz="2400"/>
              <a:t>由于</a:t>
            </a:r>
            <a:r>
              <a:rPr lang="en-US" altLang="zh-CN" sz="2400"/>
              <a:t>RDRAM</a:t>
            </a:r>
            <a:r>
              <a:rPr lang="zh-CN" altLang="en-US" sz="2400"/>
              <a:t>的工艺复杂，价格过高，而且</a:t>
            </a:r>
            <a:r>
              <a:rPr lang="en-US" altLang="zh-CN" sz="2400"/>
              <a:t>RAMBUS</a:t>
            </a:r>
            <a:r>
              <a:rPr lang="zh-CN" altLang="en-US" sz="2400"/>
              <a:t>公司还要收取相应的版权费，再加上闹得沸沸扬扬的</a:t>
            </a:r>
            <a:r>
              <a:rPr lang="en-US" altLang="zh-CN" sz="2400"/>
              <a:t>i820</a:t>
            </a:r>
            <a:r>
              <a:rPr lang="zh-CN" altLang="en-US" sz="2400"/>
              <a:t>回收事件。其它厂家出于市</a:t>
            </a:r>
          </a:p>
          <a:p>
            <a:pPr>
              <a:lnSpc>
                <a:spcPct val="90000"/>
              </a:lnSpc>
              <a:buFont typeface="Wingdings" charset="2"/>
              <a:buNone/>
            </a:pPr>
            <a:r>
              <a:rPr lang="zh-CN" altLang="en-US" sz="2400"/>
              <a:t>    场考虑，根据</a:t>
            </a:r>
            <a:r>
              <a:rPr lang="en-US" altLang="zh-CN" sz="2400"/>
              <a:t>RAMBUS</a:t>
            </a:r>
          </a:p>
          <a:p>
            <a:pPr>
              <a:lnSpc>
                <a:spcPct val="90000"/>
              </a:lnSpc>
              <a:buFont typeface="Wingdings" charset="2"/>
              <a:buNone/>
            </a:pPr>
            <a:r>
              <a:rPr lang="zh-CN" altLang="en-US" sz="2400"/>
              <a:t>    双向脉冲的特点，提出</a:t>
            </a:r>
          </a:p>
          <a:p>
            <a:pPr>
              <a:lnSpc>
                <a:spcPct val="90000"/>
              </a:lnSpc>
              <a:buFont typeface="Wingdings" charset="2"/>
              <a:buNone/>
            </a:pPr>
            <a:r>
              <a:rPr lang="zh-CN" altLang="en-US" sz="2400"/>
              <a:t>    了</a:t>
            </a:r>
            <a:r>
              <a:rPr lang="en-US" altLang="zh-CN" sz="2400"/>
              <a:t>DDR SDRAM，</a:t>
            </a:r>
            <a:r>
              <a:rPr lang="zh-CN" altLang="en-US" sz="2400"/>
              <a:t>也就</a:t>
            </a:r>
          </a:p>
          <a:p>
            <a:pPr>
              <a:lnSpc>
                <a:spcPct val="90000"/>
              </a:lnSpc>
              <a:buFont typeface="Wingdings" charset="2"/>
              <a:buNone/>
            </a:pPr>
            <a:r>
              <a:rPr lang="zh-CN" altLang="en-US" sz="2400"/>
              <a:t>    是我们现在最主流的内</a:t>
            </a:r>
          </a:p>
          <a:p>
            <a:pPr>
              <a:lnSpc>
                <a:spcPct val="90000"/>
              </a:lnSpc>
              <a:buFont typeface="Wingdings" charset="2"/>
              <a:buNone/>
            </a:pPr>
            <a:r>
              <a:rPr lang="zh-CN" altLang="en-US" sz="2400"/>
              <a:t>    存条。</a:t>
            </a:r>
          </a:p>
        </p:txBody>
      </p:sp>
      <p:graphicFrame>
        <p:nvGraphicFramePr>
          <p:cNvPr id="157700" name="Object 1028"/>
          <p:cNvGraphicFramePr>
            <a:graphicFrameLocks noChangeAspect="1"/>
          </p:cNvGraphicFramePr>
          <p:nvPr>
            <p:extLst>
              <p:ext uri="{D42A27DB-BD31-4B8C-83A1-F6EECF244321}">
                <p14:modId xmlns:p14="http://schemas.microsoft.com/office/powerpoint/2010/main" val="423797951"/>
              </p:ext>
            </p:extLst>
          </p:nvPr>
        </p:nvGraphicFramePr>
        <p:xfrm>
          <a:off x="4724400" y="4038600"/>
          <a:ext cx="4019550" cy="2424113"/>
        </p:xfrm>
        <a:graphic>
          <a:graphicData uri="http://schemas.openxmlformats.org/presentationml/2006/ole">
            <mc:AlternateContent xmlns:mc="http://schemas.openxmlformats.org/markup-compatibility/2006">
              <mc:Choice xmlns:v="urn:schemas-microsoft-com:vml" Requires="v">
                <p:oleObj spid="_x0000_s7181" name="位图图像" r:id="rId3" imgW="4247619" imgH="2561905" progId="Paint.Picture">
                  <p:embed/>
                </p:oleObj>
              </mc:Choice>
              <mc:Fallback>
                <p:oleObj name="位图图像" r:id="rId3" imgW="4247619" imgH="256190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038600"/>
                        <a:ext cx="4019550"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3353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026"/>
          <p:cNvSpPr>
            <a:spLocks noGrp="1" noRot="1" noChangeArrowheads="1"/>
          </p:cNvSpPr>
          <p:nvPr>
            <p:ph type="title"/>
          </p:nvPr>
        </p:nvSpPr>
        <p:spPr>
          <a:xfrm>
            <a:off x="304800" y="457200"/>
            <a:ext cx="8540750" cy="990600"/>
          </a:xfrm>
        </p:spPr>
        <p:txBody>
          <a:bodyPr/>
          <a:lstStyle/>
          <a:p>
            <a:r>
              <a:rPr lang="en-US" altLang="zh-CN" sz="4000"/>
              <a:t>DDR</a:t>
            </a:r>
            <a:r>
              <a:rPr lang="zh-CN" altLang="en-US" sz="4000"/>
              <a:t>内存</a:t>
            </a:r>
          </a:p>
        </p:txBody>
      </p:sp>
      <p:sp>
        <p:nvSpPr>
          <p:cNvPr id="158723" name="Rectangle 1027"/>
          <p:cNvSpPr>
            <a:spLocks noGrp="1" noRot="1" noChangeArrowheads="1"/>
          </p:cNvSpPr>
          <p:nvPr>
            <p:ph type="body" idx="1"/>
          </p:nvPr>
        </p:nvSpPr>
        <p:spPr>
          <a:xfrm>
            <a:off x="304800" y="1828800"/>
            <a:ext cx="8458200" cy="4648200"/>
          </a:xfrm>
        </p:spPr>
        <p:txBody>
          <a:bodyPr/>
          <a:lstStyle/>
          <a:p>
            <a:r>
              <a:rPr lang="zh-CN" altLang="en-US" sz="2800"/>
              <a:t>最初</a:t>
            </a:r>
            <a:r>
              <a:rPr lang="en-US" altLang="zh-CN" sz="2800"/>
              <a:t>DDR</a:t>
            </a:r>
            <a:r>
              <a:rPr lang="zh-CN" altLang="en-US" sz="2800"/>
              <a:t>内存并未得到</a:t>
            </a:r>
            <a:r>
              <a:rPr lang="en-US" altLang="zh-CN" sz="2800"/>
              <a:t>Intel</a:t>
            </a:r>
            <a:r>
              <a:rPr lang="zh-CN" altLang="en-US" sz="2800"/>
              <a:t>的支持，只有少部分使用</a:t>
            </a:r>
            <a:r>
              <a:rPr lang="en-US" altLang="zh-CN" sz="2800"/>
              <a:t>Athlon</a:t>
            </a:r>
            <a:r>
              <a:rPr lang="zh-CN" altLang="en-US" sz="2800"/>
              <a:t>处理器的芯片组才支持，但是随着市场的扩大，在威盛电子推出</a:t>
            </a:r>
            <a:r>
              <a:rPr lang="en-US" altLang="zh-CN" sz="2800"/>
              <a:t>P4-266</a:t>
            </a:r>
            <a:r>
              <a:rPr lang="zh-CN" altLang="en-US" sz="2800"/>
              <a:t>芯片组后，</a:t>
            </a:r>
            <a:r>
              <a:rPr lang="en-US" altLang="zh-CN" sz="2800"/>
              <a:t>Intel</a:t>
            </a:r>
            <a:r>
              <a:rPr lang="zh-CN" altLang="en-US" sz="2800"/>
              <a:t>推出了使用</a:t>
            </a:r>
            <a:r>
              <a:rPr lang="en-US" altLang="zh-CN" sz="2800"/>
              <a:t>DDR</a:t>
            </a:r>
            <a:r>
              <a:rPr lang="zh-CN" altLang="en-US" sz="2800"/>
              <a:t>内存的第一种</a:t>
            </a:r>
            <a:r>
              <a:rPr lang="en-US" altLang="zh-CN" sz="2800"/>
              <a:t>P4</a:t>
            </a:r>
            <a:r>
              <a:rPr lang="zh-CN" altLang="en-US" sz="2800"/>
              <a:t>芯片组</a:t>
            </a:r>
            <a:r>
              <a:rPr lang="zh-CN" altLang="en-US" sz="2800">
                <a:latin typeface="Times New Roman" charset="0"/>
              </a:rPr>
              <a:t>—</a:t>
            </a:r>
            <a:r>
              <a:rPr lang="en-US" altLang="zh-CN" sz="2800"/>
              <a:t>i845D。</a:t>
            </a:r>
            <a:r>
              <a:rPr lang="zh-CN" altLang="en-US" sz="2800"/>
              <a:t>严格说来，直到这个时候，</a:t>
            </a:r>
            <a:r>
              <a:rPr lang="en-US" altLang="zh-CN" sz="2800"/>
              <a:t>Intel</a:t>
            </a:r>
            <a:r>
              <a:rPr lang="zh-CN" altLang="en-US" sz="2800"/>
              <a:t>还没有完全抛弃支持</a:t>
            </a:r>
            <a:r>
              <a:rPr lang="en-US" altLang="zh-CN" sz="2800"/>
              <a:t>RDRAM</a:t>
            </a:r>
            <a:r>
              <a:rPr lang="zh-CN" altLang="en-US" sz="2800"/>
              <a:t>内存的</a:t>
            </a:r>
            <a:r>
              <a:rPr lang="en-US" altLang="zh-CN" sz="2800"/>
              <a:t>i850</a:t>
            </a:r>
            <a:r>
              <a:rPr lang="zh-CN" altLang="en-US" sz="2800"/>
              <a:t>芯片组。</a:t>
            </a:r>
          </a:p>
          <a:p>
            <a:r>
              <a:rPr lang="en-US" altLang="zh-CN" sz="2800"/>
              <a:t>DDR SDRAM（Dual date rate SDRAM）</a:t>
            </a:r>
            <a:r>
              <a:rPr lang="zh-CN" altLang="en-US" sz="2800"/>
              <a:t>简称</a:t>
            </a:r>
            <a:r>
              <a:rPr lang="en-US" altLang="zh-CN" sz="2800"/>
              <a:t>DDR</a:t>
            </a:r>
            <a:r>
              <a:rPr lang="zh-CN" altLang="en-US" sz="2800"/>
              <a:t>内存，也就是</a:t>
            </a:r>
            <a:r>
              <a:rPr lang="zh-CN" altLang="en-US" sz="2800">
                <a:latin typeface="Times New Roman" charset="0"/>
              </a:rPr>
              <a:t>“</a:t>
            </a:r>
            <a:r>
              <a:rPr lang="zh-CN" altLang="en-US" sz="2800"/>
              <a:t>双倍速率</a:t>
            </a:r>
            <a:r>
              <a:rPr lang="en-US" altLang="zh-CN" sz="2800"/>
              <a:t>SDRAM</a:t>
            </a:r>
            <a:r>
              <a:rPr lang="en-US" altLang="zh-CN" sz="2800">
                <a:latin typeface="Times New Roman" charset="0"/>
              </a:rPr>
              <a:t>”</a:t>
            </a:r>
            <a:r>
              <a:rPr lang="zh-CN" altLang="en-US" sz="2800"/>
              <a:t>的意思。</a:t>
            </a:r>
            <a:r>
              <a:rPr lang="en-US" altLang="zh-CN" sz="2800"/>
              <a:t>DDR SDRAM</a:t>
            </a:r>
            <a:r>
              <a:rPr lang="zh-CN" altLang="en-US" sz="2800"/>
              <a:t>也可以说是传统</a:t>
            </a:r>
            <a:r>
              <a:rPr lang="en-US" altLang="zh-CN" sz="2800"/>
              <a:t>SDRAM</a:t>
            </a:r>
            <a:r>
              <a:rPr lang="zh-CN" altLang="en-US" sz="2800"/>
              <a:t>的升级版本，最重要的改变是在数据传输上。</a:t>
            </a:r>
          </a:p>
        </p:txBody>
      </p:sp>
    </p:spTree>
    <p:extLst>
      <p:ext uri="{BB962C8B-B14F-4D97-AF65-F5344CB8AC3E}">
        <p14:creationId xmlns:p14="http://schemas.microsoft.com/office/powerpoint/2010/main" val="113878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rrowheads="1"/>
          </p:cNvSpPr>
          <p:nvPr>
            <p:ph type="title"/>
          </p:nvPr>
        </p:nvSpPr>
        <p:spPr>
          <a:xfrm>
            <a:off x="304800" y="228600"/>
            <a:ext cx="8540750" cy="457200"/>
          </a:xfrm>
        </p:spPr>
        <p:txBody>
          <a:bodyPr>
            <a:normAutofit fontScale="90000"/>
          </a:bodyPr>
          <a:lstStyle/>
          <a:p>
            <a:endParaRPr lang="zh-CN" altLang="en-US" sz="4000"/>
          </a:p>
        </p:txBody>
      </p:sp>
      <p:sp>
        <p:nvSpPr>
          <p:cNvPr id="159747" name="Rectangle 3"/>
          <p:cNvSpPr>
            <a:spLocks noGrp="1" noRot="1" noChangeArrowheads="1"/>
          </p:cNvSpPr>
          <p:nvPr>
            <p:ph type="body" idx="1"/>
          </p:nvPr>
        </p:nvSpPr>
        <p:spPr>
          <a:xfrm>
            <a:off x="228600" y="914400"/>
            <a:ext cx="8540750" cy="2362200"/>
          </a:xfrm>
        </p:spPr>
        <p:txBody>
          <a:bodyPr/>
          <a:lstStyle/>
          <a:p>
            <a:pPr>
              <a:buFont typeface="Wingdings" charset="2"/>
              <a:buNone/>
            </a:pPr>
            <a:r>
              <a:rPr lang="zh-CN" altLang="en-US" sz="2800"/>
              <a:t>　　</a:t>
            </a:r>
            <a:r>
              <a:rPr lang="en-US" altLang="zh-CN" sz="2800"/>
              <a:t>DDR</a:t>
            </a:r>
            <a:r>
              <a:rPr lang="zh-CN" altLang="en-US" sz="2800"/>
              <a:t>内存在时钟信号上升沿与下降沿各传输一次数据，这使得</a:t>
            </a:r>
            <a:r>
              <a:rPr lang="en-US" altLang="zh-CN" sz="2800"/>
              <a:t>DDR</a:t>
            </a:r>
            <a:r>
              <a:rPr lang="zh-CN" altLang="en-US" sz="2800"/>
              <a:t>的数据传输速度为传统</a:t>
            </a:r>
            <a:r>
              <a:rPr lang="en-US" altLang="zh-CN" sz="2800"/>
              <a:t>SDRAM</a:t>
            </a:r>
            <a:r>
              <a:rPr lang="zh-CN" altLang="en-US" sz="2800"/>
              <a:t>的两倍。</a:t>
            </a:r>
          </a:p>
          <a:p>
            <a:pPr>
              <a:buFont typeface="Wingdings" charset="2"/>
              <a:buNone/>
            </a:pPr>
            <a:r>
              <a:rPr lang="en-US" altLang="zh-CN" sz="2800"/>
              <a:t>       DDR</a:t>
            </a:r>
            <a:r>
              <a:rPr lang="zh-CN" altLang="en-US" sz="2800"/>
              <a:t>内存的引脚数为</a:t>
            </a:r>
            <a:r>
              <a:rPr lang="en-US" altLang="zh-CN" sz="2800"/>
              <a:t>184</a:t>
            </a:r>
            <a:r>
              <a:rPr lang="zh-CN" altLang="en-US" sz="2800"/>
              <a:t>线，工作电压仅为2.5</a:t>
            </a:r>
            <a:r>
              <a:rPr lang="en-US" altLang="zh-CN" sz="2800"/>
              <a:t>V，</a:t>
            </a:r>
            <a:r>
              <a:rPr lang="zh-CN" altLang="en-US" sz="2800"/>
              <a:t>因而功耗亦随之减少。</a:t>
            </a:r>
          </a:p>
        </p:txBody>
      </p:sp>
      <p:sp>
        <p:nvSpPr>
          <p:cNvPr id="159749" name="Rectangle 5"/>
          <p:cNvSpPr>
            <a:spLocks noChangeArrowheads="1"/>
          </p:cNvSpPr>
          <p:nvPr/>
        </p:nvSpPr>
        <p:spPr bwMode="auto">
          <a:xfrm>
            <a:off x="609600" y="52578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sz="2800"/>
              <a:t>    随着</a:t>
            </a:r>
            <a:r>
              <a:rPr lang="en-US" altLang="zh-CN" sz="2800"/>
              <a:t>Intel</a:t>
            </a:r>
            <a:r>
              <a:rPr lang="zh-CN" altLang="en-US" sz="2800"/>
              <a:t>新一代芯片组</a:t>
            </a:r>
            <a:r>
              <a:rPr lang="zh-CN" altLang="en-US" sz="2800">
                <a:latin typeface="Times New Roman" charset="0"/>
              </a:rPr>
              <a:t>—</a:t>
            </a:r>
            <a:r>
              <a:rPr lang="en-US" altLang="zh-CN" sz="2800"/>
              <a:t>i915/925</a:t>
            </a:r>
            <a:r>
              <a:rPr lang="zh-CN" altLang="en-US" sz="2800"/>
              <a:t>的发布，迎来了内存的又一个</a:t>
            </a:r>
            <a:r>
              <a:rPr lang="zh-CN" altLang="en-US" sz="2800">
                <a:latin typeface="Times New Roman" charset="0"/>
              </a:rPr>
              <a:t>“</a:t>
            </a:r>
            <a:r>
              <a:rPr lang="zh-CN" altLang="en-US" sz="2800"/>
              <a:t>春天</a:t>
            </a:r>
            <a:r>
              <a:rPr lang="zh-CN" altLang="en-US" sz="2800">
                <a:latin typeface="Times New Roman" charset="0"/>
              </a:rPr>
              <a:t>”</a:t>
            </a:r>
            <a:r>
              <a:rPr lang="zh-CN" altLang="en-US" sz="2800"/>
              <a:t>，</a:t>
            </a:r>
            <a:r>
              <a:rPr lang="en-US" altLang="zh-CN" sz="2800"/>
              <a:t>DDR 2。</a:t>
            </a:r>
            <a:endParaRPr lang="zh-CN" altLang="en-US" sz="2800"/>
          </a:p>
        </p:txBody>
      </p:sp>
      <p:graphicFrame>
        <p:nvGraphicFramePr>
          <p:cNvPr id="159750" name="Object 6"/>
          <p:cNvGraphicFramePr>
            <a:graphicFrameLocks noChangeAspect="1"/>
          </p:cNvGraphicFramePr>
          <p:nvPr>
            <p:extLst>
              <p:ext uri="{D42A27DB-BD31-4B8C-83A1-F6EECF244321}">
                <p14:modId xmlns:p14="http://schemas.microsoft.com/office/powerpoint/2010/main" val="1716389005"/>
              </p:ext>
            </p:extLst>
          </p:nvPr>
        </p:nvGraphicFramePr>
        <p:xfrm>
          <a:off x="1371600" y="3505200"/>
          <a:ext cx="6324600" cy="1460500"/>
        </p:xfrm>
        <a:graphic>
          <a:graphicData uri="http://schemas.openxmlformats.org/presentationml/2006/ole">
            <mc:AlternateContent xmlns:mc="http://schemas.openxmlformats.org/markup-compatibility/2006">
              <mc:Choice xmlns:v="urn:schemas-microsoft-com:vml" Requires="v">
                <p:oleObj spid="_x0000_s9229" name="位图图像" r:id="rId3" imgW="2762636" imgH="638264" progId="Paint.Picture">
                  <p:embed/>
                </p:oleObj>
              </mc:Choice>
              <mc:Fallback>
                <p:oleObj name="位图图像" r:id="rId3" imgW="2762636" imgH="63826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505200"/>
                        <a:ext cx="63246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194039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a:xfrm>
            <a:off x="304800" y="457200"/>
            <a:ext cx="8540750" cy="685800"/>
          </a:xfrm>
        </p:spPr>
        <p:txBody>
          <a:bodyPr/>
          <a:lstStyle/>
          <a:p>
            <a:r>
              <a:rPr lang="en-US" altLang="zh-CN" sz="4000"/>
              <a:t>DDR 2</a:t>
            </a:r>
            <a:endParaRPr lang="zh-CN" altLang="en-US" sz="4000"/>
          </a:p>
        </p:txBody>
      </p:sp>
      <p:sp>
        <p:nvSpPr>
          <p:cNvPr id="161795" name="Rectangle 3"/>
          <p:cNvSpPr>
            <a:spLocks noGrp="1" noRot="1" noChangeArrowheads="1"/>
          </p:cNvSpPr>
          <p:nvPr>
            <p:ph type="body" idx="1"/>
          </p:nvPr>
        </p:nvSpPr>
        <p:spPr>
          <a:xfrm>
            <a:off x="304800" y="1371600"/>
            <a:ext cx="8540750" cy="5029200"/>
          </a:xfrm>
        </p:spPr>
        <p:txBody>
          <a:bodyPr/>
          <a:lstStyle/>
          <a:p>
            <a:pPr>
              <a:lnSpc>
                <a:spcPct val="90000"/>
              </a:lnSpc>
            </a:pPr>
            <a:r>
              <a:rPr lang="en-US" altLang="zh-CN"/>
              <a:t>DDR 2</a:t>
            </a:r>
            <a:r>
              <a:rPr lang="zh-CN" altLang="en-US"/>
              <a:t>和</a:t>
            </a:r>
            <a:r>
              <a:rPr lang="en-US" altLang="zh-CN"/>
              <a:t>DDR</a:t>
            </a:r>
            <a:r>
              <a:rPr lang="zh-CN" altLang="en-US"/>
              <a:t>的主要区别</a:t>
            </a:r>
          </a:p>
          <a:p>
            <a:pPr>
              <a:lnSpc>
                <a:spcPct val="90000"/>
              </a:lnSpc>
              <a:buFont typeface="Wingdings" charset="2"/>
              <a:buNone/>
            </a:pPr>
            <a:r>
              <a:rPr lang="zh-CN" altLang="en-US"/>
              <a:t>　　 </a:t>
            </a:r>
            <a:r>
              <a:rPr lang="en-US" altLang="zh-CN"/>
              <a:t>DDR 2</a:t>
            </a:r>
            <a:r>
              <a:rPr lang="zh-CN" altLang="en-US"/>
              <a:t>内存将是现有</a:t>
            </a:r>
            <a:r>
              <a:rPr lang="en-US" altLang="zh-CN"/>
              <a:t>DDR</a:t>
            </a:r>
            <a:r>
              <a:rPr lang="zh-CN" altLang="en-US"/>
              <a:t>内存的换代产品，它们的工作时钟预计将为400</a:t>
            </a:r>
            <a:r>
              <a:rPr lang="en-US" altLang="zh-CN"/>
              <a:t>MHz</a:t>
            </a:r>
            <a:r>
              <a:rPr lang="zh-CN" altLang="en-US"/>
              <a:t>或更高。从</a:t>
            </a:r>
            <a:r>
              <a:rPr lang="en-US" altLang="zh-CN"/>
              <a:t>JEDEC</a:t>
            </a:r>
            <a:r>
              <a:rPr lang="zh-CN" altLang="en-US"/>
              <a:t>组织者阐述的</a:t>
            </a:r>
            <a:r>
              <a:rPr lang="en-US" altLang="zh-CN"/>
              <a:t>DDR 2</a:t>
            </a:r>
            <a:r>
              <a:rPr lang="zh-CN" altLang="en-US"/>
              <a:t>标准来看，针对</a:t>
            </a:r>
            <a:r>
              <a:rPr lang="en-US" altLang="zh-CN"/>
              <a:t>PC</a:t>
            </a:r>
            <a:r>
              <a:rPr lang="zh-CN" altLang="en-US"/>
              <a:t>等市场的</a:t>
            </a:r>
            <a:r>
              <a:rPr lang="en-US" altLang="zh-CN"/>
              <a:t>DDR 2</a:t>
            </a:r>
            <a:r>
              <a:rPr lang="zh-CN" altLang="en-US"/>
              <a:t>内存将拥有400、533、667</a:t>
            </a:r>
            <a:r>
              <a:rPr lang="en-US" altLang="zh-CN"/>
              <a:t>MHz</a:t>
            </a:r>
            <a:r>
              <a:rPr lang="zh-CN" altLang="en-US"/>
              <a:t>等不同的时钟频率。</a:t>
            </a:r>
          </a:p>
          <a:p>
            <a:pPr>
              <a:lnSpc>
                <a:spcPct val="90000"/>
              </a:lnSpc>
              <a:spcBef>
                <a:spcPct val="0"/>
              </a:spcBef>
              <a:buClrTx/>
              <a:buSzTx/>
              <a:buFontTx/>
              <a:buNone/>
            </a:pPr>
            <a:r>
              <a:rPr lang="en-US" altLang="zh-CN"/>
              <a:t>        DDR 2</a:t>
            </a:r>
            <a:r>
              <a:rPr lang="zh-CN" altLang="en-US"/>
              <a:t>内存的引脚数将增加到 240线，工作电压将降到 1.8</a:t>
            </a:r>
            <a:r>
              <a:rPr lang="en-US" altLang="zh-CN"/>
              <a:t>V。 </a:t>
            </a:r>
            <a:endParaRPr lang="zh-CN" altLang="en-US"/>
          </a:p>
          <a:p>
            <a:pPr>
              <a:lnSpc>
                <a:spcPct val="90000"/>
              </a:lnSpc>
            </a:pPr>
            <a:r>
              <a:rPr lang="zh-CN" altLang="en-US"/>
              <a:t>高端的</a:t>
            </a:r>
            <a:r>
              <a:rPr lang="en-US" altLang="zh-CN"/>
              <a:t>DDR 2</a:t>
            </a:r>
            <a:r>
              <a:rPr lang="zh-CN" altLang="en-US"/>
              <a:t>内存将拥有800、1000</a:t>
            </a:r>
            <a:r>
              <a:rPr lang="en-US" altLang="zh-CN"/>
              <a:t>MHz</a:t>
            </a:r>
            <a:r>
              <a:rPr lang="zh-CN" altLang="en-US"/>
              <a:t>两种频率。</a:t>
            </a:r>
          </a:p>
        </p:txBody>
      </p:sp>
    </p:spTree>
    <p:extLst>
      <p:ext uri="{BB962C8B-B14F-4D97-AF65-F5344CB8AC3E}">
        <p14:creationId xmlns:p14="http://schemas.microsoft.com/office/powerpoint/2010/main" val="2139788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26"/>
          <p:cNvSpPr>
            <a:spLocks noGrp="1" noRot="1" noChangeArrowheads="1"/>
          </p:cNvSpPr>
          <p:nvPr>
            <p:ph type="title"/>
          </p:nvPr>
        </p:nvSpPr>
        <p:spPr>
          <a:xfrm>
            <a:off x="304800" y="228600"/>
            <a:ext cx="8540750" cy="609600"/>
          </a:xfrm>
        </p:spPr>
        <p:txBody>
          <a:bodyPr>
            <a:normAutofit fontScale="90000"/>
          </a:bodyPr>
          <a:lstStyle/>
          <a:p>
            <a:endParaRPr lang="zh-CN" altLang="en-US" sz="4000"/>
          </a:p>
        </p:txBody>
      </p:sp>
      <p:sp>
        <p:nvSpPr>
          <p:cNvPr id="162819" name="Rectangle 1027"/>
          <p:cNvSpPr>
            <a:spLocks noGrp="1" noRot="1" noChangeArrowheads="1"/>
          </p:cNvSpPr>
          <p:nvPr>
            <p:ph type="body" idx="1"/>
          </p:nvPr>
        </p:nvSpPr>
        <p:spPr>
          <a:xfrm>
            <a:off x="304800" y="838200"/>
            <a:ext cx="8382000" cy="3429000"/>
          </a:xfrm>
        </p:spPr>
        <p:txBody>
          <a:bodyPr/>
          <a:lstStyle/>
          <a:p>
            <a:pPr>
              <a:lnSpc>
                <a:spcPct val="90000"/>
              </a:lnSpc>
              <a:buFont typeface="Wingdings" charset="2"/>
              <a:buNone/>
            </a:pPr>
            <a:r>
              <a:rPr lang="en-US" altLang="zh-CN" sz="2800"/>
              <a:t>　　 DDR 2</a:t>
            </a:r>
            <a:r>
              <a:rPr lang="zh-CN" altLang="en-US" sz="2800"/>
              <a:t>将采用和</a:t>
            </a:r>
            <a:r>
              <a:rPr lang="en-US" altLang="zh-CN" sz="2800"/>
              <a:t>DDR</a:t>
            </a:r>
            <a:r>
              <a:rPr lang="zh-CN" altLang="en-US" sz="2800"/>
              <a:t>内存一样的指令，但是新技术将使</a:t>
            </a:r>
            <a:r>
              <a:rPr lang="en-US" altLang="zh-CN" sz="2800"/>
              <a:t>DDR 2</a:t>
            </a:r>
            <a:r>
              <a:rPr lang="zh-CN" altLang="en-US" sz="2800"/>
              <a:t>内存拥有4到8路脉冲的宽度。 </a:t>
            </a:r>
            <a:r>
              <a:rPr lang="en-US" altLang="zh-CN" sz="2800"/>
              <a:t>DDR 2</a:t>
            </a:r>
            <a:r>
              <a:rPr lang="zh-CN" altLang="en-US" sz="2800"/>
              <a:t>将融入</a:t>
            </a:r>
            <a:r>
              <a:rPr lang="en-US" altLang="zh-CN" sz="2800"/>
              <a:t>CAS、OCD、ODT</a:t>
            </a:r>
            <a:r>
              <a:rPr lang="zh-CN" altLang="en-US" sz="2800"/>
              <a:t>等新性能指标和中断指令。 </a:t>
            </a:r>
            <a:r>
              <a:rPr lang="en-US" altLang="zh-CN" sz="2800"/>
              <a:t>DDR 2</a:t>
            </a:r>
            <a:r>
              <a:rPr lang="zh-CN" altLang="en-US" sz="2800"/>
              <a:t>标准还提供了4位、8位512</a:t>
            </a:r>
            <a:r>
              <a:rPr lang="en-US" altLang="zh-CN" sz="2800"/>
              <a:t>MB</a:t>
            </a:r>
            <a:r>
              <a:rPr lang="zh-CN" altLang="en-US" sz="2800"/>
              <a:t>内存1</a:t>
            </a:r>
            <a:r>
              <a:rPr lang="en-US" altLang="zh-CN" sz="2800"/>
              <a:t>KB</a:t>
            </a:r>
            <a:r>
              <a:rPr lang="zh-CN" altLang="en-US" sz="2800"/>
              <a:t>的寻址设置，以及16位512</a:t>
            </a:r>
            <a:r>
              <a:rPr lang="en-US" altLang="zh-CN" sz="2800"/>
              <a:t>MB</a:t>
            </a:r>
            <a:r>
              <a:rPr lang="zh-CN" altLang="en-US" sz="2800"/>
              <a:t>内存2</a:t>
            </a:r>
            <a:r>
              <a:rPr lang="en-US" altLang="zh-CN" sz="2800"/>
              <a:t>KB</a:t>
            </a:r>
            <a:r>
              <a:rPr lang="zh-CN" altLang="en-US" sz="2800"/>
              <a:t>的寻址设置。 </a:t>
            </a:r>
            <a:r>
              <a:rPr lang="en-US" altLang="zh-CN" sz="2800"/>
              <a:t>DDR 2</a:t>
            </a:r>
            <a:r>
              <a:rPr lang="zh-CN" altLang="en-US" sz="2800"/>
              <a:t>内存标准还包括了4位预取数（</a:t>
            </a:r>
            <a:r>
              <a:rPr lang="en-US" altLang="zh-CN" sz="2800"/>
              <a:t>pre-fetch of 4 bits）</a:t>
            </a:r>
            <a:r>
              <a:rPr lang="zh-CN" altLang="en-US" sz="2800"/>
              <a:t>性能， </a:t>
            </a:r>
            <a:r>
              <a:rPr lang="en-US" altLang="zh-CN" sz="2800"/>
              <a:t>DDR</a:t>
            </a:r>
            <a:r>
              <a:rPr lang="zh-CN" altLang="en-US" sz="2800"/>
              <a:t>技术的预取数位只有2位。</a:t>
            </a:r>
          </a:p>
        </p:txBody>
      </p:sp>
      <p:graphicFrame>
        <p:nvGraphicFramePr>
          <p:cNvPr id="162820" name="Object 1028"/>
          <p:cNvGraphicFramePr>
            <a:graphicFrameLocks noChangeAspect="1"/>
          </p:cNvGraphicFramePr>
          <p:nvPr>
            <p:extLst>
              <p:ext uri="{D42A27DB-BD31-4B8C-83A1-F6EECF244321}">
                <p14:modId xmlns:p14="http://schemas.microsoft.com/office/powerpoint/2010/main" val="202176884"/>
              </p:ext>
            </p:extLst>
          </p:nvPr>
        </p:nvGraphicFramePr>
        <p:xfrm>
          <a:off x="2667000" y="3733800"/>
          <a:ext cx="5029200" cy="1371600"/>
        </p:xfrm>
        <a:graphic>
          <a:graphicData uri="http://schemas.openxmlformats.org/presentationml/2006/ole">
            <mc:AlternateContent xmlns:mc="http://schemas.openxmlformats.org/markup-compatibility/2006">
              <mc:Choice xmlns:v="urn:schemas-microsoft-com:vml" Requires="v">
                <p:oleObj spid="_x0000_s11287" name="位图图像" r:id="rId3" imgW="4580952" imgH="1419048" progId="Paint.Picture">
                  <p:embed/>
                </p:oleObj>
              </mc:Choice>
              <mc:Fallback>
                <p:oleObj name="位图图像" r:id="rId3" imgW="4580952" imgH="14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733800"/>
                        <a:ext cx="5029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62821" name="Object 1029"/>
          <p:cNvGraphicFramePr>
            <a:graphicFrameLocks noChangeAspect="1"/>
          </p:cNvGraphicFramePr>
          <p:nvPr>
            <p:extLst>
              <p:ext uri="{D42A27DB-BD31-4B8C-83A1-F6EECF244321}">
                <p14:modId xmlns:p14="http://schemas.microsoft.com/office/powerpoint/2010/main" val="667759834"/>
              </p:ext>
            </p:extLst>
          </p:nvPr>
        </p:nvGraphicFramePr>
        <p:xfrm>
          <a:off x="2667000" y="5257800"/>
          <a:ext cx="5029200" cy="1220788"/>
        </p:xfrm>
        <a:graphic>
          <a:graphicData uri="http://schemas.openxmlformats.org/presentationml/2006/ole">
            <mc:AlternateContent xmlns:mc="http://schemas.openxmlformats.org/markup-compatibility/2006">
              <mc:Choice xmlns:v="urn:schemas-microsoft-com:vml" Requires="v">
                <p:oleObj spid="_x0000_s11288" name="位图图像" r:id="rId5" imgW="4420217" imgH="1057423" progId="Paint.Picture">
                  <p:embed/>
                </p:oleObj>
              </mc:Choice>
              <mc:Fallback>
                <p:oleObj name="位图图像" r:id="rId5" imgW="4420217" imgH="105742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257800"/>
                        <a:ext cx="50292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60133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a:xfrm>
            <a:off x="301625" y="685800"/>
            <a:ext cx="8540750" cy="838200"/>
          </a:xfrm>
        </p:spPr>
        <p:txBody>
          <a:bodyPr/>
          <a:lstStyle/>
          <a:p>
            <a:r>
              <a:rPr lang="en-US" altLang="zh-CN"/>
              <a:t>DDR 3、4</a:t>
            </a:r>
            <a:endParaRPr lang="zh-CN" altLang="en-US"/>
          </a:p>
        </p:txBody>
      </p:sp>
      <p:sp>
        <p:nvSpPr>
          <p:cNvPr id="163843" name="Rectangle 3"/>
          <p:cNvSpPr>
            <a:spLocks noGrp="1" noRot="1" noChangeArrowheads="1"/>
          </p:cNvSpPr>
          <p:nvPr>
            <p:ph type="body" idx="1"/>
          </p:nvPr>
        </p:nvSpPr>
        <p:spPr>
          <a:xfrm>
            <a:off x="304800" y="1828800"/>
            <a:ext cx="8458200" cy="4572000"/>
          </a:xfrm>
        </p:spPr>
        <p:txBody>
          <a:bodyPr/>
          <a:lstStyle/>
          <a:p>
            <a:pPr>
              <a:lnSpc>
                <a:spcPct val="90000"/>
              </a:lnSpc>
            </a:pPr>
            <a:r>
              <a:rPr lang="zh-CN" altLang="en-US"/>
              <a:t>最新推出的</a:t>
            </a:r>
            <a:r>
              <a:rPr lang="en-US" altLang="zh-CN"/>
              <a:t>DDR 3、4</a:t>
            </a:r>
            <a:r>
              <a:rPr lang="zh-CN" altLang="en-US"/>
              <a:t>规格虽然在内存市场上还没有上市，但是在显卡上</a:t>
            </a:r>
            <a:r>
              <a:rPr lang="en-US" altLang="zh-CN"/>
              <a:t>DDR 3</a:t>
            </a:r>
            <a:r>
              <a:rPr lang="zh-CN" altLang="en-US"/>
              <a:t>已经被广泛地使用了， </a:t>
            </a:r>
            <a:r>
              <a:rPr lang="en-US" altLang="zh-CN"/>
              <a:t>DDR 4</a:t>
            </a:r>
            <a:r>
              <a:rPr lang="zh-CN" altLang="en-US"/>
              <a:t>也可以在高端显卡上见的到。其中</a:t>
            </a:r>
            <a:r>
              <a:rPr lang="en-US" altLang="zh-CN"/>
              <a:t>DDR 3</a:t>
            </a:r>
            <a:r>
              <a:rPr lang="zh-CN" altLang="en-US"/>
              <a:t>技术主要是基于</a:t>
            </a:r>
            <a:r>
              <a:rPr lang="en-US" altLang="zh-CN"/>
              <a:t>DDR 2</a:t>
            </a:r>
            <a:r>
              <a:rPr lang="zh-CN" altLang="en-US"/>
              <a:t>进行改良，由</a:t>
            </a:r>
            <a:r>
              <a:rPr lang="en-US" altLang="zh-CN"/>
              <a:t>DDR 2</a:t>
            </a:r>
            <a:r>
              <a:rPr lang="zh-CN" altLang="en-US"/>
              <a:t>的4</a:t>
            </a:r>
            <a:r>
              <a:rPr lang="en-US" altLang="zh-CN"/>
              <a:t>bit Pre-fetch</a:t>
            </a:r>
            <a:r>
              <a:rPr lang="zh-CN" altLang="en-US"/>
              <a:t>提升至8</a:t>
            </a:r>
            <a:r>
              <a:rPr lang="en-US" altLang="zh-CN"/>
              <a:t>bit Pre-fetch，</a:t>
            </a:r>
            <a:r>
              <a:rPr lang="zh-CN" altLang="en-US"/>
              <a:t>电压降低至1.5</a:t>
            </a:r>
            <a:r>
              <a:rPr lang="en-US" altLang="zh-CN"/>
              <a:t>V，QD、C/A、Driver Control</a:t>
            </a:r>
            <a:r>
              <a:rPr lang="zh-CN" altLang="en-US"/>
              <a:t>及</a:t>
            </a:r>
            <a:r>
              <a:rPr lang="en-US" altLang="zh-CN"/>
              <a:t>Leveling</a:t>
            </a:r>
            <a:r>
              <a:rPr lang="zh-CN" altLang="en-US"/>
              <a:t>亦略有不同，新一代</a:t>
            </a:r>
            <a:r>
              <a:rPr lang="en-US" altLang="zh-CN"/>
              <a:t>DDR 3</a:t>
            </a:r>
            <a:r>
              <a:rPr lang="zh-CN" altLang="en-US"/>
              <a:t>模块组将拥有全新的侦测工作温度功能，可让用户通过</a:t>
            </a:r>
            <a:r>
              <a:rPr lang="en-US" altLang="zh-CN"/>
              <a:t>BIOS</a:t>
            </a:r>
            <a:r>
              <a:rPr lang="zh-CN" altLang="en-US"/>
              <a:t>读取内存温度。 </a:t>
            </a:r>
            <a:r>
              <a:rPr lang="en-US" altLang="zh-CN"/>
              <a:t>DDR 4</a:t>
            </a:r>
            <a:r>
              <a:rPr lang="zh-CN" altLang="en-US"/>
              <a:t>是</a:t>
            </a:r>
            <a:r>
              <a:rPr lang="en-US" altLang="zh-CN"/>
              <a:t>DDR 3</a:t>
            </a:r>
            <a:r>
              <a:rPr lang="zh-CN" altLang="en-US"/>
              <a:t>的改良版，具体参数不明。</a:t>
            </a:r>
          </a:p>
        </p:txBody>
      </p:sp>
    </p:spTree>
    <p:extLst>
      <p:ext uri="{BB962C8B-B14F-4D97-AF65-F5344CB8AC3E}">
        <p14:creationId xmlns:p14="http://schemas.microsoft.com/office/powerpoint/2010/main" val="1750444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DRAM</a:t>
            </a:r>
            <a:r>
              <a:rPr lang="zh-CN" altLang="en-US" dirty="0"/>
              <a:t>与</a:t>
            </a:r>
            <a:r>
              <a:rPr lang="en-US" dirty="0" smtClean="0"/>
              <a:t>SRAM</a:t>
            </a:r>
            <a:r>
              <a:rPr lang="zh-CN" altLang="en-US" dirty="0"/>
              <a:t>的比较</a:t>
            </a:r>
            <a:endParaRPr lang="en-US" dirty="0"/>
          </a:p>
        </p:txBody>
      </p:sp>
      <p:sp>
        <p:nvSpPr>
          <p:cNvPr id="3" name="Content Placeholder 2"/>
          <p:cNvSpPr>
            <a:spLocks noGrp="1"/>
          </p:cNvSpPr>
          <p:nvPr>
            <p:ph idx="1"/>
          </p:nvPr>
        </p:nvSpPr>
        <p:spPr/>
        <p:txBody>
          <a:bodyPr/>
          <a:lstStyle/>
          <a:p>
            <a:r>
              <a:rPr lang="en-US" altLang="zh-CN" dirty="0"/>
              <a:t>DRAM</a:t>
            </a:r>
            <a:r>
              <a:rPr lang="zh-CN" altLang="en-US" dirty="0"/>
              <a:t>每片容量大，引脚少</a:t>
            </a:r>
            <a:r>
              <a:rPr lang="en-US" altLang="zh-CN" dirty="0"/>
              <a:t>; </a:t>
            </a:r>
            <a:r>
              <a:rPr lang="zh-CN" altLang="en-US" dirty="0"/>
              <a:t>价格低</a:t>
            </a:r>
            <a:r>
              <a:rPr lang="en-US" altLang="zh-CN" dirty="0"/>
              <a:t>;  </a:t>
            </a:r>
            <a:r>
              <a:rPr lang="zh-CN" altLang="en-US" dirty="0"/>
              <a:t>功耗低</a:t>
            </a:r>
            <a:r>
              <a:rPr lang="en-US" altLang="zh-CN" dirty="0"/>
              <a:t>; </a:t>
            </a:r>
            <a:r>
              <a:rPr lang="zh-CN" altLang="en-US" dirty="0"/>
              <a:t>但速度低，须再生。 </a:t>
            </a:r>
            <a:r>
              <a:rPr lang="en-US" altLang="zh-CN" dirty="0"/>
              <a:t>DRAM</a:t>
            </a:r>
            <a:r>
              <a:rPr lang="zh-CN" altLang="en-US" dirty="0"/>
              <a:t>一般用作计算机的主存储器。</a:t>
            </a:r>
          </a:p>
          <a:p>
            <a:r>
              <a:rPr lang="en-US" altLang="zh-CN" dirty="0"/>
              <a:t>SRAM</a:t>
            </a:r>
            <a:r>
              <a:rPr lang="zh-CN" altLang="en-US" dirty="0"/>
              <a:t>速度快，价格较高，一般用作容量不大的高速存储器。</a:t>
            </a:r>
          </a:p>
          <a:p>
            <a:endParaRPr lang="en-US" dirty="0"/>
          </a:p>
        </p:txBody>
      </p:sp>
    </p:spTree>
    <p:extLst>
      <p:ext uri="{BB962C8B-B14F-4D97-AF65-F5344CB8AC3E}">
        <p14:creationId xmlns:p14="http://schemas.microsoft.com/office/powerpoint/2010/main" val="790283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altLang="zh-CN" dirty="0" smtClean="0"/>
              <a:t>4.3 </a:t>
            </a:r>
            <a:r>
              <a:rPr lang="zh-CN" altLang="en-US" dirty="0" smtClean="0"/>
              <a:t>非易</a:t>
            </a:r>
            <a:r>
              <a:rPr lang="zh-CN" altLang="en-US" dirty="0"/>
              <a:t>失性半导体存储器</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083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非易失性半导体存储器</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sz="2400" dirty="0"/>
              <a:t>只读存储器(</a:t>
            </a:r>
            <a:r>
              <a:rPr lang="en-US" altLang="zh-CN" sz="2400" dirty="0"/>
              <a:t>ROM)</a:t>
            </a:r>
          </a:p>
          <a:p>
            <a:pPr lvl="1"/>
            <a:r>
              <a:rPr lang="zh-CN" altLang="en-US" sz="2000" dirty="0"/>
              <a:t>掩膜式</a:t>
            </a:r>
            <a:r>
              <a:rPr lang="en-US" altLang="zh-CN" sz="2000" dirty="0"/>
              <a:t>ROM，</a:t>
            </a:r>
            <a:r>
              <a:rPr lang="zh-CN" altLang="en-US" sz="2000" dirty="0"/>
              <a:t>由芯片制造商在制造时写入内容。</a:t>
            </a:r>
          </a:p>
          <a:p>
            <a:r>
              <a:rPr lang="zh-CN" altLang="en-US" sz="2400" dirty="0"/>
              <a:t>可编程序的只读存储器(</a:t>
            </a:r>
            <a:r>
              <a:rPr lang="en-US" altLang="zh-CN" sz="2400" dirty="0"/>
              <a:t>PROM)</a:t>
            </a:r>
          </a:p>
          <a:p>
            <a:pPr lvl="1"/>
            <a:r>
              <a:rPr lang="zh-CN" altLang="en-US" sz="2000" dirty="0"/>
              <a:t>有熔丝式</a:t>
            </a:r>
            <a:r>
              <a:rPr lang="en-US" altLang="zh-CN" sz="2000" dirty="0"/>
              <a:t>PROM，</a:t>
            </a:r>
            <a:r>
              <a:rPr lang="zh-CN" altLang="en-US" sz="2000" dirty="0"/>
              <a:t>刚出厂的产品熔丝是全部接通的，使用前，用户根据需要断开某些单元的熔丝(写入)。</a:t>
            </a:r>
          </a:p>
          <a:p>
            <a:r>
              <a:rPr lang="zh-CN" altLang="en-US" sz="2400" dirty="0"/>
              <a:t>可擦除可编程序的只读存储器(</a:t>
            </a:r>
            <a:r>
              <a:rPr lang="en-US" altLang="zh-CN" sz="2400" dirty="0"/>
              <a:t>EPROM)</a:t>
            </a:r>
          </a:p>
          <a:p>
            <a:pPr lvl="1"/>
            <a:r>
              <a:rPr lang="zh-CN" altLang="en-US" sz="2000" dirty="0"/>
              <a:t>产品出厂时,所有存储单元都不导通,当浮置栅注入电子后,存储单元将通导;当芯片用紫外线照射后,浮置栅上的电子将逸散,即整体擦除。</a:t>
            </a:r>
          </a:p>
          <a:p>
            <a:r>
              <a:rPr lang="zh-CN" altLang="en-US" sz="2400" dirty="0"/>
              <a:t>可用电擦除的可编程序的只读存储器(</a:t>
            </a:r>
            <a:r>
              <a:rPr lang="en-US" altLang="zh-CN" sz="2400" dirty="0"/>
              <a:t>E</a:t>
            </a:r>
            <a:r>
              <a:rPr lang="en-US" altLang="zh-CN" sz="2400" baseline="30000" dirty="0"/>
              <a:t>2</a:t>
            </a:r>
            <a:r>
              <a:rPr lang="en-US" altLang="zh-CN" sz="2400" dirty="0"/>
              <a:t>PROM)</a:t>
            </a:r>
          </a:p>
          <a:p>
            <a:pPr lvl="1"/>
            <a:r>
              <a:rPr lang="zh-CN" altLang="en-US" sz="2000" dirty="0"/>
              <a:t>编程原理和</a:t>
            </a:r>
            <a:r>
              <a:rPr lang="en-US" altLang="zh-CN" sz="2000" dirty="0"/>
              <a:t>EPROM</a:t>
            </a:r>
            <a:r>
              <a:rPr lang="zh-CN" altLang="en-US" sz="2000" dirty="0"/>
              <a:t>同,但读写操作可按每个位或每字节进行(类似于</a:t>
            </a:r>
            <a:r>
              <a:rPr lang="en-US" altLang="zh-CN" sz="2000" dirty="0"/>
              <a:t>SRAM),</a:t>
            </a:r>
            <a:r>
              <a:rPr lang="zh-CN" altLang="en-US" sz="2000" dirty="0"/>
              <a:t>但每字节的写入周期要几毫秒,寿命为10万次。</a:t>
            </a:r>
          </a:p>
          <a:p>
            <a:r>
              <a:rPr lang="zh-CN" altLang="en-US" sz="2400" dirty="0"/>
              <a:t>闪速存储器(</a:t>
            </a:r>
            <a:r>
              <a:rPr lang="en-US" altLang="zh-CN" sz="2400" dirty="0"/>
              <a:t>Flash Memory)</a:t>
            </a:r>
          </a:p>
          <a:p>
            <a:pPr lvl="1"/>
            <a:r>
              <a:rPr lang="zh-CN" altLang="en-US" sz="2000" dirty="0"/>
              <a:t>用电擦除,但只能整体擦除或分区擦除</a:t>
            </a:r>
            <a:r>
              <a:rPr lang="zh-CN" altLang="en-US" sz="2000" dirty="0" smtClean="0"/>
              <a:t>。</a:t>
            </a:r>
            <a:endParaRPr lang="zh-CN" altLang="en-US" dirty="0"/>
          </a:p>
        </p:txBody>
      </p:sp>
    </p:spTree>
    <p:extLst>
      <p:ext uri="{BB962C8B-B14F-4D97-AF65-F5344CB8AC3E}">
        <p14:creationId xmlns:p14="http://schemas.microsoft.com/office/powerpoint/2010/main" val="164716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dirty="0" smtClean="0"/>
              <a:t>4.4 </a:t>
            </a:r>
            <a:r>
              <a:rPr lang="zh-CN" altLang="en-US" dirty="0" smtClean="0"/>
              <a:t>存储器</a:t>
            </a:r>
            <a:r>
              <a:rPr lang="zh-CN" altLang="en-US" dirty="0"/>
              <a:t>的组成与控制</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4009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altLang="zh-CN" dirty="0" smtClean="0"/>
              <a:t>4.1</a:t>
            </a:r>
            <a:r>
              <a:rPr lang="zh-CN" altLang="en-US" dirty="0" smtClean="0"/>
              <a:t>主存</a:t>
            </a:r>
            <a:r>
              <a:rPr lang="zh-CN" altLang="en-US" dirty="0"/>
              <a:t>储器</a:t>
            </a:r>
            <a:r>
              <a:rPr lang="zh-CN" altLang="en-US" dirty="0" smtClean="0"/>
              <a:t>分类、技术指标和基本操作</a:t>
            </a:r>
            <a:endParaRPr lang="en-US"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31522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存储器容量</a:t>
            </a:r>
            <a:r>
              <a:rPr lang="zh-CN" altLang="en-US" dirty="0" smtClean="0"/>
              <a:t>扩展</a:t>
            </a:r>
            <a:endParaRPr lang="en-US" dirty="0"/>
          </a:p>
        </p:txBody>
      </p:sp>
      <p:sp>
        <p:nvSpPr>
          <p:cNvPr id="3" name="Content Placeholder 2"/>
          <p:cNvSpPr>
            <a:spLocks noGrp="1"/>
          </p:cNvSpPr>
          <p:nvPr>
            <p:ph idx="1"/>
          </p:nvPr>
        </p:nvSpPr>
        <p:spPr/>
        <p:txBody>
          <a:bodyPr/>
          <a:lstStyle/>
          <a:p>
            <a:r>
              <a:rPr lang="zh-CN" altLang="en-US" dirty="0" smtClean="0"/>
              <a:t>存储器的芯片容量与实际存储器的要求有差距</a:t>
            </a:r>
            <a:endParaRPr lang="en-US" altLang="zh-CN" dirty="0" smtClean="0"/>
          </a:p>
          <a:p>
            <a:r>
              <a:rPr lang="zh-CN" altLang="en-US" dirty="0" smtClean="0"/>
              <a:t>位扩展</a:t>
            </a:r>
            <a:endParaRPr lang="en-US" altLang="zh-CN" dirty="0" smtClean="0"/>
          </a:p>
          <a:p>
            <a:pPr lvl="1"/>
            <a:r>
              <a:rPr lang="zh-CN" altLang="en-US" dirty="0" smtClean="0"/>
              <a:t>多个存储器芯片对字长进行扩展</a:t>
            </a:r>
            <a:endParaRPr lang="en-US" altLang="zh-CN" dirty="0" smtClean="0"/>
          </a:p>
          <a:p>
            <a:endParaRPr lang="en-US" dirty="0"/>
          </a:p>
        </p:txBody>
      </p:sp>
      <p:pic>
        <p:nvPicPr>
          <p:cNvPr id="47105" name="Picture 1" descr="d15.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3441700"/>
            <a:ext cx="4768850" cy="327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829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存储器容量扩展</a:t>
            </a:r>
            <a:endParaRPr lang="en-US" dirty="0"/>
          </a:p>
        </p:txBody>
      </p:sp>
      <p:sp>
        <p:nvSpPr>
          <p:cNvPr id="3" name="Content Placeholder 2"/>
          <p:cNvSpPr>
            <a:spLocks noGrp="1"/>
          </p:cNvSpPr>
          <p:nvPr>
            <p:ph idx="1"/>
          </p:nvPr>
        </p:nvSpPr>
        <p:spPr/>
        <p:txBody>
          <a:bodyPr/>
          <a:lstStyle/>
          <a:p>
            <a:r>
              <a:rPr lang="zh-CN" altLang="en-US" dirty="0"/>
              <a:t>字扩展</a:t>
            </a:r>
          </a:p>
          <a:p>
            <a:pPr lvl="1"/>
            <a:r>
              <a:rPr lang="zh-CN" altLang="en-US" dirty="0" smtClean="0"/>
              <a:t>增加存储器中字的数量</a:t>
            </a:r>
            <a:endParaRPr lang="en-US" dirty="0"/>
          </a:p>
        </p:txBody>
      </p:sp>
      <p:pic>
        <p:nvPicPr>
          <p:cNvPr id="48129" name="Picture 1" descr="d16.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3009899"/>
            <a:ext cx="5118100" cy="261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363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存储器容量扩展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字位扩展</a:t>
                </a:r>
              </a:p>
              <a:p>
                <a:pPr lvl="1"/>
                <a:r>
                  <a:rPr lang="zh-CN" altLang="en-US" dirty="0" smtClean="0"/>
                  <a:t>实际</a:t>
                </a:r>
                <a:r>
                  <a:rPr lang="zh-CN" altLang="en-US" dirty="0"/>
                  <a:t>存储器往往需要字向和位向同时</a:t>
                </a:r>
                <a:r>
                  <a:rPr lang="zh-CN" altLang="en-US" dirty="0" smtClean="0"/>
                  <a:t>扩充</a:t>
                </a:r>
                <a:endParaRPr lang="en-US" altLang="zh-CN" dirty="0" smtClean="0"/>
              </a:p>
              <a:p>
                <a:pPr lvl="1"/>
                <a:r>
                  <a:rPr lang="zh-CN" altLang="en-US" dirty="0" smtClean="0"/>
                  <a:t>一</a:t>
                </a:r>
                <a:r>
                  <a:rPr lang="zh-CN" altLang="en-US" dirty="0"/>
                  <a:t>个存储器的容量为</a:t>
                </a:r>
                <a:r>
                  <a:rPr lang="en-US" altLang="zh-CN" dirty="0"/>
                  <a:t>M×N</a:t>
                </a:r>
                <a:r>
                  <a:rPr lang="zh-CN" altLang="en-US" dirty="0"/>
                  <a:t>位，若使用</a:t>
                </a:r>
                <a:r>
                  <a:rPr lang="en-US" altLang="zh-CN" dirty="0"/>
                  <a:t>L×K</a:t>
                </a:r>
                <a:r>
                  <a:rPr lang="zh-CN" altLang="en-US" dirty="0"/>
                  <a:t>位存储器芯片，那么共</a:t>
                </a:r>
                <a:r>
                  <a:rPr lang="zh-CN" altLang="en-US" dirty="0" smtClean="0"/>
                  <a:t>需要个</a:t>
                </a:r>
                <a14:m>
                  <m:oMath xmlns:m="http://schemas.openxmlformats.org/officeDocument/2006/math">
                    <m:f>
                      <m:fPr>
                        <m:ctrlPr>
                          <a:rPr lang="bg-BG" altLang="zh-CN" i="1" smtClean="0">
                            <a:latin typeface="Cambria Math" charset="0"/>
                          </a:rPr>
                        </m:ctrlPr>
                      </m:fPr>
                      <m:num>
                        <m:r>
                          <a:rPr lang="en-US" altLang="zh-CN" b="0" i="1" smtClean="0">
                            <a:latin typeface="Cambria Math" charset="0"/>
                          </a:rPr>
                          <m:t>𝑀</m:t>
                        </m:r>
                      </m:num>
                      <m:den>
                        <m:r>
                          <a:rPr lang="en-US" altLang="zh-CN" b="0" i="1" smtClean="0">
                            <a:latin typeface="Cambria Math" charset="0"/>
                          </a:rPr>
                          <m:t>𝐿</m:t>
                        </m:r>
                      </m:den>
                    </m:f>
                    <m:r>
                      <a:rPr lang="bg-BG" altLang="zh-CN" i="1" smtClean="0">
                        <a:latin typeface="Cambria Math" charset="0"/>
                        <a:ea typeface="Cambria Math" charset="0"/>
                        <a:cs typeface="Cambria Math" charset="0"/>
                      </a:rPr>
                      <m:t>×</m:t>
                    </m:r>
                    <m:f>
                      <m:fPr>
                        <m:ctrlPr>
                          <a:rPr lang="bg-BG" altLang="zh-CN" i="1" smtClean="0">
                            <a:latin typeface="Cambria Math" charset="0"/>
                            <a:ea typeface="Cambria Math" charset="0"/>
                            <a:cs typeface="Cambria Math" charset="0"/>
                          </a:rPr>
                        </m:ctrlPr>
                      </m:fPr>
                      <m:num>
                        <m:r>
                          <a:rPr lang="en-US" altLang="zh-CN" b="0" i="1" smtClean="0">
                            <a:latin typeface="Cambria Math" charset="0"/>
                            <a:ea typeface="Cambria Math" charset="0"/>
                            <a:cs typeface="Cambria Math" charset="0"/>
                          </a:rPr>
                          <m:t>𝑁</m:t>
                        </m:r>
                      </m:num>
                      <m:den>
                        <m:r>
                          <a:rPr lang="en-US" altLang="zh-CN" b="0" i="1" smtClean="0">
                            <a:latin typeface="Cambria Math" charset="0"/>
                            <a:ea typeface="Cambria Math" charset="0"/>
                            <a:cs typeface="Cambria Math" charset="0"/>
                          </a:rPr>
                          <m:t>𝐾</m:t>
                        </m:r>
                      </m:den>
                    </m:f>
                  </m:oMath>
                </a14:m>
                <a:r>
                  <a:rPr lang="zh-CN" altLang="en-US" dirty="0" smtClean="0"/>
                  <a:t>存</a:t>
                </a:r>
                <a:r>
                  <a:rPr lang="zh-CN" altLang="en-US" dirty="0"/>
                  <a:t>储器</a:t>
                </a:r>
                <a:r>
                  <a:rPr lang="zh-CN" altLang="en-US" dirty="0" smtClean="0"/>
                  <a:t>芯片</a:t>
                </a:r>
                <a:endParaRPr lang="zh-CN" alt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941"/>
                </a:stretch>
              </a:blipFill>
            </p:spPr>
            <p:txBody>
              <a:bodyPr/>
              <a:lstStyle/>
              <a:p>
                <a:r>
                  <a:rPr lang="en-US">
                    <a:noFill/>
                  </a:rPr>
                  <a:t> </a:t>
                </a:r>
              </a:p>
            </p:txBody>
          </p:sp>
        </mc:Fallback>
      </mc:AlternateContent>
      <p:pic>
        <p:nvPicPr>
          <p:cNvPr id="1025" name="Picture 1" descr="d20.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922" y="3535376"/>
            <a:ext cx="5700156" cy="322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554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存储控制</a:t>
            </a:r>
            <a:endParaRPr lang="en-US" dirty="0"/>
          </a:p>
        </p:txBody>
      </p:sp>
      <p:sp>
        <p:nvSpPr>
          <p:cNvPr id="3" name="Content Placeholder 2"/>
          <p:cNvSpPr>
            <a:spLocks noGrp="1"/>
          </p:cNvSpPr>
          <p:nvPr>
            <p:ph idx="1"/>
          </p:nvPr>
        </p:nvSpPr>
        <p:spPr/>
        <p:txBody>
          <a:bodyPr>
            <a:normAutofit/>
          </a:bodyPr>
          <a:lstStyle/>
          <a:p>
            <a:r>
              <a:rPr lang="zh-CN" altLang="en-US" dirty="0" smtClean="0"/>
              <a:t>存储器的附加电路</a:t>
            </a:r>
            <a:endParaRPr lang="en-US" altLang="zh-CN" dirty="0" smtClean="0"/>
          </a:p>
          <a:p>
            <a:pPr lvl="1"/>
            <a:r>
              <a:rPr lang="zh-CN" altLang="en-US" dirty="0" smtClean="0"/>
              <a:t>多路</a:t>
            </a:r>
            <a:r>
              <a:rPr lang="zh-CN" altLang="en-US" dirty="0"/>
              <a:t>地址</a:t>
            </a:r>
            <a:r>
              <a:rPr lang="zh-CN" altLang="en-US" dirty="0" smtClean="0"/>
              <a:t>转换</a:t>
            </a:r>
            <a:endParaRPr lang="en-US" altLang="zh-CN" dirty="0" smtClean="0"/>
          </a:p>
          <a:p>
            <a:pPr lvl="1"/>
            <a:r>
              <a:rPr lang="zh-CN" altLang="en-US" dirty="0" smtClean="0"/>
              <a:t>地址选通</a:t>
            </a:r>
            <a:endParaRPr lang="en-US" altLang="zh-CN" dirty="0" smtClean="0"/>
          </a:p>
          <a:p>
            <a:pPr lvl="1"/>
            <a:r>
              <a:rPr lang="zh-CN" altLang="en-US" dirty="0" smtClean="0"/>
              <a:t>刷新逻辑</a:t>
            </a:r>
            <a:endParaRPr lang="en-US" altLang="zh-CN" dirty="0" smtClean="0"/>
          </a:p>
          <a:p>
            <a:pPr lvl="1"/>
            <a:r>
              <a:rPr lang="zh-CN" altLang="en-US" dirty="0" smtClean="0"/>
              <a:t>读</a:t>
            </a:r>
            <a:r>
              <a:rPr lang="en-US" altLang="zh-CN" dirty="0"/>
              <a:t>/</a:t>
            </a:r>
            <a:r>
              <a:rPr lang="zh-CN" altLang="en-US" dirty="0"/>
              <a:t>写</a:t>
            </a:r>
            <a:r>
              <a:rPr lang="zh-CN" altLang="en-US" dirty="0" smtClean="0"/>
              <a:t>控制</a:t>
            </a:r>
            <a:endParaRPr lang="en-US" altLang="zh-CN" dirty="0" smtClean="0"/>
          </a:p>
          <a:p>
            <a:pPr lvl="1"/>
            <a:r>
              <a:rPr lang="mr-IN" altLang="zh-CN" dirty="0" smtClean="0"/>
              <a:t>…</a:t>
            </a:r>
            <a:endParaRPr lang="zh-CN" altLang="en-US" dirty="0"/>
          </a:p>
          <a:p>
            <a:endParaRPr lang="en-US" dirty="0"/>
          </a:p>
        </p:txBody>
      </p:sp>
    </p:spTree>
    <p:extLst>
      <p:ext uri="{BB962C8B-B14F-4D97-AF65-F5344CB8AC3E}">
        <p14:creationId xmlns:p14="http://schemas.microsoft.com/office/powerpoint/2010/main" val="21430875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刷新逻辑</a:t>
            </a:r>
            <a:endParaRPr kumimoji="1" lang="zh-CN" altLang="en-US" dirty="0"/>
          </a:p>
        </p:txBody>
      </p:sp>
      <p:sp>
        <p:nvSpPr>
          <p:cNvPr id="3" name="Content Placeholder 2"/>
          <p:cNvSpPr>
            <a:spLocks noGrp="1"/>
          </p:cNvSpPr>
          <p:nvPr>
            <p:ph idx="1"/>
          </p:nvPr>
        </p:nvSpPr>
        <p:spPr/>
        <p:txBody>
          <a:bodyPr>
            <a:normAutofit/>
          </a:bodyPr>
          <a:lstStyle/>
          <a:p>
            <a:r>
              <a:rPr lang="zh-CN" altLang="en-US" dirty="0" smtClean="0"/>
              <a:t>通过定时刷新</a:t>
            </a:r>
            <a:r>
              <a:rPr lang="en-US" altLang="zh-CN" dirty="0" smtClean="0"/>
              <a:t>(</a:t>
            </a:r>
            <a:r>
              <a:rPr lang="zh-CN" altLang="en-US" smtClean="0"/>
              <a:t>读出</a:t>
            </a:r>
            <a:r>
              <a:rPr lang="en-US" altLang="zh-CN" smtClean="0"/>
              <a:t>)</a:t>
            </a:r>
            <a:r>
              <a:rPr lang="zh-CN" altLang="en-US" dirty="0" smtClean="0"/>
              <a:t>保证</a:t>
            </a:r>
            <a:r>
              <a:rPr lang="en-US" altLang="zh-CN" dirty="0" smtClean="0"/>
              <a:t>DRAM</a:t>
            </a:r>
            <a:r>
              <a:rPr lang="zh-CN" altLang="en-US" dirty="0" smtClean="0"/>
              <a:t>的信息不丢失</a:t>
            </a:r>
            <a:endParaRPr lang="en-US" altLang="zh-CN" dirty="0" smtClean="0"/>
          </a:p>
          <a:p>
            <a:r>
              <a:rPr lang="zh-CN" altLang="en-US" dirty="0" smtClean="0"/>
              <a:t>刷新</a:t>
            </a:r>
            <a:r>
              <a:rPr lang="zh-CN" altLang="en-US" dirty="0"/>
              <a:t>周期：从上一次对整个存储器刷新结束到下一次依次对整个存储器全部刷新一遍为止所需要的时间。一般为</a:t>
            </a:r>
            <a:r>
              <a:rPr lang="en-US" altLang="zh-CN" dirty="0"/>
              <a:t>2ms</a:t>
            </a:r>
            <a:r>
              <a:rPr lang="zh-CN" altLang="en-US" dirty="0"/>
              <a:t>。</a:t>
            </a:r>
          </a:p>
          <a:p>
            <a:r>
              <a:rPr lang="zh-CN" altLang="en-US" dirty="0"/>
              <a:t>分布式刷新：</a:t>
            </a:r>
            <a:endParaRPr lang="en-US" altLang="zh-CN" dirty="0"/>
          </a:p>
          <a:p>
            <a:pPr lvl="1"/>
            <a:r>
              <a:rPr lang="zh-CN" altLang="en-US" dirty="0"/>
              <a:t>假设存储器有</a:t>
            </a:r>
            <a:r>
              <a:rPr lang="en-US" altLang="zh-CN" dirty="0"/>
              <a:t>1024</a:t>
            </a:r>
            <a:r>
              <a:rPr lang="zh-CN" altLang="en-US" dirty="0"/>
              <a:t>行采取在</a:t>
            </a:r>
            <a:r>
              <a:rPr lang="en-US" altLang="zh-CN" dirty="0"/>
              <a:t>2ms</a:t>
            </a:r>
            <a:r>
              <a:rPr lang="zh-CN" altLang="en-US" dirty="0"/>
              <a:t>时间内分散地将</a:t>
            </a:r>
            <a:r>
              <a:rPr lang="en-US" altLang="zh-CN" dirty="0"/>
              <a:t>1024</a:t>
            </a:r>
            <a:r>
              <a:rPr lang="zh-CN" altLang="en-US" dirty="0"/>
              <a:t>行刷新一遍的方法。</a:t>
            </a:r>
            <a:endParaRPr lang="en-US" altLang="zh-CN" dirty="0"/>
          </a:p>
          <a:p>
            <a:pPr lvl="1"/>
            <a:r>
              <a:rPr lang="zh-CN" altLang="en-US" dirty="0"/>
              <a:t>具体做法是将刷新周期除以行数，得到两次刷新操作的时间间隔</a:t>
            </a:r>
            <a:r>
              <a:rPr lang="en-US" altLang="zh-CN" dirty="0"/>
              <a:t>t</a:t>
            </a:r>
            <a:r>
              <a:rPr lang="zh-CN" altLang="en-US" dirty="0"/>
              <a:t>，利用逻辑电路每隔时间</a:t>
            </a:r>
            <a:r>
              <a:rPr lang="en-US" altLang="zh-CN" dirty="0"/>
              <a:t>t</a:t>
            </a:r>
            <a:r>
              <a:rPr lang="zh-CN" altLang="en-US" dirty="0"/>
              <a:t>产生一次刷新请求。</a:t>
            </a:r>
            <a:endParaRPr kumimoji="1" lang="zh-CN" altLang="en-US" dirty="0"/>
          </a:p>
        </p:txBody>
      </p:sp>
    </p:spTree>
    <p:extLst>
      <p:ext uri="{BB962C8B-B14F-4D97-AF65-F5344CB8AC3E}">
        <p14:creationId xmlns:p14="http://schemas.microsoft.com/office/powerpoint/2010/main" val="338865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存储校验线路</a:t>
            </a:r>
            <a:endParaRPr lang="en-US" dirty="0"/>
          </a:p>
        </p:txBody>
      </p:sp>
      <p:sp>
        <p:nvSpPr>
          <p:cNvPr id="3" name="Content Placeholder 2"/>
          <p:cNvSpPr>
            <a:spLocks noGrp="1"/>
          </p:cNvSpPr>
          <p:nvPr>
            <p:ph idx="1"/>
          </p:nvPr>
        </p:nvSpPr>
        <p:spPr/>
        <p:txBody>
          <a:bodyPr/>
          <a:lstStyle/>
          <a:p>
            <a:r>
              <a:rPr lang="zh-CN" altLang="en-US" dirty="0"/>
              <a:t>早期的计算机多采用奇偶校验电路，只有一位附加位，只能发现一位错而不能纠正</a:t>
            </a:r>
            <a:r>
              <a:rPr lang="zh-CN" altLang="en-US" dirty="0" smtClean="0"/>
              <a:t>。</a:t>
            </a:r>
            <a:endParaRPr lang="en-US" altLang="zh-CN" dirty="0" smtClean="0"/>
          </a:p>
          <a:p>
            <a:r>
              <a:rPr lang="zh-CN" altLang="en-US" dirty="0" smtClean="0"/>
              <a:t>由于</a:t>
            </a:r>
            <a:r>
              <a:rPr lang="zh-CN" altLang="en-US" dirty="0"/>
              <a:t>大规模集成电路的发展，主存储器的位数可以做得更多，使多数计算机的存储器有纠正错误代码的功能</a:t>
            </a:r>
            <a:r>
              <a:rPr lang="en-US" altLang="zh-CN" dirty="0"/>
              <a:t>(ECC)</a:t>
            </a:r>
            <a:r>
              <a:rPr lang="zh-CN" altLang="en-US" dirty="0" smtClean="0"/>
              <a:t>。</a:t>
            </a:r>
            <a:endParaRPr lang="en-US" altLang="zh-CN" dirty="0" smtClean="0"/>
          </a:p>
          <a:p>
            <a:r>
              <a:rPr lang="zh-CN" altLang="en-US" dirty="0" smtClean="0"/>
              <a:t>一般</a:t>
            </a:r>
            <a:r>
              <a:rPr lang="zh-CN" altLang="en-US" dirty="0"/>
              <a:t>采用的海明码校验线路可以纠正一位错。</a:t>
            </a:r>
          </a:p>
          <a:p>
            <a:endParaRPr lang="en-US" dirty="0"/>
          </a:p>
        </p:txBody>
      </p:sp>
    </p:spTree>
    <p:extLst>
      <p:ext uri="{BB962C8B-B14F-4D97-AF65-F5344CB8AC3E}">
        <p14:creationId xmlns:p14="http://schemas.microsoft.com/office/powerpoint/2010/main" val="1276086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smtClean="0"/>
              <a:t>4.5 </a:t>
            </a:r>
            <a:r>
              <a:rPr lang="zh-CN" altLang="en-US" smtClean="0"/>
              <a:t>多体</a:t>
            </a:r>
            <a:r>
              <a:rPr lang="zh-CN" altLang="en-US" dirty="0"/>
              <a:t>交叉存储器</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984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多体交叉存储器</a:t>
            </a:r>
            <a:endParaRPr lang="en-US" dirty="0"/>
          </a:p>
        </p:txBody>
      </p:sp>
      <p:sp>
        <p:nvSpPr>
          <p:cNvPr id="3" name="Content Placeholder 2"/>
          <p:cNvSpPr>
            <a:spLocks noGrp="1"/>
          </p:cNvSpPr>
          <p:nvPr>
            <p:ph idx="1"/>
          </p:nvPr>
        </p:nvSpPr>
        <p:spPr/>
        <p:txBody>
          <a:bodyPr/>
          <a:lstStyle/>
          <a:p>
            <a:r>
              <a:rPr lang="zh-CN" altLang="en-US" dirty="0" smtClean="0"/>
              <a:t>存储体（存储模块）具有自己的读写线路、地址寄存器和数据寄存器</a:t>
            </a:r>
            <a:endParaRPr lang="en-US" altLang="zh-CN" dirty="0" smtClean="0"/>
          </a:p>
          <a:p>
            <a:r>
              <a:rPr lang="zh-CN" altLang="en-US" dirty="0" smtClean="0"/>
              <a:t>多模块存储器可以实现重叠与交叉存取</a:t>
            </a:r>
            <a:endParaRPr lang="en-US" dirty="0"/>
          </a:p>
        </p:txBody>
      </p:sp>
      <p:pic>
        <p:nvPicPr>
          <p:cNvPr id="50177" name="Picture 1" descr="d1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3327400"/>
            <a:ext cx="7270750" cy="315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852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编址方式</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设存储器包括</a:t>
                </a:r>
                <a:r>
                  <a:rPr lang="en-US" altLang="zh-CN" i="1" dirty="0" smtClean="0"/>
                  <a:t>M</a:t>
                </a:r>
                <a:r>
                  <a:rPr lang="zh-CN" altLang="en-US" dirty="0" smtClean="0"/>
                  <a:t>个模块，每个模块的容量为</a:t>
                </a:r>
                <a:r>
                  <a:rPr lang="en-US" altLang="zh-CN" i="1" dirty="0" smtClean="0"/>
                  <a:t>L</a:t>
                </a:r>
                <a:r>
                  <a:rPr lang="zh-CN" altLang="en-US" dirty="0" smtClean="0"/>
                  <a:t>，则第</a:t>
                </a:r>
                <a:r>
                  <a:rPr lang="en-US" altLang="zh-CN" dirty="0" err="1" smtClean="0"/>
                  <a:t>i</a:t>
                </a:r>
                <a:r>
                  <a:rPr lang="zh-CN" altLang="en-US" dirty="0" smtClean="0"/>
                  <a:t>个模块</a:t>
                </a:r>
                <a:r>
                  <a:rPr lang="en-US" altLang="zh-CN" i="1" dirty="0" err="1" smtClean="0"/>
                  <a:t>M</a:t>
                </a:r>
                <a:r>
                  <a:rPr lang="en-US" altLang="zh-CN" i="1" baseline="-25000" dirty="0" err="1" smtClean="0"/>
                  <a:t>i</a:t>
                </a:r>
                <a:r>
                  <a:rPr lang="zh-CN" altLang="en-US" dirty="0" smtClean="0"/>
                  <a:t>的地址编号为</a:t>
                </a:r>
                <a:r>
                  <a:rPr lang="en-US" altLang="zh-CN" i="1" dirty="0" smtClean="0"/>
                  <a:t>M</a:t>
                </a:r>
                <a:r>
                  <a:rPr lang="zh-CN" altLang="en-US" i="1" dirty="0" smtClean="0"/>
                  <a:t>∙</a:t>
                </a:r>
                <a:r>
                  <a:rPr lang="en-US" altLang="zh-CN" i="1" dirty="0" err="1" smtClean="0"/>
                  <a:t>j+i</a:t>
                </a:r>
                <a:r>
                  <a:rPr lang="zh-CN" altLang="en-US" dirty="0" smtClean="0"/>
                  <a:t>（</a:t>
                </a:r>
                <a:r>
                  <a:rPr lang="en-US" altLang="zh-CN" i="1" dirty="0" smtClean="0"/>
                  <a:t>j</a:t>
                </a:r>
                <a:r>
                  <a:rPr lang="en-US" altLang="zh-CN" dirty="0" smtClean="0"/>
                  <a:t>=0,1,2,</a:t>
                </a:r>
                <a:r>
                  <a:rPr lang="mr-IN" altLang="zh-CN" dirty="0" smtClean="0"/>
                  <a:t>…</a:t>
                </a:r>
                <a:r>
                  <a:rPr lang="en-US" altLang="zh-CN" dirty="0" smtClean="0"/>
                  <a:t>,</a:t>
                </a:r>
                <a:r>
                  <a:rPr lang="en-US" altLang="zh-CN" i="1" dirty="0" smtClean="0"/>
                  <a:t>L</a:t>
                </a:r>
                <a:r>
                  <a:rPr lang="en-US" altLang="zh-CN" dirty="0" smtClean="0"/>
                  <a:t>-1</a:t>
                </a:r>
                <a:r>
                  <a:rPr lang="zh-CN" altLang="en-US" dirty="0" smtClean="0"/>
                  <a:t>；</a:t>
                </a:r>
                <a:r>
                  <a:rPr lang="en-US" altLang="zh-CN" i="1" dirty="0" err="1" smtClean="0"/>
                  <a:t>i</a:t>
                </a:r>
                <a:r>
                  <a:rPr lang="en-US" altLang="zh-CN" dirty="0" smtClean="0"/>
                  <a:t>=0,1,2,</a:t>
                </a:r>
                <a:r>
                  <a:rPr lang="mr-IN" altLang="zh-CN" dirty="0" smtClean="0"/>
                  <a:t>…</a:t>
                </a:r>
                <a:r>
                  <a:rPr lang="en-US" altLang="zh-CN" dirty="0" smtClean="0"/>
                  <a:t>,</a:t>
                </a:r>
                <a:r>
                  <a:rPr lang="en-US" altLang="zh-CN" i="1" dirty="0" smtClean="0"/>
                  <a:t>M</a:t>
                </a:r>
                <a:r>
                  <a:rPr lang="en-US" altLang="zh-CN" dirty="0" smtClean="0"/>
                  <a:t>-1)</a:t>
                </a:r>
              </a:p>
              <a:p>
                <a:r>
                  <a:rPr lang="en-US" dirty="0" smtClean="0"/>
                  <a:t>M</a:t>
                </a:r>
                <a:r>
                  <a:rPr lang="zh-CN" altLang="en-US" dirty="0" smtClean="0"/>
                  <a:t>个交叉模块的使用率在</a:t>
                </a:r>
                <a14:m>
                  <m:oMath xmlns:m="http://schemas.openxmlformats.org/officeDocument/2006/math">
                    <m:rad>
                      <m:radPr>
                        <m:degHide m:val="on"/>
                        <m:ctrlPr>
                          <a:rPr lang="zh-CN" altLang="en-US" b="0" i="1" smtClean="0">
                            <a:latin typeface="Cambria Math" charset="0"/>
                          </a:rPr>
                        </m:ctrlPr>
                      </m:radPr>
                      <m:deg/>
                      <m:e>
                        <m:r>
                          <a:rPr lang="en-US" altLang="zh-CN" i="1">
                            <a:latin typeface="Cambria Math" charset="0"/>
                          </a:rPr>
                          <m:t>𝑀</m:t>
                        </m:r>
                      </m:e>
                    </m:rad>
                    <m:r>
                      <a:rPr lang="zh-CN" altLang="en-US" b="0" i="1" smtClean="0">
                        <a:latin typeface="Cambria Math" charset="0"/>
                      </a:rPr>
                      <m:t>和</m:t>
                    </m:r>
                    <m:r>
                      <a:rPr lang="en-US" altLang="zh-CN" b="0" i="1" smtClean="0">
                        <a:latin typeface="Cambria Math" charset="0"/>
                      </a:rPr>
                      <m:t>𝑀</m:t>
                    </m:r>
                  </m:oMath>
                </a14:m>
                <a:r>
                  <a:rPr lang="zh-CN" altLang="en-US" dirty="0" smtClean="0"/>
                  <a:t>之间</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521" r="-3864"/>
                </a:stretch>
              </a:blipFill>
            </p:spPr>
            <p:txBody>
              <a:bodyPr/>
              <a:lstStyle/>
              <a:p>
                <a:r>
                  <a:rPr lang="zh-CN" altLang="en-US">
                    <a:noFill/>
                  </a:rPr>
                  <a:t> </a:t>
                </a:r>
              </a:p>
            </p:txBody>
          </p:sp>
        </mc:Fallback>
      </mc:AlternateContent>
      <p:pic>
        <p:nvPicPr>
          <p:cNvPr id="5120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96" y="4001294"/>
            <a:ext cx="8749208" cy="1924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80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主存储器的类型</a:t>
            </a:r>
            <a:endParaRPr lang="en-US" dirty="0"/>
          </a:p>
        </p:txBody>
      </p:sp>
      <p:sp>
        <p:nvSpPr>
          <p:cNvPr id="3" name="Content Placeholder 2"/>
          <p:cNvSpPr>
            <a:spLocks noGrp="1"/>
          </p:cNvSpPr>
          <p:nvPr>
            <p:ph idx="1"/>
          </p:nvPr>
        </p:nvSpPr>
        <p:spPr/>
        <p:txBody>
          <a:bodyPr>
            <a:normAutofit/>
          </a:bodyPr>
          <a:lstStyle/>
          <a:p>
            <a:r>
              <a:rPr lang="zh-CN" altLang="en-US" dirty="0" smtClean="0"/>
              <a:t>随机存储器（</a:t>
            </a:r>
            <a:r>
              <a:rPr lang="en-US" altLang="zh-CN" dirty="0" smtClean="0"/>
              <a:t>random</a:t>
            </a:r>
            <a:r>
              <a:rPr lang="zh-CN" altLang="en-US" dirty="0" smtClean="0"/>
              <a:t> </a:t>
            </a:r>
            <a:r>
              <a:rPr lang="en-US" altLang="zh-CN" dirty="0" smtClean="0"/>
              <a:t>access</a:t>
            </a:r>
            <a:r>
              <a:rPr lang="zh-CN" altLang="en-US" dirty="0" smtClean="0"/>
              <a:t> </a:t>
            </a:r>
            <a:r>
              <a:rPr lang="en-US" altLang="zh-CN" dirty="0" smtClean="0"/>
              <a:t>memory</a:t>
            </a:r>
            <a:r>
              <a:rPr lang="zh-CN" altLang="en-US" dirty="0" smtClean="0"/>
              <a:t>，</a:t>
            </a:r>
            <a:r>
              <a:rPr lang="en-US" altLang="zh-CN" dirty="0" smtClean="0"/>
              <a:t>RAM</a:t>
            </a:r>
            <a:r>
              <a:rPr lang="zh-CN" altLang="en-US" dirty="0" smtClean="0"/>
              <a:t>）</a:t>
            </a:r>
            <a:endParaRPr lang="en-US" altLang="zh-CN" dirty="0"/>
          </a:p>
          <a:p>
            <a:pPr lvl="1"/>
            <a:r>
              <a:rPr lang="zh-CN" altLang="en-US" dirty="0" smtClean="0"/>
              <a:t>又称读写存储器，指通过指令可以随机地、个别地对各个存储单元进行访问（读写）的存储器</a:t>
            </a:r>
            <a:endParaRPr lang="en-US" altLang="zh-CN" dirty="0" smtClean="0"/>
          </a:p>
          <a:p>
            <a:pPr lvl="1"/>
            <a:r>
              <a:rPr lang="zh-CN" altLang="en-US" dirty="0" smtClean="0"/>
              <a:t>访问所需时间基本固定，与存储单元地址无关</a:t>
            </a:r>
            <a:endParaRPr lang="en-US" altLang="zh-CN" dirty="0" smtClean="0"/>
          </a:p>
          <a:p>
            <a:pPr lvl="1"/>
            <a:r>
              <a:rPr lang="zh-CN" altLang="en-US" dirty="0" smtClean="0"/>
              <a:t>停电会造成信号丢失</a:t>
            </a:r>
            <a:endParaRPr lang="en-US" altLang="zh-CN" dirty="0" smtClean="0"/>
          </a:p>
          <a:p>
            <a:r>
              <a:rPr lang="zh-CN" altLang="en-US" dirty="0" smtClean="0"/>
              <a:t>非易失性存储器</a:t>
            </a:r>
            <a:endParaRPr lang="en-US" altLang="zh-CN" dirty="0" smtClean="0"/>
          </a:p>
          <a:p>
            <a:pPr lvl="1"/>
            <a:r>
              <a:rPr lang="zh-CN" altLang="en-US" dirty="0" smtClean="0"/>
              <a:t>停电仍能保持其内容</a:t>
            </a:r>
            <a:endParaRPr lang="en-US" altLang="zh-CN" dirty="0"/>
          </a:p>
        </p:txBody>
      </p:sp>
    </p:spTree>
    <p:extLst>
      <p:ext uri="{BB962C8B-B14F-4D97-AF65-F5344CB8AC3E}">
        <p14:creationId xmlns:p14="http://schemas.microsoft.com/office/powerpoint/2010/main" val="1526795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主存储器的主要技术指标</a:t>
            </a:r>
            <a:endParaRPr lang="en-US" dirty="0"/>
          </a:p>
        </p:txBody>
      </p:sp>
      <p:sp>
        <p:nvSpPr>
          <p:cNvPr id="3" name="Content Placeholder 2"/>
          <p:cNvSpPr>
            <a:spLocks noGrp="1"/>
          </p:cNvSpPr>
          <p:nvPr>
            <p:ph idx="1"/>
          </p:nvPr>
        </p:nvSpPr>
        <p:spPr/>
        <p:txBody>
          <a:bodyPr>
            <a:normAutofit/>
          </a:bodyPr>
          <a:lstStyle/>
          <a:p>
            <a:r>
              <a:rPr lang="zh-CN" altLang="en-US" dirty="0" smtClean="0"/>
              <a:t>容量</a:t>
            </a:r>
            <a:endParaRPr lang="zh-CN" altLang="en-US" dirty="0"/>
          </a:p>
          <a:p>
            <a:pPr lvl="1"/>
            <a:r>
              <a:rPr lang="zh-CN" altLang="en-US" dirty="0" smtClean="0"/>
              <a:t>计算机</a:t>
            </a:r>
            <a:r>
              <a:rPr lang="zh-CN" altLang="en-US" dirty="0"/>
              <a:t>可寻址的最小单位是一个存储字，一个存储字所包括的二进制位数称为字</a:t>
            </a:r>
            <a:r>
              <a:rPr lang="zh-CN" altLang="en-US" dirty="0" smtClean="0"/>
              <a:t>长</a:t>
            </a:r>
            <a:endParaRPr lang="zh-CN" altLang="en-US" dirty="0"/>
          </a:p>
          <a:p>
            <a:pPr lvl="1"/>
            <a:r>
              <a:rPr lang="zh-CN" altLang="en-US" dirty="0" smtClean="0"/>
              <a:t>一</a:t>
            </a:r>
            <a:r>
              <a:rPr lang="zh-CN" altLang="en-US" dirty="0"/>
              <a:t>个字节（</a:t>
            </a:r>
            <a:r>
              <a:rPr lang="en-US" altLang="zh-CN" dirty="0"/>
              <a:t>Byte</a:t>
            </a:r>
            <a:r>
              <a:rPr lang="zh-CN" altLang="en-US" dirty="0"/>
              <a:t>）为</a:t>
            </a:r>
            <a:r>
              <a:rPr lang="en-US" altLang="zh-CN" dirty="0"/>
              <a:t>8</a:t>
            </a:r>
            <a:r>
              <a:rPr lang="zh-CN" altLang="en-US" dirty="0"/>
              <a:t>个二进制位（</a:t>
            </a:r>
            <a:r>
              <a:rPr lang="en-US" altLang="zh-CN" dirty="0"/>
              <a:t>bit</a:t>
            </a:r>
            <a:r>
              <a:rPr lang="zh-CN" altLang="en-US" dirty="0"/>
              <a:t>），一个字可以由若干字节组成</a:t>
            </a:r>
            <a:r>
              <a:rPr lang="zh-CN" altLang="en-US" dirty="0" smtClean="0"/>
              <a:t>。有些</a:t>
            </a:r>
            <a:r>
              <a:rPr lang="zh-CN" altLang="en-US" dirty="0"/>
              <a:t>计算机可以按“字节”</a:t>
            </a:r>
            <a:r>
              <a:rPr lang="zh-CN" altLang="en-US" dirty="0" smtClean="0"/>
              <a:t>寻址。</a:t>
            </a:r>
            <a:endParaRPr lang="zh-CN" altLang="en-US" dirty="0"/>
          </a:p>
          <a:p>
            <a:pPr lvl="1"/>
            <a:r>
              <a:rPr lang="zh-CN" altLang="en-US" dirty="0"/>
              <a:t>主存储器的</a:t>
            </a:r>
            <a:r>
              <a:rPr lang="zh-CN" altLang="en-US" dirty="0" smtClean="0"/>
              <a:t>容量：以字</a:t>
            </a:r>
            <a:r>
              <a:rPr lang="zh-CN" altLang="en-US" dirty="0"/>
              <a:t>或字节为单位来表示主存储器存储单元的</a:t>
            </a:r>
            <a:r>
              <a:rPr lang="zh-CN" altLang="en-US" dirty="0" smtClean="0"/>
              <a:t>总数</a:t>
            </a:r>
            <a:endParaRPr lang="en-US" altLang="zh-CN" dirty="0" smtClean="0"/>
          </a:p>
          <a:p>
            <a:pPr lvl="2"/>
            <a:r>
              <a:rPr lang="zh-CN" altLang="en-US" dirty="0"/>
              <a:t>单位：</a:t>
            </a:r>
            <a:r>
              <a:rPr lang="en-US" altLang="zh-CN" dirty="0"/>
              <a:t>B</a:t>
            </a:r>
            <a:r>
              <a:rPr lang="zh-CN" altLang="en-US" dirty="0"/>
              <a:t>、</a:t>
            </a:r>
            <a:r>
              <a:rPr lang="en-US" altLang="zh-CN" dirty="0"/>
              <a:t>KB</a:t>
            </a:r>
            <a:r>
              <a:rPr lang="zh-CN" altLang="en-US" dirty="0"/>
              <a:t>、</a:t>
            </a:r>
            <a:r>
              <a:rPr lang="en-US" altLang="zh-CN" dirty="0"/>
              <a:t>MB</a:t>
            </a:r>
            <a:r>
              <a:rPr lang="zh-CN" altLang="en-US" dirty="0"/>
              <a:t>、</a:t>
            </a:r>
            <a:r>
              <a:rPr lang="en-US" altLang="zh-CN" dirty="0" smtClean="0"/>
              <a:t>GB</a:t>
            </a:r>
            <a:r>
              <a:rPr lang="zh-CN" altLang="en-US" dirty="0" smtClean="0"/>
              <a:t>、</a:t>
            </a:r>
            <a:r>
              <a:rPr lang="hr-HR" altLang="zh-CN" dirty="0"/>
              <a:t> TB</a:t>
            </a:r>
            <a:r>
              <a:rPr lang="zh-CN" altLang="hr-HR" dirty="0"/>
              <a:t>、</a:t>
            </a:r>
            <a:r>
              <a:rPr lang="hr-HR" altLang="zh-CN" dirty="0"/>
              <a:t>PB</a:t>
            </a:r>
            <a:r>
              <a:rPr lang="zh-CN" altLang="hr-HR" dirty="0"/>
              <a:t>、</a:t>
            </a:r>
            <a:r>
              <a:rPr lang="hr-HR" altLang="zh-CN" dirty="0"/>
              <a:t>EB</a:t>
            </a:r>
            <a:r>
              <a:rPr lang="zh-CN" altLang="hr-HR" dirty="0"/>
              <a:t>、</a:t>
            </a:r>
            <a:r>
              <a:rPr lang="hr-HR" altLang="zh-CN" dirty="0" smtClean="0"/>
              <a:t>ZB</a:t>
            </a:r>
            <a:r>
              <a:rPr lang="mr-IN" altLang="zh-CN" dirty="0" smtClean="0"/>
              <a:t>…</a:t>
            </a:r>
            <a:endParaRPr lang="zh-CN" altLang="en-US" dirty="0"/>
          </a:p>
          <a:p>
            <a:pPr lvl="1"/>
            <a:r>
              <a:rPr lang="zh-CN" altLang="en-US" dirty="0" smtClean="0"/>
              <a:t>指令中地址码的位数决定了主存储器的可直接寻址的最大空间</a:t>
            </a:r>
            <a:endParaRPr lang="en-US" altLang="zh-CN" dirty="0" smtClean="0"/>
          </a:p>
          <a:p>
            <a:pPr lvl="2"/>
            <a:r>
              <a:rPr lang="en-US" altLang="zh-CN" dirty="0" smtClean="0"/>
              <a:t>32</a:t>
            </a:r>
            <a:r>
              <a:rPr lang="zh-CN" altLang="en-US" dirty="0" smtClean="0"/>
              <a:t>位微型机提供</a:t>
            </a:r>
            <a:r>
              <a:rPr lang="en-US" altLang="zh-CN" dirty="0" smtClean="0"/>
              <a:t>32</a:t>
            </a:r>
            <a:r>
              <a:rPr lang="zh-CN" altLang="en-US" dirty="0" smtClean="0"/>
              <a:t>位物理地址，支持对</a:t>
            </a:r>
            <a:r>
              <a:rPr lang="en-US" altLang="zh-CN" dirty="0" smtClean="0"/>
              <a:t>4G</a:t>
            </a:r>
            <a:r>
              <a:rPr lang="zh-CN" altLang="en-US" dirty="0" smtClean="0"/>
              <a:t>字节的物理主存空间的访问</a:t>
            </a:r>
            <a:endParaRPr lang="en-US" altLang="zh-CN" dirty="0" smtClean="0"/>
          </a:p>
          <a:p>
            <a:endParaRPr lang="en-US" dirty="0"/>
          </a:p>
        </p:txBody>
      </p:sp>
    </p:spTree>
    <p:extLst>
      <p:ext uri="{BB962C8B-B14F-4D97-AF65-F5344CB8AC3E}">
        <p14:creationId xmlns:p14="http://schemas.microsoft.com/office/powerpoint/2010/main" val="564475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主存储器的主要技术指标</a:t>
            </a:r>
            <a:endParaRPr lang="en-US" dirty="0"/>
          </a:p>
        </p:txBody>
      </p:sp>
      <p:sp>
        <p:nvSpPr>
          <p:cNvPr id="3" name="Content Placeholder 2"/>
          <p:cNvSpPr>
            <a:spLocks noGrp="1"/>
          </p:cNvSpPr>
          <p:nvPr>
            <p:ph idx="1"/>
          </p:nvPr>
        </p:nvSpPr>
        <p:spPr/>
        <p:txBody>
          <a:bodyPr/>
          <a:lstStyle/>
          <a:p>
            <a:r>
              <a:rPr lang="zh-CN" altLang="en-US" dirty="0" smtClean="0"/>
              <a:t>存储器</a:t>
            </a:r>
            <a:r>
              <a:rPr lang="zh-CN" altLang="en-US" dirty="0"/>
              <a:t>存取时间</a:t>
            </a:r>
            <a:r>
              <a:rPr lang="en-US" altLang="zh-CN" dirty="0"/>
              <a:t>(Memory Access Time</a:t>
            </a:r>
            <a:r>
              <a:rPr lang="en-US" altLang="zh-CN" dirty="0" smtClean="0"/>
              <a:t>)</a:t>
            </a:r>
          </a:p>
          <a:p>
            <a:pPr lvl="1"/>
            <a:r>
              <a:rPr lang="zh-CN" altLang="en-US" dirty="0" smtClean="0"/>
              <a:t>又称存储器访问时间</a:t>
            </a:r>
            <a:endParaRPr lang="en-US" altLang="zh-CN" dirty="0"/>
          </a:p>
          <a:p>
            <a:pPr lvl="1"/>
            <a:r>
              <a:rPr lang="zh-CN" altLang="en-US" dirty="0"/>
              <a:t>启动一次存储器操作到完成该操作所经历的时间。</a:t>
            </a:r>
          </a:p>
          <a:p>
            <a:r>
              <a:rPr lang="zh-CN" altLang="en-US" dirty="0" smtClean="0"/>
              <a:t>存储</a:t>
            </a:r>
            <a:r>
              <a:rPr lang="zh-CN" altLang="en-US" dirty="0"/>
              <a:t>周期</a:t>
            </a:r>
            <a:r>
              <a:rPr lang="en-US" altLang="zh-CN" dirty="0"/>
              <a:t>(Memory Cycle Time)</a:t>
            </a:r>
          </a:p>
          <a:p>
            <a:pPr lvl="1"/>
            <a:r>
              <a:rPr lang="zh-CN" altLang="en-US" dirty="0"/>
              <a:t>连续启动两次独立的存储器操作</a:t>
            </a:r>
            <a:r>
              <a:rPr lang="en-US" altLang="zh-CN" dirty="0"/>
              <a:t>(</a:t>
            </a:r>
            <a:r>
              <a:rPr lang="zh-CN" altLang="en-US" dirty="0"/>
              <a:t>例如连续两次读操作</a:t>
            </a:r>
            <a:r>
              <a:rPr lang="en-US" altLang="zh-CN" dirty="0"/>
              <a:t>)</a:t>
            </a:r>
            <a:r>
              <a:rPr lang="zh-CN" altLang="en-US" dirty="0"/>
              <a:t>所需间隔的最小时间。</a:t>
            </a:r>
          </a:p>
          <a:p>
            <a:r>
              <a:rPr lang="zh-CN" altLang="en-US" dirty="0"/>
              <a:t>通常存储周期略大于存取时间。</a:t>
            </a:r>
          </a:p>
          <a:p>
            <a:r>
              <a:rPr lang="zh-CN" altLang="en-US" dirty="0"/>
              <a:t>具有合适价格的主存储器能提供信息的速度总跟不上</a:t>
            </a:r>
            <a:r>
              <a:rPr lang="en-US" altLang="zh-CN" dirty="0"/>
              <a:t>CPU</a:t>
            </a:r>
            <a:r>
              <a:rPr lang="zh-CN" altLang="en-US" dirty="0"/>
              <a:t>的处理速度。</a:t>
            </a:r>
          </a:p>
          <a:p>
            <a:endParaRPr lang="en-US" dirty="0"/>
          </a:p>
        </p:txBody>
      </p:sp>
    </p:spTree>
    <p:extLst>
      <p:ext uri="{BB962C8B-B14F-4D97-AF65-F5344CB8AC3E}">
        <p14:creationId xmlns:p14="http://schemas.microsoft.com/office/powerpoint/2010/main" val="1703619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主存储器的基本操作</a:t>
            </a:r>
            <a:endParaRPr lang="en-US" dirty="0"/>
          </a:p>
        </p:txBody>
      </p:sp>
      <p:sp>
        <p:nvSpPr>
          <p:cNvPr id="3" name="Content Placeholder 2"/>
          <p:cNvSpPr>
            <a:spLocks noGrp="1"/>
          </p:cNvSpPr>
          <p:nvPr>
            <p:ph sz="half" idx="1"/>
          </p:nvPr>
        </p:nvSpPr>
        <p:spPr/>
        <p:txBody>
          <a:bodyPr/>
          <a:lstStyle/>
          <a:p>
            <a:r>
              <a:rPr lang="zh-CN" altLang="en-US" dirty="0"/>
              <a:t>读操作：存储器→</a:t>
            </a:r>
            <a:r>
              <a:rPr lang="en-US" altLang="zh-CN" dirty="0"/>
              <a:t>CPU</a:t>
            </a:r>
          </a:p>
          <a:p>
            <a:pPr lvl="1"/>
            <a:r>
              <a:rPr lang="en-US" altLang="zh-CN" dirty="0"/>
              <a:t>CPU</a:t>
            </a:r>
            <a:r>
              <a:rPr lang="zh-CN" altLang="en-US" dirty="0"/>
              <a:t>把信息字的地址送到</a:t>
            </a:r>
            <a:r>
              <a:rPr lang="en-US" altLang="zh-CN" dirty="0"/>
              <a:t>AR,</a:t>
            </a:r>
            <a:r>
              <a:rPr lang="zh-CN" altLang="en-US" dirty="0"/>
              <a:t>经地址总线送往主存</a:t>
            </a:r>
            <a:r>
              <a:rPr lang="zh-CN" altLang="en-US" dirty="0" smtClean="0"/>
              <a:t>储器</a:t>
            </a:r>
            <a:endParaRPr lang="zh-CN" altLang="en-US" dirty="0"/>
          </a:p>
          <a:p>
            <a:pPr lvl="1"/>
            <a:r>
              <a:rPr lang="en-US" altLang="zh-CN" dirty="0"/>
              <a:t>CPU</a:t>
            </a:r>
            <a:r>
              <a:rPr lang="zh-CN" altLang="en-US" dirty="0"/>
              <a:t>发读</a:t>
            </a:r>
            <a:r>
              <a:rPr lang="en-US" altLang="zh-CN" dirty="0"/>
              <a:t>(Read)</a:t>
            </a:r>
            <a:r>
              <a:rPr lang="zh-CN" altLang="en-US" dirty="0" smtClean="0"/>
              <a:t>命令</a:t>
            </a:r>
            <a:endParaRPr lang="zh-CN" altLang="en-US" dirty="0"/>
          </a:p>
          <a:p>
            <a:pPr lvl="1"/>
            <a:r>
              <a:rPr lang="en-US" altLang="zh-CN" dirty="0"/>
              <a:t>CPU</a:t>
            </a:r>
            <a:r>
              <a:rPr lang="zh-CN" altLang="en-US" dirty="0"/>
              <a:t>等待主存储器的</a:t>
            </a:r>
            <a:r>
              <a:rPr lang="en-US" altLang="zh-CN" dirty="0"/>
              <a:t>Ready</a:t>
            </a:r>
            <a:r>
              <a:rPr lang="zh-CN" altLang="en-US" dirty="0"/>
              <a:t>回答</a:t>
            </a:r>
            <a:r>
              <a:rPr lang="zh-CN" altLang="en-US" dirty="0" smtClean="0"/>
              <a:t>信号</a:t>
            </a:r>
            <a:r>
              <a:rPr lang="zh-CN" altLang="en-US" dirty="0"/>
              <a:t>，</a:t>
            </a:r>
            <a:r>
              <a:rPr lang="en-US" altLang="zh-CN" dirty="0" smtClean="0"/>
              <a:t>Ready</a:t>
            </a:r>
            <a:r>
              <a:rPr lang="zh-CN" altLang="en-US" dirty="0"/>
              <a:t>为 </a:t>
            </a:r>
            <a:r>
              <a:rPr lang="en-US" altLang="zh-CN" dirty="0" smtClean="0"/>
              <a:t>1</a:t>
            </a:r>
            <a:r>
              <a:rPr lang="zh-CN" altLang="en-US" dirty="0" smtClean="0"/>
              <a:t>，表示</a:t>
            </a:r>
            <a:r>
              <a:rPr lang="zh-CN" altLang="en-US" dirty="0"/>
              <a:t>信息已读出经数据总线</a:t>
            </a:r>
            <a:r>
              <a:rPr lang="en-US" altLang="zh-CN" dirty="0"/>
              <a:t>,</a:t>
            </a:r>
            <a:r>
              <a:rPr lang="zh-CN" altLang="en-US" dirty="0"/>
              <a:t>送入</a:t>
            </a:r>
            <a:r>
              <a:rPr lang="en-US" altLang="zh-CN" dirty="0"/>
              <a:t>DR</a:t>
            </a:r>
            <a:r>
              <a:rPr lang="zh-CN" altLang="en-US" dirty="0"/>
              <a:t>。</a:t>
            </a:r>
          </a:p>
          <a:p>
            <a:endParaRPr lang="en-US" dirty="0"/>
          </a:p>
        </p:txBody>
      </p:sp>
      <p:sp>
        <p:nvSpPr>
          <p:cNvPr id="4" name="Content Placeholder 3"/>
          <p:cNvSpPr>
            <a:spLocks noGrp="1"/>
          </p:cNvSpPr>
          <p:nvPr>
            <p:ph sz="half" idx="2"/>
          </p:nvPr>
        </p:nvSpPr>
        <p:spPr/>
        <p:txBody>
          <a:bodyPr/>
          <a:lstStyle/>
          <a:p>
            <a:endParaRPr lang="en-US"/>
          </a:p>
        </p:txBody>
      </p:sp>
      <p:pic>
        <p:nvPicPr>
          <p:cNvPr id="5" name="Picture 4" descr="d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264" y="2374847"/>
            <a:ext cx="3886200" cy="3252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6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主存储器的基本操作</a:t>
            </a:r>
            <a:endParaRPr lang="en-US" dirty="0"/>
          </a:p>
        </p:txBody>
      </p:sp>
      <p:sp>
        <p:nvSpPr>
          <p:cNvPr id="3" name="Content Placeholder 2"/>
          <p:cNvSpPr>
            <a:spLocks noGrp="1"/>
          </p:cNvSpPr>
          <p:nvPr>
            <p:ph sz="half" idx="1"/>
          </p:nvPr>
        </p:nvSpPr>
        <p:spPr/>
        <p:txBody>
          <a:bodyPr/>
          <a:lstStyle/>
          <a:p>
            <a:r>
              <a:rPr lang="zh-CN" altLang="en-US" dirty="0"/>
              <a:t>写操作：</a:t>
            </a:r>
            <a:r>
              <a:rPr lang="en-US" altLang="zh-CN" dirty="0"/>
              <a:t>CPU→</a:t>
            </a:r>
            <a:r>
              <a:rPr lang="zh-CN" altLang="en-US" dirty="0"/>
              <a:t>存储器</a:t>
            </a:r>
          </a:p>
          <a:p>
            <a:pPr lvl="1"/>
            <a:r>
              <a:rPr lang="en-US" altLang="zh-CN" dirty="0"/>
              <a:t>CPU</a:t>
            </a:r>
            <a:r>
              <a:rPr lang="zh-CN" altLang="en-US" dirty="0"/>
              <a:t>把信息字的地址送到</a:t>
            </a:r>
            <a:r>
              <a:rPr lang="en-US" altLang="zh-CN" dirty="0"/>
              <a:t>AR</a:t>
            </a:r>
            <a:r>
              <a:rPr lang="zh-CN" altLang="en-US" dirty="0"/>
              <a:t>，经地址总线送往主存储器</a:t>
            </a:r>
            <a:r>
              <a:rPr lang="en-US" altLang="zh-CN" dirty="0"/>
              <a:t>,</a:t>
            </a:r>
            <a:r>
              <a:rPr lang="zh-CN" altLang="en-US" dirty="0"/>
              <a:t>并将信息字送往</a:t>
            </a:r>
            <a:r>
              <a:rPr lang="en-US" altLang="zh-CN" dirty="0" smtClean="0"/>
              <a:t>DR</a:t>
            </a:r>
            <a:endParaRPr lang="zh-CN" altLang="en-US" dirty="0"/>
          </a:p>
          <a:p>
            <a:pPr lvl="1"/>
            <a:r>
              <a:rPr lang="en-US" altLang="zh-CN" dirty="0"/>
              <a:t>CPU</a:t>
            </a:r>
            <a:r>
              <a:rPr lang="zh-CN" altLang="en-US" dirty="0"/>
              <a:t>发写</a:t>
            </a:r>
            <a:r>
              <a:rPr lang="en-US" altLang="zh-CN" dirty="0"/>
              <a:t>(Write)</a:t>
            </a:r>
            <a:r>
              <a:rPr lang="zh-CN" altLang="en-US" dirty="0" smtClean="0"/>
              <a:t>命令</a:t>
            </a:r>
            <a:endParaRPr lang="zh-CN" altLang="en-US" dirty="0"/>
          </a:p>
          <a:p>
            <a:pPr lvl="1"/>
            <a:r>
              <a:rPr lang="en-US" altLang="zh-CN" dirty="0"/>
              <a:t>CPU</a:t>
            </a:r>
            <a:r>
              <a:rPr lang="zh-CN" altLang="en-US" dirty="0"/>
              <a:t>等待主存储器的</a:t>
            </a:r>
            <a:r>
              <a:rPr lang="en-US" altLang="zh-CN" dirty="0"/>
              <a:t>Ready</a:t>
            </a:r>
            <a:r>
              <a:rPr lang="zh-CN" altLang="en-US" dirty="0"/>
              <a:t>回答</a:t>
            </a:r>
            <a:r>
              <a:rPr lang="zh-CN" altLang="en-US" dirty="0" smtClean="0"/>
              <a:t>信号</a:t>
            </a:r>
            <a:r>
              <a:rPr lang="zh-CN" altLang="en-US" dirty="0"/>
              <a:t>，</a:t>
            </a:r>
            <a:r>
              <a:rPr lang="en-US" altLang="zh-CN" dirty="0" smtClean="0"/>
              <a:t>Ready</a:t>
            </a:r>
            <a:r>
              <a:rPr lang="zh-CN" altLang="en-US" dirty="0"/>
              <a:t>为 </a:t>
            </a:r>
            <a:r>
              <a:rPr lang="en-US" altLang="zh-CN" dirty="0" smtClean="0"/>
              <a:t>1</a:t>
            </a:r>
            <a:r>
              <a:rPr lang="zh-CN" altLang="en-US" dirty="0" smtClean="0"/>
              <a:t>，表示</a:t>
            </a:r>
            <a:r>
              <a:rPr lang="zh-CN" altLang="en-US" dirty="0"/>
              <a:t>信息已从</a:t>
            </a:r>
            <a:r>
              <a:rPr lang="en-US" altLang="zh-CN" dirty="0"/>
              <a:t>DR</a:t>
            </a:r>
            <a:r>
              <a:rPr lang="zh-CN" altLang="en-US" dirty="0"/>
              <a:t>经数据总线写入主</a:t>
            </a:r>
            <a:r>
              <a:rPr lang="zh-CN" altLang="en-US" dirty="0" smtClean="0"/>
              <a:t>存储器</a:t>
            </a:r>
            <a:endParaRPr lang="zh-CN" altLang="en-US" dirty="0"/>
          </a:p>
          <a:p>
            <a:endParaRPr lang="en-US" dirty="0"/>
          </a:p>
        </p:txBody>
      </p:sp>
      <p:sp>
        <p:nvSpPr>
          <p:cNvPr id="4" name="Content Placeholder 3"/>
          <p:cNvSpPr>
            <a:spLocks noGrp="1"/>
          </p:cNvSpPr>
          <p:nvPr>
            <p:ph sz="half" idx="2"/>
          </p:nvPr>
        </p:nvSpPr>
        <p:spPr/>
        <p:txBody>
          <a:bodyPr/>
          <a:lstStyle/>
          <a:p>
            <a:endParaRPr lang="en-US"/>
          </a:p>
        </p:txBody>
      </p:sp>
      <p:pic>
        <p:nvPicPr>
          <p:cNvPr id="5" name="Picture 4" descr="d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264" y="2374847"/>
            <a:ext cx="3886200" cy="3252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462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smtClean="0"/>
              <a:t>4.2</a:t>
            </a:r>
            <a:r>
              <a:rPr lang="en-US" altLang="zh-CN" dirty="0"/>
              <a:t> </a:t>
            </a:r>
            <a:r>
              <a:rPr lang="zh-CN" altLang="en-US" dirty="0" smtClean="0"/>
              <a:t>读</a:t>
            </a:r>
            <a:r>
              <a:rPr lang="en-US" altLang="zh-CN" dirty="0"/>
              <a:t>/</a:t>
            </a:r>
            <a:r>
              <a:rPr lang="zh-CN" altLang="en-US" dirty="0"/>
              <a:t>写存储器</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0068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2236</Words>
  <Application>Microsoft Macintosh PowerPoint</Application>
  <PresentationFormat>On-screen Show (4:3)</PresentationFormat>
  <Paragraphs>148</Paragraphs>
  <Slides>38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Calibri</vt:lpstr>
      <vt:lpstr>Calibri Light</vt:lpstr>
      <vt:lpstr>Cambria Math</vt:lpstr>
      <vt:lpstr>Mangal</vt:lpstr>
      <vt:lpstr>Times New Roman</vt:lpstr>
      <vt:lpstr>Wingdings</vt:lpstr>
      <vt:lpstr>等线</vt:lpstr>
      <vt:lpstr>等线 Light</vt:lpstr>
      <vt:lpstr>Arial</vt:lpstr>
      <vt:lpstr>Office Theme</vt:lpstr>
      <vt:lpstr>位图图像</vt:lpstr>
      <vt:lpstr>第4章 主存储器</vt:lpstr>
      <vt:lpstr>主存储器处于全机中心地位</vt:lpstr>
      <vt:lpstr>4.1主存储器分类、技术指标和基本操作</vt:lpstr>
      <vt:lpstr>主存储器的类型</vt:lpstr>
      <vt:lpstr>主存储器的主要技术指标</vt:lpstr>
      <vt:lpstr>主存储器的主要技术指标</vt:lpstr>
      <vt:lpstr>主存储器的基本操作</vt:lpstr>
      <vt:lpstr>主存储器的基本操作</vt:lpstr>
      <vt:lpstr>4.2 读/写存储器</vt:lpstr>
      <vt:lpstr>读/写存储器(RAM)</vt:lpstr>
      <vt:lpstr>静态存储器(SRAM)</vt:lpstr>
      <vt:lpstr>动态存储器(DRAM)</vt:lpstr>
      <vt:lpstr>动态存储器(DRAM)</vt:lpstr>
      <vt:lpstr>动态存储器(DRAM)</vt:lpstr>
      <vt:lpstr>4.7 DRAM的研制与发展</vt:lpstr>
      <vt:lpstr>FPM内存</vt:lpstr>
      <vt:lpstr>EDO  DRAM</vt:lpstr>
      <vt:lpstr>SDRAM内存</vt:lpstr>
      <vt:lpstr>RAMBUS DRAM</vt:lpstr>
      <vt:lpstr>PowerPoint Presentation</vt:lpstr>
      <vt:lpstr>DDR内存</vt:lpstr>
      <vt:lpstr>PowerPoint Presentation</vt:lpstr>
      <vt:lpstr>DDR 2</vt:lpstr>
      <vt:lpstr>PowerPoint Presentation</vt:lpstr>
      <vt:lpstr>DDR 3、4</vt:lpstr>
      <vt:lpstr>DRAM与SRAM的比较</vt:lpstr>
      <vt:lpstr>4.3 非易失性半导体存储器</vt:lpstr>
      <vt:lpstr>非易失性半导体存储器</vt:lpstr>
      <vt:lpstr>4.4 存储器的组成与控制</vt:lpstr>
      <vt:lpstr>存储器容量扩展</vt:lpstr>
      <vt:lpstr>存储器容量扩展</vt:lpstr>
      <vt:lpstr>存储器容量扩展</vt:lpstr>
      <vt:lpstr>存储控制</vt:lpstr>
      <vt:lpstr>刷新逻辑</vt:lpstr>
      <vt:lpstr>存储校验线路</vt:lpstr>
      <vt:lpstr>4.5 多体交叉存储器</vt:lpstr>
      <vt:lpstr>多体交叉存储器</vt:lpstr>
      <vt:lpstr>编址方式</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主存储器</dc:title>
  <dc:creator>juncheng jia</dc:creator>
  <cp:lastModifiedBy>juncheng jia</cp:lastModifiedBy>
  <cp:revision>33</cp:revision>
  <dcterms:created xsi:type="dcterms:W3CDTF">2017-03-11T09:23:07Z</dcterms:created>
  <dcterms:modified xsi:type="dcterms:W3CDTF">2018-04-02T01:20:56Z</dcterms:modified>
</cp:coreProperties>
</file>